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0" r:id="rId3"/>
    <p:sldId id="270" r:id="rId4"/>
    <p:sldId id="269" r:id="rId5"/>
    <p:sldId id="258" r:id="rId6"/>
    <p:sldId id="259" r:id="rId7"/>
    <p:sldId id="261" r:id="rId8"/>
    <p:sldId id="263" r:id="rId9"/>
    <p:sldId id="264" r:id="rId10"/>
    <p:sldId id="265" r:id="rId11"/>
    <p:sldId id="266" r:id="rId12"/>
    <p:sldId id="268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26"/>
  </p:normalViewPr>
  <p:slideViewPr>
    <p:cSldViewPr snapToGrid="0">
      <p:cViewPr varScale="1">
        <p:scale>
          <a:sx n="105" d="100"/>
          <a:sy n="105" d="100"/>
        </p:scale>
        <p:origin x="84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97539-78C9-85F9-B7C2-4A542D5BC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38D30-159E-2A20-D5B4-CA8550005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14B2B3-26A2-85CD-D5E8-ABF7AF498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5AA297-BDB7-84A0-07C5-134270069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475ECB-1794-716D-2B67-11D153A8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484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B4BC-56A9-7C3F-A02E-DB8077847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1CDC24-89B9-A5D0-7F7E-D875ED602A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169B29-B4F7-224D-EF08-2923279C2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3933B-FEA0-4E13-7823-D8A1A038F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64DFF3-F5E6-7220-0C4B-ADFF20A64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066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204C2C-7FDF-9D95-9EDA-60B8B67A7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6A412-52FD-C8CE-63BC-F9D582949E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416C8-6499-F0B2-4E77-1CF097F40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9D934-74BC-7725-E865-20D8D59BE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54435-6F0C-D35D-CEFC-6D813EA94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91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0B01B-A0BD-92FC-E483-0F3AA8597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01EA52-05B7-B48B-41D8-0FB59908F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E24D4B-F7D9-4736-D350-F46A843B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C4FBB-2C78-23A8-D24F-A31D0B30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1944D4-01D9-4144-44EE-273894039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1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F8228-2AFB-1DD4-8B0E-0B6D787F1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31F58D-B15E-A539-A32A-52C39B29B8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112C31-AB41-A330-72DC-CD848BED7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D61D8-0B35-57D4-4411-DE36248EC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F3CD4-E405-FB5A-9BFB-48BAD1A0A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323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DEC88-E307-6BAF-B6C6-0FCC35BF8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D25AF-3A94-A76D-7B44-F9B4716A53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23A33F-C424-EE3C-D056-38D99F33BD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13E4E-9DB3-C809-F0D4-05E85AC6E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AEA469-ACF5-C8E7-E3E4-94796A013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0FD1C-84E6-DF32-03A3-1333014C8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176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8BC15-432D-06A3-DA47-22879799D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540301-AB89-81F1-CEAB-727F72382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3CDD06-9298-B144-B2E9-A868B6FDCE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5CFAB9-DF14-EA38-F400-28D656EBB3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CDA16E-A404-CE87-5E50-36916E52C2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0FCE78-72FE-D109-3243-C203CE868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216CE4-1FA7-3E2B-2AE1-CE81DB74E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16DB9E-BE8F-0CCE-E30A-9B89C01E7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824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AECC6-E82E-5D00-9424-7E6498358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A45E77-A830-E3A3-B434-DC4F8FF79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22D004-1AC7-EA0A-D54B-1B02C5853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29631-3FED-D2A4-7B67-8DF2324A1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001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A39F8D7-CB35-0D96-A8E6-21C8167DF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C66D25-786E-CB97-9D17-64BAB3EC4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1CAD6-2396-83F7-F67A-8D7B3F73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26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30193-B653-54AF-E9AF-1613E691B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681A2-3916-7948-D3A5-0827268255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5A11D-8E90-0AD3-21AD-8DDDF3DC8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B45D57-5391-78DC-507A-3CD46938C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B3690A-E4C3-2D17-DA15-4EA98F071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21B393-9824-5B11-9F6E-874CAAA9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8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72610-02F1-AB46-FAB9-1F2D1E5CFC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A7C8A44-5675-A5C5-2E11-55FE63C8D8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698B47-0467-129E-A91B-617A2C6985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2414E3-A396-AAC7-C5E9-6E8A14986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8C90C8-FEA2-2405-233E-DDFD5F566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5F827-8F68-831B-7E7C-83D924CE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986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B1FB5E-5AD0-7D37-B77D-FD14E20F7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780E3-A0E4-B732-F89A-8E96E352B0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D8EBF-E817-2EB2-4A51-BEB6EA443C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B87EF6-3E88-E64D-983C-80ACDF698F42}" type="datetimeFigureOut">
              <a:rPr lang="en-US" smtClean="0"/>
              <a:t>6/30/25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77B5A-F65F-E2B5-09C2-97C8F60293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13881-CA25-F910-E085-9DEA140551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4440A6-3052-C74A-95F5-D99EF04BF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54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EF7FE8D-1411-69D2-048B-0FAEA1D256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EA55B0-664F-34DB-1226-58E1365C1A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90070" y="303228"/>
            <a:ext cx="6011856" cy="2170166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What makes the bar go round?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02D884-36E3-0197-F013-2A79F9E035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2610366"/>
            <a:ext cx="9144000" cy="1655762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bg1"/>
                </a:solidFill>
                <a:latin typeface="+mj-lt"/>
              </a:rPr>
              <a:t>Drivers of bar pattern speed in cosmological simulations</a:t>
            </a:r>
            <a:endParaRPr lang="en-US" sz="4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AC0614-064D-1ED7-36EF-BB13335B7988}"/>
              </a:ext>
            </a:extLst>
          </p:cNvPr>
          <p:cNvSpPr txBox="1"/>
          <p:nvPr/>
        </p:nvSpPr>
        <p:spPr>
          <a:xfrm>
            <a:off x="3436511" y="3961455"/>
            <a:ext cx="531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Alex Merrow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Co-authors – Francesca </a:t>
            </a:r>
            <a:r>
              <a:rPr lang="en-US" sz="2000" dirty="0" err="1">
                <a:solidFill>
                  <a:schemeClr val="bg1"/>
                </a:solidFill>
              </a:rPr>
              <a:t>Fragkoudi</a:t>
            </a:r>
            <a:r>
              <a:rPr lang="en-US" sz="2000" dirty="0">
                <a:solidFill>
                  <a:schemeClr val="bg1"/>
                </a:solidFill>
              </a:rPr>
              <a:t>, Rob Grand</a:t>
            </a:r>
          </a:p>
        </p:txBody>
      </p:sp>
      <p:pic>
        <p:nvPicPr>
          <p:cNvPr id="5" name="Picture 4" descr="A galaxy in space with stars&#10;&#10;Description automatically generated">
            <a:extLst>
              <a:ext uri="{FF2B5EF4-FFF2-40B4-BE49-F238E27FC236}">
                <a16:creationId xmlns:a16="http://schemas.microsoft.com/office/drawing/2014/main" id="{5760DC33-DCC5-ECA3-5572-DD9B2C5817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" t="8175" r="401"/>
          <a:stretch/>
        </p:blipFill>
        <p:spPr>
          <a:xfrm>
            <a:off x="0" y="3687511"/>
            <a:ext cx="3547872" cy="3170489"/>
          </a:xfrm>
          <a:prstGeom prst="rect">
            <a:avLst/>
          </a:prstGeom>
        </p:spPr>
      </p:pic>
      <p:pic>
        <p:nvPicPr>
          <p:cNvPr id="8" name="Picture 7" descr="A galaxy in space with stars&#10;&#10;Description automatically generated">
            <a:extLst>
              <a:ext uri="{FF2B5EF4-FFF2-40B4-BE49-F238E27FC236}">
                <a16:creationId xmlns:a16="http://schemas.microsoft.com/office/drawing/2014/main" id="{CB9E6AEA-3FE9-3775-0CC5-29A0EF349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972" y="4108703"/>
            <a:ext cx="3466028" cy="2758543"/>
          </a:xfrm>
          <a:prstGeom prst="rect">
            <a:avLst/>
          </a:prstGeom>
        </p:spPr>
      </p:pic>
      <p:pic>
        <p:nvPicPr>
          <p:cNvPr id="10" name="Picture 9" descr="A galaxy with many small dots&#10;&#10;Description automatically generated with medium confidence">
            <a:extLst>
              <a:ext uri="{FF2B5EF4-FFF2-40B4-BE49-F238E27FC236}">
                <a16:creationId xmlns:a16="http://schemas.microsoft.com/office/drawing/2014/main" id="{A8E5EDF3-3644-E2A6-A168-11DFEB4E0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246"/>
            <a:ext cx="3056497" cy="2801214"/>
          </a:xfrm>
          <a:prstGeom prst="rect">
            <a:avLst/>
          </a:prstGeom>
        </p:spPr>
      </p:pic>
      <p:pic>
        <p:nvPicPr>
          <p:cNvPr id="12" name="Picture 11" descr="A galaxy in space with stars&#10;&#10;Description automatically generated">
            <a:extLst>
              <a:ext uri="{FF2B5EF4-FFF2-40B4-BE49-F238E27FC236}">
                <a16:creationId xmlns:a16="http://schemas.microsoft.com/office/drawing/2014/main" id="{CE1F909A-2182-0E64-592B-469B73D542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3584" y="0"/>
            <a:ext cx="3328412" cy="271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592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6B1DD-982C-C977-AF57-37BB5B55E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61EF2-0D24-9792-E0E0-C0C755127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8881"/>
            <a:ext cx="5414708" cy="969264"/>
          </a:xfrm>
        </p:spPr>
        <p:txBody>
          <a:bodyPr anchor="ctr">
            <a:normAutofit/>
          </a:bodyPr>
          <a:lstStyle/>
          <a:p>
            <a:r>
              <a:rPr lang="en-US" sz="4000" dirty="0"/>
              <a:t>Quantifying interactions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F2ADA8-CF8F-B889-541B-F0BEDCE99B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6176" y="2877313"/>
            <a:ext cx="6998208" cy="3980687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/>
              <a:t>Elmegreen</a:t>
            </a:r>
            <a:r>
              <a:rPr lang="en-US" sz="2400" dirty="0"/>
              <a:t> parameter (Elmegreen+1991) describes the tidal impulse imparted by a perturbing galaxy during a </a:t>
            </a:r>
            <a:r>
              <a:rPr lang="en-US" sz="2400" dirty="0" err="1"/>
              <a:t>pericentre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Includes denominator to describe the comparable forces inside the galaxy to be overcome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Reference point: </a:t>
            </a:r>
            <a:r>
              <a:rPr lang="en-US" sz="2400" i="1" dirty="0"/>
              <a:t>S</a:t>
            </a:r>
            <a:r>
              <a:rPr lang="en-US" sz="2400" dirty="0"/>
              <a:t> &gt; 0.04 tends to form a bar</a:t>
            </a:r>
          </a:p>
        </p:txBody>
      </p:sp>
      <p:pic>
        <p:nvPicPr>
          <p:cNvPr id="6" name="Picture 5" descr="A close-up of a mathematical equation&#10;&#10;Description automatically generated">
            <a:extLst>
              <a:ext uri="{FF2B5EF4-FFF2-40B4-BE49-F238E27FC236}">
                <a16:creationId xmlns:a16="http://schemas.microsoft.com/office/drawing/2014/main" id="{4A110CE8-D994-F787-25CA-7035210B9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921" y="1014324"/>
            <a:ext cx="4147058" cy="17160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C529CA-CCAC-4D01-3AA2-85421BFD9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352" y="0"/>
            <a:ext cx="4024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62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55526-89C8-AE49-3D49-96B8244D0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07463-BA7D-9B4F-6358-A2BCF4A39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8881"/>
            <a:ext cx="5122100" cy="969264"/>
          </a:xfrm>
        </p:spPr>
        <p:txBody>
          <a:bodyPr anchor="ctr">
            <a:normAutofit/>
          </a:bodyPr>
          <a:lstStyle/>
          <a:p>
            <a:r>
              <a:rPr lang="en-US" sz="4000" dirty="0"/>
              <a:t>Effect of interactions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87C26D-8BDC-E0C4-D705-1E87C34D4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098146"/>
            <a:ext cx="6096000" cy="208091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Interactions around bar formation lead to faster bars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This is not immediate, but takes time to speed up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4D1A77-D372-D4A6-6FAE-4833A9553FCA}"/>
              </a:ext>
            </a:extLst>
          </p:cNvPr>
          <p:cNvGrpSpPr/>
          <p:nvPr/>
        </p:nvGrpSpPr>
        <p:grpSpPr>
          <a:xfrm>
            <a:off x="0" y="3203448"/>
            <a:ext cx="3821864" cy="3654552"/>
            <a:chOff x="7699576" y="0"/>
            <a:chExt cx="3821864" cy="36545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AB61CB7-7E15-522D-04CF-1F8A5AF51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6651" t="92176" r="14959" b="1246"/>
            <a:stretch/>
          </p:blipFill>
          <p:spPr>
            <a:xfrm>
              <a:off x="8449056" y="3203448"/>
              <a:ext cx="3072384" cy="45110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9E8FD7E-07E9-0756-C405-A7EB76575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r="14927" b="52356"/>
            <a:stretch/>
          </p:blipFill>
          <p:spPr>
            <a:xfrm>
              <a:off x="7699576" y="0"/>
              <a:ext cx="3821864" cy="3267456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EFB69E-8EC7-0ADE-9F32-4A74F8916194}"/>
              </a:ext>
            </a:extLst>
          </p:cNvPr>
          <p:cNvGrpSpPr/>
          <p:nvPr/>
        </p:nvGrpSpPr>
        <p:grpSpPr>
          <a:xfrm>
            <a:off x="3877712" y="3179063"/>
            <a:ext cx="3821864" cy="3678936"/>
            <a:chOff x="4381236" y="0"/>
            <a:chExt cx="3821864" cy="367893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32BF936-DF36-2665-4C9A-01661A71B9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6859" t="92133" r="15022" b="933"/>
            <a:stretch/>
          </p:blipFill>
          <p:spPr>
            <a:xfrm>
              <a:off x="5142908" y="3203448"/>
              <a:ext cx="3060192" cy="47548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0F8E90-721F-97D5-8E30-F3EC821F0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r="14927" b="52356"/>
            <a:stretch/>
          </p:blipFill>
          <p:spPr>
            <a:xfrm>
              <a:off x="4381236" y="0"/>
              <a:ext cx="3821864" cy="3267456"/>
            </a:xfrm>
            <a:prstGeom prst="rect">
              <a:avLst/>
            </a:prstGeom>
          </p:spPr>
        </p:pic>
      </p:grp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57848D32-CE8C-D631-5DC9-251C26A991AD}"/>
              </a:ext>
            </a:extLst>
          </p:cNvPr>
          <p:cNvSpPr txBox="1">
            <a:spLocks/>
          </p:cNvSpPr>
          <p:nvPr/>
        </p:nvSpPr>
        <p:spPr>
          <a:xfrm>
            <a:off x="6096000" y="1098145"/>
            <a:ext cx="6096000" cy="20809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Interactions after this have a less reliable effect on final speed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Stronger interactions do speed the bar up to some degree, however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A5C9362-4610-F61F-51C4-F7FBD21443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711"/>
          <a:stretch/>
        </p:blipFill>
        <p:spPr>
          <a:xfrm>
            <a:off x="7699576" y="3203448"/>
            <a:ext cx="4492424" cy="3654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88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3A4BE7-1C8A-8C7F-99F3-29E4023AC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C4196-B331-240E-5335-5F43A4DD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5B45D-F2C2-2472-ED0E-D42164DD13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Bars in Auriga do not slow down from dynamical friction, instead mostly speeding up as they evolve</a:t>
            </a:r>
          </a:p>
          <a:p>
            <a:endParaRPr lang="en-US" dirty="0"/>
          </a:p>
          <a:p>
            <a:r>
              <a:rPr lang="en-US" dirty="0"/>
              <a:t>Their speeds increase to match the increase in baryon dominance of their host galaxies</a:t>
            </a:r>
          </a:p>
          <a:p>
            <a:endParaRPr lang="en-US" dirty="0"/>
          </a:p>
          <a:p>
            <a:r>
              <a:rPr lang="en-US" dirty="0"/>
              <a:t>Interactions have a secondary effect, speeding up the bar, particularly when the interaction coincides with bar formation</a:t>
            </a:r>
          </a:p>
        </p:txBody>
      </p:sp>
    </p:spTree>
    <p:extLst>
      <p:ext uri="{BB962C8B-B14F-4D97-AF65-F5344CB8AC3E}">
        <p14:creationId xmlns:p14="http://schemas.microsoft.com/office/powerpoint/2010/main" val="27841637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549EA3-87F1-6A6E-AF6B-06FB906000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47EB71D-86E1-1FF0-F1DB-669369A911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728" y="0"/>
            <a:ext cx="5986272" cy="462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8264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B2E84B1B-5B85-2C58-71D3-0E4B2C717FC9}"/>
              </a:ext>
            </a:extLst>
          </p:cNvPr>
          <p:cNvSpPr/>
          <p:nvPr/>
        </p:nvSpPr>
        <p:spPr>
          <a:xfrm>
            <a:off x="5938872" y="36566"/>
            <a:ext cx="7229856" cy="7175025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34F7FA-D949-DB2B-0A82-4481921B1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The Importance of Bar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1B261-E2CC-1B07-F92C-A47C85F1B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1343818"/>
            <a:ext cx="6583623" cy="5514182"/>
          </a:xfrm>
        </p:spPr>
        <p:txBody>
          <a:bodyPr/>
          <a:lstStyle/>
          <a:p>
            <a:r>
              <a:rPr lang="en-US" dirty="0"/>
              <a:t>Bars drive galaxies’ secular evolution through angular momentum exchange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Funneling gas inwards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Stellar migration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Angular momentum to outer disc and halo</a:t>
            </a:r>
          </a:p>
          <a:p>
            <a:pPr lvl="1"/>
            <a:endParaRPr lang="en-US" dirty="0"/>
          </a:p>
          <a:p>
            <a:r>
              <a:rPr lang="en-US" dirty="0"/>
              <a:t>It is then important to understand the angular velocity of the bar itself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90A688-2C76-589B-625E-C09A2A165D45}"/>
              </a:ext>
            </a:extLst>
          </p:cNvPr>
          <p:cNvSpPr txBox="1"/>
          <p:nvPr/>
        </p:nvSpPr>
        <p:spPr>
          <a:xfrm>
            <a:off x="2993136" y="3244334"/>
            <a:ext cx="206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 Minchev+2010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D212A-F0BE-345A-CCD6-5C09F444C439}"/>
              </a:ext>
            </a:extLst>
          </p:cNvPr>
          <p:cNvSpPr txBox="1"/>
          <p:nvPr/>
        </p:nvSpPr>
        <p:spPr>
          <a:xfrm>
            <a:off x="3310128" y="2561838"/>
            <a:ext cx="2060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Previous talks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CEA906-331A-8F27-9A79-7F4B51CE206F}"/>
              </a:ext>
            </a:extLst>
          </p:cNvPr>
          <p:cNvSpPr txBox="1"/>
          <p:nvPr/>
        </p:nvSpPr>
        <p:spPr>
          <a:xfrm>
            <a:off x="4340352" y="3624081"/>
            <a:ext cx="2322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Sellwood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1980, Weinberg+2002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0F247F-EF18-C807-8E1B-760743C4484D}"/>
              </a:ext>
            </a:extLst>
          </p:cNvPr>
          <p:cNvSpPr/>
          <p:nvPr/>
        </p:nvSpPr>
        <p:spPr>
          <a:xfrm>
            <a:off x="7753800" y="1813666"/>
            <a:ext cx="3600000" cy="3600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6C8844A-E061-CE77-785F-A5A192A22CF6}"/>
              </a:ext>
            </a:extLst>
          </p:cNvPr>
          <p:cNvSpPr/>
          <p:nvPr/>
        </p:nvSpPr>
        <p:spPr>
          <a:xfrm>
            <a:off x="8387100" y="3109687"/>
            <a:ext cx="2333400" cy="100795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6DABDD5-4BEF-F9F1-CAB2-201A4ACB25A2}"/>
              </a:ext>
            </a:extLst>
          </p:cNvPr>
          <p:cNvSpPr/>
          <p:nvPr/>
        </p:nvSpPr>
        <p:spPr>
          <a:xfrm>
            <a:off x="9212424" y="3288125"/>
            <a:ext cx="682752" cy="67190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>
            <a:extLst>
              <a:ext uri="{FF2B5EF4-FFF2-40B4-BE49-F238E27FC236}">
                <a16:creationId xmlns:a16="http://schemas.microsoft.com/office/drawing/2014/main" id="{D6A3C670-EDD3-EE19-99CA-F3DF95300B73}"/>
              </a:ext>
            </a:extLst>
          </p:cNvPr>
          <p:cNvSpPr/>
          <p:nvPr/>
        </p:nvSpPr>
        <p:spPr>
          <a:xfrm>
            <a:off x="9895176" y="3461308"/>
            <a:ext cx="907464" cy="325540"/>
          </a:xfrm>
          <a:prstGeom prst="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F6D24F87-9325-EDF7-2894-0F6FE1C2126A}"/>
              </a:ext>
            </a:extLst>
          </p:cNvPr>
          <p:cNvSpPr/>
          <p:nvPr/>
        </p:nvSpPr>
        <p:spPr>
          <a:xfrm flipH="1">
            <a:off x="8304960" y="3461308"/>
            <a:ext cx="893904" cy="325540"/>
          </a:xfrm>
          <a:prstGeom prst="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eft Arrow 14">
            <a:extLst>
              <a:ext uri="{FF2B5EF4-FFF2-40B4-BE49-F238E27FC236}">
                <a16:creationId xmlns:a16="http://schemas.microsoft.com/office/drawing/2014/main" id="{C214AD72-3AC3-D1F4-3A0E-946B49DD5E47}"/>
              </a:ext>
            </a:extLst>
          </p:cNvPr>
          <p:cNvSpPr/>
          <p:nvPr/>
        </p:nvSpPr>
        <p:spPr>
          <a:xfrm rot="14809681" flipH="1">
            <a:off x="8639340" y="2527448"/>
            <a:ext cx="820628" cy="325540"/>
          </a:xfrm>
          <a:prstGeom prst="lef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437FF26-895A-E9AA-1AF7-CC02E2776D18}"/>
              </a:ext>
            </a:extLst>
          </p:cNvPr>
          <p:cNvCxnSpPr>
            <a:cxnSpLocks/>
          </p:cNvCxnSpPr>
          <p:nvPr/>
        </p:nvCxnSpPr>
        <p:spPr>
          <a:xfrm flipH="1">
            <a:off x="9001272" y="4117644"/>
            <a:ext cx="197592" cy="88252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D86D49-B75B-1CF3-7B6D-1654B08B4FF3}"/>
              </a:ext>
            </a:extLst>
          </p:cNvPr>
          <p:cNvCxnSpPr>
            <a:cxnSpLocks/>
          </p:cNvCxnSpPr>
          <p:nvPr/>
        </p:nvCxnSpPr>
        <p:spPr>
          <a:xfrm>
            <a:off x="9895176" y="4133217"/>
            <a:ext cx="825324" cy="18896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139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80A00-2AA4-8FC9-F09E-BDCF632F2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733CD-30D4-1F0A-D77D-30343F59F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81489"/>
          </a:xfrm>
        </p:spPr>
        <p:txBody>
          <a:bodyPr/>
          <a:lstStyle/>
          <a:p>
            <a:r>
              <a:rPr lang="en-US" dirty="0"/>
              <a:t>Key Factors in Bar Rotation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C7C3B-3CF0-B526-B708-05BA977D6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" y="1261949"/>
            <a:ext cx="11948160" cy="5711952"/>
          </a:xfrm>
        </p:spPr>
        <p:txBody>
          <a:bodyPr>
            <a:normAutofit/>
          </a:bodyPr>
          <a:lstStyle/>
          <a:p>
            <a:r>
              <a:rPr lang="en-US" dirty="0"/>
              <a:t>Dynamical friction from outer disc and halo slows bars down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This is the dominant mechanism in many simulations, but produces bars slower than those observed</a:t>
            </a:r>
          </a:p>
          <a:p>
            <a:endParaRPr lang="en-US" dirty="0"/>
          </a:p>
          <a:p>
            <a:r>
              <a:rPr lang="en-US" dirty="0"/>
              <a:t>Gas can stop this slow down, or even speed it up, by losing angular momentum to the bar</a:t>
            </a:r>
          </a:p>
          <a:p>
            <a:endParaRPr lang="en-US" dirty="0"/>
          </a:p>
          <a:p>
            <a:r>
              <a:rPr lang="en-US" dirty="0"/>
              <a:t>Galaxy interactions exert a tidal field which may induce a torque on the bar</a:t>
            </a:r>
          </a:p>
          <a:p>
            <a:endParaRPr lang="en-US" dirty="0"/>
          </a:p>
          <a:p>
            <a:r>
              <a:rPr lang="en-US" dirty="0"/>
              <a:t>Findings that bars formed through galaxy interactions are slower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B5548F-EAC8-D9E3-24D1-71D1AFA49935}"/>
              </a:ext>
            </a:extLst>
          </p:cNvPr>
          <p:cNvSpPr txBox="1"/>
          <p:nvPr/>
        </p:nvSpPr>
        <p:spPr>
          <a:xfrm>
            <a:off x="9881616" y="1261949"/>
            <a:ext cx="231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 Weinberg 1985,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Athanassoula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1DF5EF-DF8B-288C-C92B-8C783B9B1C9D}"/>
              </a:ext>
            </a:extLst>
          </p:cNvPr>
          <p:cNvSpPr txBox="1"/>
          <p:nvPr/>
        </p:nvSpPr>
        <p:spPr>
          <a:xfrm>
            <a:off x="9881616" y="2577010"/>
            <a:ext cx="231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Fragkoudi+2021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B6DE3F-EB01-6895-6834-557294404813}"/>
              </a:ext>
            </a:extLst>
          </p:cNvPr>
          <p:cNvSpPr txBox="1"/>
          <p:nvPr/>
        </p:nvSpPr>
        <p:spPr>
          <a:xfrm>
            <a:off x="9881616" y="3911659"/>
            <a:ext cx="2310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 Berentzen+2007, Beane+2023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65E1A-61EC-2699-0838-4C77F036E3A2}"/>
              </a:ext>
            </a:extLst>
          </p:cNvPr>
          <p:cNvSpPr txBox="1"/>
          <p:nvPr/>
        </p:nvSpPr>
        <p:spPr>
          <a:xfrm>
            <a:off x="9570720" y="5272885"/>
            <a:ext cx="2621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 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Athanassoula</a:t>
            </a: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1996, Łokas+2014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FED2D7-FB99-0664-DA9C-AD572896EAF8}"/>
              </a:ext>
            </a:extLst>
          </p:cNvPr>
          <p:cNvSpPr txBox="1"/>
          <p:nvPr/>
        </p:nvSpPr>
        <p:spPr>
          <a:xfrm>
            <a:off x="8229600" y="5919216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e.g. Miwa+1998,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Martinez-Valpuesta+2017</a:t>
            </a:r>
          </a:p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See e.g. Pettit+2018 for counterpoint</a:t>
            </a:r>
          </a:p>
        </p:txBody>
      </p:sp>
    </p:spTree>
    <p:extLst>
      <p:ext uri="{BB962C8B-B14F-4D97-AF65-F5344CB8AC3E}">
        <p14:creationId xmlns:p14="http://schemas.microsoft.com/office/powerpoint/2010/main" val="36257971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B8C57-84A4-3019-CC7F-46555E1F9F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DE819E85-0A29-7F16-B8A1-F7689679A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077" y="0"/>
            <a:ext cx="571341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5F6019-BE89-3F9A-D598-77F4CBD44102}"/>
              </a:ext>
            </a:extLst>
          </p:cNvPr>
          <p:cNvSpPr txBox="1"/>
          <p:nvPr/>
        </p:nvSpPr>
        <p:spPr>
          <a:xfrm>
            <a:off x="10604665" y="6492875"/>
            <a:ext cx="1583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Auriga project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E74D66-AEF9-1037-2F8C-6AA6EB73A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8016"/>
            <a:ext cx="10515600" cy="1325563"/>
          </a:xfrm>
        </p:spPr>
        <p:txBody>
          <a:bodyPr/>
          <a:lstStyle/>
          <a:p>
            <a:r>
              <a:rPr lang="en-US" dirty="0"/>
              <a:t>Auriga Simulations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FC26F-351C-9829-AA24-D19ADEEA4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20" y="1377696"/>
            <a:ext cx="6205728" cy="535228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39 hydrodynamical cosmological zoom-in simulations of Milky Way-like halos</a:t>
            </a:r>
          </a:p>
          <a:p>
            <a:endParaRPr lang="en-US" dirty="0"/>
          </a:p>
          <a:p>
            <a:r>
              <a:rPr lang="en-US" dirty="0"/>
              <a:t>More fast bars than many other cosmological simulations, matching observations</a:t>
            </a:r>
          </a:p>
          <a:p>
            <a:endParaRPr lang="en-US" dirty="0"/>
          </a:p>
          <a:p>
            <a:r>
              <a:rPr lang="en-US" dirty="0"/>
              <a:t>Reran to get 5 Myr output intervals for 27 halos including all 22 bars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Allows pattern speed from change in bar angle between snapshots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F85394-5824-5685-71F8-C21AD03DC6FB}"/>
              </a:ext>
            </a:extLst>
          </p:cNvPr>
          <p:cNvSpPr txBox="1"/>
          <p:nvPr/>
        </p:nvSpPr>
        <p:spPr>
          <a:xfrm>
            <a:off x="3310128" y="3720345"/>
            <a:ext cx="231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Fragkoudi+2021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DCE13C-1DCB-1D2E-33DF-E11902310298}"/>
              </a:ext>
            </a:extLst>
          </p:cNvPr>
          <p:cNvSpPr txBox="1"/>
          <p:nvPr/>
        </p:nvSpPr>
        <p:spPr>
          <a:xfrm>
            <a:off x="3493008" y="2177320"/>
            <a:ext cx="231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Grand+2017,2019</a:t>
            </a:r>
          </a:p>
        </p:txBody>
      </p:sp>
    </p:spTree>
    <p:extLst>
      <p:ext uri="{BB962C8B-B14F-4D97-AF65-F5344CB8AC3E}">
        <p14:creationId xmlns:p14="http://schemas.microsoft.com/office/powerpoint/2010/main" val="203651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FA18B4-687E-65A5-2811-39B1B7067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8881"/>
            <a:ext cx="3932237" cy="969264"/>
          </a:xfrm>
        </p:spPr>
        <p:txBody>
          <a:bodyPr anchor="ctr">
            <a:normAutofit/>
          </a:bodyPr>
          <a:lstStyle/>
          <a:p>
            <a:r>
              <a:rPr lang="en-US" sz="4000" dirty="0"/>
              <a:t>Bar Length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BD89A1-B3F2-793D-3301-6D0AD60FE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098146"/>
            <a:ext cx="4685348" cy="5759854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Get contours of stellar surface density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Fit ellipses to the main segment of each contour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Bar length is then minimum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First minimum in eccentricity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First turning point of ellipse angle outside of the bar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First time the ellipse angle deviates by more than 15°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Manually done for each initial and final time</a:t>
            </a:r>
          </a:p>
        </p:txBody>
      </p:sp>
      <p:pic>
        <p:nvPicPr>
          <p:cNvPr id="14" name="Picture 13" descr="A black and white image of a concentric circle&#10;&#10;Description automatically generated">
            <a:extLst>
              <a:ext uri="{FF2B5EF4-FFF2-40B4-BE49-F238E27FC236}">
                <a16:creationId xmlns:a16="http://schemas.microsoft.com/office/drawing/2014/main" id="{5FAA1FF3-808D-2E39-E476-6A73F7669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3680" y="0"/>
            <a:ext cx="5608320" cy="5554394"/>
          </a:xfrm>
          <a:prstGeom prst="rect">
            <a:avLst/>
          </a:prstGeom>
        </p:spPr>
      </p:pic>
      <p:pic>
        <p:nvPicPr>
          <p:cNvPr id="12" name="Picture 11" descr="A black and white image of a concentric circle&#10;&#10;Description automatically generated">
            <a:extLst>
              <a:ext uri="{FF2B5EF4-FFF2-40B4-BE49-F238E27FC236}">
                <a16:creationId xmlns:a16="http://schemas.microsoft.com/office/drawing/2014/main" id="{84DF358D-AAEE-3EAC-FE22-D21BD96D9D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0" y="0"/>
            <a:ext cx="5608320" cy="555439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D0EB0B-FA0B-7C88-4C56-6E9F5A67A48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989" t="5053" r="1996" b="50167"/>
          <a:stretch/>
        </p:blipFill>
        <p:spPr>
          <a:xfrm>
            <a:off x="7307146" y="52197"/>
            <a:ext cx="4832511" cy="5019675"/>
          </a:xfrm>
          <a:prstGeom prst="rect">
            <a:avLst/>
          </a:prstGeom>
        </p:spPr>
      </p:pic>
      <p:pic>
        <p:nvPicPr>
          <p:cNvPr id="15" name="Picture 14" descr="A black and white image of a concentric circle&#10;&#10;Description automatically generated">
            <a:extLst>
              <a:ext uri="{FF2B5EF4-FFF2-40B4-BE49-F238E27FC236}">
                <a16:creationId xmlns:a16="http://schemas.microsoft.com/office/drawing/2014/main" id="{64F92141-D0C1-C3DD-9096-3F6222649B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3314" y="0"/>
            <a:ext cx="2798685" cy="2771775"/>
          </a:xfrm>
          <a:prstGeom prst="rect">
            <a:avLst/>
          </a:prstGeom>
        </p:spPr>
      </p:pic>
      <p:pic>
        <p:nvPicPr>
          <p:cNvPr id="10" name="Picture 9" descr="A graph of a line&#10;&#10;Description automatically generated with medium confidence">
            <a:extLst>
              <a:ext uri="{FF2B5EF4-FFF2-40B4-BE49-F238E27FC236}">
                <a16:creationId xmlns:a16="http://schemas.microsoft.com/office/drawing/2014/main" id="{D482201A-E202-858D-C6A3-D98A101067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5349" y="2887775"/>
            <a:ext cx="7506652" cy="3970225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2F705A5-C98E-9FDF-7D67-8BB421137A59}"/>
              </a:ext>
            </a:extLst>
          </p:cNvPr>
          <p:cNvCxnSpPr>
            <a:cxnSpLocks/>
          </p:cNvCxnSpPr>
          <p:nvPr/>
        </p:nvCxnSpPr>
        <p:spPr>
          <a:xfrm>
            <a:off x="11487149" y="4714875"/>
            <a:ext cx="0" cy="1685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C4960D3-F383-650E-AA41-8D223F2FB081}"/>
              </a:ext>
            </a:extLst>
          </p:cNvPr>
          <p:cNvCxnSpPr>
            <a:cxnSpLocks/>
          </p:cNvCxnSpPr>
          <p:nvPr/>
        </p:nvCxnSpPr>
        <p:spPr>
          <a:xfrm>
            <a:off x="8935016" y="4714875"/>
            <a:ext cx="0" cy="168592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EC727C1-0961-6794-967E-C79CF8407F19}"/>
              </a:ext>
            </a:extLst>
          </p:cNvPr>
          <p:cNvCxnSpPr>
            <a:cxnSpLocks/>
          </p:cNvCxnSpPr>
          <p:nvPr/>
        </p:nvCxnSpPr>
        <p:spPr>
          <a:xfrm>
            <a:off x="9352927" y="3028950"/>
            <a:ext cx="0" cy="33718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>
            <a:extLst>
              <a:ext uri="{FF2B5EF4-FFF2-40B4-BE49-F238E27FC236}">
                <a16:creationId xmlns:a16="http://schemas.microsoft.com/office/drawing/2014/main" id="{B6BF142C-09B9-B18F-7928-309F5FDE6E99}"/>
              </a:ext>
            </a:extLst>
          </p:cNvPr>
          <p:cNvSpPr/>
          <p:nvPr/>
        </p:nvSpPr>
        <p:spPr>
          <a:xfrm>
            <a:off x="8851392" y="6320092"/>
            <a:ext cx="180000" cy="18000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0534BCB-6978-E5CD-BB0B-EEAE132C3D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2989" t="5053" r="1996" b="50167"/>
          <a:stretch/>
        </p:blipFill>
        <p:spPr>
          <a:xfrm>
            <a:off x="9758363" y="25317"/>
            <a:ext cx="2405270" cy="249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9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BB9176-405F-B4D9-908E-B39CE98032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C9F15-65F3-CB95-D246-B4AC04502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8881"/>
            <a:ext cx="3932237" cy="969264"/>
          </a:xfrm>
        </p:spPr>
        <p:txBody>
          <a:bodyPr anchor="ctr">
            <a:normAutofit/>
          </a:bodyPr>
          <a:lstStyle/>
          <a:p>
            <a:r>
              <a:rPr lang="en-US" sz="4000" dirty="0" err="1"/>
              <a:t>ℛ</a:t>
            </a:r>
            <a:r>
              <a:rPr lang="en-US" sz="4000" dirty="0"/>
              <a:t> ratio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6718C-0AA1-61FE-CBB6-3AA4CCC0E0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807" y="0"/>
            <a:ext cx="5504193" cy="526694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E3B9713-15F8-5901-B635-10906E6EDE63}"/>
                  </a:ext>
                </a:extLst>
              </p:cNvPr>
              <p:cNvSpPr>
                <a:spLocks noGrp="1"/>
              </p:cNvSpPr>
              <p:nvPr>
                <p:ph type="body" sz="half" idx="2"/>
              </p:nvPr>
            </p:nvSpPr>
            <p:spPr>
              <a:xfrm>
                <a:off x="0" y="1098146"/>
                <a:ext cx="6998208" cy="5759854"/>
              </a:xfrm>
            </p:spPr>
            <p:txBody>
              <a:bodyPr>
                <a:norm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With pattern speed, we compare to the galaxy’s circular velocity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Corotation radius is where these match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 smtClean="0"/>
                      <m:t>ℛ</m:t>
                    </m:r>
                    <m:r>
                      <m:rPr>
                        <m:nor/>
                      </m:rPr>
                      <a:rPr lang="en-GB" sz="2400" b="0" i="0" dirty="0" smtClean="0"/>
                      <m:t> = </m:t>
                    </m:r>
                    <m:f>
                      <m:fPr>
                        <m:ctrlPr>
                          <a:rPr lang="en-GB" sz="24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GB" sz="2400" b="0" i="0" dirty="0" smtClean="0">
                            <a:latin typeface="Cambria Math" panose="02040503050406030204" pitchFamily="18" charset="0"/>
                          </a:rPr>
                          <m:t>corotation</m:t>
                        </m:r>
                        <m:r>
                          <m:rPr>
                            <m:nor/>
                          </m:rPr>
                          <a:rPr lang="en-GB" sz="2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400" b="0" i="0" dirty="0" smtClean="0">
                            <a:latin typeface="Cambria Math" panose="02040503050406030204" pitchFamily="18" charset="0"/>
                          </a:rPr>
                          <m:t>radius</m:t>
                        </m:r>
                      </m:num>
                      <m:den>
                        <m:r>
                          <m:rPr>
                            <m:nor/>
                          </m:rPr>
                          <a:rPr lang="en-GB" sz="2400" b="0" i="0" dirty="0" smtClean="0">
                            <a:latin typeface="Cambria Math" panose="02040503050406030204" pitchFamily="18" charset="0"/>
                          </a:rPr>
                          <m:t>bar</m:t>
                        </m:r>
                        <m:r>
                          <m:rPr>
                            <m:nor/>
                          </m:rPr>
                          <a:rPr lang="en-GB" sz="24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400" b="0" i="0" dirty="0" smtClean="0">
                            <a:latin typeface="Cambria Math" panose="02040503050406030204" pitchFamily="18" charset="0"/>
                          </a:rPr>
                          <m:t>length</m:t>
                        </m:r>
                      </m:den>
                    </m:f>
                  </m:oMath>
                </a14:m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Bars are dynamically slow when corotation radius increases without bar length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So we say </a:t>
                </a:r>
                <a:r>
                  <a:rPr lang="en-US" sz="2400" dirty="0" err="1"/>
                  <a:t>ℛ</a:t>
                </a:r>
                <a:r>
                  <a:rPr lang="en-US" sz="2400" dirty="0"/>
                  <a:t> &lt; 1.4 is fast and </a:t>
                </a:r>
                <a:r>
                  <a:rPr lang="en-US" sz="2400" dirty="0" err="1"/>
                  <a:t>ℛ</a:t>
                </a:r>
                <a:r>
                  <a:rPr lang="en-US" sz="2400" dirty="0"/>
                  <a:t> &gt; 1.4 is slow</a:t>
                </a:r>
              </a:p>
            </p:txBody>
          </p:sp>
        </mc:Choice>
        <mc:Fallback>
          <p:sp>
            <p:nvSpPr>
              <p:cNvPr id="4" name="Text Placeholder 3">
                <a:extLst>
                  <a:ext uri="{FF2B5EF4-FFF2-40B4-BE49-F238E27FC236}">
                    <a16:creationId xmlns:a16="http://schemas.microsoft.com/office/drawing/2014/main" id="{CE3B9713-15F8-5901-B635-10906E6EDE6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2"/>
              </p:nvPr>
            </p:nvSpPr>
            <p:spPr>
              <a:xfrm>
                <a:off x="0" y="1098146"/>
                <a:ext cx="6998208" cy="5759854"/>
              </a:xfrm>
              <a:blipFill>
                <a:blip r:embed="rId3"/>
                <a:stretch>
                  <a:fillRect l="-1268" t="-1542" r="-5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A79FADC-93EC-8D0E-8F23-4DD650A7A089}"/>
              </a:ext>
            </a:extLst>
          </p:cNvPr>
          <p:cNvSpPr txBox="1"/>
          <p:nvPr/>
        </p:nvSpPr>
        <p:spPr>
          <a:xfrm>
            <a:off x="5715000" y="5693140"/>
            <a:ext cx="2310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Debattista+2000</a:t>
            </a:r>
          </a:p>
        </p:txBody>
      </p:sp>
    </p:spTree>
    <p:extLst>
      <p:ext uri="{BB962C8B-B14F-4D97-AF65-F5344CB8AC3E}">
        <p14:creationId xmlns:p14="http://schemas.microsoft.com/office/powerpoint/2010/main" val="3465793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13B9D-6F78-20FC-2E07-B8F48B4B0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957072"/>
          </a:xfrm>
        </p:spPr>
        <p:txBody>
          <a:bodyPr anchor="ctr">
            <a:normAutofit/>
          </a:bodyPr>
          <a:lstStyle/>
          <a:p>
            <a:r>
              <a:rPr lang="en-US" sz="4000" dirty="0"/>
              <a:t>Evolution of </a:t>
            </a:r>
            <a:r>
              <a:rPr lang="en-US" sz="4000" dirty="0" err="1"/>
              <a:t>ℛ</a:t>
            </a:r>
            <a:endParaRPr lang="en-US" sz="40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D2C73E-DEB1-7172-0FAB-B2DD9C2715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Most bars have </a:t>
            </a:r>
            <a:r>
              <a:rPr lang="en-US" sz="2400" b="1" dirty="0"/>
              <a:t>sped up!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Older bars are faster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Stronger bars are faster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Not only in terms of </a:t>
            </a:r>
            <a:r>
              <a:rPr lang="en-US" sz="2400" dirty="0" err="1"/>
              <a:t>ℛ</a:t>
            </a:r>
            <a:endParaRPr lang="en-US" sz="22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560131-0AB6-E054-9861-2A428EE58D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811" y="0"/>
            <a:ext cx="6899189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931F3D-68AB-25A3-B1E7-9214FBEAA1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6718" r="237"/>
          <a:stretch/>
        </p:blipFill>
        <p:spPr>
          <a:xfrm>
            <a:off x="4778979" y="298307"/>
            <a:ext cx="7413021" cy="626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80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26368-8A92-C721-2E05-17244FD5CD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7D4907-D568-D497-2CD2-FB8897D57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87663"/>
            <a:ext cx="9119616" cy="5270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5F1072-6CCF-2376-E73B-840B16096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8881"/>
            <a:ext cx="4402772" cy="969264"/>
          </a:xfrm>
        </p:spPr>
        <p:txBody>
          <a:bodyPr anchor="ctr">
            <a:normAutofit/>
          </a:bodyPr>
          <a:lstStyle/>
          <a:p>
            <a:r>
              <a:rPr lang="en-US" sz="4000" dirty="0"/>
              <a:t>Mass composition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99F79-1111-02F5-EA28-6ADE78A0F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93792" y="330050"/>
            <a:ext cx="6998208" cy="179135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Auriga galaxies tend to lie above the abundance matching relation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Bars in galaxies which lie further above are faster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426558-4737-E080-ACEC-DF4070A80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82018"/>
            <a:ext cx="5888736" cy="4975982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A665685-987E-468C-F412-0BD4F540A7BE}"/>
              </a:ext>
            </a:extLst>
          </p:cNvPr>
          <p:cNvSpPr txBox="1">
            <a:spLocks/>
          </p:cNvSpPr>
          <p:nvPr/>
        </p:nvSpPr>
        <p:spPr>
          <a:xfrm>
            <a:off x="6096000" y="2500226"/>
            <a:ext cx="5888736" cy="42471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Galaxies with higher stellar masses are further offset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So, broadly, more massive galaxies host faster bars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can be tested observationally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74522DB0-4B2A-F27E-3503-0E4F68E91BB4}"/>
              </a:ext>
            </a:extLst>
          </p:cNvPr>
          <p:cNvSpPr txBox="1">
            <a:spLocks/>
          </p:cNvSpPr>
          <p:nvPr/>
        </p:nvSpPr>
        <p:spPr>
          <a:xfrm>
            <a:off x="9040368" y="2500226"/>
            <a:ext cx="3066288" cy="4027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Galaxies with higher stellar masses are further offset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See Fragkoudi+2025 for full description of this</a:t>
            </a:r>
          </a:p>
        </p:txBody>
      </p:sp>
    </p:spTree>
    <p:extLst>
      <p:ext uri="{BB962C8B-B14F-4D97-AF65-F5344CB8AC3E}">
        <p14:creationId xmlns:p14="http://schemas.microsoft.com/office/powerpoint/2010/main" val="405473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04E46C-4C7A-42F6-BFAB-1ED949612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77F44C-A206-60CA-DD0E-D182FC1F4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8881"/>
            <a:ext cx="5975540" cy="969264"/>
          </a:xfrm>
        </p:spPr>
        <p:txBody>
          <a:bodyPr anchor="ctr">
            <a:normAutofit/>
          </a:bodyPr>
          <a:lstStyle/>
          <a:p>
            <a:r>
              <a:rPr lang="en-US" sz="4000" dirty="0"/>
              <a:t>Inner mass composition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39A957-3CE6-7061-D489-6C9C2BE13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1098146"/>
            <a:ext cx="4572000" cy="2330854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Bars form from the inner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Higher baryon dominance reliably correlates with faster bars at all times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E33E4-D9E0-17B8-ABAC-282B0CC7F0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990843"/>
            <a:ext cx="7772400" cy="48763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4A7C3ED-EE09-AEAA-CABC-631349214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8592" y="999299"/>
            <a:ext cx="6693408" cy="5858701"/>
          </a:xfrm>
          <a:prstGeom prst="rect">
            <a:avLst/>
          </a:prstGeom>
        </p:spPr>
      </p:pic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1C1E59F3-568C-CCBA-5BFD-78CABBC5A0B3}"/>
              </a:ext>
            </a:extLst>
          </p:cNvPr>
          <p:cNvSpPr txBox="1">
            <a:spLocks/>
          </p:cNvSpPr>
          <p:nvPr/>
        </p:nvSpPr>
        <p:spPr>
          <a:xfrm>
            <a:off x="0" y="3810865"/>
            <a:ext cx="4572000" cy="29182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Bars speed up more when their galaxies increase baryon dominance more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Possible mechanism to avoid slow-down from dynamical friction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70487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10471</TotalTime>
  <Words>643</Words>
  <Application>Microsoft Macintosh PowerPoint</Application>
  <PresentationFormat>Widescreen</PresentationFormat>
  <Paragraphs>116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Cambria Math</vt:lpstr>
      <vt:lpstr>Office Theme</vt:lpstr>
      <vt:lpstr>What makes the bar go round?</vt:lpstr>
      <vt:lpstr>The Importance of Bar Rotation</vt:lpstr>
      <vt:lpstr>Key Factors in Bar Rotation</vt:lpstr>
      <vt:lpstr>Auriga Simulations</vt:lpstr>
      <vt:lpstr>Bar Length</vt:lpstr>
      <vt:lpstr>ℛ ratio</vt:lpstr>
      <vt:lpstr>Evolution of ℛ</vt:lpstr>
      <vt:lpstr>Mass composition</vt:lpstr>
      <vt:lpstr>Inner mass composition</vt:lpstr>
      <vt:lpstr>Quantifying interactions</vt:lpstr>
      <vt:lpstr>Effect of interactions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Cooke, Alex</dc:creator>
  <cp:lastModifiedBy>Cooke, Alex</cp:lastModifiedBy>
  <cp:revision>8</cp:revision>
  <dcterms:created xsi:type="dcterms:W3CDTF">2025-06-30T13:10:40Z</dcterms:created>
  <dcterms:modified xsi:type="dcterms:W3CDTF">2025-07-07T19:41:52Z</dcterms:modified>
</cp:coreProperties>
</file>