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9" r:id="rId2"/>
    <p:sldId id="365" r:id="rId3"/>
    <p:sldId id="305" r:id="rId4"/>
    <p:sldId id="292" r:id="rId5"/>
    <p:sldId id="356" r:id="rId6"/>
    <p:sldId id="366" r:id="rId7"/>
    <p:sldId id="363" r:id="rId8"/>
    <p:sldId id="275" r:id="rId9"/>
    <p:sldId id="360" r:id="rId10"/>
    <p:sldId id="380" r:id="rId11"/>
    <p:sldId id="286" r:id="rId12"/>
    <p:sldId id="285" r:id="rId13"/>
    <p:sldId id="381" r:id="rId14"/>
    <p:sldId id="361" r:id="rId15"/>
    <p:sldId id="382" r:id="rId16"/>
    <p:sldId id="376" r:id="rId17"/>
    <p:sldId id="383" r:id="rId18"/>
    <p:sldId id="378" r:id="rId19"/>
    <p:sldId id="384" r:id="rId20"/>
    <p:sldId id="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D6B"/>
    <a:srgbClr val="63560B"/>
    <a:srgbClr val="A17903"/>
    <a:srgbClr val="201E20"/>
    <a:srgbClr val="1E191A"/>
    <a:srgbClr val="74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0EC94-0F64-90A0-3829-8F61F8F73799}" v="79" dt="2025-07-07T09:59:12.795"/>
    <p1510:client id="{EAF52B1A-7930-48E0-AD88-C9F81B2F30BB}" v="454" dt="2025-07-07T22:26:20.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9CFD0-D5EF-4A88-B1DC-F31CDA35E0E0}" type="datetimeFigureOut">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3629C-9298-4320-A960-D11967133747}" type="slidenum">
              <a:t>‹#›</a:t>
            </a:fld>
            <a:endParaRPr lang="en-US"/>
          </a:p>
        </p:txBody>
      </p:sp>
    </p:spTree>
    <p:extLst>
      <p:ext uri="{BB962C8B-B14F-4D97-AF65-F5344CB8AC3E}">
        <p14:creationId xmlns:p14="http://schemas.microsoft.com/office/powerpoint/2010/main" val="235852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 Zahoor..  PhD candidate in Astrophysics at LJMU</a:t>
            </a:r>
            <a:br>
              <a:rPr lang="en-US">
                <a:cs typeface="+mn-lt"/>
              </a:rPr>
            </a:br>
            <a:r>
              <a:rPr lang="en-US">
                <a:ea typeface="Calibri"/>
                <a:cs typeface="Calibri"/>
              </a:rPr>
              <a:t>I will talk about a case study of a bar galaxy where we found that a small clue can give lot of information about the evolutionary history of galaxies. </a:t>
            </a:r>
          </a:p>
          <a:p>
            <a:endParaRPr lang="en-US">
              <a:ea typeface="Calibri"/>
              <a:cs typeface="Calibri"/>
            </a:endParaRPr>
          </a:p>
          <a:p>
            <a:br>
              <a:rPr lang="en-US">
                <a:cs typeface="+mn-lt"/>
              </a:rPr>
            </a:br>
            <a:endParaRPr lang="en-US"/>
          </a:p>
          <a:p>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7032B98-C902-0E47-9DBB-505C0206E1F6}" type="slidenum">
              <a:rPr lang="en-US" smtClean="0"/>
              <a:t>1</a:t>
            </a:fld>
            <a:endParaRPr lang="en-US"/>
          </a:p>
        </p:txBody>
      </p:sp>
    </p:spTree>
    <p:extLst>
      <p:ext uri="{BB962C8B-B14F-4D97-AF65-F5344CB8AC3E}">
        <p14:creationId xmlns:p14="http://schemas.microsoft.com/office/powerpoint/2010/main" val="322551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we looked at the formation history to see what was happening to the gas,</a:t>
            </a:r>
            <a:endParaRPr lang="en-US">
              <a:solidFill>
                <a:srgbClr val="444444"/>
              </a:solidFill>
            </a:endParaRPr>
          </a:p>
          <a:p>
            <a:endParaRPr lang="en-US"/>
          </a:p>
          <a:p>
            <a:r>
              <a:rPr lang="en-US"/>
              <a:t>On y axis we have total mass and on x it is lookback time</a:t>
            </a:r>
            <a:endParaRPr lang="en-US">
              <a:solidFill>
                <a:srgbClr val="444444"/>
              </a:solidFill>
            </a:endParaRPr>
          </a:p>
          <a:p>
            <a:r>
              <a:rPr lang="en-US"/>
              <a:t>This green curve for total gas mass clearly shows that not just the SF declined but the gas itself is also seems to disappeared in the galaxy at that time period</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10</a:t>
            </a:fld>
            <a:endParaRPr lang="en-US"/>
          </a:p>
        </p:txBody>
      </p:sp>
    </p:spTree>
    <p:extLst>
      <p:ext uri="{BB962C8B-B14F-4D97-AF65-F5344CB8AC3E}">
        <p14:creationId xmlns:p14="http://schemas.microsoft.com/office/powerpoint/2010/main" val="353058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995D-AD69-3012-C3F1-5D8219BC7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005FF-39AE-E074-9F07-60335C08C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26EB0-5015-BBD4-2156-EB64579EF10D}"/>
              </a:ext>
            </a:extLst>
          </p:cNvPr>
          <p:cNvSpPr>
            <a:spLocks noGrp="1"/>
          </p:cNvSpPr>
          <p:nvPr>
            <p:ph type="body" idx="1"/>
          </p:nvPr>
        </p:nvSpPr>
        <p:spPr/>
        <p:txBody>
          <a:bodyPr/>
          <a:lstStyle/>
          <a:p>
            <a:r>
              <a:rPr lang="en-US">
                <a:ea typeface="Calibri"/>
                <a:cs typeface="Calibri"/>
              </a:rPr>
              <a:t>To further investigate, </a:t>
            </a:r>
            <a:r>
              <a:rPr lang="en-US"/>
              <a:t>we created the  maps of SF gas</a:t>
            </a:r>
            <a:endParaRPr lang="en-US">
              <a:ea typeface="Calibri"/>
              <a:cs typeface="Calibri"/>
            </a:endParaRPr>
          </a:p>
          <a:p>
            <a:endParaRPr lang="en-US"/>
          </a:p>
          <a:p>
            <a:r>
              <a:rPr lang="en-US"/>
              <a:t>In  Auriga, gas with density above a threshold (log(ρ) &gt; -1 or ρ &gt; 0.1) can form stars using this criteria we made maps of star forming gas, and</a:t>
            </a:r>
            <a:endParaRPr lang="en-US">
              <a:ea typeface="Calibri"/>
              <a:cs typeface="Calibri"/>
            </a:endParaRPr>
          </a:p>
          <a:p>
            <a:br>
              <a:rPr lang="en-US">
                <a:ea typeface="Calibri"/>
                <a:cs typeface="+mn-lt"/>
              </a:rPr>
            </a:br>
            <a:r>
              <a:rPr lang="en-US">
                <a:ea typeface="Calibri"/>
                <a:cs typeface="Calibri"/>
              </a:rPr>
              <a:t>Before the gap time period, galaxy was forming stars everywhere in the disc, but during the time of gap, it was centrally concentrated and then again start to </a:t>
            </a:r>
            <a:r>
              <a:rPr lang="en-US" err="1">
                <a:ea typeface="Calibri"/>
                <a:cs typeface="Calibri"/>
              </a:rPr>
              <a:t>spreadout</a:t>
            </a:r>
            <a:r>
              <a:rPr lang="en-US">
                <a:ea typeface="Calibri"/>
                <a:cs typeface="Calibri"/>
              </a:rPr>
              <a:t> after the gap</a:t>
            </a:r>
            <a:br>
              <a:rPr lang="en-US">
                <a:ea typeface="Calibri"/>
                <a:cs typeface="+mn-lt"/>
              </a:rPr>
            </a:br>
            <a:br>
              <a:rPr lang="en-US">
                <a:ea typeface="Calibri"/>
                <a:cs typeface="+mn-lt"/>
              </a:rPr>
            </a:br>
            <a:r>
              <a:rPr lang="en-US">
                <a:ea typeface="Calibri"/>
                <a:cs typeface="Calibri"/>
              </a:rPr>
              <a:t>Previous studies have indicated presence of such centrally concentrated regions in the bar galaxy when there is an active AGN activity</a:t>
            </a:r>
          </a:p>
        </p:txBody>
      </p:sp>
      <p:sp>
        <p:nvSpPr>
          <p:cNvPr id="4" name="Slide Number Placeholder 3">
            <a:extLst>
              <a:ext uri="{FF2B5EF4-FFF2-40B4-BE49-F238E27FC236}">
                <a16:creationId xmlns:a16="http://schemas.microsoft.com/office/drawing/2014/main" id="{8B05241D-AE7D-9BB3-48DD-083EF66A1E22}"/>
              </a:ext>
            </a:extLst>
          </p:cNvPr>
          <p:cNvSpPr>
            <a:spLocks noGrp="1"/>
          </p:cNvSpPr>
          <p:nvPr>
            <p:ph type="sldNum" sz="quarter" idx="5"/>
          </p:nvPr>
        </p:nvSpPr>
        <p:spPr/>
        <p:txBody>
          <a:bodyPr/>
          <a:lstStyle/>
          <a:p>
            <a:fld id="{CD61278C-EEF6-4CF5-BEF9-EA5C8E50B3FB}" type="slidenum">
              <a:rPr lang="en-US"/>
              <a:t>11</a:t>
            </a:fld>
            <a:endParaRPr lang="en-US"/>
          </a:p>
        </p:txBody>
      </p:sp>
    </p:spTree>
    <p:extLst>
      <p:ext uri="{BB962C8B-B14F-4D97-AF65-F5344CB8AC3E}">
        <p14:creationId xmlns:p14="http://schemas.microsoft.com/office/powerpoint/2010/main" val="389386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EA6F-F246-BDCF-488E-900DAC952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97F21-9A79-9E41-1675-7D5F35036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92536-20FD-1BB1-71D5-C349262DFB31}"/>
              </a:ext>
            </a:extLst>
          </p:cNvPr>
          <p:cNvSpPr>
            <a:spLocks noGrp="1"/>
          </p:cNvSpPr>
          <p:nvPr>
            <p:ph type="body" idx="1"/>
          </p:nvPr>
        </p:nvSpPr>
        <p:spPr/>
        <p:txBody>
          <a:bodyPr/>
          <a:lstStyle/>
          <a:p>
            <a:r>
              <a:rPr lang="en-US">
                <a:ea typeface="Calibri"/>
                <a:cs typeface="Calibri"/>
              </a:rPr>
              <a:t>And when we looked at the temperature maps, we found that at the time of the gap, there was hot gas in the center of the galaxy indicating an AGN activity. Whereas the disc was calm and cool before and after the gap</a:t>
            </a:r>
          </a:p>
        </p:txBody>
      </p:sp>
      <p:sp>
        <p:nvSpPr>
          <p:cNvPr id="4" name="Slide Number Placeholder 3">
            <a:extLst>
              <a:ext uri="{FF2B5EF4-FFF2-40B4-BE49-F238E27FC236}">
                <a16:creationId xmlns:a16="http://schemas.microsoft.com/office/drawing/2014/main" id="{F3CE6BE5-CE2D-6BBB-FF95-F74DC5FE8438}"/>
              </a:ext>
            </a:extLst>
          </p:cNvPr>
          <p:cNvSpPr>
            <a:spLocks noGrp="1"/>
          </p:cNvSpPr>
          <p:nvPr>
            <p:ph type="sldNum" sz="quarter" idx="5"/>
          </p:nvPr>
        </p:nvSpPr>
        <p:spPr/>
        <p:txBody>
          <a:bodyPr/>
          <a:lstStyle/>
          <a:p>
            <a:fld id="{CD61278C-EEF6-4CF5-BEF9-EA5C8E50B3FB}" type="slidenum">
              <a:rPr lang="en-US"/>
              <a:t>12</a:t>
            </a:fld>
            <a:endParaRPr lang="en-US"/>
          </a:p>
        </p:txBody>
      </p:sp>
    </p:spTree>
    <p:extLst>
      <p:ext uri="{BB962C8B-B14F-4D97-AF65-F5344CB8AC3E}">
        <p14:creationId xmlns:p14="http://schemas.microsoft.com/office/powerpoint/2010/main" val="122266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a effort to explain to picture the entire </a:t>
            </a:r>
            <a:r>
              <a:rPr lang="en-US" err="1">
                <a:ea typeface="Calibri"/>
                <a:cs typeface="Calibri"/>
              </a:rPr>
              <a:t>scenerio</a:t>
            </a:r>
            <a:r>
              <a:rPr lang="en-US">
                <a:ea typeface="Calibri"/>
                <a:cs typeface="Calibri"/>
              </a:rPr>
              <a:t> of quenching  of outer disc … we created this plot,</a:t>
            </a:r>
          </a:p>
          <a:p>
            <a:endParaRPr lang="en-US">
              <a:ea typeface="Calibri"/>
              <a:cs typeface="Calibri"/>
            </a:endParaRPr>
          </a:p>
          <a:p>
            <a:r>
              <a:rPr lang="en-US">
                <a:ea typeface="Calibri"/>
                <a:cs typeface="Calibri"/>
              </a:rPr>
              <a:t>On right axis, its bar </a:t>
            </a:r>
            <a:r>
              <a:rPr lang="en-US" err="1">
                <a:ea typeface="Calibri"/>
                <a:cs typeface="Calibri"/>
              </a:rPr>
              <a:t>strenght</a:t>
            </a:r>
            <a:r>
              <a:rPr lang="en-US">
                <a:ea typeface="Calibri"/>
                <a:cs typeface="Calibri"/>
              </a:rPr>
              <a:t>, on left axis its SF along with rescaled BH accretion rate</a:t>
            </a:r>
          </a:p>
          <a:p>
            <a:r>
              <a:rPr lang="en-US">
                <a:ea typeface="Calibri"/>
                <a:cs typeface="Calibri"/>
              </a:rPr>
              <a:t>And on x axis or bottom axis we have lookback time</a:t>
            </a:r>
          </a:p>
          <a:p>
            <a:endParaRPr lang="en-US"/>
          </a:p>
          <a:p>
            <a:r>
              <a:rPr lang="en-US"/>
              <a:t>Our analysis indicates the bar formed around 8 Gyr, subsequently driving gas inflows that activated the AGN. </a:t>
            </a:r>
          </a:p>
          <a:p>
            <a:r>
              <a:rPr lang="en-US"/>
              <a:t>This AGN activity then produced the observed star formation gaps visible in the age-metallicity relations.</a:t>
            </a:r>
          </a:p>
          <a:p>
            <a:endParaRPr lang="en-US">
              <a:ea typeface="Calibri"/>
              <a:cs typeface="Calibri"/>
            </a:endParaRPr>
          </a:p>
          <a:p>
            <a:r>
              <a:rPr lang="en-US"/>
              <a:t>however at this stage we are not sure whether it is the bar or AGN that causes the quenching therefore...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13</a:t>
            </a:fld>
            <a:endParaRPr lang="en-US"/>
          </a:p>
        </p:txBody>
      </p:sp>
    </p:spTree>
    <p:extLst>
      <p:ext uri="{BB962C8B-B14F-4D97-AF65-F5344CB8AC3E}">
        <p14:creationId xmlns:p14="http://schemas.microsoft.com/office/powerpoint/2010/main" val="258412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a:ea typeface="Calibri"/>
                <a:cs typeface="Calibri"/>
              </a:rPr>
              <a:t>To test our hypothesis,  we will compare our analysis of Au22 with a variant of Au22. It is the same </a:t>
            </a:r>
            <a:r>
              <a:rPr lang="en-US" err="1">
                <a:ea typeface="Calibri"/>
                <a:cs typeface="Calibri"/>
              </a:rPr>
              <a:t>auriga</a:t>
            </a:r>
            <a:r>
              <a:rPr lang="en-US">
                <a:ea typeface="Calibri"/>
                <a:cs typeface="Calibri"/>
              </a:rPr>
              <a:t> galaxy but the AGN feedback of Auriga simulations are turned off. Now we will look at the same plots of Au22 but for the variant this time, one simulated without the AGN</a:t>
            </a:r>
          </a:p>
        </p:txBody>
      </p:sp>
      <p:sp>
        <p:nvSpPr>
          <p:cNvPr id="4" name="Slide Number Placeholder 3"/>
          <p:cNvSpPr>
            <a:spLocks noGrp="1"/>
          </p:cNvSpPr>
          <p:nvPr>
            <p:ph type="sldNum" sz="quarter" idx="5"/>
          </p:nvPr>
        </p:nvSpPr>
        <p:spPr/>
        <p:txBody>
          <a:bodyPr/>
          <a:lstStyle/>
          <a:p>
            <a:fld id="{94E3629C-9298-4320-A960-D11967133747}" type="slidenum">
              <a:rPr lang="en-US"/>
              <a:t>14</a:t>
            </a:fld>
            <a:endParaRPr lang="en-US"/>
          </a:p>
        </p:txBody>
      </p:sp>
    </p:spTree>
    <p:extLst>
      <p:ext uri="{BB962C8B-B14F-4D97-AF65-F5344CB8AC3E}">
        <p14:creationId xmlns:p14="http://schemas.microsoft.com/office/powerpoint/2010/main" val="237924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EDB6E-1F76-47B9-2E2F-E71C17CA7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7F2A5-A125-7D64-B885-B0D16A066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93F04-15A9-0C1B-6C58-FE55CF0145BC}"/>
              </a:ext>
            </a:extLst>
          </p:cNvPr>
          <p:cNvSpPr>
            <a:spLocks noGrp="1"/>
          </p:cNvSpPr>
          <p:nvPr>
            <p:ph type="body" idx="1"/>
          </p:nvPr>
        </p:nvSpPr>
        <p:spPr/>
        <p:txBody>
          <a:bodyPr/>
          <a:lstStyle/>
          <a:p>
            <a:endParaRPr lang="en-US">
              <a:ea typeface="Calibri"/>
              <a:cs typeface="Calibri"/>
            </a:endParaRPr>
          </a:p>
          <a:p>
            <a:r>
              <a:rPr lang="en-US">
                <a:ea typeface="Calibri"/>
                <a:cs typeface="Calibri"/>
              </a:rPr>
              <a:t>These were the AMRs for Au22 disc and when they were plotted for the variant it look completely different, and we could not see any such SF gap</a:t>
            </a:r>
          </a:p>
        </p:txBody>
      </p:sp>
      <p:sp>
        <p:nvSpPr>
          <p:cNvPr id="4" name="Slide Number Placeholder 3">
            <a:extLst>
              <a:ext uri="{FF2B5EF4-FFF2-40B4-BE49-F238E27FC236}">
                <a16:creationId xmlns:a16="http://schemas.microsoft.com/office/drawing/2014/main" id="{B59D371A-5071-33E0-39EF-ABAE48D2039A}"/>
              </a:ext>
            </a:extLst>
          </p:cNvPr>
          <p:cNvSpPr>
            <a:spLocks noGrp="1"/>
          </p:cNvSpPr>
          <p:nvPr>
            <p:ph type="sldNum" sz="quarter" idx="5"/>
          </p:nvPr>
        </p:nvSpPr>
        <p:spPr/>
        <p:txBody>
          <a:bodyPr/>
          <a:lstStyle/>
          <a:p>
            <a:fld id="{94E3629C-9298-4320-A960-D11967133747}" type="slidenum">
              <a:rPr lang="en-US"/>
              <a:t>15</a:t>
            </a:fld>
            <a:endParaRPr lang="en-US"/>
          </a:p>
        </p:txBody>
      </p:sp>
    </p:spTree>
    <p:extLst>
      <p:ext uri="{BB962C8B-B14F-4D97-AF65-F5344CB8AC3E}">
        <p14:creationId xmlns:p14="http://schemas.microsoft.com/office/powerpoint/2010/main" val="147901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6FC4A-A4BD-D78B-4449-EDBDC95B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2FFDE-1D2E-EC80-6DD1-CE8078E35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04A85-EF26-DAC6-094B-317815141D76}"/>
              </a:ext>
            </a:extLst>
          </p:cNvPr>
          <p:cNvSpPr>
            <a:spLocks noGrp="1"/>
          </p:cNvSpPr>
          <p:nvPr>
            <p:ph type="body" idx="1"/>
          </p:nvPr>
        </p:nvSpPr>
        <p:spPr/>
        <p:txBody>
          <a:bodyPr/>
          <a:lstStyle/>
          <a:p>
            <a:r>
              <a:rPr lang="en-US">
                <a:ea typeface="Calibri"/>
                <a:cs typeface="Calibri"/>
              </a:rPr>
              <a:t>Similarly SF changed, we got more enhanced SF in variant but </a:t>
            </a:r>
          </a:p>
          <a:p>
            <a:endParaRPr lang="en-US">
              <a:ea typeface="Calibri"/>
              <a:cs typeface="Calibri"/>
            </a:endParaRPr>
          </a:p>
          <a:p>
            <a:r>
              <a:rPr lang="en-US">
                <a:ea typeface="Calibri"/>
                <a:cs typeface="Calibri"/>
              </a:rPr>
              <a:t>One interesting thing is that the </a:t>
            </a:r>
            <a:r>
              <a:rPr lang="en-US" err="1">
                <a:ea typeface="Calibri"/>
                <a:cs typeface="Calibri"/>
              </a:rPr>
              <a:t>strenght</a:t>
            </a:r>
            <a:r>
              <a:rPr lang="en-US">
                <a:ea typeface="Calibri"/>
                <a:cs typeface="Calibri"/>
              </a:rPr>
              <a:t> of bar is also high here, which could have quenched the galaxy but we found that the bar itself is not enough to cause quenching, so it takes both the AGN and the bar</a:t>
            </a:r>
          </a:p>
        </p:txBody>
      </p:sp>
      <p:sp>
        <p:nvSpPr>
          <p:cNvPr id="4" name="Slide Number Placeholder 3">
            <a:extLst>
              <a:ext uri="{FF2B5EF4-FFF2-40B4-BE49-F238E27FC236}">
                <a16:creationId xmlns:a16="http://schemas.microsoft.com/office/drawing/2014/main" id="{31F4DF2E-B05C-DA49-5D43-88CBFD8D1F39}"/>
              </a:ext>
            </a:extLst>
          </p:cNvPr>
          <p:cNvSpPr>
            <a:spLocks noGrp="1"/>
          </p:cNvSpPr>
          <p:nvPr>
            <p:ph type="sldNum" sz="quarter" idx="5"/>
          </p:nvPr>
        </p:nvSpPr>
        <p:spPr/>
        <p:txBody>
          <a:bodyPr/>
          <a:lstStyle/>
          <a:p>
            <a:fld id="{94E3629C-9298-4320-A960-D11967133747}" type="slidenum">
              <a:rPr lang="en-US"/>
              <a:t>16</a:t>
            </a:fld>
            <a:endParaRPr lang="en-US"/>
          </a:p>
        </p:txBody>
      </p:sp>
    </p:spTree>
    <p:extLst>
      <p:ext uri="{BB962C8B-B14F-4D97-AF65-F5344CB8AC3E}">
        <p14:creationId xmlns:p14="http://schemas.microsoft.com/office/powerpoint/2010/main" val="2435411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Also, with the absence of any AGN feedback, there was no sudden decline at the AMR's SF gap time observed in the variant </a:t>
            </a:r>
            <a:endParaRPr lang="en-US"/>
          </a:p>
          <a:p>
            <a:r>
              <a:rPr lang="en-US">
                <a:ea typeface="Calibri"/>
                <a:cs typeface="Calibri"/>
              </a:rPr>
              <a:t> And later in the variant it is declining because it is consumed by continuous SF. </a:t>
            </a:r>
            <a:endParaRPr lang="en-US"/>
          </a:p>
        </p:txBody>
      </p:sp>
      <p:sp>
        <p:nvSpPr>
          <p:cNvPr id="4" name="Slide Number Placeholder 3"/>
          <p:cNvSpPr>
            <a:spLocks noGrp="1"/>
          </p:cNvSpPr>
          <p:nvPr>
            <p:ph type="sldNum" sz="quarter" idx="5"/>
          </p:nvPr>
        </p:nvSpPr>
        <p:spPr/>
        <p:txBody>
          <a:bodyPr/>
          <a:lstStyle/>
          <a:p>
            <a:fld id="{94E3629C-9298-4320-A960-D11967133747}" type="slidenum">
              <a:rPr lang="en-US"/>
              <a:t>17</a:t>
            </a:fld>
            <a:endParaRPr lang="en-US"/>
          </a:p>
        </p:txBody>
      </p:sp>
    </p:spTree>
    <p:extLst>
      <p:ext uri="{BB962C8B-B14F-4D97-AF65-F5344CB8AC3E}">
        <p14:creationId xmlns:p14="http://schemas.microsoft.com/office/powerpoint/2010/main" val="323368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9D16-E408-0F59-8858-7E490C191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EC8A3-BEFB-4AB0-F3B7-297527E62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5E85E-D555-3D1D-617D-8FE2508B2D46}"/>
              </a:ext>
            </a:extLst>
          </p:cNvPr>
          <p:cNvSpPr>
            <a:spLocks noGrp="1"/>
          </p:cNvSpPr>
          <p:nvPr>
            <p:ph type="body" idx="1"/>
          </p:nvPr>
        </p:nvSpPr>
        <p:spPr/>
        <p:txBody>
          <a:bodyPr/>
          <a:lstStyle/>
          <a:p>
            <a:r>
              <a:rPr lang="en-US">
                <a:ea typeface="Calibri"/>
                <a:cs typeface="Calibri"/>
              </a:rPr>
              <a:t>Finally we  looked at the star forming gas of the galaxy</a:t>
            </a:r>
          </a:p>
          <a:p>
            <a:r>
              <a:rPr lang="en-US">
                <a:ea typeface="Calibri"/>
                <a:cs typeface="Calibri"/>
              </a:rPr>
              <a:t>The left panel is for Au22 and the right one is for the variant</a:t>
            </a:r>
          </a:p>
          <a:p>
            <a:endParaRPr lang="en-US">
              <a:ea typeface="Calibri"/>
              <a:cs typeface="Calibri"/>
            </a:endParaRPr>
          </a:p>
          <a:p>
            <a:r>
              <a:rPr lang="en-US">
                <a:ea typeface="Calibri"/>
                <a:cs typeface="Calibri"/>
              </a:rPr>
              <a:t>Clearly the centrally concentrated structure is not more present in the variant and the gas seems to be spread out in the entire disc</a:t>
            </a:r>
            <a:br>
              <a:rPr lang="en-US">
                <a:ea typeface="Calibri"/>
                <a:cs typeface="+mn-lt"/>
              </a:rPr>
            </a:br>
            <a:r>
              <a:rPr lang="en-US">
                <a:ea typeface="Calibri"/>
                <a:cs typeface="Calibri"/>
              </a:rPr>
              <a:t>So we confirmed that the location of the SF gas has been changed now</a:t>
            </a:r>
            <a:br>
              <a:rPr lang="en-US">
                <a:ea typeface="Calibri"/>
                <a:cs typeface="+mn-lt"/>
              </a:rPr>
            </a:br>
            <a:br>
              <a:rPr lang="en-US">
                <a:ea typeface="Calibri"/>
                <a:cs typeface="+mn-lt"/>
              </a:rPr>
            </a:br>
            <a:endParaRPr lang="en-US">
              <a:ea typeface="Calibri"/>
              <a:cs typeface="Calibri"/>
            </a:endParaRPr>
          </a:p>
        </p:txBody>
      </p:sp>
      <p:sp>
        <p:nvSpPr>
          <p:cNvPr id="4" name="Slide Number Placeholder 3">
            <a:extLst>
              <a:ext uri="{FF2B5EF4-FFF2-40B4-BE49-F238E27FC236}">
                <a16:creationId xmlns:a16="http://schemas.microsoft.com/office/drawing/2014/main" id="{A1136D52-1FD5-0B11-5714-B75E7E26235E}"/>
              </a:ext>
            </a:extLst>
          </p:cNvPr>
          <p:cNvSpPr>
            <a:spLocks noGrp="1"/>
          </p:cNvSpPr>
          <p:nvPr>
            <p:ph type="sldNum" sz="quarter" idx="5"/>
          </p:nvPr>
        </p:nvSpPr>
        <p:spPr/>
        <p:txBody>
          <a:bodyPr/>
          <a:lstStyle/>
          <a:p>
            <a:fld id="{CD61278C-EEF6-4CF5-BEF9-EA5C8E50B3FB}" type="slidenum">
              <a:rPr lang="en-US"/>
              <a:t>18</a:t>
            </a:fld>
            <a:endParaRPr lang="en-US"/>
          </a:p>
        </p:txBody>
      </p:sp>
    </p:spTree>
    <p:extLst>
      <p:ext uri="{BB962C8B-B14F-4D97-AF65-F5344CB8AC3E}">
        <p14:creationId xmlns:p14="http://schemas.microsoft.com/office/powerpoint/2010/main" val="4139928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3A5E9-6176-50F7-D384-00DE70167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62083-9729-9668-905C-5A0AB935E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FE930-5A6E-B219-53BC-6634D7F2A8C0}"/>
              </a:ext>
            </a:extLst>
          </p:cNvPr>
          <p:cNvSpPr>
            <a:spLocks noGrp="1"/>
          </p:cNvSpPr>
          <p:nvPr>
            <p:ph type="body" idx="1"/>
          </p:nvPr>
        </p:nvSpPr>
        <p:spPr/>
        <p:txBody>
          <a:bodyPr/>
          <a:lstStyle/>
          <a:p>
            <a:r>
              <a:rPr lang="en-US">
                <a:ea typeface="Calibri"/>
                <a:cs typeface="Calibri"/>
              </a:rPr>
              <a:t>The whole summarized </a:t>
            </a:r>
            <a:r>
              <a:rPr lang="en-US" err="1">
                <a:ea typeface="Calibri"/>
                <a:cs typeface="Calibri"/>
              </a:rPr>
              <a:t>scenrio</a:t>
            </a:r>
            <a:r>
              <a:rPr lang="en-US">
                <a:ea typeface="Calibri"/>
                <a:cs typeface="Calibri"/>
              </a:rPr>
              <a:t> can be explained  that Quenching happened in the out disc and it is very dependent the way feedback is implemented in the Auriga galaxies</a:t>
            </a:r>
            <a:endParaRPr lang="en-US"/>
          </a:p>
          <a:p>
            <a:r>
              <a:rPr lang="en-US">
                <a:ea typeface="Calibri" panose="020F0502020204030204"/>
                <a:cs typeface="Calibri" panose="020F0502020204030204"/>
              </a:rPr>
              <a:t>We </a:t>
            </a:r>
            <a:r>
              <a:rPr lang="en-US" err="1">
                <a:ea typeface="Calibri" panose="020F0502020204030204"/>
                <a:cs typeface="Calibri" panose="020F0502020204030204"/>
              </a:rPr>
              <a:t>analysised</a:t>
            </a:r>
            <a:r>
              <a:rPr lang="en-US">
                <a:ea typeface="Calibri" panose="020F0502020204030204"/>
                <a:cs typeface="Calibri" panose="020F0502020204030204"/>
              </a:rPr>
              <a:t> and found that same mechanism is responsible in the all 3 galaxies of the sample wit the gap in SF</a:t>
            </a:r>
          </a:p>
          <a:p>
            <a:endParaRPr lang="en-US"/>
          </a:p>
          <a:p>
            <a:r>
              <a:rPr lang="en-US"/>
              <a:t>On the basis of our analysis we understand that  Bar is formed that funneled the gas towards </a:t>
            </a:r>
            <a:r>
              <a:rPr lang="en-US" err="1"/>
              <a:t>centre</a:t>
            </a:r>
            <a:r>
              <a:rPr lang="en-US"/>
              <a:t> </a:t>
            </a:r>
            <a:endParaRPr lang="en-US">
              <a:ea typeface="Calibri"/>
              <a:cs typeface="Calibri"/>
            </a:endParaRPr>
          </a:p>
          <a:p>
            <a:r>
              <a:rPr lang="en-US"/>
              <a:t> It fueled the central blackhole triggering AGN activity </a:t>
            </a:r>
            <a:endParaRPr lang="en-US">
              <a:ea typeface="Calibri"/>
              <a:cs typeface="Calibri"/>
            </a:endParaRPr>
          </a:p>
          <a:p>
            <a:r>
              <a:rPr lang="en-US"/>
              <a:t> This AGN ejected gas from the galaxy that stopped SF, forming gap </a:t>
            </a:r>
            <a:endParaRPr lang="en-US">
              <a:ea typeface="Calibri"/>
              <a:cs typeface="Calibri"/>
            </a:endParaRPr>
          </a:p>
          <a:p>
            <a:r>
              <a:rPr lang="en-US"/>
              <a:t> After AGN, stars were formed again </a:t>
            </a:r>
            <a:endParaRPr lang="en-US">
              <a:ea typeface="Calibri"/>
              <a:cs typeface="Calibri"/>
            </a:endParaRPr>
          </a:p>
          <a:p>
            <a:r>
              <a:rPr lang="en-US"/>
              <a:t> And from our model we learned that Bars are not enough for quenching. </a:t>
            </a:r>
            <a:endParaRPr lang="en-US">
              <a:ea typeface="Calibri"/>
              <a:cs typeface="Calibri"/>
            </a:endParaRPr>
          </a:p>
        </p:txBody>
      </p:sp>
      <p:sp>
        <p:nvSpPr>
          <p:cNvPr id="4" name="Slide Number Placeholder 3">
            <a:extLst>
              <a:ext uri="{FF2B5EF4-FFF2-40B4-BE49-F238E27FC236}">
                <a16:creationId xmlns:a16="http://schemas.microsoft.com/office/drawing/2014/main" id="{C2996F7A-7636-6499-74E3-B795DB896D12}"/>
              </a:ext>
            </a:extLst>
          </p:cNvPr>
          <p:cNvSpPr>
            <a:spLocks noGrp="1"/>
          </p:cNvSpPr>
          <p:nvPr>
            <p:ph type="sldNum" sz="quarter" idx="5"/>
          </p:nvPr>
        </p:nvSpPr>
        <p:spPr/>
        <p:txBody>
          <a:bodyPr/>
          <a:lstStyle/>
          <a:p>
            <a:fld id="{94E3629C-9298-4320-A960-D11967133747}" type="slidenum">
              <a:rPr lang="en-US"/>
              <a:t>19</a:t>
            </a:fld>
            <a:endParaRPr lang="en-US"/>
          </a:p>
        </p:txBody>
      </p:sp>
    </p:spTree>
    <p:extLst>
      <p:ext uri="{BB962C8B-B14F-4D97-AF65-F5344CB8AC3E}">
        <p14:creationId xmlns:p14="http://schemas.microsoft.com/office/powerpoint/2010/main" val="220264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0"/>
                </a:solidFill>
              </a:rPr>
              <a:t>Bars can trigger quenching- not just by driving gas inward, but by setting into motion a self-regulating cycle that ultimately disrupts their very own existence.</a:t>
            </a:r>
          </a:p>
          <a:p>
            <a:endParaRPr lang="en-US" dirty="0">
              <a:solidFill>
                <a:srgbClr val="404040"/>
              </a:solidFill>
              <a:ea typeface="Calibri"/>
              <a:cs typeface="Calibri"/>
            </a:endParaRPr>
          </a:p>
          <a:p>
            <a:r>
              <a:rPr lang="en-US" dirty="0">
                <a:solidFill>
                  <a:srgbClr val="404040"/>
                </a:solidFill>
              </a:rPr>
              <a:t>Bars are both the architects and casualties of AGN fueling. They funnel gas to galactic centers, feeding black holes and activating AGNs. But the resulting feedback heats and expels gas, suppresses star formation, and weakens the bars that enabled it.</a:t>
            </a:r>
            <a:endParaRPr lang="en-US" dirty="0"/>
          </a:p>
          <a:p>
            <a:r>
              <a:rPr lang="en-US" dirty="0">
                <a:solidFill>
                  <a:srgbClr val="404040"/>
                </a:solidFill>
              </a:rPr>
              <a:t> </a:t>
            </a:r>
            <a:endParaRPr lang="en-US" dirty="0"/>
          </a:p>
          <a:p>
            <a:r>
              <a:rPr lang="en-US" dirty="0">
                <a:solidFill>
                  <a:srgbClr val="404040"/>
                </a:solidFill>
              </a:rPr>
              <a:t>While this feedback loop is suggested in theory, its full dynamics remain unclear.</a:t>
            </a:r>
            <a:endParaRPr lang="en-US" dirty="0"/>
          </a:p>
          <a:p>
            <a:r>
              <a:rPr lang="en-US" dirty="0">
                <a:solidFill>
                  <a:srgbClr val="404040"/>
                </a:solidFill>
              </a:rPr>
              <a:t> </a:t>
            </a:r>
            <a:endParaRPr lang="en-US" dirty="0"/>
          </a:p>
          <a:p>
            <a:r>
              <a:rPr lang="en-US" dirty="0">
                <a:solidFill>
                  <a:srgbClr val="404040"/>
                </a:solidFill>
              </a:rPr>
              <a:t>In our barred galaxy simulations, we capture this cycle directly through our indirect clue , revealing how bars, gas inflow, AGN feedback, and star formation are deeply intertwined.</a:t>
            </a:r>
            <a:endParaRPr lang="en-US" dirty="0"/>
          </a:p>
        </p:txBody>
      </p:sp>
      <p:sp>
        <p:nvSpPr>
          <p:cNvPr id="4" name="Slide Number Placeholder 3"/>
          <p:cNvSpPr>
            <a:spLocks noGrp="1"/>
          </p:cNvSpPr>
          <p:nvPr>
            <p:ph type="sldNum" sz="quarter" idx="5"/>
          </p:nvPr>
        </p:nvSpPr>
        <p:spPr/>
        <p:txBody>
          <a:bodyPr/>
          <a:lstStyle/>
          <a:p>
            <a:fld id="{94E3629C-9298-4320-A960-D11967133747}" type="slidenum">
              <a:rPr lang="en-US"/>
              <a:t>2</a:t>
            </a:fld>
            <a:endParaRPr lang="en-US"/>
          </a:p>
        </p:txBody>
      </p:sp>
    </p:spTree>
    <p:extLst>
      <p:ext uri="{BB962C8B-B14F-4D97-AF65-F5344CB8AC3E}">
        <p14:creationId xmlns:p14="http://schemas.microsoft.com/office/powerpoint/2010/main" val="352455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55047-DCDD-6B83-3FE7-8AB28E6E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4E430-4FC8-9F2E-7021-38B45F1B8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45A7A-C41C-45D0-C27C-799EF17CF3E3}"/>
              </a:ext>
            </a:extLst>
          </p:cNvPr>
          <p:cNvSpPr>
            <a:spLocks noGrp="1"/>
          </p:cNvSpPr>
          <p:nvPr>
            <p:ph type="body" idx="1"/>
          </p:nvPr>
        </p:nvSpPr>
        <p:spPr/>
        <p:txBody>
          <a:bodyPr/>
          <a:lstStyle/>
          <a:p>
            <a:r>
              <a:rPr lang="en-US">
                <a:ea typeface="Calibri"/>
                <a:cs typeface="Calibri"/>
              </a:rPr>
              <a:t>Looking at the star formation histories, we confirmed this.</a:t>
            </a:r>
          </a:p>
          <a:p>
            <a:r>
              <a:rPr lang="en-US">
                <a:ea typeface="Calibri"/>
                <a:cs typeface="Calibri"/>
              </a:rPr>
              <a:t>On y axis we have total mass, lookback time at x axis.  Thin teal blue line is for star forming gas, green is for the total gas and broad blue line is for the stars, where this </a:t>
            </a:r>
            <a:r>
              <a:rPr lang="en-US" err="1">
                <a:ea typeface="Calibri"/>
                <a:cs typeface="Calibri"/>
              </a:rPr>
              <a:t>orangered</a:t>
            </a:r>
            <a:r>
              <a:rPr lang="en-US">
                <a:ea typeface="Calibri"/>
                <a:cs typeface="Calibri"/>
              </a:rPr>
              <a:t> line is for the BH accretion rate which is clearly seen high at the time of the gap....</a:t>
            </a:r>
          </a:p>
          <a:p>
            <a:r>
              <a:rPr lang="en-US">
                <a:ea typeface="Calibri"/>
                <a:cs typeface="+mn-lt"/>
              </a:rPr>
              <a:t>From our </a:t>
            </a:r>
            <a:r>
              <a:rPr lang="en-US" err="1">
                <a:ea typeface="Calibri"/>
                <a:cs typeface="+mn-lt"/>
              </a:rPr>
              <a:t>anaylsis</a:t>
            </a:r>
            <a:r>
              <a:rPr lang="en-US">
                <a:ea typeface="Calibri"/>
                <a:cs typeface="+mn-lt"/>
              </a:rPr>
              <a:t> we concluded that the bar was formed at 8 Gyr then it fueled the ANG, which caused the these gaps in the SF seen in the AMRs. </a:t>
            </a:r>
          </a:p>
          <a:p>
            <a:r>
              <a:rPr lang="en-US">
                <a:ea typeface="Calibri"/>
                <a:cs typeface="+mn-lt"/>
              </a:rPr>
              <a:t>So we picture this </a:t>
            </a:r>
            <a:r>
              <a:rPr lang="en-US" err="1">
                <a:ea typeface="Calibri"/>
                <a:cs typeface="+mn-lt"/>
              </a:rPr>
              <a:t>scenerio</a:t>
            </a:r>
            <a:r>
              <a:rPr lang="en-US">
                <a:ea typeface="Calibri"/>
                <a:cs typeface="+mn-lt"/>
              </a:rPr>
              <a:t>... </a:t>
            </a:r>
            <a:br>
              <a:rPr lang="en-US">
                <a:ea typeface="Calibri"/>
                <a:cs typeface="+mn-lt"/>
              </a:rPr>
            </a:br>
            <a:endParaRPr lang="en-US">
              <a:ea typeface="Calibri"/>
              <a:cs typeface="Calibri"/>
            </a:endParaRPr>
          </a:p>
        </p:txBody>
      </p:sp>
      <p:sp>
        <p:nvSpPr>
          <p:cNvPr id="4" name="Slide Number Placeholder 3">
            <a:extLst>
              <a:ext uri="{FF2B5EF4-FFF2-40B4-BE49-F238E27FC236}">
                <a16:creationId xmlns:a16="http://schemas.microsoft.com/office/drawing/2014/main" id="{8ED6A7DB-C3A0-A224-6B5A-2AD82BFC89C9}"/>
              </a:ext>
            </a:extLst>
          </p:cNvPr>
          <p:cNvSpPr>
            <a:spLocks noGrp="1"/>
          </p:cNvSpPr>
          <p:nvPr>
            <p:ph type="sldNum" sz="quarter" idx="5"/>
          </p:nvPr>
        </p:nvSpPr>
        <p:spPr/>
        <p:txBody>
          <a:bodyPr/>
          <a:lstStyle/>
          <a:p>
            <a:fld id="{4D04CFC0-36B5-47F2-87A6-A095E977EF26}" type="slidenum">
              <a:rPr lang="en-US"/>
              <a:t>20</a:t>
            </a:fld>
            <a:endParaRPr lang="en-US"/>
          </a:p>
        </p:txBody>
      </p:sp>
    </p:spTree>
    <p:extLst>
      <p:ext uri="{BB962C8B-B14F-4D97-AF65-F5344CB8AC3E}">
        <p14:creationId xmlns:p14="http://schemas.microsoft.com/office/powerpoint/2010/main" val="58592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Auriga is a series of cosmological zoom-in simulations focused on galaxy formation </a:t>
            </a:r>
            <a:endParaRPr lang="en-US">
              <a:ea typeface="Calibri"/>
              <a:cs typeface="Calibri"/>
            </a:endParaRPr>
          </a:p>
          <a:p>
            <a:endParaRPr lang="en-US"/>
          </a:p>
          <a:p>
            <a:r>
              <a:rPr lang="en-US"/>
              <a:t>They use Lamda CDM cosmological model and the feedback model of </a:t>
            </a:r>
            <a:r>
              <a:rPr lang="en-US" err="1"/>
              <a:t>auriga</a:t>
            </a:r>
            <a:r>
              <a:rPr lang="en-US"/>
              <a:t> incorporates stellar winds, supernovae, and AGN feedback to regulate galaxy formation and evolution.</a:t>
            </a:r>
            <a:endParaRPr lang="en-US">
              <a:ea typeface="Calibri"/>
              <a:cs typeface="Calibri"/>
            </a:endParaRPr>
          </a:p>
          <a:p>
            <a:endParaRPr lang="en-US">
              <a:ea typeface="Calibri"/>
              <a:cs typeface="Calibri"/>
            </a:endParaRPr>
          </a:p>
          <a:p>
            <a:r>
              <a:rPr lang="en-US"/>
              <a:t>The suite includes multiple series of simulations:  we are working with 40 galaxies of level 4” suite that have the resolution of Milky way like mass galaxies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7032B98-C902-0E47-9DBB-505C0206E1F6}" type="slidenum">
              <a:rPr lang="en-US" smtClean="0"/>
              <a:t>3</a:t>
            </a:fld>
            <a:endParaRPr lang="en-US"/>
          </a:p>
        </p:txBody>
      </p:sp>
    </p:spTree>
    <p:extLst>
      <p:ext uri="{BB962C8B-B14F-4D97-AF65-F5344CB8AC3E}">
        <p14:creationId xmlns:p14="http://schemas.microsoft.com/office/powerpoint/2010/main" val="184973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45D7E"/>
                </a:solidFill>
                <a:ea typeface="Calibri"/>
                <a:cs typeface="Calibri"/>
              </a:rPr>
              <a:t>In the Age-</a:t>
            </a:r>
            <a:r>
              <a:rPr lang="en-US" err="1">
                <a:solidFill>
                  <a:srgbClr val="545D7E"/>
                </a:solidFill>
                <a:ea typeface="Calibri"/>
                <a:cs typeface="Calibri"/>
              </a:rPr>
              <a:t>metallcity</a:t>
            </a:r>
            <a:r>
              <a:rPr lang="en-US">
                <a:solidFill>
                  <a:srgbClr val="545D7E"/>
                </a:solidFill>
                <a:ea typeface="Calibri"/>
                <a:cs typeface="Calibri"/>
              </a:rPr>
              <a:t> relations of these Auriga galaxies, where Fe/H is plotted on y axis and lookback time on the axis</a:t>
            </a:r>
          </a:p>
          <a:p>
            <a:endParaRPr lang="en-US">
              <a:solidFill>
                <a:srgbClr val="545D7E"/>
              </a:solidFill>
              <a:ea typeface="Calibri"/>
              <a:cs typeface="Calibri"/>
            </a:endParaRPr>
          </a:p>
          <a:p>
            <a:r>
              <a:rPr lang="en-US">
                <a:solidFill>
                  <a:srgbClr val="545D7E"/>
                </a:solidFill>
                <a:ea typeface="Calibri"/>
                <a:cs typeface="Calibri"/>
              </a:rPr>
              <a:t> we notice that some of the Auriga galaxies have very distinctive discontinuous stellar histories. </a:t>
            </a:r>
          </a:p>
          <a:p>
            <a:endParaRPr lang="en-US">
              <a:solidFill>
                <a:srgbClr val="545D7E"/>
              </a:solidFill>
              <a:ea typeface="Calibri"/>
              <a:cs typeface="Calibri"/>
            </a:endParaRPr>
          </a:p>
          <a:p>
            <a:r>
              <a:rPr lang="en-US">
                <a:solidFill>
                  <a:srgbClr val="545D7E"/>
                </a:solidFill>
                <a:ea typeface="Calibri"/>
                <a:cs typeface="Calibri"/>
              </a:rPr>
              <a:t>We characterized our samples based on similar features</a:t>
            </a:r>
          </a:p>
          <a:p>
            <a:endParaRPr lang="en-US">
              <a:solidFill>
                <a:srgbClr val="545D7E"/>
              </a:solidFill>
              <a:ea typeface="Calibri"/>
              <a:cs typeface="Calibri"/>
            </a:endParaRPr>
          </a:p>
          <a:p>
            <a:r>
              <a:rPr lang="en-US">
                <a:solidFill>
                  <a:srgbClr val="545D7E"/>
                </a:solidFill>
                <a:ea typeface="Calibri"/>
                <a:cs typeface="Calibri"/>
              </a:rPr>
              <a:t>This sample of 3 galaxies is such an example with period of decreased SFH. In 17 we see it around 6 </a:t>
            </a:r>
            <a:r>
              <a:rPr lang="en-US" err="1">
                <a:solidFill>
                  <a:srgbClr val="545D7E"/>
                </a:solidFill>
                <a:ea typeface="Calibri"/>
                <a:cs typeface="Calibri"/>
              </a:rPr>
              <a:t>gyr</a:t>
            </a:r>
            <a:r>
              <a:rPr lang="en-US">
                <a:solidFill>
                  <a:srgbClr val="545D7E"/>
                </a:solidFill>
                <a:ea typeface="Calibri"/>
                <a:cs typeface="Calibri"/>
              </a:rPr>
              <a:t>, in 26 we see after 2 </a:t>
            </a:r>
            <a:r>
              <a:rPr lang="en-US" err="1">
                <a:solidFill>
                  <a:srgbClr val="545D7E"/>
                </a:solidFill>
                <a:ea typeface="Calibri"/>
                <a:cs typeface="Calibri"/>
              </a:rPr>
              <a:t>gyr</a:t>
            </a:r>
            <a:r>
              <a:rPr lang="en-US">
                <a:solidFill>
                  <a:srgbClr val="545D7E"/>
                </a:solidFill>
                <a:ea typeface="Calibri"/>
                <a:cs typeface="Calibri"/>
              </a:rPr>
              <a:t> and in 22 there lies this region between 6.5 and 4 </a:t>
            </a:r>
            <a:r>
              <a:rPr lang="en-US" err="1">
                <a:solidFill>
                  <a:srgbClr val="545D7E"/>
                </a:solidFill>
                <a:ea typeface="Calibri"/>
                <a:cs typeface="Calibri"/>
              </a:rPr>
              <a:t>gyr</a:t>
            </a:r>
            <a:endParaRPr lang="en-US">
              <a:solidFill>
                <a:srgbClr val="545D7E"/>
              </a:solidFill>
              <a:ea typeface="Calibri"/>
              <a:cs typeface="Calibri"/>
            </a:endParaRPr>
          </a:p>
          <a:p>
            <a:endParaRPr lang="en-US">
              <a:solidFill>
                <a:srgbClr val="545D7E"/>
              </a:solidFill>
            </a:endParaRPr>
          </a:p>
          <a:p>
            <a:endParaRPr lang="en-US">
              <a:solidFill>
                <a:srgbClr val="545D7E"/>
              </a:solidFill>
            </a:endParaRPr>
          </a:p>
          <a:p>
            <a:endParaRPr lang="en-US">
              <a:solidFill>
                <a:srgbClr val="545D7E"/>
              </a:solidFill>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4</a:t>
            </a:fld>
            <a:endParaRPr lang="en-US"/>
          </a:p>
        </p:txBody>
      </p:sp>
    </p:spTree>
    <p:extLst>
      <p:ext uri="{BB962C8B-B14F-4D97-AF65-F5344CB8AC3E}">
        <p14:creationId xmlns:p14="http://schemas.microsoft.com/office/powerpoint/2010/main" val="69558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3DE7-19E2-4E63-BE65-1FCF6449A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F245C-EC6E-C138-11AB-4367B90E0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BC327-B60A-0E9D-3380-B1D50D069392}"/>
              </a:ext>
            </a:extLst>
          </p:cNvPr>
          <p:cNvSpPr>
            <a:spLocks noGrp="1"/>
          </p:cNvSpPr>
          <p:nvPr>
            <p:ph type="body" idx="1"/>
          </p:nvPr>
        </p:nvSpPr>
        <p:spPr/>
        <p:txBody>
          <a:bodyPr/>
          <a:lstStyle/>
          <a:p>
            <a:endParaRPr lang="en-US">
              <a:ea typeface="Calibri"/>
              <a:cs typeface="Calibri"/>
            </a:endParaRPr>
          </a:p>
          <a:p>
            <a:r>
              <a:rPr lang="en-US"/>
              <a:t>Au22 is a barred galaxy, with total mass of about 6 into 10 raise to power 10 solar masses and with a optical radius of about 13.5 kpc... </a:t>
            </a:r>
            <a:endParaRPr lang="en-US">
              <a:ea typeface="Calibri"/>
              <a:cs typeface="Calibri"/>
            </a:endParaRPr>
          </a:p>
          <a:p>
            <a:endParaRPr lang="en-US"/>
          </a:p>
          <a:p>
            <a:r>
              <a:rPr lang="en-US">
                <a:ea typeface="Calibri"/>
                <a:cs typeface="Calibri"/>
              </a:rPr>
              <a:t>And we selected it from our sample because  we have clearly seen a period where the start formation has been significantly declined as seen in this AMR of outer disc region</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81D2153-A16C-0398-D321-1DB53EE4C9A6}"/>
              </a:ext>
            </a:extLst>
          </p:cNvPr>
          <p:cNvSpPr>
            <a:spLocks noGrp="1"/>
          </p:cNvSpPr>
          <p:nvPr>
            <p:ph type="sldNum" sz="quarter" idx="5"/>
          </p:nvPr>
        </p:nvSpPr>
        <p:spPr/>
        <p:txBody>
          <a:bodyPr/>
          <a:lstStyle/>
          <a:p>
            <a:fld id="{4D04CFC0-36B5-47F2-87A6-A095E977EF26}" type="slidenum">
              <a:rPr lang="en-US"/>
              <a:t>5</a:t>
            </a:fld>
            <a:endParaRPr lang="en-US"/>
          </a:p>
        </p:txBody>
      </p:sp>
    </p:spTree>
    <p:extLst>
      <p:ext uri="{BB962C8B-B14F-4D97-AF65-F5344CB8AC3E}">
        <p14:creationId xmlns:p14="http://schemas.microsoft.com/office/powerpoint/2010/main" val="26769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explore further the presence of this declined SF, we explored the disc at different radial distances</a:t>
            </a:r>
          </a:p>
          <a:p>
            <a:r>
              <a:rPr lang="en-US">
                <a:ea typeface="Calibri"/>
                <a:cs typeface="Calibri"/>
              </a:rPr>
              <a:t>X axis represents lookback time, and y axis represents </a:t>
            </a:r>
            <a:r>
              <a:rPr lang="en-US" err="1">
                <a:ea typeface="Calibri"/>
                <a:cs typeface="Calibri"/>
              </a:rPr>
              <a:t>metallcitiy</a:t>
            </a:r>
            <a:r>
              <a:rPr lang="en-US">
                <a:ea typeface="Calibri"/>
                <a:cs typeface="Calibri"/>
              </a:rPr>
              <a:t>. What is most interesting in that central regions we do not see any decline or gap in SF </a:t>
            </a:r>
            <a:r>
              <a:rPr lang="en-US"/>
              <a:t>, but as we move towards outer regions, it becomes more prominent.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6</a:t>
            </a:fld>
            <a:endParaRPr lang="en-US"/>
          </a:p>
        </p:txBody>
      </p:sp>
    </p:spTree>
    <p:extLst>
      <p:ext uri="{BB962C8B-B14F-4D97-AF65-F5344CB8AC3E}">
        <p14:creationId xmlns:p14="http://schemas.microsoft.com/office/powerpoint/2010/main" val="237999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t>
            </a:r>
            <a:r>
              <a:rPr lang="en-US" err="1"/>
              <a:t>investiagte</a:t>
            </a:r>
            <a:r>
              <a:rPr lang="en-US"/>
              <a:t> the </a:t>
            </a:r>
            <a:r>
              <a:rPr lang="en-US" err="1"/>
              <a:t>strenght</a:t>
            </a:r>
            <a:r>
              <a:rPr lang="en-US"/>
              <a:t> the of this gaps in SF at different vertical heights, we </a:t>
            </a:r>
            <a:r>
              <a:rPr lang="en-US" err="1"/>
              <a:t>deviced</a:t>
            </a:r>
            <a:r>
              <a:rPr lang="en-US"/>
              <a:t> a formula to compute gap </a:t>
            </a:r>
            <a:r>
              <a:rPr lang="en-US" err="1"/>
              <a:t>strenght</a:t>
            </a:r>
            <a:r>
              <a:rPr lang="en-US"/>
              <a:t> in SF or as we call it Quenching parameter, i.e. it takes..</a:t>
            </a:r>
          </a:p>
          <a:p>
            <a:r>
              <a:rPr lang="en-US" err="1">
                <a:ea typeface="Calibri" panose="020F0502020204030204"/>
                <a:cs typeface="+mn-lt"/>
              </a:rPr>
              <a:t>Avaerge</a:t>
            </a:r>
            <a:r>
              <a:rPr lang="en-US">
                <a:ea typeface="Calibri" panose="020F0502020204030204"/>
                <a:cs typeface="+mn-lt"/>
              </a:rPr>
              <a:t> of surrounding pop and then </a:t>
            </a:r>
          </a:p>
          <a:p>
            <a:br>
              <a:rPr lang="en-US">
                <a:cs typeface="+mn-lt"/>
              </a:rPr>
            </a:br>
            <a:endParaRPr lang="en-US"/>
          </a:p>
          <a:p>
            <a:r>
              <a:rPr lang="en-US"/>
              <a:t>Then plotted each region to see its strength of this decreased SF in the vertical cuts</a:t>
            </a:r>
          </a:p>
          <a:p>
            <a:r>
              <a:rPr lang="en-US"/>
              <a:t>y axis represents quenching parameter and y axis represents  the galaxy's disc radius in kpc</a:t>
            </a:r>
            <a:endParaRPr lang="en-US">
              <a:ea typeface="Calibri"/>
              <a:cs typeface="Calibri"/>
            </a:endParaRPr>
          </a:p>
          <a:p>
            <a:r>
              <a:rPr lang="en-US"/>
              <a:t>We found that </a:t>
            </a:r>
            <a:r>
              <a:rPr lang="en-US" err="1"/>
              <a:t>strenght</a:t>
            </a:r>
            <a:r>
              <a:rPr lang="en-US"/>
              <a:t> of these gaps is higher in the outer disc as compare to inner regions and,</a:t>
            </a:r>
            <a:endParaRPr lang="en-US">
              <a:ea typeface="Calibri"/>
              <a:cs typeface="Calibri"/>
            </a:endParaRPr>
          </a:p>
          <a:p>
            <a:r>
              <a:rPr lang="en-US">
                <a:ea typeface="Calibri"/>
                <a:cs typeface="Calibri"/>
              </a:rPr>
              <a:t>The intensity of quenching </a:t>
            </a:r>
            <a:r>
              <a:rPr lang="en-US" err="1">
                <a:ea typeface="Calibri"/>
                <a:cs typeface="Calibri"/>
              </a:rPr>
              <a:t>dpends</a:t>
            </a:r>
            <a:r>
              <a:rPr lang="en-US">
                <a:ea typeface="Calibri"/>
                <a:cs typeface="Calibri"/>
              </a:rPr>
              <a:t> on the radius rather than bar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7</a:t>
            </a:fld>
            <a:endParaRPr lang="en-US"/>
          </a:p>
        </p:txBody>
      </p:sp>
    </p:spTree>
    <p:extLst>
      <p:ext uri="{BB962C8B-B14F-4D97-AF65-F5344CB8AC3E}">
        <p14:creationId xmlns:p14="http://schemas.microsoft.com/office/powerpoint/2010/main" val="82878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C2E57-29BC-A75C-D328-A74E33856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921A7-2BCB-C835-C72D-02BA7C2F5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E392B-62AF-2913-ED89-38AA12193853}"/>
              </a:ext>
            </a:extLst>
          </p:cNvPr>
          <p:cNvSpPr>
            <a:spLocks noGrp="1"/>
          </p:cNvSpPr>
          <p:nvPr>
            <p:ph type="body" idx="1"/>
          </p:nvPr>
        </p:nvSpPr>
        <p:spPr/>
        <p:txBody>
          <a:bodyPr/>
          <a:lstStyle/>
          <a:p>
            <a:r>
              <a:rPr lang="en-US"/>
              <a:t>then comes the part where we want to find the cause of this gap.</a:t>
            </a:r>
          </a:p>
          <a:p>
            <a:br>
              <a:rPr lang="en-US">
                <a:cs typeface="+mn-lt"/>
              </a:rPr>
            </a:br>
            <a:endParaRPr lang="en-US"/>
          </a:p>
          <a:p>
            <a:r>
              <a:rPr lang="en-US"/>
              <a:t>We started by looking at the galaxy images, here first panel is for stars, second one is for gas and third one is for young stars. As seen we could not spot any external factors, like mergers or interaction with a satellite </a:t>
            </a:r>
            <a:r>
              <a:rPr lang="en-US" err="1"/>
              <a:t>etc</a:t>
            </a:r>
            <a:r>
              <a:rPr lang="en-US"/>
              <a:t> impacting this galaxy at that time period... however we clearly see the presence of a bar.</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B5139E2-C707-6F81-13F7-B46DB26999F1}"/>
              </a:ext>
            </a:extLst>
          </p:cNvPr>
          <p:cNvSpPr>
            <a:spLocks noGrp="1"/>
          </p:cNvSpPr>
          <p:nvPr>
            <p:ph type="sldNum" sz="quarter" idx="5"/>
          </p:nvPr>
        </p:nvSpPr>
        <p:spPr/>
        <p:txBody>
          <a:bodyPr/>
          <a:lstStyle/>
          <a:p>
            <a:fld id="{CD61278C-EEF6-4CF5-BEF9-EA5C8E50B3FB}" type="slidenum">
              <a:rPr lang="en-US"/>
              <a:t>8</a:t>
            </a:fld>
            <a:endParaRPr lang="en-US"/>
          </a:p>
        </p:txBody>
      </p:sp>
    </p:spTree>
    <p:extLst>
      <p:ext uri="{BB962C8B-B14F-4D97-AF65-F5344CB8AC3E}">
        <p14:creationId xmlns:p14="http://schemas.microsoft.com/office/powerpoint/2010/main" val="270739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Francesca Fr.. computed the bar formation times, bar lenght and bar strenght of the Auriga galaxies in paper published last year and we computed we made this plot to see any correlation between the strenght of bar and star formation. </a:t>
            </a:r>
          </a:p>
          <a:p>
            <a:r>
              <a:rPr lang="en-US"/>
              <a:t>On y axis its bar strenght, x it is lookback time and on right side its star count</a:t>
            </a:r>
          </a:p>
          <a:p>
            <a:r>
              <a:rPr lang="en-US"/>
              <a:t>We know bar was formed at 8 Gyrs for this galaxy then it kept on increasing and and we can see that it peaked when the gap started and Sf decrease. Bar can funnel gas and stars but it does not give direct evidence of quenching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4E3629C-9298-4320-A960-D11967133747}" type="slidenum">
              <a:rPr lang="en-US"/>
              <a:t>9</a:t>
            </a:fld>
            <a:endParaRPr lang="en-US"/>
          </a:p>
        </p:txBody>
      </p:sp>
    </p:spTree>
    <p:extLst>
      <p:ext uri="{BB962C8B-B14F-4D97-AF65-F5344CB8AC3E}">
        <p14:creationId xmlns:p14="http://schemas.microsoft.com/office/powerpoint/2010/main" val="307796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1E20"/>
        </a:solidFill>
        <a:effectLst/>
      </p:bgPr>
    </p:bg>
    <p:spTree>
      <p:nvGrpSpPr>
        <p:cNvPr id="1" name=""/>
        <p:cNvGrpSpPr/>
        <p:nvPr/>
      </p:nvGrpSpPr>
      <p:grpSpPr>
        <a:xfrm>
          <a:off x="0" y="0"/>
          <a:ext cx="0" cy="0"/>
          <a:chOff x="0" y="0"/>
          <a:chExt cx="0" cy="0"/>
        </a:xfrm>
      </p:grpSpPr>
      <p:pic>
        <p:nvPicPr>
          <p:cNvPr id="13" name="Picture 12" descr="A galaxy in space with stars&#10;&#10;AI-generated content may be incorrect.">
            <a:extLst>
              <a:ext uri="{FF2B5EF4-FFF2-40B4-BE49-F238E27FC236}">
                <a16:creationId xmlns:a16="http://schemas.microsoft.com/office/drawing/2014/main" id="{C1FCBAE3-D281-9E94-A0FF-791B8E1B05EB}"/>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108000"/>
                    </a14:imgEffect>
                    <a14:imgEffect>
                      <a14:brightnessContrast bright="-46000" contrast="-4000"/>
                    </a14:imgEffect>
                  </a14:imgLayer>
                </a14:imgProps>
              </a:ext>
            </a:extLst>
          </a:blip>
          <a:stretch>
            <a:fillRect/>
          </a:stretch>
        </p:blipFill>
        <p:spPr>
          <a:xfrm>
            <a:off x="42794" y="89548"/>
            <a:ext cx="12059273" cy="7218377"/>
          </a:xfrm>
          <a:prstGeom prst="rect">
            <a:avLst/>
          </a:prstGeom>
          <a:ln>
            <a:solidFill>
              <a:srgbClr val="4472C4"/>
            </a:solidFill>
          </a:ln>
          <a:effectLst>
            <a:softEdge rad="112500"/>
          </a:effectLst>
        </p:spPr>
      </p:pic>
      <p:sp>
        <p:nvSpPr>
          <p:cNvPr id="5" name="Rectangle 4"/>
          <p:cNvSpPr/>
          <p:nvPr/>
        </p:nvSpPr>
        <p:spPr>
          <a:xfrm>
            <a:off x="1771" y="1987198"/>
            <a:ext cx="12192000" cy="2008572"/>
          </a:xfrm>
          <a:prstGeom prst="rect">
            <a:avLst/>
          </a:prstGeom>
          <a:solidFill>
            <a:schemeClr val="bg2">
              <a:alpha val="48000"/>
            </a:schemeClr>
          </a:solidFill>
          <a:ln>
            <a:solidFill>
              <a:srgbClr val="747276"/>
            </a:solidFill>
          </a:ln>
          <a:effectLst>
            <a:outerShdw blurRad="165100" dist="38100" dir="270000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6" name="Title 1"/>
          <p:cNvSpPr txBox="1">
            <a:spLocks/>
          </p:cNvSpPr>
          <p:nvPr/>
        </p:nvSpPr>
        <p:spPr>
          <a:xfrm>
            <a:off x="-1358" y="2145648"/>
            <a:ext cx="12196080" cy="1097480"/>
          </a:xfrm>
          <a:prstGeom prst="rect">
            <a:avLst/>
          </a:prstGeom>
          <a:noFill/>
          <a:effectLst>
            <a:glow rad="127000">
              <a:schemeClr val="accent1">
                <a:alpha val="5000"/>
              </a:schemeClr>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200">
                <a:latin typeface="Times New Roman" pitchFamily="18" charset="0"/>
                <a:cs typeface="Times New Roman" pitchFamily="18" charset="0"/>
              </a:rPr>
            </a:br>
            <a:r>
              <a:rPr lang="en-US" sz="4000" b="1">
                <a:solidFill>
                  <a:schemeClr val="bg1"/>
                </a:solidFill>
                <a:latin typeface="Times New Roman"/>
                <a:ea typeface="+mj-lt"/>
                <a:cs typeface="+mj-lt"/>
              </a:rPr>
              <a:t>Decoding imprints of bars and AGN in the AMR of the Auriga galaxies</a:t>
            </a:r>
            <a:endParaRPr lang="en-US" sz="4000">
              <a:solidFill>
                <a:schemeClr val="bg1"/>
              </a:solidFill>
              <a:latin typeface="Times New Roman"/>
              <a:cs typeface="Times New Roman" pitchFamily="18" charset="0"/>
            </a:endParaRPr>
          </a:p>
        </p:txBody>
      </p:sp>
      <p:sp>
        <p:nvSpPr>
          <p:cNvPr id="15" name="Rectangle 14"/>
          <p:cNvSpPr/>
          <p:nvPr/>
        </p:nvSpPr>
        <p:spPr>
          <a:xfrm>
            <a:off x="158447" y="4756145"/>
            <a:ext cx="11470267" cy="1571199"/>
          </a:xfrm>
          <a:prstGeom prst="rect">
            <a:avLst/>
          </a:prstGeom>
        </p:spPr>
        <p:txBody>
          <a:bodyPr wrap="square" lIns="91440" tIns="45720" rIns="91440" bIns="45720" anchor="t">
            <a:spAutoFit/>
          </a:bodyPr>
          <a:lstStyle/>
          <a:p>
            <a:pPr algn="just"/>
            <a:r>
              <a:rPr lang="en-GB" sz="2800" b="1">
                <a:solidFill>
                  <a:srgbClr val="FFC000"/>
                </a:solidFill>
                <a:latin typeface="Times New Roman"/>
                <a:ea typeface="+mj-ea"/>
                <a:cs typeface="Times New Roman"/>
              </a:rPr>
              <a:t>Sara Zahoor</a:t>
            </a:r>
            <a:r>
              <a:rPr lang="en-GB" sz="2800" b="1">
                <a:solidFill>
                  <a:schemeClr val="accent2">
                    <a:lumMod val="20000"/>
                    <a:lumOff val="80000"/>
                  </a:schemeClr>
                </a:solidFill>
                <a:latin typeface="Times New Roman"/>
                <a:ea typeface="+mj-ea"/>
                <a:cs typeface="Times New Roman"/>
              </a:rPr>
              <a:t>, </a:t>
            </a:r>
            <a:r>
              <a:rPr lang="en-US" sz="2800" i="1">
                <a:solidFill>
                  <a:schemeClr val="bg1">
                    <a:lumMod val="95000"/>
                  </a:schemeClr>
                </a:solidFill>
                <a:latin typeface="Times New Roman"/>
                <a:ea typeface="+mj-ea"/>
                <a:cs typeface="Times New Roman"/>
              </a:rPr>
              <a:t>Dr Marie Martig, Dr Robert J. J. Grand</a:t>
            </a:r>
            <a:r>
              <a:rPr lang="en-GB" sz="2800" b="1">
                <a:solidFill>
                  <a:schemeClr val="bg1">
                    <a:lumMod val="95000"/>
                  </a:schemeClr>
                </a:solidFill>
                <a:latin typeface="Times New Roman"/>
                <a:ea typeface="+mj-ea"/>
                <a:cs typeface="Times New Roman"/>
              </a:rPr>
              <a:t> </a:t>
            </a:r>
            <a:r>
              <a:rPr lang="en-US" sz="2800" i="1">
                <a:solidFill>
                  <a:schemeClr val="bg1">
                    <a:lumMod val="95000"/>
                  </a:schemeClr>
                </a:solidFill>
                <a:latin typeface="Times New Roman"/>
                <a:ea typeface="+mj-ea"/>
                <a:cs typeface="Times New Roman"/>
              </a:rPr>
              <a:t>&amp; Dr Andreea Font </a:t>
            </a:r>
            <a:endParaRPr lang="en-GB" sz="2800" b="1">
              <a:solidFill>
                <a:schemeClr val="bg1">
                  <a:lumMod val="95000"/>
                </a:schemeClr>
              </a:solidFill>
              <a:latin typeface="Times New Roman"/>
              <a:ea typeface="+mj-ea"/>
              <a:cs typeface="Times New Roman"/>
            </a:endParaRPr>
          </a:p>
          <a:p>
            <a:pPr>
              <a:spcBef>
                <a:spcPct val="20000"/>
              </a:spcBef>
            </a:pPr>
            <a:r>
              <a:rPr lang="en-GB" sz="2400" err="1">
                <a:solidFill>
                  <a:srgbClr val="FFC000"/>
                </a:solidFill>
                <a:latin typeface="Times New Roman"/>
                <a:cs typeface="Times New Roman"/>
              </a:rPr>
              <a:t>Ph.D</a:t>
            </a:r>
            <a:r>
              <a:rPr lang="en-GB" sz="2400">
                <a:solidFill>
                  <a:srgbClr val="FFC000"/>
                </a:solidFill>
                <a:latin typeface="Times New Roman"/>
                <a:cs typeface="Times New Roman"/>
              </a:rPr>
              <a:t> Candidate </a:t>
            </a:r>
            <a:endParaRPr lang="en-GB" sz="2400">
              <a:solidFill>
                <a:srgbClr val="FFFFFF"/>
              </a:solidFill>
              <a:latin typeface="Times New Roman" pitchFamily="18" charset="0"/>
              <a:cs typeface="Times New Roman" pitchFamily="18" charset="0"/>
            </a:endParaRPr>
          </a:p>
          <a:p>
            <a:pPr>
              <a:spcBef>
                <a:spcPct val="20000"/>
              </a:spcBef>
            </a:pPr>
            <a:r>
              <a:rPr lang="en-GB" sz="2400">
                <a:solidFill>
                  <a:schemeClr val="bg1"/>
                </a:solidFill>
                <a:latin typeface="Times New Roman"/>
                <a:cs typeface="Times New Roman"/>
              </a:rPr>
              <a:t>Astrophysics Research Institute </a:t>
            </a:r>
            <a:endParaRPr lang="en-GB" sz="2400">
              <a:solidFill>
                <a:schemeClr val="bg1"/>
              </a:solidFill>
              <a:latin typeface="Times New Roman" pitchFamily="18" charset="0"/>
              <a:cs typeface="Times New Roman" pitchFamily="18" charset="0"/>
            </a:endParaRPr>
          </a:p>
          <a:p>
            <a:pPr algn="ctr"/>
            <a:endParaRPr lang="en-US" sz="1050"/>
          </a:p>
        </p:txBody>
      </p:sp>
      <p:sp>
        <p:nvSpPr>
          <p:cNvPr id="2" name="AutoShape 2" descr="Image result for rcms supercomputer"/>
          <p:cNvSpPr>
            <a:spLocks noChangeAspect="1" noChangeArrowheads="1"/>
          </p:cNvSpPr>
          <p:nvPr/>
        </p:nvSpPr>
        <p:spPr bwMode="auto">
          <a:xfrm>
            <a:off x="1679575" y="-85203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55938" y="6420633"/>
            <a:ext cx="1415772" cy="369332"/>
          </a:xfrm>
          <a:prstGeom prst="rect">
            <a:avLst/>
          </a:prstGeom>
        </p:spPr>
        <p:txBody>
          <a:bodyPr wrap="none" lIns="91440" tIns="45720" rIns="91440" bIns="45720" anchor="t">
            <a:spAutoFit/>
          </a:bodyPr>
          <a:lstStyle/>
          <a:p>
            <a:r>
              <a:rPr lang="en-US" b="1">
                <a:solidFill>
                  <a:schemeClr val="bg1"/>
                </a:solidFill>
                <a:latin typeface="Times New Roman"/>
                <a:cs typeface="Times New Roman"/>
              </a:rPr>
              <a:t>09 July 2025</a:t>
            </a:r>
          </a:p>
        </p:txBody>
      </p:sp>
      <p:sp>
        <p:nvSpPr>
          <p:cNvPr id="9" name="TextBox 8">
            <a:extLst>
              <a:ext uri="{FF2B5EF4-FFF2-40B4-BE49-F238E27FC236}">
                <a16:creationId xmlns:a16="http://schemas.microsoft.com/office/drawing/2014/main" id="{0D0514A3-F0AC-3C11-3C91-DDEAAD6E31EA}"/>
              </a:ext>
            </a:extLst>
          </p:cNvPr>
          <p:cNvSpPr txBox="1"/>
          <p:nvPr/>
        </p:nvSpPr>
        <p:spPr>
          <a:xfrm>
            <a:off x="7962376" y="6420667"/>
            <a:ext cx="33555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C100"/>
                </a:solidFill>
                <a:ea typeface="+mn-lt"/>
                <a:cs typeface="+mn-lt"/>
              </a:rPr>
              <a:t>Photo credit: </a:t>
            </a:r>
            <a:r>
              <a:rPr lang="en-US" sz="1200" err="1">
                <a:solidFill>
                  <a:srgbClr val="FFC100"/>
                </a:solidFill>
                <a:ea typeface="+mn-lt"/>
                <a:cs typeface="+mn-lt"/>
              </a:rPr>
              <a:t>Stocktrek</a:t>
            </a:r>
            <a:r>
              <a:rPr lang="en-US" sz="1200">
                <a:solidFill>
                  <a:srgbClr val="FFC100"/>
                </a:solidFill>
                <a:ea typeface="+mn-lt"/>
                <a:cs typeface="+mn-lt"/>
              </a:rPr>
              <a:t> Images/ Getty Images.</a:t>
            </a:r>
            <a:endParaRPr lang="en-US" sz="1200">
              <a:ea typeface="Calibri"/>
              <a:cs typeface="Calibri"/>
            </a:endParaRPr>
          </a:p>
        </p:txBody>
      </p:sp>
      <p:pic>
        <p:nvPicPr>
          <p:cNvPr id="3" name="Picture 2" descr="A logo for a university&#10;&#10;AI-generated content may be incorrect.">
            <a:extLst>
              <a:ext uri="{FF2B5EF4-FFF2-40B4-BE49-F238E27FC236}">
                <a16:creationId xmlns:a16="http://schemas.microsoft.com/office/drawing/2014/main" id="{117DD2E9-63A5-34D9-120C-4802ED1C657F}"/>
              </a:ext>
            </a:extLst>
          </p:cNvPr>
          <p:cNvPicPr>
            <a:picLocks noChangeAspect="1"/>
          </p:cNvPicPr>
          <p:nvPr/>
        </p:nvPicPr>
        <p:blipFill>
          <a:blip r:embed="rId5">
            <a:extLst>
              <a:ext uri="{BEBA8EAE-BF5A-486C-A8C5-ECC9F3942E4B}">
                <a14:imgProps xmlns:a14="http://schemas.microsoft.com/office/drawing/2010/main">
                  <a14:imgLayer r:embed="rId6">
                    <a14:imgEffect>
                      <a14:saturation sat="131000"/>
                    </a14:imgEffect>
                    <a14:imgEffect>
                      <a14:brightnessContrast contrast="-31000"/>
                    </a14:imgEffect>
                  </a14:imgLayer>
                </a14:imgProps>
              </a:ext>
            </a:extLst>
          </a:blip>
          <a:stretch>
            <a:fillRect/>
          </a:stretch>
        </p:blipFill>
        <p:spPr>
          <a:xfrm>
            <a:off x="8739878" y="-1804"/>
            <a:ext cx="3341220" cy="1981507"/>
          </a:xfrm>
          <a:prstGeom prst="rect">
            <a:avLst/>
          </a:prstGeom>
          <a:ln>
            <a:noFill/>
          </a:ln>
          <a:effectLst>
            <a:softEdge rad="112500"/>
          </a:effectLst>
        </p:spPr>
      </p:pic>
      <p:pic>
        <p:nvPicPr>
          <p:cNvPr id="14" name="Picture 13" descr="A black background with white text&#10;&#10;AI-generated content may be incorrect.">
            <a:extLst>
              <a:ext uri="{FF2B5EF4-FFF2-40B4-BE49-F238E27FC236}">
                <a16:creationId xmlns:a16="http://schemas.microsoft.com/office/drawing/2014/main" id="{C1421969-6B47-C4B2-B04F-21839FADFCB8}"/>
              </a:ext>
            </a:extLst>
          </p:cNvPr>
          <p:cNvPicPr>
            <a:picLocks noChangeAspect="1"/>
          </p:cNvPicPr>
          <p:nvPr/>
        </p:nvPicPr>
        <p:blipFill>
          <a:blip r:embed="rId7"/>
          <a:stretch>
            <a:fillRect/>
          </a:stretch>
        </p:blipFill>
        <p:spPr>
          <a:xfrm>
            <a:off x="-1805" y="332913"/>
            <a:ext cx="4797549" cy="1383437"/>
          </a:xfrm>
          <a:prstGeom prst="rect">
            <a:avLst/>
          </a:prstGeom>
        </p:spPr>
      </p:pic>
      <p:sp>
        <p:nvSpPr>
          <p:cNvPr id="8" name="Slide Number Placeholder 13">
            <a:extLst>
              <a:ext uri="{FF2B5EF4-FFF2-40B4-BE49-F238E27FC236}">
                <a16:creationId xmlns:a16="http://schemas.microsoft.com/office/drawing/2014/main" id="{22664D09-FB78-004D-1C7B-DF244F4AAF2E}"/>
              </a:ext>
            </a:extLst>
          </p:cNvPr>
          <p:cNvSpPr>
            <a:spLocks noGrp="1"/>
          </p:cNvSpPr>
          <p:nvPr>
            <p:ph type="sldNum" sz="quarter" idx="12"/>
          </p:nvPr>
        </p:nvSpPr>
        <p:spPr>
          <a:xfrm>
            <a:off x="9200030" y="6420597"/>
            <a:ext cx="2743200" cy="365125"/>
          </a:xfrm>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2835617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8F7461-2FEA-59C1-E820-867B50586705}"/>
              </a:ext>
            </a:extLst>
          </p:cNvPr>
          <p:cNvSpPr txBox="1"/>
          <p:nvPr/>
        </p:nvSpPr>
        <p:spPr>
          <a:xfrm>
            <a:off x="1845639" y="340156"/>
            <a:ext cx="1148791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Total gas mass in the outer disc</a:t>
            </a:r>
            <a:endParaRPr lang="en-US" sz="4400" b="1">
              <a:latin typeface="Aptos" panose="020B0004020202020204"/>
              <a:cs typeface="Times New Roman"/>
            </a:endParaRPr>
          </a:p>
        </p:txBody>
      </p:sp>
      <p:sp>
        <p:nvSpPr>
          <p:cNvPr id="5" name="TextBox 4">
            <a:extLst>
              <a:ext uri="{FF2B5EF4-FFF2-40B4-BE49-F238E27FC236}">
                <a16:creationId xmlns:a16="http://schemas.microsoft.com/office/drawing/2014/main" id="{E3EE99D6-3773-3CD2-9984-E87C4F7B97A0}"/>
              </a:ext>
            </a:extLst>
          </p:cNvPr>
          <p:cNvSpPr txBox="1"/>
          <p:nvPr/>
        </p:nvSpPr>
        <p:spPr>
          <a:xfrm>
            <a:off x="3218522" y="1314428"/>
            <a:ext cx="71217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Outer disc: </a:t>
            </a:r>
            <a:r>
              <a:rPr lang="en-US" sz="2000" b="1">
                <a:latin typeface="Times New Roman"/>
                <a:ea typeface="+mn-lt"/>
                <a:cs typeface="+mn-lt"/>
              </a:rPr>
              <a:t>|z| &lt; 1 kpc  ∧  8 &lt; R &lt; 13.5 kpc </a:t>
            </a:r>
            <a:r>
              <a:rPr lang="en-US" sz="2000" b="1">
                <a:latin typeface="Times New Roman"/>
                <a:cs typeface="Times New Roman"/>
              </a:rPr>
              <a:t> </a:t>
            </a:r>
          </a:p>
        </p:txBody>
      </p:sp>
      <p:pic>
        <p:nvPicPr>
          <p:cNvPr id="9" name="Picture 8" descr="A graph showing a green line&#10;&#10;AI-generated content may be incorrect.">
            <a:extLst>
              <a:ext uri="{FF2B5EF4-FFF2-40B4-BE49-F238E27FC236}">
                <a16:creationId xmlns:a16="http://schemas.microsoft.com/office/drawing/2014/main" id="{F2F9A58D-5626-CEDC-2F29-F81CB634D45F}"/>
              </a:ext>
            </a:extLst>
          </p:cNvPr>
          <p:cNvPicPr>
            <a:picLocks noChangeAspect="1"/>
          </p:cNvPicPr>
          <p:nvPr/>
        </p:nvPicPr>
        <p:blipFill>
          <a:blip r:embed="rId3"/>
          <a:stretch>
            <a:fillRect/>
          </a:stretch>
        </p:blipFill>
        <p:spPr>
          <a:xfrm>
            <a:off x="2487283" y="2120660"/>
            <a:ext cx="6096000" cy="4572000"/>
          </a:xfrm>
          <a:prstGeom prst="rect">
            <a:avLst/>
          </a:prstGeom>
        </p:spPr>
      </p:pic>
      <p:sp>
        <p:nvSpPr>
          <p:cNvPr id="3" name="Slide Number Placeholder 13">
            <a:extLst>
              <a:ext uri="{FF2B5EF4-FFF2-40B4-BE49-F238E27FC236}">
                <a16:creationId xmlns:a16="http://schemas.microsoft.com/office/drawing/2014/main" id="{420952EE-9A47-4CA2-F7C7-E2601D2270FC}"/>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321003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DC4D-B1F2-AF5A-2659-3DB58F66D04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901EBC5-B4F7-9C47-8C94-1F0D0ADEC8A5}"/>
              </a:ext>
            </a:extLst>
          </p:cNvPr>
          <p:cNvSpPr/>
          <p:nvPr/>
        </p:nvSpPr>
        <p:spPr>
          <a:xfrm>
            <a:off x="-102054" y="2333624"/>
            <a:ext cx="12396107" cy="219075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32ED52-2F0F-FBC2-3213-0F923DB75CE4}"/>
              </a:ext>
            </a:extLst>
          </p:cNvPr>
          <p:cNvSpPr txBox="1"/>
          <p:nvPr/>
        </p:nvSpPr>
        <p:spPr>
          <a:xfrm>
            <a:off x="79375" y="234043"/>
            <a:ext cx="41320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Maps of SF gas</a:t>
            </a:r>
          </a:p>
        </p:txBody>
      </p:sp>
      <p:sp>
        <p:nvSpPr>
          <p:cNvPr id="3" name="TextBox 2">
            <a:extLst>
              <a:ext uri="{FF2B5EF4-FFF2-40B4-BE49-F238E27FC236}">
                <a16:creationId xmlns:a16="http://schemas.microsoft.com/office/drawing/2014/main" id="{C43BB99C-CCB8-1993-9529-EC90142D74F6}"/>
              </a:ext>
            </a:extLst>
          </p:cNvPr>
          <p:cNvSpPr txBox="1"/>
          <p:nvPr/>
        </p:nvSpPr>
        <p:spPr>
          <a:xfrm>
            <a:off x="97230" y="1839686"/>
            <a:ext cx="47274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Before the gap ( ~ 8.3 and 7.4 Gyr)</a:t>
            </a:r>
          </a:p>
        </p:txBody>
      </p:sp>
      <p:sp>
        <p:nvSpPr>
          <p:cNvPr id="15" name="TextBox 14">
            <a:extLst>
              <a:ext uri="{FF2B5EF4-FFF2-40B4-BE49-F238E27FC236}">
                <a16:creationId xmlns:a16="http://schemas.microsoft.com/office/drawing/2014/main" id="{3FC1E815-F757-90BF-AC7B-8F188FACF7FB}"/>
              </a:ext>
            </a:extLst>
          </p:cNvPr>
          <p:cNvSpPr txBox="1"/>
          <p:nvPr/>
        </p:nvSpPr>
        <p:spPr>
          <a:xfrm>
            <a:off x="77772" y="3250128"/>
            <a:ext cx="38806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During the gap (~ 6 and 4 Gyr)</a:t>
            </a:r>
          </a:p>
        </p:txBody>
      </p:sp>
      <p:sp>
        <p:nvSpPr>
          <p:cNvPr id="16" name="TextBox 15">
            <a:extLst>
              <a:ext uri="{FF2B5EF4-FFF2-40B4-BE49-F238E27FC236}">
                <a16:creationId xmlns:a16="http://schemas.microsoft.com/office/drawing/2014/main" id="{136FAAEE-9B35-F1FE-2ACB-4D593DC59A22}"/>
              </a:ext>
            </a:extLst>
          </p:cNvPr>
          <p:cNvSpPr txBox="1"/>
          <p:nvPr/>
        </p:nvSpPr>
        <p:spPr>
          <a:xfrm>
            <a:off x="97231" y="4911734"/>
            <a:ext cx="34599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After the gap ( ~ 3 and 2 Gyr)</a:t>
            </a:r>
          </a:p>
        </p:txBody>
      </p:sp>
      <p:sp>
        <p:nvSpPr>
          <p:cNvPr id="14" name="Slide Number Placeholder 13">
            <a:extLst>
              <a:ext uri="{FF2B5EF4-FFF2-40B4-BE49-F238E27FC236}">
                <a16:creationId xmlns:a16="http://schemas.microsoft.com/office/drawing/2014/main" id="{3308D498-E55B-6EC8-E176-E85B249FC2F2}"/>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11</a:t>
            </a:fld>
            <a:endParaRPr lang="en-US"/>
          </a:p>
        </p:txBody>
      </p:sp>
      <p:pic>
        <p:nvPicPr>
          <p:cNvPr id="10" name="Picture 9">
            <a:extLst>
              <a:ext uri="{FF2B5EF4-FFF2-40B4-BE49-F238E27FC236}">
                <a16:creationId xmlns:a16="http://schemas.microsoft.com/office/drawing/2014/main" id="{F457AF99-12D1-EDE2-B1FB-E9CA975D44A0}"/>
              </a:ext>
            </a:extLst>
          </p:cNvPr>
          <p:cNvPicPr>
            <a:picLocks noChangeAspect="1"/>
          </p:cNvPicPr>
          <p:nvPr/>
        </p:nvPicPr>
        <p:blipFill>
          <a:blip r:embed="rId3"/>
          <a:stretch>
            <a:fillRect/>
          </a:stretch>
        </p:blipFill>
        <p:spPr>
          <a:xfrm>
            <a:off x="4042834" y="70555"/>
            <a:ext cx="2998612" cy="2307168"/>
          </a:xfrm>
          <a:prstGeom prst="rect">
            <a:avLst/>
          </a:prstGeom>
        </p:spPr>
      </p:pic>
      <p:pic>
        <p:nvPicPr>
          <p:cNvPr id="11" name="Picture 10" descr="A colorful image of a galaxy&#10;&#10;AI-generated content may be incorrect.">
            <a:extLst>
              <a:ext uri="{FF2B5EF4-FFF2-40B4-BE49-F238E27FC236}">
                <a16:creationId xmlns:a16="http://schemas.microsoft.com/office/drawing/2014/main" id="{D31498EA-7614-4569-5C9B-6EB3D4302CF3}"/>
              </a:ext>
            </a:extLst>
          </p:cNvPr>
          <p:cNvPicPr>
            <a:picLocks noChangeAspect="1"/>
          </p:cNvPicPr>
          <p:nvPr/>
        </p:nvPicPr>
        <p:blipFill>
          <a:blip r:embed="rId4"/>
          <a:stretch>
            <a:fillRect/>
          </a:stretch>
        </p:blipFill>
        <p:spPr>
          <a:xfrm>
            <a:off x="7422444" y="70554"/>
            <a:ext cx="3132667" cy="2264835"/>
          </a:xfrm>
          <a:prstGeom prst="rect">
            <a:avLst/>
          </a:prstGeom>
        </p:spPr>
      </p:pic>
      <p:pic>
        <p:nvPicPr>
          <p:cNvPr id="4" name="Picture 3" descr="A chart of a galaxy&#10;&#10;AI-generated content may be incorrect.">
            <a:extLst>
              <a:ext uri="{FF2B5EF4-FFF2-40B4-BE49-F238E27FC236}">
                <a16:creationId xmlns:a16="http://schemas.microsoft.com/office/drawing/2014/main" id="{A2F75507-939D-756A-1CF0-131D41E9F6CD}"/>
              </a:ext>
            </a:extLst>
          </p:cNvPr>
          <p:cNvPicPr>
            <a:picLocks noChangeAspect="1"/>
          </p:cNvPicPr>
          <p:nvPr/>
        </p:nvPicPr>
        <p:blipFill>
          <a:blip r:embed="rId5"/>
          <a:stretch>
            <a:fillRect/>
          </a:stretch>
        </p:blipFill>
        <p:spPr>
          <a:xfrm>
            <a:off x="4028721" y="2377721"/>
            <a:ext cx="3012723" cy="2215445"/>
          </a:xfrm>
          <a:prstGeom prst="rect">
            <a:avLst/>
          </a:prstGeom>
        </p:spPr>
      </p:pic>
      <p:pic>
        <p:nvPicPr>
          <p:cNvPr id="5" name="Picture 4" descr="A chart of a galaxy&#10;&#10;AI-generated content may be incorrect.">
            <a:extLst>
              <a:ext uri="{FF2B5EF4-FFF2-40B4-BE49-F238E27FC236}">
                <a16:creationId xmlns:a16="http://schemas.microsoft.com/office/drawing/2014/main" id="{D3B176E7-EA96-05E3-569C-D1633A143BA0}"/>
              </a:ext>
            </a:extLst>
          </p:cNvPr>
          <p:cNvPicPr>
            <a:picLocks noChangeAspect="1"/>
          </p:cNvPicPr>
          <p:nvPr/>
        </p:nvPicPr>
        <p:blipFill>
          <a:blip r:embed="rId6"/>
          <a:stretch>
            <a:fillRect/>
          </a:stretch>
        </p:blipFill>
        <p:spPr>
          <a:xfrm>
            <a:off x="7591777" y="2328332"/>
            <a:ext cx="2963334" cy="2194279"/>
          </a:xfrm>
          <a:prstGeom prst="rect">
            <a:avLst/>
          </a:prstGeom>
        </p:spPr>
      </p:pic>
      <p:pic>
        <p:nvPicPr>
          <p:cNvPr id="6" name="Picture 5">
            <a:extLst>
              <a:ext uri="{FF2B5EF4-FFF2-40B4-BE49-F238E27FC236}">
                <a16:creationId xmlns:a16="http://schemas.microsoft.com/office/drawing/2014/main" id="{D1AA1C2A-1929-0516-E0AA-47C5B6B48DEE}"/>
              </a:ext>
            </a:extLst>
          </p:cNvPr>
          <p:cNvPicPr>
            <a:picLocks noChangeAspect="1"/>
          </p:cNvPicPr>
          <p:nvPr/>
        </p:nvPicPr>
        <p:blipFill>
          <a:blip r:embed="rId7"/>
          <a:stretch>
            <a:fillRect/>
          </a:stretch>
        </p:blipFill>
        <p:spPr>
          <a:xfrm>
            <a:off x="4007554" y="4593166"/>
            <a:ext cx="3033891" cy="2229556"/>
          </a:xfrm>
          <a:prstGeom prst="rect">
            <a:avLst/>
          </a:prstGeom>
        </p:spPr>
      </p:pic>
      <p:pic>
        <p:nvPicPr>
          <p:cNvPr id="7" name="Picture 6">
            <a:extLst>
              <a:ext uri="{FF2B5EF4-FFF2-40B4-BE49-F238E27FC236}">
                <a16:creationId xmlns:a16="http://schemas.microsoft.com/office/drawing/2014/main" id="{FBDEA458-B49F-C86F-7CF3-76199922C2F6}"/>
              </a:ext>
            </a:extLst>
          </p:cNvPr>
          <p:cNvPicPr>
            <a:picLocks noChangeAspect="1"/>
          </p:cNvPicPr>
          <p:nvPr/>
        </p:nvPicPr>
        <p:blipFill>
          <a:blip r:embed="rId8"/>
          <a:stretch>
            <a:fillRect/>
          </a:stretch>
        </p:blipFill>
        <p:spPr>
          <a:xfrm>
            <a:off x="7697611" y="4557889"/>
            <a:ext cx="2850444" cy="2236610"/>
          </a:xfrm>
          <a:prstGeom prst="rect">
            <a:avLst/>
          </a:prstGeom>
        </p:spPr>
      </p:pic>
    </p:spTree>
    <p:extLst>
      <p:ext uri="{BB962C8B-B14F-4D97-AF65-F5344CB8AC3E}">
        <p14:creationId xmlns:p14="http://schemas.microsoft.com/office/powerpoint/2010/main" val="15893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4512-7435-E824-ABBB-CF20E82A093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6419FC0-5B74-6E42-82BE-5825B80EFC64}"/>
              </a:ext>
            </a:extLst>
          </p:cNvPr>
          <p:cNvSpPr/>
          <p:nvPr/>
        </p:nvSpPr>
        <p:spPr>
          <a:xfrm>
            <a:off x="-102054" y="2333624"/>
            <a:ext cx="12396107" cy="219075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8D8251-A9D5-3194-99B3-4969AA57D521}"/>
              </a:ext>
            </a:extLst>
          </p:cNvPr>
          <p:cNvSpPr txBox="1"/>
          <p:nvPr/>
        </p:nvSpPr>
        <p:spPr>
          <a:xfrm>
            <a:off x="79375" y="234043"/>
            <a:ext cx="41320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Times New Roman"/>
                <a:cs typeface="Times New Roman"/>
              </a:rPr>
              <a:t>Temperature Maps</a:t>
            </a:r>
          </a:p>
        </p:txBody>
      </p:sp>
      <p:sp>
        <p:nvSpPr>
          <p:cNvPr id="14" name="Slide Number Placeholder 13">
            <a:extLst>
              <a:ext uri="{FF2B5EF4-FFF2-40B4-BE49-F238E27FC236}">
                <a16:creationId xmlns:a16="http://schemas.microsoft.com/office/drawing/2014/main" id="{0BE7026F-C2F3-DFC8-42AB-71B38167EC51}"/>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12</a:t>
            </a:fld>
            <a:endParaRPr lang="en-US"/>
          </a:p>
        </p:txBody>
      </p:sp>
      <p:pic>
        <p:nvPicPr>
          <p:cNvPr id="10" name="Picture 9" descr="A screenshot of a computer generated image&#10;&#10;AI-generated content may be incorrect.">
            <a:extLst>
              <a:ext uri="{FF2B5EF4-FFF2-40B4-BE49-F238E27FC236}">
                <a16:creationId xmlns:a16="http://schemas.microsoft.com/office/drawing/2014/main" id="{56232AFB-FA48-186E-8421-2FFD4952FB50}"/>
              </a:ext>
            </a:extLst>
          </p:cNvPr>
          <p:cNvPicPr>
            <a:picLocks noChangeAspect="1"/>
          </p:cNvPicPr>
          <p:nvPr/>
        </p:nvPicPr>
        <p:blipFill>
          <a:blip r:embed="rId3"/>
          <a:stretch>
            <a:fillRect/>
          </a:stretch>
        </p:blipFill>
        <p:spPr>
          <a:xfrm>
            <a:off x="4490150" y="-2500"/>
            <a:ext cx="1492355" cy="2219974"/>
          </a:xfrm>
          <a:prstGeom prst="rect">
            <a:avLst/>
          </a:prstGeom>
        </p:spPr>
      </p:pic>
      <p:pic>
        <p:nvPicPr>
          <p:cNvPr id="11" name="Picture 10" descr="A screenshot of a space image&#10;&#10;AI-generated content may be incorrect.">
            <a:extLst>
              <a:ext uri="{FF2B5EF4-FFF2-40B4-BE49-F238E27FC236}">
                <a16:creationId xmlns:a16="http://schemas.microsoft.com/office/drawing/2014/main" id="{9ED92728-9388-853C-DC30-734ED506C33A}"/>
              </a:ext>
            </a:extLst>
          </p:cNvPr>
          <p:cNvPicPr>
            <a:picLocks noChangeAspect="1"/>
          </p:cNvPicPr>
          <p:nvPr/>
        </p:nvPicPr>
        <p:blipFill>
          <a:blip r:embed="rId4"/>
          <a:stretch>
            <a:fillRect/>
          </a:stretch>
        </p:blipFill>
        <p:spPr>
          <a:xfrm>
            <a:off x="6712857" y="-15110"/>
            <a:ext cx="1499671" cy="2316517"/>
          </a:xfrm>
          <a:prstGeom prst="rect">
            <a:avLst/>
          </a:prstGeom>
        </p:spPr>
      </p:pic>
      <p:pic>
        <p:nvPicPr>
          <p:cNvPr id="12" name="Picture 11" descr="A collage of images of a cloud&#10;&#10;AI-generated content may be incorrect.">
            <a:extLst>
              <a:ext uri="{FF2B5EF4-FFF2-40B4-BE49-F238E27FC236}">
                <a16:creationId xmlns:a16="http://schemas.microsoft.com/office/drawing/2014/main" id="{BD960759-E158-F9DF-46E0-6525F46F0AEF}"/>
              </a:ext>
            </a:extLst>
          </p:cNvPr>
          <p:cNvPicPr>
            <a:picLocks noChangeAspect="1"/>
          </p:cNvPicPr>
          <p:nvPr/>
        </p:nvPicPr>
        <p:blipFill>
          <a:blip r:embed="rId5"/>
          <a:stretch>
            <a:fillRect/>
          </a:stretch>
        </p:blipFill>
        <p:spPr>
          <a:xfrm>
            <a:off x="4491079" y="2320760"/>
            <a:ext cx="1453105" cy="2205138"/>
          </a:xfrm>
          <a:prstGeom prst="rect">
            <a:avLst/>
          </a:prstGeom>
        </p:spPr>
      </p:pic>
      <p:pic>
        <p:nvPicPr>
          <p:cNvPr id="17" name="Picture 16" descr="A collage of images of a cloud&#10;&#10;AI-generated content may be incorrect.">
            <a:extLst>
              <a:ext uri="{FF2B5EF4-FFF2-40B4-BE49-F238E27FC236}">
                <a16:creationId xmlns:a16="http://schemas.microsoft.com/office/drawing/2014/main" id="{5AD9F06D-586D-7482-9B49-454A5F6640C4}"/>
              </a:ext>
            </a:extLst>
          </p:cNvPr>
          <p:cNvPicPr>
            <a:picLocks noChangeAspect="1"/>
          </p:cNvPicPr>
          <p:nvPr/>
        </p:nvPicPr>
        <p:blipFill>
          <a:blip r:embed="rId6"/>
          <a:stretch>
            <a:fillRect/>
          </a:stretch>
        </p:blipFill>
        <p:spPr>
          <a:xfrm>
            <a:off x="6712856" y="2471056"/>
            <a:ext cx="1386115" cy="2075544"/>
          </a:xfrm>
          <a:prstGeom prst="rect">
            <a:avLst/>
          </a:prstGeom>
        </p:spPr>
      </p:pic>
      <p:pic>
        <p:nvPicPr>
          <p:cNvPr id="18" name="Picture 17" descr="A close up of a red and yellow cloud&#10;&#10;AI-generated content may be incorrect.">
            <a:extLst>
              <a:ext uri="{FF2B5EF4-FFF2-40B4-BE49-F238E27FC236}">
                <a16:creationId xmlns:a16="http://schemas.microsoft.com/office/drawing/2014/main" id="{85491BEC-7587-7849-8B87-ADBEC0669F4B}"/>
              </a:ext>
            </a:extLst>
          </p:cNvPr>
          <p:cNvPicPr>
            <a:picLocks noChangeAspect="1"/>
          </p:cNvPicPr>
          <p:nvPr/>
        </p:nvPicPr>
        <p:blipFill>
          <a:blip r:embed="rId7"/>
          <a:stretch>
            <a:fillRect/>
          </a:stretch>
        </p:blipFill>
        <p:spPr>
          <a:xfrm>
            <a:off x="4359616" y="4711331"/>
            <a:ext cx="1538515" cy="2220686"/>
          </a:xfrm>
          <a:prstGeom prst="rect">
            <a:avLst/>
          </a:prstGeom>
        </p:spPr>
      </p:pic>
      <p:pic>
        <p:nvPicPr>
          <p:cNvPr id="19" name="Picture 18" descr="A collage of images of a spiraling cloud&#10;&#10;AI-generated content may be incorrect.">
            <a:extLst>
              <a:ext uri="{FF2B5EF4-FFF2-40B4-BE49-F238E27FC236}">
                <a16:creationId xmlns:a16="http://schemas.microsoft.com/office/drawing/2014/main" id="{49FC781F-F1E9-00DA-77AE-23A3EEE1AD1D}"/>
              </a:ext>
            </a:extLst>
          </p:cNvPr>
          <p:cNvPicPr>
            <a:picLocks noChangeAspect="1"/>
          </p:cNvPicPr>
          <p:nvPr/>
        </p:nvPicPr>
        <p:blipFill>
          <a:blip r:embed="rId8"/>
          <a:stretch>
            <a:fillRect/>
          </a:stretch>
        </p:blipFill>
        <p:spPr>
          <a:xfrm>
            <a:off x="6625771" y="4553857"/>
            <a:ext cx="1560286" cy="2373086"/>
          </a:xfrm>
          <a:prstGeom prst="rect">
            <a:avLst/>
          </a:prstGeom>
        </p:spPr>
      </p:pic>
      <p:sp>
        <p:nvSpPr>
          <p:cNvPr id="5" name="TextBox 4">
            <a:extLst>
              <a:ext uri="{FF2B5EF4-FFF2-40B4-BE49-F238E27FC236}">
                <a16:creationId xmlns:a16="http://schemas.microsoft.com/office/drawing/2014/main" id="{BA812473-C9DD-F7A9-218B-6EDD9E68F077}"/>
              </a:ext>
            </a:extLst>
          </p:cNvPr>
          <p:cNvSpPr txBox="1"/>
          <p:nvPr/>
        </p:nvSpPr>
        <p:spPr>
          <a:xfrm>
            <a:off x="97230" y="1839686"/>
            <a:ext cx="47274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Before the gap ( ~ 8.3 and 7.4 Gyr)</a:t>
            </a:r>
          </a:p>
        </p:txBody>
      </p:sp>
      <p:sp>
        <p:nvSpPr>
          <p:cNvPr id="7" name="TextBox 6">
            <a:extLst>
              <a:ext uri="{FF2B5EF4-FFF2-40B4-BE49-F238E27FC236}">
                <a16:creationId xmlns:a16="http://schemas.microsoft.com/office/drawing/2014/main" id="{06DD4253-3A6F-FE61-10F0-A57B9D351F5D}"/>
              </a:ext>
            </a:extLst>
          </p:cNvPr>
          <p:cNvSpPr txBox="1"/>
          <p:nvPr/>
        </p:nvSpPr>
        <p:spPr>
          <a:xfrm>
            <a:off x="77772" y="3250128"/>
            <a:ext cx="38806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During the gap (~ 6 and 4 Gyr)</a:t>
            </a:r>
          </a:p>
        </p:txBody>
      </p:sp>
      <p:sp>
        <p:nvSpPr>
          <p:cNvPr id="9" name="TextBox 8">
            <a:extLst>
              <a:ext uri="{FF2B5EF4-FFF2-40B4-BE49-F238E27FC236}">
                <a16:creationId xmlns:a16="http://schemas.microsoft.com/office/drawing/2014/main" id="{A76AC1C2-2ADE-794A-FA37-0E043B39752E}"/>
              </a:ext>
            </a:extLst>
          </p:cNvPr>
          <p:cNvSpPr txBox="1"/>
          <p:nvPr/>
        </p:nvSpPr>
        <p:spPr>
          <a:xfrm>
            <a:off x="97231" y="4911734"/>
            <a:ext cx="34599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After the gap ( ~ 3 and 2 Gyr)</a:t>
            </a:r>
          </a:p>
        </p:txBody>
      </p:sp>
    </p:spTree>
    <p:extLst>
      <p:ext uri="{BB962C8B-B14F-4D97-AF65-F5344CB8AC3E}">
        <p14:creationId xmlns:p14="http://schemas.microsoft.com/office/powerpoint/2010/main" val="989696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CAB1C1-C058-814B-383F-7EBC1E6753C6}"/>
              </a:ext>
            </a:extLst>
          </p:cNvPr>
          <p:cNvSpPr txBox="1"/>
          <p:nvPr/>
        </p:nvSpPr>
        <p:spPr>
          <a:xfrm>
            <a:off x="2346112" y="237230"/>
            <a:ext cx="97270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cs typeface="Times New Roman"/>
              </a:rPr>
              <a:t>Role of bar, AGN, and the SF</a:t>
            </a:r>
          </a:p>
        </p:txBody>
      </p:sp>
      <p:sp>
        <p:nvSpPr>
          <p:cNvPr id="3" name="Slide Number Placeholder 13">
            <a:extLst>
              <a:ext uri="{FF2B5EF4-FFF2-40B4-BE49-F238E27FC236}">
                <a16:creationId xmlns:a16="http://schemas.microsoft.com/office/drawing/2014/main" id="{2DB9A50D-9BD8-183E-6733-B733BB13597F}"/>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13</a:t>
            </a:fld>
            <a:endParaRPr lang="en-US"/>
          </a:p>
        </p:txBody>
      </p:sp>
      <p:pic>
        <p:nvPicPr>
          <p:cNvPr id="5" name="Picture 4">
            <a:extLst>
              <a:ext uri="{FF2B5EF4-FFF2-40B4-BE49-F238E27FC236}">
                <a16:creationId xmlns:a16="http://schemas.microsoft.com/office/drawing/2014/main" id="{ABB24139-1F88-48FF-361F-F08ABF22486D}"/>
              </a:ext>
            </a:extLst>
          </p:cNvPr>
          <p:cNvPicPr>
            <a:picLocks noChangeAspect="1"/>
          </p:cNvPicPr>
          <p:nvPr/>
        </p:nvPicPr>
        <p:blipFill>
          <a:blip r:embed="rId3"/>
          <a:stretch>
            <a:fillRect/>
          </a:stretch>
        </p:blipFill>
        <p:spPr>
          <a:xfrm>
            <a:off x="2110446" y="1008529"/>
            <a:ext cx="7679754" cy="5729942"/>
          </a:xfrm>
          <a:prstGeom prst="rect">
            <a:avLst/>
          </a:prstGeom>
        </p:spPr>
      </p:pic>
    </p:spTree>
    <p:extLst>
      <p:ext uri="{BB962C8B-B14F-4D97-AF65-F5344CB8AC3E}">
        <p14:creationId xmlns:p14="http://schemas.microsoft.com/office/powerpoint/2010/main" val="100281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iral galaxy in space&#10;&#10;AI-generated content may be incorrect.">
            <a:extLst>
              <a:ext uri="{FF2B5EF4-FFF2-40B4-BE49-F238E27FC236}">
                <a16:creationId xmlns:a16="http://schemas.microsoft.com/office/drawing/2014/main" id="{AEC2F679-AC69-DBF7-9F39-D0D0082652E0}"/>
              </a:ext>
            </a:extLst>
          </p:cNvPr>
          <p:cNvPicPr>
            <a:picLocks noChangeAspect="1"/>
          </p:cNvPicPr>
          <p:nvPr/>
        </p:nvPicPr>
        <p:blipFill>
          <a:blip r:embed="rId3">
            <a:alphaModFix amt="50000"/>
          </a:blip>
          <a:srcRect b="10000"/>
          <a:stretch>
            <a:fillRect/>
          </a:stretch>
        </p:blipFill>
        <p:spPr>
          <a:xfrm>
            <a:off x="20" y="1"/>
            <a:ext cx="12191980" cy="6857999"/>
          </a:xfrm>
          <a:prstGeom prst="rect">
            <a:avLst/>
          </a:prstGeom>
        </p:spPr>
      </p:pic>
      <p:sp>
        <p:nvSpPr>
          <p:cNvPr id="2" name="TextBox 1">
            <a:extLst>
              <a:ext uri="{FF2B5EF4-FFF2-40B4-BE49-F238E27FC236}">
                <a16:creationId xmlns:a16="http://schemas.microsoft.com/office/drawing/2014/main" id="{BEB47B11-920C-B95F-9624-7A8AE6CA166A}"/>
              </a:ext>
            </a:extLst>
          </p:cNvPr>
          <p:cNvSpPr txBox="1"/>
          <p:nvPr/>
        </p:nvSpPr>
        <p:spPr>
          <a:xfrm>
            <a:off x="1290119" y="1333610"/>
            <a:ext cx="9611762"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a:solidFill>
                  <a:srgbClr val="FFFFFF"/>
                </a:solidFill>
                <a:latin typeface="Times New Roman"/>
                <a:ea typeface="+mj-ea"/>
                <a:cs typeface="Times New Roman"/>
              </a:rPr>
              <a:t>Comparison with Model of Au22 without AGN</a:t>
            </a:r>
            <a:endParaRPr lang="en-US" sz="6000">
              <a:solidFill>
                <a:srgbClr val="FFFFFF"/>
              </a:solidFill>
              <a:latin typeface="Times New Roman"/>
              <a:ea typeface="+mj-ea"/>
              <a:cs typeface="Times New Roman"/>
            </a:endParaRPr>
          </a:p>
        </p:txBody>
      </p:sp>
      <p:sp>
        <p:nvSpPr>
          <p:cNvPr id="6" name="TextBox 5">
            <a:extLst>
              <a:ext uri="{FF2B5EF4-FFF2-40B4-BE49-F238E27FC236}">
                <a16:creationId xmlns:a16="http://schemas.microsoft.com/office/drawing/2014/main" id="{F4F171B8-3CFE-CFB0-BA4A-5B95B6D86F61}"/>
              </a:ext>
            </a:extLst>
          </p:cNvPr>
          <p:cNvSpPr txBox="1"/>
          <p:nvPr/>
        </p:nvSpPr>
        <p:spPr>
          <a:xfrm>
            <a:off x="-28549" y="6597122"/>
            <a:ext cx="73692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C100"/>
                </a:solidFill>
                <a:ea typeface="+mn-lt"/>
                <a:cs typeface="+mn-lt"/>
              </a:rPr>
              <a:t>Photo credit: Junichi Baba, Hirotaka Nakayama, 4D2U Project, NAOJ</a:t>
            </a:r>
            <a:endParaRPr lang="en-US" sz="1200">
              <a:solidFill>
                <a:srgbClr val="FFC100"/>
              </a:solidFill>
            </a:endParaRPr>
          </a:p>
        </p:txBody>
      </p:sp>
      <p:sp>
        <p:nvSpPr>
          <p:cNvPr id="5" name="Slide Number Placeholder 13">
            <a:extLst>
              <a:ext uri="{FF2B5EF4-FFF2-40B4-BE49-F238E27FC236}">
                <a16:creationId xmlns:a16="http://schemas.microsoft.com/office/drawing/2014/main" id="{8419BF65-A8C0-5CD8-4C6C-768C0049954C}"/>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326832108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F4007-2106-AF38-5F00-81275401DC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DFFFD-A89F-9CD1-A63A-92C6F075DD50}"/>
              </a:ext>
            </a:extLst>
          </p:cNvPr>
          <p:cNvSpPr txBox="1"/>
          <p:nvPr/>
        </p:nvSpPr>
        <p:spPr>
          <a:xfrm>
            <a:off x="3049815" y="162274"/>
            <a:ext cx="65931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AMRs in radial cuts</a:t>
            </a:r>
            <a:endParaRPr lang="en-US" sz="4400" b="1">
              <a:latin typeface="Times New Roman"/>
              <a:cs typeface="Times New Roman"/>
            </a:endParaRPr>
          </a:p>
          <a:p>
            <a:endParaRPr lang="en-US" sz="4400" b="1">
              <a:latin typeface="Times New Roman"/>
              <a:cs typeface="Times New Roman"/>
            </a:endParaRPr>
          </a:p>
        </p:txBody>
      </p:sp>
      <p:pic>
        <p:nvPicPr>
          <p:cNvPr id="2" name="Picture 1" descr="A group of images of different colored lines&#10;&#10;AI-generated content may be incorrect.">
            <a:extLst>
              <a:ext uri="{FF2B5EF4-FFF2-40B4-BE49-F238E27FC236}">
                <a16:creationId xmlns:a16="http://schemas.microsoft.com/office/drawing/2014/main" id="{34CF06CD-48B9-B18C-FE62-7D28F4AA2E44}"/>
              </a:ext>
            </a:extLst>
          </p:cNvPr>
          <p:cNvPicPr>
            <a:picLocks noChangeAspect="1"/>
          </p:cNvPicPr>
          <p:nvPr/>
        </p:nvPicPr>
        <p:blipFill>
          <a:blip r:embed="rId3"/>
          <a:stretch>
            <a:fillRect/>
          </a:stretch>
        </p:blipFill>
        <p:spPr>
          <a:xfrm>
            <a:off x="968007" y="1024440"/>
            <a:ext cx="10248929" cy="5682264"/>
          </a:xfrm>
          <a:prstGeom prst="rect">
            <a:avLst/>
          </a:prstGeom>
        </p:spPr>
      </p:pic>
      <p:pic>
        <p:nvPicPr>
          <p:cNvPr id="3" name="Picture 2" descr="A group of images of different colored lines&#10;&#10;AI-generated content may be incorrect.">
            <a:extLst>
              <a:ext uri="{FF2B5EF4-FFF2-40B4-BE49-F238E27FC236}">
                <a16:creationId xmlns:a16="http://schemas.microsoft.com/office/drawing/2014/main" id="{218CA7A6-A566-0E44-40F1-2E7E08680718}"/>
              </a:ext>
            </a:extLst>
          </p:cNvPr>
          <p:cNvPicPr>
            <a:picLocks noChangeAspect="1"/>
          </p:cNvPicPr>
          <p:nvPr/>
        </p:nvPicPr>
        <p:blipFill>
          <a:blip r:embed="rId4"/>
          <a:stretch>
            <a:fillRect/>
          </a:stretch>
        </p:blipFill>
        <p:spPr>
          <a:xfrm>
            <a:off x="0" y="36443"/>
            <a:ext cx="12192000" cy="6785113"/>
          </a:xfrm>
          <a:prstGeom prst="rect">
            <a:avLst/>
          </a:prstGeom>
        </p:spPr>
      </p:pic>
      <p:sp>
        <p:nvSpPr>
          <p:cNvPr id="5" name="Slide Number Placeholder 13">
            <a:extLst>
              <a:ext uri="{FF2B5EF4-FFF2-40B4-BE49-F238E27FC236}">
                <a16:creationId xmlns:a16="http://schemas.microsoft.com/office/drawing/2014/main" id="{CFAD6FBA-B9F7-3C5D-1F33-297F97D38973}"/>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390435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5667-821E-5B69-14E8-EA96214811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F072A55-B97C-25BC-0E88-C26CC7D5B61D}"/>
              </a:ext>
            </a:extLst>
          </p:cNvPr>
          <p:cNvSpPr txBox="1"/>
          <p:nvPr/>
        </p:nvSpPr>
        <p:spPr>
          <a:xfrm>
            <a:off x="353262" y="213902"/>
            <a:ext cx="1148791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Bar strength &amp; Star counts vs Lookback time</a:t>
            </a:r>
            <a:endParaRPr lang="en-US" sz="4400" b="1">
              <a:latin typeface="Aptos" panose="020B0004020202020204"/>
            </a:endParaRPr>
          </a:p>
          <a:p>
            <a:endParaRPr lang="en-US" sz="4400" b="1">
              <a:latin typeface="Times New Roman"/>
              <a:cs typeface="Times New Roman"/>
            </a:endParaRPr>
          </a:p>
        </p:txBody>
      </p:sp>
      <p:sp>
        <p:nvSpPr>
          <p:cNvPr id="4" name="TextBox 3">
            <a:extLst>
              <a:ext uri="{FF2B5EF4-FFF2-40B4-BE49-F238E27FC236}">
                <a16:creationId xmlns:a16="http://schemas.microsoft.com/office/drawing/2014/main" id="{8C9837D6-7530-66C6-8541-31FD19F244EB}"/>
              </a:ext>
            </a:extLst>
          </p:cNvPr>
          <p:cNvSpPr txBox="1"/>
          <p:nvPr/>
        </p:nvSpPr>
        <p:spPr>
          <a:xfrm>
            <a:off x="138687" y="6030610"/>
            <a:ext cx="35712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63560B"/>
                </a:solidFill>
                <a:latin typeface="Times New Roman"/>
                <a:cs typeface="Times New Roman"/>
              </a:rPr>
              <a:t>*Bar Formation time: ~ 8.09Gyr</a:t>
            </a:r>
            <a:br>
              <a:rPr lang="en-US" b="1">
                <a:solidFill>
                  <a:srgbClr val="63560B"/>
                </a:solidFill>
                <a:latin typeface="Times New Roman"/>
              </a:rPr>
            </a:br>
            <a:r>
              <a:rPr lang="en-US" b="1">
                <a:solidFill>
                  <a:srgbClr val="63560B"/>
                </a:solidFill>
                <a:latin typeface="Times New Roman"/>
                <a:cs typeface="Times New Roman"/>
              </a:rPr>
              <a:t> (F. </a:t>
            </a:r>
            <a:r>
              <a:rPr lang="en-US" b="1" err="1">
                <a:solidFill>
                  <a:srgbClr val="63560B"/>
                </a:solidFill>
                <a:latin typeface="Times New Roman"/>
                <a:cs typeface="Times New Roman"/>
              </a:rPr>
              <a:t>Fragkoudi</a:t>
            </a:r>
            <a:r>
              <a:rPr lang="en-US" b="1">
                <a:solidFill>
                  <a:srgbClr val="63560B"/>
                </a:solidFill>
                <a:latin typeface="Times New Roman"/>
                <a:cs typeface="Times New Roman"/>
              </a:rPr>
              <a:t> et al., 2024)</a:t>
            </a:r>
          </a:p>
        </p:txBody>
      </p:sp>
      <p:pic>
        <p:nvPicPr>
          <p:cNvPr id="2" name="Picture 1" descr="A graph of a bar strength and total stars count&#10;&#10;AI-generated content may be incorrect.">
            <a:extLst>
              <a:ext uri="{FF2B5EF4-FFF2-40B4-BE49-F238E27FC236}">
                <a16:creationId xmlns:a16="http://schemas.microsoft.com/office/drawing/2014/main" id="{3558DBF6-D89C-3517-EFC2-6C0CFAA930F1}"/>
              </a:ext>
            </a:extLst>
          </p:cNvPr>
          <p:cNvPicPr>
            <a:picLocks noChangeAspect="1"/>
          </p:cNvPicPr>
          <p:nvPr/>
        </p:nvPicPr>
        <p:blipFill>
          <a:blip r:embed="rId3"/>
          <a:stretch>
            <a:fillRect/>
          </a:stretch>
        </p:blipFill>
        <p:spPr>
          <a:xfrm>
            <a:off x="137936" y="1697630"/>
            <a:ext cx="5612031" cy="4115256"/>
          </a:xfrm>
          <a:prstGeom prst="rect">
            <a:avLst/>
          </a:prstGeom>
        </p:spPr>
      </p:pic>
      <p:sp>
        <p:nvSpPr>
          <p:cNvPr id="7" name="TextBox 6">
            <a:extLst>
              <a:ext uri="{FF2B5EF4-FFF2-40B4-BE49-F238E27FC236}">
                <a16:creationId xmlns:a16="http://schemas.microsoft.com/office/drawing/2014/main" id="{406B2E46-7A39-6951-F031-26B5CD351995}"/>
              </a:ext>
            </a:extLst>
          </p:cNvPr>
          <p:cNvSpPr txBox="1"/>
          <p:nvPr/>
        </p:nvSpPr>
        <p:spPr>
          <a:xfrm>
            <a:off x="7657794" y="1082674"/>
            <a:ext cx="526615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 (Variant) </a:t>
            </a:r>
          </a:p>
        </p:txBody>
      </p:sp>
      <p:sp>
        <p:nvSpPr>
          <p:cNvPr id="10" name="TextBox 9">
            <a:extLst>
              <a:ext uri="{FF2B5EF4-FFF2-40B4-BE49-F238E27FC236}">
                <a16:creationId xmlns:a16="http://schemas.microsoft.com/office/drawing/2014/main" id="{97DD6A2D-BB14-DC01-0D73-BF0E9650B267}"/>
              </a:ext>
            </a:extLst>
          </p:cNvPr>
          <p:cNvSpPr txBox="1"/>
          <p:nvPr/>
        </p:nvSpPr>
        <p:spPr>
          <a:xfrm>
            <a:off x="2262011" y="1086721"/>
            <a:ext cx="1339144" cy="591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a:t>
            </a:r>
            <a:endParaRPr lang="en-US"/>
          </a:p>
        </p:txBody>
      </p:sp>
      <p:sp>
        <p:nvSpPr>
          <p:cNvPr id="6" name="Slide Number Placeholder 13">
            <a:extLst>
              <a:ext uri="{FF2B5EF4-FFF2-40B4-BE49-F238E27FC236}">
                <a16:creationId xmlns:a16="http://schemas.microsoft.com/office/drawing/2014/main" id="{D841BD2B-8563-EEA7-DFF4-1F3D50DBED57}"/>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16</a:t>
            </a:fld>
            <a:endParaRPr lang="en-US"/>
          </a:p>
        </p:txBody>
      </p:sp>
      <p:pic>
        <p:nvPicPr>
          <p:cNvPr id="8" name="Picture 7" descr="A graph of a bar strength and total stars count&#10;&#10;AI-generated content may be incorrect.">
            <a:extLst>
              <a:ext uri="{FF2B5EF4-FFF2-40B4-BE49-F238E27FC236}">
                <a16:creationId xmlns:a16="http://schemas.microsoft.com/office/drawing/2014/main" id="{9EDED265-EBC3-6A5D-96DE-712883C9A291}"/>
              </a:ext>
            </a:extLst>
          </p:cNvPr>
          <p:cNvPicPr>
            <a:picLocks noChangeAspect="1"/>
          </p:cNvPicPr>
          <p:nvPr/>
        </p:nvPicPr>
        <p:blipFill>
          <a:blip r:embed="rId4"/>
          <a:stretch>
            <a:fillRect/>
          </a:stretch>
        </p:blipFill>
        <p:spPr>
          <a:xfrm>
            <a:off x="6143625" y="1674719"/>
            <a:ext cx="5633197" cy="4100233"/>
          </a:xfrm>
          <a:prstGeom prst="rect">
            <a:avLst/>
          </a:prstGeom>
        </p:spPr>
      </p:pic>
    </p:spTree>
    <p:extLst>
      <p:ext uri="{BB962C8B-B14F-4D97-AF65-F5344CB8AC3E}">
        <p14:creationId xmlns:p14="http://schemas.microsoft.com/office/powerpoint/2010/main" val="1045502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E430-7DC3-DFDF-9239-4E8AD86DD1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304FC1-E895-CBBE-D24C-2FFE0986A6DA}"/>
              </a:ext>
            </a:extLst>
          </p:cNvPr>
          <p:cNvSpPr txBox="1"/>
          <p:nvPr/>
        </p:nvSpPr>
        <p:spPr>
          <a:xfrm>
            <a:off x="1845639" y="340156"/>
            <a:ext cx="1148791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Total gas mass in the outer disc</a:t>
            </a:r>
            <a:endParaRPr lang="en-US" sz="4400" b="1">
              <a:latin typeface="Aptos" panose="020B0004020202020204"/>
              <a:cs typeface="Times New Roman"/>
            </a:endParaRPr>
          </a:p>
        </p:txBody>
      </p:sp>
      <p:sp>
        <p:nvSpPr>
          <p:cNvPr id="5" name="TextBox 4">
            <a:extLst>
              <a:ext uri="{FF2B5EF4-FFF2-40B4-BE49-F238E27FC236}">
                <a16:creationId xmlns:a16="http://schemas.microsoft.com/office/drawing/2014/main" id="{F6ACB164-6431-756B-4A98-CD622AA0FFE2}"/>
              </a:ext>
            </a:extLst>
          </p:cNvPr>
          <p:cNvSpPr txBox="1"/>
          <p:nvPr/>
        </p:nvSpPr>
        <p:spPr>
          <a:xfrm>
            <a:off x="3263789" y="1110725"/>
            <a:ext cx="71217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Outer disc: </a:t>
            </a:r>
            <a:r>
              <a:rPr lang="en-US" sz="2000" b="1">
                <a:latin typeface="Times New Roman"/>
                <a:ea typeface="+mn-lt"/>
                <a:cs typeface="+mn-lt"/>
              </a:rPr>
              <a:t>|z| &lt; 1 kpc  ∧  8 &lt; R &lt; 13.5 kpc </a:t>
            </a:r>
            <a:r>
              <a:rPr lang="en-US" sz="2000" b="1">
                <a:latin typeface="Times New Roman"/>
                <a:cs typeface="Times New Roman"/>
              </a:rPr>
              <a:t> </a:t>
            </a:r>
          </a:p>
        </p:txBody>
      </p:sp>
      <p:pic>
        <p:nvPicPr>
          <p:cNvPr id="2" name="Picture 1" descr="A graph showing a green line&#10;&#10;AI-generated content may be incorrect.">
            <a:extLst>
              <a:ext uri="{FF2B5EF4-FFF2-40B4-BE49-F238E27FC236}">
                <a16:creationId xmlns:a16="http://schemas.microsoft.com/office/drawing/2014/main" id="{4949A007-66A0-1A08-4E2C-18DF2AD21059}"/>
              </a:ext>
            </a:extLst>
          </p:cNvPr>
          <p:cNvPicPr>
            <a:picLocks noChangeAspect="1"/>
          </p:cNvPicPr>
          <p:nvPr/>
        </p:nvPicPr>
        <p:blipFill>
          <a:blip r:embed="rId3"/>
          <a:stretch>
            <a:fillRect/>
          </a:stretch>
        </p:blipFill>
        <p:spPr>
          <a:xfrm>
            <a:off x="196158" y="2372762"/>
            <a:ext cx="5711228" cy="4315486"/>
          </a:xfrm>
          <a:prstGeom prst="rect">
            <a:avLst/>
          </a:prstGeom>
        </p:spPr>
      </p:pic>
      <p:sp>
        <p:nvSpPr>
          <p:cNvPr id="6" name="TextBox 5">
            <a:extLst>
              <a:ext uri="{FF2B5EF4-FFF2-40B4-BE49-F238E27FC236}">
                <a16:creationId xmlns:a16="http://schemas.microsoft.com/office/drawing/2014/main" id="{946F2277-1C91-06D8-0B59-DA43442374D8}"/>
              </a:ext>
            </a:extLst>
          </p:cNvPr>
          <p:cNvSpPr txBox="1"/>
          <p:nvPr/>
        </p:nvSpPr>
        <p:spPr>
          <a:xfrm>
            <a:off x="7695898" y="1787357"/>
            <a:ext cx="53872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 (Variant) </a:t>
            </a:r>
          </a:p>
        </p:txBody>
      </p:sp>
      <p:sp>
        <p:nvSpPr>
          <p:cNvPr id="8" name="TextBox 7">
            <a:extLst>
              <a:ext uri="{FF2B5EF4-FFF2-40B4-BE49-F238E27FC236}">
                <a16:creationId xmlns:a16="http://schemas.microsoft.com/office/drawing/2014/main" id="{451BB394-3EBA-31B8-0CA3-BFA39866ED62}"/>
              </a:ext>
            </a:extLst>
          </p:cNvPr>
          <p:cNvSpPr txBox="1"/>
          <p:nvPr/>
        </p:nvSpPr>
        <p:spPr>
          <a:xfrm>
            <a:off x="2382724" y="1787456"/>
            <a:ext cx="1339144" cy="591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a:t>
            </a:r>
            <a:endParaRPr lang="en-US"/>
          </a:p>
        </p:txBody>
      </p:sp>
      <p:pic>
        <p:nvPicPr>
          <p:cNvPr id="9" name="Picture 8" descr="A graph of gas prices&#10;&#10;AI-generated content may be incorrect.">
            <a:extLst>
              <a:ext uri="{FF2B5EF4-FFF2-40B4-BE49-F238E27FC236}">
                <a16:creationId xmlns:a16="http://schemas.microsoft.com/office/drawing/2014/main" id="{0A70F578-6F8C-CBD2-28F5-712B1CCFF3CD}"/>
              </a:ext>
            </a:extLst>
          </p:cNvPr>
          <p:cNvPicPr>
            <a:picLocks noChangeAspect="1"/>
          </p:cNvPicPr>
          <p:nvPr/>
        </p:nvPicPr>
        <p:blipFill>
          <a:blip r:embed="rId4"/>
          <a:srcRect t="6839" b="-1238"/>
          <a:stretch>
            <a:fillRect/>
          </a:stretch>
        </p:blipFill>
        <p:spPr>
          <a:xfrm>
            <a:off x="5790925" y="2302454"/>
            <a:ext cx="6123337" cy="4327280"/>
          </a:xfrm>
          <a:prstGeom prst="rect">
            <a:avLst/>
          </a:prstGeom>
        </p:spPr>
      </p:pic>
      <p:sp>
        <p:nvSpPr>
          <p:cNvPr id="7" name="Slide Number Placeholder 13">
            <a:extLst>
              <a:ext uri="{FF2B5EF4-FFF2-40B4-BE49-F238E27FC236}">
                <a16:creationId xmlns:a16="http://schemas.microsoft.com/office/drawing/2014/main" id="{62B05659-009E-D41D-C91B-6552C2DBD2A4}"/>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79602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FF69F-D7CE-51FE-08A6-9C699F6C2A7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D58AEE3-0AA0-D922-1C7D-25554952E263}"/>
              </a:ext>
            </a:extLst>
          </p:cNvPr>
          <p:cNvSpPr/>
          <p:nvPr/>
        </p:nvSpPr>
        <p:spPr>
          <a:xfrm rot="5400000">
            <a:off x="2988676" y="1640000"/>
            <a:ext cx="7411719" cy="412127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0A3183-8759-134D-AE84-AF304FA57022}"/>
              </a:ext>
            </a:extLst>
          </p:cNvPr>
          <p:cNvSpPr txBox="1"/>
          <p:nvPr/>
        </p:nvSpPr>
        <p:spPr>
          <a:xfrm>
            <a:off x="200513" y="125600"/>
            <a:ext cx="56882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Times New Roman"/>
                <a:cs typeface="Times New Roman"/>
              </a:rPr>
              <a:t>Maps of SF gas</a:t>
            </a:r>
          </a:p>
        </p:txBody>
      </p:sp>
      <p:sp>
        <p:nvSpPr>
          <p:cNvPr id="3" name="TextBox 2">
            <a:extLst>
              <a:ext uri="{FF2B5EF4-FFF2-40B4-BE49-F238E27FC236}">
                <a16:creationId xmlns:a16="http://schemas.microsoft.com/office/drawing/2014/main" id="{C2FAE52C-1D44-13AC-9096-C3963FC5CCF3}"/>
              </a:ext>
            </a:extLst>
          </p:cNvPr>
          <p:cNvSpPr txBox="1"/>
          <p:nvPr/>
        </p:nvSpPr>
        <p:spPr>
          <a:xfrm>
            <a:off x="1487270" y="1024813"/>
            <a:ext cx="47274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Before the gap  ~ 8.3 </a:t>
            </a:r>
          </a:p>
        </p:txBody>
      </p:sp>
      <p:sp>
        <p:nvSpPr>
          <p:cNvPr id="15" name="TextBox 14">
            <a:extLst>
              <a:ext uri="{FF2B5EF4-FFF2-40B4-BE49-F238E27FC236}">
                <a16:creationId xmlns:a16="http://schemas.microsoft.com/office/drawing/2014/main" id="{2A8D98E8-04E4-5BD5-91FF-753928B7D124}"/>
              </a:ext>
            </a:extLst>
          </p:cNvPr>
          <p:cNvSpPr txBox="1"/>
          <p:nvPr/>
        </p:nvSpPr>
        <p:spPr>
          <a:xfrm>
            <a:off x="5455952" y="1013751"/>
            <a:ext cx="38806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During the gap ~ 6 </a:t>
            </a:r>
          </a:p>
        </p:txBody>
      </p:sp>
      <p:sp>
        <p:nvSpPr>
          <p:cNvPr id="16" name="TextBox 15">
            <a:extLst>
              <a:ext uri="{FF2B5EF4-FFF2-40B4-BE49-F238E27FC236}">
                <a16:creationId xmlns:a16="http://schemas.microsoft.com/office/drawing/2014/main" id="{B8ACC3C7-68DA-03E0-A5EE-8B29C125172A}"/>
              </a:ext>
            </a:extLst>
          </p:cNvPr>
          <p:cNvSpPr txBox="1"/>
          <p:nvPr/>
        </p:nvSpPr>
        <p:spPr>
          <a:xfrm>
            <a:off x="9485812" y="1024647"/>
            <a:ext cx="34599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imes New Roman"/>
                <a:cs typeface="Times New Roman"/>
              </a:rPr>
              <a:t>After the gap  ~ 3 </a:t>
            </a:r>
          </a:p>
        </p:txBody>
      </p:sp>
      <p:pic>
        <p:nvPicPr>
          <p:cNvPr id="10" name="Picture 9">
            <a:extLst>
              <a:ext uri="{FF2B5EF4-FFF2-40B4-BE49-F238E27FC236}">
                <a16:creationId xmlns:a16="http://schemas.microsoft.com/office/drawing/2014/main" id="{9687C01F-FB44-E1F2-21D8-9F67C10C5123}"/>
              </a:ext>
            </a:extLst>
          </p:cNvPr>
          <p:cNvPicPr>
            <a:picLocks noChangeAspect="1"/>
          </p:cNvPicPr>
          <p:nvPr/>
        </p:nvPicPr>
        <p:blipFill>
          <a:blip r:embed="rId3"/>
          <a:srcRect l="975" t="11074" r="655" b="2241"/>
          <a:stretch>
            <a:fillRect/>
          </a:stretch>
        </p:blipFill>
        <p:spPr>
          <a:xfrm>
            <a:off x="941929" y="1490093"/>
            <a:ext cx="3593607" cy="2204390"/>
          </a:xfrm>
          <a:prstGeom prst="rect">
            <a:avLst/>
          </a:prstGeom>
        </p:spPr>
      </p:pic>
      <p:pic>
        <p:nvPicPr>
          <p:cNvPr id="4" name="Picture 3" descr="A chart of a galaxy&#10;&#10;AI-generated content may be incorrect.">
            <a:extLst>
              <a:ext uri="{FF2B5EF4-FFF2-40B4-BE49-F238E27FC236}">
                <a16:creationId xmlns:a16="http://schemas.microsoft.com/office/drawing/2014/main" id="{9DD6EF87-647C-905A-C7A7-098E5DD2AB5F}"/>
              </a:ext>
            </a:extLst>
          </p:cNvPr>
          <p:cNvPicPr>
            <a:picLocks noChangeAspect="1"/>
          </p:cNvPicPr>
          <p:nvPr/>
        </p:nvPicPr>
        <p:blipFill>
          <a:blip r:embed="rId4"/>
          <a:srcRect l="4762" t="10627" r="6122" b="123"/>
          <a:stretch>
            <a:fillRect/>
          </a:stretch>
        </p:blipFill>
        <p:spPr>
          <a:xfrm>
            <a:off x="5028469" y="1457353"/>
            <a:ext cx="3331601" cy="2341523"/>
          </a:xfrm>
          <a:prstGeom prst="rect">
            <a:avLst/>
          </a:prstGeom>
        </p:spPr>
      </p:pic>
      <p:pic>
        <p:nvPicPr>
          <p:cNvPr id="6" name="Picture 5">
            <a:extLst>
              <a:ext uri="{FF2B5EF4-FFF2-40B4-BE49-F238E27FC236}">
                <a16:creationId xmlns:a16="http://schemas.microsoft.com/office/drawing/2014/main" id="{AC224F63-8823-3D8F-06BE-6D3AD53D1495}"/>
              </a:ext>
            </a:extLst>
          </p:cNvPr>
          <p:cNvPicPr>
            <a:picLocks noChangeAspect="1"/>
          </p:cNvPicPr>
          <p:nvPr/>
        </p:nvPicPr>
        <p:blipFill>
          <a:blip r:embed="rId5"/>
          <a:srcRect l="530" t="10365" r="286" b="3368"/>
          <a:stretch>
            <a:fillRect/>
          </a:stretch>
        </p:blipFill>
        <p:spPr>
          <a:xfrm>
            <a:off x="8804142" y="1421684"/>
            <a:ext cx="3384556" cy="2367661"/>
          </a:xfrm>
          <a:prstGeom prst="rect">
            <a:avLst/>
          </a:prstGeom>
        </p:spPr>
      </p:pic>
      <p:pic>
        <p:nvPicPr>
          <p:cNvPr id="12" name="Picture 11">
            <a:extLst>
              <a:ext uri="{FF2B5EF4-FFF2-40B4-BE49-F238E27FC236}">
                <a16:creationId xmlns:a16="http://schemas.microsoft.com/office/drawing/2014/main" id="{AE432680-1F37-61E3-4BA6-39E52B4DAAD7}"/>
              </a:ext>
            </a:extLst>
          </p:cNvPr>
          <p:cNvPicPr>
            <a:picLocks noChangeAspect="1"/>
          </p:cNvPicPr>
          <p:nvPr/>
        </p:nvPicPr>
        <p:blipFill>
          <a:blip r:embed="rId6"/>
          <a:srcRect l="6257" t="10927" r="6647" b="-62"/>
          <a:stretch>
            <a:fillRect/>
          </a:stretch>
        </p:blipFill>
        <p:spPr>
          <a:xfrm>
            <a:off x="916280" y="4226208"/>
            <a:ext cx="3351140" cy="2411573"/>
          </a:xfrm>
          <a:prstGeom prst="rect">
            <a:avLst/>
          </a:prstGeom>
        </p:spPr>
      </p:pic>
      <p:pic>
        <p:nvPicPr>
          <p:cNvPr id="17" name="Picture 16" descr="A chart of a galaxy&#10;&#10;AI-generated content may be incorrect.">
            <a:extLst>
              <a:ext uri="{FF2B5EF4-FFF2-40B4-BE49-F238E27FC236}">
                <a16:creationId xmlns:a16="http://schemas.microsoft.com/office/drawing/2014/main" id="{2777518C-2309-A315-BB80-A7E05FBD229F}"/>
              </a:ext>
            </a:extLst>
          </p:cNvPr>
          <p:cNvPicPr>
            <a:picLocks noChangeAspect="1"/>
          </p:cNvPicPr>
          <p:nvPr/>
        </p:nvPicPr>
        <p:blipFill>
          <a:blip r:embed="rId7"/>
          <a:srcRect l="4615" t="10459" r="5262" b="351"/>
          <a:stretch>
            <a:fillRect/>
          </a:stretch>
        </p:blipFill>
        <p:spPr>
          <a:xfrm>
            <a:off x="5026490" y="4142392"/>
            <a:ext cx="3337456" cy="2488171"/>
          </a:xfrm>
          <a:prstGeom prst="rect">
            <a:avLst/>
          </a:prstGeom>
        </p:spPr>
      </p:pic>
      <p:pic>
        <p:nvPicPr>
          <p:cNvPr id="18" name="Picture 17" descr="A chart of a galaxy&#10;&#10;AI-generated content may be incorrect.">
            <a:extLst>
              <a:ext uri="{FF2B5EF4-FFF2-40B4-BE49-F238E27FC236}">
                <a16:creationId xmlns:a16="http://schemas.microsoft.com/office/drawing/2014/main" id="{9F25BC83-899D-BC73-735A-311E2A4AC28E}"/>
              </a:ext>
            </a:extLst>
          </p:cNvPr>
          <p:cNvPicPr>
            <a:picLocks noChangeAspect="1"/>
          </p:cNvPicPr>
          <p:nvPr/>
        </p:nvPicPr>
        <p:blipFill>
          <a:blip r:embed="rId8"/>
          <a:srcRect l="-271" t="10965" r="-340" b="-848"/>
          <a:stretch>
            <a:fillRect/>
          </a:stretch>
        </p:blipFill>
        <p:spPr>
          <a:xfrm>
            <a:off x="8813177" y="4251305"/>
            <a:ext cx="3352902" cy="2370995"/>
          </a:xfrm>
          <a:prstGeom prst="rect">
            <a:avLst/>
          </a:prstGeom>
        </p:spPr>
      </p:pic>
      <p:sp>
        <p:nvSpPr>
          <p:cNvPr id="7" name="TextBox 6">
            <a:extLst>
              <a:ext uri="{FF2B5EF4-FFF2-40B4-BE49-F238E27FC236}">
                <a16:creationId xmlns:a16="http://schemas.microsoft.com/office/drawing/2014/main" id="{930D4B03-DDEC-DE47-C03D-80729F58A936}"/>
              </a:ext>
            </a:extLst>
          </p:cNvPr>
          <p:cNvSpPr txBox="1"/>
          <p:nvPr/>
        </p:nvSpPr>
        <p:spPr>
          <a:xfrm rot="-5400000">
            <a:off x="-712940" y="4950363"/>
            <a:ext cx="25386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Au22 (Variant) </a:t>
            </a:r>
          </a:p>
        </p:txBody>
      </p:sp>
      <p:sp>
        <p:nvSpPr>
          <p:cNvPr id="11" name="TextBox 10">
            <a:extLst>
              <a:ext uri="{FF2B5EF4-FFF2-40B4-BE49-F238E27FC236}">
                <a16:creationId xmlns:a16="http://schemas.microsoft.com/office/drawing/2014/main" id="{83730C12-584C-0A4E-3293-03903230EDA6}"/>
              </a:ext>
            </a:extLst>
          </p:cNvPr>
          <p:cNvSpPr txBox="1"/>
          <p:nvPr/>
        </p:nvSpPr>
        <p:spPr>
          <a:xfrm rot="16200000">
            <a:off x="-112943" y="2116878"/>
            <a:ext cx="13391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Au22</a:t>
            </a:r>
            <a:endParaRPr lang="en-US" sz="2800" dirty="0"/>
          </a:p>
        </p:txBody>
      </p:sp>
      <p:sp>
        <p:nvSpPr>
          <p:cNvPr id="14" name="Slide Number Placeholder 13">
            <a:extLst>
              <a:ext uri="{FF2B5EF4-FFF2-40B4-BE49-F238E27FC236}">
                <a16:creationId xmlns:a16="http://schemas.microsoft.com/office/drawing/2014/main" id="{370BDD2D-3BCF-C23F-1BE9-BE0177DC2F1C}"/>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222975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64DDC-98F6-8FFF-A45A-FCBBA5AE908A}"/>
            </a:ext>
          </a:extLst>
        </p:cNvPr>
        <p:cNvGrpSpPr/>
        <p:nvPr/>
      </p:nvGrpSpPr>
      <p:grpSpPr>
        <a:xfrm>
          <a:off x="0" y="0"/>
          <a:ext cx="0" cy="0"/>
          <a:chOff x="0" y="0"/>
          <a:chExt cx="0" cy="0"/>
        </a:xfrm>
      </p:grpSpPr>
      <p:pic>
        <p:nvPicPr>
          <p:cNvPr id="5" name="Picture 4" descr="A galaxy in space with stars and a bright light&#10;&#10;AI-generated content may be incorrect.">
            <a:extLst>
              <a:ext uri="{FF2B5EF4-FFF2-40B4-BE49-F238E27FC236}">
                <a16:creationId xmlns:a16="http://schemas.microsoft.com/office/drawing/2014/main" id="{CC8F69D6-5A22-421C-F612-7A79CE59D0E4}"/>
              </a:ext>
            </a:extLst>
          </p:cNvPr>
          <p:cNvPicPr>
            <a:picLocks noChangeAspect="1"/>
          </p:cNvPicPr>
          <p:nvPr/>
        </p:nvPicPr>
        <p:blipFill>
          <a:blip r:embed="rId3">
            <a:alphaModFix amt="56000"/>
            <a:extLst>
              <a:ext uri="{BEBA8EAE-BF5A-486C-A8C5-ECC9F3942E4B}">
                <a14:imgProps xmlns:a14="http://schemas.microsoft.com/office/drawing/2010/main">
                  <a14:imgLayer r:embed="rId4">
                    <a14:imgEffect>
                      <a14:saturation sat="162000"/>
                    </a14:imgEffect>
                    <a14:imgEffect>
                      <a14:brightnessContrast bright="-33000" contrast="-31000"/>
                    </a14:imgEffect>
                  </a14:imgLayer>
                </a14:imgProps>
              </a:ext>
            </a:extLst>
          </a:blip>
          <a:srcRect l="1031" t="-220" r="-967" b="110"/>
          <a:stretch>
            <a:fillRect/>
          </a:stretch>
        </p:blipFill>
        <p:spPr>
          <a:xfrm>
            <a:off x="663636" y="4910"/>
            <a:ext cx="11687109" cy="6865558"/>
          </a:xfrm>
          <a:prstGeom prst="rect">
            <a:avLst/>
          </a:prstGeom>
          <a:ln>
            <a:noFill/>
          </a:ln>
          <a:effectLst>
            <a:softEdge rad="112500"/>
          </a:effectLst>
        </p:spPr>
      </p:pic>
      <p:sp>
        <p:nvSpPr>
          <p:cNvPr id="2" name="Title 1">
            <a:extLst>
              <a:ext uri="{FF2B5EF4-FFF2-40B4-BE49-F238E27FC236}">
                <a16:creationId xmlns:a16="http://schemas.microsoft.com/office/drawing/2014/main" id="{8C7EF59B-68ED-EC33-052A-FF7BB5EF01DB}"/>
              </a:ext>
            </a:extLst>
          </p:cNvPr>
          <p:cNvSpPr>
            <a:spLocks noGrp="1"/>
          </p:cNvSpPr>
          <p:nvPr>
            <p:ph type="title"/>
          </p:nvPr>
        </p:nvSpPr>
        <p:spPr>
          <a:xfrm>
            <a:off x="660903" y="135039"/>
            <a:ext cx="10515600" cy="1325563"/>
          </a:xfrm>
        </p:spPr>
        <p:txBody>
          <a:bodyPr>
            <a:normAutofit/>
          </a:bodyPr>
          <a:lstStyle/>
          <a:p>
            <a:r>
              <a:rPr lang="en-US" sz="7200" b="1">
                <a:solidFill>
                  <a:schemeClr val="bg1"/>
                </a:solidFill>
                <a:latin typeface="Times New Roman"/>
                <a:cs typeface="Times New Roman"/>
              </a:rPr>
              <a:t>Summary</a:t>
            </a:r>
          </a:p>
        </p:txBody>
      </p:sp>
      <p:sp>
        <p:nvSpPr>
          <p:cNvPr id="3" name="Content Placeholder 2">
            <a:extLst>
              <a:ext uri="{FF2B5EF4-FFF2-40B4-BE49-F238E27FC236}">
                <a16:creationId xmlns:a16="http://schemas.microsoft.com/office/drawing/2014/main" id="{3B0062B4-757F-6E76-2480-F58A7A65990E}"/>
              </a:ext>
            </a:extLst>
          </p:cNvPr>
          <p:cNvSpPr>
            <a:spLocks noGrp="1"/>
          </p:cNvSpPr>
          <p:nvPr>
            <p:ph idx="1"/>
          </p:nvPr>
        </p:nvSpPr>
        <p:spPr>
          <a:xfrm>
            <a:off x="319070" y="1712661"/>
            <a:ext cx="10515600" cy="4351338"/>
          </a:xfrm>
        </p:spPr>
        <p:txBody>
          <a:bodyPr vert="horz" lIns="91440" tIns="45720" rIns="91440" bIns="45720" rtlCol="0" anchor="t">
            <a:noAutofit/>
          </a:bodyPr>
          <a:lstStyle/>
          <a:p>
            <a:pPr marL="514350" indent="-514350">
              <a:lnSpc>
                <a:spcPct val="100000"/>
              </a:lnSpc>
              <a:spcBef>
                <a:spcPts val="0"/>
              </a:spcBef>
              <a:buAutoNum type="arabicPeriod"/>
            </a:pPr>
            <a:r>
              <a:rPr lang="en-US" sz="2600" b="1" u="sng">
                <a:solidFill>
                  <a:schemeClr val="bg1"/>
                </a:solidFill>
                <a:latin typeface="Times New Roman"/>
                <a:ea typeface="+mn-lt"/>
                <a:cs typeface="+mn-lt"/>
              </a:rPr>
              <a:t>AMR gaps consistently align with AGN episodes</a:t>
            </a:r>
            <a:r>
              <a:rPr lang="en-US" sz="2600">
                <a:solidFill>
                  <a:schemeClr val="bg1"/>
                </a:solidFill>
                <a:latin typeface="Times New Roman"/>
                <a:ea typeface="+mn-lt"/>
                <a:cs typeface="+mn-lt"/>
              </a:rPr>
              <a:t> across all three galaxies</a:t>
            </a:r>
            <a:endParaRPr lang="en-US"/>
          </a:p>
          <a:p>
            <a:pPr>
              <a:buAutoNum type="arabicPeriod"/>
            </a:pPr>
            <a:r>
              <a:rPr lang="en-US" sz="2600" b="1">
                <a:solidFill>
                  <a:schemeClr val="bg1"/>
                </a:solidFill>
                <a:latin typeface="Times New Roman"/>
                <a:ea typeface="+mn-lt"/>
                <a:cs typeface="+mn-lt"/>
              </a:rPr>
              <a:t>   </a:t>
            </a:r>
            <a:r>
              <a:rPr lang="en-US" sz="2600" b="1" u="sng">
                <a:solidFill>
                  <a:schemeClr val="bg1"/>
                </a:solidFill>
                <a:latin typeface="Times New Roman"/>
                <a:ea typeface="+mn-lt"/>
                <a:cs typeface="+mn-lt"/>
              </a:rPr>
              <a:t>Bar-driven inflows initiated AGN activity</a:t>
            </a:r>
            <a:r>
              <a:rPr lang="en-US" sz="2600">
                <a:solidFill>
                  <a:schemeClr val="bg1"/>
                </a:solidFill>
                <a:latin typeface="Times New Roman"/>
                <a:ea typeface="+mn-lt"/>
                <a:cs typeface="+mn-lt"/>
              </a:rPr>
              <a:t>, leading to:</a:t>
            </a:r>
            <a:endParaRPr lang="en-US" sz="2600">
              <a:solidFill>
                <a:schemeClr val="bg1"/>
              </a:solidFill>
              <a:latin typeface="Times New Roman"/>
              <a:ea typeface="+mn-lt"/>
              <a:cs typeface="Times New Roman"/>
            </a:endParaRPr>
          </a:p>
          <a:p>
            <a:pPr lvl="1">
              <a:buFont typeface="Arial"/>
              <a:buChar char="•"/>
            </a:pPr>
            <a:r>
              <a:rPr lang="en-US" sz="2600">
                <a:solidFill>
                  <a:schemeClr val="bg1"/>
                </a:solidFill>
                <a:latin typeface="Times New Roman"/>
                <a:ea typeface="+mn-lt"/>
                <a:cs typeface="+mn-lt"/>
              </a:rPr>
              <a:t>Gas heating</a:t>
            </a:r>
            <a:endParaRPr lang="en-US" sz="2600">
              <a:solidFill>
                <a:schemeClr val="bg1"/>
              </a:solidFill>
              <a:latin typeface="Times New Roman"/>
              <a:cs typeface="Times New Roman"/>
            </a:endParaRPr>
          </a:p>
          <a:p>
            <a:pPr lvl="1">
              <a:buFont typeface="Arial"/>
              <a:buChar char="•"/>
            </a:pPr>
            <a:r>
              <a:rPr lang="en-US" sz="2600">
                <a:solidFill>
                  <a:schemeClr val="bg1"/>
                </a:solidFill>
                <a:latin typeface="Times New Roman"/>
                <a:ea typeface="+mn-lt"/>
                <a:cs typeface="+mn-lt"/>
              </a:rPr>
              <a:t>Outer-disc star formation quenching</a:t>
            </a:r>
            <a:endParaRPr lang="en-US" sz="2600">
              <a:solidFill>
                <a:schemeClr val="bg1"/>
              </a:solidFill>
              <a:latin typeface="Times New Roman"/>
              <a:cs typeface="Times New Roman"/>
            </a:endParaRPr>
          </a:p>
          <a:p>
            <a:pPr marL="514350" indent="-514350">
              <a:lnSpc>
                <a:spcPct val="100000"/>
              </a:lnSpc>
              <a:spcBef>
                <a:spcPts val="0"/>
              </a:spcBef>
              <a:buAutoNum type="arabicPeriod"/>
            </a:pPr>
            <a:r>
              <a:rPr lang="en-US" sz="2600" b="1" u="sng">
                <a:solidFill>
                  <a:schemeClr val="bg1"/>
                </a:solidFill>
                <a:latin typeface="Times New Roman"/>
                <a:ea typeface="+mn-lt"/>
                <a:cs typeface="+mn-lt"/>
              </a:rPr>
              <a:t>Post-AGN gas cooling enabled SF recovery</a:t>
            </a:r>
            <a:endParaRPr lang="en-US" sz="2600" b="1" u="sng">
              <a:solidFill>
                <a:schemeClr val="bg1"/>
              </a:solidFill>
              <a:latin typeface="Times New Roman"/>
              <a:cs typeface="Times New Roman"/>
            </a:endParaRPr>
          </a:p>
          <a:p>
            <a:pPr>
              <a:buAutoNum type="arabicPeriod"/>
            </a:pPr>
            <a:r>
              <a:rPr lang="en-US" sz="2600">
                <a:solidFill>
                  <a:schemeClr val="bg1"/>
                </a:solidFill>
                <a:latin typeface="Times New Roman"/>
                <a:ea typeface="+mn-lt"/>
                <a:cs typeface="+mn-lt"/>
              </a:rPr>
              <a:t>   </a:t>
            </a:r>
            <a:r>
              <a:rPr lang="en-US" sz="2600" b="1" u="sng">
                <a:solidFill>
                  <a:schemeClr val="bg1"/>
                </a:solidFill>
                <a:latin typeface="Times New Roman"/>
                <a:ea typeface="+mn-lt"/>
                <a:cs typeface="+mn-lt"/>
              </a:rPr>
              <a:t>Control case:</a:t>
            </a:r>
            <a:r>
              <a:rPr lang="en-US" sz="2600">
                <a:solidFill>
                  <a:schemeClr val="bg1"/>
                </a:solidFill>
                <a:latin typeface="Times New Roman"/>
                <a:ea typeface="+mn-lt"/>
                <a:cs typeface="+mn-lt"/>
              </a:rPr>
              <a:t> The variant without AGN showed:    </a:t>
            </a:r>
            <a:endParaRPr lang="en-US" sz="2600">
              <a:solidFill>
                <a:schemeClr val="bg1"/>
              </a:solidFill>
              <a:latin typeface="Times New Roman"/>
              <a:ea typeface="+mn-lt"/>
              <a:cs typeface="Times New Roman"/>
            </a:endParaRPr>
          </a:p>
          <a:p>
            <a:pPr marL="914400" lvl="1" indent="-457200"/>
            <a:r>
              <a:rPr lang="en-US" sz="2600">
                <a:solidFill>
                  <a:schemeClr val="bg1"/>
                </a:solidFill>
                <a:latin typeface="Times New Roman"/>
                <a:cs typeface="Times New Roman"/>
              </a:rPr>
              <a:t>AGN feedback is necessary for quenching</a:t>
            </a:r>
            <a:endParaRPr lang="en-US" sz="2200">
              <a:solidFill>
                <a:schemeClr val="bg1"/>
              </a:solidFill>
              <a:latin typeface="Times New Roman"/>
              <a:cs typeface="Times New Roman"/>
            </a:endParaRPr>
          </a:p>
          <a:p>
            <a:pPr marL="914400" lvl="1" indent="-457200"/>
            <a:r>
              <a:rPr lang="en-US" sz="2600">
                <a:solidFill>
                  <a:schemeClr val="bg1"/>
                </a:solidFill>
                <a:latin typeface="Times New Roman"/>
                <a:cs typeface="Times New Roman"/>
              </a:rPr>
              <a:t>Stronger, persistent bars, yet bars alone cannot sustain quenching</a:t>
            </a:r>
          </a:p>
          <a:p>
            <a:pPr marL="914400" lvl="1" indent="-457200"/>
            <a:endParaRPr lang="en-US" sz="2600">
              <a:solidFill>
                <a:schemeClr val="bg1"/>
              </a:solidFill>
              <a:latin typeface="Times New Roman"/>
              <a:cs typeface="Times New Roman"/>
            </a:endParaRPr>
          </a:p>
          <a:p>
            <a:pPr marL="914400" lvl="1" indent="-457200"/>
            <a:endParaRPr lang="en-US" sz="2600">
              <a:solidFill>
                <a:schemeClr val="bg1"/>
              </a:solidFill>
              <a:latin typeface="Times New Roman"/>
              <a:cs typeface="Times New Roman"/>
            </a:endParaRPr>
          </a:p>
          <a:p>
            <a:pPr marL="0" indent="0">
              <a:buNone/>
            </a:pPr>
            <a:endParaRPr lang="en-US">
              <a:solidFill>
                <a:schemeClr val="bg1"/>
              </a:solidFill>
              <a:latin typeface="Times New Roman"/>
              <a:cs typeface="Times New Roman"/>
            </a:endParaRPr>
          </a:p>
          <a:p>
            <a:pPr marL="0" indent="0">
              <a:buNone/>
            </a:pPr>
            <a:endParaRPr lang="en-US" sz="2600">
              <a:solidFill>
                <a:schemeClr val="bg1"/>
              </a:solidFill>
              <a:latin typeface="Times New Roman"/>
              <a:cs typeface="Times New Roman"/>
            </a:endParaRPr>
          </a:p>
          <a:p>
            <a:pPr marL="0" indent="0">
              <a:buNone/>
            </a:pPr>
            <a:r>
              <a:rPr lang="en-US" sz="2600">
                <a:solidFill>
                  <a:schemeClr val="bg1"/>
                </a:solidFill>
                <a:latin typeface="Times New Roman"/>
                <a:cs typeface="Times New Roman"/>
              </a:rPr>
              <a:t>  </a:t>
            </a:r>
          </a:p>
          <a:p>
            <a:pPr>
              <a:buAutoNum type="arabicPeriod"/>
            </a:pPr>
            <a:endParaRPr lang="en-US" sz="2600">
              <a:solidFill>
                <a:schemeClr val="bg1"/>
              </a:solidFill>
              <a:latin typeface="Times New Roman"/>
              <a:cs typeface="Times New Roman"/>
            </a:endParaRPr>
          </a:p>
          <a:p>
            <a:pPr>
              <a:lnSpc>
                <a:spcPct val="100000"/>
              </a:lnSpc>
              <a:spcBef>
                <a:spcPts val="0"/>
              </a:spcBef>
              <a:buAutoNum type="arabicPeriod"/>
            </a:pPr>
            <a:endParaRPr lang="en-US" sz="2600">
              <a:solidFill>
                <a:schemeClr val="bg1"/>
              </a:solidFill>
              <a:latin typeface="Times New Roman"/>
              <a:cs typeface="Times New Roman"/>
            </a:endParaRPr>
          </a:p>
          <a:p>
            <a:pPr>
              <a:lnSpc>
                <a:spcPct val="100000"/>
              </a:lnSpc>
              <a:spcBef>
                <a:spcPts val="0"/>
              </a:spcBef>
              <a:buAutoNum type="arabicPeriod"/>
            </a:pPr>
            <a:endParaRPr lang="en-US" sz="2600">
              <a:solidFill>
                <a:schemeClr val="bg1"/>
              </a:solidFill>
              <a:latin typeface="Times New Roman"/>
              <a:cs typeface="Times New Roman"/>
            </a:endParaRPr>
          </a:p>
          <a:p>
            <a:pPr marL="457200" indent="-457200">
              <a:lnSpc>
                <a:spcPct val="100000"/>
              </a:lnSpc>
              <a:spcBef>
                <a:spcPts val="0"/>
              </a:spcBef>
              <a:buAutoNum type="arabicPeriod"/>
            </a:pPr>
            <a:endParaRPr lang="en-US" sz="2600">
              <a:solidFill>
                <a:schemeClr val="bg1"/>
              </a:solidFill>
              <a:latin typeface="Times New Roman"/>
              <a:cs typeface="Times New Roman"/>
            </a:endParaRPr>
          </a:p>
          <a:p>
            <a:pPr marL="457200" indent="-457200">
              <a:lnSpc>
                <a:spcPct val="100000"/>
              </a:lnSpc>
              <a:spcBef>
                <a:spcPts val="0"/>
              </a:spcBef>
              <a:buAutoNum type="arabicPeriod"/>
            </a:pPr>
            <a:endParaRPr lang="en-US" sz="2600">
              <a:solidFill>
                <a:schemeClr val="bg1"/>
              </a:solidFill>
              <a:latin typeface="Times New Roman"/>
              <a:cs typeface="Times New Roman"/>
            </a:endParaRPr>
          </a:p>
        </p:txBody>
      </p:sp>
      <p:sp>
        <p:nvSpPr>
          <p:cNvPr id="4" name="TextBox 3">
            <a:extLst>
              <a:ext uri="{FF2B5EF4-FFF2-40B4-BE49-F238E27FC236}">
                <a16:creationId xmlns:a16="http://schemas.microsoft.com/office/drawing/2014/main" id="{B2580D81-31E7-E36A-30B3-33165693C9DB}"/>
              </a:ext>
            </a:extLst>
          </p:cNvPr>
          <p:cNvSpPr txBox="1"/>
          <p:nvPr/>
        </p:nvSpPr>
        <p:spPr>
          <a:xfrm>
            <a:off x="8050277" y="6018810"/>
            <a:ext cx="31142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FFC000"/>
                </a:solidFill>
                <a:latin typeface="Times New Roman"/>
                <a:ea typeface="+mn-lt"/>
                <a:cs typeface="+mn-lt"/>
              </a:rPr>
              <a:t>Zahoor et al. (In Prep)</a:t>
            </a:r>
            <a:endParaRPr lang="en-US" sz="2000" b="1" i="1">
              <a:solidFill>
                <a:srgbClr val="FFC000"/>
              </a:solidFill>
              <a:latin typeface="Times New Roman"/>
              <a:cs typeface="Times New Roman"/>
            </a:endParaRPr>
          </a:p>
        </p:txBody>
      </p:sp>
      <p:sp>
        <p:nvSpPr>
          <p:cNvPr id="7" name="TextBox 6">
            <a:extLst>
              <a:ext uri="{FF2B5EF4-FFF2-40B4-BE49-F238E27FC236}">
                <a16:creationId xmlns:a16="http://schemas.microsoft.com/office/drawing/2014/main" id="{E32C7F14-3A79-B6E3-33B8-6265B644E557}"/>
              </a:ext>
            </a:extLst>
          </p:cNvPr>
          <p:cNvSpPr txBox="1"/>
          <p:nvPr/>
        </p:nvSpPr>
        <p:spPr>
          <a:xfrm>
            <a:off x="-28549" y="6597122"/>
            <a:ext cx="73692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C100"/>
                </a:solidFill>
                <a:ea typeface="+mn-lt"/>
                <a:cs typeface="+mn-lt"/>
              </a:rPr>
              <a:t>Photo credit: NASA, ESA, CSA, and J. Lee (</a:t>
            </a:r>
            <a:r>
              <a:rPr lang="en-US" sz="1200" err="1">
                <a:solidFill>
                  <a:srgbClr val="FFC100"/>
                </a:solidFill>
                <a:ea typeface="+mn-lt"/>
                <a:cs typeface="+mn-lt"/>
              </a:rPr>
              <a:t>NOIRLab</a:t>
            </a:r>
            <a:r>
              <a:rPr lang="en-US" sz="1200">
                <a:solidFill>
                  <a:srgbClr val="FFC100"/>
                </a:solidFill>
                <a:ea typeface="+mn-lt"/>
                <a:cs typeface="+mn-lt"/>
              </a:rPr>
              <a:t>), A. Pagan (STScI)</a:t>
            </a:r>
            <a:endParaRPr lang="en-US" sz="1200">
              <a:solidFill>
                <a:srgbClr val="FFC100"/>
              </a:solidFill>
            </a:endParaRPr>
          </a:p>
        </p:txBody>
      </p:sp>
      <p:sp>
        <p:nvSpPr>
          <p:cNvPr id="8" name="Slide Number Placeholder 13">
            <a:extLst>
              <a:ext uri="{FF2B5EF4-FFF2-40B4-BE49-F238E27FC236}">
                <a16:creationId xmlns:a16="http://schemas.microsoft.com/office/drawing/2014/main" id="{90E83280-B0D1-E37F-84D9-897FF44D44DC}"/>
              </a:ext>
            </a:extLst>
          </p:cNvPr>
          <p:cNvSpPr>
            <a:spLocks noGrp="1"/>
          </p:cNvSpPr>
          <p:nvPr>
            <p:ph type="sldNum" sz="quarter" idx="12"/>
          </p:nvPr>
        </p:nvSpPr>
        <p:spPr>
          <a:xfrm>
            <a:off x="9334500" y="6483350"/>
            <a:ext cx="2743200" cy="365125"/>
          </a:xfrm>
        </p:spPr>
        <p:txBody>
          <a:bodyPr/>
          <a:lstStyle/>
          <a:p>
            <a:fld id="{330EA680-D336-4FF7-8B7A-9848BB0A1C32}" type="slidenum">
              <a:rPr lang="en-US" dirty="0" smtClean="0">
                <a:solidFill>
                  <a:schemeClr val="bg1">
                    <a:lumMod val="85000"/>
                  </a:schemeClr>
                </a:solidFill>
              </a:rPr>
              <a:t>19</a:t>
            </a:fld>
            <a:endParaRPr lang="en-US">
              <a:solidFill>
                <a:schemeClr val="bg1">
                  <a:lumMod val="85000"/>
                </a:schemeClr>
              </a:solidFill>
            </a:endParaRPr>
          </a:p>
        </p:txBody>
      </p:sp>
    </p:spTree>
    <p:extLst>
      <p:ext uri="{BB962C8B-B14F-4D97-AF65-F5344CB8AC3E}">
        <p14:creationId xmlns:p14="http://schemas.microsoft.com/office/powerpoint/2010/main" val="381642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964F4-FF6F-DFFC-DC31-7225502654F8}"/>
              </a:ext>
            </a:extLst>
          </p:cNvPr>
          <p:cNvPicPr>
            <a:picLocks noChangeAspect="1"/>
          </p:cNvPicPr>
          <p:nvPr/>
        </p:nvPicPr>
        <p:blipFill>
          <a:blip r:embed="rId3">
            <a:extLst>
              <a:ext uri="{BEBA8EAE-BF5A-486C-A8C5-ECC9F3942E4B}">
                <a14:imgProps xmlns:a14="http://schemas.microsoft.com/office/drawing/2010/main">
                  <a14:imgLayer r:embed="rId4">
                    <a14:imgEffect>
                      <a14:saturation sat="158000"/>
                    </a14:imgEffect>
                    <a14:imgEffect>
                      <a14:brightnessContrast bright="-52000" contrast="6000"/>
                    </a14:imgEffect>
                  </a14:imgLayer>
                </a14:imgProps>
              </a:ext>
            </a:extLst>
          </a:blip>
          <a:stretch>
            <a:fillRect/>
          </a:stretch>
        </p:blipFill>
        <p:spPr>
          <a:xfrm>
            <a:off x="1303824" y="0"/>
            <a:ext cx="9351518" cy="6858000"/>
          </a:xfrm>
          <a:prstGeom prst="rect">
            <a:avLst/>
          </a:prstGeom>
          <a:ln>
            <a:noFill/>
          </a:ln>
          <a:effectLst>
            <a:softEdge rad="112500"/>
          </a:effectLst>
        </p:spPr>
      </p:pic>
      <p:sp>
        <p:nvSpPr>
          <p:cNvPr id="3" name="TextBox 2">
            <a:extLst>
              <a:ext uri="{FF2B5EF4-FFF2-40B4-BE49-F238E27FC236}">
                <a16:creationId xmlns:a16="http://schemas.microsoft.com/office/drawing/2014/main" id="{EC4F10CC-E5F2-FD5E-A1DA-D8C2FAE9A90D}"/>
              </a:ext>
            </a:extLst>
          </p:cNvPr>
          <p:cNvSpPr txBox="1"/>
          <p:nvPr/>
        </p:nvSpPr>
        <p:spPr>
          <a:xfrm>
            <a:off x="713117" y="1590136"/>
            <a:ext cx="10923916"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Times New Roman"/>
                <a:cs typeface="Times New Roman"/>
              </a:rPr>
              <a:t>Bars fuel AGN</a:t>
            </a:r>
            <a:endParaRPr lang="en-US" sz="2400">
              <a:solidFill>
                <a:schemeClr val="bg1"/>
              </a:solidFill>
              <a:latin typeface="Times New Roman"/>
              <a:cs typeface="Times New Roman"/>
            </a:endParaRPr>
          </a:p>
          <a:p>
            <a:r>
              <a:rPr lang="en-US" sz="2000" err="1">
                <a:solidFill>
                  <a:srgbClr val="FFC000"/>
                </a:solidFill>
                <a:latin typeface="Times New Roman"/>
                <a:cs typeface="Times New Roman"/>
              </a:rPr>
              <a:t>Marels</a:t>
            </a:r>
            <a:r>
              <a:rPr lang="en-US" sz="2000">
                <a:solidFill>
                  <a:srgbClr val="FFC000"/>
                </a:solidFill>
                <a:latin typeface="Times New Roman"/>
                <a:ea typeface="+mn-lt"/>
                <a:cs typeface="+mn-lt"/>
              </a:rPr>
              <a:t>, V., et al. "The role of bars in triggering active galactic nucleus galaxies." (2025).</a:t>
            </a:r>
          </a:p>
          <a:p>
            <a:endParaRPr lang="en-US" sz="2400">
              <a:solidFill>
                <a:schemeClr val="bg1"/>
              </a:solidFill>
              <a:latin typeface="Times New Roman"/>
              <a:ea typeface="+mn-lt"/>
              <a:cs typeface="+mn-lt"/>
            </a:endParaRPr>
          </a:p>
          <a:p>
            <a:endParaRPr lang="en-US" sz="2400">
              <a:solidFill>
                <a:schemeClr val="bg1"/>
              </a:solidFill>
              <a:latin typeface="Times New Roman"/>
              <a:ea typeface="+mn-lt"/>
              <a:cs typeface="+mn-lt"/>
            </a:endParaRPr>
          </a:p>
          <a:p>
            <a:r>
              <a:rPr lang="en-US" sz="3200" b="1">
                <a:solidFill>
                  <a:schemeClr val="bg1"/>
                </a:solidFill>
                <a:latin typeface="Times New Roman"/>
                <a:ea typeface="+mn-lt"/>
                <a:cs typeface="+mn-lt"/>
              </a:rPr>
              <a:t>AGN can weaken bars </a:t>
            </a:r>
            <a:endParaRPr lang="en-US" sz="2000">
              <a:solidFill>
                <a:schemeClr val="bg1"/>
              </a:solidFill>
              <a:latin typeface="Times New Roman"/>
              <a:ea typeface="+mn-lt"/>
              <a:cs typeface="Times New Roman"/>
            </a:endParaRPr>
          </a:p>
          <a:p>
            <a:r>
              <a:rPr lang="en-US" sz="2000" err="1">
                <a:solidFill>
                  <a:srgbClr val="FFC000"/>
                </a:solidFill>
                <a:latin typeface="Times New Roman"/>
                <a:ea typeface="+mn-lt"/>
                <a:cs typeface="+mn-lt"/>
              </a:rPr>
              <a:t>Łokas</a:t>
            </a:r>
            <a:r>
              <a:rPr lang="en-US" sz="2000">
                <a:solidFill>
                  <a:srgbClr val="FFC000"/>
                </a:solidFill>
                <a:latin typeface="Times New Roman"/>
                <a:ea typeface="+mn-lt"/>
                <a:cs typeface="+mn-lt"/>
              </a:rPr>
              <a:t>, Ewa L. "Formation of a barred galaxy in a major merger: The role of AGN feedback."  (2022)</a:t>
            </a:r>
            <a:endParaRPr lang="en-US" sz="2000">
              <a:solidFill>
                <a:srgbClr val="FFC000"/>
              </a:solidFill>
              <a:latin typeface="Times New Roman"/>
              <a:cs typeface="Times New Roman"/>
            </a:endParaRPr>
          </a:p>
          <a:p>
            <a:endParaRPr lang="en-US" sz="2000">
              <a:solidFill>
                <a:schemeClr val="bg1"/>
              </a:solidFill>
              <a:latin typeface="Times New Roman"/>
              <a:ea typeface="+mn-lt"/>
              <a:cs typeface="+mn-lt"/>
            </a:endParaRPr>
          </a:p>
          <a:p>
            <a:endParaRPr lang="en-US" sz="2400">
              <a:solidFill>
                <a:schemeClr val="bg1"/>
              </a:solidFill>
              <a:latin typeface="Times New Roman"/>
              <a:ea typeface="+mn-lt"/>
              <a:cs typeface="+mn-lt"/>
            </a:endParaRPr>
          </a:p>
          <a:p>
            <a:r>
              <a:rPr lang="en-US" sz="3200" b="1">
                <a:solidFill>
                  <a:schemeClr val="bg1"/>
                </a:solidFill>
                <a:latin typeface="Times New Roman"/>
                <a:ea typeface="+mn-lt"/>
                <a:cs typeface="+mn-lt"/>
              </a:rPr>
              <a:t>It’s a two-way interaction</a:t>
            </a:r>
            <a:endParaRPr lang="en-US" sz="3200">
              <a:solidFill>
                <a:schemeClr val="bg1"/>
              </a:solidFill>
              <a:latin typeface="Times New Roman"/>
              <a:ea typeface="+mn-lt"/>
              <a:cs typeface="Times New Roman"/>
            </a:endParaRPr>
          </a:p>
          <a:p>
            <a:r>
              <a:rPr lang="en-US" sz="2400" b="1">
                <a:solidFill>
                  <a:schemeClr val="bg1"/>
                </a:solidFill>
                <a:latin typeface="Times New Roman"/>
                <a:ea typeface="+mn-lt"/>
                <a:cs typeface="+mn-lt"/>
              </a:rPr>
              <a:t> </a:t>
            </a:r>
            <a:r>
              <a:rPr lang="en-US" sz="2000" err="1">
                <a:solidFill>
                  <a:srgbClr val="FFC000"/>
                </a:solidFill>
                <a:latin typeface="Times New Roman"/>
                <a:ea typeface="+mn-lt"/>
                <a:cs typeface="+mn-lt"/>
              </a:rPr>
              <a:t>Irodotou</a:t>
            </a:r>
            <a:r>
              <a:rPr lang="en-US" sz="2000">
                <a:solidFill>
                  <a:srgbClr val="FFC000"/>
                </a:solidFill>
                <a:latin typeface="Times New Roman"/>
                <a:ea typeface="+mn-lt"/>
                <a:cs typeface="+mn-lt"/>
              </a:rPr>
              <a:t>, Dimitrios, et al. "The effects of AGN feedback on the structural and dynamical properties of Milky Way-mass galaxies in cosmological simulations."  (2022)</a:t>
            </a:r>
            <a:endParaRPr lang="en-US" sz="2000">
              <a:solidFill>
                <a:srgbClr val="FFC000"/>
              </a:solidFill>
              <a:latin typeface="Times New Roman"/>
              <a:cs typeface="Times New Roman"/>
            </a:endParaRPr>
          </a:p>
          <a:p>
            <a:endParaRPr lang="en-US" sz="2000">
              <a:solidFill>
                <a:srgbClr val="FFC000"/>
              </a:solidFill>
              <a:latin typeface="Times New Roman"/>
              <a:ea typeface="+mn-lt"/>
              <a:cs typeface="+mn-lt"/>
            </a:endParaRPr>
          </a:p>
          <a:p>
            <a:endParaRPr lang="en-US" sz="2400" b="1">
              <a:solidFill>
                <a:srgbClr val="404040"/>
              </a:solidFill>
              <a:latin typeface="Times New Roman"/>
              <a:cs typeface="Times New Roman"/>
            </a:endParaRPr>
          </a:p>
          <a:p>
            <a:endParaRPr lang="en-US" sz="2400">
              <a:solidFill>
                <a:srgbClr val="404040"/>
              </a:solidFill>
              <a:latin typeface="Times New Roman"/>
              <a:ea typeface="+mn-lt"/>
              <a:cs typeface="+mn-lt"/>
            </a:endParaRPr>
          </a:p>
          <a:p>
            <a:r>
              <a:rPr lang="en-US" sz="2400">
                <a:latin typeface="Times New Roman"/>
                <a:ea typeface="+mn-lt"/>
                <a:cs typeface="+mn-lt"/>
              </a:rPr>
              <a:t>                                           </a:t>
            </a:r>
            <a:br>
              <a:rPr lang="en-US" sz="2400">
                <a:latin typeface="Times New Roman"/>
                <a:ea typeface="+mn-lt"/>
                <a:cs typeface="+mn-lt"/>
              </a:rPr>
            </a:br>
            <a:r>
              <a:rPr lang="en-US" sz="2400">
                <a:solidFill>
                  <a:srgbClr val="404040"/>
                </a:solidFill>
                <a:latin typeface="Times New Roman"/>
                <a:cs typeface="Times New Roman"/>
              </a:rPr>
              <a:t>     </a:t>
            </a:r>
            <a:endParaRPr lang="en-US">
              <a:latin typeface="Times New Roman"/>
              <a:cs typeface="Times New Roman"/>
            </a:endParaRPr>
          </a:p>
        </p:txBody>
      </p:sp>
      <p:sp>
        <p:nvSpPr>
          <p:cNvPr id="2" name="Title 1">
            <a:extLst>
              <a:ext uri="{FF2B5EF4-FFF2-40B4-BE49-F238E27FC236}">
                <a16:creationId xmlns:a16="http://schemas.microsoft.com/office/drawing/2014/main" id="{492FFD75-07DD-50AC-C23B-F361FA9ECF73}"/>
              </a:ext>
            </a:extLst>
          </p:cNvPr>
          <p:cNvSpPr>
            <a:spLocks noGrp="1"/>
          </p:cNvSpPr>
          <p:nvPr>
            <p:ph type="title"/>
          </p:nvPr>
        </p:nvSpPr>
        <p:spPr>
          <a:xfrm>
            <a:off x="1747817" y="250107"/>
            <a:ext cx="8833446" cy="1325563"/>
          </a:xfrm>
        </p:spPr>
        <p:txBody>
          <a:bodyPr>
            <a:normAutofit/>
          </a:bodyPr>
          <a:lstStyle/>
          <a:p>
            <a:r>
              <a:rPr lang="en-US" sz="4800" b="1">
                <a:solidFill>
                  <a:schemeClr val="bg1"/>
                </a:solidFill>
                <a:latin typeface="Times New Roman"/>
                <a:cs typeface="Times New Roman"/>
              </a:rPr>
              <a:t>BARs and AGNs </a:t>
            </a:r>
            <a:r>
              <a:rPr lang="en-US" sz="3100">
                <a:solidFill>
                  <a:schemeClr val="bg1"/>
                </a:solidFill>
                <a:latin typeface="Times New Roman"/>
                <a:ea typeface="+mj-lt"/>
                <a:cs typeface="+mj-lt"/>
              </a:rPr>
              <a:t>(Active Galactic Nuclei)</a:t>
            </a:r>
            <a:r>
              <a:rPr lang="en-US" b="1">
                <a:solidFill>
                  <a:schemeClr val="bg1"/>
                </a:solidFill>
                <a:latin typeface="Times New Roman"/>
                <a:cs typeface="Times New Roman"/>
              </a:rPr>
              <a:t> </a:t>
            </a:r>
          </a:p>
        </p:txBody>
      </p:sp>
      <p:sp>
        <p:nvSpPr>
          <p:cNvPr id="6" name="TextBox 5">
            <a:extLst>
              <a:ext uri="{FF2B5EF4-FFF2-40B4-BE49-F238E27FC236}">
                <a16:creationId xmlns:a16="http://schemas.microsoft.com/office/drawing/2014/main" id="{FBE1824C-4260-8BAE-927D-FF21A6C02B36}"/>
              </a:ext>
            </a:extLst>
          </p:cNvPr>
          <p:cNvSpPr txBox="1"/>
          <p:nvPr/>
        </p:nvSpPr>
        <p:spPr>
          <a:xfrm>
            <a:off x="-28549" y="6597122"/>
            <a:ext cx="73692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C100"/>
                </a:solidFill>
                <a:ea typeface="+mn-lt"/>
                <a:cs typeface="+mn-lt"/>
              </a:rPr>
              <a:t>Photo credit: Hubble Space Telescope ( NGC 4731). ESA/Hubble &amp; NASA, D. </a:t>
            </a:r>
            <a:r>
              <a:rPr lang="en-US" sz="1200" err="1">
                <a:solidFill>
                  <a:srgbClr val="FFC100"/>
                </a:solidFill>
                <a:ea typeface="+mn-lt"/>
                <a:cs typeface="+mn-lt"/>
              </a:rPr>
              <a:t>Thilker</a:t>
            </a:r>
            <a:endParaRPr lang="en-US"/>
          </a:p>
        </p:txBody>
      </p:sp>
      <p:sp>
        <p:nvSpPr>
          <p:cNvPr id="7" name="Slide Number Placeholder 13">
            <a:extLst>
              <a:ext uri="{FF2B5EF4-FFF2-40B4-BE49-F238E27FC236}">
                <a16:creationId xmlns:a16="http://schemas.microsoft.com/office/drawing/2014/main" id="{5ED46141-DCC1-3940-C35C-D1D9CBF4DD05}"/>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268971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F3482-B364-038A-4370-4A3ECDB89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23649-C2EB-2B1A-E09A-1ECFBEA14E52}"/>
              </a:ext>
            </a:extLst>
          </p:cNvPr>
          <p:cNvSpPr>
            <a:spLocks noGrp="1"/>
          </p:cNvSpPr>
          <p:nvPr>
            <p:ph type="title"/>
          </p:nvPr>
        </p:nvSpPr>
        <p:spPr>
          <a:xfrm>
            <a:off x="2259321" y="15008"/>
            <a:ext cx="10515600" cy="1325563"/>
          </a:xfrm>
        </p:spPr>
        <p:txBody>
          <a:bodyPr>
            <a:normAutofit/>
          </a:bodyPr>
          <a:lstStyle/>
          <a:p>
            <a:r>
              <a:rPr lang="en-US" sz="4000" b="1">
                <a:latin typeface="Times New Roman"/>
                <a:cs typeface="Times New Roman"/>
              </a:rPr>
              <a:t>Star Formation Histories (SFHs)</a:t>
            </a:r>
          </a:p>
        </p:txBody>
      </p:sp>
      <p:pic>
        <p:nvPicPr>
          <p:cNvPr id="4" name="Picture 3" descr="A graph of gas mass with stars and a blue line&#10;&#10;AI-generated content may be incorrect.">
            <a:extLst>
              <a:ext uri="{FF2B5EF4-FFF2-40B4-BE49-F238E27FC236}">
                <a16:creationId xmlns:a16="http://schemas.microsoft.com/office/drawing/2014/main" id="{3F8DCDEB-4179-725C-202A-ED94662500D2}"/>
              </a:ext>
            </a:extLst>
          </p:cNvPr>
          <p:cNvPicPr>
            <a:picLocks noChangeAspect="1"/>
          </p:cNvPicPr>
          <p:nvPr/>
        </p:nvPicPr>
        <p:blipFill>
          <a:blip r:embed="rId3"/>
          <a:stretch>
            <a:fillRect/>
          </a:stretch>
        </p:blipFill>
        <p:spPr>
          <a:xfrm>
            <a:off x="592665" y="1862666"/>
            <a:ext cx="4995334" cy="3824111"/>
          </a:xfrm>
          <a:prstGeom prst="rect">
            <a:avLst/>
          </a:prstGeom>
        </p:spPr>
      </p:pic>
      <p:sp>
        <p:nvSpPr>
          <p:cNvPr id="7" name="TextBox 6">
            <a:extLst>
              <a:ext uri="{FF2B5EF4-FFF2-40B4-BE49-F238E27FC236}">
                <a16:creationId xmlns:a16="http://schemas.microsoft.com/office/drawing/2014/main" id="{CFDDDC03-3F90-0312-57E6-E908B338AF14}"/>
              </a:ext>
            </a:extLst>
          </p:cNvPr>
          <p:cNvSpPr txBox="1"/>
          <p:nvPr/>
        </p:nvSpPr>
        <p:spPr>
          <a:xfrm>
            <a:off x="8365464" y="6058833"/>
            <a:ext cx="35712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63560B"/>
                </a:solidFill>
                <a:latin typeface="Times New Roman"/>
                <a:cs typeface="Times New Roman"/>
              </a:rPr>
              <a:t>*Bar Formation time: ~ 8.09Gyr</a:t>
            </a:r>
            <a:br>
              <a:rPr lang="en-US" b="1">
                <a:solidFill>
                  <a:srgbClr val="63560B"/>
                </a:solidFill>
                <a:latin typeface="Times New Roman"/>
              </a:rPr>
            </a:br>
            <a:r>
              <a:rPr lang="en-US" b="1">
                <a:solidFill>
                  <a:srgbClr val="63560B"/>
                </a:solidFill>
                <a:latin typeface="Times New Roman"/>
                <a:cs typeface="Times New Roman"/>
              </a:rPr>
              <a:t> (F. </a:t>
            </a:r>
            <a:r>
              <a:rPr lang="en-US" b="1" err="1">
                <a:solidFill>
                  <a:srgbClr val="63560B"/>
                </a:solidFill>
                <a:latin typeface="Times New Roman"/>
                <a:cs typeface="Times New Roman"/>
              </a:rPr>
              <a:t>Fragkoudi</a:t>
            </a:r>
            <a:r>
              <a:rPr lang="en-US" b="1">
                <a:solidFill>
                  <a:srgbClr val="63560B"/>
                </a:solidFill>
                <a:latin typeface="Times New Roman"/>
                <a:cs typeface="Times New Roman"/>
              </a:rPr>
              <a:t> et al., 2024)</a:t>
            </a:r>
          </a:p>
        </p:txBody>
      </p:sp>
      <p:pic>
        <p:nvPicPr>
          <p:cNvPr id="6" name="Picture 5" descr="A graph of gas mass and stars&#10;&#10;AI-generated content may be incorrect.">
            <a:extLst>
              <a:ext uri="{FF2B5EF4-FFF2-40B4-BE49-F238E27FC236}">
                <a16:creationId xmlns:a16="http://schemas.microsoft.com/office/drawing/2014/main" id="{B55519C0-0D28-CA83-3B62-2CB17A49B471}"/>
              </a:ext>
            </a:extLst>
          </p:cNvPr>
          <p:cNvPicPr>
            <a:picLocks noChangeAspect="1"/>
          </p:cNvPicPr>
          <p:nvPr/>
        </p:nvPicPr>
        <p:blipFill>
          <a:blip r:embed="rId4"/>
          <a:stretch>
            <a:fillRect/>
          </a:stretch>
        </p:blipFill>
        <p:spPr>
          <a:xfrm>
            <a:off x="6554261" y="1925328"/>
            <a:ext cx="4967111" cy="3704166"/>
          </a:xfrm>
          <a:prstGeom prst="rect">
            <a:avLst/>
          </a:prstGeom>
        </p:spPr>
      </p:pic>
      <p:sp>
        <p:nvSpPr>
          <p:cNvPr id="9" name="TextBox 8">
            <a:extLst>
              <a:ext uri="{FF2B5EF4-FFF2-40B4-BE49-F238E27FC236}">
                <a16:creationId xmlns:a16="http://schemas.microsoft.com/office/drawing/2014/main" id="{58675C12-9F77-6F24-F0BB-CEEAD54EFB72}"/>
              </a:ext>
            </a:extLst>
          </p:cNvPr>
          <p:cNvSpPr txBox="1"/>
          <p:nvPr/>
        </p:nvSpPr>
        <p:spPr>
          <a:xfrm>
            <a:off x="6922688" y="1342651"/>
            <a:ext cx="526615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 Variant without AGN</a:t>
            </a:r>
          </a:p>
        </p:txBody>
      </p:sp>
      <p:sp>
        <p:nvSpPr>
          <p:cNvPr id="10" name="TextBox 9">
            <a:extLst>
              <a:ext uri="{FF2B5EF4-FFF2-40B4-BE49-F238E27FC236}">
                <a16:creationId xmlns:a16="http://schemas.microsoft.com/office/drawing/2014/main" id="{C44098AE-CC2A-56C3-22F2-6D716891A468}"/>
              </a:ext>
            </a:extLst>
          </p:cNvPr>
          <p:cNvSpPr txBox="1"/>
          <p:nvPr/>
        </p:nvSpPr>
        <p:spPr>
          <a:xfrm>
            <a:off x="2262011" y="1337733"/>
            <a:ext cx="1339144" cy="591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Times New Roman"/>
                <a:cs typeface="Times New Roman"/>
              </a:rPr>
              <a:t>Au22</a:t>
            </a:r>
            <a:endParaRPr lang="en-US"/>
          </a:p>
        </p:txBody>
      </p:sp>
    </p:spTree>
    <p:extLst>
      <p:ext uri="{BB962C8B-B14F-4D97-AF65-F5344CB8AC3E}">
        <p14:creationId xmlns:p14="http://schemas.microsoft.com/office/powerpoint/2010/main" val="373685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2021AD-6C2C-8921-43B4-0E7A97570C3C}"/>
              </a:ext>
            </a:extLst>
          </p:cNvPr>
          <p:cNvSpPr>
            <a:spLocks noGrp="1"/>
          </p:cNvSpPr>
          <p:nvPr>
            <p:ph type="title"/>
          </p:nvPr>
        </p:nvSpPr>
        <p:spPr>
          <a:xfrm>
            <a:off x="155635" y="2295"/>
            <a:ext cx="10515600" cy="1325563"/>
          </a:xfrm>
        </p:spPr>
        <p:txBody>
          <a:bodyPr vert="horz" lIns="91440" tIns="45720" rIns="91440" bIns="45720" rtlCol="0" anchor="ctr">
            <a:noAutofit/>
          </a:bodyPr>
          <a:lstStyle/>
          <a:p>
            <a:pPr>
              <a:lnSpc>
                <a:spcPct val="100000"/>
              </a:lnSpc>
              <a:spcBef>
                <a:spcPts val="0"/>
              </a:spcBef>
            </a:pPr>
            <a:endParaRPr lang="en-US" sz="3100">
              <a:solidFill>
                <a:schemeClr val="bg1">
                  <a:lumMod val="95000"/>
                </a:schemeClr>
              </a:solidFill>
              <a:latin typeface="Times New Roman"/>
              <a:cs typeface="Times New Roman"/>
            </a:endParaRPr>
          </a:p>
          <a:p>
            <a:br>
              <a:rPr lang="en-US" sz="4900">
                <a:latin typeface="Times New Roman"/>
                <a:cs typeface="Times New Roman"/>
              </a:rPr>
            </a:br>
            <a:br>
              <a:rPr lang="en-US" sz="4900">
                <a:latin typeface="Times New Roman"/>
                <a:cs typeface="Times New Roman"/>
              </a:rPr>
            </a:br>
            <a:r>
              <a:rPr lang="en-US" sz="4900" b="1">
                <a:solidFill>
                  <a:schemeClr val="bg1">
                    <a:lumMod val="95000"/>
                  </a:schemeClr>
                </a:solidFill>
                <a:latin typeface="Times New Roman"/>
                <a:cs typeface="Times New Roman"/>
              </a:rPr>
              <a:t>AURIGA Galaxy Simulations</a:t>
            </a:r>
            <a:br>
              <a:rPr lang="en-US" sz="4900">
                <a:latin typeface="Times New Roman"/>
                <a:cs typeface="Times New Roman"/>
              </a:rPr>
            </a:br>
            <a:r>
              <a:rPr lang="en-US" sz="2700">
                <a:solidFill>
                  <a:schemeClr val="bg1">
                    <a:lumMod val="95000"/>
                  </a:schemeClr>
                </a:solidFill>
                <a:latin typeface="Times New Roman"/>
                <a:cs typeface="Times New Roman"/>
              </a:rPr>
              <a:t>Gravo-magnetohydrodynamic cosmological zoom-in simulations</a:t>
            </a:r>
            <a:br>
              <a:rPr lang="en-US" sz="2700">
                <a:latin typeface="Times New Roman"/>
                <a:cs typeface="Times New Roman"/>
              </a:rPr>
            </a:br>
            <a:r>
              <a:rPr lang="en-US" sz="2400">
                <a:solidFill>
                  <a:srgbClr val="FFC000"/>
                </a:solidFill>
                <a:latin typeface="Times New Roman"/>
                <a:cs typeface="Times New Roman"/>
              </a:rPr>
              <a:t>(Grand et al., 2024)</a:t>
            </a:r>
            <a:br>
              <a:rPr lang="en-US">
                <a:latin typeface="Times"/>
                <a:cs typeface="Times"/>
              </a:rPr>
            </a:br>
            <a:br>
              <a:rPr lang="en-US">
                <a:latin typeface="Times"/>
                <a:cs typeface="Times"/>
              </a:rPr>
            </a:br>
            <a:r>
              <a:rPr lang="en-US">
                <a:solidFill>
                  <a:srgbClr val="000000"/>
                </a:solidFill>
                <a:latin typeface="Times"/>
                <a:cs typeface="Times"/>
              </a:rPr>
              <a:t> </a:t>
            </a:r>
            <a:endParaRPr lang="en-US" sz="4000" i="1">
              <a:solidFill>
                <a:schemeClr val="bg1"/>
              </a:solidFill>
              <a:latin typeface="Aptos Display"/>
              <a:cs typeface="Times"/>
            </a:endParaRPr>
          </a:p>
        </p:txBody>
      </p:sp>
      <p:sp>
        <p:nvSpPr>
          <p:cNvPr id="5" name="Slide Number Placeholder 4">
            <a:extLst>
              <a:ext uri="{FF2B5EF4-FFF2-40B4-BE49-F238E27FC236}">
                <a16:creationId xmlns:a16="http://schemas.microsoft.com/office/drawing/2014/main" id="{D99E91CD-E8AF-5C9E-C5F1-EC039FBDB573}"/>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7" name="TextBox 6">
            <a:extLst>
              <a:ext uri="{FF2B5EF4-FFF2-40B4-BE49-F238E27FC236}">
                <a16:creationId xmlns:a16="http://schemas.microsoft.com/office/drawing/2014/main" id="{CE0A94E5-DD59-40C1-95B5-2A12A2D7FC44}"/>
              </a:ext>
            </a:extLst>
          </p:cNvPr>
          <p:cNvSpPr txBox="1"/>
          <p:nvPr/>
        </p:nvSpPr>
        <p:spPr>
          <a:xfrm>
            <a:off x="5084814" y="1581551"/>
            <a:ext cx="6631486" cy="461665"/>
          </a:xfrm>
          <a:prstGeom prst="rect">
            <a:avLst/>
          </a:prstGeom>
          <a:noFill/>
        </p:spPr>
        <p:txBody>
          <a:bodyPr wrap="square" lIns="91440" tIns="45720" rIns="91440" bIns="45720" anchor="t">
            <a:spAutoFit/>
          </a:bodyPr>
          <a:lstStyle/>
          <a:p>
            <a:pPr algn="ctr"/>
            <a:r>
              <a:rPr lang="en-US" sz="2400" b="1">
                <a:solidFill>
                  <a:schemeClr val="bg1"/>
                </a:solidFill>
                <a:latin typeface="Times New Roman"/>
                <a:ea typeface="+mn-lt"/>
                <a:cs typeface="+mn-lt"/>
              </a:rPr>
              <a:t>Suite: Level 4</a:t>
            </a:r>
            <a:endParaRPr lang="en-US" sz="2400" b="1">
              <a:solidFill>
                <a:schemeClr val="bg1"/>
              </a:solidFill>
              <a:latin typeface="Times New Roman"/>
              <a:cs typeface="Times New Roman"/>
            </a:endParaRPr>
          </a:p>
        </p:txBody>
      </p:sp>
      <p:pic>
        <p:nvPicPr>
          <p:cNvPr id="2" name="Picture 1" descr="A collage of spirals of light&#10;&#10;Description automatically generated">
            <a:extLst>
              <a:ext uri="{FF2B5EF4-FFF2-40B4-BE49-F238E27FC236}">
                <a16:creationId xmlns:a16="http://schemas.microsoft.com/office/drawing/2014/main" id="{D6275946-5BEA-6F53-A0D8-F6A284FDE6D9}"/>
              </a:ext>
            </a:extLst>
          </p:cNvPr>
          <p:cNvPicPr>
            <a:picLocks noChangeAspect="1"/>
          </p:cNvPicPr>
          <p:nvPr/>
        </p:nvPicPr>
        <p:blipFill rotWithShape="1">
          <a:blip r:embed="rId3"/>
          <a:srcRect r="119" b="15113"/>
          <a:stretch/>
        </p:blipFill>
        <p:spPr>
          <a:xfrm>
            <a:off x="5083340" y="2099100"/>
            <a:ext cx="6632686" cy="443896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7E2C3EE-1242-5379-A432-37277F6193AD}"/>
              </a:ext>
            </a:extLst>
          </p:cNvPr>
          <p:cNvSpPr txBox="1"/>
          <p:nvPr/>
        </p:nvSpPr>
        <p:spPr>
          <a:xfrm>
            <a:off x="2743130" y="6444965"/>
            <a:ext cx="33555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C100"/>
                </a:solidFill>
                <a:ea typeface="+mn-lt"/>
                <a:cs typeface="+mn-lt"/>
              </a:rPr>
              <a:t>Photo credit:  Grand et al., 2024</a:t>
            </a:r>
            <a:endParaRPr lang="en-US" sz="1200">
              <a:solidFill>
                <a:srgbClr val="FFC100"/>
              </a:solidFill>
              <a:ea typeface="Calibri"/>
              <a:cs typeface="Calibri"/>
            </a:endParaRPr>
          </a:p>
        </p:txBody>
      </p:sp>
      <p:sp>
        <p:nvSpPr>
          <p:cNvPr id="3" name="TextBox 2">
            <a:extLst>
              <a:ext uri="{FF2B5EF4-FFF2-40B4-BE49-F238E27FC236}">
                <a16:creationId xmlns:a16="http://schemas.microsoft.com/office/drawing/2014/main" id="{10E12330-9D76-EB5B-E6E9-013D0FADA4F9}"/>
              </a:ext>
            </a:extLst>
          </p:cNvPr>
          <p:cNvSpPr txBox="1"/>
          <p:nvPr/>
        </p:nvSpPr>
        <p:spPr>
          <a:xfrm>
            <a:off x="595554" y="2516509"/>
            <a:ext cx="4908703" cy="4339650"/>
          </a:xfrm>
          <a:prstGeom prst="rect">
            <a:avLst/>
          </a:prstGeom>
          <a:noFill/>
        </p:spPr>
        <p:txBody>
          <a:bodyPr wrap="square" lIns="91440" tIns="45720" rIns="91440" bIns="45720" anchor="t">
            <a:spAutoFit/>
          </a:bodyPr>
          <a:lstStyle/>
          <a:p>
            <a:r>
              <a:rPr lang="en-US" sz="2400" b="1">
                <a:solidFill>
                  <a:schemeClr val="bg1"/>
                </a:solidFill>
                <a:latin typeface="Times New Roman"/>
                <a:ea typeface="+mn-lt"/>
                <a:cs typeface="Times New Roman"/>
              </a:rPr>
              <a:t>Foundational physics model:</a:t>
            </a:r>
            <a:r>
              <a:rPr lang="en-US" sz="2000">
                <a:solidFill>
                  <a:schemeClr val="bg1"/>
                </a:solidFill>
                <a:latin typeface="Times New Roman"/>
                <a:ea typeface="+mn-lt"/>
                <a:cs typeface="Times New Roman"/>
              </a:rPr>
              <a:t> </a:t>
            </a:r>
          </a:p>
          <a:p>
            <a:r>
              <a:rPr lang="en-US" sz="2000">
                <a:solidFill>
                  <a:schemeClr val="bg1"/>
                </a:solidFill>
                <a:latin typeface="Times New Roman"/>
                <a:ea typeface="+mn-lt"/>
                <a:cs typeface="Times New Roman"/>
              </a:rPr>
              <a:t>ΛCDM universe framework</a:t>
            </a:r>
            <a:endParaRPr lang="en-US"/>
          </a:p>
          <a:p>
            <a:endParaRPr lang="en-US" sz="2400" b="1">
              <a:solidFill>
                <a:schemeClr val="bg1"/>
              </a:solidFill>
              <a:latin typeface="Times New Roman"/>
              <a:ea typeface="+mn-lt"/>
              <a:cs typeface="+mn-lt"/>
            </a:endParaRPr>
          </a:p>
          <a:p>
            <a:endParaRPr lang="en-US" sz="2400" b="1">
              <a:solidFill>
                <a:schemeClr val="bg1"/>
              </a:solidFill>
              <a:latin typeface="Times New Roman"/>
              <a:ea typeface="+mn-lt"/>
              <a:cs typeface="+mn-lt"/>
            </a:endParaRPr>
          </a:p>
          <a:p>
            <a:r>
              <a:rPr lang="en-US" sz="2400" b="1">
                <a:solidFill>
                  <a:schemeClr val="bg1"/>
                </a:solidFill>
                <a:latin typeface="Times New Roman"/>
                <a:ea typeface="+mn-lt"/>
                <a:cs typeface="+mn-lt"/>
              </a:rPr>
              <a:t>Initial Mass Resolution : </a:t>
            </a:r>
            <a:br>
              <a:rPr lang="en-US" sz="2000">
                <a:solidFill>
                  <a:schemeClr val="bg1"/>
                </a:solidFill>
                <a:latin typeface="Times New Roman"/>
                <a:ea typeface="+mn-lt"/>
                <a:cs typeface="+mn-lt"/>
              </a:rPr>
            </a:br>
            <a:r>
              <a:rPr lang="en-US" sz="2000">
                <a:solidFill>
                  <a:schemeClr val="bg1"/>
                </a:solidFill>
                <a:latin typeface="Times New Roman"/>
                <a:ea typeface="+mn-lt"/>
                <a:cs typeface="+mn-lt"/>
              </a:rPr>
              <a:t>Baryonic (gas + stars) particle mass:</a:t>
            </a:r>
            <a:br>
              <a:rPr lang="en-US" sz="2000">
                <a:latin typeface="Times New Roman"/>
                <a:ea typeface="+mn-lt"/>
                <a:cs typeface="+mn-lt"/>
              </a:rPr>
            </a:br>
            <a:r>
              <a:rPr lang="en-US" sz="2000">
                <a:solidFill>
                  <a:schemeClr val="bg1"/>
                </a:solidFill>
                <a:latin typeface="Times New Roman"/>
                <a:ea typeface="+mn-lt"/>
                <a:cs typeface="+mn-lt"/>
              </a:rPr>
              <a:t> ≈ 5 × 10⁴ M☉</a:t>
            </a:r>
            <a:endParaRPr lang="en-US">
              <a:solidFill>
                <a:schemeClr val="bg1"/>
              </a:solidFill>
            </a:endParaRPr>
          </a:p>
          <a:p>
            <a:r>
              <a:rPr lang="en-US" sz="2000">
                <a:solidFill>
                  <a:schemeClr val="bg1"/>
                </a:solidFill>
                <a:latin typeface="Times New Roman"/>
                <a:ea typeface="+mn-lt"/>
                <a:cs typeface="+mn-lt"/>
              </a:rPr>
              <a:t>Dark matter particle mass:</a:t>
            </a:r>
            <a:br>
              <a:rPr lang="en-US" sz="2000">
                <a:latin typeface="Times New Roman"/>
                <a:ea typeface="+mn-lt"/>
                <a:cs typeface="+mn-lt"/>
              </a:rPr>
            </a:br>
            <a:r>
              <a:rPr lang="en-US" sz="2000">
                <a:solidFill>
                  <a:schemeClr val="bg1"/>
                </a:solidFill>
                <a:latin typeface="Times New Roman"/>
                <a:ea typeface="+mn-lt"/>
                <a:cs typeface="+mn-lt"/>
              </a:rPr>
              <a:t> ≈ 3 × 10⁵ M☉</a:t>
            </a:r>
            <a:endParaRPr lang="en-US" sz="2000">
              <a:solidFill>
                <a:schemeClr val="bg1"/>
              </a:solidFill>
              <a:latin typeface="Times New Roman"/>
            </a:endParaRPr>
          </a:p>
          <a:p>
            <a:endParaRPr lang="en-US" sz="2000" b="1">
              <a:solidFill>
                <a:schemeClr val="bg1"/>
              </a:solidFill>
              <a:latin typeface="Times New Roman"/>
              <a:ea typeface="+mn-lt"/>
              <a:cs typeface="+mn-lt"/>
            </a:endParaRPr>
          </a:p>
          <a:p>
            <a:endParaRPr lang="en-US" sz="2000">
              <a:solidFill>
                <a:schemeClr val="bg1"/>
              </a:solidFill>
              <a:latin typeface="Times New Roman"/>
              <a:cs typeface="Times New Roman"/>
            </a:endParaRPr>
          </a:p>
          <a:p>
            <a:endParaRPr lang="en-US" sz="2000">
              <a:solidFill>
                <a:schemeClr val="bg1"/>
              </a:solidFill>
              <a:latin typeface="Times New Roman"/>
              <a:ea typeface="+mn-lt"/>
              <a:cs typeface="+mn-lt"/>
            </a:endParaRPr>
          </a:p>
          <a:p>
            <a:endParaRPr lang="en-US" sz="2000">
              <a:solidFill>
                <a:schemeClr val="bg1"/>
              </a:solidFill>
              <a:latin typeface="Times New Roman"/>
              <a:ea typeface="+mn-lt"/>
              <a:cs typeface="+mn-lt"/>
            </a:endParaRPr>
          </a:p>
        </p:txBody>
      </p:sp>
      <p:sp>
        <p:nvSpPr>
          <p:cNvPr id="8" name="Slide Number Placeholder 13">
            <a:extLst>
              <a:ext uri="{FF2B5EF4-FFF2-40B4-BE49-F238E27FC236}">
                <a16:creationId xmlns:a16="http://schemas.microsoft.com/office/drawing/2014/main" id="{54CF70A0-14BB-A9A8-B93A-7242A1152EE4}"/>
              </a:ext>
            </a:extLst>
          </p:cNvPr>
          <p:cNvSpPr txBox="1">
            <a:spLocks/>
          </p:cNvSpPr>
          <p:nvPr/>
        </p:nvSpPr>
        <p:spPr>
          <a:xfrm>
            <a:off x="9334500" y="6483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3</a:t>
            </a:fld>
            <a:endParaRPr lang="en-US"/>
          </a:p>
        </p:txBody>
      </p:sp>
    </p:spTree>
    <p:extLst>
      <p:ext uri="{BB962C8B-B14F-4D97-AF65-F5344CB8AC3E}">
        <p14:creationId xmlns:p14="http://schemas.microsoft.com/office/powerpoint/2010/main" val="75337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155C-366B-E564-F259-7CEFB08B0B38}"/>
              </a:ext>
            </a:extLst>
          </p:cNvPr>
          <p:cNvSpPr>
            <a:spLocks noGrp="1"/>
          </p:cNvSpPr>
          <p:nvPr>
            <p:ph type="title"/>
          </p:nvPr>
        </p:nvSpPr>
        <p:spPr>
          <a:xfrm>
            <a:off x="2399423" y="-2096"/>
            <a:ext cx="10515600" cy="1325563"/>
          </a:xfrm>
        </p:spPr>
        <p:txBody>
          <a:bodyPr>
            <a:normAutofit/>
          </a:bodyPr>
          <a:lstStyle/>
          <a:p>
            <a:r>
              <a:rPr lang="en-US" sz="4800" b="1">
                <a:solidFill>
                  <a:schemeClr val="bg1"/>
                </a:solidFill>
                <a:latin typeface="Times New Roman"/>
                <a:cs typeface="Times New Roman"/>
              </a:rPr>
              <a:t>AMRs of Auriga simulations</a:t>
            </a:r>
          </a:p>
        </p:txBody>
      </p:sp>
      <p:pic>
        <p:nvPicPr>
          <p:cNvPr id="8" name="Picture 7">
            <a:extLst>
              <a:ext uri="{FF2B5EF4-FFF2-40B4-BE49-F238E27FC236}">
                <a16:creationId xmlns:a16="http://schemas.microsoft.com/office/drawing/2014/main" id="{79F004CE-39AC-30CA-3F45-3CCE4162563E}"/>
              </a:ext>
            </a:extLst>
          </p:cNvPr>
          <p:cNvPicPr>
            <a:picLocks noChangeAspect="1"/>
          </p:cNvPicPr>
          <p:nvPr/>
        </p:nvPicPr>
        <p:blipFill>
          <a:blip r:embed="rId3"/>
          <a:srcRect l="1538" t="3784" r="192" b="5379"/>
          <a:stretch>
            <a:fillRect/>
          </a:stretch>
        </p:blipFill>
        <p:spPr>
          <a:xfrm>
            <a:off x="7656277" y="1093289"/>
            <a:ext cx="3853899" cy="2531611"/>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47092A2-CD9F-2E34-3646-4241161466D0}"/>
              </a:ext>
            </a:extLst>
          </p:cNvPr>
          <p:cNvPicPr>
            <a:picLocks noChangeAspect="1"/>
          </p:cNvPicPr>
          <p:nvPr/>
        </p:nvPicPr>
        <p:blipFill>
          <a:blip r:embed="rId4"/>
          <a:srcRect t="3903" r="3119" b="4687"/>
          <a:stretch>
            <a:fillRect/>
          </a:stretch>
        </p:blipFill>
        <p:spPr>
          <a:xfrm>
            <a:off x="875927" y="1079669"/>
            <a:ext cx="3753585" cy="2544022"/>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8B792C9-C5A3-8C12-DBBC-09231FA0EA4D}"/>
              </a:ext>
            </a:extLst>
          </p:cNvPr>
          <p:cNvPicPr>
            <a:picLocks noChangeAspect="1"/>
          </p:cNvPicPr>
          <p:nvPr/>
        </p:nvPicPr>
        <p:blipFill>
          <a:blip r:embed="rId5"/>
          <a:stretch>
            <a:fillRect/>
          </a:stretch>
        </p:blipFill>
        <p:spPr>
          <a:xfrm>
            <a:off x="3982357" y="3836012"/>
            <a:ext cx="4182832" cy="2836334"/>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Top Corners Rounded 2">
            <a:extLst>
              <a:ext uri="{FF2B5EF4-FFF2-40B4-BE49-F238E27FC236}">
                <a16:creationId xmlns:a16="http://schemas.microsoft.com/office/drawing/2014/main" id="{C8429B56-4386-6F24-B631-C18BCE725E6F}"/>
              </a:ext>
            </a:extLst>
          </p:cNvPr>
          <p:cNvSpPr/>
          <p:nvPr/>
        </p:nvSpPr>
        <p:spPr>
          <a:xfrm>
            <a:off x="3832633" y="3711921"/>
            <a:ext cx="4473921" cy="3085722"/>
          </a:xfrm>
          <a:prstGeom prst="round2Same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892365A-E3E1-07CD-F4FF-C29A2ABA800A}"/>
              </a:ext>
            </a:extLst>
          </p:cNvPr>
          <p:cNvSpPr/>
          <p:nvPr/>
        </p:nvSpPr>
        <p:spPr>
          <a:xfrm>
            <a:off x="2399168" y="1599445"/>
            <a:ext cx="497940" cy="603564"/>
          </a:xfrm>
          <a:prstGeom prst="ellipse">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1FF5C9E-24CF-110E-E313-F47D96D9C492}"/>
              </a:ext>
            </a:extLst>
          </p:cNvPr>
          <p:cNvSpPr/>
          <p:nvPr/>
        </p:nvSpPr>
        <p:spPr>
          <a:xfrm>
            <a:off x="8193385" y="1599444"/>
            <a:ext cx="497940" cy="603564"/>
          </a:xfrm>
          <a:prstGeom prst="ellipse">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8DBAE6-4DFE-652D-8631-C95AEA5E6EE9}"/>
              </a:ext>
            </a:extLst>
          </p:cNvPr>
          <p:cNvSpPr/>
          <p:nvPr/>
        </p:nvSpPr>
        <p:spPr>
          <a:xfrm>
            <a:off x="5432077" y="4519186"/>
            <a:ext cx="641286" cy="603564"/>
          </a:xfrm>
          <a:prstGeom prst="ellipse">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6AFC03EA-3E18-C642-8CD4-3D466B80589C}"/>
              </a:ext>
            </a:extLst>
          </p:cNvPr>
          <p:cNvSpPr/>
          <p:nvPr/>
        </p:nvSpPr>
        <p:spPr>
          <a:xfrm rot="10800000">
            <a:off x="2534970" y="1388198"/>
            <a:ext cx="256514" cy="2565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E008D109-B872-2748-3B3A-F9BB5487F577}"/>
              </a:ext>
            </a:extLst>
          </p:cNvPr>
          <p:cNvSpPr/>
          <p:nvPr/>
        </p:nvSpPr>
        <p:spPr>
          <a:xfrm rot="10800000">
            <a:off x="8314098" y="1388198"/>
            <a:ext cx="256514" cy="2565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9CA0C91D-EF9A-9947-1089-D30EB9749C1F}"/>
              </a:ext>
            </a:extLst>
          </p:cNvPr>
          <p:cNvSpPr/>
          <p:nvPr/>
        </p:nvSpPr>
        <p:spPr>
          <a:xfrm rot="10800000">
            <a:off x="5620693" y="4277762"/>
            <a:ext cx="256514" cy="2565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5D16304-7B6C-68A1-C758-95CC24F08C45}"/>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10185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09B4-81A0-F1F1-4CF0-E4EA577146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27F56D-9EFC-17BD-B5EC-660EAC1592E9}"/>
              </a:ext>
            </a:extLst>
          </p:cNvPr>
          <p:cNvSpPr txBox="1"/>
          <p:nvPr/>
        </p:nvSpPr>
        <p:spPr>
          <a:xfrm>
            <a:off x="3750334" y="147042"/>
            <a:ext cx="65931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Times New Roman"/>
              </a:rPr>
              <a:t>Analysis of Au22</a:t>
            </a:r>
            <a:endParaRPr lang="en-US" sz="4800" b="1">
              <a:latin typeface="Aptos" panose="020B0004020202020204"/>
            </a:endParaRPr>
          </a:p>
          <a:p>
            <a:endParaRPr lang="en-US" sz="4800" b="1">
              <a:latin typeface="Times New Roman"/>
              <a:cs typeface="Times New Roman"/>
            </a:endParaRPr>
          </a:p>
        </p:txBody>
      </p:sp>
      <p:sp>
        <p:nvSpPr>
          <p:cNvPr id="6" name="TextBox 5">
            <a:extLst>
              <a:ext uri="{FF2B5EF4-FFF2-40B4-BE49-F238E27FC236}">
                <a16:creationId xmlns:a16="http://schemas.microsoft.com/office/drawing/2014/main" id="{9E7212F4-5511-5ACD-F7CA-00A1B5131ABB}"/>
              </a:ext>
            </a:extLst>
          </p:cNvPr>
          <p:cNvSpPr txBox="1"/>
          <p:nvPr/>
        </p:nvSpPr>
        <p:spPr>
          <a:xfrm>
            <a:off x="643849" y="5612407"/>
            <a:ext cx="39120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a:latin typeface="Times New Roman"/>
                <a:cs typeface="Times New Roman"/>
              </a:rPr>
              <a:t>Barred galaxy </a:t>
            </a:r>
            <a:endParaRPr lang="en-US">
              <a:latin typeface="Aptos" panose="020B0004020202020204"/>
              <a:cs typeface="Times New Roman"/>
            </a:endParaRPr>
          </a:p>
          <a:p>
            <a:pPr marL="342900" indent="-342900">
              <a:buFont typeface="Courier New"/>
              <a:buChar char="o"/>
            </a:pPr>
            <a:r>
              <a:rPr lang="en-US">
                <a:latin typeface="Times New Roman"/>
                <a:cs typeface="Times New Roman"/>
              </a:rPr>
              <a:t>Total stellar mass: </a:t>
            </a:r>
            <a:r>
              <a:rPr lang="en-US">
                <a:solidFill>
                  <a:srgbClr val="494949"/>
                </a:solidFill>
                <a:latin typeface="Times New Roman"/>
                <a:cs typeface="Times New Roman"/>
              </a:rPr>
              <a:t>6.02 × 10¹⁰ M☉</a:t>
            </a:r>
          </a:p>
          <a:p>
            <a:pPr marL="342900" indent="-342900">
              <a:buFont typeface="Courier New"/>
              <a:buChar char="o"/>
            </a:pPr>
            <a:r>
              <a:rPr lang="en-US">
                <a:latin typeface="Times New Roman"/>
                <a:cs typeface="Times New Roman"/>
              </a:rPr>
              <a:t>Optical radius:  13.5 kpc. </a:t>
            </a:r>
            <a:endParaRPr lang="en-US"/>
          </a:p>
        </p:txBody>
      </p:sp>
      <p:sp>
        <p:nvSpPr>
          <p:cNvPr id="8" name="TextBox 7">
            <a:extLst>
              <a:ext uri="{FF2B5EF4-FFF2-40B4-BE49-F238E27FC236}">
                <a16:creationId xmlns:a16="http://schemas.microsoft.com/office/drawing/2014/main" id="{9DA03287-AE70-E87E-65E6-2EF4BEB7A204}"/>
              </a:ext>
            </a:extLst>
          </p:cNvPr>
          <p:cNvSpPr txBox="1"/>
          <p:nvPr/>
        </p:nvSpPr>
        <p:spPr>
          <a:xfrm>
            <a:off x="789678" y="52324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Times New Roman"/>
                <a:cs typeface="Times New Roman"/>
              </a:rPr>
              <a:t>Properties of Au22: </a:t>
            </a:r>
          </a:p>
        </p:txBody>
      </p:sp>
      <p:pic>
        <p:nvPicPr>
          <p:cNvPr id="10" name="Picture 9">
            <a:extLst>
              <a:ext uri="{FF2B5EF4-FFF2-40B4-BE49-F238E27FC236}">
                <a16:creationId xmlns:a16="http://schemas.microsoft.com/office/drawing/2014/main" id="{E8D41693-EB7A-463A-E820-4777D319CA41}"/>
              </a:ext>
            </a:extLst>
          </p:cNvPr>
          <p:cNvPicPr>
            <a:picLocks noChangeAspect="1"/>
          </p:cNvPicPr>
          <p:nvPr/>
        </p:nvPicPr>
        <p:blipFill>
          <a:blip r:embed="rId3"/>
          <a:stretch>
            <a:fillRect/>
          </a:stretch>
        </p:blipFill>
        <p:spPr>
          <a:xfrm>
            <a:off x="6096392" y="1192256"/>
            <a:ext cx="5756220" cy="3951112"/>
          </a:xfrm>
          <a:prstGeom prst="flowChartAlternateProcess">
            <a:avLst/>
          </a:prstGeom>
        </p:spPr>
      </p:pic>
      <p:sp>
        <p:nvSpPr>
          <p:cNvPr id="13" name="TextBox 12">
            <a:extLst>
              <a:ext uri="{FF2B5EF4-FFF2-40B4-BE49-F238E27FC236}">
                <a16:creationId xmlns:a16="http://schemas.microsoft.com/office/drawing/2014/main" id="{4635771E-A149-49AA-95E0-F87E00784159}"/>
              </a:ext>
            </a:extLst>
          </p:cNvPr>
          <p:cNvSpPr txBox="1"/>
          <p:nvPr/>
        </p:nvSpPr>
        <p:spPr>
          <a:xfrm>
            <a:off x="6933580" y="5656789"/>
            <a:ext cx="48951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Times New Roman"/>
                <a:ea typeface="+mn-lt"/>
                <a:cs typeface="Times New Roman"/>
              </a:rPr>
              <a:t>SF Quenching</a:t>
            </a:r>
            <a:r>
              <a:rPr lang="en-US" sz="2000" b="1">
                <a:solidFill>
                  <a:srgbClr val="404040"/>
                </a:solidFill>
                <a:latin typeface="quote-cjk-patch"/>
              </a:rPr>
              <a:t>: 4.3 &lt; gap &lt; 6.5.    </a:t>
            </a:r>
            <a:endParaRPr lang="en-US" sz="2000"/>
          </a:p>
        </p:txBody>
      </p:sp>
      <p:sp>
        <p:nvSpPr>
          <p:cNvPr id="5" name="TextBox 4">
            <a:extLst>
              <a:ext uri="{FF2B5EF4-FFF2-40B4-BE49-F238E27FC236}">
                <a16:creationId xmlns:a16="http://schemas.microsoft.com/office/drawing/2014/main" id="{0B1E2A03-B62E-CE7E-13E1-BDAA0C6BA3E2}"/>
              </a:ext>
            </a:extLst>
          </p:cNvPr>
          <p:cNvSpPr txBox="1"/>
          <p:nvPr/>
        </p:nvSpPr>
        <p:spPr>
          <a:xfrm>
            <a:off x="7041537" y="5259329"/>
            <a:ext cx="38145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94949"/>
                </a:solidFill>
                <a:latin typeface="Times New Roman"/>
                <a:cs typeface="Times New Roman"/>
              </a:rPr>
              <a:t>|z| &lt; 1 kpc  ∧  8 &lt; R &lt; 13.5 kpc </a:t>
            </a:r>
            <a:endParaRPr lang="en-US" sz="2000" b="1">
              <a:latin typeface="Times New Roman"/>
              <a:cs typeface="Times New Roman"/>
            </a:endParaRPr>
          </a:p>
        </p:txBody>
      </p:sp>
      <p:sp>
        <p:nvSpPr>
          <p:cNvPr id="9" name="Slide Number Placeholder 13">
            <a:extLst>
              <a:ext uri="{FF2B5EF4-FFF2-40B4-BE49-F238E27FC236}">
                <a16:creationId xmlns:a16="http://schemas.microsoft.com/office/drawing/2014/main" id="{A7B5E7D3-0465-841E-C255-B74E30868D4F}"/>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5</a:t>
            </a:fld>
            <a:endParaRPr lang="en-US"/>
          </a:p>
        </p:txBody>
      </p:sp>
      <p:pic>
        <p:nvPicPr>
          <p:cNvPr id="14" name="Picture 13">
            <a:extLst>
              <a:ext uri="{FF2B5EF4-FFF2-40B4-BE49-F238E27FC236}">
                <a16:creationId xmlns:a16="http://schemas.microsoft.com/office/drawing/2014/main" id="{D8CB7D4D-72AC-14AC-8696-E28E2C400F22}"/>
              </a:ext>
            </a:extLst>
          </p:cNvPr>
          <p:cNvPicPr>
            <a:picLocks noChangeAspect="1"/>
          </p:cNvPicPr>
          <p:nvPr/>
        </p:nvPicPr>
        <p:blipFill>
          <a:blip r:embed="rId4"/>
          <a:stretch>
            <a:fillRect/>
          </a:stretch>
        </p:blipFill>
        <p:spPr>
          <a:xfrm>
            <a:off x="845678" y="891967"/>
            <a:ext cx="4401083" cy="3368466"/>
          </a:xfrm>
          <a:prstGeom prst="rect">
            <a:avLst/>
          </a:prstGeom>
        </p:spPr>
      </p:pic>
      <p:pic>
        <p:nvPicPr>
          <p:cNvPr id="12" name="Picture 11">
            <a:extLst>
              <a:ext uri="{FF2B5EF4-FFF2-40B4-BE49-F238E27FC236}">
                <a16:creationId xmlns:a16="http://schemas.microsoft.com/office/drawing/2014/main" id="{CE9702D6-7AD8-B9E8-E647-60B75ADB352B}"/>
              </a:ext>
            </a:extLst>
          </p:cNvPr>
          <p:cNvPicPr>
            <a:picLocks noChangeAspect="1"/>
          </p:cNvPicPr>
          <p:nvPr/>
        </p:nvPicPr>
        <p:blipFill>
          <a:blip r:embed="rId5"/>
          <a:srcRect t="38435" r="8177" b="24531"/>
          <a:stretch>
            <a:fillRect/>
          </a:stretch>
        </p:blipFill>
        <p:spPr>
          <a:xfrm>
            <a:off x="1061101" y="4089545"/>
            <a:ext cx="3653334" cy="1151937"/>
          </a:xfrm>
          <a:prstGeom prst="rect">
            <a:avLst/>
          </a:prstGeom>
        </p:spPr>
      </p:pic>
    </p:spTree>
    <p:extLst>
      <p:ext uri="{BB962C8B-B14F-4D97-AF65-F5344CB8AC3E}">
        <p14:creationId xmlns:p14="http://schemas.microsoft.com/office/powerpoint/2010/main" val="58314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C5E34C-891D-42B8-9EAF-38F1C46BFF47}"/>
              </a:ext>
            </a:extLst>
          </p:cNvPr>
          <p:cNvSpPr txBox="1"/>
          <p:nvPr/>
        </p:nvSpPr>
        <p:spPr>
          <a:xfrm>
            <a:off x="3508426" y="-4"/>
            <a:ext cx="65931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AMRs in radial cuts</a:t>
            </a:r>
            <a:endParaRPr lang="en-US" sz="4400" b="1">
              <a:latin typeface="Times New Roman"/>
              <a:cs typeface="Times New Roman"/>
            </a:endParaRPr>
          </a:p>
          <a:p>
            <a:endParaRPr lang="en-US" sz="4400" b="1">
              <a:latin typeface="Times New Roman"/>
              <a:cs typeface="Times New Roman"/>
            </a:endParaRPr>
          </a:p>
        </p:txBody>
      </p:sp>
      <p:pic>
        <p:nvPicPr>
          <p:cNvPr id="2" name="Picture 1" descr="A group of images of different colored lines&#10;&#10;AI-generated content may be incorrect.">
            <a:extLst>
              <a:ext uri="{FF2B5EF4-FFF2-40B4-BE49-F238E27FC236}">
                <a16:creationId xmlns:a16="http://schemas.microsoft.com/office/drawing/2014/main" id="{EB6F86E9-24D6-EEA3-5F7E-FEF544145B8F}"/>
              </a:ext>
            </a:extLst>
          </p:cNvPr>
          <p:cNvPicPr>
            <a:picLocks noChangeAspect="1"/>
          </p:cNvPicPr>
          <p:nvPr/>
        </p:nvPicPr>
        <p:blipFill>
          <a:blip r:embed="rId3"/>
          <a:stretch>
            <a:fillRect/>
          </a:stretch>
        </p:blipFill>
        <p:spPr>
          <a:xfrm>
            <a:off x="565841" y="685773"/>
            <a:ext cx="11060317" cy="6112653"/>
          </a:xfrm>
          <a:prstGeom prst="rect">
            <a:avLst/>
          </a:prstGeom>
        </p:spPr>
      </p:pic>
      <p:sp>
        <p:nvSpPr>
          <p:cNvPr id="4" name="Slide Number Placeholder 13">
            <a:extLst>
              <a:ext uri="{FF2B5EF4-FFF2-40B4-BE49-F238E27FC236}">
                <a16:creationId xmlns:a16="http://schemas.microsoft.com/office/drawing/2014/main" id="{ECBB8126-4D5D-B3B2-463F-E47B8F75F1BF}"/>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19405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0B0D5-49E6-EE64-8BBD-B0A5F3E5467F}"/>
              </a:ext>
            </a:extLst>
          </p:cNvPr>
          <p:cNvSpPr txBox="1"/>
          <p:nvPr/>
        </p:nvSpPr>
        <p:spPr>
          <a:xfrm>
            <a:off x="855609" y="4158621"/>
            <a:ext cx="5638853"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1">
              <a:latin typeface="Times New Roman"/>
              <a:cs typeface="Times New Roman"/>
            </a:endParaRPr>
          </a:p>
          <a:p>
            <a:r>
              <a:rPr lang="en-US" sz="1200" b="1">
                <a:solidFill>
                  <a:srgbClr val="494949"/>
                </a:solidFill>
                <a:latin typeface="Times New Roman"/>
                <a:cs typeface="Times New Roman"/>
              </a:rPr>
              <a:t>Depletion Size (G) = Average of surrounding populations </a:t>
            </a:r>
            <a:endParaRPr lang="en-US" sz="1200" b="1">
              <a:solidFill>
                <a:srgbClr val="000000"/>
              </a:solidFill>
              <a:latin typeface="Times New Roman"/>
              <a:cs typeface="Times New Roman"/>
            </a:endParaRPr>
          </a:p>
          <a:p>
            <a:r>
              <a:rPr lang="en-US" sz="1200" b="1">
                <a:solidFill>
                  <a:srgbClr val="494949"/>
                </a:solidFill>
                <a:latin typeface="Times New Roman"/>
                <a:cs typeface="Times New Roman"/>
              </a:rPr>
              <a:t>
         N₋ + N₊
G =    ────
              2</a:t>
            </a:r>
            <a:endParaRPr lang="en-US" sz="1200" b="1">
              <a:latin typeface="Times New Roman"/>
              <a:cs typeface="Times New Roman"/>
            </a:endParaRPr>
          </a:p>
          <a:p>
            <a:endParaRPr lang="en-US" sz="1200" b="1">
              <a:solidFill>
                <a:srgbClr val="494949"/>
              </a:solidFill>
              <a:latin typeface="Times New Roman"/>
              <a:cs typeface="Times New Roman"/>
            </a:endParaRPr>
          </a:p>
          <a:p>
            <a:r>
              <a:rPr lang="en-US" sz="1200" b="1">
                <a:solidFill>
                  <a:srgbClr val="494949"/>
                </a:solidFill>
                <a:latin typeface="Times New Roman"/>
                <a:cs typeface="Times New Roman"/>
              </a:rPr>
              <a:t>Quenching Parameter = Depletion during gap period</a:t>
            </a:r>
            <a:endParaRPr lang="en-US" sz="1200" b="1">
              <a:solidFill>
                <a:srgbClr val="000000"/>
              </a:solidFill>
              <a:latin typeface="Times New Roman"/>
              <a:cs typeface="Times New Roman"/>
            </a:endParaRPr>
          </a:p>
          <a:p>
            <a:r>
              <a:rPr lang="en-US" sz="1200" b="1">
                <a:solidFill>
                  <a:srgbClr val="494949"/>
                </a:solidFill>
                <a:latin typeface="Times New Roman"/>
                <a:cs typeface="Times New Roman"/>
              </a:rPr>
              <a:t>
                                            N₀
Quenching parameter =    ────
                                                  G</a:t>
            </a:r>
            <a:endParaRPr lang="en-US" sz="1200" b="1">
              <a:latin typeface="Times New Roman"/>
              <a:cs typeface="Times New Roman"/>
            </a:endParaRPr>
          </a:p>
          <a:p>
            <a:endParaRPr lang="en-US" sz="4000" b="1">
              <a:latin typeface="Times New Roman"/>
              <a:cs typeface="Times New Roman"/>
            </a:endParaRPr>
          </a:p>
        </p:txBody>
      </p:sp>
      <p:sp>
        <p:nvSpPr>
          <p:cNvPr id="5" name="TextBox 4">
            <a:extLst>
              <a:ext uri="{FF2B5EF4-FFF2-40B4-BE49-F238E27FC236}">
                <a16:creationId xmlns:a16="http://schemas.microsoft.com/office/drawing/2014/main" id="{576016E9-47D1-263A-1B18-4702E02B1C84}"/>
              </a:ext>
            </a:extLst>
          </p:cNvPr>
          <p:cNvSpPr txBox="1"/>
          <p:nvPr/>
        </p:nvSpPr>
        <p:spPr>
          <a:xfrm>
            <a:off x="316077" y="21163"/>
            <a:ext cx="924673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Strength of Gap in vertical cuts</a:t>
            </a:r>
            <a:endParaRPr lang="en-US" sz="4400" b="1">
              <a:latin typeface="Aptos" panose="020B0004020202020204"/>
            </a:endParaRPr>
          </a:p>
          <a:p>
            <a:endParaRPr lang="en-US" sz="4400" b="1">
              <a:latin typeface="Times New Roman"/>
              <a:cs typeface="Times New Roman"/>
            </a:endParaRPr>
          </a:p>
        </p:txBody>
      </p:sp>
      <p:pic>
        <p:nvPicPr>
          <p:cNvPr id="2" name="Picture 1" descr="A graph of different colored lines&#10;&#10;AI-generated content may be incorrect.">
            <a:extLst>
              <a:ext uri="{FF2B5EF4-FFF2-40B4-BE49-F238E27FC236}">
                <a16:creationId xmlns:a16="http://schemas.microsoft.com/office/drawing/2014/main" id="{6BA229CF-263B-E435-3125-B2C8F97938A3}"/>
              </a:ext>
            </a:extLst>
          </p:cNvPr>
          <p:cNvPicPr>
            <a:picLocks noChangeAspect="1"/>
          </p:cNvPicPr>
          <p:nvPr/>
        </p:nvPicPr>
        <p:blipFill>
          <a:blip r:embed="rId3"/>
          <a:stretch>
            <a:fillRect/>
          </a:stretch>
        </p:blipFill>
        <p:spPr>
          <a:xfrm>
            <a:off x="340857" y="1100665"/>
            <a:ext cx="4271285" cy="321733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41857492-D8A4-95EB-A038-B2A8D927279B}"/>
              </a:ext>
            </a:extLst>
          </p:cNvPr>
          <p:cNvPicPr>
            <a:picLocks noChangeAspect="1"/>
          </p:cNvPicPr>
          <p:nvPr/>
        </p:nvPicPr>
        <p:blipFill>
          <a:blip r:embed="rId4"/>
          <a:stretch>
            <a:fillRect/>
          </a:stretch>
        </p:blipFill>
        <p:spPr>
          <a:xfrm>
            <a:off x="5150556" y="1580444"/>
            <a:ext cx="6745111" cy="5016500"/>
          </a:xfrm>
          <a:prstGeom prst="rect">
            <a:avLst/>
          </a:prstGeom>
        </p:spPr>
      </p:pic>
      <p:sp>
        <p:nvSpPr>
          <p:cNvPr id="7" name="Slide Number Placeholder 13">
            <a:extLst>
              <a:ext uri="{FF2B5EF4-FFF2-40B4-BE49-F238E27FC236}">
                <a16:creationId xmlns:a16="http://schemas.microsoft.com/office/drawing/2014/main" id="{8E4D8E19-8FD3-1B8B-8791-E3A786EE0439}"/>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97303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CA7E-1DF0-F424-C607-7EB7E5A42FB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271DE52-DDC6-5EA0-8A59-8FF031F635B7}"/>
              </a:ext>
            </a:extLst>
          </p:cNvPr>
          <p:cNvSpPr/>
          <p:nvPr/>
        </p:nvSpPr>
        <p:spPr>
          <a:xfrm>
            <a:off x="-130276" y="2806346"/>
            <a:ext cx="12325552" cy="206375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59F25FB-AA98-B61E-41AE-52460CBDB1E4}"/>
              </a:ext>
            </a:extLst>
          </p:cNvPr>
          <p:cNvSpPr txBox="1"/>
          <p:nvPr/>
        </p:nvSpPr>
        <p:spPr>
          <a:xfrm>
            <a:off x="26168" y="138835"/>
            <a:ext cx="666722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cs typeface="Times New Roman"/>
              </a:rPr>
              <a:t>Assembly Histories </a:t>
            </a:r>
            <a:endParaRPr lang="en-US"/>
          </a:p>
        </p:txBody>
      </p:sp>
      <p:sp>
        <p:nvSpPr>
          <p:cNvPr id="3" name="TextBox 2">
            <a:extLst>
              <a:ext uri="{FF2B5EF4-FFF2-40B4-BE49-F238E27FC236}">
                <a16:creationId xmlns:a16="http://schemas.microsoft.com/office/drawing/2014/main" id="{DF77CFC4-9255-C4CF-8A1A-3262A8A6B6CB}"/>
              </a:ext>
            </a:extLst>
          </p:cNvPr>
          <p:cNvSpPr txBox="1"/>
          <p:nvPr/>
        </p:nvSpPr>
        <p:spPr>
          <a:xfrm>
            <a:off x="104775" y="18396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Before the gap </a:t>
            </a:r>
            <a:r>
              <a:rPr lang="en-US" b="1">
                <a:latin typeface="Times New Roman"/>
                <a:cs typeface="Times New Roman"/>
              </a:rPr>
              <a:t>(~ 8 Gyr )</a:t>
            </a:r>
          </a:p>
        </p:txBody>
      </p:sp>
      <p:sp>
        <p:nvSpPr>
          <p:cNvPr id="15" name="TextBox 14">
            <a:extLst>
              <a:ext uri="{FF2B5EF4-FFF2-40B4-BE49-F238E27FC236}">
                <a16:creationId xmlns:a16="http://schemas.microsoft.com/office/drawing/2014/main" id="{6B4C1FBF-40C5-AA4F-9451-81539803007C}"/>
              </a:ext>
            </a:extLst>
          </p:cNvPr>
          <p:cNvSpPr txBox="1"/>
          <p:nvPr/>
        </p:nvSpPr>
        <p:spPr>
          <a:xfrm>
            <a:off x="28928" y="3708653"/>
            <a:ext cx="49702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During the depletion period  </a:t>
            </a:r>
            <a:r>
              <a:rPr lang="en-US" b="1">
                <a:latin typeface="Times New Roman"/>
                <a:cs typeface="Times New Roman"/>
              </a:rPr>
              <a:t>(~ 6 Gyr)</a:t>
            </a:r>
          </a:p>
        </p:txBody>
      </p:sp>
      <p:sp>
        <p:nvSpPr>
          <p:cNvPr id="16" name="TextBox 15">
            <a:extLst>
              <a:ext uri="{FF2B5EF4-FFF2-40B4-BE49-F238E27FC236}">
                <a16:creationId xmlns:a16="http://schemas.microsoft.com/office/drawing/2014/main" id="{914697D7-C7B2-8666-930D-E869BDC3EC95}"/>
              </a:ext>
            </a:extLst>
          </p:cNvPr>
          <p:cNvSpPr txBox="1"/>
          <p:nvPr/>
        </p:nvSpPr>
        <p:spPr>
          <a:xfrm>
            <a:off x="471664" y="53974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Times New Roman"/>
              </a:rPr>
              <a:t>z ∼ 0 </a:t>
            </a:r>
          </a:p>
        </p:txBody>
      </p:sp>
      <p:sp>
        <p:nvSpPr>
          <p:cNvPr id="14" name="Slide Number Placeholder 13">
            <a:extLst>
              <a:ext uri="{FF2B5EF4-FFF2-40B4-BE49-F238E27FC236}">
                <a16:creationId xmlns:a16="http://schemas.microsoft.com/office/drawing/2014/main" id="{376DD381-2E0A-5444-FA5F-71A1C1DCCA78}"/>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8</a:t>
            </a:fld>
            <a:endParaRPr lang="en-US"/>
          </a:p>
        </p:txBody>
      </p:sp>
      <p:pic>
        <p:nvPicPr>
          <p:cNvPr id="17" name="Picture 16">
            <a:extLst>
              <a:ext uri="{FF2B5EF4-FFF2-40B4-BE49-F238E27FC236}">
                <a16:creationId xmlns:a16="http://schemas.microsoft.com/office/drawing/2014/main" id="{5B70C582-CEA4-011F-4B08-A1234CADC195}"/>
              </a:ext>
            </a:extLst>
          </p:cNvPr>
          <p:cNvPicPr>
            <a:picLocks noChangeAspect="1"/>
          </p:cNvPicPr>
          <p:nvPr/>
        </p:nvPicPr>
        <p:blipFill>
          <a:blip r:embed="rId3"/>
          <a:srcRect t="10559" r="-117" b="369"/>
          <a:stretch>
            <a:fillRect/>
          </a:stretch>
        </p:blipFill>
        <p:spPr>
          <a:xfrm>
            <a:off x="6777601" y="1083817"/>
            <a:ext cx="2623334" cy="1757262"/>
          </a:xfrm>
          <a:prstGeom prst="rect">
            <a:avLst/>
          </a:prstGeom>
        </p:spPr>
      </p:pic>
      <p:pic>
        <p:nvPicPr>
          <p:cNvPr id="18" name="Picture 17">
            <a:extLst>
              <a:ext uri="{FF2B5EF4-FFF2-40B4-BE49-F238E27FC236}">
                <a16:creationId xmlns:a16="http://schemas.microsoft.com/office/drawing/2014/main" id="{0AB86E57-C0F5-09FA-5B9F-20DFF4F353C5}"/>
              </a:ext>
            </a:extLst>
          </p:cNvPr>
          <p:cNvPicPr>
            <a:picLocks noChangeAspect="1"/>
          </p:cNvPicPr>
          <p:nvPr/>
        </p:nvPicPr>
        <p:blipFill>
          <a:blip r:embed="rId4"/>
          <a:srcRect l="-836" t="11097" r="2507" b="-78"/>
          <a:stretch>
            <a:fillRect/>
          </a:stretch>
        </p:blipFill>
        <p:spPr>
          <a:xfrm>
            <a:off x="4114366" y="1063854"/>
            <a:ext cx="2511653" cy="1754556"/>
          </a:xfrm>
          <a:prstGeom prst="rect">
            <a:avLst/>
          </a:prstGeom>
        </p:spPr>
      </p:pic>
      <p:pic>
        <p:nvPicPr>
          <p:cNvPr id="19" name="Picture 18">
            <a:extLst>
              <a:ext uri="{FF2B5EF4-FFF2-40B4-BE49-F238E27FC236}">
                <a16:creationId xmlns:a16="http://schemas.microsoft.com/office/drawing/2014/main" id="{44D70B29-E128-13C6-400D-C63B347AACE1}"/>
              </a:ext>
            </a:extLst>
          </p:cNvPr>
          <p:cNvPicPr>
            <a:picLocks noChangeAspect="1"/>
          </p:cNvPicPr>
          <p:nvPr/>
        </p:nvPicPr>
        <p:blipFill>
          <a:blip r:embed="rId5"/>
          <a:srcRect l="4190" t="10349" r="8520" b="-660"/>
          <a:stretch>
            <a:fillRect/>
          </a:stretch>
        </p:blipFill>
        <p:spPr>
          <a:xfrm>
            <a:off x="9525586" y="1115575"/>
            <a:ext cx="2209668" cy="1729663"/>
          </a:xfrm>
          <a:prstGeom prst="rect">
            <a:avLst/>
          </a:prstGeom>
        </p:spPr>
      </p:pic>
      <p:pic>
        <p:nvPicPr>
          <p:cNvPr id="20" name="Picture 19" descr="A blue and green fractal pattern&#10;&#10;AI-generated content may be incorrect.">
            <a:extLst>
              <a:ext uri="{FF2B5EF4-FFF2-40B4-BE49-F238E27FC236}">
                <a16:creationId xmlns:a16="http://schemas.microsoft.com/office/drawing/2014/main" id="{10B3A019-8A13-8519-9571-4D1B1C302DDC}"/>
              </a:ext>
            </a:extLst>
          </p:cNvPr>
          <p:cNvPicPr>
            <a:picLocks noChangeAspect="1"/>
          </p:cNvPicPr>
          <p:nvPr/>
        </p:nvPicPr>
        <p:blipFill>
          <a:blip r:embed="rId6"/>
          <a:srcRect l="3107" t="11371" r="9210" b="-2121"/>
          <a:stretch>
            <a:fillRect/>
          </a:stretch>
        </p:blipFill>
        <p:spPr>
          <a:xfrm>
            <a:off x="6880881" y="2956160"/>
            <a:ext cx="2386256" cy="1794876"/>
          </a:xfrm>
          <a:prstGeom prst="rect">
            <a:avLst/>
          </a:prstGeom>
        </p:spPr>
      </p:pic>
      <p:pic>
        <p:nvPicPr>
          <p:cNvPr id="21" name="Picture 20">
            <a:extLst>
              <a:ext uri="{FF2B5EF4-FFF2-40B4-BE49-F238E27FC236}">
                <a16:creationId xmlns:a16="http://schemas.microsoft.com/office/drawing/2014/main" id="{9BBFAB12-3498-DA48-776D-8DDE1F6B3B9F}"/>
              </a:ext>
            </a:extLst>
          </p:cNvPr>
          <p:cNvPicPr>
            <a:picLocks noChangeAspect="1"/>
          </p:cNvPicPr>
          <p:nvPr/>
        </p:nvPicPr>
        <p:blipFill>
          <a:blip r:embed="rId7"/>
          <a:srcRect l="719" t="10062" r="489" b="419"/>
          <a:stretch>
            <a:fillRect/>
          </a:stretch>
        </p:blipFill>
        <p:spPr>
          <a:xfrm>
            <a:off x="6759691" y="4895895"/>
            <a:ext cx="2886029" cy="1940876"/>
          </a:xfrm>
          <a:prstGeom prst="rect">
            <a:avLst/>
          </a:prstGeom>
        </p:spPr>
      </p:pic>
      <p:pic>
        <p:nvPicPr>
          <p:cNvPr id="22" name="Picture 21">
            <a:extLst>
              <a:ext uri="{FF2B5EF4-FFF2-40B4-BE49-F238E27FC236}">
                <a16:creationId xmlns:a16="http://schemas.microsoft.com/office/drawing/2014/main" id="{E2691CD7-5797-BB45-57E7-C67E5DBD4D8A}"/>
              </a:ext>
            </a:extLst>
          </p:cNvPr>
          <p:cNvPicPr>
            <a:picLocks noChangeAspect="1"/>
          </p:cNvPicPr>
          <p:nvPr/>
        </p:nvPicPr>
        <p:blipFill>
          <a:blip r:embed="rId8"/>
          <a:srcRect l="4055" t="11150" r="13506" b="1036"/>
          <a:stretch>
            <a:fillRect/>
          </a:stretch>
        </p:blipFill>
        <p:spPr>
          <a:xfrm>
            <a:off x="4284646" y="2935606"/>
            <a:ext cx="2169608" cy="1825102"/>
          </a:xfrm>
          <a:prstGeom prst="rect">
            <a:avLst/>
          </a:prstGeom>
        </p:spPr>
      </p:pic>
      <p:pic>
        <p:nvPicPr>
          <p:cNvPr id="23" name="Picture 22">
            <a:extLst>
              <a:ext uri="{FF2B5EF4-FFF2-40B4-BE49-F238E27FC236}">
                <a16:creationId xmlns:a16="http://schemas.microsoft.com/office/drawing/2014/main" id="{D288338F-535A-4AEC-86A4-555FD7B3AB53}"/>
              </a:ext>
            </a:extLst>
          </p:cNvPr>
          <p:cNvPicPr>
            <a:picLocks noChangeAspect="1"/>
          </p:cNvPicPr>
          <p:nvPr/>
        </p:nvPicPr>
        <p:blipFill>
          <a:blip r:embed="rId9"/>
          <a:srcRect l="242" t="10968" r="8904" b="510"/>
          <a:stretch>
            <a:fillRect/>
          </a:stretch>
        </p:blipFill>
        <p:spPr>
          <a:xfrm>
            <a:off x="3999107" y="4907927"/>
            <a:ext cx="2783536" cy="1931231"/>
          </a:xfrm>
          <a:prstGeom prst="rect">
            <a:avLst/>
          </a:prstGeom>
        </p:spPr>
      </p:pic>
      <p:pic>
        <p:nvPicPr>
          <p:cNvPr id="24" name="Picture 23">
            <a:extLst>
              <a:ext uri="{FF2B5EF4-FFF2-40B4-BE49-F238E27FC236}">
                <a16:creationId xmlns:a16="http://schemas.microsoft.com/office/drawing/2014/main" id="{28EFB6D7-03CE-C675-BB0D-CCBD79DE47A7}"/>
              </a:ext>
            </a:extLst>
          </p:cNvPr>
          <p:cNvPicPr>
            <a:picLocks noChangeAspect="1"/>
          </p:cNvPicPr>
          <p:nvPr/>
        </p:nvPicPr>
        <p:blipFill>
          <a:blip r:embed="rId10"/>
          <a:srcRect l="6821" t="12272" r="11379" b="-1066"/>
          <a:stretch>
            <a:fillRect/>
          </a:stretch>
        </p:blipFill>
        <p:spPr>
          <a:xfrm>
            <a:off x="9724610" y="2933703"/>
            <a:ext cx="2093943" cy="1822373"/>
          </a:xfrm>
          <a:prstGeom prst="rect">
            <a:avLst/>
          </a:prstGeom>
        </p:spPr>
      </p:pic>
      <p:pic>
        <p:nvPicPr>
          <p:cNvPr id="25" name="Picture 24">
            <a:extLst>
              <a:ext uri="{FF2B5EF4-FFF2-40B4-BE49-F238E27FC236}">
                <a16:creationId xmlns:a16="http://schemas.microsoft.com/office/drawing/2014/main" id="{5BA8F044-4E90-3420-7A2E-0C3AE2413301}"/>
              </a:ext>
            </a:extLst>
          </p:cNvPr>
          <p:cNvPicPr>
            <a:picLocks noChangeAspect="1"/>
          </p:cNvPicPr>
          <p:nvPr/>
        </p:nvPicPr>
        <p:blipFill>
          <a:blip r:embed="rId11"/>
          <a:srcRect l="5719" t="10476" r="9912" b="2283"/>
          <a:stretch>
            <a:fillRect/>
          </a:stretch>
        </p:blipFill>
        <p:spPr>
          <a:xfrm>
            <a:off x="9572187" y="4893642"/>
            <a:ext cx="2250650" cy="1794395"/>
          </a:xfrm>
          <a:prstGeom prst="rect">
            <a:avLst/>
          </a:prstGeom>
        </p:spPr>
      </p:pic>
      <p:sp>
        <p:nvSpPr>
          <p:cNvPr id="5" name="TextBox 4">
            <a:extLst>
              <a:ext uri="{FF2B5EF4-FFF2-40B4-BE49-F238E27FC236}">
                <a16:creationId xmlns:a16="http://schemas.microsoft.com/office/drawing/2014/main" id="{F2F912FD-FA37-F95C-6E2D-FA1989C745CA}"/>
              </a:ext>
            </a:extLst>
          </p:cNvPr>
          <p:cNvSpPr txBox="1"/>
          <p:nvPr/>
        </p:nvSpPr>
        <p:spPr>
          <a:xfrm>
            <a:off x="4893411" y="70220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Times New Roman"/>
                <a:cs typeface="Times New Roman"/>
              </a:rPr>
              <a:t>Stars</a:t>
            </a:r>
          </a:p>
        </p:txBody>
      </p:sp>
      <p:sp>
        <p:nvSpPr>
          <p:cNvPr id="6" name="TextBox 5">
            <a:extLst>
              <a:ext uri="{FF2B5EF4-FFF2-40B4-BE49-F238E27FC236}">
                <a16:creationId xmlns:a16="http://schemas.microsoft.com/office/drawing/2014/main" id="{F21DEA4C-6B0E-A8D9-82F3-3F67069FB99A}"/>
              </a:ext>
            </a:extLst>
          </p:cNvPr>
          <p:cNvSpPr txBox="1"/>
          <p:nvPr/>
        </p:nvSpPr>
        <p:spPr>
          <a:xfrm>
            <a:off x="7630966" y="7515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Times New Roman"/>
                <a:cs typeface="Times New Roman"/>
              </a:rPr>
              <a:t>Gas</a:t>
            </a:r>
          </a:p>
        </p:txBody>
      </p:sp>
      <p:sp>
        <p:nvSpPr>
          <p:cNvPr id="7" name="TextBox 6">
            <a:extLst>
              <a:ext uri="{FF2B5EF4-FFF2-40B4-BE49-F238E27FC236}">
                <a16:creationId xmlns:a16="http://schemas.microsoft.com/office/drawing/2014/main" id="{5532A3DD-4AED-F592-E9CD-6051DA252335}"/>
              </a:ext>
            </a:extLst>
          </p:cNvPr>
          <p:cNvSpPr txBox="1"/>
          <p:nvPr/>
        </p:nvSpPr>
        <p:spPr>
          <a:xfrm>
            <a:off x="9451035" y="73747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Times New Roman"/>
              </a:rPr>
              <a:t>Young stars </a:t>
            </a:r>
            <a:r>
              <a:rPr lang="en-US" b="1">
                <a:latin typeface="Times New Roman"/>
                <a:ea typeface="+mn-lt"/>
                <a:cs typeface="+mn-lt"/>
              </a:rPr>
              <a:t> (&lt; 200 Myr)</a:t>
            </a:r>
            <a:endParaRPr lang="en-US" b="1">
              <a:latin typeface="Times New Roman"/>
              <a:cs typeface="Times New Roman"/>
            </a:endParaRPr>
          </a:p>
        </p:txBody>
      </p:sp>
    </p:spTree>
    <p:extLst>
      <p:ext uri="{BB962C8B-B14F-4D97-AF65-F5344CB8AC3E}">
        <p14:creationId xmlns:p14="http://schemas.microsoft.com/office/powerpoint/2010/main" val="334934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9AF72D-6EA0-65A3-CD6F-228103B8C155}"/>
              </a:ext>
            </a:extLst>
          </p:cNvPr>
          <p:cNvSpPr txBox="1"/>
          <p:nvPr/>
        </p:nvSpPr>
        <p:spPr>
          <a:xfrm>
            <a:off x="349862" y="142601"/>
            <a:ext cx="1148791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imes New Roman"/>
              </a:rPr>
              <a:t>Bar strength &amp; Star counts vs Lookback time</a:t>
            </a:r>
            <a:endParaRPr lang="en-US" sz="4400" b="1">
              <a:latin typeface="Aptos" panose="020B0004020202020204"/>
            </a:endParaRPr>
          </a:p>
          <a:p>
            <a:endParaRPr lang="en-US" sz="4400" b="1">
              <a:latin typeface="Times New Roman"/>
              <a:cs typeface="Times New Roman"/>
            </a:endParaRPr>
          </a:p>
        </p:txBody>
      </p:sp>
      <p:sp>
        <p:nvSpPr>
          <p:cNvPr id="4" name="TextBox 3">
            <a:extLst>
              <a:ext uri="{FF2B5EF4-FFF2-40B4-BE49-F238E27FC236}">
                <a16:creationId xmlns:a16="http://schemas.microsoft.com/office/drawing/2014/main" id="{57AAB961-8CD7-8090-EED0-6FDEEAADB9E7}"/>
              </a:ext>
            </a:extLst>
          </p:cNvPr>
          <p:cNvSpPr txBox="1"/>
          <p:nvPr/>
        </p:nvSpPr>
        <p:spPr>
          <a:xfrm>
            <a:off x="472044" y="4162286"/>
            <a:ext cx="35712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63560B"/>
                </a:solidFill>
                <a:latin typeface="Times New Roman"/>
                <a:cs typeface="Times New Roman"/>
              </a:rPr>
              <a:t>*Bar Formation time: ~ 8.09Gyr</a:t>
            </a:r>
            <a:br>
              <a:rPr lang="en-US" b="1">
                <a:solidFill>
                  <a:srgbClr val="63560B"/>
                </a:solidFill>
                <a:latin typeface="Times New Roman"/>
              </a:rPr>
            </a:br>
            <a:r>
              <a:rPr lang="en-US" b="1">
                <a:solidFill>
                  <a:srgbClr val="63560B"/>
                </a:solidFill>
                <a:latin typeface="Times New Roman"/>
                <a:cs typeface="Times New Roman"/>
              </a:rPr>
              <a:t> (</a:t>
            </a:r>
            <a:r>
              <a:rPr lang="en-US" b="1">
                <a:solidFill>
                  <a:srgbClr val="63560B"/>
                </a:solidFill>
                <a:latin typeface="Times New Roman"/>
                <a:ea typeface="+mn-lt"/>
                <a:cs typeface="+mn-lt"/>
              </a:rPr>
              <a:t>F. </a:t>
            </a:r>
            <a:r>
              <a:rPr lang="en-US" b="1" err="1">
                <a:solidFill>
                  <a:srgbClr val="63560B"/>
                </a:solidFill>
                <a:latin typeface="Times New Roman"/>
                <a:ea typeface="+mn-lt"/>
                <a:cs typeface="+mn-lt"/>
              </a:rPr>
              <a:t>Fragkoudi</a:t>
            </a:r>
            <a:r>
              <a:rPr lang="en-US" b="1">
                <a:solidFill>
                  <a:srgbClr val="63560B"/>
                </a:solidFill>
                <a:latin typeface="Times New Roman"/>
                <a:ea typeface="+mn-lt"/>
                <a:cs typeface="+mn-lt"/>
              </a:rPr>
              <a:t> et al.</a:t>
            </a:r>
            <a:r>
              <a:rPr lang="en-US" b="1">
                <a:solidFill>
                  <a:srgbClr val="63560B"/>
                </a:solidFill>
                <a:latin typeface="Times New Roman"/>
                <a:cs typeface="Times New Roman"/>
              </a:rPr>
              <a:t>, 2024)</a:t>
            </a:r>
          </a:p>
        </p:txBody>
      </p:sp>
      <p:pic>
        <p:nvPicPr>
          <p:cNvPr id="2" name="Picture 1" descr="A graph of a bar strength and total stars count&#10;&#10;AI-generated content may be incorrect.">
            <a:extLst>
              <a:ext uri="{FF2B5EF4-FFF2-40B4-BE49-F238E27FC236}">
                <a16:creationId xmlns:a16="http://schemas.microsoft.com/office/drawing/2014/main" id="{CE5A129A-0B58-AE00-57B3-D91A9AB74856}"/>
              </a:ext>
            </a:extLst>
          </p:cNvPr>
          <p:cNvPicPr>
            <a:picLocks noChangeAspect="1"/>
          </p:cNvPicPr>
          <p:nvPr/>
        </p:nvPicPr>
        <p:blipFill>
          <a:blip r:embed="rId3"/>
          <a:stretch>
            <a:fillRect/>
          </a:stretch>
        </p:blipFill>
        <p:spPr>
          <a:xfrm>
            <a:off x="4619625" y="1077457"/>
            <a:ext cx="7388948" cy="5517898"/>
          </a:xfrm>
          <a:prstGeom prst="rect">
            <a:avLst/>
          </a:prstGeom>
        </p:spPr>
      </p:pic>
      <p:graphicFrame>
        <p:nvGraphicFramePr>
          <p:cNvPr id="7" name="Table 6">
            <a:extLst>
              <a:ext uri="{FF2B5EF4-FFF2-40B4-BE49-F238E27FC236}">
                <a16:creationId xmlns:a16="http://schemas.microsoft.com/office/drawing/2014/main" id="{5E278D47-577E-E49E-A486-28D193EA3A03}"/>
              </a:ext>
            </a:extLst>
          </p:cNvPr>
          <p:cNvGraphicFramePr>
            <a:graphicFrameLocks noGrp="1"/>
          </p:cNvGraphicFramePr>
          <p:nvPr>
            <p:extLst>
              <p:ext uri="{D42A27DB-BD31-4B8C-83A1-F6EECF244321}">
                <p14:modId xmlns:p14="http://schemas.microsoft.com/office/powerpoint/2010/main" val="1036865669"/>
              </p:ext>
            </p:extLst>
          </p:nvPr>
        </p:nvGraphicFramePr>
        <p:xfrm>
          <a:off x="475307" y="2089842"/>
          <a:ext cx="3928588" cy="1888512"/>
        </p:xfrm>
        <a:graphic>
          <a:graphicData uri="http://schemas.openxmlformats.org/drawingml/2006/table">
            <a:tbl>
              <a:tblPr firstRow="1" bandRow="1">
                <a:tableStyleId>{5940675A-B579-460E-94D1-54222C63F5DA}</a:tableStyleId>
              </a:tblPr>
              <a:tblGrid>
                <a:gridCol w="2067206">
                  <a:extLst>
                    <a:ext uri="{9D8B030D-6E8A-4147-A177-3AD203B41FA5}">
                      <a16:colId xmlns:a16="http://schemas.microsoft.com/office/drawing/2014/main" val="584545856"/>
                    </a:ext>
                  </a:extLst>
                </a:gridCol>
                <a:gridCol w="1861382">
                  <a:extLst>
                    <a:ext uri="{9D8B030D-6E8A-4147-A177-3AD203B41FA5}">
                      <a16:colId xmlns:a16="http://schemas.microsoft.com/office/drawing/2014/main" val="1594971260"/>
                    </a:ext>
                  </a:extLst>
                </a:gridCol>
              </a:tblGrid>
              <a:tr h="362138">
                <a:tc gridSpan="2">
                  <a:txBody>
                    <a:bodyPr/>
                    <a:lstStyle/>
                    <a:p>
                      <a:pPr lvl="0" algn="ctr">
                        <a:buNone/>
                      </a:pPr>
                      <a:r>
                        <a:rPr lang="en-US" sz="1800" b="1" i="0" u="none" strike="noStrike" noProof="0">
                          <a:solidFill>
                            <a:srgbClr val="494949"/>
                          </a:solidFill>
                          <a:latin typeface="Times New Roman"/>
                        </a:rPr>
                        <a:t>Spatial Definition</a:t>
                      </a:r>
                      <a:endParaRPr lang="en-US" sz="1800" b="1">
                        <a:latin typeface="Times New Roman"/>
                      </a:endParaRPr>
                    </a:p>
                  </a:txBody>
                  <a:tcPr>
                    <a:lnL w="3175">
                      <a:solidFill>
                        <a:schemeClr val="tx1"/>
                      </a:solidFill>
                    </a:lnL>
                    <a:lnR w="3175">
                      <a:solidFill>
                        <a:schemeClr val="tx1"/>
                      </a:solidFill>
                    </a:lnR>
                    <a:lnT w="3175" cap="flat" cmpd="sng" algn="ctr">
                      <a:solidFill>
                        <a:schemeClr val="tx1"/>
                      </a:solidFill>
                      <a:prstDash val="solid"/>
                      <a:round/>
                      <a:headEnd type="none" w="med" len="med"/>
                      <a:tailEnd type="none" w="med" len="med"/>
                    </a:lnT>
                    <a:lnB w="3175">
                      <a:solidFill>
                        <a:schemeClr val="tx1"/>
                      </a:solidFill>
                    </a:lnB>
                    <a:solidFill>
                      <a:schemeClr val="bg1"/>
                    </a:solidFill>
                  </a:tcPr>
                </a:tc>
                <a:tc hMerge="1">
                  <a:txBody>
                    <a:bodyPr/>
                    <a:lstStyle/>
                    <a:p>
                      <a:endParaRPr lang="en-US"/>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1247386438"/>
                  </a:ext>
                </a:extLst>
              </a:tr>
              <a:tr h="507584">
                <a:tc>
                  <a:txBody>
                    <a:bodyPr/>
                    <a:lstStyle/>
                    <a:p>
                      <a:pPr lvl="0" algn="l">
                        <a:buNone/>
                      </a:pPr>
                      <a:r>
                        <a:rPr lang="en-US" sz="1800" b="0" i="0" u="none" strike="noStrike" noProof="0">
                          <a:solidFill>
                            <a:srgbClr val="494949"/>
                          </a:solidFill>
                          <a:latin typeface="Times New Roman"/>
                        </a:rPr>
                        <a:t>Radial Range  </a:t>
                      </a:r>
                      <a:endParaRPr lang="en-US" sz="1800">
                        <a:latin typeface="Times New Roman"/>
                      </a:endParaRPr>
                    </a:p>
                  </a:txBody>
                  <a:tcPr>
                    <a:lnT w="3175">
                      <a:solidFill>
                        <a:schemeClr val="tx1"/>
                      </a:solidFill>
                    </a:lnT>
                    <a:solidFill>
                      <a:schemeClr val="bg1"/>
                    </a:solidFill>
                  </a:tcPr>
                </a:tc>
                <a:tc>
                  <a:txBody>
                    <a:bodyPr/>
                    <a:lstStyle/>
                    <a:p>
                      <a:pPr lvl="0" algn="l">
                        <a:buNone/>
                      </a:pPr>
                      <a:r>
                        <a:rPr lang="en-US" sz="1800" b="0" i="0" u="none" strike="noStrike" noProof="0">
                          <a:solidFill>
                            <a:srgbClr val="494949"/>
                          </a:solidFill>
                          <a:latin typeface="Times New Roman"/>
                        </a:rPr>
                        <a:t>8-13.5 kpc </a:t>
                      </a:r>
                      <a:endParaRPr lang="en-US" sz="1800">
                        <a:latin typeface="Times New Roman"/>
                      </a:endParaRPr>
                    </a:p>
                  </a:txBody>
                  <a:tcPr>
                    <a:lnT w="3175">
                      <a:solidFill>
                        <a:schemeClr val="tx1"/>
                      </a:solidFill>
                    </a:lnT>
                    <a:solidFill>
                      <a:schemeClr val="bg1"/>
                    </a:solidFill>
                  </a:tcPr>
                </a:tc>
                <a:extLst>
                  <a:ext uri="{0D108BD9-81ED-4DB2-BD59-A6C34878D82A}">
                    <a16:rowId xmlns:a16="http://schemas.microsoft.com/office/drawing/2014/main" val="3141277597"/>
                  </a:ext>
                </a:extLst>
              </a:tr>
              <a:tr h="507584">
                <a:tc>
                  <a:txBody>
                    <a:bodyPr/>
                    <a:lstStyle/>
                    <a:p>
                      <a:pPr lvl="0" algn="l">
                        <a:buNone/>
                      </a:pPr>
                      <a:r>
                        <a:rPr lang="en-US" sz="1800" b="0" i="0" u="none" strike="noStrike" noProof="0">
                          <a:solidFill>
                            <a:srgbClr val="494949"/>
                          </a:solidFill>
                          <a:latin typeface="Times New Roman"/>
                        </a:rPr>
                        <a:t>Vertical Cut</a:t>
                      </a:r>
                      <a:endParaRPr lang="en-US" sz="1800">
                        <a:latin typeface="Times New Roman"/>
                      </a:endParaRPr>
                    </a:p>
                  </a:txBody>
                  <a:tcPr>
                    <a:solidFill>
                      <a:schemeClr val="bg1"/>
                    </a:solidFill>
                  </a:tcPr>
                </a:tc>
                <a:tc>
                  <a:txBody>
                    <a:bodyPr/>
                    <a:lstStyle/>
                    <a:p>
                      <a:pPr lvl="0" algn="l">
                        <a:buNone/>
                      </a:pPr>
                      <a:r>
                        <a:rPr lang="en-US" sz="1800" b="0" i="0" u="none" strike="noStrike" noProof="0">
                          <a:solidFill>
                            <a:srgbClr val="494949"/>
                          </a:solidFill>
                          <a:latin typeface="Times New Roman"/>
                        </a:rPr>
                        <a:t>|z| &lt; 1 kpc </a:t>
                      </a:r>
                      <a:endParaRPr lang="en-US" sz="1800">
                        <a:latin typeface="Times New Roman"/>
                      </a:endParaRPr>
                    </a:p>
                  </a:txBody>
                  <a:tcPr>
                    <a:solidFill>
                      <a:schemeClr val="bg1"/>
                    </a:solidFill>
                  </a:tcPr>
                </a:tc>
                <a:extLst>
                  <a:ext uri="{0D108BD9-81ED-4DB2-BD59-A6C34878D82A}">
                    <a16:rowId xmlns:a16="http://schemas.microsoft.com/office/drawing/2014/main" val="3744418543"/>
                  </a:ext>
                </a:extLst>
              </a:tr>
              <a:tr h="507584">
                <a:tc>
                  <a:txBody>
                    <a:bodyPr/>
                    <a:lstStyle/>
                    <a:p>
                      <a:pPr lvl="0" algn="l">
                        <a:buNone/>
                      </a:pPr>
                      <a:r>
                        <a:rPr lang="en-US" sz="1800" b="0" i="0" u="none" strike="noStrike" noProof="0">
                          <a:solidFill>
                            <a:srgbClr val="494949"/>
                          </a:solidFill>
                          <a:latin typeface="Times New Roman"/>
                        </a:rPr>
                        <a:t>Component </a:t>
                      </a:r>
                      <a:endParaRPr lang="en-US" sz="1800">
                        <a:latin typeface="Times New Roman"/>
                      </a:endParaRPr>
                    </a:p>
                  </a:txBody>
                  <a:tcPr>
                    <a:solidFill>
                      <a:schemeClr val="bg1"/>
                    </a:solidFill>
                  </a:tcPr>
                </a:tc>
                <a:tc>
                  <a:txBody>
                    <a:bodyPr/>
                    <a:lstStyle/>
                    <a:p>
                      <a:pPr lvl="0" algn="l">
                        <a:buNone/>
                      </a:pPr>
                      <a:r>
                        <a:rPr lang="en-US" sz="1800" b="0" i="0" u="none" strike="noStrike" noProof="0">
                          <a:solidFill>
                            <a:srgbClr val="494949"/>
                          </a:solidFill>
                          <a:latin typeface="Times New Roman"/>
                        </a:rPr>
                        <a:t>Outer Disk  </a:t>
                      </a:r>
                      <a:endParaRPr lang="en-US" sz="1800">
                        <a:latin typeface="Times New Roman"/>
                      </a:endParaRPr>
                    </a:p>
                  </a:txBody>
                  <a:tcPr>
                    <a:solidFill>
                      <a:schemeClr val="bg1"/>
                    </a:solidFill>
                  </a:tcPr>
                </a:tc>
                <a:extLst>
                  <a:ext uri="{0D108BD9-81ED-4DB2-BD59-A6C34878D82A}">
                    <a16:rowId xmlns:a16="http://schemas.microsoft.com/office/drawing/2014/main" val="682627143"/>
                  </a:ext>
                </a:extLst>
              </a:tr>
            </a:tbl>
          </a:graphicData>
        </a:graphic>
      </p:graphicFrame>
      <p:sp>
        <p:nvSpPr>
          <p:cNvPr id="6" name="Slide Number Placeholder 13">
            <a:extLst>
              <a:ext uri="{FF2B5EF4-FFF2-40B4-BE49-F238E27FC236}">
                <a16:creationId xmlns:a16="http://schemas.microsoft.com/office/drawing/2014/main" id="{9FF89E66-9C13-F373-A1D3-F40FD06B6477}"/>
              </a:ext>
            </a:extLst>
          </p:cNvPr>
          <p:cNvSpPr>
            <a:spLocks noGrp="1"/>
          </p:cNvSpPr>
          <p:nvPr>
            <p:ph type="sldNum" sz="quarter" idx="12"/>
          </p:nvPr>
        </p:nvSpPr>
        <p:spPr>
          <a:xfrm>
            <a:off x="9334500" y="6483350"/>
            <a:ext cx="2743200" cy="365125"/>
          </a:xfrm>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3508153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BARs and AGNs (Active Galactic Nuclei) </vt:lpstr>
      <vt:lpstr>   AURIGA Galaxy Simulations Gravo-magnetohydrodynamic cosmological zoom-in simulations (Grand et al., 2024)   </vt:lpstr>
      <vt:lpstr>AMRs of Auriga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Star Formation Histories (SFHs)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153</cp:revision>
  <dcterms:created xsi:type="dcterms:W3CDTF">2013-07-15T20:26:40Z</dcterms:created>
  <dcterms:modified xsi:type="dcterms:W3CDTF">2025-07-09T13:27:58Z</dcterms:modified>
</cp:coreProperties>
</file>