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256" r:id="rId2"/>
    <p:sldId id="257" r:id="rId3"/>
    <p:sldId id="286" r:id="rId4"/>
    <p:sldId id="258" r:id="rId5"/>
    <p:sldId id="261" r:id="rId6"/>
    <p:sldId id="265" r:id="rId7"/>
    <p:sldId id="266" r:id="rId8"/>
    <p:sldId id="267" r:id="rId9"/>
    <p:sldId id="268" r:id="rId10"/>
    <p:sldId id="269" r:id="rId11"/>
    <p:sldId id="287" r:id="rId12"/>
    <p:sldId id="288" r:id="rId13"/>
    <p:sldId id="260" r:id="rId14"/>
    <p:sldId id="289" r:id="rId15"/>
    <p:sldId id="259" r:id="rId16"/>
    <p:sldId id="264" r:id="rId17"/>
    <p:sldId id="275" r:id="rId18"/>
    <p:sldId id="276" r:id="rId19"/>
    <p:sldId id="277" r:id="rId20"/>
    <p:sldId id="278" r:id="rId21"/>
    <p:sldId id="273" r:id="rId22"/>
    <p:sldId id="271" r:id="rId23"/>
    <p:sldId id="272" r:id="rId24"/>
    <p:sldId id="280" r:id="rId25"/>
    <p:sldId id="281" r:id="rId26"/>
    <p:sldId id="282" r:id="rId27"/>
    <p:sldId id="285" r:id="rId28"/>
    <p:sldId id="290" r:id="rId29"/>
    <p:sldId id="29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8"/>
    <p:restoredTop sz="93620"/>
  </p:normalViewPr>
  <p:slideViewPr>
    <p:cSldViewPr snapToGrid="0">
      <p:cViewPr>
        <p:scale>
          <a:sx n="82" d="100"/>
          <a:sy n="82" d="100"/>
        </p:scale>
        <p:origin x="49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A86EB-3E2A-914F-92CA-72164DF75F7A}" type="datetimeFigureOut">
              <a:rPr lang="en-GB" smtClean="0"/>
              <a:t>07/07/2025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C14C1-DBE9-3E47-815E-BC26E3E6E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0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0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684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166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701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8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8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61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300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Maybe we can cut this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2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05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2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5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59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397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45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06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526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0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6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1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5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89D3-8C0B-3644-BFC9-9BFFDA72FDDF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19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75CC-25C4-F242-A395-0E1C1F7461CA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9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E4C6-A9EE-894C-9B8A-866D48F93DDB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63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DC3C-85D3-0C49-BB93-AC38FC0C3863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C87B7-772C-2843-924A-973A6837C996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4C6-725A-3341-83E2-162654EA3BF1}" type="datetime1">
              <a:rPr lang="en-US" smtClean="0"/>
              <a:t>7/7/25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0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F9DC-F3AB-B64C-B6D6-1F4BA7DEEE31}" type="datetime1">
              <a:rPr lang="en-US" smtClean="0"/>
              <a:t>7/7/25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DEEF-4C3F-5E4E-9DAD-A5C9C1052AB4}" type="datetime1">
              <a:rPr lang="en-US" smtClean="0"/>
              <a:t>7/7/25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1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6F27-8B88-B04A-A96B-0EED3964A310}" type="datetime1">
              <a:rPr lang="en-US" smtClean="0"/>
              <a:t>7/7/25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1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C71-0A8A-124A-AA5C-B9E10F9C8697}" type="datetime1">
              <a:rPr lang="en-US" smtClean="0"/>
              <a:t>7/7/25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9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D619D-BE4F-244C-B561-9FAEA9107A5C}" type="datetime1">
              <a:rPr lang="en-US" smtClean="0"/>
              <a:t>7/7/25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0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D7B4-9415-8D4F-A5A0-5B323789CBF0}" type="datetime1">
              <a:rPr lang="en-US" smtClean="0"/>
              <a:t>7/7/25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192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1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2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0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rred spiral galaxy - Wikipedia">
            <a:extLst>
              <a:ext uri="{FF2B5EF4-FFF2-40B4-BE49-F238E27FC236}">
                <a16:creationId xmlns:a16="http://schemas.microsoft.com/office/drawing/2014/main" id="{235052CC-AA9B-BF0A-76F0-0F27B019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BD3A36-5E84-F863-3719-2B0A88B18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409" y="458758"/>
            <a:ext cx="10257182" cy="175336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Helvetica Neue" panose="02000503000000020004" pitchFamily="2" charset="0"/>
                <a:ea typeface="+mn-ea"/>
                <a:cs typeface="+mn-cs"/>
              </a:rPr>
              <a:t>Disc [</a:t>
            </a:r>
            <a:r>
              <a:rPr lang="el-GR" sz="4400" b="1" dirty="0">
                <a:latin typeface="Helvetica Neue" panose="02000503000000020004" pitchFamily="2" charset="0"/>
                <a:ea typeface="+mn-ea"/>
                <a:cs typeface="+mn-cs"/>
              </a:rPr>
              <a:t>α</a:t>
            </a:r>
            <a:r>
              <a:rPr lang="en-US" sz="4400" b="1" dirty="0">
                <a:latin typeface="Helvetica Neue" panose="02000503000000020004" pitchFamily="2" charset="0"/>
                <a:ea typeface="+mn-ea"/>
                <a:cs typeface="+mn-cs"/>
              </a:rPr>
              <a:t>/Fe]</a:t>
            </a:r>
            <a:r>
              <a:rPr lang="en-GB" sz="4400" b="1" dirty="0">
                <a:latin typeface="Helvetica Neue" panose="02000503000000020004" pitchFamily="2" charset="0"/>
                <a:ea typeface="+mn-ea"/>
                <a:cs typeface="+mn-cs"/>
              </a:rPr>
              <a:t>-bimodality from the bar-driven radial migration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741C3-E0A3-7917-ADF0-FAC5A9D23E23}"/>
              </a:ext>
            </a:extLst>
          </p:cNvPr>
          <p:cNvSpPr txBox="1"/>
          <p:nvPr/>
        </p:nvSpPr>
        <p:spPr>
          <a:xfrm>
            <a:off x="3047998" y="41194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</a:rPr>
              <a:t>HanYuan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Zhang (hz420@cam.ac.uk)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61A3D-316B-D37A-31E3-FA40292BDDA2}"/>
              </a:ext>
            </a:extLst>
          </p:cNvPr>
          <p:cNvSpPr txBox="1"/>
          <p:nvPr/>
        </p:nvSpPr>
        <p:spPr>
          <a:xfrm>
            <a:off x="1734378" y="4566625"/>
            <a:ext cx="8723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</a:rPr>
              <a:t>Collaborators: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Vasily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Belokurov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N. Wyn Evans, Jason L. Sanders,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Yuxi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(Lucy) Lu,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Changye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Cao,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GyuChul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Meyong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Adam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Dillamore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Sarah G. Kane</a:t>
            </a:r>
            <a:r>
              <a:rPr lang="en-US" sz="2000" dirty="0">
                <a:effectLst/>
                <a:latin typeface="Times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Zhao-Yu Li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32DFF2FC-B01D-B95A-9311-8FAED33C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81" y="5907724"/>
            <a:ext cx="2115405" cy="6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A0FD2FD-95DA-BA75-EF4D-C2C5A6A2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0" y="5756164"/>
            <a:ext cx="793618" cy="7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512932-889E-CC51-FCBD-5A90A77A53C9}"/>
              </a:ext>
            </a:extLst>
          </p:cNvPr>
          <p:cNvSpPr txBox="1"/>
          <p:nvPr/>
        </p:nvSpPr>
        <p:spPr>
          <a:xfrm>
            <a:off x="8275982" y="6372969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H. et al., 2025,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983, L10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A7B47-A69F-D6BA-7717-4B56EB7C3DD5}"/>
              </a:ext>
            </a:extLst>
          </p:cNvPr>
          <p:cNvSpPr txBox="1"/>
          <p:nvPr/>
        </p:nvSpPr>
        <p:spPr>
          <a:xfrm>
            <a:off x="6540285" y="5756164"/>
            <a:ext cx="538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Recall Sara’s, Alex’s and Marcin’s great talk yesterday</a:t>
            </a:r>
          </a:p>
        </p:txBody>
      </p:sp>
    </p:spTree>
    <p:extLst>
      <p:ext uri="{BB962C8B-B14F-4D97-AF65-F5344CB8AC3E}">
        <p14:creationId xmlns:p14="http://schemas.microsoft.com/office/powerpoint/2010/main" val="241428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D91AB-8E1F-9E60-1CD1-DFD752D3E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69"/>
          <a:stretch/>
        </p:blipFill>
        <p:spPr>
          <a:xfrm>
            <a:off x="272419" y="1912187"/>
            <a:ext cx="11647157" cy="3556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63720D-CC9A-912C-0598-451DC43ED3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4617" y="325369"/>
                <a:ext cx="10515600" cy="1325563"/>
              </a:xfrm>
            </p:spPr>
            <p:txBody>
              <a:bodyPr/>
              <a:lstStyle/>
              <a:p>
                <a:r>
                  <a:rPr lang="en-GB" dirty="0"/>
                  <a:t>Implications: 1)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/>
                  <a:t> bimodality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63720D-CC9A-912C-0598-451DC43ED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4617" y="325369"/>
                <a:ext cx="10515600" cy="1325563"/>
              </a:xfrm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EFEF4-58A7-381F-4E5A-D7737FF01A5B}"/>
              </a:ext>
            </a:extLst>
          </p:cNvPr>
          <p:cNvSpPr txBox="1"/>
          <p:nvPr/>
        </p:nvSpPr>
        <p:spPr>
          <a:xfrm>
            <a:off x="8770163" y="6344850"/>
            <a:ext cx="262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Sharma+21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CF9C6-5160-8299-1B06-468FD93C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9" y="1912187"/>
            <a:ext cx="11647156" cy="4086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CC1E1-F656-A36A-F7E1-49215F87963E}"/>
              </a:ext>
            </a:extLst>
          </p:cNvPr>
          <p:cNvSpPr txBox="1"/>
          <p:nvPr/>
        </p:nvSpPr>
        <p:spPr>
          <a:xfrm>
            <a:off x="6927574" y="2715239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BF3CC-3824-927A-576F-CCC77C543A39}"/>
              </a:ext>
            </a:extLst>
          </p:cNvPr>
          <p:cNvSpPr txBox="1"/>
          <p:nvPr/>
        </p:nvSpPr>
        <p:spPr>
          <a:xfrm>
            <a:off x="126645" y="6344850"/>
            <a:ext cx="619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more detailed chemical cartography map in Hayden+15</a:t>
            </a:r>
            <a:endParaRPr lang="en-GB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A2B762F8-037E-6CDC-BF06-9A4D3C8E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5B828-1978-6842-8771-3BCCF4C715E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3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Implications: 2) Azimuthal patterns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21D00-4638-EC8D-892E-BC50BBE0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455" r="33498"/>
          <a:stretch/>
        </p:blipFill>
        <p:spPr>
          <a:xfrm>
            <a:off x="1418088" y="5674953"/>
            <a:ext cx="10183691" cy="727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ECDAB-8EC8-7A3F-615E-0D93D126E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98" b="18303"/>
          <a:stretch/>
        </p:blipFill>
        <p:spPr>
          <a:xfrm>
            <a:off x="3130904" y="1389676"/>
            <a:ext cx="5407939" cy="4348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5E58C-9E53-24B2-8410-F746F35141D4}"/>
              </a:ext>
            </a:extLst>
          </p:cNvPr>
          <p:cNvSpPr txBox="1"/>
          <p:nvPr/>
        </p:nvSpPr>
        <p:spPr>
          <a:xfrm>
            <a:off x="69906" y="6402723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2017-1789-271E-0B2E-F507A01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E1018-3375-07F3-08FA-CB1DAE71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946" y="1591313"/>
            <a:ext cx="3071426" cy="235380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6FFB60E-F7DD-6D3A-5DE1-FDEBD2D72C99}"/>
              </a:ext>
            </a:extLst>
          </p:cNvPr>
          <p:cNvCxnSpPr>
            <a:cxnSpLocks/>
          </p:cNvCxnSpPr>
          <p:nvPr/>
        </p:nvCxnSpPr>
        <p:spPr>
          <a:xfrm>
            <a:off x="6974237" y="3192497"/>
            <a:ext cx="2603716" cy="188272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A8104C-4FEA-F921-92C7-E04210BD599A}"/>
              </a:ext>
            </a:extLst>
          </p:cNvPr>
          <p:cNvCxnSpPr>
            <a:cxnSpLocks/>
          </p:cNvCxnSpPr>
          <p:nvPr/>
        </p:nvCxnSpPr>
        <p:spPr>
          <a:xfrm flipV="1">
            <a:off x="6974237" y="2332329"/>
            <a:ext cx="2603716" cy="857723"/>
          </a:xfrm>
          <a:prstGeom prst="straightConnector1">
            <a:avLst/>
          </a:prstGeom>
          <a:ln w="889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47BDDA-4D29-F85C-54F4-84EEC3573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2" r="33915" b="16821"/>
          <a:stretch/>
        </p:blipFill>
        <p:spPr>
          <a:xfrm>
            <a:off x="3106482" y="1289087"/>
            <a:ext cx="5504117" cy="44919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Implications: 2) Azimuthal patterns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0DC56-ECC4-176E-46DF-2CB77A6C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271"/>
          <a:stretch/>
        </p:blipFill>
        <p:spPr>
          <a:xfrm>
            <a:off x="3259196" y="1839277"/>
            <a:ext cx="5208104" cy="4411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E80212-207E-FBC9-EE2C-295FD7BA8044}"/>
              </a:ext>
            </a:extLst>
          </p:cNvPr>
          <p:cNvSpPr txBox="1"/>
          <p:nvPr/>
        </p:nvSpPr>
        <p:spPr>
          <a:xfrm>
            <a:off x="4495287" y="2018260"/>
            <a:ext cx="301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Khoperskov</a:t>
            </a:r>
            <a:r>
              <a:rPr lang="en-GB" sz="2400" dirty="0">
                <a:solidFill>
                  <a:schemeClr val="bg1"/>
                </a:solidFill>
              </a:rPr>
              <a:t> et al.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064FA-1899-5A51-82E1-EE5145315A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" t="83707" r="33758" b="-189"/>
          <a:stretch/>
        </p:blipFill>
        <p:spPr>
          <a:xfrm>
            <a:off x="1029377" y="5637940"/>
            <a:ext cx="10133245" cy="8246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EC7582-E4C4-F7B9-AFC7-ADFE3AECEA48}"/>
              </a:ext>
            </a:extLst>
          </p:cNvPr>
          <p:cNvSpPr txBox="1"/>
          <p:nvPr/>
        </p:nvSpPr>
        <p:spPr>
          <a:xfrm>
            <a:off x="2206068" y="5290180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7C6CF-4550-72CB-7AA1-D9F7E1602F27}"/>
              </a:ext>
            </a:extLst>
          </p:cNvPr>
          <p:cNvSpPr txBox="1"/>
          <p:nvPr/>
        </p:nvSpPr>
        <p:spPr>
          <a:xfrm>
            <a:off x="4017449" y="6423067"/>
            <a:ext cx="566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also Poggio+23</a:t>
            </a:r>
            <a:r>
              <a:rPr lang="en-US" dirty="0"/>
              <a:t>, Hawkins 2023</a:t>
            </a:r>
            <a:r>
              <a:rPr lang="en-GB" dirty="0"/>
              <a:t>, Hackshaw+24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DD14C-38C6-41FB-1D4A-20B1482E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12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191BC0-E96E-161B-A8C0-23E1222E5F61}"/>
              </a:ext>
            </a:extLst>
          </p:cNvPr>
          <p:cNvCxnSpPr>
            <a:cxnSpLocks/>
          </p:cNvCxnSpPr>
          <p:nvPr/>
        </p:nvCxnSpPr>
        <p:spPr>
          <a:xfrm>
            <a:off x="4729163" y="2479925"/>
            <a:ext cx="0" cy="3270080"/>
          </a:xfrm>
          <a:prstGeom prst="line">
            <a:avLst/>
          </a:prstGeom>
          <a:ln w="50800">
            <a:solidFill>
              <a:schemeClr val="bg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626FA9-185E-2E95-3BBC-24EB8B0BDB48}"/>
              </a:ext>
            </a:extLst>
          </p:cNvPr>
          <p:cNvCxnSpPr>
            <a:cxnSpLocks/>
          </p:cNvCxnSpPr>
          <p:nvPr/>
        </p:nvCxnSpPr>
        <p:spPr>
          <a:xfrm>
            <a:off x="6849358" y="2479925"/>
            <a:ext cx="0" cy="3270080"/>
          </a:xfrm>
          <a:prstGeom prst="line">
            <a:avLst/>
          </a:prstGeom>
          <a:ln w="50800">
            <a:solidFill>
              <a:schemeClr val="bg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28D9F-1D23-5363-089A-F3ACD261E064}"/>
              </a:ext>
            </a:extLst>
          </p:cNvPr>
          <p:cNvSpPr/>
          <p:nvPr/>
        </p:nvSpPr>
        <p:spPr>
          <a:xfrm>
            <a:off x="4757739" y="5100638"/>
            <a:ext cx="2077457" cy="5588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Bar’s minor-</a:t>
            </a:r>
            <a:r>
              <a:rPr lang="en-GB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axisx</a:t>
            </a:r>
            <a:endParaRPr lang="en-GB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D8A8-ECD8-8336-E8A5-0425A38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5600" cy="955675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E30BF-1D52-075B-D9E6-1413855D1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499" y="1544638"/>
            <a:ext cx="11712575" cy="53339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Galactic bar redistribute the stars in the disc, and in particular, corotation stars migrated outward when the bar decelerates. 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interpret the bimodal age-metallicity sequences as they consist </a:t>
            </a:r>
            <a:r>
              <a:rPr lang="en-GB" sz="2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migrated stars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400" b="1" i="1" dirty="0">
                <a:solidFill>
                  <a:srgbClr val="FF75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locally-born stars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</a:t>
            </a:r>
          </a:p>
          <a:p>
            <a:endParaRPr lang="en-GB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bimodal age-metallicity correspond to the high-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low-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sequence of the Milky Way, respectively, which therefore, 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explains the Milky Way’s [</a:t>
            </a:r>
            <a:r>
              <a:rPr lang="el-GR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/Fe]-bimodality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its guiding radius dependence</a:t>
            </a:r>
          </a:p>
          <a:p>
            <a:endParaRPr lang="en-GB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resonance dragging mechanism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certain regions in a galaxy, so that this mechanism can </a:t>
            </a:r>
            <a:r>
              <a:rPr lang="en-US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radial and azimuthal patterns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also matches with the Milky Way observation.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40D27-49CD-3D90-C65A-958AE89A8F98}"/>
              </a:ext>
            </a:extLst>
          </p:cNvPr>
          <p:cNvSpPr txBox="1"/>
          <p:nvPr/>
        </p:nvSpPr>
        <p:spPr>
          <a:xfrm>
            <a:off x="8232752" y="103445"/>
            <a:ext cx="2221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H. et al., 2025,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accepted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590E-3854-62F3-69EA-004426B82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270" y="84595"/>
            <a:ext cx="1087860" cy="109171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672ACE-1FD4-A1A2-A7F1-EDC35F7D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41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2B1D9-436E-AD1B-CF8E-12F11BAD0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103F-C034-0214-A234-8457A826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D4453-2726-5AF8-1C22-5E916885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BDB62-DC85-9DCA-906E-0A09AB3F3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5"/>
          <a:stretch/>
        </p:blipFill>
        <p:spPr>
          <a:xfrm>
            <a:off x="2318146" y="85263"/>
            <a:ext cx="6869908" cy="67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Observational evidence of radial migration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5BC89-CE67-3403-9095-80A5BD5B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2" y="1952063"/>
            <a:ext cx="5567845" cy="379558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CBCFB8-F3CC-4F13-5244-90F037D78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08034" y="1946694"/>
            <a:ext cx="5567845" cy="37955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73EC9-81B8-F5F0-4E18-D022A6E54107}"/>
              </a:ext>
            </a:extLst>
          </p:cNvPr>
          <p:cNvSpPr txBox="1"/>
          <p:nvPr/>
        </p:nvSpPr>
        <p:spPr>
          <a:xfrm>
            <a:off x="7273095" y="4818201"/>
            <a:ext cx="246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Sellwood</a:t>
            </a:r>
            <a:r>
              <a:rPr lang="en-GB" dirty="0">
                <a:solidFill>
                  <a:schemeClr val="bg1"/>
                </a:solidFill>
              </a:rPr>
              <a:t> &amp; Binney 2002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F5C1B0-D6C2-F83A-2828-FFCBC35A3DE4}"/>
              </a:ext>
            </a:extLst>
          </p:cNvPr>
          <p:cNvCxnSpPr/>
          <p:nvPr/>
        </p:nvCxnSpPr>
        <p:spPr>
          <a:xfrm flipH="1" flipV="1">
            <a:off x="9912626" y="2743200"/>
            <a:ext cx="1325217" cy="1779239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D43462-F268-3F66-C3FE-F825794B160D}"/>
              </a:ext>
            </a:extLst>
          </p:cNvPr>
          <p:cNvCxnSpPr>
            <a:cxnSpLocks/>
          </p:cNvCxnSpPr>
          <p:nvPr/>
        </p:nvCxnSpPr>
        <p:spPr>
          <a:xfrm flipH="1">
            <a:off x="7845287" y="2784680"/>
            <a:ext cx="2067339" cy="0"/>
          </a:xfrm>
          <a:prstGeom prst="line">
            <a:avLst/>
          </a:prstGeom>
          <a:ln w="476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718679-8FEE-FDBA-0CCB-E545A78C1161}"/>
              </a:ext>
            </a:extLst>
          </p:cNvPr>
          <p:cNvCxnSpPr>
            <a:cxnSpLocks/>
          </p:cNvCxnSpPr>
          <p:nvPr/>
        </p:nvCxnSpPr>
        <p:spPr>
          <a:xfrm flipH="1" flipV="1">
            <a:off x="8024191" y="3135863"/>
            <a:ext cx="2232992" cy="1038572"/>
          </a:xfrm>
          <a:prstGeom prst="line">
            <a:avLst/>
          </a:prstGeom>
          <a:ln w="47625">
            <a:solidFill>
              <a:schemeClr val="accent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FC3DCBF-28ED-4CF5-1A31-AC69360040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537" y="1666478"/>
                <a:ext cx="6124495" cy="43392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the Galactic ISM are axisymmetric within </a:t>
                </a:r>
                <a14:m>
                  <m:oMath xmlns:m="http://schemas.openxmlformats.org/officeDocument/2006/math">
                    <m:r>
                      <a:rPr lang="en-GB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</m:oMath>
                </a14:m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0.1 </a:t>
                </a:r>
                <a:r>
                  <a:rPr lang="en-GB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dex</a:t>
                </a:r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(Wenger+19, etc.), the observed stellar metallicity in the solar neighbourhood should have little spread at each ages.</a:t>
                </a:r>
              </a:p>
              <a:p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large metallicity spread in the stellar metallicity at each age reflects the amount of radial migration in the Galactic disc.</a:t>
                </a:r>
              </a:p>
              <a:p>
                <a:endParaRPr lang="en-GB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7FC3DCBF-28ED-4CF5-1A31-AC6936004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37" y="1666478"/>
                <a:ext cx="6124495" cy="4339225"/>
              </a:xfrm>
              <a:prstGeom prst="rect">
                <a:avLst/>
              </a:prstGeom>
              <a:blipFill>
                <a:blip r:embed="rId5"/>
                <a:stretch>
                  <a:fillRect l="-1656" t="-2339" r="-16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EBB46-48CC-332B-1FDB-90A09AC6B6E9}"/>
                  </a:ext>
                </a:extLst>
              </p:cNvPr>
              <p:cNvSpPr txBox="1"/>
              <p:nvPr/>
            </p:nvSpPr>
            <p:spPr>
              <a:xfrm>
                <a:off x="183535" y="5259510"/>
                <a:ext cx="5842529" cy="9041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Fe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Fe</m:t>
                          </m:r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]/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𝑑𝑅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C6EBB46-48CC-332B-1FDB-90A09AC6B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35" y="5259510"/>
                <a:ext cx="5842529" cy="904158"/>
              </a:xfrm>
              <a:prstGeom prst="rect">
                <a:avLst/>
              </a:prstGeom>
              <a:blipFill>
                <a:blip r:embed="rId6"/>
                <a:stretch>
                  <a:fillRect t="-8333" b="-19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AFCCE78-3086-D594-7712-708F77C51883}"/>
              </a:ext>
            </a:extLst>
          </p:cNvPr>
          <p:cNvSpPr txBox="1"/>
          <p:nvPr/>
        </p:nvSpPr>
        <p:spPr>
          <a:xfrm>
            <a:off x="183537" y="63216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Sellwood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Binney 02, Frankel+20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409A269-4971-F6A4-4F5D-3EE9D7257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2204F7-389B-8BF3-72E2-F8E03500E14E}"/>
                  </a:ext>
                </a:extLst>
              </p:cNvPr>
              <p:cNvSpPr txBox="1"/>
              <p:nvPr/>
            </p:nvSpPr>
            <p:spPr>
              <a:xfrm>
                <a:off x="6374292" y="5824691"/>
                <a:ext cx="5842529" cy="541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3.5 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kpc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8 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Gyr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b="0" dirty="0"/>
                  <a:t> 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Frankel+18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2204F7-389B-8BF3-72E2-F8E03500E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4292" y="5824691"/>
                <a:ext cx="5842529" cy="541623"/>
              </a:xfrm>
              <a:prstGeom prst="rect">
                <a:avLst/>
              </a:prstGeom>
              <a:blipFill>
                <a:blip r:embed="rId7"/>
                <a:stretch>
                  <a:fillRect l="-2391" t="-115909" b="-184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72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48476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8DBA6-6FA8-5495-59AE-C8C1509F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13" y="2025634"/>
            <a:ext cx="5142787" cy="332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87679-D98B-39B8-4EEA-E360C443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25634"/>
            <a:ext cx="5370299" cy="3325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F7727-7D55-70D3-D682-E42E17B2197B}"/>
              </a:ext>
            </a:extLst>
          </p:cNvPr>
          <p:cNvSpPr txBox="1"/>
          <p:nvPr/>
        </p:nvSpPr>
        <p:spPr>
          <a:xfrm>
            <a:off x="4518484" y="4940405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Chiba &amp; </a:t>
            </a:r>
            <a:r>
              <a:rPr lang="en-GB" sz="2400" dirty="0" err="1">
                <a:solidFill>
                  <a:schemeClr val="bg1"/>
                </a:solidFill>
              </a:rPr>
              <a:t>Schonrich</a:t>
            </a:r>
            <a:r>
              <a:rPr lang="en-GB" sz="2400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CFBCF8-23A5-2C25-8807-BC8E6A45719C}"/>
              </a:ext>
            </a:extLst>
          </p:cNvPr>
          <p:cNvSpPr txBox="1">
            <a:spLocks/>
          </p:cNvSpPr>
          <p:nvPr/>
        </p:nvSpPr>
        <p:spPr>
          <a:xfrm>
            <a:off x="7199243" y="1389676"/>
            <a:ext cx="3482010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A quick introduction</a:t>
            </a:r>
            <a:endParaRPr lang="en-GB" sz="30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C6F8D80-B116-E274-F200-D703381FBF0C}"/>
              </a:ext>
            </a:extLst>
          </p:cNvPr>
          <p:cNvSpPr/>
          <p:nvPr/>
        </p:nvSpPr>
        <p:spPr>
          <a:xfrm rot="19658242">
            <a:off x="1918368" y="3861313"/>
            <a:ext cx="3073357" cy="2809247"/>
          </a:xfrm>
          <a:custGeom>
            <a:avLst/>
            <a:gdLst>
              <a:gd name="connsiteX0" fmla="*/ 1532218 w 3073357"/>
              <a:gd name="connsiteY0" fmla="*/ 6 h 2809247"/>
              <a:gd name="connsiteX1" fmla="*/ 2969740 w 3073357"/>
              <a:gd name="connsiteY1" fmla="*/ 897571 h 2809247"/>
              <a:gd name="connsiteX2" fmla="*/ 2463392 w 3073357"/>
              <a:gd name="connsiteY2" fmla="*/ 1076730 h 2809247"/>
              <a:gd name="connsiteX3" fmla="*/ 2000035 w 3073357"/>
              <a:gd name="connsiteY3" fmla="*/ 1240677 h 2809247"/>
              <a:gd name="connsiteX4" fmla="*/ 1536679 w 3073357"/>
              <a:gd name="connsiteY4" fmla="*/ 1404624 h 2809247"/>
              <a:gd name="connsiteX5" fmla="*/ 1535147 w 3073357"/>
              <a:gd name="connsiteY5" fmla="*/ 922372 h 2809247"/>
              <a:gd name="connsiteX6" fmla="*/ 1533750 w 3073357"/>
              <a:gd name="connsiteY6" fmla="*/ 482258 h 2809247"/>
              <a:gd name="connsiteX7" fmla="*/ 1532218 w 3073357"/>
              <a:gd name="connsiteY7" fmla="*/ 6 h 2809247"/>
              <a:gd name="connsiteX0" fmla="*/ 1532218 w 3073357"/>
              <a:gd name="connsiteY0" fmla="*/ 6 h 2809247"/>
              <a:gd name="connsiteX1" fmla="*/ 2969740 w 3073357"/>
              <a:gd name="connsiteY1" fmla="*/ 897571 h 280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357" h="2809247" stroke="0" extrusionOk="0">
                <a:moveTo>
                  <a:pt x="1532218" y="6"/>
                </a:moveTo>
                <a:cubicBezTo>
                  <a:pt x="2100691" y="-43490"/>
                  <a:pt x="2646770" y="390222"/>
                  <a:pt x="2969740" y="897571"/>
                </a:cubicBezTo>
                <a:cubicBezTo>
                  <a:pt x="2783167" y="975902"/>
                  <a:pt x="2693042" y="974422"/>
                  <a:pt x="2463392" y="1076730"/>
                </a:cubicBezTo>
                <a:cubicBezTo>
                  <a:pt x="2233742" y="1179038"/>
                  <a:pt x="2229648" y="1170516"/>
                  <a:pt x="2000035" y="1240677"/>
                </a:cubicBezTo>
                <a:cubicBezTo>
                  <a:pt x="1770422" y="1310838"/>
                  <a:pt x="1692086" y="1326624"/>
                  <a:pt x="1536679" y="1404624"/>
                </a:cubicBezTo>
                <a:cubicBezTo>
                  <a:pt x="1534315" y="1290518"/>
                  <a:pt x="1541313" y="1119413"/>
                  <a:pt x="1535147" y="922372"/>
                </a:cubicBezTo>
                <a:cubicBezTo>
                  <a:pt x="1528981" y="725331"/>
                  <a:pt x="1532983" y="643631"/>
                  <a:pt x="1533750" y="482258"/>
                </a:cubicBezTo>
                <a:cubicBezTo>
                  <a:pt x="1534516" y="320885"/>
                  <a:pt x="1557054" y="239059"/>
                  <a:pt x="1532218" y="6"/>
                </a:cubicBezTo>
                <a:close/>
              </a:path>
              <a:path w="3073357" h="2809247" fill="none" extrusionOk="0">
                <a:moveTo>
                  <a:pt x="1532218" y="6"/>
                </a:moveTo>
                <a:cubicBezTo>
                  <a:pt x="2181494" y="1450"/>
                  <a:pt x="2619317" y="335680"/>
                  <a:pt x="2969740" y="897571"/>
                </a:cubicBezTo>
              </a:path>
              <a:path w="3073357" h="2809247" fill="none" stroke="0" extrusionOk="0">
                <a:moveTo>
                  <a:pt x="1532218" y="6"/>
                </a:moveTo>
                <a:cubicBezTo>
                  <a:pt x="2144565" y="31539"/>
                  <a:pt x="2791020" y="383739"/>
                  <a:pt x="2969740" y="897571"/>
                </a:cubicBezTo>
              </a:path>
            </a:pathLst>
          </a:custGeom>
          <a:ln w="69850">
            <a:solidFill>
              <a:schemeClr val="bg1"/>
            </a:solidFill>
            <a:tailEnd type="triangle" w="med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189083"/>
                      <a:gd name="adj2" fmla="val 2043089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301921F-A2D8-B9DD-E464-DBCA6A1FAA2F}"/>
              </a:ext>
            </a:extLst>
          </p:cNvPr>
          <p:cNvSpPr/>
          <p:nvPr/>
        </p:nvSpPr>
        <p:spPr>
          <a:xfrm rot="19737007">
            <a:off x="7130095" y="3798655"/>
            <a:ext cx="3073357" cy="2809247"/>
          </a:xfrm>
          <a:custGeom>
            <a:avLst/>
            <a:gdLst>
              <a:gd name="connsiteX0" fmla="*/ 1532218 w 3073357"/>
              <a:gd name="connsiteY0" fmla="*/ 6 h 2809247"/>
              <a:gd name="connsiteX1" fmla="*/ 2969740 w 3073357"/>
              <a:gd name="connsiteY1" fmla="*/ 897571 h 2809247"/>
              <a:gd name="connsiteX2" fmla="*/ 2463392 w 3073357"/>
              <a:gd name="connsiteY2" fmla="*/ 1076730 h 2809247"/>
              <a:gd name="connsiteX3" fmla="*/ 2000035 w 3073357"/>
              <a:gd name="connsiteY3" fmla="*/ 1240677 h 2809247"/>
              <a:gd name="connsiteX4" fmla="*/ 1536679 w 3073357"/>
              <a:gd name="connsiteY4" fmla="*/ 1404624 h 2809247"/>
              <a:gd name="connsiteX5" fmla="*/ 1535147 w 3073357"/>
              <a:gd name="connsiteY5" fmla="*/ 922372 h 2809247"/>
              <a:gd name="connsiteX6" fmla="*/ 1533750 w 3073357"/>
              <a:gd name="connsiteY6" fmla="*/ 482258 h 2809247"/>
              <a:gd name="connsiteX7" fmla="*/ 1532218 w 3073357"/>
              <a:gd name="connsiteY7" fmla="*/ 6 h 2809247"/>
              <a:gd name="connsiteX0" fmla="*/ 1532218 w 3073357"/>
              <a:gd name="connsiteY0" fmla="*/ 6 h 2809247"/>
              <a:gd name="connsiteX1" fmla="*/ 2969740 w 3073357"/>
              <a:gd name="connsiteY1" fmla="*/ 897571 h 280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357" h="2809247" stroke="0" extrusionOk="0">
                <a:moveTo>
                  <a:pt x="1532218" y="6"/>
                </a:moveTo>
                <a:cubicBezTo>
                  <a:pt x="2100691" y="-43490"/>
                  <a:pt x="2646770" y="390222"/>
                  <a:pt x="2969740" y="897571"/>
                </a:cubicBezTo>
                <a:cubicBezTo>
                  <a:pt x="2783167" y="975902"/>
                  <a:pt x="2693042" y="974422"/>
                  <a:pt x="2463392" y="1076730"/>
                </a:cubicBezTo>
                <a:cubicBezTo>
                  <a:pt x="2233742" y="1179038"/>
                  <a:pt x="2229648" y="1170516"/>
                  <a:pt x="2000035" y="1240677"/>
                </a:cubicBezTo>
                <a:cubicBezTo>
                  <a:pt x="1770422" y="1310838"/>
                  <a:pt x="1692086" y="1326624"/>
                  <a:pt x="1536679" y="1404624"/>
                </a:cubicBezTo>
                <a:cubicBezTo>
                  <a:pt x="1534315" y="1290518"/>
                  <a:pt x="1541313" y="1119413"/>
                  <a:pt x="1535147" y="922372"/>
                </a:cubicBezTo>
                <a:cubicBezTo>
                  <a:pt x="1528981" y="725331"/>
                  <a:pt x="1532983" y="643631"/>
                  <a:pt x="1533750" y="482258"/>
                </a:cubicBezTo>
                <a:cubicBezTo>
                  <a:pt x="1534516" y="320885"/>
                  <a:pt x="1557054" y="239059"/>
                  <a:pt x="1532218" y="6"/>
                </a:cubicBezTo>
                <a:close/>
              </a:path>
              <a:path w="3073357" h="2809247" fill="none" extrusionOk="0">
                <a:moveTo>
                  <a:pt x="1532218" y="6"/>
                </a:moveTo>
                <a:cubicBezTo>
                  <a:pt x="2181494" y="1450"/>
                  <a:pt x="2619317" y="335680"/>
                  <a:pt x="2969740" y="897571"/>
                </a:cubicBezTo>
              </a:path>
              <a:path w="3073357" h="2809247" fill="none" stroke="0" extrusionOk="0">
                <a:moveTo>
                  <a:pt x="1532218" y="6"/>
                </a:moveTo>
                <a:cubicBezTo>
                  <a:pt x="2144565" y="31539"/>
                  <a:pt x="2791020" y="383739"/>
                  <a:pt x="2969740" y="897571"/>
                </a:cubicBezTo>
              </a:path>
            </a:pathLst>
          </a:custGeom>
          <a:ln w="69850">
            <a:solidFill>
              <a:schemeClr val="bg1"/>
            </a:solidFill>
            <a:tailEnd type="triangle" w="med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189083"/>
                      <a:gd name="adj2" fmla="val 2043089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C3B07-8D6C-19CC-8414-35DAC4A52DB2}"/>
              </a:ext>
            </a:extLst>
          </p:cNvPr>
          <p:cNvSpPr txBox="1"/>
          <p:nvPr/>
        </p:nvSpPr>
        <p:spPr>
          <a:xfrm>
            <a:off x="7199244" y="4429394"/>
            <a:ext cx="327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Born outer </a:t>
            </a:r>
            <a:r>
              <a:rPr lang="en-GB" b="1" dirty="0">
                <a:solidFill>
                  <a:schemeClr val="bg1"/>
                </a:solidFill>
                <a:sym typeface="Wingdings" pitchFamily="2" charset="2"/>
              </a:rPr>
              <a:t>more metal-poor</a:t>
            </a:r>
            <a:endParaRPr lang="en-GB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874D32-4FF2-5D42-3330-97F6BF9082FC}"/>
                  </a:ext>
                </a:extLst>
              </p:cNvPr>
              <p:cNvSpPr txBox="1"/>
              <p:nvPr/>
            </p:nvSpPr>
            <p:spPr>
              <a:xfrm>
                <a:off x="334617" y="5742304"/>
                <a:ext cx="115723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Today’s bar pattern speed: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~33−37</m:t>
                    </m:r>
                  </m:oMath>
                </a14:m>
                <a:r>
                  <a:rPr lang="en-GB" sz="2400" dirty="0"/>
                  <a:t> km/s/kpc (Chiba+21; Clarke+22; Zhang+24 ; Dillamore+24, 25) </a:t>
                </a:r>
                <a:r>
                  <a:rPr lang="en-GB" sz="2400" dirty="0">
                    <a:sym typeface="Wingdings" pitchFamily="2" charset="2"/>
                  </a:rPr>
                  <a:t> Corotation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𝐶𝑅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~6.2 −7.0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kpc</a:t>
                </a:r>
                <a:endParaRPr lang="en-GB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874D32-4FF2-5D42-3330-97F6BF908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17" y="5742304"/>
                <a:ext cx="11572316" cy="830997"/>
              </a:xfrm>
              <a:prstGeom prst="rect">
                <a:avLst/>
              </a:prstGeom>
              <a:blipFill>
                <a:blip r:embed="rId5"/>
                <a:stretch>
                  <a:fillRect l="-877" t="-4545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0FF7C-4175-04B7-5765-AA15FB9E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6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E6480A-BB1C-E814-152A-137D549E1CC8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Test-particle simulation setup</a:t>
            </a:r>
            <a:endParaRPr lang="en-GB" sz="3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29EEED-CAAE-F2B2-6D53-F7DBB288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76" y="2177613"/>
            <a:ext cx="7075003" cy="468038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56D7EF-CABD-7C1F-4083-CAF4D0EDB4BA}"/>
              </a:ext>
            </a:extLst>
          </p:cNvPr>
          <p:cNvCxnSpPr>
            <a:cxnSpLocks/>
          </p:cNvCxnSpPr>
          <p:nvPr/>
        </p:nvCxnSpPr>
        <p:spPr>
          <a:xfrm flipV="1">
            <a:off x="5185667" y="2886522"/>
            <a:ext cx="0" cy="2825165"/>
          </a:xfrm>
          <a:prstGeom prst="straightConnector1">
            <a:avLst/>
          </a:prstGeom>
          <a:ln w="44450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DCB52D-9E6E-5BAA-84A6-D93351F7AD89}"/>
              </a:ext>
            </a:extLst>
          </p:cNvPr>
          <p:cNvSpPr txBox="1"/>
          <p:nvPr/>
        </p:nvSpPr>
        <p:spPr>
          <a:xfrm>
            <a:off x="4936278" y="2517190"/>
            <a:ext cx="324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Linear metallicity gradient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05A388C-4E4B-687F-C600-65F20DC89FF7}"/>
              </a:ext>
            </a:extLst>
          </p:cNvPr>
          <p:cNvCxnSpPr>
            <a:cxnSpLocks/>
          </p:cNvCxnSpPr>
          <p:nvPr/>
        </p:nvCxnSpPr>
        <p:spPr>
          <a:xfrm flipH="1">
            <a:off x="5414799" y="5685183"/>
            <a:ext cx="3736967" cy="0"/>
          </a:xfrm>
          <a:prstGeom prst="straightConnector1">
            <a:avLst/>
          </a:prstGeom>
          <a:ln w="44450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D3B7FD7-FBB6-9599-C24A-015162278450}"/>
              </a:ext>
            </a:extLst>
          </p:cNvPr>
          <p:cNvSpPr txBox="1"/>
          <p:nvPr/>
        </p:nvSpPr>
        <p:spPr>
          <a:xfrm>
            <a:off x="5526207" y="5268269"/>
            <a:ext cx="37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Metallicity enrichment with time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23E7B2-7713-4BBC-2DC6-5A103A1F854E}"/>
              </a:ext>
            </a:extLst>
          </p:cNvPr>
          <p:cNvSpPr txBox="1"/>
          <p:nvPr/>
        </p:nvSpPr>
        <p:spPr>
          <a:xfrm>
            <a:off x="757184" y="3329608"/>
            <a:ext cx="3086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adopted from Lu+24, which calibrated with observed Milky Way’s metallicity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7A705-423C-5CC8-33C9-68E6C2B5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113335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77642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Local stars vs. migrated stars</a:t>
            </a:r>
            <a:endParaRPr lang="en-GB"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A302F-4E5B-9AFB-D004-48B42ACF8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89" y="1659559"/>
            <a:ext cx="7658100" cy="5067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DAC42-8C2D-456F-2019-4BD2638EC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89" y="1659559"/>
            <a:ext cx="7658100" cy="506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2B3E8-9B7A-B1D5-5C8E-AD6245BB3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93" y="1659559"/>
            <a:ext cx="7658102" cy="5067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AD43-883A-4F1E-3FC5-DEF2BF339E38}"/>
              </a:ext>
            </a:extLst>
          </p:cNvPr>
          <p:cNvSpPr txBox="1"/>
          <p:nvPr/>
        </p:nvSpPr>
        <p:spPr>
          <a:xfrm>
            <a:off x="5627429" y="5412626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41A5DC7-6125-8612-0AC0-30F14A5CB25F}"/>
              </a:ext>
            </a:extLst>
          </p:cNvPr>
          <p:cNvSpPr/>
          <p:nvPr/>
        </p:nvSpPr>
        <p:spPr>
          <a:xfrm rot="19645906">
            <a:off x="3195727" y="3850710"/>
            <a:ext cx="3880391" cy="760117"/>
          </a:xfrm>
          <a:prstGeom prst="ellipse">
            <a:avLst/>
          </a:prstGeom>
          <a:noFill/>
          <a:ln w="1111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982E4-FC61-B6A4-B7CC-08AF29AD7010}"/>
              </a:ext>
            </a:extLst>
          </p:cNvPr>
          <p:cNvSpPr/>
          <p:nvPr/>
        </p:nvSpPr>
        <p:spPr>
          <a:xfrm rot="19209017">
            <a:off x="1530558" y="3276847"/>
            <a:ext cx="2726246" cy="760117"/>
          </a:xfrm>
          <a:prstGeom prst="ellipse">
            <a:avLst/>
          </a:prstGeom>
          <a:noFill/>
          <a:ln w="1111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41246D-A347-9291-9042-D468493A3A3E}"/>
              </a:ext>
            </a:extLst>
          </p:cNvPr>
          <p:cNvCxnSpPr/>
          <p:nvPr/>
        </p:nvCxnSpPr>
        <p:spPr>
          <a:xfrm>
            <a:off x="4063448" y="2866059"/>
            <a:ext cx="2796208" cy="137767"/>
          </a:xfrm>
          <a:prstGeom prst="straightConnector1">
            <a:avLst/>
          </a:prstGeom>
          <a:ln w="101600">
            <a:gradFill flip="none" rotWithShape="1">
              <a:gsLst>
                <a:gs pos="5000">
                  <a:schemeClr val="accent1">
                    <a:lumMod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9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197D925-125D-1EDC-2405-CC1526B73B0D}"/>
              </a:ext>
            </a:extLst>
          </p:cNvPr>
          <p:cNvCxnSpPr/>
          <p:nvPr/>
        </p:nvCxnSpPr>
        <p:spPr>
          <a:xfrm>
            <a:off x="4023692" y="1983408"/>
            <a:ext cx="0" cy="3825054"/>
          </a:xfrm>
          <a:prstGeom prst="line">
            <a:avLst/>
          </a:prstGeom>
          <a:ln w="85725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1796EF-74DF-E932-FDFC-7CD79F1F7984}"/>
              </a:ext>
            </a:extLst>
          </p:cNvPr>
          <p:cNvSpPr/>
          <p:nvPr/>
        </p:nvSpPr>
        <p:spPr>
          <a:xfrm>
            <a:off x="2045543" y="1704168"/>
            <a:ext cx="1881803" cy="69705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Born before      bar formation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5CCD1D3-39D9-87FE-7289-EDDEA54480C1}"/>
              </a:ext>
            </a:extLst>
          </p:cNvPr>
          <p:cNvSpPr/>
          <p:nvPr/>
        </p:nvSpPr>
        <p:spPr>
          <a:xfrm>
            <a:off x="4120039" y="1708531"/>
            <a:ext cx="1881803" cy="69705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Born after </a:t>
            </a:r>
          </a:p>
          <a:p>
            <a:pPr algn="ctr"/>
            <a:r>
              <a:rPr lang="en-GB" dirty="0"/>
              <a:t>bar 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39607F-6172-74EE-193D-090CA9803933}"/>
                  </a:ext>
                </a:extLst>
              </p:cNvPr>
              <p:cNvSpPr txBox="1"/>
              <p:nvPr/>
            </p:nvSpPr>
            <p:spPr>
              <a:xfrm>
                <a:off x="8393752" y="1824585"/>
                <a:ext cx="3773290" cy="1336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Stars born </a:t>
                </a:r>
                <a:r>
                  <a:rPr lang="en-GB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before bar formation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those that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experience strong resonance dragging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639607F-6172-74EE-193D-090CA9803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752" y="1824585"/>
                <a:ext cx="3773290" cy="1336841"/>
              </a:xfrm>
              <a:prstGeom prst="rect">
                <a:avLst/>
              </a:prstGeom>
              <a:blipFill>
                <a:blip r:embed="rId6"/>
                <a:stretch>
                  <a:fillRect l="-1672" t="-1869" b="-65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CD5091-5DD5-9E1C-18F4-EE9F1D2C1CBD}"/>
                  </a:ext>
                </a:extLst>
              </p:cNvPr>
              <p:cNvSpPr txBox="1"/>
              <p:nvPr/>
            </p:nvSpPr>
            <p:spPr>
              <a:xfrm>
                <a:off x="8393752" y="4193479"/>
                <a:ext cx="377329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Stars born </a:t>
                </a:r>
                <a:r>
                  <a:rPr lang="en-GB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bar formation:</a:t>
                </a:r>
              </a:p>
              <a:p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those that has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experience strong resonance dragging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CD5091-5DD5-9E1C-18F4-EE9F1D2C1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752" y="4193479"/>
                <a:ext cx="3773290" cy="1323439"/>
              </a:xfrm>
              <a:prstGeom prst="rect">
                <a:avLst/>
              </a:prstGeom>
              <a:blipFill>
                <a:blip r:embed="rId7"/>
                <a:stretch>
                  <a:fillRect l="-1672" t="-2857" b="-7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own Arrow 29">
            <a:extLst>
              <a:ext uri="{FF2B5EF4-FFF2-40B4-BE49-F238E27FC236}">
                <a16:creationId xmlns:a16="http://schemas.microsoft.com/office/drawing/2014/main" id="{234CC527-179E-E3BB-7EF5-D2F93D678A2A}"/>
              </a:ext>
            </a:extLst>
          </p:cNvPr>
          <p:cNvSpPr/>
          <p:nvPr/>
        </p:nvSpPr>
        <p:spPr>
          <a:xfrm>
            <a:off x="9761719" y="2966050"/>
            <a:ext cx="551136" cy="3478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DFE887-B730-745C-B385-E3CC8C81FC3A}"/>
                  </a:ext>
                </a:extLst>
              </p:cNvPr>
              <p:cNvSpPr txBox="1"/>
              <p:nvPr/>
            </p:nvSpPr>
            <p:spPr>
              <a:xfrm>
                <a:off x="8371200" y="3273268"/>
                <a:ext cx="3773290" cy="72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Age-metallicity sequence tracks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Fe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𝑖𝑛𝑖𝑡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DFE887-B730-745C-B385-E3CC8C81F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1200" y="3273268"/>
                <a:ext cx="3773290" cy="721288"/>
              </a:xfrm>
              <a:prstGeom prst="rect">
                <a:avLst/>
              </a:prstGeom>
              <a:blipFill>
                <a:blip r:embed="rId8"/>
                <a:stretch>
                  <a:fillRect l="-1678" t="-5172" b="-120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Down Arrow 31">
            <a:extLst>
              <a:ext uri="{FF2B5EF4-FFF2-40B4-BE49-F238E27FC236}">
                <a16:creationId xmlns:a16="http://schemas.microsoft.com/office/drawing/2014/main" id="{EFA35CD2-40E6-8642-49B1-7B845A1EF862}"/>
              </a:ext>
            </a:extLst>
          </p:cNvPr>
          <p:cNvSpPr/>
          <p:nvPr/>
        </p:nvSpPr>
        <p:spPr>
          <a:xfrm>
            <a:off x="9761719" y="5367971"/>
            <a:ext cx="551136" cy="3478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B96885-0CBA-00AA-616F-197F39221128}"/>
                  </a:ext>
                </a:extLst>
              </p:cNvPr>
              <p:cNvSpPr txBox="1"/>
              <p:nvPr/>
            </p:nvSpPr>
            <p:spPr>
              <a:xfrm>
                <a:off x="8369619" y="5643662"/>
                <a:ext cx="3773290" cy="735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Age-metallicity sequence flattens, and tracks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Fe</m:t>
                    </m:r>
                    <m: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](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𝐶𝑅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B96885-0CBA-00AA-616F-197F39221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9619" y="5643662"/>
                <a:ext cx="3773290" cy="735394"/>
              </a:xfrm>
              <a:prstGeom prst="rect">
                <a:avLst/>
              </a:prstGeom>
              <a:blipFill>
                <a:blip r:embed="rId9"/>
                <a:stretch>
                  <a:fillRect l="-2013" t="-5085" b="-10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16488598-DB0F-C8E1-F8B8-EEF64CC30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69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5" grpId="0" animBg="1"/>
      <p:bldP spid="26" grpId="0" animBg="1"/>
      <p:bldP spid="28" grpId="0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83065-90D3-6AC0-399A-FC6121BE6FFC}"/>
              </a:ext>
            </a:extLst>
          </p:cNvPr>
          <p:cNvSpPr txBox="1"/>
          <p:nvPr/>
        </p:nvSpPr>
        <p:spPr>
          <a:xfrm>
            <a:off x="9532457" y="2082646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602FD-7DA3-EF9F-9F85-BFBA0096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" y="2343901"/>
            <a:ext cx="12095066" cy="3628014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0F30B4-D2C5-A853-2D67-88BFBF56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7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Milky Way Galaxy - NASA Science">
            <a:extLst>
              <a:ext uri="{FF2B5EF4-FFF2-40B4-BE49-F238E27FC236}">
                <a16:creationId xmlns:a16="http://schemas.microsoft.com/office/drawing/2014/main" id="{9373B83D-E582-7C2B-D0C4-168119BD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4" y="530172"/>
            <a:ext cx="5899527" cy="58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33916976-D577-09D1-5757-7DCA3BECE008}"/>
              </a:ext>
            </a:extLst>
          </p:cNvPr>
          <p:cNvSpPr/>
          <p:nvPr/>
        </p:nvSpPr>
        <p:spPr>
          <a:xfrm>
            <a:off x="3776874" y="4518802"/>
            <a:ext cx="181746" cy="17417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4DB10F-BD18-DB00-591F-7E54A1D77DDF}"/>
              </a:ext>
            </a:extLst>
          </p:cNvPr>
          <p:cNvSpPr/>
          <p:nvPr/>
        </p:nvSpPr>
        <p:spPr>
          <a:xfrm>
            <a:off x="3433259" y="4183072"/>
            <a:ext cx="859972" cy="859972"/>
          </a:xfrm>
          <a:custGeom>
            <a:avLst/>
            <a:gdLst>
              <a:gd name="connsiteX0" fmla="*/ 0 w 859972"/>
              <a:gd name="connsiteY0" fmla="*/ 429986 h 859972"/>
              <a:gd name="connsiteX1" fmla="*/ 429986 w 859972"/>
              <a:gd name="connsiteY1" fmla="*/ 0 h 859972"/>
              <a:gd name="connsiteX2" fmla="*/ 859972 w 859972"/>
              <a:gd name="connsiteY2" fmla="*/ 429986 h 859972"/>
              <a:gd name="connsiteX3" fmla="*/ 429986 w 859972"/>
              <a:gd name="connsiteY3" fmla="*/ 859972 h 859972"/>
              <a:gd name="connsiteX4" fmla="*/ 0 w 859972"/>
              <a:gd name="connsiteY4" fmla="*/ 429986 h 85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972" h="859972" extrusionOk="0">
                <a:moveTo>
                  <a:pt x="0" y="429986"/>
                </a:moveTo>
                <a:cubicBezTo>
                  <a:pt x="-22879" y="178399"/>
                  <a:pt x="164332" y="10576"/>
                  <a:pt x="429986" y="0"/>
                </a:cubicBezTo>
                <a:cubicBezTo>
                  <a:pt x="722436" y="11574"/>
                  <a:pt x="840793" y="193121"/>
                  <a:pt x="859972" y="429986"/>
                </a:cubicBezTo>
                <a:cubicBezTo>
                  <a:pt x="853515" y="673766"/>
                  <a:pt x="658397" y="910069"/>
                  <a:pt x="429986" y="859972"/>
                </a:cubicBezTo>
                <a:cubicBezTo>
                  <a:pt x="154682" y="839275"/>
                  <a:pt x="37365" y="685314"/>
                  <a:pt x="0" y="429986"/>
                </a:cubicBezTo>
                <a:close/>
              </a:path>
            </a:pathLst>
          </a:custGeom>
          <a:noFill/>
          <a:ln w="44450" cmpd="sng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DB049-0EE7-0D7C-78CD-7F3D01EECEEB}"/>
              </a:ext>
            </a:extLst>
          </p:cNvPr>
          <p:cNvSpPr txBox="1"/>
          <p:nvPr/>
        </p:nvSpPr>
        <p:spPr>
          <a:xfrm>
            <a:off x="6948783" y="2525999"/>
            <a:ext cx="4768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Gaia era, we can observe millions of stars with precise: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abundances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EFCDBF-2422-4789-592F-BD830559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</a:t>
            </a:fld>
            <a:endParaRPr lang="en-GB"/>
          </a:p>
        </p:txBody>
      </p:sp>
      <p:pic>
        <p:nvPicPr>
          <p:cNvPr id="3" name="Picture 6" descr="Milky Way (chocolate bar) - Wikipedia">
            <a:extLst>
              <a:ext uri="{FF2B5EF4-FFF2-40B4-BE49-F238E27FC236}">
                <a16:creationId xmlns:a16="http://schemas.microsoft.com/office/drawing/2014/main" id="{BF7CEB70-9370-1D09-1C2E-08654778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0564">
            <a:off x="3087485" y="3143514"/>
            <a:ext cx="1566236" cy="4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D0CD1-CBD5-652C-0D73-3B6DF0FD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1" y="1765356"/>
            <a:ext cx="10809857" cy="5092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5C169-6AFD-9A88-4773-7E743CD38576}"/>
              </a:ext>
            </a:extLst>
          </p:cNvPr>
          <p:cNvSpPr txBox="1"/>
          <p:nvPr/>
        </p:nvSpPr>
        <p:spPr>
          <a:xfrm>
            <a:off x="159026" y="6373954"/>
            <a:ext cx="262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Khoperskov+24 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B25DE40-543C-F25B-25AC-1CA5C79E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887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Inferring the pattern speed history of the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8B549-5755-A549-FF21-92100421E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32523" y="1533810"/>
            <a:ext cx="5355535" cy="4097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84467-9977-D5EF-F309-3E0F730CAAFE}"/>
              </a:ext>
            </a:extLst>
          </p:cNvPr>
          <p:cNvSpPr txBox="1"/>
          <p:nvPr/>
        </p:nvSpPr>
        <p:spPr>
          <a:xfrm>
            <a:off x="132523" y="5537483"/>
            <a:ext cx="768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birth radius calculation method (Lu+24), we can infer: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63E2B-9AA7-3B4E-8CBC-3FA830660226}"/>
                  </a:ext>
                </a:extLst>
              </p:cNvPr>
              <p:cNvSpPr txBox="1"/>
              <p:nvPr/>
            </p:nvSpPr>
            <p:spPr>
              <a:xfrm>
                <a:off x="1484243" y="5926210"/>
                <a:ext cx="9223514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~6−8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Gyr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~60−100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~0.0025−0.004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63E2B-9AA7-3B4E-8CBC-3FA83066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3" y="5926210"/>
                <a:ext cx="9223514" cy="491288"/>
              </a:xfrm>
              <a:prstGeom prst="rect">
                <a:avLst/>
              </a:prstGeom>
              <a:blipFill>
                <a:blip r:embed="rId4"/>
                <a:stretch>
                  <a:fillRect t="-7500" r="-549" b="-2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69E3FF-4D70-E541-C69F-8B9CDA267BE5}"/>
                  </a:ext>
                </a:extLst>
              </p:cNvPr>
              <p:cNvSpPr txBox="1"/>
              <p:nvPr/>
            </p:nvSpPr>
            <p:spPr>
              <a:xfrm>
                <a:off x="132523" y="6321186"/>
                <a:ext cx="1306830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 with other independent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(Chiba+21, Sanders+24), and non-independently Haywood+24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69E3FF-4D70-E541-C69F-8B9CDA267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3" y="6321186"/>
                <a:ext cx="13068300" cy="391582"/>
              </a:xfrm>
              <a:prstGeom prst="rect">
                <a:avLst/>
              </a:prstGeom>
              <a:blipFill>
                <a:blip r:embed="rId5"/>
                <a:stretch>
                  <a:fillRect l="-388" t="-6250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7EAA2AA-4B34-E7FD-7AE7-24F0F690F7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5522844" y="1547062"/>
            <a:ext cx="5388922" cy="4122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677831-31E4-7599-97D3-2D7187F13DDF}"/>
              </a:ext>
            </a:extLst>
          </p:cNvPr>
          <p:cNvSpPr txBox="1"/>
          <p:nvPr/>
        </p:nvSpPr>
        <p:spPr>
          <a:xfrm>
            <a:off x="1554819" y="4532592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4A5D1-949F-0E9D-D3EF-6059BA30F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20"/>
          <a:stretch/>
        </p:blipFill>
        <p:spPr>
          <a:xfrm>
            <a:off x="10838226" y="1799494"/>
            <a:ext cx="1281539" cy="337161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0040C8-C117-0AB8-D680-9B6F6A9A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965" y="6354811"/>
            <a:ext cx="2743200" cy="365125"/>
          </a:xfrm>
        </p:spPr>
        <p:txBody>
          <a:bodyPr/>
          <a:lstStyle/>
          <a:p>
            <a:fld id="{1145B828-1978-6842-8771-3BCCF4C715E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7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Implications: 3) Broken power-law in stellar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3F59-1705-FB85-BAD1-E25EDDC6F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7"/>
          <a:stretch/>
        </p:blipFill>
        <p:spPr>
          <a:xfrm>
            <a:off x="132523" y="1572031"/>
            <a:ext cx="5363221" cy="5285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A7E96-E2A7-CE37-EEBB-DB95172B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947" y="1912187"/>
            <a:ext cx="5168900" cy="417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8E245-B30B-E647-697D-ABCD12895E05}"/>
              </a:ext>
            </a:extLst>
          </p:cNvPr>
          <p:cNvSpPr txBox="1"/>
          <p:nvPr/>
        </p:nvSpPr>
        <p:spPr>
          <a:xfrm>
            <a:off x="7062452" y="2173442"/>
            <a:ext cx="186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Yu et al.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1A665-43A2-716C-98F7-8895FC31D031}"/>
              </a:ext>
            </a:extLst>
          </p:cNvPr>
          <p:cNvSpPr txBox="1"/>
          <p:nvPr/>
        </p:nvSpPr>
        <p:spPr>
          <a:xfrm>
            <a:off x="8595067" y="6301798"/>
            <a:ext cx="3464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See also Bovy+15, Lian+22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1F49A-CDDD-7A76-20F5-D3B10F6AA6E5}"/>
              </a:ext>
            </a:extLst>
          </p:cNvPr>
          <p:cNvSpPr txBox="1"/>
          <p:nvPr/>
        </p:nvSpPr>
        <p:spPr>
          <a:xfrm>
            <a:off x="1011479" y="5721155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2D77E-F740-C285-2B9D-D70C3D2A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30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Implications: 4) Coldness of the disc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23F1F-9D64-D320-821D-5866604D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983" y="1468926"/>
            <a:ext cx="6370984" cy="5169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ADDE8-D888-4EF0-BACA-85EF3AB97128}"/>
              </a:ext>
            </a:extLst>
          </p:cNvPr>
          <p:cNvSpPr txBox="1"/>
          <p:nvPr/>
        </p:nvSpPr>
        <p:spPr>
          <a:xfrm>
            <a:off x="7818967" y="1420099"/>
            <a:ext cx="271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Hamilton et al.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3CECD-C65F-F37E-4F36-57089869CCC7}"/>
              </a:ext>
            </a:extLst>
          </p:cNvPr>
          <p:cNvSpPr txBox="1"/>
          <p:nvPr/>
        </p:nvSpPr>
        <p:spPr>
          <a:xfrm>
            <a:off x="7818967" y="5383273"/>
            <a:ext cx="413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But see also the demonstration in </a:t>
            </a:r>
            <a:r>
              <a:rPr lang="en-GB" sz="2400" dirty="0" err="1"/>
              <a:t>Sellwood</a:t>
            </a:r>
            <a:r>
              <a:rPr lang="en-GB" sz="2400" dirty="0"/>
              <a:t> &amp; Binney 2025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5B6F1-CD26-0D68-DA52-A4198C993307}"/>
              </a:ext>
            </a:extLst>
          </p:cNvPr>
          <p:cNvSpPr txBox="1"/>
          <p:nvPr/>
        </p:nvSpPr>
        <p:spPr>
          <a:xfrm>
            <a:off x="7818968" y="1827136"/>
            <a:ext cx="380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Milky Way observation is from Frankel+20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76BAD-6B04-81AE-6A24-771F21FD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8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07F4-C249-89FB-F2F5-F400E525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EA23-07B8-07B3-E9AA-D13A5E065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63BDE-1E96-17E1-4DAC-A39D698D8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" y="1082192"/>
            <a:ext cx="12107904" cy="50947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658AF-8EC6-7408-B3DD-7F1116E8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21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B63B-14EA-0E0A-C14B-34162D59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D2FA-5A7E-5AC9-4D41-CCC3DBB79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C6551-470A-31DC-6595-FA9ADDA2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" y="1027906"/>
            <a:ext cx="12059478" cy="50743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FEC5D-54B3-0180-D971-251BBC4B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765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FBB0-B6DB-53F2-024B-EA0672D8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DBA49-5FFE-D515-6684-02B757CDD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DAF87-0613-EDA3-8678-A34A2332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25625"/>
            <a:ext cx="12164641" cy="37137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A439-F04F-6641-CB02-C73D5F97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88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906A-A721-A518-948C-588E9C71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7CFB-1318-CE92-9858-C55AFB367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41A2A-D345-5852-868C-ED695349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03137"/>
            <a:ext cx="10515600" cy="53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6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0658-4DFB-228C-FBAF-D500E60E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7297-3E2B-39BF-1728-56A4233A3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010A8-DA0B-4060-54C0-EE2EABB7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DD567-B2D0-5609-BB26-27D5EEE33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8" y="1472292"/>
            <a:ext cx="11861340" cy="37971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E2E145-19BB-2D3F-C907-994FEFB3BE11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Work in progress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810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399BF-4529-52ED-C68B-B285945A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E128-8DA7-F24D-9AC3-283E1599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62169-6D62-0304-6253-8665765C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E5747-A502-64B8-10EA-2D327C39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3" y="1825625"/>
            <a:ext cx="11992614" cy="35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9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E4A31-C3BC-D517-7E31-2E8FD98D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E55F0-057E-6E69-1646-B3877838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0" y="1393031"/>
            <a:ext cx="11956640" cy="4600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C9474-55A5-EF08-A6BD-49B6D67DC86C}"/>
              </a:ext>
            </a:extLst>
          </p:cNvPr>
          <p:cNvSpPr txBox="1"/>
          <p:nvPr/>
        </p:nvSpPr>
        <p:spPr>
          <a:xfrm>
            <a:off x="217714" y="634128"/>
            <a:ext cx="679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space of the Milky Way’s disc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8FD97-63C1-6058-83EF-F0B9F0E1EA2E}"/>
              </a:ext>
            </a:extLst>
          </p:cNvPr>
          <p:cNvSpPr txBox="1"/>
          <p:nvPr/>
        </p:nvSpPr>
        <p:spPr>
          <a:xfrm>
            <a:off x="10429874" y="1018543"/>
            <a:ext cx="1589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Hayden+2015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D5E35-2A04-D822-BE1E-FC7061900A97}"/>
              </a:ext>
            </a:extLst>
          </p:cNvPr>
          <p:cNvSpPr/>
          <p:nvPr/>
        </p:nvSpPr>
        <p:spPr>
          <a:xfrm>
            <a:off x="2329543" y="1393031"/>
            <a:ext cx="5301343" cy="2978944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0ACAD2-E565-0669-2785-755AF83EF4D4}"/>
              </a:ext>
            </a:extLst>
          </p:cNvPr>
          <p:cNvSpPr txBox="1"/>
          <p:nvPr/>
        </p:nvSpPr>
        <p:spPr>
          <a:xfrm>
            <a:off x="217714" y="6203406"/>
            <a:ext cx="9314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Radial migration might be one of the many ways to create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-bimodality (See sharma+21)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0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2FA5-0B40-00B7-5C8F-B8E5114F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5" y="300965"/>
            <a:ext cx="10515600" cy="1325563"/>
          </a:xfrm>
        </p:spPr>
        <p:txBody>
          <a:bodyPr/>
          <a:lstStyle/>
          <a:p>
            <a:r>
              <a:rPr lang="en-GB" dirty="0"/>
              <a:t>Stellar radial migrations in the Galactic disc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E2A3-0FE0-BA93-2CA3-31091C077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44" y="2193406"/>
            <a:ext cx="6124495" cy="3107464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Stars could move from their birth radius to their present-day radius, called radial migration</a:t>
            </a:r>
          </a:p>
          <a:p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process happens through interaction with non-axisymmetric perturbations, e.g. the transient spiral arms, galactic bar. </a:t>
            </a: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91C0C-3971-A9F2-B42B-BD8CBB32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6" y="1562368"/>
            <a:ext cx="5475140" cy="4877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90352-3E53-86DA-9E6D-EA868E557865}"/>
              </a:ext>
            </a:extLst>
          </p:cNvPr>
          <p:cNvSpPr txBox="1"/>
          <p:nvPr/>
        </p:nvSpPr>
        <p:spPr>
          <a:xfrm>
            <a:off x="9244386" y="1690688"/>
            <a:ext cx="246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Sellwood</a:t>
            </a:r>
            <a:r>
              <a:rPr lang="en-GB" dirty="0">
                <a:solidFill>
                  <a:schemeClr val="bg1"/>
                </a:solidFill>
              </a:rPr>
              <a:t> &amp; Binney 2002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69C29-BC01-87BF-46E7-84729824C57B}"/>
              </a:ext>
            </a:extLst>
          </p:cNvPr>
          <p:cNvSpPr txBox="1"/>
          <p:nvPr/>
        </p:nvSpPr>
        <p:spPr>
          <a:xfrm>
            <a:off x="238539" y="62401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Sellwood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Binney 02,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Minchev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Famaey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Halle +15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44A8F-F6A2-195C-09E6-9F631E39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9339"/>
            <a:ext cx="2743200" cy="365125"/>
          </a:xfrm>
        </p:spPr>
        <p:txBody>
          <a:bodyPr/>
          <a:lstStyle/>
          <a:p>
            <a:fld id="{1145B828-1978-6842-8771-3BCCF4C715E1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62724-1E6B-AFA6-E1B4-2C012FFD7089}"/>
              </a:ext>
            </a:extLst>
          </p:cNvPr>
          <p:cNvSpPr txBox="1"/>
          <p:nvPr/>
        </p:nvSpPr>
        <p:spPr>
          <a:xfrm rot="16200000">
            <a:off x="4938223" y="3443947"/>
            <a:ext cx="3537297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 of radial 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3EA3FD-FFF9-CCEE-9A99-D323E316016A}"/>
              </a:ext>
            </a:extLst>
          </p:cNvPr>
          <p:cNvSpPr txBox="1"/>
          <p:nvPr/>
        </p:nvSpPr>
        <p:spPr>
          <a:xfrm>
            <a:off x="7990986" y="6040110"/>
            <a:ext cx="350659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Birth guiding radius of stars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D4E952-159E-70BD-FC75-166ED9B75B0E}"/>
                  </a:ext>
                </a:extLst>
              </p:cNvPr>
              <p:cNvSpPr txBox="1"/>
              <p:nvPr/>
            </p:nvSpPr>
            <p:spPr>
              <a:xfrm>
                <a:off x="427385" y="5412651"/>
                <a:ext cx="5842529" cy="473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Amount of migration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𝐅𝐞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𝐇</m:t>
                        </m:r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</m:oMath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D4E952-159E-70BD-FC75-166ED9B75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85" y="5412651"/>
                <a:ext cx="5842529" cy="473143"/>
              </a:xfrm>
              <a:prstGeom prst="rect">
                <a:avLst/>
              </a:prstGeom>
              <a:blipFill>
                <a:blip r:embed="rId3"/>
                <a:stretch>
                  <a:fillRect l="-3688" t="-23684" b="-368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Chemical cartography in the Galactic disc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811FF-8FC0-479B-2390-41953791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19" y="2066167"/>
            <a:ext cx="6743700" cy="463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42CD3-5668-4B3B-8ADA-40D8FE7B3962}"/>
              </a:ext>
            </a:extLst>
          </p:cNvPr>
          <p:cNvSpPr txBox="1"/>
          <p:nvPr/>
        </p:nvSpPr>
        <p:spPr>
          <a:xfrm>
            <a:off x="709819" y="6242331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Xiang &amp; Rix 2022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FE44B6-7452-1472-011D-02B0F33ECC3C}"/>
              </a:ext>
            </a:extLst>
          </p:cNvPr>
          <p:cNvSpPr txBox="1">
            <a:spLocks/>
          </p:cNvSpPr>
          <p:nvPr/>
        </p:nvSpPr>
        <p:spPr>
          <a:xfrm>
            <a:off x="7341704" y="1389676"/>
            <a:ext cx="4515679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The age-metallicity plane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3F2797-0DB1-B1D8-22C6-4CF9DB4BC6EC}"/>
              </a:ext>
            </a:extLst>
          </p:cNvPr>
          <p:cNvCxnSpPr>
            <a:cxnSpLocks/>
          </p:cNvCxnSpPr>
          <p:nvPr/>
        </p:nvCxnSpPr>
        <p:spPr>
          <a:xfrm flipH="1" flipV="1">
            <a:off x="4081669" y="3139181"/>
            <a:ext cx="1222098" cy="611184"/>
          </a:xfrm>
          <a:prstGeom prst="line">
            <a:avLst/>
          </a:prstGeom>
          <a:ln w="476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339FD6-40DC-9E88-F780-7B3B59E4579D}"/>
              </a:ext>
            </a:extLst>
          </p:cNvPr>
          <p:cNvCxnSpPr>
            <a:cxnSpLocks/>
          </p:cNvCxnSpPr>
          <p:nvPr/>
        </p:nvCxnSpPr>
        <p:spPr>
          <a:xfrm flipH="1">
            <a:off x="2491409" y="3139181"/>
            <a:ext cx="1590260" cy="64323"/>
          </a:xfrm>
          <a:prstGeom prst="line">
            <a:avLst/>
          </a:prstGeom>
          <a:ln w="476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13D2D-474D-4F70-0FB6-78AE02B25769}"/>
              </a:ext>
            </a:extLst>
          </p:cNvPr>
          <p:cNvCxnSpPr>
            <a:cxnSpLocks/>
          </p:cNvCxnSpPr>
          <p:nvPr/>
        </p:nvCxnSpPr>
        <p:spPr>
          <a:xfrm flipH="1" flipV="1">
            <a:off x="2491409" y="3165059"/>
            <a:ext cx="1338469" cy="469904"/>
          </a:xfrm>
          <a:prstGeom prst="line">
            <a:avLst/>
          </a:prstGeom>
          <a:ln w="47625">
            <a:solidFill>
              <a:schemeClr val="tx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96EA7CF-A9F1-E151-9E21-BAA18EDC238E}"/>
              </a:ext>
            </a:extLst>
          </p:cNvPr>
          <p:cNvSpPr txBox="1">
            <a:spLocks/>
          </p:cNvSpPr>
          <p:nvPr/>
        </p:nvSpPr>
        <p:spPr>
          <a:xfrm>
            <a:off x="7570304" y="2976494"/>
            <a:ext cx="4515679" cy="355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mechanism caused this bimodal sequences </a:t>
            </a:r>
          </a:p>
          <a:p>
            <a:pPr marL="0" indent="0" algn="ctr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it correlate to the chemical bimodality</a:t>
            </a:r>
          </a:p>
          <a:p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A0A0C32-84C8-7187-B1EE-73990938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ck_noJR">
            <a:hlinkClick r:id="" action="ppaction://media"/>
            <a:extLst>
              <a:ext uri="{FF2B5EF4-FFF2-40B4-BE49-F238E27FC236}">
                <a16:creationId xmlns:a16="http://schemas.microsoft.com/office/drawing/2014/main" id="{6BC9092B-CFDB-D2AD-ED30-78C5F6FA8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84" y="1443440"/>
            <a:ext cx="8440279" cy="442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E6480A-BB1C-E814-152A-137D549E1CC8}"/>
              </a:ext>
            </a:extLst>
          </p:cNvPr>
          <p:cNvSpPr txBox="1">
            <a:spLocks/>
          </p:cNvSpPr>
          <p:nvPr/>
        </p:nvSpPr>
        <p:spPr>
          <a:xfrm>
            <a:off x="7199243" y="1389676"/>
            <a:ext cx="3482010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A toy demonstration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87EFA-ACE8-A5ED-1C81-572E0224CD10}"/>
              </a:ext>
            </a:extLst>
          </p:cNvPr>
          <p:cNvSpPr txBox="1"/>
          <p:nvPr/>
        </p:nvSpPr>
        <p:spPr>
          <a:xfrm>
            <a:off x="69067" y="6004341"/>
            <a:ext cx="524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See Chiba+21; Chiba &amp; </a:t>
            </a:r>
            <a:r>
              <a:rPr lang="en-GB" sz="2000" dirty="0" err="1"/>
              <a:t>Schonrich</a:t>
            </a:r>
            <a:r>
              <a:rPr lang="en-GB" sz="2000" dirty="0"/>
              <a:t> 2021 for analytic descriptions and very beautiful figures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B66D6-197A-EB87-82CE-CBAF0E40D0A3}"/>
              </a:ext>
            </a:extLst>
          </p:cNvPr>
          <p:cNvSpPr txBox="1"/>
          <p:nvPr/>
        </p:nvSpPr>
        <p:spPr>
          <a:xfrm>
            <a:off x="7608404" y="4311664"/>
            <a:ext cx="108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BF5296B-D17D-1EDE-BE4B-47503935F103}"/>
                  </a:ext>
                </a:extLst>
              </p:cNvPr>
              <p:cNvSpPr/>
              <p:nvPr/>
            </p:nvSpPr>
            <p:spPr>
              <a:xfrm>
                <a:off x="5284755" y="5909193"/>
                <a:ext cx="6808811" cy="803034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Today’s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corotation</m:t>
                    </m:r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radius</m:t>
                    </m:r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~ 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.5</m:t>
                    </m:r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kpc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(Chiba+21, Clarke+22, Zhang+24, Dillamore+24,25)</a:t>
                </a:r>
              </a:p>
            </p:txBody>
          </p:sp>
        </mc:Choice>
        <mc:Fallback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BF5296B-D17D-1EDE-BE4B-47503935F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755" y="5909193"/>
                <a:ext cx="6808811" cy="803034"/>
              </a:xfrm>
              <a:prstGeom prst="round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474E33-2679-0E1F-C553-02CDE86AD100}"/>
              </a:ext>
            </a:extLst>
          </p:cNvPr>
          <p:cNvSpPr txBox="1"/>
          <p:nvPr/>
        </p:nvSpPr>
        <p:spPr>
          <a:xfrm>
            <a:off x="8843964" y="2501081"/>
            <a:ext cx="3282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Stars trapped in the corotation resonance migrate with the expansion of the corotation.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brings stars from the inner Milky Way to the present-day corotation radius.</a:t>
            </a:r>
          </a:p>
        </p:txBody>
      </p:sp>
    </p:spTree>
    <p:extLst>
      <p:ext uri="{BB962C8B-B14F-4D97-AF65-F5344CB8AC3E}">
        <p14:creationId xmlns:p14="http://schemas.microsoft.com/office/powerpoint/2010/main" val="6355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E6480A-BB1C-E814-152A-137D549E1CC8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Test-particle simulation setup</a:t>
            </a:r>
            <a:endParaRPr lang="en-GB" sz="30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4F0EED-A807-E468-BE96-569C72B7CA69}"/>
              </a:ext>
            </a:extLst>
          </p:cNvPr>
          <p:cNvSpPr/>
          <p:nvPr/>
        </p:nvSpPr>
        <p:spPr>
          <a:xfrm>
            <a:off x="109330" y="2167270"/>
            <a:ext cx="2912166" cy="15952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Initialise a quasi-isothermal disc in an axisymmetric disc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5B2844D-4997-547A-DA47-C60FD88899F0}"/>
                  </a:ext>
                </a:extLst>
              </p:cNvPr>
              <p:cNvSpPr/>
              <p:nvPr/>
            </p:nvSpPr>
            <p:spPr>
              <a:xfrm>
                <a:off x="3273284" y="2167269"/>
                <a:ext cx="3051313" cy="159523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/>
                  <a:t>Grow a galactic bar in the background potential with an initial pattern speed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r>
                  <a:rPr lang="en-GB" sz="2000" dirty="0"/>
                  <a:t> km/s/kpc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𝐶𝑅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𝑖𝑛𝑖𝑡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~2. 7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US" altLang="zh-CN" sz="2000" dirty="0"/>
                  <a:t>)</a:t>
                </a:r>
                <a:endParaRPr lang="en-GB" sz="2000" dirty="0"/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5B2844D-4997-547A-DA47-C60FD8889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284" y="2167269"/>
                <a:ext cx="3051313" cy="1595233"/>
              </a:xfrm>
              <a:prstGeom prst="roundRect">
                <a:avLst/>
              </a:prstGeom>
              <a:blipFill>
                <a:blip r:embed="rId3"/>
                <a:stretch>
                  <a:fillRect t="-3150" b="-7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D204B8-7EE8-5230-8D1A-E0B07191F1A4}"/>
              </a:ext>
            </a:extLst>
          </p:cNvPr>
          <p:cNvCxnSpPr>
            <a:cxnSpLocks/>
          </p:cNvCxnSpPr>
          <p:nvPr/>
        </p:nvCxnSpPr>
        <p:spPr>
          <a:xfrm>
            <a:off x="334617" y="4163934"/>
            <a:ext cx="11658600" cy="0"/>
          </a:xfrm>
          <a:prstGeom prst="straightConnector1">
            <a:avLst/>
          </a:prstGeom>
          <a:ln w="133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7363E11-2125-09D8-BFA8-70CBA7D76ABD}"/>
                  </a:ext>
                </a:extLst>
              </p:cNvPr>
              <p:cNvSpPr/>
              <p:nvPr/>
            </p:nvSpPr>
            <p:spPr>
              <a:xfrm>
                <a:off x="6425650" y="2167268"/>
                <a:ext cx="2797862" cy="159522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/>
                  <a:t>Bar reach its maximum strength and start decelerate with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=0.003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7363E11-2125-09D8-BFA8-70CBA7D76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650" y="2167268"/>
                <a:ext cx="2797862" cy="159522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A547F44-849C-2B25-16B5-1556B8EFA8EA}"/>
              </a:ext>
            </a:extLst>
          </p:cNvPr>
          <p:cNvSpPr/>
          <p:nvPr/>
        </p:nvSpPr>
        <p:spPr>
          <a:xfrm>
            <a:off x="1417430" y="4827704"/>
            <a:ext cx="2912166" cy="1447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Add new disc stellar particles into the simulation constantly with time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E759E-1BFE-18E3-2487-871F72C0504E}"/>
              </a:ext>
            </a:extLst>
          </p:cNvPr>
          <p:cNvCxnSpPr/>
          <p:nvPr/>
        </p:nvCxnSpPr>
        <p:spPr>
          <a:xfrm>
            <a:off x="361121" y="3949148"/>
            <a:ext cx="0" cy="2147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99AC50-1014-1C40-2BD0-9429366077C7}"/>
              </a:ext>
            </a:extLst>
          </p:cNvPr>
          <p:cNvCxnSpPr/>
          <p:nvPr/>
        </p:nvCxnSpPr>
        <p:spPr>
          <a:xfrm>
            <a:off x="4856924" y="3942522"/>
            <a:ext cx="0" cy="2147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69DFD-CA05-43BE-8DB9-B66FEB555F69}"/>
              </a:ext>
            </a:extLst>
          </p:cNvPr>
          <p:cNvCxnSpPr/>
          <p:nvPr/>
        </p:nvCxnSpPr>
        <p:spPr>
          <a:xfrm>
            <a:off x="8017566" y="3969026"/>
            <a:ext cx="0" cy="2147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9EC8DC-3263-47CB-5182-FF2CA5DA83B4}"/>
              </a:ext>
            </a:extLst>
          </p:cNvPr>
          <p:cNvSpPr txBox="1"/>
          <p:nvPr/>
        </p:nvSpPr>
        <p:spPr>
          <a:xfrm>
            <a:off x="0" y="4195439"/>
            <a:ext cx="123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 = 0 </a:t>
            </a:r>
            <a:r>
              <a:rPr lang="en-GB" sz="2400" dirty="0" err="1"/>
              <a:t>Gyr</a:t>
            </a:r>
            <a:endParaRPr lang="en-GB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3A7A81-CDA3-52C3-9AB7-1256D02EED52}"/>
              </a:ext>
            </a:extLst>
          </p:cNvPr>
          <p:cNvSpPr txBox="1"/>
          <p:nvPr/>
        </p:nvSpPr>
        <p:spPr>
          <a:xfrm>
            <a:off x="4237042" y="4196522"/>
            <a:ext cx="147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 = 3.5 </a:t>
            </a:r>
            <a:r>
              <a:rPr lang="en-GB" sz="2400" dirty="0" err="1"/>
              <a:t>Gyr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42776E-DD6B-0381-4E89-644D965D2AE2}"/>
              </a:ext>
            </a:extLst>
          </p:cNvPr>
          <p:cNvSpPr txBox="1"/>
          <p:nvPr/>
        </p:nvSpPr>
        <p:spPr>
          <a:xfrm>
            <a:off x="7294718" y="4203308"/>
            <a:ext cx="1472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 = 4.5 </a:t>
            </a:r>
            <a:r>
              <a:rPr lang="en-GB" sz="2400" dirty="0" err="1"/>
              <a:t>Gyr</a:t>
            </a:r>
            <a:endParaRPr lang="en-GB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9E35EB-5562-A2CB-2628-F3B6BD2B9F8A}"/>
              </a:ext>
            </a:extLst>
          </p:cNvPr>
          <p:cNvSpPr txBox="1"/>
          <p:nvPr/>
        </p:nvSpPr>
        <p:spPr>
          <a:xfrm>
            <a:off x="10958649" y="4216210"/>
            <a:ext cx="123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11.5 </a:t>
            </a:r>
            <a:r>
              <a:rPr lang="en-GB" sz="2400" dirty="0" err="1"/>
              <a:t>Gyr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2EDE70C-C362-0244-0247-A239587E352B}"/>
                  </a:ext>
                </a:extLst>
              </p:cNvPr>
              <p:cNvSpPr/>
              <p:nvPr/>
            </p:nvSpPr>
            <p:spPr>
              <a:xfrm>
                <a:off x="7212281" y="4827704"/>
                <a:ext cx="2912166" cy="1447800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dirty="0"/>
                  <a:t>Assign metallicity to the test particles afterwards with a model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GB" sz="2000" i="0" dirty="0" smtClean="0">
                          <a:latin typeface="Cambria Math" panose="02040503050406030204" pitchFamily="18" charset="0"/>
                        </a:rPr>
                        <m:t>Fe</m:t>
                      </m:r>
                      <m:r>
                        <a:rPr lang="en-GB" sz="2000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GB" sz="2000" i="0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] 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000" i="1" dirty="0" err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GB" sz="20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B2EDE70C-C362-0244-0247-A239587E35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281" y="4827704"/>
                <a:ext cx="2912166" cy="1447800"/>
              </a:xfrm>
              <a:prstGeom prst="roundRect">
                <a:avLst/>
              </a:prstGeom>
              <a:blipFill>
                <a:blip r:embed="rId5"/>
                <a:stretch>
                  <a:fillRect r="-4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03B1B6-B4D7-0FE0-53E3-6979F98EB5F8}"/>
              </a:ext>
            </a:extLst>
          </p:cNvPr>
          <p:cNvCxnSpPr/>
          <p:nvPr/>
        </p:nvCxnSpPr>
        <p:spPr>
          <a:xfrm>
            <a:off x="11085445" y="3962400"/>
            <a:ext cx="0" cy="21478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BD58171-4A4D-3C34-1DA6-BEC640BD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4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  <p:bldP spid="11" grpId="0" animBg="1"/>
      <p:bldP spid="18" grpId="0"/>
      <p:bldP spid="19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C70A8-E132-716F-CB5C-0FDB7E2F8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557" y="1619365"/>
            <a:ext cx="5217411" cy="4668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113335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77642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Local stars vs. migrated stars</a:t>
            </a:r>
            <a:endParaRPr lang="en-GB" sz="3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C76013-85FE-0A7C-2427-85F84F227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07"/>
          <a:stretch/>
        </p:blipFill>
        <p:spPr>
          <a:xfrm>
            <a:off x="10239963" y="1700153"/>
            <a:ext cx="1671045" cy="4481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96AD31-C62D-D7A8-37D0-23ADF06A0D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368" b="13424"/>
          <a:stretch/>
        </p:blipFill>
        <p:spPr>
          <a:xfrm>
            <a:off x="58184" y="1575415"/>
            <a:ext cx="5208104" cy="4640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4444A1-BA6F-C0C0-14E3-4AF5D5FEC9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5" t="87685" r="-87" b="-1999"/>
          <a:stretch/>
        </p:blipFill>
        <p:spPr>
          <a:xfrm>
            <a:off x="159592" y="6254085"/>
            <a:ext cx="11698407" cy="5853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571CB-C748-153D-D565-7E4DC1F96E9C}"/>
              </a:ext>
            </a:extLst>
          </p:cNvPr>
          <p:cNvSpPr txBox="1"/>
          <p:nvPr/>
        </p:nvSpPr>
        <p:spPr>
          <a:xfrm>
            <a:off x="3831799" y="5110131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4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91899-B022-2B0B-DE4C-9DCC0EFB2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7"/>
          <a:stretch/>
        </p:blipFill>
        <p:spPr>
          <a:xfrm>
            <a:off x="9117965" y="2421943"/>
            <a:ext cx="1458253" cy="391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6997F-EA60-72E6-315B-6A1EFD2CC9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0"/>
          <a:stretch/>
        </p:blipFill>
        <p:spPr>
          <a:xfrm>
            <a:off x="3275042" y="1673649"/>
            <a:ext cx="5552616" cy="5119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06A219-9526-DB05-82DE-B0A52A1B8CB9}"/>
              </a:ext>
            </a:extLst>
          </p:cNvPr>
          <p:cNvSpPr txBox="1"/>
          <p:nvPr/>
        </p:nvSpPr>
        <p:spPr>
          <a:xfrm>
            <a:off x="334617" y="6310809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B928C1-3E36-61F7-B1C8-456D99A4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" r="91179"/>
          <a:stretch/>
        </p:blipFill>
        <p:spPr>
          <a:xfrm>
            <a:off x="2573295" y="1685502"/>
            <a:ext cx="715617" cy="5119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3E865-A7EE-0554-80F2-365CB21C1829}"/>
              </a:ext>
            </a:extLst>
          </p:cNvPr>
          <p:cNvSpPr txBox="1"/>
          <p:nvPr/>
        </p:nvSpPr>
        <p:spPr>
          <a:xfrm>
            <a:off x="4470648" y="3750753"/>
            <a:ext cx="144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Observation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68C76-6069-151D-ECC2-623172BE5194}"/>
              </a:ext>
            </a:extLst>
          </p:cNvPr>
          <p:cNvSpPr txBox="1"/>
          <p:nvPr/>
        </p:nvSpPr>
        <p:spPr>
          <a:xfrm>
            <a:off x="6056244" y="4377361"/>
            <a:ext cx="200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Simulation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CDF5D-D129-F355-452C-F79B4BB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E0235-128E-A2CC-CA29-F320DF11240F}"/>
              </a:ext>
            </a:extLst>
          </p:cNvPr>
          <p:cNvSpPr txBox="1"/>
          <p:nvPr/>
        </p:nvSpPr>
        <p:spPr>
          <a:xfrm>
            <a:off x="8438926" y="1626957"/>
            <a:ext cx="366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upper sequence disappeared outside the corotation zone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A06EC4-D2F7-ACCC-B03C-CA1D78088E5D}"/>
              </a:ext>
            </a:extLst>
          </p:cNvPr>
          <p:cNvCxnSpPr>
            <a:cxnSpLocks/>
          </p:cNvCxnSpPr>
          <p:nvPr/>
        </p:nvCxnSpPr>
        <p:spPr>
          <a:xfrm flipH="1">
            <a:off x="7511143" y="2358414"/>
            <a:ext cx="1480457" cy="58072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8627E0-F85E-F7C2-0BA9-D84674DCDA38}"/>
              </a:ext>
            </a:extLst>
          </p:cNvPr>
          <p:cNvCxnSpPr>
            <a:cxnSpLocks/>
          </p:cNvCxnSpPr>
          <p:nvPr/>
        </p:nvCxnSpPr>
        <p:spPr>
          <a:xfrm>
            <a:off x="2389660" y="2358414"/>
            <a:ext cx="1989255" cy="80932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4ACCEE-18E1-159C-A948-7756344D4A02}"/>
              </a:ext>
            </a:extLst>
          </p:cNvPr>
          <p:cNvSpPr txBox="1"/>
          <p:nvPr/>
        </p:nvSpPr>
        <p:spPr>
          <a:xfrm>
            <a:off x="317593" y="1577474"/>
            <a:ext cx="279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bimodal sequences co-exist around the corotation radius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215CB9-4781-B126-04E2-BF36824D90DA}"/>
              </a:ext>
            </a:extLst>
          </p:cNvPr>
          <p:cNvSpPr/>
          <p:nvPr/>
        </p:nvSpPr>
        <p:spPr>
          <a:xfrm rot="19420785">
            <a:off x="3166062" y="3085514"/>
            <a:ext cx="1073832" cy="198517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621972-8F1C-C7FD-FA85-4CEBE6EEECDD}"/>
              </a:ext>
            </a:extLst>
          </p:cNvPr>
          <p:cNvSpPr/>
          <p:nvPr/>
        </p:nvSpPr>
        <p:spPr>
          <a:xfrm>
            <a:off x="4069055" y="2805942"/>
            <a:ext cx="1494398" cy="195223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EE78E0-A1D9-0709-684D-D140C01FC141}"/>
              </a:ext>
            </a:extLst>
          </p:cNvPr>
          <p:cNvSpPr/>
          <p:nvPr/>
        </p:nvSpPr>
        <p:spPr>
          <a:xfrm rot="20373371">
            <a:off x="3981190" y="3127902"/>
            <a:ext cx="1644040" cy="206649"/>
          </a:xfrm>
          <a:prstGeom prst="rect">
            <a:avLst/>
          </a:prstGeom>
          <a:solidFill>
            <a:srgbClr val="FF0000">
              <a:alpha val="4659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8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8" grpId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31380</TotalTime>
  <Words>1168</Words>
  <Application>Microsoft Macintosh PowerPoint</Application>
  <PresentationFormat>Widescreen</PresentationFormat>
  <Paragraphs>190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Times</vt:lpstr>
      <vt:lpstr>Arial</vt:lpstr>
      <vt:lpstr>Calibri</vt:lpstr>
      <vt:lpstr>Calibri Light</vt:lpstr>
      <vt:lpstr>Cambria Math</vt:lpstr>
      <vt:lpstr>Helvetica Neue</vt:lpstr>
      <vt:lpstr>Times New Roman</vt:lpstr>
      <vt:lpstr>Office Theme</vt:lpstr>
      <vt:lpstr>Disc [α/Fe]-bimodality from the bar-driven radial migration</vt:lpstr>
      <vt:lpstr>PowerPoint Presentation</vt:lpstr>
      <vt:lpstr>PowerPoint Presentation</vt:lpstr>
      <vt:lpstr>Stellar radial migrations in the Galactic disc</vt:lpstr>
      <vt:lpstr>Chemical cartography in the Galactic disc</vt:lpstr>
      <vt:lpstr>Resonant dragging of a decelerating bar</vt:lpstr>
      <vt:lpstr>Resonant dragging of a decelerating bar</vt:lpstr>
      <vt:lpstr>Resulting age-metallicity sequences</vt:lpstr>
      <vt:lpstr>Resulting age-metallicity sequences</vt:lpstr>
      <vt:lpstr>Implications: 1) [α/Fe]-[Fe/H] bimodality</vt:lpstr>
      <vt:lpstr>Implications: 2) Azimuthal patterns </vt:lpstr>
      <vt:lpstr>Implications: 2) Azimuthal patterns </vt:lpstr>
      <vt:lpstr>Conclusion</vt:lpstr>
      <vt:lpstr>PowerPoint Presentation</vt:lpstr>
      <vt:lpstr>Observational evidence of radial migration</vt:lpstr>
      <vt:lpstr>Resonant dragging of a decelerating bar</vt:lpstr>
      <vt:lpstr>Resonant dragging of a decelerating bar</vt:lpstr>
      <vt:lpstr>Resulting age-metallicity sequences</vt:lpstr>
      <vt:lpstr>Resulting age-metallicity sequences</vt:lpstr>
      <vt:lpstr>Resulting age-metallicity sequences</vt:lpstr>
      <vt:lpstr>Inferring the pattern speed history of the bar</vt:lpstr>
      <vt:lpstr>Implications: 3) Broken power-law in stellar density</vt:lpstr>
      <vt:lpstr>Implications: 4) Coldness of the disc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progress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Radial migration in the Galactic disc with a decelerating bar</dc:title>
  <dc:creator>Hanyuan Zhang</dc:creator>
  <cp:lastModifiedBy>Hanyuan Zhang</cp:lastModifiedBy>
  <cp:revision>57</cp:revision>
  <dcterms:created xsi:type="dcterms:W3CDTF">2025-05-25T15:38:26Z</dcterms:created>
  <dcterms:modified xsi:type="dcterms:W3CDTF">2025-07-10T15:11:54Z</dcterms:modified>
</cp:coreProperties>
</file>