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4" r:id="rId4"/>
  </p:sldMasterIdLst>
  <p:notesMasterIdLst>
    <p:notesMasterId r:id="rId21"/>
  </p:notesMasterIdLst>
  <p:handoutMasterIdLst>
    <p:handoutMasterId r:id="rId22"/>
  </p:handoutMasterIdLst>
  <p:sldIdLst>
    <p:sldId id="321" r:id="rId5"/>
    <p:sldId id="322" r:id="rId6"/>
    <p:sldId id="323" r:id="rId7"/>
    <p:sldId id="324" r:id="rId8"/>
    <p:sldId id="325" r:id="rId9"/>
    <p:sldId id="263" r:id="rId10"/>
    <p:sldId id="259" r:id="rId11"/>
    <p:sldId id="326" r:id="rId12"/>
    <p:sldId id="273" r:id="rId13"/>
    <p:sldId id="276" r:id="rId14"/>
    <p:sldId id="277" r:id="rId15"/>
    <p:sldId id="328" r:id="rId16"/>
    <p:sldId id="329" r:id="rId17"/>
    <p:sldId id="275" r:id="rId18"/>
    <p:sldId id="330" r:id="rId19"/>
    <p:sldId id="33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Your presentation" id="{61A68ED7-730A-9E4A-B4EA-760A21F30216}">
          <p14:sldIdLst>
            <p14:sldId id="321"/>
            <p14:sldId id="322"/>
            <p14:sldId id="323"/>
            <p14:sldId id="324"/>
            <p14:sldId id="325"/>
            <p14:sldId id="263"/>
            <p14:sldId id="259"/>
            <p14:sldId id="326"/>
            <p14:sldId id="273"/>
            <p14:sldId id="276"/>
            <p14:sldId id="277"/>
            <p14:sldId id="328"/>
            <p14:sldId id="329"/>
            <p14:sldId id="275"/>
            <p14:sldId id="330"/>
            <p14:sldId id="33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9FA"/>
    <a:srgbClr val="C37A3C"/>
    <a:srgbClr val="C8CACA"/>
    <a:srgbClr val="CFAB38"/>
    <a:srgbClr val="A0AAAE"/>
    <a:srgbClr val="9A46CF"/>
    <a:srgbClr val="9A64CF"/>
    <a:srgbClr val="A97CBE"/>
    <a:srgbClr val="85509A"/>
    <a:srgbClr val="714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7B3989-37B5-DA42-9C35-2CCDCEE205FB}" v="45" dt="2025-07-08T11:29:13.6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–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Themed Style 2 –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78" autoAdjust="0"/>
    <p:restoredTop sz="96405"/>
  </p:normalViewPr>
  <p:slideViewPr>
    <p:cSldViewPr snapToGrid="0" showGuides="1">
      <p:cViewPr varScale="1">
        <p:scale>
          <a:sx n="121" d="100"/>
          <a:sy n="121" d="100"/>
        </p:scale>
        <p:origin x="10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49" d="100"/>
          <a:sy n="149" d="100"/>
        </p:scale>
        <p:origin x="42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8966F2-21A1-4B2B-ADA6-AD0BB447B7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468BB-CDF2-4507-B4EF-7B369D307A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AAC3A-BD1F-4A00-9099-74B95789FE00}" type="datetimeFigureOut">
              <a:rPr lang="en-GB" smtClean="0">
                <a:latin typeface="Arial" panose="020B0604020202020204" pitchFamily="34" charset="0"/>
              </a:rPr>
              <a:pPr/>
              <a:t>08/07/2025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BCF7D-6037-48D3-84E5-56B8B05521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9E732-656C-4BB5-ACCB-1568C5C66D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F51D9-0FEB-436E-9280-D6033F603547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5840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E359C8A-39F6-4045-9163-4042C4C26B15}" type="datetimeFigureOut">
              <a:rPr lang="en-GB" smtClean="0"/>
              <a:pPr/>
              <a:t>08/07/2025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30370952-48CC-46D7-9FCD-59FAD40CC02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23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9A4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Hertfordshire logo">
            <a:extLst>
              <a:ext uri="{FF2B5EF4-FFF2-40B4-BE49-F238E27FC236}">
                <a16:creationId xmlns:a16="http://schemas.microsoft.com/office/drawing/2014/main" id="{16E4BB13-0D32-AA4A-BF91-2B76A7C182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042" y="3007237"/>
            <a:ext cx="4753917" cy="8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3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: 33/33/3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1172836-3009-20E3-DA40-6C3FEACBA6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838" y="2312756"/>
            <a:ext cx="3191263" cy="1206053"/>
          </a:xfrm>
        </p:spPr>
        <p:txBody>
          <a:bodyPr>
            <a:noAutofit/>
          </a:bodyPr>
          <a:lstStyle>
            <a:lvl1pPr>
              <a:defRPr sz="7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E970A3-9B76-5E43-C3FB-15C7F30F30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836" y="3544756"/>
            <a:ext cx="3191263" cy="276999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BA2B73B-3CA1-E02B-8954-5F3E2DAE76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980" y="2312756"/>
            <a:ext cx="3191263" cy="1206053"/>
          </a:xfrm>
        </p:spPr>
        <p:txBody>
          <a:bodyPr>
            <a:noAutofit/>
          </a:bodyPr>
          <a:lstStyle>
            <a:lvl1pPr>
              <a:defRPr sz="7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5D9D388-4998-48CC-8CFC-BA6D173FC2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978" y="3544756"/>
            <a:ext cx="3191263" cy="276999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4DF6A99-482C-45EE-B2CD-3DDD0FFB05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00407" y="2312756"/>
            <a:ext cx="3191263" cy="1206053"/>
          </a:xfrm>
        </p:spPr>
        <p:txBody>
          <a:bodyPr>
            <a:noAutofit/>
          </a:bodyPr>
          <a:lstStyle>
            <a:lvl1pPr>
              <a:defRPr sz="7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4C427C6-BE1B-D559-21C0-1BC0404C74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0405" y="3544756"/>
            <a:ext cx="3191263" cy="276999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6744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: 3x2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1172836-3009-20E3-DA40-6C3FEACBA6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838" y="1750782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E970A3-9B76-5E43-C3FB-15C7F30F30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836" y="2648118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BA2B73B-3CA1-E02B-8954-5F3E2DAE76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980" y="1750782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5D9D388-4998-48CC-8CFC-BA6D173FC2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978" y="2648118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4DF6A99-482C-45EE-B2CD-3DDD0FFB05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00407" y="1750782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4C427C6-BE1B-D559-21C0-1BC0404C74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0405" y="2648118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9D71305A-9B66-093C-F802-B24414502F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838" y="3932007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E544FC8E-08AA-0AD4-3FEB-D294C24B8B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6" y="4829343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2D4EA0C-83BA-9CA9-A370-6444BBCD79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68980" y="3932007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32B1713-896B-FE0F-A499-6265F6BF475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68978" y="4829343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F1A546A-EE1B-66B3-31E0-1CC9C890D6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00407" y="3932007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6D0948C-0FAD-7EFE-9C13-A4846AADF0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00405" y="4829343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87514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: 33/33/33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E970A3-9B76-5E43-C3FB-15C7F30F30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836" y="4030531"/>
            <a:ext cx="3191263" cy="276999"/>
          </a:xfrm>
        </p:spPr>
        <p:txBody>
          <a:bodyPr>
            <a:spAutoFit/>
          </a:bodyPr>
          <a:lstStyle>
            <a:lvl1pPr algn="ctr"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5D9D388-4998-48CC-8CFC-BA6D173FC2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978" y="4030531"/>
            <a:ext cx="3191263" cy="276999"/>
          </a:xfrm>
        </p:spPr>
        <p:txBody>
          <a:bodyPr>
            <a:spAutoFit/>
          </a:bodyPr>
          <a:lstStyle>
            <a:lvl1pPr algn="ctr"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4C427C6-BE1B-D559-21C0-1BC0404C74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0405" y="4030531"/>
            <a:ext cx="3191263" cy="276999"/>
          </a:xfrm>
        </p:spPr>
        <p:txBody>
          <a:bodyPr>
            <a:spAutoFit/>
          </a:bodyPr>
          <a:lstStyle>
            <a:lvl1pPr algn="ctr"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1F656D-808F-637F-926E-3895CAE464CE}"/>
              </a:ext>
            </a:extLst>
          </p:cNvPr>
          <p:cNvSpPr>
            <a:spLocks noChangeAspect="1"/>
          </p:cNvSpPr>
          <p:nvPr/>
        </p:nvSpPr>
        <p:spPr>
          <a:xfrm>
            <a:off x="5401212" y="2365714"/>
            <a:ext cx="1386000" cy="13871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EFF65A-7612-983C-E857-21AFA2F0C1C5}"/>
              </a:ext>
            </a:extLst>
          </p:cNvPr>
          <p:cNvSpPr>
            <a:spLocks noChangeAspect="1"/>
          </p:cNvSpPr>
          <p:nvPr userDrawn="1"/>
        </p:nvSpPr>
        <p:spPr>
          <a:xfrm>
            <a:off x="9169821" y="2365714"/>
            <a:ext cx="1386000" cy="1386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0233EA-30F0-BDC2-1C69-608D0ACF6386}"/>
              </a:ext>
            </a:extLst>
          </p:cNvPr>
          <p:cNvSpPr>
            <a:spLocks noChangeAspect="1"/>
          </p:cNvSpPr>
          <p:nvPr/>
        </p:nvSpPr>
        <p:spPr>
          <a:xfrm>
            <a:off x="1638336" y="2365714"/>
            <a:ext cx="1386000" cy="1386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3EF322-EC12-83D6-DF2C-E47F4B049D95}"/>
              </a:ext>
            </a:extLst>
          </p:cNvPr>
          <p:cNvSpPr txBox="1"/>
          <p:nvPr userDrawn="1"/>
        </p:nvSpPr>
        <p:spPr>
          <a:xfrm>
            <a:off x="5410520" y="2735547"/>
            <a:ext cx="13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E95085-6EA6-C444-D74F-2F1DCBF43DA9}"/>
              </a:ext>
            </a:extLst>
          </p:cNvPr>
          <p:cNvSpPr txBox="1"/>
          <p:nvPr userDrawn="1"/>
        </p:nvSpPr>
        <p:spPr>
          <a:xfrm>
            <a:off x="1638336" y="2735547"/>
            <a:ext cx="13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1050F2-959D-9DBA-8B88-6FB7FE8C97CE}"/>
              </a:ext>
            </a:extLst>
          </p:cNvPr>
          <p:cNvSpPr txBox="1"/>
          <p:nvPr userDrawn="1"/>
        </p:nvSpPr>
        <p:spPr>
          <a:xfrm>
            <a:off x="9169821" y="2735547"/>
            <a:ext cx="13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</p:spTree>
    <p:extLst>
      <p:ext uri="{BB962C8B-B14F-4D97-AF65-F5344CB8AC3E}">
        <p14:creationId xmlns:p14="http://schemas.microsoft.com/office/powerpoint/2010/main" val="749818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: 2x3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E970A3-9B76-5E43-C3FB-15C7F30F30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57375" y="225130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0233EA-30F0-BDC2-1C69-608D0ACF6386}"/>
              </a:ext>
            </a:extLst>
          </p:cNvPr>
          <p:cNvSpPr>
            <a:spLocks noChangeAspect="1"/>
          </p:cNvSpPr>
          <p:nvPr/>
        </p:nvSpPr>
        <p:spPr>
          <a:xfrm>
            <a:off x="731838" y="1883186"/>
            <a:ext cx="981039" cy="981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E95085-6EA6-C444-D74F-2F1DCBF43DA9}"/>
              </a:ext>
            </a:extLst>
          </p:cNvPr>
          <p:cNvSpPr txBox="1"/>
          <p:nvPr userDrawn="1"/>
        </p:nvSpPr>
        <p:spPr>
          <a:xfrm>
            <a:off x="731838" y="1883185"/>
            <a:ext cx="981039" cy="98103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3E54556-F400-DB79-55CA-73889B1FDE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10475" y="225130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3F549EF-64F2-1B09-7F03-24DE45D4B2A6}"/>
              </a:ext>
            </a:extLst>
          </p:cNvPr>
          <p:cNvSpPr>
            <a:spLocks noChangeAspect="1"/>
          </p:cNvSpPr>
          <p:nvPr userDrawn="1"/>
        </p:nvSpPr>
        <p:spPr>
          <a:xfrm>
            <a:off x="6484938" y="1883186"/>
            <a:ext cx="981039" cy="981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1A1BB1-71AE-B2DD-B7CD-4C5327393F03}"/>
              </a:ext>
            </a:extLst>
          </p:cNvPr>
          <p:cNvSpPr txBox="1"/>
          <p:nvPr userDrawn="1"/>
        </p:nvSpPr>
        <p:spPr>
          <a:xfrm>
            <a:off x="6484938" y="1883185"/>
            <a:ext cx="981039" cy="98103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C52317D6-4C96-3BF6-4B4E-14D86A6BFE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57375" y="372286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12CDE01-0921-44D4-B114-ED23705D4D96}"/>
              </a:ext>
            </a:extLst>
          </p:cNvPr>
          <p:cNvSpPr>
            <a:spLocks noChangeAspect="1"/>
          </p:cNvSpPr>
          <p:nvPr userDrawn="1"/>
        </p:nvSpPr>
        <p:spPr>
          <a:xfrm>
            <a:off x="731838" y="3354746"/>
            <a:ext cx="981039" cy="981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CD71A4-5AD1-195A-F04A-D67BEC47DD64}"/>
              </a:ext>
            </a:extLst>
          </p:cNvPr>
          <p:cNvSpPr txBox="1"/>
          <p:nvPr userDrawn="1"/>
        </p:nvSpPr>
        <p:spPr>
          <a:xfrm>
            <a:off x="731838" y="3354745"/>
            <a:ext cx="981039" cy="98103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8CF67927-03C2-E4FB-4B59-DBC5AC4C13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10475" y="372286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BCED6-4726-C81A-3012-8C521E41F9CE}"/>
              </a:ext>
            </a:extLst>
          </p:cNvPr>
          <p:cNvSpPr>
            <a:spLocks noChangeAspect="1"/>
          </p:cNvSpPr>
          <p:nvPr userDrawn="1"/>
        </p:nvSpPr>
        <p:spPr>
          <a:xfrm>
            <a:off x="6484938" y="3354746"/>
            <a:ext cx="981039" cy="981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4AF041-A893-A704-F2ED-3756F6C53629}"/>
              </a:ext>
            </a:extLst>
          </p:cNvPr>
          <p:cNvSpPr txBox="1"/>
          <p:nvPr userDrawn="1"/>
        </p:nvSpPr>
        <p:spPr>
          <a:xfrm>
            <a:off x="6484938" y="3354745"/>
            <a:ext cx="981039" cy="98103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4507A0D-A845-5A6A-33B3-43CDF4A7E4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57375" y="519584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75C0776E-2A34-5845-906F-DA915B3674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10475" y="519584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16708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 content with image (white)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40400"/>
            <a:ext cx="6096000" cy="6717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498120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E14379-AF3A-DFB0-0AC7-E537582E9582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D0B44EF9-CA15-3D5F-4EF6-89C56740C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9" y="622238"/>
            <a:ext cx="4981208" cy="415498"/>
          </a:xfrm>
        </p:spPr>
        <p:txBody>
          <a:bodyPr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21226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lock content with image (viole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5003136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F617994B-D56A-8D33-A579-E62EA74CF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5003137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941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lock content with image (viole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3225" y="1341439"/>
            <a:ext cx="470693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F617994B-D56A-8D33-A579-E62EA74CF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3224" y="622238"/>
            <a:ext cx="4706939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20200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lock content with image x2 (white)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498120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D76619-AE34-39B1-DCFE-DFACE1AC16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40399"/>
            <a:ext cx="6096000" cy="3288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2ECA2C9-06AC-E103-0A9E-A2B91E1F25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E14379-AF3A-DFB0-0AC7-E537582E9582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4F179A4-3CDD-A9CF-3E7F-99B140A5A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9" y="622238"/>
            <a:ext cx="4981208" cy="415498"/>
          </a:xfrm>
        </p:spPr>
        <p:txBody>
          <a:bodyPr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26840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lock content with image x2 (white)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D76619-AE34-39B1-DCFE-DFACE1AC16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0399"/>
            <a:ext cx="6096000" cy="3288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2ECA2C9-06AC-E103-0A9E-A2B91E1F25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E14379-AF3A-DFB0-0AC7-E537582E9582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37BEFEE-EDAC-D8BE-AA05-7F5BADDA20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3225" y="1341439"/>
            <a:ext cx="470693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40503100-E31F-A287-D16C-678D26022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3224" y="622238"/>
            <a:ext cx="4706939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94994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lock content with image x2 (viole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5003136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BBCA096-D10F-BA5C-4519-8E50BCF39C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ACD25BEF-5BBF-CDB3-FD0E-CFBAADF2E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5003137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3428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EFDF-C1D9-C223-10FB-BBA4AACB11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8" y="1341438"/>
            <a:ext cx="10728325" cy="158591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0DE21-9FDD-81B0-FEB8-222484B8A1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9" y="2927350"/>
            <a:ext cx="5364162" cy="576293"/>
          </a:xfrm>
        </p:spPr>
        <p:txBody>
          <a:bodyPr lIns="36000" tIns="144000">
            <a:sp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Presentation subtitle 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F963B1-6B34-6EA5-AF6E-FFF49E9FF1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5839329"/>
            <a:ext cx="2242800" cy="397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40AA43-13E0-DA4D-029E-59644836D8E4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71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lock content with image x2 (viole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BBCA096-D10F-BA5C-4519-8E50BCF39C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336AA3D-9BDB-AF0F-9390-4BC2B20183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3225" y="1341439"/>
            <a:ext cx="470693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Placeholder 6">
            <a:extLst>
              <a:ext uri="{FF2B5EF4-FFF2-40B4-BE49-F238E27FC236}">
                <a16:creationId xmlns:a16="http://schemas.microsoft.com/office/drawing/2014/main" id="{B740DC23-7E35-4C98-9F7A-C1242C7B13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3224" y="622238"/>
            <a:ext cx="4706939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23659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ull quote with image (white)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vert="horz" lIns="720000" tIns="720000" rIns="720000" bIns="720000" rtlCol="0" anchor="ctr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40400"/>
            <a:ext cx="6096000" cy="6717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66DB9E-7A66-0DCE-14C5-5269C6887027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95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ull quote with image (white)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lIns="720000" tIns="720000" rIns="720000" bIns="720000" rtlCol="0" anchor="ctr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0400"/>
            <a:ext cx="6096000" cy="6717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66DB9E-7A66-0DCE-14C5-5269C6887027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9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ull quote with image (viole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vert="horz" lIns="720000" tIns="720000" rIns="720000" bIns="720000" rtlCol="0" anchor="ctr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90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ull quote with image (viole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lIns="720000" tIns="720000" rIns="720000" bIns="720000" rtlCol="0" anchor="ctr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658700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20713"/>
            <a:ext cx="10728325" cy="5616576"/>
          </a:xfrm>
          <a:prstGeom prst="rect">
            <a:avLst/>
          </a:prstGeom>
        </p:spPr>
        <p:txBody>
          <a:bodyPr vert="horz" lIns="180000" tIns="180000" rIns="180000" bIns="180000" rtlCol="0" anchor="ctr" anchorCtr="0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40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E87600-C159-2910-7D7E-7447F9AF7E92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D63A4-9900-0C26-B11C-2882EC0E47CC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8" name="Title Placeholder 6">
            <a:extLst>
              <a:ext uri="{FF2B5EF4-FFF2-40B4-BE49-F238E27FC236}">
                <a16:creationId xmlns:a16="http://schemas.microsoft.com/office/drawing/2014/main" id="{38CDF813-AE46-AE39-9279-C1F133F3B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81988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lid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6DF0232-7BE7-C4E3-F21A-0026855E3A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37850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lide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B02A5AD2-E41B-68A6-0B6A-854825490524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tIns="1044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video</a:t>
            </a:r>
          </a:p>
        </p:txBody>
      </p:sp>
    </p:spTree>
    <p:extLst>
      <p:ext uri="{BB962C8B-B14F-4D97-AF65-F5344CB8AC3E}">
        <p14:creationId xmlns:p14="http://schemas.microsoft.com/office/powerpoint/2010/main" val="1613532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: laptop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F4088-C0F2-57FC-F2C6-EFC4754FD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73" y="1972630"/>
            <a:ext cx="7861381" cy="4754637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2891222-9588-C4A4-B356-F8CF9B747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5057" y="2551299"/>
            <a:ext cx="5102311" cy="3235973"/>
          </a:xfrm>
          <a:prstGeom prst="rect">
            <a:avLst/>
          </a:prstGeom>
        </p:spPr>
        <p:txBody>
          <a:bodyPr tIns="612000" anchor="ctr" anchorCtr="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screenshot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78464D-4517-811F-FC53-80F60C619C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4248534" cy="48958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86EC0-8608-A0C5-F29F-C50C480AF40F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8AE738-3F3E-44B2-EBDA-A555C44807AC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0" name="Title Placeholder 6">
            <a:extLst>
              <a:ext uri="{FF2B5EF4-FFF2-40B4-BE49-F238E27FC236}">
                <a16:creationId xmlns:a16="http://schemas.microsoft.com/office/drawing/2014/main" id="{30B38B33-4F3D-3AC3-FCD0-6AF81F3B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5192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EFDF-C1D9-C223-10FB-BBA4AACB11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8" y="1341438"/>
            <a:ext cx="10728325" cy="158591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b="1"/>
            </a:lvl1pPr>
          </a:lstStyle>
          <a:p>
            <a:r>
              <a:rPr lang="en-GB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0DE21-9FDD-81B0-FEB8-222484B8A1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9" y="2944556"/>
            <a:ext cx="5364162" cy="576293"/>
          </a:xfrm>
        </p:spPr>
        <p:txBody>
          <a:bodyPr lIns="36000" tIns="144000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Section 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611FB-CAE1-F1BC-F611-FA89BB78DC2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25CEFF-6637-AEB7-AC40-0B45FBEC531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25C3C4-C092-B2AB-968E-010D7CEDBB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7" y="5841844"/>
            <a:ext cx="2244881" cy="39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71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: phone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78464D-4517-811F-FC53-80F60C619C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8" y="1341439"/>
            <a:ext cx="5364161" cy="48958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86EC0-8608-A0C5-F29F-C50C480AF40F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8AE738-3F3E-44B2-EBDA-A555C44807AC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ACD84-0F27-A227-F1B6-D913D0DB59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12" y="1050697"/>
            <a:ext cx="3267054" cy="5616734"/>
          </a:xfrm>
          <a:prstGeom prst="rect">
            <a:avLst/>
          </a:prstGeom>
        </p:spPr>
      </p:pic>
      <p:sp>
        <p:nvSpPr>
          <p:cNvPr id="9" name="Picture Placeholder 27">
            <a:extLst>
              <a:ext uri="{FF2B5EF4-FFF2-40B4-BE49-F238E27FC236}">
                <a16:creationId xmlns:a16="http://schemas.microsoft.com/office/drawing/2014/main" id="{A87DDBC9-7D6F-E589-CA0D-E37119EDF55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47993" y="1462023"/>
            <a:ext cx="2125150" cy="4628115"/>
          </a:xfrm>
          <a:custGeom>
            <a:avLst/>
            <a:gdLst>
              <a:gd name="connsiteX0" fmla="*/ 401892 w 3804428"/>
              <a:gd name="connsiteY0" fmla="*/ 0 h 8242616"/>
              <a:gd name="connsiteX1" fmla="*/ 787350 w 3804428"/>
              <a:gd name="connsiteY1" fmla="*/ 0 h 8242616"/>
              <a:gd name="connsiteX2" fmla="*/ 839948 w 3804428"/>
              <a:gd name="connsiteY2" fmla="*/ 52595 h 8242616"/>
              <a:gd name="connsiteX3" fmla="*/ 839948 w 3804428"/>
              <a:gd name="connsiteY3" fmla="*/ 83823 h 8242616"/>
              <a:gd name="connsiteX4" fmla="*/ 1061854 w 3804428"/>
              <a:gd name="connsiteY4" fmla="*/ 305708 h 8242616"/>
              <a:gd name="connsiteX5" fmla="*/ 2745040 w 3804428"/>
              <a:gd name="connsiteY5" fmla="*/ 305708 h 8242616"/>
              <a:gd name="connsiteX6" fmla="*/ 2964480 w 3804428"/>
              <a:gd name="connsiteY6" fmla="*/ 86288 h 8242616"/>
              <a:gd name="connsiteX7" fmla="*/ 2964480 w 3804428"/>
              <a:gd name="connsiteY7" fmla="*/ 51773 h 8242616"/>
              <a:gd name="connsiteX8" fmla="*/ 3017078 w 3804428"/>
              <a:gd name="connsiteY8" fmla="*/ 0 h 8242616"/>
              <a:gd name="connsiteX9" fmla="*/ 3403356 w 3804428"/>
              <a:gd name="connsiteY9" fmla="*/ 0 h 8242616"/>
              <a:gd name="connsiteX10" fmla="*/ 3804428 w 3804428"/>
              <a:gd name="connsiteY10" fmla="*/ 401036 h 8242616"/>
              <a:gd name="connsiteX11" fmla="*/ 3804428 w 3804428"/>
              <a:gd name="connsiteY11" fmla="*/ 7841580 h 8242616"/>
              <a:gd name="connsiteX12" fmla="*/ 3403356 w 3804428"/>
              <a:gd name="connsiteY12" fmla="*/ 8242616 h 8242616"/>
              <a:gd name="connsiteX13" fmla="*/ 401892 w 3804428"/>
              <a:gd name="connsiteY13" fmla="*/ 8242616 h 8242616"/>
              <a:gd name="connsiteX14" fmla="*/ 0 w 3804428"/>
              <a:gd name="connsiteY14" fmla="*/ 7841580 h 8242616"/>
              <a:gd name="connsiteX15" fmla="*/ 0 w 3804428"/>
              <a:gd name="connsiteY15" fmla="*/ 401036 h 8242616"/>
              <a:gd name="connsiteX16" fmla="*/ 401892 w 3804428"/>
              <a:gd name="connsiteY16" fmla="*/ 0 h 8242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04428" h="8242616">
                <a:moveTo>
                  <a:pt x="401892" y="0"/>
                </a:moveTo>
                <a:cubicBezTo>
                  <a:pt x="401892" y="0"/>
                  <a:pt x="401892" y="0"/>
                  <a:pt x="787350" y="0"/>
                </a:cubicBezTo>
                <a:cubicBezTo>
                  <a:pt x="816114" y="0"/>
                  <a:pt x="839948" y="23832"/>
                  <a:pt x="839948" y="52595"/>
                </a:cubicBezTo>
                <a:cubicBezTo>
                  <a:pt x="839948" y="52595"/>
                  <a:pt x="839948" y="52595"/>
                  <a:pt x="839948" y="83823"/>
                </a:cubicBezTo>
                <a:cubicBezTo>
                  <a:pt x="839948" y="206271"/>
                  <a:pt x="939394" y="305708"/>
                  <a:pt x="1061854" y="305708"/>
                </a:cubicBezTo>
                <a:cubicBezTo>
                  <a:pt x="1061854" y="305708"/>
                  <a:pt x="1061854" y="305708"/>
                  <a:pt x="2745040" y="305708"/>
                </a:cubicBezTo>
                <a:cubicBezTo>
                  <a:pt x="2866676" y="305708"/>
                  <a:pt x="2964480" y="207915"/>
                  <a:pt x="2964480" y="86288"/>
                </a:cubicBezTo>
                <a:cubicBezTo>
                  <a:pt x="2964480" y="86288"/>
                  <a:pt x="2964480" y="86288"/>
                  <a:pt x="2964480" y="51773"/>
                </a:cubicBezTo>
                <a:cubicBezTo>
                  <a:pt x="2964480" y="23010"/>
                  <a:pt x="2988314" y="0"/>
                  <a:pt x="3017078" y="0"/>
                </a:cubicBezTo>
                <a:cubicBezTo>
                  <a:pt x="3017078" y="0"/>
                  <a:pt x="3017078" y="0"/>
                  <a:pt x="3403356" y="0"/>
                </a:cubicBezTo>
                <a:cubicBezTo>
                  <a:pt x="3625262" y="0"/>
                  <a:pt x="3804428" y="179974"/>
                  <a:pt x="3804428" y="401036"/>
                </a:cubicBezTo>
                <a:cubicBezTo>
                  <a:pt x="3804428" y="401036"/>
                  <a:pt x="3804428" y="401036"/>
                  <a:pt x="3804428" y="7841580"/>
                </a:cubicBezTo>
                <a:cubicBezTo>
                  <a:pt x="3804428" y="8063464"/>
                  <a:pt x="3625262" y="8242616"/>
                  <a:pt x="3403356" y="8242616"/>
                </a:cubicBezTo>
                <a:cubicBezTo>
                  <a:pt x="3403356" y="8242616"/>
                  <a:pt x="3403356" y="8242616"/>
                  <a:pt x="401892" y="8242616"/>
                </a:cubicBezTo>
                <a:cubicBezTo>
                  <a:pt x="179988" y="8242616"/>
                  <a:pt x="0" y="8063464"/>
                  <a:pt x="0" y="7841580"/>
                </a:cubicBezTo>
                <a:cubicBezTo>
                  <a:pt x="0" y="7841580"/>
                  <a:pt x="0" y="7841580"/>
                  <a:pt x="0" y="401036"/>
                </a:cubicBezTo>
                <a:cubicBezTo>
                  <a:pt x="0" y="179974"/>
                  <a:pt x="179988" y="0"/>
                  <a:pt x="401892" y="0"/>
                </a:cubicBezTo>
                <a:close/>
              </a:path>
            </a:pathLst>
          </a:custGeom>
          <a:noFill/>
        </p:spPr>
        <p:txBody>
          <a:bodyPr wrap="square" tIns="61200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insert screenshot</a:t>
            </a:r>
          </a:p>
        </p:txBody>
      </p:sp>
      <p:sp>
        <p:nvSpPr>
          <p:cNvPr id="12" name="Title Placeholder 6">
            <a:extLst>
              <a:ext uri="{FF2B5EF4-FFF2-40B4-BE49-F238E27FC236}">
                <a16:creationId xmlns:a16="http://schemas.microsoft.com/office/drawing/2014/main" id="{F6D3D1F8-2F3B-7DB7-AC63-17E08558BB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62659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EFDF-C1D9-C223-10FB-BBA4AACB11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8" y="2142520"/>
            <a:ext cx="10728325" cy="784830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0DE21-9FDD-81B0-FEB8-222484B8A1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9" y="2927350"/>
            <a:ext cx="5364162" cy="576293"/>
          </a:xfrm>
        </p:spPr>
        <p:txBody>
          <a:bodyPr lIns="36000" tIns="144000">
            <a:sp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Supporting text </a:t>
            </a:r>
            <a:r>
              <a:rPr lang="en-GB" dirty="0" err="1"/>
              <a:t>eg.</a:t>
            </a:r>
            <a:r>
              <a:rPr lang="en-GB" dirty="0"/>
              <a:t> what’s next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F963B1-6B34-6EA5-AF6E-FFF49E9FF1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5839329"/>
            <a:ext cx="2242800" cy="397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40AA43-13E0-DA4D-029E-59644836D8E4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518E5-0539-D93E-1E5A-971C4E36DE99}"/>
              </a:ext>
            </a:extLst>
          </p:cNvPr>
          <p:cNvSpPr txBox="1"/>
          <p:nvPr userDrawn="1"/>
        </p:nvSpPr>
        <p:spPr>
          <a:xfrm>
            <a:off x="9224442" y="6048401"/>
            <a:ext cx="2235720" cy="2308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herts.ac.uk</a:t>
            </a:r>
          </a:p>
        </p:txBody>
      </p:sp>
    </p:spTree>
    <p:extLst>
      <p:ext uri="{BB962C8B-B14F-4D97-AF65-F5344CB8AC3E}">
        <p14:creationId xmlns:p14="http://schemas.microsoft.com/office/powerpoint/2010/main" val="285592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10E4E-7182-B1A5-2A68-8C155DECB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7A71E-B547-85D9-378C-6FF49E404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6C342-D06F-73AC-7388-D5980142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F8A92-82DD-484C-AFAF-0778F29893B3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B21D5-D792-1C14-21E2-5695304A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ED0DE-450E-EE2E-F765-9C6C514B4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57B8-C743-2A4E-864B-70DF1BCA25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882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59DE9-B078-8759-DAD3-4D2A5C42B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58D9C-08ED-8FDF-90EE-171B69B4E4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26554-D489-9C72-B273-5EC6B7B1A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886AA-CA8F-C369-062A-AF4AA446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F8A92-82DD-484C-AFAF-0778F29893B3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3E6B7-0FC5-8D9E-86E3-43C7BC67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0C524-1CC0-3BD0-7DC6-C117AB00F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57B8-C743-2A4E-864B-70DF1BCA25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126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04495-C6A5-500F-151C-8B6E9D643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41251-348C-F57A-5DD1-B2A4D84F7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5EB7A-8AD3-D068-E9EF-B28CAA70B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66838-B0F9-5AB5-E334-69FCB95B9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F8A92-82DD-484C-AFAF-0778F29893B3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E1339E-4383-DBD6-5C26-5817EAD2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E7A35-9180-EC05-266C-8F8F1588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57B8-C743-2A4E-864B-70DF1BCA25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1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100%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F202A-BD67-64B9-9D95-789AE7171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41438"/>
            <a:ext cx="10728324" cy="4835525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CDCF1-F9DE-0A4E-FB5C-D4AAEECDFF03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FCCA-585D-5BB7-D0DD-E31F43EC6D18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DB783B28-99B4-F609-2B19-DB9EFB3DF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30746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50/50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341438"/>
            <a:ext cx="5184775" cy="48958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4EB01-1BE4-AFF3-03D4-8A980ED5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341438"/>
            <a:ext cx="5184774" cy="48958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1C3F3347-1652-27C3-83B5-925BE17FF1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3400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33/33/33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341438"/>
            <a:ext cx="3473438" cy="48958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4EB01-1BE4-AFF3-03D4-8A980ED5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3069" y="1341438"/>
            <a:ext cx="3377094" cy="48958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6050034-E38D-64E9-6C5A-94A029955BA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55625" y="1341438"/>
            <a:ext cx="3377094" cy="48958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4916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30/70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341438"/>
            <a:ext cx="3473438" cy="48958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4EB01-1BE4-AFF3-03D4-8A980ED5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5625" y="1341438"/>
            <a:ext cx="7004538" cy="48958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9CEAE5E5-4043-D371-FC40-202902A77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8856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70/30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86724" y="1341438"/>
            <a:ext cx="3473438" cy="48958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4EB01-1BE4-AFF3-03D4-8A980ED5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1341438"/>
            <a:ext cx="7004538" cy="48958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FE1568D9-495A-1697-6F7B-F9C8C7A886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19163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x2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3045" y="1341438"/>
            <a:ext cx="5187117" cy="226799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C9CFF57-8B6F-5FC9-94CA-1555AD75390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32324" y="1341438"/>
            <a:ext cx="5187117" cy="226799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2489679-6810-6A0E-B214-CE039B57D31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32323" y="3966943"/>
            <a:ext cx="5187117" cy="226799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B95A216-6A43-03DF-9235-09885B12C23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73046" y="3966943"/>
            <a:ext cx="5187117" cy="226799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7" name="Title Placeholder 6">
            <a:extLst>
              <a:ext uri="{FF2B5EF4-FFF2-40B4-BE49-F238E27FC236}">
                <a16:creationId xmlns:a16="http://schemas.microsoft.com/office/drawing/2014/main" id="{A4180580-E5CE-7F81-6446-5A33D90354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91522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2F3FB-3941-B1B0-81AF-09F9A040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41438"/>
            <a:ext cx="10728324" cy="48958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2F8008-8A6A-5B08-639A-CDB7264B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4164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25" r:id="rId3"/>
    <p:sldLayoutId id="2147483726" r:id="rId4"/>
    <p:sldLayoutId id="2147483728" r:id="rId5"/>
    <p:sldLayoutId id="2147483747" r:id="rId6"/>
    <p:sldLayoutId id="2147483752" r:id="rId7"/>
    <p:sldLayoutId id="2147483753" r:id="rId8"/>
    <p:sldLayoutId id="2147483754" r:id="rId9"/>
    <p:sldLayoutId id="2147483757" r:id="rId10"/>
    <p:sldLayoutId id="2147483759" r:id="rId11"/>
    <p:sldLayoutId id="2147483758" r:id="rId12"/>
    <p:sldLayoutId id="2147483760" r:id="rId13"/>
    <p:sldLayoutId id="2147483744" r:id="rId14"/>
    <p:sldLayoutId id="2147483750" r:id="rId15"/>
    <p:sldLayoutId id="2147483761" r:id="rId16"/>
    <p:sldLayoutId id="2147483756" r:id="rId17"/>
    <p:sldLayoutId id="2147483763" r:id="rId18"/>
    <p:sldLayoutId id="2147483755" r:id="rId19"/>
    <p:sldLayoutId id="2147483762" r:id="rId20"/>
    <p:sldLayoutId id="2147483751" r:id="rId21"/>
    <p:sldLayoutId id="2147483764" r:id="rId22"/>
    <p:sldLayoutId id="2147483740" r:id="rId23"/>
    <p:sldLayoutId id="2147483765" r:id="rId24"/>
    <p:sldLayoutId id="2147483745" r:id="rId25"/>
    <p:sldLayoutId id="2147483730" r:id="rId26"/>
    <p:sldLayoutId id="2147483739" r:id="rId27"/>
    <p:sldLayoutId id="2147483746" r:id="rId28"/>
    <p:sldLayoutId id="2147483738" r:id="rId29"/>
    <p:sldLayoutId id="2147483749" r:id="rId30"/>
    <p:sldLayoutId id="2147483748" r:id="rId31"/>
    <p:sldLayoutId id="2147483766" r:id="rId32"/>
    <p:sldLayoutId id="2147483767" r:id="rId33"/>
    <p:sldLayoutId id="2147483768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00050" indent="-234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0100" indent="-234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12838" indent="-21431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74788" indent="-215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5" orient="horz" pos="391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orient="horz" pos="84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A387F-9E0D-F107-24EE-B8A2C2A71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142520"/>
            <a:ext cx="10728325" cy="784830"/>
          </a:xfrm>
        </p:spPr>
        <p:txBody>
          <a:bodyPr/>
          <a:lstStyle/>
          <a:p>
            <a:r>
              <a:rPr lang="en-GB" b="0" dirty="0"/>
              <a:t>Automated Bar and Spiral Arm Segmentation using Deep Learning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106AAC-C906-2726-3499-526839A97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9" y="2927350"/>
            <a:ext cx="5364162" cy="1571438"/>
          </a:xfrm>
        </p:spPr>
        <p:txBody>
          <a:bodyPr/>
          <a:lstStyle/>
          <a:p>
            <a:r>
              <a:rPr lang="en-GB" dirty="0"/>
              <a:t>Dr Ashley Spindler </a:t>
            </a:r>
            <a:r>
              <a:rPr lang="en-GB" sz="1600" dirty="0" err="1"/>
              <a:t>a.spindler@herts.ac.uk</a:t>
            </a:r>
            <a:endParaRPr lang="en-GB" sz="1600" dirty="0"/>
          </a:p>
          <a:p>
            <a:r>
              <a:rPr lang="en-GB" sz="1600" dirty="0"/>
              <a:t>National Astronomy Meeting 2025</a:t>
            </a:r>
          </a:p>
          <a:p>
            <a:r>
              <a:rPr lang="en-GB" sz="1600" dirty="0"/>
              <a:t>Barred Galaxies: </a:t>
            </a:r>
            <a:r>
              <a:rPr lang="en-GB" sz="1600" dirty="0" err="1"/>
              <a:t>Unraveling</a:t>
            </a:r>
            <a:r>
              <a:rPr lang="en-GB" sz="1600" dirty="0"/>
              <a:t> Their Evolution, Dynamics, and Cosmic Role</a:t>
            </a:r>
          </a:p>
        </p:txBody>
      </p:sp>
    </p:spTree>
    <p:extLst>
      <p:ext uri="{BB962C8B-B14F-4D97-AF65-F5344CB8AC3E}">
        <p14:creationId xmlns:p14="http://schemas.microsoft.com/office/powerpoint/2010/main" val="2386042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0BCE3-9167-C01E-66E0-94118850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IFU data – easy???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6CA946-D963-CACB-B04C-492CA811FA5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051674" y="826802"/>
            <a:ext cx="4371699" cy="2995924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5336527-BBE9-F7CD-EE4E-473A5DC29DE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1417700"/>
            <a:ext cx="5257800" cy="4818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2FB5CC-DA5C-DD26-7B80-A57A196FF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674" y="3822726"/>
            <a:ext cx="4371699" cy="30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63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A239DC-AB17-E3F3-2A4F-50C0A30DA5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1510" y="1340932"/>
            <a:ext cx="5343212" cy="489483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CDF401-553D-665B-761A-9C4C6AC2F5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5D174C-ABA8-E9F3-4439-390801588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Photometry – Hard???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232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6B757-843D-B42E-6E9A-3953E10AD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graph of a line graph&#10;&#10;AI-generated content may be incorrect.">
            <a:extLst>
              <a:ext uri="{FF2B5EF4-FFF2-40B4-BE49-F238E27FC236}">
                <a16:creationId xmlns:a16="http://schemas.microsoft.com/office/drawing/2014/main" id="{776F8D61-19FD-AF02-57F7-3E4F5A882E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88" y="1845072"/>
            <a:ext cx="5184775" cy="388858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FA4CE1-C758-839D-7899-C516A2954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Photometry – Hard???</a:t>
            </a:r>
            <a:endParaRPr lang="en-GB" dirty="0"/>
          </a:p>
        </p:txBody>
      </p:sp>
      <p:pic>
        <p:nvPicPr>
          <p:cNvPr id="8" name="Content Placeholder 7" descr="A graph of a bar chart&#10;&#10;AI-generated content may be incorrect.">
            <a:extLst>
              <a:ext uri="{FF2B5EF4-FFF2-40B4-BE49-F238E27FC236}">
                <a16:creationId xmlns:a16="http://schemas.microsoft.com/office/drawing/2014/main" id="{3E58E6D2-5ED7-273B-CB4B-C2EE7E6FB7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1845072"/>
            <a:ext cx="5184775" cy="388858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B4AFDB-A22D-C4E5-25E2-63EB5FA807BB}"/>
              </a:ext>
            </a:extLst>
          </p:cNvPr>
          <p:cNvSpPr txBox="1"/>
          <p:nvPr/>
        </p:nvSpPr>
        <p:spPr>
          <a:xfrm>
            <a:off x="731837" y="5733653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Colour Comparison of Bar and Non-bar pixels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8E10C-9722-1904-C6B2-40F06FB19019}"/>
              </a:ext>
            </a:extLst>
          </p:cNvPr>
          <p:cNvSpPr txBox="1"/>
          <p:nvPr/>
        </p:nvSpPr>
        <p:spPr>
          <a:xfrm>
            <a:off x="6275388" y="5733653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Colour Comparison of Spiral and Non-spiral pixels</a:t>
            </a:r>
          </a:p>
        </p:txBody>
      </p:sp>
    </p:spTree>
    <p:extLst>
      <p:ext uri="{BB962C8B-B14F-4D97-AF65-F5344CB8AC3E}">
        <p14:creationId xmlns:p14="http://schemas.microsoft.com/office/powerpoint/2010/main" val="4207733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EAD86-892D-C566-C4AF-A5D6FE121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graph of a line graph&#10;&#10;AI-generated content may be incorrect.">
            <a:extLst>
              <a:ext uri="{FF2B5EF4-FFF2-40B4-BE49-F238E27FC236}">
                <a16:creationId xmlns:a16="http://schemas.microsoft.com/office/drawing/2014/main" id="{E55D3300-A4D8-D791-DA58-EDD17362BF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88" y="1845072"/>
            <a:ext cx="5184775" cy="388858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00A3C8-198B-32C4-EE70-9F1BC0E6E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Photometry – Hard???</a:t>
            </a:r>
            <a:endParaRPr lang="en-GB" dirty="0"/>
          </a:p>
        </p:txBody>
      </p:sp>
      <p:pic>
        <p:nvPicPr>
          <p:cNvPr id="8" name="Content Placeholder 7" descr="A graph of a bar chart&#10;&#10;AI-generated content may be incorrect.">
            <a:extLst>
              <a:ext uri="{FF2B5EF4-FFF2-40B4-BE49-F238E27FC236}">
                <a16:creationId xmlns:a16="http://schemas.microsoft.com/office/drawing/2014/main" id="{ABCC8E68-8C7A-55B6-4934-13A11C2FE1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1845072"/>
            <a:ext cx="5184775" cy="388858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AAC4C5-8F1D-AD67-3E55-C23BC3413705}"/>
              </a:ext>
            </a:extLst>
          </p:cNvPr>
          <p:cNvSpPr txBox="1"/>
          <p:nvPr/>
        </p:nvSpPr>
        <p:spPr>
          <a:xfrm>
            <a:off x="731837" y="5733653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Colour Comparison of Bar and Non-bar pixels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47A38-7A61-A6ED-3F91-B1725F837775}"/>
              </a:ext>
            </a:extLst>
          </p:cNvPr>
          <p:cNvSpPr txBox="1"/>
          <p:nvPr/>
        </p:nvSpPr>
        <p:spPr>
          <a:xfrm>
            <a:off x="6275388" y="5733653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Colour Comparison of Spiral and Non-spiral pixels</a:t>
            </a:r>
          </a:p>
        </p:txBody>
      </p:sp>
      <p:pic>
        <p:nvPicPr>
          <p:cNvPr id="4" name="Graphic 3" descr="Thumbs up sign with solid fill">
            <a:extLst>
              <a:ext uri="{FF2B5EF4-FFF2-40B4-BE49-F238E27FC236}">
                <a16:creationId xmlns:a16="http://schemas.microsoft.com/office/drawing/2014/main" id="{88DF3083-9A13-FD4F-2B25-1C62FA6A0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8640" y="2928494"/>
            <a:ext cx="914400" cy="914400"/>
          </a:xfrm>
          <a:prstGeom prst="rect">
            <a:avLst/>
          </a:prstGeom>
        </p:spPr>
      </p:pic>
      <p:pic>
        <p:nvPicPr>
          <p:cNvPr id="6" name="Graphic 5" descr="Thumbs Down with solid fill">
            <a:extLst>
              <a:ext uri="{FF2B5EF4-FFF2-40B4-BE49-F238E27FC236}">
                <a16:creationId xmlns:a16="http://schemas.microsoft.com/office/drawing/2014/main" id="{03CC44B3-3594-3D52-D264-1D9A4E5D7E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7339" y="29284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63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D032C0E-6D69-3BAB-6E41-58923C7DE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622238"/>
            <a:ext cx="2393950" cy="1892362"/>
          </a:xfrm>
        </p:spPr>
        <p:txBody>
          <a:bodyPr/>
          <a:lstStyle/>
          <a:p>
            <a:r>
              <a:rPr lang="en-GB" dirty="0"/>
              <a:t>Emergent Behaviour – Rings!</a:t>
            </a:r>
          </a:p>
        </p:txBody>
      </p:sp>
      <p:pic>
        <p:nvPicPr>
          <p:cNvPr id="15" name="Content Placeholder 14" descr="A collage of images of stars and galaxies&#10;&#10;AI-generated content may be incorrect.">
            <a:extLst>
              <a:ext uri="{FF2B5EF4-FFF2-40B4-BE49-F238E27FC236}">
                <a16:creationId xmlns:a16="http://schemas.microsoft.com/office/drawing/2014/main" id="{EDD8ED1F-CBE1-EC5C-30B7-C57803776F7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326130" y="162413"/>
            <a:ext cx="8865870" cy="6695587"/>
          </a:xfrm>
        </p:spPr>
      </p:pic>
    </p:spTree>
    <p:extLst>
      <p:ext uri="{BB962C8B-B14F-4D97-AF65-F5344CB8AC3E}">
        <p14:creationId xmlns:p14="http://schemas.microsoft.com/office/powerpoint/2010/main" val="2226507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56AB3270-D06C-5936-F77B-ECA1914676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1579302"/>
            <a:ext cx="3473450" cy="4420121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58EF23A-0A0F-9C0B-7498-377BAFD466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40" y="1575514"/>
            <a:ext cx="5840730" cy="438054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0B8FE41-9EA6-3319-3A22-236343784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Coming to a Zooniverse Near You…</a:t>
            </a:r>
          </a:p>
        </p:txBody>
      </p:sp>
    </p:spTree>
    <p:extLst>
      <p:ext uri="{BB962C8B-B14F-4D97-AF65-F5344CB8AC3E}">
        <p14:creationId xmlns:p14="http://schemas.microsoft.com/office/powerpoint/2010/main" val="3900402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7FF58-BD26-AF6E-1B25-C80FCD114E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AED45-EF37-EC91-376D-FFD7DF10D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9" y="2927350"/>
            <a:ext cx="5364162" cy="1007181"/>
          </a:xfrm>
        </p:spPr>
        <p:txBody>
          <a:bodyPr/>
          <a:lstStyle/>
          <a:p>
            <a:r>
              <a:rPr lang="en-GB" dirty="0"/>
              <a:t>Dataset and Paper coming soon™</a:t>
            </a:r>
          </a:p>
        </p:txBody>
      </p:sp>
    </p:spTree>
    <p:extLst>
      <p:ext uri="{BB962C8B-B14F-4D97-AF65-F5344CB8AC3E}">
        <p14:creationId xmlns:p14="http://schemas.microsoft.com/office/powerpoint/2010/main" val="713470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D290BDAD-4698-949C-3C62-F429E78E6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Galaxy Segmentation Team @ Galaxy Zoo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7BB13D2-61B1-F09F-6591-604B5782E4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57375" y="2128193"/>
            <a:ext cx="3848100" cy="492443"/>
          </a:xfrm>
        </p:spPr>
        <p:txBody>
          <a:bodyPr/>
          <a:lstStyle/>
          <a:p>
            <a:r>
              <a:rPr lang="en-GB" dirty="0"/>
              <a:t>Dr Ashley Spindler, University of Hertfordshire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7313B1B-E39B-1880-A97A-92E00E25E1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Dr Tobias Géron, University of Toronto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6557ACB-E246-2809-77F5-A8FCD80C9B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57375" y="3722864"/>
            <a:ext cx="3848100" cy="246221"/>
          </a:xfrm>
        </p:spPr>
        <p:txBody>
          <a:bodyPr/>
          <a:lstStyle/>
          <a:p>
            <a:r>
              <a:rPr lang="en-GB" dirty="0"/>
              <a:t>Dr Mike Walmsley, University of Toronto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1F2A7D9-BFE6-F3A3-0ED5-E6C63CF8AF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10475" y="3722864"/>
            <a:ext cx="3848100" cy="246221"/>
          </a:xfrm>
        </p:spPr>
        <p:txBody>
          <a:bodyPr/>
          <a:lstStyle/>
          <a:p>
            <a:r>
              <a:rPr lang="en-GB" dirty="0"/>
              <a:t>Prof Karen Masters, Haverford College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2BEE1D-CDE9-08B3-4F5D-0956A8E6AC56}"/>
              </a:ext>
            </a:extLst>
          </p:cNvPr>
          <p:cNvSpPr txBox="1"/>
          <p:nvPr/>
        </p:nvSpPr>
        <p:spPr>
          <a:xfrm>
            <a:off x="1857375" y="14598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(In no particular order…)</a:t>
            </a:r>
          </a:p>
        </p:txBody>
      </p:sp>
      <p:pic>
        <p:nvPicPr>
          <p:cNvPr id="29" name="Picture 28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8986909F-71BF-1BA7-8563-06449BA92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7" y="1877585"/>
            <a:ext cx="993658" cy="993658"/>
          </a:xfrm>
          <a:prstGeom prst="rect">
            <a:avLst/>
          </a:prstGeom>
        </p:spPr>
      </p:pic>
      <p:pic>
        <p:nvPicPr>
          <p:cNvPr id="31" name="Picture 30" descr="A person wearing glasses and a blue coat&#10;&#10;AI-generated content may be incorrect.">
            <a:extLst>
              <a:ext uri="{FF2B5EF4-FFF2-40B4-BE49-F238E27FC236}">
                <a16:creationId xmlns:a16="http://schemas.microsoft.com/office/drawing/2014/main" id="{108CC620-7EB0-701C-8564-299D1ACCE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1877585"/>
            <a:ext cx="993658" cy="993658"/>
          </a:xfrm>
          <a:prstGeom prst="rect">
            <a:avLst/>
          </a:prstGeom>
        </p:spPr>
      </p:pic>
      <p:pic>
        <p:nvPicPr>
          <p:cNvPr id="33" name="Picture 32" descr="A person wearing glasses and a red shirt&#10;&#10;AI-generated content may be incorrect.">
            <a:extLst>
              <a:ext uri="{FF2B5EF4-FFF2-40B4-BE49-F238E27FC236}">
                <a16:creationId xmlns:a16="http://schemas.microsoft.com/office/drawing/2014/main" id="{E4551F6E-4D5E-D7DB-2D57-E34CA659B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7" y="3349145"/>
            <a:ext cx="993658" cy="993658"/>
          </a:xfrm>
          <a:prstGeom prst="rect">
            <a:avLst/>
          </a:prstGeom>
        </p:spPr>
      </p:pic>
      <p:pic>
        <p:nvPicPr>
          <p:cNvPr id="35" name="Picture 34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0790BBEB-5E94-9E46-DD22-6493D6E7E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3349145"/>
            <a:ext cx="993658" cy="99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7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EF7F57-4A3E-CBBF-0E9D-BE98A25A2F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Galaxies are complex structures, and their internal components can reveal crucial details about their evolutionary history.</a:t>
            </a:r>
          </a:p>
          <a:p>
            <a:endParaRPr lang="en-US" dirty="0"/>
          </a:p>
          <a:p>
            <a:r>
              <a:rPr lang="en-US" dirty="0"/>
              <a:t>Identifying which pixels belong to different substructures could allow for more targeted studies—particularly with IFU </a:t>
            </a:r>
            <a:r>
              <a:rPr lang="en-US" dirty="0" err="1"/>
              <a:t>datacubes</a:t>
            </a:r>
            <a:r>
              <a:rPr lang="en-US" dirty="0"/>
              <a:t>.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561280-234C-DB4E-8FED-114F2EC8C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Segmentation?</a:t>
            </a:r>
            <a:endParaRPr lang="en-GB" dirty="0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5A943AAF-52FB-7DD2-57C3-3B7ABACA5B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7539" r="61901" b="49902"/>
          <a:stretch/>
        </p:blipFill>
        <p:spPr>
          <a:xfrm>
            <a:off x="6366829" y="1341708"/>
            <a:ext cx="4743131" cy="4894054"/>
          </a:xfrm>
        </p:spPr>
      </p:pic>
    </p:spTree>
    <p:extLst>
      <p:ext uri="{BB962C8B-B14F-4D97-AF65-F5344CB8AC3E}">
        <p14:creationId xmlns:p14="http://schemas.microsoft.com/office/powerpoint/2010/main" val="1764662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AD4E98-FAA4-1F46-86FE-4FEEF65D34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Citizen Scientists recruited to identify the internal structures of galaxies in the </a:t>
            </a:r>
            <a:r>
              <a:rPr lang="en-GB" sz="2400" dirty="0" err="1"/>
              <a:t>MaNGA</a:t>
            </a:r>
            <a:r>
              <a:rPr lang="en-GB" sz="2400" dirty="0"/>
              <a:t> Survey sample.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Bars, spiral arms, galaxy centres and foreground stars identified.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Bar and Spiral Arm phase ran from Dec 2017 to Oct 2019, with spiral arm masks taking the longest to complete.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EE4EDA-89AA-8326-DEF3-C61A661E3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Galaxy Zoo: 3D (Masters et al. 2021)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47743E0-2D5D-2A31-406F-D131944D46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5388" y="2359942"/>
            <a:ext cx="5184775" cy="285884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05568A-E78A-7E0E-8707-B094499F735C}"/>
              </a:ext>
            </a:extLst>
          </p:cNvPr>
          <p:cNvSpPr txBox="1"/>
          <p:nvPr/>
        </p:nvSpPr>
        <p:spPr>
          <a:xfrm>
            <a:off x="6096000" y="5218784"/>
            <a:ext cx="499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 from Masters+21: Galaxy Zoo: 3D Interface</a:t>
            </a:r>
          </a:p>
        </p:txBody>
      </p:sp>
    </p:spTree>
    <p:extLst>
      <p:ext uri="{BB962C8B-B14F-4D97-AF65-F5344CB8AC3E}">
        <p14:creationId xmlns:p14="http://schemas.microsoft.com/office/powerpoint/2010/main" val="3122257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FCB1E1-D173-AF26-58AA-1D75DAA1C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Galaxy Zoo: 3D (Masters et al. 2021)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4F139C-6ACC-B0A1-EFB1-16B4F2D58D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Each galaxy seen by 15 volunteers.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~7500 galaxies with spiral arm masks in the </a:t>
            </a:r>
            <a:r>
              <a:rPr lang="en-GB" sz="2400" dirty="0" err="1"/>
              <a:t>MaNGA</a:t>
            </a:r>
            <a:r>
              <a:rPr lang="en-GB" sz="2400" dirty="0"/>
              <a:t> sample, 5500 with bar masks.</a:t>
            </a:r>
          </a:p>
        </p:txBody>
      </p:sp>
      <p:pic>
        <p:nvPicPr>
          <p:cNvPr id="9" name="Content Placeholder 5" descr="A collage of images of a galaxy&#10;&#10;AI-generated content may be incorrect.">
            <a:extLst>
              <a:ext uri="{FF2B5EF4-FFF2-40B4-BE49-F238E27FC236}">
                <a16:creationId xmlns:a16="http://schemas.microsoft.com/office/drawing/2014/main" id="{1A89BE8F-38F0-D154-DAEF-4EA055E40C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88" y="2515727"/>
            <a:ext cx="5184775" cy="2547272"/>
          </a:xfrm>
        </p:spPr>
      </p:pic>
    </p:spTree>
    <p:extLst>
      <p:ext uri="{BB962C8B-B14F-4D97-AF65-F5344CB8AC3E}">
        <p14:creationId xmlns:p14="http://schemas.microsoft.com/office/powerpoint/2010/main" val="1831573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C6B32E-67EB-E30E-62D5-A689D6A96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with U-Net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F493B0-BC07-E2AF-40D0-8F8639DCF7B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867" y="1690688"/>
            <a:ext cx="65278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5B810C5-76F8-3F87-0E02-F171C02E1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39" r="81370" b="67618"/>
          <a:stretch/>
        </p:blipFill>
        <p:spPr>
          <a:xfrm>
            <a:off x="533399" y="1690688"/>
            <a:ext cx="2297931" cy="2210552"/>
          </a:xfrm>
          <a:prstGeom prst="rect">
            <a:avLst/>
          </a:prstGeo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9AF01843-5A73-5CC8-D426-BAC3DB5E60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69" t="17539" r="61901" b="67618"/>
          <a:stretch/>
        </p:blipFill>
        <p:spPr>
          <a:xfrm>
            <a:off x="9360669" y="1690688"/>
            <a:ext cx="2297931" cy="22105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DED0B1-5A1C-BEE0-4296-70FF3279E5E5}"/>
              </a:ext>
            </a:extLst>
          </p:cNvPr>
          <p:cNvSpPr txBox="1"/>
          <p:nvPr/>
        </p:nvSpPr>
        <p:spPr>
          <a:xfrm>
            <a:off x="2609637" y="6308209"/>
            <a:ext cx="641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(Exact configuration not show here – for illustrative purposes only)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F1D2F1-863E-27FC-B601-7F7D89F83E29}"/>
              </a:ext>
            </a:extLst>
          </p:cNvPr>
          <p:cNvSpPr txBox="1"/>
          <p:nvPr/>
        </p:nvSpPr>
        <p:spPr>
          <a:xfrm>
            <a:off x="1330344" y="371657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Input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2544CE-FD23-8117-B4E6-147B9800011A}"/>
              </a:ext>
            </a:extLst>
          </p:cNvPr>
          <p:cNvSpPr txBox="1"/>
          <p:nvPr/>
        </p:nvSpPr>
        <p:spPr>
          <a:xfrm>
            <a:off x="10118661" y="3630116"/>
            <a:ext cx="78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Target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02AD62-6654-9C15-F1F4-5BB1275291B6}"/>
              </a:ext>
            </a:extLst>
          </p:cNvPr>
          <p:cNvSpPr txBox="1"/>
          <p:nvPr/>
        </p:nvSpPr>
        <p:spPr>
          <a:xfrm>
            <a:off x="339109" y="4085906"/>
            <a:ext cx="24929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Training Data:</a:t>
            </a:r>
          </a:p>
          <a:p>
            <a:r>
              <a:rPr lang="en-GB" dirty="0"/>
              <a:t>DESI RGB images of</a:t>
            </a:r>
          </a:p>
          <a:p>
            <a:r>
              <a:rPr lang="en-GB" dirty="0"/>
              <a:t>Galaxy Zoo 3D targets</a:t>
            </a:r>
          </a:p>
          <a:p>
            <a:endParaRPr lang="en-GB" dirty="0"/>
          </a:p>
          <a:p>
            <a:r>
              <a:rPr lang="en-GB" dirty="0"/>
              <a:t>Predictions:</a:t>
            </a:r>
          </a:p>
          <a:p>
            <a:r>
              <a:rPr lang="en-GB" dirty="0"/>
              <a:t>Face on disk galaxies</a:t>
            </a:r>
          </a:p>
          <a:p>
            <a:r>
              <a:rPr lang="en-GB" dirty="0"/>
              <a:t>from DESI</a:t>
            </a:r>
          </a:p>
          <a:p>
            <a:r>
              <a:rPr lang="en-GB" dirty="0"/>
              <a:t>(~510,000 spirals,</a:t>
            </a:r>
          </a:p>
          <a:p>
            <a:r>
              <a:rPr lang="en-GB" dirty="0"/>
              <a:t>~230,000 bars)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19BC9-CDF5-9C50-CDB2-830246B5CCBE}"/>
              </a:ext>
            </a:extLst>
          </p:cNvPr>
          <p:cNvSpPr txBox="1"/>
          <p:nvPr/>
        </p:nvSpPr>
        <p:spPr>
          <a:xfrm>
            <a:off x="9582363" y="4085906"/>
            <a:ext cx="22569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Training Data:</a:t>
            </a:r>
          </a:p>
          <a:p>
            <a:r>
              <a:rPr lang="en-GB" dirty="0"/>
              <a:t>“Vote Count” pixel maps from Galaxy Zoo 3D for Spirals and Bars</a:t>
            </a:r>
          </a:p>
          <a:p>
            <a:endParaRPr lang="en-GB" dirty="0"/>
          </a:p>
          <a:p>
            <a:r>
              <a:rPr lang="en-GB" dirty="0"/>
              <a:t>Predictions:</a:t>
            </a:r>
          </a:p>
          <a:p>
            <a:r>
              <a:rPr lang="en-GB" dirty="0"/>
              <a:t>Spiral and Bar segmentation maps</a:t>
            </a:r>
          </a:p>
        </p:txBody>
      </p:sp>
    </p:spTree>
    <p:extLst>
      <p:ext uri="{BB962C8B-B14F-4D97-AF65-F5344CB8AC3E}">
        <p14:creationId xmlns:p14="http://schemas.microsoft.com/office/powerpoint/2010/main" val="1619343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8854CC-A954-0FEB-78AD-55BD12248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– A Close Up</a:t>
            </a:r>
          </a:p>
        </p:txBody>
      </p:sp>
      <p:pic>
        <p:nvPicPr>
          <p:cNvPr id="11" name="Content Placeholder 4" descr="A diagram of a spiral and bar&#10;&#10;AI-generated content may be incorrect.">
            <a:extLst>
              <a:ext uri="{FF2B5EF4-FFF2-40B4-BE49-F238E27FC236}">
                <a16:creationId xmlns:a16="http://schemas.microsoft.com/office/drawing/2014/main" id="{5D9C4EFA-D664-7BD5-C758-E872E56561CB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4456113" y="2505376"/>
            <a:ext cx="3376612" cy="2567973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AC8BE42-68A1-7244-F9CF-4D0F4EE040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31838" y="2474492"/>
            <a:ext cx="3473450" cy="2629741"/>
          </a:xfrm>
          <a:prstGeom prst="rect">
            <a:avLst/>
          </a:prstGeom>
        </p:spPr>
      </p:pic>
      <p:pic>
        <p:nvPicPr>
          <p:cNvPr id="13" name="Content Placeholder 12" descr="A graph of a spiral and bar&#10;&#10;AI-generated content may be incorrect.">
            <a:extLst>
              <a:ext uri="{FF2B5EF4-FFF2-40B4-BE49-F238E27FC236}">
                <a16:creationId xmlns:a16="http://schemas.microsoft.com/office/drawing/2014/main" id="{3747623F-346D-47E0-FEFD-E8A0B8082E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083550" y="2511150"/>
            <a:ext cx="3376613" cy="25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35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858EE0-65AA-5574-7EF1-A4A7BD703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– A wider look</a:t>
            </a:r>
          </a:p>
        </p:txBody>
      </p:sp>
      <p:pic>
        <p:nvPicPr>
          <p:cNvPr id="8" name="Content Placeholder 4" descr="A collage of images of different planets&#10;&#10;AI-generated content may be incorrect.">
            <a:extLst>
              <a:ext uri="{FF2B5EF4-FFF2-40B4-BE49-F238E27FC236}">
                <a16:creationId xmlns:a16="http://schemas.microsoft.com/office/drawing/2014/main" id="{43627163-8DF8-45B3-3AFA-8BA6E9C48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838" y="1565971"/>
            <a:ext cx="10728325" cy="4386458"/>
          </a:xfrm>
        </p:spPr>
      </p:pic>
    </p:spTree>
    <p:extLst>
      <p:ext uri="{BB962C8B-B14F-4D97-AF65-F5344CB8AC3E}">
        <p14:creationId xmlns:p14="http://schemas.microsoft.com/office/powerpoint/2010/main" val="226762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5D382E-69F4-15EB-D93B-218AF155D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does “Physics”! (Walmsley &amp; Spindler 2023)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2310D3-E91B-D380-F626-3F5D874319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2991" y="1825625"/>
            <a:ext cx="4612017" cy="4351338"/>
          </a:xfrm>
          <a:prstGeom prst="rect">
            <a:avLst/>
          </a:prstGeom>
        </p:spPr>
      </p:pic>
      <p:pic>
        <p:nvPicPr>
          <p:cNvPr id="8" name="Content Placeholder 12">
            <a:extLst>
              <a:ext uri="{FF2B5EF4-FFF2-40B4-BE49-F238E27FC236}">
                <a16:creationId xmlns:a16="http://schemas.microsoft.com/office/drawing/2014/main" id="{F9352D43-A863-7AB4-DD35-04A65EA407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2393" y="1690687"/>
            <a:ext cx="4612017" cy="461201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DA2399-D082-0595-E993-60CEC796385B}"/>
              </a:ext>
            </a:extLst>
          </p:cNvPr>
          <p:cNvSpPr txBox="1"/>
          <p:nvPr/>
        </p:nvSpPr>
        <p:spPr>
          <a:xfrm>
            <a:off x="2268553" y="5992297"/>
            <a:ext cx="2320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 Lots of bars…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DA7921-2BEB-CB8F-59DC-EFEC193BDCD2}"/>
              </a:ext>
            </a:extLst>
          </p:cNvPr>
          <p:cNvSpPr txBox="1"/>
          <p:nvPr/>
        </p:nvSpPr>
        <p:spPr>
          <a:xfrm>
            <a:off x="7893269" y="5992297"/>
            <a:ext cx="257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Compare with Volunteers</a:t>
            </a:r>
          </a:p>
        </p:txBody>
      </p:sp>
    </p:spTree>
    <p:extLst>
      <p:ext uri="{BB962C8B-B14F-4D97-AF65-F5344CB8AC3E}">
        <p14:creationId xmlns:p14="http://schemas.microsoft.com/office/powerpoint/2010/main" val="419899801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Herts 202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A46CF"/>
      </a:accent1>
      <a:accent2>
        <a:srgbClr val="00B9E4"/>
      </a:accent2>
      <a:accent3>
        <a:srgbClr val="F53F5B"/>
      </a:accent3>
      <a:accent4>
        <a:srgbClr val="0073CF"/>
      </a:accent4>
      <a:accent5>
        <a:srgbClr val="45B382"/>
      </a:accent5>
      <a:accent6>
        <a:srgbClr val="FFCF20"/>
      </a:accent6>
      <a:hlink>
        <a:srgbClr val="9A46CF"/>
      </a:hlink>
      <a:folHlink>
        <a:srgbClr val="0073C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38D22C9-2D0C-AA44-A0D2-5FD12D9008CF}" vid="{0C4936D8-1D51-3B4C-90D0-569BAFB4CE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formation xmlns="4ad138b4-2b68-4b70-945d-07f8f18b1c9a" xsi:nil="true"/>
    <lcf76f155ced4ddcb4097134ff3c332f xmlns="4ad138b4-2b68-4b70-945d-07f8f18b1c9a">
      <Terms xmlns="http://schemas.microsoft.com/office/infopath/2007/PartnerControls"/>
    </lcf76f155ced4ddcb4097134ff3c332f>
    <TaxCatchAll xmlns="3c474641-ec36-472f-b125-6b1b0910eaa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DBA85F447B164191BB36C258697B67" ma:contentTypeVersion="20" ma:contentTypeDescription="Create a new document." ma:contentTypeScope="" ma:versionID="dfed7aa17f90e169ea531504b4f8871d">
  <xsd:schema xmlns:xsd="http://www.w3.org/2001/XMLSchema" xmlns:xs="http://www.w3.org/2001/XMLSchema" xmlns:p="http://schemas.microsoft.com/office/2006/metadata/properties" xmlns:ns2="4ad138b4-2b68-4b70-945d-07f8f18b1c9a" xmlns:ns3="3c474641-ec36-472f-b125-6b1b0910eaa4" targetNamespace="http://schemas.microsoft.com/office/2006/metadata/properties" ma:root="true" ma:fieldsID="465e9d6d082226720c5f06b77115214e" ns2:_="" ns3:_="">
    <xsd:import namespace="4ad138b4-2b68-4b70-945d-07f8f18b1c9a"/>
    <xsd:import namespace="3c474641-ec36-472f-b125-6b1b0910ea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Information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d138b4-2b68-4b70-945d-07f8f18b1c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Information" ma:index="12" nillable="true" ma:displayName="Information" ma:format="Dropdown" ma:internalName="Information">
      <xsd:simpleType>
        <xsd:restriction base="dms:Text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e0a39fc-eab5-4218-a4ea-be23ca52bc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474641-ec36-472f-b125-6b1b0910eaa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175645e-2251-4c0c-a68a-b328c89161bf}" ma:internalName="TaxCatchAll" ma:showField="CatchAllData" ma:web="3c474641-ec36-472f-b125-6b1b0910ea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D1FC41-23C7-41B0-B5F9-BF4CD38AD2ED}">
  <ds:schemaRefs>
    <ds:schemaRef ds:uri="http://www.w3.org/XML/1998/namespace"/>
    <ds:schemaRef ds:uri="http://schemas.microsoft.com/office/infopath/2007/PartnerControls"/>
    <ds:schemaRef ds:uri="http://purl.org/dc/dcmitype/"/>
    <ds:schemaRef ds:uri="http://purl.org/dc/terms/"/>
    <ds:schemaRef ds:uri="3c474641-ec36-472f-b125-6b1b0910eaa4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4ad138b4-2b68-4b70-945d-07f8f18b1c9a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8CD151A-E48B-4795-834B-87A59023C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d138b4-2b68-4b70-945d-07f8f18b1c9a"/>
    <ds:schemaRef ds:uri="3c474641-ec36-472f-b125-6b1b0910ea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C521DD-2673-4EE6-BB9B-DC5C3320FFB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3e6beba-c4aa-4731-af5d-d735b097eadb}" enabled="0" method="" siteId="{93e6beba-c4aa-4731-af5d-d735b097ead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1615</TotalTime>
  <Words>387</Words>
  <Application>Microsoft Macintosh PowerPoint</Application>
  <PresentationFormat>Widescreen</PresentationFormat>
  <Paragraphs>58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Wingdings</vt:lpstr>
      <vt:lpstr>Custom Design</vt:lpstr>
      <vt:lpstr>Automated Bar and Spiral Arm Segmentation using Deep Learning</vt:lpstr>
      <vt:lpstr>Galaxy Segmentation Team @ Galaxy Zoo</vt:lpstr>
      <vt:lpstr>Why Segmentation?</vt:lpstr>
      <vt:lpstr>Galaxy Zoo: 3D (Masters et al. 2021)</vt:lpstr>
      <vt:lpstr>Galaxy Zoo: 3D (Masters et al. 2021)</vt:lpstr>
      <vt:lpstr>Segmentation with U-Net</vt:lpstr>
      <vt:lpstr>Results – A Close Up</vt:lpstr>
      <vt:lpstr>Results – A wider look</vt:lpstr>
      <vt:lpstr>It does “Physics”! (Walmsley &amp; Spindler 2023)</vt:lpstr>
      <vt:lpstr>IFU data – easy???</vt:lpstr>
      <vt:lpstr>Photometry – Hard???</vt:lpstr>
      <vt:lpstr>Photometry – Hard???</vt:lpstr>
      <vt:lpstr>Photometry – Hard???</vt:lpstr>
      <vt:lpstr>Emergent Behaviour – Rings!</vt:lpstr>
      <vt:lpstr>Coming to a Zooniverse Near You…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Ashley Spindler</dc:creator>
  <cp:keywords/>
  <dc:description/>
  <cp:lastModifiedBy>Ashley Spindler</cp:lastModifiedBy>
  <cp:revision>1</cp:revision>
  <dcterms:created xsi:type="dcterms:W3CDTF">2025-07-08T10:29:14Z</dcterms:created>
  <dcterms:modified xsi:type="dcterms:W3CDTF">2025-07-09T13:24:34Z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0x01010026DBA85F447B164191BB36C258697B67</vt:lpwstr>
  </property>
  <property fmtid="{D5CDD505-2E9C-101B-9397-08002B2CF9AE}" pid="3" name="MediaServiceImageTags">
    <vt:lpwstr/>
  </property>
</Properties>
</file>