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5143500" cx="9144000"/>
  <p:notesSz cx="6858000" cy="9144000"/>
  <p:embeddedFontLst>
    <p:embeddedFont>
      <p:font typeface="Gill Sans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GillSans-bold.fntdata"/><Relationship Id="rId21" Type="http://schemas.openxmlformats.org/officeDocument/2006/relationships/slide" Target="slides/slide15.xml"/><Relationship Id="rId43" Type="http://schemas.openxmlformats.org/officeDocument/2006/relationships/font" Target="fonts/GillSans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24424c463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24424c463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c85c05cb3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c85c05cb3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424424c463_0_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424424c463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Answering this will help us in understanding what king of DM halo they are in and will help us in the cosmological calculations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6c85c05cb3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6c85c05cb3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Answering this will help us in understanding what king of DM halo they are in and will help us in the cosmological calculations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424424c463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424424c463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424424c463_0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424424c463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c85c05cb3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6c85c05cb3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Answering this will help us in understanding what king of DM halo they are in and will help us in the cosmological calculations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6c85c05cb3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6c85c05cb3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Answering this will help us in understanding what king of DM halo they are in and will help us in the cosmological calculations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74e3a114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474e3a114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Plotting_isolated_e_time_all.py in my laptop and below portion of the code in plotting_isolated_e_time_all in dirac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6b6854dec1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6b6854dec1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Plotting_isolated_e_time_all.py in my laptop and below portion of the code in plotting_isolated_e_time_all in dirac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b6854dec1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b6854dec1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24424c46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24424c46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6e43981f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6e43981f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6b6854dec1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6b6854dec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6e43981f3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6e43981f3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6c85c05cb3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6c85c05cb3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6b6854dec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6b6854dec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Answering this will help us in understanding what king of DM halo they are in and will help us in the cosmological calculations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47a09a1a1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47a09a1a1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Never stop looking at the night sky as even the faintest blobs have the greatest stories to be told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6c85c05cb3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6c85c05cb3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b6854dec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6b6854dec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6b6854dec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6b6854dec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6c85c05cb3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6c85c05cb3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24424c463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24424c463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6c85c05cb3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6c85c05cb3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6b6854dec1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6b6854dec1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Shree ganeshaya namah 261_418 :confinement : </a:t>
            </a:r>
            <a:r>
              <a:rPr lang="en">
                <a:solidFill>
                  <a:schemeClr val="dk1"/>
                </a:solidFill>
              </a:rPr>
              <a:t>/home/astha/Videos/movie/zout2May/sgn:rmax3f/Halo261_RTrmax3f_zout_gasm/418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6b6854dec1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6b6854dec1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Shree ganeshaya namah : 339_2 non - confinement : /home/astha/Videos/movie/zout2May/sgn:rmax3f/Halo339_RTrmax3f_zout_gasm/2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424424c46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424424c46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47a09a1a1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47a09a1a1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6c85c05cb3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36c85c05cb3_0_321:notes"/>
          <p:cNvSpPr/>
          <p:nvPr>
            <p:ph idx="2" type="sldImg"/>
          </p:nvPr>
        </p:nvSpPr>
        <p:spPr>
          <a:xfrm>
            <a:off x="381395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6c85c05cb3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6c85c05cb3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c85c05cb3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6c85c05cb3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When it comes to testing sensitivity to galaxy formation physics, we want to look at the observables most sensitive to the observation.several other scaling relations like  </a:t>
            </a:r>
            <a:r>
              <a:rPr b="1" lang="en">
                <a:solidFill>
                  <a:schemeClr val="dk1"/>
                </a:solidFill>
              </a:rPr>
              <a:t>Size (Half-Light Radius) vs. Stellar Mass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Mass-to-Light Ratio vs. Stellar Mass</a:t>
            </a:r>
            <a:r>
              <a:rPr lang="en">
                <a:solidFill>
                  <a:schemeClr val="dk1"/>
                </a:solidFill>
              </a:rPr>
              <a:t>. However, literature finds that these scaling relations do not provide strong differentiation. Mzr </a:t>
            </a:r>
            <a:r>
              <a:rPr lang="en" sz="1300">
                <a:solidFill>
                  <a:schemeClr val="dk1"/>
                </a:solidFill>
              </a:rPr>
              <a:t>is the only observable, global scaling rela-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tion for nearby dwarfs that is sensitive to feedback physics.</a:t>
            </a:r>
            <a:endParaRPr sz="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24424c463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24424c463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Observations from the Milky Way dwarf galaxies, isolated Local Group dwarfs and Cen A167 are shown. </a:t>
            </a:r>
            <a:r>
              <a:rPr lang="en">
                <a:solidFill>
                  <a:schemeClr val="dk1"/>
                </a:solidFill>
              </a:rPr>
              <a:t>The dashed line and grey shaded regions show the best-fit relation and 1σ scatter. </a:t>
            </a:r>
            <a:r>
              <a:rPr lang="en"/>
              <a:t>The evolution of metallicity indicates that the higher mass galaxies have higher metallicity, however this relationship does not extrapolate to the low masses where the </a:t>
            </a:r>
            <a:r>
              <a:rPr lang="en" sz="1300">
                <a:solidFill>
                  <a:schemeClr val="dk1"/>
                </a:solidFill>
              </a:rPr>
              <a:t>Observations of ultra-faint dwarf galaxies show a plateau in the metallicity around [Fe/H] ≈ -2.5. What is the reason for the same? Is it a plateau or scatter? To investigate this, we direct ourselves to the time evolution of the mass - metallicity relation. Using simulations of different s UFDs with different physics involved and seeing how it compares with the observations , we can determine the reason for the plateau.</a:t>
            </a:r>
            <a:endParaRPr sz="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424424c463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424424c463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6c85c05cb3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36c85c05cb3_0_226:notes"/>
          <p:cNvSpPr/>
          <p:nvPr>
            <p:ph idx="2" type="sldImg"/>
          </p:nvPr>
        </p:nvSpPr>
        <p:spPr>
          <a:xfrm>
            <a:off x="381395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424424c463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424424c463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6c85c05cb3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6c85c05cb3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325" lIns="68675" spcFirstLastPara="1" rIns="68675" wrap="square" tIns="343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1" y="1200154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25" lIns="68675" spcFirstLastPara="1" rIns="68675" wrap="square" tIns="3432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1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325" lIns="68675" spcFirstLastPara="1" rIns="68675" wrap="square" tIns="343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5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325" lIns="68675" spcFirstLastPara="1" rIns="68675" wrap="square" tIns="343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7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325" lIns="68675" spcFirstLastPara="1" rIns="68675" wrap="square" tIns="34325">
            <a:norm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" name="Google Shape;89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0" name="Google Shape;90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Relationship Id="rId4" Type="http://schemas.openxmlformats.org/officeDocument/2006/relationships/hyperlink" Target="mailto:aa07223@surrey.ac.uk" TargetMode="External"/><Relationship Id="rId5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32.png"/><Relationship Id="rId8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25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8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jpg"/><Relationship Id="rId4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21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idx="1" type="subTitle"/>
          </p:nvPr>
        </p:nvSpPr>
        <p:spPr>
          <a:xfrm>
            <a:off x="311700" y="2834125"/>
            <a:ext cx="8520600" cy="17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200">
                <a:solidFill>
                  <a:schemeClr val="lt1"/>
                </a:solidFill>
              </a:rPr>
              <a:t>      Stellar Mass-Metallicity Relation</a:t>
            </a:r>
            <a:endParaRPr b="1" i="1" sz="2200">
              <a:solidFill>
                <a:schemeClr val="lt1"/>
              </a:solidFill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22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</a:rPr>
              <a:t>                              		 Astha</a:t>
            </a:r>
            <a:r>
              <a:rPr b="1" lang="en" sz="2200">
                <a:solidFill>
                  <a:schemeClr val="lt1"/>
                </a:solidFill>
              </a:rPr>
              <a:t> </a:t>
            </a:r>
            <a:endParaRPr b="1" sz="2200">
              <a:solidFill>
                <a:schemeClr val="lt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lt1"/>
                </a:solidFill>
              </a:rPr>
              <a:t>Prof. Justin Read, Dr. </a:t>
            </a:r>
            <a:r>
              <a:rPr b="1" lang="en" sz="2000">
                <a:solidFill>
                  <a:schemeClr val="lt1"/>
                </a:solidFill>
              </a:rPr>
              <a:t>Noelia Noël</a:t>
            </a:r>
            <a:r>
              <a:rPr b="1" lang="en" sz="2000">
                <a:solidFill>
                  <a:schemeClr val="lt1"/>
                </a:solidFill>
              </a:rPr>
              <a:t> and the EDGE </a:t>
            </a:r>
            <a:r>
              <a:rPr b="1" lang="en" sz="2000">
                <a:solidFill>
                  <a:schemeClr val="lt1"/>
                </a:solidFill>
              </a:rPr>
              <a:t>collaboration</a:t>
            </a:r>
            <a:r>
              <a:rPr b="1" lang="en" sz="2200">
                <a:solidFill>
                  <a:schemeClr val="lt1"/>
                </a:solidFill>
              </a:rPr>
              <a:t> </a:t>
            </a:r>
            <a:endParaRPr b="1" sz="2200">
              <a:solidFill>
                <a:schemeClr val="lt1"/>
              </a:solidFill>
            </a:endParaRPr>
          </a:p>
        </p:txBody>
      </p:sp>
      <p:sp>
        <p:nvSpPr>
          <p:cNvPr id="106" name="Google Shape;106;p26"/>
          <p:cNvSpPr txBox="1"/>
          <p:nvPr/>
        </p:nvSpPr>
        <p:spPr>
          <a:xfrm>
            <a:off x="71850" y="820775"/>
            <a:ext cx="90003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4710">
                <a:solidFill>
                  <a:srgbClr val="FFFFFF"/>
                </a:solidFill>
              </a:rPr>
              <a:t>Faint              of the Universe :    </a:t>
            </a:r>
            <a:endParaRPr b="1" sz="471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4710">
                <a:solidFill>
                  <a:srgbClr val="FFFFFF"/>
                </a:solidFill>
              </a:rPr>
              <a:t>             Dwarf Galaxies</a:t>
            </a:r>
            <a:r>
              <a:rPr lang="en" sz="4710">
                <a:solidFill>
                  <a:srgbClr val="FFFFFF"/>
                </a:solidFill>
              </a:rPr>
              <a:t> </a:t>
            </a:r>
            <a:endParaRPr sz="4710">
              <a:solidFill>
                <a:srgbClr val="FFFFFF"/>
              </a:solidFill>
            </a:endParaRPr>
          </a:p>
        </p:txBody>
      </p:sp>
      <p:pic>
        <p:nvPicPr>
          <p:cNvPr descr="edge_logo_white.pdf" id="107" name="Google Shape;1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675" y="1459975"/>
            <a:ext cx="2127425" cy="8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6"/>
          <p:cNvSpPr txBox="1"/>
          <p:nvPr/>
        </p:nvSpPr>
        <p:spPr>
          <a:xfrm>
            <a:off x="0" y="0"/>
            <a:ext cx="1119900" cy="56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NAM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110" name="Google Shape;1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39826" cy="7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4984" y="-11975"/>
            <a:ext cx="2321866" cy="7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/>
        </p:nvSpPr>
        <p:spPr>
          <a:xfrm>
            <a:off x="3787625" y="737050"/>
            <a:ext cx="4791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35"/>
          <p:cNvSpPr txBox="1"/>
          <p:nvPr/>
        </p:nvSpPr>
        <p:spPr>
          <a:xfrm>
            <a:off x="343550" y="968825"/>
            <a:ext cx="8504400" cy="36945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>
                <a:solidFill>
                  <a:schemeClr val="dk2"/>
                </a:solidFill>
              </a:rPr>
              <a:t>Tides </a:t>
            </a:r>
            <a:endParaRPr sz="3400">
              <a:solidFill>
                <a:schemeClr val="dk2"/>
              </a:solidFill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AutoNum type="arabicPeriod"/>
            </a:pPr>
            <a:r>
              <a:rPr lang="en" sz="3400">
                <a:solidFill>
                  <a:schemeClr val="lt1"/>
                </a:solidFill>
              </a:rPr>
              <a:t>Quenching: Time evolution of MZR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206" name="Google Shape;206;p35"/>
          <p:cNvSpPr txBox="1"/>
          <p:nvPr>
            <p:ph idx="4294967295" type="ctrTitle"/>
          </p:nvPr>
        </p:nvSpPr>
        <p:spPr>
          <a:xfrm>
            <a:off x="815650" y="146123"/>
            <a:ext cx="77274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80">
                <a:solidFill>
                  <a:schemeClr val="lt1"/>
                </a:solidFill>
              </a:rPr>
              <a:t>What is the origin of plateau MZR Relation?</a:t>
            </a:r>
            <a:endParaRPr b="1" sz="278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4723050" y="446700"/>
            <a:ext cx="27213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444"/>
              <a:buNone/>
            </a:pPr>
            <a:r>
              <a:rPr b="1" lang="en" sz="877">
                <a:solidFill>
                  <a:schemeClr val="dk1"/>
                </a:solidFill>
              </a:rPr>
              <a:t>Local Volume Database, Andrew Pace 2024</a:t>
            </a:r>
            <a:endParaRPr b="1" sz="877">
              <a:solidFill>
                <a:schemeClr val="dk1"/>
              </a:solidFill>
            </a:endParaRPr>
          </a:p>
        </p:txBody>
      </p:sp>
      <p:sp>
        <p:nvSpPr>
          <p:cNvPr id="213" name="Google Shape;213;p36"/>
          <p:cNvSpPr txBox="1"/>
          <p:nvPr/>
        </p:nvSpPr>
        <p:spPr>
          <a:xfrm>
            <a:off x="3602625" y="1054300"/>
            <a:ext cx="8676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Scatter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p36"/>
          <p:cNvSpPr txBox="1"/>
          <p:nvPr/>
        </p:nvSpPr>
        <p:spPr>
          <a:xfrm>
            <a:off x="4990250" y="2249175"/>
            <a:ext cx="22872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Galaxies evolve along MZR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5" name="Google Shape;215;p36"/>
          <p:cNvCxnSpPr/>
          <p:nvPr/>
        </p:nvCxnSpPr>
        <p:spPr>
          <a:xfrm flipH="1">
            <a:off x="3107400" y="1443100"/>
            <a:ext cx="662400" cy="44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6" name="Google Shape;216;p36"/>
          <p:cNvCxnSpPr/>
          <p:nvPr/>
        </p:nvCxnSpPr>
        <p:spPr>
          <a:xfrm>
            <a:off x="4126650" y="1443100"/>
            <a:ext cx="411900" cy="48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7" name="Google Shape;217;p36"/>
          <p:cNvCxnSpPr>
            <a:stCxn id="214" idx="0"/>
          </p:cNvCxnSpPr>
          <p:nvPr/>
        </p:nvCxnSpPr>
        <p:spPr>
          <a:xfrm rot="10800000">
            <a:off x="5892050" y="1892775"/>
            <a:ext cx="241800" cy="35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200" y="804475"/>
            <a:ext cx="5440700" cy="408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6"/>
          <p:cNvSpPr txBox="1"/>
          <p:nvPr/>
        </p:nvSpPr>
        <p:spPr>
          <a:xfrm>
            <a:off x="2407600" y="141150"/>
            <a:ext cx="46200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QUENCHING : With EDGE2 Simulations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7202" y="804475"/>
            <a:ext cx="5504274" cy="415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4723050" y="446700"/>
            <a:ext cx="27213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444"/>
              <a:buNone/>
            </a:pPr>
            <a:r>
              <a:rPr b="1" lang="en" sz="877">
                <a:solidFill>
                  <a:schemeClr val="dk1"/>
                </a:solidFill>
              </a:rPr>
              <a:t>Local Volume Database, Andrew Pace 2024</a:t>
            </a:r>
            <a:endParaRPr b="1" sz="877">
              <a:solidFill>
                <a:schemeClr val="dk1"/>
              </a:solidFill>
            </a:endParaRPr>
          </a:p>
        </p:txBody>
      </p:sp>
      <p:sp>
        <p:nvSpPr>
          <p:cNvPr id="227" name="Google Shape;227;p37"/>
          <p:cNvSpPr txBox="1"/>
          <p:nvPr/>
        </p:nvSpPr>
        <p:spPr>
          <a:xfrm>
            <a:off x="2407600" y="141150"/>
            <a:ext cx="46200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QUENCHING : With EDGE2 Simulations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202" y="804475"/>
            <a:ext cx="5504274" cy="415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/>
          <p:nvPr/>
        </p:nvSpPr>
        <p:spPr>
          <a:xfrm>
            <a:off x="3463600" y="1056900"/>
            <a:ext cx="8676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Scatter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37"/>
          <p:cNvSpPr txBox="1"/>
          <p:nvPr/>
        </p:nvSpPr>
        <p:spPr>
          <a:xfrm>
            <a:off x="4990250" y="2249175"/>
            <a:ext cx="22872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Galaxies evolve along MZR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1" name="Google Shape;231;p37"/>
          <p:cNvCxnSpPr>
            <a:stCxn id="229" idx="2"/>
          </p:cNvCxnSpPr>
          <p:nvPr/>
        </p:nvCxnSpPr>
        <p:spPr>
          <a:xfrm flipH="1">
            <a:off x="2915800" y="1394400"/>
            <a:ext cx="981600" cy="51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37"/>
          <p:cNvCxnSpPr>
            <a:stCxn id="229" idx="2"/>
          </p:cNvCxnSpPr>
          <p:nvPr/>
        </p:nvCxnSpPr>
        <p:spPr>
          <a:xfrm>
            <a:off x="3897400" y="1394400"/>
            <a:ext cx="641100" cy="5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37"/>
          <p:cNvCxnSpPr>
            <a:stCxn id="230" idx="0"/>
          </p:cNvCxnSpPr>
          <p:nvPr/>
        </p:nvCxnSpPr>
        <p:spPr>
          <a:xfrm rot="10800000">
            <a:off x="5892050" y="1892775"/>
            <a:ext cx="241800" cy="35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/>
        </p:nvSpPr>
        <p:spPr>
          <a:xfrm>
            <a:off x="300950" y="260000"/>
            <a:ext cx="8435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Origins of scatter in the MZR : </a:t>
            </a:r>
            <a:r>
              <a:rPr b="1" lang="en" sz="1800">
                <a:solidFill>
                  <a:schemeClr val="lt1"/>
                </a:solidFill>
              </a:rPr>
              <a:t> DENSITY</a:t>
            </a:r>
            <a:br>
              <a:rPr b="1" lang="en" sz="1800">
                <a:solidFill>
                  <a:schemeClr val="lt1"/>
                </a:solidFill>
              </a:rPr>
            </a:br>
            <a:endParaRPr b="1" sz="1800">
              <a:solidFill>
                <a:schemeClr val="lt1"/>
              </a:solidFill>
            </a:endParaRPr>
          </a:p>
        </p:txBody>
      </p:sp>
      <p:sp>
        <p:nvSpPr>
          <p:cNvPr id="239" name="Google Shape;239;p38"/>
          <p:cNvSpPr txBox="1"/>
          <p:nvPr/>
        </p:nvSpPr>
        <p:spPr>
          <a:xfrm>
            <a:off x="311700" y="806900"/>
            <a:ext cx="46548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Mean Stellar-Metallicity vs Stellar mass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240" name="Google Shape;240;p38"/>
          <p:cNvSpPr txBox="1"/>
          <p:nvPr/>
        </p:nvSpPr>
        <p:spPr>
          <a:xfrm>
            <a:off x="5234150" y="870888"/>
            <a:ext cx="35025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At Start of star formation M</a:t>
            </a:r>
            <a:r>
              <a:rPr b="1" baseline="-25000" lang="en" sz="1600">
                <a:solidFill>
                  <a:schemeClr val="lt1"/>
                </a:solidFill>
              </a:rPr>
              <a:t>☉</a:t>
            </a:r>
            <a:r>
              <a:rPr b="1" lang="en" sz="1600">
                <a:solidFill>
                  <a:schemeClr val="lt1"/>
                </a:solidFill>
              </a:rPr>
              <a:t> </a:t>
            </a:r>
            <a:endParaRPr b="1" sz="1600">
              <a:solidFill>
                <a:schemeClr val="lt1"/>
              </a:solidFill>
            </a:endParaRPr>
          </a:p>
        </p:txBody>
      </p:sp>
      <p:cxnSp>
        <p:nvCxnSpPr>
          <p:cNvPr id="241" name="Google Shape;241;p38"/>
          <p:cNvCxnSpPr/>
          <p:nvPr/>
        </p:nvCxnSpPr>
        <p:spPr>
          <a:xfrm flipH="1" rot="10800000">
            <a:off x="1893900" y="1692450"/>
            <a:ext cx="15300" cy="2394600"/>
          </a:xfrm>
          <a:prstGeom prst="straightConnector1">
            <a:avLst/>
          </a:prstGeom>
          <a:noFill/>
          <a:ln cap="flat" cmpd="sng" w="9525">
            <a:solidFill>
              <a:srgbClr val="4C113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38"/>
          <p:cNvCxnSpPr/>
          <p:nvPr/>
        </p:nvCxnSpPr>
        <p:spPr>
          <a:xfrm flipH="1" rot="10800000">
            <a:off x="4893450" y="2020363"/>
            <a:ext cx="15300" cy="2394600"/>
          </a:xfrm>
          <a:prstGeom prst="straightConnector1">
            <a:avLst/>
          </a:prstGeom>
          <a:noFill/>
          <a:ln cap="flat" cmpd="sng" w="9525">
            <a:solidFill>
              <a:srgbClr val="4C113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38"/>
          <p:cNvCxnSpPr/>
          <p:nvPr/>
        </p:nvCxnSpPr>
        <p:spPr>
          <a:xfrm flipH="1" rot="10800000">
            <a:off x="5167575" y="1884250"/>
            <a:ext cx="600" cy="2404200"/>
          </a:xfrm>
          <a:prstGeom prst="straightConnector1">
            <a:avLst/>
          </a:prstGeom>
          <a:noFill/>
          <a:ln cap="flat" cmpd="sng" w="9525">
            <a:solidFill>
              <a:srgbClr val="4C113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44" name="Google Shape;24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5" name="Google Shape;245;p38"/>
          <p:cNvCxnSpPr/>
          <p:nvPr/>
        </p:nvCxnSpPr>
        <p:spPr>
          <a:xfrm flipH="1" rot="10800000">
            <a:off x="1307550" y="2112075"/>
            <a:ext cx="19800" cy="202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46" name="Google Shape;24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450" y="1420750"/>
            <a:ext cx="4261599" cy="319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075" y="1353800"/>
            <a:ext cx="4309425" cy="3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00" y="1353800"/>
            <a:ext cx="4261601" cy="3219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38"/>
          <p:cNvCxnSpPr/>
          <p:nvPr/>
        </p:nvCxnSpPr>
        <p:spPr>
          <a:xfrm flipH="1" rot="10800000">
            <a:off x="1296925" y="2102250"/>
            <a:ext cx="6900" cy="203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8"/>
          <p:cNvCxnSpPr/>
          <p:nvPr/>
        </p:nvCxnSpPr>
        <p:spPr>
          <a:xfrm rot="10800000">
            <a:off x="1900725" y="2052450"/>
            <a:ext cx="0" cy="203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/>
        </p:nvSpPr>
        <p:spPr>
          <a:xfrm>
            <a:off x="6190900" y="631400"/>
            <a:ext cx="17058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At 10</a:t>
            </a:r>
            <a:r>
              <a:rPr b="1" baseline="30000" lang="en" sz="1600">
                <a:solidFill>
                  <a:schemeClr val="lt1"/>
                </a:solidFill>
              </a:rPr>
              <a:t>4</a:t>
            </a:r>
            <a:r>
              <a:rPr b="1" lang="en" sz="1600">
                <a:solidFill>
                  <a:schemeClr val="lt1"/>
                </a:solidFill>
              </a:rPr>
              <a:t> M</a:t>
            </a:r>
            <a:r>
              <a:rPr b="1" baseline="-25000" lang="en" sz="1600">
                <a:solidFill>
                  <a:schemeClr val="lt1"/>
                </a:solidFill>
              </a:rPr>
              <a:t>☉</a:t>
            </a:r>
            <a:r>
              <a:rPr b="1" lang="en" sz="1600">
                <a:solidFill>
                  <a:schemeClr val="lt1"/>
                </a:solidFill>
              </a:rPr>
              <a:t> 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256" name="Google Shape;256;p39"/>
          <p:cNvSpPr txBox="1"/>
          <p:nvPr/>
        </p:nvSpPr>
        <p:spPr>
          <a:xfrm>
            <a:off x="1618900" y="707600"/>
            <a:ext cx="17058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At 10</a:t>
            </a:r>
            <a:r>
              <a:rPr b="1" baseline="30000" lang="en" sz="1600">
                <a:solidFill>
                  <a:schemeClr val="lt1"/>
                </a:solidFill>
              </a:rPr>
              <a:t>3</a:t>
            </a:r>
            <a:r>
              <a:rPr b="1" lang="en" sz="1600">
                <a:solidFill>
                  <a:schemeClr val="lt1"/>
                </a:solidFill>
              </a:rPr>
              <a:t> M</a:t>
            </a:r>
            <a:r>
              <a:rPr b="1" baseline="-25000" lang="en" sz="1600">
                <a:solidFill>
                  <a:schemeClr val="lt1"/>
                </a:solidFill>
              </a:rPr>
              <a:t>☉</a:t>
            </a:r>
            <a:r>
              <a:rPr b="1" lang="en" sz="1600">
                <a:solidFill>
                  <a:schemeClr val="lt1"/>
                </a:solidFill>
              </a:rPr>
              <a:t> 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257" name="Google Shape;25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77600"/>
            <a:ext cx="4367174" cy="327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974" y="1277600"/>
            <a:ext cx="4319624" cy="324218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9"/>
          <p:cNvSpPr txBox="1"/>
          <p:nvPr/>
        </p:nvSpPr>
        <p:spPr>
          <a:xfrm>
            <a:off x="300950" y="304700"/>
            <a:ext cx="8435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Origins of scatter in the MZR :  DENSITY</a:t>
            </a:r>
            <a:br>
              <a:rPr b="1" lang="en" sz="1800">
                <a:solidFill>
                  <a:schemeClr val="lt1"/>
                </a:solidFill>
              </a:rPr>
            </a:br>
            <a:endParaRPr b="1" sz="1800">
              <a:solidFill>
                <a:schemeClr val="lt1"/>
              </a:solidFill>
            </a:endParaRPr>
          </a:p>
        </p:txBody>
      </p:sp>
      <p:sp>
        <p:nvSpPr>
          <p:cNvPr id="261" name="Google Shape;261;p3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￼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40"/>
          <p:cNvSpPr txBox="1"/>
          <p:nvPr/>
        </p:nvSpPr>
        <p:spPr>
          <a:xfrm>
            <a:off x="300950" y="76100"/>
            <a:ext cx="8435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Origins of scatter in the MZR 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268" name="Google Shape;2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1925" y="504100"/>
            <a:ext cx="4909225" cy="397761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0"/>
          <p:cNvSpPr txBox="1"/>
          <p:nvPr/>
        </p:nvSpPr>
        <p:spPr>
          <a:xfrm>
            <a:off x="62900" y="797100"/>
            <a:ext cx="3936900" cy="40194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Other </a:t>
            </a:r>
            <a:r>
              <a:rPr lang="en" sz="1500">
                <a:solidFill>
                  <a:schemeClr val="lt1"/>
                </a:solidFill>
              </a:rPr>
              <a:t>effects</a:t>
            </a:r>
            <a:r>
              <a:rPr lang="en" sz="1500">
                <a:solidFill>
                  <a:schemeClr val="lt1"/>
                </a:solidFill>
              </a:rPr>
              <a:t> such as :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Dilution 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Mergers 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Confinement : In next slides 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500">
                <a:solidFill>
                  <a:schemeClr val="lt1"/>
                </a:solidFill>
              </a:rPr>
            </a:br>
            <a:r>
              <a:rPr lang="en" sz="1500">
                <a:solidFill>
                  <a:schemeClr val="lt1"/>
                </a:solidFill>
              </a:rPr>
              <a:t>Overall, in regards to quenching,</a:t>
            </a:r>
            <a:br>
              <a:rPr lang="en" sz="1500">
                <a:solidFill>
                  <a:schemeClr val="lt1"/>
                </a:solidFill>
              </a:rPr>
            </a:br>
            <a:r>
              <a:rPr lang="en" sz="1500">
                <a:solidFill>
                  <a:schemeClr val="lt1"/>
                </a:solidFill>
              </a:rPr>
              <a:t>Density can explain the trend at very low metallicities, but not explain the highest metallicities in MZR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70" name="Google Shape;27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925" y="504100"/>
            <a:ext cx="4996051" cy="397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41"/>
          <p:cNvSpPr txBox="1"/>
          <p:nvPr/>
        </p:nvSpPr>
        <p:spPr>
          <a:xfrm>
            <a:off x="2756875" y="68775"/>
            <a:ext cx="4023000" cy="7587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1"/>
                </a:solidFill>
              </a:rPr>
              <a:t>Do Dwarfs Freeze in MZR ? </a:t>
            </a:r>
            <a:endParaRPr b="1" sz="2300">
              <a:solidFill>
                <a:schemeClr val="lt1"/>
              </a:solidFill>
            </a:endParaRPr>
          </a:p>
        </p:txBody>
      </p:sp>
      <p:pic>
        <p:nvPicPr>
          <p:cNvPr id="277" name="Google Shape;27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400" y="804475"/>
            <a:ext cx="5440700" cy="408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3400" y="804475"/>
            <a:ext cx="5440701" cy="408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1"/>
          <p:cNvSpPr/>
          <p:nvPr/>
        </p:nvSpPr>
        <p:spPr>
          <a:xfrm>
            <a:off x="2981975" y="1563325"/>
            <a:ext cx="1521000" cy="758700"/>
          </a:xfrm>
          <a:prstGeom prst="ellipse">
            <a:avLst/>
          </a:prstGeom>
          <a:noFill/>
          <a:ln cap="flat" cmpd="sng" w="9525">
            <a:solidFill>
              <a:srgbClr val="1F1F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/>
          <p:nvPr/>
        </p:nvSpPr>
        <p:spPr>
          <a:xfrm>
            <a:off x="2590700" y="1317425"/>
            <a:ext cx="1297200" cy="1200600"/>
          </a:xfrm>
          <a:prstGeom prst="ellipse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2"/>
          <p:cNvSpPr/>
          <p:nvPr/>
        </p:nvSpPr>
        <p:spPr>
          <a:xfrm>
            <a:off x="5409968" y="818581"/>
            <a:ext cx="196800" cy="241500"/>
          </a:xfrm>
          <a:prstGeom prst="ellipse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2"/>
          <p:cNvSpPr/>
          <p:nvPr/>
        </p:nvSpPr>
        <p:spPr>
          <a:xfrm>
            <a:off x="4112331" y="1720815"/>
            <a:ext cx="196800" cy="241500"/>
          </a:xfrm>
          <a:prstGeom prst="ellipse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8" name="Google Shape;2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152" y="499700"/>
            <a:ext cx="6119484" cy="45931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/>
          <p:nvPr/>
        </p:nvSpPr>
        <p:spPr>
          <a:xfrm>
            <a:off x="190613" y="82100"/>
            <a:ext cx="8435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Do Dwarfs Freeze in MZR : Dwarfs-of-Dwarfs</a:t>
            </a:r>
            <a:br>
              <a:rPr b="1" lang="en" sz="1800">
                <a:solidFill>
                  <a:schemeClr val="lt1"/>
                </a:solidFill>
              </a:rPr>
            </a:br>
            <a:endParaRPr b="1" sz="1800">
              <a:solidFill>
                <a:schemeClr val="lt1"/>
              </a:solidFill>
            </a:endParaRPr>
          </a:p>
        </p:txBody>
      </p:sp>
      <p:sp>
        <p:nvSpPr>
          <p:cNvPr id="290" name="Google Shape;290;p42"/>
          <p:cNvSpPr txBox="1"/>
          <p:nvPr/>
        </p:nvSpPr>
        <p:spPr>
          <a:xfrm>
            <a:off x="5999475" y="3608525"/>
            <a:ext cx="7758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1" name="Google Shape;29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3150" y="499700"/>
            <a:ext cx="6119475" cy="4623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902" y="685498"/>
            <a:ext cx="5710851" cy="4291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 txBox="1"/>
          <p:nvPr/>
        </p:nvSpPr>
        <p:spPr>
          <a:xfrm>
            <a:off x="190613" y="82100"/>
            <a:ext cx="8435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Do Dwarfs Freeze in MZR : Dwarfs-of-Dwarfs</a:t>
            </a:r>
            <a:br>
              <a:rPr b="1" lang="en" sz="1800">
                <a:solidFill>
                  <a:schemeClr val="lt1"/>
                </a:solidFill>
              </a:rPr>
            </a:b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/>
          <p:nvPr/>
        </p:nvSpPr>
        <p:spPr>
          <a:xfrm>
            <a:off x="664775" y="228550"/>
            <a:ext cx="3325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304" name="Google Shape;3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275" y="627375"/>
            <a:ext cx="5672126" cy="4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4"/>
          <p:cNvSpPr txBox="1"/>
          <p:nvPr/>
        </p:nvSpPr>
        <p:spPr>
          <a:xfrm>
            <a:off x="190613" y="82100"/>
            <a:ext cx="8435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How Subhalos move along MZR? Confinement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306" name="Google Shape;30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8625" y="1470794"/>
            <a:ext cx="3259950" cy="23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9600" y="1078575"/>
            <a:ext cx="4515876" cy="2941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 txBox="1"/>
          <p:nvPr/>
        </p:nvSpPr>
        <p:spPr>
          <a:xfrm>
            <a:off x="395675" y="805450"/>
            <a:ext cx="3717600" cy="37776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1000-10,000 stars </a:t>
            </a:r>
            <a:endParaRPr sz="18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Extremely less luminous,</a:t>
            </a:r>
            <a:endParaRPr sz="18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(L &lt;10</a:t>
            </a:r>
            <a:r>
              <a:rPr baseline="30000" lang="en" sz="1800">
                <a:solidFill>
                  <a:schemeClr val="lt1"/>
                </a:solidFill>
              </a:rPr>
              <a:t>5</a:t>
            </a:r>
            <a:r>
              <a:rPr lang="en" sz="1800">
                <a:solidFill>
                  <a:schemeClr val="lt1"/>
                </a:solidFill>
              </a:rPr>
              <a:t> L</a:t>
            </a:r>
            <a:r>
              <a:rPr baseline="-25000" lang="en" sz="1800">
                <a:solidFill>
                  <a:schemeClr val="lt1"/>
                </a:solidFill>
              </a:rPr>
              <a:t>★</a:t>
            </a:r>
            <a:r>
              <a:rPr lang="en" sz="1800">
                <a:solidFill>
                  <a:schemeClr val="lt1"/>
                </a:solidFill>
              </a:rPr>
              <a:t>)</a:t>
            </a:r>
            <a:endParaRPr sz="18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Ten million times less luminous than Milky Way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Rich in Dark Matter</a:t>
            </a:r>
            <a:endParaRPr sz="1800">
              <a:solidFill>
                <a:schemeClr val="lt1"/>
              </a:solidFill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</a:pPr>
            <a:r>
              <a:rPr lang="en" sz="1700">
                <a:solidFill>
                  <a:schemeClr val="lt1"/>
                </a:solidFill>
              </a:rPr>
              <a:t>300 times more than luminous matter </a:t>
            </a:r>
            <a:endParaRPr sz="17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20" name="Google Shape;120;p27"/>
          <p:cNvSpPr txBox="1"/>
          <p:nvPr>
            <p:ph type="ctr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5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Ultra Faint Dwarf Galaxies</a:t>
            </a:r>
            <a:endParaRPr sz="132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121" name="Google Shape;121;p27"/>
          <p:cNvSpPr txBox="1"/>
          <p:nvPr/>
        </p:nvSpPr>
        <p:spPr>
          <a:xfrm>
            <a:off x="4390450" y="4021600"/>
            <a:ext cx="44760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lt1"/>
                </a:solidFill>
              </a:rPr>
              <a:t>V. Belokurov, S. Koposov (Institute of Astrophysics, Cambridge). Photo: Y. Beletsky (Carnegie Observatories)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22" name="Google Shape;12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0450"/>
            <a:ext cx="9143999" cy="48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5"/>
          <p:cNvSpPr txBox="1"/>
          <p:nvPr/>
        </p:nvSpPr>
        <p:spPr>
          <a:xfrm>
            <a:off x="136050" y="200850"/>
            <a:ext cx="2911800" cy="242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875" y="649350"/>
            <a:ext cx="5503250" cy="4379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6"/>
          <p:cNvSpPr txBox="1"/>
          <p:nvPr/>
        </p:nvSpPr>
        <p:spPr>
          <a:xfrm>
            <a:off x="190613" y="82100"/>
            <a:ext cx="8435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How Subhalos move along MZR? Confinement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322" name="Google Shape;32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7585"/>
            <a:ext cx="9143999" cy="474833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7"/>
          <p:cNvSpPr txBox="1"/>
          <p:nvPr/>
        </p:nvSpPr>
        <p:spPr>
          <a:xfrm>
            <a:off x="136050" y="277050"/>
            <a:ext cx="2911800" cy="2339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48"/>
          <p:cNvSpPr txBox="1"/>
          <p:nvPr/>
        </p:nvSpPr>
        <p:spPr>
          <a:xfrm>
            <a:off x="190613" y="82100"/>
            <a:ext cx="8435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Why plateau does not exist below -3 ? </a:t>
            </a:r>
            <a:br>
              <a:rPr b="1" lang="en" sz="1800">
                <a:solidFill>
                  <a:schemeClr val="lt1"/>
                </a:solidFill>
              </a:rPr>
            </a:b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652100"/>
            <a:ext cx="5927993" cy="4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2950" y="3771900"/>
            <a:ext cx="2218051" cy="2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 txBox="1"/>
          <p:nvPr/>
        </p:nvSpPr>
        <p:spPr>
          <a:xfrm>
            <a:off x="1511100" y="167975"/>
            <a:ext cx="66726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</a:rPr>
              <a:t>Conclusion : Reason for Plateau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345" name="Google Shape;345;p49"/>
          <p:cNvSpPr txBox="1"/>
          <p:nvPr/>
        </p:nvSpPr>
        <p:spPr>
          <a:xfrm>
            <a:off x="369950" y="719125"/>
            <a:ext cx="8611200" cy="43377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b="1" lang="en" sz="2400">
                <a:solidFill>
                  <a:schemeClr val="lt1"/>
                </a:solidFill>
              </a:rPr>
              <a:t>Tides : </a:t>
            </a:r>
            <a:r>
              <a:rPr b="1" lang="en" sz="1800">
                <a:solidFill>
                  <a:schemeClr val="lt1"/>
                </a:solidFill>
              </a:rPr>
              <a:t>Not sufficient evidence for most galaxies </a:t>
            </a:r>
            <a:endParaRPr b="1" sz="18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b="1" lang="en" sz="2400">
                <a:solidFill>
                  <a:schemeClr val="lt1"/>
                </a:solidFill>
              </a:rPr>
              <a:t>Quenching: </a:t>
            </a:r>
            <a:r>
              <a:rPr b="1" lang="en" sz="1800">
                <a:solidFill>
                  <a:schemeClr val="lt1"/>
                </a:solidFill>
              </a:rPr>
              <a:t>Density can explain the trend at very low metallicities, but  not explain the highest metallicities in MZR </a:t>
            </a:r>
            <a:endParaRPr b="1" sz="18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b="1" lang="en" sz="2400">
                <a:solidFill>
                  <a:schemeClr val="lt1"/>
                </a:solidFill>
              </a:rPr>
              <a:t>Confinement:</a:t>
            </a:r>
            <a:r>
              <a:rPr b="1" lang="en" sz="1700">
                <a:solidFill>
                  <a:schemeClr val="lt1"/>
                </a:solidFill>
              </a:rPr>
              <a:t> Proved that </a:t>
            </a:r>
            <a:r>
              <a:rPr b="1" lang="en" sz="1800">
                <a:solidFill>
                  <a:schemeClr val="lt1"/>
                </a:solidFill>
              </a:rPr>
              <a:t>Dwarfs-of-Dwarfs in EDGE climb to high metallicities due to confinement. Thus, confinement aids in the rapid evolution of the Subhalo, populating the plateau region.</a:t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>
                <a:solidFill>
                  <a:schemeClr val="lt1"/>
                </a:solidFill>
              </a:rPr>
              <a:t>Dwarfs enrich rapidly to reach to &lt;[Fe/H]&gt; = -3.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346" name="Google Shape;346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/>
          <p:nvPr/>
        </p:nvSpPr>
        <p:spPr>
          <a:xfrm>
            <a:off x="4947250" y="1499425"/>
            <a:ext cx="4196700" cy="30591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lt1"/>
                </a:solidFill>
              </a:rPr>
              <a:t>THANK YOU!</a:t>
            </a:r>
            <a:endParaRPr b="1" i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hlink"/>
                </a:solidFill>
                <a:hlinkClick r:id="rId4"/>
              </a:rPr>
              <a:t>aa07223@surrey.ac.uk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Chaturvedi et al. in prep</a:t>
            </a:r>
            <a:endParaRPr b="1" sz="2400">
              <a:solidFill>
                <a:schemeClr val="lt1"/>
              </a:solidFill>
            </a:endParaRPr>
          </a:p>
          <a:p>
            <a:pPr indent="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lt1"/>
              </a:solidFill>
            </a:endParaRPr>
          </a:p>
          <a:p>
            <a:pPr indent="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lt1"/>
              </a:solidFill>
            </a:endParaRPr>
          </a:p>
          <a:p>
            <a:pPr indent="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lt1"/>
              </a:solidFill>
            </a:endParaRPr>
          </a:p>
          <a:p>
            <a:pPr indent="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                                       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352" name="Google Shape;35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Space theme collage | Free SVG" id="353" name="Google Shape;35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3550"/>
            <a:ext cx="4930868" cy="499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1"/>
          <p:cNvSpPr txBox="1"/>
          <p:nvPr>
            <p:ph type="ctrTitle"/>
          </p:nvPr>
        </p:nvSpPr>
        <p:spPr>
          <a:xfrm>
            <a:off x="311700" y="1663900"/>
            <a:ext cx="8520600" cy="1133400"/>
          </a:xfrm>
          <a:prstGeom prst="rect">
            <a:avLst/>
          </a:prstGeom>
          <a:solidFill>
            <a:srgbClr val="000000">
              <a:alpha val="52940"/>
            </a:srgbClr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lt1"/>
                </a:solidFill>
              </a:rPr>
              <a:t>EXTRA SLIDES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359" name="Google Shape;35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5" name="Google Shape;36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000" y="526775"/>
            <a:ext cx="4430152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2"/>
          <p:cNvSpPr txBox="1"/>
          <p:nvPr>
            <p:ph idx="1" type="body"/>
          </p:nvPr>
        </p:nvSpPr>
        <p:spPr>
          <a:xfrm>
            <a:off x="2022300" y="4054375"/>
            <a:ext cx="4430100" cy="5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900">
                <a:solidFill>
                  <a:schemeClr val="lt1"/>
                </a:solidFill>
              </a:rPr>
              <a:t>Local Volume Database, Andrew Pace 2024</a:t>
            </a:r>
            <a:endParaRPr b="1"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4" name="Google Shape;3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77" y="1200750"/>
            <a:ext cx="4613901" cy="34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800" y="1173649"/>
            <a:ext cx="4374749" cy="34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3" name="Google Shape;38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0450"/>
            <a:ext cx="9143999" cy="48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4"/>
          <p:cNvSpPr txBox="1"/>
          <p:nvPr/>
        </p:nvSpPr>
        <p:spPr>
          <a:xfrm>
            <a:off x="136050" y="200850"/>
            <a:ext cx="2911800" cy="2423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50" y="350550"/>
            <a:ext cx="8574751" cy="42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 txBox="1"/>
          <p:nvPr/>
        </p:nvSpPr>
        <p:spPr>
          <a:xfrm>
            <a:off x="2115950" y="1976425"/>
            <a:ext cx="50148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lt1"/>
                </a:solidFill>
              </a:rPr>
              <a:t>Why</a:t>
            </a:r>
            <a:r>
              <a:rPr b="1" i="1" lang="en" sz="1800">
                <a:solidFill>
                  <a:schemeClr val="lt1"/>
                </a:solidFill>
              </a:rPr>
              <a:t> are the smallest galaxies so important?</a:t>
            </a:r>
            <a:endParaRPr b="1" i="1" sz="1800">
              <a:solidFill>
                <a:schemeClr val="lt1"/>
              </a:solidFill>
            </a:endParaRPr>
          </a:p>
        </p:txBody>
      </p:sp>
      <p:sp>
        <p:nvSpPr>
          <p:cNvPr id="129" name="Google Shape;12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0923" y="2537100"/>
            <a:ext cx="1983450" cy="5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8"/>
          <p:cNvSpPr txBox="1"/>
          <p:nvPr/>
        </p:nvSpPr>
        <p:spPr>
          <a:xfrm>
            <a:off x="551950" y="2808600"/>
            <a:ext cx="3695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Milky Way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6376450" y="4616725"/>
            <a:ext cx="3359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A5A5"/>
                </a:solidFill>
                <a:latin typeface="Gill Sans"/>
                <a:ea typeface="Gill Sans"/>
                <a:cs typeface="Gill Sans"/>
                <a:sym typeface="Gill Sans"/>
              </a:rPr>
              <a:t>Credits: esa.init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2" name="Google Shape;39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7585"/>
            <a:ext cx="9143999" cy="474833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5"/>
          <p:cNvSpPr txBox="1"/>
          <p:nvPr/>
        </p:nvSpPr>
        <p:spPr>
          <a:xfrm>
            <a:off x="136050" y="277050"/>
            <a:ext cx="2911800" cy="2339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75" y="0"/>
            <a:ext cx="2140724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1675" y="0"/>
            <a:ext cx="2191650" cy="17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73547"/>
            <a:ext cx="2101675" cy="174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5675" y="1762850"/>
            <a:ext cx="2227650" cy="17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3225" y="3504575"/>
            <a:ext cx="2140724" cy="17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3725" y="3464825"/>
            <a:ext cx="2227650" cy="17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6"/>
          <p:cNvSpPr txBox="1"/>
          <p:nvPr/>
        </p:nvSpPr>
        <p:spPr>
          <a:xfrm>
            <a:off x="4572000" y="133100"/>
            <a:ext cx="4819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Subhalo 418 of Halo261_RT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405" name="Google Shape;405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5725" y="749900"/>
            <a:ext cx="4545876" cy="369320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25" y="0"/>
            <a:ext cx="2183850" cy="17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3012" y="-32987"/>
            <a:ext cx="2272601" cy="181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305" y="1712172"/>
            <a:ext cx="2369025" cy="189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1000" y="1742775"/>
            <a:ext cx="2134625" cy="16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2225" y="3448575"/>
            <a:ext cx="2183850" cy="16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2225" y="3400725"/>
            <a:ext cx="2223400" cy="17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7"/>
          <p:cNvSpPr txBox="1"/>
          <p:nvPr/>
        </p:nvSpPr>
        <p:spPr>
          <a:xfrm>
            <a:off x="4780825" y="133025"/>
            <a:ext cx="48192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Subhalo 2 of Halo339_RT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420" name="Google Shape;420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53100" y="866225"/>
            <a:ext cx="4610099" cy="36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p58"/>
          <p:cNvPicPr preferRelativeResize="0"/>
          <p:nvPr/>
        </p:nvPicPr>
        <p:blipFill rotWithShape="1">
          <a:blip r:embed="rId3">
            <a:alphaModFix/>
          </a:blip>
          <a:srcRect b="43601" l="0" r="0" t="0"/>
          <a:stretch/>
        </p:blipFill>
        <p:spPr>
          <a:xfrm>
            <a:off x="318350" y="350550"/>
            <a:ext cx="8574751" cy="241805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8"/>
          <p:cNvSpPr/>
          <p:nvPr/>
        </p:nvSpPr>
        <p:spPr>
          <a:xfrm>
            <a:off x="2249600" y="1085400"/>
            <a:ext cx="1018200" cy="9459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8"/>
          <p:cNvSpPr/>
          <p:nvPr/>
        </p:nvSpPr>
        <p:spPr>
          <a:xfrm>
            <a:off x="7293250" y="4215600"/>
            <a:ext cx="1591800" cy="855900"/>
          </a:xfrm>
          <a:prstGeom prst="ellipse">
            <a:avLst/>
          </a:prstGeom>
          <a:solidFill>
            <a:srgbClr val="1F1F1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8"/>
          <p:cNvSpPr/>
          <p:nvPr/>
        </p:nvSpPr>
        <p:spPr>
          <a:xfrm>
            <a:off x="242150" y="3481300"/>
            <a:ext cx="1591800" cy="855900"/>
          </a:xfrm>
          <a:prstGeom prst="ellipse">
            <a:avLst/>
          </a:prstGeom>
          <a:solidFill>
            <a:srgbClr val="1F1F1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8"/>
          <p:cNvSpPr/>
          <p:nvPr/>
        </p:nvSpPr>
        <p:spPr>
          <a:xfrm>
            <a:off x="5017688" y="3481300"/>
            <a:ext cx="1591800" cy="855900"/>
          </a:xfrm>
          <a:prstGeom prst="ellipse">
            <a:avLst/>
          </a:prstGeom>
          <a:solidFill>
            <a:srgbClr val="1F1F1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8"/>
          <p:cNvSpPr/>
          <p:nvPr/>
        </p:nvSpPr>
        <p:spPr>
          <a:xfrm>
            <a:off x="2512425" y="3904975"/>
            <a:ext cx="1591800" cy="855900"/>
          </a:xfrm>
          <a:prstGeom prst="ellipse">
            <a:avLst/>
          </a:prstGeom>
          <a:solidFill>
            <a:srgbClr val="1F1F1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58"/>
          <p:cNvSpPr txBox="1"/>
          <p:nvPr/>
        </p:nvSpPr>
        <p:spPr>
          <a:xfrm>
            <a:off x="5326250" y="3208900"/>
            <a:ext cx="12795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9900"/>
                </a:solidFill>
              </a:rPr>
              <a:t>Negligible further evolution</a:t>
            </a:r>
            <a:endParaRPr sz="1500">
              <a:solidFill>
                <a:srgbClr val="FF9900"/>
              </a:solidFill>
            </a:endParaRPr>
          </a:p>
        </p:txBody>
      </p:sp>
      <p:sp>
        <p:nvSpPr>
          <p:cNvPr id="434" name="Google Shape;434;p58"/>
          <p:cNvSpPr txBox="1"/>
          <p:nvPr/>
        </p:nvSpPr>
        <p:spPr>
          <a:xfrm>
            <a:off x="7639500" y="4181500"/>
            <a:ext cx="12795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Simplest Assembly history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435" name="Google Shape;435;p58"/>
          <p:cNvSpPr txBox="1"/>
          <p:nvPr/>
        </p:nvSpPr>
        <p:spPr>
          <a:xfrm>
            <a:off x="526250" y="3557500"/>
            <a:ext cx="11760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9900"/>
                </a:solidFill>
              </a:rPr>
              <a:t>Smallest Masses</a:t>
            </a:r>
            <a:endParaRPr sz="1600">
              <a:solidFill>
                <a:srgbClr val="FF9900"/>
              </a:solidFill>
            </a:endParaRPr>
          </a:p>
        </p:txBody>
      </p:sp>
      <p:sp>
        <p:nvSpPr>
          <p:cNvPr id="436" name="Google Shape;436;p58"/>
          <p:cNvSpPr txBox="1"/>
          <p:nvPr/>
        </p:nvSpPr>
        <p:spPr>
          <a:xfrm>
            <a:off x="2905800" y="3993650"/>
            <a:ext cx="11760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9900"/>
                </a:solidFill>
              </a:rPr>
              <a:t>Oldest Ages</a:t>
            </a:r>
            <a:endParaRPr sz="1600">
              <a:solidFill>
                <a:srgbClr val="FF9900"/>
              </a:solidFill>
            </a:endParaRPr>
          </a:p>
        </p:txBody>
      </p:sp>
      <p:sp>
        <p:nvSpPr>
          <p:cNvPr id="437" name="Google Shape;43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9"/>
          <p:cNvSpPr txBox="1"/>
          <p:nvPr>
            <p:ph type="ctrTitle"/>
          </p:nvPr>
        </p:nvSpPr>
        <p:spPr>
          <a:xfrm>
            <a:off x="327975" y="69923"/>
            <a:ext cx="77274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Previous Attempts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3" name="Google Shape;443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44" name="Google Shape;444;p59"/>
          <p:cNvCxnSpPr/>
          <p:nvPr/>
        </p:nvCxnSpPr>
        <p:spPr>
          <a:xfrm rot="10800000">
            <a:off x="1332175" y="3248800"/>
            <a:ext cx="1054200" cy="33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5" name="Google Shape;445;p59"/>
          <p:cNvSpPr txBox="1"/>
          <p:nvPr/>
        </p:nvSpPr>
        <p:spPr>
          <a:xfrm>
            <a:off x="2552250" y="3624100"/>
            <a:ext cx="2386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plateau/scatter?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6" name="Google Shape;446;p59"/>
          <p:cNvSpPr txBox="1"/>
          <p:nvPr/>
        </p:nvSpPr>
        <p:spPr>
          <a:xfrm>
            <a:off x="5418650" y="911575"/>
            <a:ext cx="3562800" cy="37665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</a:pPr>
            <a:r>
              <a:rPr lang="en">
                <a:solidFill>
                  <a:schemeClr val="lt1"/>
                </a:solidFill>
              </a:rPr>
              <a:t>Pop III stars , tensions with observations ; Pair Instability Supernovae: 140-300 </a:t>
            </a:r>
            <a:r>
              <a:rPr lang="en">
                <a:solidFill>
                  <a:schemeClr val="lt1"/>
                </a:solidFill>
              </a:rPr>
              <a:t>M</a:t>
            </a:r>
            <a:r>
              <a:rPr baseline="-25000" lang="en">
                <a:solidFill>
                  <a:schemeClr val="lt1"/>
                </a:solidFill>
              </a:rPr>
              <a:t>☉</a:t>
            </a:r>
            <a:r>
              <a:rPr lang="en">
                <a:solidFill>
                  <a:schemeClr val="lt1"/>
                </a:solidFill>
              </a:rPr>
              <a:t>,</a:t>
            </a:r>
            <a:r>
              <a:rPr lang="en">
                <a:solidFill>
                  <a:schemeClr val="lt1"/>
                </a:solidFill>
              </a:rPr>
              <a:t> rare in dwarf galaxies.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">
                <a:solidFill>
                  <a:schemeClr val="lt1"/>
                </a:solidFill>
              </a:rPr>
              <a:t>IMF variation: Top-heavy IMF increases number of supernova, but different IMF in star forming regions, is yet to be confirmed</a:t>
            </a:r>
            <a:r>
              <a:rPr lang="en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AutoNum type="arabicPeriod"/>
            </a:pPr>
            <a:r>
              <a:rPr lang="en">
                <a:solidFill>
                  <a:schemeClr val="lt1"/>
                </a:solidFill>
              </a:rPr>
              <a:t>Environment Effects : Pre-enrichment by the MW environment, tidal stripping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447" name="Google Shape;447;p59"/>
          <p:cNvPicPr preferRelativeResize="0"/>
          <p:nvPr/>
        </p:nvPicPr>
        <p:blipFill rotWithShape="1">
          <a:blip r:embed="rId4">
            <a:alphaModFix/>
          </a:blip>
          <a:srcRect b="1499" l="0" r="0" t="7093"/>
          <a:stretch/>
        </p:blipFill>
        <p:spPr>
          <a:xfrm>
            <a:off x="92425" y="1207738"/>
            <a:ext cx="5097300" cy="30847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8" name="Google Shape;448;p59"/>
          <p:cNvCxnSpPr/>
          <p:nvPr/>
        </p:nvCxnSpPr>
        <p:spPr>
          <a:xfrm rot="10800000">
            <a:off x="2110889" y="2268604"/>
            <a:ext cx="438600" cy="811500"/>
          </a:xfrm>
          <a:prstGeom prst="straightConnector1">
            <a:avLst/>
          </a:prstGeom>
          <a:noFill/>
          <a:ln cap="flat" cmpd="sng" w="38100">
            <a:solidFill>
              <a:srgbClr val="1F49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9" name="Google Shape;449;p59"/>
          <p:cNvCxnSpPr/>
          <p:nvPr/>
        </p:nvCxnSpPr>
        <p:spPr>
          <a:xfrm flipH="1">
            <a:off x="2469681" y="1845929"/>
            <a:ext cx="914100" cy="1754100"/>
          </a:xfrm>
          <a:prstGeom prst="straightConnector1">
            <a:avLst/>
          </a:prstGeom>
          <a:noFill/>
          <a:ln cap="flat" cmpd="sng" w="38100">
            <a:solidFill>
              <a:srgbClr val="C0504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0" name="Google Shape;450;p59"/>
          <p:cNvSpPr txBox="1"/>
          <p:nvPr/>
        </p:nvSpPr>
        <p:spPr>
          <a:xfrm rot="-3714604">
            <a:off x="2391850" y="2316097"/>
            <a:ext cx="2319177" cy="10752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</a:t>
            </a:r>
            <a:r>
              <a:rPr b="1" lang="en" sz="1200">
                <a:solidFill>
                  <a:srgbClr val="C0504D"/>
                </a:solidFill>
              </a:rPr>
              <a:t>ncreasing Feedback</a:t>
            </a:r>
            <a:endParaRPr b="1" sz="1200">
              <a:solidFill>
                <a:srgbClr val="C0504D"/>
              </a:solidFill>
            </a:endParaRPr>
          </a:p>
        </p:txBody>
      </p:sp>
      <p:cxnSp>
        <p:nvCxnSpPr>
          <p:cNvPr id="451" name="Google Shape;451;p59"/>
          <p:cNvCxnSpPr/>
          <p:nvPr/>
        </p:nvCxnSpPr>
        <p:spPr>
          <a:xfrm rot="10800000">
            <a:off x="1449149" y="3175533"/>
            <a:ext cx="145800" cy="390900"/>
          </a:xfrm>
          <a:prstGeom prst="straightConnector1">
            <a:avLst/>
          </a:prstGeom>
          <a:noFill/>
          <a:ln cap="flat" cmpd="sng" w="38100">
            <a:solidFill>
              <a:srgbClr val="4F81B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2" name="Google Shape;452;p59"/>
          <p:cNvSpPr txBox="1"/>
          <p:nvPr/>
        </p:nvSpPr>
        <p:spPr>
          <a:xfrm rot="3776881">
            <a:off x="1497611" y="2678615"/>
            <a:ext cx="1168209" cy="8190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F497D"/>
                </a:solidFill>
              </a:rPr>
              <a:t>Top </a:t>
            </a:r>
            <a:r>
              <a:rPr b="1" lang="en" sz="800">
                <a:solidFill>
                  <a:srgbClr val="1F497D"/>
                </a:solidFill>
              </a:rPr>
              <a:t>Heavy</a:t>
            </a:r>
            <a:r>
              <a:rPr b="1" lang="en" sz="1000">
                <a:solidFill>
                  <a:srgbClr val="1F497D"/>
                </a:solidFill>
              </a:rPr>
              <a:t> IMF</a:t>
            </a:r>
            <a:endParaRPr b="1" sz="1000">
              <a:solidFill>
                <a:srgbClr val="1F497D"/>
              </a:solidFill>
            </a:endParaRPr>
          </a:p>
        </p:txBody>
      </p:sp>
      <p:sp>
        <p:nvSpPr>
          <p:cNvPr id="453" name="Google Shape;453;p59"/>
          <p:cNvSpPr txBox="1"/>
          <p:nvPr/>
        </p:nvSpPr>
        <p:spPr>
          <a:xfrm rot="4515">
            <a:off x="1170641" y="3506676"/>
            <a:ext cx="1142101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BACC6"/>
                </a:solidFill>
              </a:rPr>
              <a:t>Plateau In MZR</a:t>
            </a:r>
            <a:endParaRPr b="1" sz="1000">
              <a:solidFill>
                <a:srgbClr val="4BACC6"/>
              </a:solidFill>
            </a:endParaRPr>
          </a:p>
        </p:txBody>
      </p:sp>
      <p:sp>
        <p:nvSpPr>
          <p:cNvPr id="454" name="Google Shape;454;p59"/>
          <p:cNvSpPr txBox="1"/>
          <p:nvPr/>
        </p:nvSpPr>
        <p:spPr>
          <a:xfrm rot="4145">
            <a:off x="3119000" y="1573374"/>
            <a:ext cx="1244101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Weaker FB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455" name="Google Shape;455;p59"/>
          <p:cNvSpPr txBox="1"/>
          <p:nvPr/>
        </p:nvSpPr>
        <p:spPr>
          <a:xfrm rot="4515">
            <a:off x="1586013" y="1679088"/>
            <a:ext cx="1142101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IMF Variation</a:t>
            </a:r>
            <a:endParaRPr b="1" sz="1200">
              <a:solidFill>
                <a:srgbClr val="000000"/>
              </a:solidFill>
            </a:endParaRPr>
          </a:p>
        </p:txBody>
      </p:sp>
      <p:sp>
        <p:nvSpPr>
          <p:cNvPr id="456" name="Google Shape;456;p59"/>
          <p:cNvSpPr txBox="1"/>
          <p:nvPr/>
        </p:nvSpPr>
        <p:spPr>
          <a:xfrm rot="4011">
            <a:off x="2162925" y="3618475"/>
            <a:ext cx="1028401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0000"/>
                </a:solidFill>
              </a:rPr>
              <a:t>FB x 10</a:t>
            </a:r>
            <a:endParaRPr b="1" sz="900">
              <a:solidFill>
                <a:srgbClr val="000000"/>
              </a:solidFill>
            </a:endParaRPr>
          </a:p>
        </p:txBody>
      </p:sp>
      <p:sp>
        <p:nvSpPr>
          <p:cNvPr id="457" name="Google Shape;457;p59"/>
          <p:cNvSpPr txBox="1"/>
          <p:nvPr/>
        </p:nvSpPr>
        <p:spPr>
          <a:xfrm>
            <a:off x="1636325" y="4337575"/>
            <a:ext cx="34359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Collins and Read 2022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0"/>
          <p:cNvSpPr txBox="1"/>
          <p:nvPr>
            <p:ph idx="12" type="sldNum"/>
          </p:nvPr>
        </p:nvSpPr>
        <p:spPr>
          <a:xfrm>
            <a:off x="6553207" y="4767268"/>
            <a:ext cx="2133600" cy="273900"/>
          </a:xfrm>
          <a:prstGeom prst="rect">
            <a:avLst/>
          </a:prstGeom>
        </p:spPr>
        <p:txBody>
          <a:bodyPr anchorCtr="0" anchor="ctr" bIns="34325" lIns="68675" spcFirstLastPara="1" rIns="68675" wrap="square" tIns="343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3" name="Google Shape;463;p60"/>
          <p:cNvSpPr txBox="1"/>
          <p:nvPr/>
        </p:nvSpPr>
        <p:spPr>
          <a:xfrm>
            <a:off x="1471925" y="104850"/>
            <a:ext cx="6543300" cy="4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lt1"/>
                </a:solidFill>
              </a:rPr>
              <a:t>EDGE 2 SIMULATION SUITE [1]</a:t>
            </a:r>
            <a:endParaRPr b="1" sz="2000" u="sng">
              <a:solidFill>
                <a:schemeClr val="lt1"/>
              </a:solidFill>
            </a:endParaRPr>
          </a:p>
          <a:p>
            <a:pPr indent="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Original volume =100Mpc</a:t>
            </a:r>
            <a:br>
              <a:rPr b="1" lang="en" sz="1600">
                <a:solidFill>
                  <a:schemeClr val="lt1"/>
                </a:solidFill>
              </a:rPr>
            </a:br>
            <a:r>
              <a:rPr b="1" lang="en" sz="1600">
                <a:solidFill>
                  <a:schemeClr val="lt1"/>
                </a:solidFill>
              </a:rPr>
              <a:t>Δx=3pc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m</a:t>
            </a:r>
            <a:r>
              <a:rPr b="1" baseline="-25000" lang="en" sz="1600">
                <a:solidFill>
                  <a:schemeClr val="lt1"/>
                </a:solidFill>
              </a:rPr>
              <a:t>dm</a:t>
            </a:r>
            <a:r>
              <a:rPr b="1" lang="en" sz="1600">
                <a:solidFill>
                  <a:schemeClr val="lt1"/>
                </a:solidFill>
              </a:rPr>
              <a:t>=940 M</a:t>
            </a:r>
            <a:r>
              <a:rPr b="1" baseline="-25000" lang="en" sz="1600">
                <a:solidFill>
                  <a:schemeClr val="lt1"/>
                </a:solidFill>
              </a:rPr>
              <a:t>☉</a:t>
            </a:r>
            <a:endParaRPr b="1" baseline="-25000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baseline="-25000" lang="en" sz="1600">
                <a:solidFill>
                  <a:schemeClr val="lt1"/>
                </a:solidFill>
              </a:rPr>
            </a:br>
            <a:r>
              <a:rPr b="1" lang="en" sz="1600">
                <a:solidFill>
                  <a:schemeClr val="lt1"/>
                </a:solidFill>
              </a:rPr>
              <a:t>Radiative transfer from stars, using setup described in Agertz et al 2020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EDGE2 employs non-equilibrium primordial and molecular chemistry Rosdahl et al. 2013 and Nickerson et al. 2018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EDGE2 an eight-species chemical model (C, N, O, Mg, Al, Si, Fe, and Eu), updated metal yields from NuGrid (Pignatari et al. 2016; Ritter et al. 2018).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Floor in Oxygen metallicity , Z</a:t>
            </a:r>
            <a:r>
              <a:rPr b="1" baseline="-25000" lang="en" sz="1600">
                <a:solidFill>
                  <a:schemeClr val="lt1"/>
                </a:solidFill>
              </a:rPr>
              <a:t>o</a:t>
            </a:r>
            <a:r>
              <a:rPr b="1" lang="en" sz="1600">
                <a:solidFill>
                  <a:schemeClr val="lt1"/>
                </a:solidFill>
              </a:rPr>
              <a:t>=10</a:t>
            </a:r>
            <a:r>
              <a:rPr b="1" baseline="30000" lang="en" sz="1600">
                <a:solidFill>
                  <a:schemeClr val="lt1"/>
                </a:solidFill>
              </a:rPr>
              <a:t>-3</a:t>
            </a:r>
            <a:r>
              <a:rPr b="1" lang="en" sz="1600">
                <a:solidFill>
                  <a:schemeClr val="lt1"/>
                </a:solidFill>
              </a:rPr>
              <a:t> Z</a:t>
            </a:r>
            <a:r>
              <a:rPr b="1" baseline="-25000" lang="en" sz="1600">
                <a:solidFill>
                  <a:schemeClr val="lt1"/>
                </a:solidFill>
              </a:rPr>
              <a:t>☉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1900">
                <a:solidFill>
                  <a:schemeClr val="lt1"/>
                </a:solidFill>
              </a:rPr>
            </a:br>
            <a:r>
              <a:rPr lang="en" sz="1300">
                <a:solidFill>
                  <a:schemeClr val="lt1"/>
                </a:solidFill>
              </a:rPr>
              <a:t>[1] Rey et al. 2025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4" name="Google Shape;464;p60"/>
          <p:cNvSpPr txBox="1"/>
          <p:nvPr>
            <p:ph idx="10" type="dt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325" lIns="68675" spcFirstLastPara="1" rIns="68675" wrap="square" tIns="3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1"/>
          <p:cNvSpPr txBox="1"/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</p:spPr>
        <p:txBody>
          <a:bodyPr anchorCtr="0" anchor="ctr" bIns="34325" lIns="68675" spcFirstLastPara="1" rIns="68675" wrap="square" tIns="343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61"/>
          <p:cNvSpPr txBox="1"/>
          <p:nvPr>
            <p:ph idx="1" type="body"/>
          </p:nvPr>
        </p:nvSpPr>
        <p:spPr>
          <a:xfrm>
            <a:off x="457201" y="1200154"/>
            <a:ext cx="8229600" cy="3394500"/>
          </a:xfrm>
          <a:prstGeom prst="rect">
            <a:avLst/>
          </a:prstGeom>
        </p:spPr>
        <p:txBody>
          <a:bodyPr anchorCtr="0" anchor="t" bIns="34325" lIns="68675" spcFirstLastPara="1" rIns="68675" wrap="square" tIns="3432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1"/>
          <p:cNvSpPr txBox="1"/>
          <p:nvPr>
            <p:ph idx="12" type="sldNum"/>
          </p:nvPr>
        </p:nvSpPr>
        <p:spPr>
          <a:xfrm>
            <a:off x="6553207" y="4767268"/>
            <a:ext cx="2133600" cy="273900"/>
          </a:xfrm>
          <a:prstGeom prst="rect">
            <a:avLst/>
          </a:prstGeom>
        </p:spPr>
        <p:txBody>
          <a:bodyPr anchorCtr="0" anchor="ctr" bIns="34325" lIns="68675" spcFirstLastPara="1" rIns="68675" wrap="square" tIns="343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2" name="Google Shape;47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65" y="0"/>
            <a:ext cx="79666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9"/>
          <p:cNvSpPr/>
          <p:nvPr/>
        </p:nvSpPr>
        <p:spPr>
          <a:xfrm>
            <a:off x="154825" y="4700"/>
            <a:ext cx="8874000" cy="4971000"/>
          </a:xfrm>
          <a:prstGeom prst="rect">
            <a:avLst/>
          </a:prstGeom>
          <a:solidFill>
            <a:srgbClr val="000000">
              <a:alpha val="318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9"/>
          <p:cNvSpPr txBox="1"/>
          <p:nvPr>
            <p:ph idx="4294967295" type="title"/>
          </p:nvPr>
        </p:nvSpPr>
        <p:spPr>
          <a:xfrm>
            <a:off x="231025" y="101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highlight>
                  <a:schemeClr val="dk1"/>
                </a:highlight>
              </a:rPr>
              <a:t>S</a:t>
            </a:r>
            <a:r>
              <a:rPr b="1" lang="en">
                <a:solidFill>
                  <a:schemeClr val="lt1"/>
                </a:solidFill>
                <a:highlight>
                  <a:schemeClr val="dk1"/>
                </a:highlight>
              </a:rPr>
              <a:t>ensitive to Galaxy formation</a:t>
            </a:r>
            <a:r>
              <a:rPr b="1" lang="en" sz="180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b="1" lang="en">
                <a:solidFill>
                  <a:schemeClr val="lt1"/>
                </a:solidFill>
                <a:highlight>
                  <a:schemeClr val="dk1"/>
                </a:highlight>
              </a:rPr>
              <a:t>physics</a:t>
            </a:r>
            <a:endParaRPr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140" name="Google Shape;140;p29"/>
          <p:cNvSpPr txBox="1"/>
          <p:nvPr/>
        </p:nvSpPr>
        <p:spPr>
          <a:xfrm>
            <a:off x="3673925" y="1140175"/>
            <a:ext cx="4994100" cy="25431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MZR : Stellar Mass-Metallicity Relationship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The MZR is uniquely sensitive to feedback processes because it directly reflects the metal retention and ejection mechanisms within a galaxy[1][2]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1" name="Google Shape;14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777" y="1228800"/>
            <a:ext cx="2855972" cy="16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025" y="2876200"/>
            <a:ext cx="2820726" cy="154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9"/>
          <p:cNvSpPr txBox="1"/>
          <p:nvPr/>
        </p:nvSpPr>
        <p:spPr>
          <a:xfrm>
            <a:off x="1894950" y="2514625"/>
            <a:ext cx="11568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Supernova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955070" y="4159300"/>
            <a:ext cx="17292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Galactic Outflows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45" name="Google Shape;14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29"/>
          <p:cNvSpPr txBox="1"/>
          <p:nvPr/>
        </p:nvSpPr>
        <p:spPr>
          <a:xfrm>
            <a:off x="523450" y="4648600"/>
            <a:ext cx="3150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[1] </a:t>
            </a:r>
            <a:r>
              <a:rPr lang="en" sz="1000">
                <a:solidFill>
                  <a:schemeClr val="lt1"/>
                </a:solidFill>
              </a:rPr>
              <a:t>Agertz et al. 2019, [2]Rey et al. 2025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type="ctrTitle"/>
          </p:nvPr>
        </p:nvSpPr>
        <p:spPr>
          <a:xfrm>
            <a:off x="327975" y="-6277"/>
            <a:ext cx="7727400" cy="87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80">
                <a:solidFill>
                  <a:schemeClr val="lt1"/>
                </a:solidFill>
              </a:rPr>
              <a:t>What is the origin of Plateau </a:t>
            </a:r>
            <a:r>
              <a:rPr b="1" lang="en" sz="2780">
                <a:solidFill>
                  <a:schemeClr val="lt1"/>
                </a:solidFill>
              </a:rPr>
              <a:t>MZR Relation?</a:t>
            </a:r>
            <a:endParaRPr b="1" sz="2780">
              <a:solidFill>
                <a:schemeClr val="lt1"/>
              </a:solidFill>
            </a:endParaRPr>
          </a:p>
        </p:txBody>
      </p:sp>
      <p:sp>
        <p:nvSpPr>
          <p:cNvPr id="152" name="Google Shape;15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3" name="Google Shape;153;p30"/>
          <p:cNvCxnSpPr/>
          <p:nvPr/>
        </p:nvCxnSpPr>
        <p:spPr>
          <a:xfrm rot="10800000">
            <a:off x="1332175" y="3248800"/>
            <a:ext cx="1054200" cy="33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30"/>
          <p:cNvSpPr txBox="1"/>
          <p:nvPr/>
        </p:nvSpPr>
        <p:spPr>
          <a:xfrm>
            <a:off x="2552250" y="3624100"/>
            <a:ext cx="2386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lateau/Scatter?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5329025" y="1576475"/>
            <a:ext cx="3393600" cy="25056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" sz="1600">
                <a:solidFill>
                  <a:schemeClr val="lt1"/>
                </a:solidFill>
              </a:rPr>
              <a:t>Observations of ultra-faint dwarf galaxies show a plateau in the metallicity around [Fe/H] ≈ -2.5. </a:t>
            </a:r>
            <a:endParaRPr sz="16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Answer</a:t>
            </a:r>
            <a:r>
              <a:rPr lang="en" sz="1700">
                <a:solidFill>
                  <a:schemeClr val="lt1"/>
                </a:solidFill>
              </a:rPr>
              <a:t> using EDGE simulations!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21526"/>
            <a:ext cx="4623224" cy="3461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30"/>
          <p:cNvCxnSpPr/>
          <p:nvPr/>
        </p:nvCxnSpPr>
        <p:spPr>
          <a:xfrm flipH="1">
            <a:off x="1562075" y="2048225"/>
            <a:ext cx="490500" cy="65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Google Shape;158;p30"/>
          <p:cNvSpPr txBox="1"/>
          <p:nvPr/>
        </p:nvSpPr>
        <p:spPr>
          <a:xfrm>
            <a:off x="1621425" y="1663900"/>
            <a:ext cx="10542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Plateau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3215775" y="3504525"/>
            <a:ext cx="1128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MW Dwarfs</a:t>
            </a: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/>
          <p:nvPr/>
        </p:nvSpPr>
        <p:spPr>
          <a:xfrm>
            <a:off x="1527900" y="1776700"/>
            <a:ext cx="460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5" name="Google Shape;165;p31"/>
          <p:cNvSpPr txBox="1"/>
          <p:nvPr/>
        </p:nvSpPr>
        <p:spPr>
          <a:xfrm>
            <a:off x="1200750" y="276650"/>
            <a:ext cx="7001100" cy="49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lt1"/>
                </a:solidFill>
                <a:highlight>
                  <a:schemeClr val="dk1"/>
                </a:highlight>
              </a:rPr>
              <a:t>Engineering Dwarfs at Galaxy formations’ EDGE</a:t>
            </a:r>
            <a:endParaRPr b="1" sz="23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00635"/>
            <a:ext cx="9143998" cy="156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dge_logo_white.pdf" id="167" name="Google Shape;16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6175" y="1800625"/>
            <a:ext cx="40671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31"/>
          <p:cNvSpPr txBox="1"/>
          <p:nvPr/>
        </p:nvSpPr>
        <p:spPr>
          <a:xfrm>
            <a:off x="96050" y="3568525"/>
            <a:ext cx="94050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u="sng">
                <a:solidFill>
                  <a:schemeClr val="lt1"/>
                </a:solidFill>
              </a:rPr>
              <a:t>high-resolution</a:t>
            </a:r>
            <a:r>
              <a:rPr lang="en" sz="1900">
                <a:solidFill>
                  <a:schemeClr val="lt1"/>
                </a:solidFill>
              </a:rPr>
              <a:t> </a:t>
            </a:r>
            <a:r>
              <a:rPr lang="en" sz="1900" u="sng">
                <a:solidFill>
                  <a:schemeClr val="lt1"/>
                </a:solidFill>
              </a:rPr>
              <a:t>zoom-in</a:t>
            </a:r>
            <a:r>
              <a:rPr lang="en" sz="1900">
                <a:solidFill>
                  <a:schemeClr val="lt1"/>
                </a:solidFill>
              </a:rPr>
              <a:t> </a:t>
            </a:r>
            <a:r>
              <a:rPr lang="en" sz="1900" u="sng">
                <a:solidFill>
                  <a:schemeClr val="lt1"/>
                </a:solidFill>
              </a:rPr>
              <a:t>cosmological radiation-hydrodynamics simulations</a:t>
            </a:r>
            <a:r>
              <a:rPr lang="en" sz="1900">
                <a:solidFill>
                  <a:schemeClr val="lt1"/>
                </a:solidFill>
              </a:rPr>
              <a:t> of dwarf galaxies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>
            <p:ph idx="12" type="sldNum"/>
          </p:nvPr>
        </p:nvSpPr>
        <p:spPr>
          <a:xfrm>
            <a:off x="6858007" y="4767268"/>
            <a:ext cx="2133600" cy="273900"/>
          </a:xfrm>
          <a:prstGeom prst="rect">
            <a:avLst/>
          </a:prstGeom>
        </p:spPr>
        <p:txBody>
          <a:bodyPr anchorCtr="0" anchor="ctr" bIns="34325" lIns="68675" spcFirstLastPara="1" rIns="68675" wrap="square" tIns="343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32"/>
          <p:cNvSpPr txBox="1"/>
          <p:nvPr/>
        </p:nvSpPr>
        <p:spPr>
          <a:xfrm>
            <a:off x="5069300" y="472625"/>
            <a:ext cx="3017400" cy="3268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EDGE 2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Non-eq chemistry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RT as standard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8-element chemistry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Improved Yields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Improved Re-ionisation</a:t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CDM + WDM</a:t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M</a:t>
            </a:r>
            <a:r>
              <a:rPr baseline="-25000" lang="en" sz="1900">
                <a:solidFill>
                  <a:schemeClr val="lt1"/>
                </a:solidFill>
              </a:rPr>
              <a:t>200</a:t>
            </a:r>
            <a:r>
              <a:rPr lang="en" sz="1900">
                <a:solidFill>
                  <a:schemeClr val="lt1"/>
                </a:solidFill>
              </a:rPr>
              <a:t>=10</a:t>
            </a:r>
            <a:r>
              <a:rPr baseline="30000" lang="en" sz="1900">
                <a:solidFill>
                  <a:schemeClr val="lt1"/>
                </a:solidFill>
              </a:rPr>
              <a:t>10</a:t>
            </a:r>
            <a:r>
              <a:rPr lang="en" sz="1900">
                <a:solidFill>
                  <a:schemeClr val="lt1"/>
                </a:solidFill>
              </a:rPr>
              <a:t>M</a:t>
            </a:r>
            <a:r>
              <a:rPr baseline="-25000" lang="en" sz="1900">
                <a:solidFill>
                  <a:schemeClr val="lt1"/>
                </a:solidFill>
              </a:rPr>
              <a:t>☉</a:t>
            </a:r>
            <a:endParaRPr baseline="-25000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1900">
                <a:solidFill>
                  <a:schemeClr val="lt1"/>
                </a:solidFill>
              </a:rPr>
            </a:b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6" name="Google Shape;176;p32"/>
          <p:cNvSpPr txBox="1"/>
          <p:nvPr>
            <p:ph idx="10" type="dt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325" lIns="68675" spcFirstLastPara="1" rIns="68675" wrap="square" tIns="3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32"/>
          <p:cNvSpPr txBox="1"/>
          <p:nvPr/>
        </p:nvSpPr>
        <p:spPr>
          <a:xfrm>
            <a:off x="1488500" y="472625"/>
            <a:ext cx="3017400" cy="3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EDGE 1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lt1"/>
                </a:solidFill>
              </a:rPr>
              <a:t>Δx=3pc, m</a:t>
            </a:r>
            <a:r>
              <a:rPr baseline="-25000" lang="en" sz="1600">
                <a:solidFill>
                  <a:schemeClr val="lt1"/>
                </a:solidFill>
              </a:rPr>
              <a:t>dm</a:t>
            </a:r>
            <a:r>
              <a:rPr lang="en" sz="1600">
                <a:solidFill>
                  <a:schemeClr val="lt1"/>
                </a:solidFill>
              </a:rPr>
              <a:t>=940 M</a:t>
            </a:r>
            <a:r>
              <a:rPr baseline="-25000" lang="en" sz="1600">
                <a:solidFill>
                  <a:schemeClr val="lt1"/>
                </a:solidFill>
              </a:rPr>
              <a:t>☉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Some RT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SNe Ia/II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Stellar Winds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Re-ionisation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[Fe/H] and [O/Fe]</a:t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CDM</a:t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M</a:t>
            </a:r>
            <a:r>
              <a:rPr baseline="-25000" lang="en" sz="1900">
                <a:solidFill>
                  <a:schemeClr val="lt1"/>
                </a:solidFill>
              </a:rPr>
              <a:t>200</a:t>
            </a:r>
            <a:r>
              <a:rPr lang="en" sz="1900">
                <a:solidFill>
                  <a:schemeClr val="lt1"/>
                </a:solidFill>
              </a:rPr>
              <a:t>=10</a:t>
            </a:r>
            <a:r>
              <a:rPr baseline="30000" lang="en" sz="1900">
                <a:solidFill>
                  <a:schemeClr val="lt1"/>
                </a:solidFill>
              </a:rPr>
              <a:t>7</a:t>
            </a:r>
            <a:r>
              <a:rPr lang="en" sz="1900">
                <a:solidFill>
                  <a:schemeClr val="lt1"/>
                </a:solidFill>
              </a:rPr>
              <a:t>-10</a:t>
            </a:r>
            <a:r>
              <a:rPr baseline="30000" lang="en" sz="1900">
                <a:solidFill>
                  <a:schemeClr val="lt1"/>
                </a:solidFill>
              </a:rPr>
              <a:t>9.5</a:t>
            </a:r>
            <a:r>
              <a:rPr lang="en" sz="1900">
                <a:solidFill>
                  <a:schemeClr val="lt1"/>
                </a:solidFill>
              </a:rPr>
              <a:t>M</a:t>
            </a:r>
            <a:r>
              <a:rPr baseline="-25000" lang="en" sz="1900">
                <a:solidFill>
                  <a:schemeClr val="lt1"/>
                </a:solidFill>
              </a:rPr>
              <a:t>☉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1"/>
                </a:solidFill>
              </a:rPr>
              <a:t>	</a:t>
            </a:r>
            <a:r>
              <a:rPr b="1" lang="en" sz="1900">
                <a:solidFill>
                  <a:schemeClr val="lt1"/>
                </a:solidFill>
              </a:rPr>
              <a:t>	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3276200" y="4321850"/>
            <a:ext cx="25923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Rey et al. 2025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9" name="Google Shape;179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33"/>
          <p:cNvSpPr txBox="1"/>
          <p:nvPr/>
        </p:nvSpPr>
        <p:spPr>
          <a:xfrm>
            <a:off x="343550" y="968825"/>
            <a:ext cx="8504400" cy="3694500"/>
          </a:xfrm>
          <a:prstGeom prst="rect">
            <a:avLst/>
          </a:prstGeom>
          <a:solidFill>
            <a:srgbClr val="000000">
              <a:alpha val="529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AutoNum type="arabicPeriod"/>
            </a:pPr>
            <a:r>
              <a:rPr lang="en" sz="3400">
                <a:solidFill>
                  <a:schemeClr val="lt1"/>
                </a:solidFill>
              </a:rPr>
              <a:t>Tides </a:t>
            </a:r>
            <a:endParaRPr sz="3400">
              <a:solidFill>
                <a:schemeClr val="lt1"/>
              </a:solidFill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>
                <a:solidFill>
                  <a:schemeClr val="dk2"/>
                </a:solidFill>
              </a:rPr>
              <a:t>Quenching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86" name="Google Shape;186;p33"/>
          <p:cNvSpPr txBox="1"/>
          <p:nvPr>
            <p:ph idx="4294967295" type="ctrTitle"/>
          </p:nvPr>
        </p:nvSpPr>
        <p:spPr>
          <a:xfrm>
            <a:off x="815650" y="146123"/>
            <a:ext cx="77274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80">
                <a:solidFill>
                  <a:schemeClr val="lt1"/>
                </a:solidFill>
              </a:rPr>
              <a:t>What is the origin of plateau MZR Relation?</a:t>
            </a:r>
            <a:endParaRPr b="1" sz="2780">
              <a:solidFill>
                <a:schemeClr val="lt1"/>
              </a:solidFill>
            </a:endParaRPr>
          </a:p>
        </p:txBody>
      </p:sp>
      <p:cxnSp>
        <p:nvCxnSpPr>
          <p:cNvPr id="187" name="Google Shape;187;p33"/>
          <p:cNvCxnSpPr/>
          <p:nvPr/>
        </p:nvCxnSpPr>
        <p:spPr>
          <a:xfrm rot="10800000">
            <a:off x="5065975" y="3172600"/>
            <a:ext cx="1054200" cy="33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8" name="Google Shape;188;p33"/>
          <p:cNvSpPr txBox="1"/>
          <p:nvPr/>
        </p:nvSpPr>
        <p:spPr>
          <a:xfrm>
            <a:off x="6286050" y="3547900"/>
            <a:ext cx="2386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Plateau/Scatter?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9" name="Google Shape;1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945326"/>
            <a:ext cx="4623224" cy="3461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33"/>
          <p:cNvCxnSpPr/>
          <p:nvPr/>
        </p:nvCxnSpPr>
        <p:spPr>
          <a:xfrm flipH="1">
            <a:off x="5295875" y="1972025"/>
            <a:ext cx="490500" cy="65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1" name="Google Shape;191;p33"/>
          <p:cNvSpPr txBox="1"/>
          <p:nvPr/>
        </p:nvSpPr>
        <p:spPr>
          <a:xfrm>
            <a:off x="5355225" y="1587700"/>
            <a:ext cx="10542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Plateau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33"/>
          <p:cNvSpPr txBox="1"/>
          <p:nvPr/>
        </p:nvSpPr>
        <p:spPr>
          <a:xfrm>
            <a:off x="6797175" y="3428325"/>
            <a:ext cx="1128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MW Dwarfs</a:t>
            </a: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8" name="Google Shape;1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900" y="810500"/>
            <a:ext cx="5671450" cy="42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/>
          <p:nvPr/>
        </p:nvSpPr>
        <p:spPr>
          <a:xfrm>
            <a:off x="2819400" y="141150"/>
            <a:ext cx="38778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TIDES : Not Sufficient Evidence 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