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</p:sldMasterIdLst>
  <p:notesMasterIdLst>
    <p:notesMasterId r:id="rId32"/>
  </p:notesMasterIdLst>
  <p:handoutMasterIdLst>
    <p:handoutMasterId r:id="rId33"/>
  </p:handoutMasterIdLst>
  <p:sldIdLst>
    <p:sldId id="323" r:id="rId5"/>
    <p:sldId id="396" r:id="rId6"/>
    <p:sldId id="410" r:id="rId7"/>
    <p:sldId id="327" r:id="rId8"/>
    <p:sldId id="365" r:id="rId9"/>
    <p:sldId id="352" r:id="rId10"/>
    <p:sldId id="378" r:id="rId11"/>
    <p:sldId id="382" r:id="rId12"/>
    <p:sldId id="380" r:id="rId13"/>
    <p:sldId id="406" r:id="rId14"/>
    <p:sldId id="384" r:id="rId15"/>
    <p:sldId id="400" r:id="rId16"/>
    <p:sldId id="404" r:id="rId17"/>
    <p:sldId id="415" r:id="rId18"/>
    <p:sldId id="392" r:id="rId19"/>
    <p:sldId id="411" r:id="rId20"/>
    <p:sldId id="386" r:id="rId21"/>
    <p:sldId id="361" r:id="rId22"/>
    <p:sldId id="359" r:id="rId23"/>
    <p:sldId id="360" r:id="rId24"/>
    <p:sldId id="390" r:id="rId25"/>
    <p:sldId id="389" r:id="rId26"/>
    <p:sldId id="393" r:id="rId27"/>
    <p:sldId id="337" r:id="rId28"/>
    <p:sldId id="403" r:id="rId29"/>
    <p:sldId id="408" r:id="rId30"/>
    <p:sldId id="401" r:id="rId3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8C4CC"/>
    <a:srgbClr val="27A3C9"/>
    <a:srgbClr val="2683C6"/>
    <a:srgbClr val="EF4884"/>
    <a:srgbClr val="000000"/>
    <a:srgbClr val="E0DDC9"/>
    <a:srgbClr val="D9E0E6"/>
    <a:srgbClr val="FFFFFF"/>
    <a:srgbClr val="0177BC"/>
    <a:srgbClr val="1984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987164-C60E-E34D-8D4B-E45875B6090B}" v="858" dt="2025-07-10T10:05:30.5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1"/>
    <p:restoredTop sz="94574"/>
  </p:normalViewPr>
  <p:slideViewPr>
    <p:cSldViewPr snapToGrid="0">
      <p:cViewPr varScale="1">
        <p:scale>
          <a:sx n="123" d="100"/>
          <a:sy n="123" d="100"/>
        </p:scale>
        <p:origin x="44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6457DA70-BB0D-4978-AF4A-7B510BB02B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>
                <a:latin typeface="New Hero" panose="02000500000000000000" pitchFamily="2" charset="0"/>
              </a:rPr>
              <a:t>Primordial Black Holes</a:t>
            </a:r>
            <a:endParaRPr lang="es-CL">
              <a:latin typeface="New Hero" panose="02000500000000000000" pitchFamily="2" charset="0"/>
            </a:endParaRP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E857A97-4767-44F7-9FB2-F48C516799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7F34C-4E72-4AC8-8833-5B5754B52B10}" type="datetimeFigureOut">
              <a:rPr lang="es-CL" smtClean="0">
                <a:latin typeface="New Hero" panose="02000500000000000000" pitchFamily="2" charset="0"/>
              </a:rPr>
              <a:t>04-07-25</a:t>
            </a:fld>
            <a:endParaRPr lang="es-CL">
              <a:latin typeface="New Hero" panose="02000500000000000000" pitchFamily="2" charset="0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A4A4BB5-1CD4-4FA8-916A-994A171326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>
              <a:latin typeface="New Hero" panose="02000500000000000000" pitchFamily="2" charset="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2F4C9F1-7986-46E5-BAA1-08D288B645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C2089-029E-4598-B2EB-2E1D3A505D38}" type="slidenum">
              <a:rPr lang="es-CL" smtClean="0">
                <a:latin typeface="New Hero" panose="02000500000000000000" pitchFamily="2" charset="0"/>
              </a:rPr>
              <a:t>‹#›</a:t>
            </a:fld>
            <a:endParaRPr lang="es-CL">
              <a:latin typeface="New Hero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44867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New Hero" panose="02000500000000000000" pitchFamily="2" charset="0"/>
              </a:defRPr>
            </a:lvl1pPr>
          </a:lstStyle>
          <a:p>
            <a:r>
              <a:rPr lang="en-US"/>
              <a:t>Primordial Black Holes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New Hero" panose="02000500000000000000" pitchFamily="2" charset="0"/>
              </a:defRPr>
            </a:lvl1pPr>
          </a:lstStyle>
          <a:p>
            <a:fld id="{91C12065-932D-4520-BF0E-DDCA94D9A8AB}" type="datetimeFigureOut">
              <a:rPr lang="es-CL" smtClean="0"/>
              <a:pPr/>
              <a:t>04-07-25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New Hero" panose="02000500000000000000" pitchFamily="2" charset="0"/>
              </a:defRPr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New Hero" panose="02000500000000000000" pitchFamily="2" charset="0"/>
              </a:defRPr>
            </a:lvl1pPr>
          </a:lstStyle>
          <a:p>
            <a:fld id="{373E2A2A-3725-4EB4-BD37-D3A52A2F57B7}" type="slidenum">
              <a:rPr lang="es-CL" smtClean="0"/>
              <a:pPr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5097211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New Hero" panose="02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New Hero" panose="02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New Hero" panose="02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New Hero" panose="02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New Hero" panose="02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Primordial Black Holes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1186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Primordial Black Holes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0418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88267-9570-5106-B413-F8F183CCF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BFF8C1-07AF-486C-181B-52FF2F08D3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59DDD7-A175-E8BC-5C1A-3F99360F14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9639D10-79E8-F07E-04C1-79FC105762A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Primordial Black Holes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6173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Add a circle for reionisation</a:t>
            </a:r>
          </a:p>
          <a:p>
            <a:endParaRPr lang="en-GB"/>
          </a:p>
          <a:p>
            <a:r>
              <a:rPr lang="en-GB"/>
              <a:t>Add the comparison with Auriga</a:t>
            </a:r>
          </a:p>
          <a:p>
            <a:endParaRPr lang="en-GB"/>
          </a:p>
          <a:p>
            <a:r>
              <a:rPr lang="en-GB"/>
              <a:t>Understand and read about the self-shielding implementation in LYRA</a:t>
            </a:r>
          </a:p>
          <a:p>
            <a:endParaRPr lang="en-GB"/>
          </a:p>
          <a:p>
            <a:r>
              <a:rPr lang="en-GB"/>
              <a:t>Add Authors for the other sets of simulations EDGE -&gt; </a:t>
            </a:r>
            <a:r>
              <a:rPr lang="en-GB" err="1"/>
              <a:t>Agertz</a:t>
            </a:r>
            <a:r>
              <a:rPr lang="en-GB"/>
              <a:t>, Martin Rey ; FIRE -&gt; Wheeler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Primordial Black Holes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1160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Primordial Black Holes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4673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D321B-E09F-0FDE-C0E3-B0F77D2BE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FF0BA9-41CE-B44C-EDD7-85490BF2E9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D02202-FF0B-C3FD-C9DB-1CC91F870E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2D1221E-8969-5C99-3C12-09EFC49A51C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Primordial Black Holes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19979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66188-F3BE-BD46-95A8-CA1A97821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13A997-19B7-BA12-F75B-6A04CAC78E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3427FA-02F7-DFC3-2689-E19A4907F6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6B10EB0E-D1A0-8343-AC28-9DFCE6A355E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Primordial Black Holes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74672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105</a:t>
            </a: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Primordial Black Holes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8809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112</a:t>
            </a: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Primordial Black Holes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25696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115</a:t>
            </a: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Primordial Black Holes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5861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4"/>
            <a:ext cx="10058400" cy="2960973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i="0" spc="-51" baseline="0">
                <a:solidFill>
                  <a:schemeClr val="tx1">
                    <a:lumMod val="85000"/>
                    <a:lumOff val="15000"/>
                  </a:schemeClr>
                </a:solidFill>
                <a:latin typeface="New Hero ExtraBold" panose="02000500000000000000" pitchFamily="2" charset="0"/>
                <a:cs typeface="Gotham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00051" y="3945192"/>
            <a:ext cx="10058400" cy="2230343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2400" b="0" i="0" cap="none" spc="200" baseline="0">
                <a:solidFill>
                  <a:schemeClr val="tx2"/>
                </a:solidFill>
                <a:latin typeface="New Hero Medium" panose="02000500000000000000" pitchFamily="2" charset="0"/>
                <a:cs typeface="Gotham" pitchFamily="2" charset="0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New Hero" panose="02000500000000000000" pitchFamily="2" charset="0"/>
                <a:cs typeface="Gotham" pitchFamily="2" charset="0"/>
              </a:defRPr>
            </a:lvl1pPr>
          </a:lstStyle>
          <a:p>
            <a:r>
              <a:rPr lang="en-US"/>
              <a:t>10-07-2025</a:t>
            </a:r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New Hero" panose="02000500000000000000" pitchFamily="2" charset="0"/>
                <a:cs typeface="Gotham" pitchFamily="2" charset="0"/>
              </a:defRPr>
            </a:lvl1pPr>
          </a:lstStyle>
          <a:p>
            <a:r>
              <a:rPr lang="es-CL"/>
              <a:t>Joaquin Sureda - joaquin.m.sureda@durham.ac.uk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New Hero" panose="02000500000000000000" pitchFamily="2" charset="0"/>
                <a:cs typeface="Gotham" pitchFamily="2" charset="0"/>
              </a:defRPr>
            </a:lvl1pPr>
          </a:lstStyle>
          <a:p>
            <a:fld id="{18D89086-755B-4171-89DC-0D7F964A4BEB}" type="slidenum">
              <a:rPr lang="es-CL" smtClean="0"/>
              <a:pPr/>
              <a:t>‹#›</a:t>
            </a:fld>
            <a:endParaRPr lang="es-CL"/>
          </a:p>
        </p:txBody>
      </p:sp>
      <p:cxnSp>
        <p:nvCxnSpPr>
          <p:cNvPr id="9" name="Straight Connector 8"/>
          <p:cNvCxnSpPr/>
          <p:nvPr/>
        </p:nvCxnSpPr>
        <p:spPr>
          <a:xfrm>
            <a:off x="1158240" y="3833735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CF2B5B58-84F8-B3B7-98E1-91E9092831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34"/>
            <a:ext cx="1997765" cy="1178622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7C9BFF7F-10D3-0DB1-BDD9-8D8E0D7837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95" y="301755"/>
            <a:ext cx="2497500" cy="6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03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200" b="1" i="0">
                <a:solidFill>
                  <a:srgbClr val="FFFFFF"/>
                </a:solidFill>
                <a:latin typeface="New Hero Bold" panose="02000500000000000000" pitchFamily="2" charset="0"/>
                <a:cs typeface="Gotham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5091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93609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2302"/>
            <a:ext cx="2628900" cy="57598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5622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400">
                <a:latin typeface="New Hero" panose="02000500000000000000" pitchFamily="2" charset="0"/>
                <a:cs typeface="Gotham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New Hero" panose="02000500000000000000" pitchFamily="2" charset="0"/>
                <a:cs typeface="Gotham" pitchFamily="2" charset="0"/>
              </a:defRPr>
            </a:lvl1pPr>
            <a:lvl2pPr>
              <a:defRPr>
                <a:latin typeface="New Hero" panose="02000500000000000000" pitchFamily="2" charset="0"/>
                <a:cs typeface="Gotham" pitchFamily="2" charset="0"/>
              </a:defRPr>
            </a:lvl2pPr>
            <a:lvl3pPr>
              <a:defRPr>
                <a:latin typeface="New Hero" panose="02000500000000000000" pitchFamily="2" charset="0"/>
                <a:cs typeface="Gotham" pitchFamily="2" charset="0"/>
              </a:defRPr>
            </a:lvl3pPr>
            <a:lvl4pPr>
              <a:defRPr>
                <a:latin typeface="New Hero" panose="02000500000000000000" pitchFamily="2" charset="0"/>
                <a:cs typeface="Gotham" pitchFamily="2" charset="0"/>
              </a:defRPr>
            </a:lvl4pPr>
            <a:lvl5pPr>
              <a:defRPr>
                <a:latin typeface="New Hero" panose="02000500000000000000" pitchFamily="2" charset="0"/>
                <a:cs typeface="Gotham" pitchFamily="2" charset="0"/>
              </a:defRPr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096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/>
              <a:t>Joaquin Sureda - joaquin.m.sureda@durham.ac.uk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9699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7200" b="1" i="0">
                <a:solidFill>
                  <a:schemeClr val="tx1">
                    <a:lumMod val="85000"/>
                    <a:lumOff val="15000"/>
                  </a:schemeClr>
                </a:solidFill>
                <a:latin typeface="New Hero ExtraBold" panose="02000500000000000000" pitchFamily="2" charset="0"/>
                <a:cs typeface="Gotham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b="0" i="0" cap="all" spc="200" baseline="0">
                <a:solidFill>
                  <a:schemeClr val="tx2"/>
                </a:solidFill>
                <a:latin typeface="New Hero" panose="02000500000000000000" pitchFamily="2" charset="0"/>
                <a:cs typeface="Gotham" pitchFamily="2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‹#›</a:t>
            </a:fld>
            <a:endParaRPr lang="es-C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575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6"/>
            <a:ext cx="4937760" cy="402335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52118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1" i="0" cap="all" baseline="0">
                <a:solidFill>
                  <a:schemeClr val="tx2"/>
                </a:solidFill>
                <a:latin typeface="New Hero Bold" panose="02000500000000000000" pitchFamily="2" charset="0"/>
                <a:cs typeface="Gotham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1" i="0" cap="all" baseline="0">
                <a:solidFill>
                  <a:schemeClr val="tx2"/>
                </a:solidFill>
                <a:latin typeface="New Hero Bold" panose="02000500000000000000" pitchFamily="2" charset="0"/>
                <a:cs typeface="Gotham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5327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566633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1" i="0" cap="all" baseline="0">
                <a:solidFill>
                  <a:schemeClr val="tx2"/>
                </a:solidFill>
                <a:latin typeface="New Hero Bold" panose="02000500000000000000" pitchFamily="2" charset="0"/>
                <a:cs typeface="Gotham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4725" y="2031839"/>
            <a:ext cx="4937760" cy="180587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‹#›</a:t>
            </a:fld>
            <a:endParaRPr lang="es-CL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8717609-9BEA-7243-9708-7F0BF256BE6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97280" y="4894234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1" i="0" cap="all" baseline="0">
                <a:solidFill>
                  <a:schemeClr val="tx2"/>
                </a:solidFill>
                <a:latin typeface="New Hero Bold" panose="02000500000000000000" pitchFamily="2" charset="0"/>
                <a:cs typeface="Gotham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8FBC25E-2323-104C-AF46-4F11B78A017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74725" y="4354661"/>
            <a:ext cx="4937760" cy="180587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42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1512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10-07-2025</a:t>
            </a:r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D89086-755B-4171-89DC-0D7F964A4BE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06195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 sz="1800">
              <a:latin typeface="Gotham" pitchFamily="2" charset="0"/>
              <a:cs typeface="Gotham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FFFFFF"/>
                </a:solidFill>
                <a:latin typeface="New Hero" panose="02000500000000000000" pitchFamily="2" charset="0"/>
                <a:cs typeface="Gotham" pitchFamily="2" charset="0"/>
              </a:defRPr>
            </a:lvl1pPr>
          </a:lstStyle>
          <a:p>
            <a:r>
              <a:rPr lang="en-US"/>
              <a:t>10-07-2025</a:t>
            </a:r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1" cap="none" baseline="0">
                <a:solidFill>
                  <a:srgbClr val="FFFFFF"/>
                </a:solidFill>
                <a:latin typeface="New Hero" panose="02000500000000000000" pitchFamily="2" charset="0"/>
                <a:cs typeface="Gotham" pitchFamily="2" charset="0"/>
              </a:defRPr>
            </a:lvl1pPr>
          </a:lstStyle>
          <a:p>
            <a:r>
              <a:rPr lang="es-CL"/>
              <a:t>Joaquin Sureda - joaquin.m.sureda@durham.ac.uk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FFFFFF"/>
                </a:solidFill>
                <a:latin typeface="New Hero" panose="02000500000000000000" pitchFamily="2" charset="0"/>
                <a:cs typeface="Gotham" pitchFamily="2" charset="0"/>
              </a:defRPr>
            </a:lvl1pPr>
          </a:lstStyle>
          <a:p>
            <a:fld id="{18D89086-755B-4171-89DC-0D7F964A4BEB}" type="slidenum">
              <a:rPr lang="es-CL" smtClean="0"/>
              <a:pPr/>
              <a:t>‹#›</a:t>
            </a:fld>
            <a:endParaRPr lang="es-C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62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9" r:id="rId3"/>
    <p:sldLayoutId id="2147483675" r:id="rId4"/>
    <p:sldLayoutId id="2147483676" r:id="rId5"/>
    <p:sldLayoutId id="2147483677" r:id="rId6"/>
    <p:sldLayoutId id="2147483684" r:id="rId7"/>
    <p:sldLayoutId id="2147483678" r:id="rId8"/>
    <p:sldLayoutId id="2147483680" r:id="rId9"/>
    <p:sldLayoutId id="2147483681" r:id="rId10"/>
    <p:sldLayoutId id="2147483682" r:id="rId11"/>
    <p:sldLayoutId id="2147483683" r:id="rId12"/>
  </p:sldLayoutIdLst>
  <p:hf hdr="0"/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4800" b="0" i="0" kern="1200" spc="-51" baseline="0">
          <a:solidFill>
            <a:schemeClr val="tx1">
              <a:lumMod val="75000"/>
              <a:lumOff val="25000"/>
            </a:schemeClr>
          </a:solidFill>
          <a:latin typeface="New Hero" panose="02000500000000000000" pitchFamily="2" charset="0"/>
          <a:ea typeface="+mj-ea"/>
          <a:cs typeface="Gotham" pitchFamily="2" charset="0"/>
        </a:defRPr>
      </a:lvl1pPr>
    </p:titleStyle>
    <p:bodyStyle>
      <a:lvl1pPr marL="91438" indent="-91438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New Hero" panose="02000500000000000000" pitchFamily="2" charset="0"/>
          <a:ea typeface="+mn-ea"/>
          <a:cs typeface="Gotham" pitchFamily="2" charset="0"/>
        </a:defRPr>
      </a:lvl1pPr>
      <a:lvl2pPr marL="38403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New Hero" panose="02000500000000000000" pitchFamily="2" charset="0"/>
          <a:ea typeface="+mn-ea"/>
          <a:cs typeface="Gotham" pitchFamily="2" charset="0"/>
        </a:defRPr>
      </a:lvl2pPr>
      <a:lvl3pPr marL="566914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New Hero" panose="02000500000000000000" pitchFamily="2" charset="0"/>
          <a:ea typeface="+mn-ea"/>
          <a:cs typeface="Gotham" pitchFamily="2" charset="0"/>
        </a:defRPr>
      </a:lvl3pPr>
      <a:lvl4pPr marL="7497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New Hero" panose="02000500000000000000" pitchFamily="2" charset="0"/>
          <a:ea typeface="+mn-ea"/>
          <a:cs typeface="Gotham" pitchFamily="2" charset="0"/>
        </a:defRPr>
      </a:lvl4pPr>
      <a:lvl5pPr marL="93266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New Hero" panose="02000500000000000000" pitchFamily="2" charset="0"/>
          <a:ea typeface="+mn-ea"/>
          <a:cs typeface="Gotham" pitchFamily="2" charset="0"/>
        </a:defRPr>
      </a:lvl5pPr>
      <a:lvl6pPr marL="109997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5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5.png"/><Relationship Id="rId11" Type="http://schemas.microsoft.com/office/2007/relationships/hdphoto" Target="../media/hdphoto1.wdp"/><Relationship Id="rId5" Type="http://schemas.openxmlformats.org/officeDocument/2006/relationships/image" Target="../media/image6.jpe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5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tiff"/><Relationship Id="rId11" Type="http://schemas.openxmlformats.org/officeDocument/2006/relationships/image" Target="../media/image13.png"/><Relationship Id="rId5" Type="http://schemas.openxmlformats.org/officeDocument/2006/relationships/image" Target="../media/image8.jpeg"/><Relationship Id="rId10" Type="http://schemas.openxmlformats.org/officeDocument/2006/relationships/image" Target="../media/image12.jpg"/><Relationship Id="rId4" Type="http://schemas.openxmlformats.org/officeDocument/2006/relationships/image" Target="../media/image7.jpe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5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tiff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11" Type="http://schemas.openxmlformats.org/officeDocument/2006/relationships/image" Target="../media/image31.png"/><Relationship Id="rId5" Type="http://schemas.openxmlformats.org/officeDocument/2006/relationships/image" Target="../media/image19.png"/><Relationship Id="rId10" Type="http://schemas.openxmlformats.org/officeDocument/2006/relationships/image" Target="../media/image11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21" Type="http://schemas.openxmlformats.org/officeDocument/2006/relationships/image" Target="../media/image47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FA1A0FE2-6700-8947-F22C-6C21624B3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1160585"/>
            <a:ext cx="10058400" cy="2559342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GB" dirty="0">
                <a:solidFill>
                  <a:schemeClr val="accent1"/>
                </a:solidFill>
                <a:latin typeface="New Hero Bold" panose="02000500000000000000" pitchFamily="2" charset="0"/>
                <a:cs typeface="Gotham Black" pitchFamily="2" charset="0"/>
              </a:rPr>
              <a:t>LYRA: </a:t>
            </a:r>
            <a:r>
              <a:rPr lang="en-GB" dirty="0">
                <a:solidFill>
                  <a:schemeClr val="tx2"/>
                </a:solidFill>
                <a:latin typeface="New Hero Bold" panose="02000500000000000000" pitchFamily="2" charset="0"/>
                <a:cs typeface="Gotham Black" pitchFamily="2" charset="0"/>
              </a:rPr>
              <a:t>Intrinsic stellar distributions in the faintest galaxies</a:t>
            </a:r>
            <a:endParaRPr lang="en-GB" dirty="0">
              <a:solidFill>
                <a:schemeClr val="accent1"/>
              </a:solidFill>
              <a:latin typeface="New Hero Bold" panose="02000500000000000000" pitchFamily="2" charset="0"/>
            </a:endParaRPr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F41E8585-EDAD-C652-5993-84AA53A2E8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3000" b="1" dirty="0">
                <a:solidFill>
                  <a:schemeClr val="accent1"/>
                </a:solidFill>
                <a:latin typeface="New Hero Bold" panose="02000500000000000000" pitchFamily="2" charset="0"/>
              </a:rPr>
              <a:t>Joaquín Sureda</a:t>
            </a:r>
          </a:p>
          <a:p>
            <a:r>
              <a:rPr lang="en-GB" sz="2600" b="1" dirty="0">
                <a:latin typeface="New Hero Bold" panose="02000500000000000000" pitchFamily="2" charset="0"/>
              </a:rPr>
              <a:t>Collaborators: Azi Fattahi, Sownak Bose, Shaun Brown,</a:t>
            </a:r>
          </a:p>
          <a:p>
            <a:r>
              <a:rPr lang="en-GB" sz="2600" b="1" dirty="0">
                <a:latin typeface="New Hero Bold" panose="02000500000000000000" pitchFamily="2" charset="0"/>
              </a:rPr>
              <a:t>Thales Gutcke, Rüdiger Pakmor</a:t>
            </a:r>
          </a:p>
          <a:p>
            <a:r>
              <a:rPr lang="en-GB" sz="2200" b="1" dirty="0">
                <a:solidFill>
                  <a:schemeClr val="accent1"/>
                </a:solidFill>
                <a:latin typeface="New Hero Bold" panose="02000500000000000000" pitchFamily="2" charset="0"/>
              </a:rPr>
              <a:t>NAM25 - Illuminating the Faintest Galaxies</a:t>
            </a:r>
          </a:p>
          <a:p>
            <a:r>
              <a:rPr lang="en-GB" sz="1800" b="1" dirty="0">
                <a:solidFill>
                  <a:schemeClr val="accent1"/>
                </a:solidFill>
                <a:latin typeface="New Hero Bold" panose="02000500000000000000" pitchFamily="2" charset="0"/>
              </a:rPr>
              <a:t>10th of July 2025</a:t>
            </a:r>
          </a:p>
        </p:txBody>
      </p:sp>
      <p:pic>
        <p:nvPicPr>
          <p:cNvPr id="2" name="Grafik 3">
            <a:extLst>
              <a:ext uri="{FF2B5EF4-FFF2-40B4-BE49-F238E27FC236}">
                <a16:creationId xmlns:a16="http://schemas.microsoft.com/office/drawing/2014/main" id="{CA96B5FA-FD3F-0ED0-6C43-1D017CF8F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4364" y="119483"/>
            <a:ext cx="709006" cy="927899"/>
          </a:xfrm>
          <a:prstGeom prst="rect">
            <a:avLst/>
          </a:prstGeom>
        </p:spPr>
      </p:pic>
      <p:pic>
        <p:nvPicPr>
          <p:cNvPr id="1026" name="Picture 2" descr="National Astronomy Meeting (NAM) 2025">
            <a:extLst>
              <a:ext uri="{FF2B5EF4-FFF2-40B4-BE49-F238E27FC236}">
                <a16:creationId xmlns:a16="http://schemas.microsoft.com/office/drawing/2014/main" id="{827DC2F6-EA3F-B74D-976B-3953E6273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391" y="5404841"/>
            <a:ext cx="2568979" cy="77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076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6F705-177C-F5EE-8E19-50D73150E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047F34-6C22-9E80-BCA1-8D4E2DEEB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27A6AE-E3AE-498C-43CA-CB409BF5A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FF8F7-61CA-D50C-242A-0A982F2B1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10</a:t>
            </a:fld>
            <a:endParaRPr lang="es-CL"/>
          </a:p>
        </p:txBody>
      </p:sp>
      <p:sp>
        <p:nvSpPr>
          <p:cNvPr id="7" name="CuadroTexto 4">
            <a:extLst>
              <a:ext uri="{FF2B5EF4-FFF2-40B4-BE49-F238E27FC236}">
                <a16:creationId xmlns:a16="http://schemas.microsoft.com/office/drawing/2014/main" id="{6034E9FC-4AC0-BB8E-B227-CA3EFBD78D70}"/>
              </a:ext>
            </a:extLst>
          </p:cNvPr>
          <p:cNvSpPr txBox="1"/>
          <p:nvPr/>
        </p:nvSpPr>
        <p:spPr>
          <a:xfrm>
            <a:off x="654012" y="571586"/>
            <a:ext cx="4303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chemeClr val="accent1"/>
                </a:solidFill>
              </a:rPr>
              <a:t>Halo</a:t>
            </a:r>
            <a:r>
              <a:rPr lang="en-GB" sz="3600" b="1">
                <a:solidFill>
                  <a:schemeClr val="tx2"/>
                </a:solidFill>
              </a:rPr>
              <a:t> </a:t>
            </a:r>
            <a:r>
              <a:rPr lang="en-GB" sz="3600">
                <a:solidFill>
                  <a:schemeClr val="tx2"/>
                </a:solidFill>
              </a:rPr>
              <a:t>Ellipsoidal Shape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119D91-0110-D6E5-632A-56D758BB6F80}"/>
              </a:ext>
            </a:extLst>
          </p:cNvPr>
          <p:cNvGrpSpPr/>
          <p:nvPr/>
        </p:nvGrpSpPr>
        <p:grpSpPr>
          <a:xfrm>
            <a:off x="460722" y="1283506"/>
            <a:ext cx="5468305" cy="4616767"/>
            <a:chOff x="460722" y="1283506"/>
            <a:chExt cx="5468305" cy="46167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B6667B6-652D-95F2-01B3-846F6EB27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722" y="1283506"/>
              <a:ext cx="5468305" cy="456124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3A6FE6E-0B4B-BCB9-05ED-A57E05F35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722" y="1339033"/>
              <a:ext cx="5468305" cy="456124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A05DFC2-D429-A8FC-5279-9CEE35249B5E}"/>
                </a:ext>
              </a:extLst>
            </p:cNvPr>
            <p:cNvGrpSpPr/>
            <p:nvPr/>
          </p:nvGrpSpPr>
          <p:grpSpPr>
            <a:xfrm>
              <a:off x="1471380" y="3564126"/>
              <a:ext cx="1045492" cy="563399"/>
              <a:chOff x="3729301" y="444975"/>
              <a:chExt cx="2458236" cy="1324704"/>
            </a:xfrm>
          </p:grpSpPr>
          <p:pic>
            <p:nvPicPr>
              <p:cNvPr id="13" name="Picture 12" descr="A screenshot of a graph&#10;&#10;Description automatically generated">
                <a:extLst>
                  <a:ext uri="{FF2B5EF4-FFF2-40B4-BE49-F238E27FC236}">
                    <a16:creationId xmlns:a16="http://schemas.microsoft.com/office/drawing/2014/main" id="{619FB113-BB15-EE6C-C922-C7F8EE902E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933" t="9220" r="2877" b="69168"/>
              <a:stretch/>
            </p:blipFill>
            <p:spPr>
              <a:xfrm>
                <a:off x="3729301" y="476907"/>
                <a:ext cx="2442650" cy="1292772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328D39F-0F57-546B-C22A-1D311A71AD8E}"/>
                  </a:ext>
                </a:extLst>
              </p:cNvPr>
              <p:cNvSpPr/>
              <p:nvPr/>
            </p:nvSpPr>
            <p:spPr>
              <a:xfrm>
                <a:off x="5401830" y="714020"/>
                <a:ext cx="785707" cy="203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E29836B-790C-173D-F2F2-9135F7B757B2}"/>
                  </a:ext>
                </a:extLst>
              </p:cNvPr>
              <p:cNvSpPr/>
              <p:nvPr/>
            </p:nvSpPr>
            <p:spPr>
              <a:xfrm>
                <a:off x="5008976" y="444975"/>
                <a:ext cx="785707" cy="203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1FFD6DC-6BEC-E6B9-2F68-45F2175224D8}"/>
                  </a:ext>
                </a:extLst>
              </p:cNvPr>
              <p:cNvSpPr/>
              <p:nvPr/>
            </p:nvSpPr>
            <p:spPr>
              <a:xfrm>
                <a:off x="4258813" y="1488219"/>
                <a:ext cx="699267" cy="1808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050D30E-75D2-2457-9CF9-6DCAAD5D0A1B}"/>
                </a:ext>
              </a:extLst>
            </p:cNvPr>
            <p:cNvGrpSpPr/>
            <p:nvPr/>
          </p:nvGrpSpPr>
          <p:grpSpPr>
            <a:xfrm>
              <a:off x="4362806" y="4127525"/>
              <a:ext cx="1192305" cy="594392"/>
              <a:chOff x="3342289" y="2347813"/>
              <a:chExt cx="2624300" cy="1308275"/>
            </a:xfrm>
          </p:grpSpPr>
          <p:pic>
            <p:nvPicPr>
              <p:cNvPr id="18" name="Picture 17" descr="A screenshot of a graph&#10;&#10;Description automatically generated">
                <a:extLst>
                  <a:ext uri="{FF2B5EF4-FFF2-40B4-BE49-F238E27FC236}">
                    <a16:creationId xmlns:a16="http://schemas.microsoft.com/office/drawing/2014/main" id="{F9D9B8A8-ECA7-E4E2-E08B-122B9488D9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79" t="41610" r="2130" b="38008"/>
              <a:stretch/>
            </p:blipFill>
            <p:spPr>
              <a:xfrm>
                <a:off x="3342289" y="2348010"/>
                <a:ext cx="2442650" cy="1219200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D33EFEE-1437-4E6C-F5E6-E553572AA444}"/>
                  </a:ext>
                </a:extLst>
              </p:cNvPr>
              <p:cNvSpPr/>
              <p:nvPr/>
            </p:nvSpPr>
            <p:spPr>
              <a:xfrm>
                <a:off x="5295703" y="2347813"/>
                <a:ext cx="670886" cy="44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67573D1-A5E5-0C71-5B8E-034B8B67DD6E}"/>
                  </a:ext>
                </a:extLst>
              </p:cNvPr>
              <p:cNvSpPr/>
              <p:nvPr/>
            </p:nvSpPr>
            <p:spPr>
              <a:xfrm>
                <a:off x="3342289" y="3415748"/>
                <a:ext cx="670886" cy="240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21" name="Picture 20" descr="A screenshot of a graph&#10;&#10;Description automatically generated">
              <a:extLst>
                <a:ext uri="{FF2B5EF4-FFF2-40B4-BE49-F238E27FC236}">
                  <a16:creationId xmlns:a16="http://schemas.microsoft.com/office/drawing/2014/main" id="{AAAA7A41-73D4-4190-EA0D-D878F05BD4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4" t="32210" r="60829" b="43894"/>
            <a:stretch/>
          </p:blipFill>
          <p:spPr>
            <a:xfrm>
              <a:off x="4056446" y="1563456"/>
              <a:ext cx="639997" cy="63532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C30DB56-58A4-959B-9446-48D0799CBF9F}"/>
                </a:ext>
              </a:extLst>
            </p:cNvPr>
            <p:cNvSpPr txBox="1"/>
            <p:nvPr/>
          </p:nvSpPr>
          <p:spPr>
            <a:xfrm>
              <a:off x="539075" y="5506192"/>
              <a:ext cx="15326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Sureda et al. (In prep)</a:t>
              </a: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504C205B-1211-CAB7-A553-55DA1B510077}"/>
              </a:ext>
            </a:extLst>
          </p:cNvPr>
          <p:cNvSpPr/>
          <p:nvPr/>
        </p:nvSpPr>
        <p:spPr>
          <a:xfrm>
            <a:off x="4859015" y="3094740"/>
            <a:ext cx="136916" cy="136916"/>
          </a:xfrm>
          <a:prstGeom prst="ellipse">
            <a:avLst/>
          </a:prstGeom>
          <a:solidFill>
            <a:srgbClr val="EF48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241EF53-0B88-BA9B-DF8B-B3F6A6A36EB1}"/>
              </a:ext>
            </a:extLst>
          </p:cNvPr>
          <p:cNvSpPr/>
          <p:nvPr/>
        </p:nvSpPr>
        <p:spPr>
          <a:xfrm>
            <a:off x="3686186" y="3311644"/>
            <a:ext cx="136916" cy="136916"/>
          </a:xfrm>
          <a:prstGeom prst="ellipse">
            <a:avLst/>
          </a:prstGeom>
          <a:solidFill>
            <a:srgbClr val="EF48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FEA26CD-E8C9-5C19-6FF4-F0E3780B9DFE}"/>
              </a:ext>
            </a:extLst>
          </p:cNvPr>
          <p:cNvSpPr/>
          <p:nvPr/>
        </p:nvSpPr>
        <p:spPr>
          <a:xfrm>
            <a:off x="3038398" y="3866014"/>
            <a:ext cx="136916" cy="136916"/>
          </a:xfrm>
          <a:prstGeom prst="ellipse">
            <a:avLst/>
          </a:prstGeom>
          <a:solidFill>
            <a:srgbClr val="EF48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CE521DC-1F14-951F-B25B-38AF1D4200DD}"/>
              </a:ext>
            </a:extLst>
          </p:cNvPr>
          <p:cNvSpPr/>
          <p:nvPr/>
        </p:nvSpPr>
        <p:spPr>
          <a:xfrm>
            <a:off x="3393515" y="3502351"/>
            <a:ext cx="136916" cy="136916"/>
          </a:xfrm>
          <a:prstGeom prst="ellipse">
            <a:avLst/>
          </a:prstGeom>
          <a:solidFill>
            <a:srgbClr val="0177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3BC7EE5-62AD-0DEB-DF53-FC4242DD3676}"/>
              </a:ext>
            </a:extLst>
          </p:cNvPr>
          <p:cNvSpPr/>
          <p:nvPr/>
        </p:nvSpPr>
        <p:spPr>
          <a:xfrm>
            <a:off x="3462786" y="3395583"/>
            <a:ext cx="136916" cy="136916"/>
          </a:xfrm>
          <a:prstGeom prst="ellipse">
            <a:avLst/>
          </a:prstGeom>
          <a:solidFill>
            <a:srgbClr val="0177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9DAE1C3-5B74-02B2-F658-21F9744E3136}"/>
              </a:ext>
            </a:extLst>
          </p:cNvPr>
          <p:cNvSpPr/>
          <p:nvPr/>
        </p:nvSpPr>
        <p:spPr>
          <a:xfrm>
            <a:off x="3160644" y="3721761"/>
            <a:ext cx="136916" cy="136916"/>
          </a:xfrm>
          <a:prstGeom prst="ellipse">
            <a:avLst/>
          </a:prstGeom>
          <a:solidFill>
            <a:srgbClr val="0177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37304F-13A5-8ECE-4479-EBABD6153C3A}"/>
              </a:ext>
            </a:extLst>
          </p:cNvPr>
          <p:cNvSpPr txBox="1"/>
          <p:nvPr/>
        </p:nvSpPr>
        <p:spPr>
          <a:xfrm>
            <a:off x="1525526" y="2426708"/>
            <a:ext cx="1937260" cy="51077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/>
              <a:t>DM-Only Run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C1064-8B52-08FE-92BF-123E34496FCA}"/>
              </a:ext>
            </a:extLst>
          </p:cNvPr>
          <p:cNvSpPr txBox="1"/>
          <p:nvPr/>
        </p:nvSpPr>
        <p:spPr>
          <a:xfrm>
            <a:off x="4359995" y="3217376"/>
            <a:ext cx="1156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Ongoing merger</a:t>
            </a:r>
          </a:p>
        </p:txBody>
      </p:sp>
    </p:spTree>
    <p:extLst>
      <p:ext uri="{BB962C8B-B14F-4D97-AF65-F5344CB8AC3E}">
        <p14:creationId xmlns:p14="http://schemas.microsoft.com/office/powerpoint/2010/main" val="249347456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78DA65-4E23-4170-F38E-A152F26C0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6306E0-5D0D-DFB1-FF20-1D9A6651D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06743-E97B-F8B5-EED9-95A69B23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11</a:t>
            </a:fld>
            <a:endParaRPr lang="es-CL"/>
          </a:p>
        </p:txBody>
      </p:sp>
      <p:sp>
        <p:nvSpPr>
          <p:cNvPr id="7" name="CuadroTexto 4">
            <a:extLst>
              <a:ext uri="{FF2B5EF4-FFF2-40B4-BE49-F238E27FC236}">
                <a16:creationId xmlns:a16="http://schemas.microsoft.com/office/drawing/2014/main" id="{2EAB30B1-8C3E-0D93-5E14-183BCF3C6A2C}"/>
              </a:ext>
            </a:extLst>
          </p:cNvPr>
          <p:cNvSpPr txBox="1"/>
          <p:nvPr/>
        </p:nvSpPr>
        <p:spPr>
          <a:xfrm>
            <a:off x="654012" y="571586"/>
            <a:ext cx="4303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Halo</a:t>
            </a:r>
            <a:r>
              <a:rPr lang="en-GB" sz="3600" b="1" dirty="0">
                <a:solidFill>
                  <a:schemeClr val="tx2"/>
                </a:solidFill>
              </a:rPr>
              <a:t> </a:t>
            </a:r>
            <a:r>
              <a:rPr lang="en-GB" sz="3600" dirty="0">
                <a:solidFill>
                  <a:schemeClr val="tx2"/>
                </a:solidFill>
              </a:rPr>
              <a:t>Ellipsoidal Shape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E185BB5-E94D-B365-8E0D-F51B9616F7D7}"/>
              </a:ext>
            </a:extLst>
          </p:cNvPr>
          <p:cNvGrpSpPr/>
          <p:nvPr/>
        </p:nvGrpSpPr>
        <p:grpSpPr>
          <a:xfrm>
            <a:off x="460722" y="1283506"/>
            <a:ext cx="5468305" cy="4616767"/>
            <a:chOff x="460722" y="1283506"/>
            <a:chExt cx="5468305" cy="46167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6BFF3F9-E784-71FB-D275-9510B40EE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722" y="1283506"/>
              <a:ext cx="5468305" cy="456124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C03F1EC-4097-68CB-A286-10E80C834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60722" y="1339033"/>
              <a:ext cx="5468304" cy="456124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9666890-934C-E7DC-DD38-7F3A22684BFC}"/>
                </a:ext>
              </a:extLst>
            </p:cNvPr>
            <p:cNvGrpSpPr/>
            <p:nvPr/>
          </p:nvGrpSpPr>
          <p:grpSpPr>
            <a:xfrm>
              <a:off x="1471380" y="3564126"/>
              <a:ext cx="1045492" cy="563399"/>
              <a:chOff x="3729301" y="444975"/>
              <a:chExt cx="2458236" cy="1324704"/>
            </a:xfrm>
          </p:grpSpPr>
          <p:pic>
            <p:nvPicPr>
              <p:cNvPr id="13" name="Picture 12" descr="A screenshot of a graph&#10;&#10;Description automatically generated">
                <a:extLst>
                  <a:ext uri="{FF2B5EF4-FFF2-40B4-BE49-F238E27FC236}">
                    <a16:creationId xmlns:a16="http://schemas.microsoft.com/office/drawing/2014/main" id="{1EB3F04C-F573-BD9C-0B75-E29E955A24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933" t="9220" r="2877" b="69168"/>
              <a:stretch/>
            </p:blipFill>
            <p:spPr>
              <a:xfrm>
                <a:off x="3729301" y="476907"/>
                <a:ext cx="2442650" cy="1292772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F7C2B03-26D9-2592-A128-0263B2CB8132}"/>
                  </a:ext>
                </a:extLst>
              </p:cNvPr>
              <p:cNvSpPr/>
              <p:nvPr/>
            </p:nvSpPr>
            <p:spPr>
              <a:xfrm>
                <a:off x="5401830" y="714020"/>
                <a:ext cx="785707" cy="203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09B7C45-4643-96B9-5F11-43CB5CE9398D}"/>
                  </a:ext>
                </a:extLst>
              </p:cNvPr>
              <p:cNvSpPr/>
              <p:nvPr/>
            </p:nvSpPr>
            <p:spPr>
              <a:xfrm>
                <a:off x="5008976" y="444975"/>
                <a:ext cx="785707" cy="203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62E0AF7-8F41-C65E-11DE-002F3E35A331}"/>
                  </a:ext>
                </a:extLst>
              </p:cNvPr>
              <p:cNvSpPr/>
              <p:nvPr/>
            </p:nvSpPr>
            <p:spPr>
              <a:xfrm>
                <a:off x="4258813" y="1488219"/>
                <a:ext cx="699267" cy="1808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0EED726-901C-F66B-6AC3-363D786344BF}"/>
                </a:ext>
              </a:extLst>
            </p:cNvPr>
            <p:cNvGrpSpPr/>
            <p:nvPr/>
          </p:nvGrpSpPr>
          <p:grpSpPr>
            <a:xfrm>
              <a:off x="4362806" y="4127525"/>
              <a:ext cx="1192305" cy="594392"/>
              <a:chOff x="3342289" y="2347813"/>
              <a:chExt cx="2624300" cy="1308275"/>
            </a:xfrm>
          </p:grpSpPr>
          <p:pic>
            <p:nvPicPr>
              <p:cNvPr id="18" name="Picture 17" descr="A screenshot of a graph&#10;&#10;Description automatically generated">
                <a:extLst>
                  <a:ext uri="{FF2B5EF4-FFF2-40B4-BE49-F238E27FC236}">
                    <a16:creationId xmlns:a16="http://schemas.microsoft.com/office/drawing/2014/main" id="{0B3BF613-256F-B1D3-BDDD-4B26019576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79" t="41610" r="2130" b="38008"/>
              <a:stretch/>
            </p:blipFill>
            <p:spPr>
              <a:xfrm>
                <a:off x="3342289" y="2348010"/>
                <a:ext cx="2442650" cy="1219200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0EC3848-CD00-DD9E-29CF-6814121294A4}"/>
                  </a:ext>
                </a:extLst>
              </p:cNvPr>
              <p:cNvSpPr/>
              <p:nvPr/>
            </p:nvSpPr>
            <p:spPr>
              <a:xfrm>
                <a:off x="5295703" y="2347813"/>
                <a:ext cx="670886" cy="44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0D20C55-8169-2A26-A45E-1489F6FA1E64}"/>
                  </a:ext>
                </a:extLst>
              </p:cNvPr>
              <p:cNvSpPr/>
              <p:nvPr/>
            </p:nvSpPr>
            <p:spPr>
              <a:xfrm>
                <a:off x="3342289" y="3415748"/>
                <a:ext cx="670886" cy="240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21" name="Picture 20" descr="A screenshot of a graph&#10;&#10;Description automatically generated">
              <a:extLst>
                <a:ext uri="{FF2B5EF4-FFF2-40B4-BE49-F238E27FC236}">
                  <a16:creationId xmlns:a16="http://schemas.microsoft.com/office/drawing/2014/main" id="{7AEFB154-A7F0-5C6C-5343-C43C919626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4" t="32210" r="60829" b="43894"/>
            <a:stretch/>
          </p:blipFill>
          <p:spPr>
            <a:xfrm>
              <a:off x="4056446" y="1563456"/>
              <a:ext cx="639997" cy="63532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A32C37-856C-C7F7-933F-D1B13AAAA213}"/>
                </a:ext>
              </a:extLst>
            </p:cNvPr>
            <p:cNvSpPr txBox="1"/>
            <p:nvPr/>
          </p:nvSpPr>
          <p:spPr>
            <a:xfrm>
              <a:off x="539075" y="5506192"/>
              <a:ext cx="15326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Sureda et al. (In prep)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B18C515E-3C00-1A46-F940-5F51FF552043}"/>
              </a:ext>
            </a:extLst>
          </p:cNvPr>
          <p:cNvSpPr/>
          <p:nvPr/>
        </p:nvSpPr>
        <p:spPr>
          <a:xfrm>
            <a:off x="4225890" y="2910885"/>
            <a:ext cx="136916" cy="136916"/>
          </a:xfrm>
          <a:prstGeom prst="ellipse">
            <a:avLst/>
          </a:prstGeom>
          <a:solidFill>
            <a:srgbClr val="EF48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13CB3F7-3901-96C5-DDDF-FAEBF8FC9EC5}"/>
              </a:ext>
            </a:extLst>
          </p:cNvPr>
          <p:cNvSpPr/>
          <p:nvPr/>
        </p:nvSpPr>
        <p:spPr>
          <a:xfrm>
            <a:off x="3847550" y="3218737"/>
            <a:ext cx="136916" cy="136916"/>
          </a:xfrm>
          <a:prstGeom prst="ellipse">
            <a:avLst/>
          </a:prstGeom>
          <a:solidFill>
            <a:srgbClr val="EF48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A0BEDA-C367-845F-47A2-597AE15333EA}"/>
              </a:ext>
            </a:extLst>
          </p:cNvPr>
          <p:cNvSpPr/>
          <p:nvPr/>
        </p:nvSpPr>
        <p:spPr>
          <a:xfrm>
            <a:off x="3569553" y="3432044"/>
            <a:ext cx="136916" cy="136916"/>
          </a:xfrm>
          <a:prstGeom prst="ellipse">
            <a:avLst/>
          </a:prstGeom>
          <a:solidFill>
            <a:srgbClr val="EF48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2D61EF0-42D9-B24E-6A71-3EFFE4B23FA8}"/>
              </a:ext>
            </a:extLst>
          </p:cNvPr>
          <p:cNvSpPr/>
          <p:nvPr/>
        </p:nvSpPr>
        <p:spPr>
          <a:xfrm>
            <a:off x="4436938" y="2721339"/>
            <a:ext cx="136916" cy="136916"/>
          </a:xfrm>
          <a:prstGeom prst="ellipse">
            <a:avLst/>
          </a:prstGeom>
          <a:solidFill>
            <a:srgbClr val="0177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BC18F68-551D-8983-3BE4-A70DC884CB02}"/>
              </a:ext>
            </a:extLst>
          </p:cNvPr>
          <p:cNvSpPr/>
          <p:nvPr/>
        </p:nvSpPr>
        <p:spPr>
          <a:xfrm>
            <a:off x="4520915" y="3133122"/>
            <a:ext cx="136916" cy="136916"/>
          </a:xfrm>
          <a:prstGeom prst="ellipse">
            <a:avLst/>
          </a:prstGeom>
          <a:solidFill>
            <a:srgbClr val="0177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09B3D4A-7610-460F-AA76-55E025CF6873}"/>
              </a:ext>
            </a:extLst>
          </p:cNvPr>
          <p:cNvSpPr/>
          <p:nvPr/>
        </p:nvSpPr>
        <p:spPr>
          <a:xfrm>
            <a:off x="4868795" y="2342826"/>
            <a:ext cx="136916" cy="136916"/>
          </a:xfrm>
          <a:prstGeom prst="ellipse">
            <a:avLst/>
          </a:prstGeom>
          <a:solidFill>
            <a:srgbClr val="0177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D0DCA3-EA48-96BB-C7E4-B0559AE9AA58}"/>
              </a:ext>
            </a:extLst>
          </p:cNvPr>
          <p:cNvSpPr txBox="1"/>
          <p:nvPr/>
        </p:nvSpPr>
        <p:spPr>
          <a:xfrm>
            <a:off x="1525526" y="2426708"/>
            <a:ext cx="1937260" cy="51077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/>
              <a:t>Hydro Run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B7DCBD-1CAB-C805-67EC-DA056DECD723}"/>
              </a:ext>
            </a:extLst>
          </p:cNvPr>
          <p:cNvSpPr txBox="1"/>
          <p:nvPr/>
        </p:nvSpPr>
        <p:spPr>
          <a:xfrm>
            <a:off x="6102452" y="1702145"/>
            <a:ext cx="56352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Halos become rounder </a:t>
            </a:r>
            <a:r>
              <a:rPr lang="en-GB" sz="2000" dirty="0"/>
              <a:t>when including baryons</a:t>
            </a:r>
          </a:p>
          <a:p>
            <a:endParaRPr lang="en-GB" sz="2000" dirty="0"/>
          </a:p>
          <a:p>
            <a:r>
              <a:rPr lang="en-GB" sz="2000" dirty="0"/>
              <a:t>Halos hosting </a:t>
            </a:r>
            <a:r>
              <a:rPr lang="en-GB" sz="2000" b="1" dirty="0"/>
              <a:t>relic galaxies evolve less significantly</a:t>
            </a:r>
          </a:p>
          <a:p>
            <a:endParaRPr lang="en-GB" sz="2000" b="1" dirty="0"/>
          </a:p>
          <a:p>
            <a:r>
              <a:rPr lang="en-GB" sz="2000" dirty="0"/>
              <a:t>Morphology of the central region of DM halos follow the trends from the stellar component</a:t>
            </a:r>
          </a:p>
          <a:p>
            <a:endParaRPr lang="en-GB" sz="2000" dirty="0"/>
          </a:p>
          <a:p>
            <a:r>
              <a:rPr lang="en-GB" sz="2000" dirty="0"/>
              <a:t>Potentially useful to </a:t>
            </a:r>
            <a:r>
              <a:rPr lang="en-GB" sz="2000" b="1" dirty="0"/>
              <a:t>infer dark matter halo shapes </a:t>
            </a:r>
            <a:r>
              <a:rPr lang="en-GB" sz="2000" dirty="0"/>
              <a:t>based on the morphology of the stelar content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93331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44953C-2251-254A-E5AD-A38ABDE96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3D2D7A-6BD1-1FFB-EBF6-A79534BC6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1297B-5DAB-E26D-CE51-BCC20EA7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12</a:t>
            </a:fld>
            <a:endParaRPr lang="es-C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14D1B1-A438-17A3-0C72-F9C534D15D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936"/>
          <a:stretch>
            <a:fillRect/>
          </a:stretch>
        </p:blipFill>
        <p:spPr>
          <a:xfrm>
            <a:off x="778135" y="1380291"/>
            <a:ext cx="6907031" cy="4906123"/>
          </a:xfrm>
          <a:prstGeom prst="rect">
            <a:avLst/>
          </a:prstGeom>
        </p:spPr>
      </p:pic>
      <p:sp>
        <p:nvSpPr>
          <p:cNvPr id="10" name="CuadroTexto 12">
            <a:extLst>
              <a:ext uri="{FF2B5EF4-FFF2-40B4-BE49-F238E27FC236}">
                <a16:creationId xmlns:a16="http://schemas.microsoft.com/office/drawing/2014/main" id="{C157AB6E-BD48-083E-6D10-92B5B56302B2}"/>
              </a:ext>
            </a:extLst>
          </p:cNvPr>
          <p:cNvSpPr txBox="1"/>
          <p:nvPr/>
        </p:nvSpPr>
        <p:spPr>
          <a:xfrm>
            <a:off x="8034703" y="1771915"/>
            <a:ext cx="3503285" cy="2616101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  <a:latin typeface="New Hero Bold" panose="02000500000000000000" pitchFamily="2" charset="0"/>
              </a:rPr>
              <a:t>No dark matter core </a:t>
            </a:r>
            <a:r>
              <a:rPr lang="en-GB" sz="2400" dirty="0">
                <a:solidFill>
                  <a:schemeClr val="accent1"/>
                </a:solidFill>
                <a:latin typeface="New Hero Bold" panose="02000500000000000000" pitchFamily="2" charset="0"/>
              </a:rPr>
              <a:t>for any of the galaxies</a:t>
            </a:r>
          </a:p>
          <a:p>
            <a:endParaRPr lang="en-GB" sz="2400" b="1" dirty="0">
              <a:solidFill>
                <a:schemeClr val="accent1"/>
              </a:solidFill>
              <a:latin typeface="New Hero Bold" panose="02000500000000000000" pitchFamily="2" charset="0"/>
            </a:endParaRPr>
          </a:p>
          <a:p>
            <a:r>
              <a:rPr lang="en-GB" sz="2400" dirty="0">
                <a:solidFill>
                  <a:schemeClr val="accent1"/>
                </a:solidFill>
                <a:latin typeface="New Hero Bold" panose="02000500000000000000" pitchFamily="2" charset="0"/>
              </a:rPr>
              <a:t>We do see the </a:t>
            </a:r>
            <a:r>
              <a:rPr lang="en-GB" sz="2400" b="1" dirty="0">
                <a:solidFill>
                  <a:schemeClr val="accent1"/>
                </a:solidFill>
                <a:latin typeface="New Hero Bold" panose="02000500000000000000" pitchFamily="2" charset="0"/>
              </a:rPr>
              <a:t>contraction of a DM halo</a:t>
            </a:r>
          </a:p>
          <a:p>
            <a:endParaRPr lang="en-GB" sz="2400" b="1" dirty="0">
              <a:solidFill>
                <a:schemeClr val="accent1"/>
              </a:solidFill>
              <a:latin typeface="New Hero Bold" panose="02000500000000000000" pitchFamily="2" charset="0"/>
            </a:endParaRPr>
          </a:p>
          <a:p>
            <a:r>
              <a:rPr lang="en-GB" sz="2000" b="1" dirty="0">
                <a:solidFill>
                  <a:schemeClr val="tx2"/>
                </a:solidFill>
                <a:latin typeface="New Hero Bold" panose="02000500000000000000" pitchFamily="2" charset="0"/>
              </a:rPr>
              <a:t>Ask me if you are interested!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3D62C2-B0C2-CBD1-0EE2-4A9D9AAA50FA}"/>
              </a:ext>
            </a:extLst>
          </p:cNvPr>
          <p:cNvSpPr txBox="1"/>
          <p:nvPr/>
        </p:nvSpPr>
        <p:spPr>
          <a:xfrm>
            <a:off x="-1627322" y="3874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A2477B-7D31-C5A5-7251-284AD755787E}"/>
              </a:ext>
            </a:extLst>
          </p:cNvPr>
          <p:cNvSpPr txBox="1"/>
          <p:nvPr/>
        </p:nvSpPr>
        <p:spPr>
          <a:xfrm>
            <a:off x="6918834" y="5863619"/>
            <a:ext cx="1532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Sureda et al. (In prep)</a:t>
            </a:r>
          </a:p>
        </p:txBody>
      </p:sp>
      <p:sp>
        <p:nvSpPr>
          <p:cNvPr id="9" name="CuadroTexto 4">
            <a:extLst>
              <a:ext uri="{FF2B5EF4-FFF2-40B4-BE49-F238E27FC236}">
                <a16:creationId xmlns:a16="http://schemas.microsoft.com/office/drawing/2014/main" id="{43D532EF-28C1-1EB8-8375-989DAA60C138}"/>
              </a:ext>
            </a:extLst>
          </p:cNvPr>
          <p:cNvSpPr txBox="1"/>
          <p:nvPr/>
        </p:nvSpPr>
        <p:spPr>
          <a:xfrm>
            <a:off x="654012" y="571586"/>
            <a:ext cx="113463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Impact of baryons: </a:t>
            </a:r>
            <a:r>
              <a:rPr lang="en-GB" sz="3200" b="1" dirty="0">
                <a:solidFill>
                  <a:schemeClr val="tx2"/>
                </a:solidFill>
              </a:rPr>
              <a:t>Dark matter density profiles (Core vs Cusp?)</a:t>
            </a:r>
            <a:endParaRPr lang="en-GB" sz="3200" dirty="0">
              <a:solidFill>
                <a:schemeClr val="tx2"/>
              </a:solidFill>
            </a:endParaRPr>
          </a:p>
          <a:p>
            <a:r>
              <a:rPr lang="en-GB" sz="3600" b="1" dirty="0">
                <a:solidFill>
                  <a:schemeClr val="tx2"/>
                </a:solidFill>
              </a:rPr>
              <a:t> </a:t>
            </a:r>
            <a:endParaRPr lang="en-GB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20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F8A01-BE97-F0AA-4284-ADACABB5E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1C838CE-AD1F-9E6F-E558-E10BA5F9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42926609-01AC-2176-A328-1A7B6BA8095F}"/>
              </a:ext>
            </a:extLst>
          </p:cNvPr>
          <p:cNvSpPr txBox="1">
            <a:spLocks/>
          </p:cNvSpPr>
          <p:nvPr/>
        </p:nvSpPr>
        <p:spPr>
          <a:xfrm>
            <a:off x="778131" y="456622"/>
            <a:ext cx="10113645" cy="822960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0" i="0" kern="1200" spc="-51" baseline="0">
                <a:solidFill>
                  <a:schemeClr val="tx1">
                    <a:lumMod val="75000"/>
                    <a:lumOff val="25000"/>
                  </a:schemeClr>
                </a:solidFill>
                <a:latin typeface="New Hero" panose="02000500000000000000" pitchFamily="2" charset="0"/>
                <a:ea typeface="+mj-ea"/>
                <a:cs typeface="Gotham" pitchFamily="2" charset="0"/>
              </a:defRPr>
            </a:lvl1pPr>
          </a:lstStyle>
          <a:p>
            <a:r>
              <a:rPr lang="en-GB" sz="4400" b="1" dirty="0">
                <a:solidFill>
                  <a:schemeClr val="accent1"/>
                </a:solidFill>
                <a:latin typeface="+mn-lt"/>
              </a:rPr>
              <a:t>LYRA:</a:t>
            </a:r>
            <a:r>
              <a:rPr lang="en-GB" sz="4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4400" dirty="0">
                <a:solidFill>
                  <a:schemeClr val="tx2"/>
                </a:solidFill>
                <a:latin typeface="+mn-lt"/>
              </a:rPr>
              <a:t>Formation of Nuclear Star Clusters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EB22992-E3A5-3619-F5AF-FDEF268A6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13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0FBDC99-EA51-4731-971C-8B9AEB7BE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Joaquin Sureda - joaquin.m.sureda@durham.ac.uk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30C761-CE19-310D-A794-B0EC16A163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64933" y="1624259"/>
            <a:ext cx="7317228" cy="4231901"/>
          </a:xfrm>
          <a:prstGeom prst="rect">
            <a:avLst/>
          </a:prstGeom>
        </p:spPr>
      </p:pic>
      <p:pic>
        <p:nvPicPr>
          <p:cNvPr id="13" name="Imagen 10">
            <a:extLst>
              <a:ext uri="{FF2B5EF4-FFF2-40B4-BE49-F238E27FC236}">
                <a16:creationId xmlns:a16="http://schemas.microsoft.com/office/drawing/2014/main" id="{C47013C5-689F-2422-B6C8-895B67CF18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1" t="488" r="57056" b="488"/>
          <a:stretch>
            <a:fillRect/>
          </a:stretch>
        </p:blipFill>
        <p:spPr>
          <a:xfrm>
            <a:off x="1669729" y="2862360"/>
            <a:ext cx="1668760" cy="1668760"/>
          </a:xfrm>
          <a:prstGeom prst="hexagon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1">
            <a:extLst>
              <a:ext uri="{FF2B5EF4-FFF2-40B4-BE49-F238E27FC236}">
                <a16:creationId xmlns:a16="http://schemas.microsoft.com/office/drawing/2014/main" id="{29B86AAF-9BF2-8E94-3ACA-D97C3D91D2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5" t="316" r="12761" b="316"/>
          <a:stretch>
            <a:fillRect/>
          </a:stretch>
        </p:blipFill>
        <p:spPr>
          <a:xfrm>
            <a:off x="1669729" y="4547503"/>
            <a:ext cx="1674553" cy="1674553"/>
          </a:xfrm>
          <a:prstGeom prst="hexagon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6">
            <a:extLst>
              <a:ext uri="{FF2B5EF4-FFF2-40B4-BE49-F238E27FC236}">
                <a16:creationId xmlns:a16="http://schemas.microsoft.com/office/drawing/2014/main" id="{7EBFA0DA-6033-8763-2A8C-72470B2BCF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759" t="355" r="6802" b="355"/>
          <a:stretch>
            <a:fillRect/>
          </a:stretch>
        </p:blipFill>
        <p:spPr>
          <a:xfrm>
            <a:off x="1665261" y="1169537"/>
            <a:ext cx="1673228" cy="1673228"/>
          </a:xfrm>
          <a:prstGeom prst="hexagon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A38F43-9E0F-1F65-B7D8-628CD4C02FD0}"/>
              </a:ext>
            </a:extLst>
          </p:cNvPr>
          <p:cNvSpPr txBox="1"/>
          <p:nvPr/>
        </p:nvSpPr>
        <p:spPr>
          <a:xfrm>
            <a:off x="6951725" y="5856160"/>
            <a:ext cx="4530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Happy to discuss about this over coffee! </a:t>
            </a:r>
          </a:p>
        </p:txBody>
      </p:sp>
      <p:pic>
        <p:nvPicPr>
          <p:cNvPr id="15" name="Imagen 9">
            <a:extLst>
              <a:ext uri="{FF2B5EF4-FFF2-40B4-BE49-F238E27FC236}">
                <a16:creationId xmlns:a16="http://schemas.microsoft.com/office/drawing/2014/main" id="{D548A074-147B-9A9B-FFD9-11EB6FC44E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" t="488" r="56229" b="488"/>
          <a:stretch>
            <a:fillRect/>
          </a:stretch>
        </p:blipFill>
        <p:spPr>
          <a:xfrm>
            <a:off x="376620" y="1992497"/>
            <a:ext cx="1668760" cy="1668760"/>
          </a:xfrm>
          <a:prstGeom prst="hexagon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1400154D-8066-5D90-83AC-7641818B6E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46" t="316" r="7375" b="316"/>
          <a:stretch>
            <a:fillRect/>
          </a:stretch>
        </p:blipFill>
        <p:spPr>
          <a:xfrm>
            <a:off x="386800" y="3696740"/>
            <a:ext cx="1674553" cy="1674553"/>
          </a:xfrm>
          <a:prstGeom prst="hexagon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Grafik 3">
            <a:extLst>
              <a:ext uri="{FF2B5EF4-FFF2-40B4-BE49-F238E27FC236}">
                <a16:creationId xmlns:a16="http://schemas.microsoft.com/office/drawing/2014/main" id="{CF991D91-E1D2-41BC-9CB7-C065206DFE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50567" y="323935"/>
            <a:ext cx="831594" cy="108833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C60CC33-211F-A4C4-E1D4-07AB254DB9C7}"/>
              </a:ext>
            </a:extLst>
          </p:cNvPr>
          <p:cNvSpPr txBox="1"/>
          <p:nvPr/>
        </p:nvSpPr>
        <p:spPr>
          <a:xfrm>
            <a:off x="6505579" y="1217003"/>
            <a:ext cx="4530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2">
                    <a:lumMod val="50000"/>
                  </a:schemeClr>
                </a:solidFill>
              </a:rPr>
              <a:t>Preliminary!</a:t>
            </a:r>
          </a:p>
        </p:txBody>
      </p:sp>
    </p:spTree>
    <p:extLst>
      <p:ext uri="{BB962C8B-B14F-4D97-AF65-F5344CB8AC3E}">
        <p14:creationId xmlns:p14="http://schemas.microsoft.com/office/powerpoint/2010/main" val="3546657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1700C-FA6D-2F6D-ACFD-640D89847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6A60690-847B-512B-6A2E-EE720B9E5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3190F35-3BC2-B5D9-93AA-765094F4CA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0" b="18348"/>
          <a:stretch/>
        </p:blipFill>
        <p:spPr>
          <a:xfrm>
            <a:off x="0" y="0"/>
            <a:ext cx="12192000" cy="689108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AA32ABF-0A07-A96E-5AB7-AB45EF98A503}"/>
              </a:ext>
            </a:extLst>
          </p:cNvPr>
          <p:cNvSpPr/>
          <p:nvPr/>
        </p:nvSpPr>
        <p:spPr>
          <a:xfrm>
            <a:off x="0" y="0"/>
            <a:ext cx="12192000" cy="6891088"/>
          </a:xfrm>
          <a:prstGeom prst="rect">
            <a:avLst/>
          </a:prstGeom>
          <a:solidFill>
            <a:srgbClr val="0000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9957F3E3-A301-4499-FC72-CEAD346FB655}"/>
              </a:ext>
            </a:extLst>
          </p:cNvPr>
          <p:cNvSpPr txBox="1">
            <a:spLocks/>
          </p:cNvSpPr>
          <p:nvPr/>
        </p:nvSpPr>
        <p:spPr>
          <a:xfrm>
            <a:off x="778131" y="456622"/>
            <a:ext cx="10113645" cy="822960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0" i="0" kern="1200" spc="-51" baseline="0">
                <a:solidFill>
                  <a:schemeClr val="tx1">
                    <a:lumMod val="75000"/>
                    <a:lumOff val="25000"/>
                  </a:schemeClr>
                </a:solidFill>
                <a:latin typeface="New Hero" panose="02000500000000000000" pitchFamily="2" charset="0"/>
                <a:ea typeface="+mj-ea"/>
                <a:cs typeface="Gotham" pitchFamily="2" charset="0"/>
              </a:defRPr>
            </a:lvl1pPr>
          </a:lstStyle>
          <a:p>
            <a:r>
              <a:rPr lang="en-GB" sz="4400" b="1" dirty="0">
                <a:solidFill>
                  <a:schemeClr val="bg1"/>
                </a:solidFill>
                <a:latin typeface="+mn-lt"/>
              </a:rPr>
              <a:t>Summary</a:t>
            </a:r>
            <a:endParaRPr lang="en-GB"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1836ED6-2426-B5E8-776C-5B6043B9A5B3}"/>
              </a:ext>
            </a:extLst>
          </p:cNvPr>
          <p:cNvSpPr txBox="1"/>
          <p:nvPr/>
        </p:nvSpPr>
        <p:spPr>
          <a:xfrm>
            <a:off x="114295" y="6503849"/>
            <a:ext cx="2374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u="none" strike="noStrike" dirty="0">
                <a:solidFill>
                  <a:schemeClr val="bg1"/>
                </a:solidFill>
                <a:effectLst/>
                <a:latin typeface="New Hero Light" panose="02000400000000000000" pitchFamily="2" charset="0"/>
              </a:rPr>
              <a:t>Credits: ESO/</a:t>
            </a:r>
            <a:r>
              <a:rPr lang="en-US" sz="1200" i="1" dirty="0">
                <a:solidFill>
                  <a:schemeClr val="bg1"/>
                </a:solidFill>
              </a:rPr>
              <a:t>Digitized</a:t>
            </a:r>
            <a:r>
              <a:rPr lang="en-GB" sz="1200" i="1" u="none" strike="noStrike" dirty="0">
                <a:solidFill>
                  <a:schemeClr val="bg1"/>
                </a:solidFill>
                <a:effectLst/>
                <a:latin typeface="New Hero Light" panose="02000400000000000000" pitchFamily="2" charset="0"/>
              </a:rPr>
              <a:t> Sky Survey 2</a:t>
            </a:r>
            <a:endParaRPr lang="en-GB" sz="1200" i="1" dirty="0">
              <a:solidFill>
                <a:schemeClr val="bg1"/>
              </a:solidFill>
              <a:latin typeface="New Hero Light" panose="02000400000000000000" pitchFamily="2" charset="0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B63D63D-D826-D34C-F809-35D2C16E6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14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2CE72C8-27A0-0417-8151-971CFD321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Joaquin Sureda - joaquin.m.sureda@durham.ac.uk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107661A-2FE6-E7BD-C2AF-CDD9F66777B4}"/>
              </a:ext>
            </a:extLst>
          </p:cNvPr>
          <p:cNvSpPr/>
          <p:nvPr/>
        </p:nvSpPr>
        <p:spPr>
          <a:xfrm>
            <a:off x="778131" y="1562793"/>
            <a:ext cx="7335550" cy="1097280"/>
          </a:xfrm>
          <a:prstGeom prst="roundRect">
            <a:avLst/>
          </a:prstGeom>
          <a:solidFill>
            <a:srgbClr val="2683C6">
              <a:alpha val="60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400" dirty="0"/>
              <a:t>Baryons show to have an </a:t>
            </a:r>
            <a:r>
              <a:rPr lang="es-MX" sz="2400" b="1" dirty="0"/>
              <a:t>influence in the dark matter </a:t>
            </a:r>
            <a:r>
              <a:rPr lang="es-MX" sz="2400" dirty="0"/>
              <a:t>component of the LYRA galaxies</a:t>
            </a:r>
          </a:p>
          <a:p>
            <a:pPr lvl="1"/>
            <a:r>
              <a:rPr lang="es-MX" sz="2400" b="1" dirty="0"/>
              <a:t>Halos become rounder </a:t>
            </a:r>
            <a:r>
              <a:rPr lang="es-MX" sz="2400" dirty="0"/>
              <a:t>and follow the stellar trends</a:t>
            </a:r>
          </a:p>
        </p:txBody>
      </p:sp>
      <p:pic>
        <p:nvPicPr>
          <p:cNvPr id="11" name="burst">
            <a:hlinkClick r:id="" action="ppaction://media"/>
            <a:extLst>
              <a:ext uri="{FF2B5EF4-FFF2-40B4-BE49-F238E27FC236}">
                <a16:creationId xmlns:a16="http://schemas.microsoft.com/office/drawing/2014/main" id="{A937C501-DF5B-217A-BA48-F10DAA8A04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1563" t="8644" r="32121" b="55042"/>
          <a:stretch>
            <a:fillRect/>
          </a:stretch>
        </p:blipFill>
        <p:spPr>
          <a:xfrm>
            <a:off x="8867167" y="3371290"/>
            <a:ext cx="1554480" cy="1554480"/>
          </a:xfrm>
          <a:prstGeom prst="hexagon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Marcador de contenido 8">
            <a:extLst>
              <a:ext uri="{FF2B5EF4-FFF2-40B4-BE49-F238E27FC236}">
                <a16:creationId xmlns:a16="http://schemas.microsoft.com/office/drawing/2014/main" id="{6A5FF268-6CE7-BC54-2775-0F5085890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82" y="4188645"/>
            <a:ext cx="1549399" cy="1554480"/>
          </a:xfrm>
          <a:prstGeom prst="hexagon">
            <a:avLst/>
          </a:prstGeom>
          <a:ln w="28575">
            <a:solidFill>
              <a:schemeClr val="bg1"/>
            </a:solidFill>
          </a:ln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68AB6B5-8277-0F5D-4873-498242F9AE63}"/>
              </a:ext>
            </a:extLst>
          </p:cNvPr>
          <p:cNvSpPr/>
          <p:nvPr/>
        </p:nvSpPr>
        <p:spPr>
          <a:xfrm>
            <a:off x="778131" y="2917399"/>
            <a:ext cx="7335550" cy="1463040"/>
          </a:xfrm>
          <a:prstGeom prst="roundRect">
            <a:avLst/>
          </a:prstGeom>
          <a:solidFill>
            <a:srgbClr val="27A3C9">
              <a:alpha val="60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2400" dirty="0"/>
              <a:t>Morphology of the stellar and dark matter components </a:t>
            </a:r>
            <a:r>
              <a:rPr lang="en-GB" sz="2400" dirty="0"/>
              <a:t>is</a:t>
            </a:r>
            <a:r>
              <a:rPr lang="es-MX" sz="2400" dirty="0"/>
              <a:t> </a:t>
            </a:r>
            <a:r>
              <a:rPr lang="es-MX" sz="2400" b="1" dirty="0"/>
              <a:t>affected by star formation activity</a:t>
            </a:r>
          </a:p>
          <a:p>
            <a:pPr lvl="1"/>
            <a:r>
              <a:rPr lang="en-GB" sz="2400" dirty="0"/>
              <a:t>Rejuvenated halos become more spherical</a:t>
            </a:r>
          </a:p>
          <a:p>
            <a:pPr lvl="1"/>
            <a:r>
              <a:rPr lang="en-GB" sz="2400" dirty="0"/>
              <a:t>Relics do not change significantly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1C23BE7-1289-4909-7A63-AF8C7DBCE518}"/>
              </a:ext>
            </a:extLst>
          </p:cNvPr>
          <p:cNvSpPr/>
          <p:nvPr/>
        </p:nvSpPr>
        <p:spPr>
          <a:xfrm>
            <a:off x="778131" y="4637765"/>
            <a:ext cx="7335550" cy="1097280"/>
          </a:xfrm>
          <a:prstGeom prst="roundRect">
            <a:avLst/>
          </a:prstGeom>
          <a:solidFill>
            <a:srgbClr val="28C4CC">
              <a:alpha val="60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2400" dirty="0"/>
              <a:t>These results could help </a:t>
            </a:r>
            <a:r>
              <a:rPr lang="es-MX" sz="2400" b="1" dirty="0"/>
              <a:t>interpreting observed results </a:t>
            </a:r>
            <a:r>
              <a:rPr lang="es-MX" sz="2400" dirty="0"/>
              <a:t>of the morphology of local dwarfs</a:t>
            </a:r>
          </a:p>
        </p:txBody>
      </p:sp>
      <p:pic>
        <p:nvPicPr>
          <p:cNvPr id="16" name="Imagen 13">
            <a:extLst>
              <a:ext uri="{FF2B5EF4-FFF2-40B4-BE49-F238E27FC236}">
                <a16:creationId xmlns:a16="http://schemas.microsoft.com/office/drawing/2014/main" id="{0B8963C4-7E3F-41AC-E2BB-BD297D4064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" b="370"/>
          <a:stretch/>
        </p:blipFill>
        <p:spPr>
          <a:xfrm>
            <a:off x="10090782" y="929766"/>
            <a:ext cx="1554480" cy="1554480"/>
          </a:xfrm>
          <a:prstGeom prst="hexagon">
            <a:avLst/>
          </a:prstGeom>
          <a:ln w="28575">
            <a:solidFill>
              <a:schemeClr val="bg1"/>
            </a:solidFill>
          </a:ln>
        </p:spPr>
      </p:pic>
      <p:pic>
        <p:nvPicPr>
          <p:cNvPr id="17" name="Picture 16" descr="A galaxy in space with stars with Gallery Arcturus in the background&#10;&#10;AI-generated content may be incorrect.">
            <a:extLst>
              <a:ext uri="{FF2B5EF4-FFF2-40B4-BE49-F238E27FC236}">
                <a16:creationId xmlns:a16="http://schemas.microsoft.com/office/drawing/2014/main" id="{6F86E167-197C-4D8C-5506-513646DCBE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" r="5742"/>
          <a:stretch>
            <a:fillRect/>
          </a:stretch>
        </p:blipFill>
        <p:spPr>
          <a:xfrm>
            <a:off x="8867167" y="1743607"/>
            <a:ext cx="1554480" cy="1554480"/>
          </a:xfrm>
          <a:prstGeom prst="hexagon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pic>
        <p:nvPicPr>
          <p:cNvPr id="18" name="Picture 17" descr="A galaxy in space with stars&#10;&#10;AI-generated content may be incorrect.">
            <a:extLst>
              <a:ext uri="{FF2B5EF4-FFF2-40B4-BE49-F238E27FC236}">
                <a16:creationId xmlns:a16="http://schemas.microsoft.com/office/drawing/2014/main" id="{73FAF3A9-9B77-78F6-18E9-B16723087F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90" y="2560962"/>
            <a:ext cx="1554480" cy="1554480"/>
          </a:xfrm>
          <a:prstGeom prst="hexagon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215653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DF37BDE-CD74-789C-E374-D5A415671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latin typeface="+mn-lt"/>
              </a:rPr>
              <a:t>Backup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A1AB95-0687-F25F-9C2D-3A3C6F4D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334FF4-FB23-AFB0-B531-99B02D1F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E90997-4B6C-D1E5-557F-6E6B985C9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63462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EC8BF-4B6F-87AF-E7C7-8822605CD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AC693F-143C-AEDB-319C-CEAEED72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565C0D-BC88-ED3D-679E-BB9FD923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3F12D-21B2-4A1A-E18A-8A90BA7D3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16</a:t>
            </a:fld>
            <a:endParaRPr lang="es-C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5877BD-4E91-8AD0-4CE0-42F49F26A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28" y="1474522"/>
            <a:ext cx="11449743" cy="3908956"/>
          </a:xfrm>
          <a:prstGeom prst="rect">
            <a:avLst/>
          </a:prstGeom>
        </p:spPr>
      </p:pic>
      <p:sp>
        <p:nvSpPr>
          <p:cNvPr id="7" name="CuadroTexto 4">
            <a:extLst>
              <a:ext uri="{FF2B5EF4-FFF2-40B4-BE49-F238E27FC236}">
                <a16:creationId xmlns:a16="http://schemas.microsoft.com/office/drawing/2014/main" id="{1BFD6FD8-B56F-61D2-06AE-A76B5E378B66}"/>
              </a:ext>
            </a:extLst>
          </p:cNvPr>
          <p:cNvSpPr txBox="1"/>
          <p:nvPr/>
        </p:nvSpPr>
        <p:spPr>
          <a:xfrm>
            <a:off x="838773" y="309431"/>
            <a:ext cx="8579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Dark matter density profiles (Core vs Cusp?)</a:t>
            </a:r>
            <a:endParaRPr lang="en-GB" sz="3600" dirty="0">
              <a:solidFill>
                <a:schemeClr val="tx2"/>
              </a:solidFill>
            </a:endParaRPr>
          </a:p>
        </p:txBody>
      </p:sp>
      <p:sp>
        <p:nvSpPr>
          <p:cNvPr id="10" name="CuadroTexto 12">
            <a:extLst>
              <a:ext uri="{FF2B5EF4-FFF2-40B4-BE49-F238E27FC236}">
                <a16:creationId xmlns:a16="http://schemas.microsoft.com/office/drawing/2014/main" id="{909D1946-5113-ABA4-7437-DEE7027B8C27}"/>
              </a:ext>
            </a:extLst>
          </p:cNvPr>
          <p:cNvSpPr txBox="1"/>
          <p:nvPr/>
        </p:nvSpPr>
        <p:spPr>
          <a:xfrm>
            <a:off x="838773" y="5592749"/>
            <a:ext cx="5858589" cy="461665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  <a:latin typeface="New Hero Bold" panose="02000500000000000000" pitchFamily="2" charset="0"/>
              </a:rPr>
              <a:t>No signs of a core for any of the galaxies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99443-A2C7-7CC4-FD6E-944B42062BC4}"/>
              </a:ext>
            </a:extLst>
          </p:cNvPr>
          <p:cNvSpPr txBox="1"/>
          <p:nvPr/>
        </p:nvSpPr>
        <p:spPr>
          <a:xfrm>
            <a:off x="-1627322" y="3874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4" name="CuadroTexto 9">
            <a:extLst>
              <a:ext uri="{FF2B5EF4-FFF2-40B4-BE49-F238E27FC236}">
                <a16:creationId xmlns:a16="http://schemas.microsoft.com/office/drawing/2014/main" id="{12C96556-8DD2-5849-7DE6-D99C1BAB0D3B}"/>
              </a:ext>
            </a:extLst>
          </p:cNvPr>
          <p:cNvSpPr txBox="1"/>
          <p:nvPr/>
        </p:nvSpPr>
        <p:spPr>
          <a:xfrm>
            <a:off x="6880672" y="3002315"/>
            <a:ext cx="1033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New Hero SemiBold" panose="02000500000000000000" pitchFamily="2" charset="0"/>
              </a:rPr>
              <a:t>Core</a:t>
            </a:r>
          </a:p>
        </p:txBody>
      </p:sp>
      <p:cxnSp>
        <p:nvCxnSpPr>
          <p:cNvPr id="15" name="Conector recto de flecha 10">
            <a:extLst>
              <a:ext uri="{FF2B5EF4-FFF2-40B4-BE49-F238E27FC236}">
                <a16:creationId xmlns:a16="http://schemas.microsoft.com/office/drawing/2014/main" id="{E67A576B-E001-B40F-586C-EB9470316053}"/>
              </a:ext>
            </a:extLst>
          </p:cNvPr>
          <p:cNvCxnSpPr>
            <a:cxnSpLocks/>
          </p:cNvCxnSpPr>
          <p:nvPr/>
        </p:nvCxnSpPr>
        <p:spPr>
          <a:xfrm>
            <a:off x="6880672" y="3757517"/>
            <a:ext cx="0" cy="70327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uadroTexto 13">
            <a:extLst>
              <a:ext uri="{FF2B5EF4-FFF2-40B4-BE49-F238E27FC236}">
                <a16:creationId xmlns:a16="http://schemas.microsoft.com/office/drawing/2014/main" id="{B0E38A7A-739B-6BAE-D8A2-DFDD2C9B196A}"/>
              </a:ext>
            </a:extLst>
          </p:cNvPr>
          <p:cNvSpPr txBox="1"/>
          <p:nvPr/>
        </p:nvSpPr>
        <p:spPr>
          <a:xfrm>
            <a:off x="6880672" y="3795827"/>
            <a:ext cx="821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New Hero SemiBold" panose="02000500000000000000" pitchFamily="2" charset="0"/>
              </a:rPr>
              <a:t>Cusp</a:t>
            </a:r>
          </a:p>
        </p:txBody>
      </p:sp>
      <p:cxnSp>
        <p:nvCxnSpPr>
          <p:cNvPr id="18" name="Conector recto de flecha 10">
            <a:extLst>
              <a:ext uri="{FF2B5EF4-FFF2-40B4-BE49-F238E27FC236}">
                <a16:creationId xmlns:a16="http://schemas.microsoft.com/office/drawing/2014/main" id="{A91FA8E4-2F9B-083D-4162-A7ED8390A0D7}"/>
              </a:ext>
            </a:extLst>
          </p:cNvPr>
          <p:cNvCxnSpPr>
            <a:cxnSpLocks/>
          </p:cNvCxnSpPr>
          <p:nvPr/>
        </p:nvCxnSpPr>
        <p:spPr>
          <a:xfrm flipV="1">
            <a:off x="6880672" y="2678075"/>
            <a:ext cx="0" cy="78365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8CA853A-6017-184B-2D0D-B86A26D4599E}"/>
              </a:ext>
            </a:extLst>
          </p:cNvPr>
          <p:cNvSpPr/>
          <p:nvPr/>
        </p:nvSpPr>
        <p:spPr>
          <a:xfrm>
            <a:off x="6038190" y="1330716"/>
            <a:ext cx="6013342" cy="4262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5FE445-7B75-1F4A-CB95-4223364C1028}"/>
              </a:ext>
            </a:extLst>
          </p:cNvPr>
          <p:cNvSpPr txBox="1"/>
          <p:nvPr/>
        </p:nvSpPr>
        <p:spPr>
          <a:xfrm>
            <a:off x="330950" y="5106479"/>
            <a:ext cx="1532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Sureda et al. (In prep)</a:t>
            </a:r>
          </a:p>
        </p:txBody>
      </p:sp>
    </p:spTree>
    <p:extLst>
      <p:ext uri="{BB962C8B-B14F-4D97-AF65-F5344CB8AC3E}">
        <p14:creationId xmlns:p14="http://schemas.microsoft.com/office/powerpoint/2010/main" val="1739270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FB9922-A949-071B-038E-52881327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131415-2D34-0BB0-B62F-81C7E4A56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540BA-DA7F-CF5E-8E53-55C272E11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17</a:t>
            </a:fld>
            <a:endParaRPr lang="es-CL"/>
          </a:p>
        </p:txBody>
      </p:sp>
      <p:pic>
        <p:nvPicPr>
          <p:cNvPr id="5" name="Vcirc">
            <a:hlinkClick r:id="" action="ppaction://media"/>
            <a:extLst>
              <a:ext uri="{FF2B5EF4-FFF2-40B4-BE49-F238E27FC236}">
                <a16:creationId xmlns:a16="http://schemas.microsoft.com/office/drawing/2014/main" id="{28F41645-97F0-1264-0D58-F2B1BD01CE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8579"/>
          <a:stretch/>
        </p:blipFill>
        <p:spPr>
          <a:xfrm>
            <a:off x="4397718" y="1879902"/>
            <a:ext cx="7691187" cy="3954871"/>
          </a:xfrm>
          <a:prstGeom prst="rect">
            <a:avLst/>
          </a:prstGeom>
        </p:spPr>
      </p:pic>
      <p:pic>
        <p:nvPicPr>
          <p:cNvPr id="6" name="burst">
            <a:hlinkClick r:id="" action="ppaction://media"/>
            <a:extLst>
              <a:ext uri="{FF2B5EF4-FFF2-40B4-BE49-F238E27FC236}">
                <a16:creationId xmlns:a16="http://schemas.microsoft.com/office/drawing/2014/main" id="{D76C516B-CEA6-665A-D994-113E55F0569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0829" t="7161" r="31153" b="53560"/>
          <a:stretch/>
        </p:blipFill>
        <p:spPr>
          <a:xfrm>
            <a:off x="390329" y="1732407"/>
            <a:ext cx="3970638" cy="41023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0C4120-F6F4-E99D-7C48-CE9A81EA5BF4}"/>
              </a:ext>
            </a:extLst>
          </p:cNvPr>
          <p:cNvSpPr txBox="1"/>
          <p:nvPr/>
        </p:nvSpPr>
        <p:spPr>
          <a:xfrm>
            <a:off x="390329" y="608557"/>
            <a:ext cx="708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Contraction</a:t>
            </a:r>
            <a:r>
              <a:rPr lang="en-GB" sz="3600" dirty="0"/>
              <a:t> </a:t>
            </a:r>
            <a:r>
              <a:rPr lang="en-GB" sz="3600" dirty="0">
                <a:solidFill>
                  <a:schemeClr val="tx2"/>
                </a:solidFill>
              </a:rPr>
              <a:t>of the Dark Matter Halo</a:t>
            </a:r>
          </a:p>
        </p:txBody>
      </p:sp>
    </p:spTree>
    <p:extLst>
      <p:ext uri="{BB962C8B-B14F-4D97-AF65-F5344CB8AC3E}">
        <p14:creationId xmlns:p14="http://schemas.microsoft.com/office/powerpoint/2010/main" val="592590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889502C-9630-E0E9-FB40-3A5EE82CF2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953"/>
          <a:stretch/>
        </p:blipFill>
        <p:spPr>
          <a:xfrm>
            <a:off x="4519381" y="1944301"/>
            <a:ext cx="7510930" cy="324831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757C55D-319F-D79B-3B90-B4DCDEBE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F8828ED-53AF-E861-96ED-BFA922E05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2D653AC-C65B-0A1A-787E-8948E13E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18</a:t>
            </a:fld>
            <a:endParaRPr lang="es-CL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103E3E24-6A91-FC08-5CBB-EBFAE338E4C4}"/>
              </a:ext>
            </a:extLst>
          </p:cNvPr>
          <p:cNvCxnSpPr/>
          <p:nvPr/>
        </p:nvCxnSpPr>
        <p:spPr>
          <a:xfrm>
            <a:off x="852067" y="534836"/>
            <a:ext cx="10487866" cy="0"/>
          </a:xfrm>
          <a:prstGeom prst="straightConnector1">
            <a:avLst/>
          </a:prstGeom>
          <a:ln w="76200" cap="flat" cmpd="sng"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12">
            <a:extLst>
              <a:ext uri="{FF2B5EF4-FFF2-40B4-BE49-F238E27FC236}">
                <a16:creationId xmlns:a16="http://schemas.microsoft.com/office/drawing/2014/main" id="{AC195DA8-96A7-0CD7-7274-09022A3805C3}"/>
              </a:ext>
            </a:extLst>
          </p:cNvPr>
          <p:cNvSpPr/>
          <p:nvPr/>
        </p:nvSpPr>
        <p:spPr>
          <a:xfrm>
            <a:off x="3514550" y="276935"/>
            <a:ext cx="515802" cy="515802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8A275E95-380A-E385-BF53-515FF912B311}"/>
                  </a:ext>
                </a:extLst>
              </p:cNvPr>
              <p:cNvSpPr txBox="1"/>
              <p:nvPr/>
            </p:nvSpPr>
            <p:spPr>
              <a:xfrm>
                <a:off x="10943253" y="792737"/>
                <a:ext cx="7933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8A275E95-380A-E385-BF53-515FF912B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253" y="792737"/>
                <a:ext cx="793359" cy="369332"/>
              </a:xfrm>
              <a:prstGeom prst="rect">
                <a:avLst/>
              </a:prstGeom>
              <a:blipFill>
                <a:blip r:embed="rId4"/>
                <a:stretch>
                  <a:fillRect l="-4688" r="-7813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D2557EF-7216-10F9-5729-B44E44DC9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067" y="1697312"/>
            <a:ext cx="3550681" cy="360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9A3FF1-54CF-6211-EECD-1AA030714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3" t="18814" r="56244" b="76496"/>
          <a:stretch/>
        </p:blipFill>
        <p:spPr>
          <a:xfrm>
            <a:off x="5575609" y="3914078"/>
            <a:ext cx="2230245" cy="49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3745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A5E467-931B-5318-F755-BBA24CF47E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1" t="34271" r="71" b="34682"/>
          <a:stretch/>
        </p:blipFill>
        <p:spPr>
          <a:xfrm>
            <a:off x="4519381" y="1944301"/>
            <a:ext cx="7510930" cy="324831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4F375CD-8D94-471E-F6E9-150C9CA4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18D9B7E-2AA8-2698-A890-F87228E59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256C09-7E8E-9D37-9CC6-29C1E1F29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19</a:t>
            </a:fld>
            <a:endParaRPr lang="es-CL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9CA43BD8-E3F3-B5AC-F3FE-EE9FF50962C9}"/>
              </a:ext>
            </a:extLst>
          </p:cNvPr>
          <p:cNvCxnSpPr/>
          <p:nvPr/>
        </p:nvCxnSpPr>
        <p:spPr>
          <a:xfrm>
            <a:off x="852067" y="534836"/>
            <a:ext cx="10487866" cy="0"/>
          </a:xfrm>
          <a:prstGeom prst="straightConnector1">
            <a:avLst/>
          </a:prstGeom>
          <a:ln w="76200" cap="flat" cmpd="sng"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053B9D87-3D15-65B7-2493-C605F789CF66}"/>
              </a:ext>
            </a:extLst>
          </p:cNvPr>
          <p:cNvSpPr/>
          <p:nvPr/>
        </p:nvSpPr>
        <p:spPr>
          <a:xfrm>
            <a:off x="5515878" y="276935"/>
            <a:ext cx="515802" cy="515802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F3C50D14-BFCF-137D-198D-4F4F99A1F1FC}"/>
                  </a:ext>
                </a:extLst>
              </p:cNvPr>
              <p:cNvSpPr txBox="1"/>
              <p:nvPr/>
            </p:nvSpPr>
            <p:spPr>
              <a:xfrm>
                <a:off x="10943253" y="792737"/>
                <a:ext cx="7933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F3C50D14-BFCF-137D-198D-4F4F99A1F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253" y="792737"/>
                <a:ext cx="793359" cy="369332"/>
              </a:xfrm>
              <a:prstGeom prst="rect">
                <a:avLst/>
              </a:prstGeom>
              <a:blipFill>
                <a:blip r:embed="rId4"/>
                <a:stretch>
                  <a:fillRect l="-4688" r="-7813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0C41758-98AA-11F7-5E70-4E9E138D8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921" y="1697312"/>
            <a:ext cx="3550681" cy="360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BFBC40-64D1-3824-91D4-5FB6F017A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3" t="18814" r="56244" b="76496"/>
          <a:stretch/>
        </p:blipFill>
        <p:spPr>
          <a:xfrm>
            <a:off x="5575609" y="3914078"/>
            <a:ext cx="2230245" cy="49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4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EC1A8-9F79-1807-BB0D-CE1430521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28593EA-B92E-58AA-C57F-8D10D8A31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8254D31-D24A-F830-E3A3-85C84D21C3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0" b="18348"/>
          <a:stretch/>
        </p:blipFill>
        <p:spPr>
          <a:xfrm>
            <a:off x="0" y="0"/>
            <a:ext cx="12192000" cy="689108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EF8B01B-8C33-A9EE-A81F-BACA70AEAE0A}"/>
              </a:ext>
            </a:extLst>
          </p:cNvPr>
          <p:cNvSpPr/>
          <p:nvPr/>
        </p:nvSpPr>
        <p:spPr>
          <a:xfrm>
            <a:off x="0" y="0"/>
            <a:ext cx="12192000" cy="6891088"/>
          </a:xfrm>
          <a:prstGeom prst="rect">
            <a:avLst/>
          </a:prstGeom>
          <a:solidFill>
            <a:srgbClr val="0000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F903C37F-4A09-87BE-1FA5-236AFB87D4F8}"/>
              </a:ext>
            </a:extLst>
          </p:cNvPr>
          <p:cNvSpPr txBox="1">
            <a:spLocks/>
          </p:cNvSpPr>
          <p:nvPr/>
        </p:nvSpPr>
        <p:spPr>
          <a:xfrm>
            <a:off x="778131" y="456622"/>
            <a:ext cx="10113645" cy="822960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0" i="0" kern="1200" spc="-51" baseline="0">
                <a:solidFill>
                  <a:schemeClr val="tx1">
                    <a:lumMod val="75000"/>
                    <a:lumOff val="25000"/>
                  </a:schemeClr>
                </a:solidFill>
                <a:latin typeface="New Hero" panose="02000500000000000000" pitchFamily="2" charset="0"/>
                <a:ea typeface="+mj-ea"/>
                <a:cs typeface="Gotham" pitchFamily="2" charset="0"/>
              </a:defRPr>
            </a:lvl1pPr>
          </a:lstStyle>
          <a:p>
            <a:r>
              <a:rPr lang="en-GB" sz="4400" b="1" dirty="0">
                <a:solidFill>
                  <a:schemeClr val="accent1"/>
                </a:solidFill>
                <a:latin typeface="+mn-lt"/>
              </a:rPr>
              <a:t>Why</a:t>
            </a:r>
            <a:r>
              <a:rPr lang="en-GB" sz="4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4400" dirty="0">
                <a:solidFill>
                  <a:schemeClr val="bg1"/>
                </a:solidFill>
                <a:latin typeface="+mn-lt"/>
              </a:rPr>
              <a:t>Dwarf Galaxies?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33256D9-2801-ABAB-F139-64C14CA683AC}"/>
              </a:ext>
            </a:extLst>
          </p:cNvPr>
          <p:cNvSpPr txBox="1"/>
          <p:nvPr/>
        </p:nvSpPr>
        <p:spPr>
          <a:xfrm>
            <a:off x="114295" y="6503849"/>
            <a:ext cx="2374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u="none" strike="noStrike" dirty="0">
                <a:solidFill>
                  <a:schemeClr val="bg1"/>
                </a:solidFill>
                <a:effectLst/>
                <a:latin typeface="New Hero Light" panose="02000400000000000000" pitchFamily="2" charset="0"/>
              </a:rPr>
              <a:t>Credits: ESO/</a:t>
            </a:r>
            <a:r>
              <a:rPr lang="en-US" sz="1200" i="1" dirty="0">
                <a:solidFill>
                  <a:schemeClr val="bg1"/>
                </a:solidFill>
              </a:rPr>
              <a:t>Digitized</a:t>
            </a:r>
            <a:r>
              <a:rPr lang="en-GB" sz="1200" i="1" u="none" strike="noStrike" dirty="0">
                <a:solidFill>
                  <a:schemeClr val="bg1"/>
                </a:solidFill>
                <a:effectLst/>
                <a:latin typeface="New Hero Light" panose="02000400000000000000" pitchFamily="2" charset="0"/>
              </a:rPr>
              <a:t> Sky Survey 2</a:t>
            </a:r>
            <a:endParaRPr lang="en-GB" sz="1200" i="1" dirty="0">
              <a:solidFill>
                <a:schemeClr val="bg1"/>
              </a:solidFill>
              <a:latin typeface="New Hero Light" panose="02000400000000000000" pitchFamily="2" charset="0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778A9AA-4E2F-9FDB-E597-8DCD2734F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8A956AD-FFA3-16B0-8E48-82649CF89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Joaquin Sureda - joaquin.m.sureda@durham.ac.uk</a:t>
            </a:r>
          </a:p>
        </p:txBody>
      </p:sp>
      <p:pic>
        <p:nvPicPr>
          <p:cNvPr id="38" name="Imagen 14">
            <a:extLst>
              <a:ext uri="{FF2B5EF4-FFF2-40B4-BE49-F238E27FC236}">
                <a16:creationId xmlns:a16="http://schemas.microsoft.com/office/drawing/2014/main" id="{C31EC79B-5534-8EAB-7944-18F027C23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0" r="8380"/>
          <a:stretch/>
        </p:blipFill>
        <p:spPr>
          <a:xfrm>
            <a:off x="7916432" y="3444595"/>
            <a:ext cx="1554480" cy="1554480"/>
          </a:xfrm>
          <a:prstGeom prst="hexagon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9" name="Imagen 15">
            <a:extLst>
              <a:ext uri="{FF2B5EF4-FFF2-40B4-BE49-F238E27FC236}">
                <a16:creationId xmlns:a16="http://schemas.microsoft.com/office/drawing/2014/main" id="{742CDCD8-A583-E7F1-9621-A2B4702481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2" t="14757" r="31809" b="14757"/>
          <a:stretch/>
        </p:blipFill>
        <p:spPr>
          <a:xfrm>
            <a:off x="9134000" y="4262878"/>
            <a:ext cx="1554480" cy="1554480"/>
          </a:xfrm>
          <a:prstGeom prst="hexagon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0" name="Imagen 13">
            <a:extLst>
              <a:ext uri="{FF2B5EF4-FFF2-40B4-BE49-F238E27FC236}">
                <a16:creationId xmlns:a16="http://schemas.microsoft.com/office/drawing/2014/main" id="{77E866F2-A842-BDEB-92DB-28EA27F94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" b="370"/>
          <a:stretch/>
        </p:blipFill>
        <p:spPr>
          <a:xfrm>
            <a:off x="9147855" y="2647403"/>
            <a:ext cx="1554480" cy="1554480"/>
          </a:xfrm>
          <a:prstGeom prst="hexagon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1" name="New picture">
            <a:extLst>
              <a:ext uri="{FF2B5EF4-FFF2-40B4-BE49-F238E27FC236}">
                <a16:creationId xmlns:a16="http://schemas.microsoft.com/office/drawing/2014/main" id="{B6CF80CC-28F5-3DBC-73B6-2318EF1D71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0221" r="50088"/>
          <a:stretch/>
        </p:blipFill>
        <p:spPr>
          <a:xfrm>
            <a:off x="10364120" y="3465686"/>
            <a:ext cx="1555783" cy="1554480"/>
          </a:xfrm>
          <a:prstGeom prst="hexagon">
            <a:avLst/>
          </a:prstGeom>
          <a:ln w="28575">
            <a:solidFill>
              <a:schemeClr val="accent4"/>
            </a:solidFill>
          </a:ln>
          <a:effectLst/>
        </p:spPr>
      </p:pic>
      <p:pic>
        <p:nvPicPr>
          <p:cNvPr id="42" name="Imagen 14">
            <a:extLst>
              <a:ext uri="{FF2B5EF4-FFF2-40B4-BE49-F238E27FC236}">
                <a16:creationId xmlns:a16="http://schemas.microsoft.com/office/drawing/2014/main" id="{D489A4FE-32CC-A114-15BE-82DDDE6E88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9" r="1194"/>
          <a:stretch/>
        </p:blipFill>
        <p:spPr>
          <a:xfrm>
            <a:off x="7925859" y="1823939"/>
            <a:ext cx="1554480" cy="1554480"/>
          </a:xfrm>
          <a:prstGeom prst="hexagon">
            <a:avLst/>
          </a:prstGeom>
          <a:ln w="28575">
            <a:solidFill>
              <a:srgbClr val="EF4884"/>
            </a:solidFill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ontent Placeholder 6">
                <a:extLst>
                  <a:ext uri="{FF2B5EF4-FFF2-40B4-BE49-F238E27FC236}">
                    <a16:creationId xmlns:a16="http://schemas.microsoft.com/office/drawing/2014/main" id="{BBBAA9F6-EE06-D48D-38C0-DE44369AE9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6417" y="1736204"/>
                <a:ext cx="7235420" cy="4023360"/>
              </a:xfrm>
              <a:prstGeom prst="rect">
                <a:avLst/>
              </a:prstGeom>
            </p:spPr>
            <p:txBody>
              <a:bodyPr/>
              <a:lstStyle>
                <a:lvl1pPr marL="91438" indent="-91438" algn="l" defTabSz="914377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w Hero" panose="02000500000000000000" pitchFamily="2" charset="0"/>
                    <a:ea typeface="+mn-ea"/>
                    <a:cs typeface="Gotham" pitchFamily="2" charset="0"/>
                  </a:defRPr>
                </a:lvl1pPr>
                <a:lvl2pPr marL="384038" indent="-182875" algn="l" defTabSz="914377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w Hero" panose="02000500000000000000" pitchFamily="2" charset="0"/>
                    <a:ea typeface="+mn-ea"/>
                    <a:cs typeface="Gotham" pitchFamily="2" charset="0"/>
                  </a:defRPr>
                </a:lvl2pPr>
                <a:lvl3pPr marL="566914" indent="-182875" algn="l" defTabSz="914377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w Hero" panose="02000500000000000000" pitchFamily="2" charset="0"/>
                    <a:ea typeface="+mn-ea"/>
                    <a:cs typeface="Gotham" pitchFamily="2" charset="0"/>
                  </a:defRPr>
                </a:lvl3pPr>
                <a:lvl4pPr marL="749789" indent="-182875" algn="l" defTabSz="914377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w Hero" panose="02000500000000000000" pitchFamily="2" charset="0"/>
                    <a:ea typeface="+mn-ea"/>
                    <a:cs typeface="Gotham" pitchFamily="2" charset="0"/>
                  </a:defRPr>
                </a:lvl4pPr>
                <a:lvl5pPr marL="932665" indent="-182875" algn="l" defTabSz="914377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w Hero" panose="02000500000000000000" pitchFamily="2" charset="0"/>
                    <a:ea typeface="+mn-ea"/>
                    <a:cs typeface="Gotham" pitchFamily="2" charset="0"/>
                  </a:defRPr>
                </a:lvl5pPr>
                <a:lvl6pPr marL="1099973" indent="-228594" algn="l" defTabSz="914377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68" indent="-228594" algn="l" defTabSz="914377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63" indent="-228594" algn="l" defTabSz="914377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58" indent="-228594" algn="l" defTabSz="914377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>
                    <a:solidFill>
                      <a:schemeClr val="bg1">
                        <a:lumMod val="95000"/>
                      </a:schemeClr>
                    </a:solidFill>
                  </a:rPr>
                  <a:t>Typically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s-ES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s-ES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≲</m:t>
                    </m:r>
                    <m:sSup>
                      <m:sSupPr>
                        <m:ctrlPr>
                          <a:rPr lang="es-ES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sSub>
                      <m:sSubPr>
                        <m:ctrlPr>
                          <a:rPr lang="es-ES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s-ES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bg1">
                        <a:lumMod val="95000"/>
                      </a:schemeClr>
                    </a:solidFill>
                  </a:rPr>
                  <a:t> (ultra faints down to </a:t>
                </a:r>
                <a14:m>
                  <m:oMath xmlns:m="http://schemas.openxmlformats.org/officeDocument/2006/math">
                    <m:r>
                      <a:rPr lang="es-ES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s-ES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b>
                      <m:sSubPr>
                        <m:ctrlPr>
                          <a:rPr lang="es-ES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s-ES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bg1">
                        <a:lumMod val="95000"/>
                      </a:schemeClr>
                    </a:solidFill>
                  </a:rPr>
                  <a:t>) </a:t>
                </a:r>
                <a:br>
                  <a:rPr lang="en-GB" dirty="0">
                    <a:solidFill>
                      <a:schemeClr val="bg1">
                        <a:lumMod val="95000"/>
                      </a:schemeClr>
                    </a:solidFill>
                  </a:rPr>
                </a:br>
                <a:endParaRPr lang="en-GB" dirty="0">
                  <a:solidFill>
                    <a:schemeClr val="bg1">
                      <a:lumMod val="95000"/>
                    </a:schemeClr>
                  </a:solidFill>
                </a:endParaRPr>
              </a:p>
              <a:p>
                <a:r>
                  <a:rPr lang="en-GB" dirty="0">
                    <a:solidFill>
                      <a:srgbClr val="EF4884"/>
                    </a:solidFill>
                  </a:rPr>
                  <a:t>Relics of the early universe</a:t>
                </a:r>
                <a:br>
                  <a:rPr lang="en-GB" dirty="0">
                    <a:solidFill>
                      <a:srgbClr val="EF4884"/>
                    </a:solidFill>
                  </a:rPr>
                </a:br>
                <a:endParaRPr lang="en-GB" dirty="0">
                  <a:solidFill>
                    <a:srgbClr val="EF4884"/>
                  </a:solidFill>
                </a:endParaRP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Highly sensitive to baryonic feedback processes </a:t>
                </a:r>
                <a:br>
                  <a:rPr lang="en-GB" dirty="0">
                    <a:solidFill>
                      <a:schemeClr val="accent1"/>
                    </a:solidFill>
                  </a:rPr>
                </a:br>
                <a:r>
                  <a:rPr lang="en-GB" sz="2000" dirty="0">
                    <a:solidFill>
                      <a:schemeClr val="accent1"/>
                    </a:solidFill>
                  </a:rPr>
                  <a:t>(e.g. SN-Feedback, stellar winds and even AGN feedback)</a:t>
                </a:r>
              </a:p>
              <a:p>
                <a:br>
                  <a:rPr lang="en-GB" dirty="0">
                    <a:solidFill>
                      <a:schemeClr val="accent4"/>
                    </a:solidFill>
                  </a:rPr>
                </a:br>
                <a:r>
                  <a:rPr lang="en-GB" dirty="0">
                    <a:solidFill>
                      <a:schemeClr val="accent4"/>
                    </a:solidFill>
                  </a:rPr>
                  <a:t>Mass scale sensitive to the nature of Dark Matter</a:t>
                </a:r>
              </a:p>
            </p:txBody>
          </p:sp>
        </mc:Choice>
        <mc:Fallback xmlns="">
          <p:sp>
            <p:nvSpPr>
              <p:cNvPr id="43" name="Content Placeholder 6">
                <a:extLst>
                  <a:ext uri="{FF2B5EF4-FFF2-40B4-BE49-F238E27FC236}">
                    <a16:creationId xmlns:a16="http://schemas.microsoft.com/office/drawing/2014/main" id="{BBBAA9F6-EE06-D48D-38C0-DE44369AE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417" y="1736204"/>
                <a:ext cx="7235420" cy="4023360"/>
              </a:xfrm>
              <a:prstGeom prst="rect">
                <a:avLst/>
              </a:prstGeom>
              <a:blipFill>
                <a:blip r:embed="rId9"/>
                <a:stretch>
                  <a:fillRect l="-175" t="-12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 descr="A galaxy in space with stars with Gallery Arcturus in the background&#10;&#10;AI-generated content may be incorrect.">
            <a:extLst>
              <a:ext uri="{FF2B5EF4-FFF2-40B4-BE49-F238E27FC236}">
                <a16:creationId xmlns:a16="http://schemas.microsoft.com/office/drawing/2014/main" id="{9A104FB8-D113-97D4-6274-A21E53FAA7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" r="5742"/>
          <a:stretch>
            <a:fillRect/>
          </a:stretch>
        </p:blipFill>
        <p:spPr>
          <a:xfrm>
            <a:off x="9147855" y="1022311"/>
            <a:ext cx="1554480" cy="1554480"/>
          </a:xfrm>
          <a:prstGeom prst="hexagon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pic>
        <p:nvPicPr>
          <p:cNvPr id="49" name="Picture 48" descr="A galaxy in space with stars&#10;&#10;AI-generated content may be incorrect.">
            <a:extLst>
              <a:ext uri="{FF2B5EF4-FFF2-40B4-BE49-F238E27FC236}">
                <a16:creationId xmlns:a16="http://schemas.microsoft.com/office/drawing/2014/main" id="{179CBDAD-BB24-AF08-CC5F-B41F694F7B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78" y="1839666"/>
            <a:ext cx="1554480" cy="1554480"/>
          </a:xfrm>
          <a:prstGeom prst="hexagon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037202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D034AF-7636-4BCD-39C9-C9E0E8475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1" t="69039" r="71" b="-86"/>
          <a:stretch/>
        </p:blipFill>
        <p:spPr>
          <a:xfrm>
            <a:off x="4519381" y="1990601"/>
            <a:ext cx="7510930" cy="324831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1BBDB1D-B3EA-F0EC-AECD-67261BFA0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F08118A-2F5C-FA7C-4CB8-9B5B1A1D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BEC5873-DBCC-B6B3-6E2C-8621956DC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20</a:t>
            </a:fld>
            <a:endParaRPr lang="es-CL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5E2B14BF-BD52-42FE-0EE6-90C10CF8496C}"/>
              </a:ext>
            </a:extLst>
          </p:cNvPr>
          <p:cNvCxnSpPr/>
          <p:nvPr/>
        </p:nvCxnSpPr>
        <p:spPr>
          <a:xfrm>
            <a:off x="852067" y="534836"/>
            <a:ext cx="10487866" cy="0"/>
          </a:xfrm>
          <a:prstGeom prst="straightConnector1">
            <a:avLst/>
          </a:prstGeom>
          <a:ln w="76200" cap="flat" cmpd="sng"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DCBC0E6B-9A47-A778-789D-3F1B2D5B7650}"/>
              </a:ext>
            </a:extLst>
          </p:cNvPr>
          <p:cNvSpPr/>
          <p:nvPr/>
        </p:nvSpPr>
        <p:spPr>
          <a:xfrm>
            <a:off x="7310173" y="276935"/>
            <a:ext cx="515802" cy="515802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65750123-1F31-9B2D-3B65-65598E31A6ED}"/>
                  </a:ext>
                </a:extLst>
              </p:cNvPr>
              <p:cNvSpPr txBox="1"/>
              <p:nvPr/>
            </p:nvSpPr>
            <p:spPr>
              <a:xfrm>
                <a:off x="10943253" y="792737"/>
                <a:ext cx="7933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65750123-1F31-9B2D-3B65-65598E31A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253" y="792737"/>
                <a:ext cx="793359" cy="369332"/>
              </a:xfrm>
              <a:prstGeom prst="rect">
                <a:avLst/>
              </a:prstGeom>
              <a:blipFill>
                <a:blip r:embed="rId4"/>
                <a:stretch>
                  <a:fillRect l="-4688" r="-7813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E2EEDB7-6514-2B98-4E84-F0BD290B1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322" y="1697312"/>
            <a:ext cx="3550681" cy="360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90033E-530B-8889-5ABD-B1632C693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3" t="18814" r="56244" b="76496"/>
          <a:stretch/>
        </p:blipFill>
        <p:spPr>
          <a:xfrm>
            <a:off x="5575609" y="3914078"/>
            <a:ext cx="2230245" cy="49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86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78DA65-4E23-4170-F38E-A152F26C0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6306E0-5D0D-DFB1-FF20-1D9A6651D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06743-E97B-F8B5-EED9-95A69B23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21</a:t>
            </a:fld>
            <a:endParaRPr lang="es-CL"/>
          </a:p>
        </p:txBody>
      </p:sp>
      <p:sp>
        <p:nvSpPr>
          <p:cNvPr id="7" name="CuadroTexto 4">
            <a:extLst>
              <a:ext uri="{FF2B5EF4-FFF2-40B4-BE49-F238E27FC236}">
                <a16:creationId xmlns:a16="http://schemas.microsoft.com/office/drawing/2014/main" id="{2EAB30B1-8C3E-0D93-5E14-183BCF3C6A2C}"/>
              </a:ext>
            </a:extLst>
          </p:cNvPr>
          <p:cNvSpPr txBox="1"/>
          <p:nvPr/>
        </p:nvSpPr>
        <p:spPr>
          <a:xfrm>
            <a:off x="654012" y="571586"/>
            <a:ext cx="4303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chemeClr val="accent1"/>
                </a:solidFill>
              </a:rPr>
              <a:t>Halo</a:t>
            </a:r>
            <a:r>
              <a:rPr lang="en-GB" sz="3600" b="1">
                <a:solidFill>
                  <a:schemeClr val="tx2"/>
                </a:solidFill>
              </a:rPr>
              <a:t> </a:t>
            </a:r>
            <a:r>
              <a:rPr lang="en-GB" sz="3600">
                <a:solidFill>
                  <a:schemeClr val="tx2"/>
                </a:solidFill>
              </a:rPr>
              <a:t>Ellipsoidal Shape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E14CD8-25C5-0E28-3303-A760823E0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499" y="33088"/>
            <a:ext cx="5357779" cy="617818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E185BB5-E94D-B365-8E0D-F51B9616F7D7}"/>
              </a:ext>
            </a:extLst>
          </p:cNvPr>
          <p:cNvGrpSpPr/>
          <p:nvPr/>
        </p:nvGrpSpPr>
        <p:grpSpPr>
          <a:xfrm>
            <a:off x="460722" y="1283506"/>
            <a:ext cx="5468305" cy="4616767"/>
            <a:chOff x="460722" y="1283506"/>
            <a:chExt cx="5468305" cy="46167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6BFF3F9-E784-71FB-D275-9510B40EE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722" y="1283506"/>
              <a:ext cx="5468305" cy="456124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C03F1EC-4097-68CB-A286-10E80C834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60722" y="1339033"/>
              <a:ext cx="5468304" cy="456124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9666890-934C-E7DC-DD38-7F3A22684BFC}"/>
                </a:ext>
              </a:extLst>
            </p:cNvPr>
            <p:cNvGrpSpPr/>
            <p:nvPr/>
          </p:nvGrpSpPr>
          <p:grpSpPr>
            <a:xfrm>
              <a:off x="1471380" y="3564126"/>
              <a:ext cx="1045492" cy="563399"/>
              <a:chOff x="3729301" y="444975"/>
              <a:chExt cx="2458236" cy="1324704"/>
            </a:xfrm>
          </p:grpSpPr>
          <p:pic>
            <p:nvPicPr>
              <p:cNvPr id="13" name="Picture 12" descr="A screenshot of a graph&#10;&#10;Description automatically generated">
                <a:extLst>
                  <a:ext uri="{FF2B5EF4-FFF2-40B4-BE49-F238E27FC236}">
                    <a16:creationId xmlns:a16="http://schemas.microsoft.com/office/drawing/2014/main" id="{1EB3F04C-F573-BD9C-0B75-E29E955A24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933" t="9220" r="2877" b="69168"/>
              <a:stretch/>
            </p:blipFill>
            <p:spPr>
              <a:xfrm>
                <a:off x="3729301" y="476907"/>
                <a:ext cx="2442650" cy="1292772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F7C2B03-26D9-2592-A128-0263B2CB8132}"/>
                  </a:ext>
                </a:extLst>
              </p:cNvPr>
              <p:cNvSpPr/>
              <p:nvPr/>
            </p:nvSpPr>
            <p:spPr>
              <a:xfrm>
                <a:off x="5401830" y="714020"/>
                <a:ext cx="785707" cy="203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09B7C45-4643-96B9-5F11-43CB5CE9398D}"/>
                  </a:ext>
                </a:extLst>
              </p:cNvPr>
              <p:cNvSpPr/>
              <p:nvPr/>
            </p:nvSpPr>
            <p:spPr>
              <a:xfrm>
                <a:off x="5008976" y="444975"/>
                <a:ext cx="785707" cy="203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62E0AF7-8F41-C65E-11DE-002F3E35A331}"/>
                  </a:ext>
                </a:extLst>
              </p:cNvPr>
              <p:cNvSpPr/>
              <p:nvPr/>
            </p:nvSpPr>
            <p:spPr>
              <a:xfrm>
                <a:off x="4258813" y="1488219"/>
                <a:ext cx="699267" cy="1808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0EED726-901C-F66B-6AC3-363D786344BF}"/>
                </a:ext>
              </a:extLst>
            </p:cNvPr>
            <p:cNvGrpSpPr/>
            <p:nvPr/>
          </p:nvGrpSpPr>
          <p:grpSpPr>
            <a:xfrm>
              <a:off x="4362806" y="4127525"/>
              <a:ext cx="1192305" cy="594392"/>
              <a:chOff x="3342289" y="2347813"/>
              <a:chExt cx="2624300" cy="1308275"/>
            </a:xfrm>
          </p:grpSpPr>
          <p:pic>
            <p:nvPicPr>
              <p:cNvPr id="18" name="Picture 17" descr="A screenshot of a graph&#10;&#10;Description automatically generated">
                <a:extLst>
                  <a:ext uri="{FF2B5EF4-FFF2-40B4-BE49-F238E27FC236}">
                    <a16:creationId xmlns:a16="http://schemas.microsoft.com/office/drawing/2014/main" id="{0B3BF613-256F-B1D3-BDDD-4B26019576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79" t="41610" r="2130" b="38008"/>
              <a:stretch/>
            </p:blipFill>
            <p:spPr>
              <a:xfrm>
                <a:off x="3342289" y="2348010"/>
                <a:ext cx="2442650" cy="1219200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0EC3848-CD00-DD9E-29CF-6814121294A4}"/>
                  </a:ext>
                </a:extLst>
              </p:cNvPr>
              <p:cNvSpPr/>
              <p:nvPr/>
            </p:nvSpPr>
            <p:spPr>
              <a:xfrm>
                <a:off x="5295703" y="2347813"/>
                <a:ext cx="670886" cy="44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0D20C55-8169-2A26-A45E-1489F6FA1E64}"/>
                  </a:ext>
                </a:extLst>
              </p:cNvPr>
              <p:cNvSpPr/>
              <p:nvPr/>
            </p:nvSpPr>
            <p:spPr>
              <a:xfrm>
                <a:off x="3342289" y="3415748"/>
                <a:ext cx="670886" cy="240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21" name="Picture 20" descr="A screenshot of a graph&#10;&#10;Description automatically generated">
              <a:extLst>
                <a:ext uri="{FF2B5EF4-FFF2-40B4-BE49-F238E27FC236}">
                  <a16:creationId xmlns:a16="http://schemas.microsoft.com/office/drawing/2014/main" id="{7AEFB154-A7F0-5C6C-5343-C43C919626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4" t="32210" r="60829" b="43894"/>
            <a:stretch/>
          </p:blipFill>
          <p:spPr>
            <a:xfrm>
              <a:off x="4056446" y="1563456"/>
              <a:ext cx="639997" cy="63532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A32C37-856C-C7F7-933F-D1B13AAAA213}"/>
                </a:ext>
              </a:extLst>
            </p:cNvPr>
            <p:cNvSpPr txBox="1"/>
            <p:nvPr/>
          </p:nvSpPr>
          <p:spPr>
            <a:xfrm>
              <a:off x="539075" y="5506192"/>
              <a:ext cx="19863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/>
                <a:t>Sureda et al. (In prep)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B18C515E-3C00-1A46-F940-5F51FF552043}"/>
              </a:ext>
            </a:extLst>
          </p:cNvPr>
          <p:cNvSpPr/>
          <p:nvPr/>
        </p:nvSpPr>
        <p:spPr>
          <a:xfrm>
            <a:off x="4225890" y="2910885"/>
            <a:ext cx="136916" cy="136916"/>
          </a:xfrm>
          <a:prstGeom prst="ellipse">
            <a:avLst/>
          </a:prstGeom>
          <a:solidFill>
            <a:srgbClr val="EF48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13CB3F7-3901-96C5-DDDF-FAEBF8FC9EC5}"/>
              </a:ext>
            </a:extLst>
          </p:cNvPr>
          <p:cNvSpPr/>
          <p:nvPr/>
        </p:nvSpPr>
        <p:spPr>
          <a:xfrm>
            <a:off x="3847550" y="3218737"/>
            <a:ext cx="136916" cy="136916"/>
          </a:xfrm>
          <a:prstGeom prst="ellipse">
            <a:avLst/>
          </a:prstGeom>
          <a:solidFill>
            <a:srgbClr val="EF48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A0BEDA-C367-845F-47A2-597AE15333EA}"/>
              </a:ext>
            </a:extLst>
          </p:cNvPr>
          <p:cNvSpPr/>
          <p:nvPr/>
        </p:nvSpPr>
        <p:spPr>
          <a:xfrm>
            <a:off x="3569553" y="3432044"/>
            <a:ext cx="136916" cy="136916"/>
          </a:xfrm>
          <a:prstGeom prst="ellipse">
            <a:avLst/>
          </a:prstGeom>
          <a:solidFill>
            <a:srgbClr val="EF48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2D61EF0-42D9-B24E-6A71-3EFFE4B23FA8}"/>
              </a:ext>
            </a:extLst>
          </p:cNvPr>
          <p:cNvSpPr/>
          <p:nvPr/>
        </p:nvSpPr>
        <p:spPr>
          <a:xfrm>
            <a:off x="4436938" y="2721339"/>
            <a:ext cx="136916" cy="136916"/>
          </a:xfrm>
          <a:prstGeom prst="ellipse">
            <a:avLst/>
          </a:prstGeom>
          <a:solidFill>
            <a:srgbClr val="0177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BC18F68-551D-8983-3BE4-A70DC884CB02}"/>
              </a:ext>
            </a:extLst>
          </p:cNvPr>
          <p:cNvSpPr/>
          <p:nvPr/>
        </p:nvSpPr>
        <p:spPr>
          <a:xfrm>
            <a:off x="4520915" y="3133122"/>
            <a:ext cx="136916" cy="136916"/>
          </a:xfrm>
          <a:prstGeom prst="ellipse">
            <a:avLst/>
          </a:prstGeom>
          <a:solidFill>
            <a:srgbClr val="0177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09B3D4A-7610-460F-AA76-55E025CF6873}"/>
              </a:ext>
            </a:extLst>
          </p:cNvPr>
          <p:cNvSpPr/>
          <p:nvPr/>
        </p:nvSpPr>
        <p:spPr>
          <a:xfrm>
            <a:off x="4868795" y="2342826"/>
            <a:ext cx="136916" cy="136916"/>
          </a:xfrm>
          <a:prstGeom prst="ellipse">
            <a:avLst/>
          </a:prstGeom>
          <a:solidFill>
            <a:srgbClr val="0177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D0DCA3-EA48-96BB-C7E4-B0559AE9AA58}"/>
              </a:ext>
            </a:extLst>
          </p:cNvPr>
          <p:cNvSpPr txBox="1"/>
          <p:nvPr/>
        </p:nvSpPr>
        <p:spPr>
          <a:xfrm>
            <a:off x="1525526" y="2426708"/>
            <a:ext cx="1937260" cy="51077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/>
              <a:t>Hydro Run</a:t>
            </a:r>
          </a:p>
        </p:txBody>
      </p:sp>
    </p:spTree>
    <p:extLst>
      <p:ext uri="{BB962C8B-B14F-4D97-AF65-F5344CB8AC3E}">
        <p14:creationId xmlns:p14="http://schemas.microsoft.com/office/powerpoint/2010/main" val="331795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78DA65-4E23-4170-F38E-A152F26C0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6306E0-5D0D-DFB1-FF20-1D9A6651D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06743-E97B-F8B5-EED9-95A69B23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22</a:t>
            </a:fld>
            <a:endParaRPr lang="es-CL"/>
          </a:p>
        </p:txBody>
      </p:sp>
      <p:sp>
        <p:nvSpPr>
          <p:cNvPr id="7" name="CuadroTexto 4">
            <a:extLst>
              <a:ext uri="{FF2B5EF4-FFF2-40B4-BE49-F238E27FC236}">
                <a16:creationId xmlns:a16="http://schemas.microsoft.com/office/drawing/2014/main" id="{2EAB30B1-8C3E-0D93-5E14-183BCF3C6A2C}"/>
              </a:ext>
            </a:extLst>
          </p:cNvPr>
          <p:cNvSpPr txBox="1"/>
          <p:nvPr/>
        </p:nvSpPr>
        <p:spPr>
          <a:xfrm>
            <a:off x="654012" y="571586"/>
            <a:ext cx="4645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chemeClr val="accent1"/>
                </a:solidFill>
              </a:rPr>
              <a:t>Stellar</a:t>
            </a:r>
            <a:r>
              <a:rPr lang="en-GB" sz="3600" b="1">
                <a:solidFill>
                  <a:schemeClr val="tx2"/>
                </a:solidFill>
              </a:rPr>
              <a:t> </a:t>
            </a:r>
            <a:r>
              <a:rPr lang="en-GB" sz="3600">
                <a:solidFill>
                  <a:schemeClr val="tx2"/>
                </a:solidFill>
              </a:rPr>
              <a:t>Ellipsoidal Shape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3A170D-1322-4681-BE66-C14937E1F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895" y="33088"/>
            <a:ext cx="5461383" cy="6178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3A6F9EF-1416-6D07-8478-B7E0FED4E575}"/>
              </a:ext>
            </a:extLst>
          </p:cNvPr>
          <p:cNvGrpSpPr/>
          <p:nvPr/>
        </p:nvGrpSpPr>
        <p:grpSpPr>
          <a:xfrm>
            <a:off x="460722" y="1322380"/>
            <a:ext cx="5468305" cy="4522366"/>
            <a:chOff x="460722" y="1322380"/>
            <a:chExt cx="5468305" cy="45223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6BFF3F9-E784-71FB-D275-9510B40EE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60722" y="1322380"/>
              <a:ext cx="5468305" cy="44834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A7EED3-9446-2649-6527-F036F7C650FA}"/>
                </a:ext>
              </a:extLst>
            </p:cNvPr>
            <p:cNvSpPr txBox="1"/>
            <p:nvPr/>
          </p:nvSpPr>
          <p:spPr>
            <a:xfrm>
              <a:off x="539075" y="5506192"/>
              <a:ext cx="19863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/>
                <a:t>Sureda et al. (In prep)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7268E5E-D4E9-3FAB-2A49-C2BCE06F7CC1}"/>
                </a:ext>
              </a:extLst>
            </p:cNvPr>
            <p:cNvGrpSpPr/>
            <p:nvPr/>
          </p:nvGrpSpPr>
          <p:grpSpPr>
            <a:xfrm>
              <a:off x="1471380" y="3564126"/>
              <a:ext cx="1045492" cy="563399"/>
              <a:chOff x="3729301" y="444975"/>
              <a:chExt cx="2458236" cy="1324704"/>
            </a:xfrm>
          </p:grpSpPr>
          <p:pic>
            <p:nvPicPr>
              <p:cNvPr id="12" name="Picture 11" descr="A screenshot of a graph&#10;&#10;Description automatically generated">
                <a:extLst>
                  <a:ext uri="{FF2B5EF4-FFF2-40B4-BE49-F238E27FC236}">
                    <a16:creationId xmlns:a16="http://schemas.microsoft.com/office/drawing/2014/main" id="{FFED56F9-CD23-534B-A6C1-CAFB035853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933" t="9220" r="2877" b="69168"/>
              <a:stretch/>
            </p:blipFill>
            <p:spPr>
              <a:xfrm>
                <a:off x="3729301" y="476907"/>
                <a:ext cx="2442650" cy="1292772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B3A9F8E-9338-DE31-0C26-15204E8DEF49}"/>
                  </a:ext>
                </a:extLst>
              </p:cNvPr>
              <p:cNvSpPr/>
              <p:nvPr/>
            </p:nvSpPr>
            <p:spPr>
              <a:xfrm>
                <a:off x="5401830" y="714020"/>
                <a:ext cx="785707" cy="203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F42F3C1-E9CC-EC21-502B-090F1E7345BA}"/>
                  </a:ext>
                </a:extLst>
              </p:cNvPr>
              <p:cNvSpPr/>
              <p:nvPr/>
            </p:nvSpPr>
            <p:spPr>
              <a:xfrm>
                <a:off x="5008976" y="444975"/>
                <a:ext cx="785707" cy="203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C496DEE-41F5-2D31-7E07-54CFE6FE90AC}"/>
                  </a:ext>
                </a:extLst>
              </p:cNvPr>
              <p:cNvSpPr/>
              <p:nvPr/>
            </p:nvSpPr>
            <p:spPr>
              <a:xfrm>
                <a:off x="4258813" y="1488219"/>
                <a:ext cx="699267" cy="1808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6397B20-0DC5-2E3C-232B-650B9CDF3DDE}"/>
                </a:ext>
              </a:extLst>
            </p:cNvPr>
            <p:cNvGrpSpPr/>
            <p:nvPr/>
          </p:nvGrpSpPr>
          <p:grpSpPr>
            <a:xfrm>
              <a:off x="4362806" y="4127525"/>
              <a:ext cx="1192305" cy="594392"/>
              <a:chOff x="3342289" y="2347813"/>
              <a:chExt cx="2624300" cy="1308275"/>
            </a:xfrm>
          </p:grpSpPr>
          <p:pic>
            <p:nvPicPr>
              <p:cNvPr id="17" name="Picture 16" descr="A screenshot of a graph&#10;&#10;Description automatically generated">
                <a:extLst>
                  <a:ext uri="{FF2B5EF4-FFF2-40B4-BE49-F238E27FC236}">
                    <a16:creationId xmlns:a16="http://schemas.microsoft.com/office/drawing/2014/main" id="{B691D22E-9E53-FEB3-9F83-394585FE69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79" t="41610" r="2130" b="38008"/>
              <a:stretch/>
            </p:blipFill>
            <p:spPr>
              <a:xfrm>
                <a:off x="3342289" y="2348010"/>
                <a:ext cx="2442650" cy="1219200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DD18040-1BD2-B0BF-A97D-4FDA391E4022}"/>
                  </a:ext>
                </a:extLst>
              </p:cNvPr>
              <p:cNvSpPr/>
              <p:nvPr/>
            </p:nvSpPr>
            <p:spPr>
              <a:xfrm>
                <a:off x="5295703" y="2347813"/>
                <a:ext cx="670886" cy="44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6246880-D467-C4DC-DC74-CBEDCCDD1C9B}"/>
                  </a:ext>
                </a:extLst>
              </p:cNvPr>
              <p:cNvSpPr/>
              <p:nvPr/>
            </p:nvSpPr>
            <p:spPr>
              <a:xfrm>
                <a:off x="3342289" y="3415748"/>
                <a:ext cx="670886" cy="240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20" name="Picture 19" descr="A screenshot of a graph&#10;&#10;Description automatically generated">
              <a:extLst>
                <a:ext uri="{FF2B5EF4-FFF2-40B4-BE49-F238E27FC236}">
                  <a16:creationId xmlns:a16="http://schemas.microsoft.com/office/drawing/2014/main" id="{4E105015-7342-39B5-E528-60A37BDA2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4" t="32210" r="60829" b="43894"/>
            <a:stretch/>
          </p:blipFill>
          <p:spPr>
            <a:xfrm>
              <a:off x="4056446" y="1563456"/>
              <a:ext cx="639997" cy="635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6701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14DDAE-F66E-E395-1E89-04FB5F3A6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EDB91D-5B15-F5C7-3C5A-E91084E2C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CF34F-C04E-3EE4-AFBA-E671F0BC4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23</a:t>
            </a:fld>
            <a:endParaRPr lang="es-C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B746F-F558-AF33-1D72-31143E147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504" y="1272230"/>
            <a:ext cx="9462991" cy="4984191"/>
          </a:xfrm>
          <a:prstGeom prst="rect">
            <a:avLst/>
          </a:prstGeom>
        </p:spPr>
      </p:pic>
      <p:sp>
        <p:nvSpPr>
          <p:cNvPr id="7" name="CuadroTexto 4">
            <a:extLst>
              <a:ext uri="{FF2B5EF4-FFF2-40B4-BE49-F238E27FC236}">
                <a16:creationId xmlns:a16="http://schemas.microsoft.com/office/drawing/2014/main" id="{6846A978-C6F4-A82D-4778-36BE7EBA8F50}"/>
              </a:ext>
            </a:extLst>
          </p:cNvPr>
          <p:cNvSpPr txBox="1"/>
          <p:nvPr/>
        </p:nvSpPr>
        <p:spPr>
          <a:xfrm>
            <a:off x="654012" y="571586"/>
            <a:ext cx="4129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solidFill>
                  <a:schemeClr val="accent1"/>
                </a:solidFill>
              </a:rPr>
              <a:t>Gas</a:t>
            </a:r>
            <a:r>
              <a:rPr lang="en-GB" sz="3600" b="1">
                <a:solidFill>
                  <a:schemeClr val="tx2"/>
                </a:solidFill>
              </a:rPr>
              <a:t> </a:t>
            </a:r>
            <a:r>
              <a:rPr lang="en-GB" sz="3600">
                <a:solidFill>
                  <a:schemeClr val="tx2"/>
                </a:solidFill>
              </a:rPr>
              <a:t>Ellipsoidal Shape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612744-3547-35C3-604E-AE254A4FDCF6}"/>
              </a:ext>
            </a:extLst>
          </p:cNvPr>
          <p:cNvSpPr txBox="1"/>
          <p:nvPr/>
        </p:nvSpPr>
        <p:spPr>
          <a:xfrm>
            <a:off x="8300842" y="1293176"/>
            <a:ext cx="2911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accent1"/>
                </a:solidFill>
              </a:rPr>
              <a:t>Identify short-lived gas discs!</a:t>
            </a:r>
          </a:p>
        </p:txBody>
      </p:sp>
    </p:spTree>
    <p:extLst>
      <p:ext uri="{BB962C8B-B14F-4D97-AF65-F5344CB8AC3E}">
        <p14:creationId xmlns:p14="http://schemas.microsoft.com/office/powerpoint/2010/main" val="3378784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9978EBBF-89E5-E66D-A6AC-94F35FFB2BE5}"/>
              </a:ext>
            </a:extLst>
          </p:cNvPr>
          <p:cNvGrpSpPr/>
          <p:nvPr/>
        </p:nvGrpSpPr>
        <p:grpSpPr>
          <a:xfrm>
            <a:off x="135925" y="33088"/>
            <a:ext cx="5173055" cy="6266536"/>
            <a:chOff x="935479" y="3108"/>
            <a:chExt cx="5268147" cy="638172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C161097-1906-FE84-7A77-2A8814875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479" y="2835177"/>
              <a:ext cx="5268147" cy="3549660"/>
            </a:xfrm>
            <a:prstGeom prst="rect">
              <a:avLst/>
            </a:prstGeom>
            <a:noFill/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07183824-F3A0-7F28-5A09-782A1DEF4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63"/>
            <a:stretch/>
          </p:blipFill>
          <p:spPr>
            <a:xfrm>
              <a:off x="935479" y="3108"/>
              <a:ext cx="5268147" cy="3036278"/>
            </a:xfrm>
            <a:prstGeom prst="rect">
              <a:avLst/>
            </a:prstGeom>
            <a:noFill/>
          </p:spPr>
        </p:pic>
      </p:grp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2671D97-2FD1-24C8-4F8A-D63C9D334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10-07-2025</a:t>
            </a:r>
            <a:endParaRPr lang="es-CL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0390774-5D6B-9757-4D73-8A285477012F}"/>
              </a:ext>
            </a:extLst>
          </p:cNvPr>
          <p:cNvSpPr txBox="1"/>
          <p:nvPr/>
        </p:nvSpPr>
        <p:spPr>
          <a:xfrm>
            <a:off x="5807242" y="385010"/>
            <a:ext cx="593557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chemeClr val="tx2"/>
                </a:solidFill>
              </a:rPr>
              <a:t>Evolution of the </a:t>
            </a:r>
            <a:r>
              <a:rPr lang="en-GB" sz="3200" b="1">
                <a:solidFill>
                  <a:schemeClr val="accent1"/>
                </a:solidFill>
              </a:rPr>
              <a:t>inner slope</a:t>
            </a:r>
            <a:r>
              <a:rPr lang="en-GB" sz="3200">
                <a:solidFill>
                  <a:schemeClr val="tx2"/>
                </a:solidFill>
              </a:rPr>
              <a:t> of the density profile</a:t>
            </a:r>
          </a:p>
          <a:p>
            <a:endParaRPr lang="en-GB" sz="28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Halo A shows </a:t>
            </a:r>
            <a:r>
              <a:rPr lang="en-GB" sz="2000" b="1">
                <a:solidFill>
                  <a:schemeClr val="accent1"/>
                </a:solidFill>
              </a:rPr>
              <a:t>noticeable differences</a:t>
            </a:r>
            <a:r>
              <a:rPr lang="en-GB" sz="2000"/>
              <a:t> when baryons are included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/>
              <a:t>It becomes even </a:t>
            </a:r>
            <a:r>
              <a:rPr lang="en-GB" sz="2000" err="1"/>
              <a:t>cuspier</a:t>
            </a:r>
            <a:endParaRPr lang="en-GB" sz="2000"/>
          </a:p>
          <a:p>
            <a:endParaRPr lang="en-GB" sz="20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Halo E preserves its density profile shape with </a:t>
            </a:r>
            <a:r>
              <a:rPr lang="en-GB" sz="2000" b="1">
                <a:solidFill>
                  <a:schemeClr val="accent1"/>
                </a:solidFill>
              </a:rPr>
              <a:t>no significant changes</a:t>
            </a:r>
          </a:p>
        </p:txBody>
      </p:sp>
      <p:sp>
        <p:nvSpPr>
          <p:cNvPr id="16" name="Marcador de número de diapositiva 15">
            <a:extLst>
              <a:ext uri="{FF2B5EF4-FFF2-40B4-BE49-F238E27FC236}">
                <a16:creationId xmlns:a16="http://schemas.microsoft.com/office/drawing/2014/main" id="{A5A0835E-22F7-CB1A-57D8-E533105D0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E8EF090-589D-2C9A-406C-2F643740F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</p:spTree>
    <p:extLst>
      <p:ext uri="{BB962C8B-B14F-4D97-AF65-F5344CB8AC3E}">
        <p14:creationId xmlns:p14="http://schemas.microsoft.com/office/powerpoint/2010/main" val="48037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A7CDCC-DEC9-947C-2829-18CE33C0A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A311BA-1117-5C86-4FBF-DB5E39CBD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7F4CF-D495-EF4E-B085-82337FBE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25</a:t>
            </a:fld>
            <a:endParaRPr lang="es-CL"/>
          </a:p>
        </p:txBody>
      </p:sp>
      <p:pic>
        <p:nvPicPr>
          <p:cNvPr id="6" name="Picture 5" descr="A black circle with red dots&#10;&#10;AI-generated content may be incorrect.">
            <a:extLst>
              <a:ext uri="{FF2B5EF4-FFF2-40B4-BE49-F238E27FC236}">
                <a16:creationId xmlns:a16="http://schemas.microsoft.com/office/drawing/2014/main" id="{8CDD6BF9-DB0A-AF5F-467B-4D3A6F3BE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33" y="2261261"/>
            <a:ext cx="4847492" cy="3068412"/>
          </a:xfrm>
          <a:prstGeom prst="rect">
            <a:avLst/>
          </a:prstGeom>
        </p:spPr>
      </p:pic>
      <p:pic>
        <p:nvPicPr>
          <p:cNvPr id="8" name="Picture 7" descr="A black circle with red dots&#10;&#10;AI-generated content may be incorrect.">
            <a:extLst>
              <a:ext uri="{FF2B5EF4-FFF2-40B4-BE49-F238E27FC236}">
                <a16:creationId xmlns:a16="http://schemas.microsoft.com/office/drawing/2014/main" id="{9AF3F927-2288-2E2D-CC21-FB6942D12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74" y="2261260"/>
            <a:ext cx="4847492" cy="30684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0E786C-00BC-9F13-7399-409A0C65ED9F}"/>
              </a:ext>
            </a:extLst>
          </p:cNvPr>
          <p:cNvSpPr txBox="1"/>
          <p:nvPr/>
        </p:nvSpPr>
        <p:spPr>
          <a:xfrm>
            <a:off x="563734" y="361704"/>
            <a:ext cx="8764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  <a:latin typeface="+mn-lt"/>
              </a:rPr>
              <a:t>Formation </a:t>
            </a:r>
            <a:r>
              <a:rPr lang="en-GB" sz="3600" dirty="0">
                <a:solidFill>
                  <a:schemeClr val="tx2"/>
                </a:solidFill>
                <a:latin typeface="+mn-lt"/>
              </a:rPr>
              <a:t>of nuclear star clusters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D64BBA-61CA-6D81-75EF-9EFB6433D8B5}"/>
              </a:ext>
            </a:extLst>
          </p:cNvPr>
          <p:cNvSpPr txBox="1"/>
          <p:nvPr/>
        </p:nvSpPr>
        <p:spPr>
          <a:xfrm>
            <a:off x="2453325" y="1799595"/>
            <a:ext cx="1963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GC accretion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959417-69A5-359C-271C-8CC1A9C1F1FD}"/>
              </a:ext>
            </a:extLst>
          </p:cNvPr>
          <p:cNvSpPr txBox="1"/>
          <p:nvPr/>
        </p:nvSpPr>
        <p:spPr>
          <a:xfrm>
            <a:off x="7291832" y="1799595"/>
            <a:ext cx="294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In-situ star formation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A8F385-071B-778F-160C-E0BE0B24443B}"/>
              </a:ext>
            </a:extLst>
          </p:cNvPr>
          <p:cNvSpPr txBox="1"/>
          <p:nvPr/>
        </p:nvSpPr>
        <p:spPr>
          <a:xfrm>
            <a:off x="8346459" y="4012989"/>
            <a:ext cx="1963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Gas accretion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CE9FA4-4E19-9CCF-AAB0-BB3DEF8DBCF6}"/>
              </a:ext>
            </a:extLst>
          </p:cNvPr>
          <p:cNvSpPr txBox="1"/>
          <p:nvPr/>
        </p:nvSpPr>
        <p:spPr>
          <a:xfrm>
            <a:off x="789067" y="4554252"/>
            <a:ext cx="1963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GC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EC8B05-44E8-4FA1-C192-2BE58BFB1968}"/>
              </a:ext>
            </a:extLst>
          </p:cNvPr>
          <p:cNvCxnSpPr/>
          <p:nvPr/>
        </p:nvCxnSpPr>
        <p:spPr>
          <a:xfrm>
            <a:off x="6096000" y="1799595"/>
            <a:ext cx="0" cy="362301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287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A15F6F-C480-3BF1-5FE1-73B5EFC56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8D3D6-8933-BF86-E479-3A3FBCEB7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1461F-F5ED-F377-D2D5-73C23E768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26</a:t>
            </a:fld>
            <a:endParaRPr lang="es-C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2153FF-97E7-9F52-B075-1723E56BD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514" y="847155"/>
            <a:ext cx="5753329" cy="531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5C06C66-DF0C-0EA5-AB8A-96FB7A590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97157" y="1139096"/>
            <a:ext cx="5753329" cy="502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577E87-8E82-CF23-FF0D-1E3D2207C401}"/>
              </a:ext>
            </a:extLst>
          </p:cNvPr>
          <p:cNvSpPr txBox="1"/>
          <p:nvPr/>
        </p:nvSpPr>
        <p:spPr>
          <a:xfrm>
            <a:off x="563734" y="361704"/>
            <a:ext cx="8764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  <a:latin typeface="+mn-lt"/>
              </a:rPr>
              <a:t>Lyra</a:t>
            </a:r>
            <a:r>
              <a:rPr lang="en-GB" sz="3600" dirty="0">
                <a:latin typeface="+mn-lt"/>
              </a:rPr>
              <a:t> </a:t>
            </a:r>
            <a:r>
              <a:rPr lang="en-GB" sz="3600" dirty="0">
                <a:solidFill>
                  <a:schemeClr val="tx2"/>
                </a:solidFill>
                <a:latin typeface="+mn-lt"/>
              </a:rPr>
              <a:t>nuclear star clusters</a:t>
            </a:r>
          </a:p>
        </p:txBody>
      </p:sp>
    </p:spTree>
    <p:extLst>
      <p:ext uri="{BB962C8B-B14F-4D97-AF65-F5344CB8AC3E}">
        <p14:creationId xmlns:p14="http://schemas.microsoft.com/office/powerpoint/2010/main" val="2151265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B2591D-2870-C2A5-9279-44AF68E62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7F895C-9E81-FA98-19AD-3454D05D9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3F96C-B344-9F1E-9229-54F03A625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27</a:t>
            </a:fld>
            <a:endParaRPr lang="es-CL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D249D86C-BD7A-82B4-4EED-448BA6834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r="42079" b="13145"/>
          <a:stretch>
            <a:fillRect/>
          </a:stretch>
        </p:blipFill>
        <p:spPr bwMode="auto">
          <a:xfrm>
            <a:off x="6523185" y="1408145"/>
            <a:ext cx="5609920" cy="467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61F741-ACDD-CF36-EEA4-313098F800FA}"/>
              </a:ext>
            </a:extLst>
          </p:cNvPr>
          <p:cNvSpPr txBox="1"/>
          <p:nvPr/>
        </p:nvSpPr>
        <p:spPr>
          <a:xfrm>
            <a:off x="563734" y="361704"/>
            <a:ext cx="8764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  <a:latin typeface="+mn-lt"/>
              </a:rPr>
              <a:t>Lyra</a:t>
            </a:r>
            <a:r>
              <a:rPr lang="en-GB" sz="3600" dirty="0">
                <a:latin typeface="+mn-lt"/>
              </a:rPr>
              <a:t> </a:t>
            </a:r>
            <a:r>
              <a:rPr lang="en-GB" sz="3600" dirty="0">
                <a:solidFill>
                  <a:schemeClr val="tx2"/>
                </a:solidFill>
                <a:latin typeface="+mn-lt"/>
              </a:rPr>
              <a:t>nuclear star clusters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18891D-154C-C89A-5878-788BB949355D}"/>
              </a:ext>
            </a:extLst>
          </p:cNvPr>
          <p:cNvSpPr txBox="1"/>
          <p:nvPr/>
        </p:nvSpPr>
        <p:spPr>
          <a:xfrm>
            <a:off x="1096393" y="1008035"/>
            <a:ext cx="3849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</a:rPr>
              <a:t>Current NSC contributions</a:t>
            </a:r>
            <a:endParaRPr lang="en-GB" sz="2000" b="1" dirty="0">
              <a:solidFill>
                <a:schemeClr val="accent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FEF132-1814-8764-719A-E716AC67C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29" y="1710540"/>
            <a:ext cx="5289588" cy="37987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45EE32-75AA-EFFD-0A0C-F6DE9295FF29}"/>
              </a:ext>
            </a:extLst>
          </p:cNvPr>
          <p:cNvSpPr/>
          <p:nvPr/>
        </p:nvSpPr>
        <p:spPr>
          <a:xfrm>
            <a:off x="6521978" y="5954171"/>
            <a:ext cx="4398121" cy="258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ADBE05-4B54-9D51-1CB6-26BE85990CEC}"/>
              </a:ext>
            </a:extLst>
          </p:cNvPr>
          <p:cNvSpPr txBox="1"/>
          <p:nvPr/>
        </p:nvSpPr>
        <p:spPr>
          <a:xfrm>
            <a:off x="6720912" y="1008035"/>
            <a:ext cx="3849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</a:rPr>
              <a:t>Globular cluster search</a:t>
            </a:r>
          </a:p>
        </p:txBody>
      </p:sp>
    </p:spTree>
    <p:extLst>
      <p:ext uri="{BB962C8B-B14F-4D97-AF65-F5344CB8AC3E}">
        <p14:creationId xmlns:p14="http://schemas.microsoft.com/office/powerpoint/2010/main" val="2762945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E8A95-6A11-BD3B-F7D4-4C95CDBA4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2263F6B-191F-7B42-04AC-FFD998B7A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236FA29-89A3-3BBC-A8B3-89A60A6ED2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0" b="18348"/>
          <a:stretch/>
        </p:blipFill>
        <p:spPr>
          <a:xfrm>
            <a:off x="0" y="0"/>
            <a:ext cx="12192000" cy="689108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AD50AE0-8D19-903C-4662-34A6CF1CC271}"/>
              </a:ext>
            </a:extLst>
          </p:cNvPr>
          <p:cNvSpPr/>
          <p:nvPr/>
        </p:nvSpPr>
        <p:spPr>
          <a:xfrm>
            <a:off x="0" y="0"/>
            <a:ext cx="12192000" cy="6891088"/>
          </a:xfrm>
          <a:prstGeom prst="rect">
            <a:avLst/>
          </a:prstGeom>
          <a:solidFill>
            <a:srgbClr val="0000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1B94DC07-33A3-3547-08C2-4F6D6FDD854F}"/>
              </a:ext>
            </a:extLst>
          </p:cNvPr>
          <p:cNvSpPr txBox="1">
            <a:spLocks/>
          </p:cNvSpPr>
          <p:nvPr/>
        </p:nvSpPr>
        <p:spPr>
          <a:xfrm>
            <a:off x="778131" y="456622"/>
            <a:ext cx="10113645" cy="822960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0" i="0" kern="1200" spc="-51" baseline="0">
                <a:solidFill>
                  <a:schemeClr val="tx1">
                    <a:lumMod val="75000"/>
                    <a:lumOff val="25000"/>
                  </a:schemeClr>
                </a:solidFill>
                <a:latin typeface="New Hero" panose="02000500000000000000" pitchFamily="2" charset="0"/>
                <a:ea typeface="+mj-ea"/>
                <a:cs typeface="Gotham" pitchFamily="2" charset="0"/>
              </a:defRPr>
            </a:lvl1pPr>
          </a:lstStyle>
          <a:p>
            <a:r>
              <a:rPr lang="en-GB" sz="4400" b="1" dirty="0">
                <a:solidFill>
                  <a:schemeClr val="accent1"/>
                </a:solidFill>
                <a:latin typeface="+mn-lt"/>
              </a:rPr>
              <a:t>Why</a:t>
            </a:r>
            <a:r>
              <a:rPr lang="en-GB" sz="4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4400" dirty="0">
                <a:solidFill>
                  <a:schemeClr val="bg1"/>
                </a:solidFill>
                <a:latin typeface="+mn-lt"/>
              </a:rPr>
              <a:t>Dwarf Galaxies?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F1CAF70-9294-921F-D37E-8A512919C614}"/>
              </a:ext>
            </a:extLst>
          </p:cNvPr>
          <p:cNvSpPr txBox="1"/>
          <p:nvPr/>
        </p:nvSpPr>
        <p:spPr>
          <a:xfrm>
            <a:off x="114295" y="6503849"/>
            <a:ext cx="2374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u="none" strike="noStrike" dirty="0">
                <a:solidFill>
                  <a:schemeClr val="bg1"/>
                </a:solidFill>
                <a:effectLst/>
                <a:latin typeface="New Hero Light" panose="02000400000000000000" pitchFamily="2" charset="0"/>
              </a:rPr>
              <a:t>Credits: ESO/</a:t>
            </a:r>
            <a:r>
              <a:rPr lang="en-US" sz="1200" i="1" dirty="0">
                <a:solidFill>
                  <a:schemeClr val="bg1"/>
                </a:solidFill>
              </a:rPr>
              <a:t>Digitized</a:t>
            </a:r>
            <a:r>
              <a:rPr lang="en-GB" sz="1200" i="1" u="none" strike="noStrike" dirty="0">
                <a:solidFill>
                  <a:schemeClr val="bg1"/>
                </a:solidFill>
                <a:effectLst/>
                <a:latin typeface="New Hero Light" panose="02000400000000000000" pitchFamily="2" charset="0"/>
              </a:rPr>
              <a:t> Sky Survey 2</a:t>
            </a:r>
            <a:endParaRPr lang="en-GB" sz="1200" i="1" dirty="0">
              <a:solidFill>
                <a:schemeClr val="bg1"/>
              </a:solidFill>
              <a:latin typeface="New Hero Light" panose="02000400000000000000" pitchFamily="2" charset="0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56F0C46-ECF6-AB48-F2BA-36C411FB5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8F11695-65A0-EE59-D07E-C10A95BE3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/>
              <a:t>Joaquin Sureda - joaquin.m.sureda@durham.ac.uk</a:t>
            </a:r>
          </a:p>
        </p:txBody>
      </p:sp>
      <p:pic>
        <p:nvPicPr>
          <p:cNvPr id="38" name="Imagen 14">
            <a:extLst>
              <a:ext uri="{FF2B5EF4-FFF2-40B4-BE49-F238E27FC236}">
                <a16:creationId xmlns:a16="http://schemas.microsoft.com/office/drawing/2014/main" id="{479B35E5-2614-35CF-62CF-84C2814F0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0" r="8380"/>
          <a:stretch/>
        </p:blipFill>
        <p:spPr>
          <a:xfrm>
            <a:off x="8538045" y="33088"/>
            <a:ext cx="1025682" cy="1025682"/>
          </a:xfrm>
          <a:prstGeom prst="hexagon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9" name="Imagen 15">
            <a:extLst>
              <a:ext uri="{FF2B5EF4-FFF2-40B4-BE49-F238E27FC236}">
                <a16:creationId xmlns:a16="http://schemas.microsoft.com/office/drawing/2014/main" id="{799A2F74-829A-8228-18E0-53186A7E7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2" t="14757" r="31809" b="14757"/>
          <a:stretch/>
        </p:blipFill>
        <p:spPr>
          <a:xfrm>
            <a:off x="10186803" y="33088"/>
            <a:ext cx="1025682" cy="1025682"/>
          </a:xfrm>
          <a:prstGeom prst="hexagon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0" name="Imagen 13">
            <a:extLst>
              <a:ext uri="{FF2B5EF4-FFF2-40B4-BE49-F238E27FC236}">
                <a16:creationId xmlns:a16="http://schemas.microsoft.com/office/drawing/2014/main" id="{1F65B9A1-9485-52C6-9821-D86FEB88D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" b="370"/>
          <a:stretch/>
        </p:blipFill>
        <p:spPr>
          <a:xfrm>
            <a:off x="9362073" y="579017"/>
            <a:ext cx="1025682" cy="1025682"/>
          </a:xfrm>
          <a:prstGeom prst="hexagon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1" name="New picture">
            <a:extLst>
              <a:ext uri="{FF2B5EF4-FFF2-40B4-BE49-F238E27FC236}">
                <a16:creationId xmlns:a16="http://schemas.microsoft.com/office/drawing/2014/main" id="{F237F084-4099-3C96-547E-415B3F27C0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0221" r="50088"/>
          <a:stretch/>
        </p:blipFill>
        <p:spPr>
          <a:xfrm>
            <a:off x="11010831" y="579017"/>
            <a:ext cx="1026542" cy="1025682"/>
          </a:xfrm>
          <a:prstGeom prst="hexagon">
            <a:avLst/>
          </a:prstGeom>
          <a:ln w="28575">
            <a:solidFill>
              <a:schemeClr val="accent4"/>
            </a:solidFill>
          </a:ln>
          <a:effectLst/>
        </p:spPr>
      </p:pic>
      <p:sp>
        <p:nvSpPr>
          <p:cNvPr id="43" name="Content Placeholder 6">
            <a:extLst>
              <a:ext uri="{FF2B5EF4-FFF2-40B4-BE49-F238E27FC236}">
                <a16:creationId xmlns:a16="http://schemas.microsoft.com/office/drawing/2014/main" id="{07F63B34-1918-A8C3-C74B-F3C0E1F74959}"/>
              </a:ext>
            </a:extLst>
          </p:cNvPr>
          <p:cNvSpPr txBox="1">
            <a:spLocks/>
          </p:cNvSpPr>
          <p:nvPr/>
        </p:nvSpPr>
        <p:spPr>
          <a:xfrm>
            <a:off x="453008" y="1679143"/>
            <a:ext cx="11285984" cy="1072121"/>
          </a:xfrm>
          <a:prstGeom prst="rect">
            <a:avLst/>
          </a:prstGeom>
        </p:spPr>
        <p:txBody>
          <a:bodyPr numCol="2"/>
          <a:lstStyle>
            <a:lvl1pPr marL="91438" indent="-91438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New Hero" panose="02000500000000000000" pitchFamily="2" charset="0"/>
                <a:ea typeface="+mn-ea"/>
                <a:cs typeface="Gotham" pitchFamily="2" charset="0"/>
              </a:defRPr>
            </a:lvl1pPr>
            <a:lvl2pPr marL="384038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New Hero" panose="02000500000000000000" pitchFamily="2" charset="0"/>
                <a:ea typeface="+mn-ea"/>
                <a:cs typeface="Gotham" pitchFamily="2" charset="0"/>
              </a:defRPr>
            </a:lvl2pPr>
            <a:lvl3pPr marL="566914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New Hero" panose="02000500000000000000" pitchFamily="2" charset="0"/>
                <a:ea typeface="+mn-ea"/>
                <a:cs typeface="Gotham" pitchFamily="2" charset="0"/>
              </a:defRPr>
            </a:lvl3pPr>
            <a:lvl4pPr marL="749789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New Hero" panose="02000500000000000000" pitchFamily="2" charset="0"/>
                <a:ea typeface="+mn-ea"/>
                <a:cs typeface="Gotham" pitchFamily="2" charset="0"/>
              </a:defRPr>
            </a:lvl4pPr>
            <a:lvl5pPr marL="932665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New Hero" panose="02000500000000000000" pitchFamily="2" charset="0"/>
                <a:ea typeface="+mn-ea"/>
                <a:cs typeface="Gotham" pitchFamily="2" charset="0"/>
              </a:defRPr>
            </a:lvl5pPr>
            <a:lvl6pPr marL="109997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6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6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5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We are now expanding our understanding of the </a:t>
            </a:r>
            <a:r>
              <a:rPr lang="en-GB" b="1" dirty="0">
                <a:solidFill>
                  <a:schemeClr val="bg1"/>
                </a:solidFill>
              </a:rPr>
              <a:t>intrinsic morphologies to low mass galaxies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accent4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Predictions for the </a:t>
            </a:r>
            <a:r>
              <a:rPr lang="en-GB" b="1" dirty="0">
                <a:solidFill>
                  <a:schemeClr val="bg1"/>
                </a:solidFill>
              </a:rPr>
              <a:t>impact of baryons</a:t>
            </a:r>
            <a:r>
              <a:rPr lang="en-GB" dirty="0">
                <a:solidFill>
                  <a:schemeClr val="bg1"/>
                </a:solidFill>
              </a:rPr>
              <a:t> into the </a:t>
            </a:r>
            <a:r>
              <a:rPr lang="en-GB" b="1" dirty="0">
                <a:solidFill>
                  <a:schemeClr val="bg1"/>
                </a:solidFill>
              </a:rPr>
              <a:t>morphology of halos</a:t>
            </a:r>
            <a:r>
              <a:rPr lang="en-GB" dirty="0">
                <a:solidFill>
                  <a:schemeClr val="bg1"/>
                </a:solidFill>
              </a:rPr>
              <a:t> in the dwarf galaxy regime </a:t>
            </a:r>
          </a:p>
          <a:p>
            <a:endParaRPr lang="en-GB" dirty="0">
              <a:solidFill>
                <a:schemeClr val="accent4"/>
              </a:solidFill>
            </a:endParaRPr>
          </a:p>
          <a:p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A82AFF-4D47-77E7-53B8-8B18BA3971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1088" y="2852389"/>
            <a:ext cx="3342155" cy="3155616"/>
          </a:xfrm>
          <a:prstGeom prst="roundRect">
            <a:avLst>
              <a:gd name="adj" fmla="val 7898"/>
            </a:avLst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DB1E4F-2748-6517-8598-47EA15FB5C67}"/>
              </a:ext>
            </a:extLst>
          </p:cNvPr>
          <p:cNvSpPr txBox="1"/>
          <p:nvPr/>
        </p:nvSpPr>
        <p:spPr>
          <a:xfrm>
            <a:off x="2855403" y="6090455"/>
            <a:ext cx="2979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Kado-Fong et al. (2021, 2022)</a:t>
            </a:r>
            <a:endParaRPr lang="en-GB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30850C-281E-BE2B-347D-363F504212D6}"/>
              </a:ext>
            </a:extLst>
          </p:cNvPr>
          <p:cNvSpPr txBox="1"/>
          <p:nvPr/>
        </p:nvSpPr>
        <p:spPr>
          <a:xfrm>
            <a:off x="9541132" y="6090455"/>
            <a:ext cx="2197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Orkney et al. (2023)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1743D6-930D-E15D-6646-45C3C47F0A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828" y="2835076"/>
            <a:ext cx="4066434" cy="3190241"/>
          </a:xfrm>
          <a:prstGeom prst="roundRect">
            <a:avLst>
              <a:gd name="adj" fmla="val 10256"/>
            </a:avLst>
          </a:prstGeom>
        </p:spPr>
      </p:pic>
    </p:spTree>
    <p:extLst>
      <p:ext uri="{BB962C8B-B14F-4D97-AF65-F5344CB8AC3E}">
        <p14:creationId xmlns:p14="http://schemas.microsoft.com/office/powerpoint/2010/main" val="28141238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902C13-BD36-0A72-6CED-747349C5F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964" y="5159412"/>
            <a:ext cx="7770031" cy="848800"/>
          </a:xfrm>
        </p:spPr>
        <p:txBody>
          <a:bodyPr anchor="ctr"/>
          <a:lstStyle/>
          <a:p>
            <a:r>
              <a:rPr lang="en-GB" sz="3600" dirty="0"/>
              <a:t>High resolution galaxy formation model</a:t>
            </a:r>
          </a:p>
        </p:txBody>
      </p:sp>
      <p:pic>
        <p:nvPicPr>
          <p:cNvPr id="9" name="360deg_rotation_angle">
            <a:hlinkClick r:id="" action="ppaction://media"/>
            <a:extLst>
              <a:ext uri="{FF2B5EF4-FFF2-40B4-BE49-F238E27FC236}">
                <a16:creationId xmlns:a16="http://schemas.microsoft.com/office/drawing/2014/main" id="{755BCA81-DEAD-C542-7642-EAFCD7B997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847" y="-6203"/>
            <a:ext cx="4913488" cy="4913488"/>
          </a:xfrm>
          <a:prstGeom prst="rect">
            <a:avLst/>
          </a:prstGeom>
        </p:spPr>
      </p:pic>
      <p:pic>
        <p:nvPicPr>
          <p:cNvPr id="10" name="movie_projections">
            <a:hlinkClick r:id="" action="ppaction://media"/>
            <a:extLst>
              <a:ext uri="{FF2B5EF4-FFF2-40B4-BE49-F238E27FC236}">
                <a16:creationId xmlns:a16="http://schemas.microsoft.com/office/drawing/2014/main" id="{06A188F1-CA29-3C0A-473C-CE93DD736BF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61666" y="-9525"/>
            <a:ext cx="4913489" cy="4913489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A61D62F6-7A80-CB7A-5F6F-1B28F3B61815}"/>
              </a:ext>
            </a:extLst>
          </p:cNvPr>
          <p:cNvSpPr txBox="1"/>
          <p:nvPr/>
        </p:nvSpPr>
        <p:spPr>
          <a:xfrm>
            <a:off x="9987021" y="4620334"/>
            <a:ext cx="16019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  <a:latin typeface="New Hero Light" panose="02000400000000000000" pitchFamily="2" charset="0"/>
                <a:cs typeface="Gotham" pitchFamily="2" charset="0"/>
              </a:rPr>
              <a:t>Gutcke et al. (2022)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1C96D925-FB57-9109-9E48-0DF1A74DE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4</a:t>
            </a:fld>
            <a:endParaRPr lang="es-CL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BD321A4-9050-B2AA-B0D6-9CF34D21C974}"/>
              </a:ext>
            </a:extLst>
          </p:cNvPr>
          <p:cNvSpPr txBox="1"/>
          <p:nvPr/>
        </p:nvSpPr>
        <p:spPr>
          <a:xfrm>
            <a:off x="9884657" y="5743901"/>
            <a:ext cx="1704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bg1"/>
                </a:solidFill>
                <a:latin typeface="New Hero Medium" panose="02000500000000000000" pitchFamily="2" charset="0"/>
                <a:cs typeface="Gotham" pitchFamily="2" charset="0"/>
              </a:rPr>
              <a:t>Gutcke et al. (2022)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05F7C7A-4E2E-A2F0-CE31-81D37181C687}"/>
              </a:ext>
            </a:extLst>
          </p:cNvPr>
          <p:cNvSpPr/>
          <p:nvPr/>
        </p:nvSpPr>
        <p:spPr>
          <a:xfrm>
            <a:off x="0" y="0"/>
            <a:ext cx="12192000" cy="489609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Marcador de pie de página 13">
            <a:extLst>
              <a:ext uri="{FF2B5EF4-FFF2-40B4-BE49-F238E27FC236}">
                <a16:creationId xmlns:a16="http://schemas.microsoft.com/office/drawing/2014/main" id="{A5F4AC10-337F-9760-270F-8DA199004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pic>
        <p:nvPicPr>
          <p:cNvPr id="5" name="Marcador de contenido 8">
            <a:extLst>
              <a:ext uri="{FF2B5EF4-FFF2-40B4-BE49-F238E27FC236}">
                <a16:creationId xmlns:a16="http://schemas.microsoft.com/office/drawing/2014/main" id="{B2649410-8071-47A1-AD88-2401426E60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5" y="4940299"/>
            <a:ext cx="1601950" cy="1607203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1686ABB-28F2-A92E-2231-0E106A83D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9737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ABE3EA8-DB58-6C79-F52C-2FC0EDA73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2F78187-F33F-AFDA-1571-610A9B0E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5</a:t>
            </a:fld>
            <a:endParaRPr lang="es-CL"/>
          </a:p>
        </p:txBody>
      </p:sp>
      <p:pic>
        <p:nvPicPr>
          <p:cNvPr id="4" name="aum_gas_temp">
            <a:hlinkClick r:id="" action="ppaction://media"/>
            <a:extLst>
              <a:ext uri="{FF2B5EF4-FFF2-40B4-BE49-F238E27FC236}">
                <a16:creationId xmlns:a16="http://schemas.microsoft.com/office/drawing/2014/main" id="{2F6DFE81-8C2F-7797-B5AA-68E7B646FC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992" t="4164" r="32533" b="7259"/>
          <a:stretch/>
        </p:blipFill>
        <p:spPr>
          <a:xfrm>
            <a:off x="539648" y="433443"/>
            <a:ext cx="2158584" cy="21569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50FF150-4265-8CE6-05C1-9062A0B8005D}"/>
              </a:ext>
            </a:extLst>
          </p:cNvPr>
          <p:cNvSpPr txBox="1"/>
          <p:nvPr/>
        </p:nvSpPr>
        <p:spPr>
          <a:xfrm>
            <a:off x="320240" y="2732356"/>
            <a:ext cx="2597400" cy="112371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GB" sz="2000" b="1">
                <a:latin typeface="New Hero SemiBold" panose="02000500000000000000" pitchFamily="2" charset="0"/>
              </a:rPr>
              <a:t>Individual supernova blast waves followed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4239CAC-4896-0D8A-139D-A40A3A325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497675" y="433443"/>
            <a:ext cx="2243178" cy="2156902"/>
          </a:xfrm>
          <a:prstGeom prst="ellipse">
            <a:avLst/>
          </a:prstGeom>
          <a:effectLst>
            <a:softEdge rad="1181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43EEE48-939D-AD54-30E3-D6D184BC89F5}"/>
              </a:ext>
            </a:extLst>
          </p:cNvPr>
          <p:cNvSpPr txBox="1"/>
          <p:nvPr/>
        </p:nvSpPr>
        <p:spPr>
          <a:xfrm>
            <a:off x="3322926" y="2747346"/>
            <a:ext cx="2592676" cy="112371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GB" sz="2000" b="1">
                <a:latin typeface="New Hero SemiBold" panose="02000500000000000000" pitchFamily="2" charset="0"/>
              </a:rPr>
              <a:t>Resolved multi-phase ISM down to 10K</a:t>
            </a:r>
          </a:p>
        </p:txBody>
      </p:sp>
      <p:pic>
        <p:nvPicPr>
          <p:cNvPr id="8" name="Imagen 7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B274990B-83FD-852A-32D9-D5A87E7CEC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8" t="30901" r="14345" b="1612"/>
          <a:stretch/>
        </p:blipFill>
        <p:spPr>
          <a:xfrm>
            <a:off x="9477180" y="548138"/>
            <a:ext cx="2158583" cy="2154238"/>
          </a:xfrm>
          <a:prstGeom prst="ellipse">
            <a:avLst/>
          </a:prstGeom>
          <a:ln w="28575">
            <a:noFill/>
          </a:ln>
          <a:effectLst>
            <a:softEdge rad="1270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6A52F95-F7D4-4F30-9DA0-1DF9A1BB72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0" t="13895" r="5691" b="19481"/>
          <a:stretch/>
        </p:blipFill>
        <p:spPr>
          <a:xfrm>
            <a:off x="6529725" y="543793"/>
            <a:ext cx="2158583" cy="2158583"/>
          </a:xfrm>
          <a:prstGeom prst="ellipse">
            <a:avLst/>
          </a:prstGeom>
          <a:effectLst>
            <a:softEdge rad="1270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82E19B3D-EAC1-0BB4-5C48-E3D7A065113D}"/>
                  </a:ext>
                </a:extLst>
              </p:cNvPr>
              <p:cNvSpPr txBox="1"/>
              <p:nvPr/>
            </p:nvSpPr>
            <p:spPr>
              <a:xfrm>
                <a:off x="6276400" y="2732356"/>
                <a:ext cx="2639525" cy="1138468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bg1"/>
                  </a:buClr>
                </a:pPr>
                <a:r>
                  <a:rPr lang="en-GB" sz="2000" b="1">
                    <a:latin typeface="New Hero SemiBold" panose="02000500000000000000" pitchFamily="2" charset="0"/>
                  </a:rPr>
                  <a:t>Individual stars sampled from the IMF down to </a:t>
                </a:r>
                <a14:m>
                  <m:oMath xmlns:m="http://schemas.openxmlformats.org/officeDocument/2006/math">
                    <m:r>
                      <a:rPr lang="es-ES" sz="2000" b="1" i="1">
                        <a:latin typeface="Cambria Math" panose="02040503050406030204" pitchFamily="18" charset="0"/>
                        <a:cs typeface="Gotham Medium" pitchFamily="2" charset="0"/>
                      </a:rPr>
                      <m:t>𝟒</m:t>
                    </m:r>
                    <m:r>
                      <a:rPr lang="es-ES" sz="2000" b="1" i="1">
                        <a:latin typeface="Cambria Math" panose="02040503050406030204" pitchFamily="18" charset="0"/>
                        <a:cs typeface="Gotham Medium" pitchFamily="2" charset="0"/>
                      </a:rPr>
                      <m:t> </m:t>
                    </m:r>
                    <m:sSub>
                      <m:sSubPr>
                        <m:ctrlPr>
                          <a:rPr lang="es-ES" sz="2000" b="1" i="1">
                            <a:latin typeface="Cambria Math" panose="02040503050406030204" pitchFamily="18" charset="0"/>
                            <a:cs typeface="Gotham Medium" pitchFamily="2" charset="0"/>
                          </a:rPr>
                        </m:ctrlPr>
                      </m:sSubPr>
                      <m:e>
                        <m:r>
                          <a:rPr lang="es-ES" sz="2000" b="1" i="1">
                            <a:latin typeface="Cambria Math" panose="02040503050406030204" pitchFamily="18" charset="0"/>
                            <a:cs typeface="Gotham Medium" pitchFamily="2" charset="0"/>
                          </a:rPr>
                          <m:t>𝑴</m:t>
                        </m:r>
                      </m:e>
                      <m:sub>
                        <m:r>
                          <a:rPr lang="es-ES" sz="2000" b="1" i="1">
                            <a:latin typeface="Cambria Math" panose="02040503050406030204" pitchFamily="18" charset="0"/>
                            <a:cs typeface="Gotham Medium" pitchFamily="2" charset="0"/>
                          </a:rPr>
                          <m:t>⊙</m:t>
                        </m:r>
                      </m:sub>
                    </m:sSub>
                  </m:oMath>
                </a14:m>
                <a:endParaRPr lang="en-GB" sz="2000" b="1">
                  <a:latin typeface="New Hero SemiBold" panose="02000500000000000000" pitchFamily="2" charset="0"/>
                </a:endParaRPr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82E19B3D-EAC1-0BB4-5C48-E3D7A0651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400" y="2732356"/>
                <a:ext cx="2639525" cy="1138468"/>
              </a:xfrm>
              <a:prstGeom prst="roundRect">
                <a:avLst/>
              </a:prstGeom>
              <a:blipFill>
                <a:blip r:embed="rId9"/>
                <a:stretch>
                  <a:fillRect l="-478" r="-2392"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uadroTexto 13">
            <a:extLst>
              <a:ext uri="{FF2B5EF4-FFF2-40B4-BE49-F238E27FC236}">
                <a16:creationId xmlns:a16="http://schemas.microsoft.com/office/drawing/2014/main" id="{BEE17735-CF5E-EA6D-B737-0139E73425A2}"/>
              </a:ext>
            </a:extLst>
          </p:cNvPr>
          <p:cNvSpPr txBox="1"/>
          <p:nvPr/>
        </p:nvSpPr>
        <p:spPr>
          <a:xfrm>
            <a:off x="9281275" y="2917605"/>
            <a:ext cx="2592676" cy="7831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GB" sz="2000" b="1">
                <a:latin typeface="New Hero SemiBold" panose="02000500000000000000" pitchFamily="2" charset="0"/>
              </a:rPr>
              <a:t>Cosmological Zoom ICs</a:t>
            </a:r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529F80BC-2D18-C464-8846-132622B78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4B20222-D53E-3560-BE10-297F9C7F0250}"/>
              </a:ext>
            </a:extLst>
          </p:cNvPr>
          <p:cNvSpPr txBox="1"/>
          <p:nvPr/>
        </p:nvSpPr>
        <p:spPr>
          <a:xfrm>
            <a:off x="2519015" y="5560446"/>
            <a:ext cx="1957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err="1">
                <a:latin typeface="New Hero SemiBold" panose="02000500000000000000" pitchFamily="2" charset="0"/>
              </a:rPr>
              <a:t>PopIII</a:t>
            </a:r>
            <a:r>
              <a:rPr lang="en-GB" sz="2000" b="1">
                <a:latin typeface="New Hero SemiBold" panose="02000500000000000000" pitchFamily="2" charset="0"/>
              </a:rPr>
              <a:t> star metal enrichment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708E9CB-0FF3-9EF4-0EC1-4036633AA6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9" r="1194"/>
          <a:stretch/>
        </p:blipFill>
        <p:spPr>
          <a:xfrm>
            <a:off x="492180" y="3870824"/>
            <a:ext cx="2206052" cy="2206052"/>
          </a:xfrm>
          <a:prstGeom prst="ellipse">
            <a:avLst/>
          </a:prstGeom>
          <a:effectLst>
            <a:softEdge rad="127000"/>
          </a:effec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a 21">
                <a:extLst>
                  <a:ext uri="{FF2B5EF4-FFF2-40B4-BE49-F238E27FC236}">
                    <a16:creationId xmlns:a16="http://schemas.microsoft.com/office/drawing/2014/main" id="{6C9B1A70-6F0A-FE6E-7A5D-364A9C10B6F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403607"/>
                  </p:ext>
                </p:extLst>
              </p:nvPr>
            </p:nvGraphicFramePr>
            <p:xfrm>
              <a:off x="4622612" y="4232532"/>
              <a:ext cx="7569389" cy="1401432"/>
            </p:xfrm>
            <a:graphic>
              <a:graphicData uri="http://schemas.openxmlformats.org/drawingml/2006/table">
                <a:tbl>
                  <a:tblPr firstRow="1" bandRow="1">
                    <a:tableStyleId>{125E5076-3810-47DD-B79F-674D7AD40C01}</a:tableStyleId>
                  </a:tblPr>
                  <a:tblGrid>
                    <a:gridCol w="1513878">
                      <a:extLst>
                        <a:ext uri="{9D8B030D-6E8A-4147-A177-3AD203B41FA5}">
                          <a16:colId xmlns:a16="http://schemas.microsoft.com/office/drawing/2014/main" val="2153794757"/>
                        </a:ext>
                      </a:extLst>
                    </a:gridCol>
                    <a:gridCol w="1513878">
                      <a:extLst>
                        <a:ext uri="{9D8B030D-6E8A-4147-A177-3AD203B41FA5}">
                          <a16:colId xmlns:a16="http://schemas.microsoft.com/office/drawing/2014/main" val="1832027385"/>
                        </a:ext>
                      </a:extLst>
                    </a:gridCol>
                    <a:gridCol w="1311384">
                      <a:extLst>
                        <a:ext uri="{9D8B030D-6E8A-4147-A177-3AD203B41FA5}">
                          <a16:colId xmlns:a16="http://schemas.microsoft.com/office/drawing/2014/main" val="1225619537"/>
                        </a:ext>
                      </a:extLst>
                    </a:gridCol>
                    <a:gridCol w="1492888">
                      <a:extLst>
                        <a:ext uri="{9D8B030D-6E8A-4147-A177-3AD203B41FA5}">
                          <a16:colId xmlns:a16="http://schemas.microsoft.com/office/drawing/2014/main" val="610043689"/>
                        </a:ext>
                      </a:extLst>
                    </a:gridCol>
                    <a:gridCol w="1737361">
                      <a:extLst>
                        <a:ext uri="{9D8B030D-6E8A-4147-A177-3AD203B41FA5}">
                          <a16:colId xmlns:a16="http://schemas.microsoft.com/office/drawing/2014/main" val="2290379464"/>
                        </a:ext>
                      </a:extLst>
                    </a:gridCol>
                  </a:tblGrid>
                  <a:tr h="6463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i="0">
                              <a:latin typeface="New Hero Medium" panose="02000500000000000000" pitchFamily="2" charset="0"/>
                            </a:rPr>
                            <a:t>Mass Resolution</a:t>
                          </a:r>
                        </a:p>
                      </a:txBody>
                      <a:tcPr marL="58755" marR="58755" marT="29377" marB="29377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i="0" dirty="0">
                              <a:latin typeface="New Hero Medium" panose="02000500000000000000" pitchFamily="2" charset="0"/>
                            </a:rPr>
                            <a:t>LYRA</a:t>
                          </a:r>
                        </a:p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b="0" i="1" dirty="0">
                              <a:latin typeface="New Hero Medium" panose="02000500000000000000" pitchFamily="2" charset="0"/>
                            </a:rPr>
                            <a:t>(Gutcke + 2022)</a:t>
                          </a:r>
                        </a:p>
                      </a:txBody>
                      <a:tcPr marL="58755" marR="58755" marT="29377" marB="29377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i="0">
                              <a:latin typeface="New Hero Medium" panose="02000500000000000000" pitchFamily="2" charset="0"/>
                            </a:rPr>
                            <a:t>EDGE</a:t>
                          </a:r>
                        </a:p>
                        <a:p>
                          <a:pPr algn="ctr"/>
                          <a:r>
                            <a:rPr lang="en-GB" sz="1400" b="0" i="1">
                              <a:latin typeface="New Hero Medium" panose="02000500000000000000" pitchFamily="2" charset="0"/>
                            </a:rPr>
                            <a:t>(</a:t>
                          </a:r>
                          <a:r>
                            <a:rPr lang="en-GB" sz="1400" b="0" i="1" err="1">
                              <a:latin typeface="New Hero Medium" panose="02000500000000000000" pitchFamily="2" charset="0"/>
                            </a:rPr>
                            <a:t>Agertz</a:t>
                          </a:r>
                          <a:r>
                            <a:rPr lang="en-GB" sz="1400" b="0" i="1">
                              <a:latin typeface="New Hero Medium" panose="02000500000000000000" pitchFamily="2" charset="0"/>
                            </a:rPr>
                            <a:t> + 2020)</a:t>
                          </a:r>
                        </a:p>
                      </a:txBody>
                      <a:tcPr marL="58755" marR="58755" marT="29377" marB="29377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i="0">
                              <a:latin typeface="New Hero Medium" panose="02000500000000000000" pitchFamily="2" charset="0"/>
                            </a:rPr>
                            <a:t>FIRE</a:t>
                          </a:r>
                        </a:p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b="0" i="1">
                              <a:latin typeface="New Hero Medium" panose="02000500000000000000" pitchFamily="2" charset="0"/>
                            </a:rPr>
                            <a:t>(</a:t>
                          </a:r>
                          <a:r>
                            <a:rPr lang="es-CL" sz="1400" b="0" i="1" kern="120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Wheeler </a:t>
                          </a:r>
                          <a:r>
                            <a:rPr lang="en-GB" sz="1400" b="0" i="1">
                              <a:latin typeface="New Hero Medium" panose="02000500000000000000" pitchFamily="2" charset="0"/>
                            </a:rPr>
                            <a:t>+ 2019)</a:t>
                          </a:r>
                        </a:p>
                      </a:txBody>
                      <a:tcPr marL="58755" marR="58755" marT="29377" marB="29377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i="0">
                              <a:latin typeface="New Hero Medium" panose="02000500000000000000" pitchFamily="2" charset="0"/>
                            </a:rPr>
                            <a:t>APOSTLE (L1)</a:t>
                          </a:r>
                        </a:p>
                        <a:p>
                          <a:pPr marL="0" marR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b="0" i="1">
                              <a:latin typeface="New Hero Medium" panose="02000500000000000000" pitchFamily="2" charset="0"/>
                            </a:rPr>
                            <a:t>(</a:t>
                          </a:r>
                          <a:r>
                            <a:rPr lang="en-GB" sz="1400" b="0" i="1" err="1">
                              <a:latin typeface="New Hero Medium" panose="02000500000000000000" pitchFamily="2" charset="0"/>
                            </a:rPr>
                            <a:t>Sawala</a:t>
                          </a:r>
                          <a:r>
                            <a:rPr lang="en-GB" sz="1400" b="0" i="1">
                              <a:latin typeface="New Hero Medium" panose="02000500000000000000" pitchFamily="2" charset="0"/>
                            </a:rPr>
                            <a:t> + 2015)</a:t>
                          </a:r>
                        </a:p>
                      </a:txBody>
                      <a:tcPr marL="58755" marR="58755" marT="29377" marB="29377"/>
                    </a:tc>
                    <a:extLst>
                      <a:ext uri="{0D108BD9-81ED-4DB2-BD59-A6C34878D82A}">
                        <a16:rowId xmlns:a16="http://schemas.microsoft.com/office/drawing/2014/main" val="3762105812"/>
                      </a:ext>
                    </a:extLst>
                  </a:tr>
                  <a:tr h="3775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i="0">
                              <a:latin typeface="New Hero Medium" panose="02000500000000000000" pitchFamily="2" charset="0"/>
                            </a:rPr>
                            <a:t>Dark Matter</a:t>
                          </a:r>
                        </a:p>
                      </a:txBody>
                      <a:tcPr marL="58755" marR="58755" marT="29377" marB="2937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800" b="1" i="1" smtClean="0">
                                    <a:latin typeface="Cambria Math" panose="02040503050406030204" pitchFamily="18" charset="0"/>
                                    <a:cs typeface="Gotham Medium" pitchFamily="2" charset="0"/>
                                  </a:rPr>
                                  <m:t>𝟖𝟎</m:t>
                                </m:r>
                                <m:r>
                                  <a:rPr lang="es-ES" sz="1800" b="1" i="1" smtClean="0">
                                    <a:latin typeface="Cambria Math" panose="02040503050406030204" pitchFamily="18" charset="0"/>
                                    <a:cs typeface="Gotham Medium" pitchFamily="2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s-ES" sz="1800" b="1" i="1" smtClean="0">
                                        <a:latin typeface="Cambria Math" panose="02040503050406030204" pitchFamily="18" charset="0"/>
                                        <a:cs typeface="Gotham Medium" pitchFamily="2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800" b="1" i="1" smtClean="0">
                                        <a:latin typeface="Cambria Math" panose="02040503050406030204" pitchFamily="18" charset="0"/>
                                        <a:cs typeface="Gotham Medium" pitchFamily="2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s-ES" sz="1800" b="1" i="1" smtClean="0">
                                        <a:latin typeface="Cambria Math" panose="02040503050406030204" pitchFamily="18" charset="0"/>
                                        <a:cs typeface="Gotham Medium" pitchFamily="2" charset="0"/>
                                      </a:rPr>
                                      <m:t>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0" i="0">
                            <a:latin typeface="New Hero Medium" panose="02000500000000000000" pitchFamily="2" charset="0"/>
                          </a:endParaRPr>
                        </a:p>
                      </a:txBody>
                      <a:tcPr marL="58755" marR="58755" marT="29377" marB="2937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1" i="1" smtClean="0">
                                    <a:latin typeface="Cambria Math" panose="02040503050406030204" pitchFamily="18" charset="0"/>
                                    <a:cs typeface="Gotham Medium" pitchFamily="2" charset="0"/>
                                  </a:rPr>
                                  <m:t>𝟏𝟐𝟎</m:t>
                                </m:r>
                                <m:r>
                                  <a:rPr lang="en-GB" sz="1800" b="1" i="1" smtClean="0">
                                    <a:latin typeface="Cambria Math" panose="02040503050406030204" pitchFamily="18" charset="0"/>
                                    <a:cs typeface="Gotham Medium" pitchFamily="2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s-ES" sz="1800" b="1" i="1" smtClean="0">
                                        <a:latin typeface="Cambria Math" panose="02040503050406030204" pitchFamily="18" charset="0"/>
                                        <a:cs typeface="Gotham Medium" pitchFamily="2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800" b="1" i="1" smtClean="0">
                                        <a:latin typeface="Cambria Math" panose="02040503050406030204" pitchFamily="18" charset="0"/>
                                        <a:cs typeface="Gotham Medium" pitchFamily="2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s-ES" sz="1800" b="1" i="1" smtClean="0">
                                        <a:latin typeface="Cambria Math" panose="02040503050406030204" pitchFamily="18" charset="0"/>
                                        <a:cs typeface="Gotham Medium" pitchFamily="2" charset="0"/>
                                      </a:rPr>
                                      <m:t>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0" i="0">
                            <a:latin typeface="New Hero Medium" panose="02000500000000000000" pitchFamily="2" charset="0"/>
                          </a:endParaRPr>
                        </a:p>
                      </a:txBody>
                      <a:tcPr marL="58755" marR="58755" marT="29377" marB="2937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1" i="1" smtClean="0">
                                    <a:latin typeface="Cambria Math" panose="02040503050406030204" pitchFamily="18" charset="0"/>
                                    <a:cs typeface="Gotham Medium" pitchFamily="2" charset="0"/>
                                  </a:rPr>
                                  <m:t>∼</m:t>
                                </m:r>
                                <m:r>
                                  <a:rPr lang="es-ES" sz="1800" b="1" i="1" smtClean="0">
                                    <a:latin typeface="Cambria Math" panose="02040503050406030204" pitchFamily="18" charset="0"/>
                                    <a:cs typeface="Gotham Medium" pitchFamily="2" charset="0"/>
                                  </a:rPr>
                                  <m:t>𝟏𝟓𝟎</m:t>
                                </m:r>
                                <m:r>
                                  <a:rPr lang="es-ES" sz="1800" b="1" i="1" smtClean="0">
                                    <a:latin typeface="Cambria Math" panose="02040503050406030204" pitchFamily="18" charset="0"/>
                                    <a:cs typeface="Gotham Medium" pitchFamily="2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s-ES" sz="1800" b="1" i="1" smtClean="0">
                                        <a:latin typeface="Cambria Math" panose="02040503050406030204" pitchFamily="18" charset="0"/>
                                        <a:cs typeface="Gotham Medium" pitchFamily="2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800" b="1" i="1" smtClean="0">
                                        <a:latin typeface="Cambria Math" panose="02040503050406030204" pitchFamily="18" charset="0"/>
                                        <a:cs typeface="Gotham Medium" pitchFamily="2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s-ES" sz="1800" b="1" i="1" smtClean="0">
                                        <a:latin typeface="Cambria Math" panose="02040503050406030204" pitchFamily="18" charset="0"/>
                                        <a:cs typeface="Gotham Medium" pitchFamily="2" charset="0"/>
                                      </a:rPr>
                                      <m:t>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0" i="0">
                            <a:latin typeface="New Hero Medium" panose="02000500000000000000" pitchFamily="2" charset="0"/>
                          </a:endParaRPr>
                        </a:p>
                      </a:txBody>
                      <a:tcPr marL="58755" marR="58755" marT="29377" marB="29377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1" i="1" smtClean="0">
                                    <a:latin typeface="Cambria Math" panose="02040503050406030204" pitchFamily="18" charset="0"/>
                                    <a:cs typeface="Gotham Medium" pitchFamily="2" charset="0"/>
                                  </a:rPr>
                                  <m:t>∼</m:t>
                                </m:r>
                                <m:r>
                                  <a:rPr lang="es-ES" sz="1800" b="1" i="1" smtClean="0">
                                    <a:latin typeface="Cambria Math" panose="02040503050406030204" pitchFamily="18" charset="0"/>
                                    <a:cs typeface="Gotham Medium" pitchFamily="2" charset="0"/>
                                  </a:rPr>
                                  <m:t>𝟓</m:t>
                                </m:r>
                                <m:r>
                                  <a:rPr lang="es-ES" sz="1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Gotham Medium" pitchFamily="2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s-ES" sz="18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Gotham Medium" pitchFamily="2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sz="18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Gotham Medium" pitchFamily="2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s-ES" sz="18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Gotham Medium" pitchFamily="2" charset="0"/>
                                      </a:rPr>
                                      <m:t>𝟒</m:t>
                                    </m:r>
                                  </m:sup>
                                </m:sSup>
                                <m:r>
                                  <a:rPr lang="es-ES" sz="1800" b="1" i="1" smtClean="0">
                                    <a:latin typeface="Cambria Math" panose="02040503050406030204" pitchFamily="18" charset="0"/>
                                    <a:cs typeface="Gotham Medium" pitchFamily="2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s-ES" sz="1800" b="1" i="1" smtClean="0">
                                        <a:latin typeface="Cambria Math" panose="02040503050406030204" pitchFamily="18" charset="0"/>
                                        <a:cs typeface="Gotham Medium" pitchFamily="2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800" b="1" i="1" smtClean="0">
                                        <a:latin typeface="Cambria Math" panose="02040503050406030204" pitchFamily="18" charset="0"/>
                                        <a:cs typeface="Gotham Medium" pitchFamily="2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s-ES" sz="1800" b="1" i="1" smtClean="0">
                                        <a:latin typeface="Cambria Math" panose="02040503050406030204" pitchFamily="18" charset="0"/>
                                        <a:cs typeface="Gotham Medium" pitchFamily="2" charset="0"/>
                                      </a:rPr>
                                      <m:t>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0" i="0">
                            <a:latin typeface="New Hero Medium" panose="02000500000000000000" pitchFamily="2" charset="0"/>
                          </a:endParaRPr>
                        </a:p>
                      </a:txBody>
                      <a:tcPr marL="58755" marR="58755" marT="29377" marB="29377"/>
                    </a:tc>
                    <a:extLst>
                      <a:ext uri="{0D108BD9-81ED-4DB2-BD59-A6C34878D82A}">
                        <a16:rowId xmlns:a16="http://schemas.microsoft.com/office/drawing/2014/main" val="2950221535"/>
                      </a:ext>
                    </a:extLst>
                  </a:tr>
                  <a:tr h="3775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i="0" dirty="0">
                              <a:latin typeface="New Hero Medium" panose="02000500000000000000" pitchFamily="2" charset="0"/>
                            </a:rPr>
                            <a:t>Baryons</a:t>
                          </a:r>
                        </a:p>
                      </a:txBody>
                      <a:tcPr marL="58755" marR="58755" marT="29377" marB="2937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1" i="1" smtClean="0">
                                    <a:latin typeface="Cambria Math" panose="02040503050406030204" pitchFamily="18" charset="0"/>
                                    <a:cs typeface="Gotham Medium" pitchFamily="2" charset="0"/>
                                  </a:rPr>
                                  <m:t>𝟒</m:t>
                                </m:r>
                                <m:r>
                                  <a:rPr lang="es-ES" sz="1800" b="1" i="1" smtClean="0">
                                    <a:latin typeface="Cambria Math" panose="02040503050406030204" pitchFamily="18" charset="0"/>
                                    <a:cs typeface="Gotham Medium" pitchFamily="2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s-ES" sz="1800" b="1" i="1" smtClean="0">
                                        <a:latin typeface="Cambria Math" panose="02040503050406030204" pitchFamily="18" charset="0"/>
                                        <a:cs typeface="Gotham Medium" pitchFamily="2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800" b="1" i="1" smtClean="0">
                                        <a:latin typeface="Cambria Math" panose="02040503050406030204" pitchFamily="18" charset="0"/>
                                        <a:cs typeface="Gotham Medium" pitchFamily="2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s-ES" sz="1800" b="1" i="1" smtClean="0">
                                        <a:latin typeface="Cambria Math" panose="02040503050406030204" pitchFamily="18" charset="0"/>
                                        <a:cs typeface="Gotham Medium" pitchFamily="2" charset="0"/>
                                      </a:rPr>
                                      <m:t>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0" i="0">
                            <a:latin typeface="New Hero Medium" panose="02000500000000000000" pitchFamily="2" charset="0"/>
                          </a:endParaRPr>
                        </a:p>
                      </a:txBody>
                      <a:tcPr marL="58755" marR="58755" marT="29377" marB="2937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1" i="1" smtClean="0">
                                    <a:latin typeface="Cambria Math" panose="02040503050406030204" pitchFamily="18" charset="0"/>
                                    <a:cs typeface="Gotham Medium" pitchFamily="2" charset="0"/>
                                  </a:rPr>
                                  <m:t>𝟐𝟎</m:t>
                                </m:r>
                                <m:r>
                                  <a:rPr lang="es-ES" sz="1800" b="1" i="1" smtClean="0">
                                    <a:latin typeface="Cambria Math" panose="02040503050406030204" pitchFamily="18" charset="0"/>
                                    <a:cs typeface="Gotham Medium" pitchFamily="2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s-ES" sz="1800" b="1" i="1" smtClean="0">
                                        <a:latin typeface="Cambria Math" panose="02040503050406030204" pitchFamily="18" charset="0"/>
                                        <a:cs typeface="Gotham Medium" pitchFamily="2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800" b="1" i="1" smtClean="0">
                                        <a:latin typeface="Cambria Math" panose="02040503050406030204" pitchFamily="18" charset="0"/>
                                        <a:cs typeface="Gotham Medium" pitchFamily="2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s-ES" sz="1800" b="1" i="1" smtClean="0">
                                        <a:latin typeface="Cambria Math" panose="02040503050406030204" pitchFamily="18" charset="0"/>
                                        <a:cs typeface="Gotham Medium" pitchFamily="2" charset="0"/>
                                      </a:rPr>
                                      <m:t>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0" i="0">
                            <a:latin typeface="New Hero Medium" panose="02000500000000000000" pitchFamily="2" charset="0"/>
                          </a:endParaRPr>
                        </a:p>
                      </a:txBody>
                      <a:tcPr marL="58755" marR="58755" marT="29377" marB="29377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1" i="1" smtClean="0">
                                    <a:latin typeface="Cambria Math" panose="02040503050406030204" pitchFamily="18" charset="0"/>
                                    <a:cs typeface="Gotham Medium" pitchFamily="2" charset="0"/>
                                  </a:rPr>
                                  <m:t>𝟑𝟎</m:t>
                                </m:r>
                                <m:r>
                                  <a:rPr lang="es-ES" sz="1800" b="1" i="1" smtClean="0">
                                    <a:latin typeface="Cambria Math" panose="02040503050406030204" pitchFamily="18" charset="0"/>
                                    <a:cs typeface="Gotham Medium" pitchFamily="2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s-ES" sz="1800" b="1" i="1" smtClean="0">
                                        <a:latin typeface="Cambria Math" panose="02040503050406030204" pitchFamily="18" charset="0"/>
                                        <a:cs typeface="Gotham Medium" pitchFamily="2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800" b="1" i="1" smtClean="0">
                                        <a:latin typeface="Cambria Math" panose="02040503050406030204" pitchFamily="18" charset="0"/>
                                        <a:cs typeface="Gotham Medium" pitchFamily="2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s-ES" sz="1800" b="1" i="1" smtClean="0">
                                        <a:latin typeface="Cambria Math" panose="02040503050406030204" pitchFamily="18" charset="0"/>
                                        <a:cs typeface="Gotham Medium" pitchFamily="2" charset="0"/>
                                      </a:rPr>
                                      <m:t>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0" i="0">
                            <a:latin typeface="New Hero Medium" panose="02000500000000000000" pitchFamily="2" charset="0"/>
                          </a:endParaRPr>
                        </a:p>
                      </a:txBody>
                      <a:tcPr marL="58755" marR="58755" marT="29377" marB="29377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1" i="1" smtClean="0">
                                    <a:latin typeface="Cambria Math" panose="02040503050406030204" pitchFamily="18" charset="0"/>
                                    <a:cs typeface="Gotham Medium" pitchFamily="2" charset="0"/>
                                  </a:rPr>
                                  <m:t>∼</m:t>
                                </m:r>
                                <m:sSup>
                                  <m:sSupPr>
                                    <m:ctrlPr>
                                      <a:rPr lang="es-ES" sz="18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Gotham Medium" pitchFamily="2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sz="18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Gotham Medium" pitchFamily="2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s-ES" sz="18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Gotham Medium" pitchFamily="2" charset="0"/>
                                      </a:rPr>
                                      <m:t>𝟒</m:t>
                                    </m:r>
                                  </m:sup>
                                </m:sSup>
                                <m:r>
                                  <a:rPr lang="es-ES" sz="1800" b="1" i="1" smtClean="0">
                                    <a:latin typeface="Cambria Math" panose="02040503050406030204" pitchFamily="18" charset="0"/>
                                    <a:cs typeface="Gotham Medium" pitchFamily="2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s-ES" sz="1800" b="1" i="1" smtClean="0">
                                        <a:latin typeface="Cambria Math" panose="02040503050406030204" pitchFamily="18" charset="0"/>
                                        <a:cs typeface="Gotham Medium" pitchFamily="2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800" b="1" i="1" smtClean="0">
                                        <a:latin typeface="Cambria Math" panose="02040503050406030204" pitchFamily="18" charset="0"/>
                                        <a:cs typeface="Gotham Medium" pitchFamily="2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s-ES" sz="1800" b="1" i="1" smtClean="0">
                                        <a:latin typeface="Cambria Math" panose="02040503050406030204" pitchFamily="18" charset="0"/>
                                        <a:cs typeface="Gotham Medium" pitchFamily="2" charset="0"/>
                                      </a:rPr>
                                      <m:t>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0" i="0" dirty="0">
                            <a:latin typeface="New Hero Medium" panose="02000500000000000000" pitchFamily="2" charset="0"/>
                          </a:endParaRPr>
                        </a:p>
                      </a:txBody>
                      <a:tcPr marL="58755" marR="58755" marT="29377" marB="29377"/>
                    </a:tc>
                    <a:extLst>
                      <a:ext uri="{0D108BD9-81ED-4DB2-BD59-A6C34878D82A}">
                        <a16:rowId xmlns:a16="http://schemas.microsoft.com/office/drawing/2014/main" val="22154557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a 21">
                <a:extLst>
                  <a:ext uri="{FF2B5EF4-FFF2-40B4-BE49-F238E27FC236}">
                    <a16:creationId xmlns:a16="http://schemas.microsoft.com/office/drawing/2014/main" id="{6C9B1A70-6F0A-FE6E-7A5D-364A9C10B6F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403607"/>
                  </p:ext>
                </p:extLst>
              </p:nvPr>
            </p:nvGraphicFramePr>
            <p:xfrm>
              <a:off x="4622612" y="4232532"/>
              <a:ext cx="7569389" cy="1401432"/>
            </p:xfrm>
            <a:graphic>
              <a:graphicData uri="http://schemas.openxmlformats.org/drawingml/2006/table">
                <a:tbl>
                  <a:tblPr firstRow="1" bandRow="1">
                    <a:tableStyleId>{125E5076-3810-47DD-B79F-674D7AD40C01}</a:tableStyleId>
                  </a:tblPr>
                  <a:tblGrid>
                    <a:gridCol w="1513878">
                      <a:extLst>
                        <a:ext uri="{9D8B030D-6E8A-4147-A177-3AD203B41FA5}">
                          <a16:colId xmlns:a16="http://schemas.microsoft.com/office/drawing/2014/main" val="2153794757"/>
                        </a:ext>
                      </a:extLst>
                    </a:gridCol>
                    <a:gridCol w="1513878">
                      <a:extLst>
                        <a:ext uri="{9D8B030D-6E8A-4147-A177-3AD203B41FA5}">
                          <a16:colId xmlns:a16="http://schemas.microsoft.com/office/drawing/2014/main" val="1832027385"/>
                        </a:ext>
                      </a:extLst>
                    </a:gridCol>
                    <a:gridCol w="1311384">
                      <a:extLst>
                        <a:ext uri="{9D8B030D-6E8A-4147-A177-3AD203B41FA5}">
                          <a16:colId xmlns:a16="http://schemas.microsoft.com/office/drawing/2014/main" val="1225619537"/>
                        </a:ext>
                      </a:extLst>
                    </a:gridCol>
                    <a:gridCol w="1492888">
                      <a:extLst>
                        <a:ext uri="{9D8B030D-6E8A-4147-A177-3AD203B41FA5}">
                          <a16:colId xmlns:a16="http://schemas.microsoft.com/office/drawing/2014/main" val="610043689"/>
                        </a:ext>
                      </a:extLst>
                    </a:gridCol>
                    <a:gridCol w="1737361">
                      <a:extLst>
                        <a:ext uri="{9D8B030D-6E8A-4147-A177-3AD203B41FA5}">
                          <a16:colId xmlns:a16="http://schemas.microsoft.com/office/drawing/2014/main" val="2290379464"/>
                        </a:ext>
                      </a:extLst>
                    </a:gridCol>
                  </a:tblGrid>
                  <a:tr h="6463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i="0">
                              <a:latin typeface="New Hero Medium" panose="02000500000000000000" pitchFamily="2" charset="0"/>
                            </a:rPr>
                            <a:t>Mass Resolution</a:t>
                          </a:r>
                        </a:p>
                      </a:txBody>
                      <a:tcPr marL="58755" marR="58755" marT="29377" marB="29377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i="0" dirty="0">
                              <a:latin typeface="New Hero Medium" panose="02000500000000000000" pitchFamily="2" charset="0"/>
                            </a:rPr>
                            <a:t>LYRA</a:t>
                          </a:r>
                        </a:p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b="0" i="1" dirty="0">
                              <a:latin typeface="New Hero Medium" panose="02000500000000000000" pitchFamily="2" charset="0"/>
                            </a:rPr>
                            <a:t>(Gutcke + 2022)</a:t>
                          </a:r>
                        </a:p>
                      </a:txBody>
                      <a:tcPr marL="58755" marR="58755" marT="29377" marB="29377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i="0">
                              <a:latin typeface="New Hero Medium" panose="02000500000000000000" pitchFamily="2" charset="0"/>
                            </a:rPr>
                            <a:t>EDGE</a:t>
                          </a:r>
                        </a:p>
                        <a:p>
                          <a:pPr algn="ctr"/>
                          <a:r>
                            <a:rPr lang="en-GB" sz="1400" b="0" i="1">
                              <a:latin typeface="New Hero Medium" panose="02000500000000000000" pitchFamily="2" charset="0"/>
                            </a:rPr>
                            <a:t>(</a:t>
                          </a:r>
                          <a:r>
                            <a:rPr lang="en-GB" sz="1400" b="0" i="1" err="1">
                              <a:latin typeface="New Hero Medium" panose="02000500000000000000" pitchFamily="2" charset="0"/>
                            </a:rPr>
                            <a:t>Agertz</a:t>
                          </a:r>
                          <a:r>
                            <a:rPr lang="en-GB" sz="1400" b="0" i="1">
                              <a:latin typeface="New Hero Medium" panose="02000500000000000000" pitchFamily="2" charset="0"/>
                            </a:rPr>
                            <a:t> + 2020)</a:t>
                          </a:r>
                        </a:p>
                      </a:txBody>
                      <a:tcPr marL="58755" marR="58755" marT="29377" marB="29377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i="0">
                              <a:latin typeface="New Hero Medium" panose="02000500000000000000" pitchFamily="2" charset="0"/>
                            </a:rPr>
                            <a:t>FIRE</a:t>
                          </a:r>
                        </a:p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b="0" i="1">
                              <a:latin typeface="New Hero Medium" panose="02000500000000000000" pitchFamily="2" charset="0"/>
                            </a:rPr>
                            <a:t>(</a:t>
                          </a:r>
                          <a:r>
                            <a:rPr lang="es-CL" sz="1400" b="0" i="1" kern="120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Wheeler </a:t>
                          </a:r>
                          <a:r>
                            <a:rPr lang="en-GB" sz="1400" b="0" i="1">
                              <a:latin typeface="New Hero Medium" panose="02000500000000000000" pitchFamily="2" charset="0"/>
                            </a:rPr>
                            <a:t>+ 2019)</a:t>
                          </a:r>
                        </a:p>
                      </a:txBody>
                      <a:tcPr marL="58755" marR="58755" marT="29377" marB="29377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i="0">
                              <a:latin typeface="New Hero Medium" panose="02000500000000000000" pitchFamily="2" charset="0"/>
                            </a:rPr>
                            <a:t>APOSTLE (L1)</a:t>
                          </a:r>
                        </a:p>
                        <a:p>
                          <a:pPr marL="0" marR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b="0" i="1">
                              <a:latin typeface="New Hero Medium" panose="02000500000000000000" pitchFamily="2" charset="0"/>
                            </a:rPr>
                            <a:t>(</a:t>
                          </a:r>
                          <a:r>
                            <a:rPr lang="en-GB" sz="1400" b="0" i="1" err="1">
                              <a:latin typeface="New Hero Medium" panose="02000500000000000000" pitchFamily="2" charset="0"/>
                            </a:rPr>
                            <a:t>Sawala</a:t>
                          </a:r>
                          <a:r>
                            <a:rPr lang="en-GB" sz="1400" b="0" i="1">
                              <a:latin typeface="New Hero Medium" panose="02000500000000000000" pitchFamily="2" charset="0"/>
                            </a:rPr>
                            <a:t> + 2015)</a:t>
                          </a:r>
                        </a:p>
                      </a:txBody>
                      <a:tcPr marL="58755" marR="58755" marT="29377" marB="29377"/>
                    </a:tc>
                    <a:extLst>
                      <a:ext uri="{0D108BD9-81ED-4DB2-BD59-A6C34878D82A}">
                        <a16:rowId xmlns:a16="http://schemas.microsoft.com/office/drawing/2014/main" val="3762105812"/>
                      </a:ext>
                    </a:extLst>
                  </a:tr>
                  <a:tr h="3775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i="0">
                              <a:latin typeface="New Hero Medium" panose="02000500000000000000" pitchFamily="2" charset="0"/>
                            </a:rPr>
                            <a:t>Dark Matter</a:t>
                          </a:r>
                        </a:p>
                      </a:txBody>
                      <a:tcPr marL="58755" marR="58755" marT="29377" marB="29377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755" marR="58755" marT="29377" marB="29377">
                        <a:blipFill>
                          <a:blip r:embed="rId11"/>
                          <a:stretch>
                            <a:fillRect l="-100840" t="-183333" r="-302521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755" marR="58755" marT="29377" marB="29377">
                        <a:blipFill>
                          <a:blip r:embed="rId11"/>
                          <a:stretch>
                            <a:fillRect l="-229808" t="-183333" r="-246154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755" marR="58755" marT="29377" marB="29377">
                        <a:blipFill>
                          <a:blip r:embed="rId11"/>
                          <a:stretch>
                            <a:fillRect l="-290678" t="-183333" r="-116949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755" marR="58755" marT="29377" marB="29377">
                        <a:blipFill>
                          <a:blip r:embed="rId11"/>
                          <a:stretch>
                            <a:fillRect l="-336496" t="-183333" r="-730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0221535"/>
                      </a:ext>
                    </a:extLst>
                  </a:tr>
                  <a:tr h="3775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i="0" dirty="0">
                              <a:latin typeface="New Hero Medium" panose="02000500000000000000" pitchFamily="2" charset="0"/>
                            </a:rPr>
                            <a:t>Baryons</a:t>
                          </a:r>
                        </a:p>
                      </a:txBody>
                      <a:tcPr marL="58755" marR="58755" marT="29377" marB="29377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755" marR="58755" marT="29377" marB="29377">
                        <a:blipFill>
                          <a:blip r:embed="rId11"/>
                          <a:stretch>
                            <a:fillRect l="-100840" t="-283333" r="-302521" b="-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755" marR="58755" marT="29377" marB="29377">
                        <a:blipFill>
                          <a:blip r:embed="rId11"/>
                          <a:stretch>
                            <a:fillRect l="-229808" t="-283333" r="-246154" b="-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755" marR="58755" marT="29377" marB="29377">
                        <a:blipFill>
                          <a:blip r:embed="rId11"/>
                          <a:stretch>
                            <a:fillRect l="-290678" t="-283333" r="-116949" b="-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755" marR="58755" marT="29377" marB="29377">
                        <a:blipFill>
                          <a:blip r:embed="rId11"/>
                          <a:stretch>
                            <a:fillRect l="-336496" t="-283333" r="-730" b="-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5455743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FAC48E72-19CA-D5E0-7D46-6F600DA51BD4}"/>
              </a:ext>
            </a:extLst>
          </p:cNvPr>
          <p:cNvCxnSpPr>
            <a:cxnSpLocks/>
          </p:cNvCxnSpPr>
          <p:nvPr/>
        </p:nvCxnSpPr>
        <p:spPr>
          <a:xfrm flipH="1">
            <a:off x="7609016" y="4211330"/>
            <a:ext cx="1" cy="186554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59B3D398-20FF-8F38-247A-64503BC293DC}"/>
              </a:ext>
            </a:extLst>
          </p:cNvPr>
          <p:cNvCxnSpPr>
            <a:cxnSpLocks/>
          </p:cNvCxnSpPr>
          <p:nvPr/>
        </p:nvCxnSpPr>
        <p:spPr>
          <a:xfrm flipH="1">
            <a:off x="10454018" y="4087661"/>
            <a:ext cx="1" cy="186554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818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7A5B8D0B-999E-84B2-7A03-EE09FC67A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GB" b="1" dirty="0">
                <a:solidFill>
                  <a:schemeClr val="accent1"/>
                </a:solidFill>
                <a:latin typeface="+mn-lt"/>
              </a:rPr>
              <a:t>LYRA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Dwarf Galaxies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E7B4169-57F9-B5F3-D780-AA102517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2" y="6459787"/>
            <a:ext cx="247227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10-07-2025</a:t>
            </a:r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312E6CC-E523-E593-AAA7-7E85E2C28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" r="57056"/>
          <a:stretch/>
        </p:blipFill>
        <p:spPr>
          <a:xfrm>
            <a:off x="10017553" y="1950285"/>
            <a:ext cx="1828511" cy="1846530"/>
          </a:xfrm>
          <a:prstGeom prst="rect">
            <a:avLst/>
          </a:prstGeom>
          <a:noFill/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37178F0-7790-4FCE-12CF-83FB76AC84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5" r="12761"/>
          <a:stretch/>
        </p:blipFill>
        <p:spPr>
          <a:xfrm>
            <a:off x="9145479" y="3796815"/>
            <a:ext cx="1834858" cy="184653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3832E7E-55F2-7F45-A451-22654E6AA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9" r="56229"/>
          <a:stretch/>
        </p:blipFill>
        <p:spPr>
          <a:xfrm>
            <a:off x="6433431" y="1950285"/>
            <a:ext cx="1828511" cy="1846530"/>
          </a:xfrm>
          <a:prstGeom prst="rect">
            <a:avLst/>
          </a:prstGeom>
          <a:noFill/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4D8A073-5AF3-C054-3C7D-1397DEA902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59" r="6802"/>
          <a:stretch/>
        </p:blipFill>
        <p:spPr>
          <a:xfrm>
            <a:off x="8181360" y="1950285"/>
            <a:ext cx="1833406" cy="1846530"/>
          </a:xfrm>
          <a:prstGeom prst="rect">
            <a:avLst/>
          </a:prstGeom>
          <a:noFill/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9590EE1-68D1-DD54-3EBC-3FA5BCFB4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46" r="7375"/>
          <a:stretch/>
        </p:blipFill>
        <p:spPr>
          <a:xfrm>
            <a:off x="7307834" y="3796815"/>
            <a:ext cx="1834858" cy="1846530"/>
          </a:xfrm>
          <a:prstGeom prst="rect">
            <a:avLst/>
          </a:prstGeom>
          <a:noFill/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535B6ECF-5BAA-5523-2F34-F31689ED7D01}"/>
              </a:ext>
            </a:extLst>
          </p:cNvPr>
          <p:cNvSpPr txBox="1"/>
          <p:nvPr/>
        </p:nvSpPr>
        <p:spPr>
          <a:xfrm>
            <a:off x="10062908" y="5636067"/>
            <a:ext cx="1704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latin typeface="Gotham" pitchFamily="2" charset="0"/>
                <a:cs typeface="Gotham" pitchFamily="2" charset="0"/>
              </a:rPr>
              <a:t>Gutcke et al. (2022)</a:t>
            </a:r>
          </a:p>
        </p:txBody>
      </p:sp>
      <p:sp>
        <p:nvSpPr>
          <p:cNvPr id="27" name="Marcador de número de diapositiva 26">
            <a:extLst>
              <a:ext uri="{FF2B5EF4-FFF2-40B4-BE49-F238E27FC236}">
                <a16:creationId xmlns:a16="http://schemas.microsoft.com/office/drawing/2014/main" id="{744B9F83-F706-7EC3-9F1B-1792E5E32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6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D23B7AD-2892-6A82-9708-6D789DEB5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82BD73A-25E1-CC02-AF34-B47574B02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5" y="1645546"/>
            <a:ext cx="6237747" cy="471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4678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916C196-FF94-2C64-48CC-DA0A27D0B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8136C90-2F0F-13B3-2AB1-B2566D3AF7D7}"/>
              </a:ext>
            </a:extLst>
          </p:cNvPr>
          <p:cNvSpPr txBox="1"/>
          <p:nvPr/>
        </p:nvSpPr>
        <p:spPr>
          <a:xfrm>
            <a:off x="419221" y="641717"/>
            <a:ext cx="4716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tx2"/>
                </a:solidFill>
              </a:rPr>
              <a:t>Galaxies with </a:t>
            </a:r>
            <a:r>
              <a:rPr lang="en-GB" sz="3600" b="1" dirty="0">
                <a:solidFill>
                  <a:schemeClr val="accent1"/>
                </a:solidFill>
              </a:rPr>
              <a:t>different</a:t>
            </a:r>
            <a:r>
              <a:rPr lang="en-GB" sz="3600" b="1" dirty="0">
                <a:solidFill>
                  <a:schemeClr val="tx2"/>
                </a:solidFill>
              </a:rPr>
              <a:t> </a:t>
            </a:r>
            <a:r>
              <a:rPr lang="en-GB" sz="3600" dirty="0">
                <a:solidFill>
                  <a:schemeClr val="tx2"/>
                </a:solidFill>
              </a:rPr>
              <a:t>star formation histories</a:t>
            </a:r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882182D6-1546-8C33-D994-AE192B878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7</a:t>
            </a:fld>
            <a:endParaRPr lang="es-CL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EECDC858-8A94-0EF8-0333-B33071EAF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10" name="Rectángulo: esquinas redondeadas 99">
            <a:extLst>
              <a:ext uri="{FF2B5EF4-FFF2-40B4-BE49-F238E27FC236}">
                <a16:creationId xmlns:a16="http://schemas.microsoft.com/office/drawing/2014/main" id="{DE334931-55E7-C640-281C-62ABB17472CD}"/>
              </a:ext>
            </a:extLst>
          </p:cNvPr>
          <p:cNvSpPr/>
          <p:nvPr/>
        </p:nvSpPr>
        <p:spPr>
          <a:xfrm>
            <a:off x="537133" y="2442575"/>
            <a:ext cx="3181525" cy="781144"/>
          </a:xfrm>
          <a:prstGeom prst="roundRect">
            <a:avLst/>
          </a:prstGeom>
          <a:solidFill>
            <a:schemeClr val="accent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/>
              <a:t>Strongly affected by </a:t>
            </a:r>
            <a:r>
              <a:rPr lang="en-GB" sz="2000" b="1">
                <a:solidFill>
                  <a:schemeClr val="bg1"/>
                </a:solidFill>
              </a:rPr>
              <a:t>Reionization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4371C3-7F61-DDD1-880E-DD9BF92D8445}"/>
              </a:ext>
            </a:extLst>
          </p:cNvPr>
          <p:cNvGrpSpPr/>
          <p:nvPr/>
        </p:nvGrpSpPr>
        <p:grpSpPr>
          <a:xfrm>
            <a:off x="3726463" y="1388626"/>
            <a:ext cx="5653024" cy="4827657"/>
            <a:chOff x="4448662" y="1045293"/>
            <a:chExt cx="5653024" cy="482765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63C758-2D30-051E-A0E8-C884CEEEB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8662" y="1765855"/>
              <a:ext cx="5653024" cy="4107095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FF63A594-605B-BB75-446B-AAB9F3AEDD9B}"/>
                </a:ext>
              </a:extLst>
            </p:cNvPr>
            <p:cNvSpPr txBox="1"/>
            <p:nvPr/>
          </p:nvSpPr>
          <p:spPr>
            <a:xfrm>
              <a:off x="5671110" y="1045293"/>
              <a:ext cx="1613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Reionization</a:t>
              </a:r>
            </a:p>
          </p:txBody>
        </p:sp>
        <p:cxnSp>
          <p:nvCxnSpPr>
            <p:cNvPr id="8" name="Conector recto de flecha 7">
              <a:extLst>
                <a:ext uri="{FF2B5EF4-FFF2-40B4-BE49-F238E27FC236}">
                  <a16:creationId xmlns:a16="http://schemas.microsoft.com/office/drawing/2014/main" id="{93513E96-E9CC-9305-2B8D-A067C3F0192B}"/>
                </a:ext>
              </a:extLst>
            </p:cNvPr>
            <p:cNvCxnSpPr>
              <a:cxnSpLocks/>
            </p:cNvCxnSpPr>
            <p:nvPr/>
          </p:nvCxnSpPr>
          <p:spPr>
            <a:xfrm>
              <a:off x="6477934" y="1412802"/>
              <a:ext cx="0" cy="429244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8724311E-07BF-62CB-A703-73C7FD91BF8C}"/>
                </a:ext>
              </a:extLst>
            </p:cNvPr>
            <p:cNvSpPr txBox="1"/>
            <p:nvPr/>
          </p:nvSpPr>
          <p:spPr>
            <a:xfrm>
              <a:off x="5543739" y="3020377"/>
              <a:ext cx="2050777" cy="4086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CADE4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1984C2"/>
                  </a:solidFill>
                </a:rPr>
                <a:t>Rejuvenated Galaxy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9C9DFC4D-A315-C167-B0F6-A4F9EAF023B8}"/>
                </a:ext>
              </a:extLst>
            </p:cNvPr>
            <p:cNvSpPr txBox="1"/>
            <p:nvPr/>
          </p:nvSpPr>
          <p:spPr>
            <a:xfrm>
              <a:off x="5543739" y="4733196"/>
              <a:ext cx="1868391" cy="4086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CADE4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GB">
                  <a:solidFill>
                    <a:srgbClr val="EF4884"/>
                  </a:solidFill>
                </a:rPr>
                <a:t>Reionization Relic</a:t>
              </a:r>
            </a:p>
          </p:txBody>
        </p:sp>
      </p:grpSp>
      <p:sp>
        <p:nvSpPr>
          <p:cNvPr id="18" name="Rectángulo: esquinas redondeadas 99">
            <a:extLst>
              <a:ext uri="{FF2B5EF4-FFF2-40B4-BE49-F238E27FC236}">
                <a16:creationId xmlns:a16="http://schemas.microsoft.com/office/drawing/2014/main" id="{5A85E3BA-21E6-22F6-E650-2C6FE7BF88D4}"/>
              </a:ext>
            </a:extLst>
          </p:cNvPr>
          <p:cNvSpPr/>
          <p:nvPr/>
        </p:nvSpPr>
        <p:spPr>
          <a:xfrm>
            <a:off x="537132" y="3676331"/>
            <a:ext cx="3181525" cy="781144"/>
          </a:xfrm>
          <a:prstGeom prst="roundRect">
            <a:avLst/>
          </a:prstGeom>
          <a:solidFill>
            <a:schemeClr val="accent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Impact on </a:t>
            </a:r>
            <a:r>
              <a:rPr lang="en-GB" sz="2000" b="1" dirty="0"/>
              <a:t>galaxy</a:t>
            </a:r>
            <a:r>
              <a:rPr lang="en-GB" sz="2000" dirty="0"/>
              <a:t> and </a:t>
            </a:r>
            <a:r>
              <a:rPr lang="en-GB" sz="2000" b="1" dirty="0">
                <a:solidFill>
                  <a:schemeClr val="bg1"/>
                </a:solidFill>
              </a:rPr>
              <a:t>dark matter halo</a:t>
            </a:r>
            <a:r>
              <a:rPr lang="en-GB" sz="2000" dirty="0"/>
              <a:t> properties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24" name="Comparison_2">
            <a:hlinkClick r:id="" action="ppaction://media"/>
            <a:extLst>
              <a:ext uri="{FF2B5EF4-FFF2-40B4-BE49-F238E27FC236}">
                <a16:creationId xmlns:a16="http://schemas.microsoft.com/office/drawing/2014/main" id="{AE6ECEF5-D6AE-F7BF-22AB-58A9F46C2C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7744" t="2483" r="17375" b="3048"/>
          <a:stretch/>
        </p:blipFill>
        <p:spPr>
          <a:xfrm>
            <a:off x="9542861" y="1105182"/>
            <a:ext cx="2354759" cy="492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66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4ED8FA-CD52-A7A4-3106-1F939A5C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B3BED7-4D33-CBD7-CF33-3BFD9E1C9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79C6C-AB84-3482-B88D-B19F936D2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8</a:t>
            </a:fld>
            <a:endParaRPr lang="es-CL"/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C15F10BA-E9B8-32EA-0975-9C380E683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4" t="32210" r="60829" b="43894"/>
          <a:stretch/>
        </p:blipFill>
        <p:spPr>
          <a:xfrm>
            <a:off x="5983225" y="1574543"/>
            <a:ext cx="1439918" cy="142940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531D28A-1EC9-0505-7CAB-188D4ACFF7C5}"/>
              </a:ext>
            </a:extLst>
          </p:cNvPr>
          <p:cNvGrpSpPr/>
          <p:nvPr/>
        </p:nvGrpSpPr>
        <p:grpSpPr>
          <a:xfrm>
            <a:off x="8650655" y="1697690"/>
            <a:ext cx="2458236" cy="1324704"/>
            <a:chOff x="3729301" y="444975"/>
            <a:chExt cx="2458236" cy="1324704"/>
          </a:xfrm>
        </p:grpSpPr>
        <p:pic>
          <p:nvPicPr>
            <p:cNvPr id="9" name="Picture 8" descr="A screenshot of a graph&#10;&#10;Description automatically generated">
              <a:extLst>
                <a:ext uri="{FF2B5EF4-FFF2-40B4-BE49-F238E27FC236}">
                  <a16:creationId xmlns:a16="http://schemas.microsoft.com/office/drawing/2014/main" id="{D7A7E3D5-5CCB-316D-D13B-7B10AF1A6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33" t="9220" r="2877" b="69168"/>
            <a:stretch/>
          </p:blipFill>
          <p:spPr>
            <a:xfrm>
              <a:off x="3729301" y="476907"/>
              <a:ext cx="2442650" cy="129277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750B366-D1A5-8FCE-E4F2-AD2F29009628}"/>
                </a:ext>
              </a:extLst>
            </p:cNvPr>
            <p:cNvSpPr/>
            <p:nvPr/>
          </p:nvSpPr>
          <p:spPr>
            <a:xfrm>
              <a:off x="5401830" y="714020"/>
              <a:ext cx="785707" cy="20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5272FD-46CA-AC09-8F77-FDF65BF22470}"/>
                </a:ext>
              </a:extLst>
            </p:cNvPr>
            <p:cNvSpPr/>
            <p:nvPr/>
          </p:nvSpPr>
          <p:spPr>
            <a:xfrm>
              <a:off x="5008976" y="444975"/>
              <a:ext cx="785707" cy="20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A130E4-B01E-59B2-0ABE-757B32F190E6}"/>
                </a:ext>
              </a:extLst>
            </p:cNvPr>
            <p:cNvSpPr/>
            <p:nvPr/>
          </p:nvSpPr>
          <p:spPr>
            <a:xfrm>
              <a:off x="4258813" y="1488219"/>
              <a:ext cx="699267" cy="180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11BD7DB-5BF7-358B-5017-60840948E871}"/>
              </a:ext>
            </a:extLst>
          </p:cNvPr>
          <p:cNvGrpSpPr/>
          <p:nvPr/>
        </p:nvGrpSpPr>
        <p:grpSpPr>
          <a:xfrm>
            <a:off x="5498911" y="4414171"/>
            <a:ext cx="2624300" cy="1308275"/>
            <a:chOff x="3342289" y="2347813"/>
            <a:chExt cx="2624300" cy="1308275"/>
          </a:xfrm>
        </p:grpSpPr>
        <p:pic>
          <p:nvPicPr>
            <p:cNvPr id="8" name="Picture 7" descr="A screenshot of a graph&#10;&#10;Description automatically generated">
              <a:extLst>
                <a:ext uri="{FF2B5EF4-FFF2-40B4-BE49-F238E27FC236}">
                  <a16:creationId xmlns:a16="http://schemas.microsoft.com/office/drawing/2014/main" id="{86BEA3D0-FA14-AAD3-617D-FAE094406D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79" t="41610" r="2130" b="38008"/>
            <a:stretch/>
          </p:blipFill>
          <p:spPr>
            <a:xfrm>
              <a:off x="3342289" y="2348010"/>
              <a:ext cx="2442650" cy="1219200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1C51C09-8A8F-9A00-9079-BF01645C3430}"/>
                </a:ext>
              </a:extLst>
            </p:cNvPr>
            <p:cNvSpPr/>
            <p:nvPr/>
          </p:nvSpPr>
          <p:spPr>
            <a:xfrm>
              <a:off x="5295703" y="2347813"/>
              <a:ext cx="670886" cy="441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11493C9-615C-D1DD-FA59-9F0B1EBB841A}"/>
                </a:ext>
              </a:extLst>
            </p:cNvPr>
            <p:cNvSpPr/>
            <p:nvPr/>
          </p:nvSpPr>
          <p:spPr>
            <a:xfrm>
              <a:off x="3342289" y="3415748"/>
              <a:ext cx="670886" cy="240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775C649-6465-AA7B-1D43-AD1D6D1BED76}"/>
              </a:ext>
            </a:extLst>
          </p:cNvPr>
          <p:cNvGrpSpPr/>
          <p:nvPr/>
        </p:nvGrpSpPr>
        <p:grpSpPr>
          <a:xfrm>
            <a:off x="8700863" y="4193440"/>
            <a:ext cx="2458933" cy="1373008"/>
            <a:chOff x="2942897" y="4286876"/>
            <a:chExt cx="2458933" cy="1373008"/>
          </a:xfrm>
        </p:grpSpPr>
        <p:pic>
          <p:nvPicPr>
            <p:cNvPr id="10" name="Picture 9" descr="A screenshot of a graph&#10;&#10;Description automatically generated">
              <a:extLst>
                <a:ext uri="{FF2B5EF4-FFF2-40B4-BE49-F238E27FC236}">
                  <a16:creationId xmlns:a16="http://schemas.microsoft.com/office/drawing/2014/main" id="{DAA5C324-B568-E3F5-D6F5-0D222B246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94" t="72710" r="3606" b="5678"/>
            <a:stretch/>
          </p:blipFill>
          <p:spPr>
            <a:xfrm>
              <a:off x="2942897" y="4367112"/>
              <a:ext cx="2343807" cy="1292772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86A90B9-8AB7-0CFB-DC6F-377CE6181C1D}"/>
                </a:ext>
              </a:extLst>
            </p:cNvPr>
            <p:cNvSpPr/>
            <p:nvPr/>
          </p:nvSpPr>
          <p:spPr>
            <a:xfrm>
              <a:off x="4840090" y="4286876"/>
              <a:ext cx="561740" cy="441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1F80A28-E1D9-1642-2BFC-A4A41A942F80}"/>
                </a:ext>
              </a:extLst>
            </p:cNvPr>
            <p:cNvSpPr/>
            <p:nvPr/>
          </p:nvSpPr>
          <p:spPr>
            <a:xfrm>
              <a:off x="2974427" y="5478517"/>
              <a:ext cx="626656" cy="181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4" name="CuadroTexto 4">
            <a:extLst>
              <a:ext uri="{FF2B5EF4-FFF2-40B4-BE49-F238E27FC236}">
                <a16:creationId xmlns:a16="http://schemas.microsoft.com/office/drawing/2014/main" id="{DC7DEDBB-14A9-DF74-4471-E59A4473F883}"/>
              </a:ext>
            </a:extLst>
          </p:cNvPr>
          <p:cNvSpPr txBox="1"/>
          <p:nvPr/>
        </p:nvSpPr>
        <p:spPr>
          <a:xfrm>
            <a:off x="654012" y="379261"/>
            <a:ext cx="75447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tx2"/>
                </a:solidFill>
              </a:rPr>
              <a:t>3D Morphology / Ellipsoidal Shapes</a:t>
            </a:r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27C24CDB-E4A4-E019-C7EE-B56895D71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59049" y="5881816"/>
            <a:ext cx="1206500" cy="254000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9400E49A-CEB9-F487-BCEC-9E99D5A07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72536" y="5892525"/>
            <a:ext cx="1295400" cy="254000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FD43D8AC-3673-A18A-65C7-7001958F29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76541" y="3197342"/>
            <a:ext cx="1295400" cy="25400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F33546FB-D1EF-60F7-0B7B-54D5676437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72536" y="3197342"/>
            <a:ext cx="1206500" cy="254000"/>
          </a:xfrm>
          <a:prstGeom prst="rect">
            <a:avLst/>
          </a:prstGeom>
        </p:spPr>
      </p:pic>
      <p:pic>
        <p:nvPicPr>
          <p:cNvPr id="1025" name="Graphic 1024">
            <a:extLst>
              <a:ext uri="{FF2B5EF4-FFF2-40B4-BE49-F238E27FC236}">
                <a16:creationId xmlns:a16="http://schemas.microsoft.com/office/drawing/2014/main" id="{54DEC698-67BB-7185-3DD1-661F566D25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79488" y="2053533"/>
            <a:ext cx="139700" cy="127000"/>
          </a:xfrm>
          <a:prstGeom prst="rect">
            <a:avLst/>
          </a:prstGeom>
        </p:spPr>
      </p:pic>
      <p:pic>
        <p:nvPicPr>
          <p:cNvPr id="1027" name="Graphic 1026">
            <a:extLst>
              <a:ext uri="{FF2B5EF4-FFF2-40B4-BE49-F238E27FC236}">
                <a16:creationId xmlns:a16="http://schemas.microsoft.com/office/drawing/2014/main" id="{3A9DC1BD-D3A4-1335-0A30-23F09F53C7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49008" y="4289174"/>
            <a:ext cx="139700" cy="127000"/>
          </a:xfrm>
          <a:prstGeom prst="rect">
            <a:avLst/>
          </a:prstGeom>
        </p:spPr>
      </p:pic>
      <p:pic>
        <p:nvPicPr>
          <p:cNvPr id="1029" name="Graphic 1028">
            <a:extLst>
              <a:ext uri="{FF2B5EF4-FFF2-40B4-BE49-F238E27FC236}">
                <a16:creationId xmlns:a16="http://schemas.microsoft.com/office/drawing/2014/main" id="{2557400D-39E6-88FE-A118-5937B2DAE9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52679" y="4507902"/>
            <a:ext cx="139700" cy="127000"/>
          </a:xfrm>
          <a:prstGeom prst="rect">
            <a:avLst/>
          </a:prstGeom>
        </p:spPr>
      </p:pic>
      <p:pic>
        <p:nvPicPr>
          <p:cNvPr id="1031" name="Graphic 1030">
            <a:extLst>
              <a:ext uri="{FF2B5EF4-FFF2-40B4-BE49-F238E27FC236}">
                <a16:creationId xmlns:a16="http://schemas.microsoft.com/office/drawing/2014/main" id="{8B60B14E-6FF6-A754-B24F-1B99F14901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72650" y="2729756"/>
            <a:ext cx="114300" cy="203200"/>
          </a:xfrm>
          <a:prstGeom prst="rect">
            <a:avLst/>
          </a:prstGeom>
        </p:spPr>
      </p:pic>
      <p:pic>
        <p:nvPicPr>
          <p:cNvPr id="1032" name="Graphic 1031">
            <a:extLst>
              <a:ext uri="{FF2B5EF4-FFF2-40B4-BE49-F238E27FC236}">
                <a16:creationId xmlns:a16="http://schemas.microsoft.com/office/drawing/2014/main" id="{0C055B47-F8E5-9749-C140-2F3118740F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777204" y="5430368"/>
            <a:ext cx="114300" cy="203200"/>
          </a:xfrm>
          <a:prstGeom prst="rect">
            <a:avLst/>
          </a:prstGeom>
        </p:spPr>
      </p:pic>
      <p:pic>
        <p:nvPicPr>
          <p:cNvPr id="1033" name="Graphic 1032">
            <a:extLst>
              <a:ext uri="{FF2B5EF4-FFF2-40B4-BE49-F238E27FC236}">
                <a16:creationId xmlns:a16="http://schemas.microsoft.com/office/drawing/2014/main" id="{B5EDA0DE-96B6-B086-82D4-F0D341EF73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58350" y="5463241"/>
            <a:ext cx="114300" cy="203200"/>
          </a:xfrm>
          <a:prstGeom prst="rect">
            <a:avLst/>
          </a:prstGeom>
        </p:spPr>
      </p:pic>
      <p:pic>
        <p:nvPicPr>
          <p:cNvPr id="1035" name="Graphic 1034">
            <a:extLst>
              <a:ext uri="{FF2B5EF4-FFF2-40B4-BE49-F238E27FC236}">
                <a16:creationId xmlns:a16="http://schemas.microsoft.com/office/drawing/2014/main" id="{D979509A-E3B2-258E-79AE-67915AAB68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11475" y="1745411"/>
            <a:ext cx="114300" cy="127000"/>
          </a:xfrm>
          <a:prstGeom prst="rect">
            <a:avLst/>
          </a:prstGeom>
        </p:spPr>
      </p:pic>
      <p:pic>
        <p:nvPicPr>
          <p:cNvPr id="1036" name="Graphic 1035">
            <a:extLst>
              <a:ext uri="{FF2B5EF4-FFF2-40B4-BE49-F238E27FC236}">
                <a16:creationId xmlns:a16="http://schemas.microsoft.com/office/drawing/2014/main" id="{EDBE5516-7E3B-C9C1-B757-FB3763D50C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194930" y="4180961"/>
            <a:ext cx="114300" cy="127000"/>
          </a:xfrm>
          <a:prstGeom prst="rect">
            <a:avLst/>
          </a:prstGeom>
        </p:spPr>
      </p:pic>
      <p:pic>
        <p:nvPicPr>
          <p:cNvPr id="1037" name="Graphic 1036">
            <a:extLst>
              <a:ext uri="{FF2B5EF4-FFF2-40B4-BE49-F238E27FC236}">
                <a16:creationId xmlns:a16="http://schemas.microsoft.com/office/drawing/2014/main" id="{8C55BFAE-2FEC-76C7-B501-D81192E663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957088" y="4283968"/>
            <a:ext cx="114300" cy="127000"/>
          </a:xfrm>
          <a:prstGeom prst="rect">
            <a:avLst/>
          </a:prstGeom>
        </p:spPr>
      </p:pic>
      <p:sp>
        <p:nvSpPr>
          <p:cNvPr id="1038" name="TextBox 1037">
            <a:extLst>
              <a:ext uri="{FF2B5EF4-FFF2-40B4-BE49-F238E27FC236}">
                <a16:creationId xmlns:a16="http://schemas.microsoft.com/office/drawing/2014/main" id="{5FE5F82E-C574-DF06-84A0-324221696D00}"/>
              </a:ext>
            </a:extLst>
          </p:cNvPr>
          <p:cNvSpPr txBox="1"/>
          <p:nvPr/>
        </p:nvSpPr>
        <p:spPr>
          <a:xfrm>
            <a:off x="6203675" y="1174529"/>
            <a:ext cx="1144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/>
              <a:t>Sphere</a:t>
            </a: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A963097A-65E4-ECC1-992C-3C065C94AF8E}"/>
              </a:ext>
            </a:extLst>
          </p:cNvPr>
          <p:cNvSpPr txBox="1"/>
          <p:nvPr/>
        </p:nvSpPr>
        <p:spPr>
          <a:xfrm>
            <a:off x="9510191" y="1120222"/>
            <a:ext cx="1144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/>
              <a:t>Prolate</a:t>
            </a:r>
          </a:p>
        </p:txBody>
      </p:sp>
      <p:sp>
        <p:nvSpPr>
          <p:cNvPr id="1040" name="TextBox 1039">
            <a:extLst>
              <a:ext uri="{FF2B5EF4-FFF2-40B4-BE49-F238E27FC236}">
                <a16:creationId xmlns:a16="http://schemas.microsoft.com/office/drawing/2014/main" id="{A149B5FC-09D5-B563-1B6E-B440D723F1E1}"/>
              </a:ext>
            </a:extLst>
          </p:cNvPr>
          <p:cNvSpPr txBox="1"/>
          <p:nvPr/>
        </p:nvSpPr>
        <p:spPr>
          <a:xfrm>
            <a:off x="6203675" y="3788964"/>
            <a:ext cx="1144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/>
              <a:t>Oblate</a:t>
            </a: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95891343-DCB7-1205-CDF5-35D35C234841}"/>
              </a:ext>
            </a:extLst>
          </p:cNvPr>
          <p:cNvSpPr txBox="1"/>
          <p:nvPr/>
        </p:nvSpPr>
        <p:spPr>
          <a:xfrm>
            <a:off x="9419540" y="3790384"/>
            <a:ext cx="1144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/>
              <a:t>Triaxial</a:t>
            </a: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9E6862B8-4DCE-09A0-6C2C-E1EBB42D970C}"/>
              </a:ext>
            </a:extLst>
          </p:cNvPr>
          <p:cNvSpPr txBox="1"/>
          <p:nvPr/>
        </p:nvSpPr>
        <p:spPr>
          <a:xfrm>
            <a:off x="765762" y="1853837"/>
            <a:ext cx="16874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>
                <a:solidFill>
                  <a:schemeClr val="accent2"/>
                </a:solidFill>
              </a:rPr>
              <a:t>Axis ratios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6863A040-20F0-6B16-E3D6-889DDB006ED2}"/>
              </a:ext>
            </a:extLst>
          </p:cNvPr>
          <p:cNvSpPr txBox="1"/>
          <p:nvPr/>
        </p:nvSpPr>
        <p:spPr>
          <a:xfrm>
            <a:off x="765762" y="4144396"/>
            <a:ext cx="25153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>
                <a:solidFill>
                  <a:schemeClr val="accent2"/>
                </a:solidFill>
              </a:rPr>
              <a:t>Triaxiality Parameter</a:t>
            </a:r>
          </a:p>
        </p:txBody>
      </p:sp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EEEA29B7-F13E-E864-CA5A-E490E829D02C}"/>
              </a:ext>
            </a:extLst>
          </p:cNvPr>
          <p:cNvGrpSpPr/>
          <p:nvPr/>
        </p:nvGrpSpPr>
        <p:grpSpPr>
          <a:xfrm>
            <a:off x="1187670" y="2551748"/>
            <a:ext cx="2629886" cy="967205"/>
            <a:chOff x="1187670" y="2551748"/>
            <a:chExt cx="2629886" cy="967205"/>
          </a:xfrm>
        </p:grpSpPr>
        <p:pic>
          <p:nvPicPr>
            <p:cNvPr id="1047" name="Graphic 1046">
              <a:extLst>
                <a:ext uri="{FF2B5EF4-FFF2-40B4-BE49-F238E27FC236}">
                  <a16:creationId xmlns:a16="http://schemas.microsoft.com/office/drawing/2014/main" id="{0F4BCEAA-5CC5-6699-6DF3-0585FE00B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269940" y="2661390"/>
              <a:ext cx="2416246" cy="758949"/>
            </a:xfrm>
            <a:prstGeom prst="rect">
              <a:avLst/>
            </a:prstGeom>
          </p:spPr>
        </p:pic>
        <p:sp>
          <p:nvSpPr>
            <p:cNvPr id="1048" name="Rounded Rectangle 1047">
              <a:extLst>
                <a:ext uri="{FF2B5EF4-FFF2-40B4-BE49-F238E27FC236}">
                  <a16:creationId xmlns:a16="http://schemas.microsoft.com/office/drawing/2014/main" id="{5D49ED7C-867F-F618-32C2-42F3473322A2}"/>
                </a:ext>
              </a:extLst>
            </p:cNvPr>
            <p:cNvSpPr/>
            <p:nvPr/>
          </p:nvSpPr>
          <p:spPr>
            <a:xfrm>
              <a:off x="1187670" y="2551748"/>
              <a:ext cx="2629886" cy="967205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EBD8FBCF-A393-7BBD-94F6-22D9FD67DFAF}"/>
              </a:ext>
            </a:extLst>
          </p:cNvPr>
          <p:cNvGrpSpPr/>
          <p:nvPr/>
        </p:nvGrpSpPr>
        <p:grpSpPr>
          <a:xfrm>
            <a:off x="1417499" y="4925049"/>
            <a:ext cx="2130656" cy="1021780"/>
            <a:chOff x="1555531" y="4924851"/>
            <a:chExt cx="2130656" cy="1021780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BA0DD539-E6DF-0C7D-B480-437EBE49A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637865" y="4994410"/>
              <a:ext cx="1873879" cy="870015"/>
            </a:xfrm>
            <a:prstGeom prst="roundRect">
              <a:avLst/>
            </a:prstGeom>
          </p:spPr>
        </p:pic>
        <p:sp>
          <p:nvSpPr>
            <p:cNvPr id="1049" name="Rectangle 1048">
              <a:extLst>
                <a:ext uri="{FF2B5EF4-FFF2-40B4-BE49-F238E27FC236}">
                  <a16:creationId xmlns:a16="http://schemas.microsoft.com/office/drawing/2014/main" id="{8CBD22BB-7140-CF8B-A617-37AC6C324F86}"/>
                </a:ext>
              </a:extLst>
            </p:cNvPr>
            <p:cNvSpPr/>
            <p:nvPr/>
          </p:nvSpPr>
          <p:spPr>
            <a:xfrm>
              <a:off x="1555531" y="4924851"/>
              <a:ext cx="2130656" cy="1021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52" name="TextBox 1051">
            <a:extLst>
              <a:ext uri="{FF2B5EF4-FFF2-40B4-BE49-F238E27FC236}">
                <a16:creationId xmlns:a16="http://schemas.microsoft.com/office/drawing/2014/main" id="{F2AF2715-78ED-133F-7FC0-2387C50C2D65}"/>
              </a:ext>
            </a:extLst>
          </p:cNvPr>
          <p:cNvSpPr txBox="1"/>
          <p:nvPr/>
        </p:nvSpPr>
        <p:spPr>
          <a:xfrm>
            <a:off x="654012" y="1057966"/>
            <a:ext cx="3849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</a:rPr>
              <a:t>Measured using the </a:t>
            </a:r>
            <a:r>
              <a:rPr lang="en-GB" sz="2000" b="1" dirty="0">
                <a:solidFill>
                  <a:schemeClr val="accent1"/>
                </a:solidFill>
              </a:rPr>
              <a:t>Inertia Tensor</a:t>
            </a:r>
          </a:p>
        </p:txBody>
      </p:sp>
      <p:cxnSp>
        <p:nvCxnSpPr>
          <p:cNvPr id="1054" name="Straight Connector 1053">
            <a:extLst>
              <a:ext uri="{FF2B5EF4-FFF2-40B4-BE49-F238E27FC236}">
                <a16:creationId xmlns:a16="http://schemas.microsoft.com/office/drawing/2014/main" id="{C44F5BC8-0C93-5F8D-50BA-B8E5A772C97B}"/>
              </a:ext>
            </a:extLst>
          </p:cNvPr>
          <p:cNvCxnSpPr/>
          <p:nvPr/>
        </p:nvCxnSpPr>
        <p:spPr>
          <a:xfrm>
            <a:off x="8123211" y="1574543"/>
            <a:ext cx="0" cy="45719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5" name="Straight Connector 1054">
            <a:extLst>
              <a:ext uri="{FF2B5EF4-FFF2-40B4-BE49-F238E27FC236}">
                <a16:creationId xmlns:a16="http://schemas.microsoft.com/office/drawing/2014/main" id="{D442E531-3D5A-AD5B-AC82-5DB414E5E5DB}"/>
              </a:ext>
            </a:extLst>
          </p:cNvPr>
          <p:cNvCxnSpPr>
            <a:cxnSpLocks/>
          </p:cNvCxnSpPr>
          <p:nvPr/>
        </p:nvCxnSpPr>
        <p:spPr>
          <a:xfrm rot="16200000">
            <a:off x="8123211" y="1431587"/>
            <a:ext cx="0" cy="45719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62947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78DA65-4E23-4170-F38E-A152F26C0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10-07-2025</a:t>
            </a:r>
            <a:endParaRPr lang="es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6306E0-5D0D-DFB1-FF20-1D9A6651D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Joaquin Sureda - joaquin.m.sureda@durham.ac.uk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06743-E97B-F8B5-EED9-95A69B23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9086-755B-4171-89DC-0D7F964A4BEB}" type="slidenum">
              <a:rPr lang="es-CL" smtClean="0"/>
              <a:t>9</a:t>
            </a:fld>
            <a:endParaRPr lang="es-CL"/>
          </a:p>
        </p:txBody>
      </p:sp>
      <p:sp>
        <p:nvSpPr>
          <p:cNvPr id="7" name="CuadroTexto 4">
            <a:extLst>
              <a:ext uri="{FF2B5EF4-FFF2-40B4-BE49-F238E27FC236}">
                <a16:creationId xmlns:a16="http://schemas.microsoft.com/office/drawing/2014/main" id="{2EAB30B1-8C3E-0D93-5E14-183BCF3C6A2C}"/>
              </a:ext>
            </a:extLst>
          </p:cNvPr>
          <p:cNvSpPr txBox="1"/>
          <p:nvPr/>
        </p:nvSpPr>
        <p:spPr>
          <a:xfrm>
            <a:off x="654012" y="571586"/>
            <a:ext cx="4645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Stellar</a:t>
            </a:r>
            <a:r>
              <a:rPr lang="en-GB" sz="3600" b="1" dirty="0">
                <a:solidFill>
                  <a:schemeClr val="tx2"/>
                </a:solidFill>
              </a:rPr>
              <a:t> </a:t>
            </a:r>
            <a:r>
              <a:rPr lang="en-GB" sz="3600" dirty="0">
                <a:solidFill>
                  <a:schemeClr val="tx2"/>
                </a:solidFill>
              </a:rPr>
              <a:t>Ellipsoidal Shape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3A170D-1322-4681-BE66-C14937E1F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895" y="33088"/>
            <a:ext cx="5461383" cy="6178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3A6F9EF-1416-6D07-8478-B7E0FED4E575}"/>
              </a:ext>
            </a:extLst>
          </p:cNvPr>
          <p:cNvGrpSpPr/>
          <p:nvPr/>
        </p:nvGrpSpPr>
        <p:grpSpPr>
          <a:xfrm>
            <a:off x="507327" y="1322380"/>
            <a:ext cx="5375094" cy="4483491"/>
            <a:chOff x="507327" y="1322380"/>
            <a:chExt cx="5375094" cy="44834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6BFF3F9-E784-71FB-D275-9510B40EE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07327" y="1322380"/>
              <a:ext cx="5375094" cy="44834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A7EED3-9446-2649-6527-F036F7C650FA}"/>
                </a:ext>
              </a:extLst>
            </p:cNvPr>
            <p:cNvSpPr txBox="1"/>
            <p:nvPr/>
          </p:nvSpPr>
          <p:spPr>
            <a:xfrm>
              <a:off x="539075" y="5506192"/>
              <a:ext cx="15326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/>
                <a:t>Sureda et al. (In prep)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7268E5E-D4E9-3FAB-2A49-C2BCE06F7CC1}"/>
                </a:ext>
              </a:extLst>
            </p:cNvPr>
            <p:cNvGrpSpPr/>
            <p:nvPr/>
          </p:nvGrpSpPr>
          <p:grpSpPr>
            <a:xfrm>
              <a:off x="1485819" y="3467873"/>
              <a:ext cx="1045492" cy="563399"/>
              <a:chOff x="3763252" y="218657"/>
              <a:chExt cx="2458236" cy="1324709"/>
            </a:xfrm>
          </p:grpSpPr>
          <p:pic>
            <p:nvPicPr>
              <p:cNvPr id="12" name="Picture 11" descr="A screenshot of a graph&#10;&#10;Description automatically generated">
                <a:extLst>
                  <a:ext uri="{FF2B5EF4-FFF2-40B4-BE49-F238E27FC236}">
                    <a16:creationId xmlns:a16="http://schemas.microsoft.com/office/drawing/2014/main" id="{FFED56F9-CD23-534B-A6C1-CAFB035853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933" t="9220" r="2877" b="69168"/>
              <a:stretch/>
            </p:blipFill>
            <p:spPr>
              <a:xfrm>
                <a:off x="3763252" y="250590"/>
                <a:ext cx="2442650" cy="12927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B3A9F8E-9338-DE31-0C26-15204E8DEF49}"/>
                  </a:ext>
                </a:extLst>
              </p:cNvPr>
              <p:cNvSpPr/>
              <p:nvPr/>
            </p:nvSpPr>
            <p:spPr>
              <a:xfrm>
                <a:off x="5435780" y="487702"/>
                <a:ext cx="785708" cy="203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F42F3C1-E9CC-EC21-502B-090F1E7345BA}"/>
                  </a:ext>
                </a:extLst>
              </p:cNvPr>
              <p:cNvSpPr/>
              <p:nvPr/>
            </p:nvSpPr>
            <p:spPr>
              <a:xfrm>
                <a:off x="5042927" y="218657"/>
                <a:ext cx="785708" cy="203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C496DEE-41F5-2D31-7E07-54CFE6FE90AC}"/>
                  </a:ext>
                </a:extLst>
              </p:cNvPr>
              <p:cNvSpPr/>
              <p:nvPr/>
            </p:nvSpPr>
            <p:spPr>
              <a:xfrm>
                <a:off x="4292763" y="1261904"/>
                <a:ext cx="699266" cy="1808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6397B20-0DC5-2E3C-232B-650B9CDF3DDE}"/>
                </a:ext>
              </a:extLst>
            </p:cNvPr>
            <p:cNvGrpSpPr/>
            <p:nvPr/>
          </p:nvGrpSpPr>
          <p:grpSpPr>
            <a:xfrm>
              <a:off x="4362806" y="4127525"/>
              <a:ext cx="1192305" cy="594392"/>
              <a:chOff x="3342289" y="2347813"/>
              <a:chExt cx="2624300" cy="1308275"/>
            </a:xfrm>
          </p:grpSpPr>
          <p:pic>
            <p:nvPicPr>
              <p:cNvPr id="17" name="Picture 16" descr="A screenshot of a graph&#10;&#10;Description automatically generated">
                <a:extLst>
                  <a:ext uri="{FF2B5EF4-FFF2-40B4-BE49-F238E27FC236}">
                    <a16:creationId xmlns:a16="http://schemas.microsoft.com/office/drawing/2014/main" id="{B691D22E-9E53-FEB3-9F83-394585FE69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79" t="41610" r="2130" b="38008"/>
              <a:stretch/>
            </p:blipFill>
            <p:spPr>
              <a:xfrm>
                <a:off x="3342289" y="2348010"/>
                <a:ext cx="2442650" cy="1219200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DD18040-1BD2-B0BF-A97D-4FDA391E4022}"/>
                  </a:ext>
                </a:extLst>
              </p:cNvPr>
              <p:cNvSpPr/>
              <p:nvPr/>
            </p:nvSpPr>
            <p:spPr>
              <a:xfrm>
                <a:off x="5295703" y="2347813"/>
                <a:ext cx="670886" cy="44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6246880-D467-C4DC-DC74-CBEDCCDD1C9B}"/>
                  </a:ext>
                </a:extLst>
              </p:cNvPr>
              <p:cNvSpPr/>
              <p:nvPr/>
            </p:nvSpPr>
            <p:spPr>
              <a:xfrm>
                <a:off x="3342289" y="3415748"/>
                <a:ext cx="670886" cy="240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20" name="Picture 19" descr="A screenshot of a graph&#10;&#10;Description automatically generated">
              <a:extLst>
                <a:ext uri="{FF2B5EF4-FFF2-40B4-BE49-F238E27FC236}">
                  <a16:creationId xmlns:a16="http://schemas.microsoft.com/office/drawing/2014/main" id="{4E105015-7342-39B5-E528-60A37BDA2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4" t="32210" r="60829" b="43894"/>
            <a:stretch/>
          </p:blipFill>
          <p:spPr>
            <a:xfrm>
              <a:off x="4147130" y="1563456"/>
              <a:ext cx="639997" cy="635325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EDC3DCE-4B83-1D7A-52BA-5689749E4338}"/>
              </a:ext>
            </a:extLst>
          </p:cNvPr>
          <p:cNvSpPr/>
          <p:nvPr/>
        </p:nvSpPr>
        <p:spPr>
          <a:xfrm>
            <a:off x="8472893" y="130629"/>
            <a:ext cx="3209225" cy="285636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5FD90A-BFA3-6A27-01C3-C624708302B5}"/>
              </a:ext>
            </a:extLst>
          </p:cNvPr>
          <p:cNvSpPr/>
          <p:nvPr/>
        </p:nvSpPr>
        <p:spPr>
          <a:xfrm>
            <a:off x="8471770" y="3293737"/>
            <a:ext cx="3209225" cy="285636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uadroTexto 14">
            <a:extLst>
              <a:ext uri="{FF2B5EF4-FFF2-40B4-BE49-F238E27FC236}">
                <a16:creationId xmlns:a16="http://schemas.microsoft.com/office/drawing/2014/main" id="{BF7EAB15-0C67-361C-F03E-A976BDBFAE4F}"/>
              </a:ext>
            </a:extLst>
          </p:cNvPr>
          <p:cNvSpPr txBox="1"/>
          <p:nvPr/>
        </p:nvSpPr>
        <p:spPr>
          <a:xfrm>
            <a:off x="8599958" y="351901"/>
            <a:ext cx="3209225" cy="1975009"/>
          </a:xfrm>
          <a:prstGeom prst="roundRect">
            <a:avLst/>
          </a:prstGeom>
          <a:solidFill>
            <a:schemeClr val="bg1"/>
          </a:solidFill>
          <a:ln>
            <a:solidFill>
              <a:srgbClr val="1CADE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1984C2"/>
                </a:solidFill>
              </a:rPr>
              <a:t>Rejuvenated Galaxy</a:t>
            </a:r>
            <a:endParaRPr lang="en-GB" sz="2000" b="1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Evolution </a:t>
            </a:r>
            <a:r>
              <a:rPr lang="en-GB" b="1" dirty="0">
                <a:solidFill>
                  <a:schemeClr val="tx1"/>
                </a:solidFill>
              </a:rPr>
              <a:t>from prolate to spheroidal </a:t>
            </a:r>
            <a:r>
              <a:rPr lang="en-GB" dirty="0">
                <a:solidFill>
                  <a:schemeClr val="tx1"/>
                </a:solidFill>
              </a:rPr>
              <a:t>morphologies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Correlated with stellar </a:t>
            </a:r>
            <a:r>
              <a:rPr lang="en-GB" b="1" dirty="0">
                <a:solidFill>
                  <a:schemeClr val="tx1"/>
                </a:solidFill>
              </a:rPr>
              <a:t>mass formed after reionisation</a:t>
            </a:r>
          </a:p>
        </p:txBody>
      </p:sp>
      <p:sp>
        <p:nvSpPr>
          <p:cNvPr id="27" name="CuadroTexto 15">
            <a:extLst>
              <a:ext uri="{FF2B5EF4-FFF2-40B4-BE49-F238E27FC236}">
                <a16:creationId xmlns:a16="http://schemas.microsoft.com/office/drawing/2014/main" id="{6569A7F3-E2C9-CFA0-DA2E-FAE8B30FA439}"/>
              </a:ext>
            </a:extLst>
          </p:cNvPr>
          <p:cNvSpPr txBox="1"/>
          <p:nvPr/>
        </p:nvSpPr>
        <p:spPr>
          <a:xfrm>
            <a:off x="8599957" y="3531183"/>
            <a:ext cx="3209225" cy="1975009"/>
          </a:xfrm>
          <a:prstGeom prst="roundRect">
            <a:avLst/>
          </a:prstGeom>
          <a:solidFill>
            <a:schemeClr val="bg1"/>
          </a:solidFill>
          <a:ln>
            <a:solidFill>
              <a:srgbClr val="EF488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EF4884"/>
                </a:solidFill>
              </a:rPr>
              <a:t>Reionization Relic</a:t>
            </a:r>
            <a:endParaRPr lang="en-GB" sz="2000" b="1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Preserve their </a:t>
            </a:r>
            <a:r>
              <a:rPr lang="en-GB" b="1" dirty="0">
                <a:solidFill>
                  <a:schemeClr val="tx1"/>
                </a:solidFill>
              </a:rPr>
              <a:t>primordial prolate morphologies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No significant morphology evolution after reionisation</a:t>
            </a:r>
          </a:p>
        </p:txBody>
      </p:sp>
    </p:spTree>
    <p:extLst>
      <p:ext uri="{BB962C8B-B14F-4D97-AF65-F5344CB8AC3E}">
        <p14:creationId xmlns:p14="http://schemas.microsoft.com/office/powerpoint/2010/main" val="1298250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Presentación Durham">
  <a:themeElements>
    <a:clrScheme name="Retrospección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́n UC" id="{39ABB0D8-B0CE-234A-9A37-97908BA2F5A8}" vid="{6394E21C-8E1A-E648-9B09-30BCF70F0A6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1ADC1CAF21B64793687509C69F64A6" ma:contentTypeVersion="4" ma:contentTypeDescription="Create a new document." ma:contentTypeScope="" ma:versionID="ceb831e657391dd032e725da3c440113">
  <xsd:schema xmlns:xsd="http://www.w3.org/2001/XMLSchema" xmlns:xs="http://www.w3.org/2001/XMLSchema" xmlns:p="http://schemas.microsoft.com/office/2006/metadata/properties" xmlns:ns3="3f2b9b29-f039-462b-a27c-bf31b55b1f67" targetNamespace="http://schemas.microsoft.com/office/2006/metadata/properties" ma:root="true" ma:fieldsID="42f16013f0841516e869efadd3cdc0d3" ns3:_="">
    <xsd:import namespace="3f2b9b29-f039-462b-a27c-bf31b55b1f6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2b9b29-f039-462b-a27c-bf31b55b1f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8B4644-E036-4D14-B42C-D8A9BCB49EE3}">
  <ds:schemaRefs>
    <ds:schemaRef ds:uri="http://schemas.microsoft.com/office/2006/documentManagement/types"/>
    <ds:schemaRef ds:uri="http://purl.org/dc/dcmitype/"/>
    <ds:schemaRef ds:uri="http://purl.org/dc/elements/1.1/"/>
    <ds:schemaRef ds:uri="3f2b9b29-f039-462b-a27c-bf31b55b1f67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714F9F0-7058-4F75-9A46-8D0187F32D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1E271A-1FEA-4144-8F0F-93CEFC0778DA}">
  <ds:schemaRefs>
    <ds:schemaRef ds:uri="3f2b9b29-f039-462b-a27c-bf31b55b1f6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11400</TotalTime>
  <Words>1178</Words>
  <Application>Microsoft Macintosh PowerPoint</Application>
  <PresentationFormat>Widescreen</PresentationFormat>
  <Paragraphs>239</Paragraphs>
  <Slides>27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Calibri</vt:lpstr>
      <vt:lpstr>Cambria Math</vt:lpstr>
      <vt:lpstr>Gotham</vt:lpstr>
      <vt:lpstr>New Hero</vt:lpstr>
      <vt:lpstr>New Hero Bold</vt:lpstr>
      <vt:lpstr>New Hero ExtraBold</vt:lpstr>
      <vt:lpstr>New Hero Light</vt:lpstr>
      <vt:lpstr>New Hero Medium</vt:lpstr>
      <vt:lpstr>New Hero SemiBold</vt:lpstr>
      <vt:lpstr>Presentación Durham</vt:lpstr>
      <vt:lpstr>LYRA: Intrinsic stellar distributions in the faintest galaxies</vt:lpstr>
      <vt:lpstr>PowerPoint Presentation</vt:lpstr>
      <vt:lpstr>PowerPoint Presentation</vt:lpstr>
      <vt:lpstr>High resolution galaxy formation model</vt:lpstr>
      <vt:lpstr>PowerPoint Presentation</vt:lpstr>
      <vt:lpstr>LYRA Dwarf Galaxies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Flat Talk - 2023</dc:title>
  <dc:subject/>
  <dc:creator>Joaquin Sureda</dc:creator>
  <cp:keywords/>
  <dc:description/>
  <cp:lastModifiedBy>SUREDA, JOAQUIN M.</cp:lastModifiedBy>
  <cp:revision>4</cp:revision>
  <cp:lastPrinted>2020-03-26T23:57:38Z</cp:lastPrinted>
  <dcterms:created xsi:type="dcterms:W3CDTF">2018-12-06T21:13:25Z</dcterms:created>
  <dcterms:modified xsi:type="dcterms:W3CDTF">2025-07-10T10:11:06Z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0x010100741ADC1CAF21B64793687509C69F64A6</vt:lpwstr>
  </property>
</Properties>
</file>