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56" r:id="rId5"/>
    <p:sldId id="295" r:id="rId6"/>
    <p:sldId id="313" r:id="rId7"/>
    <p:sldId id="314" r:id="rId8"/>
    <p:sldId id="315" r:id="rId9"/>
    <p:sldId id="259" r:id="rId10"/>
    <p:sldId id="316" r:id="rId11"/>
    <p:sldId id="324" r:id="rId12"/>
    <p:sldId id="325" r:id="rId13"/>
    <p:sldId id="327" r:id="rId14"/>
    <p:sldId id="326" r:id="rId15"/>
    <p:sldId id="320" r:id="rId16"/>
    <p:sldId id="322" r:id="rId17"/>
    <p:sldId id="321" r:id="rId18"/>
    <p:sldId id="260" r:id="rId19"/>
    <p:sldId id="323" r:id="rId20"/>
    <p:sldId id="262" r:id="rId21"/>
    <p:sldId id="310" r:id="rId22"/>
    <p:sldId id="303" r:id="rId23"/>
    <p:sldId id="308" r:id="rId24"/>
    <p:sldId id="311" r:id="rId25"/>
    <p:sldId id="31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33CC"/>
    <a:srgbClr val="00FFA8"/>
    <a:srgbClr val="D2CD00"/>
    <a:srgbClr val="E7E200"/>
    <a:srgbClr val="6CB8A4"/>
    <a:srgbClr val="438977"/>
    <a:srgbClr val="BF9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4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5FBB8-5305-4776-9C3B-8618679C928E}" type="datetimeFigureOut">
              <a:rPr lang="en-AU" smtClean="0"/>
              <a:t>7/07/2025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177540-D996-4EE1-84CC-D8979B1C58B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254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62FC3719-94EF-E88C-C7C3-C42EF5431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18632ee0fd_0_6:notes">
            <a:extLst>
              <a:ext uri="{FF2B5EF4-FFF2-40B4-BE49-F238E27FC236}">
                <a16:creationId xmlns:a16="http://schemas.microsoft.com/office/drawing/2014/main" id="{EFC9DAAB-D4AB-0F4E-E3B1-1AE9989475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18632ee0fd_0_6:notes">
            <a:extLst>
              <a:ext uri="{FF2B5EF4-FFF2-40B4-BE49-F238E27FC236}">
                <a16:creationId xmlns:a16="http://schemas.microsoft.com/office/drawing/2014/main" id="{81EF61FF-9132-EC4D-322A-85E470B531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64955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862B2F96-DFAA-6951-25CB-110D72070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18632ee0fd_0_6:notes">
            <a:extLst>
              <a:ext uri="{FF2B5EF4-FFF2-40B4-BE49-F238E27FC236}">
                <a16:creationId xmlns:a16="http://schemas.microsoft.com/office/drawing/2014/main" id="{E1F2C3E1-A799-485B-A714-D69FEA282E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18632ee0fd_0_6:notes">
            <a:extLst>
              <a:ext uri="{FF2B5EF4-FFF2-40B4-BE49-F238E27FC236}">
                <a16:creationId xmlns:a16="http://schemas.microsoft.com/office/drawing/2014/main" id="{F0139ADB-E9F6-E0FC-5D73-D1D00DF1E8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As helicity condensation does not affect the flux distribution at the photosphere, we can choose any of the reference sun simulations to be used as the baseline.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09206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E2978577-E506-B400-B43B-48B5E06D0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18632ee0fd_0_6:notes">
            <a:extLst>
              <a:ext uri="{FF2B5EF4-FFF2-40B4-BE49-F238E27FC236}">
                <a16:creationId xmlns:a16="http://schemas.microsoft.com/office/drawing/2014/main" id="{8854372B-3D7C-AE94-C365-9DB9B645B3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18632ee0fd_0_6:notes">
            <a:extLst>
              <a:ext uri="{FF2B5EF4-FFF2-40B4-BE49-F238E27FC236}">
                <a16:creationId xmlns:a16="http://schemas.microsoft.com/office/drawing/2014/main" id="{3E235B09-EC55-BD8C-7EBE-4EC3E72FA1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596360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F4B276C1-8447-8F5A-B62B-6F3FC1252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18632ee0fd_0_6:notes">
            <a:extLst>
              <a:ext uri="{FF2B5EF4-FFF2-40B4-BE49-F238E27FC236}">
                <a16:creationId xmlns:a16="http://schemas.microsoft.com/office/drawing/2014/main" id="{FE2C1076-EA5E-764E-A539-043515A515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18632ee0fd_0_6:notes">
            <a:extLst>
              <a:ext uri="{FF2B5EF4-FFF2-40B4-BE49-F238E27FC236}">
                <a16:creationId xmlns:a16="http://schemas.microsoft.com/office/drawing/2014/main" id="{49A0C53A-5A23-ABD1-BB91-3B0D77A3B7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03552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2AFB5E9B-9443-3B1E-DF0C-F1486B80B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18632ee0fd_0_6:notes">
            <a:extLst>
              <a:ext uri="{FF2B5EF4-FFF2-40B4-BE49-F238E27FC236}">
                <a16:creationId xmlns:a16="http://schemas.microsoft.com/office/drawing/2014/main" id="{F56049B5-C9B3-432C-4445-F00B608D18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18632ee0fd_0_6:notes">
            <a:extLst>
              <a:ext uri="{FF2B5EF4-FFF2-40B4-BE49-F238E27FC236}">
                <a16:creationId xmlns:a16="http://schemas.microsoft.com/office/drawing/2014/main" id="{4C31CA16-26BF-CC0B-4849-472D28100C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96264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0B3AF35E-1439-48B6-2CC2-56CFDC874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18632ee0fd_0_6:notes">
            <a:extLst>
              <a:ext uri="{FF2B5EF4-FFF2-40B4-BE49-F238E27FC236}">
                <a16:creationId xmlns:a16="http://schemas.microsoft.com/office/drawing/2014/main" id="{A7180CC3-DBC6-CE4D-1F3B-6EA503BC3C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18632ee0fd_0_6:notes">
            <a:extLst>
              <a:ext uri="{FF2B5EF4-FFF2-40B4-BE49-F238E27FC236}">
                <a16:creationId xmlns:a16="http://schemas.microsoft.com/office/drawing/2014/main" id="{95FCD1BB-2DE2-54A6-B6A3-6650F3D778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2724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9CC38080-5ED9-B5F9-D8AC-E3A0928BA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18632ee0fd_0_6:notes">
            <a:extLst>
              <a:ext uri="{FF2B5EF4-FFF2-40B4-BE49-F238E27FC236}">
                <a16:creationId xmlns:a16="http://schemas.microsoft.com/office/drawing/2014/main" id="{62B0AEC3-BDB0-162B-B471-471D9B887E9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18632ee0fd_0_6:notes">
            <a:extLst>
              <a:ext uri="{FF2B5EF4-FFF2-40B4-BE49-F238E27FC236}">
                <a16:creationId xmlns:a16="http://schemas.microsoft.com/office/drawing/2014/main" id="{923A0761-081A-036F-6F3A-4E9E2F5EDA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77238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58B1DAF7-A3A2-C076-42C6-3D35766BD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18632ee0fd_0_6:notes">
            <a:extLst>
              <a:ext uri="{FF2B5EF4-FFF2-40B4-BE49-F238E27FC236}">
                <a16:creationId xmlns:a16="http://schemas.microsoft.com/office/drawing/2014/main" id="{49C05663-9288-2861-DFF6-861A8A5157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18632ee0fd_0_6:notes">
            <a:extLst>
              <a:ext uri="{FF2B5EF4-FFF2-40B4-BE49-F238E27FC236}">
                <a16:creationId xmlns:a16="http://schemas.microsoft.com/office/drawing/2014/main" id="{F6A94BCA-7498-B152-F0F7-07EF3B1F0AC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15686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AC2D6301-2EA6-AE44-AB5E-882F52CB7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18632ee0fd_0_6:notes">
            <a:extLst>
              <a:ext uri="{FF2B5EF4-FFF2-40B4-BE49-F238E27FC236}">
                <a16:creationId xmlns:a16="http://schemas.microsoft.com/office/drawing/2014/main" id="{EF5694E4-06A5-1F59-DC0E-F41AD680BD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18632ee0fd_0_6:notes">
            <a:extLst>
              <a:ext uri="{FF2B5EF4-FFF2-40B4-BE49-F238E27FC236}">
                <a16:creationId xmlns:a16="http://schemas.microsoft.com/office/drawing/2014/main" id="{E4FA5B44-CB51-13B2-D8E4-82ED4E4496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8788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65AC7B2A-E8EF-103D-48EE-C2D6C4EC4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18632ee0fd_0_6:notes">
            <a:extLst>
              <a:ext uri="{FF2B5EF4-FFF2-40B4-BE49-F238E27FC236}">
                <a16:creationId xmlns:a16="http://schemas.microsoft.com/office/drawing/2014/main" id="{7151C690-20C7-08FC-2AF2-BAECF697718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18632ee0fd_0_6:notes">
            <a:extLst>
              <a:ext uri="{FF2B5EF4-FFF2-40B4-BE49-F238E27FC236}">
                <a16:creationId xmlns:a16="http://schemas.microsoft.com/office/drawing/2014/main" id="{D9BBC781-C76E-BE5A-E419-A24B93353B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84361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5D0F1735-6BCF-05E8-0D03-F642CB177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18632ee0fd_0_6:notes">
            <a:extLst>
              <a:ext uri="{FF2B5EF4-FFF2-40B4-BE49-F238E27FC236}">
                <a16:creationId xmlns:a16="http://schemas.microsoft.com/office/drawing/2014/main" id="{9C2DD7E6-5181-70F6-A621-A53DBCA372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18632ee0fd_0_6:notes">
            <a:extLst>
              <a:ext uri="{FF2B5EF4-FFF2-40B4-BE49-F238E27FC236}">
                <a16:creationId xmlns:a16="http://schemas.microsoft.com/office/drawing/2014/main" id="{F77E88CE-D2AD-8FAD-A582-F8E6F51A9F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0371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2CD06A9D-18D2-E0C0-1393-49599A1C7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18632ee0fd_0_6:notes">
            <a:extLst>
              <a:ext uri="{FF2B5EF4-FFF2-40B4-BE49-F238E27FC236}">
                <a16:creationId xmlns:a16="http://schemas.microsoft.com/office/drawing/2014/main" id="{F8298381-C332-AC99-4534-D4C54A430A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18632ee0fd_0_6:notes">
            <a:extLst>
              <a:ext uri="{FF2B5EF4-FFF2-40B4-BE49-F238E27FC236}">
                <a16:creationId xmlns:a16="http://schemas.microsoft.com/office/drawing/2014/main" id="{55278243-832A-59D8-C0F6-87046BE590C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83208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5BBBD95A-25BC-C0B0-5D1B-B9C82DB6D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18632ee0fd_0_6:notes">
            <a:extLst>
              <a:ext uri="{FF2B5EF4-FFF2-40B4-BE49-F238E27FC236}">
                <a16:creationId xmlns:a16="http://schemas.microsoft.com/office/drawing/2014/main" id="{7F650FAA-DF82-C613-669E-7599F3C407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18632ee0fd_0_6:notes">
            <a:extLst>
              <a:ext uri="{FF2B5EF4-FFF2-40B4-BE49-F238E27FC236}">
                <a16:creationId xmlns:a16="http://schemas.microsoft.com/office/drawing/2014/main" id="{349019DC-76C1-BDC2-4192-A90C598DC64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03675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BF1954DE-C7B4-E75C-4028-6BD050FE3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18632ee0fd_0_6:notes">
            <a:extLst>
              <a:ext uri="{FF2B5EF4-FFF2-40B4-BE49-F238E27FC236}">
                <a16:creationId xmlns:a16="http://schemas.microsoft.com/office/drawing/2014/main" id="{94F6D156-340C-DC31-7EB8-18211B4BAF3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18632ee0fd_0_6:notes">
            <a:extLst>
              <a:ext uri="{FF2B5EF4-FFF2-40B4-BE49-F238E27FC236}">
                <a16:creationId xmlns:a16="http://schemas.microsoft.com/office/drawing/2014/main" id="{A8FEB4C9-9546-6C5E-86EF-1F5AF3C982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2422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147D9E11-EFAD-5E09-8BC0-AEE72D28C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18632ee0fd_0_6:notes">
            <a:extLst>
              <a:ext uri="{FF2B5EF4-FFF2-40B4-BE49-F238E27FC236}">
                <a16:creationId xmlns:a16="http://schemas.microsoft.com/office/drawing/2014/main" id="{805EA684-0A56-362E-E500-1486A441C4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18632ee0fd_0_6:notes">
            <a:extLst>
              <a:ext uri="{FF2B5EF4-FFF2-40B4-BE49-F238E27FC236}">
                <a16:creationId xmlns:a16="http://schemas.microsoft.com/office/drawing/2014/main" id="{A3DFEAAF-DB2E-C670-03D9-2C9B7939F4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1478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01C014CF-B2B6-79E5-263F-AD5CC9BBC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18632ee0fd_0_6:notes">
            <a:extLst>
              <a:ext uri="{FF2B5EF4-FFF2-40B4-BE49-F238E27FC236}">
                <a16:creationId xmlns:a16="http://schemas.microsoft.com/office/drawing/2014/main" id="{74395324-1FDD-DDF4-D35E-72599A257A0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18632ee0fd_0_6:notes">
            <a:extLst>
              <a:ext uri="{FF2B5EF4-FFF2-40B4-BE49-F238E27FC236}">
                <a16:creationId xmlns:a16="http://schemas.microsoft.com/office/drawing/2014/main" id="{FC948FB7-1FBA-8AB8-F57D-01052E654A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3951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C5528BCB-30E3-5269-6A3F-071E906A3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18632ee0fd_0_6:notes">
            <a:extLst>
              <a:ext uri="{FF2B5EF4-FFF2-40B4-BE49-F238E27FC236}">
                <a16:creationId xmlns:a16="http://schemas.microsoft.com/office/drawing/2014/main" id="{1FB358B0-C2EE-6A38-B70E-A904243941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18632ee0fd_0_6:notes">
            <a:extLst>
              <a:ext uri="{FF2B5EF4-FFF2-40B4-BE49-F238E27FC236}">
                <a16:creationId xmlns:a16="http://schemas.microsoft.com/office/drawing/2014/main" id="{6BA30CB1-5F51-7771-D9FF-D929CDA63F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9350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44636AE6-6345-06C3-904F-890FC46FB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18632ee0fd_0_6:notes">
            <a:extLst>
              <a:ext uri="{FF2B5EF4-FFF2-40B4-BE49-F238E27FC236}">
                <a16:creationId xmlns:a16="http://schemas.microsoft.com/office/drawing/2014/main" id="{FB6CAEAD-E9D5-4B78-67E2-4A39A47721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18632ee0fd_0_6:notes">
            <a:extLst>
              <a:ext uri="{FF2B5EF4-FFF2-40B4-BE49-F238E27FC236}">
                <a16:creationId xmlns:a16="http://schemas.microsoft.com/office/drawing/2014/main" id="{214BFB10-9618-1EBF-BF2F-3ACA3982C5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As helicity condensation does not affect the flux distribution at the photosphere, we can choose any of the reference sun simulations to be used as the baseline.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91917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464D27A0-938C-399A-809B-8B1134E3F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18632ee0fd_0_6:notes">
            <a:extLst>
              <a:ext uri="{FF2B5EF4-FFF2-40B4-BE49-F238E27FC236}">
                <a16:creationId xmlns:a16="http://schemas.microsoft.com/office/drawing/2014/main" id="{2FDB90DD-83A2-FD70-5632-85E973BC5C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18632ee0fd_0_6:notes">
            <a:extLst>
              <a:ext uri="{FF2B5EF4-FFF2-40B4-BE49-F238E27FC236}">
                <a16:creationId xmlns:a16="http://schemas.microsoft.com/office/drawing/2014/main" id="{AE9C29D0-E33F-7830-FD1B-C92A13B217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As helicity condensation does not affect the flux distribution at the photosphere, we can choose any of the reference sun simulations to be used as the baseline.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7544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023CA65D-FEFF-3696-2DDF-93FA23533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18632ee0fd_0_6:notes">
            <a:extLst>
              <a:ext uri="{FF2B5EF4-FFF2-40B4-BE49-F238E27FC236}">
                <a16:creationId xmlns:a16="http://schemas.microsoft.com/office/drawing/2014/main" id="{D5E47DDD-00B9-E64A-79C2-2180C833E9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18632ee0fd_0_6:notes">
            <a:extLst>
              <a:ext uri="{FF2B5EF4-FFF2-40B4-BE49-F238E27FC236}">
                <a16:creationId xmlns:a16="http://schemas.microsoft.com/office/drawing/2014/main" id="{4D01EB40-D0E9-159E-755D-8B7AD5EF72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As helicity condensation does not affect the flux distribution at the photosphere, we can choose any of the reference sun simulations to be used as the baseline.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759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8643C500-1B74-1DBD-DD6C-80F88338C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18632ee0fd_0_6:notes">
            <a:extLst>
              <a:ext uri="{FF2B5EF4-FFF2-40B4-BE49-F238E27FC236}">
                <a16:creationId xmlns:a16="http://schemas.microsoft.com/office/drawing/2014/main" id="{722EC6A9-6FC2-B149-BEC0-8381095C8C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18632ee0fd_0_6:notes">
            <a:extLst>
              <a:ext uri="{FF2B5EF4-FFF2-40B4-BE49-F238E27FC236}">
                <a16:creationId xmlns:a16="http://schemas.microsoft.com/office/drawing/2014/main" id="{5AC24D24-5EC1-FDD5-7A00-8BDE3CAD73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As helicity condensation does not affect the flux distribution at the photosphere, we can choose any of the reference sun simulations to be used as the baseline.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3984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EAFC2-90A4-4B5F-1145-13A5D15B2C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CABC92-090E-A0BB-A157-AC4B39F4FE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36594-15D4-F5A2-92BC-32A130D3B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81773-B218-4C39-9B11-F8E02B165670}" type="datetimeFigureOut">
              <a:rPr lang="en-AU" smtClean="0"/>
              <a:t>7/07/2025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E8962-A9A4-35EB-02F1-45FE7F228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2572F-5E8A-993F-7BD3-452347F49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43F1-62EB-44EC-A3AE-474D5AC9DF9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2743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8ACBF-795E-82C9-0282-1290243D5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D89864-F8AF-F19C-1AFE-2C9C9BDDB3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E71C5A-458F-5221-1F1C-ED4AB5587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81773-B218-4C39-9B11-F8E02B165670}" type="datetimeFigureOut">
              <a:rPr lang="en-AU" smtClean="0"/>
              <a:t>7/07/2025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B615F-EE7C-4484-05B7-281845DDC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08A9F-DC4B-D193-2C4C-21C2D263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43F1-62EB-44EC-A3AE-474D5AC9DF9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4199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676CF9-463A-87D2-1DF0-98A59D2A2F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EEF4E8-E2A9-E657-962E-2FF8975D84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01ED0-1A49-08A6-2BED-FB026DA20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81773-B218-4C39-9B11-F8E02B165670}" type="datetimeFigureOut">
              <a:rPr lang="en-AU" smtClean="0"/>
              <a:t>7/07/2025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549F3-074F-9932-7650-790933564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80D63-5716-FD13-B064-EF06C9F20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43F1-62EB-44EC-A3AE-474D5AC9DF9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9607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645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FFF36-331A-8C80-0859-8D0B0FF6C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0C938-1038-6591-0444-11E295EDD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1E478-7D60-796D-42B1-9DAF857B4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81773-B218-4C39-9B11-F8E02B165670}" type="datetimeFigureOut">
              <a:rPr lang="en-AU" smtClean="0"/>
              <a:t>7/07/2025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59E60-63E2-34DC-C4DC-1A200944D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689C2-C5F2-BD7C-895B-5E3EC3715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43F1-62EB-44EC-A3AE-474D5AC9DF9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0373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CF483-701E-113E-AE36-1D383E7C5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02EDAA-AE4E-3548-4F1C-941E6E4F2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2B5BB-6299-1064-AA1B-7F9E887A1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81773-B218-4C39-9B11-F8E02B165670}" type="datetimeFigureOut">
              <a:rPr lang="en-AU" smtClean="0"/>
              <a:t>7/07/2025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E4844-E13C-E6D0-EB0A-E907DCA4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CA1EF-9B03-C996-6453-B97EC041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43F1-62EB-44EC-A3AE-474D5AC9DF9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3313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33A57-9F9E-162B-56E5-E1D7647E6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589EC-4E3E-798D-AC0F-BF013ED538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1B6A91-0A39-8690-AFED-AEBFA193CA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6A3590-E491-E2D6-1B38-33BCB744E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81773-B218-4C39-9B11-F8E02B165670}" type="datetimeFigureOut">
              <a:rPr lang="en-AU" smtClean="0"/>
              <a:t>7/07/2025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C3136C-4204-A749-517F-B51F4FB2A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812B14-B27D-44FB-BE48-8475C321F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43F1-62EB-44EC-A3AE-474D5AC9DF9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8668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304C7-B34B-6705-879E-1311731B9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2D8131-0964-58FA-4A00-85615322F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A89A2B-231A-3447-8F3C-B0F42C184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AA0C22-9915-9DE3-E70E-49D3B93BA8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34973F-112D-425F-E5CA-AA312C937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38DFB1-21D5-B019-600F-9B2DF3526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81773-B218-4C39-9B11-F8E02B165670}" type="datetimeFigureOut">
              <a:rPr lang="en-AU" smtClean="0"/>
              <a:t>7/07/2025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845047-3BA4-30EC-4CD9-90B222361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9E6946-B546-A1C3-445C-CC3B9F90B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43F1-62EB-44EC-A3AE-474D5AC9DF9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4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B40AA-5A97-A4CA-F39A-6DB2D9169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E1706D-8FB7-16BD-1C1A-14A843B6D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81773-B218-4C39-9B11-F8E02B165670}" type="datetimeFigureOut">
              <a:rPr lang="en-AU" smtClean="0"/>
              <a:t>7/07/2025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A9DC0E-354A-3544-7C06-B27EEE07C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355815-B415-B809-2F1D-679F1A73F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43F1-62EB-44EC-A3AE-474D5AC9DF9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1089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14CDAB-E585-18E7-CAD9-80182DB66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81773-B218-4C39-9B11-F8E02B165670}" type="datetimeFigureOut">
              <a:rPr lang="en-AU" smtClean="0"/>
              <a:t>7/07/2025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AAE414-4206-6B55-3BF4-B4E66B423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7DABD2-FE05-74AA-11DA-3A14F4CD5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43F1-62EB-44EC-A3AE-474D5AC9DF9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1130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96E5B-025B-F136-8EDB-A19CEABB4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08E63-0AFA-B809-D4C3-C0859EE36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16F43E-34AD-7672-1F0F-77F3B9FC71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C036EF-FC6A-CA7E-7F8E-47E72D99F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81773-B218-4C39-9B11-F8E02B165670}" type="datetimeFigureOut">
              <a:rPr lang="en-AU" smtClean="0"/>
              <a:t>7/07/2025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44E85-E2B5-7271-31A6-9CF3A2F64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7F16D-1777-4EF2-4AE6-2B6196B7F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43F1-62EB-44EC-A3AE-474D5AC9DF9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2369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90D6A-C4C9-C376-E156-5015AB2A5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2FC833-3DAD-9257-3D7C-D0FC358380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03CE70-9E2F-E4B8-5583-0A277EB0B1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581D2A-582A-867F-6619-704FBF73A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81773-B218-4C39-9B11-F8E02B165670}" type="datetimeFigureOut">
              <a:rPr lang="en-AU" smtClean="0"/>
              <a:t>7/07/2025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C33D2-FF26-796F-935B-CAABE368C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5B5849-E9BE-DDCF-E8F8-F0E468E44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543F1-62EB-44EC-A3AE-474D5AC9DF9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7347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0948F0-1F11-3190-BB8C-6A197C597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B26707-69D8-4298-BD35-0FD9536EF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C157F1-1742-2721-810C-9A2D667E66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F81773-B218-4C39-9B11-F8E02B165670}" type="datetimeFigureOut">
              <a:rPr lang="en-AU" smtClean="0"/>
              <a:t>7/07/2025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D2113-4FAB-6659-E786-C46D03691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40F38-3ED9-21FF-47DF-68BE1A0723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BB543F1-62EB-44EC-A3AE-474D5AC9DF9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157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0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yellow background&#10;&#10;Description automatically generated with medium confidence">
            <a:extLst>
              <a:ext uri="{FF2B5EF4-FFF2-40B4-BE49-F238E27FC236}">
                <a16:creationId xmlns:a16="http://schemas.microsoft.com/office/drawing/2014/main" id="{B2255850-FBDE-0D2B-F360-7BFB720BF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88"/>
            <a:ext cx="12192000" cy="6860188"/>
          </a:xfrm>
          <a:prstGeom prst="rect">
            <a:avLst/>
          </a:prstGeom>
        </p:spPr>
      </p:pic>
      <p:sp>
        <p:nvSpPr>
          <p:cNvPr id="13" name="Google Shape;54;p13">
            <a:extLst>
              <a:ext uri="{FF2B5EF4-FFF2-40B4-BE49-F238E27FC236}">
                <a16:creationId xmlns:a16="http://schemas.microsoft.com/office/drawing/2014/main" id="{2F774A63-5F84-B857-7219-91D5F87BB92E}"/>
              </a:ext>
            </a:extLst>
          </p:cNvPr>
          <p:cNvSpPr/>
          <p:nvPr/>
        </p:nvSpPr>
        <p:spPr>
          <a:xfrm>
            <a:off x="1318111" y="908465"/>
            <a:ext cx="9555778" cy="4479612"/>
          </a:xfrm>
          <a:prstGeom prst="roundRect">
            <a:avLst>
              <a:gd name="adj" fmla="val 16667"/>
            </a:avLst>
          </a:prstGeom>
          <a:solidFill>
            <a:srgbClr val="595959">
              <a:alpha val="74840"/>
            </a:srgbClr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4800" dirty="0">
                <a:solidFill>
                  <a:schemeClr val="lt1"/>
                </a:solidFill>
                <a:latin typeface="Verdana Pro Black" panose="020B0A04030504040204" pitchFamily="34" charset="0"/>
                <a:ea typeface="Montserrat Medium"/>
                <a:cs typeface="Montserrat Medium"/>
                <a:sym typeface="Montserrat Medium"/>
              </a:rPr>
              <a:t>Quantifying what is lost in coronal field modelling with synoptic magnetograms</a:t>
            </a:r>
            <a:endParaRPr sz="4800" dirty="0">
              <a:solidFill>
                <a:schemeClr val="lt1"/>
              </a:solidFill>
              <a:latin typeface="Verdana Pro Black" panose="020B0A04030504040204" pitchFamily="34" charset="0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AU" sz="2200" dirty="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Jonah Klowss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Duncan Mackay</a:t>
            </a:r>
            <a:endParaRPr sz="2000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A23B123-8F3C-6A85-16F3-150786061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3567"/>
            <a:ext cx="4237703" cy="109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DFEE7E5-F106-DFB8-E844-54DB9FA3D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69871" y="5766080"/>
            <a:ext cx="922129" cy="107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419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02745B1C-D5A7-D889-A947-F44897DCE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>
            <a:extLst>
              <a:ext uri="{FF2B5EF4-FFF2-40B4-BE49-F238E27FC236}">
                <a16:creationId xmlns:a16="http://schemas.microsoft.com/office/drawing/2014/main" id="{5F250DCF-4DF4-CCA9-BCFC-FFAC5D8E5C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GB" b="1" dirty="0">
                <a:solidFill>
                  <a:srgbClr val="438977"/>
                </a:solidFill>
                <a:latin typeface="Verdana Pro Black" panose="020B0A04030504040204" pitchFamily="34" charset="0"/>
              </a:rPr>
              <a:t>Modelling Approaches</a:t>
            </a:r>
            <a:endParaRPr b="1" dirty="0">
              <a:solidFill>
                <a:srgbClr val="438977"/>
              </a:solidFill>
              <a:latin typeface="Verdana Pro Black" panose="020B0A04030504040204" pitchFamily="34" charset="0"/>
            </a:endParaRPr>
          </a:p>
        </p:txBody>
      </p:sp>
      <p:cxnSp>
        <p:nvCxnSpPr>
          <p:cNvPr id="63" name="Google Shape;63;p14">
            <a:extLst>
              <a:ext uri="{FF2B5EF4-FFF2-40B4-BE49-F238E27FC236}">
                <a16:creationId xmlns:a16="http://schemas.microsoft.com/office/drawing/2014/main" id="{D4CBAF44-EE23-FA64-952B-EFF919C6EFD7}"/>
              </a:ext>
            </a:extLst>
          </p:cNvPr>
          <p:cNvCxnSpPr/>
          <p:nvPr/>
        </p:nvCxnSpPr>
        <p:spPr>
          <a:xfrm>
            <a:off x="423367" y="1441200"/>
            <a:ext cx="8974800" cy="0"/>
          </a:xfrm>
          <a:prstGeom prst="straightConnector1">
            <a:avLst/>
          </a:prstGeom>
          <a:noFill/>
          <a:ln w="57150" cap="flat" cmpd="sng">
            <a:solidFill>
              <a:srgbClr val="BF9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14">
            <a:extLst>
              <a:ext uri="{FF2B5EF4-FFF2-40B4-BE49-F238E27FC236}">
                <a16:creationId xmlns:a16="http://schemas.microsoft.com/office/drawing/2014/main" id="{263C48DE-DD00-6CB6-F4DE-7B1346CAADE7}"/>
              </a:ext>
            </a:extLst>
          </p:cNvPr>
          <p:cNvCxnSpPr/>
          <p:nvPr/>
        </p:nvCxnSpPr>
        <p:spPr>
          <a:xfrm rot="10800000" flipH="1">
            <a:off x="-40603" y="6802967"/>
            <a:ext cx="12256800" cy="3600"/>
          </a:xfrm>
          <a:prstGeom prst="straightConnector1">
            <a:avLst/>
          </a:prstGeom>
          <a:noFill/>
          <a:ln w="114300" cap="flat" cmpd="sng">
            <a:solidFill>
              <a:srgbClr val="438977"/>
            </a:solidFill>
            <a:prstDash val="solid"/>
            <a:round/>
            <a:headEnd type="none" w="med" len="med"/>
            <a:tailEnd type="none" w="med" len="med"/>
          </a:ln>
        </p:spPr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27985579-5F55-1E9B-CD6A-F0B51123938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35678404"/>
                  </p:ext>
                </p:extLst>
              </p:nvPr>
            </p:nvGraphicFramePr>
            <p:xfrm>
              <a:off x="609600" y="1525434"/>
              <a:ext cx="11166800" cy="4785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583400">
                      <a:extLst>
                        <a:ext uri="{9D8B030D-6E8A-4147-A177-3AD203B41FA5}">
                          <a16:colId xmlns:a16="http://schemas.microsoft.com/office/drawing/2014/main" val="2323838118"/>
                        </a:ext>
                      </a:extLst>
                    </a:gridCol>
                    <a:gridCol w="5583400">
                      <a:extLst>
                        <a:ext uri="{9D8B030D-6E8A-4147-A177-3AD203B41FA5}">
                          <a16:colId xmlns:a16="http://schemas.microsoft.com/office/drawing/2014/main" val="368100792"/>
                        </a:ext>
                      </a:extLst>
                    </a:gridCol>
                  </a:tblGrid>
                  <a:tr h="39394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000" dirty="0">
                              <a:solidFill>
                                <a:schemeClr val="tx1"/>
                              </a:solidFill>
                            </a:rPr>
                            <a:t>Reference Sun</a:t>
                          </a:r>
                        </a:p>
                        <a:p>
                          <a:pPr algn="ctr"/>
                          <a:endParaRPr lang="en-AU" b="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algn="l"/>
                          <a:r>
                            <a:rPr lang="en-AU" b="0" dirty="0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Continuous simulation for 8030 days</a:t>
                          </a:r>
                        </a:p>
                        <a:p>
                          <a:pPr algn="l"/>
                          <a:r>
                            <a:rPr lang="en-AU" b="0" dirty="0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With </a:t>
                          </a:r>
                          <a:r>
                            <a:rPr lang="en-AU" b="0" dirty="0" err="1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bipole</a:t>
                          </a:r>
                          <a:r>
                            <a:rPr lang="en-AU" b="0" dirty="0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 emergence and surface flux transport</a:t>
                          </a:r>
                        </a:p>
                        <a:p>
                          <a:pPr algn="l"/>
                          <a:r>
                            <a:rPr lang="en-AU" b="0" dirty="0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Different sources of non-potentiality:</a:t>
                          </a:r>
                        </a:p>
                        <a:p>
                          <a:pPr lvl="1"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Helicity condensation</a:t>
                          </a:r>
                        </a:p>
                        <a:p>
                          <a:pPr lvl="2"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𝜔</m:t>
                              </m:r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=0 </m:t>
                              </m:r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lvl="2"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𝜔</m:t>
                              </m:r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=1×</m:t>
                              </m:r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−6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marL="914400" marR="0" lvl="2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  <a:tabLst/>
                            <a:defRPr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𝜔</m:t>
                              </m:r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=2.5×</m:t>
                              </m:r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−6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marL="914400" marR="0" lvl="2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  <a:tabLst/>
                            <a:defRPr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𝜔</m:t>
                              </m:r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=5×</m:t>
                              </m:r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−6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marL="914400" marR="0" lvl="2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  <a:tabLst/>
                            <a:defRPr/>
                          </a:pPr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lvl="1"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Twist in field of emerging </a:t>
                          </a:r>
                          <a:r>
                            <a:rPr lang="en-GB" b="0" dirty="0" err="1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bipoles</a:t>
                          </a:r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lvl="2"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𝛽</m:t>
                              </m:r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=±0.4</m:t>
                              </m:r>
                            </m:oMath>
                          </a14:m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lvl="0"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None/>
                          </a:pPr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lvl="0"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None/>
                          </a:pPr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lvl="0"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None/>
                          </a:pPr>
                          <a:r>
                            <a:rPr lang="en-GB" b="0" dirty="0">
                              <a:solidFill>
                                <a:srgbClr val="FF0000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Provides instantaneous measurement of open flux</a:t>
                          </a:r>
                        </a:p>
                        <a:p>
                          <a:pPr marL="0" indent="0" algn="l">
                            <a:buFont typeface="Arial" panose="020B0604020202020204" pitchFamily="34" charset="0"/>
                            <a:buNone/>
                          </a:pPr>
                          <a:endParaRPr lang="en-AU" b="0" dirty="0">
                            <a:solidFill>
                              <a:schemeClr val="tx1"/>
                            </a:solidFill>
                            <a:latin typeface="Roboto Light" panose="02000000000000000000" pitchFamily="2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000" dirty="0">
                              <a:solidFill>
                                <a:schemeClr val="tx1"/>
                              </a:solidFill>
                            </a:rPr>
                            <a:t>Synthetic synoptic magnetograms</a:t>
                          </a:r>
                        </a:p>
                        <a:p>
                          <a:pPr algn="ctr"/>
                          <a:endParaRPr lang="en-AU" sz="180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algn="l"/>
                          <a:r>
                            <a:rPr lang="en-AU" sz="1800" b="0" dirty="0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Produced from Reference Sun simulation: 27.25 day representation of global field at surface </a:t>
                          </a:r>
                          <a:r>
                            <a:rPr lang="en-AU" sz="1800" b="1" dirty="0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(not instantaneous)</a:t>
                          </a:r>
                        </a:p>
                        <a:p>
                          <a:pPr algn="l"/>
                          <a:r>
                            <a:rPr lang="en-AU" sz="1800" b="0" dirty="0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Used a static boundary condition for PFSS modelling and static 30-day non-potential simulations</a:t>
                          </a:r>
                        </a:p>
                        <a:p>
                          <a:pPr lvl="1" algn="l"/>
                          <a:r>
                            <a:rPr lang="en-AU" sz="1800" b="0" dirty="0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No surface flux transport or </a:t>
                          </a:r>
                          <a:r>
                            <a:rPr lang="en-AU" sz="1800" b="0" dirty="0" err="1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bipole</a:t>
                          </a:r>
                          <a:r>
                            <a:rPr lang="en-AU" sz="1800" b="0" dirty="0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 emergence</a:t>
                          </a:r>
                        </a:p>
                        <a:p>
                          <a:pPr lvl="1" algn="l"/>
                          <a:r>
                            <a:rPr lang="en-AU" sz="1800" b="0" dirty="0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Only helicity condensation simulations:</a:t>
                          </a:r>
                        </a:p>
                        <a:p>
                          <a:pPr lvl="1"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𝜔</m:t>
                              </m:r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=0 </m:t>
                              </m:r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lvl="1"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𝜔</m:t>
                              </m:r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=1×</m:t>
                              </m:r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−6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marL="457200" marR="0" lvl="1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  <a:tabLst/>
                            <a:defRPr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𝜔</m:t>
                              </m:r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=2.5×</m:t>
                              </m:r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−6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marL="457200" marR="0" lvl="1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  <a:tabLst/>
                            <a:defRPr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𝜔</m:t>
                              </m:r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=5×</m:t>
                              </m:r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−6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AU" sz="1800" b="0" dirty="0">
                            <a:solidFill>
                              <a:schemeClr val="tx1"/>
                            </a:solidFill>
                            <a:latin typeface="Roboto Light" panose="02000000000000000000" pitchFamily="2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None/>
                            <a:tabLst/>
                            <a:defRPr/>
                          </a:pPr>
                          <a:br>
                            <a:rPr lang="en-AU" sz="1800" b="0" dirty="0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</a:br>
                          <a:endParaRPr lang="en-AU" sz="1800" b="0" dirty="0">
                            <a:solidFill>
                              <a:schemeClr val="tx1"/>
                            </a:solidFill>
                            <a:latin typeface="Roboto Light" panose="02000000000000000000" pitchFamily="2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None/>
                            <a:tabLst/>
                            <a:defRPr/>
                          </a:pPr>
                          <a:r>
                            <a:rPr lang="en-AU" sz="1800" b="0" dirty="0">
                              <a:solidFill>
                                <a:srgbClr val="FF0000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Consistent with most open flux studies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7864458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27985579-5F55-1E9B-CD6A-F0B51123938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35678404"/>
                  </p:ext>
                </p:extLst>
              </p:nvPr>
            </p:nvGraphicFramePr>
            <p:xfrm>
              <a:off x="609600" y="1525434"/>
              <a:ext cx="11166800" cy="4785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583400">
                      <a:extLst>
                        <a:ext uri="{9D8B030D-6E8A-4147-A177-3AD203B41FA5}">
                          <a16:colId xmlns:a16="http://schemas.microsoft.com/office/drawing/2014/main" val="2323838118"/>
                        </a:ext>
                      </a:extLst>
                    </a:gridCol>
                    <a:gridCol w="5583400">
                      <a:extLst>
                        <a:ext uri="{9D8B030D-6E8A-4147-A177-3AD203B41FA5}">
                          <a16:colId xmlns:a16="http://schemas.microsoft.com/office/drawing/2014/main" val="368100792"/>
                        </a:ext>
                      </a:extLst>
                    </a:gridCol>
                  </a:tblGrid>
                  <a:tr h="47853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636" r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000" t="-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7864458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B2577DA-2E76-A70C-87CA-D70050FDE78A}"/>
                  </a:ext>
                </a:extLst>
              </p:cNvPr>
              <p:cNvSpPr txBox="1"/>
              <p:nvPr/>
            </p:nvSpPr>
            <p:spPr>
              <a:xfrm>
                <a:off x="609604" y="2102678"/>
                <a:ext cx="5143500" cy="327371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AU" dirty="0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Coronal model: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AU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</m:ctrlPr>
                        </m:fPr>
                        <m:num>
                          <m:r>
                            <a:rPr lang="en-AU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  <m:t>𝜕</m:t>
                          </m:r>
                          <m:r>
                            <a:rPr lang="en-AU" b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  <m:t>𝐀</m:t>
                          </m:r>
                        </m:num>
                        <m:den>
                          <m:r>
                            <a:rPr lang="en-AU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  <m:t>𝜕</m:t>
                          </m:r>
                          <m:r>
                            <a:rPr lang="en-AU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  <m:t>𝑡</m:t>
                          </m:r>
                        </m:den>
                      </m:f>
                      <m:r>
                        <a:rPr lang="en-AU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Roboto Light"/>
                          <a:cs typeface="Roboto Light"/>
                          <a:sym typeface="Roboto Light"/>
                        </a:rPr>
                        <m:t>=</m:t>
                      </m:r>
                      <m:r>
                        <a:rPr lang="en-AU" b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Roboto Light"/>
                          <a:cs typeface="Roboto Light"/>
                          <a:sym typeface="Roboto Light"/>
                        </a:rPr>
                        <m:t>𝐯</m:t>
                      </m:r>
                      <m:r>
                        <a:rPr lang="en-AU" b="1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Roboto Light"/>
                          <a:cs typeface="Roboto Light"/>
                          <a:sym typeface="Roboto Light"/>
                        </a:rPr>
                        <m:t>×</m:t>
                      </m:r>
                      <m:r>
                        <a:rPr lang="en-AU" b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Roboto Light"/>
                          <a:cs typeface="Roboto Light"/>
                          <a:sym typeface="Roboto Light"/>
                        </a:rPr>
                        <m:t>𝐁</m:t>
                      </m:r>
                      <m:r>
                        <a:rPr lang="en-AU" b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Roboto Light"/>
                          <a:cs typeface="Roboto Light"/>
                          <a:sym typeface="Roboto Light"/>
                        </a:rPr>
                        <m:t>+</m:t>
                      </m:r>
                      <m:sSub>
                        <m:sSubPr>
                          <m:ctrlPr>
                            <a:rPr lang="en-AU" b="1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</m:ctrlPr>
                        </m:sSubPr>
                        <m:e>
                          <m:r>
                            <a:rPr lang="en-AU" b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  <m:t>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  <m:t>sg</m:t>
                          </m:r>
                        </m:sub>
                      </m:sSub>
                    </m:oMath>
                  </m:oMathPara>
                </a14:m>
                <a:endParaRPr lang="en-GB" b="1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  <a:p>
                <a:r>
                  <a:rPr lang="en-GB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Coronal velocities: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Roboto Light"/>
                          <a:cs typeface="Roboto Light"/>
                          <a:sym typeface="Roboto Light"/>
                        </a:rPr>
                        <m:t>𝐯</m:t>
                      </m:r>
                      <m:r>
                        <a:rPr lang="en-AU" b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Roboto Light"/>
                          <a:cs typeface="Roboto Light"/>
                          <a:sym typeface="Roboto Light"/>
                        </a:rPr>
                        <m:t>=</m:t>
                      </m:r>
                      <m:f>
                        <m:fPr>
                          <m:ctrlPr>
                            <a:rPr lang="en-AU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</m:ctrlPr>
                        </m:fPr>
                        <m:num>
                          <m:r>
                            <a:rPr lang="en-AU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  <m:t>1</m:t>
                          </m:r>
                        </m:num>
                        <m:den>
                          <m:r>
                            <a:rPr lang="en-AU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  <m:t>𝜈</m:t>
                          </m:r>
                        </m:den>
                      </m:f>
                      <m:f>
                        <m:fPr>
                          <m:ctrlPr>
                            <a:rPr lang="en-AU" b="1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</m:ctrlPr>
                        </m:fPr>
                        <m:num>
                          <m:r>
                            <a:rPr lang="en-AU" b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  <m:t>𝐣</m:t>
                          </m:r>
                          <m:r>
                            <a:rPr lang="en-AU" b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  <m:t>×</m:t>
                          </m:r>
                          <m:r>
                            <a:rPr lang="en-AU" b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  <m:t>𝐁</m:t>
                          </m:r>
                        </m:num>
                        <m:den>
                          <m:sSup>
                            <m:sSupPr>
                              <m:ctrlPr>
                                <a:rPr lang="en-AU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</m:ctrlPr>
                            </m:sSupPr>
                            <m:e>
                              <m:r>
                                <a:rPr lang="en-AU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AU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AU" b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Roboto Light"/>
                          <a:cs typeface="Roboto Light"/>
                          <a:sym typeface="Roboto Light"/>
                        </a:rPr>
                        <m:t>+</m:t>
                      </m:r>
                      <m:sSub>
                        <m:sSubPr>
                          <m:ctrlPr>
                            <a:rPr lang="en-AU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</m:ctrlPr>
                        </m:sSubPr>
                        <m:e>
                          <m:r>
                            <a:rPr lang="en-AU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  <m:t>𝑣</m:t>
                          </m:r>
                        </m:e>
                        <m:sub>
                          <m:r>
                            <a:rPr lang="en-AU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AU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AU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AU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</m:ctrlPr>
                            </m:dPr>
                            <m:e>
                              <m:r>
                                <a:rPr lang="en-AU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AU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fPr>
                                <m:num>
                                  <m:r>
                                    <a:rPr lang="en-AU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2.5</m:t>
                                  </m:r>
                                  <m:sSub>
                                    <m:sSubPr>
                                      <m:ctrlPr>
                                        <a:rPr lang="en-AU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Roboto Light"/>
                                          <a:cs typeface="Roboto Light"/>
                                          <a:sym typeface="Roboto Light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Roboto Light"/>
                                          <a:cs typeface="Roboto Light"/>
                                          <a:sym typeface="Roboto Light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AU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Roboto Light"/>
                                          <a:cs typeface="Roboto Light"/>
                                          <a:sym typeface="Roboto Light"/>
                                        </a:rPr>
                                        <m:t>⊙</m:t>
                                      </m:r>
                                    </m:sub>
                                  </m:sSub>
                                  <m:r>
                                    <a:rPr lang="en-AU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</m:t>
                                  </m:r>
                                  <m:r>
                                    <a:rPr lang="en-AU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𝑟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AU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Roboto Light"/>
                                          <a:cs typeface="Roboto Light"/>
                                          <a:sym typeface="Roboto Light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Roboto Light"/>
                                          <a:cs typeface="Roboto Light"/>
                                          <a:sym typeface="Roboto Light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AU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Roboto Light"/>
                                          <a:cs typeface="Roboto Light"/>
                                          <a:sym typeface="Roboto Light"/>
                                        </a:rPr>
                                        <m:t>w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acc>
                            <m:accPr>
                              <m:chr m:val="̂"/>
                              <m:ctrlPr>
                                <a:rPr lang="en-AU" b="1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</m:ctrlPr>
                            </m:accPr>
                            <m:e>
                              <m:r>
                                <a:rPr lang="en-AU" b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𝐫</m:t>
                              </m:r>
                            </m:e>
                          </m:acc>
                        </m:e>
                      </m:func>
                    </m:oMath>
                  </m:oMathPara>
                </a14:m>
                <a:endParaRPr lang="en-GB" i="1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  <a:p>
                <a:r>
                  <a:rPr lang="en-GB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Helicity condensation</a:t>
                </a:r>
                <a:r>
                  <a:rPr lang="en-GB" i="1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b="1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</m:ctrlPr>
                        </m:sSubPr>
                        <m:e>
                          <m:r>
                            <a:rPr lang="en-AU" b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  <m:t>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  <m:t>sg</m:t>
                          </m:r>
                        </m:sub>
                      </m:sSub>
                      <m:r>
                        <a:rPr lang="en-AU" b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Roboto Light"/>
                          <a:cs typeface="Roboto Light"/>
                          <a:sym typeface="Roboto Light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AU" b="1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AU" b="1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AU" b="1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AU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∇</m:t>
                                  </m:r>
                                </m:e>
                                <m:sub>
                                  <m:r>
                                    <a:rPr lang="en-AU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𝑟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AU" b="1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dPr>
                                <m:e>
                                  <m:r>
                                    <a:rPr lang="en-AU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𝜁</m:t>
                                  </m:r>
                                  <m:sSub>
                                    <m:sSubPr>
                                      <m:ctrlPr>
                                        <a:rPr lang="en-AU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Roboto Light"/>
                                          <a:cs typeface="Roboto Light"/>
                                          <a:sym typeface="Roboto Light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Roboto Light"/>
                                          <a:cs typeface="Roboto Light"/>
                                          <a:sym typeface="Roboto Light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AU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Roboto Light"/>
                                          <a:cs typeface="Roboto Light"/>
                                          <a:sym typeface="Roboto Light"/>
                                        </a:rPr>
                                        <m:t>𝑟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AU" b="1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,  </m:t>
                              </m:r>
                              <m:r>
                                <a:rPr lang="en-AU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𝑟</m:t>
                              </m:r>
                              <m:r>
                                <a:rPr lang="en-AU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AU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bPr>
                                <m:e>
                                  <m:r>
                                    <a:rPr lang="en-AU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AU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⊙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AU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0,          </m:t>
                              </m:r>
                              <m:r>
                                <a:rPr lang="en-AU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AU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otherwise</m:t>
                              </m:r>
                            </m:e>
                          </m:eqArr>
                        </m:e>
                      </m:d>
                      <m:r>
                        <a:rPr lang="en-AU" b="1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Roboto Light"/>
                          <a:cs typeface="Roboto Light"/>
                          <a:sym typeface="Roboto Light"/>
                        </a:rPr>
                        <m:t>, </m:t>
                      </m:r>
                      <m:r>
                        <a:rPr lang="en-AU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Roboto Light"/>
                          <a:cs typeface="Roboto Light"/>
                          <a:sym typeface="Roboto Light"/>
                        </a:rPr>
                        <m:t> </m:t>
                      </m:r>
                      <m:r>
                        <a:rPr lang="en-AU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Roboto Light"/>
                          <a:cs typeface="Roboto Light"/>
                          <a:sym typeface="Roboto Light"/>
                        </a:rPr>
                        <m:t>𝜁</m:t>
                      </m:r>
                      <m:r>
                        <a:rPr lang="en-AU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Roboto Light"/>
                          <a:cs typeface="Roboto Light"/>
                          <a:sym typeface="Roboto Light"/>
                        </a:rPr>
                        <m:t>≡</m:t>
                      </m:r>
                      <m:f>
                        <m:fPr>
                          <m:ctrlPr>
                            <a:rPr lang="en-AU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AU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en-AU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𝑙</m:t>
                                  </m:r>
                                </m:e>
                                <m:sup>
                                  <m:r>
                                    <a:rPr lang="en-AU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AU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𝜔</m:t>
                              </m:r>
                            </m:e>
                          </m:acc>
                        </m:num>
                        <m:den>
                          <m:r>
                            <a:rPr lang="en-AU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AU" dirty="0"/>
              </a:p>
              <a:p>
                <a:endParaRPr lang="en-AU" dirty="0"/>
              </a:p>
              <a:p>
                <a:endParaRPr lang="en-AU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B2577DA-2E76-A70C-87CA-D70050FDE7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4" y="2102678"/>
                <a:ext cx="5143500" cy="3273717"/>
              </a:xfrm>
              <a:prstGeom prst="rect">
                <a:avLst/>
              </a:prstGeom>
              <a:blipFill>
                <a:blip r:embed="rId4"/>
                <a:stretch>
                  <a:fillRect l="-948" t="-93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2802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B3753780-063A-9305-A0C6-142C3290B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>
            <a:extLst>
              <a:ext uri="{FF2B5EF4-FFF2-40B4-BE49-F238E27FC236}">
                <a16:creationId xmlns:a16="http://schemas.microsoft.com/office/drawing/2014/main" id="{83EFD913-AF21-D1F6-6318-E686C8C272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GB" b="1" dirty="0">
                <a:solidFill>
                  <a:srgbClr val="438977"/>
                </a:solidFill>
                <a:latin typeface="Verdana Pro Black" panose="020B0A04030504040204" pitchFamily="34" charset="0"/>
              </a:rPr>
              <a:t>Modelling Approaches</a:t>
            </a:r>
            <a:endParaRPr b="1" dirty="0">
              <a:solidFill>
                <a:srgbClr val="438977"/>
              </a:solidFill>
              <a:latin typeface="Verdana Pro Black" panose="020B0A04030504040204" pitchFamily="34" charset="0"/>
            </a:endParaRPr>
          </a:p>
        </p:txBody>
      </p:sp>
      <p:cxnSp>
        <p:nvCxnSpPr>
          <p:cNvPr id="63" name="Google Shape;63;p14">
            <a:extLst>
              <a:ext uri="{FF2B5EF4-FFF2-40B4-BE49-F238E27FC236}">
                <a16:creationId xmlns:a16="http://schemas.microsoft.com/office/drawing/2014/main" id="{78B4A448-BE54-9892-311C-4933B0BDDF59}"/>
              </a:ext>
            </a:extLst>
          </p:cNvPr>
          <p:cNvCxnSpPr/>
          <p:nvPr/>
        </p:nvCxnSpPr>
        <p:spPr>
          <a:xfrm>
            <a:off x="423367" y="1441200"/>
            <a:ext cx="8974800" cy="0"/>
          </a:xfrm>
          <a:prstGeom prst="straightConnector1">
            <a:avLst/>
          </a:prstGeom>
          <a:noFill/>
          <a:ln w="57150" cap="flat" cmpd="sng">
            <a:solidFill>
              <a:srgbClr val="BF9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14">
            <a:extLst>
              <a:ext uri="{FF2B5EF4-FFF2-40B4-BE49-F238E27FC236}">
                <a16:creationId xmlns:a16="http://schemas.microsoft.com/office/drawing/2014/main" id="{B36F966E-A36D-158D-049E-AA123045B5C0}"/>
              </a:ext>
            </a:extLst>
          </p:cNvPr>
          <p:cNvCxnSpPr/>
          <p:nvPr/>
        </p:nvCxnSpPr>
        <p:spPr>
          <a:xfrm rot="10800000" flipH="1">
            <a:off x="-40603" y="6802967"/>
            <a:ext cx="12256800" cy="3600"/>
          </a:xfrm>
          <a:prstGeom prst="straightConnector1">
            <a:avLst/>
          </a:prstGeom>
          <a:noFill/>
          <a:ln w="114300" cap="flat" cmpd="sng">
            <a:solidFill>
              <a:srgbClr val="438977"/>
            </a:solidFill>
            <a:prstDash val="solid"/>
            <a:round/>
            <a:headEnd type="none" w="med" len="med"/>
            <a:tailEnd type="none" w="med" len="med"/>
          </a:ln>
        </p:spPr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6A458B8-379E-8E03-8FCE-74D502D7119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92370578"/>
                  </p:ext>
                </p:extLst>
              </p:nvPr>
            </p:nvGraphicFramePr>
            <p:xfrm>
              <a:off x="609600" y="1528875"/>
              <a:ext cx="11166800" cy="4785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583400">
                      <a:extLst>
                        <a:ext uri="{9D8B030D-6E8A-4147-A177-3AD203B41FA5}">
                          <a16:colId xmlns:a16="http://schemas.microsoft.com/office/drawing/2014/main" val="2323838118"/>
                        </a:ext>
                      </a:extLst>
                    </a:gridCol>
                    <a:gridCol w="5583400">
                      <a:extLst>
                        <a:ext uri="{9D8B030D-6E8A-4147-A177-3AD203B41FA5}">
                          <a16:colId xmlns:a16="http://schemas.microsoft.com/office/drawing/2014/main" val="368100792"/>
                        </a:ext>
                      </a:extLst>
                    </a:gridCol>
                  </a:tblGrid>
                  <a:tr h="39394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000" dirty="0">
                              <a:solidFill>
                                <a:schemeClr val="tx1"/>
                              </a:solidFill>
                            </a:rPr>
                            <a:t>Reference Sun</a:t>
                          </a:r>
                        </a:p>
                        <a:p>
                          <a:pPr algn="ctr"/>
                          <a:endParaRPr lang="en-AU" b="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algn="l"/>
                          <a:r>
                            <a:rPr lang="en-AU" b="0" dirty="0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Continuous simulation for 8030 days</a:t>
                          </a:r>
                        </a:p>
                        <a:p>
                          <a:pPr algn="l"/>
                          <a:r>
                            <a:rPr lang="en-AU" b="0" dirty="0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With </a:t>
                          </a:r>
                          <a:r>
                            <a:rPr lang="en-AU" b="0" dirty="0" err="1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bipole</a:t>
                          </a:r>
                          <a:r>
                            <a:rPr lang="en-AU" b="0" dirty="0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 emergence and surface flux transport</a:t>
                          </a:r>
                        </a:p>
                        <a:p>
                          <a:pPr algn="l"/>
                          <a:r>
                            <a:rPr lang="en-AU" b="0" dirty="0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Different sources of non-potentiality:</a:t>
                          </a:r>
                        </a:p>
                        <a:p>
                          <a:pPr lvl="1"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Helicity condensation</a:t>
                          </a:r>
                        </a:p>
                        <a:p>
                          <a:pPr lvl="2"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𝜔</m:t>
                              </m:r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=0 </m:t>
                              </m:r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lvl="2"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𝜔</m:t>
                              </m:r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=1×</m:t>
                              </m:r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−6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marL="914400" marR="0" lvl="2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  <a:tabLst/>
                            <a:defRPr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𝜔</m:t>
                              </m:r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=2.5×</m:t>
                              </m:r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−6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marL="914400" marR="0" lvl="2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  <a:tabLst/>
                            <a:defRPr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𝜔</m:t>
                              </m:r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=5×</m:t>
                              </m:r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−6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marL="914400" marR="0" lvl="2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  <a:tabLst/>
                            <a:defRPr/>
                          </a:pPr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lvl="1"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Twist in field of emerging </a:t>
                          </a:r>
                          <a:r>
                            <a:rPr lang="en-GB" b="0" dirty="0" err="1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bipoles</a:t>
                          </a:r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lvl="2"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𝛽</m:t>
                              </m:r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=±0.4</m:t>
                              </m:r>
                            </m:oMath>
                          </a14:m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lvl="2"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</a:pPr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lvl="2"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</a:pPr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lvl="0"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None/>
                          </a:pPr>
                          <a:r>
                            <a:rPr lang="en-GB" b="0" dirty="0">
                              <a:solidFill>
                                <a:srgbClr val="FF0000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Provides instantaneous measurement of open flux</a:t>
                          </a:r>
                        </a:p>
                        <a:p>
                          <a:pPr marL="0" indent="0" algn="l">
                            <a:buFont typeface="Arial" panose="020B0604020202020204" pitchFamily="34" charset="0"/>
                            <a:buNone/>
                          </a:pPr>
                          <a:endParaRPr lang="en-AU" b="0" dirty="0">
                            <a:solidFill>
                              <a:schemeClr val="tx1"/>
                            </a:solidFill>
                            <a:latin typeface="Roboto Light" panose="02000000000000000000" pitchFamily="2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000" dirty="0">
                              <a:solidFill>
                                <a:schemeClr val="tx1"/>
                              </a:solidFill>
                            </a:rPr>
                            <a:t>Synthetic synoptic magnetograms</a:t>
                          </a:r>
                        </a:p>
                        <a:p>
                          <a:pPr algn="ctr"/>
                          <a:endParaRPr lang="en-AU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7864458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86A458B8-379E-8E03-8FCE-74D502D7119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92370578"/>
                  </p:ext>
                </p:extLst>
              </p:nvPr>
            </p:nvGraphicFramePr>
            <p:xfrm>
              <a:off x="609600" y="1528875"/>
              <a:ext cx="11166800" cy="4785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583400">
                      <a:extLst>
                        <a:ext uri="{9D8B030D-6E8A-4147-A177-3AD203B41FA5}">
                          <a16:colId xmlns:a16="http://schemas.microsoft.com/office/drawing/2014/main" val="2323838118"/>
                        </a:ext>
                      </a:extLst>
                    </a:gridCol>
                    <a:gridCol w="5583400">
                      <a:extLst>
                        <a:ext uri="{9D8B030D-6E8A-4147-A177-3AD203B41FA5}">
                          <a16:colId xmlns:a16="http://schemas.microsoft.com/office/drawing/2014/main" val="368100792"/>
                        </a:ext>
                      </a:extLst>
                    </a:gridCol>
                  </a:tblGrid>
                  <a:tr h="47853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636" r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000" dirty="0">
                              <a:solidFill>
                                <a:schemeClr val="tx1"/>
                              </a:solidFill>
                            </a:rPr>
                            <a:t>Synthetic synoptic magnetograms</a:t>
                          </a:r>
                        </a:p>
                        <a:p>
                          <a:pPr algn="ctr"/>
                          <a:endParaRPr lang="en-AU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7864458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5D51301F-36A2-8A0C-D7E2-4F4E86A94C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79"/>
          <a:stretch/>
        </p:blipFill>
        <p:spPr bwMode="auto">
          <a:xfrm>
            <a:off x="6984135" y="1930948"/>
            <a:ext cx="4068763" cy="455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922BA5A-E79F-271C-F8DC-817059FD2F7C}"/>
                  </a:ext>
                </a:extLst>
              </p:cNvPr>
              <p:cNvSpPr txBox="1"/>
              <p:nvPr/>
            </p:nvSpPr>
            <p:spPr>
              <a:xfrm>
                <a:off x="609604" y="2102678"/>
                <a:ext cx="5143500" cy="327371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AU" dirty="0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Coronal model: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AU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</m:ctrlPr>
                        </m:fPr>
                        <m:num>
                          <m:r>
                            <a:rPr lang="en-AU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  <m:t>𝜕</m:t>
                          </m:r>
                          <m:r>
                            <a:rPr lang="en-AU" b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  <m:t>𝐀</m:t>
                          </m:r>
                        </m:num>
                        <m:den>
                          <m:r>
                            <a:rPr lang="en-AU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  <m:t>𝜕</m:t>
                          </m:r>
                          <m:r>
                            <a:rPr lang="en-AU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  <m:t>𝑡</m:t>
                          </m:r>
                        </m:den>
                      </m:f>
                      <m:r>
                        <a:rPr lang="en-AU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Roboto Light"/>
                          <a:cs typeface="Roboto Light"/>
                          <a:sym typeface="Roboto Light"/>
                        </a:rPr>
                        <m:t>=</m:t>
                      </m:r>
                      <m:r>
                        <a:rPr lang="en-AU" b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Roboto Light"/>
                          <a:cs typeface="Roboto Light"/>
                          <a:sym typeface="Roboto Light"/>
                        </a:rPr>
                        <m:t>𝐯</m:t>
                      </m:r>
                      <m:r>
                        <a:rPr lang="en-AU" b="1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Roboto Light"/>
                          <a:cs typeface="Roboto Light"/>
                          <a:sym typeface="Roboto Light"/>
                        </a:rPr>
                        <m:t>×</m:t>
                      </m:r>
                      <m:r>
                        <a:rPr lang="en-AU" b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Roboto Light"/>
                          <a:cs typeface="Roboto Light"/>
                          <a:sym typeface="Roboto Light"/>
                        </a:rPr>
                        <m:t>𝐁</m:t>
                      </m:r>
                      <m:r>
                        <a:rPr lang="en-AU" b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Roboto Light"/>
                          <a:cs typeface="Roboto Light"/>
                          <a:sym typeface="Roboto Light"/>
                        </a:rPr>
                        <m:t>+</m:t>
                      </m:r>
                      <m:sSub>
                        <m:sSubPr>
                          <m:ctrlPr>
                            <a:rPr lang="en-AU" b="1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</m:ctrlPr>
                        </m:sSubPr>
                        <m:e>
                          <m:r>
                            <a:rPr lang="en-AU" b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  <m:t>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  <m:t>sg</m:t>
                          </m:r>
                        </m:sub>
                      </m:sSub>
                    </m:oMath>
                  </m:oMathPara>
                </a14:m>
                <a:endParaRPr lang="en-GB" b="1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  <a:p>
                <a:r>
                  <a:rPr lang="en-GB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Coronal velocities: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Roboto Light"/>
                          <a:cs typeface="Roboto Light"/>
                          <a:sym typeface="Roboto Light"/>
                        </a:rPr>
                        <m:t>𝐯</m:t>
                      </m:r>
                      <m:r>
                        <a:rPr lang="en-AU" b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Roboto Light"/>
                          <a:cs typeface="Roboto Light"/>
                          <a:sym typeface="Roboto Light"/>
                        </a:rPr>
                        <m:t>=</m:t>
                      </m:r>
                      <m:f>
                        <m:fPr>
                          <m:ctrlPr>
                            <a:rPr lang="en-AU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</m:ctrlPr>
                        </m:fPr>
                        <m:num>
                          <m:r>
                            <a:rPr lang="en-AU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  <m:t>1</m:t>
                          </m:r>
                        </m:num>
                        <m:den>
                          <m:r>
                            <a:rPr lang="en-AU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  <m:t>𝜈</m:t>
                          </m:r>
                        </m:den>
                      </m:f>
                      <m:f>
                        <m:fPr>
                          <m:ctrlPr>
                            <a:rPr lang="en-AU" b="1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</m:ctrlPr>
                        </m:fPr>
                        <m:num>
                          <m:r>
                            <a:rPr lang="en-AU" b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  <m:t>𝐣</m:t>
                          </m:r>
                          <m:r>
                            <a:rPr lang="en-AU" b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  <m:t>×</m:t>
                          </m:r>
                          <m:r>
                            <a:rPr lang="en-AU" b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  <m:t>𝐁</m:t>
                          </m:r>
                        </m:num>
                        <m:den>
                          <m:sSup>
                            <m:sSupPr>
                              <m:ctrlPr>
                                <a:rPr lang="en-AU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</m:ctrlPr>
                            </m:sSupPr>
                            <m:e>
                              <m:r>
                                <a:rPr lang="en-AU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AU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AU" b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Roboto Light"/>
                          <a:cs typeface="Roboto Light"/>
                          <a:sym typeface="Roboto Light"/>
                        </a:rPr>
                        <m:t>+</m:t>
                      </m:r>
                      <m:sSub>
                        <m:sSubPr>
                          <m:ctrlPr>
                            <a:rPr lang="en-AU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</m:ctrlPr>
                        </m:sSubPr>
                        <m:e>
                          <m:r>
                            <a:rPr lang="en-AU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  <m:t>𝑣</m:t>
                          </m:r>
                        </m:e>
                        <m:sub>
                          <m:r>
                            <a:rPr lang="en-AU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AU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AU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AU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</m:ctrlPr>
                            </m:dPr>
                            <m:e>
                              <m:r>
                                <a:rPr lang="en-AU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AU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fPr>
                                <m:num>
                                  <m:r>
                                    <a:rPr lang="en-AU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2.5</m:t>
                                  </m:r>
                                  <m:sSub>
                                    <m:sSubPr>
                                      <m:ctrlPr>
                                        <a:rPr lang="en-AU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Roboto Light"/>
                                          <a:cs typeface="Roboto Light"/>
                                          <a:sym typeface="Roboto Light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Roboto Light"/>
                                          <a:cs typeface="Roboto Light"/>
                                          <a:sym typeface="Roboto Light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AU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Roboto Light"/>
                                          <a:cs typeface="Roboto Light"/>
                                          <a:sym typeface="Roboto Light"/>
                                        </a:rPr>
                                        <m:t>⊙</m:t>
                                      </m:r>
                                    </m:sub>
                                  </m:sSub>
                                  <m:r>
                                    <a:rPr lang="en-AU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</m:t>
                                  </m:r>
                                  <m:r>
                                    <a:rPr lang="en-AU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𝑟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AU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Roboto Light"/>
                                          <a:cs typeface="Roboto Light"/>
                                          <a:sym typeface="Roboto Light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Roboto Light"/>
                                          <a:cs typeface="Roboto Light"/>
                                          <a:sym typeface="Roboto Light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AU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Roboto Light"/>
                                          <a:cs typeface="Roboto Light"/>
                                          <a:sym typeface="Roboto Light"/>
                                        </a:rPr>
                                        <m:t>w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acc>
                            <m:accPr>
                              <m:chr m:val="̂"/>
                              <m:ctrlPr>
                                <a:rPr lang="en-AU" b="1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</m:ctrlPr>
                            </m:accPr>
                            <m:e>
                              <m:r>
                                <a:rPr lang="en-AU" b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𝐫</m:t>
                              </m:r>
                            </m:e>
                          </m:acc>
                        </m:e>
                      </m:func>
                    </m:oMath>
                  </m:oMathPara>
                </a14:m>
                <a:endParaRPr lang="en-GB" i="1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  <a:p>
                <a:r>
                  <a:rPr lang="en-GB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Helicity condensation</a:t>
                </a:r>
                <a:r>
                  <a:rPr lang="en-GB" i="1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b="1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</m:ctrlPr>
                        </m:sSubPr>
                        <m:e>
                          <m:r>
                            <a:rPr lang="en-AU" b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  <m:t>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  <m:t>sg</m:t>
                          </m:r>
                        </m:sub>
                      </m:sSub>
                      <m:r>
                        <a:rPr lang="en-AU" b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Roboto Light"/>
                          <a:cs typeface="Roboto Light"/>
                          <a:sym typeface="Roboto Light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AU" b="1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AU" b="1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AU" b="1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AU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∇</m:t>
                                  </m:r>
                                </m:e>
                                <m:sub>
                                  <m:r>
                                    <a:rPr lang="en-AU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𝑟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AU" b="1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dPr>
                                <m:e>
                                  <m:r>
                                    <a:rPr lang="en-AU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𝜁</m:t>
                                  </m:r>
                                  <m:sSub>
                                    <m:sSubPr>
                                      <m:ctrlPr>
                                        <a:rPr lang="en-AU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Roboto Light"/>
                                          <a:cs typeface="Roboto Light"/>
                                          <a:sym typeface="Roboto Light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Roboto Light"/>
                                          <a:cs typeface="Roboto Light"/>
                                          <a:sym typeface="Roboto Light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AU" i="1">
                                          <a:solidFill>
                                            <a:schemeClr val="dk1"/>
                                          </a:solidFill>
                                          <a:latin typeface="Cambria Math" panose="02040503050406030204" pitchFamily="18" charset="0"/>
                                          <a:ea typeface="Roboto Light"/>
                                          <a:cs typeface="Roboto Light"/>
                                          <a:sym typeface="Roboto Light"/>
                                        </a:rPr>
                                        <m:t>𝑟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AU" b="1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,  </m:t>
                              </m:r>
                              <m:r>
                                <a:rPr lang="en-AU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𝑟</m:t>
                              </m:r>
                              <m:r>
                                <a:rPr lang="en-AU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AU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bPr>
                                <m:e>
                                  <m:r>
                                    <a:rPr lang="en-AU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AU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⊙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AU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0,          </m:t>
                              </m:r>
                              <m:r>
                                <a:rPr lang="en-AU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AU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otherwise</m:t>
                              </m:r>
                            </m:e>
                          </m:eqArr>
                        </m:e>
                      </m:d>
                      <m:r>
                        <a:rPr lang="en-AU" b="1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Roboto Light"/>
                          <a:cs typeface="Roboto Light"/>
                          <a:sym typeface="Roboto Light"/>
                        </a:rPr>
                        <m:t>, </m:t>
                      </m:r>
                      <m:r>
                        <a:rPr lang="en-AU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Roboto Light"/>
                          <a:cs typeface="Roboto Light"/>
                          <a:sym typeface="Roboto Light"/>
                        </a:rPr>
                        <m:t> </m:t>
                      </m:r>
                      <m:r>
                        <a:rPr lang="en-AU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Roboto Light"/>
                          <a:cs typeface="Roboto Light"/>
                          <a:sym typeface="Roboto Light"/>
                        </a:rPr>
                        <m:t>𝜁</m:t>
                      </m:r>
                      <m:r>
                        <a:rPr lang="en-AU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Roboto Light"/>
                          <a:cs typeface="Roboto Light"/>
                          <a:sym typeface="Roboto Light"/>
                        </a:rPr>
                        <m:t>≡</m:t>
                      </m:r>
                      <m:f>
                        <m:fPr>
                          <m:ctrlPr>
                            <a:rPr lang="en-AU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AU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en-AU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𝑙</m:t>
                                  </m:r>
                                </m:e>
                                <m:sup>
                                  <m:r>
                                    <a:rPr lang="en-AU" i="1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AU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𝜔</m:t>
                              </m:r>
                            </m:e>
                          </m:acc>
                        </m:num>
                        <m:den>
                          <m:r>
                            <a:rPr lang="en-AU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Roboto Light"/>
                              <a:cs typeface="Roboto Light"/>
                              <a:sym typeface="Roboto Light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AU" dirty="0"/>
              </a:p>
              <a:p>
                <a:endParaRPr lang="en-AU" dirty="0"/>
              </a:p>
              <a:p>
                <a:endParaRPr lang="en-AU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922BA5A-E79F-271C-F8DC-817059FD2F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4" y="2102678"/>
                <a:ext cx="5143500" cy="3273717"/>
              </a:xfrm>
              <a:prstGeom prst="rect">
                <a:avLst/>
              </a:prstGeom>
              <a:blipFill>
                <a:blip r:embed="rId5"/>
                <a:stretch>
                  <a:fillRect l="-948" t="-93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8335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23029320-BACA-9565-AE2D-D8CB80948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>
            <a:extLst>
              <a:ext uri="{FF2B5EF4-FFF2-40B4-BE49-F238E27FC236}">
                <a16:creationId xmlns:a16="http://schemas.microsoft.com/office/drawing/2014/main" id="{AA783BF4-9ACC-FFE8-BF95-6ED1434B96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AU" b="1" dirty="0">
                <a:solidFill>
                  <a:srgbClr val="438977"/>
                </a:solidFill>
                <a:latin typeface="Verdana Pro Black" panose="020B0A04030504040204" pitchFamily="34" charset="0"/>
              </a:rPr>
              <a:t>Reference Sun</a:t>
            </a:r>
            <a:endParaRPr b="1" dirty="0">
              <a:solidFill>
                <a:srgbClr val="438977"/>
              </a:solidFill>
              <a:latin typeface="Verdana Pro Black" panose="020B0A04030504040204" pitchFamily="34" charset="0"/>
            </a:endParaRPr>
          </a:p>
        </p:txBody>
      </p:sp>
      <p:cxnSp>
        <p:nvCxnSpPr>
          <p:cNvPr id="63" name="Google Shape;63;p14">
            <a:extLst>
              <a:ext uri="{FF2B5EF4-FFF2-40B4-BE49-F238E27FC236}">
                <a16:creationId xmlns:a16="http://schemas.microsoft.com/office/drawing/2014/main" id="{AC3956AA-3780-4007-32EF-2724BA1FAE4E}"/>
              </a:ext>
            </a:extLst>
          </p:cNvPr>
          <p:cNvCxnSpPr>
            <a:cxnSpLocks/>
          </p:cNvCxnSpPr>
          <p:nvPr/>
        </p:nvCxnSpPr>
        <p:spPr>
          <a:xfrm>
            <a:off x="423367" y="1441200"/>
            <a:ext cx="5584143" cy="0"/>
          </a:xfrm>
          <a:prstGeom prst="straightConnector1">
            <a:avLst/>
          </a:prstGeom>
          <a:noFill/>
          <a:ln w="57150" cap="flat" cmpd="sng">
            <a:solidFill>
              <a:srgbClr val="BF9000"/>
            </a:solidFill>
            <a:prstDash val="solid"/>
            <a:round/>
            <a:headEnd type="none" w="med" len="med"/>
            <a:tailEnd type="none" w="med" len="med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62;p14">
                <a:extLst>
                  <a:ext uri="{FF2B5EF4-FFF2-40B4-BE49-F238E27FC236}">
                    <a16:creationId xmlns:a16="http://schemas.microsoft.com/office/drawing/2014/main" id="{EDE559F2-E151-C3F6-3DA7-07233178F1C1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15600" y="1536633"/>
                <a:ext cx="11360800" cy="4555200"/>
              </a:xfrm>
              <a:prstGeom prst="rect">
                <a:avLst/>
              </a:prstGeom>
            </p:spPr>
            <p:txBody>
              <a:bodyPr spcFirstLastPara="1" vert="horz" wrap="square" lIns="121900" tIns="121900" rIns="121900" bIns="121900" rtlCol="0" anchor="t" anchorCtr="0">
                <a:normAutofit/>
              </a:bodyPr>
              <a:lstStyle/>
              <a:p>
                <a:pPr marL="152396" indent="0">
                  <a:buClr>
                    <a:schemeClr val="dk1"/>
                  </a:buClr>
                  <a:buNone/>
                </a:pPr>
                <a:r>
                  <a:rPr lang="en-GB" sz="2400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4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Light"/>
                            <a:cs typeface="Roboto Light"/>
                            <a:sym typeface="Roboto Light"/>
                          </a:rPr>
                        </m:ctrlPr>
                      </m:sSubPr>
                      <m:e>
                        <m:r>
                          <a:rPr lang="en-AU" sz="24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Light"/>
                            <a:cs typeface="Roboto Light"/>
                            <a:sym typeface="Roboto Light"/>
                          </a:rPr>
                          <m:t>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400" b="0" i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Light"/>
                            <a:cs typeface="Roboto Light"/>
                            <a:sym typeface="Roboto Light"/>
                          </a:rPr>
                          <m:t>RO</m:t>
                        </m:r>
                      </m:sub>
                    </m:sSub>
                    <m:r>
                      <a:rPr lang="en-AU" sz="24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Light"/>
                        <a:cs typeface="Roboto Light"/>
                        <a:sym typeface="Roboto Light"/>
                      </a:rPr>
                      <m:t>, </m:t>
                    </m:r>
                    <m:sSub>
                      <m:sSubPr>
                        <m:ctrlPr>
                          <a:rPr lang="en-AU" sz="24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Light"/>
                            <a:cs typeface="Roboto Light"/>
                            <a:sym typeface="Roboto Light"/>
                          </a:rPr>
                        </m:ctrlPr>
                      </m:sSubPr>
                      <m:e>
                        <m:r>
                          <a:rPr lang="en-AU" sz="24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Light"/>
                            <a:cs typeface="Roboto Light"/>
                            <a:sym typeface="Roboto Light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400" b="0" i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Light"/>
                            <a:cs typeface="Roboto Light"/>
                            <a:sym typeface="Roboto Light"/>
                          </a:rPr>
                          <m:t>RO</m:t>
                        </m:r>
                      </m:sub>
                    </m:sSub>
                    <m:r>
                      <a:rPr lang="en-AU" sz="24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Light"/>
                        <a:cs typeface="Roboto Light"/>
                        <a:sym typeface="Roboto Light"/>
                      </a:rPr>
                      <m:t>, </m:t>
                    </m:r>
                    <m:sSub>
                      <m:sSubPr>
                        <m:ctrlPr>
                          <a:rPr lang="en-AU" sz="24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Light"/>
                            <a:cs typeface="Roboto Light"/>
                            <a:sym typeface="Roboto Light"/>
                          </a:rPr>
                        </m:ctrlPr>
                      </m:sSubPr>
                      <m:e>
                        <m:r>
                          <a:rPr lang="en-AU" sz="24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Light"/>
                            <a:cs typeface="Roboto Light"/>
                            <a:sym typeface="Roboto Light"/>
                          </a:rPr>
                          <m:t>𝐽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400" b="0" i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Light"/>
                            <a:cs typeface="Roboto Light"/>
                            <a:sym typeface="Roboto Light"/>
                          </a:rPr>
                          <m:t>RO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 simulations </a:t>
                </a:r>
                <a:br>
                  <a:rPr lang="en-GB" sz="2400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</a:br>
                <a:r>
                  <a:rPr lang="en-GB" sz="2400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correspond to the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Light"/>
                        <a:cs typeface="Roboto Light"/>
                        <a:sym typeface="Roboto Light"/>
                      </a:rPr>
                      <m:t>𝜔</m:t>
                    </m:r>
                    <m:r>
                      <a:rPr lang="en-AU" sz="24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Light"/>
                        <a:cs typeface="Roboto Light"/>
                        <a:sym typeface="Roboto Light"/>
                      </a:rPr>
                      <m:t>=0 </m:t>
                    </m:r>
                    <m:sSup>
                      <m:sSupPr>
                        <m:ctrlPr>
                          <a:rPr lang="en-AU" sz="24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Light"/>
                            <a:cs typeface="Roboto Light"/>
                            <a:sym typeface="Roboto Light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AU" sz="2400" b="0" i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Light"/>
                            <a:cs typeface="Roboto Light"/>
                            <a:sym typeface="Roboto Light"/>
                          </a:rPr>
                          <m:t>s</m:t>
                        </m:r>
                      </m:e>
                      <m:sup>
                        <m:r>
                          <a:rPr lang="en-AU" sz="2400" b="0" i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Light"/>
                            <a:cs typeface="Roboto Light"/>
                            <a:sym typeface="Roboto Light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sz="2400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 simulation</a:t>
                </a:r>
                <a:br>
                  <a:rPr lang="en-GB" sz="2400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</a:br>
                <a:r>
                  <a:rPr lang="en-GB" sz="2400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(radial outflow only).</a:t>
                </a:r>
              </a:p>
              <a:p>
                <a:pPr marL="152396" indent="0">
                  <a:buClr>
                    <a:schemeClr val="dk1"/>
                  </a:buClr>
                  <a:buNone/>
                </a:pPr>
                <a:endParaRPr lang="en-GB" sz="2400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  <a:p>
                <a:pPr marL="152396" indent="0">
                  <a:buClr>
                    <a:schemeClr val="dk1"/>
                  </a:buClr>
                  <a:buNone/>
                </a:pPr>
                <a:r>
                  <a:rPr lang="en-GB" sz="2400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Left: absolute amounts</a:t>
                </a:r>
              </a:p>
              <a:p>
                <a:pPr marL="152396" indent="0">
                  <a:buClr>
                    <a:schemeClr val="dk1"/>
                  </a:buClr>
                  <a:buNone/>
                </a:pPr>
                <a:r>
                  <a:rPr lang="en-GB" sz="2400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Right: ratio increase relative to</a:t>
                </a:r>
                <a:br>
                  <a:rPr lang="en-GB" sz="2400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</a:br>
                <a:r>
                  <a:rPr lang="en-GB" sz="2400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radial outflow simulation (e.g.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Light"/>
                        <a:cs typeface="Roboto Light"/>
                        <a:sym typeface="Roboto Light"/>
                      </a:rPr>
                      <m:t>𝜑</m:t>
                    </m:r>
                    <m:r>
                      <a:rPr lang="en-AU" sz="24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Light"/>
                        <a:cs typeface="Roboto Light"/>
                        <a:sym typeface="Roboto Light"/>
                      </a:rPr>
                      <m:t>/</m:t>
                    </m:r>
                    <m:sSub>
                      <m:sSubPr>
                        <m:ctrlPr>
                          <a:rPr lang="en-AU" sz="24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Light"/>
                            <a:cs typeface="Roboto Light"/>
                            <a:sym typeface="Roboto Light"/>
                          </a:rPr>
                        </m:ctrlPr>
                      </m:sSubPr>
                      <m:e>
                        <m:r>
                          <a:rPr lang="en-AU" sz="24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Light"/>
                            <a:cs typeface="Roboto Light"/>
                            <a:sym typeface="Roboto Light"/>
                          </a:rPr>
                          <m:t>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400" b="0" i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Light"/>
                            <a:cs typeface="Roboto Light"/>
                            <a:sym typeface="Roboto Light"/>
                          </a:rPr>
                          <m:t>RO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).</a:t>
                </a:r>
              </a:p>
              <a:p>
                <a:pPr marL="152396" indent="0">
                  <a:buClr>
                    <a:schemeClr val="dk1"/>
                  </a:buClr>
                  <a:buNone/>
                </a:pPr>
                <a:endParaRPr lang="en-GB" sz="2400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  <a:p>
                <a:pPr marL="152396" indent="0">
                  <a:buClr>
                    <a:schemeClr val="dk1"/>
                  </a:buClr>
                  <a:buNone/>
                </a:pPr>
                <a:endParaRPr lang="en-GB" sz="2400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</mc:Choice>
        <mc:Fallback xmlns="">
          <p:sp>
            <p:nvSpPr>
              <p:cNvPr id="5" name="Google Shape;62;p14">
                <a:extLst>
                  <a:ext uri="{FF2B5EF4-FFF2-40B4-BE49-F238E27FC236}">
                    <a16:creationId xmlns:a16="http://schemas.microsoft.com/office/drawing/2014/main" id="{D9F3CB95-E053-3D2A-098D-3ABDD10BB83D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15600" y="1536633"/>
                <a:ext cx="11360800" cy="45552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>
            <a:extLst>
              <a:ext uri="{FF2B5EF4-FFF2-40B4-BE49-F238E27FC236}">
                <a16:creationId xmlns:a16="http://schemas.microsoft.com/office/drawing/2014/main" id="{EBFEE4C7-EBA0-8BB5-C218-910F9830A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61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614373C-6C1D-A9C9-D730-9A312DD45E41}"/>
                  </a:ext>
                </a:extLst>
              </p:cNvPr>
              <p:cNvSpPr txBox="1"/>
              <p:nvPr/>
            </p:nvSpPr>
            <p:spPr>
              <a:xfrm>
                <a:off x="3586222" y="4678136"/>
                <a:ext cx="2198254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AU" b="0" i="0" smtClean="0">
                          <a:solidFill>
                            <a:srgbClr val="FF33CC"/>
                          </a:solidFill>
                          <a:latin typeface="Cambria Math" panose="02040503050406030204" pitchFamily="18" charset="0"/>
                        </a:rPr>
                        <m:t>PFSS</m:t>
                      </m:r>
                    </m:oMath>
                  </m:oMathPara>
                </a14:m>
                <a:endParaRPr lang="en-AU" b="0" dirty="0">
                  <a:solidFill>
                    <a:srgbClr val="FF33CC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AU" b="0" i="0" smtClean="0">
                          <a:latin typeface="Cambria Math" panose="02040503050406030204" pitchFamily="18" charset="0"/>
                        </a:rPr>
                        <m:t>Radial</m:t>
                      </m:r>
                      <m:r>
                        <a:rPr lang="en-AU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AU" b="0" i="0" smtClean="0">
                          <a:latin typeface="Cambria Math" panose="02040503050406030204" pitchFamily="18" charset="0"/>
                        </a:rPr>
                        <m:t>outflow</m:t>
                      </m:r>
                      <m:r>
                        <a:rPr lang="en-AU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AU" b="0" i="0" smtClean="0">
                          <a:latin typeface="Cambria Math" panose="02040503050406030204" pitchFamily="18" charset="0"/>
                        </a:rPr>
                        <m:t>only</m:t>
                      </m:r>
                    </m:oMath>
                  </m:oMathPara>
                </a14:m>
                <a:endParaRPr lang="en-AU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AU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=1×</m:t>
                      </m:r>
                      <m:sSup>
                        <m:sSupPr>
                          <m:ctrlPr>
                            <a:rPr lang="en-AU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AU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r>
                        <a:rPr lang="en-AU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AU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AU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AU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AU" b="0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AU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=2.5×</m:t>
                      </m:r>
                      <m:sSup>
                        <m:sSupPr>
                          <m:ctrlPr>
                            <a:rPr lang="en-A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A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r>
                        <a:rPr lang="en-AU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A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AU" b="0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AU" b="0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AU" dirty="0">
                  <a:solidFill>
                    <a:srgbClr val="00B0F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AU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=5×</m:t>
                      </m:r>
                      <m:sSup>
                        <m:sSupPr>
                          <m:ctrlPr>
                            <a:rPr lang="en-AU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AU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r>
                        <a:rPr lang="en-AU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AU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AU" b="0" i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AU" b="0" i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AU" dirty="0">
                  <a:solidFill>
                    <a:schemeClr val="accent6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AU" b="0" i="1" smtClean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=±0.4</m:t>
                      </m:r>
                    </m:oMath>
                  </m:oMathPara>
                </a14:m>
                <a:endParaRPr lang="en-AU" dirty="0">
                  <a:solidFill>
                    <a:schemeClr val="tx2">
                      <a:lumMod val="90000"/>
                      <a:lumOff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1F9DB3C-ECA1-FAEB-AB14-53DE6F603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6222" y="4678136"/>
                <a:ext cx="2198254" cy="1754326"/>
              </a:xfrm>
              <a:prstGeom prst="rect">
                <a:avLst/>
              </a:prstGeom>
              <a:blipFill>
                <a:blip r:embed="rId5"/>
                <a:stretch>
                  <a:fillRect b="-208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7876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F5BA1700-DCC6-5AE7-CAB7-CA643FBED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>
            <a:extLst>
              <a:ext uri="{FF2B5EF4-FFF2-40B4-BE49-F238E27FC236}">
                <a16:creationId xmlns:a16="http://schemas.microsoft.com/office/drawing/2014/main" id="{740D03A1-5156-B394-88FC-3DB5307014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599" y="593367"/>
            <a:ext cx="11776401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 sz="3600" b="1" dirty="0">
                <a:solidFill>
                  <a:srgbClr val="438977"/>
                </a:solidFill>
                <a:latin typeface="Verdana Pro Black" panose="020B0A04030504040204" pitchFamily="34" charset="0"/>
              </a:rPr>
              <a:t>Reference Sun vs Synthetic magnetograms</a:t>
            </a:r>
            <a:endParaRPr sz="3600" b="1" dirty="0">
              <a:solidFill>
                <a:srgbClr val="438977"/>
              </a:solidFill>
              <a:latin typeface="Verdana Pro Black" panose="020B0A04030504040204" pitchFamily="34" charset="0"/>
            </a:endParaRPr>
          </a:p>
        </p:txBody>
      </p:sp>
      <p:cxnSp>
        <p:nvCxnSpPr>
          <p:cNvPr id="63" name="Google Shape;63;p14">
            <a:extLst>
              <a:ext uri="{FF2B5EF4-FFF2-40B4-BE49-F238E27FC236}">
                <a16:creationId xmlns:a16="http://schemas.microsoft.com/office/drawing/2014/main" id="{1B1AFC43-CCDA-8659-4BBB-A8815D3F4745}"/>
              </a:ext>
            </a:extLst>
          </p:cNvPr>
          <p:cNvCxnSpPr/>
          <p:nvPr/>
        </p:nvCxnSpPr>
        <p:spPr>
          <a:xfrm>
            <a:off x="423367" y="1441200"/>
            <a:ext cx="8974800" cy="0"/>
          </a:xfrm>
          <a:prstGeom prst="straightConnector1">
            <a:avLst/>
          </a:prstGeom>
          <a:noFill/>
          <a:ln w="57150" cap="flat" cmpd="sng">
            <a:solidFill>
              <a:srgbClr val="BF9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Google Shape;62;p14">
            <a:extLst>
              <a:ext uri="{FF2B5EF4-FFF2-40B4-BE49-F238E27FC236}">
                <a16:creationId xmlns:a16="http://schemas.microsoft.com/office/drawing/2014/main" id="{13B6A865-4CA4-0EF5-00C2-71409DEAEF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536632"/>
            <a:ext cx="11360800" cy="494282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609596" indent="-457200">
              <a:buClr>
                <a:schemeClr val="dk1"/>
              </a:buClr>
              <a:buAutoNum type="alphaLcParenBoth"/>
            </a:pP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Open Flux</a:t>
            </a:r>
          </a:p>
          <a:p>
            <a:pPr marL="609596" indent="-457200">
              <a:buClr>
                <a:schemeClr val="dk1"/>
              </a:buClr>
              <a:buAutoNum type="alphaLcParenBoth"/>
            </a:pP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Energy</a:t>
            </a:r>
          </a:p>
          <a:p>
            <a:pPr marL="609596" indent="-457200">
              <a:buClr>
                <a:schemeClr val="dk1"/>
              </a:buClr>
              <a:buAutoNum type="alphaLcParenBoth"/>
            </a:pPr>
            <a:endParaRPr lang="en-GB" sz="24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152396" indent="0">
              <a:buClr>
                <a:schemeClr val="dk1"/>
              </a:buClr>
              <a:buNone/>
            </a:pP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Left: Reference Sun </a:t>
            </a:r>
            <a:b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simulations (RS)</a:t>
            </a:r>
          </a:p>
          <a:p>
            <a:pPr marL="152396" indent="0">
              <a:buClr>
                <a:schemeClr val="dk1"/>
              </a:buClr>
              <a:buNone/>
            </a:pP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Right: synthetic synoptic</a:t>
            </a:r>
            <a:b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magnetograms (SSM)</a:t>
            </a:r>
          </a:p>
          <a:p>
            <a:pPr marL="152396" indent="0">
              <a:buClr>
                <a:schemeClr val="dk1"/>
              </a:buClr>
              <a:buNone/>
            </a:pPr>
            <a:endParaRPr lang="en-GB" sz="24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152396" indent="0">
              <a:buClr>
                <a:schemeClr val="dk1"/>
              </a:buClr>
              <a:buNone/>
            </a:pP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Increase from </a:t>
            </a:r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  <a:latin typeface="Roboto Light"/>
                <a:ea typeface="Roboto Light"/>
                <a:cs typeface="Roboto Light"/>
                <a:sym typeface="Roboto Light"/>
              </a:rPr>
              <a:t>PFSS model </a:t>
            </a:r>
            <a:br>
              <a:rPr lang="en-GB" sz="2400" dirty="0"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GB" sz="2400" dirty="0">
                <a:latin typeface="Roboto Light"/>
                <a:ea typeface="Roboto Light"/>
                <a:cs typeface="Roboto Light"/>
                <a:sym typeface="Roboto Light"/>
              </a:rPr>
              <a:t>to SSM simulations is </a:t>
            </a:r>
            <a:br>
              <a:rPr lang="en-GB" sz="2400" dirty="0"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GB" sz="2400" dirty="0">
                <a:latin typeface="Roboto Light"/>
                <a:ea typeface="Roboto Light"/>
                <a:cs typeface="Roboto Light"/>
                <a:sym typeface="Roboto Light"/>
              </a:rPr>
              <a:t>roughly half of the increase </a:t>
            </a:r>
            <a:br>
              <a:rPr lang="en-GB" sz="2400" dirty="0"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GB" sz="2400" dirty="0">
                <a:latin typeface="Roboto Light"/>
                <a:ea typeface="Roboto Light"/>
                <a:cs typeface="Roboto Light"/>
                <a:sym typeface="Roboto Light"/>
              </a:rPr>
              <a:t>from PFSS model to the </a:t>
            </a:r>
            <a:br>
              <a:rPr lang="en-GB" sz="2400" dirty="0"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GB" sz="2400" dirty="0">
                <a:latin typeface="Roboto Light"/>
                <a:ea typeface="Roboto Light"/>
                <a:cs typeface="Roboto Light"/>
                <a:sym typeface="Roboto Light"/>
              </a:rPr>
              <a:t>RS simulations.</a:t>
            </a:r>
            <a:br>
              <a:rPr lang="en-GB" sz="2400" dirty="0">
                <a:latin typeface="Roboto Light"/>
                <a:ea typeface="Roboto Light"/>
                <a:cs typeface="Roboto Light"/>
                <a:sym typeface="Roboto Light"/>
              </a:rPr>
            </a:br>
            <a:endParaRPr lang="en-GB" sz="2400" dirty="0">
              <a:solidFill>
                <a:schemeClr val="accent5">
                  <a:lumMod val="60000"/>
                  <a:lumOff val="40000"/>
                </a:schemeClr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49F2FB6-62BB-6048-76BC-31AE6B040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496" y="1536633"/>
            <a:ext cx="7436244" cy="523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70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2B423271-706A-5A78-6262-EF365A1BE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>
            <a:extLst>
              <a:ext uri="{FF2B5EF4-FFF2-40B4-BE49-F238E27FC236}">
                <a16:creationId xmlns:a16="http://schemas.microsoft.com/office/drawing/2014/main" id="{9A118FB9-69AD-0D67-D5B3-242885F517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AU" b="1" dirty="0">
                <a:solidFill>
                  <a:srgbClr val="438977"/>
                </a:solidFill>
                <a:latin typeface="Verdana Pro Black" panose="020B0A04030504040204" pitchFamily="34" charset="0"/>
              </a:rPr>
              <a:t>Conclusions</a:t>
            </a:r>
            <a:endParaRPr b="1" dirty="0">
              <a:solidFill>
                <a:srgbClr val="438977"/>
              </a:solidFill>
              <a:latin typeface="Verdana Pro Black" panose="020B0A04030504040204" pitchFamily="34" charset="0"/>
            </a:endParaRPr>
          </a:p>
        </p:txBody>
      </p:sp>
      <p:cxnSp>
        <p:nvCxnSpPr>
          <p:cNvPr id="63" name="Google Shape;63;p14">
            <a:extLst>
              <a:ext uri="{FF2B5EF4-FFF2-40B4-BE49-F238E27FC236}">
                <a16:creationId xmlns:a16="http://schemas.microsoft.com/office/drawing/2014/main" id="{1183BFAB-6D2B-8BEF-617C-B919A267C188}"/>
              </a:ext>
            </a:extLst>
          </p:cNvPr>
          <p:cNvCxnSpPr/>
          <p:nvPr/>
        </p:nvCxnSpPr>
        <p:spPr>
          <a:xfrm>
            <a:off x="423367" y="1441200"/>
            <a:ext cx="8974800" cy="0"/>
          </a:xfrm>
          <a:prstGeom prst="straightConnector1">
            <a:avLst/>
          </a:prstGeom>
          <a:noFill/>
          <a:ln w="57150" cap="flat" cmpd="sng">
            <a:solidFill>
              <a:srgbClr val="BF9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Google Shape;62;p14">
            <a:extLst>
              <a:ext uri="{FF2B5EF4-FFF2-40B4-BE49-F238E27FC236}">
                <a16:creationId xmlns:a16="http://schemas.microsoft.com/office/drawing/2014/main" id="{6588670D-708E-959D-B38A-D45F430408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536632"/>
            <a:ext cx="11360800" cy="488263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152396" indent="0">
              <a:buClr>
                <a:schemeClr val="dk1"/>
              </a:buClr>
              <a:buNone/>
            </a:pPr>
            <a:r>
              <a:rPr lang="en-AU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Comparison between Reference Sun simulations and magnetogram simulations to quantify the data loss due to limitations in observations.</a:t>
            </a:r>
          </a:p>
          <a:p>
            <a:pPr lvl="1">
              <a:buClr>
                <a:schemeClr val="dk1"/>
              </a:buClr>
            </a:pPr>
            <a:r>
              <a:rPr lang="en-AU" sz="20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No difference between PFSS models from either synthetic synoptic magnetograms or instantaneous Reference Sun</a:t>
            </a:r>
          </a:p>
          <a:p>
            <a:pPr lvl="1">
              <a:buClr>
                <a:schemeClr val="dk1"/>
              </a:buClr>
            </a:pPr>
            <a:r>
              <a:rPr lang="en-AU" sz="20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Reference Sun simulations cause twice as much enhancement on PFSS models as simulations with fixed surface </a:t>
            </a:r>
            <a:r>
              <a:rPr lang="en-AU" sz="20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flux distribution and limited data.</a:t>
            </a:r>
            <a:endParaRPr lang="en-AU" sz="20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806805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40B19F00-54BF-CD18-1365-F8FAC1F90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08FD7382-295A-52AE-363E-93F7B6D9F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405" y="2881533"/>
            <a:ext cx="4887190" cy="68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067B921E-F4B5-35E6-E9FF-2BBAF3A74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124" y="4278676"/>
            <a:ext cx="2983345" cy="76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62;p14">
            <a:extLst>
              <a:ext uri="{FF2B5EF4-FFF2-40B4-BE49-F238E27FC236}">
                <a16:creationId xmlns:a16="http://schemas.microsoft.com/office/drawing/2014/main" id="{E07AF05B-4699-BCD1-CC63-362C5528D154}"/>
              </a:ext>
            </a:extLst>
          </p:cNvPr>
          <p:cNvSpPr txBox="1">
            <a:spLocks/>
          </p:cNvSpPr>
          <p:nvPr/>
        </p:nvSpPr>
        <p:spPr>
          <a:xfrm>
            <a:off x="568000" y="16890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marL="609585" lvl="0" indent="-457189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396" indent="0">
              <a:buClr>
                <a:schemeClr val="dk1"/>
              </a:buClr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Method for introducing non-linear force free fields (NLFFFs) in the corona</a:t>
            </a:r>
          </a:p>
          <a:p>
            <a:pPr marL="152396" indent="0">
              <a:buClr>
                <a:schemeClr val="dk1"/>
              </a:buClr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Introduce an artificial, dissipation-like frictional term into the MHD equation of motion, which reduces so that:</a:t>
            </a:r>
          </a:p>
          <a:p>
            <a:pPr marL="152396" indent="0">
              <a:buClr>
                <a:schemeClr val="dk1"/>
              </a:buClr>
              <a:buFont typeface="Arial" panose="020B0604020202020204" pitchFamily="34" charset="0"/>
              <a:buNone/>
            </a:pPr>
            <a:endParaRPr lang="en-GB" sz="24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152396" indent="0">
              <a:buClr>
                <a:schemeClr val="dk1"/>
              </a:buClr>
              <a:buFont typeface="Arial" panose="020B0604020202020204" pitchFamily="34" charset="0"/>
              <a:buNone/>
            </a:pPr>
            <a:endParaRPr lang="en-GB" sz="24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152396" indent="0">
              <a:buClr>
                <a:schemeClr val="dk1"/>
              </a:buClr>
              <a:buFont typeface="Arial" panose="020B0604020202020204" pitchFamily="34" charset="0"/>
              <a:buNone/>
            </a:pPr>
            <a:endParaRPr lang="en-GB" sz="24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152396" indent="0">
              <a:buClr>
                <a:schemeClr val="dk1"/>
              </a:buClr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The corona responds dynamically to changes in the field:</a:t>
            </a:r>
          </a:p>
          <a:p>
            <a:pPr marL="152396" indent="0">
              <a:buClr>
                <a:schemeClr val="dk1"/>
              </a:buClr>
              <a:buFont typeface="Arial" panose="020B0604020202020204" pitchFamily="34" charset="0"/>
              <a:buNone/>
            </a:pPr>
            <a:endParaRPr lang="en-GB" sz="24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152396" indent="0">
              <a:buClr>
                <a:schemeClr val="dk1"/>
              </a:buClr>
              <a:buFont typeface="Arial" panose="020B0604020202020204" pitchFamily="34" charset="0"/>
              <a:buNone/>
            </a:pPr>
            <a:endParaRPr lang="en-GB" sz="24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152396" indent="0">
              <a:buClr>
                <a:schemeClr val="dk1"/>
              </a:buClr>
              <a:buFont typeface="Arial" panose="020B0604020202020204" pitchFamily="34" charset="0"/>
              <a:buNone/>
            </a:pPr>
            <a:endParaRPr lang="en-GB" sz="24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152396" indent="0">
              <a:buClr>
                <a:schemeClr val="dk1"/>
              </a:buClr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where</a:t>
            </a:r>
          </a:p>
          <a:p>
            <a:pPr marL="152396" indent="0">
              <a:buClr>
                <a:schemeClr val="dk1"/>
              </a:buClr>
              <a:buFont typeface="Arial" panose="020B0604020202020204" pitchFamily="34" charset="0"/>
              <a:buNone/>
            </a:pPr>
            <a:endParaRPr lang="en-GB" sz="24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C41211-B096-A748-3A03-F95426520298}"/>
              </a:ext>
            </a:extLst>
          </p:cNvPr>
          <p:cNvSpPr/>
          <p:nvPr/>
        </p:nvSpPr>
        <p:spPr>
          <a:xfrm>
            <a:off x="-40603" y="-968425"/>
            <a:ext cx="13220894" cy="2494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378AC2-E5A7-3A53-DD91-F312979A976B}"/>
              </a:ext>
            </a:extLst>
          </p:cNvPr>
          <p:cNvSpPr/>
          <p:nvPr/>
        </p:nvSpPr>
        <p:spPr>
          <a:xfrm>
            <a:off x="-40603" y="-968425"/>
            <a:ext cx="13220894" cy="24288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1" name="Google Shape;61;p14">
            <a:extLst>
              <a:ext uri="{FF2B5EF4-FFF2-40B4-BE49-F238E27FC236}">
                <a16:creationId xmlns:a16="http://schemas.microsoft.com/office/drawing/2014/main" id="{916D2EBA-8625-5552-CCCA-59BAABA790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GB" b="1" dirty="0">
                <a:solidFill>
                  <a:srgbClr val="438977"/>
                </a:solidFill>
                <a:latin typeface="Verdana Pro Black" panose="020B0A04030504040204" pitchFamily="34" charset="0"/>
              </a:rPr>
              <a:t>Magnetofrictional model</a:t>
            </a:r>
            <a:endParaRPr b="1" dirty="0">
              <a:solidFill>
                <a:srgbClr val="438977"/>
              </a:solidFill>
              <a:latin typeface="Verdana Pro Black" panose="020B0A04030504040204" pitchFamily="34" charset="0"/>
            </a:endParaRPr>
          </a:p>
        </p:txBody>
      </p:sp>
      <p:cxnSp>
        <p:nvCxnSpPr>
          <p:cNvPr id="63" name="Google Shape;63;p14">
            <a:extLst>
              <a:ext uri="{FF2B5EF4-FFF2-40B4-BE49-F238E27FC236}">
                <a16:creationId xmlns:a16="http://schemas.microsoft.com/office/drawing/2014/main" id="{C821CFEC-D711-2358-01D9-B9B9231FF5EB}"/>
              </a:ext>
            </a:extLst>
          </p:cNvPr>
          <p:cNvCxnSpPr/>
          <p:nvPr/>
        </p:nvCxnSpPr>
        <p:spPr>
          <a:xfrm>
            <a:off x="423367" y="1441200"/>
            <a:ext cx="8974800" cy="0"/>
          </a:xfrm>
          <a:prstGeom prst="straightConnector1">
            <a:avLst/>
          </a:prstGeom>
          <a:noFill/>
          <a:ln w="57150" cap="flat" cmpd="sng">
            <a:solidFill>
              <a:srgbClr val="BF9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080" name="Picture 8">
            <a:extLst>
              <a:ext uri="{FF2B5EF4-FFF2-40B4-BE49-F238E27FC236}">
                <a16:creationId xmlns:a16="http://schemas.microsoft.com/office/drawing/2014/main" id="{147DE5A0-495B-9E18-6300-7663D79D62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3"/>
          <a:stretch/>
        </p:blipFill>
        <p:spPr bwMode="auto">
          <a:xfrm>
            <a:off x="6573248" y="5463544"/>
            <a:ext cx="4968674" cy="93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>
            <a:extLst>
              <a:ext uri="{FF2B5EF4-FFF2-40B4-BE49-F238E27FC236}">
                <a16:creationId xmlns:a16="http://schemas.microsoft.com/office/drawing/2014/main" id="{D80FC8C1-59E8-A3E4-72A6-E3EF47751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41" y="5606516"/>
            <a:ext cx="4452055" cy="64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0CB036-01D4-C1BC-D4E5-EF73CE466E44}"/>
              </a:ext>
            </a:extLst>
          </p:cNvPr>
          <p:cNvSpPr txBox="1"/>
          <p:nvPr/>
        </p:nvSpPr>
        <p:spPr>
          <a:xfrm>
            <a:off x="1799990" y="6344289"/>
            <a:ext cx="2561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Coronal flow velocities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0452B5-B36E-2FF5-9959-2FAC3900E089}"/>
              </a:ext>
            </a:extLst>
          </p:cNvPr>
          <p:cNvSpPr txBox="1"/>
          <p:nvPr/>
        </p:nvSpPr>
        <p:spPr>
          <a:xfrm>
            <a:off x="8117589" y="6383139"/>
            <a:ext cx="2561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Statistically-averaged helicity condensation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960DD-B863-E01E-149B-97D6D853263D}"/>
              </a:ext>
            </a:extLst>
          </p:cNvPr>
          <p:cNvSpPr/>
          <p:nvPr/>
        </p:nvSpPr>
        <p:spPr>
          <a:xfrm>
            <a:off x="-514447" y="5129860"/>
            <a:ext cx="13220894" cy="24288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64" name="Google Shape;64;p14">
            <a:extLst>
              <a:ext uri="{FF2B5EF4-FFF2-40B4-BE49-F238E27FC236}">
                <a16:creationId xmlns:a16="http://schemas.microsoft.com/office/drawing/2014/main" id="{6D2B29CF-107B-2354-53CA-A3130E0235CA}"/>
              </a:ext>
            </a:extLst>
          </p:cNvPr>
          <p:cNvCxnSpPr/>
          <p:nvPr/>
        </p:nvCxnSpPr>
        <p:spPr>
          <a:xfrm rot="10800000" flipH="1">
            <a:off x="-40603" y="6802967"/>
            <a:ext cx="12256800" cy="3600"/>
          </a:xfrm>
          <a:prstGeom prst="straightConnector1">
            <a:avLst/>
          </a:prstGeom>
          <a:noFill/>
          <a:ln w="114300" cap="flat" cmpd="sng">
            <a:solidFill>
              <a:srgbClr val="438977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094896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8D68A5D4-0130-B5EF-1E7E-BA5D13884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>
            <a:extLst>
              <a:ext uri="{FF2B5EF4-FFF2-40B4-BE49-F238E27FC236}">
                <a16:creationId xmlns:a16="http://schemas.microsoft.com/office/drawing/2014/main" id="{7B05643A-837B-7299-65AD-222E36C402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GB" b="1" dirty="0">
                <a:solidFill>
                  <a:srgbClr val="438977"/>
                </a:solidFill>
                <a:latin typeface="Verdana Pro Black" panose="020B0A04030504040204" pitchFamily="34" charset="0"/>
              </a:rPr>
              <a:t>Open </a:t>
            </a:r>
            <a:r>
              <a:rPr lang="en-GB" b="1" dirty="0" err="1">
                <a:solidFill>
                  <a:srgbClr val="438977"/>
                </a:solidFill>
                <a:latin typeface="Verdana Pro Black" panose="020B0A04030504040204" pitchFamily="34" charset="0"/>
              </a:rPr>
              <a:t>footpoint</a:t>
            </a:r>
            <a:r>
              <a:rPr lang="en-GB" b="1" dirty="0">
                <a:solidFill>
                  <a:srgbClr val="438977"/>
                </a:solidFill>
                <a:latin typeface="Verdana Pro Black" panose="020B0A04030504040204" pitchFamily="34" charset="0"/>
              </a:rPr>
              <a:t> area</a:t>
            </a:r>
            <a:endParaRPr b="1" dirty="0">
              <a:solidFill>
                <a:srgbClr val="438977"/>
              </a:solidFill>
              <a:latin typeface="Verdana Pro Black" panose="020B0A04030504040204" pitchFamily="34" charset="0"/>
            </a:endParaRPr>
          </a:p>
        </p:txBody>
      </p:sp>
      <p:cxnSp>
        <p:nvCxnSpPr>
          <p:cNvPr id="63" name="Google Shape;63;p14">
            <a:extLst>
              <a:ext uri="{FF2B5EF4-FFF2-40B4-BE49-F238E27FC236}">
                <a16:creationId xmlns:a16="http://schemas.microsoft.com/office/drawing/2014/main" id="{DE73DE41-2B58-A7AC-A9BD-674136236550}"/>
              </a:ext>
            </a:extLst>
          </p:cNvPr>
          <p:cNvCxnSpPr/>
          <p:nvPr/>
        </p:nvCxnSpPr>
        <p:spPr>
          <a:xfrm>
            <a:off x="423367" y="1441200"/>
            <a:ext cx="8974800" cy="0"/>
          </a:xfrm>
          <a:prstGeom prst="straightConnector1">
            <a:avLst/>
          </a:prstGeom>
          <a:noFill/>
          <a:ln w="57150" cap="flat" cmpd="sng">
            <a:solidFill>
              <a:srgbClr val="BF9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F1CF747-215E-F208-C3BA-37F6E64E2F99}"/>
              </a:ext>
            </a:extLst>
          </p:cNvPr>
          <p:cNvSpPr txBox="1"/>
          <p:nvPr/>
        </p:nvSpPr>
        <p:spPr>
          <a:xfrm>
            <a:off x="415599" y="6091832"/>
            <a:ext cx="11360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0" i="0" u="none" strike="noStrike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Top panels show longitudinally-averaged </a:t>
            </a:r>
            <a:r>
              <a:rPr lang="en-US" sz="1600" b="0" i="0" u="none" strike="noStrike" dirty="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footpoint</a:t>
            </a:r>
            <a:r>
              <a:rPr lang="en-US" sz="1600" b="0" i="0" u="none" strike="noStrike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areas, with blue being negative and red being positive Open Flux </a:t>
            </a:r>
            <a:r>
              <a:rPr lang="en-US" sz="1600" b="0" i="0" u="none" strike="noStrike" dirty="0" err="1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footpoints</a:t>
            </a:r>
            <a:r>
              <a:rPr lang="en-US" sz="1600" b="0" i="0" u="none" strike="noStrike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. Bottom panels show difference relative to the top middle (SSM) panel, in </a:t>
            </a:r>
            <a:r>
              <a:rPr lang="en-US" sz="1600" b="1" i="0" u="none" strike="noStrike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absolute</a:t>
            </a:r>
            <a:r>
              <a:rPr lang="en-US" sz="1600" b="0" i="0" u="none" strike="noStrike" dirty="0"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Open Flux (discounting positive or negative).</a:t>
            </a:r>
            <a:endParaRPr lang="en-AU" sz="16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3" name="Picture 2" descr="A group of images of different colors&#10;&#10;Description automatically generated">
            <a:extLst>
              <a:ext uri="{FF2B5EF4-FFF2-40B4-BE49-F238E27FC236}">
                <a16:creationId xmlns:a16="http://schemas.microsoft.com/office/drawing/2014/main" id="{0513BCD3-64EC-B599-273B-D9BCACE19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468"/>
            <a:ext cx="12192000" cy="4021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BB55911-F1EF-B450-9F4D-261C5BCC4A3E}"/>
                  </a:ext>
                </a:extLst>
              </p:cNvPr>
              <p:cNvSpPr txBox="1"/>
              <p:nvPr/>
            </p:nvSpPr>
            <p:spPr>
              <a:xfrm>
                <a:off x="3890357" y="4402027"/>
                <a:ext cx="2844740" cy="33855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AU" sz="1600" b="0" i="1" smtClean="0">
                        <a:latin typeface="Cambria Math" panose="02040503050406030204" pitchFamily="18" charset="0"/>
                        <a:ea typeface="Roboto Light" panose="02000000000000000000" pitchFamily="2" charset="0"/>
                        <a:cs typeface="Roboto Light" panose="02000000000000000000" pitchFamily="2" charset="0"/>
                      </a:rPr>
                      <m:t>𝜔</m:t>
                    </m:r>
                    <m:r>
                      <a:rPr lang="en-AU" sz="1600" b="0" i="1" smtClean="0">
                        <a:latin typeface="Cambria Math" panose="02040503050406030204" pitchFamily="18" charset="0"/>
                        <a:ea typeface="Roboto Light" panose="02000000000000000000" pitchFamily="2" charset="0"/>
                        <a:cs typeface="Roboto Light" panose="02000000000000000000" pitchFamily="2" charset="0"/>
                      </a:rPr>
                      <m:t>=5×</m:t>
                    </m:r>
                    <m:sSup>
                      <m:sSupPr>
                        <m:ctrlPr>
                          <a:rPr lang="en-AU" sz="1600" b="0" i="1" smtClean="0">
                            <a:latin typeface="Cambria Math" panose="02040503050406030204" pitchFamily="18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rPr>
                        </m:ctrlPr>
                      </m:sSupPr>
                      <m:e>
                        <m:r>
                          <a:rPr lang="en-AU" sz="1600" b="0" i="1" smtClean="0">
                            <a:latin typeface="Cambria Math" panose="02040503050406030204" pitchFamily="18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rPr>
                          <m:t>10</m:t>
                        </m:r>
                      </m:e>
                      <m:sup>
                        <m:r>
                          <a:rPr lang="en-AU" sz="1600" b="0" i="1" smtClean="0">
                            <a:latin typeface="Cambria Math" panose="02040503050406030204" pitchFamily="18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rPr>
                          <m:t>−6</m:t>
                        </m:r>
                      </m:sup>
                    </m:sSup>
                    <m:r>
                      <a:rPr lang="en-AU" sz="1600" b="0" i="1" smtClean="0">
                        <a:latin typeface="Cambria Math" panose="02040503050406030204" pitchFamily="18" charset="0"/>
                        <a:ea typeface="Roboto Light" panose="02000000000000000000" pitchFamily="2" charset="0"/>
                        <a:cs typeface="Roboto Light" panose="02000000000000000000" pitchFamily="2" charset="0"/>
                      </a:rPr>
                      <m:t> </m:t>
                    </m:r>
                    <m:sSup>
                      <m:sSupPr>
                        <m:ctrlPr>
                          <a:rPr lang="en-AU" sz="1600" b="0" i="1" smtClean="0">
                            <a:latin typeface="Cambria Math" panose="02040503050406030204" pitchFamily="18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AU" sz="1600" b="0" i="0" smtClean="0">
                            <a:latin typeface="Cambria Math" panose="02040503050406030204" pitchFamily="18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rPr>
                          <m:t>s</m:t>
                        </m:r>
                      </m:e>
                      <m:sup>
                        <m:r>
                          <a:rPr lang="en-AU" sz="1600" b="0" i="0" smtClean="0">
                            <a:latin typeface="Cambria Math" panose="02040503050406030204" pitchFamily="18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AU" sz="1600" dirty="0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 simulations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335C262-8DF3-61B1-B877-16053099B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0357" y="4402027"/>
                <a:ext cx="2844740" cy="338554"/>
              </a:xfrm>
              <a:prstGeom prst="rect">
                <a:avLst/>
              </a:prstGeom>
              <a:blipFill>
                <a:blip r:embed="rId4"/>
                <a:stretch>
                  <a:fillRect t="-3390" b="-16949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C26795E-B80E-FAFC-D6DD-420C45F2ECE7}"/>
              </a:ext>
            </a:extLst>
          </p:cNvPr>
          <p:cNvCxnSpPr/>
          <p:nvPr/>
        </p:nvCxnSpPr>
        <p:spPr>
          <a:xfrm flipV="1">
            <a:off x="4955458" y="3726426"/>
            <a:ext cx="0" cy="6784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F835DCB-C4E9-32C6-CFBD-DB0D265D2D96}"/>
              </a:ext>
            </a:extLst>
          </p:cNvPr>
          <p:cNvCxnSpPr>
            <a:cxnSpLocks/>
          </p:cNvCxnSpPr>
          <p:nvPr/>
        </p:nvCxnSpPr>
        <p:spPr>
          <a:xfrm flipV="1">
            <a:off x="5997680" y="3726426"/>
            <a:ext cx="1022555" cy="6784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7586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64D587B4-634B-30A3-80F6-473E05F17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2;p14">
            <a:extLst>
              <a:ext uri="{FF2B5EF4-FFF2-40B4-BE49-F238E27FC236}">
                <a16:creationId xmlns:a16="http://schemas.microsoft.com/office/drawing/2014/main" id="{27968180-B00B-B248-43AB-E1F648469F03}"/>
              </a:ext>
            </a:extLst>
          </p:cNvPr>
          <p:cNvSpPr txBox="1">
            <a:spLocks/>
          </p:cNvSpPr>
          <p:nvPr/>
        </p:nvSpPr>
        <p:spPr>
          <a:xfrm>
            <a:off x="568000" y="-259846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marL="609585" lvl="0" indent="-457189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396" indent="0">
              <a:buClr>
                <a:schemeClr val="dk1"/>
              </a:buClr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Method for introducing non-linear force free fields (NLFFFs) in the corona</a:t>
            </a:r>
          </a:p>
          <a:p>
            <a:pPr marL="152396" indent="0">
              <a:buClr>
                <a:schemeClr val="dk1"/>
              </a:buClr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Introduce an artificial, dissipation-like frictional term into the MHD equation of motion, which reduces so that:</a:t>
            </a:r>
          </a:p>
          <a:p>
            <a:pPr marL="152396" indent="0">
              <a:buClr>
                <a:schemeClr val="dk1"/>
              </a:buClr>
              <a:buFont typeface="Arial" panose="020B0604020202020204" pitchFamily="34" charset="0"/>
              <a:buNone/>
            </a:pPr>
            <a:endParaRPr lang="en-GB" sz="24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152396" indent="0">
              <a:buClr>
                <a:schemeClr val="dk1"/>
              </a:buClr>
              <a:buFont typeface="Arial" panose="020B0604020202020204" pitchFamily="34" charset="0"/>
              <a:buNone/>
            </a:pPr>
            <a:endParaRPr lang="en-GB" sz="24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152396" indent="0">
              <a:buClr>
                <a:schemeClr val="dk1"/>
              </a:buClr>
              <a:buFont typeface="Arial" panose="020B0604020202020204" pitchFamily="34" charset="0"/>
              <a:buNone/>
            </a:pPr>
            <a:endParaRPr lang="en-GB" sz="24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152396" indent="0">
              <a:buClr>
                <a:schemeClr val="dk1"/>
              </a:buClr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The corona responds dynamically to changes in the field:</a:t>
            </a:r>
          </a:p>
          <a:p>
            <a:pPr marL="152396" indent="0">
              <a:buClr>
                <a:schemeClr val="dk1"/>
              </a:buClr>
              <a:buFont typeface="Arial" panose="020B0604020202020204" pitchFamily="34" charset="0"/>
              <a:buNone/>
            </a:pPr>
            <a:endParaRPr lang="en-GB" sz="24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152396" indent="0">
              <a:buClr>
                <a:schemeClr val="dk1"/>
              </a:buClr>
              <a:buFont typeface="Arial" panose="020B0604020202020204" pitchFamily="34" charset="0"/>
              <a:buNone/>
            </a:pPr>
            <a:endParaRPr lang="en-GB" sz="24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152396" indent="0">
              <a:buClr>
                <a:schemeClr val="dk1"/>
              </a:buClr>
              <a:buFont typeface="Arial" panose="020B0604020202020204" pitchFamily="34" charset="0"/>
              <a:buNone/>
            </a:pPr>
            <a:endParaRPr lang="en-GB" sz="24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152396" indent="0">
              <a:buClr>
                <a:schemeClr val="dk1"/>
              </a:buClr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where</a:t>
            </a:r>
          </a:p>
          <a:p>
            <a:pPr marL="152396" indent="0">
              <a:buClr>
                <a:schemeClr val="dk1"/>
              </a:buClr>
              <a:buFont typeface="Arial" panose="020B0604020202020204" pitchFamily="34" charset="0"/>
              <a:buNone/>
            </a:pPr>
            <a:endParaRPr lang="en-GB" sz="24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A0CECD00-E452-0252-8696-5D997D641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405" y="858766"/>
            <a:ext cx="4887190" cy="68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DF8BE085-7C44-2B32-89B5-BD4E3B1BB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124" y="2329797"/>
            <a:ext cx="2983345" cy="76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B4D5AF-B840-85DD-2B2E-160C2CF85249}"/>
              </a:ext>
            </a:extLst>
          </p:cNvPr>
          <p:cNvSpPr/>
          <p:nvPr/>
        </p:nvSpPr>
        <p:spPr>
          <a:xfrm>
            <a:off x="-40603" y="-959189"/>
            <a:ext cx="13220894" cy="2494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1" name="Google Shape;61;p14">
            <a:extLst>
              <a:ext uri="{FF2B5EF4-FFF2-40B4-BE49-F238E27FC236}">
                <a16:creationId xmlns:a16="http://schemas.microsoft.com/office/drawing/2014/main" id="{A878C878-0B1E-33DE-2B5D-0B1EB00253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GB" b="1" dirty="0">
                <a:solidFill>
                  <a:srgbClr val="438977"/>
                </a:solidFill>
                <a:latin typeface="Verdana Pro Black" panose="020B0A04030504040204" pitchFamily="34" charset="0"/>
              </a:rPr>
              <a:t>Magnetofrictional model</a:t>
            </a:r>
            <a:endParaRPr b="1" dirty="0">
              <a:solidFill>
                <a:srgbClr val="438977"/>
              </a:solidFill>
              <a:latin typeface="Verdana Pro Black" panose="020B0A04030504040204" pitchFamily="34" charset="0"/>
            </a:endParaRPr>
          </a:p>
        </p:txBody>
      </p:sp>
      <p:cxnSp>
        <p:nvCxnSpPr>
          <p:cNvPr id="63" name="Google Shape;63;p14">
            <a:extLst>
              <a:ext uri="{FF2B5EF4-FFF2-40B4-BE49-F238E27FC236}">
                <a16:creationId xmlns:a16="http://schemas.microsoft.com/office/drawing/2014/main" id="{F5EC8443-B1B8-6226-7B15-936093D4723C}"/>
              </a:ext>
            </a:extLst>
          </p:cNvPr>
          <p:cNvCxnSpPr/>
          <p:nvPr/>
        </p:nvCxnSpPr>
        <p:spPr>
          <a:xfrm>
            <a:off x="423367" y="1441200"/>
            <a:ext cx="8974800" cy="0"/>
          </a:xfrm>
          <a:prstGeom prst="straightConnector1">
            <a:avLst/>
          </a:prstGeom>
          <a:noFill/>
          <a:ln w="57150" cap="flat" cmpd="sng">
            <a:solidFill>
              <a:srgbClr val="BF9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080" name="Picture 8">
            <a:extLst>
              <a:ext uri="{FF2B5EF4-FFF2-40B4-BE49-F238E27FC236}">
                <a16:creationId xmlns:a16="http://schemas.microsoft.com/office/drawing/2014/main" id="{D2D84C42-DD02-B115-59A0-BFBBA8CCD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3"/>
          <a:stretch/>
        </p:blipFill>
        <p:spPr bwMode="auto">
          <a:xfrm>
            <a:off x="6573248" y="3514665"/>
            <a:ext cx="4968674" cy="93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>
            <a:extLst>
              <a:ext uri="{FF2B5EF4-FFF2-40B4-BE49-F238E27FC236}">
                <a16:creationId xmlns:a16="http://schemas.microsoft.com/office/drawing/2014/main" id="{FE217A84-C137-B574-4D37-126490318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41" y="3657637"/>
            <a:ext cx="4452055" cy="64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73C9CB-1E45-6EF2-8417-4309653FD668}"/>
              </a:ext>
            </a:extLst>
          </p:cNvPr>
          <p:cNvSpPr txBox="1"/>
          <p:nvPr/>
        </p:nvSpPr>
        <p:spPr>
          <a:xfrm>
            <a:off x="1799990" y="4469308"/>
            <a:ext cx="2561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Coronal flow velocities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4FD91E-0574-73FF-2823-05829F1910AC}"/>
              </a:ext>
            </a:extLst>
          </p:cNvPr>
          <p:cNvSpPr txBox="1"/>
          <p:nvPr/>
        </p:nvSpPr>
        <p:spPr>
          <a:xfrm>
            <a:off x="8117589" y="4508158"/>
            <a:ext cx="2561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Statistically-averaged helicity condensation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B20E80-6A4C-F42A-F1FF-788F5AEE3697}"/>
              </a:ext>
            </a:extLst>
          </p:cNvPr>
          <p:cNvSpPr/>
          <p:nvPr/>
        </p:nvSpPr>
        <p:spPr>
          <a:xfrm>
            <a:off x="-514447" y="5129860"/>
            <a:ext cx="13220894" cy="24288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64" name="Google Shape;64;p14">
            <a:extLst>
              <a:ext uri="{FF2B5EF4-FFF2-40B4-BE49-F238E27FC236}">
                <a16:creationId xmlns:a16="http://schemas.microsoft.com/office/drawing/2014/main" id="{FC5EC81F-277B-996E-F89A-4C4704B5BBA6}"/>
              </a:ext>
            </a:extLst>
          </p:cNvPr>
          <p:cNvCxnSpPr/>
          <p:nvPr/>
        </p:nvCxnSpPr>
        <p:spPr>
          <a:xfrm rot="10800000" flipH="1">
            <a:off x="-40603" y="6802967"/>
            <a:ext cx="12256800" cy="3600"/>
          </a:xfrm>
          <a:prstGeom prst="straightConnector1">
            <a:avLst/>
          </a:prstGeom>
          <a:noFill/>
          <a:ln w="114300" cap="flat" cmpd="sng">
            <a:solidFill>
              <a:srgbClr val="438977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448437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501FEBB6-248F-AF66-7E75-87BB93132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>
            <a:extLst>
              <a:ext uri="{FF2B5EF4-FFF2-40B4-BE49-F238E27FC236}">
                <a16:creationId xmlns:a16="http://schemas.microsoft.com/office/drawing/2014/main" id="{BCAB6CE4-D780-ADFA-1B5E-6ABDD90B97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GB" b="1" dirty="0">
                <a:solidFill>
                  <a:srgbClr val="438977"/>
                </a:solidFill>
                <a:latin typeface="Verdana Pro Black" panose="020B0A04030504040204" pitchFamily="34" charset="0"/>
              </a:rPr>
              <a:t>Area enhancements</a:t>
            </a:r>
            <a:endParaRPr b="1" dirty="0">
              <a:solidFill>
                <a:srgbClr val="438977"/>
              </a:solidFill>
              <a:latin typeface="Verdana Pro Black" panose="020B0A04030504040204" pitchFamily="34" charset="0"/>
            </a:endParaRPr>
          </a:p>
        </p:txBody>
      </p:sp>
      <p:cxnSp>
        <p:nvCxnSpPr>
          <p:cNvPr id="63" name="Google Shape;63;p14">
            <a:extLst>
              <a:ext uri="{FF2B5EF4-FFF2-40B4-BE49-F238E27FC236}">
                <a16:creationId xmlns:a16="http://schemas.microsoft.com/office/drawing/2014/main" id="{3E1939D5-BC15-2BA2-53AE-0E398B827D7D}"/>
              </a:ext>
            </a:extLst>
          </p:cNvPr>
          <p:cNvCxnSpPr/>
          <p:nvPr/>
        </p:nvCxnSpPr>
        <p:spPr>
          <a:xfrm>
            <a:off x="423367" y="1441200"/>
            <a:ext cx="8974800" cy="0"/>
          </a:xfrm>
          <a:prstGeom prst="straightConnector1">
            <a:avLst/>
          </a:prstGeom>
          <a:noFill/>
          <a:ln w="57150" cap="flat" cmpd="sng">
            <a:solidFill>
              <a:srgbClr val="BF9000"/>
            </a:solidFill>
            <a:prstDash val="solid"/>
            <a:round/>
            <a:headEnd type="none" w="med" len="med"/>
            <a:tailEnd type="none" w="med" len="med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Google Shape;62;p14">
                <a:extLst>
                  <a:ext uri="{FF2B5EF4-FFF2-40B4-BE49-F238E27FC236}">
                    <a16:creationId xmlns:a16="http://schemas.microsoft.com/office/drawing/2014/main" id="{1A38E517-023F-7C1E-50F9-98AB01628C1D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15600" y="1536632"/>
                <a:ext cx="11360800" cy="4882639"/>
              </a:xfrm>
              <a:prstGeom prst="rect">
                <a:avLst/>
              </a:prstGeom>
            </p:spPr>
            <p:txBody>
              <a:bodyPr spcFirstLastPara="1" vert="horz" wrap="square" lIns="121900" tIns="121900" rIns="121900" bIns="121900" rtlCol="0" anchor="t" anchorCtr="0">
                <a:normAutofit/>
              </a:bodyPr>
              <a:lstStyle/>
              <a:p>
                <a:pPr marL="152396" indent="0">
                  <a:buClr>
                    <a:schemeClr val="dk1"/>
                  </a:buClr>
                  <a:buNone/>
                </a:pPr>
                <a:r>
                  <a:rPr lang="en-GB" sz="2400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Key issue: increasing the magnitude</a:t>
                </a:r>
                <a:br>
                  <a:rPr lang="en-GB" sz="2400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</a:br>
                <a:r>
                  <a:rPr lang="en-GB" sz="2400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of open flux without increasing the open</a:t>
                </a:r>
                <a:br>
                  <a:rPr lang="en-GB" sz="2400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</a:br>
                <a:r>
                  <a:rPr lang="en-GB" sz="2400" dirty="0" err="1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footpoint</a:t>
                </a:r>
                <a:r>
                  <a:rPr lang="en-GB" sz="2400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 area by too much. </a:t>
                </a:r>
              </a:p>
              <a:p>
                <a:pPr marL="152396" indent="0">
                  <a:buClr>
                    <a:schemeClr val="dk1"/>
                  </a:buClr>
                  <a:buNone/>
                </a:pPr>
                <a:endParaRPr lang="en-GB" sz="2400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  <a:p>
                <a:pPr marL="152396" indent="0">
                  <a:buClr>
                    <a:schemeClr val="dk1"/>
                  </a:buClr>
                  <a:buNone/>
                </a:pPr>
                <a:r>
                  <a:rPr lang="en-GB" sz="2400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Left: helicity condensation simulations</a:t>
                </a:r>
                <a:br>
                  <a:rPr lang="en-GB" sz="2400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</a:br>
                <a:r>
                  <a:rPr lang="en-GB" sz="2400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Right: PFSS models with reduced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4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Light"/>
                            <a:cs typeface="Roboto Light"/>
                            <a:sym typeface="Roboto Light"/>
                          </a:rPr>
                        </m:ctrlPr>
                      </m:sSubPr>
                      <m:e>
                        <m:r>
                          <a:rPr lang="en-AU" sz="24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Light"/>
                            <a:cs typeface="Roboto Light"/>
                            <a:sym typeface="Roboto Light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400" b="0" i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Light"/>
                            <a:cs typeface="Roboto Light"/>
                            <a:sym typeface="Roboto Light"/>
                          </a:rPr>
                          <m:t>SS</m:t>
                        </m:r>
                      </m:sub>
                    </m:sSub>
                  </m:oMath>
                </a14:m>
                <a:endParaRPr lang="en-GB" sz="2400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  <a:p>
                <a:pPr marL="152396" indent="0">
                  <a:buClr>
                    <a:schemeClr val="dk1"/>
                  </a:buClr>
                  <a:buNone/>
                </a:pPr>
                <a:endParaRPr lang="en-GB" sz="2400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  <a:p>
                <a:pPr marL="152396" indent="0">
                  <a:buClr>
                    <a:schemeClr val="dk1"/>
                  </a:buClr>
                  <a:buNone/>
                </a:pPr>
                <a:r>
                  <a:rPr lang="en-GB" sz="2400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Enhancements to open flux match</a:t>
                </a:r>
              </a:p>
              <a:p>
                <a:pPr marL="152396" indent="0">
                  <a:buClr>
                    <a:schemeClr val="dk1"/>
                  </a:buClr>
                  <a:buNone/>
                </a:pPr>
                <a:r>
                  <a:rPr lang="en-GB" sz="2400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but open </a:t>
                </a:r>
                <a:r>
                  <a:rPr lang="en-GB" sz="2400" dirty="0" err="1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footpoint</a:t>
                </a:r>
                <a:r>
                  <a:rPr lang="en-GB" sz="2400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 area increases by </a:t>
                </a:r>
                <a:br>
                  <a:rPr lang="en-GB" sz="2400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</a:br>
                <a:r>
                  <a:rPr lang="en-GB" sz="2400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less.</a:t>
                </a:r>
              </a:p>
              <a:p>
                <a:pPr marL="152396" indent="0">
                  <a:buClr>
                    <a:schemeClr val="dk1"/>
                  </a:buClr>
                  <a:buNone/>
                </a:pPr>
                <a:endParaRPr lang="en-GB" sz="2400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  <a:p>
                <a:pPr marL="152396" indent="0">
                  <a:buClr>
                    <a:schemeClr val="dk1"/>
                  </a:buClr>
                  <a:buNone/>
                </a:pPr>
                <a:endParaRPr lang="en-GB" sz="2400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</mc:Choice>
        <mc:Fallback xmlns="">
          <p:sp>
            <p:nvSpPr>
              <p:cNvPr id="2" name="Google Shape;62;p14">
                <a:extLst>
                  <a:ext uri="{FF2B5EF4-FFF2-40B4-BE49-F238E27FC236}">
                    <a16:creationId xmlns:a16="http://schemas.microsoft.com/office/drawing/2014/main" id="{1A38E517-023F-7C1E-50F9-98AB01628C1D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15600" y="1536632"/>
                <a:ext cx="11360800" cy="48826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>
            <a:extLst>
              <a:ext uri="{FF2B5EF4-FFF2-40B4-BE49-F238E27FC236}">
                <a16:creationId xmlns:a16="http://schemas.microsoft.com/office/drawing/2014/main" id="{CA7E5C38-0F78-6BD1-4F77-150800A09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17" y="5535561"/>
            <a:ext cx="5858109" cy="123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D36D17D-473A-316F-144B-26AA7A7A6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36632"/>
            <a:ext cx="6014398" cy="490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607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8D1CF11A-FA12-03F9-9693-5179835D3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>
            <a:extLst>
              <a:ext uri="{FF2B5EF4-FFF2-40B4-BE49-F238E27FC236}">
                <a16:creationId xmlns:a16="http://schemas.microsoft.com/office/drawing/2014/main" id="{F66C72E1-C667-296C-FC13-AEB85BF893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AU" b="1" dirty="0">
                <a:solidFill>
                  <a:srgbClr val="438977"/>
                </a:solidFill>
                <a:latin typeface="Verdana Pro Black" panose="020B0A04030504040204" pitchFamily="34" charset="0"/>
              </a:rPr>
              <a:t>Reference Sun</a:t>
            </a:r>
            <a:endParaRPr b="1" dirty="0">
              <a:solidFill>
                <a:srgbClr val="438977"/>
              </a:solidFill>
              <a:latin typeface="Verdana Pro Black" panose="020B0A04030504040204" pitchFamily="34" charset="0"/>
            </a:endParaRPr>
          </a:p>
        </p:txBody>
      </p:sp>
      <p:cxnSp>
        <p:nvCxnSpPr>
          <p:cNvPr id="63" name="Google Shape;63;p14">
            <a:extLst>
              <a:ext uri="{FF2B5EF4-FFF2-40B4-BE49-F238E27FC236}">
                <a16:creationId xmlns:a16="http://schemas.microsoft.com/office/drawing/2014/main" id="{FBCB5136-1952-7F68-44A4-4C5856E7ED2D}"/>
              </a:ext>
            </a:extLst>
          </p:cNvPr>
          <p:cNvCxnSpPr>
            <a:cxnSpLocks/>
          </p:cNvCxnSpPr>
          <p:nvPr/>
        </p:nvCxnSpPr>
        <p:spPr>
          <a:xfrm>
            <a:off x="423367" y="1441200"/>
            <a:ext cx="5584143" cy="0"/>
          </a:xfrm>
          <a:prstGeom prst="straightConnector1">
            <a:avLst/>
          </a:prstGeom>
          <a:noFill/>
          <a:ln w="57150" cap="flat" cmpd="sng">
            <a:solidFill>
              <a:srgbClr val="BF9000"/>
            </a:solidFill>
            <a:prstDash val="solid"/>
            <a:round/>
            <a:headEnd type="none" w="med" len="med"/>
            <a:tailEnd type="none" w="med" len="med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62;p14">
                <a:extLst>
                  <a:ext uri="{FF2B5EF4-FFF2-40B4-BE49-F238E27FC236}">
                    <a16:creationId xmlns:a16="http://schemas.microsoft.com/office/drawing/2014/main" id="{F448667C-2BD9-5E04-9260-0B0E78E96A93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15600" y="1536633"/>
                <a:ext cx="11360800" cy="4555200"/>
              </a:xfrm>
              <a:prstGeom prst="rect">
                <a:avLst/>
              </a:prstGeom>
            </p:spPr>
            <p:txBody>
              <a:bodyPr spcFirstLastPara="1" vert="horz" wrap="square" lIns="121900" tIns="121900" rIns="121900" bIns="121900" rtlCol="0" anchor="t" anchorCtr="0">
                <a:normAutofit/>
              </a:bodyPr>
              <a:lstStyle/>
              <a:p>
                <a:pPr marL="152396" indent="0">
                  <a:buClr>
                    <a:schemeClr val="dk1"/>
                  </a:buClr>
                  <a:buNone/>
                </a:pPr>
                <a:r>
                  <a:rPr lang="en-GB" sz="2400" b="1" u="sng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Solar minimum</a:t>
                </a:r>
                <a:endParaRPr lang="en-GB" sz="2400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  <a:p>
                <a:pPr marL="152396" indent="0">
                  <a:buClr>
                    <a:schemeClr val="dk1"/>
                  </a:buClr>
                  <a:buNone/>
                </a:pPr>
                <a:endParaRPr lang="en-GB" sz="2400" b="1" u="sng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  <a:p>
                <a:pPr marL="152396" indent="0">
                  <a:buClr>
                    <a:schemeClr val="dk1"/>
                  </a:buClr>
                  <a:buNone/>
                </a:pPr>
                <a:r>
                  <a:rPr lang="en-GB" sz="2400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No strong relationship between</a:t>
                </a:r>
                <a:br>
                  <a:rPr lang="en-GB" sz="2400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</a:br>
                <a:r>
                  <a:rPr lang="en-GB" sz="2400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helicity condensation and open</a:t>
                </a:r>
                <a:br>
                  <a:rPr lang="en-GB" sz="2400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</a:br>
                <a:r>
                  <a:rPr lang="en-GB" sz="2400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flux at solar minimum.</a:t>
                </a:r>
              </a:p>
              <a:p>
                <a:pPr marL="152396" indent="0">
                  <a:buClr>
                    <a:schemeClr val="dk1"/>
                  </a:buClr>
                  <a:buNone/>
                </a:pPr>
                <a:endParaRPr lang="en-GB" sz="2400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  <a:p>
                <a:pPr marL="152396" indent="0">
                  <a:buClr>
                    <a:schemeClr val="dk1"/>
                  </a:buClr>
                  <a:buNone/>
                </a:pPr>
                <a:r>
                  <a:rPr lang="en-GB" sz="2400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Stronger relationship between energy/current</a:t>
                </a:r>
                <a:br>
                  <a:rPr lang="en-GB" sz="2400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</a:br>
                <a:r>
                  <a:rPr lang="en-GB" sz="2400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and helicity condensation rate. </a:t>
                </a:r>
              </a:p>
              <a:p>
                <a:pPr marL="152396" indent="0">
                  <a:buClr>
                    <a:schemeClr val="dk1"/>
                  </a:buClr>
                  <a:buNone/>
                </a:pPr>
                <a:endParaRPr lang="en-GB" sz="2400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  <a:p>
                <a:pPr marL="152396" indent="0">
                  <a:buClr>
                    <a:schemeClr val="dk1"/>
                  </a:buClr>
                  <a:buNone/>
                </a:pPr>
                <a:r>
                  <a:rPr lang="en-GB" sz="2400" dirty="0" err="1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Bipole</a:t>
                </a:r>
                <a:r>
                  <a:rPr lang="en-GB" sz="2400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 self-helicity sits around the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Light"/>
                        <a:cs typeface="Roboto Light"/>
                        <a:sym typeface="Roboto Light"/>
                      </a:rPr>
                      <m:t>𝜔</m:t>
                    </m:r>
                    <m:r>
                      <a:rPr lang="en-AU" sz="24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Light"/>
                        <a:cs typeface="Roboto Light"/>
                        <a:sym typeface="Roboto Light"/>
                      </a:rPr>
                      <m:t>=1×</m:t>
                    </m:r>
                    <m:sSup>
                      <m:sSupPr>
                        <m:ctrlPr>
                          <a:rPr lang="en-AU" sz="24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Light"/>
                            <a:cs typeface="Roboto Light"/>
                            <a:sym typeface="Roboto Light"/>
                          </a:rPr>
                        </m:ctrlPr>
                      </m:sSupPr>
                      <m:e>
                        <m:r>
                          <a:rPr lang="en-AU" sz="24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Light"/>
                            <a:cs typeface="Roboto Light"/>
                            <a:sym typeface="Roboto Light"/>
                          </a:rPr>
                          <m:t>10</m:t>
                        </m:r>
                      </m:e>
                      <m:sup>
                        <m:r>
                          <a:rPr lang="en-AU" sz="24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Light"/>
                            <a:cs typeface="Roboto Light"/>
                            <a:sym typeface="Roboto Light"/>
                          </a:rPr>
                          <m:t>−6</m:t>
                        </m:r>
                      </m:sup>
                    </m:sSup>
                    <m:r>
                      <a:rPr lang="en-AU" sz="24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Light"/>
                        <a:cs typeface="Roboto Light"/>
                        <a:sym typeface="Roboto Light"/>
                      </a:rPr>
                      <m:t> </m:t>
                    </m:r>
                    <m:sSup>
                      <m:sSupPr>
                        <m:ctrlPr>
                          <a:rPr lang="en-AU" sz="24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Light"/>
                            <a:cs typeface="Roboto Light"/>
                            <a:sym typeface="Roboto Light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AU" sz="2400" b="0" i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Light"/>
                            <a:cs typeface="Roboto Light"/>
                            <a:sym typeface="Roboto Light"/>
                          </a:rPr>
                          <m:t>s</m:t>
                        </m:r>
                      </m:e>
                      <m:sup>
                        <m:r>
                          <a:rPr lang="en-AU" sz="2400" b="0" i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Light"/>
                            <a:cs typeface="Roboto Light"/>
                            <a:sym typeface="Roboto Light"/>
                          </a:rPr>
                          <m:t>−1</m:t>
                        </m:r>
                      </m:sup>
                    </m:sSup>
                  </m:oMath>
                </a14:m>
                <a:endParaRPr lang="en-GB" sz="2400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  <a:p>
                <a:pPr marL="152396" indent="0">
                  <a:buClr>
                    <a:schemeClr val="dk1"/>
                  </a:buClr>
                  <a:buNone/>
                </a:pPr>
                <a:r>
                  <a:rPr lang="en-GB" sz="2400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and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Light"/>
                        <a:cs typeface="Roboto Light"/>
                        <a:sym typeface="Roboto Light"/>
                      </a:rPr>
                      <m:t>𝜔</m:t>
                    </m:r>
                    <m:r>
                      <a:rPr lang="en-AU" sz="24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Light"/>
                        <a:cs typeface="Roboto Light"/>
                        <a:sym typeface="Roboto Light"/>
                      </a:rPr>
                      <m:t>=2.5×</m:t>
                    </m:r>
                    <m:sSup>
                      <m:sSupPr>
                        <m:ctrlPr>
                          <a:rPr lang="en-AU" sz="24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Light"/>
                            <a:cs typeface="Roboto Light"/>
                            <a:sym typeface="Roboto Light"/>
                          </a:rPr>
                        </m:ctrlPr>
                      </m:sSupPr>
                      <m:e>
                        <m:r>
                          <a:rPr lang="en-AU" sz="24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Light"/>
                            <a:cs typeface="Roboto Light"/>
                            <a:sym typeface="Roboto Light"/>
                          </a:rPr>
                          <m:t>10</m:t>
                        </m:r>
                      </m:e>
                      <m:sup>
                        <m:r>
                          <a:rPr lang="en-AU" sz="24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Light"/>
                            <a:cs typeface="Roboto Light"/>
                            <a:sym typeface="Roboto Light"/>
                          </a:rPr>
                          <m:t>−6</m:t>
                        </m:r>
                      </m:sup>
                    </m:sSup>
                    <m:r>
                      <a:rPr lang="en-AU" sz="24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Light"/>
                        <a:cs typeface="Roboto Light"/>
                        <a:sym typeface="Roboto Light"/>
                      </a:rPr>
                      <m:t> </m:t>
                    </m:r>
                    <m:sSup>
                      <m:sSupPr>
                        <m:ctrlPr>
                          <a:rPr lang="en-AU" sz="24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Light"/>
                            <a:cs typeface="Roboto Light"/>
                            <a:sym typeface="Roboto Light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AU" sz="2400" b="0" i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Light"/>
                            <a:cs typeface="Roboto Light"/>
                            <a:sym typeface="Roboto Light"/>
                          </a:rPr>
                          <m:t>s</m:t>
                        </m:r>
                      </m:e>
                      <m:sup>
                        <m:r>
                          <a:rPr lang="en-AU" sz="2400" b="0" i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Light"/>
                            <a:cs typeface="Roboto Light"/>
                            <a:sym typeface="Roboto Light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sz="2400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 profiles. </a:t>
                </a:r>
              </a:p>
              <a:p>
                <a:pPr marL="152396" indent="0">
                  <a:buClr>
                    <a:schemeClr val="dk1"/>
                  </a:buClr>
                  <a:buNone/>
                </a:pPr>
                <a:endParaRPr lang="en-GB" sz="2400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</mc:Choice>
        <mc:Fallback xmlns="">
          <p:sp>
            <p:nvSpPr>
              <p:cNvPr id="5" name="Google Shape;62;p14">
                <a:extLst>
                  <a:ext uri="{FF2B5EF4-FFF2-40B4-BE49-F238E27FC236}">
                    <a16:creationId xmlns:a16="http://schemas.microsoft.com/office/drawing/2014/main" id="{F448667C-2BD9-5E04-9260-0B0E78E96A93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15600" y="1536633"/>
                <a:ext cx="11360800" cy="45552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" name="Google Shape;63;p14">
            <a:extLst>
              <a:ext uri="{FF2B5EF4-FFF2-40B4-BE49-F238E27FC236}">
                <a16:creationId xmlns:a16="http://schemas.microsoft.com/office/drawing/2014/main" id="{120AC1AA-95EB-FC01-1889-88DCEDC15FA1}"/>
              </a:ext>
            </a:extLst>
          </p:cNvPr>
          <p:cNvCxnSpPr>
            <a:cxnSpLocks/>
          </p:cNvCxnSpPr>
          <p:nvPr/>
        </p:nvCxnSpPr>
        <p:spPr>
          <a:xfrm>
            <a:off x="423367" y="1441200"/>
            <a:ext cx="7121083" cy="0"/>
          </a:xfrm>
          <a:prstGeom prst="straightConnector1">
            <a:avLst/>
          </a:prstGeom>
          <a:noFill/>
          <a:ln w="57150" cap="flat" cmpd="sng">
            <a:solidFill>
              <a:srgbClr val="BF9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098" name="Picture 2">
            <a:extLst>
              <a:ext uri="{FF2B5EF4-FFF2-40B4-BE49-F238E27FC236}">
                <a16:creationId xmlns:a16="http://schemas.microsoft.com/office/drawing/2014/main" id="{978BB9FD-0504-B4D1-9958-2E940F22C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927" y="0"/>
            <a:ext cx="4503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19243EE-E300-C4D0-FEE4-00DF7B4EBBB9}"/>
                  </a:ext>
                </a:extLst>
              </p:cNvPr>
              <p:cNvSpPr txBox="1"/>
              <p:nvPr/>
            </p:nvSpPr>
            <p:spPr>
              <a:xfrm>
                <a:off x="5188879" y="1674674"/>
                <a:ext cx="2198254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AU" b="0" i="0" smtClean="0">
                          <a:latin typeface="Cambria Math" panose="02040503050406030204" pitchFamily="18" charset="0"/>
                        </a:rPr>
                        <m:t>Radial</m:t>
                      </m:r>
                      <m:r>
                        <a:rPr lang="en-AU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AU" b="0" i="0" smtClean="0">
                          <a:latin typeface="Cambria Math" panose="02040503050406030204" pitchFamily="18" charset="0"/>
                        </a:rPr>
                        <m:t>outflow</m:t>
                      </m:r>
                      <m:r>
                        <a:rPr lang="en-AU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AU" b="0" i="0" smtClean="0">
                          <a:latin typeface="Cambria Math" panose="02040503050406030204" pitchFamily="18" charset="0"/>
                        </a:rPr>
                        <m:t>only</m:t>
                      </m:r>
                    </m:oMath>
                  </m:oMathPara>
                </a14:m>
                <a:endParaRPr lang="en-AU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AU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=1×</m:t>
                      </m:r>
                      <m:sSup>
                        <m:sSupPr>
                          <m:ctrlPr>
                            <a:rPr lang="en-AU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AU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r>
                        <a:rPr lang="en-AU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AU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AU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AU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AU" b="0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AU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=2.5×</m:t>
                      </m:r>
                      <m:sSup>
                        <m:sSupPr>
                          <m:ctrlPr>
                            <a:rPr lang="en-A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A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r>
                        <a:rPr lang="en-AU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A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AU" b="0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AU" b="0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AU" dirty="0">
                  <a:solidFill>
                    <a:srgbClr val="00B0F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AU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=5×</m:t>
                      </m:r>
                      <m:sSup>
                        <m:sSupPr>
                          <m:ctrlPr>
                            <a:rPr lang="en-AU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AU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r>
                        <a:rPr lang="en-AU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AU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AU" b="0" i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AU" b="0" i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AU" dirty="0">
                  <a:solidFill>
                    <a:schemeClr val="accent6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AU" b="0" i="1" smtClean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=±0.4</m:t>
                      </m:r>
                    </m:oMath>
                  </m:oMathPara>
                </a14:m>
                <a:endParaRPr lang="en-AU" dirty="0">
                  <a:solidFill>
                    <a:schemeClr val="tx2">
                      <a:lumMod val="90000"/>
                      <a:lumOff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19243EE-E300-C4D0-FEE4-00DF7B4EBB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8879" y="1674674"/>
                <a:ext cx="2198254" cy="1477328"/>
              </a:xfrm>
              <a:prstGeom prst="rect">
                <a:avLst/>
              </a:prstGeom>
              <a:blipFill>
                <a:blip r:embed="rId5"/>
                <a:stretch>
                  <a:fillRect b="-247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7030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CFFB926B-777F-F5CE-A599-71FA3365A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>
            <a:extLst>
              <a:ext uri="{FF2B5EF4-FFF2-40B4-BE49-F238E27FC236}">
                <a16:creationId xmlns:a16="http://schemas.microsoft.com/office/drawing/2014/main" id="{0714DA21-6927-01BD-C81A-769C1A69B7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GB" b="1" dirty="0">
                <a:solidFill>
                  <a:srgbClr val="438977"/>
                </a:solidFill>
                <a:latin typeface="Verdana Pro Black" panose="020B0A04030504040204" pitchFamily="34" charset="0"/>
              </a:rPr>
              <a:t>Contents</a:t>
            </a:r>
            <a:endParaRPr b="1" dirty="0">
              <a:solidFill>
                <a:srgbClr val="438977"/>
              </a:solidFill>
              <a:latin typeface="Verdana Pro Black" panose="020B0A04030504040204" pitchFamily="34" charset="0"/>
            </a:endParaRPr>
          </a:p>
        </p:txBody>
      </p:sp>
      <p:sp>
        <p:nvSpPr>
          <p:cNvPr id="62" name="Google Shape;62;p14">
            <a:extLst>
              <a:ext uri="{FF2B5EF4-FFF2-40B4-BE49-F238E27FC236}">
                <a16:creationId xmlns:a16="http://schemas.microsoft.com/office/drawing/2014/main" id="{A11D5852-9FE9-FBC5-F9B8-FB92C22EAA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152396" indent="0">
              <a:buClr>
                <a:schemeClr val="dk1"/>
              </a:buClr>
              <a:buNone/>
            </a:pPr>
            <a:r>
              <a:rPr lang="en-GB" b="1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The Open Flux Problem</a:t>
            </a:r>
          </a:p>
          <a:p>
            <a:pPr marL="152396" indent="0">
              <a:buClr>
                <a:schemeClr val="dk1"/>
              </a:buClr>
              <a:buNone/>
            </a:pPr>
            <a:r>
              <a:rPr lang="en-GB" b="1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Helicity condensation</a:t>
            </a:r>
          </a:p>
          <a:p>
            <a:pPr marL="152396" indent="0">
              <a:buClr>
                <a:schemeClr val="dk1"/>
              </a:buClr>
              <a:buNone/>
            </a:pPr>
            <a:r>
              <a:rPr lang="en-GB" b="1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Mathematical models</a:t>
            </a:r>
          </a:p>
          <a:p>
            <a:pPr marL="152396" indent="0">
              <a:buClr>
                <a:schemeClr val="dk1"/>
              </a:buClr>
              <a:buNone/>
            </a:pPr>
            <a:r>
              <a:rPr lang="en-GB" b="1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Results</a:t>
            </a:r>
          </a:p>
          <a:p>
            <a:pPr marL="152396" indent="0">
              <a:buClr>
                <a:schemeClr val="dk1"/>
              </a:buClr>
              <a:buNone/>
            </a:pPr>
            <a:r>
              <a:rPr lang="en-GB" b="1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	</a:t>
            </a:r>
            <a:r>
              <a:rPr lang="en-GB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Reference Sun simulation</a:t>
            </a:r>
          </a:p>
          <a:p>
            <a:pPr marL="152396" indent="0">
              <a:buClr>
                <a:schemeClr val="dk1"/>
              </a:buClr>
              <a:buNone/>
            </a:pPr>
            <a:r>
              <a:rPr lang="en-GB" b="1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	</a:t>
            </a:r>
            <a:r>
              <a:rPr lang="en-GB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Comparison with synthetic synoptic magnetograms</a:t>
            </a:r>
          </a:p>
          <a:p>
            <a:pPr marL="152396" indent="0">
              <a:buClr>
                <a:schemeClr val="dk1"/>
              </a:buClr>
              <a:buNone/>
            </a:pPr>
            <a:r>
              <a:rPr lang="en-GB" b="1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Conclusions</a:t>
            </a:r>
          </a:p>
        </p:txBody>
      </p:sp>
      <p:cxnSp>
        <p:nvCxnSpPr>
          <p:cNvPr id="63" name="Google Shape;63;p14">
            <a:extLst>
              <a:ext uri="{FF2B5EF4-FFF2-40B4-BE49-F238E27FC236}">
                <a16:creationId xmlns:a16="http://schemas.microsoft.com/office/drawing/2014/main" id="{AB7C2F01-0D35-1668-30E2-CD42DA450E82}"/>
              </a:ext>
            </a:extLst>
          </p:cNvPr>
          <p:cNvCxnSpPr/>
          <p:nvPr/>
        </p:nvCxnSpPr>
        <p:spPr>
          <a:xfrm>
            <a:off x="423367" y="1441200"/>
            <a:ext cx="8974800" cy="0"/>
          </a:xfrm>
          <a:prstGeom prst="straightConnector1">
            <a:avLst/>
          </a:prstGeom>
          <a:noFill/>
          <a:ln w="57150" cap="flat" cmpd="sng">
            <a:solidFill>
              <a:srgbClr val="BF9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14">
            <a:extLst>
              <a:ext uri="{FF2B5EF4-FFF2-40B4-BE49-F238E27FC236}">
                <a16:creationId xmlns:a16="http://schemas.microsoft.com/office/drawing/2014/main" id="{A9A716F7-AE8D-B5D9-B32E-EA52311A21EC}"/>
              </a:ext>
            </a:extLst>
          </p:cNvPr>
          <p:cNvCxnSpPr/>
          <p:nvPr/>
        </p:nvCxnSpPr>
        <p:spPr>
          <a:xfrm rot="10800000" flipH="1">
            <a:off x="-40603" y="6802967"/>
            <a:ext cx="12256800" cy="3600"/>
          </a:xfrm>
          <a:prstGeom prst="straightConnector1">
            <a:avLst/>
          </a:prstGeom>
          <a:noFill/>
          <a:ln w="114300" cap="flat" cmpd="sng">
            <a:solidFill>
              <a:srgbClr val="438977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032437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AFFC39A2-BBF3-30B8-E3D3-B433C5F43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>
            <a:extLst>
              <a:ext uri="{FF2B5EF4-FFF2-40B4-BE49-F238E27FC236}">
                <a16:creationId xmlns:a16="http://schemas.microsoft.com/office/drawing/2014/main" id="{9E70E1E3-9D21-6247-26F6-D8A5A62A46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AU" b="1" dirty="0">
                <a:solidFill>
                  <a:srgbClr val="438977"/>
                </a:solidFill>
                <a:latin typeface="Verdana Pro Black" panose="020B0A04030504040204" pitchFamily="34" charset="0"/>
              </a:rPr>
              <a:t>Reference Sun</a:t>
            </a:r>
            <a:endParaRPr b="1" dirty="0">
              <a:solidFill>
                <a:srgbClr val="438977"/>
              </a:solidFill>
              <a:latin typeface="Verdana Pro Black" panose="020B0A04030504040204" pitchFamily="34" charset="0"/>
            </a:endParaRPr>
          </a:p>
        </p:txBody>
      </p:sp>
      <p:cxnSp>
        <p:nvCxnSpPr>
          <p:cNvPr id="63" name="Google Shape;63;p14">
            <a:extLst>
              <a:ext uri="{FF2B5EF4-FFF2-40B4-BE49-F238E27FC236}">
                <a16:creationId xmlns:a16="http://schemas.microsoft.com/office/drawing/2014/main" id="{5927E3E4-B6FD-A441-A92E-3F1E96C498C6}"/>
              </a:ext>
            </a:extLst>
          </p:cNvPr>
          <p:cNvCxnSpPr>
            <a:cxnSpLocks/>
          </p:cNvCxnSpPr>
          <p:nvPr/>
        </p:nvCxnSpPr>
        <p:spPr>
          <a:xfrm>
            <a:off x="423367" y="1441200"/>
            <a:ext cx="5584143" cy="0"/>
          </a:xfrm>
          <a:prstGeom prst="straightConnector1">
            <a:avLst/>
          </a:prstGeom>
          <a:noFill/>
          <a:ln w="57150" cap="flat" cmpd="sng">
            <a:solidFill>
              <a:srgbClr val="BF9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Google Shape;62;p14">
            <a:extLst>
              <a:ext uri="{FF2B5EF4-FFF2-40B4-BE49-F238E27FC236}">
                <a16:creationId xmlns:a16="http://schemas.microsoft.com/office/drawing/2014/main" id="{6857FD09-134A-FF97-A1E7-D7C10BB9E7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152396" indent="0">
              <a:buClr>
                <a:schemeClr val="dk1"/>
              </a:buClr>
              <a:buNone/>
            </a:pPr>
            <a:r>
              <a:rPr lang="en-GB" sz="2400" b="1" u="sng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Solar maximum</a:t>
            </a:r>
            <a:endParaRPr lang="en-GB" sz="24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152396" indent="0">
              <a:buClr>
                <a:schemeClr val="dk1"/>
              </a:buClr>
              <a:buNone/>
            </a:pPr>
            <a:endParaRPr lang="en-GB" sz="2400" b="1" u="sng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152396" indent="0">
              <a:buClr>
                <a:schemeClr val="dk1"/>
              </a:buClr>
              <a:buNone/>
            </a:pP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Open flux, energy, and current</a:t>
            </a:r>
            <a:b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consistently trend higher as </a:t>
            </a:r>
            <a:b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helicity condensation rate is </a:t>
            </a:r>
            <a:b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increased. </a:t>
            </a:r>
          </a:p>
          <a:p>
            <a:pPr marL="152396" indent="0">
              <a:buClr>
                <a:schemeClr val="dk1"/>
              </a:buClr>
              <a:buNone/>
            </a:pPr>
            <a:endParaRPr lang="en-GB" sz="24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152396" indent="0">
              <a:buClr>
                <a:schemeClr val="dk1"/>
              </a:buClr>
              <a:buNone/>
            </a:pP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Considerably more </a:t>
            </a:r>
            <a:r>
              <a:rPr lang="en-GB" sz="24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bipole</a:t>
            </a: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emergence activity.</a:t>
            </a:r>
          </a:p>
          <a:p>
            <a:pPr marL="152396" indent="0">
              <a:buClr>
                <a:schemeClr val="dk1"/>
              </a:buClr>
              <a:buNone/>
            </a:pPr>
            <a:endParaRPr lang="en-GB" sz="24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152396" indent="0">
              <a:buClr>
                <a:schemeClr val="dk1"/>
              </a:buClr>
              <a:buNone/>
            </a:pP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Energy and current profiles fluctuate more due to</a:t>
            </a:r>
            <a:b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this increase in </a:t>
            </a:r>
            <a:r>
              <a:rPr lang="en-GB" sz="24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emergence activity. </a:t>
            </a:r>
            <a:endParaRPr lang="en-GB" sz="24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152396" indent="0">
              <a:buClr>
                <a:schemeClr val="dk1"/>
              </a:buClr>
              <a:buNone/>
            </a:pPr>
            <a:endParaRPr lang="en-GB" sz="24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C75E68B-6578-F026-27A8-E72CAAE079E9}"/>
                  </a:ext>
                </a:extLst>
              </p:cNvPr>
              <p:cNvSpPr txBox="1"/>
              <p:nvPr/>
            </p:nvSpPr>
            <p:spPr>
              <a:xfrm>
                <a:off x="5188879" y="1674674"/>
                <a:ext cx="2198254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AU" b="0" i="0" smtClean="0">
                          <a:latin typeface="Cambria Math" panose="02040503050406030204" pitchFamily="18" charset="0"/>
                        </a:rPr>
                        <m:t>Radial</m:t>
                      </m:r>
                      <m:r>
                        <a:rPr lang="en-AU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AU" b="0" i="0" smtClean="0">
                          <a:latin typeface="Cambria Math" panose="02040503050406030204" pitchFamily="18" charset="0"/>
                        </a:rPr>
                        <m:t>outflow</m:t>
                      </m:r>
                      <m:r>
                        <a:rPr lang="en-AU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AU" b="0" i="0" smtClean="0">
                          <a:latin typeface="Cambria Math" panose="02040503050406030204" pitchFamily="18" charset="0"/>
                        </a:rPr>
                        <m:t>only</m:t>
                      </m:r>
                    </m:oMath>
                  </m:oMathPara>
                </a14:m>
                <a:endParaRPr lang="en-AU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AU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=1×</m:t>
                      </m:r>
                      <m:sSup>
                        <m:sSupPr>
                          <m:ctrlPr>
                            <a:rPr lang="en-AU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AU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r>
                        <a:rPr lang="en-AU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AU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AU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AU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AU" b="0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AU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=2.5×</m:t>
                      </m:r>
                      <m:sSup>
                        <m:sSupPr>
                          <m:ctrlPr>
                            <a:rPr lang="en-A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A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r>
                        <a:rPr lang="en-AU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AU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AU" b="0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AU" b="0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AU" dirty="0">
                  <a:solidFill>
                    <a:srgbClr val="00B0F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AU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=5×</m:t>
                      </m:r>
                      <m:sSup>
                        <m:sSupPr>
                          <m:ctrlPr>
                            <a:rPr lang="en-AU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AU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r>
                        <a:rPr lang="en-AU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AU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AU" b="0" i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AU" b="0" i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AU" dirty="0">
                  <a:solidFill>
                    <a:schemeClr val="accent6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AU" b="0" i="1" smtClean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=±0.4</m:t>
                      </m:r>
                    </m:oMath>
                  </m:oMathPara>
                </a14:m>
                <a:endParaRPr lang="en-AU" dirty="0">
                  <a:solidFill>
                    <a:schemeClr val="tx2">
                      <a:lumMod val="90000"/>
                      <a:lumOff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C75E68B-6578-F026-27A8-E72CAAE079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8879" y="1674674"/>
                <a:ext cx="2198254" cy="1477328"/>
              </a:xfrm>
              <a:prstGeom prst="rect">
                <a:avLst/>
              </a:prstGeom>
              <a:blipFill>
                <a:blip r:embed="rId3"/>
                <a:stretch>
                  <a:fillRect b="-247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" name="Google Shape;63;p14">
            <a:extLst>
              <a:ext uri="{FF2B5EF4-FFF2-40B4-BE49-F238E27FC236}">
                <a16:creationId xmlns:a16="http://schemas.microsoft.com/office/drawing/2014/main" id="{D2D4D20D-C4E6-A5C9-E526-CC571E763692}"/>
              </a:ext>
            </a:extLst>
          </p:cNvPr>
          <p:cNvCxnSpPr>
            <a:cxnSpLocks/>
          </p:cNvCxnSpPr>
          <p:nvPr/>
        </p:nvCxnSpPr>
        <p:spPr>
          <a:xfrm>
            <a:off x="423367" y="1441200"/>
            <a:ext cx="7121083" cy="0"/>
          </a:xfrm>
          <a:prstGeom prst="straightConnector1">
            <a:avLst/>
          </a:prstGeom>
          <a:noFill/>
          <a:ln w="57150" cap="flat" cmpd="sng">
            <a:solidFill>
              <a:srgbClr val="BF9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122" name="Picture 2">
            <a:extLst>
              <a:ext uri="{FF2B5EF4-FFF2-40B4-BE49-F238E27FC236}">
                <a16:creationId xmlns:a16="http://schemas.microsoft.com/office/drawing/2014/main" id="{4523D709-980E-1817-0ED3-73E4AFED6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263" y="0"/>
            <a:ext cx="4503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684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B487B586-3B78-8863-9AAD-9B195E195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>
            <a:extLst>
              <a:ext uri="{FF2B5EF4-FFF2-40B4-BE49-F238E27FC236}">
                <a16:creationId xmlns:a16="http://schemas.microsoft.com/office/drawing/2014/main" id="{AC23651B-6003-DC45-6E95-93C53BADFF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GB" b="1" dirty="0">
                <a:solidFill>
                  <a:srgbClr val="438977"/>
                </a:solidFill>
                <a:latin typeface="Verdana Pro Black" panose="020B0A04030504040204" pitchFamily="34" charset="0"/>
              </a:rPr>
              <a:t>Enhancement: Area and magnitude</a:t>
            </a:r>
            <a:endParaRPr b="1" dirty="0">
              <a:solidFill>
                <a:srgbClr val="438977"/>
              </a:solidFill>
              <a:latin typeface="Verdana Pro Black" panose="020B0A04030504040204" pitchFamily="34" charset="0"/>
            </a:endParaRPr>
          </a:p>
        </p:txBody>
      </p:sp>
      <p:cxnSp>
        <p:nvCxnSpPr>
          <p:cNvPr id="63" name="Google Shape;63;p14">
            <a:extLst>
              <a:ext uri="{FF2B5EF4-FFF2-40B4-BE49-F238E27FC236}">
                <a16:creationId xmlns:a16="http://schemas.microsoft.com/office/drawing/2014/main" id="{102461E8-EFFE-B7C7-1CAB-7F64E3B6BECC}"/>
              </a:ext>
            </a:extLst>
          </p:cNvPr>
          <p:cNvCxnSpPr/>
          <p:nvPr/>
        </p:nvCxnSpPr>
        <p:spPr>
          <a:xfrm>
            <a:off x="423367" y="1441200"/>
            <a:ext cx="8974800" cy="0"/>
          </a:xfrm>
          <a:prstGeom prst="straightConnector1">
            <a:avLst/>
          </a:prstGeom>
          <a:noFill/>
          <a:ln w="57150" cap="flat" cmpd="sng">
            <a:solidFill>
              <a:srgbClr val="BF9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7C3E4C4-8763-B406-3811-0EDA39C93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49" y="1987800"/>
            <a:ext cx="5674016" cy="3429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CFDAAC0-49E7-876D-1A4F-AEA414CB821F}"/>
                  </a:ext>
                </a:extLst>
              </p:cNvPr>
              <p:cNvSpPr txBox="1"/>
              <p:nvPr/>
            </p:nvSpPr>
            <p:spPr>
              <a:xfrm>
                <a:off x="2933751" y="5705631"/>
                <a:ext cx="631173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600" b="0" i="0" u="none" strike="noStrike" dirty="0">
                    <a:effectLst/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Solid green: Reference Sun open flux (</a:t>
                </a:r>
                <a14:m>
                  <m:oMath xmlns:m="http://schemas.openxmlformats.org/officeDocument/2006/math">
                    <m:r>
                      <a:rPr lang="en-AU" sz="1600" b="0" i="1" u="none" strike="noStrike" smtClean="0">
                        <a:effectLst/>
                        <a:latin typeface="Cambria Math" panose="02040503050406030204" pitchFamily="18" charset="0"/>
                        <a:ea typeface="Roboto Light" panose="02000000000000000000" pitchFamily="2" charset="0"/>
                        <a:cs typeface="Roboto Light" panose="02000000000000000000" pitchFamily="2" charset="0"/>
                      </a:rPr>
                      <m:t>𝜔</m:t>
                    </m:r>
                    <m:r>
                      <a:rPr lang="en-AU" sz="1600" b="0" i="1" u="none" strike="noStrike" smtClean="0">
                        <a:effectLst/>
                        <a:latin typeface="Cambria Math" panose="02040503050406030204" pitchFamily="18" charset="0"/>
                        <a:ea typeface="Roboto Light" panose="02000000000000000000" pitchFamily="2" charset="0"/>
                        <a:cs typeface="Roboto Light" panose="02000000000000000000" pitchFamily="2" charset="0"/>
                      </a:rPr>
                      <m:t>=5×</m:t>
                    </m:r>
                    <m:sSup>
                      <m:sSupPr>
                        <m:ctrlPr>
                          <a:rPr lang="en-AU" sz="1600" b="0" i="1" u="none" strike="noStrike" smtClean="0">
                            <a:effectLst/>
                            <a:latin typeface="Cambria Math" panose="02040503050406030204" pitchFamily="18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rPr>
                        </m:ctrlPr>
                      </m:sSupPr>
                      <m:e>
                        <m:r>
                          <a:rPr lang="en-AU" sz="1600" b="0" i="1" u="none" strike="noStrike" smtClean="0">
                            <a:effectLst/>
                            <a:latin typeface="Cambria Math" panose="02040503050406030204" pitchFamily="18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rPr>
                          <m:t>10</m:t>
                        </m:r>
                      </m:e>
                      <m:sup>
                        <m:r>
                          <a:rPr lang="en-AU" sz="1600" b="0" i="1" u="none" strike="noStrike" smtClean="0">
                            <a:effectLst/>
                            <a:latin typeface="Cambria Math" panose="02040503050406030204" pitchFamily="18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rPr>
                          <m:t>−6</m:t>
                        </m:r>
                      </m:sup>
                    </m:sSup>
                    <m:r>
                      <a:rPr lang="en-AU" sz="1600" b="0" i="1" u="none" strike="noStrike" smtClean="0">
                        <a:effectLst/>
                        <a:latin typeface="Cambria Math" panose="02040503050406030204" pitchFamily="18" charset="0"/>
                        <a:ea typeface="Roboto Light" panose="02000000000000000000" pitchFamily="2" charset="0"/>
                        <a:cs typeface="Roboto Light" panose="02000000000000000000" pitchFamily="2" charset="0"/>
                      </a:rPr>
                      <m:t> </m:t>
                    </m:r>
                    <m:sSup>
                      <m:sSupPr>
                        <m:ctrlPr>
                          <a:rPr lang="en-AU" sz="1600" b="0" i="1" u="none" strike="noStrike" smtClean="0">
                            <a:effectLst/>
                            <a:latin typeface="Cambria Math" panose="02040503050406030204" pitchFamily="18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AU" sz="1600" b="0" i="0" u="none" strike="noStrike" smtClean="0">
                            <a:effectLst/>
                            <a:latin typeface="Cambria Math" panose="02040503050406030204" pitchFamily="18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rPr>
                          <m:t>s</m:t>
                        </m:r>
                      </m:e>
                      <m:sup>
                        <m:r>
                          <a:rPr lang="en-AU" sz="1600" b="0" i="0" u="none" strike="noStrike" smtClean="0">
                            <a:effectLst/>
                            <a:latin typeface="Cambria Math" panose="02040503050406030204" pitchFamily="18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1600" b="0" i="0" u="none" strike="noStrike" dirty="0">
                    <a:effectLst/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)</a:t>
                </a:r>
              </a:p>
              <a:p>
                <a:pPr algn="just"/>
                <a:r>
                  <a:rPr lang="en-US" sz="1600" dirty="0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Dashed green: Synthetic magnetogram open flux </a:t>
                </a:r>
                <a:r>
                  <a:rPr lang="en-US" sz="1600" b="0" i="0" u="none" strike="noStrike" dirty="0">
                    <a:effectLst/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AU" sz="1600" b="0" i="1" u="none" strike="noStrike" smtClean="0">
                        <a:effectLst/>
                        <a:latin typeface="Cambria Math" panose="02040503050406030204" pitchFamily="18" charset="0"/>
                        <a:ea typeface="Roboto Light" panose="02000000000000000000" pitchFamily="2" charset="0"/>
                        <a:cs typeface="Roboto Light" panose="02000000000000000000" pitchFamily="2" charset="0"/>
                      </a:rPr>
                      <m:t>𝜔</m:t>
                    </m:r>
                    <m:r>
                      <a:rPr lang="en-AU" sz="1600" b="0" i="1" u="none" strike="noStrike" smtClean="0">
                        <a:effectLst/>
                        <a:latin typeface="Cambria Math" panose="02040503050406030204" pitchFamily="18" charset="0"/>
                        <a:ea typeface="Roboto Light" panose="02000000000000000000" pitchFamily="2" charset="0"/>
                        <a:cs typeface="Roboto Light" panose="02000000000000000000" pitchFamily="2" charset="0"/>
                      </a:rPr>
                      <m:t>=5×</m:t>
                    </m:r>
                    <m:sSup>
                      <m:sSupPr>
                        <m:ctrlPr>
                          <a:rPr lang="en-AU" sz="1600" b="0" i="1" u="none" strike="noStrike" smtClean="0">
                            <a:effectLst/>
                            <a:latin typeface="Cambria Math" panose="02040503050406030204" pitchFamily="18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rPr>
                        </m:ctrlPr>
                      </m:sSupPr>
                      <m:e>
                        <m:r>
                          <a:rPr lang="en-AU" sz="1600" b="0" i="1" u="none" strike="noStrike" smtClean="0">
                            <a:effectLst/>
                            <a:latin typeface="Cambria Math" panose="02040503050406030204" pitchFamily="18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rPr>
                          <m:t>10</m:t>
                        </m:r>
                      </m:e>
                      <m:sup>
                        <m:r>
                          <a:rPr lang="en-AU" sz="1600" b="0" i="1" u="none" strike="noStrike" smtClean="0">
                            <a:effectLst/>
                            <a:latin typeface="Cambria Math" panose="02040503050406030204" pitchFamily="18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rPr>
                          <m:t>−6</m:t>
                        </m:r>
                      </m:sup>
                    </m:sSup>
                    <m:r>
                      <a:rPr lang="en-AU" sz="1600" b="0" i="1" u="none" strike="noStrike" smtClean="0">
                        <a:effectLst/>
                        <a:latin typeface="Cambria Math" panose="02040503050406030204" pitchFamily="18" charset="0"/>
                        <a:ea typeface="Roboto Light" panose="02000000000000000000" pitchFamily="2" charset="0"/>
                        <a:cs typeface="Roboto Light" panose="02000000000000000000" pitchFamily="2" charset="0"/>
                      </a:rPr>
                      <m:t> </m:t>
                    </m:r>
                    <m:sSup>
                      <m:sSupPr>
                        <m:ctrlPr>
                          <a:rPr lang="en-AU" sz="1600" b="0" i="1" u="none" strike="noStrike" smtClean="0">
                            <a:effectLst/>
                            <a:latin typeface="Cambria Math" panose="02040503050406030204" pitchFamily="18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AU" sz="1600" b="0" i="0" u="none" strike="noStrike" smtClean="0">
                            <a:effectLst/>
                            <a:latin typeface="Cambria Math" panose="02040503050406030204" pitchFamily="18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rPr>
                          <m:t>s</m:t>
                        </m:r>
                      </m:e>
                      <m:sup>
                        <m:r>
                          <a:rPr lang="en-AU" sz="1600" b="0" i="0" u="none" strike="noStrike" smtClean="0">
                            <a:effectLst/>
                            <a:latin typeface="Cambria Math" panose="02040503050406030204" pitchFamily="18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1600" b="0" i="0" u="none" strike="noStrike" dirty="0">
                    <a:effectLst/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)</a:t>
                </a:r>
              </a:p>
              <a:p>
                <a:pPr algn="just"/>
                <a:r>
                  <a:rPr lang="en-US" sz="1600" dirty="0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Dashed pink: PFSS open flux</a:t>
                </a:r>
                <a:endParaRPr lang="en-AU" sz="16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CFDAAC0-49E7-876D-1A4F-AEA414CB82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751" y="5705631"/>
                <a:ext cx="6311730" cy="830997"/>
              </a:xfrm>
              <a:prstGeom prst="rect">
                <a:avLst/>
              </a:prstGeom>
              <a:blipFill>
                <a:blip r:embed="rId4"/>
                <a:stretch>
                  <a:fillRect l="-483" t="-2206" b="-882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9FD2A054-E9EC-C4D2-98B1-867C243671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0037" y="1987800"/>
            <a:ext cx="567494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010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8C6EB785-6C21-0085-3D4A-F017CFA2E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>
            <a:extLst>
              <a:ext uri="{FF2B5EF4-FFF2-40B4-BE49-F238E27FC236}">
                <a16:creationId xmlns:a16="http://schemas.microsoft.com/office/drawing/2014/main" id="{4384AEA2-657E-4F97-F0A6-EC29016EB1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GB" b="1" dirty="0">
                <a:solidFill>
                  <a:srgbClr val="438977"/>
                </a:solidFill>
                <a:latin typeface="Verdana Pro Black" panose="020B0A04030504040204" pitchFamily="34" charset="0"/>
              </a:rPr>
              <a:t>Enhancement: Area and magnitude</a:t>
            </a:r>
            <a:endParaRPr b="1" dirty="0">
              <a:solidFill>
                <a:srgbClr val="438977"/>
              </a:solidFill>
              <a:latin typeface="Verdana Pro Black" panose="020B0A04030504040204" pitchFamily="34" charset="0"/>
            </a:endParaRPr>
          </a:p>
        </p:txBody>
      </p:sp>
      <p:cxnSp>
        <p:nvCxnSpPr>
          <p:cNvPr id="63" name="Google Shape;63;p14">
            <a:extLst>
              <a:ext uri="{FF2B5EF4-FFF2-40B4-BE49-F238E27FC236}">
                <a16:creationId xmlns:a16="http://schemas.microsoft.com/office/drawing/2014/main" id="{9275E55E-587D-DCDF-6954-37C8BE0F7122}"/>
              </a:ext>
            </a:extLst>
          </p:cNvPr>
          <p:cNvCxnSpPr/>
          <p:nvPr/>
        </p:nvCxnSpPr>
        <p:spPr>
          <a:xfrm>
            <a:off x="423367" y="1441200"/>
            <a:ext cx="8974800" cy="0"/>
          </a:xfrm>
          <a:prstGeom prst="straightConnector1">
            <a:avLst/>
          </a:prstGeom>
          <a:noFill/>
          <a:ln w="57150" cap="flat" cmpd="sng">
            <a:solidFill>
              <a:srgbClr val="BF9000"/>
            </a:solidFill>
            <a:prstDash val="solid"/>
            <a:round/>
            <a:headEnd type="none" w="med" len="med"/>
            <a:tailEnd type="none" w="med" len="med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E24B483-8014-B152-E4F4-E6A4C907CB35}"/>
                  </a:ext>
                </a:extLst>
              </p:cNvPr>
              <p:cNvSpPr txBox="1"/>
              <p:nvPr/>
            </p:nvSpPr>
            <p:spPr>
              <a:xfrm>
                <a:off x="3520882" y="5842337"/>
                <a:ext cx="515023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AU" sz="2000" b="0" i="0" u="none" strike="noStrike" dirty="0">
                    <a:effectLst/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Green: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000" b="0" i="1" u="none" strike="noStrike" smtClean="0">
                            <a:effectLst/>
                            <a:latin typeface="Cambria Math" panose="02040503050406030204" pitchFamily="18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rPr>
                        </m:ctrlPr>
                      </m:sSubPr>
                      <m:e>
                        <m:r>
                          <a:rPr lang="en-AU" sz="2000" b="0" i="1" u="none" strike="noStrike" smtClean="0">
                            <a:effectLst/>
                            <a:latin typeface="Cambria Math" panose="02040503050406030204" pitchFamily="18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000" b="0" i="0" u="none" strike="noStrike" smtClean="0">
                            <a:effectLst/>
                            <a:latin typeface="Cambria Math" panose="02040503050406030204" pitchFamily="18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rPr>
                          <m:t>RS</m:t>
                        </m:r>
                      </m:sub>
                    </m:sSub>
                    <m:r>
                      <a:rPr lang="en-AU" sz="2000" b="0" i="1" u="none" strike="noStrike" smtClean="0">
                        <a:effectLst/>
                        <a:latin typeface="Cambria Math" panose="02040503050406030204" pitchFamily="18" charset="0"/>
                        <a:ea typeface="Roboto Light" panose="02000000000000000000" pitchFamily="2" charset="0"/>
                        <a:cs typeface="Roboto Light" panose="02000000000000000000" pitchFamily="2" charset="0"/>
                      </a:rPr>
                      <m:t>/</m:t>
                    </m:r>
                    <m:sSub>
                      <m:sSubPr>
                        <m:ctrlPr>
                          <a:rPr lang="en-AU" sz="2000" b="0" i="1" u="none" strike="noStrike" smtClean="0">
                            <a:effectLst/>
                            <a:latin typeface="Cambria Math" panose="02040503050406030204" pitchFamily="18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rPr>
                        </m:ctrlPr>
                      </m:sSubPr>
                      <m:e>
                        <m:r>
                          <a:rPr lang="en-AU" sz="2000" b="0" i="1" u="none" strike="noStrike" smtClean="0">
                            <a:effectLst/>
                            <a:latin typeface="Cambria Math" panose="02040503050406030204" pitchFamily="18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rPr>
                          <m:t>𝐴</m:t>
                        </m:r>
                      </m:e>
                      <m:sub>
                        <m:r>
                          <a:rPr lang="en-AU" sz="2000" b="0" i="1" u="none" strike="noStrike" smtClean="0">
                            <a:effectLst/>
                            <a:latin typeface="Cambria Math" panose="02040503050406030204" pitchFamily="18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rPr>
                          <m:t>𝑆𝑆𝑀</m:t>
                        </m:r>
                      </m:sub>
                    </m:sSub>
                  </m:oMath>
                </a14:m>
                <a:r>
                  <a:rPr lang="en-AU" sz="2000" dirty="0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 ratio in open area</a:t>
                </a:r>
              </a:p>
              <a:p>
                <a:pPr algn="just"/>
                <a:r>
                  <a:rPr lang="en-AU" sz="2000" dirty="0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Grey: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000" b="0" i="1" u="none" strike="noStrike" smtClean="0">
                            <a:effectLst/>
                            <a:latin typeface="Cambria Math" panose="02040503050406030204" pitchFamily="18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rPr>
                        </m:ctrlPr>
                      </m:sSubPr>
                      <m:e>
                        <m:r>
                          <a:rPr lang="en-AU" sz="2000" b="0" i="1" u="none" strike="noStrike" smtClean="0">
                            <a:effectLst/>
                            <a:latin typeface="Cambria Math" panose="02040503050406030204" pitchFamily="18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rPr>
                          <m:t>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000" b="0" i="0" u="none" strike="noStrike" smtClean="0">
                            <a:effectLst/>
                            <a:latin typeface="Cambria Math" panose="02040503050406030204" pitchFamily="18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rPr>
                          <m:t>RS</m:t>
                        </m:r>
                      </m:sub>
                    </m:sSub>
                    <m:r>
                      <a:rPr lang="en-AU" sz="2000" b="0" i="1" u="none" strike="noStrike" smtClean="0">
                        <a:effectLst/>
                        <a:latin typeface="Cambria Math" panose="02040503050406030204" pitchFamily="18" charset="0"/>
                        <a:ea typeface="Roboto Light" panose="02000000000000000000" pitchFamily="2" charset="0"/>
                        <a:cs typeface="Roboto Light" panose="02000000000000000000" pitchFamily="2" charset="0"/>
                      </a:rPr>
                      <m:t>/</m:t>
                    </m:r>
                    <m:sSub>
                      <m:sSubPr>
                        <m:ctrlPr>
                          <a:rPr lang="en-AU" sz="2000" b="0" i="1" u="none" strike="noStrike" smtClean="0">
                            <a:effectLst/>
                            <a:latin typeface="Cambria Math" panose="02040503050406030204" pitchFamily="18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rPr>
                        </m:ctrlPr>
                      </m:sSubPr>
                      <m:e>
                        <m:r>
                          <a:rPr lang="en-AU" sz="2000" b="0" i="1" u="none" strike="noStrike" smtClean="0">
                            <a:effectLst/>
                            <a:latin typeface="Cambria Math" panose="02040503050406030204" pitchFamily="18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rPr>
                          <m:t>𝜑</m:t>
                        </m:r>
                      </m:e>
                      <m:sub>
                        <m:r>
                          <a:rPr lang="en-AU" sz="2000" b="0" i="1" u="none" strike="noStrike" smtClean="0">
                            <a:effectLst/>
                            <a:latin typeface="Cambria Math" panose="02040503050406030204" pitchFamily="18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rPr>
                          <m:t>𝑆𝑆𝑀</m:t>
                        </m:r>
                      </m:sub>
                    </m:sSub>
                  </m:oMath>
                </a14:m>
                <a:r>
                  <a:rPr lang="en-AU" sz="2000" dirty="0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 ratio in open flux magnitude</a:t>
                </a:r>
              </a:p>
              <a:p>
                <a:pPr algn="just"/>
                <a:endParaRPr lang="en-AU" sz="20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E24B483-8014-B152-E4F4-E6A4C907CB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0882" y="5842337"/>
                <a:ext cx="5150234" cy="1015663"/>
              </a:xfrm>
              <a:prstGeom prst="rect">
                <a:avLst/>
              </a:prstGeom>
              <a:blipFill>
                <a:blip r:embed="rId3"/>
                <a:stretch>
                  <a:fillRect l="-1303" t="-239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D31A560B-0B77-B1B5-FEAE-27F7CA6BF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267" y="1512032"/>
            <a:ext cx="7619464" cy="433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09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1C7134D5-97EC-382E-EDE4-D6EA9400E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>
            <a:extLst>
              <a:ext uri="{FF2B5EF4-FFF2-40B4-BE49-F238E27FC236}">
                <a16:creationId xmlns:a16="http://schemas.microsoft.com/office/drawing/2014/main" id="{F76B7472-4558-1FF7-D815-6B15A9795D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GB" b="1" dirty="0">
                <a:solidFill>
                  <a:srgbClr val="438977"/>
                </a:solidFill>
                <a:latin typeface="Verdana Pro Black" panose="020B0A04030504040204" pitchFamily="34" charset="0"/>
              </a:rPr>
              <a:t>The Open Flux</a:t>
            </a:r>
            <a:endParaRPr b="1" dirty="0">
              <a:solidFill>
                <a:srgbClr val="438977"/>
              </a:solidFill>
              <a:latin typeface="Verdana Pro Black" panose="020B0A04030504040204" pitchFamily="34" charset="0"/>
            </a:endParaRPr>
          </a:p>
        </p:txBody>
      </p:sp>
      <p:cxnSp>
        <p:nvCxnSpPr>
          <p:cNvPr id="63" name="Google Shape;63;p14">
            <a:extLst>
              <a:ext uri="{FF2B5EF4-FFF2-40B4-BE49-F238E27FC236}">
                <a16:creationId xmlns:a16="http://schemas.microsoft.com/office/drawing/2014/main" id="{F0D666B4-660F-F1E5-F5D0-69ECA2C799C9}"/>
              </a:ext>
            </a:extLst>
          </p:cNvPr>
          <p:cNvCxnSpPr/>
          <p:nvPr/>
        </p:nvCxnSpPr>
        <p:spPr>
          <a:xfrm>
            <a:off x="423367" y="1441200"/>
            <a:ext cx="8974800" cy="0"/>
          </a:xfrm>
          <a:prstGeom prst="straightConnector1">
            <a:avLst/>
          </a:prstGeom>
          <a:noFill/>
          <a:ln w="57150" cap="flat" cmpd="sng">
            <a:solidFill>
              <a:srgbClr val="BF9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14">
            <a:extLst>
              <a:ext uri="{FF2B5EF4-FFF2-40B4-BE49-F238E27FC236}">
                <a16:creationId xmlns:a16="http://schemas.microsoft.com/office/drawing/2014/main" id="{9A0CA269-225F-4036-D8CD-4C0A440699F9}"/>
              </a:ext>
            </a:extLst>
          </p:cNvPr>
          <p:cNvCxnSpPr/>
          <p:nvPr/>
        </p:nvCxnSpPr>
        <p:spPr>
          <a:xfrm rot="10800000" flipH="1">
            <a:off x="-40603" y="6802967"/>
            <a:ext cx="12256800" cy="3600"/>
          </a:xfrm>
          <a:prstGeom prst="straightConnector1">
            <a:avLst/>
          </a:prstGeom>
          <a:noFill/>
          <a:ln w="114300" cap="flat" cmpd="sng">
            <a:solidFill>
              <a:srgbClr val="43897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C1FA16-860F-AC35-AE69-26A0AAF0A7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pPr marL="152396" indent="0">
              <a:buNone/>
            </a:pPr>
            <a:endParaRPr lang="en-AU" dirty="0"/>
          </a:p>
          <a:p>
            <a:pPr marL="152396" indent="0">
              <a:buNone/>
            </a:pPr>
            <a:endParaRPr lang="en-AU" dirty="0"/>
          </a:p>
          <a:p>
            <a:pPr marL="152396" indent="0">
              <a:buNone/>
            </a:pPr>
            <a:endParaRPr lang="en-AU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62;p14">
                <a:extLst>
                  <a:ext uri="{FF2B5EF4-FFF2-40B4-BE49-F238E27FC236}">
                    <a16:creationId xmlns:a16="http://schemas.microsoft.com/office/drawing/2014/main" id="{B0C9D3D7-68BB-07CE-613C-06A67BE372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8000" y="1689033"/>
                <a:ext cx="11360800" cy="4555200"/>
              </a:xfrm>
              <a:prstGeom prst="rect">
                <a:avLst/>
              </a:prstGeom>
            </p:spPr>
            <p:txBody>
              <a:bodyPr spcFirstLastPara="1" vert="horz" wrap="square" lIns="121900" tIns="121900" rIns="121900" bIns="121900" rtlCol="0" anchor="t" anchorCtr="0">
                <a:normAutofit/>
              </a:bodyPr>
              <a:lstStyle>
                <a:lvl1pPr marL="609585" lvl="0" indent="-457189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SzPts val="1800"/>
                  <a:buFont typeface="Arial" panose="020B0604020202020204" pitchFamily="34" charset="0"/>
                  <a:buChar char="●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219170" lvl="1" indent="-423323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SzPts val="1400"/>
                  <a:buFont typeface="Arial" panose="020B0604020202020204" pitchFamily="34" charset="0"/>
                  <a:buChar char="○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828754" lvl="2" indent="-423323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SzPts val="1400"/>
                  <a:buFont typeface="Arial" panose="020B0604020202020204" pitchFamily="34" charset="0"/>
                  <a:buChar char="■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438339" lvl="3" indent="-423323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SzPts val="1400"/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047924" lvl="4" indent="-423323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SzPts val="1400"/>
                  <a:buFont typeface="Arial" panose="020B0604020202020204" pitchFamily="34" charset="0"/>
                  <a:buChar char="○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657509" lvl="5" indent="-423323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SzPts val="14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267093" lvl="6" indent="-423323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SzPts val="1400"/>
                  <a:buFont typeface="Arial" panose="020B0604020202020204" pitchFamily="34" charset="0"/>
                  <a:buChar char="●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876678" lvl="7" indent="-423323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SzPts val="1400"/>
                  <a:buFont typeface="Arial" panose="020B0604020202020204" pitchFamily="34" charset="0"/>
                  <a:buChar char="○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86263" lvl="8" indent="-423323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SzPts val="14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52396" indent="0">
                  <a:buClr>
                    <a:schemeClr val="dk1"/>
                  </a:buClr>
                  <a:buFont typeface="Arial" panose="020B0604020202020204" pitchFamily="34" charset="0"/>
                  <a:buNone/>
                </a:pPr>
                <a:r>
                  <a:rPr lang="en-GB" sz="2400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The part of the solar magnetic field extending out beyond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Roboto Light"/>
                        <a:cs typeface="Roboto Light"/>
                        <a:sym typeface="Roboto Light"/>
                      </a:rPr>
                      <m:t>2.5</m:t>
                    </m:r>
                    <m:sSub>
                      <m:sSubPr>
                        <m:ctrlPr>
                          <a:rPr lang="en-AU" sz="24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Light"/>
                            <a:cs typeface="Roboto Light"/>
                            <a:sym typeface="Roboto Light"/>
                          </a:rPr>
                        </m:ctrlPr>
                      </m:sSubPr>
                      <m:e>
                        <m:r>
                          <a:rPr lang="en-AU" sz="24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Light"/>
                            <a:cs typeface="Roboto Light"/>
                            <a:sym typeface="Roboto Light"/>
                          </a:rPr>
                          <m:t>𝑅</m:t>
                        </m:r>
                      </m:e>
                      <m:sub>
                        <m:r>
                          <a:rPr lang="en-AU" sz="24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Roboto Light"/>
                            <a:cs typeface="Roboto Light"/>
                            <a:sym typeface="Roboto Light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.</a:t>
                </a:r>
              </a:p>
              <a:p>
                <a:pPr marL="152396" indent="0">
                  <a:buClr>
                    <a:schemeClr val="dk1"/>
                  </a:buClr>
                  <a:buFont typeface="Arial" panose="020B0604020202020204" pitchFamily="34" charset="0"/>
                  <a:buNone/>
                </a:pPr>
                <a:endParaRPr lang="en-GB" sz="2400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  <a:p>
                <a:pPr marL="152396" indent="0">
                  <a:buClr>
                    <a:schemeClr val="dk1"/>
                  </a:buClr>
                  <a:buFont typeface="Arial" panose="020B0604020202020204" pitchFamily="34" charset="0"/>
                  <a:buNone/>
                </a:pPr>
                <a:r>
                  <a:rPr lang="en-GB" sz="2400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Source of:</a:t>
                </a:r>
              </a:p>
              <a:p>
                <a:pPr marL="152396" indent="0">
                  <a:buClr>
                    <a:schemeClr val="dk1"/>
                  </a:buClr>
                  <a:buFont typeface="Arial" panose="020B0604020202020204" pitchFamily="34" charset="0"/>
                  <a:buNone/>
                </a:pPr>
                <a:r>
                  <a:rPr lang="en-GB" sz="2400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	- high speed solar wind</a:t>
                </a:r>
              </a:p>
              <a:p>
                <a:pPr marL="152396" indent="0">
                  <a:buClr>
                    <a:schemeClr val="dk1"/>
                  </a:buClr>
                  <a:buFont typeface="Arial" panose="020B0604020202020204" pitchFamily="34" charset="0"/>
                  <a:buNone/>
                </a:pPr>
                <a:r>
                  <a:rPr lang="en-GB" sz="2400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	- interplanetary magnetic field</a:t>
                </a:r>
              </a:p>
              <a:p>
                <a:pPr marL="152396" indent="0">
                  <a:buClr>
                    <a:schemeClr val="dk1"/>
                  </a:buClr>
                  <a:buFont typeface="Arial" panose="020B0604020202020204" pitchFamily="34" charset="0"/>
                  <a:buNone/>
                </a:pPr>
                <a:endParaRPr lang="en-GB" sz="2400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  <a:p>
                <a:pPr marL="152396" indent="0">
                  <a:buClr>
                    <a:schemeClr val="dk1"/>
                  </a:buClr>
                  <a:buFont typeface="Arial" panose="020B0604020202020204" pitchFamily="34" charset="0"/>
                  <a:buNone/>
                </a:pPr>
                <a:r>
                  <a:rPr lang="en-GB" sz="2400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Capable of influencing geomagnetic interactions at Earth.</a:t>
                </a:r>
              </a:p>
              <a:p>
                <a:pPr marL="152396" indent="0">
                  <a:buClr>
                    <a:schemeClr val="dk1"/>
                  </a:buClr>
                  <a:buFont typeface="Arial" panose="020B0604020202020204" pitchFamily="34" charset="0"/>
                  <a:buNone/>
                </a:pPr>
                <a:endParaRPr lang="en-GB" sz="2400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  <a:p>
                <a:pPr marL="152396" indent="0">
                  <a:buClr>
                    <a:schemeClr val="dk1"/>
                  </a:buClr>
                  <a:buFont typeface="Arial" panose="020B0604020202020204" pitchFamily="34" charset="0"/>
                  <a:buNone/>
                </a:pPr>
                <a:r>
                  <a:rPr lang="en-GB" sz="2400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Guides propagation of charged particles and shields </a:t>
                </a:r>
                <a:br>
                  <a:rPr lang="en-GB" sz="2400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</a:br>
                <a:r>
                  <a:rPr lang="en-GB" sz="2400" dirty="0">
                    <a:solidFill>
                      <a:schemeClr val="dk1"/>
                    </a:solidFill>
                    <a:latin typeface="Roboto Light"/>
                    <a:ea typeface="Roboto Light"/>
                    <a:cs typeface="Roboto Light"/>
                    <a:sym typeface="Roboto Light"/>
                  </a:rPr>
                  <a:t>Earth from high energy cosmic rays.</a:t>
                </a:r>
              </a:p>
              <a:p>
                <a:pPr marL="152396" indent="0">
                  <a:buClr>
                    <a:schemeClr val="dk1"/>
                  </a:buClr>
                  <a:buFont typeface="Arial" panose="020B0604020202020204" pitchFamily="34" charset="0"/>
                  <a:buNone/>
                </a:pPr>
                <a:endParaRPr lang="en-GB" sz="2400" dirty="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endParaRPr>
              </a:p>
            </p:txBody>
          </p:sp>
        </mc:Choice>
        <mc:Fallback xmlns="">
          <p:sp>
            <p:nvSpPr>
              <p:cNvPr id="7" name="Google Shape;62;p14">
                <a:extLst>
                  <a:ext uri="{FF2B5EF4-FFF2-40B4-BE49-F238E27FC236}">
                    <a16:creationId xmlns:a16="http://schemas.microsoft.com/office/drawing/2014/main" id="{B0C9D3D7-68BB-07CE-613C-06A67BE37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000" y="1689033"/>
                <a:ext cx="11360800" cy="45552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>
            <a:extLst>
              <a:ext uri="{FF2B5EF4-FFF2-40B4-BE49-F238E27FC236}">
                <a16:creationId xmlns:a16="http://schemas.microsoft.com/office/drawing/2014/main" id="{0145631A-8C01-B3FD-2C98-B704444B6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175" y="2837425"/>
            <a:ext cx="3629025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891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8CB8C803-7F79-7760-A44D-A22D36914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>
            <a:extLst>
              <a:ext uri="{FF2B5EF4-FFF2-40B4-BE49-F238E27FC236}">
                <a16:creationId xmlns:a16="http://schemas.microsoft.com/office/drawing/2014/main" id="{02F172C7-4E4E-6009-CD77-36D7D71752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GB" b="1" dirty="0">
                <a:solidFill>
                  <a:srgbClr val="438977"/>
                </a:solidFill>
                <a:latin typeface="Verdana Pro Black" panose="020B0A04030504040204" pitchFamily="34" charset="0"/>
              </a:rPr>
              <a:t>The Open Flux (Problem)</a:t>
            </a:r>
            <a:endParaRPr b="1" dirty="0">
              <a:solidFill>
                <a:srgbClr val="438977"/>
              </a:solidFill>
              <a:latin typeface="Verdana Pro Black" panose="020B0A04030504040204" pitchFamily="34" charset="0"/>
            </a:endParaRPr>
          </a:p>
        </p:txBody>
      </p:sp>
      <p:cxnSp>
        <p:nvCxnSpPr>
          <p:cNvPr id="63" name="Google Shape;63;p14">
            <a:extLst>
              <a:ext uri="{FF2B5EF4-FFF2-40B4-BE49-F238E27FC236}">
                <a16:creationId xmlns:a16="http://schemas.microsoft.com/office/drawing/2014/main" id="{935A0C51-A626-009F-0056-6E3DAA9DDF46}"/>
              </a:ext>
            </a:extLst>
          </p:cNvPr>
          <p:cNvCxnSpPr/>
          <p:nvPr/>
        </p:nvCxnSpPr>
        <p:spPr>
          <a:xfrm>
            <a:off x="423367" y="1441200"/>
            <a:ext cx="8974800" cy="0"/>
          </a:xfrm>
          <a:prstGeom prst="straightConnector1">
            <a:avLst/>
          </a:prstGeom>
          <a:noFill/>
          <a:ln w="57150" cap="flat" cmpd="sng">
            <a:solidFill>
              <a:srgbClr val="BF9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14">
            <a:extLst>
              <a:ext uri="{FF2B5EF4-FFF2-40B4-BE49-F238E27FC236}">
                <a16:creationId xmlns:a16="http://schemas.microsoft.com/office/drawing/2014/main" id="{CB075233-3617-858C-2B4F-FDED33BEB7E7}"/>
              </a:ext>
            </a:extLst>
          </p:cNvPr>
          <p:cNvCxnSpPr/>
          <p:nvPr/>
        </p:nvCxnSpPr>
        <p:spPr>
          <a:xfrm rot="10800000" flipH="1">
            <a:off x="-40603" y="6802967"/>
            <a:ext cx="12256800" cy="3600"/>
          </a:xfrm>
          <a:prstGeom prst="straightConnector1">
            <a:avLst/>
          </a:prstGeom>
          <a:noFill/>
          <a:ln w="114300" cap="flat" cmpd="sng">
            <a:solidFill>
              <a:srgbClr val="43897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01CB2C-32B6-5383-E90B-A76D88D03A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pPr marL="152396" indent="0">
              <a:buNone/>
            </a:pPr>
            <a:endParaRPr lang="en-AU" dirty="0"/>
          </a:p>
          <a:p>
            <a:pPr marL="152396" indent="0">
              <a:buNone/>
            </a:pPr>
            <a:endParaRPr lang="en-AU" dirty="0"/>
          </a:p>
          <a:p>
            <a:pPr marL="152396" indent="0">
              <a:buNone/>
            </a:pPr>
            <a:endParaRPr lang="en-AU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7" name="Google Shape;62;p14">
            <a:extLst>
              <a:ext uri="{FF2B5EF4-FFF2-40B4-BE49-F238E27FC236}">
                <a16:creationId xmlns:a16="http://schemas.microsoft.com/office/drawing/2014/main" id="{DE7C5C7F-A710-DB1A-7EB7-5CBFC18877F2}"/>
              </a:ext>
            </a:extLst>
          </p:cNvPr>
          <p:cNvSpPr txBox="1">
            <a:spLocks/>
          </p:cNvSpPr>
          <p:nvPr/>
        </p:nvSpPr>
        <p:spPr>
          <a:xfrm>
            <a:off x="568000" y="16890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marL="609585" lvl="0" indent="-457189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396" indent="0">
              <a:buClr>
                <a:schemeClr val="dk1"/>
              </a:buClr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Measured </a:t>
            </a:r>
            <a:r>
              <a:rPr lang="en-GB" sz="2400" i="1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in situ</a:t>
            </a: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open flux consistently higher</a:t>
            </a:r>
            <a:b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than that in realistic global coronal field simulations.</a:t>
            </a:r>
            <a:b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b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Non-potential simulations can reduce this discrepancy.</a:t>
            </a:r>
          </a:p>
          <a:p>
            <a:pPr marL="152396" indent="0">
              <a:buClr>
                <a:schemeClr val="dk1"/>
              </a:buClr>
              <a:buFont typeface="Arial" panose="020B0604020202020204" pitchFamily="34" charset="0"/>
              <a:buNone/>
            </a:pPr>
            <a:endParaRPr lang="en-GB" sz="24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152396" indent="0">
              <a:buClr>
                <a:schemeClr val="dk1"/>
              </a:buClr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Injection of currents into the low corona through</a:t>
            </a:r>
            <a:b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non-potential mechanisms such as differential rotation</a:t>
            </a:r>
          </a:p>
          <a:p>
            <a:pPr marL="152396" indent="0">
              <a:buClr>
                <a:schemeClr val="dk1"/>
              </a:buClr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can cause increases in open flux.</a:t>
            </a:r>
          </a:p>
          <a:p>
            <a:pPr marL="152396" indent="0">
              <a:buClr>
                <a:schemeClr val="dk1"/>
              </a:buClr>
              <a:buFont typeface="Arial" panose="020B0604020202020204" pitchFamily="34" charset="0"/>
              <a:buNone/>
            </a:pPr>
            <a:endParaRPr lang="en-GB" sz="24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152396" indent="0">
              <a:buClr>
                <a:schemeClr val="dk1"/>
              </a:buClr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Other non-potential mechanisms also exist.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1C0384-3877-1229-6627-F4511DC890B4}"/>
              </a:ext>
            </a:extLst>
          </p:cNvPr>
          <p:cNvSpPr txBox="1"/>
          <p:nvPr/>
        </p:nvSpPr>
        <p:spPr>
          <a:xfrm>
            <a:off x="5004619" y="6264197"/>
            <a:ext cx="7239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Mackay, D. H. &amp; Upton, L. A. (2022). A Comparison of Global Magnetofrictional Simulations of the 2015 March 20 Solar Eclipse. </a:t>
            </a:r>
            <a:r>
              <a:rPr lang="en-US" sz="1400" i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Astrophysical Journal, </a:t>
            </a:r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939, 22.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09345E6-8FCC-2721-A6AE-0F723B72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245" y="1620867"/>
            <a:ext cx="3654955" cy="384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9B3059-804C-1B1B-2691-F658EE24737F}"/>
              </a:ext>
            </a:extLst>
          </p:cNvPr>
          <p:cNvSpPr txBox="1"/>
          <p:nvPr/>
        </p:nvSpPr>
        <p:spPr>
          <a:xfrm>
            <a:off x="8891906" y="5479897"/>
            <a:ext cx="2176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Mackay &amp; Upton (2022)</a:t>
            </a:r>
          </a:p>
        </p:txBody>
      </p:sp>
    </p:spTree>
    <p:extLst>
      <p:ext uri="{BB962C8B-B14F-4D97-AF65-F5344CB8AC3E}">
        <p14:creationId xmlns:p14="http://schemas.microsoft.com/office/powerpoint/2010/main" val="1308629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526562B4-F7EA-2647-50C7-ADEA9CC62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>
            <a:extLst>
              <a:ext uri="{FF2B5EF4-FFF2-40B4-BE49-F238E27FC236}">
                <a16:creationId xmlns:a16="http://schemas.microsoft.com/office/drawing/2014/main" id="{0B4A6645-AC0B-722E-6496-BF8420C82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7764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GB" b="1" dirty="0">
                <a:solidFill>
                  <a:srgbClr val="438977"/>
                </a:solidFill>
                <a:latin typeface="Verdana Pro Black" panose="020B0A04030504040204" pitchFamily="34" charset="0"/>
              </a:rPr>
              <a:t>Non-potential Open Flux Enhancement</a:t>
            </a:r>
            <a:endParaRPr b="1" dirty="0">
              <a:solidFill>
                <a:srgbClr val="438977"/>
              </a:solidFill>
              <a:latin typeface="Verdana Pro Black" panose="020B0A04030504040204" pitchFamily="34" charset="0"/>
            </a:endParaRPr>
          </a:p>
        </p:txBody>
      </p:sp>
      <p:cxnSp>
        <p:nvCxnSpPr>
          <p:cNvPr id="63" name="Google Shape;63;p14">
            <a:extLst>
              <a:ext uri="{FF2B5EF4-FFF2-40B4-BE49-F238E27FC236}">
                <a16:creationId xmlns:a16="http://schemas.microsoft.com/office/drawing/2014/main" id="{B9D4167B-5851-1011-23E7-3E3B7E00699F}"/>
              </a:ext>
            </a:extLst>
          </p:cNvPr>
          <p:cNvCxnSpPr/>
          <p:nvPr/>
        </p:nvCxnSpPr>
        <p:spPr>
          <a:xfrm>
            <a:off x="423367" y="1441200"/>
            <a:ext cx="8974800" cy="0"/>
          </a:xfrm>
          <a:prstGeom prst="straightConnector1">
            <a:avLst/>
          </a:prstGeom>
          <a:noFill/>
          <a:ln w="57150" cap="flat" cmpd="sng">
            <a:solidFill>
              <a:srgbClr val="BF9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14">
            <a:extLst>
              <a:ext uri="{FF2B5EF4-FFF2-40B4-BE49-F238E27FC236}">
                <a16:creationId xmlns:a16="http://schemas.microsoft.com/office/drawing/2014/main" id="{17406932-2734-3A51-0736-67270F751D51}"/>
              </a:ext>
            </a:extLst>
          </p:cNvPr>
          <p:cNvCxnSpPr/>
          <p:nvPr/>
        </p:nvCxnSpPr>
        <p:spPr>
          <a:xfrm rot="10800000" flipH="1">
            <a:off x="-40603" y="6802967"/>
            <a:ext cx="12256800" cy="3600"/>
          </a:xfrm>
          <a:prstGeom prst="straightConnector1">
            <a:avLst/>
          </a:prstGeom>
          <a:noFill/>
          <a:ln w="114300" cap="flat" cmpd="sng">
            <a:solidFill>
              <a:srgbClr val="43897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Google Shape;62;p14">
            <a:extLst>
              <a:ext uri="{FF2B5EF4-FFF2-40B4-BE49-F238E27FC236}">
                <a16:creationId xmlns:a16="http://schemas.microsoft.com/office/drawing/2014/main" id="{AB6BC1CA-B707-1A64-41C4-5EE9DDCE3331}"/>
              </a:ext>
            </a:extLst>
          </p:cNvPr>
          <p:cNvSpPr txBox="1">
            <a:spLocks/>
          </p:cNvSpPr>
          <p:nvPr/>
        </p:nvSpPr>
        <p:spPr>
          <a:xfrm>
            <a:off x="568000" y="16890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2500" lnSpcReduction="10000"/>
          </a:bodyPr>
          <a:lstStyle>
            <a:lvl1pPr marL="609585" lvl="0" indent="-457189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396" indent="0">
              <a:buClr>
                <a:schemeClr val="dk1"/>
              </a:buClr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One of these non-potential </a:t>
            </a:r>
            <a:b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mechanisms could be </a:t>
            </a:r>
            <a:b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helicity condensation.</a:t>
            </a:r>
          </a:p>
          <a:p>
            <a:pPr marL="152396" indent="0">
              <a:buClr>
                <a:schemeClr val="dk1"/>
              </a:buClr>
              <a:buFont typeface="Arial" panose="020B0604020202020204" pitchFamily="34" charset="0"/>
              <a:buNone/>
            </a:pPr>
            <a:endParaRPr lang="en-GB" sz="24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152396" indent="0">
              <a:buClr>
                <a:schemeClr val="dk1"/>
              </a:buClr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The contribution from helicity</a:t>
            </a:r>
            <a:b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condensation has been studied</a:t>
            </a:r>
            <a:b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with a static </a:t>
            </a:r>
            <a:r>
              <a:rPr lang="en-GB" sz="24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photospheric</a:t>
            </a: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b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configuration over solar cycle</a:t>
            </a:r>
            <a:b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timescales</a:t>
            </a:r>
          </a:p>
          <a:p>
            <a:pPr marL="152396" indent="0">
              <a:buClr>
                <a:schemeClr val="dk1"/>
              </a:buClr>
              <a:buFont typeface="Arial" panose="020B0604020202020204" pitchFamily="34" charset="0"/>
              <a:buNone/>
            </a:pPr>
            <a:endParaRPr lang="en-GB" sz="24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152396" indent="0">
              <a:buClr>
                <a:schemeClr val="dk1"/>
              </a:buClr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These studies used synoptic </a:t>
            </a:r>
            <a:b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magnetograms to constrain the </a:t>
            </a:r>
          </a:p>
          <a:p>
            <a:pPr marL="152396" indent="0">
              <a:buClr>
                <a:schemeClr val="dk1"/>
              </a:buClr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photosphere, which are an </a:t>
            </a:r>
            <a:b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averaged representation of</a:t>
            </a:r>
            <a:b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the surface field.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B3465C9-4C90-B034-2874-8B664FD85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712" y="1702890"/>
            <a:ext cx="6549979" cy="463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D2CA74-DFBE-1549-FC98-175ECE23BD00}"/>
              </a:ext>
            </a:extLst>
          </p:cNvPr>
          <p:cNvSpPr txBox="1"/>
          <p:nvPr/>
        </p:nvSpPr>
        <p:spPr>
          <a:xfrm>
            <a:off x="-40603" y="6258089"/>
            <a:ext cx="7709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Klowss, J. J. &amp; Mackay, D. H. (2025). Investigating the Possible Contribution of Helicity Condensation to the Ambient Increase in Solar Open Flux. </a:t>
            </a:r>
            <a:r>
              <a:rPr lang="en-US" sz="1400" i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Astrophysical Journal, </a:t>
            </a:r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987, 1.</a:t>
            </a:r>
          </a:p>
        </p:txBody>
      </p:sp>
    </p:spTree>
    <p:extLst>
      <p:ext uri="{BB962C8B-B14F-4D97-AF65-F5344CB8AC3E}">
        <p14:creationId xmlns:p14="http://schemas.microsoft.com/office/powerpoint/2010/main" val="1778557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0ADF8B5D-14FA-9CA1-7320-039F01275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>
            <a:extLst>
              <a:ext uri="{FF2B5EF4-FFF2-40B4-BE49-F238E27FC236}">
                <a16:creationId xmlns:a16="http://schemas.microsoft.com/office/drawing/2014/main" id="{F33432CD-0A67-A68B-8C2A-F018B01A863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GB" b="1" dirty="0">
                <a:solidFill>
                  <a:srgbClr val="438977"/>
                </a:solidFill>
                <a:latin typeface="Verdana Pro Black" panose="020B0A04030504040204" pitchFamily="34" charset="0"/>
              </a:rPr>
              <a:t>Helicity Condensation</a:t>
            </a:r>
            <a:endParaRPr b="1" dirty="0">
              <a:solidFill>
                <a:srgbClr val="438977"/>
              </a:solidFill>
              <a:latin typeface="Verdana Pro Black" panose="020B0A04030504040204" pitchFamily="34" charset="0"/>
            </a:endParaRPr>
          </a:p>
        </p:txBody>
      </p:sp>
      <p:cxnSp>
        <p:nvCxnSpPr>
          <p:cNvPr id="63" name="Google Shape;63;p14">
            <a:extLst>
              <a:ext uri="{FF2B5EF4-FFF2-40B4-BE49-F238E27FC236}">
                <a16:creationId xmlns:a16="http://schemas.microsoft.com/office/drawing/2014/main" id="{5F7B72BD-1471-6071-6FE3-47DE5CC5D714}"/>
              </a:ext>
            </a:extLst>
          </p:cNvPr>
          <p:cNvCxnSpPr/>
          <p:nvPr/>
        </p:nvCxnSpPr>
        <p:spPr>
          <a:xfrm>
            <a:off x="423367" y="1441200"/>
            <a:ext cx="8974800" cy="0"/>
          </a:xfrm>
          <a:prstGeom prst="straightConnector1">
            <a:avLst/>
          </a:prstGeom>
          <a:noFill/>
          <a:ln w="57150" cap="flat" cmpd="sng">
            <a:solidFill>
              <a:srgbClr val="BF9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14">
            <a:extLst>
              <a:ext uri="{FF2B5EF4-FFF2-40B4-BE49-F238E27FC236}">
                <a16:creationId xmlns:a16="http://schemas.microsoft.com/office/drawing/2014/main" id="{E9DD6B48-E261-624E-B5CD-5FEC534326EA}"/>
              </a:ext>
            </a:extLst>
          </p:cNvPr>
          <p:cNvCxnSpPr/>
          <p:nvPr/>
        </p:nvCxnSpPr>
        <p:spPr>
          <a:xfrm rot="10800000" flipH="1">
            <a:off x="-40603" y="6802967"/>
            <a:ext cx="12256800" cy="3600"/>
          </a:xfrm>
          <a:prstGeom prst="straightConnector1">
            <a:avLst/>
          </a:prstGeom>
          <a:noFill/>
          <a:ln w="114300" cap="flat" cmpd="sng">
            <a:solidFill>
              <a:srgbClr val="43897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8CBA90-ED0F-A206-EC3B-927601B0D1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pPr marL="152396" indent="0">
              <a:buNone/>
            </a:pPr>
            <a:endParaRPr lang="en-AU" dirty="0"/>
          </a:p>
          <a:p>
            <a:pPr marL="152396" indent="0">
              <a:buNone/>
            </a:pPr>
            <a:endParaRPr lang="en-AU" dirty="0"/>
          </a:p>
          <a:p>
            <a:pPr marL="152396" indent="0">
              <a:buNone/>
            </a:pPr>
            <a:endParaRPr lang="en-AU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DCB34B8-68D1-AE72-6DB0-F271673A1D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33"/>
          <a:stretch/>
        </p:blipFill>
        <p:spPr bwMode="auto">
          <a:xfrm>
            <a:off x="3573984" y="1356967"/>
            <a:ext cx="5027625" cy="265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62;p14">
            <a:extLst>
              <a:ext uri="{FF2B5EF4-FFF2-40B4-BE49-F238E27FC236}">
                <a16:creationId xmlns:a16="http://schemas.microsoft.com/office/drawing/2014/main" id="{FB492D7D-1A94-F844-F1CF-40C140017D0B}"/>
              </a:ext>
            </a:extLst>
          </p:cNvPr>
          <p:cNvSpPr txBox="1">
            <a:spLocks/>
          </p:cNvSpPr>
          <p:nvPr/>
        </p:nvSpPr>
        <p:spPr>
          <a:xfrm>
            <a:off x="568000" y="16890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2500" lnSpcReduction="10000"/>
          </a:bodyPr>
          <a:lstStyle>
            <a:lvl1pPr marL="609585" lvl="0" indent="-457189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396" indent="0">
              <a:buClr>
                <a:schemeClr val="dk1"/>
              </a:buClr>
              <a:buFont typeface="Arial" panose="020B0604020202020204" pitchFamily="34" charset="0"/>
              <a:buNone/>
            </a:pPr>
            <a:endParaRPr lang="en-GB" sz="24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152396" indent="0">
              <a:buClr>
                <a:schemeClr val="dk1"/>
              </a:buClr>
              <a:buFont typeface="Arial" panose="020B0604020202020204" pitchFamily="34" charset="0"/>
              <a:buNone/>
            </a:pPr>
            <a:endParaRPr lang="en-GB" sz="24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152396" indent="0">
              <a:buClr>
                <a:schemeClr val="dk1"/>
              </a:buClr>
              <a:buFont typeface="Arial" panose="020B0604020202020204" pitchFamily="34" charset="0"/>
              <a:buNone/>
            </a:pPr>
            <a:endParaRPr lang="en-GB" sz="24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152396" indent="0">
              <a:buClr>
                <a:schemeClr val="dk1"/>
              </a:buClr>
              <a:buFont typeface="Arial" panose="020B0604020202020204" pitchFamily="34" charset="0"/>
              <a:buNone/>
            </a:pPr>
            <a:endParaRPr lang="en-GB" sz="24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152396" indent="0">
              <a:buClr>
                <a:schemeClr val="dk1"/>
              </a:buClr>
              <a:buFont typeface="Arial" panose="020B0604020202020204" pitchFamily="34" charset="0"/>
              <a:buNone/>
            </a:pPr>
            <a:endParaRPr lang="en-GB" sz="24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152396" indent="0">
              <a:buClr>
                <a:schemeClr val="dk1"/>
              </a:buClr>
              <a:buFont typeface="Arial" panose="020B0604020202020204" pitchFamily="34" charset="0"/>
              <a:buNone/>
            </a:pPr>
            <a:endParaRPr lang="en-GB" sz="24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152396" indent="0">
              <a:buClr>
                <a:schemeClr val="dk1"/>
              </a:buClr>
              <a:buFont typeface="Arial" panose="020B0604020202020204" pitchFamily="34" charset="0"/>
              <a:buNone/>
            </a:pPr>
            <a:endParaRPr lang="en-GB" sz="24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152396" indent="0">
              <a:buClr>
                <a:schemeClr val="dk1"/>
              </a:buClr>
              <a:buFont typeface="Arial" panose="020B0604020202020204" pitchFamily="34" charset="0"/>
              <a:buNone/>
            </a:pPr>
            <a:endParaRPr lang="en-GB" sz="24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152396" indent="0">
              <a:buClr>
                <a:schemeClr val="dk1"/>
              </a:buClr>
              <a:buFont typeface="Arial" panose="020B0604020202020204" pitchFamily="34" charset="0"/>
              <a:buNone/>
            </a:pPr>
            <a:endParaRPr lang="en-GB" sz="24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152396" indent="0">
              <a:buClr>
                <a:schemeClr val="dk1"/>
              </a:buClr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Vortical motions of convective cells rotating on the </a:t>
            </a:r>
            <a:r>
              <a:rPr lang="en-GB" sz="2400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photospheric</a:t>
            </a: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 surface.</a:t>
            </a:r>
          </a:p>
          <a:p>
            <a:pPr marL="152396" indent="0">
              <a:buClr>
                <a:schemeClr val="dk1"/>
              </a:buClr>
              <a:buFont typeface="Arial" panose="020B0604020202020204" pitchFamily="34" charset="0"/>
              <a:buNone/>
            </a:pPr>
            <a:endParaRPr lang="en-GB" sz="24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152396" indent="0">
              <a:buClr>
                <a:schemeClr val="dk1"/>
              </a:buClr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Antiparallel field in adjacent cells leads to reconnection, redistributing the helicity onto larger scales </a:t>
            </a:r>
            <a:r>
              <a:rPr lang="en-GB" sz="2400" b="1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(</a:t>
            </a:r>
            <a:r>
              <a:rPr lang="en-GB" sz="2400" b="1" dirty="0" err="1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Antiochos</a:t>
            </a:r>
            <a:r>
              <a:rPr lang="en-GB" sz="2400" b="1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, 2013)</a:t>
            </a: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.</a:t>
            </a:r>
          </a:p>
          <a:p>
            <a:pPr marL="152396" indent="0">
              <a:buClr>
                <a:schemeClr val="dk1"/>
              </a:buClr>
              <a:buFont typeface="Arial" panose="020B0604020202020204" pitchFamily="34" charset="0"/>
              <a:buNone/>
            </a:pPr>
            <a:endParaRPr lang="en-GB" sz="24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152396" indent="0">
              <a:buClr>
                <a:schemeClr val="dk1"/>
              </a:buClr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Introduces a horizontal twist component that is then propagated upward into the corona by the Lorentz force.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E996A9-E2FA-3AC1-7CB8-FB91DBB56877}"/>
              </a:ext>
            </a:extLst>
          </p:cNvPr>
          <p:cNvSpPr txBox="1"/>
          <p:nvPr/>
        </p:nvSpPr>
        <p:spPr>
          <a:xfrm>
            <a:off x="707686" y="6460843"/>
            <a:ext cx="11536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Antiochos</a:t>
            </a:r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, S. K. (2013). Helicity condensation as the origin of coronal and solar wind structure. The Astrophysical Journal, 772, 72.</a:t>
            </a:r>
          </a:p>
        </p:txBody>
      </p:sp>
    </p:spTree>
    <p:extLst>
      <p:ext uri="{BB962C8B-B14F-4D97-AF65-F5344CB8AC3E}">
        <p14:creationId xmlns:p14="http://schemas.microsoft.com/office/powerpoint/2010/main" val="2112597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2289C4B3-FC9A-84B0-1C56-58F34C7A7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>
            <a:extLst>
              <a:ext uri="{FF2B5EF4-FFF2-40B4-BE49-F238E27FC236}">
                <a16:creationId xmlns:a16="http://schemas.microsoft.com/office/drawing/2014/main" id="{DC39CF2E-D5E4-8BBD-071D-B452FDADE6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GB" b="1" dirty="0">
                <a:solidFill>
                  <a:srgbClr val="438977"/>
                </a:solidFill>
                <a:latin typeface="Verdana Pro Black" panose="020B0A04030504040204" pitchFamily="34" charset="0"/>
              </a:rPr>
              <a:t>Modelling Approaches</a:t>
            </a:r>
            <a:endParaRPr b="1" dirty="0">
              <a:solidFill>
                <a:srgbClr val="438977"/>
              </a:solidFill>
              <a:latin typeface="Verdana Pro Black" panose="020B0A04030504040204" pitchFamily="34" charset="0"/>
            </a:endParaRPr>
          </a:p>
        </p:txBody>
      </p:sp>
      <p:cxnSp>
        <p:nvCxnSpPr>
          <p:cNvPr id="63" name="Google Shape;63;p14">
            <a:extLst>
              <a:ext uri="{FF2B5EF4-FFF2-40B4-BE49-F238E27FC236}">
                <a16:creationId xmlns:a16="http://schemas.microsoft.com/office/drawing/2014/main" id="{D38B71E2-1F26-D98E-2143-8BA85DAAACCD}"/>
              </a:ext>
            </a:extLst>
          </p:cNvPr>
          <p:cNvCxnSpPr/>
          <p:nvPr/>
        </p:nvCxnSpPr>
        <p:spPr>
          <a:xfrm>
            <a:off x="423367" y="1441200"/>
            <a:ext cx="8974800" cy="0"/>
          </a:xfrm>
          <a:prstGeom prst="straightConnector1">
            <a:avLst/>
          </a:prstGeom>
          <a:noFill/>
          <a:ln w="57150" cap="flat" cmpd="sng">
            <a:solidFill>
              <a:srgbClr val="BF9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14">
            <a:extLst>
              <a:ext uri="{FF2B5EF4-FFF2-40B4-BE49-F238E27FC236}">
                <a16:creationId xmlns:a16="http://schemas.microsoft.com/office/drawing/2014/main" id="{2025FD9A-84D6-E731-4CBD-48C87426258B}"/>
              </a:ext>
            </a:extLst>
          </p:cNvPr>
          <p:cNvCxnSpPr/>
          <p:nvPr/>
        </p:nvCxnSpPr>
        <p:spPr>
          <a:xfrm rot="10800000" flipH="1">
            <a:off x="-40603" y="6802967"/>
            <a:ext cx="12256800" cy="3600"/>
          </a:xfrm>
          <a:prstGeom prst="straightConnector1">
            <a:avLst/>
          </a:prstGeom>
          <a:noFill/>
          <a:ln w="114300" cap="flat" cmpd="sng">
            <a:solidFill>
              <a:srgbClr val="438977"/>
            </a:solidFill>
            <a:prstDash val="solid"/>
            <a:round/>
            <a:headEnd type="none" w="med" len="med"/>
            <a:tailEnd type="none" w="med" len="med"/>
          </a:ln>
        </p:spPr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20FE1822-1CB7-8142-63D2-E42FA258412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55930634"/>
                  </p:ext>
                </p:extLst>
              </p:nvPr>
            </p:nvGraphicFramePr>
            <p:xfrm>
              <a:off x="609600" y="1528875"/>
              <a:ext cx="11166800" cy="4785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583400">
                      <a:extLst>
                        <a:ext uri="{9D8B030D-6E8A-4147-A177-3AD203B41FA5}">
                          <a16:colId xmlns:a16="http://schemas.microsoft.com/office/drawing/2014/main" val="2323838118"/>
                        </a:ext>
                      </a:extLst>
                    </a:gridCol>
                    <a:gridCol w="5583400">
                      <a:extLst>
                        <a:ext uri="{9D8B030D-6E8A-4147-A177-3AD203B41FA5}">
                          <a16:colId xmlns:a16="http://schemas.microsoft.com/office/drawing/2014/main" val="368100792"/>
                        </a:ext>
                      </a:extLst>
                    </a:gridCol>
                  </a:tblGrid>
                  <a:tr h="39394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000" dirty="0">
                              <a:solidFill>
                                <a:schemeClr val="tx1"/>
                              </a:solidFill>
                            </a:rPr>
                            <a:t>Reference Sun</a:t>
                          </a:r>
                        </a:p>
                        <a:p>
                          <a:pPr algn="ctr"/>
                          <a:endParaRPr lang="en-AU" b="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algn="l"/>
                          <a:r>
                            <a:rPr lang="en-AU" b="0" dirty="0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Continuous simulation for 8030 days</a:t>
                          </a:r>
                        </a:p>
                        <a:p>
                          <a:pPr algn="l"/>
                          <a:r>
                            <a:rPr lang="en-AU" b="0" dirty="0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With </a:t>
                          </a:r>
                          <a:r>
                            <a:rPr lang="en-AU" b="0" dirty="0" err="1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bipole</a:t>
                          </a:r>
                          <a:r>
                            <a:rPr lang="en-AU" b="0" dirty="0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 emergence and surface flux transport</a:t>
                          </a:r>
                        </a:p>
                        <a:p>
                          <a:pPr algn="l"/>
                          <a:r>
                            <a:rPr lang="en-AU" b="0" dirty="0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Different sources of non-potentiality:</a:t>
                          </a:r>
                        </a:p>
                        <a:p>
                          <a:pPr lvl="1"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Helicity condensation</a:t>
                          </a:r>
                        </a:p>
                        <a:p>
                          <a:pPr lvl="2"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𝜔</m:t>
                              </m:r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=0 </m:t>
                              </m:r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lvl="2"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𝜔</m:t>
                              </m:r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=1×</m:t>
                              </m:r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−6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marL="914400" marR="0" lvl="2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  <a:tabLst/>
                            <a:defRPr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𝜔</m:t>
                              </m:r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=2.5×</m:t>
                              </m:r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−6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marL="914400" marR="0" lvl="2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  <a:tabLst/>
                            <a:defRPr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𝜔</m:t>
                              </m:r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=5×</m:t>
                              </m:r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−6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marL="914400" marR="0" lvl="2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  <a:tabLst/>
                            <a:defRPr/>
                          </a:pPr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lvl="1"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Twist in field of emerging </a:t>
                          </a:r>
                          <a:r>
                            <a:rPr lang="en-GB" b="0" dirty="0" err="1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bipoles</a:t>
                          </a:r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lvl="2"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𝛽</m:t>
                              </m:r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=±0.4</m:t>
                              </m:r>
                            </m:oMath>
                          </a14:m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lvl="2"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</a:pPr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lvl="2"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</a:pPr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lvl="0"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None/>
                          </a:pPr>
                          <a:r>
                            <a:rPr lang="en-GB" b="0" dirty="0">
                              <a:solidFill>
                                <a:srgbClr val="FF0000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Provides instantaneous measurement of open flux</a:t>
                          </a:r>
                        </a:p>
                        <a:p>
                          <a:pPr marL="0" indent="0" algn="l">
                            <a:buFont typeface="Arial" panose="020B0604020202020204" pitchFamily="34" charset="0"/>
                            <a:buNone/>
                          </a:pPr>
                          <a:endParaRPr lang="en-AU" b="0" dirty="0">
                            <a:solidFill>
                              <a:schemeClr val="tx1"/>
                            </a:solidFill>
                            <a:latin typeface="Roboto Light" panose="02000000000000000000" pitchFamily="2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000" dirty="0">
                              <a:solidFill>
                                <a:schemeClr val="tx1"/>
                              </a:solidFill>
                            </a:rPr>
                            <a:t>Synthetic synoptic magnetograms</a:t>
                          </a:r>
                        </a:p>
                        <a:p>
                          <a:pPr algn="ctr"/>
                          <a:endParaRPr lang="en-AU" sz="180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algn="l"/>
                          <a:r>
                            <a:rPr lang="en-AU" sz="1800" b="0" dirty="0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Produced from Reference Sun simulation: 27.25 day representation of global field at surface </a:t>
                          </a:r>
                          <a:r>
                            <a:rPr lang="en-AU" sz="1800" b="1" dirty="0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(not instantaneous)</a:t>
                          </a:r>
                        </a:p>
                        <a:p>
                          <a:pPr algn="l"/>
                          <a:r>
                            <a:rPr lang="en-AU" sz="1800" b="0" dirty="0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Used a static boundary condition for PFSS modelling and static 30-day non-potential simulations</a:t>
                          </a:r>
                        </a:p>
                        <a:p>
                          <a:pPr lvl="1" algn="l"/>
                          <a:r>
                            <a:rPr lang="en-AU" sz="1800" b="0" dirty="0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No surface flux transport or </a:t>
                          </a:r>
                          <a:r>
                            <a:rPr lang="en-AU" sz="1800" b="0" dirty="0" err="1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bipole</a:t>
                          </a:r>
                          <a:r>
                            <a:rPr lang="en-AU" sz="1800" b="0" dirty="0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 emergence</a:t>
                          </a:r>
                        </a:p>
                        <a:p>
                          <a:pPr lvl="1" algn="l"/>
                          <a:r>
                            <a:rPr lang="en-AU" sz="1800" b="0" dirty="0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Only helicity condensation simulations:</a:t>
                          </a:r>
                        </a:p>
                        <a:p>
                          <a:pPr lvl="1"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𝜔</m:t>
                              </m:r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=0 </m:t>
                              </m:r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lvl="1"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𝜔</m:t>
                              </m:r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=1×</m:t>
                              </m:r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−6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marL="457200" marR="0" lvl="1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  <a:tabLst/>
                            <a:defRPr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𝜔</m:t>
                              </m:r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=2.5×</m:t>
                              </m:r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−6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marL="457200" marR="0" lvl="1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  <a:tabLst/>
                            <a:defRPr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𝜔</m:t>
                              </m:r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=5×</m:t>
                              </m:r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−6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AU" sz="1800" b="0" dirty="0">
                            <a:solidFill>
                              <a:schemeClr val="tx1"/>
                            </a:solidFill>
                            <a:latin typeface="Roboto Light" panose="02000000000000000000" pitchFamily="2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None/>
                            <a:tabLst/>
                            <a:defRPr/>
                          </a:pPr>
                          <a:endParaRPr lang="en-AU" sz="1800" b="0" dirty="0">
                            <a:solidFill>
                              <a:schemeClr val="tx1"/>
                            </a:solidFill>
                            <a:latin typeface="Roboto Light" panose="02000000000000000000" pitchFamily="2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None/>
                            <a:tabLst/>
                            <a:defRPr/>
                          </a:pPr>
                          <a:endParaRPr lang="en-AU" sz="1800" b="0" dirty="0">
                            <a:solidFill>
                              <a:schemeClr val="tx1"/>
                            </a:solidFill>
                            <a:latin typeface="Roboto Light" panose="02000000000000000000" pitchFamily="2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None/>
                            <a:tabLst/>
                            <a:defRPr/>
                          </a:pPr>
                          <a:r>
                            <a:rPr lang="en-AU" sz="1800" b="0" dirty="0">
                              <a:solidFill>
                                <a:srgbClr val="FF0000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Consistent with most open flux studies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7864458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20FE1822-1CB7-8142-63D2-E42FA258412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55930634"/>
                  </p:ext>
                </p:extLst>
              </p:nvPr>
            </p:nvGraphicFramePr>
            <p:xfrm>
              <a:off x="609600" y="1528875"/>
              <a:ext cx="11166800" cy="4785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583400">
                      <a:extLst>
                        <a:ext uri="{9D8B030D-6E8A-4147-A177-3AD203B41FA5}">
                          <a16:colId xmlns:a16="http://schemas.microsoft.com/office/drawing/2014/main" val="2323838118"/>
                        </a:ext>
                      </a:extLst>
                    </a:gridCol>
                    <a:gridCol w="5583400">
                      <a:extLst>
                        <a:ext uri="{9D8B030D-6E8A-4147-A177-3AD203B41FA5}">
                          <a16:colId xmlns:a16="http://schemas.microsoft.com/office/drawing/2014/main" val="368100792"/>
                        </a:ext>
                      </a:extLst>
                    </a:gridCol>
                  </a:tblGrid>
                  <a:tr h="47853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636" r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000" t="-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7864458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923667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EE80B1A6-AF4E-B45E-A974-730F9130C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>
            <a:extLst>
              <a:ext uri="{FF2B5EF4-FFF2-40B4-BE49-F238E27FC236}">
                <a16:creationId xmlns:a16="http://schemas.microsoft.com/office/drawing/2014/main" id="{917237C1-E442-E3DD-786D-E6C981453E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GB" b="1" dirty="0">
                <a:solidFill>
                  <a:srgbClr val="438977"/>
                </a:solidFill>
                <a:latin typeface="Verdana Pro Black" panose="020B0A04030504040204" pitchFamily="34" charset="0"/>
              </a:rPr>
              <a:t>Modelling Approaches</a:t>
            </a:r>
            <a:endParaRPr b="1" dirty="0">
              <a:solidFill>
                <a:srgbClr val="438977"/>
              </a:solidFill>
              <a:latin typeface="Verdana Pro Black" panose="020B0A04030504040204" pitchFamily="34" charset="0"/>
            </a:endParaRPr>
          </a:p>
        </p:txBody>
      </p:sp>
      <p:cxnSp>
        <p:nvCxnSpPr>
          <p:cNvPr id="63" name="Google Shape;63;p14">
            <a:extLst>
              <a:ext uri="{FF2B5EF4-FFF2-40B4-BE49-F238E27FC236}">
                <a16:creationId xmlns:a16="http://schemas.microsoft.com/office/drawing/2014/main" id="{A7BA6134-922B-3DA4-CE01-CDF01D70CAAC}"/>
              </a:ext>
            </a:extLst>
          </p:cNvPr>
          <p:cNvCxnSpPr/>
          <p:nvPr/>
        </p:nvCxnSpPr>
        <p:spPr>
          <a:xfrm>
            <a:off x="423367" y="1441200"/>
            <a:ext cx="8974800" cy="0"/>
          </a:xfrm>
          <a:prstGeom prst="straightConnector1">
            <a:avLst/>
          </a:prstGeom>
          <a:noFill/>
          <a:ln w="57150" cap="flat" cmpd="sng">
            <a:solidFill>
              <a:srgbClr val="BF9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14">
            <a:extLst>
              <a:ext uri="{FF2B5EF4-FFF2-40B4-BE49-F238E27FC236}">
                <a16:creationId xmlns:a16="http://schemas.microsoft.com/office/drawing/2014/main" id="{578B9E7B-DD96-D98C-4A63-BC20ED273044}"/>
              </a:ext>
            </a:extLst>
          </p:cNvPr>
          <p:cNvCxnSpPr/>
          <p:nvPr/>
        </p:nvCxnSpPr>
        <p:spPr>
          <a:xfrm rot="10800000" flipH="1">
            <a:off x="-40603" y="6802967"/>
            <a:ext cx="12256800" cy="3600"/>
          </a:xfrm>
          <a:prstGeom prst="straightConnector1">
            <a:avLst/>
          </a:prstGeom>
          <a:noFill/>
          <a:ln w="114300" cap="flat" cmpd="sng">
            <a:solidFill>
              <a:srgbClr val="438977"/>
            </a:solidFill>
            <a:prstDash val="solid"/>
            <a:round/>
            <a:headEnd type="none" w="med" len="med"/>
            <a:tailEnd type="none" w="med" len="med"/>
          </a:ln>
        </p:spPr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BD32BFC4-F1BC-2C77-779B-230356FC95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57917341"/>
                  </p:ext>
                </p:extLst>
              </p:nvPr>
            </p:nvGraphicFramePr>
            <p:xfrm>
              <a:off x="609600" y="1528875"/>
              <a:ext cx="11166800" cy="4785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583400">
                      <a:extLst>
                        <a:ext uri="{9D8B030D-6E8A-4147-A177-3AD203B41FA5}">
                          <a16:colId xmlns:a16="http://schemas.microsoft.com/office/drawing/2014/main" val="2323838118"/>
                        </a:ext>
                      </a:extLst>
                    </a:gridCol>
                    <a:gridCol w="5583400">
                      <a:extLst>
                        <a:ext uri="{9D8B030D-6E8A-4147-A177-3AD203B41FA5}">
                          <a16:colId xmlns:a16="http://schemas.microsoft.com/office/drawing/2014/main" val="368100792"/>
                        </a:ext>
                      </a:extLst>
                    </a:gridCol>
                  </a:tblGrid>
                  <a:tr h="39394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000" dirty="0">
                              <a:solidFill>
                                <a:schemeClr val="tx1"/>
                              </a:solidFill>
                            </a:rPr>
                            <a:t>Reference Sun</a:t>
                          </a:r>
                        </a:p>
                        <a:p>
                          <a:pPr algn="ctr"/>
                          <a:endParaRPr lang="en-AU" b="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algn="l"/>
                          <a:r>
                            <a:rPr lang="en-AU" b="0" dirty="0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Continuous simulation for 8030 days</a:t>
                          </a:r>
                        </a:p>
                        <a:p>
                          <a:pPr algn="l"/>
                          <a:r>
                            <a:rPr lang="en-AU" b="0" dirty="0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With </a:t>
                          </a:r>
                          <a:r>
                            <a:rPr lang="en-AU" b="0" dirty="0" err="1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bipole</a:t>
                          </a:r>
                          <a:r>
                            <a:rPr lang="en-AU" b="0" dirty="0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 emergence and surface flux transport</a:t>
                          </a:r>
                        </a:p>
                        <a:p>
                          <a:pPr algn="l"/>
                          <a:r>
                            <a:rPr lang="en-AU" b="0" dirty="0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Different sources of non-potentiality:</a:t>
                          </a:r>
                        </a:p>
                        <a:p>
                          <a:pPr lvl="1"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Helicity condensation</a:t>
                          </a:r>
                        </a:p>
                        <a:p>
                          <a:pPr lvl="2"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𝜔</m:t>
                              </m:r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=0 </m:t>
                              </m:r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lvl="2"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𝜔</m:t>
                              </m:r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=1×</m:t>
                              </m:r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−6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marL="914400" marR="0" lvl="2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  <a:tabLst/>
                            <a:defRPr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𝜔</m:t>
                              </m:r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=2.5×</m:t>
                              </m:r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−6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marL="914400" marR="0" lvl="2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  <a:tabLst/>
                            <a:defRPr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𝜔</m:t>
                              </m:r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=5×</m:t>
                              </m:r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−6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marL="914400" marR="0" lvl="2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  <a:tabLst/>
                            <a:defRPr/>
                          </a:pPr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lvl="1"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Twist in field of emerging </a:t>
                          </a:r>
                          <a:r>
                            <a:rPr lang="en-GB" b="0" dirty="0" err="1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bipoles</a:t>
                          </a:r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lvl="2"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𝛽</m:t>
                              </m:r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=±0.4</m:t>
                              </m:r>
                            </m:oMath>
                          </a14:m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lvl="2"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</a:pPr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lvl="2"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None/>
                          </a:pPr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lvl="0"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None/>
                          </a:pPr>
                          <a:r>
                            <a:rPr lang="en-GB" b="0" dirty="0">
                              <a:solidFill>
                                <a:srgbClr val="FF0000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Provides instantaneous measurement of open flux</a:t>
                          </a:r>
                        </a:p>
                        <a:p>
                          <a:pPr marL="0" indent="0" algn="l">
                            <a:buFont typeface="Arial" panose="020B0604020202020204" pitchFamily="34" charset="0"/>
                            <a:buNone/>
                          </a:pPr>
                          <a:endParaRPr lang="en-AU" b="0" dirty="0">
                            <a:solidFill>
                              <a:schemeClr val="tx1"/>
                            </a:solidFill>
                            <a:latin typeface="Roboto Light" panose="02000000000000000000" pitchFamily="2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000" dirty="0">
                              <a:solidFill>
                                <a:schemeClr val="tx1"/>
                              </a:solidFill>
                            </a:rPr>
                            <a:t>Synthetic synoptic magnetograms</a:t>
                          </a:r>
                        </a:p>
                        <a:p>
                          <a:pPr algn="ctr"/>
                          <a:endParaRPr lang="en-AU" sz="180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algn="l"/>
                          <a:r>
                            <a:rPr lang="en-AU" sz="1800" b="0" dirty="0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Produced from Reference Sun simulation: 27.25 day representation of global field at surface </a:t>
                          </a:r>
                          <a:r>
                            <a:rPr lang="en-AU" sz="1800" b="1" dirty="0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(not instantaneous)</a:t>
                          </a:r>
                        </a:p>
                        <a:p>
                          <a:pPr algn="l"/>
                          <a:r>
                            <a:rPr lang="en-AU" sz="1800" b="0" dirty="0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Used a static boundary condition for PFSS modelling and static 30-day non-potential simulations</a:t>
                          </a:r>
                        </a:p>
                        <a:p>
                          <a:pPr lvl="1" algn="l"/>
                          <a:r>
                            <a:rPr lang="en-AU" sz="1800" b="0" dirty="0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No surface flux transport or </a:t>
                          </a:r>
                          <a:r>
                            <a:rPr lang="en-AU" sz="1800" b="0" dirty="0" err="1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bipole</a:t>
                          </a:r>
                          <a:r>
                            <a:rPr lang="en-AU" sz="1800" b="0" dirty="0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 emergence</a:t>
                          </a:r>
                        </a:p>
                        <a:p>
                          <a:pPr lvl="1" algn="l"/>
                          <a:r>
                            <a:rPr lang="en-AU" sz="1800" b="0" dirty="0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Only helicity condensation simulations:</a:t>
                          </a:r>
                        </a:p>
                        <a:p>
                          <a:pPr lvl="1"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𝜔</m:t>
                              </m:r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=0 </m:t>
                              </m:r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lvl="1"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𝜔</m:t>
                              </m:r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=1×</m:t>
                              </m:r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−6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marL="457200" marR="0" lvl="1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  <a:tabLst/>
                            <a:defRPr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𝜔</m:t>
                              </m:r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=2.5×</m:t>
                              </m:r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−6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marL="457200" marR="0" lvl="1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  <a:tabLst/>
                            <a:defRPr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𝜔</m:t>
                              </m:r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=5×</m:t>
                              </m:r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−6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AU" sz="1800" b="0" dirty="0">
                            <a:solidFill>
                              <a:schemeClr val="tx1"/>
                            </a:solidFill>
                            <a:latin typeface="Roboto Light" panose="02000000000000000000" pitchFamily="2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None/>
                            <a:tabLst/>
                            <a:defRPr/>
                          </a:pPr>
                          <a:endParaRPr lang="en-AU" sz="1800" b="0" dirty="0">
                            <a:solidFill>
                              <a:schemeClr val="tx1"/>
                            </a:solidFill>
                            <a:latin typeface="Roboto Light" panose="02000000000000000000" pitchFamily="2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None/>
                            <a:tabLst/>
                            <a:defRPr/>
                          </a:pPr>
                          <a:endParaRPr lang="en-AU" sz="1800" b="0" dirty="0">
                            <a:solidFill>
                              <a:schemeClr val="tx1"/>
                            </a:solidFill>
                            <a:latin typeface="Roboto Light" panose="02000000000000000000" pitchFamily="2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None/>
                            <a:tabLst/>
                            <a:defRPr/>
                          </a:pPr>
                          <a:r>
                            <a:rPr lang="en-AU" sz="1800" b="0" dirty="0">
                              <a:solidFill>
                                <a:srgbClr val="FF0000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Consistent with most open flux studies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7864458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BD32BFC4-F1BC-2C77-779B-230356FC95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57917341"/>
                  </p:ext>
                </p:extLst>
              </p:nvPr>
            </p:nvGraphicFramePr>
            <p:xfrm>
              <a:off x="609600" y="1528875"/>
              <a:ext cx="11166800" cy="4785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583400">
                      <a:extLst>
                        <a:ext uri="{9D8B030D-6E8A-4147-A177-3AD203B41FA5}">
                          <a16:colId xmlns:a16="http://schemas.microsoft.com/office/drawing/2014/main" val="2323838118"/>
                        </a:ext>
                      </a:extLst>
                    </a:gridCol>
                    <a:gridCol w="5583400">
                      <a:extLst>
                        <a:ext uri="{9D8B030D-6E8A-4147-A177-3AD203B41FA5}">
                          <a16:colId xmlns:a16="http://schemas.microsoft.com/office/drawing/2014/main" val="368100792"/>
                        </a:ext>
                      </a:extLst>
                    </a:gridCol>
                  </a:tblGrid>
                  <a:tr h="47853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636" r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000" t="-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7864458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DCEB12-9778-1660-B637-BC5CB93BD6C3}"/>
                  </a:ext>
                </a:extLst>
              </p:cNvPr>
              <p:cNvSpPr txBox="1"/>
              <p:nvPr/>
            </p:nvSpPr>
            <p:spPr>
              <a:xfrm>
                <a:off x="609600" y="2079854"/>
                <a:ext cx="5084618" cy="344536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AU" dirty="0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Surface flux transport: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</m:ctrlPr>
                        </m:fPr>
                        <m:num>
                          <m: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AU" b="1" i="1" smtClean="0">
                                  <a:latin typeface="Cambria Math" panose="02040503050406030204" pitchFamily="18" charset="0"/>
                                  <a:ea typeface="Roboto Light" panose="02000000000000000000" pitchFamily="2" charset="0"/>
                                  <a:cs typeface="Roboto Light" panose="02000000000000000000" pitchFamily="2" charset="0"/>
                                </a:rPr>
                              </m:ctrlPr>
                            </m:sSubPr>
                            <m:e>
                              <m:r>
                                <a:rPr lang="en-AU" b="1" i="0" smtClean="0">
                                  <a:latin typeface="Cambria Math" panose="02040503050406030204" pitchFamily="18" charset="0"/>
                                  <a:ea typeface="Roboto Light" panose="02000000000000000000" pitchFamily="2" charset="0"/>
                                  <a:cs typeface="Roboto Light" panose="02000000000000000000" pitchFamily="2" charset="0"/>
                                </a:rPr>
                                <m:t>𝐀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AU" b="0" i="0" smtClean="0">
                                  <a:latin typeface="Cambria Math" panose="02040503050406030204" pitchFamily="18" charset="0"/>
                                  <a:ea typeface="Roboto Light" panose="02000000000000000000" pitchFamily="2" charset="0"/>
                                  <a:cs typeface="Roboto Light" panose="02000000000000000000" pitchFamily="2" charset="0"/>
                                </a:rPr>
                                <m:t>s</m:t>
                              </m:r>
                            </m:sub>
                          </m:sSub>
                        </m:num>
                        <m:den>
                          <m: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m:t>𝜕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m:t>𝑡</m:t>
                          </m:r>
                        </m:den>
                      </m:f>
                      <m:r>
                        <a:rPr lang="en-AU" b="0" i="1" smtClean="0">
                          <a:latin typeface="Cambria Math" panose="02040503050406030204" pitchFamily="18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m:t>=</m:t>
                      </m:r>
                      <m:sSub>
                        <m:sSubPr>
                          <m:ctrlPr>
                            <a:rPr lang="en-AU" b="1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</m:ctrlPr>
                        </m:sSubPr>
                        <m:e>
                          <m:r>
                            <a:rPr lang="en-AU" b="1" i="0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m:t>𝐯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b="0" i="0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m:t>s</m:t>
                          </m:r>
                        </m:sub>
                      </m:sSub>
                      <m:r>
                        <a:rPr lang="en-AU" b="1" i="1" smtClean="0">
                          <a:latin typeface="Cambria Math" panose="02040503050406030204" pitchFamily="18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m:t>×</m:t>
                      </m:r>
                      <m:sSub>
                        <m:sSubPr>
                          <m:ctrlPr>
                            <a:rPr lang="en-AU" b="1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</m:ctrlPr>
                        </m:sSubPr>
                        <m:e>
                          <m:r>
                            <a:rPr lang="en-AU" b="1" i="0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m:t>𝐁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m:t>𝑟</m:t>
                          </m:r>
                        </m:sub>
                      </m:sSub>
                      <m:r>
                        <a:rPr lang="en-AU" b="1" i="0" smtClean="0">
                          <a:latin typeface="Cambria Math" panose="02040503050406030204" pitchFamily="18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m:t>−</m:t>
                      </m:r>
                      <m:r>
                        <a:rPr lang="en-AU" b="0" i="1" smtClean="0">
                          <a:latin typeface="Cambria Math" panose="02040503050406030204" pitchFamily="18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m:t>𝐷</m:t>
                      </m:r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AU" b="0" i="0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m:t>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b="0" i="0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m:t>s</m:t>
                          </m:r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m:t>×</m:t>
                      </m:r>
                      <m:sSub>
                        <m:sSubPr>
                          <m:ctrlPr>
                            <a:rPr lang="en-AU" b="1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</m:ctrlPr>
                        </m:sSubPr>
                        <m:e>
                          <m:r>
                            <a:rPr lang="en-AU" b="1" i="0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m:t>𝐁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m:t>𝑟</m:t>
                          </m:r>
                        </m:sub>
                      </m:sSub>
                      <m:r>
                        <a:rPr lang="en-AU" b="1" i="0" smtClean="0">
                          <a:latin typeface="Cambria Math" panose="02040503050406030204" pitchFamily="18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m:t>+</m:t>
                      </m:r>
                      <m:sSub>
                        <m:sSubPr>
                          <m:ctrlPr>
                            <a:rPr lang="en-AU" b="1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</m:ctrlPr>
                        </m:sSubPr>
                        <m:e>
                          <m:r>
                            <a:rPr lang="en-AU" b="1" i="0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m:t>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b="0" i="0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m:t>b</m:t>
                          </m:r>
                        </m:sub>
                      </m:sSub>
                      <m:r>
                        <a:rPr lang="en-AU" b="1" i="0" smtClean="0">
                          <a:latin typeface="Cambria Math" panose="02040503050406030204" pitchFamily="18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m:t> </m:t>
                      </m:r>
                    </m:oMath>
                  </m:oMathPara>
                </a14:m>
                <a:endParaRPr lang="en-A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  <a:p>
                <a:r>
                  <a:rPr lang="en-AU" dirty="0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     Differential rotation: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m:t>𝑢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m:t>𝜙</m:t>
                          </m:r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AU" b="0" i="0" smtClean="0">
                          <a:latin typeface="Cambria Math" panose="02040503050406030204" pitchFamily="18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m:t>Ω</m:t>
                      </m:r>
                      <m:d>
                        <m:dPr>
                          <m:ctrlP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</m:ctrlPr>
                        </m:d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m:t>𝜃</m:t>
                          </m:r>
                        </m:e>
                      </m:d>
                      <m:r>
                        <a:rPr lang="en-AU" b="0" i="1" smtClean="0">
                          <a:latin typeface="Cambria Math" panose="02040503050406030204" pitchFamily="18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m:t>𝑟</m:t>
                      </m:r>
                      <m:func>
                        <m:funcPr>
                          <m:ctrlP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AU" b="0" i="0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  <a:ea typeface="Roboto Light" panose="02000000000000000000" pitchFamily="2" charset="0"/>
                                  <a:cs typeface="Roboto Light" panose="02000000000000000000" pitchFamily="2" charset="0"/>
                                </a:rPr>
                              </m:ctrlPr>
                            </m:d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Roboto Light" panose="02000000000000000000" pitchFamily="2" charset="0"/>
                                  <a:cs typeface="Roboto Light" panose="02000000000000000000" pitchFamily="2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A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AU" sz="1600" b="0" i="0" smtClean="0">
                          <a:latin typeface="Cambria Math" panose="02040503050406030204" pitchFamily="18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m:t>Ω</m:t>
                      </m:r>
                      <m:d>
                        <m:dPr>
                          <m:ctrlPr>
                            <a:rPr lang="en-AU" sz="1600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</m:ctrlPr>
                        </m:dPr>
                        <m:e>
                          <m:r>
                            <a:rPr lang="en-AU" sz="1600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m:t>𝜃</m:t>
                          </m:r>
                        </m:e>
                      </m:d>
                      <m:r>
                        <a:rPr lang="en-AU" sz="1600" b="0" i="1" smtClean="0">
                          <a:latin typeface="Cambria Math" panose="02040503050406030204" pitchFamily="18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m:t>=0.18−2.30</m:t>
                      </m:r>
                      <m:func>
                        <m:funcPr>
                          <m:ctrlPr>
                            <a:rPr lang="en-AU" sz="1600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AU" sz="1600" b="0" i="1" smtClean="0">
                                  <a:latin typeface="Cambria Math" panose="02040503050406030204" pitchFamily="18" charset="0"/>
                                  <a:ea typeface="Roboto Light" panose="02000000000000000000" pitchFamily="2" charset="0"/>
                                  <a:cs typeface="Roboto Light" panose="02000000000000000000" pitchFamily="2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AU" sz="1600" b="0" i="0" smtClean="0">
                                  <a:latin typeface="Cambria Math" panose="02040503050406030204" pitchFamily="18" charset="0"/>
                                  <a:ea typeface="Roboto Light" panose="02000000000000000000" pitchFamily="2" charset="0"/>
                                  <a:cs typeface="Roboto Light" panose="02000000000000000000" pitchFamily="2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AU" sz="1600" b="0" i="1" smtClean="0">
                                  <a:latin typeface="Cambria Math" panose="02040503050406030204" pitchFamily="18" charset="0"/>
                                  <a:ea typeface="Roboto Light" panose="02000000000000000000" pitchFamily="2" charset="0"/>
                                  <a:cs typeface="Roboto Light" panose="02000000000000000000" pitchFamily="2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AU" sz="1600" b="0" i="1" smtClean="0">
                                  <a:latin typeface="Cambria Math" panose="02040503050406030204" pitchFamily="18" charset="0"/>
                                  <a:ea typeface="Roboto Light" panose="02000000000000000000" pitchFamily="2" charset="0"/>
                                  <a:cs typeface="Roboto Light" panose="02000000000000000000" pitchFamily="2" charset="0"/>
                                </a:rPr>
                              </m:ctrlPr>
                            </m:dPr>
                            <m:e>
                              <m:r>
                                <a:rPr lang="en-AU" sz="1600" b="0" i="1" smtClean="0">
                                  <a:latin typeface="Cambria Math" panose="02040503050406030204" pitchFamily="18" charset="0"/>
                                  <a:ea typeface="Roboto Light" panose="02000000000000000000" pitchFamily="2" charset="0"/>
                                  <a:cs typeface="Roboto Light" panose="02000000000000000000" pitchFamily="2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AU" sz="1600" b="0" i="1" smtClean="0">
                          <a:latin typeface="Cambria Math" panose="02040503050406030204" pitchFamily="18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m:t>−1.62</m:t>
                      </m:r>
                      <m:func>
                        <m:funcPr>
                          <m:ctrlPr>
                            <a:rPr lang="en-AU" sz="1600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AU" sz="1600" b="0" i="1" smtClean="0">
                                  <a:latin typeface="Cambria Math" panose="02040503050406030204" pitchFamily="18" charset="0"/>
                                  <a:ea typeface="Roboto Light" panose="02000000000000000000" pitchFamily="2" charset="0"/>
                                  <a:cs typeface="Roboto Light" panose="02000000000000000000" pitchFamily="2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AU" sz="1600" b="0" i="0" smtClean="0">
                                  <a:latin typeface="Cambria Math" panose="02040503050406030204" pitchFamily="18" charset="0"/>
                                  <a:ea typeface="Roboto Light" panose="02000000000000000000" pitchFamily="2" charset="0"/>
                                  <a:cs typeface="Roboto Light" panose="02000000000000000000" pitchFamily="2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AU" sz="1600" b="0" i="1" smtClean="0">
                                  <a:latin typeface="Cambria Math" panose="02040503050406030204" pitchFamily="18" charset="0"/>
                                  <a:ea typeface="Roboto Light" panose="02000000000000000000" pitchFamily="2" charset="0"/>
                                  <a:cs typeface="Roboto Light" panose="02000000000000000000" pitchFamily="2" charset="0"/>
                                </a:rPr>
                                <m:t>4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AU" sz="1600" b="0" i="1" smtClean="0">
                                  <a:latin typeface="Cambria Math" panose="02040503050406030204" pitchFamily="18" charset="0"/>
                                  <a:ea typeface="Roboto Light" panose="02000000000000000000" pitchFamily="2" charset="0"/>
                                  <a:cs typeface="Roboto Light" panose="02000000000000000000" pitchFamily="2" charset="0"/>
                                </a:rPr>
                              </m:ctrlPr>
                            </m:dPr>
                            <m:e>
                              <m:r>
                                <a:rPr lang="en-AU" sz="1600" b="0" i="1" smtClean="0">
                                  <a:latin typeface="Cambria Math" panose="02040503050406030204" pitchFamily="18" charset="0"/>
                                  <a:ea typeface="Roboto Light" panose="02000000000000000000" pitchFamily="2" charset="0"/>
                                  <a:cs typeface="Roboto Light" panose="02000000000000000000" pitchFamily="2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AU" sz="1600" b="0" i="1" smtClean="0">
                          <a:latin typeface="Cambria Math" panose="02040503050406030204" pitchFamily="18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AU" sz="1600" b="0" i="0" smtClean="0">
                          <a:latin typeface="Cambria Math" panose="02040503050406030204" pitchFamily="18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m:t>deg</m:t>
                      </m:r>
                      <m:r>
                        <a:rPr lang="en-AU" sz="1600" b="0" i="0" smtClean="0">
                          <a:latin typeface="Cambria Math" panose="02040503050406030204" pitchFamily="18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m:t> </m:t>
                      </m:r>
                      <m:sSup>
                        <m:sSupPr>
                          <m:ctrlPr>
                            <a:rPr lang="en-AU" sz="1600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AU" sz="1600" b="0" i="0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m:t>day</m:t>
                          </m:r>
                        </m:e>
                        <m:sup>
                          <m:r>
                            <a:rPr lang="en-AU" sz="1600" b="0" i="0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A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  <a:p>
                <a:r>
                  <a:rPr lang="en-AU" dirty="0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     </a:t>
                </a:r>
              </a:p>
              <a:p>
                <a:r>
                  <a:rPr lang="en-AU" dirty="0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     Meridional flow: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m:t>𝑢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m:t>𝜃</m:t>
                          </m:r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m:t>=</m:t>
                      </m:r>
                      <m:r>
                        <a:rPr lang="en-AU" b="0" i="1" smtClean="0">
                          <a:latin typeface="Cambria Math" panose="02040503050406030204" pitchFamily="18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m:t>𝐶</m:t>
                      </m:r>
                      <m:func>
                        <m:funcPr>
                          <m:ctrlP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AU" b="0" i="0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  <a:ea typeface="Roboto Light" panose="02000000000000000000" pitchFamily="2" charset="0"/>
                                  <a:cs typeface="Roboto Light" panose="02000000000000000000" pitchFamily="2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  <a:ea typeface="Roboto Light" panose="02000000000000000000" pitchFamily="2" charset="0"/>
                                      <a:cs typeface="Roboto Light" panose="02000000000000000000" pitchFamily="2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Roboto Light" panose="02000000000000000000" pitchFamily="2" charset="0"/>
                                      <a:cs typeface="Roboto Light" panose="02000000000000000000" pitchFamily="2" charset="0"/>
                                    </a:rPr>
                                    <m:t>𝜋</m:t>
                                  </m:r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Roboto Light" panose="02000000000000000000" pitchFamily="2" charset="0"/>
                                      <a:cs typeface="Roboto Light" panose="02000000000000000000" pitchFamily="2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Roboto Light" panose="02000000000000000000" pitchFamily="2" charset="0"/>
                                          <a:cs typeface="Roboto Light" panose="02000000000000000000" pitchFamily="2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Roboto Light" panose="02000000000000000000" pitchFamily="2" charset="0"/>
                                          <a:cs typeface="Roboto Light" panose="02000000000000000000" pitchFamily="2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AU" b="0" i="0" smtClean="0">
                                          <a:latin typeface="Cambria Math" panose="02040503050406030204" pitchFamily="18" charset="0"/>
                                          <a:ea typeface="Roboto Light" panose="02000000000000000000" pitchFamily="2" charset="0"/>
                                          <a:cs typeface="Roboto Light" panose="02000000000000000000" pitchFamily="2" charset="0"/>
                                        </a:rPr>
                                        <m:t>max</m:t>
                                      </m:r>
                                    </m:sub>
                                  </m:sSub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Roboto Light" panose="02000000000000000000" pitchFamily="2" charset="0"/>
                                      <a:cs typeface="Roboto Light" panose="02000000000000000000" pitchFamily="2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Roboto Light" panose="02000000000000000000" pitchFamily="2" charset="0"/>
                                          <a:cs typeface="Roboto Light" panose="02000000000000000000" pitchFamily="2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Roboto Light" panose="02000000000000000000" pitchFamily="2" charset="0"/>
                                          <a:cs typeface="Roboto Light" panose="02000000000000000000" pitchFamily="2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AU" b="0" i="0" smtClean="0">
                                          <a:latin typeface="Cambria Math" panose="02040503050406030204" pitchFamily="18" charset="0"/>
                                          <a:ea typeface="Roboto Light" panose="02000000000000000000" pitchFamily="2" charset="0"/>
                                          <a:cs typeface="Roboto Light" panose="02000000000000000000" pitchFamily="2" charset="0"/>
                                        </a:rPr>
                                        <m:t>min</m:t>
                                      </m:r>
                                    </m:sub>
                                  </m:sSub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Roboto Light" panose="02000000000000000000" pitchFamily="2" charset="0"/>
                                      <a:cs typeface="Roboto Light" panose="02000000000000000000" pitchFamily="2" charset="0"/>
                                    </a:rPr>
                                    <m:t>−2</m:t>
                                  </m:r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Roboto Light" panose="02000000000000000000" pitchFamily="2" charset="0"/>
                                      <a:cs typeface="Roboto Light" panose="02000000000000000000" pitchFamily="2" charset="0"/>
                                    </a:rPr>
                                    <m:t>𝜃</m:t>
                                  </m:r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Roboto Light" panose="02000000000000000000" pitchFamily="2" charset="0"/>
                                      <a:cs typeface="Roboto Light" panose="02000000000000000000" pitchFamily="2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Roboto Light" panose="02000000000000000000" pitchFamily="2" charset="0"/>
                                      <a:cs typeface="Roboto Light" panose="02000000000000000000" pitchFamily="2" charset="0"/>
                                    </a:rPr>
                                    <m:t>2</m:t>
                                  </m:r>
                                  <m:d>
                                    <m:dPr>
                                      <m:ctrlP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Roboto Light" panose="02000000000000000000" pitchFamily="2" charset="0"/>
                                          <a:cs typeface="Roboto Light" panose="02000000000000000000" pitchFamily="2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AU" i="1">
                                              <a:latin typeface="Cambria Math" panose="02040503050406030204" pitchFamily="18" charset="0"/>
                                              <a:ea typeface="Roboto Light" panose="02000000000000000000" pitchFamily="2" charset="0"/>
                                              <a:cs typeface="Roboto Light" panose="02000000000000000000" pitchFamily="2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  <a:ea typeface="Roboto Light" panose="02000000000000000000" pitchFamily="2" charset="0"/>
                                              <a:cs typeface="Roboto Light" panose="02000000000000000000" pitchFamily="2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AU">
                                              <a:latin typeface="Cambria Math" panose="02040503050406030204" pitchFamily="18" charset="0"/>
                                              <a:ea typeface="Roboto Light" panose="02000000000000000000" pitchFamily="2" charset="0"/>
                                              <a:cs typeface="Roboto Light" panose="02000000000000000000" pitchFamily="2" charset="0"/>
                                            </a:rPr>
                                            <m:t>max</m:t>
                                          </m:r>
                                        </m:sub>
                                      </m:sSub>
                                      <m:r>
                                        <a:rPr lang="en-AU" i="1">
                                          <a:latin typeface="Cambria Math" panose="02040503050406030204" pitchFamily="18" charset="0"/>
                                          <a:ea typeface="Roboto Light" panose="02000000000000000000" pitchFamily="2" charset="0"/>
                                          <a:cs typeface="Roboto Light" panose="02000000000000000000" pitchFamily="2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AU" i="1">
                                              <a:latin typeface="Cambria Math" panose="02040503050406030204" pitchFamily="18" charset="0"/>
                                              <a:ea typeface="Roboto Light" panose="02000000000000000000" pitchFamily="2" charset="0"/>
                                              <a:cs typeface="Roboto Light" panose="02000000000000000000" pitchFamily="2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  <a:ea typeface="Roboto Light" panose="02000000000000000000" pitchFamily="2" charset="0"/>
                                              <a:cs typeface="Roboto Light" panose="02000000000000000000" pitchFamily="2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AU">
                                              <a:latin typeface="Cambria Math" panose="02040503050406030204" pitchFamily="18" charset="0"/>
                                              <a:ea typeface="Roboto Light" panose="02000000000000000000" pitchFamily="2" charset="0"/>
                                              <a:cs typeface="Roboto Light" panose="02000000000000000000" pitchFamily="2" charset="0"/>
                                            </a:rPr>
                                            <m:t>min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</m:e>
                          </m:d>
                          <m:func>
                            <m:func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  <a:ea typeface="Roboto Light" panose="02000000000000000000" pitchFamily="2" charset="0"/>
                                  <a:cs typeface="Roboto Light" panose="02000000000000000000" pitchFamily="2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AU" b="0" i="0" smtClean="0">
                                  <a:latin typeface="Cambria Math" panose="02040503050406030204" pitchFamily="18" charset="0"/>
                                  <a:ea typeface="Roboto Light" panose="02000000000000000000" pitchFamily="2" charset="0"/>
                                  <a:cs typeface="Roboto Light" panose="02000000000000000000" pitchFamily="2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  <a:ea typeface="Roboto Light" panose="02000000000000000000" pitchFamily="2" charset="0"/>
                                      <a:cs typeface="Roboto Light" panose="02000000000000000000" pitchFamily="2" charset="0"/>
                                    </a:rPr>
                                  </m:ctrlPr>
                                </m:dPr>
                                <m:e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Roboto Light" panose="02000000000000000000" pitchFamily="2" charset="0"/>
                                      <a:cs typeface="Roboto Light" panose="02000000000000000000" pitchFamily="2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A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  <a:p>
                <a:endParaRPr lang="en-A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  <a:p>
                <a:r>
                  <a:rPr lang="en-AU" dirty="0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     Surface diffusion: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  <a:ea typeface="Roboto Light" panose="02000000000000000000" pitchFamily="2" charset="0"/>
                        <a:cs typeface="Roboto Light" panose="02000000000000000000" pitchFamily="2" charset="0"/>
                      </a:rPr>
                      <m:t>𝐷</m:t>
                    </m:r>
                    <m:r>
                      <a:rPr lang="en-AU" b="0" i="1" smtClean="0">
                        <a:latin typeface="Cambria Math" panose="02040503050406030204" pitchFamily="18" charset="0"/>
                        <a:ea typeface="Roboto Light" panose="02000000000000000000" pitchFamily="2" charset="0"/>
                        <a:cs typeface="Roboto Light" panose="02000000000000000000" pitchFamily="2" charset="0"/>
                      </a:rPr>
                      <m:t>=600 </m:t>
                    </m:r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AU" b="0" i="0" smtClean="0">
                            <a:latin typeface="Cambria Math" panose="02040503050406030204" pitchFamily="18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rPr>
                          <m:t>km</m:t>
                        </m:r>
                      </m:e>
                      <m:sup>
                        <m:r>
                          <a:rPr lang="en-AU" b="0" i="0" smtClean="0">
                            <a:latin typeface="Cambria Math" panose="02040503050406030204" pitchFamily="18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rPr>
                          <m:t>2</m:t>
                        </m:r>
                      </m:sup>
                    </m:sSup>
                    <m:r>
                      <a:rPr lang="en-AU" b="0" i="0" smtClean="0">
                        <a:latin typeface="Cambria Math" panose="02040503050406030204" pitchFamily="18" charset="0"/>
                        <a:ea typeface="Roboto Light" panose="02000000000000000000" pitchFamily="2" charset="0"/>
                        <a:cs typeface="Roboto Light" panose="02000000000000000000" pitchFamily="2" charset="0"/>
                      </a:rPr>
                      <m:t> </m:t>
                    </m:r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AU" b="0" i="0" smtClean="0">
                            <a:latin typeface="Cambria Math" panose="02040503050406030204" pitchFamily="18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rPr>
                          <m:t>s</m:t>
                        </m:r>
                      </m:e>
                      <m:sup>
                        <m:r>
                          <a:rPr lang="en-AU" b="0" i="0" smtClean="0">
                            <a:latin typeface="Cambria Math" panose="02040503050406030204" pitchFamily="18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rPr>
                          <m:t>−1</m:t>
                        </m:r>
                      </m:sup>
                    </m:sSup>
                  </m:oMath>
                </a14:m>
                <a:endParaRPr lang="en-A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DCEB12-9778-1660-B637-BC5CB93BD6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079854"/>
                <a:ext cx="5084618" cy="3445367"/>
              </a:xfrm>
              <a:prstGeom prst="rect">
                <a:avLst/>
              </a:prstGeom>
              <a:blipFill>
                <a:blip r:embed="rId4"/>
                <a:stretch>
                  <a:fillRect l="-959" t="-708" b="-212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4658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3448ABC4-B9DC-6867-DAF2-55CDBEF78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>
            <a:extLst>
              <a:ext uri="{FF2B5EF4-FFF2-40B4-BE49-F238E27FC236}">
                <a16:creationId xmlns:a16="http://schemas.microsoft.com/office/drawing/2014/main" id="{BC5BE2C1-C1FE-8AF3-7625-68B714740C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GB" b="1" dirty="0">
                <a:solidFill>
                  <a:srgbClr val="438977"/>
                </a:solidFill>
                <a:latin typeface="Verdana Pro Black" panose="020B0A04030504040204" pitchFamily="34" charset="0"/>
              </a:rPr>
              <a:t>Modelling Approaches</a:t>
            </a:r>
            <a:endParaRPr b="1" dirty="0">
              <a:solidFill>
                <a:srgbClr val="438977"/>
              </a:solidFill>
              <a:latin typeface="Verdana Pro Black" panose="020B0A04030504040204" pitchFamily="34" charset="0"/>
            </a:endParaRPr>
          </a:p>
        </p:txBody>
      </p:sp>
      <p:cxnSp>
        <p:nvCxnSpPr>
          <p:cNvPr id="63" name="Google Shape;63;p14">
            <a:extLst>
              <a:ext uri="{FF2B5EF4-FFF2-40B4-BE49-F238E27FC236}">
                <a16:creationId xmlns:a16="http://schemas.microsoft.com/office/drawing/2014/main" id="{5B9970A2-F8CD-7A01-2693-564BF57CB04A}"/>
              </a:ext>
            </a:extLst>
          </p:cNvPr>
          <p:cNvCxnSpPr/>
          <p:nvPr/>
        </p:nvCxnSpPr>
        <p:spPr>
          <a:xfrm>
            <a:off x="423367" y="1441200"/>
            <a:ext cx="8974800" cy="0"/>
          </a:xfrm>
          <a:prstGeom prst="straightConnector1">
            <a:avLst/>
          </a:prstGeom>
          <a:noFill/>
          <a:ln w="57150" cap="flat" cmpd="sng">
            <a:solidFill>
              <a:srgbClr val="BF9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14">
            <a:extLst>
              <a:ext uri="{FF2B5EF4-FFF2-40B4-BE49-F238E27FC236}">
                <a16:creationId xmlns:a16="http://schemas.microsoft.com/office/drawing/2014/main" id="{EF1AA6B3-4389-3E2D-9DBC-57839B162D40}"/>
              </a:ext>
            </a:extLst>
          </p:cNvPr>
          <p:cNvCxnSpPr/>
          <p:nvPr/>
        </p:nvCxnSpPr>
        <p:spPr>
          <a:xfrm rot="10800000" flipH="1">
            <a:off x="-40603" y="6802967"/>
            <a:ext cx="12256800" cy="3600"/>
          </a:xfrm>
          <a:prstGeom prst="straightConnector1">
            <a:avLst/>
          </a:prstGeom>
          <a:noFill/>
          <a:ln w="114300" cap="flat" cmpd="sng">
            <a:solidFill>
              <a:srgbClr val="438977"/>
            </a:solidFill>
            <a:prstDash val="solid"/>
            <a:round/>
            <a:headEnd type="none" w="med" len="med"/>
            <a:tailEnd type="none" w="med" len="med"/>
          </a:ln>
        </p:spPr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763B38BA-5446-5454-D88F-7B621F028B8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46851822"/>
                  </p:ext>
                </p:extLst>
              </p:nvPr>
            </p:nvGraphicFramePr>
            <p:xfrm>
              <a:off x="609600" y="1528875"/>
              <a:ext cx="11166800" cy="4785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583400">
                      <a:extLst>
                        <a:ext uri="{9D8B030D-6E8A-4147-A177-3AD203B41FA5}">
                          <a16:colId xmlns:a16="http://schemas.microsoft.com/office/drawing/2014/main" val="2323838118"/>
                        </a:ext>
                      </a:extLst>
                    </a:gridCol>
                    <a:gridCol w="5583400">
                      <a:extLst>
                        <a:ext uri="{9D8B030D-6E8A-4147-A177-3AD203B41FA5}">
                          <a16:colId xmlns:a16="http://schemas.microsoft.com/office/drawing/2014/main" val="368100792"/>
                        </a:ext>
                      </a:extLst>
                    </a:gridCol>
                  </a:tblGrid>
                  <a:tr h="39394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000" dirty="0">
                              <a:solidFill>
                                <a:schemeClr val="tx1"/>
                              </a:solidFill>
                            </a:rPr>
                            <a:t>Reference Sun</a:t>
                          </a:r>
                        </a:p>
                        <a:p>
                          <a:pPr algn="ctr"/>
                          <a:endParaRPr lang="en-AU" b="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algn="l"/>
                          <a:r>
                            <a:rPr lang="en-AU" b="0" dirty="0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Continuous simulation for 8030 days</a:t>
                          </a:r>
                        </a:p>
                        <a:p>
                          <a:pPr algn="l"/>
                          <a:r>
                            <a:rPr lang="en-AU" b="0" dirty="0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With </a:t>
                          </a:r>
                          <a:r>
                            <a:rPr lang="en-AU" b="0" dirty="0" err="1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bipole</a:t>
                          </a:r>
                          <a:r>
                            <a:rPr lang="en-AU" b="0" dirty="0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 emergence and surface flux transport</a:t>
                          </a:r>
                        </a:p>
                        <a:p>
                          <a:pPr algn="l"/>
                          <a:r>
                            <a:rPr lang="en-AU" b="0" dirty="0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Different sources of non-potentiality:</a:t>
                          </a:r>
                        </a:p>
                        <a:p>
                          <a:pPr lvl="1"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Helicity condensation</a:t>
                          </a:r>
                        </a:p>
                        <a:p>
                          <a:pPr lvl="2"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𝜔</m:t>
                              </m:r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=0 </m:t>
                              </m:r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lvl="2"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𝜔</m:t>
                              </m:r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=1×</m:t>
                              </m:r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−6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marL="914400" marR="0" lvl="2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  <a:tabLst/>
                            <a:defRPr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𝜔</m:t>
                              </m:r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=2.5×</m:t>
                              </m:r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−6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marL="914400" marR="0" lvl="2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  <a:tabLst/>
                            <a:defRPr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𝜔</m:t>
                              </m:r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=5×</m:t>
                              </m:r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−6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marL="914400" marR="0" lvl="2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  <a:tabLst/>
                            <a:defRPr/>
                          </a:pPr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marL="914400" marR="0" lvl="2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None/>
                            <a:tabLst/>
                            <a:defRPr/>
                          </a:pPr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lvl="1"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None/>
                          </a:pPr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lvl="0"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None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When </a:t>
                          </a:r>
                          <a:r>
                            <a:rPr lang="en-GB" b="0" dirty="0" err="1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bipole</a:t>
                          </a: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self-helicity is included, we use </a:t>
                          </a:r>
                          <a14:m>
                            <m:oMath xmlns:m="http://schemas.openxmlformats.org/officeDocument/2006/math"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𝛽</m:t>
                              </m:r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=±0.4</m:t>
                              </m:r>
                            </m:oMath>
                          </a14:m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lvl="0"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None/>
                          </a:pPr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lvl="0"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None/>
                          </a:pPr>
                          <a:r>
                            <a:rPr lang="en-GB" b="0" dirty="0">
                              <a:solidFill>
                                <a:srgbClr val="FF0000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Provides instantaneous measurement of open flux</a:t>
                          </a:r>
                        </a:p>
                        <a:p>
                          <a:pPr marL="0" indent="0" algn="l">
                            <a:buFont typeface="Arial" panose="020B0604020202020204" pitchFamily="34" charset="0"/>
                            <a:buNone/>
                          </a:pPr>
                          <a:endParaRPr lang="en-AU" b="0" dirty="0">
                            <a:solidFill>
                              <a:schemeClr val="tx1"/>
                            </a:solidFill>
                            <a:latin typeface="Roboto Light" panose="02000000000000000000" pitchFamily="2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AU" sz="2000" dirty="0">
                              <a:solidFill>
                                <a:schemeClr val="tx1"/>
                              </a:solidFill>
                            </a:rPr>
                            <a:t>Synthetic synoptic magnetograms</a:t>
                          </a:r>
                        </a:p>
                        <a:p>
                          <a:pPr algn="ctr"/>
                          <a:endParaRPr lang="en-AU" sz="180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algn="l"/>
                          <a:r>
                            <a:rPr lang="en-AU" sz="1800" b="0" dirty="0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Produced from Reference Sun simulation: 27.25 day representation of global field at surface </a:t>
                          </a:r>
                          <a:r>
                            <a:rPr lang="en-AU" sz="1800" b="1" dirty="0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(not instantaneous)</a:t>
                          </a:r>
                        </a:p>
                        <a:p>
                          <a:pPr algn="l"/>
                          <a:r>
                            <a:rPr lang="en-AU" sz="1800" b="0" dirty="0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Used a static boundary condition for PFSS modelling and static 30-day non-potential simulations</a:t>
                          </a:r>
                        </a:p>
                        <a:p>
                          <a:pPr lvl="1" algn="l"/>
                          <a:r>
                            <a:rPr lang="en-AU" sz="1800" b="0" dirty="0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No surface flux transport or </a:t>
                          </a:r>
                          <a:r>
                            <a:rPr lang="en-AU" sz="1800" b="0" dirty="0" err="1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bipole</a:t>
                          </a:r>
                          <a:r>
                            <a:rPr lang="en-AU" sz="1800" b="0" dirty="0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 emergence</a:t>
                          </a:r>
                        </a:p>
                        <a:p>
                          <a:pPr lvl="1" algn="l"/>
                          <a:r>
                            <a:rPr lang="en-AU" sz="1800" b="0" dirty="0">
                              <a:solidFill>
                                <a:schemeClr val="tx1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Only helicity condensation simulations:</a:t>
                          </a:r>
                        </a:p>
                        <a:p>
                          <a:pPr lvl="1"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𝜔</m:t>
                              </m:r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=0 </m:t>
                              </m:r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lvl="1"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𝜔</m:t>
                              </m:r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=1×</m:t>
                              </m:r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−6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marL="457200" marR="0" lvl="1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  <a:tabLst/>
                            <a:defRPr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𝜔</m:t>
                              </m:r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=2.5×</m:t>
                              </m:r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−6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GB" b="0" dirty="0">
                            <a:solidFill>
                              <a:schemeClr val="dk1"/>
                            </a:solidFill>
                            <a:latin typeface="Roboto Light"/>
                            <a:ea typeface="Roboto Light"/>
                            <a:cs typeface="Roboto Light"/>
                            <a:sym typeface="Roboto Light"/>
                          </a:endParaRPr>
                        </a:p>
                        <a:p>
                          <a:pPr marL="457200" marR="0" lvl="1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Char char="&gt;"/>
                            <a:tabLst/>
                            <a:defRPr/>
                          </a:pPr>
                          <a:r>
                            <a:rPr lang="en-GB" b="0" dirty="0">
                              <a:solidFill>
                                <a:schemeClr val="dk1"/>
                              </a:solidFill>
                              <a:latin typeface="Roboto Light"/>
                              <a:ea typeface="Roboto Light"/>
                              <a:cs typeface="Roboto Light"/>
                              <a:sym typeface="Roboto Ligh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𝜔</m:t>
                              </m:r>
                              <m:r>
                                <a:rPr lang="en-AU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Roboto Light"/>
                                  <a:cs typeface="Roboto Light"/>
                                  <a:sym typeface="Roboto Light"/>
                                </a:rPr>
                                <m:t>=5×</m:t>
                              </m:r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−6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AU" b="0" i="1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AU" b="0" i="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Roboto Light"/>
                                      <a:cs typeface="Roboto Light"/>
                                      <a:sym typeface="Roboto Light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AU" sz="1800" b="0" dirty="0">
                            <a:solidFill>
                              <a:schemeClr val="tx1"/>
                            </a:solidFill>
                            <a:latin typeface="Roboto Light" panose="02000000000000000000" pitchFamily="2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None/>
                            <a:tabLst/>
                            <a:defRPr/>
                          </a:pPr>
                          <a:endParaRPr lang="en-AU" sz="1800" b="0" dirty="0">
                            <a:solidFill>
                              <a:schemeClr val="tx1"/>
                            </a:solidFill>
                            <a:latin typeface="Roboto Light" panose="02000000000000000000" pitchFamily="2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None/>
                            <a:tabLst/>
                            <a:defRPr/>
                          </a:pPr>
                          <a:endParaRPr lang="en-AU" sz="1800" b="0" dirty="0">
                            <a:solidFill>
                              <a:schemeClr val="tx1"/>
                            </a:solidFill>
                            <a:latin typeface="Roboto Light" panose="02000000000000000000" pitchFamily="2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dk1"/>
                            </a:buClr>
                            <a:buSzPct val="100000"/>
                            <a:buFont typeface="Roboto" panose="02000000000000000000" pitchFamily="2" charset="0"/>
                            <a:buNone/>
                            <a:tabLst/>
                            <a:defRPr/>
                          </a:pPr>
                          <a:r>
                            <a:rPr lang="en-AU" sz="1800" b="0" dirty="0">
                              <a:solidFill>
                                <a:srgbClr val="FF0000"/>
                              </a:solidFill>
                              <a:latin typeface="Roboto Light" panose="02000000000000000000" pitchFamily="2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a:t>Consistent with most open flux studies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7864458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763B38BA-5446-5454-D88F-7B621F028B8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46851822"/>
                  </p:ext>
                </p:extLst>
              </p:nvPr>
            </p:nvGraphicFramePr>
            <p:xfrm>
              <a:off x="609600" y="1528875"/>
              <a:ext cx="11166800" cy="4785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583400">
                      <a:extLst>
                        <a:ext uri="{9D8B030D-6E8A-4147-A177-3AD203B41FA5}">
                          <a16:colId xmlns:a16="http://schemas.microsoft.com/office/drawing/2014/main" val="2323838118"/>
                        </a:ext>
                      </a:extLst>
                    </a:gridCol>
                    <a:gridCol w="5583400">
                      <a:extLst>
                        <a:ext uri="{9D8B030D-6E8A-4147-A177-3AD203B41FA5}">
                          <a16:colId xmlns:a16="http://schemas.microsoft.com/office/drawing/2014/main" val="368100792"/>
                        </a:ext>
                      </a:extLst>
                    </a:gridCol>
                  </a:tblGrid>
                  <a:tr h="47853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636" r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000" t="-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7864458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5770B17-4635-3419-DDE4-E243379C2BC2}"/>
                  </a:ext>
                </a:extLst>
              </p:cNvPr>
              <p:cNvSpPr txBox="1"/>
              <p:nvPr/>
            </p:nvSpPr>
            <p:spPr>
              <a:xfrm>
                <a:off x="609600" y="2100640"/>
                <a:ext cx="5074227" cy="28900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AU" dirty="0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Bipole emergence at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  <a:ea typeface="Roboto Light" panose="02000000000000000000" pitchFamily="2" charset="0"/>
                        <a:cs typeface="Roboto Light" panose="02000000000000000000" pitchFamily="2" charset="0"/>
                      </a:rPr>
                      <m:t>(</m:t>
                    </m:r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rPr>
                          <m:t>𝑥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rPr>
                          <m:t>𝑏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  <a:ea typeface="Roboto Light" panose="02000000000000000000" pitchFamily="2" charset="0"/>
                        <a:cs typeface="Roboto Light" panose="02000000000000000000" pitchFamily="2" charset="0"/>
                      </a:rPr>
                      <m:t>,</m:t>
                    </m:r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rPr>
                          <m:t>𝑦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rPr>
                          <m:t>𝑏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  <a:ea typeface="Roboto Light" panose="02000000000000000000" pitchFamily="2" charset="0"/>
                        <a:cs typeface="Roboto Light" panose="02000000000000000000" pitchFamily="2" charset="0"/>
                      </a:rPr>
                      <m:t>,</m:t>
                    </m:r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rPr>
                          <m:t>𝑧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  <a:ea typeface="Roboto Light" panose="02000000000000000000" pitchFamily="2" charset="0"/>
                            <a:cs typeface="Roboto Light" panose="02000000000000000000" pitchFamily="2" charset="0"/>
                          </a:rPr>
                          <m:t>𝑏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  <a:ea typeface="Roboto Light" panose="02000000000000000000" pitchFamily="2" charset="0"/>
                        <a:cs typeface="Roboto Light" panose="02000000000000000000" pitchFamily="2" charset="0"/>
                      </a:rPr>
                      <m:t>)</m:t>
                    </m:r>
                  </m:oMath>
                </a14:m>
                <a:r>
                  <a:rPr lang="en-AU" dirty="0">
                    <a:latin typeface="Roboto Light" panose="02000000000000000000" pitchFamily="2" charset="0"/>
                    <a:ea typeface="Roboto Light" panose="02000000000000000000" pitchFamily="2" charset="0"/>
                    <a:cs typeface="Roboto Light" panose="02000000000000000000" pitchFamily="2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m:t>𝐵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m:t>𝑥</m:t>
                          </m:r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m:t>=</m:t>
                      </m:r>
                      <m:func>
                        <m:funcPr>
                          <m:ctrlP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  <a:ea typeface="Roboto Light" panose="02000000000000000000" pitchFamily="2" charset="0"/>
                                  <a:cs typeface="Roboto Light" panose="02000000000000000000" pitchFamily="2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Roboto Light" panose="02000000000000000000" pitchFamily="2" charset="0"/>
                                  <a:cs typeface="Roboto Light" panose="02000000000000000000" pitchFamily="2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Roboto Light" panose="02000000000000000000" pitchFamily="2" charset="0"/>
                                  <a:cs typeface="Roboto Light" panose="02000000000000000000" pitchFamily="2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  <a:ea typeface="Roboto Light" panose="02000000000000000000" pitchFamily="2" charset="0"/>
                                  <a:cs typeface="Roboto Light" panose="02000000000000000000" pitchFamily="2" charset="0"/>
                                </a:rPr>
                              </m:ctrlPr>
                            </m:sSup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Roboto Light" panose="02000000000000000000" pitchFamily="2" charset="0"/>
                                  <a:cs typeface="Roboto Light" panose="02000000000000000000" pitchFamily="2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Roboto Light" panose="02000000000000000000" pitchFamily="2" charset="0"/>
                                  <a:cs typeface="Roboto Light" panose="02000000000000000000" pitchFamily="2" charset="0"/>
                                </a:rPr>
                                <m:t>0.5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  <a:ea typeface="Roboto Light" panose="02000000000000000000" pitchFamily="2" charset="0"/>
                                  <a:cs typeface="Roboto Light" panose="02000000000000000000" pitchFamily="2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  <a:ea typeface="Roboto Light" panose="02000000000000000000" pitchFamily="2" charset="0"/>
                                      <a:cs typeface="Roboto Light" panose="02000000000000000000" pitchFamily="2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Roboto Light" panose="02000000000000000000" pitchFamily="2" charset="0"/>
                                          <a:cs typeface="Roboto Light" panose="02000000000000000000" pitchFamily="2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Roboto Light" panose="02000000000000000000" pitchFamily="2" charset="0"/>
                                          <a:cs typeface="Roboto Light" panose="02000000000000000000" pitchFamily="2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Roboto Light" panose="02000000000000000000" pitchFamily="2" charset="0"/>
                                          <a:cs typeface="Roboto Light" panose="02000000000000000000" pitchFamily="2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Roboto Light" panose="02000000000000000000" pitchFamily="2" charset="0"/>
                                          <a:cs typeface="Roboto Light" panose="02000000000000000000" pitchFamily="2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Roboto Light" panose="02000000000000000000" pitchFamily="2" charset="0"/>
                                          <a:cs typeface="Roboto Light" panose="02000000000000000000" pitchFamily="2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Roboto Light" panose="02000000000000000000" pitchFamily="2" charset="0"/>
                                          <a:cs typeface="Roboto Light" panose="02000000000000000000" pitchFamily="2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sSup>
                                <m:sSup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  <a:ea typeface="Roboto Light" panose="02000000000000000000" pitchFamily="2" charset="0"/>
                                      <a:cs typeface="Roboto Light" panose="02000000000000000000" pitchFamily="2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Roboto Light" panose="02000000000000000000" pitchFamily="2" charset="0"/>
                                      <a:cs typeface="Roboto Light" panose="02000000000000000000" pitchFamily="2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Roboto Light" panose="02000000000000000000" pitchFamily="2" charset="0"/>
                                      <a:cs typeface="Roboto Light" panose="02000000000000000000" pitchFamily="2" charset="0"/>
                                    </a:rPr>
                                    <m:t>𝜉</m:t>
                                  </m:r>
                                </m:sup>
                              </m:sSup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Roboto Light" panose="02000000000000000000" pitchFamily="2" charset="0"/>
                                  <a:cs typeface="Roboto Light" panose="02000000000000000000" pitchFamily="2" charset="0"/>
                                </a:rPr>
                                <m:t>+</m:t>
                              </m:r>
                              <m:r>
                                <a:rPr lang="en-AU" i="1">
                                  <a:latin typeface="Cambria Math" panose="02040503050406030204" pitchFamily="18" charset="0"/>
                                  <a:ea typeface="Roboto Light" panose="02000000000000000000" pitchFamily="2" charset="0"/>
                                  <a:cs typeface="Roboto Light" panose="02000000000000000000" pitchFamily="2" charset="0"/>
                                </a:rPr>
                                <m:t>4</m:t>
                              </m:r>
                              <m:r>
                                <a:rPr lang="en-AU" i="1">
                                  <a:latin typeface="Cambria Math" panose="02040503050406030204" pitchFamily="18" charset="0"/>
                                  <a:ea typeface="Roboto Light" panose="02000000000000000000" pitchFamily="2" charset="0"/>
                                  <a:cs typeface="Roboto Light" panose="02000000000000000000" pitchFamily="2" charset="0"/>
                                </a:rPr>
                                <m:t>𝛽</m:t>
                              </m:r>
                              <m:f>
                                <m:f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  <a:ea typeface="Roboto Light" panose="02000000000000000000" pitchFamily="2" charset="0"/>
                                      <a:cs typeface="Roboto Light" panose="02000000000000000000" pitchFamily="2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Roboto Light" panose="02000000000000000000" pitchFamily="2" charset="0"/>
                                          <a:cs typeface="Roboto Light" panose="02000000000000000000" pitchFamily="2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Roboto Light" panose="02000000000000000000" pitchFamily="2" charset="0"/>
                                          <a:cs typeface="Roboto Light" panose="02000000000000000000" pitchFamily="2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Roboto Light" panose="02000000000000000000" pitchFamily="2" charset="0"/>
                                          <a:cs typeface="Roboto Light" panose="02000000000000000000" pitchFamily="2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Roboto Light" panose="02000000000000000000" pitchFamily="2" charset="0"/>
                                          <a:cs typeface="Roboto Light" panose="02000000000000000000" pitchFamily="2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Roboto Light" panose="02000000000000000000" pitchFamily="2" charset="0"/>
                                          <a:cs typeface="Roboto Light" panose="02000000000000000000" pitchFamily="2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Roboto Light" panose="02000000000000000000" pitchFamily="2" charset="0"/>
                                          <a:cs typeface="Roboto Light" panose="02000000000000000000" pitchFamily="2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Roboto Light" panose="02000000000000000000" pitchFamily="2" charset="0"/>
                                          <a:cs typeface="Roboto Light" panose="02000000000000000000" pitchFamily="2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Roboto Light" panose="02000000000000000000" pitchFamily="2" charset="0"/>
                                          <a:cs typeface="Roboto Light" panose="02000000000000000000" pitchFamily="2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Roboto Light" panose="02000000000000000000" pitchFamily="2" charset="0"/>
                                          <a:cs typeface="Roboto Light" panose="02000000000000000000" pitchFamily="2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Roboto Light" panose="02000000000000000000" pitchFamily="2" charset="0"/>
                                          <a:cs typeface="Roboto Light" panose="02000000000000000000" pitchFamily="2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  <m:sSup>
                                <m:sSup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  <a:ea typeface="Roboto Light" panose="02000000000000000000" pitchFamily="2" charset="0"/>
                                      <a:cs typeface="Roboto Light" panose="02000000000000000000" pitchFamily="2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Roboto Light" panose="02000000000000000000" pitchFamily="2" charset="0"/>
                                      <a:cs typeface="Roboto Light" panose="02000000000000000000" pitchFamily="2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Roboto Light" panose="02000000000000000000" pitchFamily="2" charset="0"/>
                                      <a:cs typeface="Roboto Light" panose="02000000000000000000" pitchFamily="2" charset="0"/>
                                    </a:rPr>
                                    <m:t>−2</m:t>
                                  </m:r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Roboto Light" panose="02000000000000000000" pitchFamily="2" charset="0"/>
                                      <a:cs typeface="Roboto Light" panose="02000000000000000000" pitchFamily="2" charset="0"/>
                                    </a:rPr>
                                    <m:t>𝜉</m:t>
                                  </m:r>
                                </m:sup>
                              </m:sSup>
                            </m:e>
                          </m:d>
                          <m: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m:t>,</m:t>
                          </m:r>
                        </m:e>
                      </m:func>
                    </m:oMath>
                  </m:oMathPara>
                </a14:m>
                <a:endParaRPr lang="en-AU" b="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m:t>𝐵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m:t>𝑦</m:t>
                          </m:r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m:t>=2</m:t>
                      </m:r>
                      <m:r>
                        <a:rPr lang="en-AU" b="0" i="1" smtClean="0">
                          <a:latin typeface="Cambria Math" panose="02040503050406030204" pitchFamily="18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m:t>𝛽</m:t>
                      </m:r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m:t>𝐵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</m:ctrlPr>
                        </m:sSup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m:t>𝑒</m:t>
                          </m:r>
                        </m:e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m:t>0.5</m:t>
                          </m:r>
                        </m:sup>
                      </m:sSup>
                      <m:d>
                        <m:dPr>
                          <m:ctrlP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</m:ctrlPr>
                        </m:d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  <a:ea typeface="Roboto Light" panose="02000000000000000000" pitchFamily="2" charset="0"/>
                                  <a:cs typeface="Roboto Light" panose="02000000000000000000" pitchFamily="2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  <a:ea typeface="Roboto Light" panose="02000000000000000000" pitchFamily="2" charset="0"/>
                                      <a:cs typeface="Roboto Light" panose="02000000000000000000" pitchFamily="2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Roboto Light" panose="02000000000000000000" pitchFamily="2" charset="0"/>
                                      <a:cs typeface="Roboto Light" panose="02000000000000000000" pitchFamily="2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Roboto Light" panose="02000000000000000000" pitchFamily="2" charset="0"/>
                                      <a:cs typeface="Roboto Light" panose="02000000000000000000" pitchFamily="2" charset="0"/>
                                    </a:rPr>
                                    <m:t>𝑏</m:t>
                                  </m:r>
                                </m:sub>
                                <m:sup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Roboto Light" panose="02000000000000000000" pitchFamily="2" charset="0"/>
                                      <a:cs typeface="Roboto Light" panose="02000000000000000000" pitchFamily="2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Roboto Light" panose="02000000000000000000" pitchFamily="2" charset="0"/>
                                  <a:cs typeface="Roboto Light" panose="02000000000000000000" pitchFamily="2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  <a:ea typeface="Roboto Light" panose="02000000000000000000" pitchFamily="2" charset="0"/>
                                      <a:cs typeface="Roboto Light" panose="02000000000000000000" pitchFamily="2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Roboto Light" panose="02000000000000000000" pitchFamily="2" charset="0"/>
                                      <a:cs typeface="Roboto Light" panose="02000000000000000000" pitchFamily="2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Roboto Light" panose="02000000000000000000" pitchFamily="2" charset="0"/>
                                      <a:cs typeface="Roboto Light" panose="02000000000000000000" pitchFamily="2" charset="0"/>
                                    </a:rPr>
                                    <m:t>𝑏</m:t>
                                  </m:r>
                                </m:sub>
                                <m:sup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Roboto Light" panose="02000000000000000000" pitchFamily="2" charset="0"/>
                                      <a:cs typeface="Roboto Light" panose="02000000000000000000" pitchFamily="2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  <a:ea typeface="Roboto Light" panose="02000000000000000000" pitchFamily="2" charset="0"/>
                                      <a:cs typeface="Roboto Light" panose="02000000000000000000" pitchFamily="2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Roboto Light" panose="02000000000000000000" pitchFamily="2" charset="0"/>
                                      <a:cs typeface="Roboto Light" panose="02000000000000000000" pitchFamily="2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Roboto Light" panose="02000000000000000000" pitchFamily="2" charset="0"/>
                                      <a:cs typeface="Roboto Light" panose="02000000000000000000" pitchFamily="2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Roboto Light" panose="02000000000000000000" pitchFamily="2" charset="0"/>
                                      <a:cs typeface="Roboto Light" panose="02000000000000000000" pitchFamily="2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sSup>
                        <m:sSupPr>
                          <m:ctrlP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</m:ctrlPr>
                        </m:sSup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m:t>𝑒</m:t>
                          </m:r>
                        </m:e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m:t>−2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m:t>𝜉</m:t>
                          </m:r>
                        </m:sup>
                      </m:sSup>
                      <m:r>
                        <a:rPr lang="en-AU" b="0" i="1" smtClean="0">
                          <a:latin typeface="Cambria Math" panose="02040503050406030204" pitchFamily="18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m:t>,</m:t>
                      </m:r>
                    </m:oMath>
                  </m:oMathPara>
                </a14:m>
                <a:endParaRPr lang="en-AU" b="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m:t>𝐵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m:t>𝑧</m:t>
                          </m:r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m:t>=</m:t>
                      </m:r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m:t>𝐵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</m:ctrlPr>
                        </m:sSup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m:t>𝑒</m:t>
                          </m:r>
                        </m:e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m:t>0.5</m:t>
                          </m:r>
                        </m:sup>
                      </m:sSup>
                      <m:d>
                        <m:dPr>
                          <m:ctrlP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</m:ctrlPr>
                        </m:d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  <a:ea typeface="Roboto Light" panose="02000000000000000000" pitchFamily="2" charset="0"/>
                                  <a:cs typeface="Roboto Light" panose="02000000000000000000" pitchFamily="2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  <a:ea typeface="Roboto Light" panose="02000000000000000000" pitchFamily="2" charset="0"/>
                                      <a:cs typeface="Roboto Light" panose="02000000000000000000" pitchFamily="2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Roboto Light" panose="02000000000000000000" pitchFamily="2" charset="0"/>
                                      <a:cs typeface="Roboto Light" panose="02000000000000000000" pitchFamily="2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Roboto Light" panose="02000000000000000000" pitchFamily="2" charset="0"/>
                                      <a:cs typeface="Roboto Light" panose="02000000000000000000" pitchFamily="2" charset="0"/>
                                    </a:rPr>
                                    <m:t>𝑏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  <a:ea typeface="Roboto Light" panose="02000000000000000000" pitchFamily="2" charset="0"/>
                                      <a:cs typeface="Roboto Light" panose="02000000000000000000" pitchFamily="2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Roboto Light" panose="02000000000000000000" pitchFamily="2" charset="0"/>
                                      <a:cs typeface="Roboto Light" panose="02000000000000000000" pitchFamily="2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Roboto Light" panose="02000000000000000000" pitchFamily="2" charset="0"/>
                                      <a:cs typeface="Roboto Light" panose="02000000000000000000" pitchFamily="2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sSup>
                            <m:sSup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  <a:ea typeface="Roboto Light" panose="02000000000000000000" pitchFamily="2" charset="0"/>
                                  <a:cs typeface="Roboto Light" panose="02000000000000000000" pitchFamily="2" charset="0"/>
                                </a:rPr>
                              </m:ctrlPr>
                            </m:sSup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Roboto Light" panose="02000000000000000000" pitchFamily="2" charset="0"/>
                                  <a:cs typeface="Roboto Light" panose="02000000000000000000" pitchFamily="2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Roboto Light" panose="02000000000000000000" pitchFamily="2" charset="0"/>
                                  <a:cs typeface="Roboto Light" panose="02000000000000000000" pitchFamily="2" charset="0"/>
                                </a:rPr>
                                <m:t>−</m:t>
                              </m:r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Roboto Light" panose="02000000000000000000" pitchFamily="2" charset="0"/>
                                  <a:cs typeface="Roboto Light" panose="02000000000000000000" pitchFamily="2" charset="0"/>
                                </a:rPr>
                                <m:t>𝜉</m:t>
                              </m:r>
                            </m:sup>
                          </m:sSup>
                          <m: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m:t>+4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  <a:ea typeface="Roboto Light" panose="02000000000000000000" pitchFamily="2" charset="0"/>
                              <a:cs typeface="Roboto Light" panose="02000000000000000000" pitchFamily="2" charset="0"/>
                            </a:rPr>
                            <m:t>𝛽</m:t>
                          </m:r>
                          <m:f>
                            <m:f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  <a:ea typeface="Roboto Light" panose="02000000000000000000" pitchFamily="2" charset="0"/>
                                  <a:cs typeface="Roboto Light" panose="02000000000000000000" pitchFamily="2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  <a:ea typeface="Roboto Light" panose="02000000000000000000" pitchFamily="2" charset="0"/>
                                      <a:cs typeface="Roboto Light" panose="02000000000000000000" pitchFamily="2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Roboto Light" panose="02000000000000000000" pitchFamily="2" charset="0"/>
                                      <a:cs typeface="Roboto Light" panose="02000000000000000000" pitchFamily="2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Roboto Light" panose="02000000000000000000" pitchFamily="2" charset="0"/>
                                      <a:cs typeface="Roboto Light" panose="02000000000000000000" pitchFamily="2" charset="0"/>
                                    </a:rPr>
                                    <m:t>𝑏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  <a:ea typeface="Roboto Light" panose="02000000000000000000" pitchFamily="2" charset="0"/>
                                      <a:cs typeface="Roboto Light" panose="02000000000000000000" pitchFamily="2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Roboto Light" panose="02000000000000000000" pitchFamily="2" charset="0"/>
                                      <a:cs typeface="Roboto Light" panose="02000000000000000000" pitchFamily="2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Roboto Light" panose="02000000000000000000" pitchFamily="2" charset="0"/>
                                      <a:cs typeface="Roboto Light" panose="02000000000000000000" pitchFamily="2" charset="0"/>
                                    </a:rPr>
                                    <m:t>𝑏</m:t>
                                  </m:r>
                                </m:sub>
                              </m:sSub>
                            </m:num>
                            <m:den>
                              <m:sSubSup>
                                <m:sSubSup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  <a:ea typeface="Roboto Light" panose="02000000000000000000" pitchFamily="2" charset="0"/>
                                      <a:cs typeface="Roboto Light" panose="02000000000000000000" pitchFamily="2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Roboto Light" panose="02000000000000000000" pitchFamily="2" charset="0"/>
                                      <a:cs typeface="Roboto Light" panose="02000000000000000000" pitchFamily="2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Roboto Light" panose="02000000000000000000" pitchFamily="2" charset="0"/>
                                      <a:cs typeface="Roboto Light" panose="02000000000000000000" pitchFamily="2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Roboto Light" panose="02000000000000000000" pitchFamily="2" charset="0"/>
                                      <a:cs typeface="Roboto Light" panose="02000000000000000000" pitchFamily="2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sSup>
                            <m:sSup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  <a:ea typeface="Roboto Light" panose="02000000000000000000" pitchFamily="2" charset="0"/>
                                  <a:cs typeface="Roboto Light" panose="02000000000000000000" pitchFamily="2" charset="0"/>
                                </a:rPr>
                              </m:ctrlPr>
                            </m:sSup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Roboto Light" panose="02000000000000000000" pitchFamily="2" charset="0"/>
                                  <a:cs typeface="Roboto Light" panose="02000000000000000000" pitchFamily="2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Roboto Light" panose="02000000000000000000" pitchFamily="2" charset="0"/>
                                  <a:cs typeface="Roboto Light" panose="02000000000000000000" pitchFamily="2" charset="0"/>
                                </a:rPr>
                                <m:t>−2</m:t>
                              </m:r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Roboto Light" panose="02000000000000000000" pitchFamily="2" charset="0"/>
                                  <a:cs typeface="Roboto Light" panose="02000000000000000000" pitchFamily="2" charset="0"/>
                                </a:rPr>
                                <m:t>𝜉</m:t>
                              </m:r>
                            </m:sup>
                          </m:sSup>
                        </m:e>
                      </m:d>
                      <m:r>
                        <a:rPr lang="en-AU" b="0" i="1" smtClean="0">
                          <a:latin typeface="Cambria Math" panose="02040503050406030204" pitchFamily="18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m:t>,</m:t>
                      </m:r>
                    </m:oMath>
                  </m:oMathPara>
                </a14:m>
                <a:endParaRPr lang="en-AU" b="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 panose="02040503050406030204" pitchFamily="18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m:t>𝜉</m:t>
                      </m:r>
                      <m:r>
                        <a:rPr lang="en-A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Roboto Light" panose="02000000000000000000" pitchFamily="2" charset="0"/>
                        </a:rPr>
                        <m:t>≡</m:t>
                      </m:r>
                      <m:d>
                        <m:dPr>
                          <m:begChr m:val="["/>
                          <m:endChr m:val="]"/>
                          <m:ctrlP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Light" panose="02000000000000000000" pitchFamily="2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Light" panose="02000000000000000000" pitchFamily="2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Roboto Light" panose="02000000000000000000" pitchFamily="2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Roboto Light" panose="02000000000000000000" pitchFamily="2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Roboto Light" panose="02000000000000000000" pitchFamily="2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Roboto Light" panose="02000000000000000000" pitchFamily="2" charset="0"/>
                                        </a:rPr>
                                        <m:t>𝑏</m:t>
                                      </m:r>
                                    </m:sub>
                                    <m:sup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Roboto Light" panose="02000000000000000000" pitchFamily="2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Roboto Light" panose="02000000000000000000" pitchFamily="2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Roboto Light" panose="02000000000000000000" pitchFamily="2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Roboto Light" panose="02000000000000000000" pitchFamily="2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Roboto Light" panose="02000000000000000000" pitchFamily="2" charset="0"/>
                                        </a:rPr>
                                        <m:t>𝑏</m:t>
                                      </m:r>
                                    </m:sub>
                                    <m:sup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Roboto Light" panose="02000000000000000000" pitchFamily="2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num>
                            <m:den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Light" panose="02000000000000000000" pitchFamily="2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Light" panose="02000000000000000000" pitchFamily="2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Light" panose="02000000000000000000" pitchFamily="2" charset="0"/>
                                </a:rPr>
                              </m:ctrlPr>
                            </m:sSubSup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Light" panose="02000000000000000000" pitchFamily="2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Light" panose="02000000000000000000" pitchFamily="2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Roboto Light" panose="02000000000000000000" pitchFamily="2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A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Roboto Light" panose="02000000000000000000" pitchFamily="2" charset="0"/>
                        </a:rPr>
                        <m:t>/</m:t>
                      </m:r>
                      <m:sSubSup>
                        <m:sSubSupPr>
                          <m:ctrlP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Light" panose="02000000000000000000" pitchFamily="2" charset="0"/>
                            </a:rPr>
                          </m:ctrlPr>
                        </m:sSubSup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Light" panose="02000000000000000000" pitchFamily="2" charset="0"/>
                            </a:rPr>
                            <m:t>𝜌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Light" panose="02000000000000000000" pitchFamily="2" charset="0"/>
                            </a:rPr>
                            <m:t>0</m:t>
                          </m:r>
                        </m:sub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Roboto Light" panose="02000000000000000000" pitchFamily="2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AU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5770B17-4635-3419-DDE4-E243379C2B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100640"/>
                <a:ext cx="5074227" cy="2890022"/>
              </a:xfrm>
              <a:prstGeom prst="rect">
                <a:avLst/>
              </a:prstGeom>
              <a:blipFill>
                <a:blip r:embed="rId4"/>
                <a:stretch>
                  <a:fillRect l="-962" t="-105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8993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4e3730f-120a-44e4-a290-4498c079a73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E32F4ECFC90944A8A08A884446BC06" ma:contentTypeVersion="14" ma:contentTypeDescription="Create a new document." ma:contentTypeScope="" ma:versionID="67756c7bbd74596ebafd29b5f407571a">
  <xsd:schema xmlns:xsd="http://www.w3.org/2001/XMLSchema" xmlns:xs="http://www.w3.org/2001/XMLSchema" xmlns:p="http://schemas.microsoft.com/office/2006/metadata/properties" xmlns:ns3="d4e3730f-120a-44e4-a290-4498c079a732" xmlns:ns4="2d081212-25c1-4bf9-af32-27b67a48b653" targetNamespace="http://schemas.microsoft.com/office/2006/metadata/properties" ma:root="true" ma:fieldsID="8b1028be0d4ab94f7512c03125a47365" ns3:_="" ns4:_="">
    <xsd:import namespace="d4e3730f-120a-44e4-a290-4498c079a732"/>
    <xsd:import namespace="2d081212-25c1-4bf9-af32-27b67a48b65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_activity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ServiceSystemTags" minOccurs="0"/>
                <xsd:element ref="ns3:MediaServiceOCR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e3730f-120a-44e4-a290-4498c079a7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ystemTags" ma:index="15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081212-25c1-4bf9-af32-27b67a48b65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85DF0BE-8CCE-498D-9B2C-B72931C33FBE}">
  <ds:schemaRefs>
    <ds:schemaRef ds:uri="http://purl.org/dc/elements/1.1/"/>
    <ds:schemaRef ds:uri="http://schemas.microsoft.com/office/2006/documentManagement/types"/>
    <ds:schemaRef ds:uri="2d081212-25c1-4bf9-af32-27b67a48b653"/>
    <ds:schemaRef ds:uri="d4e3730f-120a-44e4-a290-4498c079a732"/>
    <ds:schemaRef ds:uri="http://purl.org/dc/terms/"/>
    <ds:schemaRef ds:uri="http://purl.org/dc/dcmitype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E1BFA935-52BB-4DD6-AF51-720D85683A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e3730f-120a-44e4-a290-4498c079a732"/>
    <ds:schemaRef ds:uri="2d081212-25c1-4bf9-af32-27b67a48b6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A47DC4C-D2B5-499D-9626-AC431905B9B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12149</TotalTime>
  <Words>1912</Words>
  <Application>Microsoft Office PowerPoint</Application>
  <PresentationFormat>Widescreen</PresentationFormat>
  <Paragraphs>339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Aptos</vt:lpstr>
      <vt:lpstr>Aptos Display</vt:lpstr>
      <vt:lpstr>Arial</vt:lpstr>
      <vt:lpstr>Cambria Math</vt:lpstr>
      <vt:lpstr>Montserrat Medium</vt:lpstr>
      <vt:lpstr>Roboto</vt:lpstr>
      <vt:lpstr>Roboto Light</vt:lpstr>
      <vt:lpstr>Verdana Pro Black</vt:lpstr>
      <vt:lpstr>Office Theme</vt:lpstr>
      <vt:lpstr>PowerPoint Presentation</vt:lpstr>
      <vt:lpstr>Contents</vt:lpstr>
      <vt:lpstr>The Open Flux</vt:lpstr>
      <vt:lpstr>The Open Flux (Problem)</vt:lpstr>
      <vt:lpstr>Non-potential Open Flux Enhancement</vt:lpstr>
      <vt:lpstr>Helicity Condensation</vt:lpstr>
      <vt:lpstr>Modelling Approaches</vt:lpstr>
      <vt:lpstr>Modelling Approaches</vt:lpstr>
      <vt:lpstr>Modelling Approaches</vt:lpstr>
      <vt:lpstr>Modelling Approaches</vt:lpstr>
      <vt:lpstr>Modelling Approaches</vt:lpstr>
      <vt:lpstr>Reference Sun</vt:lpstr>
      <vt:lpstr>Reference Sun vs Synthetic magnetograms</vt:lpstr>
      <vt:lpstr>Conclusions</vt:lpstr>
      <vt:lpstr>Magnetofrictional model</vt:lpstr>
      <vt:lpstr>Open footpoint area</vt:lpstr>
      <vt:lpstr>Magnetofrictional model</vt:lpstr>
      <vt:lpstr>Area enhancements</vt:lpstr>
      <vt:lpstr>Reference Sun</vt:lpstr>
      <vt:lpstr>Reference Sun</vt:lpstr>
      <vt:lpstr>Enhancement: Area and magnitude</vt:lpstr>
      <vt:lpstr>Enhancement: Area and magnitude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Jonah Klowss</dc:creator>
  <cp:lastModifiedBy>Jonah Klowss</cp:lastModifiedBy>
  <cp:revision>31</cp:revision>
  <dcterms:created xsi:type="dcterms:W3CDTF">2024-12-17T11:07:59Z</dcterms:created>
  <dcterms:modified xsi:type="dcterms:W3CDTF">2025-07-07T15:37:12Z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0x010100E8E32F4ECFC90944A8A08A884446BC06</vt:lpwstr>
  </property>
</Properties>
</file>