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3" r:id="rId3"/>
    <p:sldId id="284" r:id="rId4"/>
    <p:sldId id="288" r:id="rId5"/>
    <p:sldId id="285" r:id="rId6"/>
    <p:sldId id="286" r:id="rId7"/>
    <p:sldId id="291" r:id="rId8"/>
    <p:sldId id="287" r:id="rId9"/>
    <p:sldId id="289" r:id="rId10"/>
    <p:sldId id="290" r:id="rId11"/>
    <p:sldId id="292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09"/>
    <p:restoredTop sz="94761"/>
  </p:normalViewPr>
  <p:slideViewPr>
    <p:cSldViewPr snapToGrid="0" snapToObjects="1">
      <p:cViewPr varScale="1">
        <p:scale>
          <a:sx n="106" d="100"/>
          <a:sy n="106" d="100"/>
        </p:scale>
        <p:origin x="4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8027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8819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63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263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17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9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45964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036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117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117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968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3231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3231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632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2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206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912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4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26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5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80270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Determining distribution functions for collisionless current sheet equilibria: Analytical approach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0014" y="4060775"/>
            <a:ext cx="9328298" cy="2036572"/>
          </a:xfrm>
        </p:spPr>
        <p:txBody>
          <a:bodyPr>
            <a:normAutofit/>
          </a:bodyPr>
          <a:lstStyle/>
          <a:p>
            <a:r>
              <a:rPr lang="en-US" sz="2800" u="sng" dirty="0"/>
              <a:t>Thomas Neukirch</a:t>
            </a:r>
            <a:r>
              <a:rPr lang="en-US" sz="2800" dirty="0"/>
              <a:t> and Sophie Boswell</a:t>
            </a:r>
            <a:endParaRPr lang="en-US" sz="2800" u="sng" dirty="0"/>
          </a:p>
          <a:p>
            <a:r>
              <a:rPr lang="en-US" sz="2800" dirty="0"/>
              <a:t>School of Mathematics and Statistics</a:t>
            </a:r>
          </a:p>
          <a:p>
            <a:r>
              <a:rPr lang="en-US" sz="2800" dirty="0"/>
              <a:t>University of St Andrews</a:t>
            </a:r>
          </a:p>
          <a:p>
            <a:r>
              <a:rPr lang="en-US" sz="2800" dirty="0"/>
              <a:t>(see Poster 811 for “Numerical Approach”)</a:t>
            </a:r>
          </a:p>
        </p:txBody>
      </p:sp>
      <p:pic>
        <p:nvPicPr>
          <p:cNvPr id="4" name="Picture 3" descr="StarAndPlanetWithBlackText_new LOGO.png">
            <a:extLst>
              <a:ext uri="{FF2B5EF4-FFF2-40B4-BE49-F238E27FC236}">
                <a16:creationId xmlns:a16="http://schemas.microsoft.com/office/drawing/2014/main" id="{592A9E73-7C94-393B-EA21-DD4E16B4A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010" y="103830"/>
            <a:ext cx="1861690" cy="98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55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C806069-3D43-7BBC-0A64-7479FD041C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11844" y="96253"/>
            <a:ext cx="7555830" cy="56668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255517-318D-D664-E0C7-9D041D7D23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6008" y="96252"/>
            <a:ext cx="7684169" cy="57631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14654F-A331-5F49-5093-7CF6BDB3349A}"/>
              </a:ext>
            </a:extLst>
          </p:cNvPr>
          <p:cNvSpPr txBox="1"/>
          <p:nvPr/>
        </p:nvSpPr>
        <p:spPr>
          <a:xfrm>
            <a:off x="469231" y="673768"/>
            <a:ext cx="42351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Works in principle for our problem</a:t>
            </a:r>
          </a:p>
          <a:p>
            <a:endParaRPr lang="en-GB" sz="2800" dirty="0"/>
          </a:p>
          <a:p>
            <a:r>
              <a:rPr lang="en-GB" sz="2800" dirty="0"/>
              <a:t>BUT</a:t>
            </a:r>
            <a:br>
              <a:rPr lang="en-GB" sz="2800" dirty="0"/>
            </a:br>
            <a:endParaRPr lang="en-GB" sz="2800" dirty="0"/>
          </a:p>
          <a:p>
            <a:r>
              <a:rPr lang="en-GB" sz="2800" dirty="0"/>
              <a:t>coefficients become complicated very quickly!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Only coefficients for even</a:t>
            </a:r>
          </a:p>
          <a:p>
            <a:r>
              <a:rPr lang="en-GB" sz="2800" dirty="0"/>
              <a:t>indices are non-zero</a:t>
            </a:r>
          </a:p>
        </p:txBody>
      </p:sp>
    </p:spTree>
    <p:extLst>
      <p:ext uri="{BB962C8B-B14F-4D97-AF65-F5344CB8AC3E}">
        <p14:creationId xmlns:p14="http://schemas.microsoft.com/office/powerpoint/2010/main" val="286064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14FD2-BF37-A6D0-81F6-F4404CEA3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8F44E05-A4C1-0FB1-CCDD-2DA212F17C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6008" y="96252"/>
            <a:ext cx="7684168" cy="57631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106EBC-04B6-66F2-C010-C313C8B41D95}"/>
              </a:ext>
            </a:extLst>
          </p:cNvPr>
          <p:cNvSpPr txBox="1"/>
          <p:nvPr/>
        </p:nvSpPr>
        <p:spPr>
          <a:xfrm>
            <a:off x="469231" y="673768"/>
            <a:ext cx="42351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Works in principle for our problem</a:t>
            </a:r>
          </a:p>
          <a:p>
            <a:endParaRPr lang="en-GB" sz="2800" dirty="0"/>
          </a:p>
          <a:p>
            <a:r>
              <a:rPr lang="en-GB" sz="2800" dirty="0"/>
              <a:t>BUT</a:t>
            </a:r>
            <a:br>
              <a:rPr lang="en-GB" sz="2800" dirty="0"/>
            </a:br>
            <a:endParaRPr lang="en-GB" sz="2800" dirty="0"/>
          </a:p>
          <a:p>
            <a:r>
              <a:rPr lang="en-GB" sz="2800" dirty="0"/>
              <a:t>coefficients become complicated very quickly!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Only coefficients for even</a:t>
            </a:r>
          </a:p>
          <a:p>
            <a:r>
              <a:rPr lang="en-GB" sz="2800" dirty="0"/>
              <a:t>indices are non-zero</a:t>
            </a:r>
          </a:p>
        </p:txBody>
      </p:sp>
    </p:spTree>
    <p:extLst>
      <p:ext uri="{BB962C8B-B14F-4D97-AF65-F5344CB8AC3E}">
        <p14:creationId xmlns:p14="http://schemas.microsoft.com/office/powerpoint/2010/main" val="2111577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CB74-0685-8A42-D575-97897A562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and future 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6B749-3C4E-AB1B-11FF-294B911769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GB" dirty="0"/>
                  <a:t>makes finding DFs for force-free Harris sheet more difficult (a lot!)</a:t>
                </a:r>
                <a:br>
                  <a:rPr lang="en-GB" dirty="0"/>
                </a:br>
                <a:endParaRPr lang="en-GB" dirty="0"/>
              </a:p>
              <a:p>
                <a:r>
                  <a:rPr lang="en-GB" dirty="0"/>
                  <a:t>Analytical approach using power series works in principle, but …</a:t>
                </a:r>
              </a:p>
              <a:p>
                <a:endParaRPr lang="en-GB" dirty="0"/>
              </a:p>
              <a:p>
                <a:r>
                  <a:rPr lang="en-GB" dirty="0"/>
                  <a:t>Need to check convergence (can use Allanson et al. 2016) and positivity of DF</a:t>
                </a:r>
              </a:p>
              <a:p>
                <a:endParaRPr lang="en-GB" dirty="0"/>
              </a:p>
              <a:p>
                <a:r>
                  <a:rPr lang="en-GB" dirty="0"/>
                  <a:t>For complementary numerical approach see Poster 811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6B749-3C4E-AB1B-11FF-294B911769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303" r="-121" b="-3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5949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uster_solarwind_eddies_full.jpg">
            <a:extLst>
              <a:ext uri="{FF2B5EF4-FFF2-40B4-BE49-F238E27FC236}">
                <a16:creationId xmlns:a16="http://schemas.microsoft.com/office/drawing/2014/main" id="{980D2A6C-BD00-1CDA-9F63-515870B60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678" y="380011"/>
            <a:ext cx="7050519" cy="52878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825023-7772-C3A7-774B-F66B13D5DB75}"/>
              </a:ext>
            </a:extLst>
          </p:cNvPr>
          <p:cNvSpPr txBox="1"/>
          <p:nvPr/>
        </p:nvSpPr>
        <p:spPr>
          <a:xfrm>
            <a:off x="565484" y="998621"/>
            <a:ext cx="354456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Current sheets are</a:t>
            </a:r>
          </a:p>
          <a:p>
            <a:r>
              <a:rPr lang="en-GB" sz="2800" dirty="0"/>
              <a:t>ubiquitous in solar</a:t>
            </a:r>
          </a:p>
          <a:p>
            <a:r>
              <a:rPr lang="en-GB" sz="2800" dirty="0"/>
              <a:t>system plasmas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This talk: </a:t>
            </a:r>
          </a:p>
          <a:p>
            <a:r>
              <a:rPr lang="en-GB" sz="2800" dirty="0"/>
              <a:t>collisionless plasmas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1D (z dependence)</a:t>
            </a:r>
          </a:p>
        </p:txBody>
      </p:sp>
    </p:spTree>
    <p:extLst>
      <p:ext uri="{BB962C8B-B14F-4D97-AF65-F5344CB8AC3E}">
        <p14:creationId xmlns:p14="http://schemas.microsoft.com/office/powerpoint/2010/main" val="1548142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62FFB8-EBBD-104D-E7EA-749AB4EE055C}"/>
                  </a:ext>
                </a:extLst>
              </p:cNvPr>
              <p:cNvSpPr txBox="1"/>
              <p:nvPr/>
            </p:nvSpPr>
            <p:spPr>
              <a:xfrm>
                <a:off x="553452" y="421105"/>
                <a:ext cx="5960606" cy="557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Distribution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62FFB8-EBBD-104D-E7EA-749AB4EE0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52" y="421105"/>
                <a:ext cx="5960606" cy="557204"/>
              </a:xfrm>
              <a:prstGeom prst="rect">
                <a:avLst/>
              </a:prstGeom>
              <a:blipFill>
                <a:blip r:embed="rId2"/>
                <a:stretch>
                  <a:fillRect l="-2123" t="-13636" r="-212" b="-2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>
            <a:extLst>
              <a:ext uri="{FF2B5EF4-FFF2-40B4-BE49-F238E27FC236}">
                <a16:creationId xmlns:a16="http://schemas.microsoft.com/office/drawing/2014/main" id="{83117E7E-5388-82A3-5DC8-39AA6459BA55}"/>
              </a:ext>
            </a:extLst>
          </p:cNvPr>
          <p:cNvSpPr/>
          <p:nvPr/>
        </p:nvSpPr>
        <p:spPr>
          <a:xfrm>
            <a:off x="3049123" y="117909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DC14B8-ECFE-2F33-27A6-C73552215A52}"/>
                  </a:ext>
                </a:extLst>
              </p:cNvPr>
              <p:cNvSpPr txBox="1"/>
              <p:nvPr/>
            </p:nvSpPr>
            <p:spPr>
              <a:xfrm>
                <a:off x="770021" y="2249906"/>
                <a:ext cx="6674584" cy="557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Calculate current density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𝒋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endParaRPr lang="en-GB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DC14B8-ECFE-2F33-27A6-C73552215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21" y="2249906"/>
                <a:ext cx="6674584" cy="557204"/>
              </a:xfrm>
              <a:prstGeom prst="rect">
                <a:avLst/>
              </a:prstGeom>
              <a:blipFill>
                <a:blip r:embed="rId3"/>
                <a:stretch>
                  <a:fillRect l="-1898" t="-13636" r="-190" b="-2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wn Arrow 8">
            <a:extLst>
              <a:ext uri="{FF2B5EF4-FFF2-40B4-BE49-F238E27FC236}">
                <a16:creationId xmlns:a16="http://schemas.microsoft.com/office/drawing/2014/main" id="{7821E41D-87A6-5508-2AB7-EE4FFE185F7F}"/>
              </a:ext>
            </a:extLst>
          </p:cNvPr>
          <p:cNvSpPr/>
          <p:nvPr/>
        </p:nvSpPr>
        <p:spPr>
          <a:xfrm>
            <a:off x="3049123" y="31324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3C3B6D-E652-A614-F20F-849AEFF7B6C2}"/>
                  </a:ext>
                </a:extLst>
              </p:cNvPr>
              <p:cNvSpPr txBox="1"/>
              <p:nvPr/>
            </p:nvSpPr>
            <p:spPr>
              <a:xfrm>
                <a:off x="1034716" y="4271211"/>
                <a:ext cx="62864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Solve Ampère’s Law for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800" dirty="0"/>
                  <a:t> and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3C3B6D-E652-A614-F20F-849AEFF7B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716" y="4271211"/>
                <a:ext cx="6286465" cy="523220"/>
              </a:xfrm>
              <a:prstGeom prst="rect">
                <a:avLst/>
              </a:prstGeom>
              <a:blipFill>
                <a:blip r:embed="rId4"/>
                <a:stretch>
                  <a:fillRect l="-2016" t="-11905" r="-605" b="-30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harrisdistr">
            <a:extLst>
              <a:ext uri="{FF2B5EF4-FFF2-40B4-BE49-F238E27FC236}">
                <a16:creationId xmlns:a16="http://schemas.microsoft.com/office/drawing/2014/main" id="{52DC170F-EB6D-E3FA-4D4B-C2060B201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505" y="0"/>
            <a:ext cx="2891446" cy="289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B7F1BC-2BF9-E68D-B760-14047E77268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5" b="25"/>
          <a:stretch/>
        </p:blipFill>
        <p:spPr>
          <a:xfrm>
            <a:off x="7890919" y="3077312"/>
            <a:ext cx="3520274" cy="291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2AEEE9-2185-2A1F-15F3-2B1410356C42}"/>
                  </a:ext>
                </a:extLst>
              </p:cNvPr>
              <p:cNvSpPr txBox="1"/>
              <p:nvPr/>
            </p:nvSpPr>
            <p:spPr>
              <a:xfrm>
                <a:off x="1213945" y="1072055"/>
                <a:ext cx="611702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Inverse Problem: 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GB" sz="2800" dirty="0"/>
                  <a:t> given</a:t>
                </a:r>
                <a:br>
                  <a:rPr lang="en-GB" sz="2800" dirty="0"/>
                </a:br>
                <a:br>
                  <a:rPr lang="en-GB" sz="2800" dirty="0"/>
                </a:br>
                <a:r>
                  <a:rPr lang="en-GB" sz="2800" dirty="0"/>
                  <a:t>(we are particularly interested in cases with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800" dirty="0"/>
                  <a:t>, i.e. force-free)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2AEEE9-2185-2A1F-15F3-2B1410356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945" y="1072055"/>
                <a:ext cx="6117021" cy="1815882"/>
              </a:xfrm>
              <a:prstGeom prst="rect">
                <a:avLst/>
              </a:prstGeom>
              <a:blipFill>
                <a:blip r:embed="rId2"/>
                <a:stretch>
                  <a:fillRect l="-2070" t="-3472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own Arrow 4">
            <a:extLst>
              <a:ext uri="{FF2B5EF4-FFF2-40B4-BE49-F238E27FC236}">
                <a16:creationId xmlns:a16="http://schemas.microsoft.com/office/drawing/2014/main" id="{F57A847A-555A-24F3-BA47-2732A9D3F3E7}"/>
              </a:ext>
            </a:extLst>
          </p:cNvPr>
          <p:cNvSpPr/>
          <p:nvPr/>
        </p:nvSpPr>
        <p:spPr>
          <a:xfrm>
            <a:off x="3787823" y="346391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CDBC7B-B768-D178-B0C0-F0C131BA4A9B}"/>
                  </a:ext>
                </a:extLst>
              </p:cNvPr>
              <p:cNvSpPr txBox="1"/>
              <p:nvPr/>
            </p:nvSpPr>
            <p:spPr>
              <a:xfrm>
                <a:off x="338618" y="5015935"/>
                <a:ext cx="8403070" cy="557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Want to determine a self-consistent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CDBC7B-B768-D178-B0C0-F0C131BA4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18" y="5015935"/>
                <a:ext cx="8403070" cy="557204"/>
              </a:xfrm>
              <a:prstGeom prst="rect">
                <a:avLst/>
              </a:prstGeom>
              <a:blipFill>
                <a:blip r:embed="rId3"/>
                <a:stretch>
                  <a:fillRect l="-1508" t="-13636" b="-2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49567857-30A3-5930-8E8C-F79F68766D75}"/>
              </a:ext>
            </a:extLst>
          </p:cNvPr>
          <p:cNvSpPr/>
          <p:nvPr/>
        </p:nvSpPr>
        <p:spPr>
          <a:xfrm>
            <a:off x="9098794" y="4832872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6FA9D721-C124-93FE-BB9B-814DE9EA46A8}"/>
              </a:ext>
            </a:extLst>
          </p:cNvPr>
          <p:cNvSpPr/>
          <p:nvPr/>
        </p:nvSpPr>
        <p:spPr>
          <a:xfrm>
            <a:off x="9160408" y="4097498"/>
            <a:ext cx="484632" cy="5202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05293F-B84F-6D16-C78A-FC963A8886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846334" y="225495"/>
            <a:ext cx="4992758" cy="374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91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BAA707-BE58-A514-B343-38AC42F00C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88759"/>
                <a:ext cx="11000874" cy="585937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GB" dirty="0"/>
                  <a:t>Use method by Channell (1976):</a:t>
                </a:r>
                <a:br>
                  <a:rPr lang="en-GB" dirty="0"/>
                </a:b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1.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GB" dirty="0"/>
                  <a:t> as a function of the vector potential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2.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 unknown)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3. Solve integral equation: 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𝑧𝑧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∬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  <m:d>
                            <m:dPr>
                              <m:ctrl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br>
                  <a:rPr lang="en-GB" dirty="0"/>
                </a:b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Usually splits into two 1D equations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BAA707-BE58-A514-B343-38AC42F00C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88759"/>
                <a:ext cx="11000874" cy="5859378"/>
              </a:xfrm>
              <a:blipFill>
                <a:blip r:embed="rId2"/>
                <a:stretch>
                  <a:fillRect l="-1038" t="-2808" b="-14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781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7816783B-8E94-CF72-5BEA-6655A7D4C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115" y="1155032"/>
            <a:ext cx="5215594" cy="431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E6DD62-8532-49B8-34AC-1876AAA842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779598"/>
            <a:ext cx="5978754" cy="44840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326C6F-BF61-9EF2-DB9D-F3A9A3525562}"/>
                  </a:ext>
                </a:extLst>
              </p:cNvPr>
              <p:cNvSpPr txBox="1"/>
              <p:nvPr/>
            </p:nvSpPr>
            <p:spPr>
              <a:xfrm>
                <a:off x="5029655" y="288758"/>
                <a:ext cx="6001899" cy="490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Force-free Harris Sheet,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𝑎𝑠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|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|→∞</m:t>
                    </m:r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326C6F-BF61-9EF2-DB9D-F3A9A3525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655" y="288758"/>
                <a:ext cx="6001899" cy="490840"/>
              </a:xfrm>
              <a:prstGeom prst="rect">
                <a:avLst/>
              </a:prstGeom>
              <a:blipFill>
                <a:blip r:embed="rId5"/>
                <a:stretch>
                  <a:fillRect l="-1691" t="-10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>
            <a:extLst>
              <a:ext uri="{FF2B5EF4-FFF2-40B4-BE49-F238E27FC236}">
                <a16:creationId xmlns:a16="http://schemas.microsoft.com/office/drawing/2014/main" id="{8950D7E6-4792-CAB2-0B35-B00AF4AC9E58}"/>
              </a:ext>
            </a:extLst>
          </p:cNvPr>
          <p:cNvSpPr/>
          <p:nvPr/>
        </p:nvSpPr>
        <p:spPr>
          <a:xfrm>
            <a:off x="5779075" y="3070517"/>
            <a:ext cx="399360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0489F5-27DC-F7AB-5470-74858AEF8419}"/>
              </a:ext>
            </a:extLst>
          </p:cNvPr>
          <p:cNvSpPr txBox="1"/>
          <p:nvPr/>
        </p:nvSpPr>
        <p:spPr>
          <a:xfrm>
            <a:off x="5552297" y="5702968"/>
            <a:ext cx="6639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Harrison &amp; TN 2009; TN et al., 2009; Allanson et al., 2015, 2016</a:t>
            </a:r>
          </a:p>
        </p:txBody>
      </p:sp>
    </p:spTree>
    <p:extLst>
      <p:ext uri="{BB962C8B-B14F-4D97-AF65-F5344CB8AC3E}">
        <p14:creationId xmlns:p14="http://schemas.microsoft.com/office/powerpoint/2010/main" val="1797392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D7ED3-195A-ACA2-F03B-D8CDE31AC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C186301-62FA-9EFC-4828-8B9B496520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779598"/>
            <a:ext cx="5978754" cy="44840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9A55C6-EA4C-0FBC-00A8-406CC9A1CE79}"/>
                  </a:ext>
                </a:extLst>
              </p:cNvPr>
              <p:cNvSpPr txBox="1"/>
              <p:nvPr/>
            </p:nvSpPr>
            <p:spPr>
              <a:xfrm>
                <a:off x="5029655" y="288758"/>
                <a:ext cx="6939207" cy="490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Force-free Harris Sheet,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𝑎𝑠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|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|→∞</m:t>
                    </m:r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9A55C6-EA4C-0FBC-00A8-406CC9A1C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655" y="288758"/>
                <a:ext cx="6939207" cy="490840"/>
              </a:xfrm>
              <a:prstGeom prst="rect">
                <a:avLst/>
              </a:prstGeom>
              <a:blipFill>
                <a:blip r:embed="rId3"/>
                <a:stretch>
                  <a:fillRect l="-1463" t="-10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>
            <a:extLst>
              <a:ext uri="{FF2B5EF4-FFF2-40B4-BE49-F238E27FC236}">
                <a16:creationId xmlns:a16="http://schemas.microsoft.com/office/drawing/2014/main" id="{702C657C-B07A-7773-EA8B-D58E730B9AE5}"/>
              </a:ext>
            </a:extLst>
          </p:cNvPr>
          <p:cNvSpPr/>
          <p:nvPr/>
        </p:nvSpPr>
        <p:spPr>
          <a:xfrm>
            <a:off x="5779075" y="3070517"/>
            <a:ext cx="1848946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B31D24-F7FA-72C5-6107-3DAEA7A56FFF}"/>
              </a:ext>
            </a:extLst>
          </p:cNvPr>
          <p:cNvSpPr/>
          <p:nvPr/>
        </p:nvSpPr>
        <p:spPr>
          <a:xfrm>
            <a:off x="7505387" y="2562726"/>
            <a:ext cx="234615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8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01228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8C283-0C01-7A5C-E009-523C64D5A3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93867"/>
                <a:ext cx="10922876" cy="541738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Problem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cannot be found explicitly (known implicitly)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br>
                  <a:rPr lang="en-GB" dirty="0"/>
                </a:br>
                <a:r>
                  <a:rPr lang="en-GB" dirty="0"/>
                  <a:t>Problem 2: How to solve the integral equation?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8C283-0C01-7A5C-E009-523C64D5A3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93867"/>
                <a:ext cx="10922876" cy="5417386"/>
              </a:xfrm>
              <a:blipFill>
                <a:blip r:embed="rId2"/>
                <a:stretch>
                  <a:fillRect l="-1163" t="-18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1EE797F-1717-658E-2E39-D0C2E58B1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084" y="1046747"/>
            <a:ext cx="4717831" cy="35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99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B7A5D-3448-B607-E388-2BD93CA94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Analytical Method: Use Series Expansion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AF42BE-E569-234B-7F91-1A98A0E377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2117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Property of integral equation: </a:t>
                </a:r>
                <a:br>
                  <a:rPr lang="en-GB" dirty="0"/>
                </a:br>
                <a:br>
                  <a:rPr lang="en-GB" dirty="0"/>
                </a:br>
                <a:r>
                  <a:rPr lang="en-GB" dirty="0"/>
                  <a:t>Coefficients of power series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GB" dirty="0"/>
                  <a:t> Coefficients of Hermite polynomial series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!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Use implicit differentiation to calculate coefficients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Works well for simple test case (“normal” Harris sheet)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AF42BE-E569-234B-7F91-1A98A0E37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211760"/>
              </a:xfrm>
              <a:blipFill>
                <a:blip r:embed="rId2"/>
                <a:stretch>
                  <a:fillRect l="-1206" t="-24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4879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versity of St Andrews 1">
      <a:dk1>
        <a:srgbClr val="202024"/>
      </a:dk1>
      <a:lt1>
        <a:srgbClr val="FFFFFF"/>
      </a:lt1>
      <a:dk2>
        <a:srgbClr val="6A6A6B"/>
      </a:dk2>
      <a:lt2>
        <a:srgbClr val="F0F0F0"/>
      </a:lt2>
      <a:accent1>
        <a:srgbClr val="00539B"/>
      </a:accent1>
      <a:accent2>
        <a:srgbClr val="C22A22"/>
      </a:accent2>
      <a:accent3>
        <a:srgbClr val="F4C900"/>
      </a:accent3>
      <a:accent4>
        <a:srgbClr val="1B74C3"/>
      </a:accent4>
      <a:accent5>
        <a:srgbClr val="608738"/>
      </a:accent5>
      <a:accent6>
        <a:srgbClr val="785596"/>
      </a:accent6>
      <a:hlink>
        <a:srgbClr val="004077"/>
      </a:hlink>
      <a:folHlink>
        <a:srgbClr val="1B74C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ty of St Andrews" id="{9F2FFB2B-CBA0-6442-B6E2-B406182147C6}" vid="{4AE9A99B-60C5-F14D-A0E8-157FA40E57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17134</TotalTime>
  <Words>402</Words>
  <Application>Microsoft Macintosh PowerPoint</Application>
  <PresentationFormat>Widescreen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Cambria Math</vt:lpstr>
      <vt:lpstr>Office Theme</vt:lpstr>
      <vt:lpstr>Determining distribution functions for collisionless current sheet equilibria: Analytical approach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Analytical Method: Use Series Expansion</vt:lpstr>
      <vt:lpstr>PowerPoint Presentation</vt:lpstr>
      <vt:lpstr>PowerPoint Presentation</vt:lpstr>
      <vt:lpstr>Summary and 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Neukirch</dc:creator>
  <cp:lastModifiedBy>Thomas Neukirch</cp:lastModifiedBy>
  <cp:revision>82</cp:revision>
  <dcterms:created xsi:type="dcterms:W3CDTF">2024-06-03T10:02:09Z</dcterms:created>
  <dcterms:modified xsi:type="dcterms:W3CDTF">2025-07-08T06:58:24Z</dcterms:modified>
</cp:coreProperties>
</file>