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696" r:id="rId3"/>
    <p:sldId id="678" r:id="rId4"/>
    <p:sldId id="690" r:id="rId5"/>
    <p:sldId id="741" r:id="rId6"/>
    <p:sldId id="739" r:id="rId7"/>
    <p:sldId id="709" r:id="rId8"/>
    <p:sldId id="708" r:id="rId9"/>
    <p:sldId id="705" r:id="rId10"/>
    <p:sldId id="694" r:id="rId11"/>
    <p:sldId id="704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434"/>
    <a:srgbClr val="006100"/>
    <a:srgbClr val="006600"/>
    <a:srgbClr val="146600"/>
    <a:srgbClr val="336600"/>
    <a:srgbClr val="828282"/>
    <a:srgbClr val="787878"/>
    <a:srgbClr val="788C8C"/>
    <a:srgbClr val="8C8C8C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9" autoAdjust="0"/>
    <p:restoredTop sz="94932" autoAdjust="0"/>
  </p:normalViewPr>
  <p:slideViewPr>
    <p:cSldViewPr>
      <p:cViewPr varScale="1">
        <p:scale>
          <a:sx n="108" d="100"/>
          <a:sy n="108" d="100"/>
        </p:scale>
        <p:origin x="672" y="192"/>
      </p:cViewPr>
      <p:guideLst>
        <p:guide orient="horz" pos="2160"/>
        <p:guide pos="2880"/>
      </p:guideLst>
    </p:cSldViewPr>
  </p:slideViewPr>
  <p:notesTextViewPr>
    <p:cViewPr>
      <p:scale>
        <a:sx n="114" d="100"/>
        <a:sy n="114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8497772-3486-584B-9102-8A7217B76685}" type="datetimeFigureOut">
              <a:rPr lang="en-US"/>
              <a:pPr>
                <a:defRPr/>
              </a:pPr>
              <a:t>7/4/25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E3A9D5-9B95-8A49-A41D-1741591825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8709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704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273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106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92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28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154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740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539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251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26431-CF3C-1E4F-8145-C3A47508180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632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0" y="6477000"/>
            <a:ext cx="4572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77000"/>
            <a:ext cx="4572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9388" y="404813"/>
            <a:ext cx="8713787" cy="1944687"/>
          </a:xfrm>
          <a:prstGeom prst="roundRect">
            <a:avLst/>
          </a:prstGeom>
          <a:solidFill>
            <a:srgbClr val="3333B2"/>
          </a:solidFill>
          <a:ln>
            <a:solidFill>
              <a:srgbClr val="3333B2"/>
            </a:solidFill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71563" y="6488113"/>
            <a:ext cx="3500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200">
                <a:solidFill>
                  <a:schemeClr val="bg1"/>
                </a:solidFill>
                <a:latin typeface="Calibri" charset="0"/>
              </a:rPr>
              <a:t>Peter Wyper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136" y="917104"/>
            <a:ext cx="7772400" cy="8382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2996952"/>
            <a:ext cx="6400800" cy="5334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71563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118C1F6-94A7-0E4D-A0F4-FD887598AC36}" type="datetime1">
              <a:rPr lang="en-US"/>
              <a:pPr>
                <a:defRPr/>
              </a:pPr>
              <a:t>7/4/25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6492875"/>
            <a:ext cx="3429000" cy="365125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92875"/>
            <a:ext cx="11430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1A13586-1832-034C-BAAC-EFBC397B49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89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18A8C-CBDC-1B46-A451-3201FD76FA27}" type="datetime1">
              <a:rPr lang="en-US"/>
              <a:pPr>
                <a:defRPr/>
              </a:pPr>
              <a:t>7/4/25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B3EEA-E3E0-2340-83E8-B803A32BB3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311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309F6-9E2D-BA46-8A3B-57CC47FAFCF1}" type="datetime1">
              <a:rPr lang="en-US"/>
              <a:pPr>
                <a:defRPr/>
              </a:pPr>
              <a:t>7/4/25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E449E-0F59-2C41-B0CB-F77C5EA319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49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0" y="6477000"/>
            <a:ext cx="4572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77000"/>
            <a:ext cx="4572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71563" y="6488113"/>
            <a:ext cx="3500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200">
                <a:solidFill>
                  <a:schemeClr val="bg1"/>
                </a:solidFill>
                <a:latin typeface="Calibri" charset="0"/>
              </a:rPr>
              <a:t>Peter Wyper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382000" cy="50593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/>
            </a:lvl1pPr>
            <a:lvl2pPr>
              <a:buSzPct val="60000"/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71563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029D44C-6EDF-1E42-97FC-B4645E5559BC}" type="datetime1">
              <a:rPr lang="en-US"/>
              <a:pPr>
                <a:defRPr/>
              </a:pPr>
              <a:t>7/4/25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6492875"/>
            <a:ext cx="3505200" cy="365125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492875"/>
            <a:ext cx="1066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11BEE2A-EAA5-B645-91BA-E79D671416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46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78767-A4A7-7149-817D-4544D2E6E5F9}" type="datetime1">
              <a:rPr lang="en-US"/>
              <a:pPr>
                <a:defRPr/>
              </a:pPr>
              <a:t>7/4/25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FA4A2-E66C-884D-BC73-F185436178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0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6477000"/>
            <a:ext cx="4572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4572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71563" y="6488113"/>
            <a:ext cx="3500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200">
                <a:solidFill>
                  <a:schemeClr val="bg1"/>
                </a:solidFill>
                <a:latin typeface="Calibri" charset="0"/>
              </a:rPr>
              <a:t>Peter Wyper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4267200" cy="50593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800"/>
            </a:lvl1pPr>
            <a:lvl2pPr>
              <a:buSzPct val="60000"/>
              <a:buFontTx/>
              <a:buBlip>
                <a:blip r:embed="rId2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267200" cy="50593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800"/>
            </a:lvl1pPr>
            <a:lvl2pPr>
              <a:buSzPct val="60000"/>
              <a:buFontTx/>
              <a:buBlip>
                <a:blip r:embed="rId2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66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9536AB4-1E40-1545-80F8-ED7DC5EE0FF4}" type="datetime1">
              <a:rPr lang="en-US"/>
              <a:pPr>
                <a:defRPr/>
              </a:pPr>
              <a:t>7/4/25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492875"/>
            <a:ext cx="3505200" cy="365125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492875"/>
            <a:ext cx="1066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BE083E-4A4D-FB45-A776-E9DD341134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79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2000" y="6477000"/>
            <a:ext cx="4572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77000"/>
            <a:ext cx="4572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71563" y="6488113"/>
            <a:ext cx="3500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200">
                <a:solidFill>
                  <a:schemeClr val="bg1"/>
                </a:solidFill>
                <a:latin typeface="Calibri" charset="0"/>
              </a:rPr>
              <a:t>Peter Wyper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6400"/>
            <a:ext cx="4040188" cy="44497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400"/>
            </a:lvl1pPr>
            <a:lvl2pPr>
              <a:buSzPct val="60000"/>
              <a:buFontTx/>
              <a:buBlip>
                <a:blip r:embed="rId2"/>
              </a:buBlip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906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041775" cy="44497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400"/>
            </a:lvl1pPr>
            <a:lvl2pPr>
              <a:buSzPct val="60000"/>
              <a:buFontTx/>
              <a:buBlip>
                <a:blip r:embed="rId2"/>
              </a:buBlip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066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A426D8F-EC9B-1946-82E7-E0B2E535B43F}" type="datetime1">
              <a:rPr lang="en-US"/>
              <a:pPr>
                <a:defRPr/>
              </a:pPr>
              <a:t>7/4/25</a:t>
            </a:fld>
            <a:endParaRPr lang="en-US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6492875"/>
            <a:ext cx="3505200" cy="365125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77200" y="6492875"/>
            <a:ext cx="1066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8A3A6F0-8A0D-8D46-88BC-99DC9DFB12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2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4572000" y="6477000"/>
            <a:ext cx="4572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4572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66800" y="6477000"/>
            <a:ext cx="3505200" cy="381000"/>
          </a:xfrm>
        </p:spPr>
        <p:txBody>
          <a:bodyPr anchor="ctr">
            <a:normAutofit/>
          </a:bodyPr>
          <a:lstStyle>
            <a:lvl1pPr algn="r">
              <a:buNone/>
              <a:defRPr lang="en-US" sz="1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>
            <a:off x="0" y="6492875"/>
            <a:ext cx="1066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602763E-8842-6142-A013-CB2785D4A644}" type="datetime1">
              <a:rPr lang="en-US"/>
              <a:pPr>
                <a:defRPr/>
              </a:pPr>
              <a:t>7/4/25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4572000" y="6492875"/>
            <a:ext cx="3505200" cy="365125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8077200" y="6492875"/>
            <a:ext cx="1066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31061BC-30A6-D846-992D-E3E2FB964E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48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0" y="6477000"/>
            <a:ext cx="4572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7000"/>
            <a:ext cx="4572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66800" y="6477000"/>
            <a:ext cx="3505200" cy="381000"/>
          </a:xfrm>
        </p:spPr>
        <p:txBody>
          <a:bodyPr anchor="ctr">
            <a:normAutofit/>
          </a:bodyPr>
          <a:lstStyle>
            <a:lvl1pPr algn="r">
              <a:buNone/>
              <a:defRPr lang="en-US" sz="1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4"/>
          </p:nvPr>
        </p:nvSpPr>
        <p:spPr>
          <a:xfrm>
            <a:off x="0" y="6492875"/>
            <a:ext cx="1066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7B5E4B6-05AD-B749-9972-E731DF65935F}" type="datetime1">
              <a:rPr lang="en-US"/>
              <a:pPr>
                <a:defRPr/>
              </a:pPr>
              <a:t>7/4/25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4572000" y="6492875"/>
            <a:ext cx="3505200" cy="365125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8077200" y="6492875"/>
            <a:ext cx="1066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63807B7-8D57-2E4B-9299-891A284A71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304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CED1B-37FE-2E43-A5E8-DB264240412C}" type="datetime1">
              <a:rPr lang="en-US"/>
              <a:pPr>
                <a:defRPr/>
              </a:pPr>
              <a:t>7/4/25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DBD25-C969-B941-AD05-3E870E2D8E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30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39056-4336-0245-B420-C82108D429C1}" type="datetime1">
              <a:rPr lang="en-US"/>
              <a:pPr>
                <a:defRPr/>
              </a:pPr>
              <a:t>7/4/25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E707E-4805-554A-BE4D-016E2919DD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209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01EB98B-8B2E-1340-9CFD-FA23EDB246BA}" type="datetime1">
              <a:rPr lang="en-US"/>
              <a:pPr>
                <a:defRPr/>
              </a:pPr>
              <a:t>7/4/25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 sample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A7B280-99E6-D942-8BBB-FD4138AE70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53" r:id="rId3"/>
    <p:sldLayoutId id="2147483860" r:id="rId4"/>
    <p:sldLayoutId id="2147483861" r:id="rId5"/>
    <p:sldLayoutId id="2147483862" r:id="rId6"/>
    <p:sldLayoutId id="2147483863" r:id="rId7"/>
    <p:sldLayoutId id="2147483854" r:id="rId8"/>
    <p:sldLayoutId id="2147483855" r:id="rId9"/>
    <p:sldLayoutId id="2147483856" r:id="rId10"/>
    <p:sldLayoutId id="214748385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3" Type="http://schemas.microsoft.com/office/2007/relationships/media" Target="../media/media3.mp4"/><Relationship Id="rId7" Type="http://schemas.openxmlformats.org/officeDocument/2006/relationships/image" Target="../media/image16.png"/><Relationship Id="rId12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5.mp4"/><Relationship Id="rId7" Type="http://schemas.openxmlformats.org/officeDocument/2006/relationships/image" Target="../media/image1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0" y="547514"/>
            <a:ext cx="9144000" cy="1657350"/>
          </a:xfrm>
        </p:spPr>
        <p:txBody>
          <a:bodyPr/>
          <a:lstStyle/>
          <a:p>
            <a:pPr eaLnBrk="1" hangingPunct="1"/>
            <a:r>
              <a:rPr lang="en-GB" sz="3000" dirty="0">
                <a:latin typeface="Calibri" charset="0"/>
              </a:rPr>
              <a:t>Switchback Generation from the </a:t>
            </a:r>
            <a:br>
              <a:rPr lang="en-GB" sz="3000" dirty="0">
                <a:latin typeface="Calibri" charset="0"/>
              </a:rPr>
            </a:br>
            <a:r>
              <a:rPr lang="en-GB" sz="3000" dirty="0">
                <a:latin typeface="Calibri" charset="0"/>
              </a:rPr>
              <a:t>Evolution of Torsional Alfvén Waves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0" y="3284910"/>
            <a:ext cx="9144000" cy="1152202"/>
          </a:xfrm>
        </p:spPr>
        <p:txBody>
          <a:bodyPr/>
          <a:lstStyle/>
          <a:p>
            <a:pPr eaLnBrk="1" hangingPunct="1"/>
            <a:r>
              <a:rPr lang="en-GB" sz="3400" dirty="0">
                <a:solidFill>
                  <a:schemeClr val="tx1"/>
                </a:solidFill>
                <a:latin typeface="Calibri" charset="0"/>
              </a:rPr>
              <a:t>Peter Wyper</a:t>
            </a:r>
          </a:p>
          <a:p>
            <a:pPr eaLnBrk="1" hangingPunct="1"/>
            <a:r>
              <a:rPr lang="en-GB" sz="3400" dirty="0">
                <a:solidFill>
                  <a:schemeClr val="tx1"/>
                </a:solidFill>
                <a:latin typeface="Calibri" charset="0"/>
              </a:rPr>
              <a:t>Durham University</a:t>
            </a:r>
          </a:p>
        </p:txBody>
      </p:sp>
      <p:sp>
        <p:nvSpPr>
          <p:cNvPr id="7" name="Text Placeholder 107"/>
          <p:cNvSpPr txBox="1">
            <a:spLocks/>
          </p:cNvSpPr>
          <p:nvPr/>
        </p:nvSpPr>
        <p:spPr>
          <a:xfrm>
            <a:off x="0" y="5611887"/>
            <a:ext cx="9144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NAM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7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July 2025</a:t>
            </a:r>
            <a:endParaRPr lang="en-US" sz="2000" dirty="0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9AA621B1-2A45-F76E-F632-938A27BBBD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09"/>
          <a:stretch/>
        </p:blipFill>
        <p:spPr>
          <a:xfrm>
            <a:off x="128323" y="5092095"/>
            <a:ext cx="864096" cy="1361241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31779AA6-249E-8AC9-4EBF-84302E8A0D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09"/>
          <a:stretch/>
        </p:blipFill>
        <p:spPr>
          <a:xfrm>
            <a:off x="8172400" y="5092095"/>
            <a:ext cx="864095" cy="136124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478BEF01-CEF9-BE67-EAC2-CCC4CCBEEFA5}"/>
              </a:ext>
            </a:extLst>
          </p:cNvPr>
          <p:cNvSpPr txBox="1">
            <a:spLocks/>
          </p:cNvSpPr>
          <p:nvPr/>
        </p:nvSpPr>
        <p:spPr bwMode="auto">
          <a:xfrm>
            <a:off x="0" y="4653136"/>
            <a:ext cx="91440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GB" sz="17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Collaborators: </a:t>
            </a:r>
            <a:endParaRPr lang="en-GB" sz="10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GB" sz="17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Lorenzo </a:t>
            </a:r>
            <a:r>
              <a:rPr lang="en-GB" sz="1700" dirty="0" err="1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Matteini</a:t>
            </a:r>
            <a:r>
              <a:rPr lang="en-GB" sz="17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Etienne </a:t>
            </a:r>
            <a:r>
              <a:rPr lang="en-GB" sz="1700" dirty="0" err="1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Pariat</a:t>
            </a:r>
            <a:r>
              <a:rPr lang="en-GB" sz="17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Jade </a:t>
            </a:r>
            <a:r>
              <a:rPr lang="en-GB" sz="1700" dirty="0" err="1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Touresse</a:t>
            </a:r>
            <a:r>
              <a:rPr lang="en-GB" sz="17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Jonathon Squire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marL="182563" eaLnBrk="1" hangingPunct="1"/>
            <a:r>
              <a:rPr lang="en-GB" sz="3600" dirty="0">
                <a:latin typeface="Calibri" charset="0"/>
              </a:rPr>
              <a:t>Initial condition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70BBF1-11C0-E190-5A73-328F7D211CAF}"/>
              </a:ext>
            </a:extLst>
          </p:cNvPr>
          <p:cNvSpPr txBox="1"/>
          <p:nvPr/>
        </p:nvSpPr>
        <p:spPr>
          <a:xfrm>
            <a:off x="467544" y="5589240"/>
            <a:ext cx="3586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Full-Sun dynamic equilibrium (</a:t>
            </a:r>
            <a:r>
              <a:rPr lang="en-US" sz="1400" dirty="0" err="1">
                <a:latin typeface="Calibri"/>
                <a:cs typeface="Calibri"/>
                <a:sym typeface="Wingdings" pitchFamily="2" charset="2"/>
              </a:rPr>
              <a:t>Wyper</a:t>
            </a: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 et al. 21) – isothermal wind + PFSS</a:t>
            </a:r>
          </a:p>
        </p:txBody>
      </p:sp>
      <p:pic>
        <p:nvPicPr>
          <p:cNvPr id="8" name="Picture 7" descr="A diagram of a graph&#10;&#10;Description automatically generated">
            <a:extLst>
              <a:ext uri="{FF2B5EF4-FFF2-40B4-BE49-F238E27FC236}">
                <a16:creationId xmlns:a16="http://schemas.microsoft.com/office/drawing/2014/main" id="{59159403-ADA9-D4E7-B418-6F6052368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" y="1124744"/>
            <a:ext cx="4329538" cy="4320480"/>
          </a:xfrm>
          <a:prstGeom prst="rect">
            <a:avLst/>
          </a:prstGeom>
        </p:spPr>
      </p:pic>
      <p:pic>
        <p:nvPicPr>
          <p:cNvPr id="11" name="Picture 10" descr="A graph of different colors and numbers&#10;&#10;Description automatically generated with medium confidence">
            <a:extLst>
              <a:ext uri="{FF2B5EF4-FFF2-40B4-BE49-F238E27FC236}">
                <a16:creationId xmlns:a16="http://schemas.microsoft.com/office/drawing/2014/main" id="{4BCA37A5-8397-3CC1-A727-252591373F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7"/>
          <a:stretch/>
        </p:blipFill>
        <p:spPr>
          <a:xfrm>
            <a:off x="4630361" y="1607764"/>
            <a:ext cx="4384804" cy="2448260"/>
          </a:xfrm>
          <a:prstGeom prst="rect">
            <a:avLst/>
          </a:prstGeom>
        </p:spPr>
      </p:pic>
      <p:pic>
        <p:nvPicPr>
          <p:cNvPr id="13" name="Picture 12" descr="A math equation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EB7D87EF-9EAC-9F11-2D43-420FE74FE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274752"/>
            <a:ext cx="1644951" cy="6270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8E4AE0-B244-58EC-672B-FE01B670EC59}"/>
              </a:ext>
            </a:extLst>
          </p:cNvPr>
          <p:cNvSpPr txBox="1"/>
          <p:nvPr/>
        </p:nvSpPr>
        <p:spPr>
          <a:xfrm>
            <a:off x="4867861" y="4434381"/>
            <a:ext cx="1644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Expansion factor: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F7B70E-9CE7-FDC4-4461-4957A61FC46D}"/>
              </a:ext>
            </a:extLst>
          </p:cNvPr>
          <p:cNvSpPr txBox="1"/>
          <p:nvPr/>
        </p:nvSpPr>
        <p:spPr>
          <a:xfrm>
            <a:off x="4867860" y="5120515"/>
            <a:ext cx="39713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Super-radial expansion; R ≲ 10 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Low β, sub-</a:t>
            </a:r>
            <a:r>
              <a:rPr lang="en-US" sz="1400" dirty="0" err="1">
                <a:latin typeface="Calibri"/>
                <a:cs typeface="Calibri"/>
                <a:sym typeface="Wingdings" pitchFamily="2" charset="2"/>
              </a:rPr>
              <a:t>Alfvénic</a:t>
            </a: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  high β, super-</a:t>
            </a:r>
            <a:r>
              <a:rPr lang="en-US" sz="1400" dirty="0" err="1">
                <a:latin typeface="Calibri"/>
                <a:cs typeface="Calibri"/>
                <a:sym typeface="Wingdings" pitchFamily="2" charset="2"/>
              </a:rPr>
              <a:t>Alfvénic</a:t>
            </a: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Flux tube 2 similar.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4066BC-072A-3CDA-E86A-74B3519C6E6A}"/>
              </a:ext>
            </a:extLst>
          </p:cNvPr>
          <p:cNvCxnSpPr>
            <a:cxnSpLocks/>
          </p:cNvCxnSpPr>
          <p:nvPr/>
        </p:nvCxnSpPr>
        <p:spPr>
          <a:xfrm flipH="1" flipV="1">
            <a:off x="1619672" y="1988840"/>
            <a:ext cx="2952328" cy="7200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FF6A143-F6E2-B7A4-6B9C-D73A2FAF9623}"/>
              </a:ext>
            </a:extLst>
          </p:cNvPr>
          <p:cNvSpPr/>
          <p:nvPr/>
        </p:nvSpPr>
        <p:spPr>
          <a:xfrm>
            <a:off x="52612" y="4901788"/>
            <a:ext cx="342924" cy="327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42FF66-2166-F635-7A43-D6EC727883EA}"/>
              </a:ext>
            </a:extLst>
          </p:cNvPr>
          <p:cNvSpPr/>
          <p:nvPr/>
        </p:nvSpPr>
        <p:spPr>
          <a:xfrm>
            <a:off x="4867860" y="3933056"/>
            <a:ext cx="20819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2748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marL="182563" eaLnBrk="1" hangingPunct="1"/>
            <a:r>
              <a:rPr lang="en-GB" sz="3600" dirty="0">
                <a:latin typeface="Calibri" charset="0"/>
              </a:rPr>
              <a:t>Asymmetric propagation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1F2EE-1E36-C30D-B0DD-0324F68621D5}"/>
              </a:ext>
            </a:extLst>
          </p:cNvPr>
          <p:cNvSpPr txBox="1"/>
          <p:nvPr/>
        </p:nvSpPr>
        <p:spPr>
          <a:xfrm>
            <a:off x="122190" y="5445224"/>
            <a:ext cx="60339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Similar evolution  but a tilt develops!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Field line curvature? Alfvén speed gradients? TBD.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Asymmetric SB region.</a:t>
            </a:r>
          </a:p>
        </p:txBody>
      </p:sp>
      <p:pic>
        <p:nvPicPr>
          <p:cNvPr id="2" name="vphi_vid">
            <a:hlinkClick r:id="" action="ppaction://media"/>
            <a:extLst>
              <a:ext uri="{FF2B5EF4-FFF2-40B4-BE49-F238E27FC236}">
                <a16:creationId xmlns:a16="http://schemas.microsoft.com/office/drawing/2014/main" id="{DA83AAA4-EB97-1CF6-A94E-FEB5494A27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722" t="20531" b="22778"/>
          <a:stretch/>
        </p:blipFill>
        <p:spPr>
          <a:xfrm>
            <a:off x="220055" y="1159686"/>
            <a:ext cx="8399090" cy="38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154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marL="182563" eaLnBrk="1" hangingPunct="1"/>
            <a:r>
              <a:rPr lang="en-GB" sz="3600" dirty="0">
                <a:latin typeface="Calibri" charset="0"/>
              </a:rPr>
              <a:t>Switchbacks</a:t>
            </a:r>
          </a:p>
        </p:txBody>
      </p:sp>
      <p:pic>
        <p:nvPicPr>
          <p:cNvPr id="4" name="Picture 3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07375ED8-EE5A-0BD6-E20B-4774812FFD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47"/>
          <a:stretch/>
        </p:blipFill>
        <p:spPr>
          <a:xfrm>
            <a:off x="153068" y="1071304"/>
            <a:ext cx="4202908" cy="3293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EC7BB2-8056-861D-E713-647FC696E700}"/>
              </a:ext>
            </a:extLst>
          </p:cNvPr>
          <p:cNvSpPr txBox="1"/>
          <p:nvPr/>
        </p:nvSpPr>
        <p:spPr>
          <a:xfrm>
            <a:off x="81273" y="4596224"/>
            <a:ext cx="898145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/>
                <a:cs typeface="Calibri"/>
                <a:sym typeface="Wingdings" pitchFamily="2" charset="2"/>
              </a:rPr>
              <a:t>Typical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/>
                <a:cs typeface="Calibri"/>
                <a:sym typeface="Wingdings" pitchFamily="2" charset="2"/>
              </a:rPr>
              <a:t>Alfvénic</a:t>
            </a: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  in-phase 𝛿v and 𝛿B, e.g. Kasper et al. 19, Bale et al. 19.</a:t>
            </a:r>
          </a:p>
          <a:p>
            <a:endParaRPr lang="en-US" sz="1000" dirty="0">
              <a:latin typeface="Calibri"/>
              <a:cs typeface="Calibri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Spherically polarized  |B|≈const.  implies B is deflected not reduced, e.g. Wooley et al. 20.</a:t>
            </a:r>
          </a:p>
          <a:p>
            <a:endParaRPr lang="en-US" sz="1000" dirty="0">
              <a:latin typeface="Calibri"/>
              <a:cs typeface="Calibri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Patchy occurrence in data, e.g. Shi et al. 22.</a:t>
            </a:r>
          </a:p>
          <a:p>
            <a:endParaRPr lang="en-US" sz="1000" dirty="0">
              <a:latin typeface="Calibri"/>
              <a:cs typeface="Calibri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Occurrence increases beyond the Alfvén point (still some below it though!).</a:t>
            </a:r>
          </a:p>
        </p:txBody>
      </p:sp>
      <p:pic>
        <p:nvPicPr>
          <p:cNvPr id="3" name="Picture 2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39A03299-35B5-8090-BD4D-0533A47DF0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03"/>
          <a:stretch/>
        </p:blipFill>
        <p:spPr>
          <a:xfrm>
            <a:off x="4226707" y="1087255"/>
            <a:ext cx="4212929" cy="34818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70BBF1-11C0-E190-5A73-328F7D211CAF}"/>
              </a:ext>
            </a:extLst>
          </p:cNvPr>
          <p:cNvSpPr txBox="1"/>
          <p:nvPr/>
        </p:nvSpPr>
        <p:spPr>
          <a:xfrm>
            <a:off x="3131840" y="4304129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Calibri"/>
                <a:cs typeface="Calibri"/>
                <a:sym typeface="Wingdings" pitchFamily="2" charset="2"/>
              </a:rPr>
              <a:t>Raouafi</a:t>
            </a:r>
            <a:r>
              <a:rPr lang="en-US" sz="1200" dirty="0">
                <a:latin typeface="Calibri"/>
                <a:cs typeface="Calibri"/>
                <a:sym typeface="Wingdings" pitchFamily="2" charset="2"/>
              </a:rPr>
              <a:t> et al. 24</a:t>
            </a:r>
          </a:p>
        </p:txBody>
      </p:sp>
    </p:spTree>
    <p:extLst>
      <p:ext uri="{BB962C8B-B14F-4D97-AF65-F5344CB8AC3E}">
        <p14:creationId xmlns:p14="http://schemas.microsoft.com/office/powerpoint/2010/main" val="136389756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marL="182563" eaLnBrk="1" hangingPunct="1"/>
            <a:r>
              <a:rPr lang="en-GB" sz="3600" dirty="0">
                <a:latin typeface="Calibri" charset="0"/>
              </a:rPr>
              <a:t>Sources of Torsional </a:t>
            </a:r>
            <a:r>
              <a:rPr lang="en-GB" sz="3600" dirty="0" err="1">
                <a:latin typeface="Calibri" charset="0"/>
              </a:rPr>
              <a:t>Alfvénic</a:t>
            </a:r>
            <a:r>
              <a:rPr lang="en-GB" sz="3600" dirty="0">
                <a:latin typeface="Calibri" charset="0"/>
              </a:rPr>
              <a:t> Waves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70BBF1-11C0-E190-5A73-328F7D211CAF}"/>
              </a:ext>
            </a:extLst>
          </p:cNvPr>
          <p:cNvSpPr txBox="1"/>
          <p:nvPr/>
        </p:nvSpPr>
        <p:spPr>
          <a:xfrm>
            <a:off x="6462936" y="5085184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Calibri"/>
                <a:cs typeface="Calibri"/>
                <a:sym typeface="Wingdings" pitchFamily="2" charset="2"/>
              </a:rPr>
              <a:t>Wedemeyer-Böhm</a:t>
            </a:r>
            <a:r>
              <a:rPr lang="en-US" sz="1200" dirty="0">
                <a:latin typeface="Calibri"/>
                <a:cs typeface="Calibri"/>
                <a:sym typeface="Wingdings" pitchFamily="2" charset="2"/>
              </a:rPr>
              <a:t> et al. 12,13, Magyar et al. 21</a:t>
            </a:r>
          </a:p>
        </p:txBody>
      </p:sp>
      <p:pic>
        <p:nvPicPr>
          <p:cNvPr id="1028" name="Picture 4" descr="figure 1">
            <a:extLst>
              <a:ext uri="{FF2B5EF4-FFF2-40B4-BE49-F238E27FC236}">
                <a16:creationId xmlns:a16="http://schemas.microsoft.com/office/drawing/2014/main" id="{AD1F792B-8C47-6266-CF7A-3C2C3EFB1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518" y="1583403"/>
            <a:ext cx="2376264" cy="352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yback_4whitemp4.mp4">
            <a:hlinkClick r:id="" action="ppaction://media"/>
            <a:extLst>
              <a:ext uri="{FF2B5EF4-FFF2-40B4-BE49-F238E27FC236}">
                <a16:creationId xmlns:a16="http://schemas.microsoft.com/office/drawing/2014/main" id="{329BBE6F-DB4E-141B-4C9F-992494F179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7982" r="35520"/>
          <a:stretch/>
        </p:blipFill>
        <p:spPr>
          <a:xfrm>
            <a:off x="4702312" y="2059101"/>
            <a:ext cx="1186293" cy="2475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5B9D3C-451C-3D8A-CD9E-44513E0CD3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656" y="2024845"/>
            <a:ext cx="1583155" cy="2808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C72DC6-5A30-E3BE-1C4C-4412FF1BD0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92" y="4534616"/>
            <a:ext cx="1416475" cy="339364"/>
          </a:xfrm>
          <a:prstGeom prst="rect">
            <a:avLst/>
          </a:prstGeom>
        </p:spPr>
      </p:pic>
      <p:pic>
        <p:nvPicPr>
          <p:cNvPr id="9" name="Picture 8" descr="A close up of a fire&#10;&#10;Description automatically generated">
            <a:extLst>
              <a:ext uri="{FF2B5EF4-FFF2-40B4-BE49-F238E27FC236}">
                <a16:creationId xmlns:a16="http://schemas.microsoft.com/office/drawing/2014/main" id="{CB9D222D-801E-87C7-B2C4-C09D6D12E1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3" y="1115798"/>
            <a:ext cx="1516032" cy="2368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25E8EE-815D-AD1C-7A8E-8BCD33D6E0F7}"/>
              </a:ext>
            </a:extLst>
          </p:cNvPr>
          <p:cNvSpPr txBox="1"/>
          <p:nvPr/>
        </p:nvSpPr>
        <p:spPr>
          <a:xfrm>
            <a:off x="6326518" y="1183805"/>
            <a:ext cx="2647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/>
                <a:cs typeface="Calibri"/>
                <a:sym typeface="Wingdings" pitchFamily="2" charset="2"/>
              </a:rPr>
              <a:t>Swirls/surface motions</a:t>
            </a:r>
            <a:endParaRPr lang="en-US" sz="1600" b="1" dirty="0">
              <a:solidFill>
                <a:srgbClr val="FF0000"/>
              </a:solidFill>
              <a:latin typeface="Calibri"/>
              <a:cs typeface="Calibri"/>
              <a:sym typeface="Wingdings" pitchFamily="2" charset="2"/>
            </a:endParaRPr>
          </a:p>
        </p:txBody>
      </p:sp>
      <p:pic>
        <p:nvPicPr>
          <p:cNvPr id="14" name="Picture 13" descr="A close-up of a rock surface&#10;&#10;Description automatically generated">
            <a:extLst>
              <a:ext uri="{FF2B5EF4-FFF2-40B4-BE49-F238E27FC236}">
                <a16:creationId xmlns:a16="http://schemas.microsoft.com/office/drawing/2014/main" id="{73E3D1A4-A65E-9E42-E8D4-B302524B42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5296" y="4891528"/>
            <a:ext cx="2167837" cy="7355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570970-C3F4-3A09-1C96-052850BBF99A}"/>
              </a:ext>
            </a:extLst>
          </p:cNvPr>
          <p:cNvSpPr txBox="1"/>
          <p:nvPr/>
        </p:nvSpPr>
        <p:spPr>
          <a:xfrm>
            <a:off x="823305" y="836712"/>
            <a:ext cx="1518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/>
                <a:cs typeface="Calibri"/>
                <a:sym typeface="Wingdings" pitchFamily="2" charset="2"/>
              </a:rPr>
              <a:t>Coronal jets</a:t>
            </a:r>
          </a:p>
        </p:txBody>
      </p:sp>
      <p:pic>
        <p:nvPicPr>
          <p:cNvPr id="19" name="Picture 18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63E9FF5D-1005-97C0-873A-D4EE753A93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79" y="4096970"/>
            <a:ext cx="1253121" cy="2269306"/>
          </a:xfrm>
          <a:prstGeom prst="rect">
            <a:avLst/>
          </a:prstGeom>
        </p:spPr>
      </p:pic>
      <p:pic>
        <p:nvPicPr>
          <p:cNvPr id="21" name="Picture 20" descr="A 3d model of a leg&#10;&#10;Description automatically generated">
            <a:extLst>
              <a:ext uri="{FF2B5EF4-FFF2-40B4-BE49-F238E27FC236}">
                <a16:creationId xmlns:a16="http://schemas.microsoft.com/office/drawing/2014/main" id="{BD46A03F-5CE6-17FC-BD27-D2877FDC1A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4" t="13798" r="21214" b="6147"/>
          <a:stretch/>
        </p:blipFill>
        <p:spPr>
          <a:xfrm>
            <a:off x="1705858" y="1274543"/>
            <a:ext cx="1107398" cy="20998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6427C48-ED8F-F7DF-1216-B0FF66A64FEF}"/>
              </a:ext>
            </a:extLst>
          </p:cNvPr>
          <p:cNvSpPr txBox="1"/>
          <p:nvPr/>
        </p:nvSpPr>
        <p:spPr>
          <a:xfrm>
            <a:off x="250980" y="3476153"/>
            <a:ext cx="1347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/>
                <a:cs typeface="Calibri"/>
                <a:sym typeface="Wingdings" pitchFamily="2" charset="2"/>
              </a:rPr>
              <a:t>Kumar et al. 18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8FB51-8ACD-A5A8-F0B9-537DA60AB888}"/>
              </a:ext>
            </a:extLst>
          </p:cNvPr>
          <p:cNvSpPr txBox="1"/>
          <p:nvPr/>
        </p:nvSpPr>
        <p:spPr>
          <a:xfrm>
            <a:off x="1585176" y="3490555"/>
            <a:ext cx="1347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Calibri"/>
                <a:cs typeface="Calibri"/>
                <a:sym typeface="Wingdings" pitchFamily="2" charset="2"/>
              </a:rPr>
              <a:t>Wyper</a:t>
            </a:r>
            <a:r>
              <a:rPr lang="en-US" sz="1200" dirty="0">
                <a:latin typeface="Calibri"/>
                <a:cs typeface="Calibri"/>
                <a:sym typeface="Wingdings" pitchFamily="2" charset="2"/>
              </a:rPr>
              <a:t> et al. 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EF10E5-5183-E1F2-39F8-AA736D69BFD7}"/>
              </a:ext>
            </a:extLst>
          </p:cNvPr>
          <p:cNvSpPr txBox="1"/>
          <p:nvPr/>
        </p:nvSpPr>
        <p:spPr>
          <a:xfrm>
            <a:off x="506587" y="3789040"/>
            <a:ext cx="1833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Calibri"/>
                <a:cs typeface="Calibri"/>
                <a:sym typeface="Wingdings" pitchFamily="2" charset="2"/>
              </a:rPr>
              <a:t>Jetlets</a:t>
            </a:r>
            <a:r>
              <a:rPr lang="en-US" sz="1600" b="1" dirty="0">
                <a:latin typeface="Calibri"/>
                <a:cs typeface="Calibri"/>
                <a:sym typeface="Wingdings" pitchFamily="2" charset="2"/>
              </a:rPr>
              <a:t>, Spicules </a:t>
            </a:r>
            <a:r>
              <a:rPr lang="en-US" sz="1600" b="1" dirty="0" err="1">
                <a:latin typeface="Calibri"/>
                <a:cs typeface="Calibri"/>
                <a:sym typeface="Wingdings" pitchFamily="2" charset="2"/>
              </a:rPr>
              <a:t>etc</a:t>
            </a:r>
            <a:endParaRPr lang="en-US" sz="1600" b="1" dirty="0">
              <a:latin typeface="Calibri"/>
              <a:cs typeface="Calibri"/>
              <a:sym typeface="Wingdings" pitchFamily="2" charset="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7EC696-624B-F259-3221-F9D114351B34}"/>
              </a:ext>
            </a:extLst>
          </p:cNvPr>
          <p:cNvSpPr txBox="1"/>
          <p:nvPr/>
        </p:nvSpPr>
        <p:spPr>
          <a:xfrm>
            <a:off x="3383868" y="4908871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Calibri"/>
                <a:cs typeface="Calibri"/>
                <a:sym typeface="Wingdings" pitchFamily="2" charset="2"/>
              </a:rPr>
              <a:t>Wyper</a:t>
            </a:r>
            <a:r>
              <a:rPr lang="en-US" sz="1200" dirty="0">
                <a:latin typeface="Calibri"/>
                <a:cs typeface="Calibri"/>
                <a:sym typeface="Wingdings" pitchFamily="2" charset="2"/>
              </a:rPr>
              <a:t> et al. 22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4BBCB5-D33B-17D6-2511-1890F7DFBCA4}"/>
              </a:ext>
            </a:extLst>
          </p:cNvPr>
          <p:cNvSpPr txBox="1"/>
          <p:nvPr/>
        </p:nvSpPr>
        <p:spPr>
          <a:xfrm>
            <a:off x="2411760" y="6104329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Calibri"/>
                <a:cs typeface="Calibri"/>
                <a:sym typeface="Wingdings" pitchFamily="2" charset="2"/>
              </a:rPr>
              <a:t>Raouafi</a:t>
            </a:r>
            <a:r>
              <a:rPr lang="en-US" sz="1200" dirty="0">
                <a:latin typeface="Calibri"/>
                <a:cs typeface="Calibri"/>
                <a:sym typeface="Wingdings" pitchFamily="2" charset="2"/>
              </a:rPr>
              <a:t> et al. 23, Kumar et al. 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F22234-927F-DA19-3E71-827C55DDE517}"/>
              </a:ext>
            </a:extLst>
          </p:cNvPr>
          <p:cNvSpPr txBox="1"/>
          <p:nvPr/>
        </p:nvSpPr>
        <p:spPr>
          <a:xfrm>
            <a:off x="3059832" y="1578278"/>
            <a:ext cx="2971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Calibri"/>
                <a:cs typeface="Calibri"/>
                <a:sym typeface="Wingdings" pitchFamily="2" charset="2"/>
              </a:rPr>
              <a:t>Bursty</a:t>
            </a:r>
            <a:r>
              <a:rPr lang="en-US" sz="1600" b="1" dirty="0">
                <a:latin typeface="Calibri"/>
                <a:cs typeface="Calibri"/>
                <a:sym typeface="Wingdings" pitchFamily="2" charset="2"/>
              </a:rPr>
              <a:t> interchange  reconnection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31CC34-881A-3AD2-DDED-B4939A65BA30}"/>
              </a:ext>
            </a:extLst>
          </p:cNvPr>
          <p:cNvSpPr txBox="1"/>
          <p:nvPr/>
        </p:nvSpPr>
        <p:spPr>
          <a:xfrm>
            <a:off x="4572000" y="5661248"/>
            <a:ext cx="46857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  <a:sym typeface="Wingdings" pitchFamily="2" charset="2"/>
              </a:rPr>
              <a:t>All launch pulses of Torsional Alfvén waves.</a:t>
            </a:r>
          </a:p>
          <a:p>
            <a:pPr algn="ctr"/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Also: Morton et al. 25, DKIST --&gt; Torsional Alfvén waves everywhere!</a:t>
            </a:r>
          </a:p>
        </p:txBody>
      </p:sp>
    </p:spTree>
    <p:extLst>
      <p:ext uri="{BB962C8B-B14F-4D97-AF65-F5344CB8AC3E}">
        <p14:creationId xmlns:p14="http://schemas.microsoft.com/office/powerpoint/2010/main" val="2037978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marL="182563" eaLnBrk="1" hangingPunct="1"/>
            <a:r>
              <a:rPr lang="en-GB" sz="3600" dirty="0">
                <a:latin typeface="Calibri" charset="0"/>
              </a:rPr>
              <a:t>Wave evolution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31F2EE-1E36-C30D-B0DD-0324F68621D5}"/>
                  </a:ext>
                </a:extLst>
              </p:cNvPr>
              <p:cNvSpPr txBox="1"/>
              <p:nvPr/>
            </p:nvSpPr>
            <p:spPr>
              <a:xfrm>
                <a:off x="0" y="5229200"/>
                <a:ext cx="5148064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FF0000"/>
                    </a:solidFill>
                    <a:latin typeface="Calibri"/>
                    <a:cs typeface="Calibri"/>
                    <a:sym typeface="Wingdings" pitchFamily="2" charset="2"/>
                  </a:rPr>
                  <a:t>Super-radial expansion</a:t>
                </a: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; R ≲ 10 Rs.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Low β, sub-</a:t>
                </a:r>
                <a:r>
                  <a:rPr lang="en-US" sz="1400" dirty="0" err="1">
                    <a:latin typeface="Calibri"/>
                    <a:cs typeface="Calibri"/>
                    <a:sym typeface="Wingdings" pitchFamily="2" charset="2"/>
                  </a:rPr>
                  <a:t>Alfvénic</a:t>
                </a: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  high β, super-</a:t>
                </a:r>
                <a:r>
                  <a:rPr lang="en-US" sz="1400" dirty="0" err="1">
                    <a:latin typeface="Calibri"/>
                    <a:cs typeface="Calibri"/>
                    <a:sym typeface="Wingdings" pitchFamily="2" charset="2"/>
                  </a:rPr>
                  <a:t>Alfvénic</a:t>
                </a: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.</a:t>
                </a:r>
              </a:p>
              <a:p>
                <a:endParaRPr lang="en-US" sz="500" dirty="0">
                  <a:latin typeface="Calibri"/>
                  <a:cs typeface="Calibri"/>
                  <a:sym typeface="Wingdings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Rotational surface flow launches a Torsional Alfvén wave pulse. </a:t>
                </a:r>
                <a:endParaRPr lang="en-US" sz="500" dirty="0">
                  <a:latin typeface="Calibri"/>
                  <a:cs typeface="Calibri"/>
                  <a:sym typeface="Wingdings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Duration: 20 mins. Width: 60 Mm. (Large coronal jet values).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𝑉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𝑑𝑟𝑖𝑣𝑒</m:t>
                        </m:r>
                      </m:sub>
                    </m:sSub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  <a:sym typeface="Wingdings" pitchFamily="2" charset="2"/>
                      </a:rPr>
                      <m:t>≈</m:t>
                    </m:r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0.5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𝑉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 on surface (300 km/s).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31F2EE-1E36-C30D-B0DD-0324F6862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229200"/>
                <a:ext cx="5148064" cy="1246495"/>
              </a:xfrm>
              <a:prstGeom prst="rect">
                <a:avLst/>
              </a:prstGeom>
              <a:blipFill>
                <a:blip r:embed="rId7"/>
                <a:stretch>
                  <a:fillRect l="-246" t="-1010" b="-5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520B294-54AD-8A2F-175A-AD12CD88826C}"/>
              </a:ext>
            </a:extLst>
          </p:cNvPr>
          <p:cNvSpPr txBox="1"/>
          <p:nvPr/>
        </p:nvSpPr>
        <p:spPr>
          <a:xfrm>
            <a:off x="5891283" y="4762713"/>
            <a:ext cx="1750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Iso-surface: Br =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C82007-9088-7D1A-C316-2E5C1F622B53}"/>
                  </a:ext>
                </a:extLst>
              </p:cNvPr>
              <p:cNvSpPr txBox="1"/>
              <p:nvPr/>
            </p:nvSpPr>
            <p:spPr>
              <a:xfrm>
                <a:off x="4992723" y="5281463"/>
                <a:ext cx="385311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Evolves a ring-shaped volume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𝐵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  <a:cs typeface="Calibri"/>
                            <a:sym typeface="Wingdings" pitchFamily="2" charset="2"/>
                          </a:rPr>
                          <m:t>𝑟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  <a:cs typeface="Calibri"/>
                        <a:sym typeface="Wingdings" pitchFamily="2" charset="2"/>
                      </a:rPr>
                      <m:t>&lt;0</m:t>
                    </m:r>
                  </m:oMath>
                </a14:m>
                <a:r>
                  <a:rPr lang="en-US" sz="1400" dirty="0">
                    <a:latin typeface="Calibri"/>
                    <a:cs typeface="Calibri"/>
                    <a:sym typeface="Wingdings" pitchFamily="2" charset="2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FF0000"/>
                    </a:solidFill>
                    <a:latin typeface="Calibri"/>
                    <a:cs typeface="Calibri"/>
                    <a:sym typeface="Wingdings" pitchFamily="2" charset="2"/>
                  </a:rPr>
                  <a:t>Similar </a:t>
                </a:r>
                <a:r>
                  <a:rPr lang="en-US" sz="1400" dirty="0" err="1">
                    <a:solidFill>
                      <a:srgbClr val="FF0000"/>
                    </a:solidFill>
                    <a:latin typeface="Calibri"/>
                    <a:cs typeface="Calibri"/>
                    <a:sym typeface="Wingdings" pitchFamily="2" charset="2"/>
                  </a:rPr>
                  <a:t>behaviour</a:t>
                </a:r>
                <a:r>
                  <a:rPr lang="en-US" sz="1400" dirty="0">
                    <a:solidFill>
                      <a:srgbClr val="FF0000"/>
                    </a:solidFill>
                    <a:latin typeface="Calibri"/>
                    <a:cs typeface="Calibri"/>
                    <a:sym typeface="Wingdings" pitchFamily="2" charset="2"/>
                  </a:rPr>
                  <a:t> with different driving times &amp; speeds.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C82007-9088-7D1A-C316-2E5C1F622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2723" y="5281463"/>
                <a:ext cx="3853119" cy="738664"/>
              </a:xfrm>
              <a:prstGeom prst="rect">
                <a:avLst/>
              </a:prstGeom>
              <a:blipFill>
                <a:blip r:embed="rId11"/>
                <a:stretch>
                  <a:fillRect l="-329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3C105670-9FF3-19C0-C230-CB9C8AE2C741}"/>
              </a:ext>
            </a:extLst>
          </p:cNvPr>
          <p:cNvGrpSpPr/>
          <p:nvPr/>
        </p:nvGrpSpPr>
        <p:grpSpPr>
          <a:xfrm>
            <a:off x="683568" y="4653136"/>
            <a:ext cx="2922496" cy="407212"/>
            <a:chOff x="892160" y="4437112"/>
            <a:chExt cx="2922496" cy="4072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2844FF-3BCA-1C67-59CA-AFA447CED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168" y="4437112"/>
              <a:ext cx="2850488" cy="40721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BD6A9B-8A52-F2A4-A30E-CE0EA77AA32F}"/>
                </a:ext>
              </a:extLst>
            </p:cNvPr>
            <p:cNvSpPr/>
            <p:nvPr/>
          </p:nvSpPr>
          <p:spPr>
            <a:xfrm>
              <a:off x="964168" y="4541900"/>
              <a:ext cx="2850488" cy="123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9786303-01C3-8579-6AD6-46F29749DAEC}"/>
                </a:ext>
              </a:extLst>
            </p:cNvPr>
            <p:cNvSpPr txBox="1"/>
            <p:nvPr/>
          </p:nvSpPr>
          <p:spPr>
            <a:xfrm>
              <a:off x="892160" y="4480624"/>
              <a:ext cx="4395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-400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DDC332-71C5-2630-52B8-A8526234DF58}"/>
                </a:ext>
              </a:extLst>
            </p:cNvPr>
            <p:cNvSpPr txBox="1"/>
            <p:nvPr/>
          </p:nvSpPr>
          <p:spPr>
            <a:xfrm>
              <a:off x="1566493" y="4480624"/>
              <a:ext cx="4395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-200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0210B8-A140-6724-CD5D-11ADE67F5225}"/>
                </a:ext>
              </a:extLst>
            </p:cNvPr>
            <p:cNvSpPr txBox="1"/>
            <p:nvPr/>
          </p:nvSpPr>
          <p:spPr>
            <a:xfrm>
              <a:off x="2261813" y="4480624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97C67DB-4C40-FACD-94AE-6B959AB02A87}"/>
                </a:ext>
              </a:extLst>
            </p:cNvPr>
            <p:cNvSpPr txBox="1"/>
            <p:nvPr/>
          </p:nvSpPr>
          <p:spPr>
            <a:xfrm>
              <a:off x="2809085" y="4480624"/>
              <a:ext cx="3962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47203B-D625-704F-CBB6-F5215AB0B68B}"/>
                </a:ext>
              </a:extLst>
            </p:cNvPr>
            <p:cNvSpPr txBox="1"/>
            <p:nvPr/>
          </p:nvSpPr>
          <p:spPr>
            <a:xfrm>
              <a:off x="3418394" y="4480624"/>
              <a:ext cx="3962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400</a:t>
              </a:r>
            </a:p>
          </p:txBody>
        </p:sp>
      </p:grpSp>
      <p:pic>
        <p:nvPicPr>
          <p:cNvPr id="23" name="vphi_new">
            <a:hlinkClick r:id="" action="ppaction://media"/>
            <a:extLst>
              <a:ext uri="{FF2B5EF4-FFF2-40B4-BE49-F238E27FC236}">
                <a16:creationId xmlns:a16="http://schemas.microsoft.com/office/drawing/2014/main" id="{E6415E85-63A4-FF83-A39F-FD1C0FE861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10762" b="1990"/>
          <a:stretch/>
        </p:blipFill>
        <p:spPr>
          <a:xfrm>
            <a:off x="179512" y="971151"/>
            <a:ext cx="4315502" cy="3609977"/>
          </a:xfrm>
          <a:prstGeom prst="rect">
            <a:avLst/>
          </a:prstGeom>
        </p:spPr>
      </p:pic>
      <p:pic>
        <p:nvPicPr>
          <p:cNvPr id="24" name="iso_new">
            <a:hlinkClick r:id="" action="ppaction://media"/>
            <a:extLst>
              <a:ext uri="{FF2B5EF4-FFF2-40B4-BE49-F238E27FC236}">
                <a16:creationId xmlns:a16="http://schemas.microsoft.com/office/drawing/2014/main" id="{E475BFA9-B574-5C73-4661-186C13D470B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26439" t="16354" r="16547" b="13838"/>
          <a:stretch/>
        </p:blipFill>
        <p:spPr>
          <a:xfrm>
            <a:off x="4716016" y="953298"/>
            <a:ext cx="4084985" cy="380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117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6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marL="182563" eaLnBrk="1" hangingPunct="1"/>
            <a:r>
              <a:rPr lang="en-GB" sz="3600" dirty="0">
                <a:latin typeface="Calibri" charset="0"/>
              </a:rPr>
              <a:t>SB structure</a:t>
            </a:r>
          </a:p>
        </p:txBody>
      </p:sp>
      <p:pic>
        <p:nvPicPr>
          <p:cNvPr id="3" name="Picture 2" descr="A screenshot of several images of a grid&#10;&#10;Description automatically generated with medium confidence">
            <a:extLst>
              <a:ext uri="{FF2B5EF4-FFF2-40B4-BE49-F238E27FC236}">
                <a16:creationId xmlns:a16="http://schemas.microsoft.com/office/drawing/2014/main" id="{7251651C-EA6F-12C9-B808-A113ACD329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08720"/>
            <a:ext cx="6628109" cy="4752528"/>
          </a:xfrm>
          <a:prstGeom prst="rect">
            <a:avLst/>
          </a:prstGeom>
        </p:spPr>
      </p:pic>
      <p:pic>
        <p:nvPicPr>
          <p:cNvPr id="4" name="stationary">
            <a:hlinkClick r:id="" action="ppaction://media"/>
            <a:extLst>
              <a:ext uri="{FF2B5EF4-FFF2-40B4-BE49-F238E27FC236}">
                <a16:creationId xmlns:a16="http://schemas.microsoft.com/office/drawing/2014/main" id="{58931D98-E253-9F2E-4A1E-5D08129412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9364" r="8087"/>
          <a:stretch/>
        </p:blipFill>
        <p:spPr>
          <a:xfrm>
            <a:off x="-1" y="1556792"/>
            <a:ext cx="2524337" cy="1659512"/>
          </a:xfrm>
          <a:prstGeom prst="rect">
            <a:avLst/>
          </a:prstGeom>
        </p:spPr>
      </p:pic>
      <p:pic>
        <p:nvPicPr>
          <p:cNvPr id="5" name="moving_frame">
            <a:hlinkClick r:id="" action="ppaction://media"/>
            <a:extLst>
              <a:ext uri="{FF2B5EF4-FFF2-40B4-BE49-F238E27FC236}">
                <a16:creationId xmlns:a16="http://schemas.microsoft.com/office/drawing/2014/main" id="{90822CC0-CA5B-ABA1-657C-CDB422F5F23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5069" r="6331"/>
          <a:stretch/>
        </p:blipFill>
        <p:spPr>
          <a:xfrm>
            <a:off x="104131" y="4459416"/>
            <a:ext cx="2458534" cy="1849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AE32C3-1B5A-46E3-81A0-B6ACE69AFACA}"/>
              </a:ext>
            </a:extLst>
          </p:cNvPr>
          <p:cNvSpPr txBox="1"/>
          <p:nvPr/>
        </p:nvSpPr>
        <p:spPr>
          <a:xfrm>
            <a:off x="622909" y="1261533"/>
            <a:ext cx="1709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Solar wind frame (</a:t>
            </a:r>
            <a:r>
              <a:rPr lang="en-US" sz="1200" dirty="0" err="1"/>
              <a:t>V</a:t>
            </a:r>
            <a:r>
              <a:rPr lang="en-US" sz="1200" baseline="-25000" dirty="0" err="1"/>
              <a:t>sw</a:t>
            </a:r>
            <a:r>
              <a:rPr lang="en-US" sz="12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5684DC-6081-A121-4F26-E4B7C126740D}"/>
              </a:ext>
            </a:extLst>
          </p:cNvPr>
          <p:cNvSpPr txBox="1"/>
          <p:nvPr/>
        </p:nvSpPr>
        <p:spPr>
          <a:xfrm>
            <a:off x="107504" y="4293096"/>
            <a:ext cx="2569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deHoffmann</a:t>
            </a:r>
            <a:r>
              <a:rPr lang="en-US" sz="1200" dirty="0"/>
              <a:t>-Teller frame (</a:t>
            </a:r>
            <a:r>
              <a:rPr lang="en-US" sz="1200" dirty="0" err="1"/>
              <a:t>V</a:t>
            </a:r>
            <a:r>
              <a:rPr lang="en-US" sz="1200" baseline="-25000" dirty="0" err="1"/>
              <a:t>sw</a:t>
            </a:r>
            <a:r>
              <a:rPr lang="en-US" sz="1200" dirty="0"/>
              <a:t> + </a:t>
            </a:r>
            <a:r>
              <a:rPr lang="en-US" sz="1200" dirty="0" err="1"/>
              <a:t>V</a:t>
            </a:r>
            <a:r>
              <a:rPr lang="en-US" sz="1200" baseline="-25000" dirty="0" err="1"/>
              <a:t>a</a:t>
            </a:r>
            <a:r>
              <a:rPr lang="en-US" sz="1200" dirty="0"/>
              <a:t>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5CB3130-27C7-C1A6-0DE8-860EA560D488}"/>
              </a:ext>
            </a:extLst>
          </p:cNvPr>
          <p:cNvCxnSpPr>
            <a:cxnSpLocks/>
          </p:cNvCxnSpPr>
          <p:nvPr/>
        </p:nvCxnSpPr>
        <p:spPr>
          <a:xfrm>
            <a:off x="2411760" y="3216304"/>
            <a:ext cx="1152128" cy="7947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E514B9-9B5F-59A7-4C53-8AF563E42F1C}"/>
              </a:ext>
            </a:extLst>
          </p:cNvPr>
          <p:cNvCxnSpPr>
            <a:cxnSpLocks/>
          </p:cNvCxnSpPr>
          <p:nvPr/>
        </p:nvCxnSpPr>
        <p:spPr>
          <a:xfrm flipV="1">
            <a:off x="2771800" y="5404852"/>
            <a:ext cx="3456384" cy="4031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7DA7F26-623C-54AC-D328-3371291D99B4}"/>
              </a:ext>
            </a:extLst>
          </p:cNvPr>
          <p:cNvSpPr txBox="1"/>
          <p:nvPr/>
        </p:nvSpPr>
        <p:spPr>
          <a:xfrm>
            <a:off x="4808530" y="5858108"/>
            <a:ext cx="3853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Calibri"/>
                <a:cs typeface="Calibri"/>
                <a:sym typeface="Wingdings" pitchFamily="2" charset="2"/>
              </a:rPr>
              <a:t>All consistent with this being a non-linear </a:t>
            </a:r>
            <a:r>
              <a:rPr lang="en-US" sz="1400" dirty="0" err="1">
                <a:solidFill>
                  <a:srgbClr val="FF0000"/>
                </a:solidFill>
                <a:latin typeface="Calibri"/>
                <a:cs typeface="Calibri"/>
                <a:sym typeface="Wingdings" pitchFamily="2" charset="2"/>
              </a:rPr>
              <a:t>Alfvénic</a:t>
            </a:r>
            <a:r>
              <a:rPr lang="en-US" sz="1400" dirty="0">
                <a:solidFill>
                  <a:srgbClr val="FF0000"/>
                </a:solidFill>
                <a:latin typeface="Calibri"/>
                <a:cs typeface="Calibri"/>
                <a:sym typeface="Wingdings" pitchFamily="2" charset="2"/>
              </a:rPr>
              <a:t> structure.</a:t>
            </a:r>
          </a:p>
        </p:txBody>
      </p:sp>
    </p:spTree>
    <p:extLst>
      <p:ext uri="{BB962C8B-B14F-4D97-AF65-F5344CB8AC3E}">
        <p14:creationId xmlns:p14="http://schemas.microsoft.com/office/powerpoint/2010/main" val="596475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marL="182563" eaLnBrk="1" hangingPunct="1"/>
            <a:r>
              <a:rPr lang="en-GB" sz="3600" dirty="0">
                <a:latin typeface="Calibri" charset="0"/>
              </a:rPr>
              <a:t>SB structure</a:t>
            </a:r>
          </a:p>
        </p:txBody>
      </p:sp>
      <p:pic>
        <p:nvPicPr>
          <p:cNvPr id="7" name="Picture 6" descr="A diagram of a diagram of a human body&#10;&#10;Description automatically generated">
            <a:extLst>
              <a:ext uri="{FF2B5EF4-FFF2-40B4-BE49-F238E27FC236}">
                <a16:creationId xmlns:a16="http://schemas.microsoft.com/office/drawing/2014/main" id="{064E5D20-90A3-3DF5-67FA-AD906AE5E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70898"/>
            <a:ext cx="6691592" cy="558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104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762000"/>
          </a:xfrm>
        </p:spPr>
        <p:txBody>
          <a:bodyPr wrap="square" anchor="ctr">
            <a:normAutofit/>
          </a:bodyPr>
          <a:lstStyle/>
          <a:p>
            <a:pPr marL="182563" eaLnBrk="1" hangingPunct="1"/>
            <a:r>
              <a:rPr lang="en-GB" dirty="0"/>
              <a:t>Turn it up to 11…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6C4E5C-AF4B-6D4E-8DB4-5F475E9BE56E}"/>
              </a:ext>
            </a:extLst>
          </p:cNvPr>
          <p:cNvSpPr txBox="1"/>
          <p:nvPr/>
        </p:nvSpPr>
        <p:spPr>
          <a:xfrm>
            <a:off x="6608452" y="1556792"/>
            <a:ext cx="250281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latin typeface="Calibri"/>
              <a:cs typeface="Calibri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Same driving time (20 mins).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2 x driving speed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 double the turns.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~ 2.4 max turns injected.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Note the enhanced but nearly constant |B| across the wave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 local “dynamo” increase in open flux (Bale et al.).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  <a:sym typeface="Wingdings" pitchFamily="2" charset="2"/>
            </a:endParaRPr>
          </a:p>
        </p:txBody>
      </p:sp>
      <p:pic>
        <p:nvPicPr>
          <p:cNvPr id="5" name="Picture 4" descr="A diagram of a human body&#10;&#10;Description automatically generated">
            <a:extLst>
              <a:ext uri="{FF2B5EF4-FFF2-40B4-BE49-F238E27FC236}">
                <a16:creationId xmlns:a16="http://schemas.microsoft.com/office/drawing/2014/main" id="{FC14B6C2-CDDF-7EE3-AA62-F62FC50A2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1" y="886230"/>
            <a:ext cx="6562193" cy="556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067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marL="182563" eaLnBrk="1" hangingPunct="1"/>
            <a:r>
              <a:rPr lang="en-GB" sz="3600" dirty="0">
                <a:latin typeface="Calibri" charset="0"/>
              </a:rPr>
              <a:t>Parameter dependence?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1F2EE-1E36-C30D-B0DD-0324F68621D5}"/>
              </a:ext>
            </a:extLst>
          </p:cNvPr>
          <p:cNvSpPr txBox="1"/>
          <p:nvPr/>
        </p:nvSpPr>
        <p:spPr>
          <a:xfrm>
            <a:off x="179512" y="4077072"/>
            <a:ext cx="54726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Each curve has the same number &amp; spatial distribution (across the flux tube) of turns injected overall.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Faster driving = higher initial </a:t>
            </a:r>
            <a:r>
              <a:rPr lang="en-US" sz="1400" dirty="0" err="1">
                <a:latin typeface="Calibri"/>
                <a:cs typeface="Calibri"/>
                <a:sym typeface="Wingdings" pitchFamily="2" charset="2"/>
              </a:rPr>
              <a:t>theta_B</a:t>
            </a: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Longer injection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 takes longer to steepen, but reaches similar maximum </a:t>
            </a:r>
            <a:r>
              <a:rPr lang="en-US" sz="1400" dirty="0" err="1">
                <a:latin typeface="Calibri"/>
                <a:cs typeface="Calibri"/>
                <a:sym typeface="Wingdings" pitchFamily="2" charset="2"/>
              </a:rPr>
              <a:t>theta_B</a:t>
            </a: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Self limiting plateau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 can’t break 140 degrees. Presumably needs some out of plane component to allow the roll over.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All happening below R</a:t>
            </a:r>
            <a:r>
              <a:rPr lang="en-US" sz="1400" baseline="-25000" dirty="0">
                <a:latin typeface="Calibri"/>
                <a:cs typeface="Calibri"/>
                <a:sym typeface="Wingdings" pitchFamily="2" charset="2"/>
              </a:rPr>
              <a:t>A</a:t>
            </a:r>
            <a:r>
              <a:rPr lang="en-US" sz="1400" dirty="0">
                <a:latin typeface="Calibri"/>
                <a:cs typeface="Calibri"/>
                <a:sym typeface="Wingdings" pitchFamily="2" charset="2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  <a:sym typeface="Wingdings" pitchFamily="2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CDCA36-1062-9586-A4C4-28D787F67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521" y="1018906"/>
            <a:ext cx="8747174" cy="2842142"/>
          </a:xfrm>
          <a:prstGeom prst="rect">
            <a:avLst/>
          </a:prstGeom>
        </p:spPr>
      </p:pic>
      <p:pic>
        <p:nvPicPr>
          <p:cNvPr id="2" name="Picture 1" descr="A graph with numbers and points&#10;&#10;Description automatically generated">
            <a:extLst>
              <a:ext uri="{FF2B5EF4-FFF2-40B4-BE49-F238E27FC236}">
                <a16:creationId xmlns:a16="http://schemas.microsoft.com/office/drawing/2014/main" id="{82D20D61-0CDA-28E1-2EB4-501BDCE74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352" y="3958461"/>
            <a:ext cx="3211343" cy="239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1215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pPr marL="182563" eaLnBrk="1" hangingPunct="1"/>
            <a:r>
              <a:rPr lang="en-GB" sz="3600" dirty="0">
                <a:latin typeface="Calibri" charset="0"/>
              </a:rPr>
              <a:t>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1F2EE-1E36-C30D-B0DD-0324F68621D5}"/>
              </a:ext>
            </a:extLst>
          </p:cNvPr>
          <p:cNvSpPr txBox="1"/>
          <p:nvPr/>
        </p:nvSpPr>
        <p:spPr>
          <a:xfrm>
            <a:off x="323528" y="1628800"/>
            <a:ext cx="864096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/>
                <a:cs typeface="Calibri"/>
                <a:sym typeface="Wingdings" pitchFamily="2" charset="2"/>
              </a:rPr>
              <a:t>Torsional Alfvén waves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>
              <a:latin typeface="Calibri"/>
              <a:cs typeface="Calibri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Plentiful sources in the solar corona (swirls, jets/</a:t>
            </a:r>
            <a:r>
              <a:rPr lang="en-US" sz="1600" dirty="0" err="1">
                <a:latin typeface="Calibri"/>
                <a:cs typeface="Calibri"/>
                <a:sym typeface="Wingdings" pitchFamily="2" charset="2"/>
              </a:rPr>
              <a:t>jetlets</a:t>
            </a: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, IR </a:t>
            </a:r>
            <a:r>
              <a:rPr lang="en-US" sz="1600" dirty="0" err="1">
                <a:latin typeface="Calibri"/>
                <a:cs typeface="Calibri"/>
                <a:sym typeface="Wingdings" pitchFamily="2" charset="2"/>
              </a:rPr>
              <a:t>plasmoids</a:t>
            </a: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Naturally develop a vortex ring-like 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  <a:sym typeface="Wingdings" pitchFamily="2" charset="2"/>
              </a:rPr>
              <a:t>disc structure </a:t>
            </a: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as they propagate into the solar wind.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Radially extended SB reversals form in the </a:t>
            </a:r>
            <a:r>
              <a:rPr lang="en-US" sz="1600" dirty="0" err="1">
                <a:latin typeface="Calibri"/>
                <a:cs typeface="Calibri"/>
                <a:sym typeface="Wingdings" pitchFamily="2" charset="2"/>
              </a:rPr>
              <a:t>upflows</a:t>
            </a: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 of the ring (local in-situ spikes in </a:t>
            </a:r>
            <a:r>
              <a:rPr lang="en-US" sz="1600" dirty="0" err="1">
                <a:latin typeface="Calibri"/>
                <a:cs typeface="Calibri"/>
                <a:sym typeface="Wingdings" pitchFamily="2" charset="2"/>
              </a:rPr>
              <a:t>Vr</a:t>
            </a: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These simulations are large, but the concept should apply to smaller scales.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cs typeface="Calibri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Evolution consistent with Alfvén wave growth in expanding wind scenario (e.g. Squire et al. 20, Mallet et al. 21).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Mechanism operates below and above Alfvén point  but SBs form at least a few solar radii 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Tests so far require around ¾ of a turn within the pulse (well within observed ranges).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/>
              <a:cs typeface="Calibri"/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Provides a 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  <a:sym typeface="Wingdings" pitchFamily="2" charset="2"/>
              </a:rPr>
              <a:t>plausible link </a:t>
            </a:r>
            <a:r>
              <a:rPr lang="en-US" sz="1600" dirty="0">
                <a:latin typeface="Calibri"/>
                <a:cs typeface="Calibri"/>
                <a:sym typeface="Wingdings" pitchFamily="2" charset="2"/>
              </a:rPr>
              <a:t>between interchange reconnection in its various forms (and swirls) and SBs in-situ.</a:t>
            </a:r>
          </a:p>
        </p:txBody>
      </p:sp>
    </p:spTree>
    <p:extLst>
      <p:ext uri="{BB962C8B-B14F-4D97-AF65-F5344CB8AC3E}">
        <p14:creationId xmlns:p14="http://schemas.microsoft.com/office/powerpoint/2010/main" val="175123411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eam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295956</TotalTime>
  <Words>664</Words>
  <Application>Microsoft Macintosh PowerPoint</Application>
  <PresentationFormat>On-screen Show (4:3)</PresentationFormat>
  <Paragraphs>95</Paragraphs>
  <Slides>11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Cambria Math</vt:lpstr>
      <vt:lpstr>Beamer</vt:lpstr>
      <vt:lpstr>Switchback Generation from the  Evolution of Torsional Alfvén Waves</vt:lpstr>
      <vt:lpstr>Switchbacks</vt:lpstr>
      <vt:lpstr>Sources of Torsional Alfvénic Waves</vt:lpstr>
      <vt:lpstr>Wave evolution</vt:lpstr>
      <vt:lpstr>SB structure</vt:lpstr>
      <vt:lpstr>SB structure</vt:lpstr>
      <vt:lpstr>Turn it up to 11…</vt:lpstr>
      <vt:lpstr>Parameter dependence?</vt:lpstr>
      <vt:lpstr>Summary</vt:lpstr>
      <vt:lpstr>Initial condition</vt:lpstr>
      <vt:lpstr>Asymmetric propagation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PHV</dc:creator>
  <cp:lastModifiedBy>Peter Wyper</cp:lastModifiedBy>
  <cp:revision>3154</cp:revision>
  <dcterms:created xsi:type="dcterms:W3CDTF">2010-08-20T18:38:47Z</dcterms:created>
  <dcterms:modified xsi:type="dcterms:W3CDTF">2025-07-04T15:41:56Z</dcterms:modified>
</cp:coreProperties>
</file>