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63" d="100"/>
          <a:sy n="63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https://</a:t>
            </a:r>
            <a:r>
              <a:rPr lang="en-GB" sz="2200" b="0" i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durhamuniversity.zoom.us</a:t>
            </a:r>
            <a:r>
              <a:rPr lang="en-GB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/j/98610275490?pwd=tH6J8dMerpUAdQUK0R426XSFeNbKCh.1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041" indent="-291041">
              <a:buSzPct val="125000"/>
              <a:buChar char="-"/>
            </a:pPr>
            <a:r>
              <a:t>First peak in filament emission correlates well with enhancement of blue wings in SOLSTICE</a:t>
            </a:r>
          </a:p>
          <a:p>
            <a:pPr marL="291041" indent="-291041">
              <a:buSzPct val="125000"/>
              <a:buChar char="-"/>
            </a:pPr>
            <a:r>
              <a:t>Potential blueshifted emission from filament?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94999" y="254000"/>
            <a:ext cx="566218" cy="58511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8510" y="254000"/>
            <a:ext cx="566218" cy="58511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1699" y="330200"/>
            <a:ext cx="566218" cy="58511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1699" y="327674"/>
            <a:ext cx="566218" cy="58511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8510" y="254000"/>
            <a:ext cx="566218" cy="58511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8510" y="252469"/>
            <a:ext cx="566218" cy="58511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majury01@qub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qub_logo_land.png" descr="qub_logo_l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6543" y="8228944"/>
            <a:ext cx="7748848" cy="2795546"/>
          </a:xfrm>
          <a:prstGeom prst="rect">
            <a:avLst/>
          </a:prstGeom>
          <a:ln w="12700">
            <a:miter lim="400000"/>
          </a:ln>
          <a:effectLst>
            <a:outerShdw blurRad="63500" dist="62030" dir="3600000" rotWithShape="0">
              <a:srgbClr val="000000"/>
            </a:outerShdw>
          </a:effectLst>
        </p:spPr>
      </p:pic>
      <p:sp>
        <p:nvSpPr>
          <p:cNvPr id="137" name="Rectangle"/>
          <p:cNvSpPr txBox="1"/>
          <p:nvPr/>
        </p:nvSpPr>
        <p:spPr>
          <a:xfrm>
            <a:off x="3046052" y="9743446"/>
            <a:ext cx="7596448" cy="112282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69836"/>
            </a:schemeClr>
          </a:solidFill>
          <a:ln w="152400">
            <a:solidFill>
              <a:srgbClr val="000000">
                <a:alpha val="69836"/>
              </a:srgbClr>
            </a:solidFill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82960" y="-823274"/>
            <a:ext cx="340259" cy="585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39" name="Rectangle"/>
          <p:cNvSpPr txBox="1"/>
          <p:nvPr/>
        </p:nvSpPr>
        <p:spPr>
          <a:xfrm>
            <a:off x="4725056" y="11312990"/>
            <a:ext cx="4238440" cy="76197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69866"/>
            </a:schemeClr>
          </a:solidFill>
          <a:ln w="152400">
            <a:solidFill>
              <a:srgbClr val="000000">
                <a:alpha val="69866"/>
              </a:srgbClr>
            </a:solidFill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"/>
          <p:cNvSpPr txBox="1"/>
          <p:nvPr/>
        </p:nvSpPr>
        <p:spPr>
          <a:xfrm>
            <a:off x="2113526" y="7537772"/>
            <a:ext cx="9461501" cy="19304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70356"/>
            </a:schemeClr>
          </a:solidFill>
          <a:ln w="152400">
            <a:solidFill>
              <a:srgbClr val="000000">
                <a:alpha val="70356"/>
              </a:srgbClr>
            </a:solidFill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 sz="54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Luke Majury (he/him)…"/>
          <p:cNvSpPr txBox="1"/>
          <p:nvPr/>
        </p:nvSpPr>
        <p:spPr>
          <a:xfrm>
            <a:off x="2115600" y="7538892"/>
            <a:ext cx="9457352" cy="1928161"/>
          </a:xfrm>
          <a:prstGeom prst="rect">
            <a:avLst/>
          </a:prstGeom>
          <a:ln w="152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817244">
              <a:defRPr sz="5346">
                <a:solidFill>
                  <a:srgbClr val="FFFFFF"/>
                </a:solidFill>
              </a:defRPr>
            </a:pPr>
            <a:r>
              <a:t>Luke Majury (he/him)</a:t>
            </a:r>
          </a:p>
          <a:p>
            <a:pPr defTabSz="817244">
              <a:defRPr sz="5346">
                <a:solidFill>
                  <a:srgbClr val="FFFFFF"/>
                </a:solidFill>
              </a:defRPr>
            </a:pPr>
            <a:r>
              <a:t>7th Jul 2025</a:t>
            </a:r>
          </a:p>
        </p:txBody>
      </p:sp>
      <p:sp>
        <p:nvSpPr>
          <p:cNvPr id="142" name="Primary Supervisor: Dr. Ryan Milligan…"/>
          <p:cNvSpPr txBox="1"/>
          <p:nvPr/>
        </p:nvSpPr>
        <p:spPr>
          <a:xfrm>
            <a:off x="3046052" y="9743446"/>
            <a:ext cx="7596448" cy="1122821"/>
          </a:xfrm>
          <a:prstGeom prst="rect">
            <a:avLst/>
          </a:prstGeom>
          <a:ln w="152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709930">
              <a:defRPr sz="2580" b="0">
                <a:solidFill>
                  <a:srgbClr val="FFFFFF"/>
                </a:solidFill>
              </a:defRPr>
            </a:pPr>
            <a:r>
              <a:rPr dirty="0"/>
              <a:t>Primary Supervisor: Dr. Ryan Milligan</a:t>
            </a:r>
          </a:p>
          <a:p>
            <a:pPr defTabSz="709930">
              <a:defRPr sz="2580" b="0">
                <a:solidFill>
                  <a:srgbClr val="FFFFFF"/>
                </a:solidFill>
              </a:defRPr>
            </a:pPr>
            <a:r>
              <a:rPr dirty="0"/>
              <a:t>Secondary Supervisor: Prof. Mihalis </a:t>
            </a:r>
            <a:r>
              <a:rPr dirty="0" err="1"/>
              <a:t>Mathioudakis</a:t>
            </a:r>
            <a:endParaRPr dirty="0"/>
          </a:p>
        </p:txBody>
      </p:sp>
      <p:sp>
        <p:nvSpPr>
          <p:cNvPr id="143" name="Rectangle"/>
          <p:cNvSpPr txBox="1"/>
          <p:nvPr/>
        </p:nvSpPr>
        <p:spPr>
          <a:xfrm>
            <a:off x="636981" y="3021720"/>
            <a:ext cx="22860001" cy="3464267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69751"/>
            </a:schemeClr>
          </a:solidFill>
          <a:ln w="152400">
            <a:solidFill>
              <a:srgbClr val="000000">
                <a:alpha val="69751"/>
              </a:srgbClr>
            </a:solidFill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pPr>
              <a:defRPr sz="1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4" name="Observations of Flare Induced Doppler Shifts in the Si III 1206 Å line"/>
          <p:cNvSpPr txBox="1"/>
          <p:nvPr/>
        </p:nvSpPr>
        <p:spPr>
          <a:xfrm>
            <a:off x="636981" y="3021720"/>
            <a:ext cx="22860001" cy="3464267"/>
          </a:xfrm>
          <a:prstGeom prst="rect">
            <a:avLst/>
          </a:prstGeom>
          <a:ln w="152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784225">
              <a:defRPr sz="1064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Observations of Flare Induced Doppler Shifts in the Si III 1206 Å line</a:t>
            </a:r>
          </a:p>
        </p:txBody>
      </p:sp>
      <p:sp>
        <p:nvSpPr>
          <p:cNvPr id="145" name="lmajury01@qub.ac.uk"/>
          <p:cNvSpPr txBox="1"/>
          <p:nvPr/>
        </p:nvSpPr>
        <p:spPr>
          <a:xfrm>
            <a:off x="4725056" y="11312990"/>
            <a:ext cx="4238440" cy="761972"/>
          </a:xfrm>
          <a:prstGeom prst="rect">
            <a:avLst/>
          </a:prstGeom>
          <a:ln w="152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b="0">
                <a:solidFill>
                  <a:srgbClr val="FFFFFF"/>
                </a:solidFill>
                <a:hlinkClick r:id="rId5"/>
              </a:defRPr>
            </a:lvl1pPr>
          </a:lstStyle>
          <a:p>
            <a:r>
              <a:rPr>
                <a:hlinkClick r:id="rId5"/>
              </a:rPr>
              <a:t>lmajury01@qub.ac.uk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qub_logo_land.png" descr="qub_logo_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7" name="Si III Doppler Analysis"/>
          <p:cNvSpPr txBox="1">
            <a:spLocks noGrp="1"/>
          </p:cNvSpPr>
          <p:nvPr>
            <p:ph type="title" idx="4294967295"/>
          </p:nvPr>
        </p:nvSpPr>
        <p:spPr>
          <a:xfrm>
            <a:off x="2388449" y="404311"/>
            <a:ext cx="21005801" cy="1524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Doppler Analysis</a:t>
            </a:r>
          </a:p>
        </p:txBody>
      </p:sp>
      <p:pic>
        <p:nvPicPr>
          <p:cNvPr id="208" name="Screenshot 2025-07-02 at 16.36.40.png" descr="Screenshot 2025-07-02 at 16.36.40.png"/>
          <p:cNvPicPr>
            <a:picLocks noChangeAspect="1"/>
          </p:cNvPicPr>
          <p:nvPr/>
        </p:nvPicPr>
        <p:blipFill>
          <a:blip r:embed="rId4"/>
          <a:srcRect l="30323" t="39357" r="31138" b="23356"/>
          <a:stretch>
            <a:fillRect/>
          </a:stretch>
        </p:blipFill>
        <p:spPr>
          <a:xfrm>
            <a:off x="531048" y="3693271"/>
            <a:ext cx="13255020" cy="721357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Five events showed blueshifts, four showed redshifts, two had no significant shift (&lt; )…"/>
              <p:cNvSpPr txBox="1">
                <a:spLocks noGrp="1"/>
              </p:cNvSpPr>
              <p:nvPr>
                <p:ph type="body" sz="half" idx="4294967295"/>
              </p:nvPr>
            </p:nvSpPr>
            <p:spPr>
              <a:xfrm>
                <a:off x="14110434" y="2651871"/>
                <a:ext cx="9632901" cy="9296401"/>
              </a:xfrm>
              <a:prstGeom prst="rect">
                <a:avLst/>
              </a:prstGeom>
            </p:spPr>
            <p:txBody>
              <a:bodyPr/>
              <a:lstStyle/>
              <a:p>
                <a:pPr marL="571500" indent="-571500" defTabSz="742950">
                  <a:spcBef>
                    <a:spcPts val="5300"/>
                  </a:spcBef>
                  <a:defRPr sz="4319"/>
                </a:pPr>
                <a:r>
                  <a:t>Five events showed blueshifts, four showed redshifts, two had no significant shift (&lt;</a:t>
                </a:r>
                <a14:m>
                  <m:oMath xmlns:m="http://schemas.openxmlformats.org/officeDocument/2006/math"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sz="5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t>)</a:t>
                </a:r>
              </a:p>
              <a:p>
                <a:pPr marL="571500" indent="-571500" defTabSz="742950">
                  <a:spcBef>
                    <a:spcPts val="5300"/>
                  </a:spcBef>
                  <a:defRPr sz="4319"/>
                </a:pPr>
                <a:r>
                  <a:t>No apparent tendency towards either shift direction</a:t>
                </a:r>
              </a:p>
              <a:p>
                <a:pPr marL="571500" indent="-571500" defTabSz="742950">
                  <a:spcBef>
                    <a:spcPts val="5300"/>
                  </a:spcBef>
                  <a:defRPr sz="4319"/>
                </a:pPr>
                <a:r>
                  <a:t>Remarkably high velocities (between -118 and +131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t>) seen</a:t>
                </a:r>
              </a:p>
              <a:p>
                <a:pPr marL="571500" indent="-571500" defTabSz="742950">
                  <a:spcBef>
                    <a:spcPts val="5300"/>
                  </a:spcBef>
                  <a:defRPr sz="4319"/>
                </a:pPr>
                <a:r>
                  <a:t>Shifts remain consistent across multiple scans =&gt; rastering effects likely not responsible</a:t>
                </a:r>
              </a:p>
            </p:txBody>
          </p:sp>
        </mc:Choice>
        <mc:Fallback>
          <p:sp>
            <p:nvSpPr>
              <p:cNvPr id="209" name="Five events showed blueshifts, four showed redshifts, two had no significant shift (&lt; 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4110434" y="2651871"/>
                <a:ext cx="9632901" cy="9296401"/>
              </a:xfrm>
              <a:prstGeom prst="rect">
                <a:avLst/>
              </a:prstGeom>
              <a:blipFill>
                <a:blip r:embed="rId5"/>
                <a:stretch>
                  <a:fillRect l="-3689" t="-955" r="-4480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2" name="Group"/>
          <p:cNvGrpSpPr/>
          <p:nvPr/>
        </p:nvGrpSpPr>
        <p:grpSpPr>
          <a:xfrm>
            <a:off x="438033" y="3923410"/>
            <a:ext cx="13688763" cy="7352631"/>
            <a:chOff x="0" y="0"/>
            <a:chExt cx="13688761" cy="7352629"/>
          </a:xfrm>
        </p:grpSpPr>
        <p:pic>
          <p:nvPicPr>
            <p:cNvPr id="210" name="Group" descr="Group"/>
            <p:cNvPicPr>
              <a:picLocks noChangeAspect="1"/>
            </p:cNvPicPr>
            <p:nvPr/>
          </p:nvPicPr>
          <p:blipFill>
            <a:blip r:embed="rId6"/>
            <a:srcRect b="95882"/>
            <a:stretch>
              <a:fillRect/>
            </a:stretch>
          </p:blipFill>
          <p:spPr>
            <a:xfrm>
              <a:off x="1692" y="0"/>
              <a:ext cx="13685378" cy="747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plot1.5.png" descr="plot1.5.png"/>
            <p:cNvPicPr>
              <a:picLocks noChangeAspect="1"/>
            </p:cNvPicPr>
            <p:nvPr/>
          </p:nvPicPr>
          <p:blipFill>
            <a:blip r:embed="rId7"/>
            <a:srcRect t="63250"/>
            <a:stretch>
              <a:fillRect/>
            </a:stretch>
          </p:blipFill>
          <p:spPr>
            <a:xfrm>
              <a:off x="0" y="683208"/>
              <a:ext cx="13688762" cy="66694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1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18" name="Si III Doppler Analysis"/>
          <p:cNvSpPr txBox="1">
            <a:spLocks noGrp="1"/>
          </p:cNvSpPr>
          <p:nvPr>
            <p:ph type="title" idx="4294967295"/>
          </p:nvPr>
        </p:nvSpPr>
        <p:spPr>
          <a:xfrm>
            <a:off x="2388449" y="404311"/>
            <a:ext cx="21005801" cy="1524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Doppler Analysis</a:t>
            </a:r>
          </a:p>
        </p:txBody>
      </p:sp>
      <p:sp>
        <p:nvSpPr>
          <p:cNvPr id="219" name="See filament eruption during C8.4 that coincides with shift in profile…"/>
          <p:cNvSpPr txBox="1">
            <a:spLocks noGrp="1"/>
          </p:cNvSpPr>
          <p:nvPr>
            <p:ph type="body" sz="half" idx="4294967295"/>
          </p:nvPr>
        </p:nvSpPr>
        <p:spPr>
          <a:xfrm>
            <a:off x="13659363" y="3001546"/>
            <a:ext cx="9632901" cy="9296401"/>
          </a:xfrm>
          <a:prstGeom prst="rect">
            <a:avLst/>
          </a:prstGeom>
        </p:spPr>
        <p:txBody>
          <a:bodyPr/>
          <a:lstStyle/>
          <a:p>
            <a:pPr marL="1143000" lvl="1" indent="-571500" defTabSz="742950">
              <a:spcBef>
                <a:spcPts val="5300"/>
              </a:spcBef>
              <a:defRPr sz="4319"/>
            </a:pPr>
            <a:r>
              <a:t>See filament eruption during C8.4 that coincides with shift in profile </a:t>
            </a:r>
          </a:p>
          <a:p>
            <a:pPr marL="1143000" lvl="1" indent="-571500" defTabSz="742950">
              <a:spcBef>
                <a:spcPts val="5300"/>
              </a:spcBef>
              <a:defRPr sz="4319"/>
            </a:pPr>
            <a:r>
              <a:t>May indicate that bright emission from filament drove the observed blueshift (Rubio Da Costa et al. 2009. Wauters et al. 2023. Majury et al. 2025.)</a:t>
            </a:r>
          </a:p>
          <a:p>
            <a:pPr marL="1143000" lvl="1" indent="-571500" defTabSz="742950">
              <a:spcBef>
                <a:spcPts val="5300"/>
              </a:spcBef>
              <a:defRPr sz="4319"/>
            </a:pPr>
            <a:r>
              <a:t>Further imaging observations required to verify whether eruptions are cause of blueshifted velocities</a:t>
            </a:r>
          </a:p>
        </p:txBody>
      </p:sp>
      <p:grpSp>
        <p:nvGrpSpPr>
          <p:cNvPr id="222" name="Group"/>
          <p:cNvGrpSpPr/>
          <p:nvPr/>
        </p:nvGrpSpPr>
        <p:grpSpPr>
          <a:xfrm>
            <a:off x="1669577" y="2325469"/>
            <a:ext cx="10366527" cy="10648555"/>
            <a:chOff x="0" y="0"/>
            <a:chExt cx="10366525" cy="10648553"/>
          </a:xfrm>
        </p:grpSpPr>
        <p:pic>
          <p:nvPicPr>
            <p:cNvPr id="220" name="plot3.png" descr="plot3.png"/>
            <p:cNvPicPr>
              <a:picLocks noChangeAspect="1"/>
            </p:cNvPicPr>
            <p:nvPr/>
          </p:nvPicPr>
          <p:blipFill>
            <a:blip r:embed="rId3"/>
            <a:srcRect l="29389" r="23832"/>
            <a:stretch>
              <a:fillRect/>
            </a:stretch>
          </p:blipFill>
          <p:spPr>
            <a:xfrm>
              <a:off x="1194284" y="0"/>
              <a:ext cx="9172242" cy="10648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plot3.png" descr="plot3.png"/>
            <p:cNvPicPr>
              <a:picLocks noChangeAspect="1"/>
            </p:cNvPicPr>
            <p:nvPr/>
          </p:nvPicPr>
          <p:blipFill>
            <a:blip r:embed="rId3"/>
            <a:srcRect r="93563"/>
            <a:stretch>
              <a:fillRect/>
            </a:stretch>
          </p:blipFill>
          <p:spPr>
            <a:xfrm>
              <a:off x="0" y="0"/>
              <a:ext cx="1262072" cy="10648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26" name="Conclusions"/>
          <p:cNvSpPr txBox="1">
            <a:spLocks noGrp="1"/>
          </p:cNvSpPr>
          <p:nvPr>
            <p:ph type="title" idx="4294967295"/>
          </p:nvPr>
        </p:nvSpPr>
        <p:spPr>
          <a:xfrm>
            <a:off x="1689100" y="147883"/>
            <a:ext cx="21005800" cy="2070550"/>
          </a:xfrm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7" name="Si III line shows both blue and red Doppler shifts in a sample of flares C-class and above, providing a novel flare diagnostic at transition region temperatures…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1955588" y="2466228"/>
                <a:ext cx="20472824" cy="9296401"/>
              </a:xfrm>
              <a:prstGeom prst="rect">
                <a:avLst/>
              </a:prstGeom>
            </p:spPr>
            <p:txBody>
              <a:bodyPr/>
              <a:lstStyle/>
              <a:p>
                <a:pPr marL="1143000" lvl="1" indent="-571500" defTabSz="742950">
                  <a:spcBef>
                    <a:spcPts val="5300"/>
                  </a:spcBef>
                  <a:defRPr sz="4319"/>
                </a:pPr>
                <a:r>
                  <a:t>Si III line shows both blue and red Doppler shifts in a sample of flares C-class and above, providing a novel flare diagnostic at transition region temperatures</a:t>
                </a:r>
              </a:p>
              <a:p>
                <a:pPr marL="1143000" lvl="1" indent="-571500" defTabSz="742950">
                  <a:spcBef>
                    <a:spcPts val="5300"/>
                  </a:spcBef>
                  <a:defRPr sz="4319"/>
                </a:pPr>
                <a:r>
                  <a:t>Both unusually fast upflow (45-118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t>) and downflow velocities (68-131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t>) seen</a:t>
                </a:r>
              </a:p>
              <a:p>
                <a:pPr marL="1143000" lvl="1" indent="-571500" defTabSz="742950">
                  <a:spcBef>
                    <a:spcPts val="5300"/>
                  </a:spcBef>
                  <a:defRPr sz="4319"/>
                </a:pPr>
                <a:r>
                  <a:t>Fast upflow velocities in sample may be driven by emission from (failed) filament eruptions</a:t>
                </a:r>
              </a:p>
              <a:p>
                <a:pPr marL="1143000" lvl="1" indent="-571500" defTabSz="742950">
                  <a:spcBef>
                    <a:spcPts val="5300"/>
                  </a:spcBef>
                  <a:defRPr sz="4319"/>
                </a:pPr>
                <a:r>
                  <a:t>Downflow velocities exceed maximum expected values given VAL-C atmosphere (~80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t> in F-CHROMA models), likely requires underdense starting chromosphere possibly driven by mass ejection from jets or eruptions before flare onset</a:t>
                </a:r>
                <a:endParaRPr sz="4800"/>
              </a:p>
            </p:txBody>
          </p:sp>
        </mc:Choice>
        <mc:Fallback>
          <p:sp>
            <p:nvSpPr>
              <p:cNvPr id="227" name="Si III line shows both blue and red Doppler shifts in a sample of flares C-class and above, providing a novel flare diagnostic at transition region temperatur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955588" y="2466228"/>
                <a:ext cx="20472824" cy="9296401"/>
              </a:xfrm>
              <a:prstGeom prst="rect">
                <a:avLst/>
              </a:prstGeom>
              <a:blipFill>
                <a:blip r:embed="rId3"/>
                <a:stretch>
                  <a:fillRect t="-1910" r="-1427" b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Results of study recently submitted to Sol. Phys. !…"/>
          <p:cNvSpPr txBox="1"/>
          <p:nvPr/>
        </p:nvSpPr>
        <p:spPr>
          <a:xfrm>
            <a:off x="14764638" y="11823930"/>
            <a:ext cx="910323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Results of study recently submitted to Sol. Phys. !</a:t>
            </a:r>
          </a:p>
          <a:p>
            <a:r>
              <a:t>Majury et. al. 2025b.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32" name="Future Work"/>
          <p:cNvSpPr txBox="1">
            <a:spLocks noGrp="1"/>
          </p:cNvSpPr>
          <p:nvPr>
            <p:ph type="title" idx="4294967295"/>
          </p:nvPr>
        </p:nvSpPr>
        <p:spPr>
          <a:xfrm>
            <a:off x="1689100" y="147883"/>
            <a:ext cx="21005800" cy="2070550"/>
          </a:xfrm>
          <a:prstGeom prst="rect">
            <a:avLst/>
          </a:prstGeom>
        </p:spPr>
        <p:txBody>
          <a:bodyPr/>
          <a:lstStyle/>
          <a:p>
            <a:r>
              <a:t>Future Work</a:t>
            </a:r>
          </a:p>
        </p:txBody>
      </p:sp>
      <p:sp>
        <p:nvSpPr>
          <p:cNvPr id="233" name="Si III line may serve to provide constraint on radiative hydrodynamic flare simulations (e.g. RADYN) which have been investigated for other Si transitions (Kerr et al. 2019.)…"/>
          <p:cNvSpPr txBox="1">
            <a:spLocks noGrp="1"/>
          </p:cNvSpPr>
          <p:nvPr>
            <p:ph type="body" idx="4294967295"/>
          </p:nvPr>
        </p:nvSpPr>
        <p:spPr>
          <a:xfrm>
            <a:off x="1955588" y="2677835"/>
            <a:ext cx="20472824" cy="9296401"/>
          </a:xfrm>
          <a:prstGeom prst="rect">
            <a:avLst/>
          </a:prstGeom>
        </p:spPr>
        <p:txBody>
          <a:bodyPr/>
          <a:lstStyle/>
          <a:p>
            <a:pPr lvl="1">
              <a:defRPr sz="4800"/>
            </a:pPr>
            <a:r>
              <a:t>Si III line may serve to provide constraint on radiative hydrodynamic flare simulations (e.g. RADYN) which have been investigated for other Si transitions (Kerr et al. 2019.)</a:t>
            </a:r>
          </a:p>
          <a:p>
            <a:pPr lvl="1">
              <a:defRPr sz="4800"/>
            </a:pPr>
            <a:r>
              <a:t>High contrast of the Si III line during flares may make it particularly useful in observations of weak flares from upcoming instruments such as SOLAR-C/EUVST and SNIFS, especially in combination with observations of other lines and by other instruments (e.g. MUSE, EIS, IRIS)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37" name="END"/>
          <p:cNvSpPr txBox="1">
            <a:spLocks noGrp="1"/>
          </p:cNvSpPr>
          <p:nvPr>
            <p:ph type="title" idx="4294967295"/>
          </p:nvPr>
        </p:nvSpPr>
        <p:spPr>
          <a:xfrm>
            <a:off x="1689100" y="57150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END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41" name="Contribution of Filaments to…"/>
          <p:cNvSpPr txBox="1">
            <a:spLocks noGrp="1"/>
          </p:cNvSpPr>
          <p:nvPr>
            <p:ph type="title" idx="4294967295"/>
          </p:nvPr>
        </p:nvSpPr>
        <p:spPr>
          <a:xfrm>
            <a:off x="2388449" y="404311"/>
            <a:ext cx="21005801" cy="1524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54965">
              <a:defRPr sz="4816"/>
            </a:pPr>
            <a:r>
              <a:t>Contribution of Filaments to</a:t>
            </a:r>
          </a:p>
          <a:p>
            <a:pPr defTabSz="354965">
              <a:defRPr sz="4816"/>
            </a:pPr>
            <a:r>
              <a:t>Flare Irradiance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2" name="Filaments contributed ~18% of total flare excess during impulsive phase of 10 M- and X-class events…"/>
              <p:cNvSpPr txBox="1">
                <a:spLocks noGrp="1"/>
              </p:cNvSpPr>
              <p:nvPr>
                <p:ph type="body" sz="half" idx="4294967295"/>
              </p:nvPr>
            </p:nvSpPr>
            <p:spPr>
              <a:xfrm>
                <a:off x="13659363" y="3001546"/>
                <a:ext cx="9632901" cy="9296401"/>
              </a:xfrm>
              <a:prstGeom prst="rect">
                <a:avLst/>
              </a:prstGeom>
            </p:spPr>
            <p:txBody>
              <a:bodyPr/>
              <a:lstStyle/>
              <a:p>
                <a:pPr lvl="1">
                  <a:defRPr sz="4800"/>
                </a:pPr>
                <a:r>
                  <a:t>Filaments contributed ~18% of total flare excess during impulsive phase of 10 M- and X-class events</a:t>
                </a:r>
              </a:p>
              <a:p>
                <a:pPr lvl="1">
                  <a:defRPr sz="4800"/>
                </a:pPr>
                <a:r>
                  <a:t>May potentially explain fast blueshift velocities, can see filament eruptions at over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t> (Zhang et al. 2015.) </a:t>
                </a:r>
              </a:p>
            </p:txBody>
          </p:sp>
        </mc:Choice>
        <mc:Fallback>
          <p:sp>
            <p:nvSpPr>
              <p:cNvPr id="242" name="Filaments contributed ~18% of total flare excess during impulsive phase of 10 M- and X-class event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3659363" y="3001546"/>
                <a:ext cx="9632901" cy="9296401"/>
              </a:xfrm>
              <a:prstGeom prst="rect">
                <a:avLst/>
              </a:prstGeom>
              <a:blipFill>
                <a:blip r:embed="rId3"/>
                <a:stretch>
                  <a:fillRect r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" name="1_filament_energy.png" descr="1_filament_ener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629" y="2383093"/>
            <a:ext cx="10630300" cy="10533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qub_logo_land.png" descr="qub_logo_l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47" name="A number of events in the SOLSTICE flare list show large Doppler-velocities in Si III, indicative of chromospheric evaporation and/or condensation"/>
          <p:cNvSpPr txBox="1"/>
          <p:nvPr/>
        </p:nvSpPr>
        <p:spPr>
          <a:xfrm>
            <a:off x="12788961" y="2789349"/>
            <a:ext cx="9501471" cy="92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indent="-635000" algn="l">
              <a:spcBef>
                <a:spcPts val="5900"/>
              </a:spcBef>
              <a:buSzPct val="125000"/>
              <a:buChar char="•"/>
              <a:defRPr sz="4800" b="0"/>
            </a:lvl1pPr>
          </a:lstStyle>
          <a:p>
            <a:r>
              <a:t>A number of events in the SOLSTICE flare list show large Doppler-velocities in Si III, indicative of chromospheric evaporation and/or condensation</a:t>
            </a:r>
          </a:p>
        </p:txBody>
      </p:sp>
      <p:sp>
        <p:nvSpPr>
          <p:cNvPr id="248" name="Si III Line"/>
          <p:cNvSpPr txBox="1">
            <a:spLocks noGrp="1"/>
          </p:cNvSpPr>
          <p:nvPr>
            <p:ph type="title" idx="4294967295"/>
          </p:nvPr>
        </p:nvSpPr>
        <p:spPr>
          <a:xfrm>
            <a:off x="1689100" y="381000"/>
            <a:ext cx="21005800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Line</a:t>
            </a:r>
          </a:p>
        </p:txBody>
      </p:sp>
      <p:pic>
        <p:nvPicPr>
          <p:cNvPr id="249" name="20_2010-02-12_M8.3.mp4" descr="20_2010-02-12_M8.3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879600"/>
            <a:ext cx="11722100" cy="1172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qub_logo_land.png" descr="qub_logo_l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53" name="lightcurve__2006-12-05_X9.0.png" descr="lightcurve__2006-12-05_X9.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0" y="3086100"/>
            <a:ext cx="12407900" cy="930592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i III Line"/>
          <p:cNvSpPr txBox="1">
            <a:spLocks noGrp="1"/>
          </p:cNvSpPr>
          <p:nvPr>
            <p:ph type="title" idx="4294967295"/>
          </p:nvPr>
        </p:nvSpPr>
        <p:spPr>
          <a:xfrm>
            <a:off x="1689100" y="381000"/>
            <a:ext cx="21005800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Line</a:t>
            </a:r>
          </a:p>
        </p:txBody>
      </p:sp>
      <p:pic>
        <p:nvPicPr>
          <p:cNvPr id="255" name="output.mp4" descr="output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1879600"/>
            <a:ext cx="11722100" cy="1172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qub_logo_land.png" descr="qub_logo_l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59" name="5_2004-01-07_M8.3.mp4" descr="5_2004-01-07_M8.3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102" y="1883535"/>
            <a:ext cx="11723744" cy="11723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lightcurve__2004-01-07_M8.3.png" descr="lightcurve__2004-01-07_M8.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7497" y="3081473"/>
            <a:ext cx="12403291" cy="930246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i III Line"/>
          <p:cNvSpPr txBox="1">
            <a:spLocks noGrp="1"/>
          </p:cNvSpPr>
          <p:nvPr>
            <p:ph type="title" idx="4294967295"/>
          </p:nvPr>
        </p:nvSpPr>
        <p:spPr>
          <a:xfrm>
            <a:off x="1689100" y="381000"/>
            <a:ext cx="21005800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7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59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65" name="Si III Line"/>
          <p:cNvSpPr txBox="1">
            <a:spLocks noGrp="1"/>
          </p:cNvSpPr>
          <p:nvPr>
            <p:ph type="title" idx="4294967295"/>
          </p:nvPr>
        </p:nvSpPr>
        <p:spPr>
          <a:xfrm>
            <a:off x="1689100" y="381000"/>
            <a:ext cx="21005800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Line</a:t>
            </a:r>
          </a:p>
        </p:txBody>
      </p:sp>
      <p:sp>
        <p:nvSpPr>
          <p:cNvPr id="266" name="Past research shows similarly chromospheric lines (He II, Si IV) to have much smaller line shifts during flares (Milligan &amp; Dennis 2009, Sellers et al. 2022)…"/>
          <p:cNvSpPr txBox="1">
            <a:spLocks noGrp="1"/>
          </p:cNvSpPr>
          <p:nvPr>
            <p:ph type="body" idx="4294967295"/>
          </p:nvPr>
        </p:nvSpPr>
        <p:spPr>
          <a:xfrm>
            <a:off x="4252654" y="2209800"/>
            <a:ext cx="15878692" cy="9296400"/>
          </a:xfrm>
          <a:prstGeom prst="rect">
            <a:avLst/>
          </a:prstGeom>
        </p:spPr>
        <p:txBody>
          <a:bodyPr/>
          <a:lstStyle/>
          <a:p>
            <a:pPr marL="873125" indent="-873125">
              <a:defRPr sz="6600"/>
            </a:pPr>
            <a:r>
              <a:t>Past research shows similarly chromospheric lines (He II, Si IV) to have much smaller line shifts during flares (Milligan &amp; Dennis 2009, Sellers et al. 2022)</a:t>
            </a:r>
          </a:p>
          <a:p>
            <a:pPr marL="873125" indent="-873125">
              <a:defRPr sz="6600"/>
            </a:pPr>
            <a:r>
              <a:t>Further research required to reveal underlying cause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ppler shifts in spectral lines are commonly used to infer chromospheric condensation and/or evaporation…"/>
          <p:cNvSpPr txBox="1">
            <a:spLocks noGrp="1"/>
          </p:cNvSpPr>
          <p:nvPr>
            <p:ph type="body" sz="half" idx="1"/>
          </p:nvPr>
        </p:nvSpPr>
        <p:spPr>
          <a:xfrm>
            <a:off x="12276034" y="3186804"/>
            <a:ext cx="11233396" cy="92964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15950" indent="-615950" defTabSz="800735">
              <a:spcBef>
                <a:spcPts val="5700"/>
              </a:spcBef>
              <a:defRPr sz="4656"/>
            </a:pPr>
            <a:r>
              <a:t>Doppler shifts in spectral lines are commonly used to infer chromospheric condensation and/or evaporation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However, other processes such as filament eruptions and jets may contribute to observed shifts (Batchelor and Hindsley. 1991.)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Spectrally resolved observations of lines at understudied temperatures offer an opportunity to further disentangle these effects</a:t>
            </a:r>
          </a:p>
        </p:txBody>
      </p:sp>
      <p:pic>
        <p:nvPicPr>
          <p:cNvPr id="148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50" name="Observations of Doppler Shifts…"/>
          <p:cNvSpPr txBox="1">
            <a:spLocks noGrp="1"/>
          </p:cNvSpPr>
          <p:nvPr>
            <p:ph type="title"/>
          </p:nvPr>
        </p:nvSpPr>
        <p:spPr>
          <a:xfrm>
            <a:off x="4244099" y="46546"/>
            <a:ext cx="16963622" cy="29041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18184">
              <a:defRPr sz="9744"/>
            </a:pPr>
            <a:r>
              <a:t>Observations of Doppler Shifts</a:t>
            </a:r>
          </a:p>
          <a:p>
            <a:pPr defTabSz="718184">
              <a:defRPr sz="9744"/>
            </a:pPr>
            <a:r>
              <a:t>During Flares</a:t>
            </a:r>
          </a:p>
        </p:txBody>
      </p:sp>
      <p:pic>
        <p:nvPicPr>
          <p:cNvPr id="151" name="Screenshot 2025-07-02 at 17.55.37.png" descr="Screenshot 2025-07-02 at 17.55.37.png"/>
          <p:cNvPicPr>
            <a:picLocks noChangeAspect="1"/>
          </p:cNvPicPr>
          <p:nvPr/>
        </p:nvPicPr>
        <p:blipFill>
          <a:blip r:embed="rId3"/>
          <a:srcRect l="30878" t="34940" r="30403" b="23643"/>
          <a:stretch>
            <a:fillRect/>
          </a:stretch>
        </p:blipFill>
        <p:spPr>
          <a:xfrm>
            <a:off x="1315932" y="4300083"/>
            <a:ext cx="10217836" cy="614803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Doppler velocities of lines observed by HINODE/EIS…"/>
          <p:cNvSpPr txBox="1"/>
          <p:nvPr/>
        </p:nvSpPr>
        <p:spPr>
          <a:xfrm>
            <a:off x="1680121" y="10533177"/>
            <a:ext cx="948956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Doppler velocities of lines observed by HINODE/EIS</a:t>
            </a:r>
          </a:p>
          <a:p>
            <a:r>
              <a:t>during a flare (Milligan et al. 2009.)</a:t>
            </a:r>
          </a:p>
        </p:txBody>
      </p:sp>
      <p:sp>
        <p:nvSpPr>
          <p:cNvPr id="153" name="Rectangle"/>
          <p:cNvSpPr/>
          <p:nvPr/>
        </p:nvSpPr>
        <p:spPr>
          <a:xfrm>
            <a:off x="2438649" y="8339072"/>
            <a:ext cx="2840298" cy="1365587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Primarily provided low cadence observations of FUV/MUV spectral irradiance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2509051" y="3186803"/>
                <a:ext cx="10627392" cy="929640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527050" indent="-527050" defTabSz="685165">
                  <a:spcBef>
                    <a:spcPts val="4800"/>
                  </a:spcBef>
                  <a:defRPr sz="3984"/>
                </a:pPr>
                <a:r>
                  <a:t>Primarily provided low cadence observations of FUV/MUV spectral irradiance</a:t>
                </a:r>
              </a:p>
              <a:p>
                <a:pPr marL="527050" indent="-527050" defTabSz="685165">
                  <a:spcBef>
                    <a:spcPts val="4800"/>
                  </a:spcBef>
                  <a:defRPr sz="3984"/>
                </a:pPr>
                <a:r>
                  <a:t>Nominal scans provided profiles (1203-1227 Å) at cadence of ~one minute</a:t>
                </a:r>
              </a:p>
              <a:p>
                <a:pPr marL="527050" indent="-527050" defTabSz="685165">
                  <a:spcBef>
                    <a:spcPts val="4800"/>
                  </a:spcBef>
                  <a:defRPr sz="3984"/>
                </a:pPr>
                <a:r>
                  <a:t>Captured 129 flares of GOES C-class or greater </a:t>
                </a:r>
              </a:p>
              <a:p>
                <a:pPr marL="527050" indent="-527050" defTabSz="685165">
                  <a:spcBef>
                    <a:spcPts val="4800"/>
                  </a:spcBef>
                  <a:defRPr sz="3984"/>
                </a:pPr>
                <a:r>
                  <a:t>Previous SOLSTICE flare studies focus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Ly</m:t>
                    </m:r>
                    <m:r>
                      <a:rPr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t> emission but note significant enhancement of Si III line (e.g. Woods et al. 2004. Milligan et al. 2016. Majury et al. 2025)</a:t>
                </a:r>
                <a:endParaRPr sz="4800"/>
              </a:p>
            </p:txBody>
          </p:sp>
        </mc:Choice>
        <mc:Fallback>
          <p:sp>
            <p:nvSpPr>
              <p:cNvPr id="155" name="Primarily provided low cadence observations of FUV/MUV spectral irradianc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509051" y="3186803"/>
                <a:ext cx="10627392" cy="9296401"/>
              </a:xfrm>
              <a:prstGeom prst="rect">
                <a:avLst/>
              </a:prstGeom>
              <a:blipFill>
                <a:blip r:embed="rId2"/>
                <a:stretch>
                  <a:fillRect l="-2983" r="-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" name="qub_logo_land.png" descr="qub_logo_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58" name="SORCE/SOLSTICE"/>
          <p:cNvSpPr txBox="1">
            <a:spLocks noGrp="1"/>
          </p:cNvSpPr>
          <p:nvPr>
            <p:ph type="title"/>
          </p:nvPr>
        </p:nvSpPr>
        <p:spPr>
          <a:xfrm>
            <a:off x="3824489" y="46546"/>
            <a:ext cx="16963622" cy="2904108"/>
          </a:xfrm>
          <a:prstGeom prst="rect">
            <a:avLst/>
          </a:prstGeom>
        </p:spPr>
        <p:txBody>
          <a:bodyPr/>
          <a:lstStyle/>
          <a:p>
            <a:r>
              <a:t>SORCE/SOLSTICE</a:t>
            </a:r>
          </a:p>
        </p:txBody>
      </p:sp>
      <p:pic>
        <p:nvPicPr>
          <p:cNvPr id="159" name="paperplot5a_v5.png" descr="paperplot5a_v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6" y="2880402"/>
            <a:ext cx="10627392" cy="10627393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Ly"/>
              <p:cNvSpPr txBox="1"/>
              <p:nvPr/>
            </p:nvSpPr>
            <p:spPr>
              <a:xfrm>
                <a:off x="5003438" y="3370584"/>
                <a:ext cx="1176093" cy="97934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/>
                </a:pPr>
                <a:r>
                  <a:t>Ly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/>
              </a:p>
            </p:txBody>
          </p:sp>
        </mc:Choice>
        <mc:Fallback>
          <p:sp>
            <p:nvSpPr>
              <p:cNvPr id="160" name="L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438" y="3370584"/>
                <a:ext cx="1176093" cy="979346"/>
              </a:xfrm>
              <a:prstGeom prst="rect">
                <a:avLst/>
              </a:prstGeom>
              <a:blipFill>
                <a:blip r:embed="rId5"/>
                <a:stretch>
                  <a:fillRect l="-30108" t="-2564" r="-11828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Si III"/>
          <p:cNvSpPr txBox="1"/>
          <p:nvPr/>
        </p:nvSpPr>
        <p:spPr>
          <a:xfrm>
            <a:off x="2926033" y="6272810"/>
            <a:ext cx="137617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Si III</a:t>
            </a:r>
          </a:p>
        </p:txBody>
      </p:sp>
      <p:sp>
        <p:nvSpPr>
          <p:cNvPr id="162" name="OV"/>
          <p:cNvSpPr txBox="1"/>
          <p:nvPr/>
        </p:nvSpPr>
        <p:spPr>
          <a:xfrm>
            <a:off x="7229347" y="7424745"/>
            <a:ext cx="972617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OV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Number of flares in SOLSTICE catalogue show drastic shifts in Si III line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6397642" y="2291408"/>
                <a:ext cx="7494106" cy="10911184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dirty="0"/>
                  <a:t>Number of flares in SOLSTICE catalogue show drastic shifts in Si III line</a:t>
                </a:r>
              </a:p>
              <a:p>
                <a:r>
                  <a:rPr dirty="0"/>
                  <a:t>Line may offer novel diagnostic of mass motions 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4.6</m:t>
                        </m:r>
                      </m:sup>
                    </m:sSup>
                    <m:r>
                      <m:rPr>
                        <m:nor/>
                      </m:rP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164" name="Number of flares in SOLSTICE catalogue show drastic shifts in Si III lin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397642" y="2291408"/>
                <a:ext cx="7494106" cy="10911184"/>
              </a:xfrm>
              <a:prstGeom prst="rect">
                <a:avLst/>
              </a:prstGeom>
              <a:blipFill>
                <a:blip r:embed="rId4"/>
                <a:stretch>
                  <a:fillRect l="-5245" r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5" name="qub_logo_land.png" descr="qub_logo_l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67" name="Si III line During Flares"/>
          <p:cNvSpPr txBox="1">
            <a:spLocks noGrp="1"/>
          </p:cNvSpPr>
          <p:nvPr>
            <p:ph type="title"/>
          </p:nvPr>
        </p:nvSpPr>
        <p:spPr>
          <a:xfrm>
            <a:off x="3824489" y="46546"/>
            <a:ext cx="16963622" cy="2904108"/>
          </a:xfrm>
          <a:prstGeom prst="rect">
            <a:avLst/>
          </a:prstGeom>
        </p:spPr>
        <p:txBody>
          <a:bodyPr/>
          <a:lstStyle/>
          <a:p>
            <a:r>
              <a:t>Si III line During Flares</a:t>
            </a:r>
          </a:p>
        </p:txBody>
      </p:sp>
      <p:pic>
        <p:nvPicPr>
          <p:cNvPr id="168" name="output1.mp4" descr="output1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456" y="3344215"/>
            <a:ext cx="15278779" cy="8003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3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SOLSTICE nominal scans were taken in 1 second steps, rastering across the   and Si III lines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2276034" y="3186804"/>
                <a:ext cx="11233396" cy="9296401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SOLSTICE nominal scans were taken in 1 second steps, rastering across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Ly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t> and Si III lines</a:t>
                </a:r>
              </a:p>
              <a:p>
                <a:r>
                  <a:t>Introduces potential artificial shifts/asymmetries into observations</a:t>
                </a:r>
              </a:p>
            </p:txBody>
          </p:sp>
        </mc:Choice>
        <mc:Fallback>
          <p:sp>
            <p:nvSpPr>
              <p:cNvPr id="170" name="SOLSTICE nominal scans were taken in 1 second steps, rastering across the   and Si III lin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276034" y="3186804"/>
                <a:ext cx="11233396" cy="9296401"/>
              </a:xfrm>
              <a:prstGeom prst="rect">
                <a:avLst/>
              </a:prstGeom>
              <a:blipFill>
                <a:blip r:embed="rId4"/>
                <a:stretch>
                  <a:fillRect l="-3499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1" name="qub_logo_land.png" descr="qub_logo_l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73" name="SOSLTICE Rastering…"/>
          <p:cNvSpPr txBox="1">
            <a:spLocks noGrp="1"/>
          </p:cNvSpPr>
          <p:nvPr>
            <p:ph type="title"/>
          </p:nvPr>
        </p:nvSpPr>
        <p:spPr>
          <a:xfrm>
            <a:off x="3824489" y="46546"/>
            <a:ext cx="16963622" cy="29041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18184">
              <a:defRPr sz="9744"/>
            </a:pPr>
            <a:r>
              <a:t>SOSLTICE Rastering </a:t>
            </a:r>
          </a:p>
          <a:p>
            <a:pPr defTabSz="718184">
              <a:defRPr sz="9744"/>
            </a:pPr>
            <a:r>
              <a:t>Effects</a:t>
            </a:r>
          </a:p>
        </p:txBody>
      </p:sp>
      <p:pic>
        <p:nvPicPr>
          <p:cNvPr id="174" name="rastering_RHESSI_lightcurve.mp4" descr="rastering_RHESSI_lightcurve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821" y="2974558"/>
            <a:ext cx="10358884" cy="10358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OLSTICE spacecraft manoeuvres cause a shift in absolute position of wavelength grid…"/>
          <p:cNvSpPr txBox="1">
            <a:spLocks noGrp="1"/>
          </p:cNvSpPr>
          <p:nvPr>
            <p:ph type="body" sz="half" idx="1"/>
          </p:nvPr>
        </p:nvSpPr>
        <p:spPr>
          <a:xfrm>
            <a:off x="12718485" y="3098800"/>
            <a:ext cx="11233396" cy="9296400"/>
          </a:xfrm>
          <a:prstGeom prst="rect">
            <a:avLst/>
          </a:prstGeom>
        </p:spPr>
        <p:txBody>
          <a:bodyPr/>
          <a:lstStyle/>
          <a:p>
            <a:r>
              <a:rPr dirty="0"/>
              <a:t>SOLSTICE spacecraft </a:t>
            </a:r>
            <a:r>
              <a:rPr dirty="0" err="1"/>
              <a:t>manoeuvres</a:t>
            </a:r>
            <a:r>
              <a:rPr dirty="0"/>
              <a:t> cause a shift in absolute position of wavelength grid</a:t>
            </a:r>
          </a:p>
          <a:p>
            <a:r>
              <a:rPr dirty="0"/>
              <a:t>Relationship between magnitude of shift and </a:t>
            </a:r>
            <a:r>
              <a:rPr dirty="0" err="1"/>
              <a:t>manoeuvres</a:t>
            </a:r>
            <a:r>
              <a:rPr dirty="0"/>
              <a:t> not well </a:t>
            </a:r>
            <a:r>
              <a:rPr dirty="0" err="1"/>
              <a:t>characterised</a:t>
            </a:r>
            <a:endParaRPr dirty="0"/>
          </a:p>
          <a:p>
            <a:r>
              <a:rPr dirty="0"/>
              <a:t>Thus cannot </a:t>
            </a:r>
            <a:r>
              <a:rPr lang="en-GB" dirty="0"/>
              <a:t>rule out systematic influence on shifts for </a:t>
            </a:r>
            <a:r>
              <a:rPr dirty="0"/>
              <a:t>flares coincident with </a:t>
            </a:r>
            <a:r>
              <a:rPr dirty="0" err="1"/>
              <a:t>manoeuvres</a:t>
            </a:r>
            <a:endParaRPr dirty="0"/>
          </a:p>
        </p:txBody>
      </p:sp>
      <p:pic>
        <p:nvPicPr>
          <p:cNvPr id="177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79" name="Spacecraft Manoeuvres"/>
          <p:cNvSpPr txBox="1">
            <a:spLocks noGrp="1"/>
          </p:cNvSpPr>
          <p:nvPr>
            <p:ph type="title"/>
          </p:nvPr>
        </p:nvSpPr>
        <p:spPr>
          <a:xfrm>
            <a:off x="3824489" y="46546"/>
            <a:ext cx="16963622" cy="2904108"/>
          </a:xfrm>
          <a:prstGeom prst="rect">
            <a:avLst/>
          </a:prstGeom>
        </p:spPr>
        <p:txBody>
          <a:bodyPr/>
          <a:lstStyle/>
          <a:p>
            <a:r>
              <a:t>Spacecraft Manoeuvres</a:t>
            </a:r>
          </a:p>
        </p:txBody>
      </p:sp>
      <p:grpSp>
        <p:nvGrpSpPr>
          <p:cNvPr id="182" name="Group"/>
          <p:cNvGrpSpPr/>
          <p:nvPr/>
        </p:nvGrpSpPr>
        <p:grpSpPr>
          <a:xfrm>
            <a:off x="40923" y="3117758"/>
            <a:ext cx="12343535" cy="9328418"/>
            <a:chOff x="0" y="69934"/>
            <a:chExt cx="12343534" cy="9328416"/>
          </a:xfrm>
        </p:grpSpPr>
        <p:pic>
          <p:nvPicPr>
            <p:cNvPr id="180" name="plot1.png" descr="plot1.png"/>
            <p:cNvPicPr>
              <a:picLocks noChangeAspect="1"/>
            </p:cNvPicPr>
            <p:nvPr/>
          </p:nvPicPr>
          <p:blipFill>
            <a:blip r:embed="rId3"/>
            <a:srcRect t="48561"/>
            <a:stretch>
              <a:fillRect/>
            </a:stretch>
          </p:blipFill>
          <p:spPr>
            <a:xfrm>
              <a:off x="0" y="783693"/>
              <a:ext cx="12343535" cy="8614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plot1.png" descr="plot1.png"/>
            <p:cNvPicPr>
              <a:picLocks noChangeAspect="1"/>
            </p:cNvPicPr>
            <p:nvPr/>
          </p:nvPicPr>
          <p:blipFill>
            <a:blip r:embed="rId3"/>
            <a:srcRect b="94976"/>
            <a:stretch>
              <a:fillRect/>
            </a:stretch>
          </p:blipFill>
          <p:spPr>
            <a:xfrm>
              <a:off x="0" y="69934"/>
              <a:ext cx="12343533" cy="8412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29 events that had &gt;10% enhancement relative to first scan chosen…"/>
          <p:cNvSpPr txBox="1">
            <a:spLocks noGrp="1"/>
          </p:cNvSpPr>
          <p:nvPr>
            <p:ph type="body" sz="half" idx="1"/>
          </p:nvPr>
        </p:nvSpPr>
        <p:spPr>
          <a:xfrm>
            <a:off x="13897167" y="1849782"/>
            <a:ext cx="8481148" cy="10911185"/>
          </a:xfrm>
          <a:prstGeom prst="rect">
            <a:avLst/>
          </a:prstGeom>
        </p:spPr>
        <p:txBody>
          <a:bodyPr/>
          <a:lstStyle/>
          <a:p>
            <a:r>
              <a:t>29 events that had &gt;10% enhancement relative to first scan chosen</a:t>
            </a:r>
          </a:p>
          <a:p>
            <a:r>
              <a:t>Omitted events with spacecraft manoeuvre interference</a:t>
            </a:r>
          </a:p>
          <a:p>
            <a:r>
              <a:t>Set of 11 events chosen for analysis of Doppler shifts </a:t>
            </a:r>
          </a:p>
        </p:txBody>
      </p:sp>
      <p:pic>
        <p:nvPicPr>
          <p:cNvPr id="185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7" name="Sample Selection"/>
          <p:cNvSpPr txBox="1">
            <a:spLocks noGrp="1"/>
          </p:cNvSpPr>
          <p:nvPr>
            <p:ph type="title"/>
          </p:nvPr>
        </p:nvSpPr>
        <p:spPr>
          <a:xfrm>
            <a:off x="3824489" y="46546"/>
            <a:ext cx="16963622" cy="2904108"/>
          </a:xfrm>
          <a:prstGeom prst="rect">
            <a:avLst/>
          </a:prstGeom>
        </p:spPr>
        <p:txBody>
          <a:bodyPr/>
          <a:lstStyle/>
          <a:p>
            <a:r>
              <a:t>Sample Selection</a:t>
            </a:r>
          </a:p>
        </p:txBody>
      </p:sp>
      <p:pic>
        <p:nvPicPr>
          <p:cNvPr id="188" name="Screenshot 2025-07-02 at 15.32.11.png" descr="Screenshot 2025-07-02 at 15.32.11.png"/>
          <p:cNvPicPr>
            <a:picLocks noChangeAspect="1"/>
          </p:cNvPicPr>
          <p:nvPr/>
        </p:nvPicPr>
        <p:blipFill>
          <a:blip r:embed="rId3"/>
          <a:srcRect l="23003" t="38431" r="54730" b="22150"/>
          <a:stretch>
            <a:fillRect/>
          </a:stretch>
        </p:blipFill>
        <p:spPr>
          <a:xfrm>
            <a:off x="2705339" y="3020513"/>
            <a:ext cx="8605688" cy="8569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2" name="Si III Doppler Analysis"/>
          <p:cNvSpPr txBox="1">
            <a:spLocks noGrp="1"/>
          </p:cNvSpPr>
          <p:nvPr>
            <p:ph type="title" idx="4294967295"/>
          </p:nvPr>
        </p:nvSpPr>
        <p:spPr>
          <a:xfrm>
            <a:off x="2388449" y="404311"/>
            <a:ext cx="21005801" cy="1524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Doppler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Quiet-Sun profile defined as average of &gt;3 scans before or after GOES flare duration without interruption by spacecraft manoeuvre…"/>
              <p:cNvSpPr txBox="1">
                <a:spLocks noGrp="1"/>
              </p:cNvSpPr>
              <p:nvPr>
                <p:ph type="body" sz="half" idx="4294967295"/>
              </p:nvPr>
            </p:nvSpPr>
            <p:spPr>
              <a:xfrm>
                <a:off x="14148908" y="2651871"/>
                <a:ext cx="9632901" cy="9296401"/>
              </a:xfrm>
              <a:prstGeom prst="rect">
                <a:avLst/>
              </a:prstGeom>
            </p:spPr>
            <p:txBody>
              <a:bodyPr/>
              <a:lstStyle/>
              <a:p>
                <a:pPr marL="558800" indent="-558800" defTabSz="726440">
                  <a:spcBef>
                    <a:spcPts val="5100"/>
                  </a:spcBef>
                  <a:defRPr sz="4224"/>
                </a:pPr>
                <a:r>
                  <a:t>Quiet-Sun profile defined as average of &gt;3 scans before or after GOES flare duration without interruption by spacecraft manoeuvre</a:t>
                </a:r>
              </a:p>
              <a:p>
                <a:pPr marL="558800" indent="-558800" defTabSz="726440">
                  <a:spcBef>
                    <a:spcPts val="5100"/>
                  </a:spcBef>
                  <a:defRPr sz="4224"/>
                </a:pPr>
                <a:r>
                  <a:t>Flare profile defined as profile with greatest enhancement over QS</a:t>
                </a:r>
              </a:p>
              <a:p>
                <a:pPr marL="558800" indent="-558800" defTabSz="726440">
                  <a:spcBef>
                    <a:spcPts val="5100"/>
                  </a:spcBef>
                  <a:defRPr sz="4224"/>
                </a:pPr>
                <a:r>
                  <a:t>Slow drift in SOLSTICE wavelength grid's absolute position (~15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t> over scan) </a:t>
                </a:r>
              </a:p>
              <a:p>
                <a:pPr marL="558800" indent="-558800" defTabSz="726440">
                  <a:spcBef>
                    <a:spcPts val="5100"/>
                  </a:spcBef>
                  <a:defRPr sz="4224"/>
                </a:pPr>
                <a:r>
                  <a:t>Corrected by rebinning quiet-Sun wavelength grid to that of flare profile</a:t>
                </a:r>
              </a:p>
            </p:txBody>
          </p:sp>
        </mc:Choice>
        <mc:Fallback>
          <p:sp>
            <p:nvSpPr>
              <p:cNvPr id="193" name="Quiet-Sun profile defined as average of &gt;3 scans before or after GOES flare duration without interruption by spacecraft manoeuvr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4148908" y="2651871"/>
                <a:ext cx="9632901" cy="9296401"/>
              </a:xfrm>
              <a:prstGeom prst="rect">
                <a:avLst/>
              </a:prstGeom>
              <a:blipFill>
                <a:blip r:embed="rId3"/>
                <a:stretch>
                  <a:fillRect l="-3689" t="-2592" r="-2503" b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"/>
          <p:cNvGrpSpPr/>
          <p:nvPr/>
        </p:nvGrpSpPr>
        <p:grpSpPr>
          <a:xfrm>
            <a:off x="597830" y="2479091"/>
            <a:ext cx="11151733" cy="10273639"/>
            <a:chOff x="0" y="0"/>
            <a:chExt cx="11151732" cy="10273638"/>
          </a:xfrm>
        </p:grpSpPr>
        <p:pic>
          <p:nvPicPr>
            <p:cNvPr id="194" name="plot2.png" descr="plot2.png"/>
            <p:cNvPicPr>
              <a:picLocks noChangeAspect="1"/>
            </p:cNvPicPr>
            <p:nvPr/>
          </p:nvPicPr>
          <p:blipFill>
            <a:blip r:embed="rId4"/>
            <a:srcRect t="3181" r="45198" b="51371"/>
            <a:stretch>
              <a:fillRect/>
            </a:stretch>
          </p:blipFill>
          <p:spPr>
            <a:xfrm>
              <a:off x="-1" y="0"/>
              <a:ext cx="11151733" cy="9185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lot2.png" descr="plot2.png"/>
            <p:cNvPicPr>
              <a:picLocks noChangeAspect="1"/>
            </p:cNvPicPr>
            <p:nvPr/>
          </p:nvPicPr>
          <p:blipFill>
            <a:blip r:embed="rId4"/>
            <a:srcRect t="94724" r="45198"/>
            <a:stretch>
              <a:fillRect/>
            </a:stretch>
          </p:blipFill>
          <p:spPr>
            <a:xfrm>
              <a:off x="0" y="9207416"/>
              <a:ext cx="11151733" cy="1066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7" name="plot_wavelength_pos.png" descr="plot_wavelength_p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97" y="2430135"/>
            <a:ext cx="9739555" cy="10092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2" animBg="1" advAuto="0"/>
      <p:bldP spid="19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qub_logo_land.png" descr="qub_logo_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0" y="252106"/>
            <a:ext cx="3785208" cy="136558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1489" y="254000"/>
            <a:ext cx="340259" cy="585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01" name="Si III Doppler Analysis"/>
          <p:cNvSpPr txBox="1">
            <a:spLocks noGrp="1"/>
          </p:cNvSpPr>
          <p:nvPr>
            <p:ph type="title" idx="4294967295"/>
          </p:nvPr>
        </p:nvSpPr>
        <p:spPr>
          <a:xfrm>
            <a:off x="2388449" y="404311"/>
            <a:ext cx="21005801" cy="1524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2950">
              <a:defRPr sz="10080"/>
            </a:lvl1pPr>
          </a:lstStyle>
          <a:p>
            <a:r>
              <a:t>Si III Doppler Analysis</a:t>
            </a:r>
          </a:p>
        </p:txBody>
      </p:sp>
      <p:sp>
        <p:nvSpPr>
          <p:cNvPr id="202" name="Quiet-Sun-subtracted `flare profile' calculated…"/>
          <p:cNvSpPr txBox="1">
            <a:spLocks noGrp="1"/>
          </p:cNvSpPr>
          <p:nvPr>
            <p:ph type="body" sz="half" idx="4294967295"/>
          </p:nvPr>
        </p:nvSpPr>
        <p:spPr>
          <a:xfrm>
            <a:off x="14148908" y="2651871"/>
            <a:ext cx="9632901" cy="929640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Quiet-Sun-subtracted `flare profile' calculated</a:t>
            </a:r>
          </a:p>
          <a:p>
            <a:pPr>
              <a:defRPr sz="4800"/>
            </a:pPr>
            <a:r>
              <a:t>Change in centroid position relative to quiet-Sun profile determined</a:t>
            </a:r>
          </a:p>
          <a:p>
            <a:pPr>
              <a:defRPr sz="4800"/>
            </a:pPr>
            <a:r>
              <a:t>Doppler velocity of `flare profile' determined using classical Doppler formula</a:t>
            </a:r>
          </a:p>
        </p:txBody>
      </p:sp>
      <p:pic>
        <p:nvPicPr>
          <p:cNvPr id="203" name="plot2.png" descr="plot2.png"/>
          <p:cNvPicPr>
            <a:picLocks noChangeAspect="1"/>
          </p:cNvPicPr>
          <p:nvPr/>
        </p:nvPicPr>
        <p:blipFill>
          <a:blip r:embed="rId3"/>
          <a:srcRect t="48290" r="45198"/>
          <a:stretch>
            <a:fillRect/>
          </a:stretch>
        </p:blipFill>
        <p:spPr>
          <a:xfrm>
            <a:off x="1157154" y="2615972"/>
            <a:ext cx="10377181" cy="9725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919</Words>
  <Application>Microsoft Macintosh PowerPoint</Application>
  <PresentationFormat>Custom</PresentationFormat>
  <Paragraphs>98</Paragraphs>
  <Slides>19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Helvetica Neue</vt:lpstr>
      <vt:lpstr>Helvetica Neue Light</vt:lpstr>
      <vt:lpstr>White</vt:lpstr>
      <vt:lpstr>PowerPoint Presentation</vt:lpstr>
      <vt:lpstr>Observations of Doppler Shifts During Flares</vt:lpstr>
      <vt:lpstr>SORCE/SOLSTICE</vt:lpstr>
      <vt:lpstr>Si III line During Flares</vt:lpstr>
      <vt:lpstr>SOSLTICE Rastering  Effects</vt:lpstr>
      <vt:lpstr>Spacecraft Manoeuvres</vt:lpstr>
      <vt:lpstr>Sample Selection</vt:lpstr>
      <vt:lpstr>Si III Doppler Analysis</vt:lpstr>
      <vt:lpstr>Si III Doppler Analysis</vt:lpstr>
      <vt:lpstr>Si III Doppler Analysis</vt:lpstr>
      <vt:lpstr>Si III Doppler Analysis</vt:lpstr>
      <vt:lpstr>Conclusions</vt:lpstr>
      <vt:lpstr>Future Work</vt:lpstr>
      <vt:lpstr>END</vt:lpstr>
      <vt:lpstr>Contribution of Filaments to Flare Irradiance</vt:lpstr>
      <vt:lpstr>Si III Line</vt:lpstr>
      <vt:lpstr>Si III Line</vt:lpstr>
      <vt:lpstr>Si III Line</vt:lpstr>
      <vt:lpstr>Si III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Luke Majury</cp:lastModifiedBy>
  <cp:revision>7</cp:revision>
  <dcterms:modified xsi:type="dcterms:W3CDTF">2025-07-06T20:20:31Z</dcterms:modified>
</cp:coreProperties>
</file>