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6" r:id="rId3"/>
    <p:sldId id="282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7" autoAdjust="0"/>
    <p:restoredTop sz="95359" autoAdjust="0"/>
  </p:normalViewPr>
  <p:slideViewPr>
    <p:cSldViewPr>
      <p:cViewPr varScale="1">
        <p:scale>
          <a:sx n="103" d="100"/>
          <a:sy n="103" d="100"/>
        </p:scale>
        <p:origin x="15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43F28-E1F2-45F7-A376-56BEFFC3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79D0-E357-4A09-840C-491596FEE3D2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4FAD7-12C3-41DA-BD70-729372D3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869F6-35A0-4310-80AB-EDE02461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4D340-B0C3-457C-B5B1-9B2523A3B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463FE-534C-43D9-8803-9318BD5D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B475-F05A-458A-B7B3-E7E61B3E525A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473C8-F5B6-4446-B1F2-F7C0F2A4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776B3-8D58-4078-8103-2D7A56D3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2D28-007B-42B2-A4EC-2AC6229D3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10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C2A4F-5E88-49EC-BD4C-768AEAF5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5E13-D634-4FC1-BDC9-FD17E859C772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53E03-738F-4CAF-BD68-8526CF1B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98C50-12CB-4852-A67E-1D08695A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6369-1CCF-402A-B026-6A0495256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95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7DD22-A558-4A40-B7E1-133C9504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621D-14AD-43BA-8ACE-4A7851391021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8D54F-FFC8-4D37-9EF0-4B2C04DA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D4C3E-2F80-4CF0-AD30-9490C696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A94A-2B43-49A0-A9FF-F2BE0A728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19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C85D1-50BA-4830-A002-104A3880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FE6EF-15C1-4459-9931-DFF628FCB90F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52D9-9388-4940-94C2-75370689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6022F-1AFE-4A51-BBA0-12B73059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677C-3002-4DF0-9C18-6314CD097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02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4E394C-7F87-44A6-B0BE-E8016C7D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3A15-53EC-44DB-810D-817B07F86D66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0AFD6B-9227-427F-85E9-5655F151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B7B9C9-2B55-4ED5-BFE0-D9CA9323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DD1B-473E-4CDC-AA67-9B8224AD3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1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5DFB1A-85C2-4E18-8372-FC4388A3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8CA3-CDC1-4F97-85B1-442E671E8513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2B49D3-A613-4489-8798-71F617A3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D1FD21-0AE4-4941-BB44-784E1441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4283-013E-4CE9-9484-582A3A271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0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4CC447-18E6-4F29-A2C8-5AEE0C8A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FA306-4965-433B-BBAC-487C7843919F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138A3A-5799-4675-AAC1-C51FDF6A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621BC1-4946-4165-BA2C-6907CB6E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59215-00B3-4318-B84F-C04562B63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58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794710-6D8C-46C3-ADA0-CF268B7E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C583-0942-4612-887E-5EF7E20F9AE1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FCC214-93EB-49BE-B997-68845DED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2C949F-56BF-4BD2-96A8-B94E666A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7C36-36F2-48F2-8835-5DA38BFB4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77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135A15-879C-45B2-B6D0-1654DDD8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C6B1-30AA-40A2-A04D-F0CC0C5191B0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B62E38-5982-4D18-9821-08C8D7C6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0FC379-EECE-4369-92D4-E1E81222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B6DE-8B95-4478-86BC-8C10BBBDA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43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9F060B-952A-4C5E-8AC5-C562DBAD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C6D6-7B19-4386-BFED-BDB9E0682EA7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EB19F0-5F93-4229-A0E7-5ADE0F72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EA1772-D1E0-4513-861A-9FC6DE7A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1712-1402-4FBC-BAE6-BB9A418FD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37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6AC4263-85F7-4F93-920E-AB3687E6AC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97C31B0-0CDB-4A3E-91E4-7B6578EACC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C1636-77BE-4498-A3FF-3B3B696F9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C0A0D52-B48C-43E8-A040-61A47019C99C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8C406-9D29-452E-84F9-253E13BCA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7F69-63EB-448C-BE26-8F7C291B4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6FA696-E481-42BF-98DB-CDA051E3A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7A0372D2-C453-4D8B-AABF-7596681C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The Wynyard Planetarium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5357E-BA86-AB67-6E8D-9EC9AD6413A1}"/>
              </a:ext>
            </a:extLst>
          </p:cNvPr>
          <p:cNvSpPr txBox="1">
            <a:spLocks/>
          </p:cNvSpPr>
          <p:nvPr/>
        </p:nvSpPr>
        <p:spPr bwMode="auto">
          <a:xfrm>
            <a:off x="449424" y="1024812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400" dirty="0">
                <a:solidFill>
                  <a:schemeClr val="bg1"/>
                </a:solidFill>
              </a:rPr>
              <a:t>A 100% volunteer-operated outreach facility in the North East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A brick building with a blue sign&#10;&#10;AI-generated content may be incorrect.">
            <a:extLst>
              <a:ext uri="{FF2B5EF4-FFF2-40B4-BE49-F238E27FC236}">
                <a16:creationId xmlns:a16="http://schemas.microsoft.com/office/drawing/2014/main" id="{9073A62A-713B-1A3A-CBF4-6DA87D674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13" y="1594650"/>
            <a:ext cx="5867400" cy="3910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A2FE5-F9FC-72C0-3F97-FF9CC3C53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D9CBD-DAF8-FD57-D6A9-39A6F2CAAD4C}"/>
              </a:ext>
            </a:extLst>
          </p:cNvPr>
          <p:cNvSpPr txBox="1"/>
          <p:nvPr/>
        </p:nvSpPr>
        <p:spPr>
          <a:xfrm>
            <a:off x="2209800" y="564852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Jürgen Schmoll - TASC secretary &amp; CaDAS chairman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D57F3-5D33-33D0-8951-6090B862B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DC918831-CD01-BCA3-ACCA-4C351A90F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28601"/>
            <a:ext cx="7772400" cy="715346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Observations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779600-2D13-1B4B-CEEF-6B35FC913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pic>
        <p:nvPicPr>
          <p:cNvPr id="10" name="Picture 9" descr="A group of people outside a building&#10;&#10;AI-generated content may be incorrect.">
            <a:extLst>
              <a:ext uri="{FF2B5EF4-FFF2-40B4-BE49-F238E27FC236}">
                <a16:creationId xmlns:a16="http://schemas.microsoft.com/office/drawing/2014/main" id="{34CF6D56-F328-C443-F5FC-E8ABF78AF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216091"/>
            <a:ext cx="4588556" cy="2393196"/>
          </a:xfrm>
          <a:prstGeom prst="rect">
            <a:avLst/>
          </a:prstGeom>
        </p:spPr>
      </p:pic>
      <p:pic>
        <p:nvPicPr>
          <p:cNvPr id="12" name="Picture 11" descr="A group of people outside a building&#10;&#10;AI-generated content may be incorrect.">
            <a:extLst>
              <a:ext uri="{FF2B5EF4-FFF2-40B4-BE49-F238E27FC236}">
                <a16:creationId xmlns:a16="http://schemas.microsoft.com/office/drawing/2014/main" id="{414F6988-AD67-4074-21DB-4E882C440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3" y="3845664"/>
            <a:ext cx="4876800" cy="203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76AE2A-87A6-DA45-571C-71BFB9CD2C30}"/>
              </a:ext>
            </a:extLst>
          </p:cNvPr>
          <p:cNvSpPr txBox="1"/>
          <p:nvPr/>
        </p:nvSpPr>
        <p:spPr>
          <a:xfrm>
            <a:off x="228600" y="106742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Telescopes after each show, weather permitting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4C2BB-AB3A-A918-C3C1-17C50A7E7539}"/>
              </a:ext>
            </a:extLst>
          </p:cNvPr>
          <p:cNvSpPr txBox="1"/>
          <p:nvPr/>
        </p:nvSpPr>
        <p:spPr>
          <a:xfrm>
            <a:off x="242596" y="1917446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“Solar days”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C64615-9AC1-88FA-DCDB-F394BCFE2F66}"/>
              </a:ext>
            </a:extLst>
          </p:cNvPr>
          <p:cNvSpPr txBox="1"/>
          <p:nvPr/>
        </p:nvSpPr>
        <p:spPr>
          <a:xfrm>
            <a:off x="242596" y="241268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Special events: Eclipses, meteor showers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74D2E-7E86-E3D2-D95C-CB3AD591F893}"/>
              </a:ext>
            </a:extLst>
          </p:cNvPr>
          <p:cNvSpPr txBox="1"/>
          <p:nvPr/>
        </p:nvSpPr>
        <p:spPr>
          <a:xfrm>
            <a:off x="5557384" y="3938306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Sky Bortle 6-7 (not great)</a:t>
            </a:r>
          </a:p>
        </p:txBody>
      </p:sp>
    </p:spTree>
    <p:extLst>
      <p:ext uri="{BB962C8B-B14F-4D97-AF65-F5344CB8AC3E}">
        <p14:creationId xmlns:p14="http://schemas.microsoft.com/office/powerpoint/2010/main" val="39998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6A063-6C12-184A-AA44-08BD91C39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917AB42C-7B47-E4C2-C5E5-4E7220E8F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510" y="147103"/>
            <a:ext cx="6503987" cy="715346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Jack </a:t>
            </a:r>
            <a:r>
              <a:rPr lang="en-GB" altLang="en-US" dirty="0" err="1">
                <a:solidFill>
                  <a:schemeClr val="bg1"/>
                </a:solidFill>
              </a:rPr>
              <a:t>Youdale</a:t>
            </a:r>
            <a:r>
              <a:rPr lang="en-GB" altLang="en-US" dirty="0">
                <a:solidFill>
                  <a:schemeClr val="bg1"/>
                </a:solidFill>
              </a:rPr>
              <a:t> Observatory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B1AAD-A077-B267-5760-C6CB92C9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5D476E-5828-7BD1-B71D-AE5A46D447FD}"/>
              </a:ext>
            </a:extLst>
          </p:cNvPr>
          <p:cNvSpPr txBox="1"/>
          <p:nvPr/>
        </p:nvSpPr>
        <p:spPr>
          <a:xfrm>
            <a:off x="228600" y="1066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4m Ash dome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854AA8-9508-9EAE-CCA4-94F234DC2BE1}"/>
              </a:ext>
            </a:extLst>
          </p:cNvPr>
          <p:cNvSpPr txBox="1"/>
          <p:nvPr/>
        </p:nvSpPr>
        <p:spPr>
          <a:xfrm>
            <a:off x="228600" y="171868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8” refractor </a:t>
            </a:r>
            <a:r>
              <a:rPr lang="en-GB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19” Newtonian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25D26-81F5-D62F-158A-5E1980089684}"/>
              </a:ext>
            </a:extLst>
          </p:cNvPr>
          <p:cNvSpPr txBox="1"/>
          <p:nvPr/>
        </p:nvSpPr>
        <p:spPr>
          <a:xfrm>
            <a:off x="242596" y="2412689"/>
            <a:ext cx="440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Now 14” Meade SCT on EQ8 GEM</a:t>
            </a:r>
          </a:p>
        </p:txBody>
      </p:sp>
      <p:pic>
        <p:nvPicPr>
          <p:cNvPr id="3" name="Picture 2" descr="A dark room with a door&#10;&#10;AI-generated content may be incorrect.">
            <a:extLst>
              <a:ext uri="{FF2B5EF4-FFF2-40B4-BE49-F238E27FC236}">
                <a16:creationId xmlns:a16="http://schemas.microsoft.com/office/drawing/2014/main" id="{94B6CAA3-0403-3E3E-0617-1336A1AEF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827769" cy="2846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72F4C-CF1F-9805-D865-0AF0FE599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362530" cy="2991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8FB92-6A56-59DB-CABD-BBF427249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79" y="2514600"/>
            <a:ext cx="2429214" cy="3296110"/>
          </a:xfrm>
          <a:prstGeom prst="rect">
            <a:avLst/>
          </a:prstGeom>
        </p:spPr>
      </p:pic>
      <p:pic>
        <p:nvPicPr>
          <p:cNvPr id="4" name="Picture 3" descr="A close-up of a telescope&#10;&#10;AI-generated content may be incorrect.">
            <a:extLst>
              <a:ext uri="{FF2B5EF4-FFF2-40B4-BE49-F238E27FC236}">
                <a16:creationId xmlns:a16="http://schemas.microsoft.com/office/drawing/2014/main" id="{B7082F84-DF1A-6637-287A-F2CB19714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40" y="1066800"/>
            <a:ext cx="1677860" cy="22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8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8A597-EF9E-90EB-A2A5-D688DB3AC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2E53E3A1-894C-B27D-200C-145A14CAE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206" y="225569"/>
            <a:ext cx="6503987" cy="715346"/>
          </a:xfrm>
        </p:spPr>
        <p:txBody>
          <a:bodyPr/>
          <a:lstStyle/>
          <a:p>
            <a:pPr eaLnBrk="1" hangingPunct="1"/>
            <a:r>
              <a:rPr lang="en-GB" altLang="en-US" sz="3200" b="1" u="sng" dirty="0">
                <a:solidFill>
                  <a:schemeClr val="bg1"/>
                </a:solidFill>
              </a:rPr>
              <a:t>Experiences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943F1-639E-468C-7082-4E5D30824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722F32-AC1A-6BAB-559D-22A21CF0E1B0}"/>
              </a:ext>
            </a:extLst>
          </p:cNvPr>
          <p:cNvSpPr txBox="1"/>
          <p:nvPr/>
        </p:nvSpPr>
        <p:spPr>
          <a:xfrm>
            <a:off x="838200" y="1143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Team spirit and knowledge of members (lawyer, electrician etc)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A11917-D80D-59FD-10FC-656078693A00}"/>
              </a:ext>
            </a:extLst>
          </p:cNvPr>
          <p:cNvSpPr txBox="1"/>
          <p:nvPr/>
        </p:nvSpPr>
        <p:spPr>
          <a:xfrm>
            <a:off x="838200" y="18288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Many retired volunteers able to help out on work days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67C6B-318D-D45F-139A-73BE08FD40D7}"/>
              </a:ext>
            </a:extLst>
          </p:cNvPr>
          <p:cNvSpPr txBox="1"/>
          <p:nvPr/>
        </p:nvSpPr>
        <p:spPr>
          <a:xfrm>
            <a:off x="838200" y="2514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Use of social media (Facebook) brought a visitor boost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E44DD-FCC3-5DC2-2E80-63A3C6823FC4}"/>
              </a:ext>
            </a:extLst>
          </p:cNvPr>
          <p:cNvSpPr txBox="1"/>
          <p:nvPr/>
        </p:nvSpPr>
        <p:spPr>
          <a:xfrm>
            <a:off x="838200" y="318129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Good relationship to Stockton Borough Council helps with problems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D3B38-3A16-9160-063C-B2D7D77558F0}"/>
              </a:ext>
            </a:extLst>
          </p:cNvPr>
          <p:cNvSpPr txBox="1"/>
          <p:nvPr/>
        </p:nvSpPr>
        <p:spPr>
          <a:xfrm>
            <a:off x="838200" y="3875972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Rates are family friendly (£4.40 kids</a:t>
            </a:r>
            <a:r>
              <a:rPr lang="en-GB" sz="2000" b="1">
                <a:solidFill>
                  <a:schemeClr val="bg1"/>
                </a:solidFill>
              </a:rPr>
              <a:t>/ £8.80 </a:t>
            </a:r>
            <a:r>
              <a:rPr lang="en-GB" sz="2000" b="1" dirty="0">
                <a:solidFill>
                  <a:schemeClr val="bg1"/>
                </a:solidFill>
              </a:rPr>
              <a:t>adults, 10% for booking)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C38AD-1905-84C0-87F9-56697FCBF4A6}"/>
              </a:ext>
            </a:extLst>
          </p:cNvPr>
          <p:cNvSpPr txBox="1"/>
          <p:nvPr/>
        </p:nvSpPr>
        <p:spPr>
          <a:xfrm>
            <a:off x="838200" y="4626983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Getting the odd grant helps as well</a:t>
            </a:r>
          </a:p>
        </p:txBody>
      </p:sp>
    </p:spTree>
    <p:extLst>
      <p:ext uri="{BB962C8B-B14F-4D97-AF65-F5344CB8AC3E}">
        <p14:creationId xmlns:p14="http://schemas.microsoft.com/office/powerpoint/2010/main" val="2958130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77B0C-71F3-07F1-58DD-DBC7D0A1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2366CD42-B022-2733-AB7F-F0325ED43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206" y="225569"/>
            <a:ext cx="6503987" cy="715346"/>
          </a:xfrm>
        </p:spPr>
        <p:txBody>
          <a:bodyPr/>
          <a:lstStyle/>
          <a:p>
            <a:pPr eaLnBrk="1" hangingPunct="1"/>
            <a:r>
              <a:rPr lang="en-GB" altLang="en-US" sz="3200" b="1" u="sng" dirty="0">
                <a:solidFill>
                  <a:schemeClr val="bg1"/>
                </a:solidFill>
              </a:rPr>
              <a:t>Future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15B744-31BA-B79D-8C0E-35D79D5A6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0B95CB-9AF5-8707-F0DF-2E78C3678280}"/>
              </a:ext>
            </a:extLst>
          </p:cNvPr>
          <p:cNvSpPr txBox="1"/>
          <p:nvPr/>
        </p:nvSpPr>
        <p:spPr>
          <a:xfrm>
            <a:off x="838200" y="1143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Would like to expand the place (more space, own toilets etc)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9A1DB-2449-0579-3ABE-3DAA06E011A8}"/>
              </a:ext>
            </a:extLst>
          </p:cNvPr>
          <p:cNvSpPr txBox="1"/>
          <p:nvPr/>
        </p:nvSpPr>
        <p:spPr>
          <a:xfrm>
            <a:off x="838200" y="1695471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Risk: Many retired people – demography!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95D45-683C-F026-D66E-48596BCFAE4D}"/>
              </a:ext>
            </a:extLst>
          </p:cNvPr>
          <p:cNvSpPr txBox="1"/>
          <p:nvPr/>
        </p:nvSpPr>
        <p:spPr>
          <a:xfrm>
            <a:off x="838200" y="2257417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Risk: Increase of light pollution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9BB33-15A4-ED8E-BF60-C9C660A74500}"/>
              </a:ext>
            </a:extLst>
          </p:cNvPr>
          <p:cNvSpPr txBox="1"/>
          <p:nvPr/>
        </p:nvSpPr>
        <p:spPr>
          <a:xfrm>
            <a:off x="838200" y="2827139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Risk: Attracting more young volunteers (not only our problem ...)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92550-C6A9-BDBE-6D83-717EB0C285A5}"/>
              </a:ext>
            </a:extLst>
          </p:cNvPr>
          <p:cNvSpPr txBox="1"/>
          <p:nvPr/>
        </p:nvSpPr>
        <p:spPr>
          <a:xfrm>
            <a:off x="814873" y="3408542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Risk: No public transport to 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988AEB-7B21-A95C-BCDE-15BF9956B897}"/>
              </a:ext>
            </a:extLst>
          </p:cNvPr>
          <p:cNvSpPr txBox="1"/>
          <p:nvPr/>
        </p:nvSpPr>
        <p:spPr>
          <a:xfrm>
            <a:off x="251927" y="3783806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chemeClr val="bg1"/>
                </a:solidFill>
              </a:rPr>
              <a:t>Still we hope to be around for much longer!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12DF3F-5C98-9BCD-34B0-82E38E317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7823"/>
            <a:ext cx="9133113" cy="18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12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0E5D901B-41FD-4DD6-B83F-88F04C21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28601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Time line</a:t>
            </a: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3665A231-79F3-4125-8A93-3FFBE423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20" y="3464767"/>
            <a:ext cx="2319386" cy="228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CE7C17-C50D-3853-BDFA-18AA573D0A86}"/>
              </a:ext>
            </a:extLst>
          </p:cNvPr>
          <p:cNvSpPr txBox="1"/>
          <p:nvPr/>
        </p:nvSpPr>
        <p:spPr>
          <a:xfrm>
            <a:off x="1143000" y="1295400"/>
            <a:ext cx="443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1979: Cleveland Astronomical society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7BB22-D623-CEBA-422A-A5D499C1C46B}"/>
              </a:ext>
            </a:extLst>
          </p:cNvPr>
          <p:cNvSpPr txBox="1"/>
          <p:nvPr/>
        </p:nvSpPr>
        <p:spPr>
          <a:xfrm>
            <a:off x="1158551" y="1800254"/>
            <a:ext cx="457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1980: Darlington Astronomical society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7E159-2723-EE4A-873E-14F24953785E}"/>
              </a:ext>
            </a:extLst>
          </p:cNvPr>
          <p:cNvSpPr txBox="1"/>
          <p:nvPr/>
        </p:nvSpPr>
        <p:spPr>
          <a:xfrm>
            <a:off x="1160106" y="2371530"/>
            <a:ext cx="7009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1990: Cleveland and Darlington 	Astronomical society (CaDAS)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48C69-1A66-E3FF-25E6-A181F29D7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F8CB95C7-DE93-9D4E-7F35-4F1886FBF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28601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1994: Public observatory</a:t>
            </a:r>
          </a:p>
        </p:txBody>
      </p:sp>
      <p:pic>
        <p:nvPicPr>
          <p:cNvPr id="3" name="Picture 2" descr="A person in a blue coat&#10;&#10;AI-generated content may be incorrect.">
            <a:extLst>
              <a:ext uri="{FF2B5EF4-FFF2-40B4-BE49-F238E27FC236}">
                <a16:creationId xmlns:a16="http://schemas.microsoft.com/office/drawing/2014/main" id="{D255C365-C220-E8B6-C1D5-86C771764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0" y="1438275"/>
            <a:ext cx="3957320" cy="3981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A29C40-233C-0CE1-1EED-EE3587619D2F}"/>
              </a:ext>
            </a:extLst>
          </p:cNvPr>
          <p:cNvSpPr txBox="1"/>
          <p:nvPr/>
        </p:nvSpPr>
        <p:spPr>
          <a:xfrm>
            <a:off x="4963174" y="4953000"/>
            <a:ext cx="1587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Jack </a:t>
            </a:r>
            <a:r>
              <a:rPr lang="en-GB" sz="2000" b="1" dirty="0" err="1">
                <a:solidFill>
                  <a:schemeClr val="bg1"/>
                </a:solidFill>
              </a:rPr>
              <a:t>Youdale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40FBF-ED96-25FF-9E76-4194981B46E9}"/>
              </a:ext>
            </a:extLst>
          </p:cNvPr>
          <p:cNvSpPr txBox="1"/>
          <p:nvPr/>
        </p:nvSpPr>
        <p:spPr>
          <a:xfrm>
            <a:off x="1676400" y="5791200"/>
            <a:ext cx="6303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From 1996 onwards: The route to having a planetarium! </a:t>
            </a:r>
          </a:p>
        </p:txBody>
      </p:sp>
    </p:spTree>
    <p:extLst>
      <p:ext uri="{BB962C8B-B14F-4D97-AF65-F5344CB8AC3E}">
        <p14:creationId xmlns:p14="http://schemas.microsoft.com/office/powerpoint/2010/main" val="649079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C1E57-C0BE-8DFA-7A51-816FD82B5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0D11FDC4-654E-4FF2-D2F9-9ABC8DEA6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2682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bg1"/>
                </a:solidFill>
              </a:rPr>
              <a:t>2001: Castle Eden Walkway Planetarium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48337-31B8-D371-A6AC-C278317D0BA5}"/>
              </a:ext>
            </a:extLst>
          </p:cNvPr>
          <p:cNvSpPr txBox="1"/>
          <p:nvPr/>
        </p:nvSpPr>
        <p:spPr>
          <a:xfrm>
            <a:off x="114279" y="1039678"/>
            <a:ext cx="624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7m dome suspended by ropes, shaped by air 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DEBF8-67EA-924D-F73B-F8A163143AFB}"/>
              </a:ext>
            </a:extLst>
          </p:cNvPr>
          <p:cNvSpPr txBox="1"/>
          <p:nvPr/>
        </p:nvSpPr>
        <p:spPr>
          <a:xfrm>
            <a:off x="114279" y="1547814"/>
            <a:ext cx="3181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10x10m</a:t>
            </a:r>
            <a:r>
              <a:rPr lang="en-GB" sz="2000" b="1" baseline="30000" dirty="0">
                <a:solidFill>
                  <a:schemeClr val="bg1"/>
                </a:solidFill>
              </a:rPr>
              <a:t>2</a:t>
            </a:r>
            <a:r>
              <a:rPr lang="en-GB" sz="2000" b="1" dirty="0">
                <a:solidFill>
                  <a:schemeClr val="bg1"/>
                </a:solidFill>
              </a:rPr>
              <a:t>, about 45 seats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F76F2D-A663-8337-DE3D-7905DA59B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2" y="3074082"/>
            <a:ext cx="2127487" cy="1378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BB229-4A77-EFFB-747C-314D5E2D4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4862897"/>
            <a:ext cx="2114356" cy="1378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16378E-0574-B03B-3264-86EEF4EE4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25" y="3037039"/>
            <a:ext cx="2061949" cy="13789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F0C61B-35BA-8B96-B1C4-E92D44061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853318"/>
            <a:ext cx="2067327" cy="1365217"/>
          </a:xfrm>
          <a:prstGeom prst="rect">
            <a:avLst/>
          </a:prstGeom>
        </p:spPr>
      </p:pic>
      <p:sp>
        <p:nvSpPr>
          <p:cNvPr id="16" name="Arrow: Bent 15">
            <a:extLst>
              <a:ext uri="{FF2B5EF4-FFF2-40B4-BE49-F238E27FC236}">
                <a16:creationId xmlns:a16="http://schemas.microsoft.com/office/drawing/2014/main" id="{9D360C50-5FA2-8217-D221-A9CA56C1825B}"/>
              </a:ext>
            </a:extLst>
          </p:cNvPr>
          <p:cNvSpPr/>
          <p:nvPr/>
        </p:nvSpPr>
        <p:spPr>
          <a:xfrm flipV="1">
            <a:off x="1074334" y="4640794"/>
            <a:ext cx="813816" cy="887304"/>
          </a:xfrm>
          <a:prstGeom prst="bentArrow">
            <a:avLst>
              <a:gd name="adj1" fmla="val 25000"/>
              <a:gd name="adj2" fmla="val 25000"/>
              <a:gd name="adj3" fmla="val 36465"/>
              <a:gd name="adj4" fmla="val 52922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E04BA80A-857B-2235-8CD2-E099E8B14746}"/>
              </a:ext>
            </a:extLst>
          </p:cNvPr>
          <p:cNvSpPr/>
          <p:nvPr/>
        </p:nvSpPr>
        <p:spPr>
          <a:xfrm flipV="1">
            <a:off x="4571999" y="4843519"/>
            <a:ext cx="813816" cy="887304"/>
          </a:xfrm>
          <a:prstGeom prst="bentArrow">
            <a:avLst>
              <a:gd name="adj1" fmla="val 25000"/>
              <a:gd name="adj2" fmla="val 25000"/>
              <a:gd name="adj3" fmla="val 36465"/>
              <a:gd name="adj4" fmla="val 52922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B597BAB9-7CC6-66C0-3A54-7794594E458B}"/>
              </a:ext>
            </a:extLst>
          </p:cNvPr>
          <p:cNvSpPr/>
          <p:nvPr/>
        </p:nvSpPr>
        <p:spPr>
          <a:xfrm>
            <a:off x="2650753" y="3440105"/>
            <a:ext cx="813816" cy="1222460"/>
          </a:xfrm>
          <a:prstGeom prst="bentArrow">
            <a:avLst>
              <a:gd name="adj1" fmla="val 25000"/>
              <a:gd name="adj2" fmla="val 25000"/>
              <a:gd name="adj3" fmla="val 36465"/>
              <a:gd name="adj4" fmla="val 52922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9B57E4-5846-69F1-D16C-89D8BDB6AF99}"/>
              </a:ext>
            </a:extLst>
          </p:cNvPr>
          <p:cNvSpPr txBox="1"/>
          <p:nvPr/>
        </p:nvSpPr>
        <p:spPr>
          <a:xfrm>
            <a:off x="114279" y="2039836"/>
            <a:ext cx="3010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First projector: Spitz A1</a:t>
            </a:r>
          </a:p>
        </p:txBody>
      </p:sp>
      <p:pic>
        <p:nvPicPr>
          <p:cNvPr id="7" name="Picture 6" descr="A person speaking to a crowd of people&#10;&#10;AI-generated content may be incorrect.">
            <a:extLst>
              <a:ext uri="{FF2B5EF4-FFF2-40B4-BE49-F238E27FC236}">
                <a16:creationId xmlns:a16="http://schemas.microsoft.com/office/drawing/2014/main" id="{CC844CCF-63AE-30C0-2A11-22A47D8D2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70" y="2239891"/>
            <a:ext cx="2761488" cy="1883664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E9BC409E-C8D2-0925-64F1-3BE1E6A29124}"/>
              </a:ext>
            </a:extLst>
          </p:cNvPr>
          <p:cNvSpPr/>
          <p:nvPr/>
        </p:nvSpPr>
        <p:spPr>
          <a:xfrm rot="16200000" flipV="1">
            <a:off x="7809144" y="4640794"/>
            <a:ext cx="813816" cy="887304"/>
          </a:xfrm>
          <a:prstGeom prst="bentArrow">
            <a:avLst>
              <a:gd name="adj1" fmla="val 25000"/>
              <a:gd name="adj2" fmla="val 25000"/>
              <a:gd name="adj3" fmla="val 36465"/>
              <a:gd name="adj4" fmla="val 52922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A large telescope with a large light&#10;&#10;AI-generated content may be incorrect.">
            <a:extLst>
              <a:ext uri="{FF2B5EF4-FFF2-40B4-BE49-F238E27FC236}">
                <a16:creationId xmlns:a16="http://schemas.microsoft.com/office/drawing/2014/main" id="{84E4644C-8F32-BAAD-3D32-1B07EEFAD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29" y="1837820"/>
            <a:ext cx="5384900" cy="38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91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04855-6D58-B23C-0902-148E30713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A2726089-535A-A189-42CA-8EF052ADF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28601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2001-2008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1D31-0B78-CE6C-F937-264B6E55EB38}"/>
              </a:ext>
            </a:extLst>
          </p:cNvPr>
          <p:cNvSpPr txBox="1"/>
          <p:nvPr/>
        </p:nvSpPr>
        <p:spPr>
          <a:xfrm>
            <a:off x="814873" y="1322073"/>
            <a:ext cx="4192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Fully salaried planetarium director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22216-E0A8-553A-B4CD-351295D91664}"/>
              </a:ext>
            </a:extLst>
          </p:cNvPr>
          <p:cNvSpPr txBox="1"/>
          <p:nvPr/>
        </p:nvSpPr>
        <p:spPr>
          <a:xfrm>
            <a:off x="814873" y="1844245"/>
            <a:ext cx="2533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2</a:t>
            </a:r>
            <a:r>
              <a:rPr lang="en-GB" sz="2000" b="1" baseline="30000" dirty="0">
                <a:solidFill>
                  <a:schemeClr val="bg1"/>
                </a:solidFill>
              </a:rPr>
              <a:t>nd</a:t>
            </a:r>
            <a:r>
              <a:rPr lang="en-GB" sz="2000" b="1" dirty="0">
                <a:solidFill>
                  <a:schemeClr val="bg1"/>
                </a:solidFill>
              </a:rPr>
              <a:t> salaried person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978421-62B5-3363-6049-5FD920C2F3BB}"/>
              </a:ext>
            </a:extLst>
          </p:cNvPr>
          <p:cNvSpPr txBox="1"/>
          <p:nvPr/>
        </p:nvSpPr>
        <p:spPr>
          <a:xfrm>
            <a:off x="814873" y="2385803"/>
            <a:ext cx="5161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Regular school events throughout the week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2513A6-7AA2-9BCF-8890-E3771672C95C}"/>
              </a:ext>
            </a:extLst>
          </p:cNvPr>
          <p:cNvSpPr txBox="1"/>
          <p:nvPr/>
        </p:nvSpPr>
        <p:spPr>
          <a:xfrm>
            <a:off x="814873" y="3049423"/>
            <a:ext cx="1937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Public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09EAD-290F-F36A-6EF6-74D9D1710780}"/>
              </a:ext>
            </a:extLst>
          </p:cNvPr>
          <p:cNvSpPr txBox="1"/>
          <p:nvPr/>
        </p:nvSpPr>
        <p:spPr>
          <a:xfrm>
            <a:off x="814873" y="3713043"/>
            <a:ext cx="660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Venue for Cleveland and Darlington Astronomical 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E3542-C4F3-97EA-D068-4B27F2C70BD5}"/>
              </a:ext>
            </a:extLst>
          </p:cNvPr>
          <p:cNvSpPr txBox="1"/>
          <p:nvPr/>
        </p:nvSpPr>
        <p:spPr>
          <a:xfrm>
            <a:off x="814873" y="4381328"/>
            <a:ext cx="4711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“New” GOTO Eros-2 projector installed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09198-FA11-594B-91E2-F0E324D3FAFB}"/>
              </a:ext>
            </a:extLst>
          </p:cNvPr>
          <p:cNvSpPr txBox="1"/>
          <p:nvPr/>
        </p:nvSpPr>
        <p:spPr>
          <a:xfrm>
            <a:off x="814873" y="5049613"/>
            <a:ext cx="8052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Expansion plans – Spitz A3 in separate dome, more observatory domes</a:t>
            </a:r>
          </a:p>
        </p:txBody>
      </p:sp>
    </p:spTree>
    <p:extLst>
      <p:ext uri="{BB962C8B-B14F-4D97-AF65-F5344CB8AC3E}">
        <p14:creationId xmlns:p14="http://schemas.microsoft.com/office/powerpoint/2010/main" val="2594955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A3C1D7-1CCF-36DC-0EE3-74378C8B2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7D23A155-E1F7-03D8-2A6C-4538E0574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2008 – the “Credit Crunch”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5B8EB-6A7E-01EF-6960-1FF688B7859C}"/>
              </a:ext>
            </a:extLst>
          </p:cNvPr>
          <p:cNvSpPr txBox="1"/>
          <p:nvPr/>
        </p:nvSpPr>
        <p:spPr>
          <a:xfrm>
            <a:off x="685800" y="1981200"/>
            <a:ext cx="298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Expansion plans halted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0F132-0B68-BB22-7FA9-7245B9664BF8}"/>
              </a:ext>
            </a:extLst>
          </p:cNvPr>
          <p:cNvSpPr txBox="1"/>
          <p:nvPr/>
        </p:nvSpPr>
        <p:spPr>
          <a:xfrm>
            <a:off x="694368" y="2798077"/>
            <a:ext cx="6241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Pay cuts for personnel, finally making both redundant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715BC-16C4-D46B-B3E4-D8B24CA7B2D7}"/>
              </a:ext>
            </a:extLst>
          </p:cNvPr>
          <p:cNvSpPr txBox="1"/>
          <p:nvPr/>
        </p:nvSpPr>
        <p:spPr>
          <a:xfrm>
            <a:off x="694368" y="3659814"/>
            <a:ext cx="4230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Finally place threatened by closure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CAE7F-DF34-8B6D-1EBE-5E88ED072B5C}"/>
              </a:ext>
            </a:extLst>
          </p:cNvPr>
          <p:cNvSpPr txBox="1"/>
          <p:nvPr/>
        </p:nvSpPr>
        <p:spPr>
          <a:xfrm>
            <a:off x="713700" y="4557318"/>
            <a:ext cx="6386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CaDAS getting worried and evaluating chance of rescue</a:t>
            </a:r>
          </a:p>
        </p:txBody>
      </p:sp>
    </p:spTree>
    <p:extLst>
      <p:ext uri="{BB962C8B-B14F-4D97-AF65-F5344CB8AC3E}">
        <p14:creationId xmlns:p14="http://schemas.microsoft.com/office/powerpoint/2010/main" val="177837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D372C-03A2-2396-6CD5-485796BF8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90AC4E85-9146-0715-12E6-907F5B00A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28601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Formation of TASC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97C73-5D31-4D62-6BB8-534397AFCDAB}"/>
              </a:ext>
            </a:extLst>
          </p:cNvPr>
          <p:cNvSpPr txBox="1"/>
          <p:nvPr/>
        </p:nvSpPr>
        <p:spPr>
          <a:xfrm>
            <a:off x="375361" y="1274167"/>
            <a:ext cx="4753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“Teesside Astronomical Science Centre”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207D8-0368-7906-21DC-A44B05B254C5}"/>
              </a:ext>
            </a:extLst>
          </p:cNvPr>
          <p:cNvSpPr txBox="1"/>
          <p:nvPr/>
        </p:nvSpPr>
        <p:spPr>
          <a:xfrm>
            <a:off x="375361" y="1837965"/>
            <a:ext cx="8199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Organisation as non-profitable charitable organisation (</a:t>
            </a:r>
            <a:r>
              <a:rPr lang="en-GB" sz="2000" dirty="0">
                <a:solidFill>
                  <a:schemeClr val="bg1"/>
                </a:solidFill>
              </a:rPr>
              <a:t>Reg No: 1156793)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7DD1D2-17A0-22A8-533D-A58CE519B348}"/>
              </a:ext>
            </a:extLst>
          </p:cNvPr>
          <p:cNvSpPr txBox="1"/>
          <p:nvPr/>
        </p:nvSpPr>
        <p:spPr>
          <a:xfrm>
            <a:off x="375361" y="2385803"/>
            <a:ext cx="5303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Board of trustees to govern it (all volunteers)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FC38C-50AB-A44A-2591-D4C394317BDD}"/>
              </a:ext>
            </a:extLst>
          </p:cNvPr>
          <p:cNvSpPr txBox="1"/>
          <p:nvPr/>
        </p:nvSpPr>
        <p:spPr>
          <a:xfrm>
            <a:off x="375361" y="3016449"/>
            <a:ext cx="4033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Run by members and volunteers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D5626-13F5-B4CB-99EC-B1A88E57E7AF}"/>
              </a:ext>
            </a:extLst>
          </p:cNvPr>
          <p:cNvSpPr txBox="1"/>
          <p:nvPr/>
        </p:nvSpPr>
        <p:spPr>
          <a:xfrm>
            <a:off x="375361" y="3641515"/>
            <a:ext cx="7467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Lease from Stockton Borough Council for 7 years (once extended)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2DE74-C25F-D34B-302F-111235C800BF}"/>
              </a:ext>
            </a:extLst>
          </p:cNvPr>
          <p:cNvSpPr txBox="1"/>
          <p:nvPr/>
        </p:nvSpPr>
        <p:spPr>
          <a:xfrm>
            <a:off x="381900" y="4330551"/>
            <a:ext cx="4383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Tenants, paying a “peppercorn rent”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294EB-07DC-675F-05E4-41FBAEB9FCF3}"/>
              </a:ext>
            </a:extLst>
          </p:cNvPr>
          <p:cNvSpPr txBox="1"/>
          <p:nvPr/>
        </p:nvSpPr>
        <p:spPr>
          <a:xfrm>
            <a:off x="390912" y="5010258"/>
            <a:ext cx="4359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£3000/year needed to run the place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EE8CA-9A52-5B2B-4A1D-FCB3E6D7D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80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2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8A3C-D1C6-D557-2BE8-91C4B72F8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F4E052B6-5476-065A-D370-FE3ED5827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913" y="-21149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DF435-1E67-C3ED-792B-9E40A432ACBF}"/>
              </a:ext>
            </a:extLst>
          </p:cNvPr>
          <p:cNvSpPr txBox="1"/>
          <p:nvPr/>
        </p:nvSpPr>
        <p:spPr>
          <a:xfrm>
            <a:off x="375361" y="951079"/>
            <a:ext cx="738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 public show / month recommended for age 7+ including adults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D7993-3F3C-29D5-3B7B-0B00A84A9C4C}"/>
              </a:ext>
            </a:extLst>
          </p:cNvPr>
          <p:cNvSpPr txBox="1"/>
          <p:nvPr/>
        </p:nvSpPr>
        <p:spPr>
          <a:xfrm>
            <a:off x="375361" y="1514834"/>
            <a:ext cx="6503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 “family show”/month  – shorter and aiming at children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D3CC9B-D0F8-EA61-74CC-5DAE4B6513F6}"/>
              </a:ext>
            </a:extLst>
          </p:cNvPr>
          <p:cNvSpPr txBox="1"/>
          <p:nvPr/>
        </p:nvSpPr>
        <p:spPr>
          <a:xfrm>
            <a:off x="375361" y="2052262"/>
            <a:ext cx="595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Odd special shows when there is a special occasion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92BB4-F7B5-3458-7EEB-4624EF2C826F}"/>
              </a:ext>
            </a:extLst>
          </p:cNvPr>
          <p:cNvSpPr txBox="1"/>
          <p:nvPr/>
        </p:nvSpPr>
        <p:spPr>
          <a:xfrm>
            <a:off x="397289" y="2623169"/>
            <a:ext cx="6592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Special interest groups: Scouts/guides, adult societies etc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FA3567-FED9-18B0-E545-8DB857431478}"/>
              </a:ext>
            </a:extLst>
          </p:cNvPr>
          <p:cNvSpPr txBox="1"/>
          <p:nvPr/>
        </p:nvSpPr>
        <p:spPr>
          <a:xfrm>
            <a:off x="390912" y="3154439"/>
            <a:ext cx="8674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Every Tuesday free “walk in” event with observing if clear, science demos etc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31B7F2-D604-877D-0B64-DFC9AF6FF5A6}"/>
              </a:ext>
            </a:extLst>
          </p:cNvPr>
          <p:cNvSpPr txBox="1"/>
          <p:nvPr/>
        </p:nvSpPr>
        <p:spPr>
          <a:xfrm>
            <a:off x="390912" y="3658799"/>
            <a:ext cx="7644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Income with donations about £6000/year </a:t>
            </a:r>
            <a:r>
              <a:rPr lang="en-GB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running costs covered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9867F-4071-736E-09DD-557FE97211C3}"/>
              </a:ext>
            </a:extLst>
          </p:cNvPr>
          <p:cNvSpPr txBox="1"/>
          <p:nvPr/>
        </p:nvSpPr>
        <p:spPr>
          <a:xfrm>
            <a:off x="390912" y="4152273"/>
            <a:ext cx="663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Surplus used to improve the place – better projectors etc.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AA2DA4-3036-0514-B150-912C2BDF1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0600A0-D554-1E53-BD8C-5E8B5FC4904D}"/>
              </a:ext>
            </a:extLst>
          </p:cNvPr>
          <p:cNvSpPr txBox="1"/>
          <p:nvPr/>
        </p:nvSpPr>
        <p:spPr>
          <a:xfrm>
            <a:off x="390912" y="4734195"/>
            <a:ext cx="7968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13 TASC members, 20 </a:t>
            </a:r>
            <a:r>
              <a:rPr lang="en-GB" sz="2000" b="1">
                <a:solidFill>
                  <a:schemeClr val="bg1"/>
                </a:solidFill>
              </a:rPr>
              <a:t>active volunteers, </a:t>
            </a:r>
            <a:r>
              <a:rPr lang="en-GB" sz="2000" b="1" dirty="0">
                <a:solidFill>
                  <a:schemeClr val="bg1"/>
                </a:solidFill>
              </a:rPr>
              <a:t>about 800 paying guests/year</a:t>
            </a:r>
          </a:p>
        </p:txBody>
      </p:sp>
    </p:spTree>
    <p:extLst>
      <p:ext uri="{BB962C8B-B14F-4D97-AF65-F5344CB8AC3E}">
        <p14:creationId xmlns:p14="http://schemas.microsoft.com/office/powerpoint/2010/main" val="3754758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2" grpId="0"/>
      <p:bldP spid="3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E2D5A-89E3-2116-0490-7350966DA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F1EA65F1-0208-3D0F-9632-0C5CDF253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913" y="114301"/>
            <a:ext cx="7772400" cy="110490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</a:rPr>
              <a:t>Spitz A5 (former Jodrell Bank)</a:t>
            </a:r>
            <a:br>
              <a:rPr lang="en-GB" altLang="en-US" sz="3200" dirty="0">
                <a:solidFill>
                  <a:schemeClr val="bg1"/>
                </a:solidFill>
              </a:rPr>
            </a:br>
            <a:r>
              <a:rPr lang="en-GB" altLang="en-US" sz="2000" dirty="0">
                <a:solidFill>
                  <a:schemeClr val="bg1"/>
                </a:solidFill>
              </a:rPr>
              <a:t>set to enrich digital projection using full-dome projection (</a:t>
            </a:r>
            <a:r>
              <a:rPr lang="en-GB" altLang="en-US" sz="2000" dirty="0" err="1">
                <a:solidFill>
                  <a:schemeClr val="bg1"/>
                </a:solidFill>
              </a:rPr>
              <a:t>Stellarium+Shiraplay</a:t>
            </a:r>
            <a:r>
              <a:rPr lang="en-GB" altLang="en-US" sz="2000" dirty="0">
                <a:solidFill>
                  <a:schemeClr val="bg1"/>
                </a:solidFill>
              </a:rPr>
              <a:t>)</a:t>
            </a:r>
            <a:endParaRPr lang="en-GB" alt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81625-BF4B-E1A3-BF6C-EED45493C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pic>
        <p:nvPicPr>
          <p:cNvPr id="10" name="Picture 9" descr="A large robot in a room&#10;&#10;AI-generated content may be incorrect.">
            <a:extLst>
              <a:ext uri="{FF2B5EF4-FFF2-40B4-BE49-F238E27FC236}">
                <a16:creationId xmlns:a16="http://schemas.microsoft.com/office/drawing/2014/main" id="{25307C49-8740-C66E-31FD-1A36B95DF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3" y="1331946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912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Words>517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The Wynyard Planetarium</vt:lpstr>
      <vt:lpstr>Time line</vt:lpstr>
      <vt:lpstr>1994: Public observatory</vt:lpstr>
      <vt:lpstr>2001: Castle Eden Walkway Planetarium</vt:lpstr>
      <vt:lpstr>2001-2008</vt:lpstr>
      <vt:lpstr>2008 – the “Credit Crunch”</vt:lpstr>
      <vt:lpstr>Formation of TASC</vt:lpstr>
      <vt:lpstr>Operation</vt:lpstr>
      <vt:lpstr>Spitz A5 (former Jodrell Bank) set to enrich digital projection using full-dome projection (Stellarium+Shiraplay)</vt:lpstr>
      <vt:lpstr>Observations</vt:lpstr>
      <vt:lpstr>Jack Youdale Observatory</vt:lpstr>
      <vt:lpstr>Experiences</vt:lpstr>
      <vt:lpstr>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Juergen Schmoll</dc:creator>
  <cp:lastModifiedBy>SCHMOLL, JUERGEN</cp:lastModifiedBy>
  <cp:revision>148</cp:revision>
  <dcterms:created xsi:type="dcterms:W3CDTF">2006-08-16T00:00:00Z</dcterms:created>
  <dcterms:modified xsi:type="dcterms:W3CDTF">2025-07-03T22:21:16Z</dcterms:modified>
</cp:coreProperties>
</file>