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notesMasterIdLst>
    <p:notesMasterId r:id="rId32"/>
  </p:notesMasterIdLst>
  <p:sldIdLst>
    <p:sldId id="256" r:id="rId2"/>
    <p:sldId id="320" r:id="rId3"/>
    <p:sldId id="322" r:id="rId4"/>
    <p:sldId id="323" r:id="rId5"/>
    <p:sldId id="324" r:id="rId6"/>
    <p:sldId id="325" r:id="rId7"/>
    <p:sldId id="287" r:id="rId8"/>
    <p:sldId id="288" r:id="rId9"/>
    <p:sldId id="286" r:id="rId10"/>
    <p:sldId id="290" r:id="rId11"/>
    <p:sldId id="330" r:id="rId12"/>
    <p:sldId id="292" r:id="rId13"/>
    <p:sldId id="273" r:id="rId14"/>
    <p:sldId id="331" r:id="rId15"/>
    <p:sldId id="270" r:id="rId16"/>
    <p:sldId id="272" r:id="rId17"/>
    <p:sldId id="263" r:id="rId18"/>
    <p:sldId id="274" r:id="rId19"/>
    <p:sldId id="282" r:id="rId20"/>
    <p:sldId id="293" r:id="rId21"/>
    <p:sldId id="297" r:id="rId22"/>
    <p:sldId id="295" r:id="rId23"/>
    <p:sldId id="298" r:id="rId24"/>
    <p:sldId id="299" r:id="rId25"/>
    <p:sldId id="328" r:id="rId26"/>
    <p:sldId id="326" r:id="rId27"/>
    <p:sldId id="327" r:id="rId28"/>
    <p:sldId id="332" r:id="rId29"/>
    <p:sldId id="333" r:id="rId30"/>
    <p:sldId id="27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62401"/>
  </p:normalViewPr>
  <p:slideViewPr>
    <p:cSldViewPr snapToGrid="0">
      <p:cViewPr>
        <p:scale>
          <a:sx n="85" d="100"/>
          <a:sy n="85" d="100"/>
        </p:scale>
        <p:origin x="14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34DDF-8B7E-3B41-8FAD-DB6E496811BC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BECA3-A2BC-E84D-B347-C84E216AF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204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impervious to RFI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2BECA3-A2BC-E84D-B347-C84E216AFDA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69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2BECA3-A2BC-E84D-B347-C84E216AFDA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052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use a very analogy - you could say its like finding a needle in a haystack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2BECA3-A2BC-E84D-B347-C84E216AFDA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364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However, the second problem</a:t>
            </a:r>
          </a:p>
          <a:p>
            <a:r>
              <a:rPr lang="en-GB" dirty="0"/>
              <a:t>-&gt;Hard to distinguish between RFI and True signals </a:t>
            </a:r>
          </a:p>
          <a:p>
            <a:endParaRPr lang="en-GB" dirty="0"/>
          </a:p>
          <a:p>
            <a:r>
              <a:rPr lang="en-GB" dirty="0"/>
              <a:t>so </a:t>
            </a:r>
            <a:r>
              <a:rPr lang="en-GB" dirty="0" err="1"/>
              <a:t>youre</a:t>
            </a:r>
            <a:r>
              <a:rPr lang="en-GB" dirty="0"/>
              <a:t> probably wondering what do our needles look like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2BECA3-A2BC-E84D-B347-C84E216AFDA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919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2BECA3-A2BC-E84D-B347-C84E216AFDA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013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A759-BFF8-4B5B-9ECE-D93AC303B331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89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F398-5DA3-4937-BE3F-7CA1B9158252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93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1ED9-F929-4A92-90F9-3C9C84ABBE83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66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429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B316-A2E6-49F2-825C-64AA951E4184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61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748B-ADD6-4C5A-8C2A-A39721276E74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44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FB0F-3C5C-4949-B933-9C7E511ED094}" type="datetime1">
              <a:rPr lang="en-US" smtClean="0"/>
              <a:t>7/8/25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7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C2F01D58-E949-4BCB-829A-BBF80E38D59C}" type="datetime1">
              <a:rPr lang="en-US" smtClean="0"/>
              <a:t>7/8/25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91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A846-0DA4-4D92-9BF1-DE8C52C1F4DF}" type="datetime1">
              <a:rPr lang="en-US" smtClean="0"/>
              <a:t>7/8/25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65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2331-4A9C-472F-A7FA-968157338839}" type="datetime1">
              <a:rPr lang="en-US" smtClean="0"/>
              <a:t>7/8/25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33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7F3D-ED52-43FD-A26D-318B71534485}" type="datetime1">
              <a:rPr lang="en-US" smtClean="0"/>
              <a:t>7/8/25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7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91FA4-6264-4BB8-B3B5-77711EED2D82}" type="datetime1">
              <a:rPr lang="en-US" smtClean="0"/>
              <a:t>7/8/25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80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7F6A1D9-D323-4F4E-8655-25E2D32CE742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8F8250-7A81-4A19-87AD-FFB2CE4E39A5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F38FC-2DEA-2647-C409-EF75720C1017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4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50" r:id="rId6"/>
    <p:sldLayoutId id="2147483745" r:id="rId7"/>
    <p:sldLayoutId id="2147483746" r:id="rId8"/>
    <p:sldLayoutId id="2147483747" r:id="rId9"/>
    <p:sldLayoutId id="2147483749" r:id="rId10"/>
    <p:sldLayoutId id="2147483748" r:id="rId11"/>
    <p:sldLayoutId id="2147483752" r:id="rId1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5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56C5C09-0043-4549-B800-2101B70D6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E2F724-2FB3-4D1D-A730-739B8654C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large white satellite dish&#10;&#10;Description automatically generated">
            <a:extLst>
              <a:ext uri="{FF2B5EF4-FFF2-40B4-BE49-F238E27FC236}">
                <a16:creationId xmlns:a16="http://schemas.microsoft.com/office/drawing/2014/main" id="{151C3E99-EDDE-6195-7B6D-9907DC8A4D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16420" b="860"/>
          <a:stretch/>
        </p:blipFill>
        <p:spPr>
          <a:xfrm flipH="1">
            <a:off x="-1" y="0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631E18-D734-F7E8-208A-274155655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2" cy="233424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i="0" dirty="0">
                <a:solidFill>
                  <a:srgbClr val="FFFFFF"/>
                </a:solidFill>
                <a:effectLst/>
              </a:rPr>
              <a:t>Autoencoder for Anomaly detection in GBT Data</a:t>
            </a:r>
            <a:endParaRPr lang="en-US" sz="4200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3BE91F-2EEA-6E3A-6168-8EF03BEC8F6A}"/>
              </a:ext>
            </a:extLst>
          </p:cNvPr>
          <p:cNvSpPr txBox="1"/>
          <p:nvPr/>
        </p:nvSpPr>
        <p:spPr>
          <a:xfrm>
            <a:off x="514823" y="5324940"/>
            <a:ext cx="5040785" cy="4187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</a:pPr>
            <a:r>
              <a:rPr lang="en-US" dirty="0">
                <a:solidFill>
                  <a:srgbClr val="FFFFFF"/>
                </a:solidFill>
              </a:rPr>
              <a:t>Kai Mulcock (Imperial College London)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7E1830-7820-F7AE-0C6D-E43F1496B0C9}"/>
              </a:ext>
            </a:extLst>
          </p:cNvPr>
          <p:cNvSpPr txBox="1"/>
          <p:nvPr/>
        </p:nvSpPr>
        <p:spPr>
          <a:xfrm>
            <a:off x="517870" y="5694926"/>
            <a:ext cx="874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Supervisors: Professor Chris Lintott (University Of Oxford), Dr Steve Croft (UC Berkeley)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D19311-33A2-E3D6-AB51-7265BBC6D2A3}"/>
              </a:ext>
            </a:extLst>
          </p:cNvPr>
          <p:cNvSpPr txBox="1"/>
          <p:nvPr/>
        </p:nvSpPr>
        <p:spPr>
          <a:xfrm>
            <a:off x="9982200" y="6596390"/>
            <a:ext cx="22098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100" dirty="0"/>
              <a:t>Image: Green Bank Observatory </a:t>
            </a:r>
          </a:p>
        </p:txBody>
      </p:sp>
    </p:spTree>
    <p:extLst>
      <p:ext uri="{BB962C8B-B14F-4D97-AF65-F5344CB8AC3E}">
        <p14:creationId xmlns:p14="http://schemas.microsoft.com/office/powerpoint/2010/main" val="1221460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EF92585-7A99-6108-9663-8C5903274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339C3F-8487-77B8-E93A-C1696E31A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6160"/>
            <a:ext cx="11153214" cy="1463040"/>
          </a:xfrm>
        </p:spPr>
        <p:txBody>
          <a:bodyPr>
            <a:normAutofit/>
          </a:bodyPr>
          <a:lstStyle/>
          <a:p>
            <a:r>
              <a:rPr lang="en-GB" sz="4400" dirty="0"/>
              <a:t>The Data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D5B03A-B780-A698-DFA9-C9932F22D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23CC76-4623-3A33-5468-4E631C93415F}"/>
              </a:ext>
            </a:extLst>
          </p:cNvPr>
          <p:cNvSpPr txBox="1"/>
          <p:nvPr/>
        </p:nvSpPr>
        <p:spPr>
          <a:xfrm>
            <a:off x="0" y="6463393"/>
            <a:ext cx="4752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Generated with </a:t>
            </a:r>
            <a:r>
              <a:rPr lang="en-GB" dirty="0" err="1"/>
              <a:t>Setigen</a:t>
            </a:r>
            <a:r>
              <a:rPr lang="en-GB" dirty="0"/>
              <a:t> - (</a:t>
            </a:r>
            <a:r>
              <a:rPr lang="en-GB" dirty="0" err="1"/>
              <a:t>Brzycki</a:t>
            </a:r>
            <a:r>
              <a:rPr lang="en-GB" dirty="0"/>
              <a:t> et al., 2022)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10FB7CB-1A95-8FD0-6853-DB15A47D1577}"/>
              </a:ext>
            </a:extLst>
          </p:cNvPr>
          <p:cNvGrpSpPr/>
          <p:nvPr/>
        </p:nvGrpSpPr>
        <p:grpSpPr>
          <a:xfrm>
            <a:off x="4865545" y="1707680"/>
            <a:ext cx="8126069" cy="4566843"/>
            <a:chOff x="2646706" y="1783067"/>
            <a:chExt cx="8126069" cy="456684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783276-9F80-AEAD-628E-3BAB44B2D416}"/>
                </a:ext>
              </a:extLst>
            </p:cNvPr>
            <p:cNvSpPr txBox="1"/>
            <p:nvPr/>
          </p:nvSpPr>
          <p:spPr>
            <a:xfrm>
              <a:off x="8750335" y="2243392"/>
              <a:ext cx="2022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9ED7C7-C7D3-F301-8471-E4BB7E4A3E73}"/>
                </a:ext>
              </a:extLst>
            </p:cNvPr>
            <p:cNvSpPr txBox="1"/>
            <p:nvPr/>
          </p:nvSpPr>
          <p:spPr>
            <a:xfrm>
              <a:off x="8750335" y="3533900"/>
              <a:ext cx="2022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D2B816-9EFF-26A0-5CE3-6697A75D2F5E}"/>
                </a:ext>
              </a:extLst>
            </p:cNvPr>
            <p:cNvSpPr txBox="1"/>
            <p:nvPr/>
          </p:nvSpPr>
          <p:spPr>
            <a:xfrm>
              <a:off x="8750335" y="4751172"/>
              <a:ext cx="2022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8EB417-4B68-5DD9-6BEB-A301909359AF}"/>
                </a:ext>
              </a:extLst>
            </p:cNvPr>
            <p:cNvSpPr txBox="1"/>
            <p:nvPr/>
          </p:nvSpPr>
          <p:spPr>
            <a:xfrm>
              <a:off x="8750335" y="2927471"/>
              <a:ext cx="2022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Off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EBDFF7-AE0C-174F-875B-CA2D5142D6AF}"/>
                </a:ext>
              </a:extLst>
            </p:cNvPr>
            <p:cNvSpPr txBox="1"/>
            <p:nvPr/>
          </p:nvSpPr>
          <p:spPr>
            <a:xfrm>
              <a:off x="8750335" y="4140329"/>
              <a:ext cx="2022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Off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53EC4E-F2B7-3E15-D72F-4D06D6CB9A8E}"/>
                </a:ext>
              </a:extLst>
            </p:cNvPr>
            <p:cNvSpPr txBox="1"/>
            <p:nvPr/>
          </p:nvSpPr>
          <p:spPr>
            <a:xfrm>
              <a:off x="8750335" y="5362012"/>
              <a:ext cx="2022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Off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F77373-2D66-42C9-262C-7838F03FA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6706" y="2024474"/>
              <a:ext cx="6324313" cy="432543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322770-81F4-A362-7030-5ABC43F26908}"/>
                </a:ext>
              </a:extLst>
            </p:cNvPr>
            <p:cNvSpPr txBox="1"/>
            <p:nvPr/>
          </p:nvSpPr>
          <p:spPr>
            <a:xfrm>
              <a:off x="3320579" y="1783067"/>
              <a:ext cx="5429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Green Bank Telescope Observation pattern : ABACAD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F2221FE-5977-8164-EE6A-1866F454FF1D}"/>
              </a:ext>
            </a:extLst>
          </p:cNvPr>
          <p:cNvSpPr txBox="1"/>
          <p:nvPr/>
        </p:nvSpPr>
        <p:spPr>
          <a:xfrm>
            <a:off x="517869" y="2278662"/>
            <a:ext cx="39433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A, B, C, and D are different Targets</a:t>
            </a:r>
          </a:p>
          <a:p>
            <a:r>
              <a:rPr lang="en-GB" dirty="0"/>
              <a:t>On : Looking at A</a:t>
            </a:r>
          </a:p>
          <a:p>
            <a:r>
              <a:rPr lang="en-GB" dirty="0"/>
              <a:t>Off : Not Looking at A</a:t>
            </a:r>
          </a:p>
          <a:p>
            <a:r>
              <a:rPr lang="en-GB" dirty="0"/>
              <a:t>Time bins : 18 seconds long</a:t>
            </a:r>
          </a:p>
          <a:p>
            <a:r>
              <a:rPr lang="en-GB" dirty="0"/>
              <a:t>Frequency Bins : 2.73 / 2.83 Hz wide</a:t>
            </a:r>
          </a:p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9D5582-26E8-83DA-C6F5-51904F7BB44F}"/>
              </a:ext>
            </a:extLst>
          </p:cNvPr>
          <p:cNvSpPr txBox="1"/>
          <p:nvPr/>
        </p:nvSpPr>
        <p:spPr>
          <a:xfrm>
            <a:off x="517869" y="3827845"/>
            <a:ext cx="394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Signal could be a technosignature if present only when looking at 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88285C-0DAA-A279-87CC-117F2E417826}"/>
              </a:ext>
            </a:extLst>
          </p:cNvPr>
          <p:cNvSpPr txBox="1"/>
          <p:nvPr/>
        </p:nvSpPr>
        <p:spPr>
          <a:xfrm>
            <a:off x="8027701" y="225287"/>
            <a:ext cx="3729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/>
              <a:t>RFI = Radio Frequency Interference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93E54F04-90B8-1C16-28E4-A09C63544E94}"/>
              </a:ext>
            </a:extLst>
          </p:cNvPr>
          <p:cNvSpPr/>
          <p:nvPr/>
        </p:nvSpPr>
        <p:spPr>
          <a:xfrm>
            <a:off x="4227616" y="1793174"/>
            <a:ext cx="938150" cy="4203865"/>
          </a:xfrm>
          <a:prstGeom prst="leftBrace">
            <a:avLst>
              <a:gd name="adj1" fmla="val 8333"/>
              <a:gd name="adj2" fmla="val 85876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28BC6FF-B543-C8BB-069B-3B8931B28DD6}"/>
              </a:ext>
            </a:extLst>
          </p:cNvPr>
          <p:cNvSpPr/>
          <p:nvPr/>
        </p:nvSpPr>
        <p:spPr>
          <a:xfrm>
            <a:off x="850748" y="4619284"/>
            <a:ext cx="3277590" cy="1598738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Terminology</a:t>
            </a:r>
          </a:p>
          <a:p>
            <a:pPr algn="ctr"/>
            <a:r>
              <a:rPr lang="en-GB" dirty="0"/>
              <a:t>Cadence = 6 frames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968E3E-436C-0847-9EC6-DAFBD0E01B77}"/>
              </a:ext>
            </a:extLst>
          </p:cNvPr>
          <p:cNvCxnSpPr>
            <a:cxnSpLocks/>
          </p:cNvCxnSpPr>
          <p:nvPr/>
        </p:nvCxnSpPr>
        <p:spPr>
          <a:xfrm>
            <a:off x="5341026" y="2694450"/>
            <a:ext cx="58655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1324207-5904-A5C8-CB46-5A2FA29FCE86}"/>
              </a:ext>
            </a:extLst>
          </p:cNvPr>
          <p:cNvCxnSpPr>
            <a:cxnSpLocks/>
          </p:cNvCxnSpPr>
          <p:nvPr/>
        </p:nvCxnSpPr>
        <p:spPr>
          <a:xfrm>
            <a:off x="5324302" y="3288810"/>
            <a:ext cx="58655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716D60C-69E6-03F9-DEB3-85F43C695B3C}"/>
              </a:ext>
            </a:extLst>
          </p:cNvPr>
          <p:cNvCxnSpPr>
            <a:cxnSpLocks/>
          </p:cNvCxnSpPr>
          <p:nvPr/>
        </p:nvCxnSpPr>
        <p:spPr>
          <a:xfrm>
            <a:off x="5341026" y="3890790"/>
            <a:ext cx="58655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B2AC89-AF7C-53F0-8D0E-49CCC1128FC7}"/>
              </a:ext>
            </a:extLst>
          </p:cNvPr>
          <p:cNvCxnSpPr>
            <a:cxnSpLocks/>
          </p:cNvCxnSpPr>
          <p:nvPr/>
        </p:nvCxnSpPr>
        <p:spPr>
          <a:xfrm>
            <a:off x="5341026" y="4474176"/>
            <a:ext cx="58655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10587D2-F209-6DA6-7EA3-8B99A15984BB}"/>
              </a:ext>
            </a:extLst>
          </p:cNvPr>
          <p:cNvCxnSpPr>
            <a:cxnSpLocks/>
          </p:cNvCxnSpPr>
          <p:nvPr/>
        </p:nvCxnSpPr>
        <p:spPr>
          <a:xfrm>
            <a:off x="5341026" y="5045117"/>
            <a:ext cx="58655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37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FD45AD-4496-E58F-CDB4-8209B23B3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E277391-37FF-A41D-21AE-1628F3555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8B50AA-D9F5-8C8D-13B4-15F7C70565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E7AF19-6DC8-9D07-E788-3EE2FF85FC53}"/>
              </a:ext>
            </a:extLst>
          </p:cNvPr>
          <p:cNvSpPr txBox="1">
            <a:spLocks/>
          </p:cNvSpPr>
          <p:nvPr/>
        </p:nvSpPr>
        <p:spPr>
          <a:xfrm>
            <a:off x="517869" y="657369"/>
            <a:ext cx="1115321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/>
              <a:t>The Solution?</a:t>
            </a:r>
            <a:endParaRPr lang="en-GB" sz="4400" dirty="0"/>
          </a:p>
        </p:txBody>
      </p:sp>
      <p:pic>
        <p:nvPicPr>
          <p:cNvPr id="7" name="Google Shape;103;p16">
            <a:extLst>
              <a:ext uri="{FF2B5EF4-FFF2-40B4-BE49-F238E27FC236}">
                <a16:creationId xmlns:a16="http://schemas.microsoft.com/office/drawing/2014/main" id="{80D6343A-3E7E-E88A-1D32-E9AC05D631B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0333" y="2712464"/>
            <a:ext cx="10611333" cy="33302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4;p16">
            <a:extLst>
              <a:ext uri="{FF2B5EF4-FFF2-40B4-BE49-F238E27FC236}">
                <a16:creationId xmlns:a16="http://schemas.microsoft.com/office/drawing/2014/main" id="{247C5DC4-2847-80FF-2632-CB737DC075FA}"/>
              </a:ext>
            </a:extLst>
          </p:cNvPr>
          <p:cNvSpPr txBox="1"/>
          <p:nvPr/>
        </p:nvSpPr>
        <p:spPr>
          <a:xfrm>
            <a:off x="422014" y="179940"/>
            <a:ext cx="12026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1400" dirty="0"/>
              <a:t>https://</a:t>
            </a:r>
            <a:r>
              <a:rPr lang="en-GB" sz="1400" dirty="0" err="1"/>
              <a:t>towardsdatascience.com</a:t>
            </a:r>
            <a:r>
              <a:rPr lang="en-GB" sz="1400" dirty="0"/>
              <a:t>/auto-encoder-what-is-it-and-what-is-it-used-for-part-1-3e5c6f017726</a:t>
            </a:r>
            <a:endParaRPr sz="1400" dirty="0"/>
          </a:p>
        </p:txBody>
      </p:sp>
      <p:cxnSp>
        <p:nvCxnSpPr>
          <p:cNvPr id="13" name="Google Shape;106;p16">
            <a:extLst>
              <a:ext uri="{FF2B5EF4-FFF2-40B4-BE49-F238E27FC236}">
                <a16:creationId xmlns:a16="http://schemas.microsoft.com/office/drawing/2014/main" id="{04895694-C800-AC9B-0857-EBA639D241DB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2133600" y="1845568"/>
            <a:ext cx="2510839" cy="1761475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" name="Google Shape;107;p16">
            <a:extLst>
              <a:ext uri="{FF2B5EF4-FFF2-40B4-BE49-F238E27FC236}">
                <a16:creationId xmlns:a16="http://schemas.microsoft.com/office/drawing/2014/main" id="{5D145AF2-547C-D7F9-6ACC-1A369B900ED1}"/>
              </a:ext>
            </a:extLst>
          </p:cNvPr>
          <p:cNvCxnSpPr>
            <a:cxnSpLocks/>
            <a:endCxn id="15" idx="3"/>
          </p:cNvCxnSpPr>
          <p:nvPr/>
        </p:nvCxnSpPr>
        <p:spPr>
          <a:xfrm flipH="1" flipV="1">
            <a:off x="7280305" y="1845568"/>
            <a:ext cx="2299124" cy="1823243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6E0A8F5-3564-755D-0D01-3BF766EDA2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83" t="3865" r="2774" b="14821"/>
          <a:stretch/>
        </p:blipFill>
        <p:spPr>
          <a:xfrm>
            <a:off x="4644439" y="1001577"/>
            <a:ext cx="2635866" cy="16879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315AD7-D712-2B2B-EDAF-5C947F0F6FF6}"/>
              </a:ext>
            </a:extLst>
          </p:cNvPr>
          <p:cNvSpPr txBox="1"/>
          <p:nvPr/>
        </p:nvSpPr>
        <p:spPr>
          <a:xfrm>
            <a:off x="785726" y="1383944"/>
            <a:ext cx="179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An Autoencoder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1C33DA-8F5B-6EB0-7084-9C313B3415E3}"/>
              </a:ext>
            </a:extLst>
          </p:cNvPr>
          <p:cNvGrpSpPr/>
          <p:nvPr/>
        </p:nvGrpSpPr>
        <p:grpSpPr>
          <a:xfrm>
            <a:off x="2133600" y="5218841"/>
            <a:ext cx="7193280" cy="1286925"/>
            <a:chOff x="2133600" y="5537632"/>
            <a:chExt cx="7193280" cy="12869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8BB2F8-25CA-BF21-D737-7C4834598030}"/>
                </a:ext>
              </a:extLst>
            </p:cNvPr>
            <p:cNvSpPr txBox="1"/>
            <p:nvPr/>
          </p:nvSpPr>
          <p:spPr>
            <a:xfrm>
              <a:off x="3834987" y="6362892"/>
              <a:ext cx="41562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Reconstruction Loss Function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A3EB67C-CEBA-AF29-32D3-5AADB711FF48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>
              <a:off x="2133600" y="5537632"/>
              <a:ext cx="1701387" cy="105609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2CE43CA-5016-AA2E-2EB3-747390195315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 flipV="1">
              <a:off x="7991253" y="5537632"/>
              <a:ext cx="1335627" cy="105609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672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EF92585-7A99-6108-9663-8C5903274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339C3F-8487-77B8-E93A-C1696E31A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634344"/>
            <a:ext cx="11153214" cy="1463040"/>
          </a:xfrm>
        </p:spPr>
        <p:txBody>
          <a:bodyPr>
            <a:normAutofit/>
          </a:bodyPr>
          <a:lstStyle/>
          <a:p>
            <a:r>
              <a:rPr lang="en-GB" sz="4400" dirty="0"/>
              <a:t>Data Generation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D5B03A-B780-A698-DFA9-C9932F22D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93C2B75-A44F-1E07-948F-E1473C6D8509}"/>
              </a:ext>
            </a:extLst>
          </p:cNvPr>
          <p:cNvGrpSpPr/>
          <p:nvPr/>
        </p:nvGrpSpPr>
        <p:grpSpPr>
          <a:xfrm>
            <a:off x="0" y="3217232"/>
            <a:ext cx="6651155" cy="3454119"/>
            <a:chOff x="-27659" y="2810405"/>
            <a:chExt cx="6651155" cy="345411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FBA39CF-B320-C0C5-A1BE-26857D5BBD5C}"/>
                </a:ext>
              </a:extLst>
            </p:cNvPr>
            <p:cNvGrpSpPr/>
            <p:nvPr/>
          </p:nvGrpSpPr>
          <p:grpSpPr>
            <a:xfrm>
              <a:off x="2711562" y="3637566"/>
              <a:ext cx="3911934" cy="2626958"/>
              <a:chOff x="517869" y="4037704"/>
              <a:chExt cx="3911934" cy="2626958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B349ABAF-59E1-75DE-55D9-4EE32E76D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b="1815"/>
              <a:stretch>
                <a:fillRect/>
              </a:stretch>
            </p:blipFill>
            <p:spPr>
              <a:xfrm>
                <a:off x="517869" y="4037704"/>
                <a:ext cx="3911934" cy="2626958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7D6A745-8600-6C46-BBB5-2476A70DBA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573" t="8459" r="1536" b="8404"/>
              <a:stretch>
                <a:fillRect/>
              </a:stretch>
            </p:blipFill>
            <p:spPr>
              <a:xfrm>
                <a:off x="940098" y="4133964"/>
                <a:ext cx="3390982" cy="2202533"/>
              </a:xfrm>
              <a:prstGeom prst="rect">
                <a:avLst/>
              </a:prstGeom>
            </p:spPr>
          </p:pic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BDFB78F-582E-B32F-2E35-10B1CE3E9F78}"/>
                </a:ext>
              </a:extLst>
            </p:cNvPr>
            <p:cNvSpPr/>
            <p:nvPr/>
          </p:nvSpPr>
          <p:spPr>
            <a:xfrm>
              <a:off x="2692738" y="4793200"/>
              <a:ext cx="422229" cy="7138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F89716F-6FE5-51AA-4EFD-5ABAB78F5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815"/>
            <a:stretch>
              <a:fillRect/>
            </a:stretch>
          </p:blipFill>
          <p:spPr>
            <a:xfrm>
              <a:off x="-27659" y="2810405"/>
              <a:ext cx="3911934" cy="2626958"/>
            </a:xfrm>
            <a:prstGeom prst="rect">
              <a:avLst/>
            </a:prstGeom>
          </p:spPr>
        </p:pic>
      </p:grp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5B0FE249-C97F-2DB8-AC9D-D76752CB0983}"/>
              </a:ext>
            </a:extLst>
          </p:cNvPr>
          <p:cNvSpPr/>
          <p:nvPr/>
        </p:nvSpPr>
        <p:spPr>
          <a:xfrm>
            <a:off x="1353316" y="1680555"/>
            <a:ext cx="2800352" cy="8001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Inject Signals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DF945CA-1D62-4148-4050-C5A809552508}"/>
              </a:ext>
            </a:extLst>
          </p:cNvPr>
          <p:cNvCxnSpPr>
            <a:cxnSpLocks/>
            <a:stCxn id="53" idx="3"/>
            <a:endCxn id="54" idx="1"/>
          </p:cNvCxnSpPr>
          <p:nvPr/>
        </p:nvCxnSpPr>
        <p:spPr>
          <a:xfrm>
            <a:off x="4153668" y="2080605"/>
            <a:ext cx="4093691" cy="0"/>
          </a:xfrm>
          <a:prstGeom prst="straightConnector1">
            <a:avLst/>
          </a:prstGeom>
          <a:ln w="76200">
            <a:solidFill>
              <a:schemeClr val="accent5"/>
            </a:solidFill>
            <a:headEnd type="oval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DBC54F5E-5A16-F9C6-1797-611289BA7CC2}"/>
              </a:ext>
            </a:extLst>
          </p:cNvPr>
          <p:cNvSpPr txBox="1"/>
          <p:nvPr/>
        </p:nvSpPr>
        <p:spPr>
          <a:xfrm>
            <a:off x="1912781" y="2472642"/>
            <a:ext cx="168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(Using </a:t>
            </a:r>
            <a:r>
              <a:rPr lang="en-GB" dirty="0" err="1"/>
              <a:t>Setigen</a:t>
            </a:r>
            <a:r>
              <a:rPr lang="en-GB" dirty="0"/>
              <a:t>)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A979D1E-B5B3-D7D9-C646-9DF5AA8320E5}"/>
              </a:ext>
            </a:extLst>
          </p:cNvPr>
          <p:cNvCxnSpPr>
            <a:cxnSpLocks/>
          </p:cNvCxnSpPr>
          <p:nvPr/>
        </p:nvCxnSpPr>
        <p:spPr>
          <a:xfrm>
            <a:off x="6736702" y="3217232"/>
            <a:ext cx="0" cy="352880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6EF4BADE-BEBA-6BEB-CA5E-4B8D2B8648A6}"/>
              </a:ext>
            </a:extLst>
          </p:cNvPr>
          <p:cNvSpPr txBox="1"/>
          <p:nvPr/>
        </p:nvSpPr>
        <p:spPr>
          <a:xfrm>
            <a:off x="7286277" y="4208814"/>
            <a:ext cx="4722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Divide all pixels by max value of the cadence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dirty="0"/>
              <a:t>Ensures values between 0 and 1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641623AD-E587-A443-0C9D-67627E2B5232}"/>
              </a:ext>
            </a:extLst>
          </p:cNvPr>
          <p:cNvSpPr/>
          <p:nvPr/>
        </p:nvSpPr>
        <p:spPr>
          <a:xfrm>
            <a:off x="8247359" y="1680555"/>
            <a:ext cx="2800352" cy="8001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Normalise</a:t>
            </a:r>
          </a:p>
        </p:txBody>
      </p:sp>
    </p:spTree>
    <p:extLst>
      <p:ext uri="{BB962C8B-B14F-4D97-AF65-F5344CB8AC3E}">
        <p14:creationId xmlns:p14="http://schemas.microsoft.com/office/powerpoint/2010/main" val="134624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6" grpId="0"/>
      <p:bldP spid="64" grpId="0"/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C689F1-40A5-DBBB-8D59-6EDE469BF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393" y="1492749"/>
            <a:ext cx="6123214" cy="4771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A80B44-48DD-D2E4-F0CB-BC2DCF4FB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400" dirty="0"/>
              <a:t>Anomaly Detection – Reconstruction Loss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E3E134-2746-F9E1-A7EF-5FA0F60A7D39}"/>
              </a:ext>
            </a:extLst>
          </p:cNvPr>
          <p:cNvCxnSpPr>
            <a:cxnSpLocks/>
          </p:cNvCxnSpPr>
          <p:nvPr/>
        </p:nvCxnSpPr>
        <p:spPr>
          <a:xfrm>
            <a:off x="5225143" y="2049891"/>
            <a:ext cx="0" cy="365760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DFC167B-AB16-F47F-12A9-55D0495B569D}"/>
              </a:ext>
            </a:extLst>
          </p:cNvPr>
          <p:cNvSpPr txBox="1"/>
          <p:nvPr/>
        </p:nvSpPr>
        <p:spPr>
          <a:xfrm>
            <a:off x="6274425" y="3244334"/>
            <a:ext cx="1328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Anomalous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5D81F1-A59F-E59C-9EAB-97B787FC2337}"/>
              </a:ext>
            </a:extLst>
          </p:cNvPr>
          <p:cNvSpPr txBox="1"/>
          <p:nvPr/>
        </p:nvSpPr>
        <p:spPr>
          <a:xfrm>
            <a:off x="3785134" y="324433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Normal</a:t>
            </a:r>
          </a:p>
        </p:txBody>
      </p:sp>
    </p:spTree>
    <p:extLst>
      <p:ext uri="{BB962C8B-B14F-4D97-AF65-F5344CB8AC3E}">
        <p14:creationId xmlns:p14="http://schemas.microsoft.com/office/powerpoint/2010/main" val="166144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D96DBD-3B8C-F289-91CB-A1FD0B75A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E7B7AE1-7E73-0990-7BDA-9ED96B6C2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22E5F13-8308-5A41-5FF4-60D69FD73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Google Shape;103;p16">
            <a:extLst>
              <a:ext uri="{FF2B5EF4-FFF2-40B4-BE49-F238E27FC236}">
                <a16:creationId xmlns:a16="http://schemas.microsoft.com/office/drawing/2014/main" id="{C6DF5CDA-29C3-A77C-19D8-E2743C9A8F5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0333" y="3031255"/>
            <a:ext cx="10611333" cy="33302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4;p16">
            <a:extLst>
              <a:ext uri="{FF2B5EF4-FFF2-40B4-BE49-F238E27FC236}">
                <a16:creationId xmlns:a16="http://schemas.microsoft.com/office/drawing/2014/main" id="{55C347FB-AFD9-01B6-E2B6-C5D0FA553A11}"/>
              </a:ext>
            </a:extLst>
          </p:cNvPr>
          <p:cNvSpPr txBox="1"/>
          <p:nvPr/>
        </p:nvSpPr>
        <p:spPr>
          <a:xfrm>
            <a:off x="517869" y="172522"/>
            <a:ext cx="12026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1400" dirty="0"/>
              <a:t>https://</a:t>
            </a:r>
            <a:r>
              <a:rPr lang="en-GB" sz="1400" dirty="0" err="1"/>
              <a:t>towardsdatascience.com</a:t>
            </a:r>
            <a:r>
              <a:rPr lang="en-GB" sz="1400" dirty="0"/>
              <a:t>/auto-encoder-what-is-it-and-what-is-it-used-for-part-1-3e5c6f017726</a:t>
            </a:r>
            <a:endParaRPr sz="1400" dirty="0"/>
          </a:p>
        </p:txBody>
      </p:sp>
      <p:cxnSp>
        <p:nvCxnSpPr>
          <p:cNvPr id="5" name="Google Shape;106;p16">
            <a:extLst>
              <a:ext uri="{FF2B5EF4-FFF2-40B4-BE49-F238E27FC236}">
                <a16:creationId xmlns:a16="http://schemas.microsoft.com/office/drawing/2014/main" id="{B5A68DDB-68AD-D81F-55FD-F23693C3916A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2133600" y="2164359"/>
            <a:ext cx="2510839" cy="1761475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107;p16">
            <a:extLst>
              <a:ext uri="{FF2B5EF4-FFF2-40B4-BE49-F238E27FC236}">
                <a16:creationId xmlns:a16="http://schemas.microsoft.com/office/drawing/2014/main" id="{57680D25-93B8-6320-D356-53400E6A6071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7280305" y="2164359"/>
            <a:ext cx="2299124" cy="1823243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2A071A5-B249-5DF4-F851-AB4BD3BF2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83" t="3865" r="2774" b="14821"/>
          <a:stretch/>
        </p:blipFill>
        <p:spPr>
          <a:xfrm>
            <a:off x="4644439" y="1320368"/>
            <a:ext cx="2635866" cy="1687982"/>
          </a:xfrm>
          <a:prstGeom prst="rect">
            <a:avLst/>
          </a:prstGeom>
        </p:spPr>
      </p:pic>
      <p:sp>
        <p:nvSpPr>
          <p:cNvPr id="21" name="Google Shape;105;p16">
            <a:extLst>
              <a:ext uri="{FF2B5EF4-FFF2-40B4-BE49-F238E27FC236}">
                <a16:creationId xmlns:a16="http://schemas.microsoft.com/office/drawing/2014/main" id="{15B87FCB-4E30-ED29-A698-AF7708B8C386}"/>
              </a:ext>
            </a:extLst>
          </p:cNvPr>
          <p:cNvSpPr/>
          <p:nvPr/>
        </p:nvSpPr>
        <p:spPr>
          <a:xfrm>
            <a:off x="4990416" y="3567420"/>
            <a:ext cx="1868800" cy="1839200"/>
          </a:xfrm>
          <a:prstGeom prst="ellipse">
            <a:avLst/>
          </a:prstGeom>
          <a:noFill/>
          <a:ln w="762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239DA9-23C3-16B5-0BAE-F021905100FA}"/>
              </a:ext>
            </a:extLst>
          </p:cNvPr>
          <p:cNvGrpSpPr/>
          <p:nvPr/>
        </p:nvGrpSpPr>
        <p:grpSpPr>
          <a:xfrm>
            <a:off x="2133600" y="5537632"/>
            <a:ext cx="7193280" cy="1286925"/>
            <a:chOff x="2133600" y="5537632"/>
            <a:chExt cx="7193280" cy="128692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8C6F2EA-661C-D8DD-7E78-E077822F3375}"/>
                </a:ext>
              </a:extLst>
            </p:cNvPr>
            <p:cNvSpPr txBox="1"/>
            <p:nvPr/>
          </p:nvSpPr>
          <p:spPr>
            <a:xfrm>
              <a:off x="3834987" y="6362892"/>
              <a:ext cx="41562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Reconstruction Loss Function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9CFFB72-6171-4E2C-A852-94E6DA6F5936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>
              <a:off x="2133600" y="5537632"/>
              <a:ext cx="1701387" cy="105609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675DB82-34D7-6759-5A7A-9271BD6562B6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 flipV="1">
              <a:off x="7991253" y="5537632"/>
              <a:ext cx="1335627" cy="105609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798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EF92585-7A99-6108-9663-8C5903274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339C3F-8487-77B8-E93A-C1696E31A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6160"/>
            <a:ext cx="11153214" cy="1463040"/>
          </a:xfrm>
        </p:spPr>
        <p:txBody>
          <a:bodyPr>
            <a:normAutofit/>
          </a:bodyPr>
          <a:lstStyle/>
          <a:p>
            <a:r>
              <a:rPr lang="en-GB" sz="4400" dirty="0"/>
              <a:t>Anomaly Detection - PCA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D5B03A-B780-A698-DFA9-C9932F22D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363826-9187-05A6-3A26-B7841CE8B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334" y="1995662"/>
            <a:ext cx="7006284" cy="45158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A96ED9-8B42-C793-F3B9-759F2D99F90C}"/>
              </a:ext>
            </a:extLst>
          </p:cNvPr>
          <p:cNvSpPr txBox="1"/>
          <p:nvPr/>
        </p:nvSpPr>
        <p:spPr>
          <a:xfrm>
            <a:off x="7946795" y="202671"/>
            <a:ext cx="3841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PCA = Principal Component Analysis</a:t>
            </a:r>
          </a:p>
        </p:txBody>
      </p:sp>
      <p:pic>
        <p:nvPicPr>
          <p:cNvPr id="6" name="Picture 5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879E6CB9-DBBF-8A79-FA54-06A4C858A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110" y="2293499"/>
            <a:ext cx="7493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75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EF92585-7A99-6108-9663-8C5903274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339C3F-8487-77B8-E93A-C1696E31A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6160"/>
            <a:ext cx="11153214" cy="1463040"/>
          </a:xfrm>
        </p:spPr>
        <p:txBody>
          <a:bodyPr>
            <a:normAutofit/>
          </a:bodyPr>
          <a:lstStyle/>
          <a:p>
            <a:r>
              <a:rPr lang="en-GB" sz="4400" dirty="0"/>
              <a:t>Anomaly Detection – HDBSCAN Clustering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D5B03A-B780-A698-DFA9-C9932F22D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B2AC1C-9108-9F64-75C3-9F2C718F0CAD}"/>
              </a:ext>
            </a:extLst>
          </p:cNvPr>
          <p:cNvSpPr txBox="1"/>
          <p:nvPr/>
        </p:nvSpPr>
        <p:spPr>
          <a:xfrm>
            <a:off x="679050" y="3078937"/>
            <a:ext cx="5019323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sz="2400" b="0" i="0" dirty="0">
                <a:solidFill>
                  <a:srgbClr val="7030A0"/>
                </a:solidFill>
                <a:effectLst/>
                <a:latin typeface="Menlo" panose="020B0609030804020204" pitchFamily="49" charset="0"/>
              </a:rPr>
              <a:t>Purple </a:t>
            </a:r>
            <a:r>
              <a:rPr lang="en-GB" sz="2400" b="0" i="0" dirty="0">
                <a:effectLst/>
                <a:latin typeface="Menlo" panose="020B0609030804020204" pitchFamily="49" charset="0"/>
              </a:rPr>
              <a:t>contains 9 samples</a:t>
            </a:r>
          </a:p>
          <a:p>
            <a:r>
              <a:rPr lang="en-GB" sz="2400" dirty="0">
                <a:solidFill>
                  <a:schemeClr val="accent4">
                    <a:lumMod val="75000"/>
                  </a:schemeClr>
                </a:solidFill>
                <a:latin typeface="Menlo" panose="020B0609030804020204" pitchFamily="49" charset="0"/>
              </a:rPr>
              <a:t>Blue </a:t>
            </a:r>
            <a:r>
              <a:rPr lang="en-GB" sz="2400" b="0" i="0" dirty="0">
                <a:effectLst/>
                <a:latin typeface="Menlo" panose="020B0609030804020204" pitchFamily="49" charset="0"/>
              </a:rPr>
              <a:t>contains 10 samples</a:t>
            </a:r>
            <a:endParaRPr lang="en-GB" sz="2400" dirty="0"/>
          </a:p>
          <a:p>
            <a:r>
              <a:rPr lang="en-GB" sz="2400" b="0" i="0" dirty="0">
                <a:solidFill>
                  <a:schemeClr val="accent6">
                    <a:lumMod val="50000"/>
                  </a:schemeClr>
                </a:solidFill>
                <a:effectLst/>
                <a:latin typeface="Menlo" panose="020B0609030804020204" pitchFamily="49" charset="0"/>
              </a:rPr>
              <a:t>Green</a:t>
            </a:r>
            <a:r>
              <a:rPr lang="en-GB" sz="2400" b="0" i="0" dirty="0">
                <a:effectLst/>
                <a:latin typeface="Menlo" panose="020B0609030804020204" pitchFamily="49" charset="0"/>
              </a:rPr>
              <a:t> contains 204 samples</a:t>
            </a:r>
            <a:endParaRPr lang="en-GB" sz="2400" b="0" i="0" dirty="0">
              <a:solidFill>
                <a:srgbClr val="FF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2400" b="0" i="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Red</a:t>
            </a:r>
            <a:r>
              <a:rPr lang="en-GB" sz="2400" b="0" i="0" baseline="300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*</a:t>
            </a:r>
            <a:r>
              <a:rPr lang="en-GB" sz="2400" b="0" i="0" dirty="0">
                <a:effectLst/>
                <a:latin typeface="Menlo" panose="020B0609030804020204" pitchFamily="49" charset="0"/>
              </a:rPr>
              <a:t> contains 39 samples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C5C3E-5EC0-32F3-9B36-E758E4350349}"/>
              </a:ext>
            </a:extLst>
          </p:cNvPr>
          <p:cNvSpPr txBox="1"/>
          <p:nvPr/>
        </p:nvSpPr>
        <p:spPr>
          <a:xfrm>
            <a:off x="6094476" y="205928"/>
            <a:ext cx="557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HDBSCAN = Hierarchical Density-Based SCAN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B51DF4-B5DA-DEBC-67DE-77265A9EC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261" y="1707680"/>
            <a:ext cx="3235327" cy="201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C59AF9-A6F0-4819-B981-33C2189EC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006" y="2742214"/>
            <a:ext cx="172944" cy="23740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B4DD80D-8188-211F-4F5E-165D9054F6CE}"/>
              </a:ext>
            </a:extLst>
          </p:cNvPr>
          <p:cNvGrpSpPr/>
          <p:nvPr/>
        </p:nvGrpSpPr>
        <p:grpSpPr>
          <a:xfrm>
            <a:off x="6624459" y="2742214"/>
            <a:ext cx="4715547" cy="2920673"/>
            <a:chOff x="6536611" y="2917455"/>
            <a:chExt cx="4268011" cy="264348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6BF5D99-E406-B252-8DDE-140EBAD1F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6544" t="7863"/>
            <a:stretch/>
          </p:blipFill>
          <p:spPr>
            <a:xfrm>
              <a:off x="6536611" y="3412702"/>
              <a:ext cx="268139" cy="146304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2898459-99A5-BD81-4099-53BF1B22A36A}"/>
                </a:ext>
              </a:extLst>
            </p:cNvPr>
            <p:cNvGrpSpPr/>
            <p:nvPr/>
          </p:nvGrpSpPr>
          <p:grpSpPr>
            <a:xfrm>
              <a:off x="6813027" y="2917455"/>
              <a:ext cx="3991595" cy="2487857"/>
              <a:chOff x="6856880" y="4182363"/>
              <a:chExt cx="3991595" cy="248785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CC62E69-CFEF-4D65-8BAB-5FABB2783F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56186" r="2684"/>
              <a:stretch/>
            </p:blipFill>
            <p:spPr>
              <a:xfrm>
                <a:off x="8581481" y="4182363"/>
                <a:ext cx="2266994" cy="15240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024F953-B690-1DC1-BC41-7DBDE5E95730}"/>
                  </a:ext>
                </a:extLst>
              </p:cNvPr>
              <p:cNvGrpSpPr/>
              <p:nvPr/>
            </p:nvGrpSpPr>
            <p:grpSpPr>
              <a:xfrm>
                <a:off x="6856880" y="4334763"/>
                <a:ext cx="3991595" cy="2335457"/>
                <a:chOff x="7088544" y="2181026"/>
                <a:chExt cx="3991595" cy="2335457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48457BFA-C3C8-696B-953B-087CE28191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3466" t="53722" r="90645"/>
                <a:stretch/>
              </p:blipFill>
              <p:spPr>
                <a:xfrm>
                  <a:off x="7088544" y="2181026"/>
                  <a:ext cx="335513" cy="2335457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667471B1-3A65-8FA2-0417-BD4863F63C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2513" t="53723" r="13316" b="3699"/>
                <a:stretch/>
              </p:blipFill>
              <p:spPr>
                <a:xfrm>
                  <a:off x="7424057" y="2181026"/>
                  <a:ext cx="3656082" cy="2148737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14D47D-3AF7-3664-62C1-1DC0BADB6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400" t="-2" r="61475" b="1"/>
              <a:stretch/>
            </p:blipFill>
            <p:spPr>
              <a:xfrm>
                <a:off x="7054265" y="4182363"/>
                <a:ext cx="2046191" cy="152400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C9C511A-01C5-F35C-E1D6-5642745E2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508" t="14223" r="4967" b="7060"/>
            <a:stretch/>
          </p:blipFill>
          <p:spPr>
            <a:xfrm>
              <a:off x="8196979" y="5370992"/>
              <a:ext cx="1371600" cy="18994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F6934B2-F692-2C3D-5705-D7A97D5D2103}"/>
              </a:ext>
            </a:extLst>
          </p:cNvPr>
          <p:cNvSpPr txBox="1"/>
          <p:nvPr/>
        </p:nvSpPr>
        <p:spPr>
          <a:xfrm>
            <a:off x="51829" y="6519426"/>
            <a:ext cx="477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baseline="300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*</a:t>
            </a:r>
            <a:r>
              <a:rPr lang="en-GB" dirty="0"/>
              <a:t>Red actually represents ungrouped samples</a:t>
            </a:r>
          </a:p>
        </p:txBody>
      </p:sp>
    </p:spTree>
    <p:extLst>
      <p:ext uri="{BB962C8B-B14F-4D97-AF65-F5344CB8AC3E}">
        <p14:creationId xmlns:p14="http://schemas.microsoft.com/office/powerpoint/2010/main" val="1882348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EF92585-7A99-6108-9663-8C5903274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339C3F-8487-77B8-E93A-C1696E31A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737244"/>
            <a:ext cx="11153214" cy="1463040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Red</a:t>
            </a:r>
            <a:r>
              <a:rPr lang="en-GB" sz="4400" dirty="0"/>
              <a:t>, </a:t>
            </a:r>
            <a:r>
              <a:rPr lang="en-GB" sz="4400" dirty="0">
                <a:solidFill>
                  <a:schemeClr val="accent4">
                    <a:lumMod val="50000"/>
                  </a:schemeClr>
                </a:solidFill>
              </a:rPr>
              <a:t>Blue</a:t>
            </a:r>
            <a:r>
              <a:rPr lang="en-GB" sz="4400" dirty="0"/>
              <a:t>, and </a:t>
            </a:r>
            <a:r>
              <a:rPr lang="en-GB" sz="4400" dirty="0">
                <a:solidFill>
                  <a:schemeClr val="accent6">
                    <a:lumMod val="50000"/>
                  </a:schemeClr>
                </a:solidFill>
              </a:rPr>
              <a:t>Green</a:t>
            </a:r>
            <a:r>
              <a:rPr lang="en-GB" sz="4400" dirty="0"/>
              <a:t> Clusters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D5B03A-B780-A698-DFA9-C9932F22D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99B824-FB75-5E7D-DFE5-CA1A5834E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64" y="1422103"/>
            <a:ext cx="5484854" cy="2470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EE4767-A66F-6B62-8572-5BAFE10FB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229" y="2627870"/>
            <a:ext cx="5484854" cy="26803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5F0270-1EDA-8626-9124-C88555719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00" y="4185017"/>
            <a:ext cx="5484855" cy="24707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E3C916-467E-D4B8-9AF0-7B76CCA85F92}"/>
              </a:ext>
            </a:extLst>
          </p:cNvPr>
          <p:cNvSpPr txBox="1"/>
          <p:nvPr/>
        </p:nvSpPr>
        <p:spPr>
          <a:xfrm>
            <a:off x="6349191" y="1545262"/>
            <a:ext cx="1747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Red</a:t>
            </a:r>
            <a:r>
              <a:rPr lang="en-GB" sz="2400" dirty="0"/>
              <a:t> Cluster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F3D5A1-22FD-0AFC-5667-7CCC6F9284E3}"/>
              </a:ext>
            </a:extLst>
          </p:cNvPr>
          <p:cNvSpPr txBox="1"/>
          <p:nvPr/>
        </p:nvSpPr>
        <p:spPr>
          <a:xfrm>
            <a:off x="8548029" y="5966665"/>
            <a:ext cx="2036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Green</a:t>
            </a:r>
            <a:r>
              <a:rPr lang="en-GB" sz="2400" dirty="0"/>
              <a:t> Cluster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A99AB8-74B1-81C8-F68D-47603F154E06}"/>
              </a:ext>
            </a:extLst>
          </p:cNvPr>
          <p:cNvSpPr txBox="1"/>
          <p:nvPr/>
        </p:nvSpPr>
        <p:spPr>
          <a:xfrm>
            <a:off x="6310655" y="5966665"/>
            <a:ext cx="1824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4">
                    <a:lumMod val="50000"/>
                  </a:schemeClr>
                </a:solidFill>
              </a:rPr>
              <a:t>Blue</a:t>
            </a:r>
            <a:r>
              <a:rPr lang="en-GB" sz="2400" dirty="0"/>
              <a:t> Cluster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71D0DF-3939-B8F2-3E8B-696F75CAFED6}"/>
              </a:ext>
            </a:extLst>
          </p:cNvPr>
          <p:cNvCxnSpPr>
            <a:stCxn id="13" idx="1"/>
            <a:endCxn id="9" idx="3"/>
          </p:cNvCxnSpPr>
          <p:nvPr/>
        </p:nvCxnSpPr>
        <p:spPr>
          <a:xfrm flipH="1" flipV="1">
            <a:off x="5897755" y="5420382"/>
            <a:ext cx="412900" cy="7771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3C28B26-5CE7-50CB-074B-6AA08E79A586}"/>
              </a:ext>
            </a:extLst>
          </p:cNvPr>
          <p:cNvCxnSpPr>
            <a:cxnSpLocks/>
            <a:stCxn id="11" idx="1"/>
            <a:endCxn id="6" idx="3"/>
          </p:cNvCxnSpPr>
          <p:nvPr/>
        </p:nvCxnSpPr>
        <p:spPr>
          <a:xfrm flipH="1">
            <a:off x="5881418" y="1776095"/>
            <a:ext cx="467773" cy="8813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FF12113-7F76-9351-6BB8-8A6F3A91DAA5}"/>
              </a:ext>
            </a:extLst>
          </p:cNvPr>
          <p:cNvCxnSpPr>
            <a:cxnSpLocks/>
            <a:stCxn id="12" idx="0"/>
            <a:endCxn id="7" idx="2"/>
          </p:cNvCxnSpPr>
          <p:nvPr/>
        </p:nvCxnSpPr>
        <p:spPr>
          <a:xfrm flipH="1" flipV="1">
            <a:off x="8928656" y="5308247"/>
            <a:ext cx="637793" cy="6584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FF7409-14CE-6376-9B10-6C80AE335ED5}"/>
              </a:ext>
            </a:extLst>
          </p:cNvPr>
          <p:cNvCxnSpPr>
            <a:cxnSpLocks/>
          </p:cNvCxnSpPr>
          <p:nvPr/>
        </p:nvCxnSpPr>
        <p:spPr>
          <a:xfrm>
            <a:off x="333827" y="4064000"/>
            <a:ext cx="5730001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CBD572-63E2-5322-B239-688D88316BAC}"/>
              </a:ext>
            </a:extLst>
          </p:cNvPr>
          <p:cNvCxnSpPr>
            <a:cxnSpLocks/>
          </p:cNvCxnSpPr>
          <p:nvPr/>
        </p:nvCxnSpPr>
        <p:spPr>
          <a:xfrm>
            <a:off x="6063828" y="1545262"/>
            <a:ext cx="0" cy="251873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7CF70C6-7208-200A-43F6-CD7041642702}"/>
              </a:ext>
            </a:extLst>
          </p:cNvPr>
          <p:cNvCxnSpPr>
            <a:cxnSpLocks/>
          </p:cNvCxnSpPr>
          <p:nvPr/>
        </p:nvCxnSpPr>
        <p:spPr>
          <a:xfrm>
            <a:off x="6063828" y="4064000"/>
            <a:ext cx="0" cy="251873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002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EF92585-7A99-6108-9663-8C5903274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339C3F-8487-77B8-E93A-C1696E31A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737244"/>
            <a:ext cx="11153214" cy="1463040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7030A0"/>
                </a:solidFill>
              </a:rPr>
              <a:t>Purple</a:t>
            </a:r>
            <a:r>
              <a:rPr lang="en-GB" sz="4400" dirty="0"/>
              <a:t> Cluster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D5B03A-B780-A698-DFA9-C9932F22D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635754-EF44-FA45-59E6-12647D78B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92" y="1884696"/>
            <a:ext cx="10036615" cy="44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9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09DD1-6ECF-660B-D974-EEA3A7C91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Future Prospects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F207A-09DA-8B6B-EDD9-C85437B3B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2300233"/>
            <a:ext cx="11360800" cy="2687024"/>
          </a:xfrm>
        </p:spPr>
        <p:txBody>
          <a:bodyPr>
            <a:normAutofit/>
          </a:bodyPr>
          <a:lstStyle/>
          <a:p>
            <a:r>
              <a:rPr lang="en-GB" sz="2800" dirty="0"/>
              <a:t>Explore and compare different autoencoder architectures.</a:t>
            </a:r>
          </a:p>
          <a:p>
            <a:pPr marL="152396" indent="0">
              <a:buNone/>
            </a:pPr>
            <a:endParaRPr lang="en-GB" sz="2800" dirty="0"/>
          </a:p>
          <a:p>
            <a:r>
              <a:rPr lang="en-GB" sz="2800" dirty="0"/>
              <a:t>Train with more and a greater spread of data.</a:t>
            </a:r>
          </a:p>
          <a:p>
            <a:pPr marL="152396" indent="0">
              <a:buNone/>
            </a:pPr>
            <a:endParaRPr lang="en-GB" sz="2800" dirty="0"/>
          </a:p>
          <a:p>
            <a:r>
              <a:rPr lang="en-GB" sz="2800" dirty="0"/>
              <a:t>Attempt to extract interesting signals from data.</a:t>
            </a:r>
          </a:p>
        </p:txBody>
      </p:sp>
    </p:spTree>
    <p:extLst>
      <p:ext uri="{BB962C8B-B14F-4D97-AF65-F5344CB8AC3E}">
        <p14:creationId xmlns:p14="http://schemas.microsoft.com/office/powerpoint/2010/main" val="331861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9" name="Rectangle 6158">
            <a:extLst>
              <a:ext uri="{FF2B5EF4-FFF2-40B4-BE49-F238E27FC236}">
                <a16:creationId xmlns:a16="http://schemas.microsoft.com/office/drawing/2014/main" id="{0EECA69B-4C2A-7F31-8019-E90DB3BD4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6146" name="Picture 2" descr="Radio Quiet Zone">
            <a:extLst>
              <a:ext uri="{FF2B5EF4-FFF2-40B4-BE49-F238E27FC236}">
                <a16:creationId xmlns:a16="http://schemas.microsoft.com/office/drawing/2014/main" id="{0C4EA917-D4C9-E008-D655-0F04DFDDE6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" t="23961" r="163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1" name="Rectangle 6160">
            <a:extLst>
              <a:ext uri="{FF2B5EF4-FFF2-40B4-BE49-F238E27FC236}">
                <a16:creationId xmlns:a16="http://schemas.microsoft.com/office/drawing/2014/main" id="{857DEAC1-B3AA-6569-0A44-A191DF2F3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7840"/>
            <a:ext cx="12191999" cy="128016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688A0C-7579-2412-302F-529A729FD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5731580"/>
            <a:ext cx="8196431" cy="960120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/>
              <a:t>Green Bank Telescope</a:t>
            </a:r>
          </a:p>
        </p:txBody>
      </p:sp>
    </p:spTree>
    <p:extLst>
      <p:ext uri="{BB962C8B-B14F-4D97-AF65-F5344CB8AC3E}">
        <p14:creationId xmlns:p14="http://schemas.microsoft.com/office/powerpoint/2010/main" val="1882356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08EB5-A96E-139A-1FFA-EFC5B962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However…</a:t>
            </a:r>
          </a:p>
        </p:txBody>
      </p:sp>
      <p:pic>
        <p:nvPicPr>
          <p:cNvPr id="4" name="Picture 3" descr="A graph of a normalized histogram&#10;&#10;Description automatically generated">
            <a:extLst>
              <a:ext uri="{FF2B5EF4-FFF2-40B4-BE49-F238E27FC236}">
                <a16:creationId xmlns:a16="http://schemas.microsoft.com/office/drawing/2014/main" id="{79162523-AF3C-25FD-F7C9-655D1626C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799" y="1644650"/>
            <a:ext cx="7020401" cy="461998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2DC3F43-AF8B-C151-FB39-58075E6F39BD}"/>
              </a:ext>
            </a:extLst>
          </p:cNvPr>
          <p:cNvSpPr/>
          <p:nvPr/>
        </p:nvSpPr>
        <p:spPr>
          <a:xfrm>
            <a:off x="4717774" y="3737114"/>
            <a:ext cx="1232452" cy="223961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C7070A-038C-8D15-D858-6FFE4D4E2DEF}"/>
              </a:ext>
            </a:extLst>
          </p:cNvPr>
          <p:cNvCxnSpPr>
            <a:cxnSpLocks/>
            <a:stCxn id="3" idx="5"/>
            <a:endCxn id="7" idx="1"/>
          </p:cNvCxnSpPr>
          <p:nvPr/>
        </p:nvCxnSpPr>
        <p:spPr>
          <a:xfrm>
            <a:off x="5769738" y="5648747"/>
            <a:ext cx="2314088" cy="61588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2219564-0DA1-B806-6A1B-BA86F6CC0BF3}"/>
              </a:ext>
            </a:extLst>
          </p:cNvPr>
          <p:cNvSpPr txBox="1"/>
          <p:nvPr/>
        </p:nvSpPr>
        <p:spPr>
          <a:xfrm>
            <a:off x="8083826" y="6079967"/>
            <a:ext cx="137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10732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C8B13C1-1DC1-2D89-05B8-54DA61F79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7E6C-EFC3-3A75-8E4F-8A9A8E19D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However…</a:t>
            </a:r>
          </a:p>
        </p:txBody>
      </p:sp>
      <p:pic>
        <p:nvPicPr>
          <p:cNvPr id="5" name="Picture 4" descr="A graph of a person with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68C6DD1B-69FD-D344-C2D0-3A31DCA5B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480" y="1424409"/>
            <a:ext cx="8067040" cy="484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40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4DB5648-33EC-1962-0A30-3CDA11A6E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73FD1-EC69-701A-70AD-32AA721FD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However…</a:t>
            </a:r>
          </a:p>
        </p:txBody>
      </p:sp>
      <p:pic>
        <p:nvPicPr>
          <p:cNvPr id="4" name="Picture 3" descr="A graph of progress on a white background&#10;&#10;Description automatically generated">
            <a:extLst>
              <a:ext uri="{FF2B5EF4-FFF2-40B4-BE49-F238E27FC236}">
                <a16:creationId xmlns:a16="http://schemas.microsoft.com/office/drawing/2014/main" id="{0DB2321E-35C1-557E-4BD3-42B19659A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20" y="1356967"/>
            <a:ext cx="8671560" cy="520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16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52547-433B-41E6-35E3-2A1940EC6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Requirement for Solutions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6E0B8-5AAA-C430-CF06-981BB14B2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1" y="1536633"/>
            <a:ext cx="10177190" cy="4555200"/>
          </a:xfrm>
        </p:spPr>
        <p:txBody>
          <a:bodyPr>
            <a:normAutofit/>
          </a:bodyPr>
          <a:lstStyle/>
          <a:p>
            <a:r>
              <a:rPr lang="en-GB" sz="4000" dirty="0"/>
              <a:t>Choose anomalous frames by some different method</a:t>
            </a:r>
          </a:p>
          <a:p>
            <a:r>
              <a:rPr lang="en-GB" sz="4000" dirty="0"/>
              <a:t>Circumnavigate normalisation issue</a:t>
            </a:r>
          </a:p>
          <a:p>
            <a:endParaRPr lang="en-GB" sz="4000" dirty="0"/>
          </a:p>
          <a:p>
            <a:pPr marL="152396" indent="0">
              <a:buNone/>
            </a:pPr>
            <a:endParaRPr lang="en-GB" sz="4000" dirty="0"/>
          </a:p>
          <a:p>
            <a:pPr marL="152396" indent="0">
              <a:buNone/>
            </a:pPr>
            <a:r>
              <a:rPr lang="en-GB" sz="4000" dirty="0"/>
              <a:t>So: Threshold our dataset + Alter the method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E2D3E4-6C70-85EB-2503-13BEC8CE41B0}"/>
              </a:ext>
            </a:extLst>
          </p:cNvPr>
          <p:cNvSpPr/>
          <p:nvPr/>
        </p:nvSpPr>
        <p:spPr>
          <a:xfrm>
            <a:off x="498764" y="4536374"/>
            <a:ext cx="10402784" cy="1638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7C8A73-44FD-AD73-806A-9ED19456A6C4}"/>
              </a:ext>
            </a:extLst>
          </p:cNvPr>
          <p:cNvSpPr/>
          <p:nvPr/>
        </p:nvSpPr>
        <p:spPr>
          <a:xfrm>
            <a:off x="415600" y="2897579"/>
            <a:ext cx="10402784" cy="1638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D322FC-D9C6-25EE-9B9E-C66BF054F51F}"/>
              </a:ext>
            </a:extLst>
          </p:cNvPr>
          <p:cNvSpPr/>
          <p:nvPr/>
        </p:nvSpPr>
        <p:spPr>
          <a:xfrm>
            <a:off x="457182" y="1585724"/>
            <a:ext cx="10402784" cy="136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21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5C17F-6ED9-8F12-EE87-93832CC96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New Methodology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207F4-8658-914E-8581-138FFEBDBCD3}"/>
              </a:ext>
            </a:extLst>
          </p:cNvPr>
          <p:cNvSpPr txBox="1"/>
          <p:nvPr/>
        </p:nvSpPr>
        <p:spPr>
          <a:xfrm>
            <a:off x="8644261" y="224035"/>
            <a:ext cx="3287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*Recall cadence -&gt; all 6 frames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52A5999-507F-A555-27E5-ABF7FD9B2AB3}"/>
              </a:ext>
            </a:extLst>
          </p:cNvPr>
          <p:cNvSpPr/>
          <p:nvPr/>
        </p:nvSpPr>
        <p:spPr>
          <a:xfrm>
            <a:off x="881071" y="2071412"/>
            <a:ext cx="2800352" cy="8001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Load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2C96863-0E5F-7172-A6F8-EEBC35F5C7B5}"/>
              </a:ext>
            </a:extLst>
          </p:cNvPr>
          <p:cNvSpPr/>
          <p:nvPr/>
        </p:nvSpPr>
        <p:spPr>
          <a:xfrm>
            <a:off x="4925695" y="2071412"/>
            <a:ext cx="2800352" cy="8001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Inject Signals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44523CF-5632-27DA-39AF-E064B5215A29}"/>
              </a:ext>
            </a:extLst>
          </p:cNvPr>
          <p:cNvSpPr/>
          <p:nvPr/>
        </p:nvSpPr>
        <p:spPr>
          <a:xfrm>
            <a:off x="8970319" y="2071412"/>
            <a:ext cx="2800352" cy="8001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Threshold to 0 OR 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A508FD4-9076-76D7-D3C6-D3BCC09831E4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3681423" y="2471462"/>
            <a:ext cx="1244272" cy="0"/>
          </a:xfrm>
          <a:prstGeom prst="straightConnector1">
            <a:avLst/>
          </a:prstGeom>
          <a:ln w="76200">
            <a:solidFill>
              <a:schemeClr val="accent5"/>
            </a:solidFill>
            <a:headEnd type="oval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5920DA-9E78-18F5-96EF-8C79E4EF8FBE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7726047" y="2471462"/>
            <a:ext cx="1244272" cy="0"/>
          </a:xfrm>
          <a:prstGeom prst="straightConnector1">
            <a:avLst/>
          </a:prstGeom>
          <a:ln w="76200">
            <a:solidFill>
              <a:schemeClr val="accent5"/>
            </a:solidFill>
            <a:headEnd type="oval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3D878D6-DD7C-95F7-B320-CE2983C936B8}"/>
              </a:ext>
            </a:extLst>
          </p:cNvPr>
          <p:cNvSpPr txBox="1"/>
          <p:nvPr/>
        </p:nvSpPr>
        <p:spPr>
          <a:xfrm>
            <a:off x="881071" y="2889921"/>
            <a:ext cx="2710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Split Data into manageable frequency bin chunks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B58F21-D1D0-F9AD-0E88-937B2CA61ACB}"/>
              </a:ext>
            </a:extLst>
          </p:cNvPr>
          <p:cNvSpPr txBox="1"/>
          <p:nvPr/>
        </p:nvSpPr>
        <p:spPr>
          <a:xfrm>
            <a:off x="5485160" y="2952261"/>
            <a:ext cx="168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(Using </a:t>
            </a:r>
            <a:r>
              <a:rPr lang="en-GB" dirty="0" err="1"/>
              <a:t>Setigen</a:t>
            </a:r>
            <a:r>
              <a:rPr lang="en-GB" dirty="0"/>
              <a:t>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E6B9455-94A8-22C0-4C32-699924DFDAF9}"/>
              </a:ext>
            </a:extLst>
          </p:cNvPr>
          <p:cNvCxnSpPr>
            <a:cxnSpLocks/>
            <a:stCxn id="7" idx="2"/>
            <a:endCxn id="32" idx="0"/>
          </p:cNvCxnSpPr>
          <p:nvPr/>
        </p:nvCxnSpPr>
        <p:spPr>
          <a:xfrm>
            <a:off x="10370495" y="2871512"/>
            <a:ext cx="0" cy="1651424"/>
          </a:xfrm>
          <a:prstGeom prst="straightConnector1">
            <a:avLst/>
          </a:prstGeom>
          <a:ln w="76200">
            <a:solidFill>
              <a:schemeClr val="accent5"/>
            </a:solidFill>
            <a:headEnd type="oval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841B473-D679-2BF9-9561-B4F646C6E143}"/>
              </a:ext>
            </a:extLst>
          </p:cNvPr>
          <p:cNvSpPr/>
          <p:nvPr/>
        </p:nvSpPr>
        <p:spPr>
          <a:xfrm>
            <a:off x="8970319" y="4522936"/>
            <a:ext cx="2800352" cy="8001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Train Autoencoder on individual Frames NOT cadences*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B10CC34-55D0-9C19-B0D1-5AD1030942F4}"/>
              </a:ext>
            </a:extLst>
          </p:cNvPr>
          <p:cNvCxnSpPr>
            <a:cxnSpLocks/>
            <a:stCxn id="32" idx="1"/>
            <a:endCxn id="39" idx="3"/>
          </p:cNvCxnSpPr>
          <p:nvPr/>
        </p:nvCxnSpPr>
        <p:spPr>
          <a:xfrm flipH="1">
            <a:off x="7726047" y="4922986"/>
            <a:ext cx="1244272" cy="0"/>
          </a:xfrm>
          <a:prstGeom prst="straightConnector1">
            <a:avLst/>
          </a:prstGeom>
          <a:ln w="76200">
            <a:solidFill>
              <a:schemeClr val="accent5"/>
            </a:solidFill>
            <a:headEnd type="oval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F35C932-A933-34D0-807F-9F8C3B037753}"/>
              </a:ext>
            </a:extLst>
          </p:cNvPr>
          <p:cNvSpPr/>
          <p:nvPr/>
        </p:nvSpPr>
        <p:spPr>
          <a:xfrm>
            <a:off x="4925695" y="4522936"/>
            <a:ext cx="2800352" cy="8001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Cluster the latent space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A78C1A5-07FD-95FC-79F6-9528C7535AF4}"/>
              </a:ext>
            </a:extLst>
          </p:cNvPr>
          <p:cNvCxnSpPr>
            <a:cxnSpLocks/>
            <a:stCxn id="39" idx="1"/>
            <a:endCxn id="47" idx="3"/>
          </p:cNvCxnSpPr>
          <p:nvPr/>
        </p:nvCxnSpPr>
        <p:spPr>
          <a:xfrm flipH="1">
            <a:off x="3597075" y="4922986"/>
            <a:ext cx="1328620" cy="0"/>
          </a:xfrm>
          <a:prstGeom prst="straightConnector1">
            <a:avLst/>
          </a:prstGeom>
          <a:ln w="76200">
            <a:solidFill>
              <a:schemeClr val="accent5"/>
            </a:solidFill>
            <a:headEnd type="oval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36D6DE57-3081-58DC-618C-8D70897739FA}"/>
              </a:ext>
            </a:extLst>
          </p:cNvPr>
          <p:cNvSpPr/>
          <p:nvPr/>
        </p:nvSpPr>
        <p:spPr>
          <a:xfrm>
            <a:off x="796723" y="4522936"/>
            <a:ext cx="2800352" cy="8001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Look for cadences with frames existing within different clusters</a:t>
            </a:r>
          </a:p>
        </p:txBody>
      </p:sp>
    </p:spTree>
    <p:extLst>
      <p:ext uri="{BB962C8B-B14F-4D97-AF65-F5344CB8AC3E}">
        <p14:creationId xmlns:p14="http://schemas.microsoft.com/office/powerpoint/2010/main" val="155281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/>
      <p:bldP spid="12" grpId="0"/>
      <p:bldP spid="32" grpId="0" animBg="1"/>
      <p:bldP spid="39" grpId="0" animBg="1"/>
      <p:bldP spid="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955BA-74F0-C25A-F15E-E6CF02040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7E9C6-DEB4-6750-288D-497CF1C80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this Could Work?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B01C13-3A63-C7D9-7573-F363168F1737}"/>
              </a:ext>
            </a:extLst>
          </p:cNvPr>
          <p:cNvCxnSpPr/>
          <p:nvPr/>
        </p:nvCxnSpPr>
        <p:spPr>
          <a:xfrm flipV="1">
            <a:off x="877824" y="2157984"/>
            <a:ext cx="0" cy="42672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9FB0024-FF3E-9A43-FB20-37BC8C74CC17}"/>
              </a:ext>
            </a:extLst>
          </p:cNvPr>
          <p:cNvCxnSpPr>
            <a:cxnSpLocks/>
          </p:cNvCxnSpPr>
          <p:nvPr/>
        </p:nvCxnSpPr>
        <p:spPr>
          <a:xfrm>
            <a:off x="664464" y="6260592"/>
            <a:ext cx="715060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EB59358-3F9E-B162-3CFF-6E332A42F2F4}"/>
              </a:ext>
            </a:extLst>
          </p:cNvPr>
          <p:cNvSpPr txBox="1"/>
          <p:nvPr/>
        </p:nvSpPr>
        <p:spPr>
          <a:xfrm rot="16200000">
            <a:off x="299620" y="4106917"/>
            <a:ext cx="78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PCA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E2AFEA-D9F1-CE2F-08C6-02F4FF5A479B}"/>
              </a:ext>
            </a:extLst>
          </p:cNvPr>
          <p:cNvSpPr txBox="1"/>
          <p:nvPr/>
        </p:nvSpPr>
        <p:spPr>
          <a:xfrm>
            <a:off x="3846230" y="6260592"/>
            <a:ext cx="78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PCA 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3D7077E-DC5A-5B8C-F32D-4D442ACB0102}"/>
              </a:ext>
            </a:extLst>
          </p:cNvPr>
          <p:cNvSpPr/>
          <p:nvPr/>
        </p:nvSpPr>
        <p:spPr>
          <a:xfrm rot="578555">
            <a:off x="1354059" y="4501529"/>
            <a:ext cx="2935223" cy="15240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Background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129D614-838F-DD99-694F-8EAFE273B9AB}"/>
              </a:ext>
            </a:extLst>
          </p:cNvPr>
          <p:cNvSpPr/>
          <p:nvPr/>
        </p:nvSpPr>
        <p:spPr>
          <a:xfrm rot="20923877">
            <a:off x="3438661" y="1934388"/>
            <a:ext cx="2389286" cy="253898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Linear Signals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881393D-C07D-E324-7FE1-4F132B37EE0C}"/>
              </a:ext>
            </a:extLst>
          </p:cNvPr>
          <p:cNvSpPr txBox="1"/>
          <p:nvPr/>
        </p:nvSpPr>
        <p:spPr>
          <a:xfrm>
            <a:off x="7181796" y="2030232"/>
            <a:ext cx="93807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9900" dirty="0"/>
              <a:t>{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E444A57-BE2A-4AF7-863D-5E8243B0D6C4}"/>
              </a:ext>
            </a:extLst>
          </p:cNvPr>
          <p:cNvCxnSpPr>
            <a:cxnSpLocks/>
          </p:cNvCxnSpPr>
          <p:nvPr/>
        </p:nvCxnSpPr>
        <p:spPr>
          <a:xfrm flipH="1">
            <a:off x="4239767" y="3704660"/>
            <a:ext cx="2795725" cy="14802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476EBF-1047-3803-C073-A6F5EB8CCCA8}"/>
              </a:ext>
            </a:extLst>
          </p:cNvPr>
          <p:cNvGrpSpPr/>
          <p:nvPr/>
        </p:nvGrpSpPr>
        <p:grpSpPr>
          <a:xfrm>
            <a:off x="8019451" y="2348784"/>
            <a:ext cx="3665305" cy="2711752"/>
            <a:chOff x="1691749" y="593367"/>
            <a:chExt cx="7862730" cy="58171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F4C1BA8-775D-BC2D-07AA-B10641C9F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0429" t="6121" r="24778" b="52650"/>
            <a:stretch/>
          </p:blipFill>
          <p:spPr>
            <a:xfrm>
              <a:off x="1691749" y="593367"/>
              <a:ext cx="7862730" cy="581718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68F215-ACC9-3426-E2BA-581978A65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2503" y="3338900"/>
              <a:ext cx="2457789" cy="81343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7DC3DB-FB81-86D6-A944-E7C1C518F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3561" y="2794640"/>
              <a:ext cx="2552700" cy="5715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4CECBD-35FE-7C55-AA49-2D9424F00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0984" y="4152090"/>
              <a:ext cx="2197100" cy="723900"/>
            </a:xfrm>
            <a:prstGeom prst="rect">
              <a:avLst/>
            </a:prstGeom>
          </p:spPr>
        </p:pic>
        <p:pic>
          <p:nvPicPr>
            <p:cNvPr id="17" name="Picture 16" descr="A blue surface with white dots&#10;&#10;AI-generated content may be incorrect.">
              <a:extLst>
                <a:ext uri="{FF2B5EF4-FFF2-40B4-BE49-F238E27FC236}">
                  <a16:creationId xmlns:a16="http://schemas.microsoft.com/office/drawing/2014/main" id="{8CD63739-B9F7-E840-7803-363EDF2A5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76892" y="4522304"/>
              <a:ext cx="1892300" cy="495300"/>
            </a:xfrm>
            <a:prstGeom prst="rect">
              <a:avLst/>
            </a:prstGeom>
          </p:spPr>
        </p:pic>
        <p:pic>
          <p:nvPicPr>
            <p:cNvPr id="19" name="Picture 18" descr="A blue and white square&#10;&#10;AI-generated content may be incorrect.">
              <a:extLst>
                <a:ext uri="{FF2B5EF4-FFF2-40B4-BE49-F238E27FC236}">
                  <a16:creationId xmlns:a16="http://schemas.microsoft.com/office/drawing/2014/main" id="{39C74154-CFA0-C0E4-A1E4-9DD4C2F5C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69291" y="5015896"/>
              <a:ext cx="2311400" cy="673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670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13606-5955-8451-77D7-4DE82F87B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this Could Work?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53103E-187D-587A-5D37-7A654A8722FD}"/>
              </a:ext>
            </a:extLst>
          </p:cNvPr>
          <p:cNvCxnSpPr/>
          <p:nvPr/>
        </p:nvCxnSpPr>
        <p:spPr>
          <a:xfrm flipV="1">
            <a:off x="877824" y="2157984"/>
            <a:ext cx="0" cy="42672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84828B-EA48-C62D-97BB-5984C533BA07}"/>
              </a:ext>
            </a:extLst>
          </p:cNvPr>
          <p:cNvCxnSpPr>
            <a:cxnSpLocks/>
          </p:cNvCxnSpPr>
          <p:nvPr/>
        </p:nvCxnSpPr>
        <p:spPr>
          <a:xfrm>
            <a:off x="664464" y="6260592"/>
            <a:ext cx="715060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0E87F4B-9065-814D-CE0A-535957E41630}"/>
              </a:ext>
            </a:extLst>
          </p:cNvPr>
          <p:cNvSpPr txBox="1"/>
          <p:nvPr/>
        </p:nvSpPr>
        <p:spPr>
          <a:xfrm rot="16200000">
            <a:off x="299620" y="4106917"/>
            <a:ext cx="78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PCA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F6D085-5132-BD1B-9B04-6982B54698FF}"/>
              </a:ext>
            </a:extLst>
          </p:cNvPr>
          <p:cNvSpPr txBox="1"/>
          <p:nvPr/>
        </p:nvSpPr>
        <p:spPr>
          <a:xfrm>
            <a:off x="3846230" y="6260592"/>
            <a:ext cx="78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PCA 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62E7C9F-FE6F-D2DD-5D25-E9CBDBCD0671}"/>
              </a:ext>
            </a:extLst>
          </p:cNvPr>
          <p:cNvSpPr/>
          <p:nvPr/>
        </p:nvSpPr>
        <p:spPr>
          <a:xfrm rot="578555">
            <a:off x="1354059" y="4501529"/>
            <a:ext cx="2935223" cy="15240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Background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4286468-2C07-7ED4-A9C9-0EC14CFCF159}"/>
              </a:ext>
            </a:extLst>
          </p:cNvPr>
          <p:cNvSpPr/>
          <p:nvPr/>
        </p:nvSpPr>
        <p:spPr>
          <a:xfrm rot="20923877">
            <a:off x="3438661" y="1934388"/>
            <a:ext cx="2389286" cy="253898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Linear Signals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51AFC98-71AF-B611-B5D6-5C692B8918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1" t="6598" r="75672" b="56849"/>
          <a:stretch/>
        </p:blipFill>
        <p:spPr>
          <a:xfrm>
            <a:off x="8119873" y="2320643"/>
            <a:ext cx="3656527" cy="276803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54FA216-C67F-0593-57E0-5B19B5F48761}"/>
              </a:ext>
            </a:extLst>
          </p:cNvPr>
          <p:cNvSpPr txBox="1"/>
          <p:nvPr/>
        </p:nvSpPr>
        <p:spPr>
          <a:xfrm>
            <a:off x="7181796" y="2030232"/>
            <a:ext cx="93807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9900" dirty="0"/>
              <a:t>{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FE9E6E5-C0BC-6AE0-228E-656237EF00A1}"/>
              </a:ext>
            </a:extLst>
          </p:cNvPr>
          <p:cNvCxnSpPr>
            <a:cxnSpLocks/>
          </p:cNvCxnSpPr>
          <p:nvPr/>
        </p:nvCxnSpPr>
        <p:spPr>
          <a:xfrm flipH="1">
            <a:off x="5787983" y="3704660"/>
            <a:ext cx="124750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51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30F4B-97C5-6BC0-F683-B26BA4DB8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D49CE-D62B-3130-199F-05B362CE4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this Could Work?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E56904-D99B-C01B-967D-78AC2656C55B}"/>
              </a:ext>
            </a:extLst>
          </p:cNvPr>
          <p:cNvCxnSpPr/>
          <p:nvPr/>
        </p:nvCxnSpPr>
        <p:spPr>
          <a:xfrm flipV="1">
            <a:off x="877824" y="2157984"/>
            <a:ext cx="0" cy="42672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971DE23-3A75-A9EF-6C2E-6D4C2EA0EC8E}"/>
              </a:ext>
            </a:extLst>
          </p:cNvPr>
          <p:cNvCxnSpPr>
            <a:cxnSpLocks/>
          </p:cNvCxnSpPr>
          <p:nvPr/>
        </p:nvCxnSpPr>
        <p:spPr>
          <a:xfrm>
            <a:off x="664464" y="6260592"/>
            <a:ext cx="715060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4C2675D-71AC-24C7-2DFC-5C36861C6ECC}"/>
              </a:ext>
            </a:extLst>
          </p:cNvPr>
          <p:cNvSpPr txBox="1"/>
          <p:nvPr/>
        </p:nvSpPr>
        <p:spPr>
          <a:xfrm rot="16200000">
            <a:off x="299620" y="4106917"/>
            <a:ext cx="78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PCA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FF5406-1209-F31A-EBF5-F88706CF5B85}"/>
              </a:ext>
            </a:extLst>
          </p:cNvPr>
          <p:cNvSpPr txBox="1"/>
          <p:nvPr/>
        </p:nvSpPr>
        <p:spPr>
          <a:xfrm>
            <a:off x="3846230" y="6260592"/>
            <a:ext cx="78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PCA 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95ADF54-582B-8144-6C83-1E3DCA9D1DEC}"/>
              </a:ext>
            </a:extLst>
          </p:cNvPr>
          <p:cNvSpPr/>
          <p:nvPr/>
        </p:nvSpPr>
        <p:spPr>
          <a:xfrm rot="578555">
            <a:off x="1354059" y="4501529"/>
            <a:ext cx="2935223" cy="15240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Background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0B8B6FE-3305-5B5F-BEA3-770CDAB032D7}"/>
              </a:ext>
            </a:extLst>
          </p:cNvPr>
          <p:cNvSpPr/>
          <p:nvPr/>
        </p:nvSpPr>
        <p:spPr>
          <a:xfrm rot="20923877">
            <a:off x="3438661" y="1934388"/>
            <a:ext cx="2389286" cy="253898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Linear Signals</a:t>
            </a:r>
          </a:p>
        </p:txBody>
      </p:sp>
      <p:pic>
        <p:nvPicPr>
          <p:cNvPr id="17" name="Picture 16" descr="A blue and green graph&#10;&#10;AI-generated content may be incorrect.">
            <a:extLst>
              <a:ext uri="{FF2B5EF4-FFF2-40B4-BE49-F238E27FC236}">
                <a16:creationId xmlns:a16="http://schemas.microsoft.com/office/drawing/2014/main" id="{9F0A120F-7D58-1050-798F-F9ED0286C2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99" t="6160" r="4670" b="8021"/>
          <a:stretch/>
        </p:blipFill>
        <p:spPr>
          <a:xfrm>
            <a:off x="8119873" y="2938831"/>
            <a:ext cx="3656528" cy="2620716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F08FD43-190A-D5E1-4FA3-55E12D188ED2}"/>
              </a:ext>
            </a:extLst>
          </p:cNvPr>
          <p:cNvCxnSpPr>
            <a:cxnSpLocks/>
            <a:endCxn id="12" idx="6"/>
          </p:cNvCxnSpPr>
          <p:nvPr/>
        </p:nvCxnSpPr>
        <p:spPr>
          <a:xfrm flipH="1">
            <a:off x="4268547" y="5317682"/>
            <a:ext cx="4051709" cy="1916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F741967-15C1-CF05-C6B4-B7B7E2D56604}"/>
              </a:ext>
            </a:extLst>
          </p:cNvPr>
          <p:cNvCxnSpPr>
            <a:cxnSpLocks/>
          </p:cNvCxnSpPr>
          <p:nvPr/>
        </p:nvCxnSpPr>
        <p:spPr>
          <a:xfrm flipH="1">
            <a:off x="4239767" y="3698463"/>
            <a:ext cx="4080489" cy="15087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F6AE9B4-9E63-7C68-D843-02532579760A}"/>
              </a:ext>
            </a:extLst>
          </p:cNvPr>
          <p:cNvCxnSpPr>
            <a:cxnSpLocks/>
          </p:cNvCxnSpPr>
          <p:nvPr/>
        </p:nvCxnSpPr>
        <p:spPr>
          <a:xfrm flipH="1">
            <a:off x="4268547" y="4460516"/>
            <a:ext cx="4051709" cy="8571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EBBAE5F-D756-D78E-6DD2-16F6919B7022}"/>
              </a:ext>
            </a:extLst>
          </p:cNvPr>
          <p:cNvCxnSpPr>
            <a:cxnSpLocks/>
            <a:endCxn id="13" idx="5"/>
          </p:cNvCxnSpPr>
          <p:nvPr/>
        </p:nvCxnSpPr>
        <p:spPr>
          <a:xfrm flipH="1" flipV="1">
            <a:off x="5637172" y="3919170"/>
            <a:ext cx="2683084" cy="100135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7B726BD-83C8-D57E-3E75-12030615E779}"/>
              </a:ext>
            </a:extLst>
          </p:cNvPr>
          <p:cNvCxnSpPr>
            <a:cxnSpLocks/>
          </p:cNvCxnSpPr>
          <p:nvPr/>
        </p:nvCxnSpPr>
        <p:spPr>
          <a:xfrm flipH="1" flipV="1">
            <a:off x="5815584" y="3506909"/>
            <a:ext cx="2533452" cy="51503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5BF2FB4-B75E-705D-9AC1-F988B900EF7E}"/>
              </a:ext>
            </a:extLst>
          </p:cNvPr>
          <p:cNvCxnSpPr>
            <a:cxnSpLocks/>
          </p:cNvCxnSpPr>
          <p:nvPr/>
        </p:nvCxnSpPr>
        <p:spPr>
          <a:xfrm flipH="1" flipV="1">
            <a:off x="5815584" y="3151477"/>
            <a:ext cx="2533452" cy="19961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4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C7AD66AF-EDAB-CE28-510C-A54E69F08118}"/>
              </a:ext>
            </a:extLst>
          </p:cNvPr>
          <p:cNvSpPr/>
          <p:nvPr/>
        </p:nvSpPr>
        <p:spPr>
          <a:xfrm>
            <a:off x="200722" y="245999"/>
            <a:ext cx="8597590" cy="111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2A55F7-1800-150F-0DFD-A1BC27323929}"/>
              </a:ext>
            </a:extLst>
          </p:cNvPr>
          <p:cNvGrpSpPr/>
          <p:nvPr/>
        </p:nvGrpSpPr>
        <p:grpSpPr>
          <a:xfrm>
            <a:off x="351948" y="0"/>
            <a:ext cx="6858000" cy="6858000"/>
            <a:chOff x="0" y="0"/>
            <a:chExt cx="6858000" cy="6858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5A046E9-32AB-669B-755C-64C6AFD3B530}"/>
                </a:ext>
              </a:extLst>
            </p:cNvPr>
            <p:cNvGrpSpPr/>
            <p:nvPr/>
          </p:nvGrpSpPr>
          <p:grpSpPr>
            <a:xfrm>
              <a:off x="0" y="0"/>
              <a:ext cx="6858000" cy="6858000"/>
              <a:chOff x="0" y="0"/>
              <a:chExt cx="6858000" cy="6858000"/>
            </a:xfrm>
          </p:grpSpPr>
          <p:pic>
            <p:nvPicPr>
              <p:cNvPr id="15" name="Picture 14" descr="A screenshot of a graph&#10;&#10;AI-generated content may be incorrect.">
                <a:extLst>
                  <a:ext uri="{FF2B5EF4-FFF2-40B4-BE49-F238E27FC236}">
                    <a16:creationId xmlns:a16="http://schemas.microsoft.com/office/drawing/2014/main" id="{CBDA6A1B-8A1A-4897-4AEF-906FCE6D73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6858000" cy="6858000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2BD2530-6163-6AE7-32BF-ED59246F372A}"/>
                  </a:ext>
                </a:extLst>
              </p:cNvPr>
              <p:cNvSpPr/>
              <p:nvPr/>
            </p:nvSpPr>
            <p:spPr>
              <a:xfrm>
                <a:off x="3534032" y="2681416"/>
                <a:ext cx="556054" cy="5436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3" name="Picture 12" descr="A close-up of a computer screen&#10;&#10;AI-generated content may be incorrect.">
              <a:extLst>
                <a:ext uri="{FF2B5EF4-FFF2-40B4-BE49-F238E27FC236}">
                  <a16:creationId xmlns:a16="http://schemas.microsoft.com/office/drawing/2014/main" id="{EEFD79A4-2E7D-7911-283F-EA76F7127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4618" y="83043"/>
              <a:ext cx="1970691" cy="158512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2CC432D-B34F-0450-B80B-A0EDCC9DAFFE}"/>
              </a:ext>
            </a:extLst>
          </p:cNvPr>
          <p:cNvGrpSpPr/>
          <p:nvPr/>
        </p:nvGrpSpPr>
        <p:grpSpPr>
          <a:xfrm>
            <a:off x="5645808" y="2774801"/>
            <a:ext cx="4713164" cy="3001417"/>
            <a:chOff x="6096744" y="2774801"/>
            <a:chExt cx="4713164" cy="3001417"/>
          </a:xfrm>
        </p:grpSpPr>
        <p:pic>
          <p:nvPicPr>
            <p:cNvPr id="11" name="Picture 10" descr="A graph of a tall tower&#10;&#10;AI-generated content may be incorrect.">
              <a:extLst>
                <a:ext uri="{FF2B5EF4-FFF2-40B4-BE49-F238E27FC236}">
                  <a16:creationId xmlns:a16="http://schemas.microsoft.com/office/drawing/2014/main" id="{B3C0C933-C269-FDF4-628E-6F9F0DF21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3326" y="2774801"/>
              <a:ext cx="2356582" cy="2409899"/>
            </a:xfrm>
            <a:prstGeom prst="rect">
              <a:avLst/>
            </a:prstGeom>
          </p:spPr>
        </p:pic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266255A-233F-149F-5143-E54CA09F61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744" y="3179105"/>
              <a:ext cx="2356582" cy="188689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6543EC1-00BB-949C-1F47-9EB89AF976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4510" y="5504368"/>
              <a:ext cx="3673362" cy="27185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531EA6D-7DAB-2A22-8345-C2E6D3E844C2}"/>
                </a:ext>
              </a:extLst>
            </p:cNvPr>
            <p:cNvSpPr/>
            <p:nvPr/>
          </p:nvSpPr>
          <p:spPr>
            <a:xfrm>
              <a:off x="8453326" y="2797103"/>
              <a:ext cx="2356582" cy="2707265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9" name="Picture 48" descr="A close up of numbers&#10;&#10;AI-generated content may be incorrect.">
              <a:extLst>
                <a:ext uri="{FF2B5EF4-FFF2-40B4-BE49-F238E27FC236}">
                  <a16:creationId xmlns:a16="http://schemas.microsoft.com/office/drawing/2014/main" id="{39AE40BD-1C3C-C483-8748-D0F72A9CA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66257" y="5055564"/>
              <a:ext cx="2128249" cy="322462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A20900A8-A93C-E4DA-80FA-5F502D0D0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434" y="557841"/>
            <a:ext cx="10786844" cy="725022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/>
              <a:t>Does this Work?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224EDE-6BE2-63E8-9E0F-53CBE4B3BE59}"/>
              </a:ext>
            </a:extLst>
          </p:cNvPr>
          <p:cNvSpPr/>
          <p:nvPr/>
        </p:nvSpPr>
        <p:spPr>
          <a:xfrm>
            <a:off x="7209947" y="507303"/>
            <a:ext cx="4681383" cy="1719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3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8E04E55-D536-974E-4723-F8C00D341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CA10C8BB-81D9-861F-8A73-8B058FD6CFD9}"/>
              </a:ext>
            </a:extLst>
          </p:cNvPr>
          <p:cNvSpPr/>
          <p:nvPr/>
        </p:nvSpPr>
        <p:spPr>
          <a:xfrm>
            <a:off x="200722" y="245999"/>
            <a:ext cx="8597590" cy="111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EE954A-15D4-F9A1-82A1-EA11673DED42}"/>
              </a:ext>
            </a:extLst>
          </p:cNvPr>
          <p:cNvGrpSpPr/>
          <p:nvPr/>
        </p:nvGrpSpPr>
        <p:grpSpPr>
          <a:xfrm>
            <a:off x="351948" y="0"/>
            <a:ext cx="6858000" cy="6858000"/>
            <a:chOff x="0" y="0"/>
            <a:chExt cx="6858000" cy="6858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0440467-A0F3-E438-1693-88F0E4C35DFF}"/>
                </a:ext>
              </a:extLst>
            </p:cNvPr>
            <p:cNvGrpSpPr/>
            <p:nvPr/>
          </p:nvGrpSpPr>
          <p:grpSpPr>
            <a:xfrm>
              <a:off x="0" y="0"/>
              <a:ext cx="6858000" cy="6858000"/>
              <a:chOff x="0" y="0"/>
              <a:chExt cx="6858000" cy="6858000"/>
            </a:xfrm>
          </p:grpSpPr>
          <p:pic>
            <p:nvPicPr>
              <p:cNvPr id="15" name="Picture 14" descr="A screenshot of a graph&#10;&#10;AI-generated content may be incorrect.">
                <a:extLst>
                  <a:ext uri="{FF2B5EF4-FFF2-40B4-BE49-F238E27FC236}">
                    <a16:creationId xmlns:a16="http://schemas.microsoft.com/office/drawing/2014/main" id="{F9F49E9A-F4E3-DDD0-F956-07F66F1D07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6858000" cy="6858000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B9D3268-B77D-779B-4D48-367A10E971B6}"/>
                  </a:ext>
                </a:extLst>
              </p:cNvPr>
              <p:cNvSpPr/>
              <p:nvPr/>
            </p:nvSpPr>
            <p:spPr>
              <a:xfrm>
                <a:off x="3534032" y="2681416"/>
                <a:ext cx="556054" cy="5436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3" name="Picture 12" descr="A close-up of a computer screen&#10;&#10;AI-generated content may be incorrect.">
              <a:extLst>
                <a:ext uri="{FF2B5EF4-FFF2-40B4-BE49-F238E27FC236}">
                  <a16:creationId xmlns:a16="http://schemas.microsoft.com/office/drawing/2014/main" id="{91166B75-8AC9-FB25-10E4-326BDF3F0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4618" y="83043"/>
              <a:ext cx="1970691" cy="158512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192FC76-F2EC-6379-F4BE-02A5F01CDFD3}"/>
              </a:ext>
            </a:extLst>
          </p:cNvPr>
          <p:cNvGrpSpPr/>
          <p:nvPr/>
        </p:nvGrpSpPr>
        <p:grpSpPr>
          <a:xfrm>
            <a:off x="3154142" y="245999"/>
            <a:ext cx="3919881" cy="2979115"/>
            <a:chOff x="3605078" y="245999"/>
            <a:chExt cx="3919881" cy="2979115"/>
          </a:xfrm>
        </p:grpSpPr>
        <p:pic>
          <p:nvPicPr>
            <p:cNvPr id="9" name="Picture 8" descr="A diagram of a graph&#10;&#10;AI-generated content may be incorrect.">
              <a:extLst>
                <a:ext uri="{FF2B5EF4-FFF2-40B4-BE49-F238E27FC236}">
                  <a16:creationId xmlns:a16="http://schemas.microsoft.com/office/drawing/2014/main" id="{7E6EB55F-1EE3-F0D4-DE98-8BFED1ADE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8377" y="246000"/>
              <a:ext cx="2356582" cy="2389312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399B654-CC3C-C327-8733-C8FEC00D6E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5078" y="547316"/>
              <a:ext cx="1563299" cy="200415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1DD21D9-8152-459D-0CEC-1709A22212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2844" y="2953264"/>
              <a:ext cx="2356582" cy="27185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6E105A3-F59C-CB1C-A56F-FB2632E388E9}"/>
                </a:ext>
              </a:extLst>
            </p:cNvPr>
            <p:cNvSpPr/>
            <p:nvPr/>
          </p:nvSpPr>
          <p:spPr>
            <a:xfrm>
              <a:off x="5168377" y="245999"/>
              <a:ext cx="2356582" cy="2707265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36" descr="A close up of a number&#10;&#10;AI-generated content may be incorrect.">
              <a:extLst>
                <a:ext uri="{FF2B5EF4-FFF2-40B4-BE49-F238E27FC236}">
                  <a16:creationId xmlns:a16="http://schemas.microsoft.com/office/drawing/2014/main" id="{3032621A-380C-28F8-E504-2E2156A1D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2082" y="2543467"/>
              <a:ext cx="2157987" cy="370563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2B5D5D8-3881-2742-244E-0445126D59F7}"/>
              </a:ext>
            </a:extLst>
          </p:cNvPr>
          <p:cNvGrpSpPr/>
          <p:nvPr/>
        </p:nvGrpSpPr>
        <p:grpSpPr>
          <a:xfrm>
            <a:off x="5645808" y="2774801"/>
            <a:ext cx="4713164" cy="3001417"/>
            <a:chOff x="6096744" y="2774801"/>
            <a:chExt cx="4713164" cy="3001417"/>
          </a:xfrm>
        </p:grpSpPr>
        <p:pic>
          <p:nvPicPr>
            <p:cNvPr id="11" name="Picture 10" descr="A graph of a tall tower&#10;&#10;AI-generated content may be incorrect.">
              <a:extLst>
                <a:ext uri="{FF2B5EF4-FFF2-40B4-BE49-F238E27FC236}">
                  <a16:creationId xmlns:a16="http://schemas.microsoft.com/office/drawing/2014/main" id="{429EFF8B-C766-2198-CDFC-C1E6163AF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53326" y="2774801"/>
              <a:ext cx="2356582" cy="2409899"/>
            </a:xfrm>
            <a:prstGeom prst="rect">
              <a:avLst/>
            </a:prstGeom>
          </p:spPr>
        </p:pic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E90DB99-5918-8C13-39DE-606BFF53FE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744" y="3179105"/>
              <a:ext cx="2356582" cy="188689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7311CC6-3123-4755-8F59-2D77E0607A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4510" y="5504368"/>
              <a:ext cx="3673362" cy="27185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D7D1CF4-4715-84F4-3B4D-198E7179F656}"/>
                </a:ext>
              </a:extLst>
            </p:cNvPr>
            <p:cNvSpPr/>
            <p:nvPr/>
          </p:nvSpPr>
          <p:spPr>
            <a:xfrm>
              <a:off x="8453326" y="2797103"/>
              <a:ext cx="2356582" cy="2707265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9" name="Picture 48" descr="A close up of numbers&#10;&#10;AI-generated content may be incorrect.">
              <a:extLst>
                <a:ext uri="{FF2B5EF4-FFF2-40B4-BE49-F238E27FC236}">
                  <a16:creationId xmlns:a16="http://schemas.microsoft.com/office/drawing/2014/main" id="{496FD119-4D65-EC61-3BDD-8705C83A0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66257" y="5055564"/>
              <a:ext cx="2128249" cy="322462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00E0BAC3-A074-565C-C592-5117CF5DA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434" y="557841"/>
            <a:ext cx="10786844" cy="725022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/>
              <a:t>Does this Work?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587026-2F8C-ABC4-8FCF-E8E74D111830}"/>
              </a:ext>
            </a:extLst>
          </p:cNvPr>
          <p:cNvSpPr/>
          <p:nvPr/>
        </p:nvSpPr>
        <p:spPr>
          <a:xfrm>
            <a:off x="7209947" y="507303"/>
            <a:ext cx="4681383" cy="1719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90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D539977-B843-6475-C0B8-DB99B78EF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2214" r="-1" b="6829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30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56C5C09-0043-4549-B800-2101B70D6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E2F724-2FB3-4D1D-A730-739B8654C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large white satellite dish&#10;&#10;Description automatically generated">
            <a:extLst>
              <a:ext uri="{FF2B5EF4-FFF2-40B4-BE49-F238E27FC236}">
                <a16:creationId xmlns:a16="http://schemas.microsoft.com/office/drawing/2014/main" id="{151C3E99-EDDE-6195-7B6D-9907DC8A4D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16420" b="860"/>
          <a:stretch/>
        </p:blipFill>
        <p:spPr>
          <a:xfrm flipH="1">
            <a:off x="-1" y="0"/>
            <a:ext cx="12192001" cy="68580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983C14-1E67-506B-532D-8A60D15D1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69" y="6232579"/>
            <a:ext cx="5021183" cy="5074226"/>
          </a:xfrm>
        </p:spPr>
        <p:txBody>
          <a:bodyPr>
            <a:normAutofit/>
          </a:bodyPr>
          <a:lstStyle/>
          <a:p>
            <a:r>
              <a:rPr lang="en-GB" sz="2400" dirty="0"/>
              <a:t>Kai Mulcock – kjm221@ic.ac.uk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79D401-B7FA-C23B-AFDB-C9E5383B7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39" y="428769"/>
            <a:ext cx="5364842" cy="457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A8EDF2-295A-0AC2-9123-A6061C5DF5DB}"/>
              </a:ext>
            </a:extLst>
          </p:cNvPr>
          <p:cNvSpPr txBox="1"/>
          <p:nvPr/>
        </p:nvSpPr>
        <p:spPr>
          <a:xfrm>
            <a:off x="10008970" y="0"/>
            <a:ext cx="22098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100" dirty="0"/>
              <a:t>Image: Green Bank Observatory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BD0167-0DB6-0DA1-A25F-B22A320C62ED}"/>
              </a:ext>
            </a:extLst>
          </p:cNvPr>
          <p:cNvSpPr txBox="1"/>
          <p:nvPr/>
        </p:nvSpPr>
        <p:spPr>
          <a:xfrm>
            <a:off x="342991" y="514189"/>
            <a:ext cx="2176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Work inspired by:</a:t>
            </a:r>
          </a:p>
          <a:p>
            <a:r>
              <a:rPr lang="en-GB" dirty="0"/>
              <a:t>(Ma et al., 2023)</a:t>
            </a:r>
            <a:br>
              <a:rPr lang="en-GB" dirty="0"/>
            </a:br>
            <a:r>
              <a:rPr lang="en-GB" dirty="0"/>
              <a:t>(Rogers et al., 2024)</a:t>
            </a:r>
          </a:p>
          <a:p>
            <a:r>
              <a:rPr lang="en-GB" dirty="0"/>
              <a:t>(Ma et al., 2024)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86A3E41-26F6-E258-F68A-2BEE72522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449" y="5210229"/>
            <a:ext cx="1960776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475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7E5AF19E-C535-B0EF-C7CC-F101BAAD3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768" y="286569"/>
            <a:ext cx="5558631" cy="3227592"/>
          </a:xfrm>
        </p:spPr>
      </p:pic>
      <p:pic>
        <p:nvPicPr>
          <p:cNvPr id="7172" name="Picture 4" descr="Google's Pixel Phones Are Getting a Bunch of New Features">
            <a:extLst>
              <a:ext uri="{FF2B5EF4-FFF2-40B4-BE49-F238E27FC236}">
                <a16:creationId xmlns:a16="http://schemas.microsoft.com/office/drawing/2014/main" id="{830B183F-40AE-9764-E9E5-7D2BAB5B3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64648" y1="42460" x2="62598" y2="50659"/>
                        <a14:backgroundMark x1="62598" y1="50659" x2="62891" y2="45534"/>
                        <a14:backgroundMark x1="49219" y1="83602" x2="46582" y2="82870"/>
                        <a14:backgroundMark x1="34180" y1="76867" x2="49219" y2="83163"/>
                        <a14:backgroundMark x1="54492" y1="80820" x2="54492" y2="7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35" t="14134" r="33244" b="14848"/>
          <a:stretch/>
        </p:blipFill>
        <p:spPr bwMode="auto">
          <a:xfrm>
            <a:off x="1036428" y="413769"/>
            <a:ext cx="2233494" cy="296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irbus A380 - Wikipedia">
            <a:extLst>
              <a:ext uri="{FF2B5EF4-FFF2-40B4-BE49-F238E27FC236}">
                <a16:creationId xmlns:a16="http://schemas.microsoft.com/office/drawing/2014/main" id="{029D514D-41A0-74C1-722B-2838D8DD0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4" b="89869" l="2250" r="97000">
                        <a14:foregroundMark x1="6500" y1="43902" x2="6500" y2="43902"/>
                        <a14:foregroundMark x1="93000" y1="35460" x2="93000" y2="35460"/>
                        <a14:foregroundMark x1="94250" y1="54221" x2="94250" y2="54221"/>
                        <a14:foregroundMark x1="95625" y1="33959" x2="95625" y2="33959"/>
                        <a14:foregroundMark x1="96250" y1="51970" x2="96250" y2="51970"/>
                        <a14:foregroundMark x1="96750" y1="33583" x2="96750" y2="33583"/>
                        <a14:foregroundMark x1="97000" y1="51220" x2="97000" y2="51220"/>
                        <a14:backgroundMark x1="2125" y1="42402" x2="2125" y2="42402"/>
                        <a14:backgroundMark x1="1250" y1="40150" x2="2000" y2="40338"/>
                        <a14:backgroundMark x1="2000" y1="40150" x2="2250" y2="45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52" y="3207070"/>
            <a:ext cx="5354320" cy="356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Starlink satellites are blinding astronomers' view of space – DW –  09/20/2024">
            <a:extLst>
              <a:ext uri="{FF2B5EF4-FFF2-40B4-BE49-F238E27FC236}">
                <a16:creationId xmlns:a16="http://schemas.microsoft.com/office/drawing/2014/main" id="{F30B8404-6088-400C-F856-1EEF442D0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58" y="3761429"/>
            <a:ext cx="4373880" cy="245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T Smart Hub Router : Amazon.co.uk: Computers &amp; Accessories">
            <a:extLst>
              <a:ext uri="{FF2B5EF4-FFF2-40B4-BE49-F238E27FC236}">
                <a16:creationId xmlns:a16="http://schemas.microsoft.com/office/drawing/2014/main" id="{83FCF12D-5C68-E956-7A45-927C3132D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7" b="89640" l="1300" r="95900">
                        <a14:foregroundMark x1="43800" y1="46619" x2="73600" y2="46906"/>
                        <a14:foregroundMark x1="39800" y1="45180" x2="55600" y2="45324"/>
                        <a14:foregroundMark x1="39000" y1="13094" x2="64100" y2="22014"/>
                        <a14:foregroundMark x1="21100" y1="7338" x2="66700" y2="7626"/>
                        <a14:foregroundMark x1="66700" y1="7626" x2="88800" y2="6906"/>
                        <a14:foregroundMark x1="88800" y1="6906" x2="95100" y2="8777"/>
                        <a14:foregroundMark x1="95100" y1="8777" x2="94500" y2="80576"/>
                        <a14:foregroundMark x1="94500" y1="80576" x2="25400" y2="71079"/>
                        <a14:foregroundMark x1="25400" y1="71079" x2="20600" y2="69209"/>
                        <a14:foregroundMark x1="20600" y1="69209" x2="15600" y2="55827"/>
                        <a14:foregroundMark x1="15600" y1="55827" x2="6500" y2="53813"/>
                        <a14:foregroundMark x1="6500" y1="53813" x2="1300" y2="54820"/>
                        <a14:foregroundMark x1="1300" y1="54820" x2="13200" y2="20719"/>
                        <a14:foregroundMark x1="4600" y1="38417" x2="4600" y2="21295"/>
                        <a14:foregroundMark x1="4600" y1="21295" x2="8800" y2="6475"/>
                        <a14:foregroundMark x1="8800" y1="6475" x2="12100" y2="3948"/>
                        <a14:foregroundMark x1="93100" y1="10935" x2="95900" y2="59281"/>
                        <a14:foregroundMark x1="26800" y1="6187" x2="17900" y2="6187"/>
                        <a14:foregroundMark x1="18600" y1="3165" x2="34900" y2="3309"/>
                        <a14:backgroundMark x1="16200" y1="1151" x2="19464" y2="1220"/>
                        <a14:backgroundMark x1="12900" y1="2158" x2="18981" y2="2306"/>
                        <a14:backgroundMark x1="32035" y1="1214" x2="33000" y2="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51535"/>
            <a:ext cx="3577432" cy="248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30 Litre Inverter Microwave Oven | YC-QS302AU-B - Sharp Europe">
            <a:extLst>
              <a:ext uri="{FF2B5EF4-FFF2-40B4-BE49-F238E27FC236}">
                <a16:creationId xmlns:a16="http://schemas.microsoft.com/office/drawing/2014/main" id="{567FAFDF-7962-DC1F-C776-280F3DDB2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663" y="286569"/>
            <a:ext cx="5021182" cy="282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19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8B14CD40-4ED2-D6D1-E2BF-D1F31606C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87"/>
            <a:ext cx="5593080" cy="202302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5E70FA-1DC3-3B8D-2309-220C91A78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7700" y="-114525"/>
            <a:ext cx="10896600" cy="6972525"/>
          </a:xfr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B07372E-9262-D36F-B56C-CB319AE728F7}"/>
              </a:ext>
            </a:extLst>
          </p:cNvPr>
          <p:cNvSpPr/>
          <p:nvPr/>
        </p:nvSpPr>
        <p:spPr>
          <a:xfrm>
            <a:off x="3014663" y="3371737"/>
            <a:ext cx="8529637" cy="1085963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38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D3DF44A5-AD9F-1A50-2A34-48265B7CC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87"/>
            <a:ext cx="5593080" cy="2023029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FE2DA56-54A4-2303-7DC1-04D799F7B8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684" t="51389" r="2171" b="35830"/>
          <a:stretch/>
        </p:blipFill>
        <p:spPr>
          <a:xfrm>
            <a:off x="428128" y="3429000"/>
            <a:ext cx="11950262" cy="2631200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52A3D572-6666-6E2F-70E6-9FF3C6E51A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539" t="51389" r="39316" b="35830"/>
          <a:stretch/>
        </p:blipFill>
        <p:spPr>
          <a:xfrm>
            <a:off x="241739" y="1023701"/>
            <a:ext cx="11787351" cy="261901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09B1E73-F29B-4EB3-5199-60433B01BAF1}"/>
              </a:ext>
            </a:extLst>
          </p:cNvPr>
          <p:cNvSpPr/>
          <p:nvPr/>
        </p:nvSpPr>
        <p:spPr>
          <a:xfrm>
            <a:off x="3032760" y="2443183"/>
            <a:ext cx="609600" cy="96012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A3F3218-01AC-DF21-3A38-81EAF88A9F0A}"/>
              </a:ext>
            </a:extLst>
          </p:cNvPr>
          <p:cNvSpPr/>
          <p:nvPr/>
        </p:nvSpPr>
        <p:spPr>
          <a:xfrm>
            <a:off x="6903720" y="1266231"/>
            <a:ext cx="609600" cy="117695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56D82CA-F2C1-9EB6-1CC0-889CAE543437}"/>
              </a:ext>
            </a:extLst>
          </p:cNvPr>
          <p:cNvSpPr/>
          <p:nvPr/>
        </p:nvSpPr>
        <p:spPr>
          <a:xfrm>
            <a:off x="3032760" y="4818677"/>
            <a:ext cx="711608" cy="112078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447EFC8-9E7F-71BB-5ACD-E3A9D9D29AF5}"/>
              </a:ext>
            </a:extLst>
          </p:cNvPr>
          <p:cNvSpPr/>
          <p:nvPr/>
        </p:nvSpPr>
        <p:spPr>
          <a:xfrm>
            <a:off x="5001887" y="3511106"/>
            <a:ext cx="609600" cy="96012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FEF23D-BEF8-29A1-6E27-82C4518A7AAC}"/>
              </a:ext>
            </a:extLst>
          </p:cNvPr>
          <p:cNvSpPr/>
          <p:nvPr/>
        </p:nvSpPr>
        <p:spPr>
          <a:xfrm>
            <a:off x="5691980" y="4379413"/>
            <a:ext cx="958283" cy="150929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B2960FF-DE65-0585-BADB-05917C60FA69}"/>
              </a:ext>
            </a:extLst>
          </p:cNvPr>
          <p:cNvSpPr/>
          <p:nvPr/>
        </p:nvSpPr>
        <p:spPr>
          <a:xfrm>
            <a:off x="10820993" y="4610437"/>
            <a:ext cx="811601" cy="127827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59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11" name="Rectangle 4110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339C3F-8487-77B8-E93A-C1696E31A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3465681" cy="2450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The Problem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21DFB-7C1A-00F0-A1D6-5ED98AF9AFC1}"/>
              </a:ext>
            </a:extLst>
          </p:cNvPr>
          <p:cNvSpPr txBox="1"/>
          <p:nvPr/>
        </p:nvSpPr>
        <p:spPr>
          <a:xfrm>
            <a:off x="632435" y="3478452"/>
            <a:ext cx="3236549" cy="1709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en-US" sz="2200" dirty="0"/>
              <a:t>Huge amounts of </a:t>
            </a:r>
            <a:r>
              <a:rPr lang="en-US" sz="2200" i="1" dirty="0"/>
              <a:t>useless</a:t>
            </a:r>
            <a:r>
              <a:rPr lang="en-US" sz="2200" dirty="0"/>
              <a:t> data</a:t>
            </a:r>
          </a:p>
        </p:txBody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D91952F0-771E-D2ED-C333-EEED6708B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346642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5" name="Rectangle 4114">
            <a:extLst>
              <a:ext uri="{FF2B5EF4-FFF2-40B4-BE49-F238E27FC236}">
                <a16:creationId xmlns:a16="http://schemas.microsoft.com/office/drawing/2014/main" id="{3FB6D83C-2377-9CAD-A991-9E0B6AF25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208" y="6299535"/>
            <a:ext cx="3465681" cy="46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17" name="Picture 2" descr="A simple and colorful clip art style illustration of a haystack. The haystack should have a rounded, mounded shape with visible strands of hay poking out. The colors should be bright and cheerful, with the hay in a warm golden yellow. The background should be plain or lightly shaded to keep the focus on the haystack, and the overall style should be clean and cartoon-like, suitable for use as a clip art image.">
            <a:extLst>
              <a:ext uri="{FF2B5EF4-FFF2-40B4-BE49-F238E27FC236}">
                <a16:creationId xmlns:a16="http://schemas.microsoft.com/office/drawing/2014/main" id="{D369EDA1-B396-2670-BA65-4FF457CA4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r="2652"/>
          <a:stretch/>
        </p:blipFill>
        <p:spPr bwMode="auto">
          <a:xfrm>
            <a:off x="5748728" y="508090"/>
            <a:ext cx="5344387" cy="564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70608BA-CBBA-3E44-DF78-CD9AA7E93384}"/>
              </a:ext>
            </a:extLst>
          </p:cNvPr>
          <p:cNvSpPr txBox="1"/>
          <p:nvPr/>
        </p:nvSpPr>
        <p:spPr>
          <a:xfrm>
            <a:off x="6704577" y="6209925"/>
            <a:ext cx="43934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/>
              <a:t>Image generated using DALL-E by OpenAI.</a:t>
            </a:r>
          </a:p>
        </p:txBody>
      </p:sp>
    </p:spTree>
    <p:extLst>
      <p:ext uri="{BB962C8B-B14F-4D97-AF65-F5344CB8AC3E}">
        <p14:creationId xmlns:p14="http://schemas.microsoft.com/office/powerpoint/2010/main" val="169555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11" name="Rectangle 4110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339C3F-8487-77B8-E93A-C1696E31A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3465681" cy="2450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The Problem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21DFB-7C1A-00F0-A1D6-5ED98AF9AFC1}"/>
              </a:ext>
            </a:extLst>
          </p:cNvPr>
          <p:cNvSpPr txBox="1"/>
          <p:nvPr/>
        </p:nvSpPr>
        <p:spPr>
          <a:xfrm>
            <a:off x="632435" y="3484710"/>
            <a:ext cx="3236549" cy="272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en-US" sz="2200" dirty="0"/>
              <a:t>Huge amounts of </a:t>
            </a:r>
            <a:r>
              <a:rPr lang="en-US" sz="2200" i="1" dirty="0"/>
              <a:t>useless</a:t>
            </a:r>
            <a:r>
              <a:rPr lang="en-US" sz="2200" dirty="0"/>
              <a:t> data</a:t>
            </a:r>
          </a:p>
          <a:p>
            <a:pPr algn="ctr">
              <a:spcBef>
                <a:spcPts val="1000"/>
              </a:spcBef>
            </a:pPr>
            <a:r>
              <a:rPr lang="en-US" sz="2200" dirty="0"/>
              <a:t>+</a:t>
            </a:r>
          </a:p>
          <a:p>
            <a:pPr algn="ctr">
              <a:spcBef>
                <a:spcPts val="1000"/>
              </a:spcBef>
            </a:pPr>
            <a:r>
              <a:rPr lang="en-US" sz="2200" dirty="0"/>
              <a:t>RFI mimics True signals</a:t>
            </a:r>
          </a:p>
        </p:txBody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D91952F0-771E-D2ED-C333-EEED6708B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346642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A simple and colorful clip art style illustration of a haystack. The haystack should have a rounded, mounded shape with visible strands of hay poking out. The colors should be bright and cheerful, with the hay in a warm golden yellow. The background should be plain or lightly shaded to keep the focus on the haystack, and the overall style should be clean and cartoon-like, suitable for use as a clip art image.">
            <a:extLst>
              <a:ext uri="{FF2B5EF4-FFF2-40B4-BE49-F238E27FC236}">
                <a16:creationId xmlns:a16="http://schemas.microsoft.com/office/drawing/2014/main" id="{F8E0055E-7704-7FC8-236C-3634B5C7E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r="2652"/>
          <a:stretch/>
        </p:blipFill>
        <p:spPr bwMode="auto">
          <a:xfrm>
            <a:off x="5748728" y="508090"/>
            <a:ext cx="5344387" cy="564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5" name="Rectangle 4114">
            <a:extLst>
              <a:ext uri="{FF2B5EF4-FFF2-40B4-BE49-F238E27FC236}">
                <a16:creationId xmlns:a16="http://schemas.microsoft.com/office/drawing/2014/main" id="{3FB6D83C-2377-9CAD-A991-9E0B6AF25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208" y="6299535"/>
            <a:ext cx="3465681" cy="46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4" name="AutoShape 2" descr="A simple and colorful clip art style illustration representing the concept of finding a needle in a stack of needles. The image should show a large pile of needles with one needle being highlighted or magnified to stand out. The overall style should be clean and cartoon-like, with bright colors. The background can be plain or lightly shaded, focusing on the needles and the concept of difficulty in distinguishing one from the others. This should have a playful and light-hearted feel, suitable for use as clip art.">
            <a:extLst>
              <a:ext uri="{FF2B5EF4-FFF2-40B4-BE49-F238E27FC236}">
                <a16:creationId xmlns:a16="http://schemas.microsoft.com/office/drawing/2014/main" id="{79BF7EC3-1306-6B80-0365-F4102E3DA2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 descr="A pile of needles and a magnifying glass&#10;&#10;Description automatically generated">
            <a:extLst>
              <a:ext uri="{FF2B5EF4-FFF2-40B4-BE49-F238E27FC236}">
                <a16:creationId xmlns:a16="http://schemas.microsoft.com/office/drawing/2014/main" id="{5021B2E2-8253-5B66-C6B3-628AA37BA4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5290"/>
          <a:stretch/>
        </p:blipFill>
        <p:spPr>
          <a:xfrm>
            <a:off x="5749471" y="508090"/>
            <a:ext cx="5344387" cy="56429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4CB3A7-8619-9AD2-B8DB-D23A3B57A0AC}"/>
              </a:ext>
            </a:extLst>
          </p:cNvPr>
          <p:cNvSpPr txBox="1"/>
          <p:nvPr/>
        </p:nvSpPr>
        <p:spPr>
          <a:xfrm>
            <a:off x="6699708" y="6209925"/>
            <a:ext cx="43934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/>
              <a:t>Image generated using DALL-E by OpenAI.</a:t>
            </a:r>
          </a:p>
        </p:txBody>
      </p:sp>
    </p:spTree>
    <p:extLst>
      <p:ext uri="{BB962C8B-B14F-4D97-AF65-F5344CB8AC3E}">
        <p14:creationId xmlns:p14="http://schemas.microsoft.com/office/powerpoint/2010/main" val="152190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EF92585-7A99-6108-9663-8C5903274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339C3F-8487-77B8-E93A-C1696E31A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6160"/>
            <a:ext cx="11153214" cy="1463040"/>
          </a:xfrm>
        </p:spPr>
        <p:txBody>
          <a:bodyPr>
            <a:normAutofit/>
          </a:bodyPr>
          <a:lstStyle/>
          <a:p>
            <a:r>
              <a:rPr lang="en-GB" sz="4400" dirty="0"/>
              <a:t>The Goal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D5B03A-B780-A698-DFA9-C9932F22D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23CC76-4623-3A33-5468-4E631C93415F}"/>
              </a:ext>
            </a:extLst>
          </p:cNvPr>
          <p:cNvSpPr txBox="1"/>
          <p:nvPr/>
        </p:nvSpPr>
        <p:spPr>
          <a:xfrm>
            <a:off x="0" y="6463393"/>
            <a:ext cx="4752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Generated with </a:t>
            </a:r>
            <a:r>
              <a:rPr lang="en-GB" dirty="0" err="1"/>
              <a:t>Setigen</a:t>
            </a:r>
            <a:r>
              <a:rPr lang="en-GB" dirty="0"/>
              <a:t> - (</a:t>
            </a:r>
            <a:r>
              <a:rPr lang="en-GB" dirty="0" err="1"/>
              <a:t>Brzycki</a:t>
            </a:r>
            <a:r>
              <a:rPr lang="en-GB" dirty="0"/>
              <a:t> et al., 2022)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10FB7CB-1A95-8FD0-6853-DB15A47D1577}"/>
              </a:ext>
            </a:extLst>
          </p:cNvPr>
          <p:cNvGrpSpPr/>
          <p:nvPr/>
        </p:nvGrpSpPr>
        <p:grpSpPr>
          <a:xfrm>
            <a:off x="2806363" y="1783067"/>
            <a:ext cx="8126069" cy="4566843"/>
            <a:chOff x="2646706" y="1783067"/>
            <a:chExt cx="8126069" cy="456684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783276-9F80-AEAD-628E-3BAB44B2D416}"/>
                </a:ext>
              </a:extLst>
            </p:cNvPr>
            <p:cNvSpPr txBox="1"/>
            <p:nvPr/>
          </p:nvSpPr>
          <p:spPr>
            <a:xfrm>
              <a:off x="8750335" y="2243392"/>
              <a:ext cx="2022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9ED7C7-C7D3-F301-8471-E4BB7E4A3E73}"/>
                </a:ext>
              </a:extLst>
            </p:cNvPr>
            <p:cNvSpPr txBox="1"/>
            <p:nvPr/>
          </p:nvSpPr>
          <p:spPr>
            <a:xfrm>
              <a:off x="8750335" y="3533900"/>
              <a:ext cx="2022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D2B816-9EFF-26A0-5CE3-6697A75D2F5E}"/>
                </a:ext>
              </a:extLst>
            </p:cNvPr>
            <p:cNvSpPr txBox="1"/>
            <p:nvPr/>
          </p:nvSpPr>
          <p:spPr>
            <a:xfrm>
              <a:off x="8750335" y="4751172"/>
              <a:ext cx="2022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8EB417-4B68-5DD9-6BEB-A301909359AF}"/>
                </a:ext>
              </a:extLst>
            </p:cNvPr>
            <p:cNvSpPr txBox="1"/>
            <p:nvPr/>
          </p:nvSpPr>
          <p:spPr>
            <a:xfrm>
              <a:off x="8750335" y="2927471"/>
              <a:ext cx="2022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Off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EBDFF7-AE0C-174F-875B-CA2D5142D6AF}"/>
                </a:ext>
              </a:extLst>
            </p:cNvPr>
            <p:cNvSpPr txBox="1"/>
            <p:nvPr/>
          </p:nvSpPr>
          <p:spPr>
            <a:xfrm>
              <a:off x="8750335" y="4140329"/>
              <a:ext cx="2022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Off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53EC4E-F2B7-3E15-D72F-4D06D6CB9A8E}"/>
                </a:ext>
              </a:extLst>
            </p:cNvPr>
            <p:cNvSpPr txBox="1"/>
            <p:nvPr/>
          </p:nvSpPr>
          <p:spPr>
            <a:xfrm>
              <a:off x="8750335" y="5362012"/>
              <a:ext cx="2022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Off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F77373-2D66-42C9-262C-7838F03FA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46706" y="2024474"/>
              <a:ext cx="6324313" cy="432543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322770-81F4-A362-7030-5ABC43F26908}"/>
                </a:ext>
              </a:extLst>
            </p:cNvPr>
            <p:cNvSpPr txBox="1"/>
            <p:nvPr/>
          </p:nvSpPr>
          <p:spPr>
            <a:xfrm>
              <a:off x="3320579" y="1783067"/>
              <a:ext cx="5429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Green Bank Telescope Observation pattern : ABACAD</a:t>
              </a: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71C88AC1-BBC5-C116-F5DC-1705425B1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613" y="1312364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ultiply 14">
            <a:extLst>
              <a:ext uri="{FF2B5EF4-FFF2-40B4-BE49-F238E27FC236}">
                <a16:creationId xmlns:a16="http://schemas.microsoft.com/office/drawing/2014/main" id="{030E19A7-E09D-8898-2F4C-32E4B4C4600B}"/>
              </a:ext>
            </a:extLst>
          </p:cNvPr>
          <p:cNvSpPr/>
          <p:nvPr/>
        </p:nvSpPr>
        <p:spPr>
          <a:xfrm>
            <a:off x="3571208" y="1667782"/>
            <a:ext cx="5118100" cy="4310994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611C51-142E-7F08-80C3-C64BA6183F7B}"/>
              </a:ext>
            </a:extLst>
          </p:cNvPr>
          <p:cNvSpPr txBox="1"/>
          <p:nvPr/>
        </p:nvSpPr>
        <p:spPr>
          <a:xfrm>
            <a:off x="3571208" y="6384162"/>
            <a:ext cx="6322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E.T. the Extra-Terrestrial Wiki, Fandom</a:t>
            </a:r>
          </a:p>
        </p:txBody>
      </p:sp>
    </p:spTree>
    <p:extLst>
      <p:ext uri="{BB962C8B-B14F-4D97-AF65-F5344CB8AC3E}">
        <p14:creationId xmlns:p14="http://schemas.microsoft.com/office/powerpoint/2010/main" val="366477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  <p:bldP spid="15" grpId="1" animBg="1"/>
      <p:bldP spid="19" grpId="0"/>
      <p:bldP spid="19" grpId="1"/>
    </p:bldLst>
  </p:timing>
</p:sld>
</file>

<file path=ppt/theme/theme1.xml><?xml version="1.0" encoding="utf-8"?>
<a:theme xmlns:a="http://schemas.openxmlformats.org/drawingml/2006/main" name="GestaltVTI">
  <a:themeElements>
    <a:clrScheme name="Custom 86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6537</TotalTime>
  <Words>546</Words>
  <Application>Microsoft Macintosh PowerPoint</Application>
  <PresentationFormat>Widescreen</PresentationFormat>
  <Paragraphs>131</Paragraphs>
  <Slides>30</Slides>
  <Notes>5</Notes>
  <HiddenSlides>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Aptos</vt:lpstr>
      <vt:lpstr>Arial</vt:lpstr>
      <vt:lpstr>Bierstadt</vt:lpstr>
      <vt:lpstr>Menlo</vt:lpstr>
      <vt:lpstr>Wingdings</vt:lpstr>
      <vt:lpstr>GestaltVTI</vt:lpstr>
      <vt:lpstr>Autoencoder for Anomaly detection in GBT Data</vt:lpstr>
      <vt:lpstr>Green Bank Telescope</vt:lpstr>
      <vt:lpstr>PowerPoint Presentation</vt:lpstr>
      <vt:lpstr>PowerPoint Presentation</vt:lpstr>
      <vt:lpstr>PowerPoint Presentation</vt:lpstr>
      <vt:lpstr>PowerPoint Presentation</vt:lpstr>
      <vt:lpstr>The Problem</vt:lpstr>
      <vt:lpstr>The Problem</vt:lpstr>
      <vt:lpstr>The Goal</vt:lpstr>
      <vt:lpstr>The Data</vt:lpstr>
      <vt:lpstr>PowerPoint Presentation</vt:lpstr>
      <vt:lpstr>Data Generation </vt:lpstr>
      <vt:lpstr>Anomaly Detection – Reconstruction Loss</vt:lpstr>
      <vt:lpstr>PowerPoint Presentation</vt:lpstr>
      <vt:lpstr>Anomaly Detection - PCA</vt:lpstr>
      <vt:lpstr>Anomaly Detection – HDBSCAN Clustering</vt:lpstr>
      <vt:lpstr>Red, Blue, and Green Clusters</vt:lpstr>
      <vt:lpstr>Purple Cluster</vt:lpstr>
      <vt:lpstr>Future Prospects</vt:lpstr>
      <vt:lpstr>However…</vt:lpstr>
      <vt:lpstr>However…</vt:lpstr>
      <vt:lpstr>However…</vt:lpstr>
      <vt:lpstr>Requirement for Solutions</vt:lpstr>
      <vt:lpstr>New Methodology</vt:lpstr>
      <vt:lpstr>Why this Could Work?</vt:lpstr>
      <vt:lpstr>Why this Could Work?</vt:lpstr>
      <vt:lpstr>Why this Could Work?</vt:lpstr>
      <vt:lpstr>Does this Work?</vt:lpstr>
      <vt:lpstr>Does this Work?</vt:lpstr>
      <vt:lpstr>Kai Mulcock – kjm221@ic.ac.uk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Mulcock, Kai J</dc:creator>
  <cp:lastModifiedBy>Mulcock, Kai J</cp:lastModifiedBy>
  <cp:revision>52</cp:revision>
  <dcterms:created xsi:type="dcterms:W3CDTF">2024-08-09T13:54:09Z</dcterms:created>
  <dcterms:modified xsi:type="dcterms:W3CDTF">2025-07-08T13:30:30Z</dcterms:modified>
</cp:coreProperties>
</file>