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2" r:id="rId2"/>
    <p:sldId id="319" r:id="rId3"/>
    <p:sldId id="315" r:id="rId4"/>
    <p:sldId id="264" r:id="rId5"/>
    <p:sldId id="328" r:id="rId6"/>
    <p:sldId id="325" r:id="rId7"/>
    <p:sldId id="318" r:id="rId8"/>
    <p:sldId id="326" r:id="rId9"/>
    <p:sldId id="320" r:id="rId10"/>
    <p:sldId id="323" r:id="rId11"/>
    <p:sldId id="321" r:id="rId12"/>
    <p:sldId id="322" r:id="rId13"/>
    <p:sldId id="327" r:id="rId14"/>
    <p:sldId id="316" r:id="rId15"/>
    <p:sldId id="271" r:id="rId16"/>
    <p:sldId id="276" r:id="rId17"/>
    <p:sldId id="329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7"/>
    <p:restoredTop sz="97020"/>
  </p:normalViewPr>
  <p:slideViewPr>
    <p:cSldViewPr snapToGrid="0">
      <p:cViewPr>
        <p:scale>
          <a:sx n="130" d="100"/>
          <a:sy n="130" d="100"/>
        </p:scale>
        <p:origin x="96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4E2E9-658C-0442-84D8-BD4CA198FC29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2FFF-4968-4F46-9880-72BBE3C86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3877-673C-6E8E-CC83-F370807F4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95117-3EA5-730A-AADD-4C96D7FFC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E64F2-6691-684E-3C9F-4CAAB711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6AD9-4A59-FE4F-9A2A-CFF564B17C26}" type="datetime1">
              <a:rPr lang="en-GB" smtClean="0"/>
              <a:t>01/07/2025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5D85-3A06-C307-1246-D6160BB2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lasair.lsst.ac.uk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0610B-9071-4ED6-837C-CA0331FA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63CA-A4ED-4832-FD6A-D18BCB32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4D432-D3BC-DC2C-0A66-68F2FEAD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1C1B-8E06-DFD0-1499-2C008202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0617-973A-CD42-9DC5-F08F133C3096}" type="datetime1">
              <a:rPr lang="en-GB" smtClean="0"/>
              <a:t>01/07/2025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BC8D-FEC0-AC60-0173-2BC638A9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0EEF-5836-AA68-05E7-34F92DED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9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6B7C9-A668-0F9B-D8A0-DBC62A6E9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9B235-AD0D-AA26-BE2E-B196ADFE8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F52A-DB99-A1F0-B779-A3AB8C55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8C80-BCE1-E64E-B103-0649ED8ABF3B}" type="datetime1">
              <a:rPr lang="en-GB" smtClean="0"/>
              <a:t>01/07/2025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51CA2-0BDA-3489-F02E-D09D8373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B8F27-55BA-561F-973B-5EB0E7C4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3DC-72EE-8619-4D01-D9DEBDDA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7644-8C99-9DFD-5AEF-98C76D8D4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C543-3278-68AD-C5F2-E0C0DA1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C7DF-550D-B84A-9413-6CE70186CDB5}" type="datetime1">
              <a:rPr lang="en-GB" smtClean="0"/>
              <a:t>01/07/2025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72685-7EBA-8449-E489-DFEB8D45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lasair.lsst.ac.uk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8BE0-A2D6-8783-7E19-B44F45D2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B745-51FD-6187-E9E8-45213D93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E4E58-ED01-12E7-9231-C2EF1E4B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629A-7236-D2D2-4BDF-62DF5245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B4A2-2A9A-8A45-81EF-5A302B95AF56}" type="datetime1">
              <a:rPr lang="en-GB" smtClean="0"/>
              <a:t>01/07/2025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8EEFE-F214-E64B-E752-CA23E97D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BBD63-A1D9-E941-D524-C80AE2E4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9A40-55A7-B551-6485-C6FFECDE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74F9-837B-EB19-E46A-66F71FE52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963E4-3E8D-5F42-EF97-04099D4FD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ADE44-D4D0-1966-FED7-049FA59F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67F-897B-E146-8B9E-7D2F588DDAAE}" type="datetime1">
              <a:rPr lang="en-GB" smtClean="0"/>
              <a:t>01/07/2025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B522-AE06-D709-925D-22EA5A97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BA1CA-0A5D-81BE-BF56-1F4DF2A4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C63B-4038-52E7-4990-02660D96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8DB4D-5F42-D6EE-C0F0-8D0B9F732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9DFC2-8E73-13CE-BA2E-2BE971F58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B85E-94D1-38F2-3282-755E1797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6A281-37AF-4F81-DC37-566E794CA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4BD60-1DA2-A820-7B85-79004323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A962-4FE0-8149-A5E5-74DE2DA17D40}" type="datetime1">
              <a:rPr lang="en-GB" smtClean="0"/>
              <a:t>01/07/2025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1EB8F-3015-5A21-3254-533C89D3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D9D4B-A7B6-D387-A61E-8062FE47B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3F27-5A9B-10F7-621A-8A507CBF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673AB-AC6C-C524-7E49-A7CCAD06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3126-62C3-E54D-A7AA-896C8F6890C1}" type="datetime1">
              <a:rPr lang="en-GB" smtClean="0"/>
              <a:t>01/07/2025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0CAE4-F9EF-0C26-43BC-318DAD09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1CA46-B5DD-FFD2-B0E8-D6D6E548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B0D62-CDB5-72FF-5964-C22127A1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8F3D-BF7A-8049-A824-EA1A99A36057}" type="datetime1">
              <a:rPr lang="en-GB" smtClean="0"/>
              <a:t>01/07/2025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3866E-BD68-F47F-A3A0-26212E31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E8B8F-EA77-0A77-7B0E-A3EC8249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5C3C-DDA6-E8F9-F507-C3067C16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13E2-7495-9BF9-7BF7-2E5C7C0B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3E569-1555-26E1-A39D-0136CB96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EE325-6EB2-40B5-2DF2-F67E0EF8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A4C9-7E77-D245-B10D-264E7D591DD5}" type="datetime1">
              <a:rPr lang="en-GB" smtClean="0"/>
              <a:t>01/07/2025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729E4-9CE4-A109-54CA-5A0837BA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5FD6C-59E3-DF36-0B32-B8860045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F076-ABC6-D183-0A92-40F150F8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9E461-18D5-7033-55DE-0C3695633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2655C-9D0E-E93A-C433-53F11FFAA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651BC-6FF9-07CF-1FA0-DD19CEED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6877-0B91-BB45-8082-33B00D77165C}" type="datetime1">
              <a:rPr lang="en-GB" smtClean="0"/>
              <a:t>01/07/2025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5D0D2-AA60-26E0-3430-D16D987D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https://lasair-ztf.lsst.ac.uk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5192-CFB4-8B47-0847-7BC430FD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00670-4172-7967-22D6-39FA6D7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5EB54-CBED-916B-9BEA-8DA73196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5F0A-AF5A-1600-0C06-5E7742DAA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4DF7-7B57-8644-B513-1C86A1C04F19}" type="datetime1">
              <a:rPr lang="en-GB" smtClean="0"/>
              <a:t>01/07/2025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0CFCD-E7E8-96AA-C418-54A1CF1D7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https://lasair-ztf.lsst.ac.uk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D0E5-F16B-7CD3-1E23-6C60E38A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B614-7067-6647-ACF1-633A2E8E3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0CD1-63F1-172D-CAB0-3BFD7775D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8D49BD-AE61-9DE0-6EF5-E85CD3FB2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017" y="4281559"/>
            <a:ext cx="9144000" cy="1645775"/>
          </a:xfrm>
        </p:spPr>
        <p:txBody>
          <a:bodyPr>
            <a:normAutofit/>
          </a:bodyPr>
          <a:lstStyle/>
          <a:p>
            <a:r>
              <a:rPr lang="en-GB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Gareth Francis, Andy Lawrence, Terry Sloan, Roy Williams (</a:t>
            </a:r>
            <a:r>
              <a:rPr lang="en-GB" sz="1800" b="0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Edinburgh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r>
              <a:rPr lang="en-GB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Ken Smith, Dave Young (</a:t>
            </a:r>
            <a:r>
              <a:rPr lang="en-GB" sz="1800" b="0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Belfast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r>
              <a:rPr lang="en-GB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Stephen Smartt (</a:t>
            </a:r>
            <a:r>
              <a:rPr lang="en-GB" sz="1800" b="0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Oxford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algn="l"/>
            <a:endParaRPr lang="en-GB" sz="1800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B053C-E9A6-2419-B3B5-8705FBD5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4856" y="284630"/>
            <a:ext cx="6817488" cy="365125"/>
          </a:xfrm>
        </p:spPr>
        <p:txBody>
          <a:bodyPr/>
          <a:lstStyle/>
          <a:p>
            <a:r>
              <a:rPr lang="en-US" sz="4000" dirty="0" err="1"/>
              <a:t>lasair.lsst.ac.uk</a:t>
            </a:r>
            <a:endParaRPr lang="en-US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32E7D2-67C1-8E24-EE70-9F26B727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43" y="1202731"/>
            <a:ext cx="4998334" cy="163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035A5-10F2-A2CC-DA28-BE5CD23C245A}"/>
              </a:ext>
            </a:extLst>
          </p:cNvPr>
          <p:cNvSpPr txBox="1"/>
          <p:nvPr/>
        </p:nvSpPr>
        <p:spPr>
          <a:xfrm>
            <a:off x="4256635" y="3020632"/>
            <a:ext cx="3648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Rubin Community Broker for Alerts</a:t>
            </a:r>
          </a:p>
          <a:p>
            <a:pPr algn="ctr"/>
            <a:r>
              <a:rPr lang="en-US" dirty="0"/>
              <a:t>(not Solar System)</a:t>
            </a:r>
            <a:br>
              <a:rPr lang="en-US" sz="1800" dirty="0"/>
            </a:br>
            <a:endParaRPr lang="en-US" dirty="0"/>
          </a:p>
        </p:txBody>
      </p:sp>
      <p:pic>
        <p:nvPicPr>
          <p:cNvPr id="1026" name="Picture 2" descr="upload.wikimedia.org/wikipedia/en/thumb/a/ae/Flag_...">
            <a:extLst>
              <a:ext uri="{FF2B5EF4-FFF2-40B4-BE49-F238E27FC236}">
                <a16:creationId xmlns:a16="http://schemas.microsoft.com/office/drawing/2014/main" id="{0E8B8FCD-02B6-2CA1-9204-C4ECE713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7" y="5522034"/>
            <a:ext cx="1621199" cy="8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F526-200D-B685-7CEB-A5095517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filter:</a:t>
            </a:r>
            <a:br>
              <a:rPr lang="en-US" dirty="0"/>
            </a:br>
            <a:r>
              <a:rPr lang="en-US" sz="2800" dirty="0"/>
              <a:t>Brightness jump in white dwarfs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127DA-7BF5-A758-9CF2-DBD3CA2C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EFE00-C086-FA50-6254-0AA7EA07846F}"/>
              </a:ext>
            </a:extLst>
          </p:cNvPr>
          <p:cNvSpPr txBox="1"/>
          <p:nvPr/>
        </p:nvSpPr>
        <p:spPr>
          <a:xfrm>
            <a:off x="886691" y="4835237"/>
            <a:ext cx="9007594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ndale Mono" panose="020B0509000000000004" pitchFamily="49" charset="0"/>
              </a:rPr>
              <a:t>objects.lastDiaSourceMJD</a:t>
            </a:r>
            <a:r>
              <a:rPr lang="en-US" dirty="0">
                <a:solidFill>
                  <a:schemeClr val="bg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bg1"/>
                </a:solidFill>
                <a:latin typeface="Andale Mono" panose="020B0509000000000004" pitchFamily="49" charset="0"/>
              </a:rPr>
              <a:t>mjdnow</a:t>
            </a:r>
            <a:r>
              <a:rPr lang="en-US" dirty="0">
                <a:solidFill>
                  <a:schemeClr val="bg1"/>
                </a:solidFill>
                <a:latin typeface="Andale Mono" panose="020B0509000000000004" pitchFamily="49" charset="0"/>
              </a:rPr>
              <a:t>() - 30</a:t>
            </a:r>
          </a:p>
          <a:p>
            <a:r>
              <a:rPr lang="en-US" dirty="0">
                <a:solidFill>
                  <a:schemeClr val="bg1"/>
                </a:solidFill>
                <a:latin typeface="Andale Mono" panose="020B0509000000000004" pitchFamily="49" charset="0"/>
              </a:rPr>
              <a:t>AND objects.jump1 &gt; 5  # sigma over the interval [now-70,now-10]</a:t>
            </a:r>
          </a:p>
          <a:p>
            <a:r>
              <a:rPr lang="en-US" dirty="0">
                <a:solidFill>
                  <a:schemeClr val="bg1"/>
                </a:solidFill>
                <a:latin typeface="Andale Mono" panose="020B0509000000000004" pitchFamily="49" charset="0"/>
              </a:rPr>
              <a:t>AND objects.jump2 &gt; 3  # sigma in a different band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E8CA4-47CF-FDA8-20A6-E3FE93DF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41" y="1848427"/>
            <a:ext cx="3206750" cy="51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9080A-59B5-4311-4A9B-CF36B4791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86" y="2320059"/>
            <a:ext cx="2172277" cy="498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CDBBC-BFE7-A3F7-152B-97D9FC7F3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19" y="2744932"/>
            <a:ext cx="7255617" cy="1217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13298-EE9E-C05D-A4C2-E28F89A82715}"/>
              </a:ext>
            </a:extLst>
          </p:cNvPr>
          <p:cNvSpPr txBox="1"/>
          <p:nvPr/>
        </p:nvSpPr>
        <p:spPr>
          <a:xfrm>
            <a:off x="9623137" y="3225800"/>
            <a:ext cx="2452254" cy="138499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Combine the watchlist with the SQL SELECT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1F399-F028-3599-C23D-6DFE91B98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01624"/>
            <a:ext cx="3200400" cy="22002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C20D76-F003-BFE0-2B79-EB98DB84B25C}"/>
              </a:ext>
            </a:extLst>
          </p:cNvPr>
          <p:cNvCxnSpPr/>
          <p:nvPr/>
        </p:nvCxnSpPr>
        <p:spPr>
          <a:xfrm flipH="1" flipV="1">
            <a:off x="8851900" y="2730500"/>
            <a:ext cx="762000" cy="50800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9B705F-5918-5EED-542E-8996012B866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382000" y="3918298"/>
            <a:ext cx="1241137" cy="89500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B808A29-15E2-D016-4F2E-96FEA97BED8B}"/>
              </a:ext>
            </a:extLst>
          </p:cNvPr>
          <p:cNvSpPr/>
          <p:nvPr/>
        </p:nvSpPr>
        <p:spPr>
          <a:xfrm>
            <a:off x="7108722" y="2153264"/>
            <a:ext cx="1848465" cy="324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1D60-B74C-366F-9133-E9C07C9B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filter: Finding TDEs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7EB97-46EB-FD1A-7809-94F6ED59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6" name="Picture 5" descr="A black and white text&#10;&#10;AI-generated content may be incorrect.">
            <a:extLst>
              <a:ext uri="{FF2B5EF4-FFF2-40B4-BE49-F238E27FC236}">
                <a16:creationId xmlns:a16="http://schemas.microsoft.com/office/drawing/2014/main" id="{CB43EC0C-E9F3-1AEC-198A-FADB91812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78" y="1870941"/>
            <a:ext cx="7772400" cy="2034512"/>
          </a:xfrm>
          <a:prstGeom prst="rect">
            <a:avLst/>
          </a:prstGeom>
        </p:spPr>
      </p:pic>
      <p:pic>
        <p:nvPicPr>
          <p:cNvPr id="10" name="Picture 9" descr="A close-up of a sign&#10;&#10;AI-generated content may be incorrect.">
            <a:extLst>
              <a:ext uri="{FF2B5EF4-FFF2-40B4-BE49-F238E27FC236}">
                <a16:creationId xmlns:a16="http://schemas.microsoft.com/office/drawing/2014/main" id="{2670BDB0-75D6-3064-2B20-B755B6A55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31" y="4957618"/>
            <a:ext cx="7772400" cy="1095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A93FA3-21B9-B1FE-C4C2-C6D5676E3B34}"/>
              </a:ext>
            </a:extLst>
          </p:cNvPr>
          <p:cNvSpPr txBox="1"/>
          <p:nvPr/>
        </p:nvSpPr>
        <p:spPr>
          <a:xfrm>
            <a:off x="952500" y="4559300"/>
            <a:ext cx="12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 galaxy</a:t>
            </a:r>
          </a:p>
        </p:txBody>
      </p:sp>
    </p:spTree>
    <p:extLst>
      <p:ext uri="{BB962C8B-B14F-4D97-AF65-F5344CB8AC3E}">
        <p14:creationId xmlns:p14="http://schemas.microsoft.com/office/powerpoint/2010/main" val="144265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371EC-693F-5436-DA1A-FECB93EA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5" name="Picture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7DA13589-1AE4-3712-4369-DCF75118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32" y="3592599"/>
            <a:ext cx="7772400" cy="1180498"/>
          </a:xfrm>
          <a:prstGeom prst="rect">
            <a:avLst/>
          </a:prstGeom>
        </p:spPr>
      </p:pic>
      <p:pic>
        <p:nvPicPr>
          <p:cNvPr id="6" name="Picture 5" descr="A black rectangular object with white text&#10;&#10;AI-generated content may be incorrect.">
            <a:extLst>
              <a:ext uri="{FF2B5EF4-FFF2-40B4-BE49-F238E27FC236}">
                <a16:creationId xmlns:a16="http://schemas.microsoft.com/office/drawing/2014/main" id="{E7D6EB65-48FD-77AA-C2A3-E2E68DE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61" y="4736522"/>
            <a:ext cx="7772400" cy="1692892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C3ABB897-C75F-D567-58F1-B447BB4FF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236" y="1528041"/>
            <a:ext cx="7772400" cy="20380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DBC375-3CE5-18A6-20CC-52548FDA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 filter: Finding TDEs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8256A-83A2-2243-FAFA-D3333CCC7C6C}"/>
              </a:ext>
            </a:extLst>
          </p:cNvPr>
          <p:cNvSpPr txBox="1"/>
          <p:nvPr/>
        </p:nvSpPr>
        <p:spPr>
          <a:xfrm>
            <a:off x="2413000" y="1308100"/>
            <a:ext cx="185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temperature</a:t>
            </a:r>
          </a:p>
        </p:txBody>
      </p:sp>
    </p:spTree>
    <p:extLst>
      <p:ext uri="{BB962C8B-B14F-4D97-AF65-F5344CB8AC3E}">
        <p14:creationId xmlns:p14="http://schemas.microsoft.com/office/powerpoint/2010/main" val="127507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EC8C-06C5-6E12-4530-654F190D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Ready-made Community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F2894-0375-AA31-1AC3-7DFB6155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5EA43B-6730-9706-D6B8-4A673209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0" y="2384425"/>
            <a:ext cx="3022600" cy="378777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Cataclysmic Variables</a:t>
            </a:r>
          </a:p>
          <a:p>
            <a:r>
              <a:rPr lang="en-US" sz="1800" dirty="0"/>
              <a:t>GaiaWhiteDwarfsDR3</a:t>
            </a:r>
          </a:p>
          <a:p>
            <a:r>
              <a:rPr lang="en-US" sz="1800" dirty="0"/>
              <a:t>MILLIQUAS: Million quasar catalogue </a:t>
            </a:r>
          </a:p>
          <a:p>
            <a:r>
              <a:rPr lang="en-US" sz="1800" dirty="0"/>
              <a:t>E+A Galaxies	</a:t>
            </a:r>
          </a:p>
          <a:p>
            <a:r>
              <a:rPr lang="en-US" sz="1800" dirty="0"/>
              <a:t>Golovin nearby stars	</a:t>
            </a:r>
          </a:p>
          <a:p>
            <a:r>
              <a:rPr lang="en-US" sz="1800" dirty="0"/>
              <a:t>Abell clusters	</a:t>
            </a:r>
          </a:p>
          <a:p>
            <a:r>
              <a:rPr lang="en-US" sz="1800" dirty="0"/>
              <a:t>Strong lensing	</a:t>
            </a:r>
          </a:p>
          <a:p>
            <a:r>
              <a:rPr lang="en-US" sz="1800" dirty="0"/>
              <a:t>Gaia nearby stars	</a:t>
            </a:r>
          </a:p>
          <a:p>
            <a:r>
              <a:rPr lang="en-US" sz="1800" dirty="0"/>
              <a:t>Cepheids	</a:t>
            </a:r>
          </a:p>
          <a:p>
            <a:r>
              <a:rPr lang="en-US" sz="1800" dirty="0" err="1"/>
              <a:t>RR_Lyrae</a:t>
            </a:r>
            <a:endParaRPr 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665F6C-5A8E-B427-E8E8-75A56783DDAB}"/>
              </a:ext>
            </a:extLst>
          </p:cNvPr>
          <p:cNvGrpSpPr/>
          <p:nvPr/>
        </p:nvGrpSpPr>
        <p:grpSpPr>
          <a:xfrm>
            <a:off x="857250" y="4146550"/>
            <a:ext cx="3079750" cy="1873250"/>
            <a:chOff x="5911850" y="3600450"/>
            <a:chExt cx="3079750" cy="1873250"/>
          </a:xfrm>
        </p:grpSpPr>
        <p:sp>
          <p:nvSpPr>
            <p:cNvPr id="9" name="Content Placeholder 7">
              <a:extLst>
                <a:ext uri="{FF2B5EF4-FFF2-40B4-BE49-F238E27FC236}">
                  <a16:creationId xmlns:a16="http://schemas.microsoft.com/office/drawing/2014/main" id="{BB0C728A-4F33-292F-BCFF-69E6D96F22F8}"/>
                </a:ext>
              </a:extLst>
            </p:cNvPr>
            <p:cNvSpPr txBox="1">
              <a:spLocks/>
            </p:cNvSpPr>
            <p:nvPr/>
          </p:nvSpPr>
          <p:spPr>
            <a:xfrm>
              <a:off x="5969000" y="4229099"/>
              <a:ext cx="3022600" cy="12446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Galaxies within 5 Mpc</a:t>
              </a:r>
            </a:p>
            <a:p>
              <a:r>
                <a:rPr lang="en-US" sz="1800" dirty="0"/>
                <a:t>Galaxies within 50 Mpc	</a:t>
              </a:r>
            </a:p>
            <a:p>
              <a:r>
                <a:rPr lang="en-US" sz="1800" dirty="0"/>
                <a:t>Rubin </a:t>
              </a:r>
              <a:r>
                <a:rPr lang="en-US" sz="1800" dirty="0" err="1"/>
                <a:t>ComCam</a:t>
              </a:r>
              <a:r>
                <a:rPr lang="en-US" sz="1800" dirty="0"/>
                <a:t> Fields 2024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340AF8-8667-DA57-3391-B4637155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1850" y="3600450"/>
              <a:ext cx="2476500" cy="6731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943B4EA-8170-8744-5191-48803347A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733550"/>
            <a:ext cx="2209800" cy="647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1B8D333-F98D-C84A-6370-2A2A48E4522E}"/>
              </a:ext>
            </a:extLst>
          </p:cNvPr>
          <p:cNvGrpSpPr/>
          <p:nvPr/>
        </p:nvGrpSpPr>
        <p:grpSpPr>
          <a:xfrm>
            <a:off x="920750" y="1911350"/>
            <a:ext cx="3282950" cy="1949450"/>
            <a:chOff x="5988050" y="1098550"/>
            <a:chExt cx="3282950" cy="1949450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69CD8E7C-0920-AFD1-71C6-8062749F8932}"/>
                </a:ext>
              </a:extLst>
            </p:cNvPr>
            <p:cNvSpPr txBox="1">
              <a:spLocks/>
            </p:cNvSpPr>
            <p:nvPr/>
          </p:nvSpPr>
          <p:spPr>
            <a:xfrm>
              <a:off x="6019800" y="1765299"/>
              <a:ext cx="3251200" cy="12827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Nuclear transients</a:t>
              </a:r>
            </a:p>
            <a:p>
              <a:r>
                <a:rPr lang="en-US" sz="1800" dirty="0"/>
                <a:t>Flux jump from white dwarfs</a:t>
              </a:r>
            </a:p>
            <a:p>
              <a:r>
                <a:rPr lang="en-US" sz="1800" dirty="0"/>
                <a:t>SN II from TNS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0C143D-768E-DB7C-E239-368603CE2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8050" y="1098550"/>
              <a:ext cx="1765300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58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A511-7034-E5AA-9F89-0D1662D9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>
                <a:solidFill>
                  <a:srgbClr val="FF0000"/>
                </a:solidFill>
              </a:rPr>
              <a:t>ACTIVE</a:t>
            </a:r>
            <a:r>
              <a:rPr lang="en-US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05D7B-D690-01A9-A28B-E20C8F3F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DBFE615-6E69-7C24-04FB-0E167ABE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783" y="0"/>
            <a:ext cx="4828939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5CE432-B070-A8F7-1E19-E749EAEF76E5}"/>
              </a:ext>
            </a:extLst>
          </p:cNvPr>
          <p:cNvSpPr/>
          <p:nvPr/>
        </p:nvSpPr>
        <p:spPr>
          <a:xfrm>
            <a:off x="6480313" y="4015409"/>
            <a:ext cx="4876800" cy="12192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895BAA-D6B4-FD85-E908-7D29FF9A4C4A}"/>
              </a:ext>
            </a:extLst>
          </p:cNvPr>
          <p:cNvSpPr/>
          <p:nvPr/>
        </p:nvSpPr>
        <p:spPr>
          <a:xfrm>
            <a:off x="6354417" y="5049078"/>
            <a:ext cx="2054087" cy="55659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0E554-41D6-2F55-5DC0-AD6507E0225C}"/>
              </a:ext>
            </a:extLst>
          </p:cNvPr>
          <p:cNvSpPr txBox="1"/>
          <p:nvPr/>
        </p:nvSpPr>
        <p:spPr>
          <a:xfrm>
            <a:off x="914400" y="2112288"/>
            <a:ext cx="486498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make your filter </a:t>
            </a:r>
            <a:r>
              <a:rPr lang="en-US" b="1" dirty="0">
                <a:solidFill>
                  <a:srgbClr val="FF0000"/>
                </a:solidFill>
              </a:rPr>
              <a:t>ACTIVE</a:t>
            </a:r>
          </a:p>
          <a:p>
            <a:r>
              <a:rPr lang="en-US" dirty="0"/>
              <a:t>Meaning get instant result from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Kafka: machine readable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Email: If you must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Public: filter shareable with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Watchlists and </a:t>
            </a:r>
            <a:r>
              <a:rPr lang="en-US" dirty="0" err="1"/>
              <a:t>Watchmaps</a:t>
            </a:r>
            <a:r>
              <a:rPr lang="en-US" dirty="0"/>
              <a:t> can also be </a:t>
            </a:r>
            <a:r>
              <a:rPr lang="en-US" b="1" dirty="0">
                <a:solidFill>
                  <a:srgbClr val="FF0000"/>
                </a:solidFill>
              </a:rPr>
              <a:t>ACTIVE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Crossmatched in near-real time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status must be renewed every 6 months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F0CC72-BFB3-5B6D-E1AA-123150504D7D}"/>
              </a:ext>
            </a:extLst>
          </p:cNvPr>
          <p:cNvCxnSpPr/>
          <p:nvPr/>
        </p:nvCxnSpPr>
        <p:spPr>
          <a:xfrm>
            <a:off x="3803374" y="2888974"/>
            <a:ext cx="3008243" cy="186855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04333C-37B6-117A-CC87-F83DA5DA5FFB}"/>
              </a:ext>
            </a:extLst>
          </p:cNvPr>
          <p:cNvCxnSpPr>
            <a:cxnSpLocks/>
          </p:cNvCxnSpPr>
          <p:nvPr/>
        </p:nvCxnSpPr>
        <p:spPr>
          <a:xfrm>
            <a:off x="4333461" y="3988904"/>
            <a:ext cx="2226365" cy="1073426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0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4697-1A3F-7511-4C52-517E802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have made a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EAA5-41B5-C823-5311-06EF92C7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filter from web page</a:t>
            </a:r>
          </a:p>
          <a:p>
            <a:r>
              <a:rPr lang="en-US" dirty="0"/>
              <a:t>Can run automatically near real time</a:t>
            </a:r>
          </a:p>
          <a:p>
            <a:pPr lvl="1"/>
            <a:r>
              <a:rPr lang="en-US" dirty="0"/>
              <a:t>Output by email or Kafka</a:t>
            </a:r>
          </a:p>
          <a:p>
            <a:r>
              <a:rPr lang="en-US" dirty="0"/>
              <a:t>Eyeball the data with </a:t>
            </a:r>
            <a:r>
              <a:rPr lang="en-US" dirty="0" err="1"/>
              <a:t>Excelasair</a:t>
            </a:r>
            <a:r>
              <a:rPr lang="en-US" dirty="0"/>
              <a:t> or Marshall Notebook</a:t>
            </a:r>
          </a:p>
          <a:p>
            <a:r>
              <a:rPr lang="en-US" dirty="0"/>
              <a:t>Pull all data, filter further and annotate </a:t>
            </a:r>
            <a:r>
              <a:rPr lang="en-US" dirty="0" err="1"/>
              <a:t>Lasair</a:t>
            </a:r>
            <a:endParaRPr lang="en-US" dirty="0"/>
          </a:p>
          <a:p>
            <a:r>
              <a:rPr lang="en-US" dirty="0"/>
              <a:t>Share it with others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9BF79-05B8-ED9A-E204-8FEDF53F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A0B00-A8DC-7294-ACAE-9B6682BE4522}"/>
              </a:ext>
            </a:extLst>
          </p:cNvPr>
          <p:cNvSpPr/>
          <p:nvPr/>
        </p:nvSpPr>
        <p:spPr>
          <a:xfrm>
            <a:off x="3973461" y="2725175"/>
            <a:ext cx="965200" cy="50800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CF957-6F13-A8D8-4B60-DF232C90DFF8}"/>
              </a:ext>
            </a:extLst>
          </p:cNvPr>
          <p:cNvSpPr txBox="1"/>
          <p:nvPr/>
        </p:nvSpPr>
        <p:spPr>
          <a:xfrm>
            <a:off x="8229600" y="2425700"/>
            <a:ext cx="19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machine-readable!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B8C4B6-1B21-15D1-1147-A5E16FF7EA8E}"/>
              </a:ext>
            </a:extLst>
          </p:cNvPr>
          <p:cNvCxnSpPr>
            <a:cxnSpLocks/>
          </p:cNvCxnSpPr>
          <p:nvPr/>
        </p:nvCxnSpPr>
        <p:spPr>
          <a:xfrm flipH="1">
            <a:off x="5073445" y="2654300"/>
            <a:ext cx="3105355" cy="305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3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26E3-EBC0-1887-7DE5-AE4D28BA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Eyeballing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655D0-91D7-E198-32DE-98C9713B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B3C30D7-1F2A-5B7B-964A-D8A98D86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8" y="1537966"/>
            <a:ext cx="7222434" cy="2326154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9C4B70F-B63C-80F2-E405-A7F7A883431C}"/>
              </a:ext>
            </a:extLst>
          </p:cNvPr>
          <p:cNvSpPr/>
          <p:nvPr/>
        </p:nvSpPr>
        <p:spPr>
          <a:xfrm>
            <a:off x="6546633" y="2447656"/>
            <a:ext cx="578224" cy="201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F6C948-44DC-1C61-793E-C9D9E202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83" y="4171027"/>
            <a:ext cx="5528917" cy="2456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CA327-E008-FA9F-EBC4-26BF49C1F0A8}"/>
              </a:ext>
            </a:extLst>
          </p:cNvPr>
          <p:cNvSpPr txBox="1"/>
          <p:nvPr/>
        </p:nvSpPr>
        <p:spPr>
          <a:xfrm>
            <a:off x="9037983" y="1842052"/>
            <a:ext cx="176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 to build Excel from Kafka stream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84408-4088-D5AD-590C-F811518ECF84}"/>
              </a:ext>
            </a:extLst>
          </p:cNvPr>
          <p:cNvSpPr txBox="1"/>
          <p:nvPr/>
        </p:nvSpPr>
        <p:spPr>
          <a:xfrm>
            <a:off x="2829340" y="5148470"/>
            <a:ext cx="176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Notebook to </a:t>
            </a:r>
            <a:r>
              <a:rPr lang="en-US" dirty="0" err="1"/>
              <a:t>marshall</a:t>
            </a:r>
            <a:r>
              <a:rPr lang="en-US" dirty="0"/>
              <a:t> all the data</a:t>
            </a:r>
          </a:p>
        </p:txBody>
      </p:sp>
    </p:spTree>
    <p:extLst>
      <p:ext uri="{BB962C8B-B14F-4D97-AF65-F5344CB8AC3E}">
        <p14:creationId xmlns:p14="http://schemas.microsoft.com/office/powerpoint/2010/main" val="355501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0803-70D8-3C97-B7E1-4FD687A1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ndale Mono" panose="020B0509000000000004" pitchFamily="49" charset="0"/>
              </a:rPr>
              <a:t>lasair.lsst.ac.uk</a:t>
            </a:r>
            <a:br>
              <a:rPr lang="en-US" dirty="0">
                <a:latin typeface="Andale Mono" panose="020B0509000000000004" pitchFamily="49" charset="0"/>
              </a:rPr>
            </a:br>
            <a:r>
              <a:rPr lang="en-US" sz="2000" dirty="0">
                <a:latin typeface="+mn-lt"/>
              </a:rPr>
              <a:t>now ZTF, soon LSST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BD48-250B-03AB-C66C-C69C82CA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6299"/>
            <a:ext cx="10515600" cy="4030663"/>
          </a:xfrm>
        </p:spPr>
        <p:txBody>
          <a:bodyPr/>
          <a:lstStyle/>
          <a:p>
            <a:r>
              <a:rPr lang="en-US" dirty="0"/>
              <a:t>Register so we can keep you informed</a:t>
            </a:r>
          </a:p>
          <a:p>
            <a:endParaRPr lang="en-US" dirty="0"/>
          </a:p>
          <a:p>
            <a:r>
              <a:rPr lang="en-US" dirty="0"/>
              <a:t>Write to me </a:t>
            </a:r>
            <a:r>
              <a:rPr lang="en-US" dirty="0" err="1">
                <a:latin typeface="Andale Mono" panose="020B0509000000000004" pitchFamily="49" charset="0"/>
              </a:rPr>
              <a:t>roy@roe.ac.uk</a:t>
            </a:r>
            <a:endParaRPr lang="en-US" dirty="0">
              <a:latin typeface="Andale Mono" panose="020B05090000000000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478EB-9C8F-4017-8EFD-06C51341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4F0FB-A983-BD87-87FB-A7F4523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9C99D-4416-AB4E-E358-EEE27C95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81" y="753399"/>
            <a:ext cx="9880409" cy="52368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8A70DD-C233-9E4C-23B9-4E85540172E4}"/>
              </a:ext>
            </a:extLst>
          </p:cNvPr>
          <p:cNvSpPr/>
          <p:nvPr/>
        </p:nvSpPr>
        <p:spPr>
          <a:xfrm>
            <a:off x="1181528" y="3020292"/>
            <a:ext cx="1808252" cy="21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drawing of a hand pointing&#10;&#10;AI-generated content may be incorrect.">
            <a:extLst>
              <a:ext uri="{FF2B5EF4-FFF2-40B4-BE49-F238E27FC236}">
                <a16:creationId xmlns:a16="http://schemas.microsoft.com/office/drawing/2014/main" id="{EF1346F9-47E0-1420-AA69-84B9ED78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69775">
            <a:off x="1760872" y="3121288"/>
            <a:ext cx="1771798" cy="725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A3FA1-6F41-7AED-9686-A6A81C9E70A2}"/>
              </a:ext>
            </a:extLst>
          </p:cNvPr>
          <p:cNvSpPr txBox="1"/>
          <p:nvPr/>
        </p:nvSpPr>
        <p:spPr>
          <a:xfrm>
            <a:off x="1209859" y="4337716"/>
            <a:ext cx="23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You are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EE02B-A263-252D-A3B6-5D7F2A4EFAAC}"/>
              </a:ext>
            </a:extLst>
          </p:cNvPr>
          <p:cNvSpPr txBox="1"/>
          <p:nvPr/>
        </p:nvSpPr>
        <p:spPr>
          <a:xfrm>
            <a:off x="4050040" y="4310007"/>
            <a:ext cx="23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Sept/Oct</a:t>
            </a:r>
          </a:p>
        </p:txBody>
      </p:sp>
    </p:spTree>
    <p:extLst>
      <p:ext uri="{BB962C8B-B14F-4D97-AF65-F5344CB8AC3E}">
        <p14:creationId xmlns:p14="http://schemas.microsoft.com/office/powerpoint/2010/main" val="113235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9417B-62BB-F827-8E73-9FA2C1E2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/>
          <a:lstStyle/>
          <a:p>
            <a:r>
              <a:rPr lang="en-US" dirty="0" err="1"/>
              <a:t>lasair.lsst.ac.uk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Lasair</a:t>
            </a:r>
            <a:r>
              <a:rPr lang="en-US" dirty="0"/>
              <a:t> doesn’t do Solar System objects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E2A14-4DCF-5866-3FD2-3D00A4B9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0A1A8-B6D4-93EE-5A22-66507990CFB6}"/>
              </a:ext>
            </a:extLst>
          </p:cNvPr>
          <p:cNvSpPr txBox="1"/>
          <p:nvPr/>
        </p:nvSpPr>
        <p:spPr>
          <a:xfrm>
            <a:off x="6413500" y="1003300"/>
            <a:ext cx="286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lasair-</a:t>
            </a:r>
            <a:r>
              <a:rPr lang="en-US" sz="2800" b="1" dirty="0" err="1">
                <a:solidFill>
                  <a:srgbClr val="FF0000"/>
                </a:solidFill>
              </a:rPr>
              <a:t>ztf</a:t>
            </a:r>
            <a:r>
              <a:rPr lang="en-US" sz="2800" dirty="0" err="1"/>
              <a:t>.lsst.ac.uk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2C915-B71D-A9EB-3DDD-528B687789E0}"/>
              </a:ext>
            </a:extLst>
          </p:cNvPr>
          <p:cNvSpPr txBox="1"/>
          <p:nvPr/>
        </p:nvSpPr>
        <p:spPr>
          <a:xfrm>
            <a:off x="6502400" y="2324100"/>
            <a:ext cx="2968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lasair-</a:t>
            </a:r>
            <a:r>
              <a:rPr lang="en-US" sz="2800" b="1" dirty="0" err="1">
                <a:solidFill>
                  <a:srgbClr val="FF0000"/>
                </a:solidFill>
              </a:rPr>
              <a:t>lsst</a:t>
            </a:r>
            <a:r>
              <a:rPr lang="en-US" sz="2800" dirty="0" err="1"/>
              <a:t>.lsst.ac.uk</a:t>
            </a:r>
            <a:endParaRPr 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084957-DFD2-35CE-582C-987DDF1C5D22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556000" y="1264910"/>
            <a:ext cx="2857500" cy="79249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A04BEF-EDD9-3131-84D0-A6C9DE54A38D}"/>
              </a:ext>
            </a:extLst>
          </p:cNvPr>
          <p:cNvCxnSpPr>
            <a:cxnSpLocks/>
          </p:cNvCxnSpPr>
          <p:nvPr/>
        </p:nvCxnSpPr>
        <p:spPr>
          <a:xfrm>
            <a:off x="3606800" y="2171700"/>
            <a:ext cx="2781300" cy="45720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4ADB70-F8A3-9229-1B4F-3D830FEA830B}"/>
              </a:ext>
            </a:extLst>
          </p:cNvPr>
          <p:cNvSpPr txBox="1"/>
          <p:nvPr/>
        </p:nvSpPr>
        <p:spPr>
          <a:xfrm>
            <a:off x="4813300" y="1270000"/>
            <a:ext cx="59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7C9C0-E384-C480-5746-33808847C5E4}"/>
              </a:ext>
            </a:extLst>
          </p:cNvPr>
          <p:cNvSpPr txBox="1"/>
          <p:nvPr/>
        </p:nvSpPr>
        <p:spPr>
          <a:xfrm>
            <a:off x="4838700" y="2413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soon</a:t>
            </a:r>
          </a:p>
        </p:txBody>
      </p:sp>
    </p:spTree>
    <p:extLst>
      <p:ext uri="{BB962C8B-B14F-4D97-AF65-F5344CB8AC3E}">
        <p14:creationId xmlns:p14="http://schemas.microsoft.com/office/powerpoint/2010/main" val="266550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B1D7-F7B2-410F-86F7-6EA3742B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own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DC832-A99A-DCAF-A990-8FB944A6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6207177" cy="4593823"/>
          </a:xfrm>
        </p:spPr>
        <p:txBody>
          <a:bodyPr>
            <a:normAutofit/>
          </a:bodyPr>
          <a:lstStyle/>
          <a:p>
            <a:r>
              <a:rPr lang="en-US" dirty="0"/>
              <a:t>User builds filter/query</a:t>
            </a:r>
          </a:p>
          <a:p>
            <a:pPr lvl="1"/>
            <a:r>
              <a:rPr lang="en-US" dirty="0"/>
              <a:t>NOT classifications</a:t>
            </a:r>
          </a:p>
          <a:p>
            <a:r>
              <a:rPr lang="en-US" dirty="0"/>
              <a:t>Great flexibility, extensibility</a:t>
            </a:r>
          </a:p>
          <a:p>
            <a:pPr lvl="1"/>
            <a:r>
              <a:rPr lang="en-US" dirty="0"/>
              <a:t>SQL is the glue</a:t>
            </a:r>
          </a:p>
          <a:p>
            <a:r>
              <a:rPr lang="en-US" dirty="0"/>
              <a:t>User can share and copy and modify a filter</a:t>
            </a:r>
          </a:p>
          <a:p>
            <a:pPr lvl="1"/>
            <a:r>
              <a:rPr lang="en-US" dirty="0"/>
              <a:t>A good filter lives on</a:t>
            </a:r>
          </a:p>
          <a:p>
            <a:r>
              <a:rPr lang="en-US" dirty="0"/>
              <a:t>Classifications and added data can be contributed as “</a:t>
            </a:r>
            <a:r>
              <a:rPr lang="en-US" i="1" dirty="0"/>
              <a:t>annotations”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CDABF-86D5-6CB6-3CEC-351486EF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6" name="Picture 5" descr="A group of colorful blocks&#10;&#10;Description automatically generated">
            <a:extLst>
              <a:ext uri="{FF2B5EF4-FFF2-40B4-BE49-F238E27FC236}">
                <a16:creationId xmlns:a16="http://schemas.microsoft.com/office/drawing/2014/main" id="{C7AE1FA6-918F-3B5F-C1D9-0A882F38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323" y="800857"/>
            <a:ext cx="4810935" cy="4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3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812E-9FB9-8A30-B3DF-83C85857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5055-16E6-556E-5DAE-54CC5E43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ask for </a:t>
            </a:r>
            <a:r>
              <a:rPr lang="en-US" dirty="0" err="1"/>
              <a:t>SNIa</a:t>
            </a:r>
            <a:r>
              <a:rPr lang="en-US" dirty="0"/>
              <a:t>, ask for fast blue risers</a:t>
            </a:r>
          </a:p>
          <a:p>
            <a:endParaRPr lang="en-US" dirty="0"/>
          </a:p>
          <a:p>
            <a:r>
              <a:rPr lang="en-US" dirty="0"/>
              <a:t>SQL filter from features</a:t>
            </a:r>
          </a:p>
          <a:p>
            <a:pPr lvl="1"/>
            <a:r>
              <a:rPr lang="en-US" dirty="0"/>
              <a:t>Flux, </a:t>
            </a:r>
            <a:r>
              <a:rPr lang="en-US" dirty="0" err="1"/>
              <a:t>colour</a:t>
            </a:r>
            <a:r>
              <a:rPr lang="en-US" dirty="0"/>
              <a:t>, parametric fit, abs mag</a:t>
            </a:r>
          </a:p>
          <a:p>
            <a:pPr lvl="1"/>
            <a:r>
              <a:rPr lang="en-US" dirty="0"/>
              <a:t>Intelligent crossmatch</a:t>
            </a:r>
          </a:p>
          <a:p>
            <a:r>
              <a:rPr lang="en-US" dirty="0"/>
              <a:t>Watchlists and </a:t>
            </a:r>
            <a:r>
              <a:rPr lang="en-US" dirty="0" err="1"/>
              <a:t>watchmaps</a:t>
            </a:r>
            <a:endParaRPr lang="en-US" dirty="0"/>
          </a:p>
          <a:p>
            <a:r>
              <a:rPr lang="en-US" dirty="0"/>
              <a:t>Annotations from other users and other brokers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DF1B-3B5C-04BF-F43A-7E9674DA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lasair.lsst.ac.uk</a:t>
            </a:r>
            <a:endParaRPr lang="en-US" dirty="0"/>
          </a:p>
        </p:txBody>
      </p:sp>
      <p:pic>
        <p:nvPicPr>
          <p:cNvPr id="5" name="Picture 4" descr="A pink squares in space&#10;&#10;Description automatically generated">
            <a:extLst>
              <a:ext uri="{FF2B5EF4-FFF2-40B4-BE49-F238E27FC236}">
                <a16:creationId xmlns:a16="http://schemas.microsoft.com/office/drawing/2014/main" id="{F2E6BF0C-6A18-2093-E628-607A9777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55" y="1434153"/>
            <a:ext cx="3107500" cy="3446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9CCDC-8710-E330-7E16-F7B8D8C370D2}"/>
              </a:ext>
            </a:extLst>
          </p:cNvPr>
          <p:cNvSpPr txBox="1"/>
          <p:nvPr/>
        </p:nvSpPr>
        <p:spPr>
          <a:xfrm>
            <a:off x="8917035" y="4982570"/>
            <a:ext cx="2067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Watchmap</a:t>
            </a:r>
            <a:r>
              <a:rPr lang="en-US" sz="1200" dirty="0"/>
              <a:t> for nearby galaxies</a:t>
            </a:r>
          </a:p>
          <a:p>
            <a:pPr algn="ctr"/>
            <a:r>
              <a:rPr lang="en-US" sz="1200" dirty="0"/>
              <a:t>Showing M33 at 1 Mpc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331901-D694-9319-653D-3885D46095D7}"/>
              </a:ext>
            </a:extLst>
          </p:cNvPr>
          <p:cNvCxnSpPr/>
          <p:nvPr/>
        </p:nvCxnSpPr>
        <p:spPr>
          <a:xfrm>
            <a:off x="5194300" y="4495800"/>
            <a:ext cx="2921000" cy="0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1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036B-8889-C20D-D0EA-26DB5EA2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is intelligent crossmatch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8199-3130-A40F-69C2-6677A15CE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361" y="1558924"/>
            <a:ext cx="6486939" cy="4689475"/>
          </a:xfrm>
        </p:spPr>
        <p:txBody>
          <a:bodyPr>
            <a:normAutofit/>
          </a:bodyPr>
          <a:lstStyle/>
          <a:p>
            <a:r>
              <a:rPr lang="en-US" dirty="0"/>
              <a:t>Several possible matches</a:t>
            </a:r>
          </a:p>
          <a:p>
            <a:pPr lvl="1"/>
            <a:r>
              <a:rPr lang="en-US" dirty="0"/>
              <a:t>Find the best match</a:t>
            </a:r>
          </a:p>
          <a:p>
            <a:pPr lvl="2"/>
            <a:r>
              <a:rPr lang="en-US" dirty="0"/>
              <a:t>VS, CV, BS, AGN, SN, NT, ORPHAN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Host galaxy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Absolute magnitude</a:t>
            </a:r>
          </a:p>
          <a:p>
            <a:r>
              <a:rPr lang="en-US" dirty="0">
                <a:sym typeface="Wingdings" pitchFamily="2" charset="2"/>
              </a:rPr>
              <a:t>Catalogues</a:t>
            </a:r>
          </a:p>
          <a:p>
            <a:pPr lvl="1"/>
            <a:r>
              <a:rPr lang="en-US" dirty="0">
                <a:sym typeface="Wingdings" pitchFamily="2" charset="2"/>
              </a:rPr>
              <a:t>Gaia DR3, </a:t>
            </a:r>
            <a:r>
              <a:rPr lang="en-US" dirty="0" err="1">
                <a:sym typeface="Wingdings" pitchFamily="2" charset="2"/>
              </a:rPr>
              <a:t>PanSTARRS</a:t>
            </a:r>
            <a:r>
              <a:rPr lang="en-US" dirty="0">
                <a:sym typeface="Wingdings" pitchFamily="2" charset="2"/>
              </a:rPr>
              <a:t>, SDSS DR12,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DESI legacy surveys, DESI DR1</a:t>
            </a:r>
          </a:p>
          <a:p>
            <a:pPr lvl="1"/>
            <a:r>
              <a:rPr lang="en-US" dirty="0">
                <a:sym typeface="Wingdings" pitchFamily="2" charset="2"/>
              </a:rPr>
              <a:t>MILLIQUAS and </a:t>
            </a:r>
            <a:r>
              <a:rPr lang="en-US" dirty="0" err="1">
                <a:sym typeface="Wingdings" pitchFamily="2" charset="2"/>
              </a:rPr>
              <a:t>LASr</a:t>
            </a:r>
            <a:r>
              <a:rPr lang="en-US" dirty="0">
                <a:sym typeface="Wingdings" pitchFamily="2" charset="2"/>
              </a:rPr>
              <a:t>, Veron AGN, Downes and Ritter CVs, GLADE and NED-D galaxies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BEA80-A1C3-D1C8-2E5C-D687B952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9D368E-90DA-4242-BEE6-6B490675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1" y="1593850"/>
            <a:ext cx="36957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0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18A-81B3-6CF9-D238-BF80BF84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Feature: Jump detection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3D8E0-4C94-061D-1952-F5967E81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14" name="Picture 13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E321F918-CB85-5E2C-85EE-22255FFD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408" y="1431296"/>
            <a:ext cx="6715234" cy="50364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6C9ED6-A94E-E458-FD81-9F3CD0972960}"/>
                  </a:ext>
                </a:extLst>
              </p:cNvPr>
              <p:cNvSpPr txBox="1"/>
              <p:nvPr/>
            </p:nvSpPr>
            <p:spPr>
              <a:xfrm>
                <a:off x="4524314" y="3377854"/>
                <a:ext cx="17759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Sample</a:t>
                </a:r>
                <a:r>
                  <a:rPr lang="en-US" sz="1400" dirty="0"/>
                  <a:t> </a:t>
                </a:r>
                <a:r>
                  <a:rPr lang="en-US" sz="1400" dirty="0">
                    <a:sym typeface="Wingdings" pitchFamily="2" charset="2"/>
                  </a:rPr>
                  <a:t> mean,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𝜎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r>
                  <a:rPr lang="en-US" sz="1400" dirty="0"/>
                  <a:t>60 days and </a:t>
                </a:r>
              </a:p>
              <a:p>
                <a:r>
                  <a:rPr lang="en-US" sz="1400" dirty="0"/>
                  <a:t>&gt; 10 detections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6C9ED6-A94E-E458-FD81-9F3CD0972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14" y="3377854"/>
                <a:ext cx="1775999" cy="738664"/>
              </a:xfrm>
              <a:prstGeom prst="rect">
                <a:avLst/>
              </a:prstGeom>
              <a:blipFill>
                <a:blip r:embed="rId3"/>
                <a:stretch>
                  <a:fillRect l="-1418" t="-1695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A67A2B4-1498-4AA2-8524-F5FF0E18C9E8}"/>
              </a:ext>
            </a:extLst>
          </p:cNvPr>
          <p:cNvSpPr txBox="1"/>
          <p:nvPr/>
        </p:nvSpPr>
        <p:spPr>
          <a:xfrm>
            <a:off x="6948119" y="2616108"/>
            <a:ext cx="77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Test</a:t>
            </a:r>
            <a:r>
              <a:rPr lang="en-US" sz="1400" dirty="0"/>
              <a:t>:</a:t>
            </a:r>
          </a:p>
          <a:p>
            <a:r>
              <a:rPr lang="en-US" sz="1400" dirty="0"/>
              <a:t>10 days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5F41C1-A242-64B5-E73C-D1D50BB03450}"/>
              </a:ext>
            </a:extLst>
          </p:cNvPr>
          <p:cNvCxnSpPr/>
          <p:nvPr/>
        </p:nvCxnSpPr>
        <p:spPr>
          <a:xfrm flipH="1">
            <a:off x="7042146" y="3283088"/>
            <a:ext cx="641131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E4E523-492F-53A5-8BEB-55E507D8CFA2}"/>
              </a:ext>
            </a:extLst>
          </p:cNvPr>
          <p:cNvCxnSpPr>
            <a:cxnSpLocks/>
          </p:cNvCxnSpPr>
          <p:nvPr/>
        </p:nvCxnSpPr>
        <p:spPr>
          <a:xfrm flipH="1">
            <a:off x="8098719" y="3661887"/>
            <a:ext cx="729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497A6A-899C-660E-3B4F-304AE194B5C3}"/>
              </a:ext>
            </a:extLst>
          </p:cNvPr>
          <p:cNvCxnSpPr>
            <a:cxnSpLocks/>
          </p:cNvCxnSpPr>
          <p:nvPr/>
        </p:nvCxnSpPr>
        <p:spPr>
          <a:xfrm flipH="1">
            <a:off x="8106728" y="4760494"/>
            <a:ext cx="729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AEFF9B-FAD2-3891-CBC4-10A44E28DB5A}"/>
                  </a:ext>
                </a:extLst>
              </p:cNvPr>
              <p:cNvSpPr txBox="1"/>
              <p:nvPr/>
            </p:nvSpPr>
            <p:spPr>
              <a:xfrm>
                <a:off x="8012220" y="3704224"/>
                <a:ext cx="191635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If its </a:t>
                </a:r>
                <a:r>
                  <a:rPr lang="en-US" sz="1400" dirty="0"/>
                  <a:t>8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/>
                  <a:t>, then jump1=8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AEFF9B-FAD2-3891-CBC4-10A44E28D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20" y="3704224"/>
                <a:ext cx="1916358" cy="307777"/>
              </a:xfrm>
              <a:prstGeom prst="rect">
                <a:avLst/>
              </a:prstGeom>
              <a:blipFill>
                <a:blip r:embed="rId4"/>
                <a:stretch>
                  <a:fillRect l="-658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33EB45-AC6D-EFD4-BF5B-BD3D5A08732D}"/>
              </a:ext>
            </a:extLst>
          </p:cNvPr>
          <p:cNvCxnSpPr>
            <a:cxnSpLocks/>
          </p:cNvCxnSpPr>
          <p:nvPr/>
        </p:nvCxnSpPr>
        <p:spPr>
          <a:xfrm>
            <a:off x="3524589" y="4897563"/>
            <a:ext cx="0" cy="827902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3AC18E-D34D-A348-231A-8FCC40F7A73A}"/>
                  </a:ext>
                </a:extLst>
              </p:cNvPr>
              <p:cNvSpPr txBox="1"/>
              <p:nvPr/>
            </p:nvSpPr>
            <p:spPr>
              <a:xfrm>
                <a:off x="3197204" y="5210601"/>
                <a:ext cx="3599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6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3AC18E-D34D-A348-231A-8FCC40F7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04" y="5210601"/>
                <a:ext cx="359970" cy="276999"/>
              </a:xfrm>
              <a:prstGeom prst="rect">
                <a:avLst/>
              </a:prstGeom>
              <a:blipFill>
                <a:blip r:embed="rId5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37627C-DC8D-712D-0F11-265F41F4F90D}"/>
                  </a:ext>
                </a:extLst>
              </p:cNvPr>
              <p:cNvSpPr txBox="1"/>
              <p:nvPr/>
            </p:nvSpPr>
            <p:spPr>
              <a:xfrm>
                <a:off x="8079496" y="4810612"/>
                <a:ext cx="191635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/>
                  <a:t>If its </a:t>
                </a:r>
                <a:r>
                  <a:rPr lang="en-US" sz="1400" dirty="0"/>
                  <a:t>5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/>
                  <a:t>, then jump2=5</a:t>
                </a:r>
              </a:p>
              <a:p>
                <a:r>
                  <a:rPr lang="en-US" sz="1400" dirty="0"/>
                  <a:t>(in another band)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37627C-DC8D-712D-0F11-265F41F4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96" y="4810612"/>
                <a:ext cx="1916358" cy="523220"/>
              </a:xfrm>
              <a:prstGeom prst="rect">
                <a:avLst/>
              </a:prstGeom>
              <a:blipFill>
                <a:blip r:embed="rId6"/>
                <a:stretch>
                  <a:fillRect l="-1316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2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1477-83B5-24B0-207E-475551AF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Feature: Pair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1500-47F7-07CD-A822-34682CD0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39" y="2031999"/>
            <a:ext cx="5853061" cy="4144963"/>
          </a:xfrm>
        </p:spPr>
        <p:txBody>
          <a:bodyPr>
            <a:normAutofit/>
          </a:bodyPr>
          <a:lstStyle/>
          <a:p>
            <a:r>
              <a:rPr lang="en-US" sz="2400" dirty="0"/>
              <a:t>LSST cadence has 2 detections almost simultaneous</a:t>
            </a:r>
            <a:r>
              <a:rPr lang="en-US" sz="2000" dirty="0"/>
              <a:t> </a:t>
            </a:r>
          </a:p>
          <a:p>
            <a:r>
              <a:rPr lang="en-US" sz="2400" dirty="0"/>
              <a:t>Too many combos of 6 filters</a:t>
            </a:r>
          </a:p>
          <a:p>
            <a:pPr lvl="1"/>
            <a:r>
              <a:rPr lang="en-US" sz="2000" dirty="0"/>
              <a:t>Forget B_V and g-r and r-</a:t>
            </a:r>
            <a:r>
              <a:rPr lang="en-US" sz="2000" dirty="0" err="1"/>
              <a:t>i</a:t>
            </a:r>
            <a:r>
              <a:rPr lang="en-US" sz="2000" dirty="0"/>
              <a:t> and all that</a:t>
            </a:r>
          </a:p>
          <a:p>
            <a:r>
              <a:rPr lang="en-US" sz="2400" dirty="0"/>
              <a:t>Make a blackbody fit to get temperature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47044-10B9-7AA6-E114-5B208288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5846"/>
            <a:ext cx="41148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lasair.lsst.ac.uk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76CFAB-001F-1882-F89A-A02A868C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0" y="2042029"/>
            <a:ext cx="5355160" cy="38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2216E-7F4C-65C8-185D-55AA230FAADA}"/>
              </a:ext>
            </a:extLst>
          </p:cNvPr>
          <p:cNvSpPr txBox="1"/>
          <p:nvPr/>
        </p:nvSpPr>
        <p:spPr>
          <a:xfrm>
            <a:off x="2675229" y="37435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F80A4-49DF-EDDF-5452-66D539EBD7EB}"/>
              </a:ext>
            </a:extLst>
          </p:cNvPr>
          <p:cNvSpPr txBox="1"/>
          <p:nvPr/>
        </p:nvSpPr>
        <p:spPr>
          <a:xfrm>
            <a:off x="3053395" y="292251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66084-2054-067A-5AE7-5230CA7F5129}"/>
              </a:ext>
            </a:extLst>
          </p:cNvPr>
          <p:cNvSpPr txBox="1"/>
          <p:nvPr/>
        </p:nvSpPr>
        <p:spPr>
          <a:xfrm>
            <a:off x="3399001" y="2586482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B7201-FBA8-4CAC-CB04-AD9C1B1E9930}"/>
              </a:ext>
            </a:extLst>
          </p:cNvPr>
          <p:cNvSpPr txBox="1"/>
          <p:nvPr/>
        </p:nvSpPr>
        <p:spPr>
          <a:xfrm>
            <a:off x="3866429" y="24950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5170E-1D01-7B8B-06BA-60E010B8F410}"/>
              </a:ext>
            </a:extLst>
          </p:cNvPr>
          <p:cNvSpPr txBox="1"/>
          <p:nvPr/>
        </p:nvSpPr>
        <p:spPr>
          <a:xfrm>
            <a:off x="4291541" y="258689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CF91B-8D81-6F51-F2A9-0A0A819141D6}"/>
              </a:ext>
            </a:extLst>
          </p:cNvPr>
          <p:cNvSpPr txBox="1"/>
          <p:nvPr/>
        </p:nvSpPr>
        <p:spPr>
          <a:xfrm>
            <a:off x="4679827" y="275720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528E34-8613-14DA-0464-3C7A284ED28E}"/>
              </a:ext>
            </a:extLst>
          </p:cNvPr>
          <p:cNvCxnSpPr>
            <a:cxnSpLocks/>
          </p:cNvCxnSpPr>
          <p:nvPr/>
        </p:nvCxnSpPr>
        <p:spPr>
          <a:xfrm flipH="1">
            <a:off x="1130300" y="2590800"/>
            <a:ext cx="229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9C6B05-6344-2120-2EF3-BD16D2A4CEE7}"/>
              </a:ext>
            </a:extLst>
          </p:cNvPr>
          <p:cNvCxnSpPr>
            <a:cxnSpLocks/>
          </p:cNvCxnSpPr>
          <p:nvPr/>
        </p:nvCxnSpPr>
        <p:spPr>
          <a:xfrm flipH="1">
            <a:off x="1130300" y="3924300"/>
            <a:ext cx="149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6D078F-A1B4-C53A-BCE1-D99A34B49B37}"/>
              </a:ext>
            </a:extLst>
          </p:cNvPr>
          <p:cNvSpPr txBox="1"/>
          <p:nvPr/>
        </p:nvSpPr>
        <p:spPr>
          <a:xfrm>
            <a:off x="3126657" y="4857136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Flux ratio 2  →   T=6880K</a:t>
            </a:r>
          </a:p>
        </p:txBody>
      </p:sp>
    </p:spTree>
    <p:extLst>
      <p:ext uri="{BB962C8B-B14F-4D97-AF65-F5344CB8AC3E}">
        <p14:creationId xmlns:p14="http://schemas.microsoft.com/office/powerpoint/2010/main" val="247614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C8EB-D98D-12B0-26C0-438A7AA7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Feature: 2D Bazin Blackbody fit</a:t>
            </a:r>
            <a:br>
              <a:rPr lang="en-US" dirty="0"/>
            </a:br>
            <a:r>
              <a:rPr lang="en-US" sz="2800" dirty="0"/>
              <a:t>(also does Exponential Blackbody)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68C07-5443-4C9A-866C-138B6407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https://lasair.lsst.ac.uk</a:t>
            </a:r>
            <a:endParaRPr lang="en-US" dirty="0"/>
          </a:p>
        </p:txBody>
      </p:sp>
      <p:pic>
        <p:nvPicPr>
          <p:cNvPr id="6" name="Picture 5" descr="A graph of a graph showing a curve&#10;&#10;AI-generated content may be incorrect.">
            <a:extLst>
              <a:ext uri="{FF2B5EF4-FFF2-40B4-BE49-F238E27FC236}">
                <a16:creationId xmlns:a16="http://schemas.microsoft.com/office/drawing/2014/main" id="{6A15A030-AAAB-BC6C-8313-4F28A353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" y="2019165"/>
            <a:ext cx="4246418" cy="3867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837F5F-A384-DF02-77FD-0FA4221F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645" y="1155701"/>
            <a:ext cx="4265746" cy="44617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93EF29-3550-4FDA-0100-E387A1803140}"/>
              </a:ext>
            </a:extLst>
          </p:cNvPr>
          <p:cNvCxnSpPr/>
          <p:nvPr/>
        </p:nvCxnSpPr>
        <p:spPr>
          <a:xfrm flipV="1">
            <a:off x="3644900" y="4838700"/>
            <a:ext cx="1308100" cy="93980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498AAE-8509-DD4B-A7B5-EA82862D8663}"/>
              </a:ext>
            </a:extLst>
          </p:cNvPr>
          <p:cNvCxnSpPr>
            <a:cxnSpLocks/>
          </p:cNvCxnSpPr>
          <p:nvPr/>
        </p:nvCxnSpPr>
        <p:spPr>
          <a:xfrm>
            <a:off x="1257300" y="5168900"/>
            <a:ext cx="1333500" cy="66040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4006A0D-9BA3-12E7-721F-5AA82C07AC28}"/>
              </a:ext>
            </a:extLst>
          </p:cNvPr>
          <p:cNvSpPr txBox="1"/>
          <p:nvPr/>
        </p:nvSpPr>
        <p:spPr>
          <a:xfrm>
            <a:off x="4267200" y="53340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04230-9CAC-504D-78C8-4B2BC4601EEF}"/>
              </a:ext>
            </a:extLst>
          </p:cNvPr>
          <p:cNvSpPr txBox="1"/>
          <p:nvPr/>
        </p:nvSpPr>
        <p:spPr>
          <a:xfrm>
            <a:off x="1016000" y="5613400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F0FAF-AC64-03EC-6ABA-88503515E19C}"/>
              </a:ext>
            </a:extLst>
          </p:cNvPr>
          <p:cNvSpPr txBox="1"/>
          <p:nvPr/>
        </p:nvSpPr>
        <p:spPr>
          <a:xfrm>
            <a:off x="5803900" y="5854700"/>
            <a:ext cx="578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because with 6 filters you can’t do 6 separate </a:t>
            </a:r>
            <a:r>
              <a:rPr lang="en-US" dirty="0" err="1"/>
              <a:t>lightcurves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3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63279</TotalTime>
  <Words>760</Words>
  <Application>Microsoft Macintosh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Andale Mono</vt:lpstr>
      <vt:lpstr>Arial</vt:lpstr>
      <vt:lpstr>Calibri</vt:lpstr>
      <vt:lpstr>Calibri Light</vt:lpstr>
      <vt:lpstr>Cambria Math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Build your own filter</vt:lpstr>
      <vt:lpstr>Building blocks</vt:lpstr>
      <vt:lpstr>Sherlock is intelligent crossmatch</vt:lpstr>
      <vt:lpstr>Feature: Jump detection</vt:lpstr>
      <vt:lpstr>Feature: Pair colour</vt:lpstr>
      <vt:lpstr>Feature: 2D Bazin Blackbody fit (also does Exponential Blackbody)</vt:lpstr>
      <vt:lpstr>Example filter: Brightness jump in white dwarfs</vt:lpstr>
      <vt:lpstr>Example filter: Finding TDEs (1)</vt:lpstr>
      <vt:lpstr>Example filter: Finding TDEs (2)</vt:lpstr>
      <vt:lpstr>Ready-made Community Resources</vt:lpstr>
      <vt:lpstr>What is ACTIVE?</vt:lpstr>
      <vt:lpstr>So you have made a filter</vt:lpstr>
      <vt:lpstr>Eyeballing</vt:lpstr>
      <vt:lpstr>lasair.lsst.ac.uk now ZTF, soon LSST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Lasair Progress Oct 2019 - April 2023</dc:title>
  <dc:creator>Roy D Williams</dc:creator>
  <cp:lastModifiedBy>Roy Williams</cp:lastModifiedBy>
  <cp:revision>179</cp:revision>
  <cp:lastPrinted>2025-07-03T15:22:41Z</cp:lastPrinted>
  <dcterms:created xsi:type="dcterms:W3CDTF">2023-05-16T08:29:02Z</dcterms:created>
  <dcterms:modified xsi:type="dcterms:W3CDTF">2025-07-06T07:59:53Z</dcterms:modified>
</cp:coreProperties>
</file>