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83" r:id="rId2"/>
    <p:sldId id="284" r:id="rId3"/>
    <p:sldId id="285" r:id="rId4"/>
    <p:sldId id="28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85582" autoAdjust="0"/>
  </p:normalViewPr>
  <p:slideViewPr>
    <p:cSldViewPr snapToGrid="0">
      <p:cViewPr varScale="1">
        <p:scale>
          <a:sx n="136" d="100"/>
          <a:sy n="136" d="100"/>
        </p:scale>
        <p:origin x="118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D690BC-C1C8-4A7E-B82D-16E6F188163E}" type="datetimeFigureOut">
              <a:rPr lang="en-GB" smtClean="0"/>
              <a:t>04/07/2025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5940BC-8485-45CB-A63D-694ECBBC0637}" type="slidenum">
              <a:rPr lang="en-GB" smtClean="0"/>
              <a:t>‹#›</a:t>
            </a:fld>
            <a:endParaRPr lang="en-GB"/>
          </a:p>
        </p:txBody>
      </p:sp>
    </p:spTree>
    <p:extLst>
      <p:ext uri="{BB962C8B-B14F-4D97-AF65-F5344CB8AC3E}">
        <p14:creationId xmlns:p14="http://schemas.microsoft.com/office/powerpoint/2010/main" val="1387549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The ONC is a relatively close region of active star formation and allows many sources to be observed simultaneously. </a:t>
            </a:r>
          </a:p>
          <a:p>
            <a:pPr marL="0" indent="0">
              <a:buFontTx/>
              <a:buNone/>
            </a:pPr>
            <a:endParaRPr lang="en-GB" dirty="0"/>
          </a:p>
          <a:p>
            <a:pPr marL="171450" indent="-171450">
              <a:buFontTx/>
              <a:buChar char="-"/>
            </a:pPr>
            <a:r>
              <a:rPr lang="en-GB" dirty="0"/>
              <a:t>The aim is to study radio sources associated with YSO’s and the high energy events occurring.</a:t>
            </a:r>
          </a:p>
          <a:p>
            <a:pPr marL="0" indent="0">
              <a:buFontTx/>
              <a:buNone/>
            </a:pPr>
            <a:endParaRPr lang="en-GB" dirty="0"/>
          </a:p>
          <a:p>
            <a:pPr marL="0" indent="0">
              <a:buFontTx/>
              <a:buNone/>
            </a:pPr>
            <a:r>
              <a:rPr lang="en-GB" dirty="0"/>
              <a:t>- The VLA and VLBA have been upgraded with a software correlator allowing hundreds of sources to be studied.</a:t>
            </a:r>
          </a:p>
        </p:txBody>
      </p:sp>
      <p:sp>
        <p:nvSpPr>
          <p:cNvPr id="4" name="Slide Number Placeholder 3"/>
          <p:cNvSpPr>
            <a:spLocks noGrp="1"/>
          </p:cNvSpPr>
          <p:nvPr>
            <p:ph type="sldNum" sz="quarter" idx="5"/>
          </p:nvPr>
        </p:nvSpPr>
        <p:spPr/>
        <p:txBody>
          <a:bodyPr/>
          <a:lstStyle/>
          <a:p>
            <a:fld id="{395EE04F-F8B6-4CCF-AF89-07742AEA031D}" type="slidenum">
              <a:rPr lang="en-GB" smtClean="0"/>
              <a:t>1</a:t>
            </a:fld>
            <a:endParaRPr lang="en-GB"/>
          </a:p>
        </p:txBody>
      </p:sp>
    </p:spTree>
    <p:extLst>
      <p:ext uri="{BB962C8B-B14F-4D97-AF65-F5344CB8AC3E}">
        <p14:creationId xmlns:p14="http://schemas.microsoft.com/office/powerpoint/2010/main" val="3296993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VLBA data is in the C-band (7 GHz), 8 epochs, each ~ 7 hrs in length, separated by various timescales mostly years but also on subsequent days. </a:t>
            </a:r>
          </a:p>
          <a:p>
            <a:pPr marL="0" indent="0">
              <a:buFontTx/>
              <a:buNone/>
            </a:pPr>
            <a:endParaRPr lang="en-GB" dirty="0"/>
          </a:p>
          <a:p>
            <a:pPr marL="171450" indent="-171450">
              <a:buFontTx/>
              <a:buChar char="-"/>
            </a:pPr>
            <a:r>
              <a:rPr lang="en-GB" dirty="0"/>
              <a:t>VLBI allows a census of the nonthermal source population.</a:t>
            </a:r>
          </a:p>
          <a:p>
            <a:pPr marL="0" indent="0">
              <a:buFontTx/>
              <a:buNone/>
            </a:pPr>
            <a:endParaRPr lang="en-GB" dirty="0"/>
          </a:p>
          <a:p>
            <a:pPr marL="171450" indent="-171450">
              <a:buFontTx/>
              <a:buChar char="-"/>
            </a:pPr>
            <a:r>
              <a:rPr lang="en-GB" dirty="0"/>
              <a:t>This work targets 575 targets identified by the VLA survey conducted by Forbrich et al (2016).</a:t>
            </a:r>
          </a:p>
          <a:p>
            <a:pPr marL="0" indent="0">
              <a:buFontTx/>
              <a:buNone/>
            </a:pPr>
            <a:endParaRPr lang="en-GB" dirty="0"/>
          </a:p>
          <a:p>
            <a:pPr marL="0" indent="0">
              <a:buFontTx/>
              <a:buNone/>
            </a:pPr>
            <a:r>
              <a:rPr lang="en-GB" dirty="0"/>
              <a:t>- We report the detection of 171 sources across all 8 epochs.</a:t>
            </a:r>
          </a:p>
        </p:txBody>
      </p:sp>
      <p:sp>
        <p:nvSpPr>
          <p:cNvPr id="4" name="Slide Number Placeholder 3"/>
          <p:cNvSpPr>
            <a:spLocks noGrp="1"/>
          </p:cNvSpPr>
          <p:nvPr>
            <p:ph type="sldNum" sz="quarter" idx="5"/>
          </p:nvPr>
        </p:nvSpPr>
        <p:spPr/>
        <p:txBody>
          <a:bodyPr/>
          <a:lstStyle/>
          <a:p>
            <a:fld id="{365940BC-8485-45CB-A63D-694ECBBC0637}" type="slidenum">
              <a:rPr lang="en-GB" smtClean="0"/>
              <a:t>2</a:t>
            </a:fld>
            <a:endParaRPr lang="en-GB"/>
          </a:p>
        </p:txBody>
      </p:sp>
    </p:spTree>
    <p:extLst>
      <p:ext uri="{BB962C8B-B14F-4D97-AF65-F5344CB8AC3E}">
        <p14:creationId xmlns:p14="http://schemas.microsoft.com/office/powerpoint/2010/main" val="354185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Radio variability was analysed using the variability factor, the ratio between the highest and lowest flux densities. </a:t>
            </a:r>
          </a:p>
          <a:p>
            <a:pPr marL="0" indent="0">
              <a:buFontTx/>
              <a:buNone/>
            </a:pPr>
            <a:endParaRPr lang="en-GB" dirty="0"/>
          </a:p>
          <a:p>
            <a:pPr marL="171450" indent="-171450">
              <a:buFontTx/>
              <a:buChar char="-"/>
            </a:pPr>
            <a:r>
              <a:rPr lang="en-GB" dirty="0"/>
              <a:t>There are 12 sources with higher VFs (&gt;5) which is ~8% of the source population, and 5 sources with lower limits &gt; 5.</a:t>
            </a:r>
          </a:p>
          <a:p>
            <a:pPr marL="0" indent="0">
              <a:buFontTx/>
              <a:buNone/>
            </a:pPr>
            <a:endParaRPr lang="en-GB" dirty="0"/>
          </a:p>
          <a:p>
            <a:pPr marL="0" indent="0">
              <a:buFontTx/>
              <a:buNone/>
            </a:pPr>
            <a:r>
              <a:rPr lang="en-GB" dirty="0"/>
              <a:t>- This variability is mostly associated with longer timespans of years rather than days, but there is also significant variability occurring at shorter timescales.</a:t>
            </a:r>
          </a:p>
        </p:txBody>
      </p:sp>
      <p:sp>
        <p:nvSpPr>
          <p:cNvPr id="4" name="Slide Number Placeholder 3"/>
          <p:cNvSpPr>
            <a:spLocks noGrp="1"/>
          </p:cNvSpPr>
          <p:nvPr>
            <p:ph type="sldNum" sz="quarter" idx="5"/>
          </p:nvPr>
        </p:nvSpPr>
        <p:spPr/>
        <p:txBody>
          <a:bodyPr/>
          <a:lstStyle/>
          <a:p>
            <a:fld id="{365940BC-8485-45CB-A63D-694ECBBC0637}" type="slidenum">
              <a:rPr lang="en-GB" smtClean="0"/>
              <a:t>3</a:t>
            </a:fld>
            <a:endParaRPr lang="en-GB"/>
          </a:p>
        </p:txBody>
      </p:sp>
    </p:spTree>
    <p:extLst>
      <p:ext uri="{BB962C8B-B14F-4D97-AF65-F5344CB8AC3E}">
        <p14:creationId xmlns:p14="http://schemas.microsoft.com/office/powerpoint/2010/main" val="570773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Variability is associated with a variety of YSO types and spectral types.</a:t>
            </a:r>
          </a:p>
          <a:p>
            <a:pPr marL="171450" indent="-171450">
              <a:buFontTx/>
              <a:buChar char="-"/>
            </a:pPr>
            <a:endParaRPr lang="en-GB" dirty="0"/>
          </a:p>
          <a:p>
            <a:pPr marL="171450" indent="-171450">
              <a:buFontTx/>
              <a:buChar char="-"/>
            </a:pPr>
            <a:r>
              <a:rPr lang="en-GB" dirty="0"/>
              <a:t>Continue our analysis of variability within each epoch to explore shorter timescales.</a:t>
            </a:r>
          </a:p>
          <a:p>
            <a:pPr marL="171450" indent="-171450">
              <a:buFontTx/>
              <a:buChar char="-"/>
            </a:pPr>
            <a:endParaRPr lang="en-GB" dirty="0"/>
          </a:p>
          <a:p>
            <a:pPr marL="171450" indent="-171450">
              <a:buFontTx/>
              <a:buChar char="-"/>
            </a:pPr>
            <a:r>
              <a:rPr lang="en-GB" dirty="0"/>
              <a:t>Phase references VLBI data allows high precision astrometry and absolute proper motions. The smallest synthesised </a:t>
            </a:r>
            <a:r>
              <a:rPr lang="en-GB" dirty="0" err="1"/>
              <a:t>beamsize</a:t>
            </a:r>
            <a:r>
              <a:rPr lang="en-GB" dirty="0"/>
              <a:t> is milliarcseconds in size corresponding to 0.4 AU at the distance of the ONC.</a:t>
            </a:r>
          </a:p>
          <a:p>
            <a:pPr marL="171450" indent="-171450">
              <a:buFontTx/>
              <a:buChar char="-"/>
            </a:pPr>
            <a:endParaRPr lang="en-GB" dirty="0"/>
          </a:p>
          <a:p>
            <a:pPr marL="171450" indent="-171450">
              <a:buFontTx/>
              <a:buChar char="-"/>
            </a:pPr>
            <a:r>
              <a:rPr lang="en-GB" dirty="0"/>
              <a:t>There are three further VLBA epochs to be analysed. </a:t>
            </a:r>
          </a:p>
        </p:txBody>
      </p:sp>
      <p:sp>
        <p:nvSpPr>
          <p:cNvPr id="4" name="Slide Number Placeholder 3"/>
          <p:cNvSpPr>
            <a:spLocks noGrp="1"/>
          </p:cNvSpPr>
          <p:nvPr>
            <p:ph type="sldNum" sz="quarter" idx="5"/>
          </p:nvPr>
        </p:nvSpPr>
        <p:spPr/>
        <p:txBody>
          <a:bodyPr/>
          <a:lstStyle/>
          <a:p>
            <a:fld id="{365940BC-8485-45CB-A63D-694ECBBC0637}" type="slidenum">
              <a:rPr lang="en-GB" smtClean="0"/>
              <a:t>4</a:t>
            </a:fld>
            <a:endParaRPr lang="en-GB"/>
          </a:p>
        </p:txBody>
      </p:sp>
    </p:spTree>
    <p:extLst>
      <p:ext uri="{BB962C8B-B14F-4D97-AF65-F5344CB8AC3E}">
        <p14:creationId xmlns:p14="http://schemas.microsoft.com/office/powerpoint/2010/main" val="3600265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1B248-4730-ED0A-1089-577ABA4921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226543E-2638-C66B-8CBE-7FB2B85F8A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31B580-B4F6-65C3-D589-A7378C945FFB}"/>
              </a:ext>
            </a:extLst>
          </p:cNvPr>
          <p:cNvSpPr>
            <a:spLocks noGrp="1"/>
          </p:cNvSpPr>
          <p:nvPr>
            <p:ph type="dt" sz="half" idx="10"/>
          </p:nvPr>
        </p:nvSpPr>
        <p:spPr/>
        <p:txBody>
          <a:bodyPr/>
          <a:lstStyle/>
          <a:p>
            <a:fld id="{34BD632E-C303-4A48-A979-6404F5EE2A60}" type="datetimeFigureOut">
              <a:rPr lang="en-GB" smtClean="0"/>
              <a:t>04/07/2025</a:t>
            </a:fld>
            <a:endParaRPr lang="en-GB"/>
          </a:p>
        </p:txBody>
      </p:sp>
      <p:sp>
        <p:nvSpPr>
          <p:cNvPr id="5" name="Footer Placeholder 4">
            <a:extLst>
              <a:ext uri="{FF2B5EF4-FFF2-40B4-BE49-F238E27FC236}">
                <a16:creationId xmlns:a16="http://schemas.microsoft.com/office/drawing/2014/main" id="{EF5C8532-A07C-D1AF-7EFF-780DF01925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F93FFB-205D-8268-AEDC-F2D6D69BC9A2}"/>
              </a:ext>
            </a:extLst>
          </p:cNvPr>
          <p:cNvSpPr>
            <a:spLocks noGrp="1"/>
          </p:cNvSpPr>
          <p:nvPr>
            <p:ph type="sldNum" sz="quarter" idx="12"/>
          </p:nvPr>
        </p:nvSpPr>
        <p:spPr/>
        <p:txBody>
          <a:bodyPr/>
          <a:lstStyle/>
          <a:p>
            <a:fld id="{EBE66A9B-80A2-439C-8AFA-99830F995BCD}" type="slidenum">
              <a:rPr lang="en-GB" smtClean="0"/>
              <a:t>‹#›</a:t>
            </a:fld>
            <a:endParaRPr lang="en-GB"/>
          </a:p>
        </p:txBody>
      </p:sp>
    </p:spTree>
    <p:extLst>
      <p:ext uri="{BB962C8B-B14F-4D97-AF65-F5344CB8AC3E}">
        <p14:creationId xmlns:p14="http://schemas.microsoft.com/office/powerpoint/2010/main" val="3328218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1DFE1-BFA2-97A4-019B-76E6CEEB984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9FF4C8-CBFA-A6FC-F445-E682D83C72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71F54B-C056-8C31-BCF9-5F64AACA9A54}"/>
              </a:ext>
            </a:extLst>
          </p:cNvPr>
          <p:cNvSpPr>
            <a:spLocks noGrp="1"/>
          </p:cNvSpPr>
          <p:nvPr>
            <p:ph type="dt" sz="half" idx="10"/>
          </p:nvPr>
        </p:nvSpPr>
        <p:spPr/>
        <p:txBody>
          <a:bodyPr/>
          <a:lstStyle/>
          <a:p>
            <a:fld id="{34BD632E-C303-4A48-A979-6404F5EE2A60}" type="datetimeFigureOut">
              <a:rPr lang="en-GB" smtClean="0"/>
              <a:t>04/07/2025</a:t>
            </a:fld>
            <a:endParaRPr lang="en-GB"/>
          </a:p>
        </p:txBody>
      </p:sp>
      <p:sp>
        <p:nvSpPr>
          <p:cNvPr id="5" name="Footer Placeholder 4">
            <a:extLst>
              <a:ext uri="{FF2B5EF4-FFF2-40B4-BE49-F238E27FC236}">
                <a16:creationId xmlns:a16="http://schemas.microsoft.com/office/drawing/2014/main" id="{AD978F2C-CC25-BF3D-96DC-6AE4D96810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65B9E0-78A0-F8C5-C59A-BDE677A06219}"/>
              </a:ext>
            </a:extLst>
          </p:cNvPr>
          <p:cNvSpPr>
            <a:spLocks noGrp="1"/>
          </p:cNvSpPr>
          <p:nvPr>
            <p:ph type="sldNum" sz="quarter" idx="12"/>
          </p:nvPr>
        </p:nvSpPr>
        <p:spPr/>
        <p:txBody>
          <a:bodyPr/>
          <a:lstStyle/>
          <a:p>
            <a:fld id="{EBE66A9B-80A2-439C-8AFA-99830F995BCD}" type="slidenum">
              <a:rPr lang="en-GB" smtClean="0"/>
              <a:t>‹#›</a:t>
            </a:fld>
            <a:endParaRPr lang="en-GB"/>
          </a:p>
        </p:txBody>
      </p:sp>
    </p:spTree>
    <p:extLst>
      <p:ext uri="{BB962C8B-B14F-4D97-AF65-F5344CB8AC3E}">
        <p14:creationId xmlns:p14="http://schemas.microsoft.com/office/powerpoint/2010/main" val="2078964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205797-8324-764F-1B3D-3C9A09CD4B5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0F9E6A-8133-FC0A-D27F-41132184A8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478343-BE25-8C5A-6A41-0F59047AAF55}"/>
              </a:ext>
            </a:extLst>
          </p:cNvPr>
          <p:cNvSpPr>
            <a:spLocks noGrp="1"/>
          </p:cNvSpPr>
          <p:nvPr>
            <p:ph type="dt" sz="half" idx="10"/>
          </p:nvPr>
        </p:nvSpPr>
        <p:spPr/>
        <p:txBody>
          <a:bodyPr/>
          <a:lstStyle/>
          <a:p>
            <a:fld id="{34BD632E-C303-4A48-A979-6404F5EE2A60}" type="datetimeFigureOut">
              <a:rPr lang="en-GB" smtClean="0"/>
              <a:t>04/07/2025</a:t>
            </a:fld>
            <a:endParaRPr lang="en-GB"/>
          </a:p>
        </p:txBody>
      </p:sp>
      <p:sp>
        <p:nvSpPr>
          <p:cNvPr id="5" name="Footer Placeholder 4">
            <a:extLst>
              <a:ext uri="{FF2B5EF4-FFF2-40B4-BE49-F238E27FC236}">
                <a16:creationId xmlns:a16="http://schemas.microsoft.com/office/drawing/2014/main" id="{B01F17E7-7FAD-4A65-360A-79D83CF05B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35F4C3-A6EB-A39D-A17F-2BB95B141DE2}"/>
              </a:ext>
            </a:extLst>
          </p:cNvPr>
          <p:cNvSpPr>
            <a:spLocks noGrp="1"/>
          </p:cNvSpPr>
          <p:nvPr>
            <p:ph type="sldNum" sz="quarter" idx="12"/>
          </p:nvPr>
        </p:nvSpPr>
        <p:spPr/>
        <p:txBody>
          <a:bodyPr/>
          <a:lstStyle/>
          <a:p>
            <a:fld id="{EBE66A9B-80A2-439C-8AFA-99830F995BCD}" type="slidenum">
              <a:rPr lang="en-GB" smtClean="0"/>
              <a:t>‹#›</a:t>
            </a:fld>
            <a:endParaRPr lang="en-GB"/>
          </a:p>
        </p:txBody>
      </p:sp>
    </p:spTree>
    <p:extLst>
      <p:ext uri="{BB962C8B-B14F-4D97-AF65-F5344CB8AC3E}">
        <p14:creationId xmlns:p14="http://schemas.microsoft.com/office/powerpoint/2010/main" val="2591586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C8D50-03AD-81C9-E866-FFD9136DDD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9176362-5B39-F2E8-65F4-B9F5670220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CC32F4-4572-E6E8-ACB9-826A715D4C18}"/>
              </a:ext>
            </a:extLst>
          </p:cNvPr>
          <p:cNvSpPr>
            <a:spLocks noGrp="1"/>
          </p:cNvSpPr>
          <p:nvPr>
            <p:ph type="dt" sz="half" idx="10"/>
          </p:nvPr>
        </p:nvSpPr>
        <p:spPr/>
        <p:txBody>
          <a:bodyPr/>
          <a:lstStyle/>
          <a:p>
            <a:fld id="{34BD632E-C303-4A48-A979-6404F5EE2A60}" type="datetimeFigureOut">
              <a:rPr lang="en-GB" smtClean="0"/>
              <a:t>04/07/2025</a:t>
            </a:fld>
            <a:endParaRPr lang="en-GB"/>
          </a:p>
        </p:txBody>
      </p:sp>
      <p:sp>
        <p:nvSpPr>
          <p:cNvPr id="5" name="Footer Placeholder 4">
            <a:extLst>
              <a:ext uri="{FF2B5EF4-FFF2-40B4-BE49-F238E27FC236}">
                <a16:creationId xmlns:a16="http://schemas.microsoft.com/office/drawing/2014/main" id="{F00BCA77-CBFA-9B74-838C-A9DA1B414E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C55A0A-C153-2806-192A-430D2092FC13}"/>
              </a:ext>
            </a:extLst>
          </p:cNvPr>
          <p:cNvSpPr>
            <a:spLocks noGrp="1"/>
          </p:cNvSpPr>
          <p:nvPr>
            <p:ph type="sldNum" sz="quarter" idx="12"/>
          </p:nvPr>
        </p:nvSpPr>
        <p:spPr/>
        <p:txBody>
          <a:bodyPr/>
          <a:lstStyle/>
          <a:p>
            <a:fld id="{EBE66A9B-80A2-439C-8AFA-99830F995BCD}" type="slidenum">
              <a:rPr lang="en-GB" smtClean="0"/>
              <a:t>‹#›</a:t>
            </a:fld>
            <a:endParaRPr lang="en-GB"/>
          </a:p>
        </p:txBody>
      </p:sp>
    </p:spTree>
    <p:extLst>
      <p:ext uri="{BB962C8B-B14F-4D97-AF65-F5344CB8AC3E}">
        <p14:creationId xmlns:p14="http://schemas.microsoft.com/office/powerpoint/2010/main" val="1719605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C7243-6E4B-20FF-8E5F-BAC1E20E69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5E5199-3A83-31BA-4345-7812E1817A5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764419-0C42-0698-7A1F-2ECAE1A65E3D}"/>
              </a:ext>
            </a:extLst>
          </p:cNvPr>
          <p:cNvSpPr>
            <a:spLocks noGrp="1"/>
          </p:cNvSpPr>
          <p:nvPr>
            <p:ph type="dt" sz="half" idx="10"/>
          </p:nvPr>
        </p:nvSpPr>
        <p:spPr/>
        <p:txBody>
          <a:bodyPr/>
          <a:lstStyle/>
          <a:p>
            <a:fld id="{34BD632E-C303-4A48-A979-6404F5EE2A60}" type="datetimeFigureOut">
              <a:rPr lang="en-GB" smtClean="0"/>
              <a:t>04/07/2025</a:t>
            </a:fld>
            <a:endParaRPr lang="en-GB"/>
          </a:p>
        </p:txBody>
      </p:sp>
      <p:sp>
        <p:nvSpPr>
          <p:cNvPr id="5" name="Footer Placeholder 4">
            <a:extLst>
              <a:ext uri="{FF2B5EF4-FFF2-40B4-BE49-F238E27FC236}">
                <a16:creationId xmlns:a16="http://schemas.microsoft.com/office/drawing/2014/main" id="{3A68CAB6-FFCC-6F48-B4F1-4E17C9D1E4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DFCABB-B9E6-A790-D237-B47554272402}"/>
              </a:ext>
            </a:extLst>
          </p:cNvPr>
          <p:cNvSpPr>
            <a:spLocks noGrp="1"/>
          </p:cNvSpPr>
          <p:nvPr>
            <p:ph type="sldNum" sz="quarter" idx="12"/>
          </p:nvPr>
        </p:nvSpPr>
        <p:spPr/>
        <p:txBody>
          <a:bodyPr/>
          <a:lstStyle/>
          <a:p>
            <a:fld id="{EBE66A9B-80A2-439C-8AFA-99830F995BCD}" type="slidenum">
              <a:rPr lang="en-GB" smtClean="0"/>
              <a:t>‹#›</a:t>
            </a:fld>
            <a:endParaRPr lang="en-GB"/>
          </a:p>
        </p:txBody>
      </p:sp>
    </p:spTree>
    <p:extLst>
      <p:ext uri="{BB962C8B-B14F-4D97-AF65-F5344CB8AC3E}">
        <p14:creationId xmlns:p14="http://schemas.microsoft.com/office/powerpoint/2010/main" val="663272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947E7-0DEB-9FD9-4D7A-1119E6D967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D079E3-262B-DA22-C8FC-7ADA5CFA5A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49DEA68-7E24-9FA9-8DE7-51E3D6CAD6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293D844-85CC-DF95-7DA6-3D9084D65060}"/>
              </a:ext>
            </a:extLst>
          </p:cNvPr>
          <p:cNvSpPr>
            <a:spLocks noGrp="1"/>
          </p:cNvSpPr>
          <p:nvPr>
            <p:ph type="dt" sz="half" idx="10"/>
          </p:nvPr>
        </p:nvSpPr>
        <p:spPr/>
        <p:txBody>
          <a:bodyPr/>
          <a:lstStyle/>
          <a:p>
            <a:fld id="{34BD632E-C303-4A48-A979-6404F5EE2A60}" type="datetimeFigureOut">
              <a:rPr lang="en-GB" smtClean="0"/>
              <a:t>04/07/2025</a:t>
            </a:fld>
            <a:endParaRPr lang="en-GB"/>
          </a:p>
        </p:txBody>
      </p:sp>
      <p:sp>
        <p:nvSpPr>
          <p:cNvPr id="6" name="Footer Placeholder 5">
            <a:extLst>
              <a:ext uri="{FF2B5EF4-FFF2-40B4-BE49-F238E27FC236}">
                <a16:creationId xmlns:a16="http://schemas.microsoft.com/office/drawing/2014/main" id="{A4466B50-EB51-983B-1F76-10575D5B97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D3161E-1ED7-9FCF-C86C-96FB2D21BCA2}"/>
              </a:ext>
            </a:extLst>
          </p:cNvPr>
          <p:cNvSpPr>
            <a:spLocks noGrp="1"/>
          </p:cNvSpPr>
          <p:nvPr>
            <p:ph type="sldNum" sz="quarter" idx="12"/>
          </p:nvPr>
        </p:nvSpPr>
        <p:spPr/>
        <p:txBody>
          <a:bodyPr/>
          <a:lstStyle/>
          <a:p>
            <a:fld id="{EBE66A9B-80A2-439C-8AFA-99830F995BCD}" type="slidenum">
              <a:rPr lang="en-GB" smtClean="0"/>
              <a:t>‹#›</a:t>
            </a:fld>
            <a:endParaRPr lang="en-GB"/>
          </a:p>
        </p:txBody>
      </p:sp>
    </p:spTree>
    <p:extLst>
      <p:ext uri="{BB962C8B-B14F-4D97-AF65-F5344CB8AC3E}">
        <p14:creationId xmlns:p14="http://schemas.microsoft.com/office/powerpoint/2010/main" val="2889114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4059A-7D72-4333-52AC-FA53EA9F7DB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DDEEC76-1D0D-4900-BBC4-EDA6376BB7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3DF01D-7EED-3668-397F-C2934DCF1F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D9440A9-D577-EE54-15BE-FF01F55A8E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876F56-2295-CE64-D1D1-5671E575A5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CC63659-816B-FC71-6507-ECD0B981618C}"/>
              </a:ext>
            </a:extLst>
          </p:cNvPr>
          <p:cNvSpPr>
            <a:spLocks noGrp="1"/>
          </p:cNvSpPr>
          <p:nvPr>
            <p:ph type="dt" sz="half" idx="10"/>
          </p:nvPr>
        </p:nvSpPr>
        <p:spPr/>
        <p:txBody>
          <a:bodyPr/>
          <a:lstStyle/>
          <a:p>
            <a:fld id="{34BD632E-C303-4A48-A979-6404F5EE2A60}" type="datetimeFigureOut">
              <a:rPr lang="en-GB" smtClean="0"/>
              <a:t>04/07/2025</a:t>
            </a:fld>
            <a:endParaRPr lang="en-GB"/>
          </a:p>
        </p:txBody>
      </p:sp>
      <p:sp>
        <p:nvSpPr>
          <p:cNvPr id="8" name="Footer Placeholder 7">
            <a:extLst>
              <a:ext uri="{FF2B5EF4-FFF2-40B4-BE49-F238E27FC236}">
                <a16:creationId xmlns:a16="http://schemas.microsoft.com/office/drawing/2014/main" id="{F44314AA-545B-DE77-26F0-2563B7EBCD8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6A20E5E-9EE6-515F-9D59-CB53BDB7E171}"/>
              </a:ext>
            </a:extLst>
          </p:cNvPr>
          <p:cNvSpPr>
            <a:spLocks noGrp="1"/>
          </p:cNvSpPr>
          <p:nvPr>
            <p:ph type="sldNum" sz="quarter" idx="12"/>
          </p:nvPr>
        </p:nvSpPr>
        <p:spPr/>
        <p:txBody>
          <a:bodyPr/>
          <a:lstStyle/>
          <a:p>
            <a:fld id="{EBE66A9B-80A2-439C-8AFA-99830F995BCD}" type="slidenum">
              <a:rPr lang="en-GB" smtClean="0"/>
              <a:t>‹#›</a:t>
            </a:fld>
            <a:endParaRPr lang="en-GB"/>
          </a:p>
        </p:txBody>
      </p:sp>
    </p:spTree>
    <p:extLst>
      <p:ext uri="{BB962C8B-B14F-4D97-AF65-F5344CB8AC3E}">
        <p14:creationId xmlns:p14="http://schemas.microsoft.com/office/powerpoint/2010/main" val="3313384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53892-CDC0-53A9-F6A2-50B82280DCD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539E3E3-171B-73D5-EC76-EEB91320867D}"/>
              </a:ext>
            </a:extLst>
          </p:cNvPr>
          <p:cNvSpPr>
            <a:spLocks noGrp="1"/>
          </p:cNvSpPr>
          <p:nvPr>
            <p:ph type="dt" sz="half" idx="10"/>
          </p:nvPr>
        </p:nvSpPr>
        <p:spPr/>
        <p:txBody>
          <a:bodyPr/>
          <a:lstStyle/>
          <a:p>
            <a:fld id="{34BD632E-C303-4A48-A979-6404F5EE2A60}" type="datetimeFigureOut">
              <a:rPr lang="en-GB" smtClean="0"/>
              <a:t>04/07/2025</a:t>
            </a:fld>
            <a:endParaRPr lang="en-GB"/>
          </a:p>
        </p:txBody>
      </p:sp>
      <p:sp>
        <p:nvSpPr>
          <p:cNvPr id="4" name="Footer Placeholder 3">
            <a:extLst>
              <a:ext uri="{FF2B5EF4-FFF2-40B4-BE49-F238E27FC236}">
                <a16:creationId xmlns:a16="http://schemas.microsoft.com/office/drawing/2014/main" id="{E4A8F308-41AF-B14C-B324-11D109DDCDC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1280FCF-9466-B7A3-90AA-3E82FD13109E}"/>
              </a:ext>
            </a:extLst>
          </p:cNvPr>
          <p:cNvSpPr>
            <a:spLocks noGrp="1"/>
          </p:cNvSpPr>
          <p:nvPr>
            <p:ph type="sldNum" sz="quarter" idx="12"/>
          </p:nvPr>
        </p:nvSpPr>
        <p:spPr/>
        <p:txBody>
          <a:bodyPr/>
          <a:lstStyle/>
          <a:p>
            <a:fld id="{EBE66A9B-80A2-439C-8AFA-99830F995BCD}" type="slidenum">
              <a:rPr lang="en-GB" smtClean="0"/>
              <a:t>‹#›</a:t>
            </a:fld>
            <a:endParaRPr lang="en-GB"/>
          </a:p>
        </p:txBody>
      </p:sp>
    </p:spTree>
    <p:extLst>
      <p:ext uri="{BB962C8B-B14F-4D97-AF65-F5344CB8AC3E}">
        <p14:creationId xmlns:p14="http://schemas.microsoft.com/office/powerpoint/2010/main" val="2721339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57ECC3-B996-31FD-46F1-1496FBF9FF13}"/>
              </a:ext>
            </a:extLst>
          </p:cNvPr>
          <p:cNvSpPr>
            <a:spLocks noGrp="1"/>
          </p:cNvSpPr>
          <p:nvPr>
            <p:ph type="dt" sz="half" idx="10"/>
          </p:nvPr>
        </p:nvSpPr>
        <p:spPr/>
        <p:txBody>
          <a:bodyPr/>
          <a:lstStyle/>
          <a:p>
            <a:fld id="{34BD632E-C303-4A48-A979-6404F5EE2A60}" type="datetimeFigureOut">
              <a:rPr lang="en-GB" smtClean="0"/>
              <a:t>04/07/2025</a:t>
            </a:fld>
            <a:endParaRPr lang="en-GB"/>
          </a:p>
        </p:txBody>
      </p:sp>
      <p:sp>
        <p:nvSpPr>
          <p:cNvPr id="3" name="Footer Placeholder 2">
            <a:extLst>
              <a:ext uri="{FF2B5EF4-FFF2-40B4-BE49-F238E27FC236}">
                <a16:creationId xmlns:a16="http://schemas.microsoft.com/office/drawing/2014/main" id="{50940515-DB01-24F1-840E-7F70BBC3DF2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500BB04-5DD6-6FF2-876D-ABBE4DABC9DE}"/>
              </a:ext>
            </a:extLst>
          </p:cNvPr>
          <p:cNvSpPr>
            <a:spLocks noGrp="1"/>
          </p:cNvSpPr>
          <p:nvPr>
            <p:ph type="sldNum" sz="quarter" idx="12"/>
          </p:nvPr>
        </p:nvSpPr>
        <p:spPr/>
        <p:txBody>
          <a:bodyPr/>
          <a:lstStyle/>
          <a:p>
            <a:fld id="{EBE66A9B-80A2-439C-8AFA-99830F995BCD}" type="slidenum">
              <a:rPr lang="en-GB" smtClean="0"/>
              <a:t>‹#›</a:t>
            </a:fld>
            <a:endParaRPr lang="en-GB"/>
          </a:p>
        </p:txBody>
      </p:sp>
    </p:spTree>
    <p:extLst>
      <p:ext uri="{BB962C8B-B14F-4D97-AF65-F5344CB8AC3E}">
        <p14:creationId xmlns:p14="http://schemas.microsoft.com/office/powerpoint/2010/main" val="2878432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6D880-B130-7B1E-65D4-F1302B1DB3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E150D2E-AEB4-F1D6-BB51-FC07398466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F17AEB9-E5B6-F8DA-5273-A3625A51D9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2D89D3-812A-D346-017C-F7A76F790958}"/>
              </a:ext>
            </a:extLst>
          </p:cNvPr>
          <p:cNvSpPr>
            <a:spLocks noGrp="1"/>
          </p:cNvSpPr>
          <p:nvPr>
            <p:ph type="dt" sz="half" idx="10"/>
          </p:nvPr>
        </p:nvSpPr>
        <p:spPr/>
        <p:txBody>
          <a:bodyPr/>
          <a:lstStyle/>
          <a:p>
            <a:fld id="{34BD632E-C303-4A48-A979-6404F5EE2A60}" type="datetimeFigureOut">
              <a:rPr lang="en-GB" smtClean="0"/>
              <a:t>04/07/2025</a:t>
            </a:fld>
            <a:endParaRPr lang="en-GB"/>
          </a:p>
        </p:txBody>
      </p:sp>
      <p:sp>
        <p:nvSpPr>
          <p:cNvPr id="6" name="Footer Placeholder 5">
            <a:extLst>
              <a:ext uri="{FF2B5EF4-FFF2-40B4-BE49-F238E27FC236}">
                <a16:creationId xmlns:a16="http://schemas.microsoft.com/office/drawing/2014/main" id="{BD868F53-0200-ABAF-EFA9-466FE8FE81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30930F-AFCE-0A18-7FEA-2AC6483D7320}"/>
              </a:ext>
            </a:extLst>
          </p:cNvPr>
          <p:cNvSpPr>
            <a:spLocks noGrp="1"/>
          </p:cNvSpPr>
          <p:nvPr>
            <p:ph type="sldNum" sz="quarter" idx="12"/>
          </p:nvPr>
        </p:nvSpPr>
        <p:spPr/>
        <p:txBody>
          <a:bodyPr/>
          <a:lstStyle/>
          <a:p>
            <a:fld id="{EBE66A9B-80A2-439C-8AFA-99830F995BCD}" type="slidenum">
              <a:rPr lang="en-GB" smtClean="0"/>
              <a:t>‹#›</a:t>
            </a:fld>
            <a:endParaRPr lang="en-GB"/>
          </a:p>
        </p:txBody>
      </p:sp>
    </p:spTree>
    <p:extLst>
      <p:ext uri="{BB962C8B-B14F-4D97-AF65-F5344CB8AC3E}">
        <p14:creationId xmlns:p14="http://schemas.microsoft.com/office/powerpoint/2010/main" val="518460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E645F-0C86-5EB9-F153-4261F7964C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8D45464-1DA0-4AB7-808C-CC3F2E06CE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8DF9F34-C035-2702-0C72-7A0349D7EA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B3854-A5FE-EFAE-238D-FBFF0BFE7234}"/>
              </a:ext>
            </a:extLst>
          </p:cNvPr>
          <p:cNvSpPr>
            <a:spLocks noGrp="1"/>
          </p:cNvSpPr>
          <p:nvPr>
            <p:ph type="dt" sz="half" idx="10"/>
          </p:nvPr>
        </p:nvSpPr>
        <p:spPr/>
        <p:txBody>
          <a:bodyPr/>
          <a:lstStyle/>
          <a:p>
            <a:fld id="{34BD632E-C303-4A48-A979-6404F5EE2A60}" type="datetimeFigureOut">
              <a:rPr lang="en-GB" smtClean="0"/>
              <a:t>04/07/2025</a:t>
            </a:fld>
            <a:endParaRPr lang="en-GB"/>
          </a:p>
        </p:txBody>
      </p:sp>
      <p:sp>
        <p:nvSpPr>
          <p:cNvPr id="6" name="Footer Placeholder 5">
            <a:extLst>
              <a:ext uri="{FF2B5EF4-FFF2-40B4-BE49-F238E27FC236}">
                <a16:creationId xmlns:a16="http://schemas.microsoft.com/office/drawing/2014/main" id="{749490BF-E461-FE4E-9FD9-0A5A9DACFE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561FB7-C8E3-10CD-48D0-C9B040D731C8}"/>
              </a:ext>
            </a:extLst>
          </p:cNvPr>
          <p:cNvSpPr>
            <a:spLocks noGrp="1"/>
          </p:cNvSpPr>
          <p:nvPr>
            <p:ph type="sldNum" sz="quarter" idx="12"/>
          </p:nvPr>
        </p:nvSpPr>
        <p:spPr/>
        <p:txBody>
          <a:bodyPr/>
          <a:lstStyle/>
          <a:p>
            <a:fld id="{EBE66A9B-80A2-439C-8AFA-99830F995BCD}" type="slidenum">
              <a:rPr lang="en-GB" smtClean="0"/>
              <a:t>‹#›</a:t>
            </a:fld>
            <a:endParaRPr lang="en-GB"/>
          </a:p>
        </p:txBody>
      </p:sp>
    </p:spTree>
    <p:extLst>
      <p:ext uri="{BB962C8B-B14F-4D97-AF65-F5344CB8AC3E}">
        <p14:creationId xmlns:p14="http://schemas.microsoft.com/office/powerpoint/2010/main" val="704263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4C7A55-65D4-A3BC-0C27-C9418D3A9B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74D0D5-1BA7-5C4A-FD7A-57DBAD7C8D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CDD18B-378C-8D8C-4734-E2905B44AB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4BD632E-C303-4A48-A979-6404F5EE2A60}" type="datetimeFigureOut">
              <a:rPr lang="en-GB" smtClean="0"/>
              <a:t>04/07/2025</a:t>
            </a:fld>
            <a:endParaRPr lang="en-GB"/>
          </a:p>
        </p:txBody>
      </p:sp>
      <p:sp>
        <p:nvSpPr>
          <p:cNvPr id="5" name="Footer Placeholder 4">
            <a:extLst>
              <a:ext uri="{FF2B5EF4-FFF2-40B4-BE49-F238E27FC236}">
                <a16:creationId xmlns:a16="http://schemas.microsoft.com/office/drawing/2014/main" id="{A30543FD-742E-0986-3175-8F4210EF3B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14561C2-7883-E447-9F82-9D98391206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E66A9B-80A2-439C-8AFA-99830F995BCD}" type="slidenum">
              <a:rPr lang="en-GB" smtClean="0"/>
              <a:t>‹#›</a:t>
            </a:fld>
            <a:endParaRPr lang="en-GB"/>
          </a:p>
        </p:txBody>
      </p:sp>
    </p:spTree>
    <p:extLst>
      <p:ext uri="{BB962C8B-B14F-4D97-AF65-F5344CB8AC3E}">
        <p14:creationId xmlns:p14="http://schemas.microsoft.com/office/powerpoint/2010/main" val="3265991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A group of satellite dishes&#10;&#10;Description automatically generated">
            <a:extLst>
              <a:ext uri="{FF2B5EF4-FFF2-40B4-BE49-F238E27FC236}">
                <a16:creationId xmlns:a16="http://schemas.microsoft.com/office/drawing/2014/main" id="{72B40BC4-6843-D0BD-5928-84F25DBB039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9091" r="32945" b="-2"/>
          <a:stretch>
            <a:fillRect/>
          </a:stretch>
        </p:blipFill>
        <p:spPr>
          <a:xfrm>
            <a:off x="4642277" y="10"/>
            <a:ext cx="7549723" cy="6857990"/>
          </a:xfrm>
          <a:prstGeom prst="rect">
            <a:avLst/>
          </a:prstGeom>
          <a:effectLst>
            <a:innerShdw blurRad="63500" dist="50800" dir="10800000">
              <a:prstClr val="black">
                <a:alpha val="50000"/>
              </a:prstClr>
            </a:innerShdw>
          </a:effectLst>
        </p:spPr>
      </p:pic>
      <p:sp>
        <p:nvSpPr>
          <p:cNvPr id="2" name="Title 1">
            <a:extLst>
              <a:ext uri="{FF2B5EF4-FFF2-40B4-BE49-F238E27FC236}">
                <a16:creationId xmlns:a16="http://schemas.microsoft.com/office/drawing/2014/main" id="{A615082F-4896-5898-64B3-629E82A99EBF}"/>
              </a:ext>
            </a:extLst>
          </p:cNvPr>
          <p:cNvSpPr>
            <a:spLocks noGrp="1"/>
          </p:cNvSpPr>
          <p:nvPr>
            <p:ph type="title"/>
          </p:nvPr>
        </p:nvSpPr>
        <p:spPr>
          <a:xfrm>
            <a:off x="0" y="0"/>
            <a:ext cx="5219569" cy="1498785"/>
          </a:xfrm>
        </p:spPr>
        <p:txBody>
          <a:bodyPr vert="horz" lIns="91440" tIns="45720" rIns="91440" bIns="45720" rtlCol="0" anchor="b">
            <a:noAutofit/>
          </a:bodyPr>
          <a:lstStyle/>
          <a:p>
            <a:pPr algn="ctr"/>
            <a:r>
              <a:rPr lang="en-US" sz="3200" b="1" u="sng" dirty="0">
                <a:solidFill>
                  <a:schemeClr val="bg1"/>
                </a:solidFill>
                <a:latin typeface="Aptos" panose="020B0004020202020204" pitchFamily="34" charset="0"/>
                <a:cs typeface="Arial" panose="020B0604020202020204" pitchFamily="34" charset="0"/>
              </a:rPr>
              <a:t>VLBA observations of the Orion Nebula Cluster and associated radio variability</a:t>
            </a:r>
          </a:p>
        </p:txBody>
      </p:sp>
      <p:sp>
        <p:nvSpPr>
          <p:cNvPr id="6" name="TextBox 5">
            <a:extLst>
              <a:ext uri="{FF2B5EF4-FFF2-40B4-BE49-F238E27FC236}">
                <a16:creationId xmlns:a16="http://schemas.microsoft.com/office/drawing/2014/main" id="{788FCD45-06AF-9D41-E382-633A596C4FDE}"/>
              </a:ext>
            </a:extLst>
          </p:cNvPr>
          <p:cNvSpPr txBox="1"/>
          <p:nvPr/>
        </p:nvSpPr>
        <p:spPr>
          <a:xfrm>
            <a:off x="184908" y="2814581"/>
            <a:ext cx="4366705" cy="2641600"/>
          </a:xfrm>
          <a:prstGeom prst="rect">
            <a:avLst/>
          </a:prstGeom>
        </p:spPr>
        <p:txBody>
          <a:bodyPr vert="horz" lIns="91440" tIns="45720" rIns="91440" bIns="45720" rtlCol="0" anchor="t">
            <a:normAutofit fontScale="85000" lnSpcReduction="10000"/>
          </a:bodyPr>
          <a:lstStyle/>
          <a:p>
            <a:pPr indent="-228600">
              <a:lnSpc>
                <a:spcPct val="90000"/>
              </a:lnSpc>
              <a:spcAft>
                <a:spcPts val="600"/>
              </a:spcAft>
              <a:buFont typeface="Arial" panose="020B0604020202020204" pitchFamily="34" charset="0"/>
              <a:buChar char="•"/>
            </a:pPr>
            <a:r>
              <a:rPr lang="en-US" sz="2000" dirty="0">
                <a:solidFill>
                  <a:schemeClr val="bg1"/>
                </a:solidFill>
                <a:latin typeface="Aptos" panose="020B0004020202020204" pitchFamily="34" charset="0"/>
                <a:cs typeface="Arial" panose="020B0604020202020204" pitchFamily="34" charset="0"/>
              </a:rPr>
              <a:t>The Orion Nebula Cluster (ONC) is a close region of active star formation.</a:t>
            </a:r>
          </a:p>
          <a:p>
            <a:pPr indent="-228600">
              <a:lnSpc>
                <a:spcPct val="90000"/>
              </a:lnSpc>
              <a:spcAft>
                <a:spcPts val="600"/>
              </a:spcAft>
              <a:buFont typeface="Arial" panose="020B0604020202020204" pitchFamily="34" charset="0"/>
              <a:buChar char="•"/>
            </a:pPr>
            <a:r>
              <a:rPr lang="en-US" sz="2000" dirty="0">
                <a:solidFill>
                  <a:schemeClr val="bg1"/>
                </a:solidFill>
                <a:latin typeface="Aptos" panose="020B0004020202020204" pitchFamily="34" charset="0"/>
                <a:cs typeface="Arial" panose="020B0604020202020204" pitchFamily="34" charset="0"/>
              </a:rPr>
              <a:t>The ONC provides a good opportunity to observe many radio sources associated with Young Stellar Objects (YSOs). </a:t>
            </a:r>
          </a:p>
          <a:p>
            <a:pPr indent="-228600">
              <a:lnSpc>
                <a:spcPct val="90000"/>
              </a:lnSpc>
              <a:spcAft>
                <a:spcPts val="600"/>
              </a:spcAft>
              <a:buFont typeface="Arial" panose="020B0604020202020204" pitchFamily="34" charset="0"/>
              <a:buChar char="•"/>
            </a:pPr>
            <a:r>
              <a:rPr lang="en-US" sz="2000" dirty="0">
                <a:solidFill>
                  <a:schemeClr val="bg1"/>
                </a:solidFill>
                <a:latin typeface="Aptos" panose="020B0004020202020204" pitchFamily="34" charset="0"/>
                <a:cs typeface="Arial" panose="020B0604020202020204" pitchFamily="34" charset="0"/>
              </a:rPr>
              <a:t>Radio observations allow studies of the high energy processes occurring associated with YSOs.</a:t>
            </a:r>
          </a:p>
          <a:p>
            <a:pPr indent="-228600">
              <a:lnSpc>
                <a:spcPct val="90000"/>
              </a:lnSpc>
              <a:spcAft>
                <a:spcPts val="600"/>
              </a:spcAft>
              <a:buFont typeface="Arial" panose="020B0604020202020204" pitchFamily="34" charset="0"/>
              <a:buChar char="•"/>
            </a:pPr>
            <a:r>
              <a:rPr lang="en-US" sz="2000" dirty="0">
                <a:solidFill>
                  <a:schemeClr val="bg1"/>
                </a:solidFill>
                <a:latin typeface="Aptos" panose="020B0004020202020204" pitchFamily="34" charset="0"/>
                <a:cs typeface="Arial" panose="020B0604020202020204" pitchFamily="34" charset="0"/>
              </a:rPr>
              <a:t>The upgrade to the Very Long Baseline Array (VLBA) enables many sources to be observed simultaneously. </a:t>
            </a:r>
          </a:p>
        </p:txBody>
      </p:sp>
      <p:sp>
        <p:nvSpPr>
          <p:cNvPr id="7" name="TextBox 6">
            <a:extLst>
              <a:ext uri="{FF2B5EF4-FFF2-40B4-BE49-F238E27FC236}">
                <a16:creationId xmlns:a16="http://schemas.microsoft.com/office/drawing/2014/main" id="{5A29300A-A118-3A02-549F-91B8C171D431}"/>
              </a:ext>
            </a:extLst>
          </p:cNvPr>
          <p:cNvSpPr txBox="1"/>
          <p:nvPr/>
        </p:nvSpPr>
        <p:spPr>
          <a:xfrm>
            <a:off x="1072220" y="1653991"/>
            <a:ext cx="3075127" cy="584775"/>
          </a:xfrm>
          <a:prstGeom prst="rect">
            <a:avLst/>
          </a:prstGeom>
          <a:noFill/>
        </p:spPr>
        <p:txBody>
          <a:bodyPr wrap="square" rtlCol="0">
            <a:spAutoFit/>
          </a:bodyPr>
          <a:lstStyle/>
          <a:p>
            <a:pPr algn="ctr"/>
            <a:r>
              <a:rPr lang="en-GB" sz="1600" b="1" dirty="0">
                <a:solidFill>
                  <a:schemeClr val="bg1"/>
                </a:solidFill>
                <a:latin typeface="Aptos" panose="020B0004020202020204" pitchFamily="34" charset="0"/>
                <a:cs typeface="Arial" panose="020B0604020202020204" pitchFamily="34" charset="0"/>
              </a:rPr>
              <a:t>Eoin O’Kelly</a:t>
            </a:r>
          </a:p>
          <a:p>
            <a:pPr algn="ctr"/>
            <a:r>
              <a:rPr lang="en-GB" sz="1600" b="1" dirty="0">
                <a:solidFill>
                  <a:schemeClr val="bg1"/>
                </a:solidFill>
                <a:latin typeface="Aptos" panose="020B0004020202020204" pitchFamily="34" charset="0"/>
                <a:cs typeface="Arial" panose="020B0604020202020204" pitchFamily="34" charset="0"/>
              </a:rPr>
              <a:t>Supervisor: </a:t>
            </a:r>
            <a:r>
              <a:rPr lang="en-GB" sz="1600" b="1" dirty="0" err="1">
                <a:solidFill>
                  <a:schemeClr val="bg1"/>
                </a:solidFill>
                <a:latin typeface="Aptos" panose="020B0004020202020204" pitchFamily="34" charset="0"/>
                <a:cs typeface="Arial" panose="020B0604020202020204" pitchFamily="34" charset="0"/>
              </a:rPr>
              <a:t>Dr.</a:t>
            </a:r>
            <a:r>
              <a:rPr lang="en-GB" sz="1600" b="1" dirty="0">
                <a:solidFill>
                  <a:schemeClr val="bg1"/>
                </a:solidFill>
                <a:latin typeface="Aptos" panose="020B0004020202020204" pitchFamily="34" charset="0"/>
                <a:cs typeface="Arial" panose="020B0604020202020204" pitchFamily="34" charset="0"/>
              </a:rPr>
              <a:t> Jan </a:t>
            </a:r>
            <a:r>
              <a:rPr lang="en-GB" sz="1600" b="1" dirty="0" err="1">
                <a:solidFill>
                  <a:schemeClr val="bg1"/>
                </a:solidFill>
                <a:latin typeface="Aptos" panose="020B0004020202020204" pitchFamily="34" charset="0"/>
                <a:cs typeface="Arial" panose="020B0604020202020204" pitchFamily="34" charset="0"/>
              </a:rPr>
              <a:t>Forbrich</a:t>
            </a:r>
            <a:endParaRPr lang="en-GB" sz="1600" b="1" dirty="0">
              <a:solidFill>
                <a:schemeClr val="bg1"/>
              </a:solidFill>
              <a:latin typeface="Aptos" panose="020B0004020202020204" pitchFamily="34" charset="0"/>
              <a:cs typeface="Arial" panose="020B0604020202020204" pitchFamily="34" charset="0"/>
            </a:endParaRPr>
          </a:p>
        </p:txBody>
      </p:sp>
      <p:pic>
        <p:nvPicPr>
          <p:cNvPr id="8" name="Picture 7" descr="A black and white text&#10;&#10;Description automatically generated">
            <a:extLst>
              <a:ext uri="{FF2B5EF4-FFF2-40B4-BE49-F238E27FC236}">
                <a16:creationId xmlns:a16="http://schemas.microsoft.com/office/drawing/2014/main" id="{DD8E8B2B-23D9-A0FF-E609-F777A4F38E5F}"/>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157252" y="5763538"/>
            <a:ext cx="4519772" cy="817443"/>
          </a:xfrm>
          <a:prstGeom prst="rect">
            <a:avLst/>
          </a:prstGeom>
        </p:spPr>
      </p:pic>
      <p:sp>
        <p:nvSpPr>
          <p:cNvPr id="9" name="TextBox 8">
            <a:extLst>
              <a:ext uri="{FF2B5EF4-FFF2-40B4-BE49-F238E27FC236}">
                <a16:creationId xmlns:a16="http://schemas.microsoft.com/office/drawing/2014/main" id="{395D2B2A-9088-73C4-F8CD-79E91FE3E263}"/>
              </a:ext>
            </a:extLst>
          </p:cNvPr>
          <p:cNvSpPr txBox="1"/>
          <p:nvPr/>
        </p:nvSpPr>
        <p:spPr>
          <a:xfrm>
            <a:off x="9797144" y="6580991"/>
            <a:ext cx="2597500" cy="276999"/>
          </a:xfrm>
          <a:prstGeom prst="rect">
            <a:avLst/>
          </a:prstGeom>
          <a:noFill/>
        </p:spPr>
        <p:txBody>
          <a:bodyPr wrap="square" rtlCol="0">
            <a:spAutoFit/>
          </a:bodyPr>
          <a:lstStyle/>
          <a:p>
            <a:r>
              <a:rPr lang="en-GB" sz="1200" dirty="0">
                <a:solidFill>
                  <a:schemeClr val="bg1"/>
                </a:solidFill>
                <a:latin typeface="Arial" panose="020B0604020202020204" pitchFamily="34" charset="0"/>
                <a:cs typeface="Arial" panose="020B0604020202020204" pitchFamily="34" charset="0"/>
              </a:rPr>
              <a:t>Image credit: Andrew Clegg, NSF</a:t>
            </a:r>
          </a:p>
        </p:txBody>
      </p:sp>
    </p:spTree>
    <p:extLst>
      <p:ext uri="{BB962C8B-B14F-4D97-AF65-F5344CB8AC3E}">
        <p14:creationId xmlns:p14="http://schemas.microsoft.com/office/powerpoint/2010/main" val="3908309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34A13-02C0-1AAF-0BDB-5825E2242EF9}"/>
              </a:ext>
            </a:extLst>
          </p:cNvPr>
          <p:cNvSpPr>
            <a:spLocks noGrp="1"/>
          </p:cNvSpPr>
          <p:nvPr>
            <p:ph type="title"/>
          </p:nvPr>
        </p:nvSpPr>
        <p:spPr>
          <a:xfrm>
            <a:off x="838200" y="41741"/>
            <a:ext cx="10515600" cy="748058"/>
          </a:xfrm>
        </p:spPr>
        <p:txBody>
          <a:bodyPr/>
          <a:lstStyle/>
          <a:p>
            <a:pPr algn="ctr"/>
            <a:r>
              <a:rPr lang="en-GB" u="sng" dirty="0"/>
              <a:t>VLBA Data</a:t>
            </a:r>
          </a:p>
        </p:txBody>
      </p:sp>
      <p:sp>
        <p:nvSpPr>
          <p:cNvPr id="3" name="Content Placeholder 2">
            <a:extLst>
              <a:ext uri="{FF2B5EF4-FFF2-40B4-BE49-F238E27FC236}">
                <a16:creationId xmlns:a16="http://schemas.microsoft.com/office/drawing/2014/main" id="{03D12674-1C46-6D1B-FE80-50FF39B7B37B}"/>
              </a:ext>
            </a:extLst>
          </p:cNvPr>
          <p:cNvSpPr>
            <a:spLocks noGrp="1"/>
          </p:cNvSpPr>
          <p:nvPr>
            <p:ph idx="1"/>
          </p:nvPr>
        </p:nvSpPr>
        <p:spPr>
          <a:xfrm>
            <a:off x="0" y="1229057"/>
            <a:ext cx="5638800" cy="4399885"/>
          </a:xfrm>
        </p:spPr>
        <p:txBody>
          <a:bodyPr>
            <a:normAutofit fontScale="85000" lnSpcReduction="20000"/>
          </a:bodyPr>
          <a:lstStyle/>
          <a:p>
            <a:r>
              <a:rPr lang="en-GB" dirty="0"/>
              <a:t>The VLBA data is in the C-band (4-8 GHz) and is 8 epochs, each ~ 7 hrs in length, covering 6 years and a nominal image sensitivity of 30 µJy/beam.</a:t>
            </a:r>
          </a:p>
          <a:p>
            <a:r>
              <a:rPr lang="en-GB" dirty="0"/>
              <a:t>Very Long Baseline Interferometry is only sensitive to high brightness temperatures. This allows a census of the non-thermal radio population. </a:t>
            </a:r>
          </a:p>
          <a:p>
            <a:r>
              <a:rPr lang="en-GB" dirty="0"/>
              <a:t>This work targets 575 source positions identified in a Very Large Array (VLA) survey by Zapata et al (2004) and Forbrich et al (2016).</a:t>
            </a:r>
          </a:p>
          <a:p>
            <a:r>
              <a:rPr lang="en-GB" dirty="0"/>
              <a:t>We report the detection of 171 sources across all 8 epochs.</a:t>
            </a:r>
          </a:p>
          <a:p>
            <a:endParaRPr lang="en-GB" dirty="0"/>
          </a:p>
        </p:txBody>
      </p:sp>
      <p:pic>
        <p:nvPicPr>
          <p:cNvPr id="7" name="Picture 6" descr="A red and green galaxy&#10;&#10;AI-generated content may be incorrect.">
            <a:extLst>
              <a:ext uri="{FF2B5EF4-FFF2-40B4-BE49-F238E27FC236}">
                <a16:creationId xmlns:a16="http://schemas.microsoft.com/office/drawing/2014/main" id="{FA115B3F-C293-D8A2-F3D9-2892CECC6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3211" y="640773"/>
            <a:ext cx="5638800" cy="5304424"/>
          </a:xfrm>
          <a:prstGeom prst="rect">
            <a:avLst/>
          </a:prstGeom>
        </p:spPr>
      </p:pic>
      <p:sp>
        <p:nvSpPr>
          <p:cNvPr id="8" name="TextBox 7">
            <a:extLst>
              <a:ext uri="{FF2B5EF4-FFF2-40B4-BE49-F238E27FC236}">
                <a16:creationId xmlns:a16="http://schemas.microsoft.com/office/drawing/2014/main" id="{8B3D2ACB-7F9B-AEF8-BF4F-CB0AEAAD408F}"/>
              </a:ext>
            </a:extLst>
          </p:cNvPr>
          <p:cNvSpPr txBox="1"/>
          <p:nvPr/>
        </p:nvSpPr>
        <p:spPr>
          <a:xfrm>
            <a:off x="6657855" y="5980836"/>
            <a:ext cx="5583382" cy="646331"/>
          </a:xfrm>
          <a:prstGeom prst="rect">
            <a:avLst/>
          </a:prstGeom>
          <a:noFill/>
        </p:spPr>
        <p:txBody>
          <a:bodyPr wrap="square" rtlCol="0">
            <a:spAutoFit/>
          </a:bodyPr>
          <a:lstStyle/>
          <a:p>
            <a:r>
              <a:rPr lang="en-GB" sz="1200" b="1" dirty="0"/>
              <a:t>Figure 1 </a:t>
            </a:r>
            <a:r>
              <a:rPr lang="en-GB" sz="1200" dirty="0"/>
              <a:t>- The 575 VLBA correlator positions (cyan) overlain on top of a VISION 2.1µm image (O’Kelly et al, </a:t>
            </a:r>
            <a:r>
              <a:rPr lang="en-GB" sz="1200" i="1" dirty="0"/>
              <a:t>in prep</a:t>
            </a:r>
            <a:r>
              <a:rPr lang="en-GB" sz="1200" dirty="0"/>
              <a:t>). The source detections are marked in yellow, the white circle is the primary beam (3.5 arcmins).</a:t>
            </a:r>
          </a:p>
        </p:txBody>
      </p:sp>
      <p:sp>
        <p:nvSpPr>
          <p:cNvPr id="9" name="TextBox 8">
            <a:extLst>
              <a:ext uri="{FF2B5EF4-FFF2-40B4-BE49-F238E27FC236}">
                <a16:creationId xmlns:a16="http://schemas.microsoft.com/office/drawing/2014/main" id="{A1DCCBD3-4642-F2FC-272F-F61CC250BF2E}"/>
              </a:ext>
            </a:extLst>
          </p:cNvPr>
          <p:cNvSpPr txBox="1"/>
          <p:nvPr/>
        </p:nvSpPr>
        <p:spPr>
          <a:xfrm>
            <a:off x="141277" y="5796170"/>
            <a:ext cx="6054805" cy="830997"/>
          </a:xfrm>
          <a:prstGeom prst="rect">
            <a:avLst/>
          </a:prstGeom>
          <a:noFill/>
          <a:ln w="28575">
            <a:solidFill>
              <a:srgbClr val="00B0F0"/>
            </a:solidFill>
          </a:ln>
        </p:spPr>
        <p:txBody>
          <a:bodyPr wrap="square" rtlCol="0">
            <a:spAutoFit/>
          </a:bodyPr>
          <a:lstStyle/>
          <a:p>
            <a:r>
              <a:rPr lang="en-GB" sz="1600" dirty="0"/>
              <a:t>References:</a:t>
            </a:r>
          </a:p>
          <a:p>
            <a:r>
              <a:rPr lang="en-GB" sz="1600" dirty="0"/>
              <a:t>Dzib et al (2021), Forbrich et al (2016), Forbrich et al (2021), Vargas-Gonz</a:t>
            </a:r>
            <a:r>
              <a:rPr lang="en-GB" sz="1600" dirty="0">
                <a:cs typeface="Arial" panose="020B0604020202020204" pitchFamily="34" charset="0"/>
              </a:rPr>
              <a:t>á</a:t>
            </a:r>
            <a:r>
              <a:rPr lang="en-GB" sz="1600" dirty="0"/>
              <a:t>lez (2021), Zapata et al (2004).</a:t>
            </a:r>
          </a:p>
        </p:txBody>
      </p:sp>
    </p:spTree>
    <p:extLst>
      <p:ext uri="{BB962C8B-B14F-4D97-AF65-F5344CB8AC3E}">
        <p14:creationId xmlns:p14="http://schemas.microsoft.com/office/powerpoint/2010/main" val="2368507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BD3D3-9FF8-81C3-5329-B35B817E97E5}"/>
              </a:ext>
            </a:extLst>
          </p:cNvPr>
          <p:cNvSpPr>
            <a:spLocks noGrp="1"/>
          </p:cNvSpPr>
          <p:nvPr>
            <p:ph type="title"/>
          </p:nvPr>
        </p:nvSpPr>
        <p:spPr>
          <a:xfrm>
            <a:off x="838200" y="98425"/>
            <a:ext cx="10515600" cy="739775"/>
          </a:xfrm>
        </p:spPr>
        <p:txBody>
          <a:bodyPr/>
          <a:lstStyle/>
          <a:p>
            <a:pPr algn="ctr"/>
            <a:r>
              <a:rPr lang="en-GB" u="sng" dirty="0"/>
              <a:t>Radio Variability</a:t>
            </a:r>
          </a:p>
        </p:txBody>
      </p:sp>
      <p:sp>
        <p:nvSpPr>
          <p:cNvPr id="3" name="Content Placeholder 2">
            <a:extLst>
              <a:ext uri="{FF2B5EF4-FFF2-40B4-BE49-F238E27FC236}">
                <a16:creationId xmlns:a16="http://schemas.microsoft.com/office/drawing/2014/main" id="{224D4B1D-9EE6-F119-6156-BF16E1B155CE}"/>
              </a:ext>
            </a:extLst>
          </p:cNvPr>
          <p:cNvSpPr>
            <a:spLocks noGrp="1"/>
          </p:cNvSpPr>
          <p:nvPr>
            <p:ph idx="1"/>
          </p:nvPr>
        </p:nvSpPr>
        <p:spPr>
          <a:xfrm>
            <a:off x="0" y="1140264"/>
            <a:ext cx="6299200" cy="4410075"/>
          </a:xfrm>
        </p:spPr>
        <p:txBody>
          <a:bodyPr>
            <a:normAutofit fontScale="92500" lnSpcReduction="10000"/>
          </a:bodyPr>
          <a:lstStyle/>
          <a:p>
            <a:r>
              <a:rPr lang="en-GB" dirty="0"/>
              <a:t>Radio variability was analysed using the variability factor (VF) which is the ratio between the highest and lowest flux densities.</a:t>
            </a:r>
          </a:p>
          <a:p>
            <a:r>
              <a:rPr lang="en-GB" dirty="0"/>
              <a:t>Sources with higher VFs ≥ 5 occur for 12 sources (~8% of the source population) and 5 sources have lower limits ≥ 5 (~3% of the source population).</a:t>
            </a:r>
          </a:p>
          <a:p>
            <a:r>
              <a:rPr lang="en-GB" dirty="0"/>
              <a:t>The highest variability is mostly associated with longer timespans, but significant variability also occurs at shorter timescales.</a:t>
            </a:r>
          </a:p>
          <a:p>
            <a:endParaRPr lang="en-GB" dirty="0"/>
          </a:p>
        </p:txBody>
      </p:sp>
      <p:sp>
        <p:nvSpPr>
          <p:cNvPr id="6" name="TextBox 5">
            <a:extLst>
              <a:ext uri="{FF2B5EF4-FFF2-40B4-BE49-F238E27FC236}">
                <a16:creationId xmlns:a16="http://schemas.microsoft.com/office/drawing/2014/main" id="{F5ED1CFD-0817-61FC-D849-F5412C6F13C3}"/>
              </a:ext>
            </a:extLst>
          </p:cNvPr>
          <p:cNvSpPr txBox="1"/>
          <p:nvPr/>
        </p:nvSpPr>
        <p:spPr>
          <a:xfrm>
            <a:off x="68997" y="5852403"/>
            <a:ext cx="6230203" cy="830997"/>
          </a:xfrm>
          <a:prstGeom prst="rect">
            <a:avLst/>
          </a:prstGeom>
          <a:noFill/>
          <a:ln w="28575">
            <a:solidFill>
              <a:srgbClr val="00B0F0"/>
            </a:solidFill>
          </a:ln>
        </p:spPr>
        <p:txBody>
          <a:bodyPr wrap="square" rtlCol="0">
            <a:spAutoFit/>
          </a:bodyPr>
          <a:lstStyle/>
          <a:p>
            <a:r>
              <a:rPr lang="en-GB" sz="1600" dirty="0"/>
              <a:t>References:</a:t>
            </a:r>
          </a:p>
          <a:p>
            <a:r>
              <a:rPr lang="en-GB" sz="1600" dirty="0"/>
              <a:t>Dzib et al (2021), Forbrich et al (2016), Forbrich et al (2021), Vargas-Gonz</a:t>
            </a:r>
            <a:r>
              <a:rPr lang="en-GB" sz="1600" dirty="0">
                <a:cs typeface="Arial" panose="020B0604020202020204" pitchFamily="34" charset="0"/>
              </a:rPr>
              <a:t>á</a:t>
            </a:r>
            <a:r>
              <a:rPr lang="en-GB" sz="1600" dirty="0"/>
              <a:t>lez (2021).</a:t>
            </a:r>
          </a:p>
        </p:txBody>
      </p:sp>
      <p:sp>
        <p:nvSpPr>
          <p:cNvPr id="7" name="TextBox 6">
            <a:extLst>
              <a:ext uri="{FF2B5EF4-FFF2-40B4-BE49-F238E27FC236}">
                <a16:creationId xmlns:a16="http://schemas.microsoft.com/office/drawing/2014/main" id="{6BAF0FEB-4766-DAA9-525F-BF6871451425}"/>
              </a:ext>
            </a:extLst>
          </p:cNvPr>
          <p:cNvSpPr txBox="1"/>
          <p:nvPr/>
        </p:nvSpPr>
        <p:spPr>
          <a:xfrm>
            <a:off x="6334125" y="5775458"/>
            <a:ext cx="5619750" cy="738664"/>
          </a:xfrm>
          <a:prstGeom prst="rect">
            <a:avLst/>
          </a:prstGeom>
          <a:noFill/>
        </p:spPr>
        <p:txBody>
          <a:bodyPr wrap="square" rtlCol="0">
            <a:spAutoFit/>
          </a:bodyPr>
          <a:lstStyle/>
          <a:p>
            <a:r>
              <a:rPr lang="en-GB" sz="1400" dirty="0"/>
              <a:t>Plot showing the variability factors (black) and lower limits (blue triangles for normal epochs, green for concatenated data) for all source detections. Red dotted line represents the limit for higher variability.</a:t>
            </a:r>
          </a:p>
        </p:txBody>
      </p:sp>
      <p:pic>
        <p:nvPicPr>
          <p:cNvPr id="8" name="Picture 7" descr="A graph showing the number of sources&#10;&#10;AI-generated content may be incorrect.">
            <a:extLst>
              <a:ext uri="{FF2B5EF4-FFF2-40B4-BE49-F238E27FC236}">
                <a16:creationId xmlns:a16="http://schemas.microsoft.com/office/drawing/2014/main" id="{3BB16C4F-2545-ACA9-DBED-683854BC303E}"/>
              </a:ext>
            </a:extLst>
          </p:cNvPr>
          <p:cNvPicPr>
            <a:picLocks noChangeAspect="1"/>
          </p:cNvPicPr>
          <p:nvPr/>
        </p:nvPicPr>
        <p:blipFill>
          <a:blip r:embed="rId3">
            <a:extLst>
              <a:ext uri="{28A0092B-C50C-407E-A947-70E740481C1C}">
                <a14:useLocalDpi xmlns:a14="http://schemas.microsoft.com/office/drawing/2010/main" val="0"/>
              </a:ext>
            </a:extLst>
          </a:blip>
          <a:srcRect l="2221" t="4396" r="3948"/>
          <a:stretch>
            <a:fillRect/>
          </a:stretch>
        </p:blipFill>
        <p:spPr>
          <a:xfrm>
            <a:off x="6182751" y="887438"/>
            <a:ext cx="6009249" cy="4592126"/>
          </a:xfrm>
          <a:prstGeom prst="rect">
            <a:avLst/>
          </a:prstGeom>
        </p:spPr>
      </p:pic>
    </p:spTree>
    <p:extLst>
      <p:ext uri="{BB962C8B-B14F-4D97-AF65-F5344CB8AC3E}">
        <p14:creationId xmlns:p14="http://schemas.microsoft.com/office/powerpoint/2010/main" val="526421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263AF-9914-B4C7-1748-124823E7B48B}"/>
              </a:ext>
            </a:extLst>
          </p:cNvPr>
          <p:cNvSpPr>
            <a:spLocks noGrp="1"/>
          </p:cNvSpPr>
          <p:nvPr>
            <p:ph type="title"/>
          </p:nvPr>
        </p:nvSpPr>
        <p:spPr>
          <a:xfrm>
            <a:off x="838200" y="55844"/>
            <a:ext cx="10515600" cy="737534"/>
          </a:xfrm>
        </p:spPr>
        <p:txBody>
          <a:bodyPr/>
          <a:lstStyle/>
          <a:p>
            <a:pPr algn="ctr"/>
            <a:r>
              <a:rPr lang="en-GB" u="sng" dirty="0"/>
              <a:t>Conclusions and Future Work</a:t>
            </a:r>
          </a:p>
        </p:txBody>
      </p:sp>
      <p:sp>
        <p:nvSpPr>
          <p:cNvPr id="3" name="Content Placeholder 2">
            <a:extLst>
              <a:ext uri="{FF2B5EF4-FFF2-40B4-BE49-F238E27FC236}">
                <a16:creationId xmlns:a16="http://schemas.microsoft.com/office/drawing/2014/main" id="{B75EA2A6-E533-AB5E-63F3-8D031D098593}"/>
              </a:ext>
            </a:extLst>
          </p:cNvPr>
          <p:cNvSpPr>
            <a:spLocks noGrp="1"/>
          </p:cNvSpPr>
          <p:nvPr>
            <p:ph idx="1"/>
          </p:nvPr>
        </p:nvSpPr>
        <p:spPr>
          <a:xfrm>
            <a:off x="47767" y="869046"/>
            <a:ext cx="5771030" cy="4444510"/>
          </a:xfrm>
        </p:spPr>
        <p:txBody>
          <a:bodyPr>
            <a:normAutofit fontScale="92500"/>
          </a:bodyPr>
          <a:lstStyle/>
          <a:p>
            <a:r>
              <a:rPr lang="en-GB" dirty="0"/>
              <a:t>Variability is associated with a variety of YSO types and spectral types. </a:t>
            </a:r>
          </a:p>
          <a:p>
            <a:r>
              <a:rPr lang="en-GB" dirty="0"/>
              <a:t>Continued analysis of variability within epochs to explore shorter timespans. </a:t>
            </a:r>
          </a:p>
          <a:p>
            <a:r>
              <a:rPr lang="en-GB" dirty="0"/>
              <a:t>Phase referenced VLBI observations allow high precision astrometry and absolute proper motions. </a:t>
            </a:r>
          </a:p>
          <a:p>
            <a:r>
              <a:rPr lang="en-GB" dirty="0"/>
              <a:t>Further three VLBA epochs expanding the census and </a:t>
            </a:r>
            <a:r>
              <a:rPr lang="en-GB" dirty="0" err="1"/>
              <a:t>timerange</a:t>
            </a:r>
            <a:r>
              <a:rPr lang="en-GB" dirty="0"/>
              <a:t>.</a:t>
            </a:r>
          </a:p>
          <a:p>
            <a:endParaRPr lang="en-GB" dirty="0"/>
          </a:p>
        </p:txBody>
      </p:sp>
      <p:sp>
        <p:nvSpPr>
          <p:cNvPr id="6" name="TextBox 5">
            <a:extLst>
              <a:ext uri="{FF2B5EF4-FFF2-40B4-BE49-F238E27FC236}">
                <a16:creationId xmlns:a16="http://schemas.microsoft.com/office/drawing/2014/main" id="{614FEB7D-AAE9-585D-909E-AA59C67EEF62}"/>
              </a:ext>
            </a:extLst>
          </p:cNvPr>
          <p:cNvSpPr txBox="1"/>
          <p:nvPr/>
        </p:nvSpPr>
        <p:spPr>
          <a:xfrm>
            <a:off x="6740126" y="5404179"/>
            <a:ext cx="4468538" cy="584775"/>
          </a:xfrm>
          <a:prstGeom prst="rect">
            <a:avLst/>
          </a:prstGeom>
          <a:noFill/>
        </p:spPr>
        <p:txBody>
          <a:bodyPr wrap="square" rtlCol="0">
            <a:spAutoFit/>
          </a:bodyPr>
          <a:lstStyle/>
          <a:p>
            <a:r>
              <a:rPr lang="en-GB" sz="1600" dirty="0"/>
              <a:t>VLBA image of source [FRM2016] 66 showing the source positions per epoch.</a:t>
            </a:r>
          </a:p>
        </p:txBody>
      </p:sp>
      <p:sp>
        <p:nvSpPr>
          <p:cNvPr id="7" name="TextBox 6">
            <a:extLst>
              <a:ext uri="{FF2B5EF4-FFF2-40B4-BE49-F238E27FC236}">
                <a16:creationId xmlns:a16="http://schemas.microsoft.com/office/drawing/2014/main" id="{460EE918-0703-9A9C-5A1A-17E61F70C675}"/>
              </a:ext>
            </a:extLst>
          </p:cNvPr>
          <p:cNvSpPr txBox="1"/>
          <p:nvPr/>
        </p:nvSpPr>
        <p:spPr>
          <a:xfrm>
            <a:off x="47767" y="5611393"/>
            <a:ext cx="6230203" cy="830997"/>
          </a:xfrm>
          <a:prstGeom prst="rect">
            <a:avLst/>
          </a:prstGeom>
          <a:noFill/>
          <a:ln w="28575">
            <a:solidFill>
              <a:srgbClr val="00B0F0"/>
            </a:solidFill>
          </a:ln>
        </p:spPr>
        <p:txBody>
          <a:bodyPr wrap="square" rtlCol="0">
            <a:spAutoFit/>
          </a:bodyPr>
          <a:lstStyle/>
          <a:p>
            <a:r>
              <a:rPr lang="en-GB" sz="1600" dirty="0"/>
              <a:t>References:</a:t>
            </a:r>
          </a:p>
          <a:p>
            <a:r>
              <a:rPr lang="en-GB" sz="1600" dirty="0"/>
              <a:t>Dzib et al (2021), Forbrich et al (2016), Forbrich et al (2021), Vargas-Gonz</a:t>
            </a:r>
            <a:r>
              <a:rPr lang="en-GB" sz="1600" dirty="0">
                <a:cs typeface="Arial" panose="020B0604020202020204" pitchFamily="34" charset="0"/>
              </a:rPr>
              <a:t>á</a:t>
            </a:r>
            <a:r>
              <a:rPr lang="en-GB" sz="1600" dirty="0"/>
              <a:t>lez (2021).</a:t>
            </a:r>
          </a:p>
        </p:txBody>
      </p:sp>
      <p:pic>
        <p:nvPicPr>
          <p:cNvPr id="8" name="Picture 7" descr="A screenshot of a graph&#10;&#10;AI-generated content may be incorrect.">
            <a:extLst>
              <a:ext uri="{FF2B5EF4-FFF2-40B4-BE49-F238E27FC236}">
                <a16:creationId xmlns:a16="http://schemas.microsoft.com/office/drawing/2014/main" id="{9D72875B-E0CC-64EA-40DB-DA4239BCD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137" y="869046"/>
            <a:ext cx="6484863" cy="4343034"/>
          </a:xfrm>
          <a:prstGeom prst="rect">
            <a:avLst/>
          </a:prstGeom>
        </p:spPr>
      </p:pic>
    </p:spTree>
    <p:extLst>
      <p:ext uri="{BB962C8B-B14F-4D97-AF65-F5344CB8AC3E}">
        <p14:creationId xmlns:p14="http://schemas.microsoft.com/office/powerpoint/2010/main" val="39399159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923</TotalTime>
  <Words>779</Words>
  <Application>Microsoft Office PowerPoint</Application>
  <PresentationFormat>Widescreen</PresentationFormat>
  <Paragraphs>59</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Aptos</vt:lpstr>
      <vt:lpstr>Aptos Display</vt:lpstr>
      <vt:lpstr>Arial</vt:lpstr>
      <vt:lpstr>Office Theme</vt:lpstr>
      <vt:lpstr>VLBA observations of the Orion Nebula Cluster and associated radio variability</vt:lpstr>
      <vt:lpstr>VLBA Data</vt:lpstr>
      <vt:lpstr>Radio Variability</vt:lpstr>
      <vt:lpstr>Conclusions and Future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Eoin .</dc:creator>
  <cp:lastModifiedBy>Eoin .</cp:lastModifiedBy>
  <cp:revision>45</cp:revision>
  <dcterms:created xsi:type="dcterms:W3CDTF">2025-06-12T10:19:21Z</dcterms:created>
  <dcterms:modified xsi:type="dcterms:W3CDTF">2025-07-04T12:28:43Z</dcterms:modified>
</cp:coreProperties>
</file>