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2" r:id="rId3"/>
    <p:sldId id="283" r:id="rId4"/>
    <p:sldId id="827" r:id="rId5"/>
    <p:sldId id="818" r:id="rId6"/>
    <p:sldId id="821" r:id="rId7"/>
    <p:sldId id="800" r:id="rId8"/>
    <p:sldId id="822" r:id="rId9"/>
    <p:sldId id="824" r:id="rId10"/>
    <p:sldId id="828" r:id="rId11"/>
    <p:sldId id="829" r:id="rId12"/>
    <p:sldId id="830" r:id="rId13"/>
    <p:sldId id="831" r:id="rId14"/>
    <p:sldId id="832" r:id="rId15"/>
    <p:sldId id="82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786"/>
    <p:restoredTop sz="95872"/>
  </p:normalViewPr>
  <p:slideViewPr>
    <p:cSldViewPr snapToGrid="0" snapToObjects="1">
      <p:cViewPr>
        <p:scale>
          <a:sx n="83" d="100"/>
          <a:sy n="83" d="100"/>
        </p:scale>
        <p:origin x="22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D954E-6123-4D71-A8DE-94FF0CEEB4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C1986C4-DE70-4A26-BB21-5F813615AB6F}">
      <dgm:prSet/>
      <dgm:spPr/>
      <dgm:t>
        <a:bodyPr/>
        <a:lstStyle/>
        <a:p>
          <a:r>
            <a:rPr lang="en-GB" dirty="0"/>
            <a:t>Solar flares are explosive events in the Sun’s corona that release as much as 10</a:t>
          </a:r>
          <a:r>
            <a:rPr lang="en-GB" baseline="30000" dirty="0"/>
            <a:t>32</a:t>
          </a:r>
          <a:r>
            <a:rPr lang="en-GB" dirty="0"/>
            <a:t> ergs in a matter of minutes. </a:t>
          </a:r>
          <a:endParaRPr lang="en-US" dirty="0"/>
        </a:p>
      </dgm:t>
    </dgm:pt>
    <dgm:pt modelId="{9FB1B31A-2D4B-4D45-8F83-3C5DB1F037FE}" type="parTrans" cxnId="{F6103424-68EE-49C6-BD55-042C069C2AB9}">
      <dgm:prSet/>
      <dgm:spPr/>
      <dgm:t>
        <a:bodyPr/>
        <a:lstStyle/>
        <a:p>
          <a:endParaRPr lang="en-US"/>
        </a:p>
      </dgm:t>
    </dgm:pt>
    <dgm:pt modelId="{93C373D2-CD62-4528-83FC-4696FA074DF1}" type="sibTrans" cxnId="{F6103424-68EE-49C6-BD55-042C069C2AB9}">
      <dgm:prSet/>
      <dgm:spPr/>
      <dgm:t>
        <a:bodyPr/>
        <a:lstStyle/>
        <a:p>
          <a:endParaRPr lang="en-US"/>
        </a:p>
      </dgm:t>
    </dgm:pt>
    <dgm:pt modelId="{C4150E70-1F7E-456F-B672-8D2A0F9513AC}">
      <dgm:prSet/>
      <dgm:spPr/>
      <dgm:t>
        <a:bodyPr/>
        <a:lstStyle/>
        <a:p>
          <a:r>
            <a:rPr lang="en-GB" dirty="0"/>
            <a:t>The standard flare model well explains many of the observed features of two-ribbon flares.</a:t>
          </a:r>
          <a:endParaRPr lang="en-US" dirty="0"/>
        </a:p>
      </dgm:t>
    </dgm:pt>
    <dgm:pt modelId="{72A54C28-0062-4A69-BB37-A3EE4C0FC9D8}" type="parTrans" cxnId="{D26526F5-3444-4DC6-83C1-122FB122590D}">
      <dgm:prSet/>
      <dgm:spPr/>
      <dgm:t>
        <a:bodyPr/>
        <a:lstStyle/>
        <a:p>
          <a:endParaRPr lang="en-US"/>
        </a:p>
      </dgm:t>
    </dgm:pt>
    <dgm:pt modelId="{01FBCF5C-8604-4E53-ACCD-68FAFD9BB91F}" type="sibTrans" cxnId="{D26526F5-3444-4DC6-83C1-122FB122590D}">
      <dgm:prSet/>
      <dgm:spPr/>
      <dgm:t>
        <a:bodyPr/>
        <a:lstStyle/>
        <a:p>
          <a:endParaRPr lang="en-US"/>
        </a:p>
      </dgm:t>
    </dgm:pt>
    <dgm:pt modelId="{C58863EB-722D-4D27-AF47-FC61F3FC53A0}">
      <dgm:prSet/>
      <dgm:spPr/>
      <dgm:t>
        <a:bodyPr/>
        <a:lstStyle/>
        <a:p>
          <a:r>
            <a:rPr lang="en-GB"/>
            <a:t>Flare ribbons result from particles accelerated in the reconnection region impacting the chromosphere. </a:t>
          </a:r>
          <a:endParaRPr lang="en-US"/>
        </a:p>
      </dgm:t>
    </dgm:pt>
    <dgm:pt modelId="{8EEE7EFD-A0B0-4448-90FB-00BDCF8B03F9}" type="parTrans" cxnId="{C3C3A0B9-C0B0-4A77-A1C0-5556D9146FE9}">
      <dgm:prSet/>
      <dgm:spPr/>
      <dgm:t>
        <a:bodyPr/>
        <a:lstStyle/>
        <a:p>
          <a:endParaRPr lang="en-US"/>
        </a:p>
      </dgm:t>
    </dgm:pt>
    <dgm:pt modelId="{DAE6613A-F1D7-4D15-ADED-081210E7F592}" type="sibTrans" cxnId="{C3C3A0B9-C0B0-4A77-A1C0-5556D9146FE9}">
      <dgm:prSet/>
      <dgm:spPr/>
      <dgm:t>
        <a:bodyPr/>
        <a:lstStyle/>
        <a:p>
          <a:endParaRPr lang="en-US"/>
        </a:p>
      </dgm:t>
    </dgm:pt>
    <dgm:pt modelId="{A905C3DB-F342-4C58-96C8-D8921E1A29B8}">
      <dgm:prSet/>
      <dgm:spPr/>
      <dgm:t>
        <a:bodyPr/>
        <a:lstStyle/>
        <a:p>
          <a:r>
            <a:rPr lang="en-GB"/>
            <a:t>Flare ribbon evolution is therefore directly linked to the coronal reconnection process.</a:t>
          </a:r>
          <a:endParaRPr lang="en-US"/>
        </a:p>
      </dgm:t>
    </dgm:pt>
    <dgm:pt modelId="{2B2B8102-8C2C-4A73-B93B-A1FE5A376D07}" type="parTrans" cxnId="{139B5F09-E340-4E90-85E6-6A37164AB984}">
      <dgm:prSet/>
      <dgm:spPr/>
      <dgm:t>
        <a:bodyPr/>
        <a:lstStyle/>
        <a:p>
          <a:endParaRPr lang="en-US"/>
        </a:p>
      </dgm:t>
    </dgm:pt>
    <dgm:pt modelId="{60697A37-E815-4035-B917-28FCE81D6884}" type="sibTrans" cxnId="{139B5F09-E340-4E90-85E6-6A37164AB984}">
      <dgm:prSet/>
      <dgm:spPr/>
      <dgm:t>
        <a:bodyPr/>
        <a:lstStyle/>
        <a:p>
          <a:endParaRPr lang="en-US"/>
        </a:p>
      </dgm:t>
    </dgm:pt>
    <dgm:pt modelId="{113A4B23-ED93-5A4D-869B-5467086FFA98}" type="pres">
      <dgm:prSet presAssocID="{87FD954E-6123-4D71-A8DE-94FF0CEEB456}" presName="linear" presStyleCnt="0">
        <dgm:presLayoutVars>
          <dgm:animLvl val="lvl"/>
          <dgm:resizeHandles val="exact"/>
        </dgm:presLayoutVars>
      </dgm:prSet>
      <dgm:spPr/>
    </dgm:pt>
    <dgm:pt modelId="{1ECEF1B6-23C6-7B42-B724-8A5BD592D47A}" type="pres">
      <dgm:prSet presAssocID="{9C1986C4-DE70-4A26-BB21-5F813615AB6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FFCC9FF-54D3-9444-A400-D275230668BA}" type="pres">
      <dgm:prSet presAssocID="{93C373D2-CD62-4528-83FC-4696FA074DF1}" presName="spacer" presStyleCnt="0"/>
      <dgm:spPr/>
    </dgm:pt>
    <dgm:pt modelId="{5B25C75F-5FAB-6B41-AA4D-F1FFA1377B15}" type="pres">
      <dgm:prSet presAssocID="{C4150E70-1F7E-456F-B672-8D2A0F9513A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8AA9B29-D9DF-9C4A-A175-7466887C89D7}" type="pres">
      <dgm:prSet presAssocID="{01FBCF5C-8604-4E53-ACCD-68FAFD9BB91F}" presName="spacer" presStyleCnt="0"/>
      <dgm:spPr/>
    </dgm:pt>
    <dgm:pt modelId="{836FD178-9A46-5649-9B0C-A2F59ABC3B52}" type="pres">
      <dgm:prSet presAssocID="{C58863EB-722D-4D27-AF47-FC61F3FC53A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927BC43-2DD1-8347-A951-9126DBDB5C3B}" type="pres">
      <dgm:prSet presAssocID="{DAE6613A-F1D7-4D15-ADED-081210E7F592}" presName="spacer" presStyleCnt="0"/>
      <dgm:spPr/>
    </dgm:pt>
    <dgm:pt modelId="{42EED7B3-4EA5-6948-9A66-99313383D1A7}" type="pres">
      <dgm:prSet presAssocID="{A905C3DB-F342-4C58-96C8-D8921E1A29B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39B5F09-E340-4E90-85E6-6A37164AB984}" srcId="{87FD954E-6123-4D71-A8DE-94FF0CEEB456}" destId="{A905C3DB-F342-4C58-96C8-D8921E1A29B8}" srcOrd="3" destOrd="0" parTransId="{2B2B8102-8C2C-4A73-B93B-A1FE5A376D07}" sibTransId="{60697A37-E815-4035-B917-28FCE81D6884}"/>
    <dgm:cxn modelId="{F6103424-68EE-49C6-BD55-042C069C2AB9}" srcId="{87FD954E-6123-4D71-A8DE-94FF0CEEB456}" destId="{9C1986C4-DE70-4A26-BB21-5F813615AB6F}" srcOrd="0" destOrd="0" parTransId="{9FB1B31A-2D4B-4D45-8F83-3C5DB1F037FE}" sibTransId="{93C373D2-CD62-4528-83FC-4696FA074DF1}"/>
    <dgm:cxn modelId="{BBFED85F-7B6C-A544-A7F0-74DA5FFDE230}" type="presOf" srcId="{9C1986C4-DE70-4A26-BB21-5F813615AB6F}" destId="{1ECEF1B6-23C6-7B42-B724-8A5BD592D47A}" srcOrd="0" destOrd="0" presId="urn:microsoft.com/office/officeart/2005/8/layout/vList2"/>
    <dgm:cxn modelId="{7F411E86-5A0F-2C4C-BF80-ACD3CAAF2B10}" type="presOf" srcId="{C4150E70-1F7E-456F-B672-8D2A0F9513AC}" destId="{5B25C75F-5FAB-6B41-AA4D-F1FFA1377B15}" srcOrd="0" destOrd="0" presId="urn:microsoft.com/office/officeart/2005/8/layout/vList2"/>
    <dgm:cxn modelId="{34FD9FB1-81DF-B34A-9901-01B8AE57CDED}" type="presOf" srcId="{A905C3DB-F342-4C58-96C8-D8921E1A29B8}" destId="{42EED7B3-4EA5-6948-9A66-99313383D1A7}" srcOrd="0" destOrd="0" presId="urn:microsoft.com/office/officeart/2005/8/layout/vList2"/>
    <dgm:cxn modelId="{C3C3A0B9-C0B0-4A77-A1C0-5556D9146FE9}" srcId="{87FD954E-6123-4D71-A8DE-94FF0CEEB456}" destId="{C58863EB-722D-4D27-AF47-FC61F3FC53A0}" srcOrd="2" destOrd="0" parTransId="{8EEE7EFD-A0B0-4448-90FB-00BDCF8B03F9}" sibTransId="{DAE6613A-F1D7-4D15-ADED-081210E7F592}"/>
    <dgm:cxn modelId="{2048EDC0-A293-8E40-BC7C-AF9E562723F2}" type="presOf" srcId="{87FD954E-6123-4D71-A8DE-94FF0CEEB456}" destId="{113A4B23-ED93-5A4D-869B-5467086FFA98}" srcOrd="0" destOrd="0" presId="urn:microsoft.com/office/officeart/2005/8/layout/vList2"/>
    <dgm:cxn modelId="{3E8DE9E8-C65D-3743-9F9A-57CAF2AF99D0}" type="presOf" srcId="{C58863EB-722D-4D27-AF47-FC61F3FC53A0}" destId="{836FD178-9A46-5649-9B0C-A2F59ABC3B52}" srcOrd="0" destOrd="0" presId="urn:microsoft.com/office/officeart/2005/8/layout/vList2"/>
    <dgm:cxn modelId="{D26526F5-3444-4DC6-83C1-122FB122590D}" srcId="{87FD954E-6123-4D71-A8DE-94FF0CEEB456}" destId="{C4150E70-1F7E-456F-B672-8D2A0F9513AC}" srcOrd="1" destOrd="0" parTransId="{72A54C28-0062-4A69-BB37-A3EE4C0FC9D8}" sibTransId="{01FBCF5C-8604-4E53-ACCD-68FAFD9BB91F}"/>
    <dgm:cxn modelId="{31A4B364-9C37-084F-9C60-F46663C7D3D2}" type="presParOf" srcId="{113A4B23-ED93-5A4D-869B-5467086FFA98}" destId="{1ECEF1B6-23C6-7B42-B724-8A5BD592D47A}" srcOrd="0" destOrd="0" presId="urn:microsoft.com/office/officeart/2005/8/layout/vList2"/>
    <dgm:cxn modelId="{D78088C1-5B2C-3349-894D-314F456EF7C8}" type="presParOf" srcId="{113A4B23-ED93-5A4D-869B-5467086FFA98}" destId="{BFFCC9FF-54D3-9444-A400-D275230668BA}" srcOrd="1" destOrd="0" presId="urn:microsoft.com/office/officeart/2005/8/layout/vList2"/>
    <dgm:cxn modelId="{AFE2D99F-EDA0-2649-8CDC-6FF9988C095F}" type="presParOf" srcId="{113A4B23-ED93-5A4D-869B-5467086FFA98}" destId="{5B25C75F-5FAB-6B41-AA4D-F1FFA1377B15}" srcOrd="2" destOrd="0" presId="urn:microsoft.com/office/officeart/2005/8/layout/vList2"/>
    <dgm:cxn modelId="{BEA71EFB-C8B6-984A-8593-F990B84341F6}" type="presParOf" srcId="{113A4B23-ED93-5A4D-869B-5467086FFA98}" destId="{68AA9B29-D9DF-9C4A-A175-7466887C89D7}" srcOrd="3" destOrd="0" presId="urn:microsoft.com/office/officeart/2005/8/layout/vList2"/>
    <dgm:cxn modelId="{F9181A53-3CFE-8043-A161-E7AEEA5C56A0}" type="presParOf" srcId="{113A4B23-ED93-5A4D-869B-5467086FFA98}" destId="{836FD178-9A46-5649-9B0C-A2F59ABC3B52}" srcOrd="4" destOrd="0" presId="urn:microsoft.com/office/officeart/2005/8/layout/vList2"/>
    <dgm:cxn modelId="{9C69BBF0-FAEA-6B45-BA17-529B642AED84}" type="presParOf" srcId="{113A4B23-ED93-5A4D-869B-5467086FFA98}" destId="{0927BC43-2DD1-8347-A951-9126DBDB5C3B}" srcOrd="5" destOrd="0" presId="urn:microsoft.com/office/officeart/2005/8/layout/vList2"/>
    <dgm:cxn modelId="{FD1FC1FF-9A80-9B48-BF08-02D6ACFBC681}" type="presParOf" srcId="{113A4B23-ED93-5A4D-869B-5467086FFA98}" destId="{42EED7B3-4EA5-6948-9A66-99313383D1A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EF1B6-23C6-7B42-B724-8A5BD592D47A}">
      <dsp:nvSpPr>
        <dsp:cNvPr id="0" name=""/>
        <dsp:cNvSpPr/>
      </dsp:nvSpPr>
      <dsp:spPr>
        <a:xfrm>
          <a:off x="0" y="157164"/>
          <a:ext cx="4301373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Solar flares are explosive events in the Sun’s corona that release as much as 10</a:t>
          </a:r>
          <a:r>
            <a:rPr lang="en-GB" sz="2000" kern="1200" baseline="30000" dirty="0"/>
            <a:t>32</a:t>
          </a:r>
          <a:r>
            <a:rPr lang="en-GB" sz="2000" kern="1200" dirty="0"/>
            <a:t> ergs in a matter of minutes. </a:t>
          </a:r>
          <a:endParaRPr lang="en-US" sz="2000" kern="1200" dirty="0"/>
        </a:p>
      </dsp:txBody>
      <dsp:txXfrm>
        <a:off x="53688" y="210852"/>
        <a:ext cx="4193997" cy="992424"/>
      </dsp:txXfrm>
    </dsp:sp>
    <dsp:sp modelId="{5B25C75F-5FAB-6B41-AA4D-F1FFA1377B15}">
      <dsp:nvSpPr>
        <dsp:cNvPr id="0" name=""/>
        <dsp:cNvSpPr/>
      </dsp:nvSpPr>
      <dsp:spPr>
        <a:xfrm>
          <a:off x="0" y="1314564"/>
          <a:ext cx="4301373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standard flare model well explains many of the observed features of two-ribbon flares.</a:t>
          </a:r>
          <a:endParaRPr lang="en-US" sz="2000" kern="1200" dirty="0"/>
        </a:p>
      </dsp:txBody>
      <dsp:txXfrm>
        <a:off x="53688" y="1368252"/>
        <a:ext cx="4193997" cy="992424"/>
      </dsp:txXfrm>
    </dsp:sp>
    <dsp:sp modelId="{836FD178-9A46-5649-9B0C-A2F59ABC3B52}">
      <dsp:nvSpPr>
        <dsp:cNvPr id="0" name=""/>
        <dsp:cNvSpPr/>
      </dsp:nvSpPr>
      <dsp:spPr>
        <a:xfrm>
          <a:off x="0" y="2471965"/>
          <a:ext cx="4301373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Flare ribbons result from particles accelerated in the reconnection region impacting the chromosphere. </a:t>
          </a:r>
          <a:endParaRPr lang="en-US" sz="2000" kern="1200"/>
        </a:p>
      </dsp:txBody>
      <dsp:txXfrm>
        <a:off x="53688" y="2525653"/>
        <a:ext cx="4193997" cy="992424"/>
      </dsp:txXfrm>
    </dsp:sp>
    <dsp:sp modelId="{42EED7B3-4EA5-6948-9A66-99313383D1A7}">
      <dsp:nvSpPr>
        <dsp:cNvPr id="0" name=""/>
        <dsp:cNvSpPr/>
      </dsp:nvSpPr>
      <dsp:spPr>
        <a:xfrm>
          <a:off x="0" y="3629365"/>
          <a:ext cx="4301373" cy="1099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Flare ribbon evolution is therefore directly linked to the coronal reconnection process.</a:t>
          </a:r>
          <a:endParaRPr lang="en-US" sz="2000" kern="1200"/>
        </a:p>
      </dsp:txBody>
      <dsp:txXfrm>
        <a:off x="53688" y="3683053"/>
        <a:ext cx="4193997" cy="992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0AE92-681D-7E46-A029-8DE7A8A71C37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CB397-B262-254D-9711-6A55D5A94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2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97B4-8E01-CD4E-B07E-F0CF5715C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79A510-5F0B-FE40-B368-F2BB4D3F5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F15B7-AB5C-AE45-8DFD-6710683C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0214-E8D5-3C44-A4E6-CF8813D66646}" type="datetime1">
              <a:rPr lang="en-GB" smtClean="0"/>
              <a:t>09/07/2025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CB276-B398-6F4D-8B34-0E332570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EAE31-C5C3-6543-87B3-E0E5711B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D0FB-63BA-8842-9CB2-6A1FE4CD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A0398-00BE-A646-BD4B-59AEB40DC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34E3A-1FBD-C14F-9C60-2C9D1992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06CBD-06C1-A742-B0B4-82255F481F02}" type="datetime1">
              <a:rPr lang="en-GB" smtClean="0"/>
              <a:t>09/07/2025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146AE-99B8-864C-A57F-C9A6D2CE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A12D-345B-B846-974B-2F4809FC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2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4105F9-5F79-3543-A6D0-357E48E6D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56E73-5ADF-4049-AE59-FE597AD4B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C1DD5-620A-FC4E-A152-DBE730D89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CE23-05A8-CF4F-9D1A-FF2A2DE06D25}" type="datetime1">
              <a:rPr lang="en-GB" smtClean="0"/>
              <a:t>09/07/2025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40C9-252B-DB48-8FA7-01EBED94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85D83-5713-F14D-89E8-F576E0D0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9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5859F-5C57-554E-BEB8-4263E26A6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9CE04-A662-6F48-A141-C3EE34F4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04277-CEC5-004C-8895-0445A6064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A2C9C-06B1-B74B-BA13-9C8C4E306E09}" type="datetime1">
              <a:rPr lang="en-GB" smtClean="0"/>
              <a:t>09/07/2025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D703B-9C62-2640-A066-7BFAA6DE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60E21-FCCA-AA41-B8A0-CFB7EE6F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8070-2346-6F47-9230-4E78FE72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D1AB7-9851-A441-A2F6-5FD74AA9B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58542-810E-9645-ADC8-968DC2B6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9CB9-962D-CC4F-AE56-4EC7B9459E0F}" type="datetime1">
              <a:rPr lang="en-GB" smtClean="0"/>
              <a:t>09/07/2025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A960-5A56-7641-8A39-C975A030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E6171-3515-6549-A8C2-7B8C7C61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1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25CF-179D-F149-AD35-B225D48A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AD22E-21A3-394C-B10A-AF24DDB45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9CE0B-A09E-F842-B81E-6A71249AF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EE801-805D-C74A-B150-F1381138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161C-B24E-3945-84DC-914EEA4A23E4}" type="datetime1">
              <a:rPr lang="en-GB" smtClean="0"/>
              <a:t>09/07/2025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DF37B-8B59-F642-8971-EC178ABC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465FD-A0CE-6E46-8600-24A21333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4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A5E2-6E86-3A4D-BCB6-CE6BB7F3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DE5B3-FB0F-4840-BD6D-F509E0675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8E44E-D4EC-784F-8782-EC78878B9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5354C-69FB-7B43-90A7-5CF968095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B5F3D-0FA5-5B49-A98F-115AD99E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C5397B-299D-6F41-BEA4-9F1BBC4F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33C0F-8CCC-3A4C-93EE-B6158D009ECD}" type="datetime1">
              <a:rPr lang="en-GB" smtClean="0"/>
              <a:t>09/07/2025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E29CD9-96BA-174F-ABAE-AA041CD6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8A02B-73AF-C04D-83CF-7BDF76C0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F092-9C07-B741-B383-B81A6E99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5E5E46-D440-124F-89D3-0EBC6998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0348-BF8F-BA4F-9018-A1ED843DF86D}" type="datetime1">
              <a:rPr lang="en-GB" smtClean="0"/>
              <a:t>09/07/2025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C7CFB-0622-C547-BF6D-27E7454B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DC345-61B8-D449-8EB5-E5A8BBAA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09CE7-F3AA-9A40-8CCB-C7A7E03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E8CE-172E-C04B-BE18-2C3CCF5D4F80}" type="datetime1">
              <a:rPr lang="en-GB" smtClean="0"/>
              <a:t>09/07/2025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A7AED-220A-1045-BD30-65845E45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6DB32-5E68-2447-A74C-B76074F8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A74B0-0F5B-894C-AAD1-95D98B0A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4E629-3A23-D144-AD89-6CB161CF4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EEAF6-9E3D-AB48-A918-E807F0B50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3A1FE-4ED4-B143-A52D-273D74046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6C43-7E51-0244-B5AF-D6D7C08C8523}" type="datetime1">
              <a:rPr lang="en-GB" smtClean="0"/>
              <a:t>09/07/2025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F0B3F-BE10-A546-9DBA-B37E62D21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258A6-492E-1641-8D77-7220F40F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0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A48F-AFC8-B047-AA19-4D295329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C950D-EB48-8946-B184-A65497D5B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6E671-593D-D947-ACBF-AC06C4186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024B7-2316-CC4F-84B1-1F421C59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FC7B-FC87-9C41-B9F9-BDCA1E45EF30}" type="datetime1">
              <a:rPr lang="en-GB" smtClean="0"/>
              <a:t>09/07/2025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0431F-6859-C246-A070-CE0B78C8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1E48F-54C6-5643-AD00-DBB1AFDF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3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D3697-685B-2740-A16F-C97EF075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DE0F9-8C2F-4C49-BA3F-184020D75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FD43-48C8-8E44-8B53-E3ED13DA3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F09AD-CF39-A343-9673-AB8EC1731BB3}" type="datetime1">
              <a:rPr lang="en-GB" smtClean="0"/>
              <a:t>09/07/2025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23002-0647-7A42-8710-522703BCD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AFCF-ADCE-D746-8CFE-8E824478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F0E5-B375-B247-9648-69D9E4518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8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736A5-47A4-C44E-B61F-5D2BD7516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en-US" sz="4100" dirty="0">
                <a:latin typeface="Comic Sans MS" panose="030F0902030302020204" pitchFamily="66" charset="0"/>
              </a:rPr>
              <a:t>Method of detecting solar flare ribbon fine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C6CEF-2F98-9C4B-9BFB-9926C567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1809541"/>
            <a:ext cx="10909643" cy="687406"/>
          </a:xfrm>
        </p:spPr>
        <p:txBody>
          <a:bodyPr anchor="ctr">
            <a:normAutofit/>
          </a:bodyPr>
          <a:lstStyle/>
          <a:p>
            <a:r>
              <a:rPr lang="en-US" dirty="0"/>
              <a:t>Dr. Georgios </a:t>
            </a:r>
            <a:r>
              <a:rPr lang="en-US" dirty="0" err="1"/>
              <a:t>Chouliaras,</a:t>
            </a:r>
            <a:r>
              <a:rPr lang="en-US" dirty="0"/>
              <a:t>  Dr. Peter Wyper, Dr. Joel Dahlin, Professor Lyndsey Fletcher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for a university&#10;&#10;Description automatically generated">
            <a:extLst>
              <a:ext uri="{FF2B5EF4-FFF2-40B4-BE49-F238E27FC236}">
                <a16:creationId xmlns:a16="http://schemas.microsoft.com/office/drawing/2014/main" id="{E195438E-02A1-757E-5B93-CD39FE1A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35" y="2395307"/>
            <a:ext cx="5274365" cy="2689927"/>
          </a:xfrm>
          <a:prstGeom prst="rect">
            <a:avLst/>
          </a:prstGeom>
        </p:spPr>
      </p:pic>
      <p:pic>
        <p:nvPicPr>
          <p:cNvPr id="6" name="Picture 5" descr="A purple and white logo&#10;&#10;AI-generated content may be incorrect.">
            <a:extLst>
              <a:ext uri="{FF2B5EF4-FFF2-40B4-BE49-F238E27FC236}">
                <a16:creationId xmlns:a16="http://schemas.microsoft.com/office/drawing/2014/main" id="{3CE57455-6BE1-9B8D-B4A2-9D984A04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85" y="3562669"/>
            <a:ext cx="6029552" cy="1853766"/>
          </a:xfrm>
          <a:prstGeom prst="rect">
            <a:avLst/>
          </a:prstGeom>
        </p:spPr>
      </p:pic>
      <p:pic>
        <p:nvPicPr>
          <p:cNvPr id="5" name="Picture 4" descr="A blue and white logo with a person's face&#10;&#10;AI-generated content may be incorrect.">
            <a:extLst>
              <a:ext uri="{FF2B5EF4-FFF2-40B4-BE49-F238E27FC236}">
                <a16:creationId xmlns:a16="http://schemas.microsoft.com/office/drawing/2014/main" id="{434B5556-58EC-FBCA-107F-67F1BCD49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661" y="4544562"/>
            <a:ext cx="3876859" cy="219752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70DF46-4418-3F31-4F44-DBAFA4B5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2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93C9D8-7531-4B55-FD30-8F17AB8F0BDF}"/>
              </a:ext>
            </a:extLst>
          </p:cNvPr>
          <p:cNvSpPr txBox="1"/>
          <p:nvPr/>
        </p:nvSpPr>
        <p:spPr>
          <a:xfrm>
            <a:off x="1167638" y="-976746"/>
            <a:ext cx="9171316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Automatically identifying ribbon sub-structure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29533-A8A6-B23B-AD90-54857B9914D2}"/>
              </a:ext>
            </a:extLst>
          </p:cNvPr>
          <p:cNvSpPr txBox="1"/>
          <p:nvPr/>
        </p:nvSpPr>
        <p:spPr>
          <a:xfrm>
            <a:off x="1748147" y="3308073"/>
            <a:ext cx="8468590" cy="34271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Points (</a:t>
            </a:r>
            <a:r>
              <a:rPr lang="en-US" dirty="0">
                <a:solidFill>
                  <a:srgbClr val="FF0000"/>
                </a:solidFill>
              </a:rPr>
              <a:t>red points</a:t>
            </a:r>
            <a:r>
              <a:rPr lang="en-US" dirty="0"/>
              <a:t>) whose correlation-dimension D exceeds the threshold are grouped with </a:t>
            </a:r>
            <a:r>
              <a:rPr lang="en-US" b="1" dirty="0"/>
              <a:t>a density-based machine learning clustering algorithm</a:t>
            </a:r>
            <a:r>
              <a:rPr lang="en-US" dirty="0"/>
              <a:t>, isolating the spiral segments.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scale and complexity of the identified regions is highly dependent on threshold in the CDM and clustering method. Careful testing is needed for a particular dataset.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FF00"/>
                </a:solidFill>
              </a:rPr>
              <a:t>yellow</a:t>
            </a:r>
            <a:r>
              <a:rPr lang="en-US" dirty="0"/>
              <a:t> contour shows the best-fit ellipse for each cluster, allowing us to track the cluster’s dynamic evolution over time. It is evident from the video that the spirals are drifting.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nam_video">
            <a:hlinkClick r:id="" action="ppaction://media"/>
            <a:extLst>
              <a:ext uri="{FF2B5EF4-FFF2-40B4-BE49-F238E27FC236}">
                <a16:creationId xmlns:a16="http://schemas.microsoft.com/office/drawing/2014/main" id="{BC8DBE91-E8F0-10DF-EFBE-9B61D443C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689" t="19596" r="8705" b="10811"/>
          <a:stretch>
            <a:fillRect/>
          </a:stretch>
        </p:blipFill>
        <p:spPr>
          <a:xfrm>
            <a:off x="2584067" y="729324"/>
            <a:ext cx="6796751" cy="26080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F62F6-9A10-51D3-5321-0C350F4F8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182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DC398-2445-8CCB-9428-81AED39E1B58}"/>
              </a:ext>
            </a:extLst>
          </p:cNvPr>
          <p:cNvSpPr txBox="1"/>
          <p:nvPr/>
        </p:nvSpPr>
        <p:spPr>
          <a:xfrm>
            <a:off x="-1948070" y="136525"/>
            <a:ext cx="1205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Time-distance plots</a:t>
            </a:r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7FBD4FE4-45E1-8B9F-616C-3ED25557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0" t="8309" r="7101" b="3092"/>
          <a:stretch>
            <a:fillRect/>
          </a:stretch>
        </p:blipFill>
        <p:spPr>
          <a:xfrm>
            <a:off x="5824330" y="500764"/>
            <a:ext cx="6175513" cy="6076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0FD2F3-CC4D-A55D-2641-A2AFCD69EAD6}"/>
              </a:ext>
            </a:extLst>
          </p:cNvPr>
          <p:cNvSpPr txBox="1"/>
          <p:nvPr/>
        </p:nvSpPr>
        <p:spPr>
          <a:xfrm>
            <a:off x="192157" y="1843950"/>
            <a:ext cx="5499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automated method enables us to identify several spirals along the straight segment of the ribbon and to track their lateral motion.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fit the  scatter points using a local polynomial least-squares method.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7256F-AB39-4719-0A09-AD1A471D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0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rift speed and time&#10;&#10;AI-generated content may be incorrect.">
            <a:extLst>
              <a:ext uri="{FF2B5EF4-FFF2-40B4-BE49-F238E27FC236}">
                <a16:creationId xmlns:a16="http://schemas.microsoft.com/office/drawing/2014/main" id="{1EF09520-78F1-EA70-63D7-F437C13214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7" t="11401" r="1497" b="1643"/>
          <a:stretch>
            <a:fillRect/>
          </a:stretch>
        </p:blipFill>
        <p:spPr>
          <a:xfrm>
            <a:off x="5284304" y="453091"/>
            <a:ext cx="6652592" cy="5963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0CDD4-0BCC-AB13-B9E1-85FFF0F26B71}"/>
              </a:ext>
            </a:extLst>
          </p:cNvPr>
          <p:cNvSpPr txBox="1"/>
          <p:nvPr/>
        </p:nvSpPr>
        <p:spPr>
          <a:xfrm>
            <a:off x="1855304" y="149042"/>
            <a:ext cx="408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Drift velocities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A328-D21C-463A-1BE2-288C45359DDB}"/>
              </a:ext>
            </a:extLst>
          </p:cNvPr>
          <p:cNvSpPr txBox="1"/>
          <p:nvPr/>
        </p:nvSpPr>
        <p:spPr>
          <a:xfrm>
            <a:off x="92765" y="1919835"/>
            <a:ext cx="53538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evaluate the derivative of the fitted polynomial to compute the drift velocity.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These velocities are of the same order of magnitude as those reported in observational studies </a:t>
            </a:r>
            <a:r>
              <a:rPr lang="en-GB" sz="2000" dirty="0" err="1"/>
              <a:t>e.g</a:t>
            </a:r>
            <a:r>
              <a:rPr lang="en-GB" sz="2000" dirty="0"/>
              <a:t> Ting Li et al., 2015;Lorincik et al., 2019.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trends in the drift velocities could be linked with the dynamical evolution of the </a:t>
            </a:r>
            <a:r>
              <a:rPr lang="en-GB" sz="2000" dirty="0" err="1"/>
              <a:t>plasmoid</a:t>
            </a:r>
            <a:r>
              <a:rPr lang="en-GB" sz="2000" dirty="0"/>
              <a:t> in 3D (work 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5A3C6-C64A-5B0F-877A-0ED3A395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D9761-2F25-659E-6E2A-B0EE214B4EC2}"/>
              </a:ext>
            </a:extLst>
          </p:cNvPr>
          <p:cNvSpPr txBox="1"/>
          <p:nvPr/>
        </p:nvSpPr>
        <p:spPr>
          <a:xfrm>
            <a:off x="2897970" y="-670238"/>
            <a:ext cx="9112434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Downward moving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plasmoid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(vertical cuts)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F906A-14FE-EA16-2542-29BDB5E8B5D4}"/>
              </a:ext>
            </a:extLst>
          </p:cNvPr>
          <p:cNvSpPr txBox="1"/>
          <p:nvPr/>
        </p:nvSpPr>
        <p:spPr>
          <a:xfrm>
            <a:off x="0" y="1925782"/>
            <a:ext cx="3829295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We take </a:t>
            </a:r>
            <a:r>
              <a:rPr lang="en-GB" sz="1600" b="1" dirty="0"/>
              <a:t>vertical slices</a:t>
            </a:r>
            <a:r>
              <a:rPr lang="en-GB" sz="1600" dirty="0"/>
              <a:t> at the </a:t>
            </a:r>
            <a:r>
              <a:rPr lang="en-GB" sz="1600" dirty="0" err="1"/>
              <a:t>plasmoid’s</a:t>
            </a:r>
            <a:r>
              <a:rPr lang="en-GB" sz="1600" dirty="0"/>
              <a:t> </a:t>
            </a:r>
            <a:r>
              <a:rPr lang="el-GR" sz="1600" dirty="0" err="1"/>
              <a:t>ϕ</a:t>
            </a:r>
            <a:r>
              <a:rPr lang="el-GR" sz="1600" dirty="0"/>
              <a:t>-</a:t>
            </a:r>
            <a:r>
              <a:rPr lang="en-GB" sz="1600" dirty="0"/>
              <a:t>coordinate.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For each slice we compute the </a:t>
            </a:r>
            <a:r>
              <a:rPr lang="en-GB" sz="1600" b="1" dirty="0"/>
              <a:t>field-line length</a:t>
            </a:r>
            <a:r>
              <a:rPr lang="en-GB" sz="1600" dirty="0"/>
              <a:t> L and </a:t>
            </a:r>
            <a:r>
              <a:rPr lang="en-GB" sz="1600" b="1" dirty="0"/>
              <a:t>twist</a:t>
            </a:r>
            <a:r>
              <a:rPr lang="en-GB" sz="1600" dirty="0"/>
              <a:t> as functions of R and </a:t>
            </a:r>
            <a:r>
              <a:rPr lang="el-GR" sz="1600" dirty="0"/>
              <a:t>θ.</a:t>
            </a: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accent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</a:rPr>
              <a:t>Blue contours: </a:t>
            </a:r>
            <a:r>
              <a:rPr lang="en-GB" sz="1600" dirty="0"/>
              <a:t> the global iso-line where </a:t>
            </a:r>
            <a:r>
              <a:rPr lang="en-GB" sz="1600" b="1" dirty="0"/>
              <a:t>twist = 2 turns</a:t>
            </a:r>
            <a:r>
              <a:rPr lang="en-GB" sz="1600" dirty="0"/>
              <a:t> (high-twist boundary for the whole domain).</a:t>
            </a:r>
            <a:endParaRPr lang="en-US" sz="17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accent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2"/>
                </a:solidFill>
              </a:rPr>
              <a:t>Orange contours:</a:t>
            </a:r>
            <a:r>
              <a:rPr lang="en-US" sz="1700" dirty="0"/>
              <a:t> </a:t>
            </a:r>
            <a:r>
              <a:rPr lang="en-GB" sz="1600" dirty="0"/>
              <a:t>the portion of that iso-line lying inside the </a:t>
            </a:r>
            <a:r>
              <a:rPr lang="el-GR" sz="1600" dirty="0"/>
              <a:t>θ</a:t>
            </a:r>
            <a:r>
              <a:rPr lang="en-GB" sz="1600" dirty="0"/>
              <a:t> and R</a:t>
            </a:r>
            <a:r>
              <a:rPr lang="el-GR" sz="1600" dirty="0"/>
              <a:t>-</a:t>
            </a:r>
            <a:r>
              <a:rPr lang="en-GB" sz="1600" dirty="0"/>
              <a:t>window, used to </a:t>
            </a:r>
            <a:r>
              <a:rPr lang="en-GB" sz="1600" b="1" dirty="0"/>
              <a:t>pinpoint the </a:t>
            </a:r>
            <a:r>
              <a:rPr lang="en-GB" sz="1600" b="1" dirty="0" err="1"/>
              <a:t>plasmoid</a:t>
            </a:r>
            <a:r>
              <a:rPr lang="en-GB" sz="1600" dirty="0"/>
              <a:t>.</a:t>
            </a:r>
            <a:endParaRPr lang="en-US" sz="1700" dirty="0">
              <a:solidFill>
                <a:schemeClr val="accent2"/>
              </a:solidFill>
            </a:endParaRPr>
          </a:p>
        </p:txBody>
      </p:sp>
      <p:pic>
        <p:nvPicPr>
          <p:cNvPr id="3" name="downward_plasmoid_video">
            <a:hlinkClick r:id="" action="ppaction://media"/>
            <a:extLst>
              <a:ext uri="{FF2B5EF4-FFF2-40B4-BE49-F238E27FC236}">
                <a16:creationId xmlns:a16="http://schemas.microsoft.com/office/drawing/2014/main" id="{37808773-53C3-D9C1-BA53-1BD0E89E7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039"/>
          <a:stretch>
            <a:fillRect/>
          </a:stretch>
        </p:blipFill>
        <p:spPr>
          <a:xfrm>
            <a:off x="3679268" y="1906571"/>
            <a:ext cx="8389370" cy="33304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E2D9E-AE8F-B653-9241-FE3B95F3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0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58265EA-DCDE-7C3F-526E-A07B8708C510}"/>
              </a:ext>
            </a:extLst>
          </p:cNvPr>
          <p:cNvSpPr txBox="1"/>
          <p:nvPr/>
        </p:nvSpPr>
        <p:spPr>
          <a:xfrm>
            <a:off x="1305559" y="223520"/>
            <a:ext cx="1076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Downward moving </a:t>
            </a:r>
            <a:r>
              <a:rPr lang="en-US" sz="3600" dirty="0" err="1"/>
              <a:t>plasmoid</a:t>
            </a:r>
            <a:r>
              <a:rPr lang="en-US" sz="3600" dirty="0"/>
              <a:t> (photosphere </a:t>
            </a:r>
            <a:r>
              <a:rPr lang="en-US" sz="3600" dirty="0" err="1"/>
              <a:t>footpoints</a:t>
            </a:r>
            <a:r>
              <a:rPr lang="en-US" sz="36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4FD3E-7AFA-5703-166D-6E455391C0D8}"/>
              </a:ext>
            </a:extLst>
          </p:cNvPr>
          <p:cNvSpPr txBox="1"/>
          <p:nvPr/>
        </p:nvSpPr>
        <p:spPr>
          <a:xfrm>
            <a:off x="7200900" y="1506682"/>
            <a:ext cx="48691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track the movement of the </a:t>
            </a:r>
            <a:r>
              <a:rPr lang="en-GB" sz="2000" dirty="0" err="1"/>
              <a:t>plasmoid</a:t>
            </a:r>
            <a:r>
              <a:rPr lang="en-GB" sz="2000" dirty="0"/>
              <a:t> in the volume.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 trace the field-lines from the </a:t>
            </a:r>
            <a:r>
              <a:rPr lang="en-GB" sz="2000" dirty="0" err="1"/>
              <a:t>plasmoid</a:t>
            </a:r>
            <a:r>
              <a:rPr lang="en-GB" sz="2000" dirty="0"/>
              <a:t> to their </a:t>
            </a:r>
            <a:r>
              <a:rPr lang="en-GB" sz="2000" b="1" dirty="0" err="1"/>
              <a:t>photospheric</a:t>
            </a:r>
            <a:r>
              <a:rPr lang="en-GB" sz="2000" b="1" dirty="0"/>
              <a:t> foot-points</a:t>
            </a:r>
            <a:r>
              <a:rPr lang="en-GB" sz="2000" dirty="0"/>
              <a:t>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Cyan</a:t>
            </a:r>
            <a:r>
              <a:rPr lang="en-US" sz="2000" dirty="0"/>
              <a:t> </a:t>
            </a:r>
            <a:r>
              <a:rPr lang="en-US" sz="2000" dirty="0" err="1"/>
              <a:t>fieldlines</a:t>
            </a:r>
            <a:r>
              <a:rPr lang="en-US" sz="2000" dirty="0"/>
              <a:t> </a:t>
            </a:r>
            <a:r>
              <a:rPr lang="en-GB" sz="2000" dirty="0"/>
              <a:t>— short flare-loop arcade field-lines.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/>
                </a:solidFill>
              </a:rPr>
              <a:t>Green</a:t>
            </a:r>
            <a:r>
              <a:rPr lang="en-US" sz="2000" dirty="0" err="1"/>
              <a:t>+</a:t>
            </a:r>
            <a:r>
              <a:rPr lang="en-US" sz="2000" dirty="0" err="1">
                <a:solidFill>
                  <a:srgbClr val="FF0000"/>
                </a:solidFill>
              </a:rPr>
              <a:t>red</a:t>
            </a:r>
            <a:r>
              <a:rPr lang="en-US" sz="2000" dirty="0"/>
              <a:t> </a:t>
            </a:r>
            <a:r>
              <a:rPr lang="en-US" sz="2000" dirty="0" err="1"/>
              <a:t>fieldlines</a:t>
            </a:r>
            <a:r>
              <a:rPr lang="en-GB" sz="2000" dirty="0"/>
              <a:t>— medium-length inflow-arcade field-lines.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observed drift correlates with changes in the magnetic-field </a:t>
            </a:r>
            <a:r>
              <a:rPr lang="en-GB" sz="2000" b="1" dirty="0"/>
              <a:t>connectivity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surface_plots_nam">
            <a:hlinkClick r:id="" action="ppaction://media"/>
            <a:extLst>
              <a:ext uri="{FF2B5EF4-FFF2-40B4-BE49-F238E27FC236}">
                <a16:creationId xmlns:a16="http://schemas.microsoft.com/office/drawing/2014/main" id="{465D9FC6-5C7A-0BFF-1337-0E03D771C4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0039"/>
          <a:stretch>
            <a:fillRect/>
          </a:stretch>
        </p:blipFill>
        <p:spPr>
          <a:xfrm>
            <a:off x="0" y="785812"/>
            <a:ext cx="6830291" cy="59277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03A34-3E6F-C059-CA66-27C99298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773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D11D05-FAB2-ED0D-64D5-451C97B0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5530FA-3FE6-2B4F-AF3E-95DB76D105B1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64CA7-4EF1-4AF7-FA25-0E14FD559953}"/>
              </a:ext>
            </a:extLst>
          </p:cNvPr>
          <p:cNvSpPr txBox="1">
            <a:spLocks/>
          </p:cNvSpPr>
          <p:nvPr/>
        </p:nvSpPr>
        <p:spPr>
          <a:xfrm>
            <a:off x="204533" y="1232210"/>
            <a:ext cx="11149267" cy="512414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000" dirty="0"/>
              <a:t>We have developed a new method for automatically identifying flare ribbon spiral-like fine-structure (Chouliaras et al 2025 in prep).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The method is based on finding the most locally ”fractal” regions of curves following the flare ribbon front.</a:t>
            </a:r>
          </a:p>
          <a:p>
            <a:r>
              <a:rPr lang="en-GB" sz="2000" dirty="0"/>
              <a:t>The measured drift is linked with the connectivity changes that occur during the evolution of the </a:t>
            </a:r>
            <a:r>
              <a:rPr lang="en-GB" sz="2000" dirty="0" err="1"/>
              <a:t>plasmoid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Next steps: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Compare the inferred ribbon evolutions and magnetic fluxes with the </a:t>
            </a:r>
            <a:r>
              <a:rPr lang="en-US" sz="2000" dirty="0" err="1"/>
              <a:t>plasmoid</a:t>
            </a:r>
            <a:r>
              <a:rPr lang="en-US" sz="2000" dirty="0"/>
              <a:t> evolution in the simulation volume. 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Evaluate statistics of ribbon sub-structure properties throughout the lifetime of the simulated flare.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Link the different trends in the drift velocities with movement or characteristics of the </a:t>
            </a:r>
            <a:r>
              <a:rPr lang="en-US" sz="2000" dirty="0" err="1"/>
              <a:t>plasmoid</a:t>
            </a:r>
            <a:r>
              <a:rPr lang="en-US" sz="2000" dirty="0"/>
              <a:t> in 3D.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We plan to use this method on real observations.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742E2A-B3EA-E107-1FA3-19035D755957}"/>
              </a:ext>
            </a:extLst>
          </p:cNvPr>
          <p:cNvSpPr txBox="1">
            <a:spLocks/>
          </p:cNvSpPr>
          <p:nvPr/>
        </p:nvSpPr>
        <p:spPr>
          <a:xfrm>
            <a:off x="244870" y="103375"/>
            <a:ext cx="11323129" cy="7413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 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205834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CB312-F127-1A8A-A070-E2C5F139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02" y="262769"/>
            <a:ext cx="4610694" cy="1114037"/>
          </a:xfrm>
        </p:spPr>
        <p:txBody>
          <a:bodyPr>
            <a:normAutofit/>
          </a:bodyPr>
          <a:lstStyle/>
          <a:p>
            <a:r>
              <a:rPr lang="en-US" sz="4000" dirty="0"/>
              <a:t>Solar flare ribbons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B7E26D3D-0FE8-5CAE-D40E-68594A74D9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9202" y="1528754"/>
          <a:ext cx="4301373" cy="488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diagram of a celestial body&#10;&#10;Description automatically generated">
            <a:extLst>
              <a:ext uri="{FF2B5EF4-FFF2-40B4-BE49-F238E27FC236}">
                <a16:creationId xmlns:a16="http://schemas.microsoft.com/office/drawing/2014/main" id="{1F68EA92-9056-F42A-A077-8306180D38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81" r="-623" b="2"/>
          <a:stretch/>
        </p:blipFill>
        <p:spPr>
          <a:xfrm>
            <a:off x="5033442" y="0"/>
            <a:ext cx="7031963" cy="6316726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66D504-3194-C290-A1A2-D578B6DC4B8C}"/>
              </a:ext>
            </a:extLst>
          </p:cNvPr>
          <p:cNvSpPr txBox="1"/>
          <p:nvPr/>
        </p:nvSpPr>
        <p:spPr>
          <a:xfrm>
            <a:off x="7636931" y="6418086"/>
            <a:ext cx="2507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Kazachenko</a:t>
            </a:r>
            <a:r>
              <a:rPr lang="en-US" sz="1600" dirty="0"/>
              <a:t> et al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87867-00AF-37FB-7EE5-5555B43E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0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5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72EBC-988C-8210-42E2-E4EAA8F2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5" y="178405"/>
            <a:ext cx="9795637" cy="7582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Flare ribbon fine structure</a:t>
            </a:r>
          </a:p>
        </p:txBody>
      </p:sp>
      <p:pic>
        <p:nvPicPr>
          <p:cNvPr id="4" name="sji_1400_movie" descr="A red and black image of a cloud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9A0C5C25-4D0A-6230-47D2-A7B5ECC57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91" y="1336291"/>
            <a:ext cx="3514855" cy="3514855"/>
          </a:xfrm>
          <a:prstGeom prst="rect">
            <a:avLst/>
          </a:prstGeom>
        </p:spPr>
      </p:pic>
      <p:pic>
        <p:nvPicPr>
          <p:cNvPr id="6" name="Picture 5" descr="A red and black image of a volcano&#10;&#10;Description automatically generated with medium confidence">
            <a:extLst>
              <a:ext uri="{FF2B5EF4-FFF2-40B4-BE49-F238E27FC236}">
                <a16:creationId xmlns:a16="http://schemas.microsoft.com/office/drawing/2014/main" id="{6682CD9B-622E-FBD6-912D-38FE6225B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321" y="1666473"/>
            <a:ext cx="3797536" cy="3322843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EEC5F5D-ED03-366A-9835-F61B2591D1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67"/>
          <a:stretch/>
        </p:blipFill>
        <p:spPr>
          <a:xfrm>
            <a:off x="8329960" y="1849095"/>
            <a:ext cx="3424635" cy="3559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2B3AD4-4C2C-3B30-ABFF-454C78E7BC75}"/>
              </a:ext>
            </a:extLst>
          </p:cNvPr>
          <p:cNvSpPr txBox="1"/>
          <p:nvPr/>
        </p:nvSpPr>
        <p:spPr>
          <a:xfrm>
            <a:off x="9370840" y="5408808"/>
            <a:ext cx="1824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Faber et al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FBC86-E748-4FA0-A41D-D6DF912E651A}"/>
              </a:ext>
            </a:extLst>
          </p:cNvPr>
          <p:cNvSpPr txBox="1"/>
          <p:nvPr/>
        </p:nvSpPr>
        <p:spPr>
          <a:xfrm>
            <a:off x="4830294" y="5022250"/>
            <a:ext cx="2027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Wyper</a:t>
            </a:r>
            <a:r>
              <a:rPr lang="en-US" sz="1600" dirty="0"/>
              <a:t> &amp; Pontin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445380-96E3-438A-BF9C-9A916026C361}"/>
              </a:ext>
            </a:extLst>
          </p:cNvPr>
          <p:cNvSpPr txBox="1"/>
          <p:nvPr/>
        </p:nvSpPr>
        <p:spPr>
          <a:xfrm>
            <a:off x="340111" y="5600492"/>
            <a:ext cx="96182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Spiral, wave-like and blob features often present within the ribbons.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dynamic &amp; evolving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Suggests flare reconnection is not smooth but </a:t>
            </a:r>
            <a:r>
              <a:rPr lang="en-US" dirty="0" err="1"/>
              <a:t>bursty</a:t>
            </a:r>
            <a:r>
              <a:rPr lang="en-US" dirty="0"/>
              <a:t> and turbulent, e.g. </a:t>
            </a:r>
            <a:r>
              <a:rPr lang="en-US" sz="1800" dirty="0"/>
              <a:t>Shibata et al 2011.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8D219-5767-5CD8-96EA-E43C0605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30821-44C9-6BB9-72F9-949CD69A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189721"/>
            <a:ext cx="8370430" cy="1651404"/>
          </a:xfrm>
        </p:spPr>
        <p:txBody>
          <a:bodyPr>
            <a:normAutofit/>
          </a:bodyPr>
          <a:lstStyle/>
          <a:p>
            <a:r>
              <a:rPr lang="en-GB" sz="4000" dirty="0"/>
              <a:t>Drift speeds of flare-ribbon fine structure in recent studies</a:t>
            </a:r>
            <a:endParaRPr lang="en-US" sz="40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6E5BE53-AD26-7844-AE1F-10662D10A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53" y="1569308"/>
            <a:ext cx="6797405" cy="3719384"/>
          </a:xfrm>
        </p:spPr>
        <p:txBody>
          <a:bodyPr>
            <a:normAutofit/>
          </a:bodyPr>
          <a:lstStyle/>
          <a:p>
            <a:pPr>
              <a:defRPr sz="1800" b="1"/>
            </a:pPr>
            <a:endParaRPr lang="en-GB" dirty="0"/>
          </a:p>
          <a:p>
            <a:pPr>
              <a:defRPr sz="1800" b="1"/>
            </a:pPr>
            <a:r>
              <a:rPr lang="en-GB" dirty="0"/>
              <a:t>Drifting of bright knots in an X1.6 flare (Li &amp; Zhang 2015)</a:t>
            </a:r>
          </a:p>
          <a:p>
            <a:pPr marL="457200" lvl="1" indent="0">
              <a:buNone/>
              <a:defRPr sz="1600"/>
            </a:pPr>
            <a:r>
              <a:rPr lang="en-GB" dirty="0"/>
              <a:t>94 </a:t>
            </a:r>
            <a:r>
              <a:rPr lang="en-GB" dirty="0" err="1"/>
              <a:t>Å</a:t>
            </a:r>
            <a:r>
              <a:rPr lang="en-GB" dirty="0"/>
              <a:t> &amp; 131 </a:t>
            </a:r>
            <a:r>
              <a:rPr lang="en-GB" dirty="0" err="1"/>
              <a:t>Å</a:t>
            </a:r>
            <a:r>
              <a:rPr lang="en-GB" dirty="0"/>
              <a:t> flare loops reveal bright knots that “slip” </a:t>
            </a:r>
            <a:r>
              <a:rPr lang="en-GB" b="1" dirty="0"/>
              <a:t>20 – 110 km s⁻¹</a:t>
            </a:r>
            <a:r>
              <a:rPr lang="en-GB" dirty="0"/>
              <a:t> every ≈ 3–6 min (panels a-d) in their figure.</a:t>
            </a:r>
          </a:p>
          <a:p>
            <a:pPr>
              <a:defRPr sz="1800" b="1"/>
            </a:pPr>
            <a:endParaRPr lang="en-GB" dirty="0"/>
          </a:p>
          <a:p>
            <a:pPr>
              <a:defRPr sz="1800" b="1"/>
            </a:pPr>
            <a:r>
              <a:rPr lang="en-GB" dirty="0"/>
              <a:t>Kernel/ribbon motions can be extremely fast in weak‑field hooks</a:t>
            </a:r>
          </a:p>
          <a:p>
            <a:pPr marL="457200" lvl="1" indent="0">
              <a:buNone/>
              <a:defRPr sz="1600"/>
            </a:pPr>
            <a:r>
              <a:rPr lang="en-GB" dirty="0"/>
              <a:t>2012 Aug 31 event (</a:t>
            </a:r>
            <a:r>
              <a:rPr lang="en-GB" dirty="0" err="1"/>
              <a:t>Lörinčík</a:t>
            </a:r>
            <a:r>
              <a:rPr lang="en-GB" dirty="0"/>
              <a:t> et al. 2019) — AIA kernels swept up to ≈</a:t>
            </a:r>
            <a:r>
              <a:rPr lang="en-GB" b="1" dirty="0"/>
              <a:t> 450 km s⁻¹</a:t>
            </a:r>
            <a:r>
              <a:rPr lang="en-GB" dirty="0"/>
              <a:t>.</a:t>
            </a:r>
          </a:p>
          <a:p>
            <a:pPr lvl="1">
              <a:defRPr sz="1600"/>
            </a:pPr>
            <a:r>
              <a:rPr lang="en-GB" sz="1600" dirty="0"/>
              <a:t>More recent studies have shown drift speeds &gt; 1000km s</a:t>
            </a:r>
            <a:r>
              <a:rPr lang="en-GB" sz="1600" baseline="30000" dirty="0"/>
              <a:t>-1</a:t>
            </a:r>
            <a:r>
              <a:rPr lang="en-GB" sz="1600" dirty="0"/>
              <a:t>(</a:t>
            </a:r>
            <a:r>
              <a:rPr lang="en-GB" dirty="0" err="1"/>
              <a:t>Lörinčík</a:t>
            </a:r>
            <a:r>
              <a:rPr lang="en-GB" dirty="0"/>
              <a:t> et al. 2025</a:t>
            </a:r>
            <a:r>
              <a:rPr lang="en-GB" sz="1600" dirty="0"/>
              <a:t>)</a:t>
            </a:r>
            <a:endParaRPr lang="en-GB" dirty="0"/>
          </a:p>
          <a:p>
            <a:endParaRPr lang="en-US" sz="2000" dirty="0"/>
          </a:p>
        </p:txBody>
      </p:sp>
      <p:pic>
        <p:nvPicPr>
          <p:cNvPr id="5" name="Content Placeholder 4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F7CF9878-211F-D453-0948-D438D97B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912" y="327672"/>
            <a:ext cx="4805203" cy="4456825"/>
          </a:xfrm>
          <a:prstGeom prst="rect">
            <a:avLst/>
          </a:prstGeom>
        </p:spPr>
      </p:pic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0B2D2DFA-2239-A067-FB9D-6C72330BF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48" y="4551252"/>
            <a:ext cx="7468212" cy="19790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58440-67FD-47DB-93CE-F49EEB24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E61FE-AEE6-24C4-AFA5-0AAECCC4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62" y="115820"/>
            <a:ext cx="5167185" cy="1037734"/>
          </a:xfrm>
        </p:spPr>
        <p:txBody>
          <a:bodyPr>
            <a:normAutofit/>
          </a:bodyPr>
          <a:lstStyle/>
          <a:p>
            <a:r>
              <a:rPr lang="en-US" sz="4000" dirty="0"/>
              <a:t>Theoretical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AD1B6-12F6-F68B-1042-430EA5410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0065" y="1379137"/>
            <a:ext cx="3330701" cy="507046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u="sng" dirty="0" err="1"/>
              <a:t>Wyper</a:t>
            </a:r>
            <a:r>
              <a:rPr lang="en-US" sz="2000" u="sng" dirty="0"/>
              <a:t> &amp; Pontin 2021</a:t>
            </a:r>
          </a:p>
          <a:p>
            <a:r>
              <a:rPr lang="en-US" sz="2000" dirty="0"/>
              <a:t>Analytical toy model representative of a two-ribbon flare.</a:t>
            </a:r>
          </a:p>
          <a:p>
            <a:endParaRPr lang="en-US" sz="2000" dirty="0"/>
          </a:p>
          <a:p>
            <a:r>
              <a:rPr lang="en-US" sz="2000" dirty="0"/>
              <a:t>Local twists representing </a:t>
            </a:r>
            <a:r>
              <a:rPr lang="en-US" sz="2000" dirty="0" err="1"/>
              <a:t>plasmoids</a:t>
            </a:r>
            <a:r>
              <a:rPr lang="en-US" sz="2000" dirty="0"/>
              <a:t>/tearing in the flare current layer produce spirals/waves in the squashing factor (a proxy for flare ribbons). </a:t>
            </a:r>
          </a:p>
          <a:p>
            <a:endParaRPr lang="en-US" sz="2000" dirty="0"/>
          </a:p>
          <a:p>
            <a:r>
              <a:rPr lang="en-US" sz="2000" dirty="0"/>
              <a:t>Suggests that spiral/wave-like ribbon sub-structure is the result of </a:t>
            </a:r>
            <a:r>
              <a:rPr lang="en-US" sz="2000" dirty="0" err="1"/>
              <a:t>plasmoids</a:t>
            </a:r>
            <a:r>
              <a:rPr lang="en-US" sz="2000" dirty="0"/>
              <a:t>.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7B3B0BEF-9524-570E-DC9B-11B640B4F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702" y="1153553"/>
            <a:ext cx="3671887" cy="5521637"/>
          </a:xfrm>
          <a:prstGeom prst="rect">
            <a:avLst/>
          </a:prstGeom>
        </p:spPr>
      </p:pic>
      <p:pic>
        <p:nvPicPr>
          <p:cNvPr id="9" name="Picture 8" descr="A diagram of a curved structure&#10;&#10;Description automatically generated with medium confidence">
            <a:extLst>
              <a:ext uri="{FF2B5EF4-FFF2-40B4-BE49-F238E27FC236}">
                <a16:creationId xmlns:a16="http://schemas.microsoft.com/office/drawing/2014/main" id="{5EFF50F6-2F6B-028A-EA46-77FA89382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62" y="1153554"/>
            <a:ext cx="4287164" cy="53786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4E3740-EE0E-470D-69C3-8DF5DE8AB5F4}"/>
              </a:ext>
            </a:extLst>
          </p:cNvPr>
          <p:cNvCxnSpPr>
            <a:cxnSpLocks/>
          </p:cNvCxnSpPr>
          <p:nvPr/>
        </p:nvCxnSpPr>
        <p:spPr>
          <a:xfrm flipH="1">
            <a:off x="2443163" y="4171950"/>
            <a:ext cx="2157539" cy="20460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57F09-0835-8626-5943-45949A8C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9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61FE-AEE6-24C4-AFA5-0AAECCC4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62" y="115820"/>
            <a:ext cx="5167185" cy="1037734"/>
          </a:xfrm>
        </p:spPr>
        <p:txBody>
          <a:bodyPr>
            <a:normAutofit/>
          </a:bodyPr>
          <a:lstStyle/>
          <a:p>
            <a:r>
              <a:rPr lang="en-US" sz="4000" dirty="0"/>
              <a:t>Numerical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AD1B6-12F6-F68B-1042-430EA5410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5579" y="1018771"/>
            <a:ext cx="3762628" cy="5070468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u="sng" dirty="0"/>
              <a:t>Dahlin et al. 2022, 2025</a:t>
            </a:r>
          </a:p>
          <a:p>
            <a:r>
              <a:rPr lang="en-US" sz="2000" dirty="0"/>
              <a:t>Highly resolved 3D simulation of a two-ribbon flare in a breakout CME eruption.</a:t>
            </a:r>
          </a:p>
          <a:p>
            <a:endParaRPr lang="en-US" sz="2000" dirty="0"/>
          </a:p>
          <a:p>
            <a:r>
              <a:rPr lang="en-US" sz="2000" dirty="0"/>
              <a:t>Flare current sheet is fragmented with many </a:t>
            </a:r>
            <a:r>
              <a:rPr lang="en-US" sz="2000" dirty="0" err="1"/>
              <a:t>plasmoids</a:t>
            </a:r>
            <a:r>
              <a:rPr lang="en-US" sz="2000" dirty="0"/>
              <a:t> (high effective Lundquist number reached).</a:t>
            </a:r>
          </a:p>
          <a:p>
            <a:endParaRPr lang="en-US" sz="2000" dirty="0"/>
          </a:p>
          <a:p>
            <a:r>
              <a:rPr lang="en-US" sz="2000" dirty="0"/>
              <a:t>Twisted </a:t>
            </a:r>
            <a:r>
              <a:rPr lang="en-US" sz="2000" dirty="0" err="1"/>
              <a:t>plasmoid</a:t>
            </a:r>
            <a:r>
              <a:rPr lang="en-US" sz="2000" dirty="0"/>
              <a:t> field lines connect to spirals in the flare ribbons, confirming the analytical model of </a:t>
            </a:r>
            <a:r>
              <a:rPr lang="en-US" sz="2000" dirty="0" err="1"/>
              <a:t>Wyper</a:t>
            </a:r>
            <a:r>
              <a:rPr lang="en-US" sz="2000" dirty="0"/>
              <a:t> &amp; Pontin 2021.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Can spirals therefore be used to infer current sheet properties?</a:t>
            </a:r>
          </a:p>
        </p:txBody>
      </p:sp>
      <p:pic>
        <p:nvPicPr>
          <p:cNvPr id="8" name="Picture 7" descr="A close-up of several different colored lines&#10;&#10;Description automatically generated">
            <a:extLst>
              <a:ext uri="{FF2B5EF4-FFF2-40B4-BE49-F238E27FC236}">
                <a16:creationId xmlns:a16="http://schemas.microsoft.com/office/drawing/2014/main" id="{6FA993AF-5A62-8CD5-BE40-8C4C5396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6" y="1168400"/>
            <a:ext cx="7340600" cy="4521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808DB-D343-A7E4-3231-75134A0D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F0E5-B375-B247-9648-69D9E45180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55AA67D6-C8F6-CEA4-7FE2-7DC8211D953C}"/>
              </a:ext>
            </a:extLst>
          </p:cNvPr>
          <p:cNvSpPr txBox="1">
            <a:spLocks/>
          </p:cNvSpPr>
          <p:nvPr/>
        </p:nvSpPr>
        <p:spPr>
          <a:xfrm>
            <a:off x="244871" y="103375"/>
            <a:ext cx="8036858" cy="7413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Identifying the ribbon front</a:t>
            </a:r>
          </a:p>
        </p:txBody>
      </p:sp>
      <p:pic>
        <p:nvPicPr>
          <p:cNvPr id="64" name="Picture 63" descr="A diagram of a stream of water&#10;&#10;Description automatically generated with medium confidence">
            <a:extLst>
              <a:ext uri="{FF2B5EF4-FFF2-40B4-BE49-F238E27FC236}">
                <a16:creationId xmlns:a16="http://schemas.microsoft.com/office/drawing/2014/main" id="{6F66D7CE-096A-09F4-CBB2-CC9039D9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0" y="2737752"/>
            <a:ext cx="6795060" cy="3983603"/>
          </a:xfrm>
          <a:prstGeom prst="rect">
            <a:avLst/>
          </a:prstGeom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6F2905D8-6CAE-FBB6-4638-FF400446F730}"/>
              </a:ext>
            </a:extLst>
          </p:cNvPr>
          <p:cNvSpPr txBox="1">
            <a:spLocks/>
          </p:cNvSpPr>
          <p:nvPr/>
        </p:nvSpPr>
        <p:spPr>
          <a:xfrm>
            <a:off x="439447" y="833259"/>
            <a:ext cx="11507682" cy="1904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Lmaps</a:t>
            </a:r>
            <a:r>
              <a:rPr lang="en-US" sz="2400" dirty="0"/>
              <a:t>: simple diagnostic for identifying ribbons and other features.</a:t>
            </a:r>
          </a:p>
          <a:p>
            <a:endParaRPr lang="en-US" sz="2400" dirty="0"/>
          </a:p>
          <a:p>
            <a:r>
              <a:rPr lang="en-US" sz="2400" dirty="0"/>
              <a:t>Illuminates four key features: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Flare arcade, </a:t>
            </a:r>
            <a:r>
              <a:rPr lang="en-US" sz="2000" b="1" dirty="0">
                <a:solidFill>
                  <a:srgbClr val="FF0000"/>
                </a:solidFill>
              </a:rPr>
              <a:t>flux rope </a:t>
            </a:r>
            <a:r>
              <a:rPr lang="en-US" sz="2000" b="1" dirty="0" err="1">
                <a:solidFill>
                  <a:srgbClr val="FF0000"/>
                </a:solidFill>
              </a:rPr>
              <a:t>footpoints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>
                <a:solidFill>
                  <a:srgbClr val="FF00FF"/>
                </a:solidFill>
              </a:rPr>
              <a:t>base of inner/outer spine, </a:t>
            </a:r>
            <a:r>
              <a:rPr lang="en-US" sz="2000" b="1" dirty="0">
                <a:solidFill>
                  <a:srgbClr val="00B050"/>
                </a:solidFill>
              </a:rPr>
              <a:t>fine structure along arcade &amp; flux rope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29453-5024-14D4-5511-C2B1D8FE5F97}"/>
              </a:ext>
            </a:extLst>
          </p:cNvPr>
          <p:cNvSpPr txBox="1"/>
          <p:nvPr/>
        </p:nvSpPr>
        <p:spPr>
          <a:xfrm>
            <a:off x="979600" y="3208922"/>
            <a:ext cx="156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High-Res FLLM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D11D05-FAB2-ED0D-64D5-451C97B0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5530FA-3FE6-2B4F-AF3E-95DB76D105B1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Picture 10" descr="A computer generated image of a blue and green line&#10;&#10;AI-generated content may be incorrect.">
            <a:extLst>
              <a:ext uri="{FF2B5EF4-FFF2-40B4-BE49-F238E27FC236}">
                <a16:creationId xmlns:a16="http://schemas.microsoft.com/office/drawing/2014/main" id="{C80C4DF0-441F-E451-1295-A4E4890B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679" y="3285909"/>
            <a:ext cx="5247209" cy="307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3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D11D05-FAB2-ED0D-64D5-451C97B0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5530FA-3FE6-2B4F-AF3E-95DB76D105B1}" type="slidenum">
              <a:rPr lang="en-US" smtClean="0"/>
              <a:t>8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4EC4FA5-F8FC-2DB7-0A35-5A3DADE2654A}"/>
              </a:ext>
            </a:extLst>
          </p:cNvPr>
          <p:cNvSpPr txBox="1">
            <a:spLocks/>
          </p:cNvSpPr>
          <p:nvPr/>
        </p:nvSpPr>
        <p:spPr>
          <a:xfrm>
            <a:off x="244871" y="103375"/>
            <a:ext cx="8036858" cy="7413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Identifying the ribbon front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1B2887-AA28-B118-04B9-08D323AA1651}"/>
              </a:ext>
            </a:extLst>
          </p:cNvPr>
          <p:cNvSpPr txBox="1">
            <a:spLocks/>
          </p:cNvSpPr>
          <p:nvPr/>
        </p:nvSpPr>
        <p:spPr>
          <a:xfrm>
            <a:off x="521366" y="4192732"/>
            <a:ext cx="11254998" cy="22773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local gradient method is used to pick out jumps in the field line length (</a:t>
            </a:r>
            <a:r>
              <a:rPr lang="en-US" sz="2000" dirty="0">
                <a:solidFill>
                  <a:srgbClr val="FF0000"/>
                </a:solidFill>
              </a:rPr>
              <a:t>red contour lines</a:t>
            </a:r>
            <a:r>
              <a:rPr lang="en-US" sz="2000" dirty="0"/>
              <a:t>).</a:t>
            </a:r>
          </a:p>
          <a:p>
            <a:endParaRPr lang="en-US" sz="2000" dirty="0"/>
          </a:p>
          <a:p>
            <a:r>
              <a:rPr lang="en-US" sz="2000" dirty="0"/>
              <a:t>Contours are then uniformly sampled as the first step in automatically identifying the spiral-like features.</a:t>
            </a:r>
          </a:p>
        </p:txBody>
      </p:sp>
      <p:pic>
        <p:nvPicPr>
          <p:cNvPr id="3" name="Picture 2" descr="A black and white diagram&#10;&#10;AI-generated content may be incorrect.">
            <a:extLst>
              <a:ext uri="{FF2B5EF4-FFF2-40B4-BE49-F238E27FC236}">
                <a16:creationId xmlns:a16="http://schemas.microsoft.com/office/drawing/2014/main" id="{53BD290D-9A5E-577C-8C88-D02822E1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71" y="844736"/>
            <a:ext cx="11012099" cy="28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5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D11D05-FAB2-ED0D-64D5-451C97B0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35530FA-3FE6-2B4F-AF3E-95DB76D105B1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 descr="A diagram of a spiral&#10;&#10;AI-generated content may be incorrect.">
            <a:extLst>
              <a:ext uri="{FF2B5EF4-FFF2-40B4-BE49-F238E27FC236}">
                <a16:creationId xmlns:a16="http://schemas.microsoft.com/office/drawing/2014/main" id="{AED4360A-4EB8-85B9-623F-625D12A1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4" y="744895"/>
            <a:ext cx="3679892" cy="28335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140F78-5BD0-1DD2-D255-6E56FF2DDFB6}"/>
              </a:ext>
            </a:extLst>
          </p:cNvPr>
          <p:cNvSpPr txBox="1">
            <a:spLocks/>
          </p:cNvSpPr>
          <p:nvPr/>
        </p:nvSpPr>
        <p:spPr>
          <a:xfrm>
            <a:off x="171450" y="136525"/>
            <a:ext cx="11715749" cy="5461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Correlation Dimension Method (CDM)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00856AE-F4B3-6E3B-34F7-C9D3BE2D82D3}"/>
              </a:ext>
            </a:extLst>
          </p:cNvPr>
          <p:cNvSpPr txBox="1">
            <a:spLocks/>
          </p:cNvSpPr>
          <p:nvPr/>
        </p:nvSpPr>
        <p:spPr>
          <a:xfrm>
            <a:off x="4633914" y="1195831"/>
            <a:ext cx="7386636" cy="5445311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For each point on the contour, the number of nearby points, C(r), within a given radius (r) is counted. </a:t>
            </a:r>
          </a:p>
          <a:p>
            <a:endParaRPr lang="en-US" sz="2000" dirty="0"/>
          </a:p>
          <a:p>
            <a:r>
              <a:rPr lang="en-US" sz="2000" dirty="0"/>
              <a:t>Typically gives an approximate power law relation that follows: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For a straight line D=1 (e.g. double r, double C(r) – brown line) but for spiral features D is between 1 and 2 (so is fractal between some length scales – blue line).</a:t>
            </a:r>
          </a:p>
          <a:p>
            <a:endParaRPr lang="en-US" sz="2000" dirty="0"/>
          </a:p>
          <a:p>
            <a:r>
              <a:rPr lang="en-US" sz="2000" dirty="0"/>
              <a:t>D is estimated by a linear fit of log C(r) vs log r, and this value assigned to that point on the line.</a:t>
            </a:r>
          </a:p>
          <a:p>
            <a:endParaRPr lang="en-US" sz="2000" dirty="0"/>
          </a:p>
          <a:p>
            <a:r>
              <a:rPr lang="en-US" sz="2000" dirty="0"/>
              <a:t>Mason et al 2022 employed CDM </a:t>
            </a:r>
            <a:r>
              <a:rPr lang="en-GB" sz="2000" dirty="0"/>
              <a:t>to </a:t>
            </a:r>
            <a:r>
              <a:rPr lang="en-GB" sz="2000" dirty="0" err="1"/>
              <a:t>analyze</a:t>
            </a:r>
            <a:r>
              <a:rPr lang="en-GB" sz="2000" dirty="0"/>
              <a:t> the complexity and scaling properties of coronal hole boundaries.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18AF71-F208-5C4E-B019-E952D038D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6" y="3491236"/>
            <a:ext cx="4531899" cy="3366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67D6D-3130-C2DA-43C8-59B7BFB1C5BD}"/>
              </a:ext>
            </a:extLst>
          </p:cNvPr>
          <p:cNvSpPr txBox="1"/>
          <p:nvPr/>
        </p:nvSpPr>
        <p:spPr>
          <a:xfrm>
            <a:off x="171450" y="744895"/>
            <a:ext cx="1824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Mason et al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CADB5-00F6-1B24-9D88-F2E7DCEE3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3491236"/>
            <a:ext cx="4531899" cy="3366764"/>
          </a:xfrm>
          <a:prstGeom prst="rect">
            <a:avLst/>
          </a:prstGeom>
        </p:spPr>
      </p:pic>
      <p:pic>
        <p:nvPicPr>
          <p:cNvPr id="9" name="Picture 8" descr="A black line on a white background&#10;&#10;AI-generated content may be incorrect.">
            <a:extLst>
              <a:ext uri="{FF2B5EF4-FFF2-40B4-BE49-F238E27FC236}">
                <a16:creationId xmlns:a16="http://schemas.microsoft.com/office/drawing/2014/main" id="{A1CCC495-17DF-7910-2C06-782AF83FE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50" y="2588491"/>
            <a:ext cx="19431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53376</TotalTime>
  <Words>1071</Words>
  <Application>Microsoft Macintosh PowerPoint</Application>
  <PresentationFormat>Widescreen</PresentationFormat>
  <Paragraphs>122</Paragraphs>
  <Slides>15</Slides>
  <Notes>0</Notes>
  <HiddenSlides>1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Comic Sans MS</vt:lpstr>
      <vt:lpstr>Office Theme</vt:lpstr>
      <vt:lpstr>Method of detecting solar flare ribbon fine structures</vt:lpstr>
      <vt:lpstr>Solar flare ribbons</vt:lpstr>
      <vt:lpstr>Flare ribbon fine structure</vt:lpstr>
      <vt:lpstr>Drift speeds of flare-ribbon fine structure in recent studies</vt:lpstr>
      <vt:lpstr>Theoretical modelling</vt:lpstr>
      <vt:lpstr>Numerical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partial ionization on magnetic flux emergence  and  solar eruptions</dc:title>
  <dc:creator>Georgios Chouliaras</dc:creator>
  <cp:lastModifiedBy>CHOULIARAS, GEORGIOS</cp:lastModifiedBy>
  <cp:revision>63</cp:revision>
  <dcterms:created xsi:type="dcterms:W3CDTF">2021-09-18T11:37:50Z</dcterms:created>
  <dcterms:modified xsi:type="dcterms:W3CDTF">2025-07-10T15:04:10Z</dcterms:modified>
</cp:coreProperties>
</file>