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76" r:id="rId2"/>
    <p:sldId id="260" r:id="rId3"/>
    <p:sldId id="281" r:id="rId4"/>
    <p:sldId id="282" r:id="rId5"/>
    <p:sldId id="284" r:id="rId6"/>
    <p:sldId id="294" r:id="rId7"/>
    <p:sldId id="285" r:id="rId8"/>
    <p:sldId id="298" r:id="rId9"/>
    <p:sldId id="295" r:id="rId10"/>
    <p:sldId id="264" r:id="rId11"/>
    <p:sldId id="296" r:id="rId12"/>
    <p:sldId id="289" r:id="rId13"/>
    <p:sldId id="290" r:id="rId14"/>
    <p:sldId id="297" r:id="rId15"/>
    <p:sldId id="292" r:id="rId16"/>
    <p:sldId id="273" r:id="rId17"/>
    <p:sldId id="293" r:id="rId18"/>
    <p:sldId id="262" r:id="rId19"/>
    <p:sldId id="261" r:id="rId20"/>
    <p:sldId id="269" r:id="rId21"/>
    <p:sldId id="278" r:id="rId22"/>
    <p:sldId id="279" r:id="rId23"/>
    <p:sldId id="274" r:id="rId24"/>
    <p:sldId id="277" r:id="rId25"/>
    <p:sldId id="29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8E01"/>
    <a:srgbClr val="FF9300"/>
    <a:srgbClr val="FC7202"/>
    <a:srgbClr val="0432FF"/>
    <a:srgbClr val="00FDFF"/>
    <a:srgbClr val="73FEFF"/>
    <a:srgbClr val="76D6FF"/>
    <a:srgbClr val="941100"/>
    <a:srgbClr val="945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365"/>
    <p:restoredTop sz="72190"/>
  </p:normalViewPr>
  <p:slideViewPr>
    <p:cSldViewPr snapToGrid="0" showGuides="1">
      <p:cViewPr varScale="1">
        <p:scale>
          <a:sx n="84" d="100"/>
          <a:sy n="84" d="100"/>
        </p:scale>
        <p:origin x="272" y="168"/>
      </p:cViewPr>
      <p:guideLst>
        <p:guide orient="horz" pos="2205"/>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21AA31-6C6B-4341-B856-6C4522E66F03}" type="datetimeFigureOut">
              <a:rPr lang="en-US" smtClean="0"/>
              <a:t>7/9/25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3484CA-FAA6-5F45-AC48-F4FA85264635}" type="slidenum">
              <a:rPr lang="en-US" smtClean="0"/>
              <a:t>‹#›</a:t>
            </a:fld>
            <a:endParaRPr lang="en-US"/>
          </a:p>
        </p:txBody>
      </p:sp>
    </p:spTree>
    <p:extLst>
      <p:ext uri="{BB962C8B-B14F-4D97-AF65-F5344CB8AC3E}">
        <p14:creationId xmlns:p14="http://schemas.microsoft.com/office/powerpoint/2010/main" val="3304771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3484CA-FAA6-5F45-AC48-F4FA85264635}" type="slidenum">
              <a:rPr lang="en-US" smtClean="0"/>
              <a:t>1</a:t>
            </a:fld>
            <a:endParaRPr lang="en-US"/>
          </a:p>
        </p:txBody>
      </p:sp>
    </p:spTree>
    <p:extLst>
      <p:ext uri="{BB962C8B-B14F-4D97-AF65-F5344CB8AC3E}">
        <p14:creationId xmlns:p14="http://schemas.microsoft.com/office/powerpoint/2010/main" val="4067936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find the best model, we first tuned its four main hyperparameters. These are: the number of clusters; the window size; lambda, which controls cluster separation; and beta, which encourages temporal smoothness.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Now, to objectively find the best settings, we need a 'ground truth' to compare against. For this, we used the </a:t>
            </a:r>
            <a:r>
              <a:rPr lang="en-GB" b="1" dirty="0"/>
              <a:t>60 turbulent intervals where Julia, had already identified the reconnection events.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allows us to test different hyperparameter settings and score the results, which are shown in these heatmaps. We developed three custom metrics to do this. Briefly, they measure: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How well each model recovers the known reconnection events.</a:t>
            </a:r>
          </a:p>
          <a:p>
            <a:r>
              <a:rPr lang="en-GB" dirty="0"/>
              <a:t>Whether the identified cluster contains </a:t>
            </a:r>
            <a:r>
              <a:rPr lang="en-GB" i="1" dirty="0"/>
              <a:t>only</a:t>
            </a:r>
            <a:r>
              <a:rPr lang="en-GB" dirty="0"/>
              <a:t> reconnection events, or other structures too.</a:t>
            </a:r>
          </a:p>
          <a:p>
            <a:r>
              <a:rPr lang="en-GB" dirty="0"/>
              <a:t>Whether the events are found as localized structures we expect.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optimal configuration, highlighted in red, consistently shows that cluster 3 is the candidate for reconnection. This has the highest fraction of known events plus more potential reconnection candidates and identified them as localized structures.</a:t>
            </a:r>
          </a:p>
        </p:txBody>
      </p:sp>
      <p:sp>
        <p:nvSpPr>
          <p:cNvPr id="4" name="Slide Number Placeholder 3"/>
          <p:cNvSpPr>
            <a:spLocks noGrp="1"/>
          </p:cNvSpPr>
          <p:nvPr>
            <p:ph type="sldNum" sz="quarter" idx="5"/>
          </p:nvPr>
        </p:nvSpPr>
        <p:spPr/>
        <p:txBody>
          <a:bodyPr/>
          <a:lstStyle/>
          <a:p>
            <a:fld id="{003484CA-FAA6-5F45-AC48-F4FA85264635}" type="slidenum">
              <a:rPr lang="en-US" smtClean="0"/>
              <a:t>10</a:t>
            </a:fld>
            <a:endParaRPr lang="en-US"/>
          </a:p>
        </p:txBody>
      </p:sp>
    </p:spTree>
    <p:extLst>
      <p:ext uri="{BB962C8B-B14F-4D97-AF65-F5344CB8AC3E}">
        <p14:creationId xmlns:p14="http://schemas.microsoft.com/office/powerpoint/2010/main" val="2152423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CB9-0BC0-837C-D574-CB1B73D16D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72E460-C146-95F9-28F7-91D80E331B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890E8B-2554-5E94-963B-AC39DB4ABC5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validate our candidate cluster, we now </a:t>
            </a:r>
            <a:r>
              <a:rPr lang="en-GB" dirty="0" err="1"/>
              <a:t>analyze</a:t>
            </a:r>
            <a:r>
              <a:rPr lang="en-GB" dirty="0"/>
              <a:t> its statistical properties.</a:t>
            </a:r>
            <a:endParaRPr lang="en-US" dirty="0"/>
          </a:p>
        </p:txBody>
      </p:sp>
      <p:sp>
        <p:nvSpPr>
          <p:cNvPr id="4" name="Slide Number Placeholder 3">
            <a:extLst>
              <a:ext uri="{FF2B5EF4-FFF2-40B4-BE49-F238E27FC236}">
                <a16:creationId xmlns:a16="http://schemas.microsoft.com/office/drawing/2014/main" id="{5E78C01A-3A03-4C52-ADA5-B52FB6CA36D9}"/>
              </a:ext>
            </a:extLst>
          </p:cNvPr>
          <p:cNvSpPr>
            <a:spLocks noGrp="1"/>
          </p:cNvSpPr>
          <p:nvPr>
            <p:ph type="sldNum" sz="quarter" idx="5"/>
          </p:nvPr>
        </p:nvSpPr>
        <p:spPr/>
        <p:txBody>
          <a:bodyPr/>
          <a:lstStyle/>
          <a:p>
            <a:fld id="{003484CA-FAA6-5F45-AC48-F4FA85264635}" type="slidenum">
              <a:rPr lang="en-US" smtClean="0"/>
              <a:t>11</a:t>
            </a:fld>
            <a:endParaRPr lang="en-US"/>
          </a:p>
        </p:txBody>
      </p:sp>
    </p:spTree>
    <p:extLst>
      <p:ext uri="{BB962C8B-B14F-4D97-AF65-F5344CB8AC3E}">
        <p14:creationId xmlns:p14="http://schemas.microsoft.com/office/powerpoint/2010/main" val="3545548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1FF30-A099-5179-3B60-6EA50914D4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D48F8D-590F-2A45-C7E1-A483D14599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49C1A3-ACA9-FBB9-B26F-71B20B4F3E08}"/>
              </a:ext>
            </a:extLst>
          </p:cNvPr>
          <p:cNvSpPr>
            <a:spLocks noGrp="1"/>
          </p:cNvSpPr>
          <p:nvPr>
            <p:ph type="body" idx="1"/>
          </p:nvPr>
        </p:nvSpPr>
        <p:spPr/>
        <p:txBody>
          <a:bodyPr/>
          <a:lstStyle/>
          <a:p>
            <a:endParaRPr lang="en-GB" dirty="0"/>
          </a:p>
          <a:p>
            <a:r>
              <a:rPr lang="en-GB" dirty="0"/>
              <a:t>And these plots show that analysis. We're looking at the probability distributions for three key features across all the clusters found by TICC.</a:t>
            </a:r>
          </a:p>
          <a:p>
            <a:endParaRPr lang="en-GB" dirty="0"/>
          </a:p>
          <a:p>
            <a:r>
              <a:rPr lang="en-GB" dirty="0"/>
              <a:t>I want to draw your attention to </a:t>
            </a:r>
            <a:r>
              <a:rPr lang="en-GB" b="1" dirty="0"/>
              <a:t>Cluster 3, shown here in red</a:t>
            </a:r>
            <a:r>
              <a:rPr lang="en-GB" dirty="0"/>
              <a:t>.</a:t>
            </a:r>
          </a:p>
          <a:p>
            <a:r>
              <a:rPr lang="en-GB" dirty="0"/>
              <a:t>For </a:t>
            </a:r>
            <a:r>
              <a:rPr lang="en-GB" b="1" dirty="0"/>
              <a:t>current density</a:t>
            </a:r>
            <a:r>
              <a:rPr lang="en-GB" dirty="0"/>
              <a:t>, you can see its distribution is clearly skewed towards much higher values.</a:t>
            </a:r>
          </a:p>
          <a:p>
            <a:r>
              <a:rPr lang="en-GB" dirty="0"/>
              <a:t>It also captures the highest values for both </a:t>
            </a:r>
            <a:r>
              <a:rPr lang="en-GB" b="1" dirty="0"/>
              <a:t>energy conversion</a:t>
            </a:r>
            <a:r>
              <a:rPr lang="en-GB" dirty="0"/>
              <a:t> and the </a:t>
            </a:r>
            <a:r>
              <a:rPr lang="en-GB" b="1" dirty="0"/>
              <a:t>non-ideal electric field</a:t>
            </a:r>
            <a:r>
              <a:rPr lang="en-GB" dirty="0"/>
              <a:t>.</a:t>
            </a:r>
          </a:p>
          <a:p>
            <a:r>
              <a:rPr lang="en-GB" dirty="0"/>
              <a:t>This confirms that, on a statistical level, Cluster 3 has the correct physical profile for reconnection. </a:t>
            </a:r>
          </a:p>
        </p:txBody>
      </p:sp>
      <p:sp>
        <p:nvSpPr>
          <p:cNvPr id="4" name="Slide Number Placeholder 3">
            <a:extLst>
              <a:ext uri="{FF2B5EF4-FFF2-40B4-BE49-F238E27FC236}">
                <a16:creationId xmlns:a16="http://schemas.microsoft.com/office/drawing/2014/main" id="{022729F2-6938-AE51-6851-6660EC55C53B}"/>
              </a:ext>
            </a:extLst>
          </p:cNvPr>
          <p:cNvSpPr>
            <a:spLocks noGrp="1"/>
          </p:cNvSpPr>
          <p:nvPr>
            <p:ph type="sldNum" sz="quarter" idx="5"/>
          </p:nvPr>
        </p:nvSpPr>
        <p:spPr/>
        <p:txBody>
          <a:bodyPr/>
          <a:lstStyle/>
          <a:p>
            <a:fld id="{003484CA-FAA6-5F45-AC48-F4FA85264635}" type="slidenum">
              <a:rPr lang="en-US" smtClean="0"/>
              <a:t>12</a:t>
            </a:fld>
            <a:endParaRPr lang="en-US"/>
          </a:p>
        </p:txBody>
      </p:sp>
    </p:spTree>
    <p:extLst>
      <p:ext uri="{BB962C8B-B14F-4D97-AF65-F5344CB8AC3E}">
        <p14:creationId xmlns:p14="http://schemas.microsoft.com/office/powerpoint/2010/main" val="2292190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DD6DF-0042-6486-5257-250CAB9B93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59077-4DB0-2CE9-EB1C-C3B0255B88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E95C1C-0B7B-87EB-9EC1-DB70168A9E5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Now that we've confirmed the statistical properties of Cluster 3, we can examine what the events look like in the time-series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top plot shows a time series of the current density. All the coloured regions are points that our algorithm has labelled as Cluster 3. We see that the algorithm correctly captured most of the known reconnection events, which are marked by the red vertical lines. It identifies these events as sharp, </a:t>
            </a:r>
            <a:r>
              <a:rPr lang="en-GB" b="1" dirty="0"/>
              <a:t>localised structures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Zooming in on a known reconnection event on the left, we see the simultaneous spikes in current density, energy conversion, and the non-ideal electric field. On the right, a new candidate event found by TICC shows very similar physical signatures.</a:t>
            </a:r>
          </a:p>
        </p:txBody>
      </p:sp>
      <p:sp>
        <p:nvSpPr>
          <p:cNvPr id="4" name="Slide Number Placeholder 3">
            <a:extLst>
              <a:ext uri="{FF2B5EF4-FFF2-40B4-BE49-F238E27FC236}">
                <a16:creationId xmlns:a16="http://schemas.microsoft.com/office/drawing/2014/main" id="{36BC907C-3BE4-C018-3276-ABB124C43C82}"/>
              </a:ext>
            </a:extLst>
          </p:cNvPr>
          <p:cNvSpPr>
            <a:spLocks noGrp="1"/>
          </p:cNvSpPr>
          <p:nvPr>
            <p:ph type="sldNum" sz="quarter" idx="5"/>
          </p:nvPr>
        </p:nvSpPr>
        <p:spPr/>
        <p:txBody>
          <a:bodyPr/>
          <a:lstStyle/>
          <a:p>
            <a:fld id="{003484CA-FAA6-5F45-AC48-F4FA85264635}" type="slidenum">
              <a:rPr lang="en-US" smtClean="0"/>
              <a:t>13</a:t>
            </a:fld>
            <a:endParaRPr lang="en-US"/>
          </a:p>
        </p:txBody>
      </p:sp>
    </p:spTree>
    <p:extLst>
      <p:ext uri="{BB962C8B-B14F-4D97-AF65-F5344CB8AC3E}">
        <p14:creationId xmlns:p14="http://schemas.microsoft.com/office/powerpoint/2010/main" val="4082968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B34C1-EBE2-E732-B6AB-2AA6F1B84C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95043D-0B9F-CBDA-2E58-6DE7310A41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3ADCEA-FB8A-8F67-26CF-78E987D71196}"/>
              </a:ext>
            </a:extLst>
          </p:cNvPr>
          <p:cNvSpPr>
            <a:spLocks noGrp="1"/>
          </p:cNvSpPr>
          <p:nvPr>
            <p:ph type="body" idx="1"/>
          </p:nvPr>
        </p:nvSpPr>
        <p:spPr/>
        <p:txBody>
          <a:bodyPr/>
          <a:lstStyle/>
          <a:p>
            <a:r>
              <a:rPr lang="en-GB" dirty="0"/>
              <a:t>This bring us to the final step which is to take all of these candidates—both the known and the newly found—and confirm they are indeed reconnection events.</a:t>
            </a:r>
          </a:p>
        </p:txBody>
      </p:sp>
      <p:sp>
        <p:nvSpPr>
          <p:cNvPr id="4" name="Slide Number Placeholder 3">
            <a:extLst>
              <a:ext uri="{FF2B5EF4-FFF2-40B4-BE49-F238E27FC236}">
                <a16:creationId xmlns:a16="http://schemas.microsoft.com/office/drawing/2014/main" id="{E1F71C11-C32E-6CF5-33C6-7973409CA295}"/>
              </a:ext>
            </a:extLst>
          </p:cNvPr>
          <p:cNvSpPr>
            <a:spLocks noGrp="1"/>
          </p:cNvSpPr>
          <p:nvPr>
            <p:ph type="sldNum" sz="quarter" idx="5"/>
          </p:nvPr>
        </p:nvSpPr>
        <p:spPr/>
        <p:txBody>
          <a:bodyPr/>
          <a:lstStyle/>
          <a:p>
            <a:fld id="{003484CA-FAA6-5F45-AC48-F4FA85264635}" type="slidenum">
              <a:rPr lang="en-US" smtClean="0"/>
              <a:t>14</a:t>
            </a:fld>
            <a:endParaRPr lang="en-US"/>
          </a:p>
        </p:txBody>
      </p:sp>
    </p:spTree>
    <p:extLst>
      <p:ext uri="{BB962C8B-B14F-4D97-AF65-F5344CB8AC3E}">
        <p14:creationId xmlns:p14="http://schemas.microsoft.com/office/powerpoint/2010/main" val="418018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1C0BF-FEFA-71C5-7923-2CC03CB80B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DE0A46-AD66-5BE2-5F78-A5ADC409C1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367542-FE9B-C079-F7BE-6D0F55371D5E}"/>
              </a:ext>
            </a:extLst>
          </p:cNvPr>
          <p:cNvSpPr>
            <a:spLocks noGrp="1"/>
          </p:cNvSpPr>
          <p:nvPr>
            <p:ph type="body" idx="1"/>
          </p:nvPr>
        </p:nvSpPr>
        <p:spPr/>
        <p:txBody>
          <a:bodyPr/>
          <a:lstStyle/>
          <a:p>
            <a:r>
              <a:rPr lang="en-GB" dirty="0"/>
              <a:t>First, because MMS trajectory is not aligned with the orientation of a current sheet, we rotate each candidate into a local coordinate system aligned with the current sheet—known as </a:t>
            </a:r>
            <a:r>
              <a:rPr lang="en-GB" b="1" dirty="0"/>
              <a:t>LMN. </a:t>
            </a:r>
            <a:r>
              <a:rPr lang="en-GB" dirty="0"/>
              <a:t>This not just makes the physical signatures of reconnection much clearer to identify but also makes it possible to model them with mathematical functions,</a:t>
            </a:r>
          </a:p>
          <a:p>
            <a:endParaRPr lang="en-GB" dirty="0"/>
          </a:p>
          <a:p>
            <a:r>
              <a:rPr lang="en-GB" dirty="0"/>
              <a:t>For example, we fit the </a:t>
            </a:r>
            <a:r>
              <a:rPr lang="en-GB" b="1" dirty="0"/>
              <a:t>reversal in the magnetic field</a:t>
            </a:r>
            <a:r>
              <a:rPr lang="en-GB" dirty="0"/>
              <a:t> with a hyperbolic tangent function, the </a:t>
            </a:r>
            <a:r>
              <a:rPr lang="en-GB" b="1" dirty="0"/>
              <a:t>outflow jets</a:t>
            </a:r>
            <a:r>
              <a:rPr lang="en-GB" dirty="0"/>
              <a:t> with Gaussians and the distinct peaks in the magnetic flux transport as gaussians and first derivative of gaussians. The plot on the right shows a real example of this, where the continuous lines are our mathematical fits to the raw data from one candidate event.</a:t>
            </a:r>
          </a:p>
          <a:p>
            <a:endParaRPr lang="en-GB" dirty="0"/>
          </a:p>
          <a:p>
            <a:r>
              <a:rPr lang="en-GB" dirty="0"/>
              <a:t>And this is the key to our final classification step. The input for our </a:t>
            </a:r>
            <a:r>
              <a:rPr lang="en-GB" b="1" dirty="0"/>
              <a:t>second unsupervised machine learning layer</a:t>
            </a:r>
            <a:r>
              <a:rPr lang="en-GB" dirty="0"/>
              <a:t> is the set of </a:t>
            </a:r>
            <a:r>
              <a:rPr lang="en-GB" b="1" dirty="0"/>
              <a:t>parameters from these fits</a:t>
            </a:r>
            <a:r>
              <a:rPr lang="en-GB" dirty="0"/>
              <a:t>—things like the exact </a:t>
            </a:r>
            <a:r>
              <a:rPr lang="en-GB" dirty="0" err="1"/>
              <a:t>center</a:t>
            </a:r>
            <a:r>
              <a:rPr lang="en-GB" dirty="0"/>
              <a:t> time, the width, and the amplitude of each signature.</a:t>
            </a:r>
          </a:p>
          <a:p>
            <a:endParaRPr lang="en-GB" dirty="0"/>
          </a:p>
          <a:p>
            <a:r>
              <a:rPr lang="en-GB" dirty="0"/>
              <a:t>We then use a k-means algorithm to cluster the events based on these fit parameters. This allows us to systematically classify true reconnection events from any false positives. This part of the project is ongoing, but the results are promising and provide us with a final, robustly validated list of events.</a:t>
            </a:r>
          </a:p>
        </p:txBody>
      </p:sp>
      <p:sp>
        <p:nvSpPr>
          <p:cNvPr id="4" name="Slide Number Placeholder 3">
            <a:extLst>
              <a:ext uri="{FF2B5EF4-FFF2-40B4-BE49-F238E27FC236}">
                <a16:creationId xmlns:a16="http://schemas.microsoft.com/office/drawing/2014/main" id="{1399E95E-4B5B-FCC7-FAB3-69853B5C28E5}"/>
              </a:ext>
            </a:extLst>
          </p:cNvPr>
          <p:cNvSpPr>
            <a:spLocks noGrp="1"/>
          </p:cNvSpPr>
          <p:nvPr>
            <p:ph type="sldNum" sz="quarter" idx="5"/>
          </p:nvPr>
        </p:nvSpPr>
        <p:spPr/>
        <p:txBody>
          <a:bodyPr/>
          <a:lstStyle/>
          <a:p>
            <a:fld id="{003484CA-FAA6-5F45-AC48-F4FA85264635}" type="slidenum">
              <a:rPr lang="en-US" smtClean="0"/>
              <a:t>15</a:t>
            </a:fld>
            <a:endParaRPr lang="en-US"/>
          </a:p>
        </p:txBody>
      </p:sp>
    </p:spTree>
    <p:extLst>
      <p:ext uri="{BB962C8B-B14F-4D97-AF65-F5344CB8AC3E}">
        <p14:creationId xmlns:p14="http://schemas.microsoft.com/office/powerpoint/2010/main" val="1739461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summary, we've shown that by using a physically-motivated set of features, TICC can reliably identify the complex patterns of magnetic reconnection within a turbulence environment. Our method not only validates events that were already known, but also, it discovers new potential events that previous manual identification may have missed.</a:t>
            </a:r>
          </a:p>
          <a:p>
            <a:endParaRPr lang="en-GB" dirty="0"/>
          </a:p>
          <a:p>
            <a:r>
              <a:rPr lang="en-GB" dirty="0"/>
              <a:t>The next step is to finish and polish the last part of the workflow and apply the algorithm to MMS burst data to a more turbulent intervals, to perform a </a:t>
            </a:r>
            <a:r>
              <a:rPr lang="en-GB"/>
              <a:t>robstatistical</a:t>
            </a:r>
            <a:r>
              <a:rPr lang="en-GB" dirty="0"/>
              <a:t> study on the reconnection prevalence.</a:t>
            </a:r>
          </a:p>
          <a:p>
            <a:endParaRPr lang="en-GB" dirty="0"/>
          </a:p>
        </p:txBody>
      </p:sp>
      <p:sp>
        <p:nvSpPr>
          <p:cNvPr id="4" name="Slide Number Placeholder 3"/>
          <p:cNvSpPr>
            <a:spLocks noGrp="1"/>
          </p:cNvSpPr>
          <p:nvPr>
            <p:ph type="sldNum" sz="quarter" idx="5"/>
          </p:nvPr>
        </p:nvSpPr>
        <p:spPr/>
        <p:txBody>
          <a:bodyPr/>
          <a:lstStyle/>
          <a:p>
            <a:fld id="{003484CA-FAA6-5F45-AC48-F4FA85264635}" type="slidenum">
              <a:rPr lang="en-US" smtClean="0"/>
              <a:t>16</a:t>
            </a:fld>
            <a:endParaRPr lang="en-US"/>
          </a:p>
        </p:txBody>
      </p:sp>
    </p:spTree>
    <p:extLst>
      <p:ext uri="{BB962C8B-B14F-4D97-AF65-F5344CB8AC3E}">
        <p14:creationId xmlns:p14="http://schemas.microsoft.com/office/powerpoint/2010/main" val="281643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872AB-73AD-ED8C-568C-34E9B3F1A5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B7AE06-34BB-955E-4961-EAD4A21236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E62C9B-8CA2-405E-5B6D-E717D9F5FE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3AEC1D-F66F-A93B-FD67-3A7925179EFB}"/>
              </a:ext>
            </a:extLst>
          </p:cNvPr>
          <p:cNvSpPr>
            <a:spLocks noGrp="1"/>
          </p:cNvSpPr>
          <p:nvPr>
            <p:ph type="sldNum" sz="quarter" idx="5"/>
          </p:nvPr>
        </p:nvSpPr>
        <p:spPr/>
        <p:txBody>
          <a:bodyPr/>
          <a:lstStyle/>
          <a:p>
            <a:fld id="{003484CA-FAA6-5F45-AC48-F4FA85264635}" type="slidenum">
              <a:rPr lang="en-US" smtClean="0"/>
              <a:t>17</a:t>
            </a:fld>
            <a:endParaRPr lang="en-US"/>
          </a:p>
        </p:txBody>
      </p:sp>
    </p:spTree>
    <p:extLst>
      <p:ext uri="{BB962C8B-B14F-4D97-AF65-F5344CB8AC3E}">
        <p14:creationId xmlns:p14="http://schemas.microsoft.com/office/powerpoint/2010/main" val="2086411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do this, We can assume that the volume spanned by the MMS  is that of a cylinder formed around its trajectory with diameter as the correlation length.</a:t>
            </a:r>
          </a:p>
          <a:p>
            <a:r>
              <a:rPr lang="en-US" dirty="0"/>
              <a:t> length of the trajectory (which is the time of the MMS during that trajectory per the bulk velocity)</a:t>
            </a:r>
          </a:p>
          <a:p>
            <a:endParaRPr lang="en-US" dirty="0"/>
          </a:p>
          <a:p>
            <a:r>
              <a:rPr lang="en-US" dirty="0"/>
              <a:t>The correlation length is the larger magnetic structure associated with this turbulent interval. </a:t>
            </a:r>
          </a:p>
          <a:p>
            <a:endParaRPr lang="en-US" dirty="0"/>
          </a:p>
          <a:p>
            <a:r>
              <a:rPr lang="en-US" dirty="0"/>
              <a:t>In this volume we can count the number of reconnection events to compute this density of reconnection events.</a:t>
            </a:r>
          </a:p>
        </p:txBody>
      </p:sp>
      <p:sp>
        <p:nvSpPr>
          <p:cNvPr id="4" name="Slide Number Placeholder 3"/>
          <p:cNvSpPr>
            <a:spLocks noGrp="1"/>
          </p:cNvSpPr>
          <p:nvPr>
            <p:ph type="sldNum" sz="quarter" idx="5"/>
          </p:nvPr>
        </p:nvSpPr>
        <p:spPr/>
        <p:txBody>
          <a:bodyPr/>
          <a:lstStyle/>
          <a:p>
            <a:fld id="{003484CA-FAA6-5F45-AC48-F4FA85264635}" type="slidenum">
              <a:rPr lang="en-US" smtClean="0"/>
              <a:t>18</a:t>
            </a:fld>
            <a:endParaRPr lang="en-US"/>
          </a:p>
        </p:txBody>
      </p:sp>
    </p:spTree>
    <p:extLst>
      <p:ext uri="{BB962C8B-B14F-4D97-AF65-F5344CB8AC3E}">
        <p14:creationId xmlns:p14="http://schemas.microsoft.com/office/powerpoint/2010/main" val="2313348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squint</a:t>
            </a:r>
          </a:p>
        </p:txBody>
      </p:sp>
      <p:sp>
        <p:nvSpPr>
          <p:cNvPr id="4" name="Slide Number Placeholder 3"/>
          <p:cNvSpPr>
            <a:spLocks noGrp="1"/>
          </p:cNvSpPr>
          <p:nvPr>
            <p:ph type="sldNum" sz="quarter" idx="5"/>
          </p:nvPr>
        </p:nvSpPr>
        <p:spPr/>
        <p:txBody>
          <a:bodyPr/>
          <a:lstStyle/>
          <a:p>
            <a:fld id="{003484CA-FAA6-5F45-AC48-F4FA85264635}" type="slidenum">
              <a:rPr lang="en-US" smtClean="0"/>
              <a:t>19</a:t>
            </a:fld>
            <a:endParaRPr lang="en-US"/>
          </a:p>
        </p:txBody>
      </p:sp>
    </p:spTree>
    <p:extLst>
      <p:ext uri="{BB962C8B-B14F-4D97-AF65-F5344CB8AC3E}">
        <p14:creationId xmlns:p14="http://schemas.microsoft.com/office/powerpoint/2010/main" val="3522310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Turbulence is a universal phenomenon we see everywhere, from fluids like coffee to planetary atmospheres like Jupiter’s. It is a complex, nonlinear process,  that generates fluctuations that span over a wide range of scales. In collisionless plasmas, turbulence naturally creates thin, intense current sheets where magnetic reconnection can occur. </a:t>
            </a:r>
          </a:p>
          <a:p>
            <a:endParaRPr lang="en-GB" noProof="0" dirty="0"/>
          </a:p>
          <a:p>
            <a:r>
              <a:rPr lang="en-GB" noProof="0" dirty="0"/>
              <a:t>Reconnection </a:t>
            </a:r>
            <a:r>
              <a:rPr lang="en-GB" sz="1200" dirty="0">
                <a:latin typeface="CMR9"/>
              </a:rPr>
              <a:t>is a process where plasmas carrying oppositely-directed magnetic fields converge, break, and then reconnect in the diffusion region, releasing stored magnetic energy. </a:t>
            </a:r>
          </a:p>
          <a:p>
            <a:endParaRPr lang="en-GB" sz="1200" dirty="0">
              <a:latin typeface="CMR9"/>
            </a:endParaRPr>
          </a:p>
          <a:p>
            <a:r>
              <a:rPr lang="en-GB" sz="1200" dirty="0">
                <a:latin typeface="CMR9"/>
              </a:rPr>
              <a:t>In the standard picture of reconnection, both ions and electrons are accelerated away from the diffusion region. However, it’s also been observed only electron jets, unaccompanied by ion jets. This is associated with thinner current sheets and is known as electron-only reconnection.</a:t>
            </a:r>
            <a:endParaRPr lang="en-GB" noProof="0" dirty="0"/>
          </a:p>
          <a:p>
            <a:endParaRPr lang="en-GB" dirty="0"/>
          </a:p>
          <a:p>
            <a:r>
              <a:rPr lang="en-GB" dirty="0"/>
              <a:t>Both turbulence and reconnection are key to how energy is dissipated in space, but </a:t>
            </a:r>
            <a:r>
              <a:rPr lang="en-GB" noProof="0" dirty="0"/>
              <a:t>how this process occurs is not yet fully understood.</a:t>
            </a:r>
          </a:p>
        </p:txBody>
      </p:sp>
      <p:sp>
        <p:nvSpPr>
          <p:cNvPr id="4" name="Slide Number Placeholder 3"/>
          <p:cNvSpPr>
            <a:spLocks noGrp="1"/>
          </p:cNvSpPr>
          <p:nvPr>
            <p:ph type="sldNum" sz="quarter" idx="5"/>
          </p:nvPr>
        </p:nvSpPr>
        <p:spPr/>
        <p:txBody>
          <a:bodyPr/>
          <a:lstStyle/>
          <a:p>
            <a:fld id="{003484CA-FAA6-5F45-AC48-F4FA85264635}" type="slidenum">
              <a:rPr lang="en-US" smtClean="0"/>
              <a:t>2</a:t>
            </a:fld>
            <a:endParaRPr lang="en-US"/>
          </a:p>
        </p:txBody>
      </p:sp>
    </p:spTree>
    <p:extLst>
      <p:ext uri="{BB962C8B-B14F-4D97-AF65-F5344CB8AC3E}">
        <p14:creationId xmlns:p14="http://schemas.microsoft.com/office/powerpoint/2010/main" val="76250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dvOTf9433e2d"/>
              </a:rPr>
              <a:t>Energy transfer rate from large to small scales.</a:t>
            </a:r>
          </a:p>
          <a:p>
            <a:r>
              <a:rPr lang="en-GB" sz="1800" dirty="0">
                <a:effectLst/>
                <a:latin typeface="AdvOTf9433e2d"/>
              </a:rPr>
              <a:t>we expect that the decay rate of the energy- containing eddies at</a:t>
            </a:r>
          </a:p>
          <a:p>
            <a:r>
              <a:rPr lang="en-GB" sz="1800" dirty="0">
                <a:effectLst/>
                <a:latin typeface="AdvOTf9433e2d"/>
              </a:rPr>
              <a:t> large scales, </a:t>
            </a:r>
            <a:endParaRPr lang="en-GB" sz="1800" dirty="0">
              <a:effectLst/>
              <a:latin typeface="AdvTT8f3612e7"/>
            </a:endParaRPr>
          </a:p>
          <a:p>
            <a:endParaRPr lang="en-GB" sz="1800" dirty="0">
              <a:effectLst/>
              <a:latin typeface="AdvTT8f3612e7"/>
            </a:endParaRPr>
          </a:p>
          <a:p>
            <a:r>
              <a:rPr lang="en-GB" sz="1800" dirty="0">
                <a:effectLst/>
                <a:latin typeface="AdvOTf9433e2d"/>
              </a:rPr>
              <a:t>for the isotropic and low-cross-helicity case, </a:t>
            </a:r>
            <a:r>
              <a:rPr lang="en-GB" sz="1800" i="1" dirty="0">
                <a:effectLst/>
                <a:latin typeface="EuclidSymbol"/>
              </a:rPr>
              <a:t>a </a:t>
            </a:r>
            <a:r>
              <a:rPr lang="en-GB" sz="1800" dirty="0">
                <a:effectLst/>
                <a:latin typeface="EuclidSymbol"/>
              </a:rPr>
              <a:t>= </a:t>
            </a:r>
            <a:r>
              <a:rPr lang="en-GB" sz="1800" dirty="0">
                <a:effectLst/>
                <a:latin typeface="TimesLTStd"/>
              </a:rPr>
              <a:t>4</a:t>
            </a:r>
            <a:r>
              <a:rPr lang="en-GB" sz="1800" i="1" dirty="0">
                <a:effectLst/>
                <a:latin typeface="TimesLTStd"/>
              </a:rPr>
              <a:t>C/ </a:t>
            </a:r>
            <a:r>
              <a:rPr lang="en-GB" sz="1800" dirty="0">
                <a:effectLst/>
                <a:latin typeface="STIXGeneral"/>
              </a:rPr>
              <a:t>(</a:t>
            </a:r>
            <a:r>
              <a:rPr lang="en-GB" sz="1800" dirty="0">
                <a:effectLst/>
                <a:latin typeface="TimesLTStd"/>
              </a:rPr>
              <a:t>9\sqrt(3) </a:t>
            </a:r>
            <a:r>
              <a:rPr lang="en-GB" sz="1800" dirty="0">
                <a:effectLst/>
                <a:latin typeface="STIXGeneral"/>
              </a:rPr>
              <a:t>)</a:t>
            </a:r>
            <a:r>
              <a:rPr lang="en-GB" sz="1800" dirty="0">
                <a:effectLst/>
                <a:latin typeface="AdvOTf9433e2d"/>
              </a:rPr>
              <a:t>, where </a:t>
            </a:r>
            <a:endParaRPr lang="en-GB" dirty="0"/>
          </a:p>
          <a:p>
            <a:r>
              <a:rPr lang="en-GB" sz="1800" dirty="0">
                <a:effectLst/>
                <a:latin typeface="AdvOTb4af3d5d.I"/>
              </a:rPr>
              <a:t>C</a:t>
            </a:r>
            <a:r>
              <a:rPr lang="en-GB" sz="1800" dirty="0">
                <a:effectLst/>
                <a:latin typeface="AdvTT8f3612e7"/>
              </a:rPr>
              <a:t>. </a:t>
            </a:r>
            <a:r>
              <a:rPr lang="en-GB" sz="1800" dirty="0">
                <a:effectLst/>
                <a:latin typeface="AdvOTf9433e2d"/>
              </a:rPr>
              <a:t>is the dimensionless dissipation rate. </a:t>
            </a:r>
            <a:endParaRPr lang="en-GB" dirty="0"/>
          </a:p>
          <a:p>
            <a:endParaRPr lang="en-GB" dirty="0"/>
          </a:p>
        </p:txBody>
      </p:sp>
      <p:sp>
        <p:nvSpPr>
          <p:cNvPr id="4" name="Slide Number Placeholder 3"/>
          <p:cNvSpPr>
            <a:spLocks noGrp="1"/>
          </p:cNvSpPr>
          <p:nvPr>
            <p:ph type="sldNum" sz="quarter" idx="5"/>
          </p:nvPr>
        </p:nvSpPr>
        <p:spPr/>
        <p:txBody>
          <a:bodyPr/>
          <a:lstStyle/>
          <a:p>
            <a:fld id="{003484CA-FAA6-5F45-AC48-F4FA85264635}" type="slidenum">
              <a:rPr lang="en-US" smtClean="0"/>
              <a:t>20</a:t>
            </a:fld>
            <a:endParaRPr lang="en-US"/>
          </a:p>
        </p:txBody>
      </p:sp>
    </p:spTree>
    <p:extLst>
      <p:ext uri="{BB962C8B-B14F-4D97-AF65-F5344CB8AC3E}">
        <p14:creationId xmlns:p14="http://schemas.microsoft.com/office/powerpoint/2010/main" val="2825718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9B37F-7388-28B5-017B-4D03D60573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59C960-46A1-C6C7-C4E2-5EE7666EA0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6B4FAC-B101-923C-4D6E-9F77010CDA85}"/>
              </a:ext>
            </a:extLst>
          </p:cNvPr>
          <p:cNvSpPr>
            <a:spLocks noGrp="1"/>
          </p:cNvSpPr>
          <p:nvPr>
            <p:ph type="body" idx="1"/>
          </p:nvPr>
        </p:nvSpPr>
        <p:spPr/>
        <p:txBody>
          <a:bodyPr/>
          <a:lstStyle/>
          <a:p>
            <a:r>
              <a:rPr lang="en-US" dirty="0"/>
              <a:t>After selecting the features, we need to normalize them such that the structure of the data across all the features and their values respect to their mean are independent of other features’ values. </a:t>
            </a:r>
          </a:p>
          <a:p>
            <a:endParaRPr lang="en-US" dirty="0"/>
          </a:p>
          <a:p>
            <a:r>
              <a:rPr lang="en-US" dirty="0"/>
              <a:t>Also, in machine learning, there are extreme events that could be considered as outliers which are errors in a dataset. In our dataset there are some extreme events such as enhancement in the current density that are not outliers. </a:t>
            </a:r>
          </a:p>
          <a:p>
            <a:endParaRPr lang="en-US" dirty="0"/>
          </a:p>
          <a:p>
            <a:r>
              <a:rPr lang="en-US" dirty="0"/>
              <a:t>Therefore, we normalize each feature such that the mean value is subtracted from each data point and then divided by its standard deviation.</a:t>
            </a:r>
          </a:p>
          <a:p>
            <a:endParaRPr lang="en-US" dirty="0"/>
          </a:p>
          <a:p>
            <a:r>
              <a:rPr lang="en-US" dirty="0"/>
              <a:t>Another challenge of unsupervised ML learning is that we do not know the number of clusters. To find the optimal number of clusters I used the Bayesian Information Criterion BIC score, which is useful when dealing with complex data as turbulent data.</a:t>
            </a:r>
          </a:p>
          <a:p>
            <a:endParaRPr lang="en-US" dirty="0"/>
          </a:p>
          <a:p>
            <a:r>
              <a:rPr lang="en-US" dirty="0"/>
              <a:t>Here we have the BIC score versus the number of clusters. While BIC becomes more negative with number of clusters and converges to a value, it means that we are close to the optimum number of clusters. We applied this score to different datasets and the values found vary from 4 to 7 clusters. These could correspond to diffusion regions, inflow and outflow jets, reconnecting current sheets, and/or other plasma structures.</a:t>
            </a:r>
          </a:p>
        </p:txBody>
      </p:sp>
      <p:sp>
        <p:nvSpPr>
          <p:cNvPr id="4" name="Slide Number Placeholder 3">
            <a:extLst>
              <a:ext uri="{FF2B5EF4-FFF2-40B4-BE49-F238E27FC236}">
                <a16:creationId xmlns:a16="http://schemas.microsoft.com/office/drawing/2014/main" id="{419016AB-F393-A3B4-5289-C94307CD34D7}"/>
              </a:ext>
            </a:extLst>
          </p:cNvPr>
          <p:cNvSpPr>
            <a:spLocks noGrp="1"/>
          </p:cNvSpPr>
          <p:nvPr>
            <p:ph type="sldNum" sz="quarter" idx="5"/>
          </p:nvPr>
        </p:nvSpPr>
        <p:spPr/>
        <p:txBody>
          <a:bodyPr/>
          <a:lstStyle/>
          <a:p>
            <a:fld id="{F0D2777E-D1D0-2548-B592-CA83F1CE5A79}" type="slidenum">
              <a:rPr lang="en-US" smtClean="0"/>
              <a:t>23</a:t>
            </a:fld>
            <a:endParaRPr lang="en-US"/>
          </a:p>
        </p:txBody>
      </p:sp>
    </p:spTree>
    <p:extLst>
      <p:ext uri="{BB962C8B-B14F-4D97-AF65-F5344CB8AC3E}">
        <p14:creationId xmlns:p14="http://schemas.microsoft.com/office/powerpoint/2010/main" val="4061811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000000"/>
                </a:solidFill>
                <a:effectLst/>
                <a:latin typeface="-webkit-standard"/>
              </a:rPr>
              <a:t>This encourages to maintain consecutive points clustered together which guaranties temporal smoothness by the parameter beta. The </a:t>
            </a:r>
            <a:r>
              <a:rPr lang="en-GB" b="0" i="0" u="none" strike="noStrike" dirty="0" err="1">
                <a:solidFill>
                  <a:srgbClr val="000000"/>
                </a:solidFill>
                <a:effectLst/>
                <a:latin typeface="-webkit-standard"/>
              </a:rPr>
              <a:t>subsequences</a:t>
            </a:r>
            <a:r>
              <a:rPr lang="en-GB" b="0" i="0" u="none" strike="noStrike" dirty="0">
                <a:solidFill>
                  <a:srgbClr val="000000"/>
                </a:solidFill>
                <a:effectLst/>
                <a:latin typeface="-webkit-standard"/>
              </a:rPr>
              <a:t> are clustered such that their likelihoods are optimized, and the clusters are different enough through the parameter lambda.</a:t>
            </a:r>
          </a:p>
        </p:txBody>
      </p:sp>
      <p:sp>
        <p:nvSpPr>
          <p:cNvPr id="4" name="Slide Number Placeholder 3"/>
          <p:cNvSpPr>
            <a:spLocks noGrp="1"/>
          </p:cNvSpPr>
          <p:nvPr>
            <p:ph type="sldNum" sz="quarter" idx="5"/>
          </p:nvPr>
        </p:nvSpPr>
        <p:spPr/>
        <p:txBody>
          <a:bodyPr/>
          <a:lstStyle/>
          <a:p>
            <a:fld id="{F0D2777E-D1D0-2548-B592-CA83F1CE5A79}" type="slidenum">
              <a:rPr lang="en-US" smtClean="0"/>
              <a:t>24</a:t>
            </a:fld>
            <a:endParaRPr lang="en-US"/>
          </a:p>
        </p:txBody>
      </p:sp>
    </p:spTree>
    <p:extLst>
      <p:ext uri="{BB962C8B-B14F-4D97-AF65-F5344CB8AC3E}">
        <p14:creationId xmlns:p14="http://schemas.microsoft.com/office/powerpoint/2010/main" val="1853802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32249-B392-2C97-FFAA-EFEE096996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EF3BB6-ED00-B368-F3ED-E16E27026F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846166-5102-8350-3F0C-584909A664A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To find the best model we vary these 4 hyperparameters from TICC: the number of clusters, the number of points in a subsequence (w), lambda that controls how different we want the clusters to be, and beta that </a:t>
            </a:r>
            <a:r>
              <a:rPr lang="en-GB" b="0" i="0" u="none" strike="noStrike">
                <a:solidFill>
                  <a:srgbClr val="000000"/>
                </a:solidFill>
                <a:effectLst/>
                <a:latin typeface="-webkit-standard"/>
              </a:rPr>
              <a:t>encourages to maintain consecutive points clustered together which guaranties temporal smoothness.</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We run the algorithm multiple times with different settings on the datasets, shown in these heatmaps for an example of number of clusters 4, window size 5, and different values of lambda and beta. To evaluate the models, we used these three custom metrics based on the reconnection events found in turbulent intervals by Julia and her colleagues. These are: the time fraction of known reconnection events recovered in the cluster k which would be 1 if the exact same points were found by TICC; the fraction of datapoints in cluster k occupied by known reconnection events which which tells if that model finds more events than those found by Julia, and the mean width of the structures composed of consecutive points in cluster k, which indicates whether reconnection events appear as localised structures in the timeseries.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We found the highlighted set of parameters to give the best model as it shows the highest fraction of events found, plus more potential reconnection candidates and also, they are presumably localised structures. Therefore cluster 3 is our candidate reconnection cluster.</a:t>
            </a:r>
            <a:endParaRPr lang="en-GB" dirty="0"/>
          </a:p>
        </p:txBody>
      </p:sp>
      <p:sp>
        <p:nvSpPr>
          <p:cNvPr id="4" name="Slide Number Placeholder 3">
            <a:extLst>
              <a:ext uri="{FF2B5EF4-FFF2-40B4-BE49-F238E27FC236}">
                <a16:creationId xmlns:a16="http://schemas.microsoft.com/office/drawing/2014/main" id="{373C145A-7B98-C64F-87BC-ABCCB767914D}"/>
              </a:ext>
            </a:extLst>
          </p:cNvPr>
          <p:cNvSpPr>
            <a:spLocks noGrp="1"/>
          </p:cNvSpPr>
          <p:nvPr>
            <p:ph type="sldNum" sz="quarter" idx="5"/>
          </p:nvPr>
        </p:nvSpPr>
        <p:spPr/>
        <p:txBody>
          <a:bodyPr/>
          <a:lstStyle/>
          <a:p>
            <a:fld id="{003484CA-FAA6-5F45-AC48-F4FA85264635}" type="slidenum">
              <a:rPr lang="en-US" smtClean="0"/>
              <a:t>25</a:t>
            </a:fld>
            <a:endParaRPr lang="en-US"/>
          </a:p>
        </p:txBody>
      </p:sp>
    </p:spTree>
    <p:extLst>
      <p:ext uri="{BB962C8B-B14F-4D97-AF65-F5344CB8AC3E}">
        <p14:creationId xmlns:p14="http://schemas.microsoft.com/office/powerpoint/2010/main" val="924027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B6F4E-9A14-8EF8-5F3C-213021FC42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726AC-490E-8E2C-D177-005C4D2941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27E22D-C000-01FC-E4E8-737C5428FF37}"/>
              </a:ext>
            </a:extLst>
          </p:cNvPr>
          <p:cNvSpPr>
            <a:spLocks noGrp="1"/>
          </p:cNvSpPr>
          <p:nvPr>
            <p:ph type="body" idx="1"/>
          </p:nvPr>
        </p:nvSpPr>
        <p:spPr/>
        <p:txBody>
          <a:bodyPr/>
          <a:lstStyle/>
          <a:p>
            <a:r>
              <a:rPr lang="en-GB" sz="1200" dirty="0">
                <a:latin typeface="CMR9"/>
              </a:rPr>
              <a:t>While turbulence and reconnection is a two-way interaction, my project focuses specifically on the turbulence-driven reconnection.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Our main goal is to understand how the properties of the turbulence affect how often reconnection occurs, as reconnection facilitates the </a:t>
            </a:r>
            <a:r>
              <a:rPr lang="en-GB" b="1" dirty="0"/>
              <a:t>dissipation of energy</a:t>
            </a:r>
            <a:r>
              <a:rPr lang="en-GB" dirty="0"/>
              <a:t> at small scales.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do this, we need to be able to count a large number of reconnection events to perform a </a:t>
            </a:r>
            <a:r>
              <a:rPr lang="en-GB" b="1" dirty="0"/>
              <a:t>robust statistical analysis</a:t>
            </a:r>
            <a:r>
              <a:rPr lang="en-GB" dirty="0"/>
              <a:t>. For example, some models that quantify the energy budged of reconnection events generated by the turbulent dynamics, like the equation shown here, depend directly on the number of reconnection events per unit of volume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However, finding reconnection events in observational data is a huge challenge. It's time-consuming and the signatures are complex and localized. Julia and her colleagues, demonstrated the value of this approach with a partially automated method to identify reconnection events across 60 turbulent intervals to assess their role in dissipation. This work also highlighted the need for a </a:t>
            </a:r>
            <a:r>
              <a:rPr lang="en-GB" b="1" dirty="0"/>
              <a:t>fully automated </a:t>
            </a:r>
            <a:r>
              <a:rPr lang="en-GB" b="1" dirty="0" err="1"/>
              <a:t>algorityhm</a:t>
            </a:r>
            <a:r>
              <a:rPr lang="en-GB" b="1" dirty="0"/>
              <a:t> </a:t>
            </a:r>
            <a:r>
              <a:rPr lang="en-GB" dirty="0"/>
              <a:t>to build a much larger statistical database.</a:t>
            </a:r>
          </a:p>
        </p:txBody>
      </p:sp>
      <p:sp>
        <p:nvSpPr>
          <p:cNvPr id="4" name="Slide Number Placeholder 3">
            <a:extLst>
              <a:ext uri="{FF2B5EF4-FFF2-40B4-BE49-F238E27FC236}">
                <a16:creationId xmlns:a16="http://schemas.microsoft.com/office/drawing/2014/main" id="{0BD6EBA2-3C9D-CC72-151B-18F0320DBD27}"/>
              </a:ext>
            </a:extLst>
          </p:cNvPr>
          <p:cNvSpPr>
            <a:spLocks noGrp="1"/>
          </p:cNvSpPr>
          <p:nvPr>
            <p:ph type="sldNum" sz="quarter" idx="5"/>
          </p:nvPr>
        </p:nvSpPr>
        <p:spPr/>
        <p:txBody>
          <a:bodyPr/>
          <a:lstStyle/>
          <a:p>
            <a:fld id="{003484CA-FAA6-5F45-AC48-F4FA85264635}" type="slidenum">
              <a:rPr lang="en-US" smtClean="0"/>
              <a:t>3</a:t>
            </a:fld>
            <a:endParaRPr lang="en-US"/>
          </a:p>
        </p:txBody>
      </p:sp>
    </p:spTree>
    <p:extLst>
      <p:ext uri="{BB962C8B-B14F-4D97-AF65-F5344CB8AC3E}">
        <p14:creationId xmlns:p14="http://schemas.microsoft.com/office/powerpoint/2010/main" val="4224979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62187-5A92-B1FD-EDAD-6B05CC6ECA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FF6B0D-2872-8336-FFE4-07973B7B69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D7083D-4596-8F61-D82B-DC2C8778CCBB}"/>
              </a:ext>
            </a:extLst>
          </p:cNvPr>
          <p:cNvSpPr>
            <a:spLocks noGrp="1"/>
          </p:cNvSpPr>
          <p:nvPr>
            <p:ph type="body" idx="1"/>
          </p:nvPr>
        </p:nvSpPr>
        <p:spPr/>
        <p:txBody>
          <a:bodyPr/>
          <a:lstStyle/>
          <a:p>
            <a:r>
              <a:rPr lang="en-US" dirty="0"/>
              <a:t>To build an automated method we have the right environment and instruments. </a:t>
            </a:r>
          </a:p>
          <a:p>
            <a:endParaRPr lang="en-US" dirty="0"/>
          </a:p>
          <a:p>
            <a:r>
              <a:rPr lang="en-US" dirty="0"/>
              <a:t>A natural laboratory for turbulent studies is the Earth’s magnetosheath, a collisionless plasma that exhibits highly nonlinear </a:t>
            </a:r>
            <a:r>
              <a:rPr lang="en-US" dirty="0" err="1"/>
              <a:t>behaviour</a:t>
            </a:r>
            <a:r>
              <a:rPr lang="en-US" dirty="0"/>
              <a:t> </a:t>
            </a:r>
            <a:r>
              <a:rPr lang="en-GB" dirty="0"/>
              <a:t>and is filled with the small-scale current sheets where magnetic reconnection occurs.</a:t>
            </a:r>
            <a:endParaRPr lang="en-US" dirty="0"/>
          </a:p>
          <a:p>
            <a:endParaRPr lang="en-US" dirty="0"/>
          </a:p>
          <a:p>
            <a:r>
              <a:rPr lang="en-US" dirty="0"/>
              <a:t>The NASA magnetospheric multiscale (MMS) mission gives us access to this turbulent environment. MMS is a revolutionary mission that comprises 4 identical spacecraft in a tetrahedral formation. This allows for the computation of 3D gradients (important in plasma physics) and its instruments provide high-resolution measurements of electromagnetic fields and particle moments like density, velocity and temperature.</a:t>
            </a:r>
          </a:p>
          <a:p>
            <a:endParaRPr lang="en-US" dirty="0"/>
          </a:p>
          <a:p>
            <a:r>
              <a:rPr lang="en-US" dirty="0"/>
              <a:t>Here is an example of MMS observations from the turbulent magnetosheath. </a:t>
            </a:r>
            <a:r>
              <a:rPr lang="en-GB" dirty="0"/>
              <a:t>These valuable dataset provides the ideal input for our study.</a:t>
            </a:r>
            <a:endParaRPr lang="en-US" dirty="0"/>
          </a:p>
        </p:txBody>
      </p:sp>
      <p:sp>
        <p:nvSpPr>
          <p:cNvPr id="4" name="Slide Number Placeholder 3">
            <a:extLst>
              <a:ext uri="{FF2B5EF4-FFF2-40B4-BE49-F238E27FC236}">
                <a16:creationId xmlns:a16="http://schemas.microsoft.com/office/drawing/2014/main" id="{A616288E-2AFC-2B3C-5CDB-60E93844A3E8}"/>
              </a:ext>
            </a:extLst>
          </p:cNvPr>
          <p:cNvSpPr>
            <a:spLocks noGrp="1"/>
          </p:cNvSpPr>
          <p:nvPr>
            <p:ph type="sldNum" sz="quarter" idx="5"/>
          </p:nvPr>
        </p:nvSpPr>
        <p:spPr/>
        <p:txBody>
          <a:bodyPr/>
          <a:lstStyle/>
          <a:p>
            <a:fld id="{003484CA-FAA6-5F45-AC48-F4FA85264635}" type="slidenum">
              <a:rPr lang="en-US" smtClean="0"/>
              <a:t>4</a:t>
            </a:fld>
            <a:endParaRPr lang="en-US"/>
          </a:p>
        </p:txBody>
      </p:sp>
    </p:spTree>
    <p:extLst>
      <p:ext uri="{BB962C8B-B14F-4D97-AF65-F5344CB8AC3E}">
        <p14:creationId xmlns:p14="http://schemas.microsoft.com/office/powerpoint/2010/main" val="1496750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5E8C0-C9A8-A98F-4EFE-2009AA8C45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76C65D-4530-6AC2-3F83-51B1A81BE3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174C95-23DB-B12E-1F63-C0F94346D13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to perform this automatic analysis, we use an </a:t>
            </a:r>
            <a:r>
              <a:rPr lang="en-GB" b="1" dirty="0"/>
              <a:t>unsupervised machine learning algorithm</a:t>
            </a:r>
            <a:r>
              <a:rPr lang="en-GB" dirty="0"/>
              <a:t> called </a:t>
            </a:r>
            <a:r>
              <a:rPr lang="en-GB" b="1" dirty="0"/>
              <a:t>TICC</a:t>
            </a:r>
            <a:r>
              <a:rPr lang="en-GB" dirty="0"/>
              <a:t>, which stands for Toeplitz Inverse-Covariance Clustering.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u="none" strike="noStrike" dirty="0">
              <a:solidFill>
                <a:srgbClr val="000000"/>
              </a:solidFill>
              <a:effectLst/>
              <a:latin typeface="-webkit-standar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idea behind TICC is that different processes in the plasma have their own unique statistical 'fingerprint'. TICC automatically finds these fingerprints by modelling each cluster with a 'correlation network'—which is essentially a map of how all the plasma properties we measure relate to each other over a short time window w. It then groups all the moments in time that share the same fingerprint.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the main 4 steps to identify magnetic reconnection using TICC:</a:t>
            </a:r>
          </a:p>
        </p:txBody>
      </p:sp>
      <p:sp>
        <p:nvSpPr>
          <p:cNvPr id="4" name="Slide Number Placeholder 3">
            <a:extLst>
              <a:ext uri="{FF2B5EF4-FFF2-40B4-BE49-F238E27FC236}">
                <a16:creationId xmlns:a16="http://schemas.microsoft.com/office/drawing/2014/main" id="{360ACE2B-AAF6-C2D9-2D0D-0A5A9507ECB7}"/>
              </a:ext>
            </a:extLst>
          </p:cNvPr>
          <p:cNvSpPr>
            <a:spLocks noGrp="1"/>
          </p:cNvSpPr>
          <p:nvPr>
            <p:ph type="sldNum" sz="quarter" idx="5"/>
          </p:nvPr>
        </p:nvSpPr>
        <p:spPr/>
        <p:txBody>
          <a:bodyPr/>
          <a:lstStyle/>
          <a:p>
            <a:fld id="{003484CA-FAA6-5F45-AC48-F4FA85264635}" type="slidenum">
              <a:rPr lang="en-US" smtClean="0"/>
              <a:t>5</a:t>
            </a:fld>
            <a:endParaRPr lang="en-US"/>
          </a:p>
        </p:txBody>
      </p:sp>
    </p:spTree>
    <p:extLst>
      <p:ext uri="{BB962C8B-B14F-4D97-AF65-F5344CB8AC3E}">
        <p14:creationId xmlns:p14="http://schemas.microsoft.com/office/powerpoint/2010/main" val="2717099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88964-7B21-C6D2-6E7B-2DC6F944FF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CF6512-16FB-BBA2-CC78-78AD6F5194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774668-7503-E9F7-60C7-DB1A3CA3C20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feature selection is a crucial step for our unsupervised algorithm, as it provides the input for the learning process. Using MMS data, we compute a set of parameters that highlight reconnection sites. These must be algebraic combinations of plasma and field measurements, and independent of any coordinate system.</a:t>
            </a:r>
          </a:p>
        </p:txBody>
      </p:sp>
      <p:sp>
        <p:nvSpPr>
          <p:cNvPr id="4" name="Slide Number Placeholder 3">
            <a:extLst>
              <a:ext uri="{FF2B5EF4-FFF2-40B4-BE49-F238E27FC236}">
                <a16:creationId xmlns:a16="http://schemas.microsoft.com/office/drawing/2014/main" id="{D4740E04-19D6-1BD2-A3C3-48BE27592065}"/>
              </a:ext>
            </a:extLst>
          </p:cNvPr>
          <p:cNvSpPr>
            <a:spLocks noGrp="1"/>
          </p:cNvSpPr>
          <p:nvPr>
            <p:ph type="sldNum" sz="quarter" idx="5"/>
          </p:nvPr>
        </p:nvSpPr>
        <p:spPr/>
        <p:txBody>
          <a:bodyPr/>
          <a:lstStyle/>
          <a:p>
            <a:fld id="{003484CA-FAA6-5F45-AC48-F4FA85264635}" type="slidenum">
              <a:rPr lang="en-US" smtClean="0"/>
              <a:t>6</a:t>
            </a:fld>
            <a:endParaRPr lang="en-US"/>
          </a:p>
        </p:txBody>
      </p:sp>
    </p:spTree>
    <p:extLst>
      <p:ext uri="{BB962C8B-B14F-4D97-AF65-F5344CB8AC3E}">
        <p14:creationId xmlns:p14="http://schemas.microsoft.com/office/powerpoint/2010/main" val="2911730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F7A50-AACF-BA5C-B5CF-24B7A078C7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8F4682-22A7-F79B-52D6-8C390E80D5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0A9AF9-E8B2-600B-82E2-84113C6BD23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This table shows the features we selected to train our algorithm. You can see a description of each, along with how they behave in a sample turbulent interval. For now, I'll just highlight two quick 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dvOTf9433e2d"/>
            </a:endParaRPr>
          </a:p>
          <a:p>
            <a:r>
              <a:rPr lang="en-GB" sz="1800" dirty="0"/>
              <a:t>First, since reconnection happens in intense current sheets, enhancements in the </a:t>
            </a:r>
            <a:r>
              <a:rPr lang="en-GB" sz="1800" b="1" dirty="0"/>
              <a:t>current density</a:t>
            </a:r>
            <a:r>
              <a:rPr lang="en-GB" sz="1800" dirty="0"/>
              <a:t>—like these sharp spikes—are a primary indicator.</a:t>
            </a:r>
          </a:p>
          <a:p>
            <a:r>
              <a:rPr lang="en-GB" sz="1800" dirty="0"/>
              <a:t>Second is </a:t>
            </a:r>
            <a:r>
              <a:rPr lang="en-GB" sz="1800" b="1" dirty="0"/>
              <a:t>energy conversion</a:t>
            </a:r>
            <a:r>
              <a:rPr lang="en-GB" sz="1800" dirty="0"/>
              <a:t>. Positive spikes here show where energy is transferred from the fields to the particles, which is the key dissipation process we want to quantify.</a:t>
            </a:r>
          </a:p>
          <a:p>
            <a:endParaRPr lang="en-GB" sz="1800" dirty="0"/>
          </a:p>
          <a:p>
            <a:r>
              <a:rPr lang="en-GB" sz="1800" dirty="0"/>
              <a:t>The combination of this full set of features creates the data 'fingerprint' that we feed into the TICC algorithm.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dvOTf9433e2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dvOTf9433e2d"/>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dvOTf9433e2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dvOTf9433e2d"/>
              </a:rPr>
              <a:t>We take a pragmatic de</a:t>
            </a:r>
            <a:r>
              <a:rPr lang="en-GB" sz="1800" dirty="0">
                <a:effectLst/>
                <a:latin typeface="AdvOTf9433e2d+fb"/>
              </a:rPr>
              <a:t>fi</a:t>
            </a:r>
            <a:r>
              <a:rPr lang="en-GB" sz="1800" dirty="0">
                <a:effectLst/>
                <a:latin typeface="AdvOTf9433e2d"/>
              </a:rPr>
              <a:t>nition of reconnection to </a:t>
            </a:r>
            <a:r>
              <a:rPr lang="en-GB" sz="1800" dirty="0">
                <a:effectLst/>
                <a:latin typeface="AdvOTf9433e2d+fb"/>
              </a:rPr>
              <a:t>fi</a:t>
            </a:r>
            <a:r>
              <a:rPr lang="en-GB" sz="1800" dirty="0">
                <a:effectLst/>
                <a:latin typeface="AdvOTf9433e2d"/>
              </a:rPr>
              <a:t>nd locations where a reconnection electric </a:t>
            </a:r>
            <a:r>
              <a:rPr lang="en-GB" sz="1800" dirty="0">
                <a:effectLst/>
                <a:latin typeface="AdvOTf9433e2d+fb"/>
              </a:rPr>
              <a:t>fi</a:t>
            </a:r>
            <a:r>
              <a:rPr lang="en-GB" sz="1800" dirty="0">
                <a:effectLst/>
                <a:latin typeface="AdvOTf9433e2d"/>
              </a:rPr>
              <a:t>eld causes an </a:t>
            </a:r>
            <a:r>
              <a:rPr lang="en-GB" sz="1800" dirty="0">
                <a:effectLst/>
                <a:latin typeface="AdvOT564e738a.BI"/>
              </a:rPr>
              <a:t>E </a:t>
            </a:r>
            <a:r>
              <a:rPr lang="en-GB" sz="1800" dirty="0">
                <a:effectLst/>
                <a:latin typeface="AdvTT691e30a0"/>
              </a:rPr>
              <a:t>× </a:t>
            </a:r>
            <a:r>
              <a:rPr lang="en-GB" sz="1800" dirty="0">
                <a:effectLst/>
                <a:latin typeface="AdvOT564e738a.BI"/>
              </a:rPr>
              <a:t>B </a:t>
            </a:r>
            <a:r>
              <a:rPr lang="en-GB" sz="1800" dirty="0">
                <a:effectLst/>
                <a:latin typeface="AdvOTf9433e2d"/>
              </a:rPr>
              <a:t>drift that carries two components of the magnetic </a:t>
            </a:r>
            <a:r>
              <a:rPr lang="en-GB" sz="1800" dirty="0">
                <a:effectLst/>
                <a:latin typeface="AdvOTf9433e2d+fb"/>
              </a:rPr>
              <a:t>fi</a:t>
            </a:r>
            <a:r>
              <a:rPr lang="en-GB" sz="1800" dirty="0">
                <a:effectLst/>
                <a:latin typeface="AdvOTf9433e2d"/>
              </a:rPr>
              <a:t>eld toward their elimination. With this in mind as our target, we observe that such locations can be found using a new indicator: the velocity of the Lorentz transformation that eliminates two components of the local magnetic </a:t>
            </a:r>
            <a:r>
              <a:rPr lang="en-GB" sz="1800" dirty="0">
                <a:effectLst/>
                <a:latin typeface="AdvOTf9433e2d+fb"/>
              </a:rPr>
              <a:t>fi</a:t>
            </a:r>
            <a:r>
              <a:rPr lang="en-GB" sz="1800" dirty="0">
                <a:effectLst/>
                <a:latin typeface="AdvOTf9433e2d"/>
              </a:rPr>
              <a:t>eld. </a:t>
            </a:r>
            <a:endParaRPr lang="en-GB" dirty="0"/>
          </a:p>
          <a:p>
            <a:endParaRPr lang="en-GB" noProof="0" dirty="0"/>
          </a:p>
          <a:p>
            <a:r>
              <a:rPr lang="en-GB" noProof="0" dirty="0"/>
              <a:t>In this table, the features that highlight magnetic reconnection regions, along with a brief description and how they look when computed over the same turbulent interval shown before.</a:t>
            </a:r>
          </a:p>
          <a:p>
            <a:endParaRPr lang="en-GB" noProof="0" dirty="0"/>
          </a:p>
          <a:p>
            <a:r>
              <a:rPr lang="en-GB" noProof="0" dirty="0"/>
              <a:t>In a reconnection site or close to it, the current density present an enhancement in its quantity. </a:t>
            </a:r>
          </a:p>
          <a:p>
            <a:endParaRPr lang="en-GB" noProof="0" dirty="0"/>
          </a:p>
          <a:p>
            <a:r>
              <a:rPr lang="en-GB" noProof="0" dirty="0"/>
              <a:t>The normalised radius of the magnetic field curvature helps identifying diffusion regions. When electrons demagnetise from the magnetic field their motion becomes chaotic, and their </a:t>
            </a:r>
            <a:r>
              <a:rPr lang="en-GB" noProof="0" dirty="0" err="1"/>
              <a:t>gyroradius</a:t>
            </a:r>
            <a:r>
              <a:rPr lang="en-GB" noProof="0" dirty="0"/>
              <a:t> exceeds the magnetic field curvature radius so that this </a:t>
            </a:r>
            <a:r>
              <a:rPr lang="en-GB" noProof="0" dirty="0" err="1"/>
              <a:t>K_e</a:t>
            </a:r>
            <a:r>
              <a:rPr lang="en-GB" noProof="0" dirty="0"/>
              <a:t> indicator tends to 1.</a:t>
            </a:r>
          </a:p>
          <a:p>
            <a:endParaRPr lang="en-GB" noProof="0" dirty="0"/>
          </a:p>
          <a:p>
            <a:r>
              <a:rPr lang="en-GB" noProof="0" dirty="0"/>
              <a:t>An indicator that highlights ion and electron demagnetization from the magnetic field is the agyrotropy pressure tensor. As this indicator differs from 0 and tends to 1 it indicates diffusion regions.</a:t>
            </a:r>
          </a:p>
          <a:p>
            <a:endParaRPr lang="en-GB" noProof="0" dirty="0"/>
          </a:p>
          <a:p>
            <a:r>
              <a:rPr lang="en-GB" noProof="0" dirty="0"/>
              <a:t>An important feature is the energy conversion between fields and particles computed as the product of the current density and the electric field. In magnetic reconnection it is expected a positive energy conversion value as energy is transferred from fields to particles.</a:t>
            </a:r>
          </a:p>
          <a:p>
            <a:endParaRPr lang="en-GB" noProof="0" dirty="0"/>
          </a:p>
          <a:p>
            <a:r>
              <a:rPr lang="en-GB" noProof="0" dirty="0"/>
              <a:t>There are three terms of the generalised ohm law that become important within diffusion regions: the non-ideal E becomes significant where frozen-in condition breaks. The MHD term decreases because the plasma motion is not aligned with the magnetic field anymore within the electron diffusion region. The Hall term becomes important when ions and electrons decouple in the IDR.</a:t>
            </a:r>
          </a:p>
          <a:p>
            <a:endParaRPr lang="en-GB" noProof="0" dirty="0"/>
          </a:p>
          <a:p>
            <a:r>
              <a:rPr lang="en-GB" noProof="0" dirty="0"/>
              <a:t>Finally, the Lorentz indicator helps identifying where the magnetic field has singular topology, that is where the magnetic field is cancelled, this indicator drops to values much lower than 0.</a:t>
            </a:r>
          </a:p>
          <a:p>
            <a:endParaRPr lang="en-GB" noProof="0" dirty="0"/>
          </a:p>
        </p:txBody>
      </p:sp>
      <p:sp>
        <p:nvSpPr>
          <p:cNvPr id="4" name="Slide Number Placeholder 3">
            <a:extLst>
              <a:ext uri="{FF2B5EF4-FFF2-40B4-BE49-F238E27FC236}">
                <a16:creationId xmlns:a16="http://schemas.microsoft.com/office/drawing/2014/main" id="{76F822A4-AB11-2F47-7FF6-D5FFAED481B9}"/>
              </a:ext>
            </a:extLst>
          </p:cNvPr>
          <p:cNvSpPr>
            <a:spLocks noGrp="1"/>
          </p:cNvSpPr>
          <p:nvPr>
            <p:ph type="sldNum" sz="quarter" idx="5"/>
          </p:nvPr>
        </p:nvSpPr>
        <p:spPr/>
        <p:txBody>
          <a:bodyPr/>
          <a:lstStyle/>
          <a:p>
            <a:fld id="{F0D2777E-D1D0-2548-B592-CA83F1CE5A79}" type="slidenum">
              <a:rPr lang="en-US" smtClean="0"/>
              <a:t>7</a:t>
            </a:fld>
            <a:endParaRPr lang="en-US"/>
          </a:p>
        </p:txBody>
      </p:sp>
    </p:spTree>
    <p:extLst>
      <p:ext uri="{BB962C8B-B14F-4D97-AF65-F5344CB8AC3E}">
        <p14:creationId xmlns:p14="http://schemas.microsoft.com/office/powerpoint/2010/main" val="3449845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3BA51-3095-8BFC-3A8B-BC4A24BBCB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172BAA-731E-E76D-2E16-8144AD5FA1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2131BB-8A14-4841-E1E3-303FE9A0F2D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dvOTf9433e2d"/>
            </a:endParaRPr>
          </a:p>
          <a:p>
            <a:r>
              <a:rPr lang="en-GB" sz="1800" dirty="0"/>
              <a:t>First, since reconnection happens in intense current sheets, enhancements in the </a:t>
            </a:r>
            <a:r>
              <a:rPr lang="en-GB" sz="1800" b="1" dirty="0"/>
              <a:t>current density</a:t>
            </a:r>
            <a:r>
              <a:rPr lang="en-GB" sz="1800" dirty="0"/>
              <a:t>—like these sharp spikes—are a primary indicator.</a:t>
            </a:r>
          </a:p>
          <a:p>
            <a:r>
              <a:rPr lang="en-GB" sz="1800" dirty="0"/>
              <a:t>Second is </a:t>
            </a:r>
            <a:r>
              <a:rPr lang="en-GB" sz="1800" b="1" dirty="0"/>
              <a:t>energy conversion</a:t>
            </a:r>
            <a:r>
              <a:rPr lang="en-GB" sz="1800" dirty="0"/>
              <a:t>. Positive spikes here show where energy is transferred from the fields to the particles, which is the key dissipation process we want to quantify.</a:t>
            </a:r>
          </a:p>
          <a:p>
            <a:endParaRPr lang="en-GB" sz="1800" dirty="0"/>
          </a:p>
          <a:p>
            <a:r>
              <a:rPr lang="en-GB" sz="1800" dirty="0"/>
              <a:t>The combination of this full set of features creates the data 'fingerprint' that we feed into the TICC algorithm.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dvOTf9433e2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dvOTf9433e2d"/>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dvOTf9433e2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dvOTf9433e2d"/>
              </a:rPr>
              <a:t>We take a pragmatic de</a:t>
            </a:r>
            <a:r>
              <a:rPr lang="en-GB" sz="1800" dirty="0">
                <a:effectLst/>
                <a:latin typeface="AdvOTf9433e2d+fb"/>
              </a:rPr>
              <a:t>fi</a:t>
            </a:r>
            <a:r>
              <a:rPr lang="en-GB" sz="1800" dirty="0">
                <a:effectLst/>
                <a:latin typeface="AdvOTf9433e2d"/>
              </a:rPr>
              <a:t>nition of reconnection to </a:t>
            </a:r>
            <a:r>
              <a:rPr lang="en-GB" sz="1800" dirty="0">
                <a:effectLst/>
                <a:latin typeface="AdvOTf9433e2d+fb"/>
              </a:rPr>
              <a:t>fi</a:t>
            </a:r>
            <a:r>
              <a:rPr lang="en-GB" sz="1800" dirty="0">
                <a:effectLst/>
                <a:latin typeface="AdvOTf9433e2d"/>
              </a:rPr>
              <a:t>nd locations where a reconnection electric </a:t>
            </a:r>
            <a:r>
              <a:rPr lang="en-GB" sz="1800" dirty="0">
                <a:effectLst/>
                <a:latin typeface="AdvOTf9433e2d+fb"/>
              </a:rPr>
              <a:t>fi</a:t>
            </a:r>
            <a:r>
              <a:rPr lang="en-GB" sz="1800" dirty="0">
                <a:effectLst/>
                <a:latin typeface="AdvOTf9433e2d"/>
              </a:rPr>
              <a:t>eld causes an </a:t>
            </a:r>
            <a:r>
              <a:rPr lang="en-GB" sz="1800" dirty="0">
                <a:effectLst/>
                <a:latin typeface="AdvOT564e738a.BI"/>
              </a:rPr>
              <a:t>E </a:t>
            </a:r>
            <a:r>
              <a:rPr lang="en-GB" sz="1800" dirty="0">
                <a:effectLst/>
                <a:latin typeface="AdvTT691e30a0"/>
              </a:rPr>
              <a:t>× </a:t>
            </a:r>
            <a:r>
              <a:rPr lang="en-GB" sz="1800" dirty="0">
                <a:effectLst/>
                <a:latin typeface="AdvOT564e738a.BI"/>
              </a:rPr>
              <a:t>B </a:t>
            </a:r>
            <a:r>
              <a:rPr lang="en-GB" sz="1800" dirty="0">
                <a:effectLst/>
                <a:latin typeface="AdvOTf9433e2d"/>
              </a:rPr>
              <a:t>drift that carries two components of the magnetic </a:t>
            </a:r>
            <a:r>
              <a:rPr lang="en-GB" sz="1800" dirty="0">
                <a:effectLst/>
                <a:latin typeface="AdvOTf9433e2d+fb"/>
              </a:rPr>
              <a:t>fi</a:t>
            </a:r>
            <a:r>
              <a:rPr lang="en-GB" sz="1800" dirty="0">
                <a:effectLst/>
                <a:latin typeface="AdvOTf9433e2d"/>
              </a:rPr>
              <a:t>eld toward their elimination. With this in mind as our target, we observe that such locations can be found using a new indicator: the velocity of the Lorentz transformation that eliminates two components of the local magnetic </a:t>
            </a:r>
            <a:r>
              <a:rPr lang="en-GB" sz="1800" dirty="0">
                <a:effectLst/>
                <a:latin typeface="AdvOTf9433e2d+fb"/>
              </a:rPr>
              <a:t>fi</a:t>
            </a:r>
            <a:r>
              <a:rPr lang="en-GB" sz="1800" dirty="0">
                <a:effectLst/>
                <a:latin typeface="AdvOTf9433e2d"/>
              </a:rPr>
              <a:t>eld. </a:t>
            </a:r>
            <a:endParaRPr lang="en-GB" dirty="0"/>
          </a:p>
          <a:p>
            <a:endParaRPr lang="en-GB" noProof="0" dirty="0"/>
          </a:p>
          <a:p>
            <a:r>
              <a:rPr lang="en-GB" noProof="0" dirty="0"/>
              <a:t>In this table, the features that highlight magnetic reconnection regions, along with a brief description and how they look when computed over the same turbulent interval shown before.</a:t>
            </a:r>
          </a:p>
          <a:p>
            <a:endParaRPr lang="en-GB" noProof="0" dirty="0"/>
          </a:p>
          <a:p>
            <a:r>
              <a:rPr lang="en-GB" noProof="0" dirty="0"/>
              <a:t>In a reconnection site or close to it, the current density present an enhancement in its quantity. </a:t>
            </a:r>
          </a:p>
          <a:p>
            <a:endParaRPr lang="en-GB" noProof="0" dirty="0"/>
          </a:p>
          <a:p>
            <a:r>
              <a:rPr lang="en-GB" noProof="0" dirty="0"/>
              <a:t>The normalised radius of the magnetic field curvature helps identifying diffusion regions. When electrons demagnetise from the magnetic field their motion becomes chaotic, and their </a:t>
            </a:r>
            <a:r>
              <a:rPr lang="en-GB" noProof="0" dirty="0" err="1"/>
              <a:t>gyroradius</a:t>
            </a:r>
            <a:r>
              <a:rPr lang="en-GB" noProof="0" dirty="0"/>
              <a:t> exceeds the magnetic field curvature radius so that this </a:t>
            </a:r>
            <a:r>
              <a:rPr lang="en-GB" noProof="0" dirty="0" err="1"/>
              <a:t>K_e</a:t>
            </a:r>
            <a:r>
              <a:rPr lang="en-GB" noProof="0" dirty="0"/>
              <a:t> indicator tends to 1.</a:t>
            </a:r>
          </a:p>
          <a:p>
            <a:endParaRPr lang="en-GB" noProof="0" dirty="0"/>
          </a:p>
          <a:p>
            <a:r>
              <a:rPr lang="en-GB" noProof="0" dirty="0"/>
              <a:t>An indicator that highlights ion and electron demagnetization from the magnetic field is the agyrotropy pressure tensor. As this indicator differs from 0 and tends to 1 it indicates diffusion regions.</a:t>
            </a:r>
          </a:p>
          <a:p>
            <a:endParaRPr lang="en-GB" noProof="0" dirty="0"/>
          </a:p>
          <a:p>
            <a:r>
              <a:rPr lang="en-GB" noProof="0" dirty="0"/>
              <a:t>An important feature is the energy conversion between fields and particles computed as the product of the current density and the electric field. In magnetic reconnection it is expected a positive energy conversion value as energy is transferred from fields to particles.</a:t>
            </a:r>
          </a:p>
          <a:p>
            <a:endParaRPr lang="en-GB" noProof="0" dirty="0"/>
          </a:p>
          <a:p>
            <a:r>
              <a:rPr lang="en-GB" noProof="0" dirty="0"/>
              <a:t>There are three terms of the generalised ohm law that become important within diffusion regions: the non-ideal E becomes significant where frozen-in condition breaks. The MHD term decreases because the plasma motion is not aligned with the magnetic field anymore within the electron diffusion region. The Hall term becomes important when ions and electrons decouple in the IDR.</a:t>
            </a:r>
          </a:p>
          <a:p>
            <a:endParaRPr lang="en-GB" noProof="0" dirty="0"/>
          </a:p>
          <a:p>
            <a:r>
              <a:rPr lang="en-GB" noProof="0" dirty="0"/>
              <a:t>Finally, the Lorentz indicator helps identifying where the magnetic field has singular topology, that is where the magnetic field is cancelled, this indicator drops to values much lower than 0.</a:t>
            </a:r>
          </a:p>
          <a:p>
            <a:endParaRPr lang="en-GB" noProof="0" dirty="0"/>
          </a:p>
        </p:txBody>
      </p:sp>
      <p:sp>
        <p:nvSpPr>
          <p:cNvPr id="4" name="Slide Number Placeholder 3">
            <a:extLst>
              <a:ext uri="{FF2B5EF4-FFF2-40B4-BE49-F238E27FC236}">
                <a16:creationId xmlns:a16="http://schemas.microsoft.com/office/drawing/2014/main" id="{BF09105D-B7BF-C7F9-8CA2-FC9A92C78D22}"/>
              </a:ext>
            </a:extLst>
          </p:cNvPr>
          <p:cNvSpPr>
            <a:spLocks noGrp="1"/>
          </p:cNvSpPr>
          <p:nvPr>
            <p:ph type="sldNum" sz="quarter" idx="5"/>
          </p:nvPr>
        </p:nvSpPr>
        <p:spPr/>
        <p:txBody>
          <a:bodyPr/>
          <a:lstStyle/>
          <a:p>
            <a:fld id="{F0D2777E-D1D0-2548-B592-CA83F1CE5A79}" type="slidenum">
              <a:rPr lang="en-US" smtClean="0"/>
              <a:t>8</a:t>
            </a:fld>
            <a:endParaRPr lang="en-US"/>
          </a:p>
        </p:txBody>
      </p:sp>
    </p:spTree>
    <p:extLst>
      <p:ext uri="{BB962C8B-B14F-4D97-AF65-F5344CB8AC3E}">
        <p14:creationId xmlns:p14="http://schemas.microsoft.com/office/powerpoint/2010/main" val="688840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6BFF7-F6B4-80E6-CF29-D51E802E39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3BAF93-B0E9-685A-9A2C-D558B3E859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F32060-DFB9-122C-054D-85795588EAE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step is finding the best model after tuning TICC hyperparameters.</a:t>
            </a:r>
          </a:p>
        </p:txBody>
      </p:sp>
      <p:sp>
        <p:nvSpPr>
          <p:cNvPr id="4" name="Slide Number Placeholder 3">
            <a:extLst>
              <a:ext uri="{FF2B5EF4-FFF2-40B4-BE49-F238E27FC236}">
                <a16:creationId xmlns:a16="http://schemas.microsoft.com/office/drawing/2014/main" id="{57853B43-207E-3584-6263-73C2D49F1612}"/>
              </a:ext>
            </a:extLst>
          </p:cNvPr>
          <p:cNvSpPr>
            <a:spLocks noGrp="1"/>
          </p:cNvSpPr>
          <p:nvPr>
            <p:ph type="sldNum" sz="quarter" idx="5"/>
          </p:nvPr>
        </p:nvSpPr>
        <p:spPr/>
        <p:txBody>
          <a:bodyPr/>
          <a:lstStyle/>
          <a:p>
            <a:fld id="{003484CA-FAA6-5F45-AC48-F4FA85264635}" type="slidenum">
              <a:rPr lang="en-US" smtClean="0"/>
              <a:t>9</a:t>
            </a:fld>
            <a:endParaRPr lang="en-US"/>
          </a:p>
        </p:txBody>
      </p:sp>
    </p:spTree>
    <p:extLst>
      <p:ext uri="{BB962C8B-B14F-4D97-AF65-F5344CB8AC3E}">
        <p14:creationId xmlns:p14="http://schemas.microsoft.com/office/powerpoint/2010/main" val="4252247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7103B-7351-0F56-012B-150CF2CA7E6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09A589E-8994-DF1D-D99F-06F952ED35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786F1E2-1ACA-D205-2402-88CBD2C63987}"/>
              </a:ext>
            </a:extLst>
          </p:cNvPr>
          <p:cNvSpPr>
            <a:spLocks noGrp="1"/>
          </p:cNvSpPr>
          <p:nvPr>
            <p:ph type="dt" sz="half" idx="10"/>
          </p:nvPr>
        </p:nvSpPr>
        <p:spPr/>
        <p:txBody>
          <a:bodyPr/>
          <a:lstStyle/>
          <a:p>
            <a:fld id="{B3EA3C89-0BAD-0949-85C4-B31C7C8243FB}" type="datetimeFigureOut">
              <a:rPr lang="en-US" smtClean="0"/>
              <a:t>7/9/25</a:t>
            </a:fld>
            <a:endParaRPr lang="en-US"/>
          </a:p>
        </p:txBody>
      </p:sp>
      <p:sp>
        <p:nvSpPr>
          <p:cNvPr id="5" name="Footer Placeholder 4">
            <a:extLst>
              <a:ext uri="{FF2B5EF4-FFF2-40B4-BE49-F238E27FC236}">
                <a16:creationId xmlns:a16="http://schemas.microsoft.com/office/drawing/2014/main" id="{8DC88BBC-5083-7C95-192A-3ED2E48574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EA7DC6-B8A4-83BF-2C7B-16F1CB49FFDC}"/>
              </a:ext>
            </a:extLst>
          </p:cNvPr>
          <p:cNvSpPr>
            <a:spLocks noGrp="1"/>
          </p:cNvSpPr>
          <p:nvPr>
            <p:ph type="sldNum" sz="quarter" idx="12"/>
          </p:nvPr>
        </p:nvSpPr>
        <p:spPr/>
        <p:txBody>
          <a:bodyPr/>
          <a:lstStyle/>
          <a:p>
            <a:fld id="{BD0C124A-F940-2446-AD05-80B75CB98488}" type="slidenum">
              <a:rPr lang="en-US" smtClean="0"/>
              <a:t>‹#›</a:t>
            </a:fld>
            <a:endParaRPr lang="en-US"/>
          </a:p>
        </p:txBody>
      </p:sp>
    </p:spTree>
    <p:extLst>
      <p:ext uri="{BB962C8B-B14F-4D97-AF65-F5344CB8AC3E}">
        <p14:creationId xmlns:p14="http://schemas.microsoft.com/office/powerpoint/2010/main" val="3823256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8F34C-C732-16DE-CA80-8A090D8936F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445FC77-47AF-79AE-A26A-35132906D67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64DD04D-D049-C8C3-D374-1D11D7081398}"/>
              </a:ext>
            </a:extLst>
          </p:cNvPr>
          <p:cNvSpPr>
            <a:spLocks noGrp="1"/>
          </p:cNvSpPr>
          <p:nvPr>
            <p:ph type="dt" sz="half" idx="10"/>
          </p:nvPr>
        </p:nvSpPr>
        <p:spPr/>
        <p:txBody>
          <a:bodyPr/>
          <a:lstStyle/>
          <a:p>
            <a:fld id="{B3EA3C89-0BAD-0949-85C4-B31C7C8243FB}" type="datetimeFigureOut">
              <a:rPr lang="en-US" smtClean="0"/>
              <a:t>7/9/25</a:t>
            </a:fld>
            <a:endParaRPr lang="en-US"/>
          </a:p>
        </p:txBody>
      </p:sp>
      <p:sp>
        <p:nvSpPr>
          <p:cNvPr id="5" name="Footer Placeholder 4">
            <a:extLst>
              <a:ext uri="{FF2B5EF4-FFF2-40B4-BE49-F238E27FC236}">
                <a16:creationId xmlns:a16="http://schemas.microsoft.com/office/drawing/2014/main" id="{3A87C9B9-8C3D-1C69-CAB5-A1F2ED4E3B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AB2D2A-2A3C-C901-F359-E1DAEA735ACA}"/>
              </a:ext>
            </a:extLst>
          </p:cNvPr>
          <p:cNvSpPr>
            <a:spLocks noGrp="1"/>
          </p:cNvSpPr>
          <p:nvPr>
            <p:ph type="sldNum" sz="quarter" idx="12"/>
          </p:nvPr>
        </p:nvSpPr>
        <p:spPr/>
        <p:txBody>
          <a:bodyPr/>
          <a:lstStyle/>
          <a:p>
            <a:fld id="{BD0C124A-F940-2446-AD05-80B75CB98488}" type="slidenum">
              <a:rPr lang="en-US" smtClean="0"/>
              <a:t>‹#›</a:t>
            </a:fld>
            <a:endParaRPr lang="en-US"/>
          </a:p>
        </p:txBody>
      </p:sp>
    </p:spTree>
    <p:extLst>
      <p:ext uri="{BB962C8B-B14F-4D97-AF65-F5344CB8AC3E}">
        <p14:creationId xmlns:p14="http://schemas.microsoft.com/office/powerpoint/2010/main" val="2055930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8132F6-FC3C-B148-9567-5D1EE07D328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F736DDE-1AC1-6268-CA47-AD8EF170056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D62F502-DA24-074D-9B4D-FE4CCD7E45AA}"/>
              </a:ext>
            </a:extLst>
          </p:cNvPr>
          <p:cNvSpPr>
            <a:spLocks noGrp="1"/>
          </p:cNvSpPr>
          <p:nvPr>
            <p:ph type="dt" sz="half" idx="10"/>
          </p:nvPr>
        </p:nvSpPr>
        <p:spPr/>
        <p:txBody>
          <a:bodyPr/>
          <a:lstStyle/>
          <a:p>
            <a:fld id="{B3EA3C89-0BAD-0949-85C4-B31C7C8243FB}" type="datetimeFigureOut">
              <a:rPr lang="en-US" smtClean="0"/>
              <a:t>7/9/25</a:t>
            </a:fld>
            <a:endParaRPr lang="en-US"/>
          </a:p>
        </p:txBody>
      </p:sp>
      <p:sp>
        <p:nvSpPr>
          <p:cNvPr id="5" name="Footer Placeholder 4">
            <a:extLst>
              <a:ext uri="{FF2B5EF4-FFF2-40B4-BE49-F238E27FC236}">
                <a16:creationId xmlns:a16="http://schemas.microsoft.com/office/drawing/2014/main" id="{DD817D76-0D96-E106-06DF-5FCD691B1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E85884-B98A-CB13-F5F2-469A98DC1304}"/>
              </a:ext>
            </a:extLst>
          </p:cNvPr>
          <p:cNvSpPr>
            <a:spLocks noGrp="1"/>
          </p:cNvSpPr>
          <p:nvPr>
            <p:ph type="sldNum" sz="quarter" idx="12"/>
          </p:nvPr>
        </p:nvSpPr>
        <p:spPr/>
        <p:txBody>
          <a:bodyPr/>
          <a:lstStyle/>
          <a:p>
            <a:fld id="{BD0C124A-F940-2446-AD05-80B75CB98488}" type="slidenum">
              <a:rPr lang="en-US" smtClean="0"/>
              <a:t>‹#›</a:t>
            </a:fld>
            <a:endParaRPr lang="en-US"/>
          </a:p>
        </p:txBody>
      </p:sp>
    </p:spTree>
    <p:extLst>
      <p:ext uri="{BB962C8B-B14F-4D97-AF65-F5344CB8AC3E}">
        <p14:creationId xmlns:p14="http://schemas.microsoft.com/office/powerpoint/2010/main" val="583882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EEDD0-0291-0DB2-DCCE-800CB382952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7923FFB-E756-9A22-9320-FAD82D74800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B8B99B-FFD6-2839-626F-FE775B2C4BB1}"/>
              </a:ext>
            </a:extLst>
          </p:cNvPr>
          <p:cNvSpPr>
            <a:spLocks noGrp="1"/>
          </p:cNvSpPr>
          <p:nvPr>
            <p:ph type="dt" sz="half" idx="10"/>
          </p:nvPr>
        </p:nvSpPr>
        <p:spPr/>
        <p:txBody>
          <a:bodyPr/>
          <a:lstStyle/>
          <a:p>
            <a:fld id="{B3EA3C89-0BAD-0949-85C4-B31C7C8243FB}" type="datetimeFigureOut">
              <a:rPr lang="en-US" smtClean="0"/>
              <a:t>7/9/25</a:t>
            </a:fld>
            <a:endParaRPr lang="en-US"/>
          </a:p>
        </p:txBody>
      </p:sp>
      <p:sp>
        <p:nvSpPr>
          <p:cNvPr id="5" name="Footer Placeholder 4">
            <a:extLst>
              <a:ext uri="{FF2B5EF4-FFF2-40B4-BE49-F238E27FC236}">
                <a16:creationId xmlns:a16="http://schemas.microsoft.com/office/drawing/2014/main" id="{C839CE14-B850-4E2D-31F6-9656498DEE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4CCE28-C122-941F-473A-330E285907BF}"/>
              </a:ext>
            </a:extLst>
          </p:cNvPr>
          <p:cNvSpPr>
            <a:spLocks noGrp="1"/>
          </p:cNvSpPr>
          <p:nvPr>
            <p:ph type="sldNum" sz="quarter" idx="12"/>
          </p:nvPr>
        </p:nvSpPr>
        <p:spPr/>
        <p:txBody>
          <a:bodyPr/>
          <a:lstStyle/>
          <a:p>
            <a:fld id="{BD0C124A-F940-2446-AD05-80B75CB98488}" type="slidenum">
              <a:rPr lang="en-US" smtClean="0"/>
              <a:t>‹#›</a:t>
            </a:fld>
            <a:endParaRPr lang="en-US"/>
          </a:p>
        </p:txBody>
      </p:sp>
    </p:spTree>
    <p:extLst>
      <p:ext uri="{BB962C8B-B14F-4D97-AF65-F5344CB8AC3E}">
        <p14:creationId xmlns:p14="http://schemas.microsoft.com/office/powerpoint/2010/main" val="1263499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C6AC2-8CBB-61CA-7B1D-6EC3B03A0B9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C99111C-21B8-66BB-78E0-25408512199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99DFB6A-6305-13D0-5881-AD7CFA3246D8}"/>
              </a:ext>
            </a:extLst>
          </p:cNvPr>
          <p:cNvSpPr>
            <a:spLocks noGrp="1"/>
          </p:cNvSpPr>
          <p:nvPr>
            <p:ph type="dt" sz="half" idx="10"/>
          </p:nvPr>
        </p:nvSpPr>
        <p:spPr/>
        <p:txBody>
          <a:bodyPr/>
          <a:lstStyle/>
          <a:p>
            <a:fld id="{B3EA3C89-0BAD-0949-85C4-B31C7C8243FB}" type="datetimeFigureOut">
              <a:rPr lang="en-US" smtClean="0"/>
              <a:t>7/9/25</a:t>
            </a:fld>
            <a:endParaRPr lang="en-US"/>
          </a:p>
        </p:txBody>
      </p:sp>
      <p:sp>
        <p:nvSpPr>
          <p:cNvPr id="5" name="Footer Placeholder 4">
            <a:extLst>
              <a:ext uri="{FF2B5EF4-FFF2-40B4-BE49-F238E27FC236}">
                <a16:creationId xmlns:a16="http://schemas.microsoft.com/office/drawing/2014/main" id="{0160E6B6-C88E-3933-B3F5-906CA9F0EA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E8DD1C-4E2D-DAB6-8E17-3B3272474293}"/>
              </a:ext>
            </a:extLst>
          </p:cNvPr>
          <p:cNvSpPr>
            <a:spLocks noGrp="1"/>
          </p:cNvSpPr>
          <p:nvPr>
            <p:ph type="sldNum" sz="quarter" idx="12"/>
          </p:nvPr>
        </p:nvSpPr>
        <p:spPr/>
        <p:txBody>
          <a:bodyPr/>
          <a:lstStyle/>
          <a:p>
            <a:fld id="{BD0C124A-F940-2446-AD05-80B75CB98488}" type="slidenum">
              <a:rPr lang="en-US" smtClean="0"/>
              <a:t>‹#›</a:t>
            </a:fld>
            <a:endParaRPr lang="en-US"/>
          </a:p>
        </p:txBody>
      </p:sp>
    </p:spTree>
    <p:extLst>
      <p:ext uri="{BB962C8B-B14F-4D97-AF65-F5344CB8AC3E}">
        <p14:creationId xmlns:p14="http://schemas.microsoft.com/office/powerpoint/2010/main" val="2855449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73F6C-DA5D-A3A7-DE0E-006A250254F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D99149C-4FD9-2226-AC91-4DC5672D313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2EFCAA7-129D-4268-98B6-B6B1A4C8A88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F1963D4-8334-B252-958A-99FA7BAB6AC7}"/>
              </a:ext>
            </a:extLst>
          </p:cNvPr>
          <p:cNvSpPr>
            <a:spLocks noGrp="1"/>
          </p:cNvSpPr>
          <p:nvPr>
            <p:ph type="dt" sz="half" idx="10"/>
          </p:nvPr>
        </p:nvSpPr>
        <p:spPr/>
        <p:txBody>
          <a:bodyPr/>
          <a:lstStyle/>
          <a:p>
            <a:fld id="{B3EA3C89-0BAD-0949-85C4-B31C7C8243FB}" type="datetimeFigureOut">
              <a:rPr lang="en-US" smtClean="0"/>
              <a:t>7/9/25</a:t>
            </a:fld>
            <a:endParaRPr lang="en-US"/>
          </a:p>
        </p:txBody>
      </p:sp>
      <p:sp>
        <p:nvSpPr>
          <p:cNvPr id="6" name="Footer Placeholder 5">
            <a:extLst>
              <a:ext uri="{FF2B5EF4-FFF2-40B4-BE49-F238E27FC236}">
                <a16:creationId xmlns:a16="http://schemas.microsoft.com/office/drawing/2014/main" id="{D963CF59-7D82-158E-03E4-11F78971AF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84B5E4-384C-5F3D-8B18-363CA6B7DAC9}"/>
              </a:ext>
            </a:extLst>
          </p:cNvPr>
          <p:cNvSpPr>
            <a:spLocks noGrp="1"/>
          </p:cNvSpPr>
          <p:nvPr>
            <p:ph type="sldNum" sz="quarter" idx="12"/>
          </p:nvPr>
        </p:nvSpPr>
        <p:spPr/>
        <p:txBody>
          <a:bodyPr/>
          <a:lstStyle/>
          <a:p>
            <a:fld id="{BD0C124A-F940-2446-AD05-80B75CB98488}" type="slidenum">
              <a:rPr lang="en-US" smtClean="0"/>
              <a:t>‹#›</a:t>
            </a:fld>
            <a:endParaRPr lang="en-US"/>
          </a:p>
        </p:txBody>
      </p:sp>
    </p:spTree>
    <p:extLst>
      <p:ext uri="{BB962C8B-B14F-4D97-AF65-F5344CB8AC3E}">
        <p14:creationId xmlns:p14="http://schemas.microsoft.com/office/powerpoint/2010/main" val="2091670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5B5D9-E007-2EBC-95B6-4414FC48014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BB89FAF-0236-F26A-196D-0724EA7BE1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82A8158-FF64-DE52-AF3B-CCDFCD6C4E7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E7AD5D9-AA74-28B1-9E5E-43EDC7C025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FA7DB64-6DB8-229D-EC3C-BB224FCA313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E04A628-99F0-1213-3FE0-90E8BA899D18}"/>
              </a:ext>
            </a:extLst>
          </p:cNvPr>
          <p:cNvSpPr>
            <a:spLocks noGrp="1"/>
          </p:cNvSpPr>
          <p:nvPr>
            <p:ph type="dt" sz="half" idx="10"/>
          </p:nvPr>
        </p:nvSpPr>
        <p:spPr/>
        <p:txBody>
          <a:bodyPr/>
          <a:lstStyle/>
          <a:p>
            <a:fld id="{B3EA3C89-0BAD-0949-85C4-B31C7C8243FB}" type="datetimeFigureOut">
              <a:rPr lang="en-US" smtClean="0"/>
              <a:t>7/9/25</a:t>
            </a:fld>
            <a:endParaRPr lang="en-US"/>
          </a:p>
        </p:txBody>
      </p:sp>
      <p:sp>
        <p:nvSpPr>
          <p:cNvPr id="8" name="Footer Placeholder 7">
            <a:extLst>
              <a:ext uri="{FF2B5EF4-FFF2-40B4-BE49-F238E27FC236}">
                <a16:creationId xmlns:a16="http://schemas.microsoft.com/office/drawing/2014/main" id="{310E242C-9E81-E307-E5A1-7868C239D9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A6F53F-DDDA-05A0-640E-4542A2621566}"/>
              </a:ext>
            </a:extLst>
          </p:cNvPr>
          <p:cNvSpPr>
            <a:spLocks noGrp="1"/>
          </p:cNvSpPr>
          <p:nvPr>
            <p:ph type="sldNum" sz="quarter" idx="12"/>
          </p:nvPr>
        </p:nvSpPr>
        <p:spPr/>
        <p:txBody>
          <a:bodyPr/>
          <a:lstStyle/>
          <a:p>
            <a:fld id="{BD0C124A-F940-2446-AD05-80B75CB98488}" type="slidenum">
              <a:rPr lang="en-US" smtClean="0"/>
              <a:t>‹#›</a:t>
            </a:fld>
            <a:endParaRPr lang="en-US"/>
          </a:p>
        </p:txBody>
      </p:sp>
    </p:spTree>
    <p:extLst>
      <p:ext uri="{BB962C8B-B14F-4D97-AF65-F5344CB8AC3E}">
        <p14:creationId xmlns:p14="http://schemas.microsoft.com/office/powerpoint/2010/main" val="2585766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089AC-DBF1-911D-D714-D133BD71065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5D81FD2-A58B-C7DC-07E7-C9209DAEE840}"/>
              </a:ext>
            </a:extLst>
          </p:cNvPr>
          <p:cNvSpPr>
            <a:spLocks noGrp="1"/>
          </p:cNvSpPr>
          <p:nvPr>
            <p:ph type="dt" sz="half" idx="10"/>
          </p:nvPr>
        </p:nvSpPr>
        <p:spPr/>
        <p:txBody>
          <a:bodyPr/>
          <a:lstStyle/>
          <a:p>
            <a:fld id="{B3EA3C89-0BAD-0949-85C4-B31C7C8243FB}" type="datetimeFigureOut">
              <a:rPr lang="en-US" smtClean="0"/>
              <a:t>7/9/25</a:t>
            </a:fld>
            <a:endParaRPr lang="en-US"/>
          </a:p>
        </p:txBody>
      </p:sp>
      <p:sp>
        <p:nvSpPr>
          <p:cNvPr id="4" name="Footer Placeholder 3">
            <a:extLst>
              <a:ext uri="{FF2B5EF4-FFF2-40B4-BE49-F238E27FC236}">
                <a16:creationId xmlns:a16="http://schemas.microsoft.com/office/drawing/2014/main" id="{082C177B-4B0D-F5D5-0BB1-4823526436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499258-37E5-5E0E-7A81-79E4FA79849D}"/>
              </a:ext>
            </a:extLst>
          </p:cNvPr>
          <p:cNvSpPr>
            <a:spLocks noGrp="1"/>
          </p:cNvSpPr>
          <p:nvPr>
            <p:ph type="sldNum" sz="quarter" idx="12"/>
          </p:nvPr>
        </p:nvSpPr>
        <p:spPr/>
        <p:txBody>
          <a:bodyPr/>
          <a:lstStyle/>
          <a:p>
            <a:fld id="{BD0C124A-F940-2446-AD05-80B75CB98488}" type="slidenum">
              <a:rPr lang="en-US" smtClean="0"/>
              <a:t>‹#›</a:t>
            </a:fld>
            <a:endParaRPr lang="en-US"/>
          </a:p>
        </p:txBody>
      </p:sp>
    </p:spTree>
    <p:extLst>
      <p:ext uri="{BB962C8B-B14F-4D97-AF65-F5344CB8AC3E}">
        <p14:creationId xmlns:p14="http://schemas.microsoft.com/office/powerpoint/2010/main" val="2257763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7E2756-BD28-820F-B9D3-760A6C4EC1F2}"/>
              </a:ext>
            </a:extLst>
          </p:cNvPr>
          <p:cNvSpPr>
            <a:spLocks noGrp="1"/>
          </p:cNvSpPr>
          <p:nvPr>
            <p:ph type="dt" sz="half" idx="10"/>
          </p:nvPr>
        </p:nvSpPr>
        <p:spPr/>
        <p:txBody>
          <a:bodyPr/>
          <a:lstStyle/>
          <a:p>
            <a:fld id="{B3EA3C89-0BAD-0949-85C4-B31C7C8243FB}" type="datetimeFigureOut">
              <a:rPr lang="en-US" smtClean="0"/>
              <a:t>7/9/25</a:t>
            </a:fld>
            <a:endParaRPr lang="en-US"/>
          </a:p>
        </p:txBody>
      </p:sp>
      <p:sp>
        <p:nvSpPr>
          <p:cNvPr id="3" name="Footer Placeholder 2">
            <a:extLst>
              <a:ext uri="{FF2B5EF4-FFF2-40B4-BE49-F238E27FC236}">
                <a16:creationId xmlns:a16="http://schemas.microsoft.com/office/drawing/2014/main" id="{418A275D-9B12-B4E9-900D-967490C735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2E1C8C-E37D-6896-2921-4BCA35652DAA}"/>
              </a:ext>
            </a:extLst>
          </p:cNvPr>
          <p:cNvSpPr>
            <a:spLocks noGrp="1"/>
          </p:cNvSpPr>
          <p:nvPr>
            <p:ph type="sldNum" sz="quarter" idx="12"/>
          </p:nvPr>
        </p:nvSpPr>
        <p:spPr/>
        <p:txBody>
          <a:bodyPr/>
          <a:lstStyle/>
          <a:p>
            <a:fld id="{BD0C124A-F940-2446-AD05-80B75CB98488}" type="slidenum">
              <a:rPr lang="en-US" smtClean="0"/>
              <a:t>‹#›</a:t>
            </a:fld>
            <a:endParaRPr lang="en-US"/>
          </a:p>
        </p:txBody>
      </p:sp>
    </p:spTree>
    <p:extLst>
      <p:ext uri="{BB962C8B-B14F-4D97-AF65-F5344CB8AC3E}">
        <p14:creationId xmlns:p14="http://schemas.microsoft.com/office/powerpoint/2010/main" val="4202665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0F7AC-9601-153B-6050-13AADA0C96F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E8BBEDE-A635-2DF4-B12A-F125BDD125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B0DBC7E-2E64-0F93-88ED-8A27E989D1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E4C4C77-0846-1320-E3B7-B80B080856E6}"/>
              </a:ext>
            </a:extLst>
          </p:cNvPr>
          <p:cNvSpPr>
            <a:spLocks noGrp="1"/>
          </p:cNvSpPr>
          <p:nvPr>
            <p:ph type="dt" sz="half" idx="10"/>
          </p:nvPr>
        </p:nvSpPr>
        <p:spPr/>
        <p:txBody>
          <a:bodyPr/>
          <a:lstStyle/>
          <a:p>
            <a:fld id="{B3EA3C89-0BAD-0949-85C4-B31C7C8243FB}" type="datetimeFigureOut">
              <a:rPr lang="en-US" smtClean="0"/>
              <a:t>7/9/25</a:t>
            </a:fld>
            <a:endParaRPr lang="en-US"/>
          </a:p>
        </p:txBody>
      </p:sp>
      <p:sp>
        <p:nvSpPr>
          <p:cNvPr id="6" name="Footer Placeholder 5">
            <a:extLst>
              <a:ext uri="{FF2B5EF4-FFF2-40B4-BE49-F238E27FC236}">
                <a16:creationId xmlns:a16="http://schemas.microsoft.com/office/drawing/2014/main" id="{6B2D49F0-B24C-8149-FD2B-2116022957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A33DBB-B4A8-DC97-CA9E-D7BE33295788}"/>
              </a:ext>
            </a:extLst>
          </p:cNvPr>
          <p:cNvSpPr>
            <a:spLocks noGrp="1"/>
          </p:cNvSpPr>
          <p:nvPr>
            <p:ph type="sldNum" sz="quarter" idx="12"/>
          </p:nvPr>
        </p:nvSpPr>
        <p:spPr/>
        <p:txBody>
          <a:bodyPr/>
          <a:lstStyle/>
          <a:p>
            <a:fld id="{BD0C124A-F940-2446-AD05-80B75CB98488}" type="slidenum">
              <a:rPr lang="en-US" smtClean="0"/>
              <a:t>‹#›</a:t>
            </a:fld>
            <a:endParaRPr lang="en-US"/>
          </a:p>
        </p:txBody>
      </p:sp>
    </p:spTree>
    <p:extLst>
      <p:ext uri="{BB962C8B-B14F-4D97-AF65-F5344CB8AC3E}">
        <p14:creationId xmlns:p14="http://schemas.microsoft.com/office/powerpoint/2010/main" val="1851205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0E0F9-8E68-1EF4-695D-EA183A001F1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4454C98-7C57-F906-8258-284F705929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A62C7A-CD13-8D46-88FD-DC01109317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43BA0DD-484A-881A-4F94-D44704493C27}"/>
              </a:ext>
            </a:extLst>
          </p:cNvPr>
          <p:cNvSpPr>
            <a:spLocks noGrp="1"/>
          </p:cNvSpPr>
          <p:nvPr>
            <p:ph type="dt" sz="half" idx="10"/>
          </p:nvPr>
        </p:nvSpPr>
        <p:spPr/>
        <p:txBody>
          <a:bodyPr/>
          <a:lstStyle/>
          <a:p>
            <a:fld id="{B3EA3C89-0BAD-0949-85C4-B31C7C8243FB}" type="datetimeFigureOut">
              <a:rPr lang="en-US" smtClean="0"/>
              <a:t>7/9/25</a:t>
            </a:fld>
            <a:endParaRPr lang="en-US"/>
          </a:p>
        </p:txBody>
      </p:sp>
      <p:sp>
        <p:nvSpPr>
          <p:cNvPr id="6" name="Footer Placeholder 5">
            <a:extLst>
              <a:ext uri="{FF2B5EF4-FFF2-40B4-BE49-F238E27FC236}">
                <a16:creationId xmlns:a16="http://schemas.microsoft.com/office/drawing/2014/main" id="{DEF22323-BBE0-7615-E469-289773E724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326CE7-4F82-AC5A-DD80-4805AA7B13EF}"/>
              </a:ext>
            </a:extLst>
          </p:cNvPr>
          <p:cNvSpPr>
            <a:spLocks noGrp="1"/>
          </p:cNvSpPr>
          <p:nvPr>
            <p:ph type="sldNum" sz="quarter" idx="12"/>
          </p:nvPr>
        </p:nvSpPr>
        <p:spPr/>
        <p:txBody>
          <a:bodyPr/>
          <a:lstStyle/>
          <a:p>
            <a:fld id="{BD0C124A-F940-2446-AD05-80B75CB98488}" type="slidenum">
              <a:rPr lang="en-US" smtClean="0"/>
              <a:t>‹#›</a:t>
            </a:fld>
            <a:endParaRPr lang="en-US"/>
          </a:p>
        </p:txBody>
      </p:sp>
    </p:spTree>
    <p:extLst>
      <p:ext uri="{BB962C8B-B14F-4D97-AF65-F5344CB8AC3E}">
        <p14:creationId xmlns:p14="http://schemas.microsoft.com/office/powerpoint/2010/main" val="42412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F5C578-F302-A740-9253-C50A6EFBEB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ABF8F0F-A6EE-7BC6-B7F0-B87ECA4B7B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70AAB59-13E9-F4D7-AEE3-891FBD6CA9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3EA3C89-0BAD-0949-85C4-B31C7C8243FB}" type="datetimeFigureOut">
              <a:rPr lang="en-US" smtClean="0"/>
              <a:t>7/9/25</a:t>
            </a:fld>
            <a:endParaRPr lang="en-US"/>
          </a:p>
        </p:txBody>
      </p:sp>
      <p:sp>
        <p:nvSpPr>
          <p:cNvPr id="5" name="Footer Placeholder 4">
            <a:extLst>
              <a:ext uri="{FF2B5EF4-FFF2-40B4-BE49-F238E27FC236}">
                <a16:creationId xmlns:a16="http://schemas.microsoft.com/office/drawing/2014/main" id="{4BD6D28A-780E-A0F4-7C5B-4854E36AA1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E967DCB-275A-DC80-FA87-66A5C04C09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D0C124A-F940-2446-AD05-80B75CB98488}" type="slidenum">
              <a:rPr lang="en-US" smtClean="0"/>
              <a:t>‹#›</a:t>
            </a:fld>
            <a:endParaRPr lang="en-US"/>
          </a:p>
        </p:txBody>
      </p:sp>
    </p:spTree>
    <p:extLst>
      <p:ext uri="{BB962C8B-B14F-4D97-AF65-F5344CB8AC3E}">
        <p14:creationId xmlns:p14="http://schemas.microsoft.com/office/powerpoint/2010/main" val="40287380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aulina.pilapana@northumbria.ac.u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mailto:paulina.pilapana@northumbria.ac.uk" TargetMode="External"/><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hyperlink" Target="mailto:paulina.pilapana@northumbria.ac.uk"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hyperlink" Target="mailto:paulina.pilapana@northumbria.ac.uk" TargetMode="External"/><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26" Type="http://schemas.openxmlformats.org/officeDocument/2006/relationships/image" Target="../media/image49.png"/><Relationship Id="rId3" Type="http://schemas.openxmlformats.org/officeDocument/2006/relationships/hyperlink" Target="mailto:paulina.pilapana@northumbria.ac.uk" TargetMode="External"/><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image" Target="../media/image48.png"/><Relationship Id="rId2" Type="http://schemas.openxmlformats.org/officeDocument/2006/relationships/notesSlide" Target="../notesSlides/notesSlide13.xm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24" Type="http://schemas.openxmlformats.org/officeDocument/2006/relationships/image" Target="../media/image47.png"/><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1.pn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hyperlink" Target="mailto:paulina.pilapana@northumbria.ac.uk"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mailto:paulina.pilapana@northumbria.ac.uk" TargetMode="External"/><Relationship Id="rId7"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hyperlink" Target="mailto:paulina.pilapana@northumbria.ac.uk"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hyperlink" Target="mailto:paulina.pilapana@northumbria.ac.uk"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png"/><Relationship Id="rId4" Type="http://schemas.openxmlformats.org/officeDocument/2006/relationships/hyperlink" Target="mailto:paulina.pilapana@northumbria.ac.uk"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55.png"/><Relationship Id="rId7" Type="http://schemas.openxmlformats.org/officeDocument/2006/relationships/image" Target="../media/image1.png"/><Relationship Id="rId12" Type="http://schemas.openxmlformats.org/officeDocument/2006/relationships/image" Target="../media/image26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mailto:paulina.pilapana@northumbria.ac.uk" TargetMode="External"/><Relationship Id="rId11" Type="http://schemas.openxmlformats.org/officeDocument/2006/relationships/image" Target="../media/image250.png"/><Relationship Id="rId5" Type="http://schemas.openxmlformats.org/officeDocument/2006/relationships/image" Target="../media/image210.png"/><Relationship Id="rId10" Type="http://schemas.openxmlformats.org/officeDocument/2006/relationships/image" Target="../media/image240.png"/><Relationship Id="rId4" Type="http://schemas.openxmlformats.org/officeDocument/2006/relationships/image" Target="../media/image56.png"/><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mailto:paulina.pilapana@northumbria.ac.uk" TargetMode="External"/><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image" Target="../media/image58.png"/><Relationship Id="rId7"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mailto:paulina.pilapana@northumbria.ac.uk" TargetMode="External"/><Relationship Id="rId11" Type="http://schemas.openxmlformats.org/officeDocument/2006/relationships/image" Target="../media/image330.png"/><Relationship Id="rId5" Type="http://schemas.openxmlformats.org/officeDocument/2006/relationships/image" Target="../media/image60.png"/><Relationship Id="rId10" Type="http://schemas.openxmlformats.org/officeDocument/2006/relationships/image" Target="../media/image320.png"/><Relationship Id="rId4" Type="http://schemas.openxmlformats.org/officeDocument/2006/relationships/image" Target="../media/image59.png"/><Relationship Id="rId9" Type="http://schemas.openxmlformats.org/officeDocument/2006/relationships/image" Target="../media/image310.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70.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mailto:paulina.pilapana@northumbria.ac.uk" TargetMode="External"/><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00.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mailto:paulina.pilapana@northumbria.ac.uk" TargetMode="External"/><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mailto:paulina.pilapana@northumbria.ac.uk" TargetMode="External"/><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mailto:paulina.pilapana@northumbria.ac.uk" TargetMode="External"/><Relationship Id="rId5" Type="http://schemas.openxmlformats.org/officeDocument/2006/relationships/image" Target="../media/image66.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71.png"/><Relationship Id="rId18" Type="http://schemas.openxmlformats.org/officeDocument/2006/relationships/image" Target="../media/image40.png"/><Relationship Id="rId26" Type="http://schemas.openxmlformats.org/officeDocument/2006/relationships/image" Target="../media/image81.png"/><Relationship Id="rId3" Type="http://schemas.openxmlformats.org/officeDocument/2006/relationships/hyperlink" Target="mailto:paulina.pilapana@northumbria.ac.uk" TargetMode="External"/><Relationship Id="rId21" Type="http://schemas.openxmlformats.org/officeDocument/2006/relationships/image" Target="../media/image76.png"/><Relationship Id="rId7" Type="http://schemas.openxmlformats.org/officeDocument/2006/relationships/image" Target="../media/image31.png"/><Relationship Id="rId12" Type="http://schemas.openxmlformats.org/officeDocument/2006/relationships/image" Target="../media/image70.png"/><Relationship Id="rId17" Type="http://schemas.openxmlformats.org/officeDocument/2006/relationships/image" Target="../media/image74.png"/><Relationship Id="rId25" Type="http://schemas.openxmlformats.org/officeDocument/2006/relationships/image" Target="../media/image80.png"/><Relationship Id="rId2" Type="http://schemas.openxmlformats.org/officeDocument/2006/relationships/notesSlide" Target="../notesSlides/notesSlide23.xml"/><Relationship Id="rId16" Type="http://schemas.openxmlformats.org/officeDocument/2006/relationships/image" Target="../media/image37.png"/><Relationship Id="rId20"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69.png"/><Relationship Id="rId24" Type="http://schemas.openxmlformats.org/officeDocument/2006/relationships/image" Target="../media/image79.png"/><Relationship Id="rId5" Type="http://schemas.openxmlformats.org/officeDocument/2006/relationships/image" Target="../media/image28.png"/><Relationship Id="rId15" Type="http://schemas.openxmlformats.org/officeDocument/2006/relationships/image" Target="../media/image73.png"/><Relationship Id="rId23" Type="http://schemas.openxmlformats.org/officeDocument/2006/relationships/image" Target="../media/image78.png"/><Relationship Id="rId28" Type="http://schemas.openxmlformats.org/officeDocument/2006/relationships/image" Target="../media/image27.png"/><Relationship Id="rId10" Type="http://schemas.openxmlformats.org/officeDocument/2006/relationships/image" Target="../media/image68.png"/><Relationship Id="rId19" Type="http://schemas.openxmlformats.org/officeDocument/2006/relationships/image" Target="../media/image43.png"/><Relationship Id="rId4" Type="http://schemas.openxmlformats.org/officeDocument/2006/relationships/image" Target="../media/image1.png"/><Relationship Id="rId9" Type="http://schemas.openxmlformats.org/officeDocument/2006/relationships/image" Target="../media/image670.png"/><Relationship Id="rId14" Type="http://schemas.openxmlformats.org/officeDocument/2006/relationships/image" Target="../media/image72.png"/><Relationship Id="rId22" Type="http://schemas.openxmlformats.org/officeDocument/2006/relationships/image" Target="../media/image77.png"/><Relationship Id="rId27"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hyperlink" Target="mailto:paulina.pilapana@northumbria.ac.uk"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mailto:paulina.pilapana@northumbria.ac.uk" TargetMode="External"/><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hyperlink" Target="mailto:paulina.pilapana@northumbria.ac.uk"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hyperlink" Target="mailto:paulina.pilapana@northumbria.ac.uk"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hyperlink" Target="mailto:paulina.pilapana@northumbria.ac.uk" TargetMode="External"/><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hyperlink" Target="mailto:paulina.pilapana@northumbria.ac.uk" TargetMode="External"/><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hyperlink" Target="mailto:paulina.pilapana@northumbria.ac.uk"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2202C-C9B7-F373-BD38-259C6E1E5B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44010C-2A38-4A2F-557E-2BEFC0C82E04}"/>
              </a:ext>
            </a:extLst>
          </p:cNvPr>
          <p:cNvSpPr>
            <a:spLocks noGrp="1"/>
          </p:cNvSpPr>
          <p:nvPr>
            <p:ph type="ctrTitle"/>
          </p:nvPr>
        </p:nvSpPr>
        <p:spPr>
          <a:xfrm>
            <a:off x="667194" y="559838"/>
            <a:ext cx="10857612" cy="2940600"/>
          </a:xfrm>
        </p:spPr>
        <p:txBody>
          <a:bodyPr>
            <a:noAutofit/>
          </a:bodyPr>
          <a:lstStyle/>
          <a:p>
            <a:r>
              <a:rPr lang="en-US" sz="5000" b="1" dirty="0">
                <a:solidFill>
                  <a:schemeClr val="accent4">
                    <a:lumMod val="75000"/>
                  </a:schemeClr>
                </a:solidFill>
              </a:rPr>
              <a:t>Identifying magnetic reconnection to assess its role in collisionless turbulent plasmas using the unsupervised machine learning TICC algorithm</a:t>
            </a:r>
          </a:p>
        </p:txBody>
      </p:sp>
      <p:sp>
        <p:nvSpPr>
          <p:cNvPr id="3" name="Subtitle 2">
            <a:extLst>
              <a:ext uri="{FF2B5EF4-FFF2-40B4-BE49-F238E27FC236}">
                <a16:creationId xmlns:a16="http://schemas.microsoft.com/office/drawing/2014/main" id="{3BC99809-D6E3-0524-E84A-10EB6E347C18}"/>
              </a:ext>
            </a:extLst>
          </p:cNvPr>
          <p:cNvSpPr>
            <a:spLocks noGrp="1"/>
          </p:cNvSpPr>
          <p:nvPr>
            <p:ph type="subTitle" idx="1"/>
          </p:nvPr>
        </p:nvSpPr>
        <p:spPr>
          <a:xfrm>
            <a:off x="1505339" y="3803573"/>
            <a:ext cx="4041913" cy="1963801"/>
          </a:xfrm>
        </p:spPr>
        <p:txBody>
          <a:bodyPr>
            <a:normAutofit fontScale="92500" lnSpcReduction="20000"/>
          </a:bodyPr>
          <a:lstStyle/>
          <a:p>
            <a:r>
              <a:rPr lang="en-US" u="sng" dirty="0"/>
              <a:t>Paulina A. </a:t>
            </a:r>
            <a:r>
              <a:rPr lang="en-US" u="sng" dirty="0" err="1"/>
              <a:t>Quijia</a:t>
            </a:r>
            <a:r>
              <a:rPr lang="en-US" u="sng" dirty="0"/>
              <a:t> </a:t>
            </a:r>
            <a:r>
              <a:rPr lang="en-US" u="sng" dirty="0" err="1"/>
              <a:t>Pilapa</a:t>
            </a:r>
            <a:r>
              <a:rPr lang="en-US" sz="2400" u="sng" dirty="0" err="1">
                <a:solidFill>
                  <a:schemeClr val="tx2"/>
                </a:solidFill>
              </a:rPr>
              <a:t>n</a:t>
            </a:r>
            <a:r>
              <a:rPr lang="en-GB" sz="2400" u="sng" dirty="0">
                <a:effectLst/>
                <a:latin typeface="LMRoman12"/>
              </a:rPr>
              <a:t>̃</a:t>
            </a:r>
            <a:r>
              <a:rPr lang="en-US" u="sng" dirty="0"/>
              <a:t>a</a:t>
            </a:r>
            <a:r>
              <a:rPr lang="en-US" dirty="0"/>
              <a:t>,</a:t>
            </a:r>
            <a:r>
              <a:rPr lang="en-US" u="sng" dirty="0"/>
              <a:t>   </a:t>
            </a:r>
            <a:r>
              <a:rPr lang="en-US" dirty="0"/>
              <a:t>Julia E. Stawarz,                                  Andy Smith.</a:t>
            </a:r>
          </a:p>
          <a:p>
            <a:endParaRPr lang="en-US" dirty="0"/>
          </a:p>
          <a:p>
            <a:r>
              <a:rPr lang="en-US" i="1" dirty="0"/>
              <a:t>2025                                        National Astronomy Meeting</a:t>
            </a:r>
          </a:p>
        </p:txBody>
      </p:sp>
      <p:sp>
        <p:nvSpPr>
          <p:cNvPr id="4" name="TextBox 3">
            <a:extLst>
              <a:ext uri="{FF2B5EF4-FFF2-40B4-BE49-F238E27FC236}">
                <a16:creationId xmlns:a16="http://schemas.microsoft.com/office/drawing/2014/main" id="{324FB370-0141-ED50-0162-3637B87FBC22}"/>
              </a:ext>
            </a:extLst>
          </p:cNvPr>
          <p:cNvSpPr txBox="1"/>
          <p:nvPr/>
        </p:nvSpPr>
        <p:spPr>
          <a:xfrm>
            <a:off x="0" y="6500098"/>
            <a:ext cx="12192000" cy="338554"/>
          </a:xfrm>
          <a:prstGeom prst="rect">
            <a:avLst/>
          </a:prstGeom>
          <a:noFill/>
        </p:spPr>
        <p:txBody>
          <a:bodyPr wrap="square" rtlCol="0">
            <a:spAutoFit/>
          </a:bodyPr>
          <a:lstStyle/>
          <a:p>
            <a:r>
              <a:rPr lang="en-US" sz="1600" dirty="0">
                <a:hlinkClick r:id="rId3"/>
              </a:rPr>
              <a:t>paulina.pilapana@northumbria.ac.uk</a:t>
            </a:r>
            <a:r>
              <a:rPr lang="en-US" sz="1600" dirty="0"/>
              <a:t> </a:t>
            </a:r>
          </a:p>
        </p:txBody>
      </p:sp>
      <p:pic>
        <p:nvPicPr>
          <p:cNvPr id="5" name="Picture 2" descr="A black text on a black background&#10;&#10;Description automatically generated">
            <a:extLst>
              <a:ext uri="{FF2B5EF4-FFF2-40B4-BE49-F238E27FC236}">
                <a16:creationId xmlns:a16="http://schemas.microsoft.com/office/drawing/2014/main" id="{2850E617-A16D-6888-7337-F90A588ACB6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45202" y="4005110"/>
            <a:ext cx="4954693" cy="1560728"/>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C3F9EAF0-83F1-451B-CC8B-1203E6FAFD62}"/>
              </a:ext>
            </a:extLst>
          </p:cNvPr>
          <p:cNvCxnSpPr/>
          <p:nvPr/>
        </p:nvCxnSpPr>
        <p:spPr>
          <a:xfrm>
            <a:off x="0" y="6488668"/>
            <a:ext cx="12192000" cy="0"/>
          </a:xfrm>
          <a:prstGeom prst="line">
            <a:avLst/>
          </a:prstGeom>
          <a:ln w="63500">
            <a:gradFill flip="none" rotWithShape="1">
              <a:gsLst>
                <a:gs pos="0">
                  <a:schemeClr val="tx1"/>
                </a:gs>
                <a:gs pos="46000">
                  <a:schemeClr val="accent1">
                    <a:lumMod val="95000"/>
                    <a:lumOff val="5000"/>
                  </a:schemeClr>
                </a:gs>
                <a:gs pos="100000">
                  <a:schemeClr val="accent1">
                    <a:lumMod val="60000"/>
                  </a:schemeClr>
                </a:gs>
              </a:gsLst>
              <a:path path="circle">
                <a:fillToRect l="50000" t="130000" r="50000" b="-30000"/>
              </a:path>
              <a:tileRect/>
            </a:gra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442158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58CC4F3-66C8-B1AC-28E4-8FDB04E9D3DF}"/>
              </a:ext>
            </a:extLst>
          </p:cNvPr>
          <p:cNvGrpSpPr/>
          <p:nvPr/>
        </p:nvGrpSpPr>
        <p:grpSpPr>
          <a:xfrm>
            <a:off x="22632" y="6517990"/>
            <a:ext cx="12192000" cy="369332"/>
            <a:chOff x="0" y="6488668"/>
            <a:chExt cx="12192000" cy="369332"/>
          </a:xfrm>
        </p:grpSpPr>
        <p:grpSp>
          <p:nvGrpSpPr>
            <p:cNvPr id="5" name="Group 4">
              <a:extLst>
                <a:ext uri="{FF2B5EF4-FFF2-40B4-BE49-F238E27FC236}">
                  <a16:creationId xmlns:a16="http://schemas.microsoft.com/office/drawing/2014/main" id="{570FB4C3-86FD-F415-650D-86C5F3E50009}"/>
                </a:ext>
              </a:extLst>
            </p:cNvPr>
            <p:cNvGrpSpPr/>
            <p:nvPr/>
          </p:nvGrpSpPr>
          <p:grpSpPr>
            <a:xfrm>
              <a:off x="0" y="6488668"/>
              <a:ext cx="12192000" cy="349984"/>
              <a:chOff x="0" y="6488668"/>
              <a:chExt cx="12192000" cy="349984"/>
            </a:xfrm>
          </p:grpSpPr>
          <p:sp>
            <p:nvSpPr>
              <p:cNvPr id="7" name="TextBox 6">
                <a:extLst>
                  <a:ext uri="{FF2B5EF4-FFF2-40B4-BE49-F238E27FC236}">
                    <a16:creationId xmlns:a16="http://schemas.microsoft.com/office/drawing/2014/main" id="{42835311-6370-FA9B-3237-688F75A512E1}"/>
                  </a:ext>
                </a:extLst>
              </p:cNvPr>
              <p:cNvSpPr txBox="1"/>
              <p:nvPr/>
            </p:nvSpPr>
            <p:spPr>
              <a:xfrm>
                <a:off x="0" y="6500098"/>
                <a:ext cx="12192000" cy="338554"/>
              </a:xfrm>
              <a:prstGeom prst="rect">
                <a:avLst/>
              </a:prstGeom>
              <a:noFill/>
            </p:spPr>
            <p:txBody>
              <a:bodyPr wrap="square" rtlCol="0">
                <a:spAutoFit/>
              </a:bodyPr>
              <a:lstStyle/>
              <a:p>
                <a:r>
                  <a:rPr lang="en-US" sz="1600" dirty="0">
                    <a:hlinkClick r:id="rId3"/>
                  </a:rPr>
                  <a:t>paulina.pilapana@northumbria.ac.uk</a:t>
                </a:r>
                <a:r>
                  <a:rPr lang="en-US" sz="1600" dirty="0"/>
                  <a:t>									                      8</a:t>
                </a:r>
              </a:p>
            </p:txBody>
          </p:sp>
          <p:cxnSp>
            <p:nvCxnSpPr>
              <p:cNvPr id="8" name="Straight Connector 7">
                <a:extLst>
                  <a:ext uri="{FF2B5EF4-FFF2-40B4-BE49-F238E27FC236}">
                    <a16:creationId xmlns:a16="http://schemas.microsoft.com/office/drawing/2014/main" id="{CE83C14A-6203-2276-F6B0-02AE23498C12}"/>
                  </a:ext>
                </a:extLst>
              </p:cNvPr>
              <p:cNvCxnSpPr/>
              <p:nvPr/>
            </p:nvCxnSpPr>
            <p:spPr>
              <a:xfrm>
                <a:off x="0" y="6488668"/>
                <a:ext cx="12192000" cy="0"/>
              </a:xfrm>
              <a:prstGeom prst="line">
                <a:avLst/>
              </a:prstGeom>
              <a:ln w="63500">
                <a:gradFill flip="none" rotWithShape="1">
                  <a:gsLst>
                    <a:gs pos="0">
                      <a:schemeClr val="tx1"/>
                    </a:gs>
                    <a:gs pos="46000">
                      <a:schemeClr val="accent1">
                        <a:lumMod val="95000"/>
                        <a:lumOff val="5000"/>
                      </a:schemeClr>
                    </a:gs>
                    <a:gs pos="100000">
                      <a:schemeClr val="accent1">
                        <a:lumMod val="60000"/>
                      </a:schemeClr>
                    </a:gs>
                  </a:gsLst>
                  <a:path path="circle">
                    <a:fillToRect l="50000" t="130000" r="50000" b="-30000"/>
                  </a:path>
                  <a:tileRect/>
                </a:gradFill>
              </a:ln>
            </p:spPr>
            <p:style>
              <a:lnRef idx="2">
                <a:schemeClr val="dk1"/>
              </a:lnRef>
              <a:fillRef idx="0">
                <a:schemeClr val="dk1"/>
              </a:fillRef>
              <a:effectRef idx="1">
                <a:schemeClr val="dk1"/>
              </a:effectRef>
              <a:fontRef idx="minor">
                <a:schemeClr val="tx1"/>
              </a:fontRef>
            </p:style>
          </p:cxnSp>
        </p:grpSp>
        <p:pic>
          <p:nvPicPr>
            <p:cNvPr id="6" name="Picture 2">
              <a:extLst>
                <a:ext uri="{FF2B5EF4-FFF2-40B4-BE49-F238E27FC236}">
                  <a16:creationId xmlns:a16="http://schemas.microsoft.com/office/drawing/2014/main" id="{1583AC9A-A824-FB58-953B-12A17B693A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3576"/>
            <a:stretch/>
          </p:blipFill>
          <p:spPr bwMode="auto">
            <a:xfrm>
              <a:off x="5949887" y="6510978"/>
              <a:ext cx="292226" cy="347022"/>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Pentagon 13">
            <a:extLst>
              <a:ext uri="{FF2B5EF4-FFF2-40B4-BE49-F238E27FC236}">
                <a16:creationId xmlns:a16="http://schemas.microsoft.com/office/drawing/2014/main" id="{54E8D235-A123-111D-238C-11B468BF747F}"/>
              </a:ext>
            </a:extLst>
          </p:cNvPr>
          <p:cNvSpPr/>
          <p:nvPr/>
        </p:nvSpPr>
        <p:spPr>
          <a:xfrm>
            <a:off x="63498" y="-1"/>
            <a:ext cx="12064999" cy="417201"/>
          </a:xfrm>
          <a:prstGeom prst="homePlate">
            <a:avLst/>
          </a:prstGeom>
          <a:solidFill>
            <a:srgbClr val="FE8E0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t>2) Train and apply TICC</a:t>
            </a:r>
          </a:p>
        </p:txBody>
      </p:sp>
      <p:sp>
        <p:nvSpPr>
          <p:cNvPr id="16" name="Rectangle 15">
            <a:extLst>
              <a:ext uri="{FF2B5EF4-FFF2-40B4-BE49-F238E27FC236}">
                <a16:creationId xmlns:a16="http://schemas.microsoft.com/office/drawing/2014/main" id="{69015087-CF5E-64C7-2CB1-6C54CD5EFC6A}"/>
              </a:ext>
            </a:extLst>
          </p:cNvPr>
          <p:cNvSpPr/>
          <p:nvPr/>
        </p:nvSpPr>
        <p:spPr>
          <a:xfrm>
            <a:off x="9229639" y="444523"/>
            <a:ext cx="2898858" cy="6028286"/>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FFD57DFD-C431-0832-D710-6AFF284FBA80}"/>
              </a:ext>
            </a:extLst>
          </p:cNvPr>
          <p:cNvPicPr>
            <a:picLocks noChangeAspect="1"/>
          </p:cNvPicPr>
          <p:nvPr/>
        </p:nvPicPr>
        <p:blipFill>
          <a:blip r:embed="rId5"/>
          <a:srcRect l="66199" r="2137"/>
          <a:stretch/>
        </p:blipFill>
        <p:spPr>
          <a:xfrm>
            <a:off x="9270371" y="4453053"/>
            <a:ext cx="2762066" cy="2009042"/>
          </a:xfrm>
          <a:prstGeom prst="rect">
            <a:avLst/>
          </a:prstGeom>
        </p:spPr>
      </p:pic>
      <p:pic>
        <p:nvPicPr>
          <p:cNvPr id="19" name="Picture 18">
            <a:extLst>
              <a:ext uri="{FF2B5EF4-FFF2-40B4-BE49-F238E27FC236}">
                <a16:creationId xmlns:a16="http://schemas.microsoft.com/office/drawing/2014/main" id="{DC27A3B0-07E6-85D9-EC3E-D214DA0E16D0}"/>
              </a:ext>
            </a:extLst>
          </p:cNvPr>
          <p:cNvPicPr>
            <a:picLocks noChangeAspect="1"/>
          </p:cNvPicPr>
          <p:nvPr/>
        </p:nvPicPr>
        <p:blipFill>
          <a:blip r:embed="rId5"/>
          <a:srcRect r="68325"/>
          <a:stretch/>
        </p:blipFill>
        <p:spPr>
          <a:xfrm>
            <a:off x="9270435" y="472633"/>
            <a:ext cx="2763054" cy="2009042"/>
          </a:xfrm>
          <a:prstGeom prst="rect">
            <a:avLst/>
          </a:prstGeom>
        </p:spPr>
      </p:pic>
      <p:pic>
        <p:nvPicPr>
          <p:cNvPr id="20" name="Picture 19">
            <a:extLst>
              <a:ext uri="{FF2B5EF4-FFF2-40B4-BE49-F238E27FC236}">
                <a16:creationId xmlns:a16="http://schemas.microsoft.com/office/drawing/2014/main" id="{92198699-A91B-0E95-8CF9-AFF20EEC44DB}"/>
              </a:ext>
            </a:extLst>
          </p:cNvPr>
          <p:cNvPicPr>
            <a:picLocks noChangeAspect="1"/>
          </p:cNvPicPr>
          <p:nvPr/>
        </p:nvPicPr>
        <p:blipFill>
          <a:blip r:embed="rId5"/>
          <a:srcRect l="33271" r="34598"/>
          <a:stretch/>
        </p:blipFill>
        <p:spPr>
          <a:xfrm>
            <a:off x="9266445" y="2458164"/>
            <a:ext cx="2802903" cy="2009042"/>
          </a:xfrm>
          <a:prstGeom prst="rect">
            <a:avLst/>
          </a:prstGeom>
        </p:spPr>
      </p:pic>
      <p:sp>
        <p:nvSpPr>
          <p:cNvPr id="42" name="Oval 41">
            <a:extLst>
              <a:ext uri="{FF2B5EF4-FFF2-40B4-BE49-F238E27FC236}">
                <a16:creationId xmlns:a16="http://schemas.microsoft.com/office/drawing/2014/main" id="{76F2342F-B854-91B9-A1F3-2C072CF9DE0D}"/>
              </a:ext>
            </a:extLst>
          </p:cNvPr>
          <p:cNvSpPr/>
          <p:nvPr/>
        </p:nvSpPr>
        <p:spPr>
          <a:xfrm>
            <a:off x="10649078" y="652773"/>
            <a:ext cx="179807" cy="285792"/>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F8413A14-B948-B0B5-9CEC-AC19AAAAA6BF}"/>
              </a:ext>
            </a:extLst>
          </p:cNvPr>
          <p:cNvSpPr/>
          <p:nvPr/>
        </p:nvSpPr>
        <p:spPr>
          <a:xfrm>
            <a:off x="10656295" y="2636166"/>
            <a:ext cx="179807" cy="285792"/>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28402431-CB69-3C18-8F5E-734AC088A945}"/>
              </a:ext>
            </a:extLst>
          </p:cNvPr>
          <p:cNvSpPr/>
          <p:nvPr/>
        </p:nvSpPr>
        <p:spPr>
          <a:xfrm>
            <a:off x="10665564" y="4644244"/>
            <a:ext cx="179807" cy="285792"/>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9C58E22D-CE3A-F860-F6F7-F6BCE12E93AA}"/>
                  </a:ext>
                </a:extLst>
              </p:cNvPr>
              <p:cNvSpPr txBox="1"/>
              <p:nvPr/>
            </p:nvSpPr>
            <p:spPr>
              <a:xfrm>
                <a:off x="5592638" y="1059347"/>
                <a:ext cx="3635006" cy="774058"/>
              </a:xfrm>
              <a:prstGeom prst="rect">
                <a:avLst/>
              </a:prstGeom>
              <a:noFill/>
            </p:spPr>
            <p:txBody>
              <a:bodyPr wrap="square" lIns="0" tIns="0" rIns="0" bIns="0" rtlCol="0">
                <a:spAutoFit/>
              </a:bodyPr>
              <a:lstStyle/>
              <a:p>
                <a:pPr algn="ctr"/>
                <a14:m>
                  <m:oMath xmlns:m="http://schemas.openxmlformats.org/officeDocument/2006/math">
                    <m:sSub>
                      <m:sSubPr>
                        <m:ctrlPr>
                          <a:rPr lang="en-US" sz="1400" i="1" smtClean="0">
                            <a:latin typeface="Cambria Math" panose="02040503050406030204" pitchFamily="18" charset="0"/>
                          </a:rPr>
                        </m:ctrlPr>
                      </m:sSubPr>
                      <m:e>
                        <m:r>
                          <a:rPr lang="en-GB" sz="1400" b="0" i="1" smtClean="0">
                            <a:latin typeface="Cambria Math" panose="02040503050406030204" pitchFamily="18" charset="0"/>
                          </a:rPr>
                          <m:t>𝑡</m:t>
                        </m:r>
                      </m:e>
                      <m:sub>
                        <m:r>
                          <a:rPr lang="en-GB" sz="1400" b="0" i="1" smtClean="0">
                            <a:latin typeface="Cambria Math" panose="02040503050406030204" pitchFamily="18" charset="0"/>
                          </a:rPr>
                          <m:t>𝑓𝑟𝑎𝑐𝑡</m:t>
                        </m:r>
                      </m:sub>
                    </m:sSub>
                    <m:r>
                      <a:rPr lang="en-GB" sz="1400" b="0" i="1" smtClean="0">
                        <a:latin typeface="Cambria Math" panose="02040503050406030204" pitchFamily="18" charset="0"/>
                      </a:rPr>
                      <m:t>=</m:t>
                    </m:r>
                    <m:f>
                      <m:fPr>
                        <m:ctrlPr>
                          <a:rPr lang="en-GB" sz="1400" b="0" i="1" smtClean="0">
                            <a:latin typeface="Cambria Math" panose="02040503050406030204" pitchFamily="18" charset="0"/>
                          </a:rPr>
                        </m:ctrlPr>
                      </m:fPr>
                      <m:num>
                        <m:r>
                          <a:rPr lang="en-GB" sz="1400" b="0" i="1" smtClean="0">
                            <a:latin typeface="Cambria Math" panose="02040503050406030204" pitchFamily="18" charset="0"/>
                          </a:rPr>
                          <m:t># </m:t>
                        </m:r>
                        <m:r>
                          <a:rPr lang="en-GB" sz="1400" b="0" i="1" smtClean="0">
                            <a:latin typeface="Cambria Math" panose="02040503050406030204" pitchFamily="18" charset="0"/>
                          </a:rPr>
                          <m:t>𝑝𝑜𝑖𝑛𝑡𝑠</m:t>
                        </m:r>
                        <m:r>
                          <a:rPr lang="en-GB" sz="1400" b="0" i="1" smtClean="0">
                            <a:latin typeface="Cambria Math" panose="02040503050406030204" pitchFamily="18" charset="0"/>
                          </a:rPr>
                          <m:t> </m:t>
                        </m:r>
                        <m:r>
                          <a:rPr lang="en-GB" sz="1400" b="0" i="1" smtClean="0">
                            <a:latin typeface="Cambria Math" panose="02040503050406030204" pitchFamily="18" charset="0"/>
                          </a:rPr>
                          <m:t>𝑖𝑛</m:t>
                        </m:r>
                        <m:r>
                          <a:rPr lang="en-GB" sz="1400" b="0" i="1" smtClean="0">
                            <a:latin typeface="Cambria Math" panose="02040503050406030204" pitchFamily="18" charset="0"/>
                          </a:rPr>
                          <m:t> </m:t>
                        </m:r>
                        <m:r>
                          <a:rPr lang="en-GB" sz="1400" b="0" i="1" smtClean="0">
                            <a:latin typeface="Cambria Math" panose="02040503050406030204" pitchFamily="18" charset="0"/>
                          </a:rPr>
                          <m:t>𝑐𝑙𝑢𝑠𝑡𝑒𝑟</m:t>
                        </m:r>
                        <m:r>
                          <a:rPr lang="en-GB" sz="1400" b="0" i="1" smtClean="0">
                            <a:latin typeface="Cambria Math" panose="02040503050406030204" pitchFamily="18" charset="0"/>
                          </a:rPr>
                          <m:t> </m:t>
                        </m:r>
                        <m:r>
                          <a:rPr lang="en-GB" sz="1400" b="0" i="1" smtClean="0">
                            <a:latin typeface="Cambria Math" panose="02040503050406030204" pitchFamily="18" charset="0"/>
                          </a:rPr>
                          <m:t>𝑘</m:t>
                        </m:r>
                        <m:r>
                          <a:rPr lang="en-GB" sz="1400" b="0" i="1" smtClean="0">
                            <a:latin typeface="Cambria Math" panose="02040503050406030204" pitchFamily="18" charset="0"/>
                          </a:rPr>
                          <m:t> &amp; </m:t>
                        </m:r>
                        <m:r>
                          <a:rPr lang="en-GB" sz="1400" b="0" i="1" smtClean="0">
                            <a:latin typeface="Cambria Math" panose="02040503050406030204" pitchFamily="18" charset="0"/>
                          </a:rPr>
                          <m:t>𝑆𝑡𝑎𝑤𝑎𝑟𝑧</m:t>
                        </m:r>
                        <m:r>
                          <a:rPr lang="en-GB" sz="1400" b="0" i="1" smtClean="0">
                            <a:latin typeface="Cambria Math" panose="02040503050406030204" pitchFamily="18" charset="0"/>
                          </a:rPr>
                          <m:t> </m:t>
                        </m:r>
                        <m:r>
                          <a:rPr lang="en-GB" sz="1400" b="0" i="1" smtClean="0">
                            <a:latin typeface="Cambria Math" panose="02040503050406030204" pitchFamily="18" charset="0"/>
                          </a:rPr>
                          <m:t>𝑒𝑡</m:t>
                        </m:r>
                        <m:r>
                          <a:rPr lang="en-GB" sz="1400" b="0" i="1" smtClean="0">
                            <a:latin typeface="Cambria Math" panose="02040503050406030204" pitchFamily="18" charset="0"/>
                          </a:rPr>
                          <m:t> </m:t>
                        </m:r>
                        <m:r>
                          <a:rPr lang="en-GB" sz="1400" b="0" i="1" smtClean="0">
                            <a:latin typeface="Cambria Math" panose="02040503050406030204" pitchFamily="18" charset="0"/>
                          </a:rPr>
                          <m:t>𝑎𝑙</m:t>
                        </m:r>
                        <m:r>
                          <a:rPr lang="en-GB" sz="1400" b="0" i="1" smtClean="0">
                            <a:latin typeface="Cambria Math" panose="02040503050406030204" pitchFamily="18" charset="0"/>
                          </a:rPr>
                          <m:t>. (2022)</m:t>
                        </m:r>
                      </m:num>
                      <m:den>
                        <m:r>
                          <a:rPr lang="en-GB" sz="1400" b="0" i="1" smtClean="0">
                            <a:latin typeface="Cambria Math" panose="02040503050406030204" pitchFamily="18" charset="0"/>
                          </a:rPr>
                          <m:t>#</m:t>
                        </m:r>
                        <m:r>
                          <a:rPr lang="en-GB" sz="1400" b="0" i="1" smtClean="0">
                            <a:latin typeface="Cambria Math" panose="02040503050406030204" pitchFamily="18" charset="0"/>
                          </a:rPr>
                          <m:t>𝑝𝑜𝑖𝑛𝑡𝑠</m:t>
                        </m:r>
                        <m:r>
                          <a:rPr lang="en-GB" sz="1400" b="0" i="1" smtClean="0">
                            <a:latin typeface="Cambria Math" panose="02040503050406030204" pitchFamily="18" charset="0"/>
                          </a:rPr>
                          <m:t> </m:t>
                        </m:r>
                        <m:r>
                          <a:rPr lang="en-GB" sz="1400" b="0" i="1" smtClean="0">
                            <a:latin typeface="Cambria Math" panose="02040503050406030204" pitchFamily="18" charset="0"/>
                          </a:rPr>
                          <m:t>𝑖𝑛</m:t>
                        </m:r>
                        <m:r>
                          <a:rPr lang="en-GB" sz="1400" b="0" i="1" smtClean="0">
                            <a:latin typeface="Cambria Math" panose="02040503050406030204" pitchFamily="18" charset="0"/>
                          </a:rPr>
                          <m:t> </m:t>
                        </m:r>
                        <m:r>
                          <a:rPr lang="en-GB" sz="1400" b="0" i="1" smtClean="0">
                            <a:latin typeface="Cambria Math" panose="02040503050406030204" pitchFamily="18" charset="0"/>
                          </a:rPr>
                          <m:t>𝑆𝑡𝑎𝑤𝑎𝑟𝑧</m:t>
                        </m:r>
                        <m:r>
                          <a:rPr lang="en-GB" sz="1400" b="0" i="1" smtClean="0">
                            <a:latin typeface="Cambria Math" panose="02040503050406030204" pitchFamily="18" charset="0"/>
                          </a:rPr>
                          <m:t> </m:t>
                        </m:r>
                        <m:r>
                          <a:rPr lang="en-GB" sz="1400" b="0" i="1" smtClean="0">
                            <a:latin typeface="Cambria Math" panose="02040503050406030204" pitchFamily="18" charset="0"/>
                          </a:rPr>
                          <m:t>𝑒𝑡</m:t>
                        </m:r>
                        <m:r>
                          <a:rPr lang="en-GB" sz="1400" b="0" i="1" smtClean="0">
                            <a:latin typeface="Cambria Math" panose="02040503050406030204" pitchFamily="18" charset="0"/>
                          </a:rPr>
                          <m:t> </m:t>
                        </m:r>
                        <m:r>
                          <a:rPr lang="en-GB" sz="1400" b="0" i="1" smtClean="0">
                            <a:latin typeface="Cambria Math" panose="02040503050406030204" pitchFamily="18" charset="0"/>
                          </a:rPr>
                          <m:t>𝑎𝑙</m:t>
                        </m:r>
                        <m:r>
                          <a:rPr lang="en-GB" sz="1400" b="0" i="1" smtClean="0">
                            <a:latin typeface="Cambria Math" panose="02040503050406030204" pitchFamily="18" charset="0"/>
                          </a:rPr>
                          <m:t>.(2022) </m:t>
                        </m:r>
                      </m:den>
                    </m:f>
                  </m:oMath>
                </a14:m>
                <a:r>
                  <a:rPr lang="en-US" sz="1600" dirty="0"/>
                  <a:t>,    </a:t>
                </a:r>
                <a:r>
                  <a:rPr lang="en-US" sz="1400" dirty="0"/>
                  <a:t>time fraction of known reconnection events recovered in cluster cluster </a:t>
                </a:r>
                <a14:m>
                  <m:oMath xmlns:m="http://schemas.openxmlformats.org/officeDocument/2006/math">
                    <m:r>
                      <a:rPr lang="en-GB" sz="1400" i="1" smtClean="0">
                        <a:latin typeface="Cambria Math" panose="02040503050406030204" pitchFamily="18" charset="0"/>
                      </a:rPr>
                      <m:t>𝑘</m:t>
                    </m:r>
                  </m:oMath>
                </a14:m>
                <a:r>
                  <a:rPr lang="en-US" sz="1400" dirty="0"/>
                  <a:t>.</a:t>
                </a:r>
              </a:p>
            </p:txBody>
          </p:sp>
        </mc:Choice>
        <mc:Fallback xmlns="">
          <p:sp>
            <p:nvSpPr>
              <p:cNvPr id="57" name="TextBox 56">
                <a:extLst>
                  <a:ext uri="{FF2B5EF4-FFF2-40B4-BE49-F238E27FC236}">
                    <a16:creationId xmlns:a16="http://schemas.microsoft.com/office/drawing/2014/main" id="{9C58E22D-CE3A-F860-F6F7-F6BCE12E93AA}"/>
                  </a:ext>
                </a:extLst>
              </p:cNvPr>
              <p:cNvSpPr txBox="1">
                <a:spLocks noRot="1" noChangeAspect="1" noMove="1" noResize="1" noEditPoints="1" noAdjustHandles="1" noChangeArrowheads="1" noChangeShapeType="1" noTextEdit="1"/>
              </p:cNvSpPr>
              <p:nvPr/>
            </p:nvSpPr>
            <p:spPr>
              <a:xfrm>
                <a:off x="5592638" y="1059347"/>
                <a:ext cx="3635006" cy="774058"/>
              </a:xfrm>
              <a:prstGeom prst="rect">
                <a:avLst/>
              </a:prstGeom>
              <a:blipFill>
                <a:blip r:embed="rId6"/>
                <a:stretch>
                  <a:fillRect t="-4839" r="-4878" b="-145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5A4EF0F2-B1AE-99C5-4A63-F7956EBC05B8}"/>
                  </a:ext>
                </a:extLst>
              </p:cNvPr>
              <p:cNvSpPr txBox="1"/>
              <p:nvPr/>
            </p:nvSpPr>
            <p:spPr>
              <a:xfrm>
                <a:off x="5592641" y="3044022"/>
                <a:ext cx="3564980" cy="792833"/>
              </a:xfrm>
              <a:prstGeom prst="rect">
                <a:avLst/>
              </a:prstGeom>
              <a:noFill/>
            </p:spPr>
            <p:txBody>
              <a:bodyPr wrap="square" lIns="0" tIns="0" rIns="0" bIns="0" rtlCol="0">
                <a:spAutoFit/>
              </a:bodyPr>
              <a:lstStyle/>
              <a:p>
                <a:pPr algn="ctr"/>
                <a14:m>
                  <m:oMath xmlns:m="http://schemas.openxmlformats.org/officeDocument/2006/math">
                    <m:sSub>
                      <m:sSubPr>
                        <m:ctrlPr>
                          <a:rPr lang="en-US" sz="1400" i="1" smtClean="0">
                            <a:latin typeface="Cambria Math" panose="02040503050406030204" pitchFamily="18" charset="0"/>
                          </a:rPr>
                        </m:ctrlPr>
                      </m:sSubPr>
                      <m:e>
                        <m:r>
                          <a:rPr lang="en-GB" sz="1400" b="0" i="1" smtClean="0">
                            <a:latin typeface="Cambria Math" panose="02040503050406030204" pitchFamily="18" charset="0"/>
                          </a:rPr>
                          <m:t>𝑡</m:t>
                        </m:r>
                      </m:e>
                      <m:sub>
                        <m:r>
                          <a:rPr lang="en-GB" sz="1400" b="0" i="1" smtClean="0">
                            <a:latin typeface="Cambria Math" panose="02040503050406030204" pitchFamily="18" charset="0"/>
                          </a:rPr>
                          <m:t>2,</m:t>
                        </m:r>
                        <m:r>
                          <a:rPr lang="en-GB" sz="1400" b="0" i="1" smtClean="0">
                            <a:latin typeface="Cambria Math" panose="02040503050406030204" pitchFamily="18" charset="0"/>
                          </a:rPr>
                          <m:t>𝑓𝑟𝑎𝑐𝑡</m:t>
                        </m:r>
                      </m:sub>
                    </m:sSub>
                    <m:r>
                      <a:rPr lang="en-GB" sz="1400" b="0" i="1" smtClean="0">
                        <a:latin typeface="Cambria Math" panose="02040503050406030204" pitchFamily="18" charset="0"/>
                      </a:rPr>
                      <m:t>=</m:t>
                    </m:r>
                    <m:f>
                      <m:fPr>
                        <m:ctrlPr>
                          <a:rPr lang="en-GB" sz="1400" b="0" i="1" smtClean="0">
                            <a:latin typeface="Cambria Math" panose="02040503050406030204" pitchFamily="18" charset="0"/>
                          </a:rPr>
                        </m:ctrlPr>
                      </m:fPr>
                      <m:num>
                        <m:r>
                          <a:rPr lang="en-GB" sz="1400" b="0" i="1" smtClean="0">
                            <a:latin typeface="Cambria Math" panose="02040503050406030204" pitchFamily="18" charset="0"/>
                          </a:rPr>
                          <m:t># </m:t>
                        </m:r>
                        <m:r>
                          <a:rPr lang="en-GB" sz="1400" b="0" i="1" smtClean="0">
                            <a:latin typeface="Cambria Math" panose="02040503050406030204" pitchFamily="18" charset="0"/>
                          </a:rPr>
                          <m:t>𝑝𝑜𝑖𝑛𝑡𝑠</m:t>
                        </m:r>
                        <m:r>
                          <a:rPr lang="en-GB" sz="1400" b="0" i="1" smtClean="0">
                            <a:latin typeface="Cambria Math" panose="02040503050406030204" pitchFamily="18" charset="0"/>
                          </a:rPr>
                          <m:t> </m:t>
                        </m:r>
                        <m:r>
                          <a:rPr lang="en-GB" sz="1400" b="0" i="1" smtClean="0">
                            <a:latin typeface="Cambria Math" panose="02040503050406030204" pitchFamily="18" charset="0"/>
                          </a:rPr>
                          <m:t>𝑖𝑛</m:t>
                        </m:r>
                        <m:r>
                          <a:rPr lang="en-GB" sz="1400" b="0" i="1" smtClean="0">
                            <a:latin typeface="Cambria Math" panose="02040503050406030204" pitchFamily="18" charset="0"/>
                          </a:rPr>
                          <m:t> </m:t>
                        </m:r>
                        <m:r>
                          <a:rPr lang="en-GB" sz="1400" b="0" i="1" smtClean="0">
                            <a:latin typeface="Cambria Math" panose="02040503050406030204" pitchFamily="18" charset="0"/>
                          </a:rPr>
                          <m:t>𝑐𝑙𝑢𝑠𝑡𝑒𝑟</m:t>
                        </m:r>
                        <m:r>
                          <a:rPr lang="en-GB" sz="1400" b="0" i="1" smtClean="0">
                            <a:latin typeface="Cambria Math" panose="02040503050406030204" pitchFamily="18" charset="0"/>
                          </a:rPr>
                          <m:t> </m:t>
                        </m:r>
                        <m:r>
                          <a:rPr lang="en-GB" sz="1400" b="0" i="1" smtClean="0">
                            <a:latin typeface="Cambria Math" panose="02040503050406030204" pitchFamily="18" charset="0"/>
                          </a:rPr>
                          <m:t>𝑘</m:t>
                        </m:r>
                        <m:r>
                          <a:rPr lang="en-GB" sz="1400" b="0" i="1" smtClean="0">
                            <a:latin typeface="Cambria Math" panose="02040503050406030204" pitchFamily="18" charset="0"/>
                          </a:rPr>
                          <m:t> &amp; </m:t>
                        </m:r>
                        <m:r>
                          <a:rPr lang="en-GB" sz="1400" b="0" i="1" smtClean="0">
                            <a:latin typeface="Cambria Math" panose="02040503050406030204" pitchFamily="18" charset="0"/>
                          </a:rPr>
                          <m:t>𝑆𝑡𝑎𝑤𝑎𝑟𝑧</m:t>
                        </m:r>
                        <m:r>
                          <a:rPr lang="en-GB" sz="1400" b="0" i="1" smtClean="0">
                            <a:latin typeface="Cambria Math" panose="02040503050406030204" pitchFamily="18" charset="0"/>
                          </a:rPr>
                          <m:t> </m:t>
                        </m:r>
                        <m:r>
                          <a:rPr lang="en-GB" sz="1400" b="0" i="1" smtClean="0">
                            <a:latin typeface="Cambria Math" panose="02040503050406030204" pitchFamily="18" charset="0"/>
                          </a:rPr>
                          <m:t>𝑒𝑡</m:t>
                        </m:r>
                        <m:r>
                          <a:rPr lang="en-GB" sz="1400" b="0" i="1" smtClean="0">
                            <a:latin typeface="Cambria Math" panose="02040503050406030204" pitchFamily="18" charset="0"/>
                          </a:rPr>
                          <m:t> </m:t>
                        </m:r>
                        <m:r>
                          <a:rPr lang="en-GB" sz="1400" b="0" i="1" smtClean="0">
                            <a:latin typeface="Cambria Math" panose="02040503050406030204" pitchFamily="18" charset="0"/>
                          </a:rPr>
                          <m:t>𝑎𝑙</m:t>
                        </m:r>
                        <m:r>
                          <a:rPr lang="en-GB" sz="1400" b="0" i="1" smtClean="0">
                            <a:latin typeface="Cambria Math" panose="02040503050406030204" pitchFamily="18" charset="0"/>
                          </a:rPr>
                          <m:t>. (2022)</m:t>
                        </m:r>
                      </m:num>
                      <m:den>
                        <m:r>
                          <a:rPr lang="en-GB" sz="1400" b="0" i="1" smtClean="0">
                            <a:latin typeface="Cambria Math" panose="02040503050406030204" pitchFamily="18" charset="0"/>
                          </a:rPr>
                          <m:t>#</m:t>
                        </m:r>
                        <m:r>
                          <a:rPr lang="en-GB" sz="1400" b="0" i="1" smtClean="0">
                            <a:latin typeface="Cambria Math" panose="02040503050406030204" pitchFamily="18" charset="0"/>
                          </a:rPr>
                          <m:t>𝑝𝑜𝑖𝑛𝑡𝑠</m:t>
                        </m:r>
                        <m:r>
                          <a:rPr lang="en-GB" sz="1400" b="0" i="1" smtClean="0">
                            <a:latin typeface="Cambria Math" panose="02040503050406030204" pitchFamily="18" charset="0"/>
                          </a:rPr>
                          <m:t> </m:t>
                        </m:r>
                        <m:r>
                          <a:rPr lang="en-GB" sz="1400" b="0" i="1" smtClean="0">
                            <a:latin typeface="Cambria Math" panose="02040503050406030204" pitchFamily="18" charset="0"/>
                          </a:rPr>
                          <m:t>𝑖𝑛</m:t>
                        </m:r>
                        <m:r>
                          <a:rPr lang="en-GB" sz="1400" b="0" i="1" smtClean="0">
                            <a:latin typeface="Cambria Math" panose="02040503050406030204" pitchFamily="18" charset="0"/>
                          </a:rPr>
                          <m:t> </m:t>
                        </m:r>
                        <m:r>
                          <a:rPr lang="en-GB" sz="1400" b="0" i="1" smtClean="0">
                            <a:latin typeface="Cambria Math" panose="02040503050406030204" pitchFamily="18" charset="0"/>
                          </a:rPr>
                          <m:t>𝑐𝑙𝑢𝑠𝑡𝑒𝑟</m:t>
                        </m:r>
                        <m:r>
                          <a:rPr lang="en-GB" sz="1400" b="0" i="1" smtClean="0">
                            <a:latin typeface="Cambria Math" panose="02040503050406030204" pitchFamily="18" charset="0"/>
                          </a:rPr>
                          <m:t> </m:t>
                        </m:r>
                        <m:r>
                          <a:rPr lang="en-GB" sz="1400" b="0" i="1" smtClean="0">
                            <a:latin typeface="Cambria Math" panose="02040503050406030204" pitchFamily="18" charset="0"/>
                          </a:rPr>
                          <m:t>𝑘</m:t>
                        </m:r>
                        <m:r>
                          <a:rPr lang="en-GB" sz="1400" b="0" i="1" smtClean="0">
                            <a:latin typeface="Cambria Math" panose="02040503050406030204" pitchFamily="18" charset="0"/>
                          </a:rPr>
                          <m:t> </m:t>
                        </m:r>
                      </m:den>
                    </m:f>
                  </m:oMath>
                </a14:m>
                <a:r>
                  <a:rPr lang="en-US" sz="1400" dirty="0"/>
                  <a:t>,</a:t>
                </a:r>
                <a:r>
                  <a:rPr lang="en-US" sz="1600" dirty="0"/>
                  <a:t> </a:t>
                </a:r>
                <a:r>
                  <a:rPr lang="en-US" sz="1400" dirty="0"/>
                  <a:t>fraction of datapoints in cluster </a:t>
                </a:r>
                <a14:m>
                  <m:oMath xmlns:m="http://schemas.openxmlformats.org/officeDocument/2006/math">
                    <m:r>
                      <a:rPr lang="en-GB" sz="1400" b="0" i="1" smtClean="0">
                        <a:latin typeface="Cambria Math" panose="02040503050406030204" pitchFamily="18" charset="0"/>
                      </a:rPr>
                      <m:t>𝑘</m:t>
                    </m:r>
                  </m:oMath>
                </a14:m>
                <a:r>
                  <a:rPr lang="en-US" sz="1400" dirty="0"/>
                  <a:t> occupied by known reconnection events.</a:t>
                </a:r>
              </a:p>
            </p:txBody>
          </p:sp>
        </mc:Choice>
        <mc:Fallback xmlns="">
          <p:sp>
            <p:nvSpPr>
              <p:cNvPr id="58" name="TextBox 57">
                <a:extLst>
                  <a:ext uri="{FF2B5EF4-FFF2-40B4-BE49-F238E27FC236}">
                    <a16:creationId xmlns:a16="http://schemas.microsoft.com/office/drawing/2014/main" id="{5A4EF0F2-B1AE-99C5-4A63-F7956EBC05B8}"/>
                  </a:ext>
                </a:extLst>
              </p:cNvPr>
              <p:cNvSpPr txBox="1">
                <a:spLocks noRot="1" noChangeAspect="1" noMove="1" noResize="1" noEditPoints="1" noAdjustHandles="1" noChangeArrowheads="1" noChangeShapeType="1" noTextEdit="1"/>
              </p:cNvSpPr>
              <p:nvPr/>
            </p:nvSpPr>
            <p:spPr>
              <a:xfrm>
                <a:off x="5592641" y="3044022"/>
                <a:ext cx="3564980" cy="792833"/>
              </a:xfrm>
              <a:prstGeom prst="rect">
                <a:avLst/>
              </a:prstGeom>
              <a:blipFill>
                <a:blip r:embed="rId7"/>
                <a:stretch>
                  <a:fillRect l="-2491" t="-1587" r="-3559"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F0F4AEC0-F1F7-7F86-E51A-6D99013C5619}"/>
                  </a:ext>
                </a:extLst>
              </p:cNvPr>
              <p:cNvSpPr txBox="1"/>
              <p:nvPr/>
            </p:nvSpPr>
            <p:spPr>
              <a:xfrm>
                <a:off x="5592638" y="5054587"/>
                <a:ext cx="3564981" cy="738664"/>
              </a:xfrm>
              <a:prstGeom prst="rect">
                <a:avLst/>
              </a:prstGeom>
              <a:noFill/>
            </p:spPr>
            <p:txBody>
              <a:bodyPr wrap="square" rtlCol="0">
                <a:spAutoFit/>
              </a:bodyPr>
              <a:lstStyle/>
              <a:p>
                <a:pPr algn="ctr"/>
                <a14:m>
                  <m:oMath xmlns:m="http://schemas.openxmlformats.org/officeDocument/2006/math">
                    <m:r>
                      <a:rPr lang="en-GB" sz="1400" b="0" i="1" noProof="1" dirty="0" smtClean="0">
                        <a:latin typeface="Cambria Math" panose="02040503050406030204" pitchFamily="18" charset="0"/>
                      </a:rPr>
                      <m:t>𝑚𝑒𝑑𝑖𝑎𝑛</m:t>
                    </m:r>
                    <m:d>
                      <m:dPr>
                        <m:ctrlPr>
                          <a:rPr lang="en-GB" sz="1400" b="0" i="1" noProof="1" dirty="0" smtClean="0">
                            <a:latin typeface="Cambria Math" panose="02040503050406030204" pitchFamily="18" charset="0"/>
                          </a:rPr>
                        </m:ctrlPr>
                      </m:dPr>
                      <m:e>
                        <m:sSub>
                          <m:sSubPr>
                            <m:ctrlPr>
                              <a:rPr lang="en-GB" sz="1400" b="0" i="1" noProof="1" dirty="0" smtClean="0">
                                <a:latin typeface="Cambria Math" panose="02040503050406030204" pitchFamily="18" charset="0"/>
                              </a:rPr>
                            </m:ctrlPr>
                          </m:sSubPr>
                          <m:e>
                            <m:r>
                              <a:rPr lang="en-GB" sz="1400" b="0" i="1" noProof="1" dirty="0" smtClean="0">
                                <a:latin typeface="Cambria Math" panose="02040503050406030204" pitchFamily="18" charset="0"/>
                              </a:rPr>
                              <m:t>𝑤𝑖𝑑𝑡h</m:t>
                            </m:r>
                          </m:e>
                          <m:sub>
                            <m:r>
                              <a:rPr lang="en-GB" sz="1400" b="0" i="1" noProof="1" dirty="0" smtClean="0">
                                <a:latin typeface="Cambria Math" panose="02040503050406030204" pitchFamily="18" charset="0"/>
                              </a:rPr>
                              <m:t>𝑠</m:t>
                            </m:r>
                          </m:sub>
                        </m:sSub>
                      </m:e>
                    </m:d>
                  </m:oMath>
                </a14:m>
                <a:r>
                  <a:rPr lang="en-GB" sz="1400" noProof="1"/>
                  <a:t>, median width of structures composed of consecutive points in cluster </a:t>
                </a:r>
                <a14:m>
                  <m:oMath xmlns:m="http://schemas.openxmlformats.org/officeDocument/2006/math">
                    <m:r>
                      <a:rPr lang="en-GB" sz="1400" i="1" noProof="1" dirty="0" smtClean="0">
                        <a:latin typeface="Cambria Math" panose="02040503050406030204" pitchFamily="18" charset="0"/>
                      </a:rPr>
                      <m:t>𝑘</m:t>
                    </m:r>
                  </m:oMath>
                </a14:m>
                <a:r>
                  <a:rPr lang="en-GB" sz="1400" noProof="1"/>
                  <a:t>.</a:t>
                </a:r>
              </a:p>
            </p:txBody>
          </p:sp>
        </mc:Choice>
        <mc:Fallback xmlns="">
          <p:sp>
            <p:nvSpPr>
              <p:cNvPr id="59" name="TextBox 58">
                <a:extLst>
                  <a:ext uri="{FF2B5EF4-FFF2-40B4-BE49-F238E27FC236}">
                    <a16:creationId xmlns:a16="http://schemas.microsoft.com/office/drawing/2014/main" id="{F0F4AEC0-F1F7-7F86-E51A-6D99013C5619}"/>
                  </a:ext>
                </a:extLst>
              </p:cNvPr>
              <p:cNvSpPr txBox="1">
                <a:spLocks noRot="1" noChangeAspect="1" noMove="1" noResize="1" noEditPoints="1" noAdjustHandles="1" noChangeArrowheads="1" noChangeShapeType="1" noTextEdit="1"/>
              </p:cNvSpPr>
              <p:nvPr/>
            </p:nvSpPr>
            <p:spPr>
              <a:xfrm>
                <a:off x="5592638" y="5054587"/>
                <a:ext cx="3564981" cy="738664"/>
              </a:xfrm>
              <a:prstGeom prst="rect">
                <a:avLst/>
              </a:prstGeom>
              <a:blipFill>
                <a:blip r:embed="rId8"/>
                <a:stretch>
                  <a:fillRect t="-1667" r="-1068"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Content Placeholder 2">
                <a:extLst>
                  <a:ext uri="{FF2B5EF4-FFF2-40B4-BE49-F238E27FC236}">
                    <a16:creationId xmlns:a16="http://schemas.microsoft.com/office/drawing/2014/main" id="{40EB91D3-6045-56A1-049D-7D8CDD7158D2}"/>
                  </a:ext>
                </a:extLst>
              </p:cNvPr>
              <p:cNvSpPr>
                <a:spLocks noGrp="1"/>
              </p:cNvSpPr>
              <p:nvPr>
                <p:ph idx="1"/>
              </p:nvPr>
            </p:nvSpPr>
            <p:spPr>
              <a:xfrm>
                <a:off x="158511" y="572449"/>
                <a:ext cx="4427777" cy="3757398"/>
              </a:xfrm>
            </p:spPr>
            <p:txBody>
              <a:bodyPr>
                <a:noAutofit/>
              </a:bodyPr>
              <a:lstStyle/>
              <a:p>
                <a:pPr marL="0" indent="0" algn="just">
                  <a:buNone/>
                </a:pPr>
                <a:r>
                  <a:rPr lang="en-US" sz="2200" dirty="0"/>
                  <a:t>TICC requires tuning of several parameters:</a:t>
                </a:r>
              </a:p>
              <a:p>
                <a:pPr marL="285750" indent="-285750" algn="just"/>
                <a14:m>
                  <m:oMath xmlns:m="http://schemas.openxmlformats.org/officeDocument/2006/math">
                    <m:sSub>
                      <m:sSubPr>
                        <m:ctrlPr>
                          <a:rPr lang="en-GB" sz="1800" i="1" noProof="1" dirty="0">
                            <a:latin typeface="Cambria Math" panose="02040503050406030204" pitchFamily="18" charset="0"/>
                            <a:cs typeface="Arial" panose="020B0604020202020204" pitchFamily="34" charset="0"/>
                          </a:rPr>
                        </m:ctrlPr>
                      </m:sSubPr>
                      <m:e>
                        <m:r>
                          <a:rPr lang="en-GB" sz="1800" i="1" noProof="1" dirty="0">
                            <a:latin typeface="Cambria Math" panose="02040503050406030204" pitchFamily="18" charset="0"/>
                            <a:cs typeface="Arial" panose="020B0604020202020204" pitchFamily="34" charset="0"/>
                          </a:rPr>
                          <m:t>𝑛</m:t>
                        </m:r>
                      </m:e>
                      <m:sub>
                        <m:r>
                          <a:rPr lang="en-GB" sz="1800" i="1" noProof="1" dirty="0">
                            <a:latin typeface="Cambria Math" panose="02040503050406030204" pitchFamily="18" charset="0"/>
                            <a:cs typeface="Arial" panose="020B0604020202020204" pitchFamily="34" charset="0"/>
                          </a:rPr>
                          <m:t>𝑐𝑙𝑢𝑠𝑡𝑒𝑟𝑠</m:t>
                        </m:r>
                      </m:sub>
                    </m:sSub>
                  </m:oMath>
                </a14:m>
                <a:r>
                  <a:rPr lang="en-US" sz="1800" dirty="0"/>
                  <a:t>,</a:t>
                </a:r>
              </a:p>
              <a:p>
                <a:pPr marL="285750" indent="-285750" algn="just"/>
                <a:r>
                  <a:rPr lang="en-GB" sz="1800" noProof="1">
                    <a:cs typeface="Arial" panose="020B0604020202020204" pitchFamily="34" charset="0"/>
                  </a:rPr>
                  <a:t># of points in a subsequence (</a:t>
                </a:r>
                <a14:m>
                  <m:oMath xmlns:m="http://schemas.openxmlformats.org/officeDocument/2006/math">
                    <m:sSub>
                      <m:sSubPr>
                        <m:ctrlPr>
                          <a:rPr lang="en-GB" sz="1800" i="1" noProof="1" dirty="0">
                            <a:latin typeface="Cambria Math" panose="02040503050406030204" pitchFamily="18" charset="0"/>
                            <a:cs typeface="Arial" panose="020B0604020202020204" pitchFamily="34" charset="0"/>
                          </a:rPr>
                        </m:ctrlPr>
                      </m:sSubPr>
                      <m:e>
                        <m:r>
                          <a:rPr lang="en-GB" sz="1800" i="1" noProof="1" dirty="0">
                            <a:latin typeface="Cambria Math" panose="02040503050406030204" pitchFamily="18" charset="0"/>
                            <a:cs typeface="Arial" panose="020B0604020202020204" pitchFamily="34" charset="0"/>
                          </a:rPr>
                          <m:t>𝑤</m:t>
                        </m:r>
                      </m:e>
                      <m:sub>
                        <m:r>
                          <a:rPr lang="en-GB" sz="1800" i="1" noProof="1" dirty="0">
                            <a:latin typeface="Cambria Math" panose="02040503050406030204" pitchFamily="18" charset="0"/>
                            <a:cs typeface="Arial" panose="020B0604020202020204" pitchFamily="34" charset="0"/>
                          </a:rPr>
                          <m:t>𝑠𝑖𝑧𝑒</m:t>
                        </m:r>
                      </m:sub>
                    </m:sSub>
                  </m:oMath>
                </a14:m>
                <a:r>
                  <a:rPr lang="en-US" sz="1800" dirty="0"/>
                  <a:t>),</a:t>
                </a:r>
              </a:p>
              <a:p>
                <a:pPr marL="285750" indent="-285750" algn="just"/>
                <a14:m>
                  <m:oMath xmlns:m="http://schemas.openxmlformats.org/officeDocument/2006/math">
                    <m:r>
                      <a:rPr lang="en-GB" sz="1800" i="1" noProof="1" dirty="0">
                        <a:latin typeface="Cambria Math" panose="02040503050406030204" pitchFamily="18" charset="0"/>
                        <a:ea typeface="Cambria Math" panose="02040503050406030204" pitchFamily="18" charset="0"/>
                        <a:cs typeface="Arial" panose="020B0604020202020204" pitchFamily="34" charset="0"/>
                      </a:rPr>
                      <m:t>𝜆</m:t>
                    </m:r>
                  </m:oMath>
                </a14:m>
                <a:r>
                  <a:rPr lang="en-US" sz="1800" dirty="0"/>
                  <a:t> controls how different the clusters are,</a:t>
                </a:r>
              </a:p>
              <a:p>
                <a:pPr marL="285750" indent="-285750" algn="just"/>
                <a14:m>
                  <m:oMath xmlns:m="http://schemas.openxmlformats.org/officeDocument/2006/math">
                    <m:r>
                      <a:rPr lang="en-GB" sz="1800" i="1" noProof="1" dirty="0">
                        <a:latin typeface="Cambria Math" panose="02040503050406030204" pitchFamily="18" charset="0"/>
                        <a:ea typeface="Cambria Math" panose="02040503050406030204" pitchFamily="18" charset="0"/>
                        <a:cs typeface="Arial" panose="020B0604020202020204" pitchFamily="34" charset="0"/>
                      </a:rPr>
                      <m:t>𝛽</m:t>
                    </m:r>
                  </m:oMath>
                </a14:m>
                <a:r>
                  <a:rPr lang="en-US" sz="1800" dirty="0"/>
                  <a:t> encourages consecutive points to belong to the same cluster.</a:t>
                </a:r>
              </a:p>
              <a:p>
                <a:pPr marL="0" indent="0" algn="just">
                  <a:buNone/>
                </a:pPr>
                <a:r>
                  <a:rPr lang="en-US" sz="2200" dirty="0"/>
                  <a:t>To calibrate them, we use the 60 turbulent intervals where reconnection was identified by</a:t>
                </a:r>
                <a:r>
                  <a:rPr lang="en-US" sz="2400" dirty="0">
                    <a:solidFill>
                      <a:schemeClr val="tx2">
                        <a:lumMod val="75000"/>
                        <a:lumOff val="25000"/>
                      </a:schemeClr>
                    </a:solidFill>
                  </a:rPr>
                  <a:t> Stawarz et al., 2022</a:t>
                </a:r>
                <a:r>
                  <a:rPr lang="en-US" sz="2200" dirty="0"/>
                  <a:t>.</a:t>
                </a:r>
              </a:p>
            </p:txBody>
          </p:sp>
        </mc:Choice>
        <mc:Fallback xmlns="">
          <p:sp>
            <p:nvSpPr>
              <p:cNvPr id="60" name="Content Placeholder 2">
                <a:extLst>
                  <a:ext uri="{FF2B5EF4-FFF2-40B4-BE49-F238E27FC236}">
                    <a16:creationId xmlns:a16="http://schemas.microsoft.com/office/drawing/2014/main" id="{40EB91D3-6045-56A1-049D-7D8CDD7158D2}"/>
                  </a:ext>
                </a:extLst>
              </p:cNvPr>
              <p:cNvSpPr>
                <a:spLocks noGrp="1" noRot="1" noChangeAspect="1" noMove="1" noResize="1" noEditPoints="1" noAdjustHandles="1" noChangeArrowheads="1" noChangeShapeType="1" noTextEdit="1"/>
              </p:cNvSpPr>
              <p:nvPr>
                <p:ph idx="1"/>
              </p:nvPr>
            </p:nvSpPr>
            <p:spPr>
              <a:xfrm>
                <a:off x="158511" y="572449"/>
                <a:ext cx="4427777" cy="3757398"/>
              </a:xfrm>
              <a:blipFill>
                <a:blip r:embed="rId9"/>
                <a:stretch>
                  <a:fillRect l="-2292" t="-2027" r="-2006" b="-60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18526198-DCB3-010D-13A2-8271D073C3E4}"/>
                  </a:ext>
                </a:extLst>
              </p:cNvPr>
              <p:cNvSpPr txBox="1"/>
              <p:nvPr/>
            </p:nvSpPr>
            <p:spPr>
              <a:xfrm>
                <a:off x="158511" y="4453053"/>
                <a:ext cx="4427777" cy="2053575"/>
              </a:xfrm>
              <a:prstGeom prst="rect">
                <a:avLst/>
              </a:prstGeom>
              <a:noFill/>
            </p:spPr>
            <p:txBody>
              <a:bodyPr wrap="square">
                <a:spAutoFit/>
              </a:bodyPr>
              <a:lstStyle/>
              <a:p>
                <a:pPr algn="just"/>
                <a:r>
                  <a:rPr lang="en-GB" noProof="1">
                    <a:latin typeface="Arial" panose="020B0604020202020204" pitchFamily="34" charset="0"/>
                    <a:cs typeface="Arial" panose="020B0604020202020204" pitchFamily="34" charset="0"/>
                  </a:rPr>
                  <a:t>The best-performing configuration is highlighted: </a:t>
                </a:r>
                <a:endParaRPr lang="en-GB" i="1" noProof="1">
                  <a:latin typeface="Cambria Math" panose="02040503050406030204" pitchFamily="18" charset="0"/>
                  <a:cs typeface="Arial" panose="020B0604020202020204" pitchFamily="34" charset="0"/>
                </a:endParaRPr>
              </a:p>
              <a:p>
                <a:pPr marL="0" indent="0" algn="ctr">
                  <a:buNone/>
                </a:pPr>
                <a14:m>
                  <m:oMath xmlns:m="http://schemas.openxmlformats.org/officeDocument/2006/math">
                    <m:sSub>
                      <m:sSubPr>
                        <m:ctrlPr>
                          <a:rPr lang="en-GB" i="1" noProof="1" dirty="0" smtClean="0">
                            <a:solidFill>
                              <a:srgbClr val="FF0000"/>
                            </a:solidFill>
                            <a:latin typeface="Cambria Math" panose="02040503050406030204" pitchFamily="18" charset="0"/>
                            <a:cs typeface="Arial" panose="020B0604020202020204" pitchFamily="34" charset="0"/>
                          </a:rPr>
                        </m:ctrlPr>
                      </m:sSubPr>
                      <m:e>
                        <m:r>
                          <a:rPr lang="en-GB" i="1" noProof="1" dirty="0">
                            <a:solidFill>
                              <a:srgbClr val="FF0000"/>
                            </a:solidFill>
                            <a:latin typeface="Cambria Math" panose="02040503050406030204" pitchFamily="18" charset="0"/>
                            <a:cs typeface="Arial" panose="020B0604020202020204" pitchFamily="34" charset="0"/>
                          </a:rPr>
                          <m:t>𝑛</m:t>
                        </m:r>
                      </m:e>
                      <m:sub>
                        <m:r>
                          <a:rPr lang="en-GB" i="1" noProof="1" dirty="0">
                            <a:solidFill>
                              <a:srgbClr val="FF0000"/>
                            </a:solidFill>
                            <a:latin typeface="Cambria Math" panose="02040503050406030204" pitchFamily="18" charset="0"/>
                            <a:cs typeface="Arial" panose="020B0604020202020204" pitchFamily="34" charset="0"/>
                          </a:rPr>
                          <m:t>𝑐𝑙𝑢𝑠𝑡𝑒𝑟𝑠</m:t>
                        </m:r>
                      </m:sub>
                    </m:sSub>
                    <m:r>
                      <a:rPr lang="en-GB" i="1" noProof="1" dirty="0">
                        <a:solidFill>
                          <a:srgbClr val="FF0000"/>
                        </a:solidFill>
                        <a:latin typeface="Cambria Math" panose="02040503050406030204" pitchFamily="18" charset="0"/>
                        <a:cs typeface="Arial" panose="020B0604020202020204" pitchFamily="34" charset="0"/>
                      </a:rPr>
                      <m:t>=4</m:t>
                    </m:r>
                  </m:oMath>
                </a14:m>
                <a:r>
                  <a:rPr lang="en-GB" noProof="1">
                    <a:solidFill>
                      <a:srgbClr val="FF0000"/>
                    </a:solidFill>
                    <a:latin typeface="Arial" panose="020B0604020202020204" pitchFamily="34" charset="0"/>
                    <a:cs typeface="Arial" panose="020B0604020202020204" pitchFamily="34" charset="0"/>
                  </a:rPr>
                  <a:t>, </a:t>
                </a:r>
                <a14:m>
                  <m:oMath xmlns:m="http://schemas.openxmlformats.org/officeDocument/2006/math">
                    <m:sSub>
                      <m:sSubPr>
                        <m:ctrlPr>
                          <a:rPr lang="en-GB" i="1" noProof="1" dirty="0">
                            <a:solidFill>
                              <a:srgbClr val="FF0000"/>
                            </a:solidFill>
                            <a:latin typeface="Cambria Math" panose="02040503050406030204" pitchFamily="18" charset="0"/>
                            <a:cs typeface="Arial" panose="020B0604020202020204" pitchFamily="34" charset="0"/>
                          </a:rPr>
                        </m:ctrlPr>
                      </m:sSubPr>
                      <m:e>
                        <m:r>
                          <a:rPr lang="en-GB" i="1" noProof="1" dirty="0">
                            <a:solidFill>
                              <a:srgbClr val="FF0000"/>
                            </a:solidFill>
                            <a:latin typeface="Cambria Math" panose="02040503050406030204" pitchFamily="18" charset="0"/>
                            <a:cs typeface="Arial" panose="020B0604020202020204" pitchFamily="34" charset="0"/>
                          </a:rPr>
                          <m:t>𝑤</m:t>
                        </m:r>
                      </m:e>
                      <m:sub>
                        <m:r>
                          <a:rPr lang="en-GB" i="1" noProof="1" dirty="0">
                            <a:solidFill>
                              <a:srgbClr val="FF0000"/>
                            </a:solidFill>
                            <a:latin typeface="Cambria Math" panose="02040503050406030204" pitchFamily="18" charset="0"/>
                            <a:cs typeface="Arial" panose="020B0604020202020204" pitchFamily="34" charset="0"/>
                          </a:rPr>
                          <m:t>𝑠𝑖𝑧𝑒</m:t>
                        </m:r>
                      </m:sub>
                    </m:sSub>
                    <m:r>
                      <a:rPr lang="en-GB" i="1" noProof="1" dirty="0">
                        <a:solidFill>
                          <a:srgbClr val="FF0000"/>
                        </a:solidFill>
                        <a:latin typeface="Cambria Math" panose="02040503050406030204" pitchFamily="18" charset="0"/>
                        <a:cs typeface="Arial" panose="020B0604020202020204" pitchFamily="34" charset="0"/>
                      </a:rPr>
                      <m:t>=5</m:t>
                    </m:r>
                  </m:oMath>
                </a14:m>
                <a:r>
                  <a:rPr lang="en-GB" noProof="1">
                    <a:solidFill>
                      <a:srgbClr val="FF0000"/>
                    </a:solidFill>
                    <a:latin typeface="Arial" panose="020B0604020202020204" pitchFamily="34" charset="0"/>
                    <a:cs typeface="Arial" panose="020B0604020202020204" pitchFamily="34" charset="0"/>
                  </a:rPr>
                  <a:t>, </a:t>
                </a:r>
                <a:endParaRPr lang="en-GB" i="1" noProof="1">
                  <a:solidFill>
                    <a:srgbClr val="FF0000"/>
                  </a:solidFill>
                  <a:latin typeface="Cambria Math" panose="02040503050406030204" pitchFamily="18" charset="0"/>
                  <a:ea typeface="Cambria Math" panose="02040503050406030204" pitchFamily="18" charset="0"/>
                  <a:cs typeface="Arial" panose="020B0604020202020204" pitchFamily="34" charset="0"/>
                </a:endParaRPr>
              </a:p>
              <a:p>
                <a:pPr marL="0" indent="0" algn="ctr">
                  <a:buNone/>
                </a:pPr>
                <a14:m>
                  <m:oMath xmlns:m="http://schemas.openxmlformats.org/officeDocument/2006/math">
                    <m:r>
                      <a:rPr lang="en-GB" i="1" noProof="1" dirty="0">
                        <a:solidFill>
                          <a:srgbClr val="FF0000"/>
                        </a:solidFill>
                        <a:latin typeface="Cambria Math" panose="02040503050406030204" pitchFamily="18" charset="0"/>
                        <a:ea typeface="Cambria Math" panose="02040503050406030204" pitchFamily="18" charset="0"/>
                        <a:cs typeface="Arial" panose="020B0604020202020204" pitchFamily="34" charset="0"/>
                      </a:rPr>
                      <m:t>𝜆</m:t>
                    </m:r>
                    <m:r>
                      <a:rPr lang="en-GB" i="1" noProof="1" dirty="0">
                        <a:solidFill>
                          <a:srgbClr val="FF0000"/>
                        </a:solidFill>
                        <a:latin typeface="Cambria Math" panose="02040503050406030204" pitchFamily="18" charset="0"/>
                        <a:ea typeface="Cambria Math" panose="02040503050406030204" pitchFamily="18" charset="0"/>
                        <a:cs typeface="Arial" panose="020B0604020202020204" pitchFamily="34" charset="0"/>
                      </a:rPr>
                      <m:t>=11∗</m:t>
                    </m:r>
                    <m:sSup>
                      <m:sSupPr>
                        <m:ctrlPr>
                          <a:rPr lang="en-GB" i="1" noProof="1" dirty="0">
                            <a:solidFill>
                              <a:srgbClr val="FF0000"/>
                            </a:solidFill>
                            <a:latin typeface="Cambria Math" panose="02040503050406030204" pitchFamily="18" charset="0"/>
                            <a:ea typeface="Cambria Math" panose="02040503050406030204" pitchFamily="18" charset="0"/>
                            <a:cs typeface="Arial" panose="020B0604020202020204" pitchFamily="34" charset="0"/>
                          </a:rPr>
                        </m:ctrlPr>
                      </m:sSupPr>
                      <m:e>
                        <m:r>
                          <a:rPr lang="en-GB" i="1" noProof="1" dirty="0">
                            <a:solidFill>
                              <a:srgbClr val="FF0000"/>
                            </a:solidFill>
                            <a:latin typeface="Cambria Math" panose="02040503050406030204" pitchFamily="18" charset="0"/>
                            <a:ea typeface="Cambria Math" panose="02040503050406030204" pitchFamily="18" charset="0"/>
                            <a:cs typeface="Arial" panose="020B0604020202020204" pitchFamily="34" charset="0"/>
                          </a:rPr>
                          <m:t>10</m:t>
                        </m:r>
                      </m:e>
                      <m:sup>
                        <m:r>
                          <a:rPr lang="en-GB" i="1" noProof="1" dirty="0">
                            <a:solidFill>
                              <a:srgbClr val="FF0000"/>
                            </a:solidFill>
                            <a:latin typeface="Cambria Math" panose="02040503050406030204" pitchFamily="18" charset="0"/>
                            <a:ea typeface="Cambria Math" panose="02040503050406030204" pitchFamily="18" charset="0"/>
                            <a:cs typeface="Arial" panose="020B0604020202020204" pitchFamily="34" charset="0"/>
                          </a:rPr>
                          <m:t>−6</m:t>
                        </m:r>
                      </m:sup>
                    </m:sSup>
                  </m:oMath>
                </a14:m>
                <a:r>
                  <a:rPr lang="en-GB" noProof="1">
                    <a:solidFill>
                      <a:srgbClr val="FF0000"/>
                    </a:solidFill>
                    <a:latin typeface="Arial" panose="020B0604020202020204" pitchFamily="34" charset="0"/>
                    <a:cs typeface="Arial" panose="020B0604020202020204" pitchFamily="34" charset="0"/>
                  </a:rPr>
                  <a:t>, and </a:t>
                </a:r>
                <a14:m>
                  <m:oMath xmlns:m="http://schemas.openxmlformats.org/officeDocument/2006/math">
                    <m:r>
                      <a:rPr lang="en-GB" i="1" noProof="1" dirty="0">
                        <a:solidFill>
                          <a:srgbClr val="FF0000"/>
                        </a:solidFill>
                        <a:latin typeface="Cambria Math" panose="02040503050406030204" pitchFamily="18" charset="0"/>
                        <a:ea typeface="Cambria Math" panose="02040503050406030204" pitchFamily="18" charset="0"/>
                        <a:cs typeface="Arial" panose="020B0604020202020204" pitchFamily="34" charset="0"/>
                      </a:rPr>
                      <m:t>𝛽</m:t>
                    </m:r>
                    <m:r>
                      <a:rPr lang="en-GB" i="1" noProof="1" dirty="0">
                        <a:solidFill>
                          <a:srgbClr val="FF0000"/>
                        </a:solidFill>
                        <a:latin typeface="Cambria Math" panose="02040503050406030204" pitchFamily="18" charset="0"/>
                        <a:ea typeface="Cambria Math" panose="02040503050406030204" pitchFamily="18" charset="0"/>
                        <a:cs typeface="Arial" panose="020B0604020202020204" pitchFamily="34" charset="0"/>
                      </a:rPr>
                      <m:t>=60</m:t>
                    </m:r>
                  </m:oMath>
                </a14:m>
                <a:r>
                  <a:rPr lang="en-GB" noProof="1">
                    <a:solidFill>
                      <a:srgbClr val="FF0000"/>
                    </a:solidFill>
                    <a:latin typeface="Arial" panose="020B0604020202020204" pitchFamily="34" charset="0"/>
                    <a:ea typeface="Cambria Math" panose="02040503050406030204" pitchFamily="18" charset="0"/>
                    <a:cs typeface="Arial" panose="020B0604020202020204" pitchFamily="34" charset="0"/>
                  </a:rPr>
                  <a:t>, </a:t>
                </a:r>
                <a:endParaRPr lang="en-GB" i="1" noProof="1">
                  <a:solidFill>
                    <a:srgbClr val="FF0000"/>
                  </a:solidFill>
                  <a:latin typeface="Arial" panose="020B0604020202020204" pitchFamily="34" charset="0"/>
                  <a:ea typeface="Cambria Math" panose="02040503050406030204" pitchFamily="18" charset="0"/>
                  <a:cs typeface="Arial" panose="020B0604020202020204" pitchFamily="34" charset="0"/>
                </a:endParaRPr>
              </a:p>
              <a:p>
                <a:pPr marL="0" indent="0" algn="just">
                  <a:buNone/>
                </a:pPr>
                <a14:m>
                  <m:oMath xmlns:m="http://schemas.openxmlformats.org/officeDocument/2006/math">
                    <m:r>
                      <a:rPr lang="en-GB" i="1">
                        <a:latin typeface="Cambria Math" panose="02040503050406030204" pitchFamily="18" charset="0"/>
                      </a:rPr>
                      <m:t>𝑘</m:t>
                    </m:r>
                    <m:r>
                      <a:rPr lang="en-GB" i="1">
                        <a:latin typeface="Cambria Math" panose="02040503050406030204" pitchFamily="18" charset="0"/>
                      </a:rPr>
                      <m:t>=3</m:t>
                    </m:r>
                  </m:oMath>
                </a14:m>
                <a:r>
                  <a:rPr lang="en-GB" noProof="1">
                    <a:latin typeface="Arial" panose="020B0604020202020204" pitchFamily="34" charset="0"/>
                    <a:ea typeface="Cambria Math" panose="02040503050406030204" pitchFamily="18" charset="0"/>
                    <a:cs typeface="Arial" panose="020B0604020202020204" pitchFamily="34" charset="0"/>
                  </a:rPr>
                  <a:t> contains the highest </a:t>
                </a:r>
                <a14:m>
                  <m:oMath xmlns:m="http://schemas.openxmlformats.org/officeDocument/2006/math">
                    <m:sSub>
                      <m:sSubPr>
                        <m:ctrlPr>
                          <a:rPr lang="en-US"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𝑓𝑟𝑎𝑐𝑡</m:t>
                        </m:r>
                      </m:sub>
                    </m:sSub>
                  </m:oMath>
                </a14:m>
                <a:r>
                  <a:rPr lang="en-US" dirty="0"/>
                  <a:t>and </a:t>
                </a:r>
                <a:r>
                  <a:rPr lang="en-US" dirty="0" err="1"/>
                  <a:t>localised</a:t>
                </a:r>
                <a:r>
                  <a:rPr lang="en-US" dirty="0"/>
                  <a:t> structures candidate reconnection cluster.</a:t>
                </a:r>
              </a:p>
            </p:txBody>
          </p:sp>
        </mc:Choice>
        <mc:Fallback xmlns="">
          <p:sp>
            <p:nvSpPr>
              <p:cNvPr id="76" name="TextBox 75">
                <a:extLst>
                  <a:ext uri="{FF2B5EF4-FFF2-40B4-BE49-F238E27FC236}">
                    <a16:creationId xmlns:a16="http://schemas.microsoft.com/office/drawing/2014/main" id="{18526198-DCB3-010D-13A2-8271D073C3E4}"/>
                  </a:ext>
                </a:extLst>
              </p:cNvPr>
              <p:cNvSpPr txBox="1">
                <a:spLocks noRot="1" noChangeAspect="1" noMove="1" noResize="1" noEditPoints="1" noAdjustHandles="1" noChangeArrowheads="1" noChangeShapeType="1" noTextEdit="1"/>
              </p:cNvSpPr>
              <p:nvPr/>
            </p:nvSpPr>
            <p:spPr>
              <a:xfrm>
                <a:off x="158511" y="4453053"/>
                <a:ext cx="4427777" cy="2053575"/>
              </a:xfrm>
              <a:prstGeom prst="rect">
                <a:avLst/>
              </a:prstGeom>
              <a:blipFill>
                <a:blip r:embed="rId10"/>
                <a:stretch>
                  <a:fillRect l="-1146" t="-1227" r="-1433" b="-3681"/>
                </a:stretch>
              </a:blipFill>
            </p:spPr>
            <p:txBody>
              <a:bodyPr/>
              <a:lstStyle/>
              <a:p>
                <a:r>
                  <a:rPr lang="en-US">
                    <a:noFill/>
                  </a:rPr>
                  <a:t> </a:t>
                </a:r>
              </a:p>
            </p:txBody>
          </p:sp>
        </mc:Fallback>
      </mc:AlternateContent>
    </p:spTree>
    <p:extLst>
      <p:ext uri="{BB962C8B-B14F-4D97-AF65-F5344CB8AC3E}">
        <p14:creationId xmlns:p14="http://schemas.microsoft.com/office/powerpoint/2010/main" val="2806611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98DA5-DE6C-529D-CCB3-BB8CC0195471}"/>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0B00C632-6A2F-DB04-C904-B012C37071F8}"/>
              </a:ext>
            </a:extLst>
          </p:cNvPr>
          <p:cNvGrpSpPr/>
          <p:nvPr/>
        </p:nvGrpSpPr>
        <p:grpSpPr>
          <a:xfrm>
            <a:off x="11177" y="6528811"/>
            <a:ext cx="12192000" cy="369332"/>
            <a:chOff x="0" y="6488668"/>
            <a:chExt cx="12192000" cy="369332"/>
          </a:xfrm>
        </p:grpSpPr>
        <p:grpSp>
          <p:nvGrpSpPr>
            <p:cNvPr id="6" name="Group 5">
              <a:extLst>
                <a:ext uri="{FF2B5EF4-FFF2-40B4-BE49-F238E27FC236}">
                  <a16:creationId xmlns:a16="http://schemas.microsoft.com/office/drawing/2014/main" id="{2D85069B-DCDF-CC3F-F34E-75A8E8202A11}"/>
                </a:ext>
              </a:extLst>
            </p:cNvPr>
            <p:cNvGrpSpPr/>
            <p:nvPr/>
          </p:nvGrpSpPr>
          <p:grpSpPr>
            <a:xfrm>
              <a:off x="0" y="6488668"/>
              <a:ext cx="12192000" cy="349984"/>
              <a:chOff x="0" y="6488668"/>
              <a:chExt cx="12192000" cy="349984"/>
            </a:xfrm>
          </p:grpSpPr>
          <p:sp>
            <p:nvSpPr>
              <p:cNvPr id="4" name="TextBox 3">
                <a:extLst>
                  <a:ext uri="{FF2B5EF4-FFF2-40B4-BE49-F238E27FC236}">
                    <a16:creationId xmlns:a16="http://schemas.microsoft.com/office/drawing/2014/main" id="{C039608C-4759-5A05-E4CA-54D98B79A408}"/>
                  </a:ext>
                </a:extLst>
              </p:cNvPr>
              <p:cNvSpPr txBox="1"/>
              <p:nvPr/>
            </p:nvSpPr>
            <p:spPr>
              <a:xfrm>
                <a:off x="0" y="6500098"/>
                <a:ext cx="12192000" cy="338554"/>
              </a:xfrm>
              <a:prstGeom prst="rect">
                <a:avLst/>
              </a:prstGeom>
              <a:noFill/>
            </p:spPr>
            <p:txBody>
              <a:bodyPr wrap="square" rtlCol="0">
                <a:spAutoFit/>
              </a:bodyPr>
              <a:lstStyle/>
              <a:p>
                <a:r>
                  <a:rPr lang="en-US" sz="1600" dirty="0">
                    <a:hlinkClick r:id="rId3"/>
                  </a:rPr>
                  <a:t>paulina.pilapana@northumbria.ac.uk</a:t>
                </a:r>
                <a:r>
                  <a:rPr lang="en-US" sz="1600" dirty="0"/>
                  <a:t>										9</a:t>
                </a:r>
              </a:p>
            </p:txBody>
          </p:sp>
          <p:cxnSp>
            <p:nvCxnSpPr>
              <p:cNvPr id="5" name="Straight Connector 4">
                <a:extLst>
                  <a:ext uri="{FF2B5EF4-FFF2-40B4-BE49-F238E27FC236}">
                    <a16:creationId xmlns:a16="http://schemas.microsoft.com/office/drawing/2014/main" id="{EB6C3842-5720-4860-39AE-7DFADCDC896A}"/>
                  </a:ext>
                </a:extLst>
              </p:cNvPr>
              <p:cNvCxnSpPr/>
              <p:nvPr/>
            </p:nvCxnSpPr>
            <p:spPr>
              <a:xfrm>
                <a:off x="0" y="6488668"/>
                <a:ext cx="12192000" cy="0"/>
              </a:xfrm>
              <a:prstGeom prst="line">
                <a:avLst/>
              </a:prstGeom>
              <a:ln w="63500">
                <a:gradFill flip="none" rotWithShape="1">
                  <a:gsLst>
                    <a:gs pos="0">
                      <a:schemeClr val="tx1"/>
                    </a:gs>
                    <a:gs pos="46000">
                      <a:schemeClr val="accent1">
                        <a:lumMod val="95000"/>
                        <a:lumOff val="5000"/>
                      </a:schemeClr>
                    </a:gs>
                    <a:gs pos="100000">
                      <a:schemeClr val="accent1">
                        <a:lumMod val="60000"/>
                      </a:schemeClr>
                    </a:gs>
                  </a:gsLst>
                  <a:path path="circle">
                    <a:fillToRect l="50000" t="130000" r="50000" b="-30000"/>
                  </a:path>
                  <a:tileRect/>
                </a:gradFill>
              </a:ln>
            </p:spPr>
            <p:style>
              <a:lnRef idx="2">
                <a:schemeClr val="dk1"/>
              </a:lnRef>
              <a:fillRef idx="0">
                <a:schemeClr val="dk1"/>
              </a:fillRef>
              <a:effectRef idx="1">
                <a:schemeClr val="dk1"/>
              </a:effectRef>
              <a:fontRef idx="minor">
                <a:schemeClr val="tx1"/>
              </a:fontRef>
            </p:style>
          </p:cxnSp>
        </p:grpSp>
        <p:pic>
          <p:nvPicPr>
            <p:cNvPr id="7" name="Picture 2">
              <a:extLst>
                <a:ext uri="{FF2B5EF4-FFF2-40B4-BE49-F238E27FC236}">
                  <a16:creationId xmlns:a16="http://schemas.microsoft.com/office/drawing/2014/main" id="{63BAE5B8-3659-CAD0-1B19-60B3DEDA30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3576"/>
            <a:stretch/>
          </p:blipFill>
          <p:spPr bwMode="auto">
            <a:xfrm>
              <a:off x="5949887" y="6510978"/>
              <a:ext cx="292226" cy="34702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itle 1" descr="Nasa/Goddard">
            <a:extLst>
              <a:ext uri="{FF2B5EF4-FFF2-40B4-BE49-F238E27FC236}">
                <a16:creationId xmlns:a16="http://schemas.microsoft.com/office/drawing/2014/main" id="{0F13F564-BB00-8932-0DD2-F6A43EF915D1}"/>
              </a:ext>
            </a:extLst>
          </p:cNvPr>
          <p:cNvSpPr txBox="1">
            <a:spLocks/>
          </p:cNvSpPr>
          <p:nvPr/>
        </p:nvSpPr>
        <p:spPr>
          <a:xfrm>
            <a:off x="0" y="3422"/>
            <a:ext cx="12180823" cy="123655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4">
                    <a:lumMod val="75000"/>
                  </a:schemeClr>
                </a:solidFill>
              </a:rPr>
              <a:t>Automatic algorithm to identify reconnection</a:t>
            </a:r>
          </a:p>
        </p:txBody>
      </p:sp>
      <p:sp>
        <p:nvSpPr>
          <p:cNvPr id="3" name="Pentagon 2">
            <a:extLst>
              <a:ext uri="{FF2B5EF4-FFF2-40B4-BE49-F238E27FC236}">
                <a16:creationId xmlns:a16="http://schemas.microsoft.com/office/drawing/2014/main" id="{AEEEBAEE-2FD1-049C-DC30-C8CC37E1D5CE}"/>
              </a:ext>
            </a:extLst>
          </p:cNvPr>
          <p:cNvSpPr/>
          <p:nvPr/>
        </p:nvSpPr>
        <p:spPr>
          <a:xfrm>
            <a:off x="701182" y="1682268"/>
            <a:ext cx="2480519" cy="1603373"/>
          </a:xfrm>
          <a:prstGeom prst="homePlat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t>1)</a:t>
            </a:r>
          </a:p>
          <a:p>
            <a:pPr algn="ctr"/>
            <a:r>
              <a:rPr lang="en-US" sz="2200" b="1" dirty="0"/>
              <a:t>Feature selection</a:t>
            </a:r>
          </a:p>
        </p:txBody>
      </p:sp>
      <p:sp>
        <p:nvSpPr>
          <p:cNvPr id="17" name="Pentagon 16">
            <a:extLst>
              <a:ext uri="{FF2B5EF4-FFF2-40B4-BE49-F238E27FC236}">
                <a16:creationId xmlns:a16="http://schemas.microsoft.com/office/drawing/2014/main" id="{214014B1-B6E3-215D-F42D-0A0FAD5EB94D}"/>
              </a:ext>
            </a:extLst>
          </p:cNvPr>
          <p:cNvSpPr/>
          <p:nvPr/>
        </p:nvSpPr>
        <p:spPr>
          <a:xfrm>
            <a:off x="9039271" y="1682266"/>
            <a:ext cx="2480519" cy="1603341"/>
          </a:xfrm>
          <a:prstGeom prst="homePlate">
            <a:avLst/>
          </a:prstGeom>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2700000" scaled="1"/>
            <a:tileRect/>
          </a:gra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t>4)</a:t>
            </a:r>
          </a:p>
          <a:p>
            <a:pPr algn="ctr"/>
            <a:r>
              <a:rPr lang="en-US" sz="2200" b="1" dirty="0"/>
              <a:t>Isolate discrete reconnection events</a:t>
            </a:r>
          </a:p>
        </p:txBody>
      </p:sp>
      <p:sp>
        <p:nvSpPr>
          <p:cNvPr id="2" name="TextBox 1">
            <a:extLst>
              <a:ext uri="{FF2B5EF4-FFF2-40B4-BE49-F238E27FC236}">
                <a16:creationId xmlns:a16="http://schemas.microsoft.com/office/drawing/2014/main" id="{3665025E-456E-A80E-C68A-0E85AD97314F}"/>
              </a:ext>
            </a:extLst>
          </p:cNvPr>
          <p:cNvSpPr txBox="1"/>
          <p:nvPr/>
        </p:nvSpPr>
        <p:spPr>
          <a:xfrm>
            <a:off x="6259908" y="3500438"/>
            <a:ext cx="2480519" cy="923330"/>
          </a:xfrm>
          <a:prstGeom prst="rect">
            <a:avLst/>
          </a:prstGeom>
          <a:noFill/>
          <a:ln w="28575">
            <a:solidFill>
              <a:schemeClr val="accent6"/>
            </a:solidFill>
          </a:ln>
        </p:spPr>
        <p:txBody>
          <a:bodyPr wrap="square" rtlCol="0">
            <a:spAutoFit/>
          </a:bodyPr>
          <a:lstStyle/>
          <a:p>
            <a:pPr marL="285750" indent="-285750" algn="just">
              <a:buFont typeface="Arial" panose="020B0604020202020204" pitchFamily="34" charset="0"/>
              <a:buChar char="•"/>
            </a:pPr>
            <a:r>
              <a:rPr lang="en-US" dirty="0"/>
              <a:t>Find the cluster that represents reconnection.</a:t>
            </a:r>
          </a:p>
        </p:txBody>
      </p:sp>
      <p:sp>
        <p:nvSpPr>
          <p:cNvPr id="11" name="Pentagon 10">
            <a:extLst>
              <a:ext uri="{FF2B5EF4-FFF2-40B4-BE49-F238E27FC236}">
                <a16:creationId xmlns:a16="http://schemas.microsoft.com/office/drawing/2014/main" id="{168AC7AB-F43D-6F1B-129E-73AAB5F908CD}"/>
              </a:ext>
            </a:extLst>
          </p:cNvPr>
          <p:cNvSpPr/>
          <p:nvPr/>
        </p:nvSpPr>
        <p:spPr>
          <a:xfrm>
            <a:off x="3480545" y="1682266"/>
            <a:ext cx="2480519" cy="1603353"/>
          </a:xfrm>
          <a:prstGeom prst="homePlate">
            <a:avLst/>
          </a:prstGeom>
          <a:gradFill flip="none" rotWithShape="1">
            <a:gsLst>
              <a:gs pos="0">
                <a:srgbClr val="FE8E01">
                  <a:tint val="66000"/>
                  <a:satMod val="160000"/>
                </a:srgbClr>
              </a:gs>
              <a:gs pos="50000">
                <a:srgbClr val="FE8E01">
                  <a:tint val="44500"/>
                  <a:satMod val="160000"/>
                </a:srgbClr>
              </a:gs>
              <a:gs pos="100000">
                <a:srgbClr val="FE8E01">
                  <a:tint val="23500"/>
                  <a:satMod val="160000"/>
                </a:srgbClr>
              </a:gs>
            </a:gsLst>
            <a:lin ang="2700000" scaled="1"/>
            <a:tileRect/>
          </a:grad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t>2)</a:t>
            </a:r>
          </a:p>
          <a:p>
            <a:pPr algn="ctr"/>
            <a:r>
              <a:rPr lang="en-US" sz="2200" b="1" dirty="0"/>
              <a:t>Train and apply TICC</a:t>
            </a:r>
          </a:p>
        </p:txBody>
      </p:sp>
      <p:sp>
        <p:nvSpPr>
          <p:cNvPr id="12" name="Pentagon 11">
            <a:extLst>
              <a:ext uri="{FF2B5EF4-FFF2-40B4-BE49-F238E27FC236}">
                <a16:creationId xmlns:a16="http://schemas.microsoft.com/office/drawing/2014/main" id="{DD89F0AC-7E92-98CB-8AC7-8D1B54723DDF}"/>
              </a:ext>
            </a:extLst>
          </p:cNvPr>
          <p:cNvSpPr/>
          <p:nvPr/>
        </p:nvSpPr>
        <p:spPr>
          <a:xfrm>
            <a:off x="6259908" y="1682260"/>
            <a:ext cx="2480519" cy="1603347"/>
          </a:xfrm>
          <a:prstGeom prst="homePlate">
            <a:avLst/>
          </a:prstGeom>
          <a:solidFill>
            <a:schemeClr val="accent6"/>
          </a:solidFill>
          <a:ln w="28575">
            <a:solidFill>
              <a:schemeClr val="tx1"/>
            </a:solid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t>3)</a:t>
            </a:r>
          </a:p>
          <a:p>
            <a:pPr algn="ctr"/>
            <a:r>
              <a:rPr lang="en-US" sz="2200" b="1" dirty="0"/>
              <a:t>Identify reconnection cluster</a:t>
            </a:r>
          </a:p>
        </p:txBody>
      </p:sp>
    </p:spTree>
    <p:extLst>
      <p:ext uri="{BB962C8B-B14F-4D97-AF65-F5344CB8AC3E}">
        <p14:creationId xmlns:p14="http://schemas.microsoft.com/office/powerpoint/2010/main" val="3492867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B5A22-3495-67D5-3AA4-2FCC3110D6BC}"/>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4FAB71B0-D9D4-C477-3592-16F7EE2B0411}"/>
              </a:ext>
            </a:extLst>
          </p:cNvPr>
          <p:cNvGrpSpPr/>
          <p:nvPr/>
        </p:nvGrpSpPr>
        <p:grpSpPr>
          <a:xfrm>
            <a:off x="22632" y="6517990"/>
            <a:ext cx="12192000" cy="369332"/>
            <a:chOff x="0" y="6488668"/>
            <a:chExt cx="12192000" cy="369332"/>
          </a:xfrm>
        </p:grpSpPr>
        <p:grpSp>
          <p:nvGrpSpPr>
            <p:cNvPr id="5" name="Group 4">
              <a:extLst>
                <a:ext uri="{FF2B5EF4-FFF2-40B4-BE49-F238E27FC236}">
                  <a16:creationId xmlns:a16="http://schemas.microsoft.com/office/drawing/2014/main" id="{4B373F89-1D5E-121E-F5C9-EDBC556CE811}"/>
                </a:ext>
              </a:extLst>
            </p:cNvPr>
            <p:cNvGrpSpPr/>
            <p:nvPr/>
          </p:nvGrpSpPr>
          <p:grpSpPr>
            <a:xfrm>
              <a:off x="0" y="6488668"/>
              <a:ext cx="12192000" cy="349984"/>
              <a:chOff x="0" y="6488668"/>
              <a:chExt cx="12192000" cy="349984"/>
            </a:xfrm>
          </p:grpSpPr>
          <p:sp>
            <p:nvSpPr>
              <p:cNvPr id="7" name="TextBox 6">
                <a:extLst>
                  <a:ext uri="{FF2B5EF4-FFF2-40B4-BE49-F238E27FC236}">
                    <a16:creationId xmlns:a16="http://schemas.microsoft.com/office/drawing/2014/main" id="{C9750CA5-547D-3198-9AEB-216E01C5A32A}"/>
                  </a:ext>
                </a:extLst>
              </p:cNvPr>
              <p:cNvSpPr txBox="1"/>
              <p:nvPr/>
            </p:nvSpPr>
            <p:spPr>
              <a:xfrm>
                <a:off x="0" y="6500098"/>
                <a:ext cx="12192000" cy="338554"/>
              </a:xfrm>
              <a:prstGeom prst="rect">
                <a:avLst/>
              </a:prstGeom>
              <a:noFill/>
            </p:spPr>
            <p:txBody>
              <a:bodyPr wrap="square" rtlCol="0">
                <a:spAutoFit/>
              </a:bodyPr>
              <a:lstStyle/>
              <a:p>
                <a:r>
                  <a:rPr lang="en-US" sz="1600" dirty="0">
                    <a:hlinkClick r:id="rId3"/>
                  </a:rPr>
                  <a:t>paulina.pilapana@northumbria.ac.uk</a:t>
                </a:r>
                <a:r>
                  <a:rPr lang="en-US" sz="1600" dirty="0"/>
                  <a:t>									                   10</a:t>
                </a:r>
              </a:p>
            </p:txBody>
          </p:sp>
          <p:cxnSp>
            <p:nvCxnSpPr>
              <p:cNvPr id="8" name="Straight Connector 7">
                <a:extLst>
                  <a:ext uri="{FF2B5EF4-FFF2-40B4-BE49-F238E27FC236}">
                    <a16:creationId xmlns:a16="http://schemas.microsoft.com/office/drawing/2014/main" id="{9F26B168-57CC-945B-2BA3-DA77F39CDD1F}"/>
                  </a:ext>
                </a:extLst>
              </p:cNvPr>
              <p:cNvCxnSpPr/>
              <p:nvPr/>
            </p:nvCxnSpPr>
            <p:spPr>
              <a:xfrm>
                <a:off x="0" y="6488668"/>
                <a:ext cx="12192000" cy="0"/>
              </a:xfrm>
              <a:prstGeom prst="line">
                <a:avLst/>
              </a:prstGeom>
              <a:ln w="63500">
                <a:gradFill flip="none" rotWithShape="1">
                  <a:gsLst>
                    <a:gs pos="0">
                      <a:schemeClr val="tx1"/>
                    </a:gs>
                    <a:gs pos="46000">
                      <a:schemeClr val="accent1">
                        <a:lumMod val="95000"/>
                        <a:lumOff val="5000"/>
                      </a:schemeClr>
                    </a:gs>
                    <a:gs pos="100000">
                      <a:schemeClr val="accent1">
                        <a:lumMod val="60000"/>
                      </a:schemeClr>
                    </a:gs>
                  </a:gsLst>
                  <a:path path="circle">
                    <a:fillToRect l="50000" t="130000" r="50000" b="-30000"/>
                  </a:path>
                  <a:tileRect/>
                </a:gradFill>
              </a:ln>
            </p:spPr>
            <p:style>
              <a:lnRef idx="2">
                <a:schemeClr val="dk1"/>
              </a:lnRef>
              <a:fillRef idx="0">
                <a:schemeClr val="dk1"/>
              </a:fillRef>
              <a:effectRef idx="1">
                <a:schemeClr val="dk1"/>
              </a:effectRef>
              <a:fontRef idx="minor">
                <a:schemeClr val="tx1"/>
              </a:fontRef>
            </p:style>
          </p:cxnSp>
        </p:grpSp>
        <p:pic>
          <p:nvPicPr>
            <p:cNvPr id="6" name="Picture 2">
              <a:extLst>
                <a:ext uri="{FF2B5EF4-FFF2-40B4-BE49-F238E27FC236}">
                  <a16:creationId xmlns:a16="http://schemas.microsoft.com/office/drawing/2014/main" id="{BC15CA6E-2392-DBA0-574A-12FE814C5D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3576"/>
            <a:stretch/>
          </p:blipFill>
          <p:spPr bwMode="auto">
            <a:xfrm>
              <a:off x="5949887" y="6510978"/>
              <a:ext cx="292226" cy="347022"/>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60" name="Content Placeholder 2">
                <a:extLst>
                  <a:ext uri="{FF2B5EF4-FFF2-40B4-BE49-F238E27FC236}">
                    <a16:creationId xmlns:a16="http://schemas.microsoft.com/office/drawing/2014/main" id="{4ACC5B43-CE68-5B0F-86B3-D65E0ACCA5D8}"/>
                  </a:ext>
                </a:extLst>
              </p:cNvPr>
              <p:cNvSpPr>
                <a:spLocks noGrp="1"/>
              </p:cNvSpPr>
              <p:nvPr>
                <p:ph idx="1"/>
              </p:nvPr>
            </p:nvSpPr>
            <p:spPr>
              <a:xfrm>
                <a:off x="1001059" y="1463960"/>
                <a:ext cx="4427777" cy="4072955"/>
              </a:xfrm>
            </p:spPr>
            <p:txBody>
              <a:bodyPr>
                <a:noAutofit/>
              </a:bodyPr>
              <a:lstStyle/>
              <a:p>
                <a:pPr marL="0" indent="0" algn="ctr">
                  <a:buNone/>
                </a:pPr>
                <a:r>
                  <a:rPr lang="en-GB" sz="2400" b="1" dirty="0">
                    <a:solidFill>
                      <a:schemeClr val="accent4">
                        <a:lumMod val="75000"/>
                      </a:schemeClr>
                    </a:solidFill>
                  </a:rPr>
                  <a:t>TICC results</a:t>
                </a:r>
              </a:p>
              <a:p>
                <a:pPr marL="0" indent="0" algn="just">
                  <a:buNone/>
                </a:pPr>
                <a:r>
                  <a:rPr lang="en-GB" sz="2200" dirty="0"/>
                  <a:t>Validation of </a:t>
                </a:r>
                <a14:m>
                  <m:oMath xmlns:m="http://schemas.openxmlformats.org/officeDocument/2006/math">
                    <m:r>
                      <a:rPr lang="en-GB" sz="2200" i="1">
                        <a:latin typeface="Cambria Math" panose="02040503050406030204" pitchFamily="18" charset="0"/>
                      </a:rPr>
                      <m:t>𝑘</m:t>
                    </m:r>
                    <m:r>
                      <a:rPr lang="en-GB" sz="2200" i="1">
                        <a:latin typeface="Cambria Math" panose="02040503050406030204" pitchFamily="18" charset="0"/>
                      </a:rPr>
                      <m:t>=3</m:t>
                    </m:r>
                  </m:oMath>
                </a14:m>
                <a:r>
                  <a:rPr lang="en-US" sz="2200" dirty="0"/>
                  <a:t>through statistical and physical lenses:</a:t>
                </a:r>
              </a:p>
              <a:p>
                <a:pPr algn="just"/>
                <a:r>
                  <a:rPr lang="en-US" sz="2200" dirty="0"/>
                  <a:t>Higher values of current density,</a:t>
                </a:r>
              </a:p>
              <a:p>
                <a:pPr algn="just"/>
                <a:r>
                  <a:rPr lang="en-US" sz="2200" dirty="0"/>
                  <a:t>High values of energy conversion,</a:t>
                </a:r>
              </a:p>
              <a:p>
                <a:pPr algn="just"/>
                <a:r>
                  <a:rPr lang="en-US" sz="2200" dirty="0"/>
                  <a:t>High values of the non ideal electric field.</a:t>
                </a:r>
              </a:p>
              <a:p>
                <a:pPr marL="0" indent="0" algn="ctr">
                  <a:buNone/>
                </a:pPr>
                <a14:m>
                  <m:oMath xmlns:m="http://schemas.openxmlformats.org/officeDocument/2006/math">
                    <m:r>
                      <a:rPr lang="en-GB" sz="2200" i="1">
                        <a:latin typeface="Cambria Math" panose="02040503050406030204" pitchFamily="18" charset="0"/>
                      </a:rPr>
                      <m:t>𝑘</m:t>
                    </m:r>
                    <m:r>
                      <a:rPr lang="en-GB" sz="2200" i="1">
                        <a:latin typeface="Cambria Math" panose="02040503050406030204" pitchFamily="18" charset="0"/>
                      </a:rPr>
                      <m:t>=3</m:t>
                    </m:r>
                  </m:oMath>
                </a14:m>
                <a:r>
                  <a:rPr lang="en-US" sz="2200" dirty="0"/>
                  <a:t> exhibits magnetic reconnection signatures!</a:t>
                </a:r>
              </a:p>
              <a:p>
                <a:pPr marL="0" indent="0" algn="just">
                  <a:buNone/>
                </a:pPr>
                <a:endParaRPr lang="en-US" sz="2200" dirty="0"/>
              </a:p>
            </p:txBody>
          </p:sp>
        </mc:Choice>
        <mc:Fallback xmlns="">
          <p:sp>
            <p:nvSpPr>
              <p:cNvPr id="60" name="Content Placeholder 2">
                <a:extLst>
                  <a:ext uri="{FF2B5EF4-FFF2-40B4-BE49-F238E27FC236}">
                    <a16:creationId xmlns:a16="http://schemas.microsoft.com/office/drawing/2014/main" id="{4ACC5B43-CE68-5B0F-86B3-D65E0ACCA5D8}"/>
                  </a:ext>
                </a:extLst>
              </p:cNvPr>
              <p:cNvSpPr>
                <a:spLocks noGrp="1" noRot="1" noChangeAspect="1" noMove="1" noResize="1" noEditPoints="1" noAdjustHandles="1" noChangeArrowheads="1" noChangeShapeType="1" noTextEdit="1"/>
              </p:cNvSpPr>
              <p:nvPr>
                <p:ph idx="1"/>
              </p:nvPr>
            </p:nvSpPr>
            <p:spPr>
              <a:xfrm>
                <a:off x="1001059" y="1463960"/>
                <a:ext cx="4427777" cy="4072955"/>
              </a:xfrm>
              <a:blipFill>
                <a:blip r:embed="rId5"/>
                <a:stretch>
                  <a:fillRect l="-1714" t="-2181" r="-1714"/>
                </a:stretch>
              </a:blipFill>
            </p:spPr>
            <p:txBody>
              <a:bodyPr/>
              <a:lstStyle/>
              <a:p>
                <a:r>
                  <a:rPr lang="en-US">
                    <a:noFill/>
                  </a:rPr>
                  <a:t> </a:t>
                </a:r>
              </a:p>
            </p:txBody>
          </p:sp>
        </mc:Fallback>
      </mc:AlternateContent>
      <p:grpSp>
        <p:nvGrpSpPr>
          <p:cNvPr id="125" name="Group 124">
            <a:extLst>
              <a:ext uri="{FF2B5EF4-FFF2-40B4-BE49-F238E27FC236}">
                <a16:creationId xmlns:a16="http://schemas.microsoft.com/office/drawing/2014/main" id="{585D3DE9-5791-7EB1-A7A9-97AA78FB2965}"/>
              </a:ext>
            </a:extLst>
          </p:cNvPr>
          <p:cNvGrpSpPr/>
          <p:nvPr/>
        </p:nvGrpSpPr>
        <p:grpSpPr>
          <a:xfrm>
            <a:off x="6763165" y="562677"/>
            <a:ext cx="3953555" cy="5809836"/>
            <a:chOff x="7397346" y="454902"/>
            <a:chExt cx="3953555" cy="5809836"/>
          </a:xfrm>
        </p:grpSpPr>
        <p:pic>
          <p:nvPicPr>
            <p:cNvPr id="15" name="Picture 14">
              <a:extLst>
                <a:ext uri="{FF2B5EF4-FFF2-40B4-BE49-F238E27FC236}">
                  <a16:creationId xmlns:a16="http://schemas.microsoft.com/office/drawing/2014/main" id="{95FC991B-3C94-0F1E-A83F-20513E6428B9}"/>
                </a:ext>
              </a:extLst>
            </p:cNvPr>
            <p:cNvPicPr>
              <a:picLocks noChangeAspect="1"/>
            </p:cNvPicPr>
            <p:nvPr/>
          </p:nvPicPr>
          <p:blipFill>
            <a:blip r:embed="rId6"/>
            <a:srcRect r="50395" b="49914"/>
            <a:stretch/>
          </p:blipFill>
          <p:spPr>
            <a:xfrm>
              <a:off x="7441591" y="454902"/>
              <a:ext cx="3909309" cy="1964753"/>
            </a:xfrm>
            <a:prstGeom prst="rect">
              <a:avLst/>
            </a:prstGeom>
          </p:spPr>
        </p:pic>
        <p:pic>
          <p:nvPicPr>
            <p:cNvPr id="17" name="Picture 16">
              <a:extLst>
                <a:ext uri="{FF2B5EF4-FFF2-40B4-BE49-F238E27FC236}">
                  <a16:creationId xmlns:a16="http://schemas.microsoft.com/office/drawing/2014/main" id="{D78DE6DE-6F5A-CFE7-7535-1A6AB9E5032A}"/>
                </a:ext>
              </a:extLst>
            </p:cNvPr>
            <p:cNvPicPr>
              <a:picLocks noChangeAspect="1"/>
            </p:cNvPicPr>
            <p:nvPr/>
          </p:nvPicPr>
          <p:blipFill>
            <a:blip r:embed="rId7"/>
            <a:srcRect r="50477" b="50232"/>
            <a:stretch/>
          </p:blipFill>
          <p:spPr>
            <a:xfrm>
              <a:off x="7447361" y="2394310"/>
              <a:ext cx="3902877" cy="1933171"/>
            </a:xfrm>
            <a:prstGeom prst="rect">
              <a:avLst/>
            </a:prstGeom>
          </p:spPr>
        </p:pic>
        <p:pic>
          <p:nvPicPr>
            <p:cNvPr id="24" name="Picture 23">
              <a:extLst>
                <a:ext uri="{FF2B5EF4-FFF2-40B4-BE49-F238E27FC236}">
                  <a16:creationId xmlns:a16="http://schemas.microsoft.com/office/drawing/2014/main" id="{98684DF3-19EC-F117-8B7E-3F3030D3C39C}"/>
                </a:ext>
              </a:extLst>
            </p:cNvPr>
            <p:cNvPicPr>
              <a:picLocks noChangeAspect="1"/>
            </p:cNvPicPr>
            <p:nvPr/>
          </p:nvPicPr>
          <p:blipFill>
            <a:blip r:embed="rId7"/>
            <a:srcRect l="50396" b="50232"/>
            <a:stretch>
              <a:fillRect/>
            </a:stretch>
          </p:blipFill>
          <p:spPr>
            <a:xfrm>
              <a:off x="7441591" y="4320138"/>
              <a:ext cx="3909310" cy="1933171"/>
            </a:xfrm>
            <a:prstGeom prst="rect">
              <a:avLst/>
            </a:prstGeom>
          </p:spPr>
        </p:pic>
        <p:sp>
          <p:nvSpPr>
            <p:cNvPr id="9" name="Rectangle 8">
              <a:extLst>
                <a:ext uri="{FF2B5EF4-FFF2-40B4-BE49-F238E27FC236}">
                  <a16:creationId xmlns:a16="http://schemas.microsoft.com/office/drawing/2014/main" id="{3C67FC1B-982A-83D0-2B83-C6538224EAFB}"/>
                </a:ext>
              </a:extLst>
            </p:cNvPr>
            <p:cNvSpPr/>
            <p:nvPr/>
          </p:nvSpPr>
          <p:spPr>
            <a:xfrm>
              <a:off x="7397346" y="454902"/>
              <a:ext cx="3952892" cy="5809836"/>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Pentagon 1">
            <a:extLst>
              <a:ext uri="{FF2B5EF4-FFF2-40B4-BE49-F238E27FC236}">
                <a16:creationId xmlns:a16="http://schemas.microsoft.com/office/drawing/2014/main" id="{B0F6285E-8DCD-E1A1-CE33-6C26D4C0F449}"/>
              </a:ext>
            </a:extLst>
          </p:cNvPr>
          <p:cNvSpPr/>
          <p:nvPr/>
        </p:nvSpPr>
        <p:spPr>
          <a:xfrm>
            <a:off x="62834" y="1"/>
            <a:ext cx="12064999" cy="428074"/>
          </a:xfrm>
          <a:prstGeom prst="homePlate">
            <a:avLst/>
          </a:prstGeom>
          <a:solidFill>
            <a:schemeClr val="accent6"/>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t>3) Identify reconnection cluster</a:t>
            </a:r>
          </a:p>
        </p:txBody>
      </p:sp>
    </p:spTree>
    <p:extLst>
      <p:ext uri="{BB962C8B-B14F-4D97-AF65-F5344CB8AC3E}">
        <p14:creationId xmlns:p14="http://schemas.microsoft.com/office/powerpoint/2010/main" val="2080826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375EB-922B-1762-0FE9-25A36AEFEF09}"/>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65EDEC0E-9420-5FBA-3F15-124DF1EE9427}"/>
              </a:ext>
            </a:extLst>
          </p:cNvPr>
          <p:cNvGrpSpPr/>
          <p:nvPr/>
        </p:nvGrpSpPr>
        <p:grpSpPr>
          <a:xfrm>
            <a:off x="22632" y="6517990"/>
            <a:ext cx="12192000" cy="369332"/>
            <a:chOff x="0" y="6488668"/>
            <a:chExt cx="12192000" cy="369332"/>
          </a:xfrm>
        </p:grpSpPr>
        <p:grpSp>
          <p:nvGrpSpPr>
            <p:cNvPr id="5" name="Group 4">
              <a:extLst>
                <a:ext uri="{FF2B5EF4-FFF2-40B4-BE49-F238E27FC236}">
                  <a16:creationId xmlns:a16="http://schemas.microsoft.com/office/drawing/2014/main" id="{06495F53-C916-8D0F-9468-17A5A16C7EFA}"/>
                </a:ext>
              </a:extLst>
            </p:cNvPr>
            <p:cNvGrpSpPr/>
            <p:nvPr/>
          </p:nvGrpSpPr>
          <p:grpSpPr>
            <a:xfrm>
              <a:off x="0" y="6488668"/>
              <a:ext cx="12192000" cy="349984"/>
              <a:chOff x="0" y="6488668"/>
              <a:chExt cx="12192000" cy="349984"/>
            </a:xfrm>
          </p:grpSpPr>
          <p:sp>
            <p:nvSpPr>
              <p:cNvPr id="7" name="TextBox 6">
                <a:extLst>
                  <a:ext uri="{FF2B5EF4-FFF2-40B4-BE49-F238E27FC236}">
                    <a16:creationId xmlns:a16="http://schemas.microsoft.com/office/drawing/2014/main" id="{FC89BA19-7D8D-268A-D904-C81BBADEFC82}"/>
                  </a:ext>
                </a:extLst>
              </p:cNvPr>
              <p:cNvSpPr txBox="1"/>
              <p:nvPr/>
            </p:nvSpPr>
            <p:spPr>
              <a:xfrm>
                <a:off x="0" y="6500098"/>
                <a:ext cx="12192000" cy="338554"/>
              </a:xfrm>
              <a:prstGeom prst="rect">
                <a:avLst/>
              </a:prstGeom>
              <a:noFill/>
            </p:spPr>
            <p:txBody>
              <a:bodyPr wrap="square" rtlCol="0">
                <a:spAutoFit/>
              </a:bodyPr>
              <a:lstStyle/>
              <a:p>
                <a:r>
                  <a:rPr lang="en-US" sz="1600" dirty="0">
                    <a:hlinkClick r:id="rId3"/>
                  </a:rPr>
                  <a:t>paulina.pilapana@northumbria.ac.uk</a:t>
                </a:r>
                <a:r>
                  <a:rPr lang="en-US" sz="1600" dirty="0"/>
                  <a:t>									                   11</a:t>
                </a:r>
              </a:p>
            </p:txBody>
          </p:sp>
          <p:cxnSp>
            <p:nvCxnSpPr>
              <p:cNvPr id="8" name="Straight Connector 7">
                <a:extLst>
                  <a:ext uri="{FF2B5EF4-FFF2-40B4-BE49-F238E27FC236}">
                    <a16:creationId xmlns:a16="http://schemas.microsoft.com/office/drawing/2014/main" id="{D81F2948-43C9-D910-B6E7-9BEC7E07CB7E}"/>
                  </a:ext>
                </a:extLst>
              </p:cNvPr>
              <p:cNvCxnSpPr/>
              <p:nvPr/>
            </p:nvCxnSpPr>
            <p:spPr>
              <a:xfrm>
                <a:off x="0" y="6488668"/>
                <a:ext cx="12192000" cy="0"/>
              </a:xfrm>
              <a:prstGeom prst="line">
                <a:avLst/>
              </a:prstGeom>
              <a:ln w="63500">
                <a:gradFill flip="none" rotWithShape="1">
                  <a:gsLst>
                    <a:gs pos="0">
                      <a:schemeClr val="tx1"/>
                    </a:gs>
                    <a:gs pos="46000">
                      <a:schemeClr val="accent1">
                        <a:lumMod val="95000"/>
                        <a:lumOff val="5000"/>
                      </a:schemeClr>
                    </a:gs>
                    <a:gs pos="100000">
                      <a:schemeClr val="accent1">
                        <a:lumMod val="60000"/>
                      </a:schemeClr>
                    </a:gs>
                  </a:gsLst>
                  <a:path path="circle">
                    <a:fillToRect l="50000" t="130000" r="50000" b="-30000"/>
                  </a:path>
                  <a:tileRect/>
                </a:gradFill>
              </a:ln>
            </p:spPr>
            <p:style>
              <a:lnRef idx="2">
                <a:schemeClr val="dk1"/>
              </a:lnRef>
              <a:fillRef idx="0">
                <a:schemeClr val="dk1"/>
              </a:fillRef>
              <a:effectRef idx="1">
                <a:schemeClr val="dk1"/>
              </a:effectRef>
              <a:fontRef idx="minor">
                <a:schemeClr val="tx1"/>
              </a:fontRef>
            </p:style>
          </p:cxnSp>
        </p:grpSp>
        <p:pic>
          <p:nvPicPr>
            <p:cNvPr id="6" name="Picture 2">
              <a:extLst>
                <a:ext uri="{FF2B5EF4-FFF2-40B4-BE49-F238E27FC236}">
                  <a16:creationId xmlns:a16="http://schemas.microsoft.com/office/drawing/2014/main" id="{404C088A-5023-AC7E-890D-15E193C8AF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3576"/>
            <a:stretch/>
          </p:blipFill>
          <p:spPr bwMode="auto">
            <a:xfrm>
              <a:off x="5949887" y="6510978"/>
              <a:ext cx="292226" cy="347022"/>
            </a:xfrm>
            <a:prstGeom prst="rect">
              <a:avLst/>
            </a:prstGeom>
            <a:noFill/>
            <a:extLst>
              <a:ext uri="{909E8E84-426E-40DD-AFC4-6F175D3DCCD1}">
                <a14:hiddenFill xmlns:a14="http://schemas.microsoft.com/office/drawing/2010/main">
                  <a:solidFill>
                    <a:srgbClr val="FFFFFF"/>
                  </a:solidFill>
                </a14:hiddenFill>
              </a:ext>
            </a:extLst>
          </p:spPr>
        </p:pic>
      </p:grpSp>
      <p:sp>
        <p:nvSpPr>
          <p:cNvPr id="80" name="TextBox 79">
            <a:extLst>
              <a:ext uri="{FF2B5EF4-FFF2-40B4-BE49-F238E27FC236}">
                <a16:creationId xmlns:a16="http://schemas.microsoft.com/office/drawing/2014/main" id="{A0065926-887A-611F-821D-8AFCF8CC1A97}"/>
              </a:ext>
            </a:extLst>
          </p:cNvPr>
          <p:cNvSpPr txBox="1"/>
          <p:nvPr/>
        </p:nvSpPr>
        <p:spPr>
          <a:xfrm>
            <a:off x="63498" y="4110604"/>
            <a:ext cx="1198290" cy="646331"/>
          </a:xfrm>
          <a:prstGeom prst="rect">
            <a:avLst/>
          </a:prstGeom>
          <a:noFill/>
          <a:ln w="31750">
            <a:solidFill>
              <a:srgbClr val="D883FF"/>
            </a:solidFill>
          </a:ln>
        </p:spPr>
        <p:txBody>
          <a:bodyPr wrap="square" rtlCol="0">
            <a:spAutoFit/>
          </a:bodyPr>
          <a:lstStyle/>
          <a:p>
            <a:pPr algn="ctr"/>
            <a:r>
              <a:rPr lang="en-US" sz="1200" dirty="0"/>
              <a:t>Known reconnection event</a:t>
            </a:r>
          </a:p>
        </p:txBody>
      </p:sp>
      <p:sp>
        <p:nvSpPr>
          <p:cNvPr id="81" name="TextBox 80">
            <a:extLst>
              <a:ext uri="{FF2B5EF4-FFF2-40B4-BE49-F238E27FC236}">
                <a16:creationId xmlns:a16="http://schemas.microsoft.com/office/drawing/2014/main" id="{7D5EC17E-D702-B610-780F-4009EB0EE12D}"/>
              </a:ext>
            </a:extLst>
          </p:cNvPr>
          <p:cNvSpPr txBox="1"/>
          <p:nvPr/>
        </p:nvSpPr>
        <p:spPr>
          <a:xfrm>
            <a:off x="10990054" y="4000905"/>
            <a:ext cx="1151856" cy="646331"/>
          </a:xfrm>
          <a:prstGeom prst="rect">
            <a:avLst/>
          </a:prstGeom>
          <a:noFill/>
          <a:ln w="31750">
            <a:solidFill>
              <a:srgbClr val="E871C3"/>
            </a:solidFill>
          </a:ln>
        </p:spPr>
        <p:txBody>
          <a:bodyPr wrap="square" rtlCol="0">
            <a:spAutoFit/>
          </a:bodyPr>
          <a:lstStyle/>
          <a:p>
            <a:pPr algn="ctr"/>
            <a:r>
              <a:rPr lang="en-US" sz="1200" dirty="0"/>
              <a:t>New possible reconnection event?</a:t>
            </a:r>
          </a:p>
        </p:txBody>
      </p:sp>
      <p:grpSp>
        <p:nvGrpSpPr>
          <p:cNvPr id="41" name="Group 40">
            <a:extLst>
              <a:ext uri="{FF2B5EF4-FFF2-40B4-BE49-F238E27FC236}">
                <a16:creationId xmlns:a16="http://schemas.microsoft.com/office/drawing/2014/main" id="{278E82E1-1593-2046-4EFE-3A665A40A1D2}"/>
              </a:ext>
            </a:extLst>
          </p:cNvPr>
          <p:cNvGrpSpPr/>
          <p:nvPr/>
        </p:nvGrpSpPr>
        <p:grpSpPr>
          <a:xfrm>
            <a:off x="1331662" y="3130042"/>
            <a:ext cx="4695927" cy="3148483"/>
            <a:chOff x="52371" y="6963142"/>
            <a:chExt cx="5252323" cy="3676598"/>
          </a:xfrm>
        </p:grpSpPr>
        <p:sp>
          <p:nvSpPr>
            <p:cNvPr id="102" name="Rectangle 101">
              <a:extLst>
                <a:ext uri="{FF2B5EF4-FFF2-40B4-BE49-F238E27FC236}">
                  <a16:creationId xmlns:a16="http://schemas.microsoft.com/office/drawing/2014/main" id="{212D10DA-FFB4-E72B-5943-B60F132D6309}"/>
                </a:ext>
              </a:extLst>
            </p:cNvPr>
            <p:cNvSpPr/>
            <p:nvPr/>
          </p:nvSpPr>
          <p:spPr>
            <a:xfrm>
              <a:off x="52371" y="6963142"/>
              <a:ext cx="5252323" cy="3676598"/>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4E447DD1-6B58-B007-9673-862F7B18EF48}"/>
                </a:ext>
              </a:extLst>
            </p:cNvPr>
            <p:cNvGrpSpPr/>
            <p:nvPr/>
          </p:nvGrpSpPr>
          <p:grpSpPr>
            <a:xfrm>
              <a:off x="74507" y="6997433"/>
              <a:ext cx="5178404" cy="3581241"/>
              <a:chOff x="74507" y="6997433"/>
              <a:chExt cx="5178404" cy="3581241"/>
            </a:xfrm>
          </p:grpSpPr>
          <p:grpSp>
            <p:nvGrpSpPr>
              <p:cNvPr id="34" name="Group 33">
                <a:extLst>
                  <a:ext uri="{FF2B5EF4-FFF2-40B4-BE49-F238E27FC236}">
                    <a16:creationId xmlns:a16="http://schemas.microsoft.com/office/drawing/2014/main" id="{692292AC-2BAF-C650-D50F-6514988CCF29}"/>
                  </a:ext>
                </a:extLst>
              </p:cNvPr>
              <p:cNvGrpSpPr/>
              <p:nvPr/>
            </p:nvGrpSpPr>
            <p:grpSpPr>
              <a:xfrm>
                <a:off x="74507" y="6997433"/>
                <a:ext cx="5170854" cy="1110747"/>
                <a:chOff x="74507" y="6997433"/>
                <a:chExt cx="5170854" cy="1110747"/>
              </a:xfrm>
            </p:grpSpPr>
            <p:pic>
              <p:nvPicPr>
                <p:cNvPr id="104" name="Picture 103">
                  <a:extLst>
                    <a:ext uri="{FF2B5EF4-FFF2-40B4-BE49-F238E27FC236}">
                      <a16:creationId xmlns:a16="http://schemas.microsoft.com/office/drawing/2014/main" id="{FB50BDA6-53A6-0F0D-B4EE-53FE2A2A63E8}"/>
                    </a:ext>
                  </a:extLst>
                </p:cNvPr>
                <p:cNvPicPr>
                  <a:picLocks noChangeAspect="1"/>
                </p:cNvPicPr>
                <p:nvPr/>
              </p:nvPicPr>
              <p:blipFill>
                <a:blip r:embed="rId5"/>
                <a:srcRect l="3138" b="20547"/>
                <a:stretch/>
              </p:blipFill>
              <p:spPr>
                <a:xfrm>
                  <a:off x="74507" y="6997433"/>
                  <a:ext cx="5170854" cy="1110747"/>
                </a:xfrm>
                <a:prstGeom prst="rect">
                  <a:avLst/>
                </a:prstGeom>
              </p:spPr>
            </p:pic>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2A214DE0-A073-7D67-E766-ECDD06FEE578}"/>
                        </a:ext>
                      </a:extLst>
                    </p:cNvPr>
                    <p:cNvSpPr txBox="1"/>
                    <p:nvPr/>
                  </p:nvSpPr>
                  <p:spPr>
                    <a:xfrm>
                      <a:off x="597214" y="7049501"/>
                      <a:ext cx="336733"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GB" sz="1400" b="1" i="1" smtClean="0">
                                    <a:latin typeface="Cambria Math" panose="02040503050406030204" pitchFamily="18" charset="0"/>
                                  </a:rPr>
                                </m:ctrlPr>
                              </m:dPr>
                              <m:e>
                                <m:r>
                                  <a:rPr lang="en-GB" sz="1400" b="1" i="1" smtClean="0">
                                    <a:latin typeface="Cambria Math" panose="02040503050406030204" pitchFamily="18" charset="0"/>
                                  </a:rPr>
                                  <m:t>𝑱</m:t>
                                </m:r>
                              </m:e>
                            </m:d>
                          </m:oMath>
                        </m:oMathPara>
                      </a14:m>
                      <a:endParaRPr lang="en-US" sz="1100" b="1" dirty="0"/>
                    </a:p>
                  </p:txBody>
                </p:sp>
              </mc:Choice>
              <mc:Fallback xmlns="">
                <p:sp>
                  <p:nvSpPr>
                    <p:cNvPr id="108" name="TextBox 107">
                      <a:extLst>
                        <a:ext uri="{FF2B5EF4-FFF2-40B4-BE49-F238E27FC236}">
                          <a16:creationId xmlns:a16="http://schemas.microsoft.com/office/drawing/2014/main" id="{2A214DE0-A073-7D67-E766-ECDD06FEE578}"/>
                        </a:ext>
                      </a:extLst>
                    </p:cNvPr>
                    <p:cNvSpPr txBox="1">
                      <a:spLocks noRot="1" noChangeAspect="1" noMove="1" noResize="1" noEditPoints="1" noAdjustHandles="1" noChangeArrowheads="1" noChangeShapeType="1" noTextEdit="1"/>
                    </p:cNvSpPr>
                    <p:nvPr/>
                  </p:nvSpPr>
                  <p:spPr>
                    <a:xfrm>
                      <a:off x="597214" y="7049501"/>
                      <a:ext cx="336733" cy="215444"/>
                    </a:xfrm>
                    <a:prstGeom prst="rect">
                      <a:avLst/>
                    </a:prstGeom>
                    <a:blipFill>
                      <a:blip r:embed="rId6"/>
                      <a:stretch>
                        <a:fillRect b="-5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DEFE4F04-29A9-3991-549E-AFAF7C497209}"/>
                        </a:ext>
                      </a:extLst>
                    </p:cNvPr>
                    <p:cNvSpPr txBox="1"/>
                    <p:nvPr/>
                  </p:nvSpPr>
                  <p:spPr>
                    <a:xfrm>
                      <a:off x="363030" y="7305411"/>
                      <a:ext cx="784168" cy="261610"/>
                    </a:xfrm>
                    <a:prstGeom prst="rect">
                      <a:avLst/>
                    </a:prstGeom>
                    <a:noFill/>
                  </p:spPr>
                  <p:txBody>
                    <a:bodyPr wrap="square" rtlCol="0">
                      <a:spAutoFit/>
                    </a:bodyPr>
                    <a:lstStyle/>
                    <a:p>
                      <a:r>
                        <a:rPr lang="en-US" sz="1100" dirty="0"/>
                        <a:t>[</a:t>
                      </a:r>
                      <a14:m>
                        <m:oMath xmlns:m="http://schemas.openxmlformats.org/officeDocument/2006/math">
                          <m:r>
                            <a:rPr lang="en-US" sz="1100" i="1" smtClean="0">
                              <a:latin typeface="Cambria Math" panose="02040503050406030204" pitchFamily="18" charset="0"/>
                              <a:ea typeface="Cambria Math" panose="02040503050406030204" pitchFamily="18" charset="0"/>
                            </a:rPr>
                            <m:t>𝜇</m:t>
                          </m:r>
                          <m:r>
                            <a:rPr lang="en-GB" sz="1100" b="0" i="1" smtClean="0">
                              <a:latin typeface="Cambria Math" panose="02040503050406030204" pitchFamily="18" charset="0"/>
                              <a:ea typeface="Cambria Math" panose="02040503050406030204" pitchFamily="18" charset="0"/>
                            </a:rPr>
                            <m:t>𝐴</m:t>
                          </m:r>
                          <m:r>
                            <a:rPr lang="en-GB" sz="1100" b="0" i="1" smtClean="0">
                              <a:latin typeface="Cambria Math" panose="02040503050406030204" pitchFamily="18" charset="0"/>
                              <a:ea typeface="Cambria Math" panose="02040503050406030204" pitchFamily="18" charset="0"/>
                            </a:rPr>
                            <m:t>/</m:t>
                          </m:r>
                          <m:sSup>
                            <m:sSupPr>
                              <m:ctrlPr>
                                <a:rPr lang="en-GB" sz="1100" b="0" i="1" smtClean="0">
                                  <a:latin typeface="Cambria Math" panose="02040503050406030204" pitchFamily="18" charset="0"/>
                                  <a:ea typeface="Cambria Math" panose="02040503050406030204" pitchFamily="18" charset="0"/>
                                </a:rPr>
                              </m:ctrlPr>
                            </m:sSupPr>
                            <m:e>
                              <m:r>
                                <a:rPr lang="en-GB" sz="1100" b="0" i="1" smtClean="0">
                                  <a:latin typeface="Cambria Math" panose="02040503050406030204" pitchFamily="18" charset="0"/>
                                  <a:ea typeface="Cambria Math" panose="02040503050406030204" pitchFamily="18" charset="0"/>
                                </a:rPr>
                                <m:t>𝑚</m:t>
                              </m:r>
                            </m:e>
                            <m:sup>
                              <m:r>
                                <a:rPr lang="en-GB" sz="1100" b="0" i="1" smtClean="0">
                                  <a:latin typeface="Cambria Math" panose="02040503050406030204" pitchFamily="18" charset="0"/>
                                  <a:ea typeface="Cambria Math" panose="02040503050406030204" pitchFamily="18" charset="0"/>
                                </a:rPr>
                                <m:t>2</m:t>
                              </m:r>
                            </m:sup>
                          </m:sSup>
                        </m:oMath>
                      </a14:m>
                      <a:r>
                        <a:rPr lang="en-US" sz="1100" dirty="0"/>
                        <a:t>]</a:t>
                      </a:r>
                    </a:p>
                  </p:txBody>
                </p:sp>
              </mc:Choice>
              <mc:Fallback xmlns="">
                <p:sp>
                  <p:nvSpPr>
                    <p:cNvPr id="113" name="TextBox 112">
                      <a:extLst>
                        <a:ext uri="{FF2B5EF4-FFF2-40B4-BE49-F238E27FC236}">
                          <a16:creationId xmlns:a16="http://schemas.microsoft.com/office/drawing/2014/main" id="{DEFE4F04-29A9-3991-549E-AFAF7C497209}"/>
                        </a:ext>
                      </a:extLst>
                    </p:cNvPr>
                    <p:cNvSpPr txBox="1">
                      <a:spLocks noRot="1" noChangeAspect="1" noMove="1" noResize="1" noEditPoints="1" noAdjustHandles="1" noChangeArrowheads="1" noChangeShapeType="1" noTextEdit="1"/>
                    </p:cNvSpPr>
                    <p:nvPr/>
                  </p:nvSpPr>
                  <p:spPr>
                    <a:xfrm>
                      <a:off x="363030" y="7305411"/>
                      <a:ext cx="784168" cy="261610"/>
                    </a:xfrm>
                    <a:prstGeom prst="rect">
                      <a:avLst/>
                    </a:prstGeom>
                    <a:blipFill>
                      <a:blip r:embed="rId7"/>
                      <a:stretch>
                        <a:fillRect b="-26316"/>
                      </a:stretch>
                    </a:blipFill>
                  </p:spPr>
                  <p:txBody>
                    <a:bodyPr/>
                    <a:lstStyle/>
                    <a:p>
                      <a:r>
                        <a:rPr lang="en-US">
                          <a:noFill/>
                        </a:rPr>
                        <a:t> </a:t>
                      </a:r>
                    </a:p>
                  </p:txBody>
                </p:sp>
              </mc:Fallback>
            </mc:AlternateContent>
          </p:grpSp>
          <p:grpSp>
            <p:nvGrpSpPr>
              <p:cNvPr id="32" name="Group 31">
                <a:extLst>
                  <a:ext uri="{FF2B5EF4-FFF2-40B4-BE49-F238E27FC236}">
                    <a16:creationId xmlns:a16="http://schemas.microsoft.com/office/drawing/2014/main" id="{4D254BE5-7510-B948-D0D1-C823FC20B8B5}"/>
                  </a:ext>
                </a:extLst>
              </p:cNvPr>
              <p:cNvGrpSpPr/>
              <p:nvPr/>
            </p:nvGrpSpPr>
            <p:grpSpPr>
              <a:xfrm>
                <a:off x="161945" y="8108959"/>
                <a:ext cx="5089288" cy="1110747"/>
                <a:chOff x="161945" y="8291839"/>
                <a:chExt cx="5089288" cy="1110747"/>
              </a:xfrm>
            </p:grpSpPr>
            <p:pic>
              <p:nvPicPr>
                <p:cNvPr id="106" name="Picture 105">
                  <a:extLst>
                    <a:ext uri="{FF2B5EF4-FFF2-40B4-BE49-F238E27FC236}">
                      <a16:creationId xmlns:a16="http://schemas.microsoft.com/office/drawing/2014/main" id="{31B0A007-3934-3B14-DCB9-F13851ACA275}"/>
                    </a:ext>
                  </a:extLst>
                </p:cNvPr>
                <p:cNvPicPr>
                  <a:picLocks noChangeAspect="1"/>
                </p:cNvPicPr>
                <p:nvPr/>
              </p:nvPicPr>
              <p:blipFill>
                <a:blip r:embed="rId8"/>
                <a:srcRect l="3118" b="19325"/>
                <a:stretch/>
              </p:blipFill>
              <p:spPr>
                <a:xfrm>
                  <a:off x="161945" y="8291839"/>
                  <a:ext cx="5089288" cy="1110747"/>
                </a:xfrm>
                <a:prstGeom prst="rect">
                  <a:avLst/>
                </a:prstGeom>
              </p:spPr>
            </p:pic>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F96D6ECB-42BF-1A0C-DAC3-F4E1824AA19A}"/>
                        </a:ext>
                      </a:extLst>
                    </p:cNvPr>
                    <p:cNvSpPr txBox="1"/>
                    <p:nvPr/>
                  </p:nvSpPr>
                  <p:spPr>
                    <a:xfrm>
                      <a:off x="469749" y="8340899"/>
                      <a:ext cx="521172"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400" b="1" i="1" smtClean="0">
                                <a:latin typeface="Cambria Math" panose="02040503050406030204" pitchFamily="18" charset="0"/>
                              </a:rPr>
                              <m:t>𝑱</m:t>
                            </m:r>
                            <m:r>
                              <a:rPr lang="en-GB" sz="1400" b="1" i="1" smtClean="0">
                                <a:latin typeface="Cambria Math" panose="02040503050406030204" pitchFamily="18" charset="0"/>
                                <a:ea typeface="Cambria Math" panose="02040503050406030204" pitchFamily="18" charset="0"/>
                              </a:rPr>
                              <m:t>∙</m:t>
                            </m:r>
                            <m:r>
                              <a:rPr lang="en-GB" sz="1400" b="1" i="1" smtClean="0">
                                <a:latin typeface="Cambria Math" panose="02040503050406030204" pitchFamily="18" charset="0"/>
                                <a:ea typeface="Cambria Math" panose="02040503050406030204" pitchFamily="18" charset="0"/>
                              </a:rPr>
                              <m:t>𝑬</m:t>
                            </m:r>
                            <m:r>
                              <a:rPr lang="en-GB" sz="1400" b="1" i="1" smtClean="0">
                                <a:latin typeface="Cambria Math" panose="02040503050406030204" pitchFamily="18" charset="0"/>
                                <a:ea typeface="Cambria Math" panose="02040503050406030204" pitchFamily="18" charset="0"/>
                              </a:rPr>
                              <m:t>′</m:t>
                            </m:r>
                          </m:oMath>
                        </m:oMathPara>
                      </a14:m>
                      <a:endParaRPr lang="en-US" sz="1400" b="1" dirty="0"/>
                    </a:p>
                  </p:txBody>
                </p:sp>
              </mc:Choice>
              <mc:Fallback xmlns="">
                <p:sp>
                  <p:nvSpPr>
                    <p:cNvPr id="110" name="TextBox 109">
                      <a:extLst>
                        <a:ext uri="{FF2B5EF4-FFF2-40B4-BE49-F238E27FC236}">
                          <a16:creationId xmlns:a16="http://schemas.microsoft.com/office/drawing/2014/main" id="{F96D6ECB-42BF-1A0C-DAC3-F4E1824AA19A}"/>
                        </a:ext>
                      </a:extLst>
                    </p:cNvPr>
                    <p:cNvSpPr txBox="1">
                      <a:spLocks noRot="1" noChangeAspect="1" noMove="1" noResize="1" noEditPoints="1" noAdjustHandles="1" noChangeArrowheads="1" noChangeShapeType="1" noTextEdit="1"/>
                    </p:cNvSpPr>
                    <p:nvPr/>
                  </p:nvSpPr>
                  <p:spPr>
                    <a:xfrm>
                      <a:off x="469749" y="8340899"/>
                      <a:ext cx="521172" cy="215444"/>
                    </a:xfrm>
                    <a:prstGeom prst="rect">
                      <a:avLst/>
                    </a:prstGeom>
                    <a:blipFill>
                      <a:blip r:embed="rId9"/>
                      <a:stretch>
                        <a:fillRect l="-5405" t="-6250" r="-5405"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76F56245-6340-23C0-E3AC-AEC95C7268E2}"/>
                        </a:ext>
                      </a:extLst>
                    </p:cNvPr>
                    <p:cNvSpPr txBox="1"/>
                    <p:nvPr/>
                  </p:nvSpPr>
                  <p:spPr>
                    <a:xfrm>
                      <a:off x="299854" y="8589229"/>
                      <a:ext cx="828336" cy="261610"/>
                    </a:xfrm>
                    <a:prstGeom prst="rect">
                      <a:avLst/>
                    </a:prstGeom>
                    <a:noFill/>
                  </p:spPr>
                  <p:txBody>
                    <a:bodyPr wrap="square" rtlCol="0">
                      <a:spAutoFit/>
                    </a:bodyPr>
                    <a:lstStyle/>
                    <a:p>
                      <a:r>
                        <a:rPr lang="en-US" sz="1100" dirty="0"/>
                        <a:t>[nW</a:t>
                      </a:r>
                      <a14:m>
                        <m:oMath xmlns:m="http://schemas.openxmlformats.org/officeDocument/2006/math">
                          <m:r>
                            <a:rPr lang="en-GB" sz="1100" b="0" i="1" smtClean="0">
                              <a:latin typeface="Cambria Math" panose="02040503050406030204" pitchFamily="18" charset="0"/>
                              <a:ea typeface="Cambria Math" panose="02040503050406030204" pitchFamily="18" charset="0"/>
                            </a:rPr>
                            <m:t>/</m:t>
                          </m:r>
                          <m:sSup>
                            <m:sSupPr>
                              <m:ctrlPr>
                                <a:rPr lang="en-GB" sz="1100" b="0" i="1" smtClean="0">
                                  <a:latin typeface="Cambria Math" panose="02040503050406030204" pitchFamily="18" charset="0"/>
                                  <a:ea typeface="Cambria Math" panose="02040503050406030204" pitchFamily="18" charset="0"/>
                                </a:rPr>
                              </m:ctrlPr>
                            </m:sSupPr>
                            <m:e>
                              <m:r>
                                <a:rPr lang="en-GB" sz="1100" b="0" i="1" smtClean="0">
                                  <a:latin typeface="Cambria Math" panose="02040503050406030204" pitchFamily="18" charset="0"/>
                                  <a:ea typeface="Cambria Math" panose="02040503050406030204" pitchFamily="18" charset="0"/>
                                </a:rPr>
                                <m:t>𝑚</m:t>
                              </m:r>
                            </m:e>
                            <m:sup>
                              <m:r>
                                <a:rPr lang="en-GB" sz="1100" b="0" i="1" smtClean="0">
                                  <a:latin typeface="Cambria Math" panose="02040503050406030204" pitchFamily="18" charset="0"/>
                                  <a:ea typeface="Cambria Math" panose="02040503050406030204" pitchFamily="18" charset="0"/>
                                </a:rPr>
                                <m:t>3</m:t>
                              </m:r>
                            </m:sup>
                          </m:sSup>
                        </m:oMath>
                      </a14:m>
                      <a:r>
                        <a:rPr lang="en-US" sz="1100" dirty="0"/>
                        <a:t>]</a:t>
                      </a:r>
                    </a:p>
                  </p:txBody>
                </p:sp>
              </mc:Choice>
              <mc:Fallback xmlns="">
                <p:sp>
                  <p:nvSpPr>
                    <p:cNvPr id="114" name="TextBox 113">
                      <a:extLst>
                        <a:ext uri="{FF2B5EF4-FFF2-40B4-BE49-F238E27FC236}">
                          <a16:creationId xmlns:a16="http://schemas.microsoft.com/office/drawing/2014/main" id="{76F56245-6340-23C0-E3AC-AEC95C7268E2}"/>
                        </a:ext>
                      </a:extLst>
                    </p:cNvPr>
                    <p:cNvSpPr txBox="1">
                      <a:spLocks noRot="1" noChangeAspect="1" noMove="1" noResize="1" noEditPoints="1" noAdjustHandles="1" noChangeArrowheads="1" noChangeShapeType="1" noTextEdit="1"/>
                    </p:cNvSpPr>
                    <p:nvPr/>
                  </p:nvSpPr>
                  <p:spPr>
                    <a:xfrm>
                      <a:off x="299854" y="8589229"/>
                      <a:ext cx="828336" cy="261610"/>
                    </a:xfrm>
                    <a:prstGeom prst="rect">
                      <a:avLst/>
                    </a:prstGeom>
                    <a:blipFill>
                      <a:blip r:embed="rId10"/>
                      <a:stretch>
                        <a:fillRect b="-31579"/>
                      </a:stretch>
                    </a:blipFill>
                  </p:spPr>
                  <p:txBody>
                    <a:bodyPr/>
                    <a:lstStyle/>
                    <a:p>
                      <a:r>
                        <a:rPr lang="en-US">
                          <a:noFill/>
                        </a:rPr>
                        <a:t> </a:t>
                      </a:r>
                    </a:p>
                  </p:txBody>
                </p:sp>
              </mc:Fallback>
            </mc:AlternateContent>
          </p:grpSp>
          <p:grpSp>
            <p:nvGrpSpPr>
              <p:cNvPr id="33" name="Group 32">
                <a:extLst>
                  <a:ext uri="{FF2B5EF4-FFF2-40B4-BE49-F238E27FC236}">
                    <a16:creationId xmlns:a16="http://schemas.microsoft.com/office/drawing/2014/main" id="{4D9E534A-EB64-16A1-2C75-A790D9B33EAB}"/>
                  </a:ext>
                </a:extLst>
              </p:cNvPr>
              <p:cNvGrpSpPr/>
              <p:nvPr/>
            </p:nvGrpSpPr>
            <p:grpSpPr>
              <a:xfrm>
                <a:off x="161945" y="9213343"/>
                <a:ext cx="5090966" cy="1365331"/>
                <a:chOff x="161945" y="9574897"/>
                <a:chExt cx="5090966" cy="1365331"/>
              </a:xfrm>
            </p:grpSpPr>
            <p:pic>
              <p:nvPicPr>
                <p:cNvPr id="107" name="Picture 106">
                  <a:extLst>
                    <a:ext uri="{FF2B5EF4-FFF2-40B4-BE49-F238E27FC236}">
                      <a16:creationId xmlns:a16="http://schemas.microsoft.com/office/drawing/2014/main" id="{3AFC9DF0-39D9-8B0D-2C08-7513BD34B9A3}"/>
                    </a:ext>
                  </a:extLst>
                </p:cNvPr>
                <p:cNvPicPr>
                  <a:picLocks noChangeAspect="1"/>
                </p:cNvPicPr>
                <p:nvPr/>
              </p:nvPicPr>
              <p:blipFill>
                <a:blip r:embed="rId11"/>
                <a:srcRect l="3445"/>
                <a:stretch/>
              </p:blipFill>
              <p:spPr>
                <a:xfrm>
                  <a:off x="161945" y="9574897"/>
                  <a:ext cx="5090966" cy="1365331"/>
                </a:xfrm>
                <a:prstGeom prst="rect">
                  <a:avLst/>
                </a:prstGeom>
              </p:spPr>
            </p:pic>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BFC9E1EF-37CA-2B2A-4FB9-F8A2AEDE2241}"/>
                        </a:ext>
                      </a:extLst>
                    </p:cNvPr>
                    <p:cNvSpPr txBox="1"/>
                    <p:nvPr/>
                  </p:nvSpPr>
                  <p:spPr>
                    <a:xfrm>
                      <a:off x="469786" y="9639055"/>
                      <a:ext cx="521172"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GB" sz="1400" b="1" i="1" smtClean="0">
                                    <a:latin typeface="Cambria Math" panose="02040503050406030204" pitchFamily="18" charset="0"/>
                                    <a:ea typeface="Cambria Math" panose="02040503050406030204" pitchFamily="18" charset="0"/>
                                  </a:rPr>
                                </m:ctrlPr>
                              </m:dPr>
                              <m:e>
                                <m:r>
                                  <a:rPr lang="en-GB" sz="1400" b="1" i="1">
                                    <a:latin typeface="Cambria Math" panose="02040503050406030204" pitchFamily="18" charset="0"/>
                                    <a:ea typeface="Cambria Math" panose="02040503050406030204" pitchFamily="18" charset="0"/>
                                  </a:rPr>
                                  <m:t>𝑬</m:t>
                                </m:r>
                                <m:r>
                                  <a:rPr lang="en-GB" sz="1400" b="1" i="1">
                                    <a:latin typeface="Cambria Math" panose="02040503050406030204" pitchFamily="18" charset="0"/>
                                    <a:ea typeface="Cambria Math" panose="02040503050406030204" pitchFamily="18" charset="0"/>
                                  </a:rPr>
                                  <m:t>′</m:t>
                                </m:r>
                              </m:e>
                            </m:d>
                          </m:oMath>
                        </m:oMathPara>
                      </a14:m>
                      <a:endParaRPr lang="en-US" sz="1400" b="1" dirty="0"/>
                    </a:p>
                  </p:txBody>
                </p:sp>
              </mc:Choice>
              <mc:Fallback xmlns="">
                <p:sp>
                  <p:nvSpPr>
                    <p:cNvPr id="111" name="TextBox 110">
                      <a:extLst>
                        <a:ext uri="{FF2B5EF4-FFF2-40B4-BE49-F238E27FC236}">
                          <a16:creationId xmlns:a16="http://schemas.microsoft.com/office/drawing/2014/main" id="{BFC9E1EF-37CA-2B2A-4FB9-F8A2AEDE2241}"/>
                        </a:ext>
                      </a:extLst>
                    </p:cNvPr>
                    <p:cNvSpPr txBox="1">
                      <a:spLocks noRot="1" noChangeAspect="1" noMove="1" noResize="1" noEditPoints="1" noAdjustHandles="1" noChangeArrowheads="1" noChangeShapeType="1" noTextEdit="1"/>
                    </p:cNvSpPr>
                    <p:nvPr/>
                  </p:nvSpPr>
                  <p:spPr>
                    <a:xfrm>
                      <a:off x="469786" y="9639055"/>
                      <a:ext cx="521172" cy="215444"/>
                    </a:xfrm>
                    <a:prstGeom prst="rect">
                      <a:avLst/>
                    </a:prstGeom>
                    <a:blipFill>
                      <a:blip r:embed="rId12"/>
                      <a:stretch>
                        <a:fillRect t="-6250"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8BAABA65-6932-E94E-5710-3300BA9A2657}"/>
                        </a:ext>
                      </a:extLst>
                    </p:cNvPr>
                    <p:cNvSpPr txBox="1"/>
                    <p:nvPr/>
                  </p:nvSpPr>
                  <p:spPr>
                    <a:xfrm>
                      <a:off x="373004" y="9864410"/>
                      <a:ext cx="745259" cy="261610"/>
                    </a:xfrm>
                    <a:prstGeom prst="rect">
                      <a:avLst/>
                    </a:prstGeom>
                    <a:noFill/>
                  </p:spPr>
                  <p:txBody>
                    <a:bodyPr wrap="square" rtlCol="0">
                      <a:spAutoFit/>
                    </a:bodyPr>
                    <a:lstStyle/>
                    <a:p>
                      <a:r>
                        <a:rPr lang="en-US" sz="1100" dirty="0"/>
                        <a:t>[mV</a:t>
                      </a:r>
                      <a14:m>
                        <m:oMath xmlns:m="http://schemas.openxmlformats.org/officeDocument/2006/math">
                          <m:r>
                            <a:rPr lang="en-GB" sz="1100" b="0" i="1" smtClean="0">
                              <a:latin typeface="Cambria Math" panose="02040503050406030204" pitchFamily="18" charset="0"/>
                              <a:ea typeface="Cambria Math" panose="02040503050406030204" pitchFamily="18" charset="0"/>
                            </a:rPr>
                            <m:t>/</m:t>
                          </m:r>
                          <m:r>
                            <a:rPr lang="en-GB" sz="1100" b="0" i="1" smtClean="0">
                              <a:latin typeface="Cambria Math" panose="02040503050406030204" pitchFamily="18" charset="0"/>
                              <a:ea typeface="Cambria Math" panose="02040503050406030204" pitchFamily="18" charset="0"/>
                            </a:rPr>
                            <m:t>𝑚</m:t>
                          </m:r>
                        </m:oMath>
                      </a14:m>
                      <a:r>
                        <a:rPr lang="en-US" sz="1100" dirty="0"/>
                        <a:t>]</a:t>
                      </a:r>
                    </a:p>
                  </p:txBody>
                </p:sp>
              </mc:Choice>
              <mc:Fallback xmlns="">
                <p:sp>
                  <p:nvSpPr>
                    <p:cNvPr id="115" name="TextBox 114">
                      <a:extLst>
                        <a:ext uri="{FF2B5EF4-FFF2-40B4-BE49-F238E27FC236}">
                          <a16:creationId xmlns:a16="http://schemas.microsoft.com/office/drawing/2014/main" id="{8BAABA65-6932-E94E-5710-3300BA9A2657}"/>
                        </a:ext>
                      </a:extLst>
                    </p:cNvPr>
                    <p:cNvSpPr txBox="1">
                      <a:spLocks noRot="1" noChangeAspect="1" noMove="1" noResize="1" noEditPoints="1" noAdjustHandles="1" noChangeArrowheads="1" noChangeShapeType="1" noTextEdit="1"/>
                    </p:cNvSpPr>
                    <p:nvPr/>
                  </p:nvSpPr>
                  <p:spPr>
                    <a:xfrm>
                      <a:off x="373004" y="9864410"/>
                      <a:ext cx="745259" cy="261610"/>
                    </a:xfrm>
                    <a:prstGeom prst="rect">
                      <a:avLst/>
                    </a:prstGeom>
                    <a:blipFill>
                      <a:blip r:embed="rId13"/>
                      <a:stretch>
                        <a:fillRect b="-31579"/>
                      </a:stretch>
                    </a:blipFill>
                  </p:spPr>
                  <p:txBody>
                    <a:bodyPr/>
                    <a:lstStyle/>
                    <a:p>
                      <a:r>
                        <a:rPr lang="en-US">
                          <a:noFill/>
                        </a:rPr>
                        <a:t> </a:t>
                      </a:r>
                    </a:p>
                  </p:txBody>
                </p:sp>
              </mc:Fallback>
            </mc:AlternateContent>
          </p:grpSp>
        </p:grpSp>
      </p:grpSp>
      <p:grpSp>
        <p:nvGrpSpPr>
          <p:cNvPr id="40" name="Group 39">
            <a:extLst>
              <a:ext uri="{FF2B5EF4-FFF2-40B4-BE49-F238E27FC236}">
                <a16:creationId xmlns:a16="http://schemas.microsoft.com/office/drawing/2014/main" id="{218B4859-C986-F987-5944-3455C5595BE7}"/>
              </a:ext>
            </a:extLst>
          </p:cNvPr>
          <p:cNvGrpSpPr/>
          <p:nvPr/>
        </p:nvGrpSpPr>
        <p:grpSpPr>
          <a:xfrm>
            <a:off x="6170981" y="3130041"/>
            <a:ext cx="4759232" cy="3148483"/>
            <a:chOff x="6749516" y="6951824"/>
            <a:chExt cx="5323129" cy="3676598"/>
          </a:xfrm>
        </p:grpSpPr>
        <p:sp>
          <p:nvSpPr>
            <p:cNvPr id="38" name="Rectangle 37">
              <a:extLst>
                <a:ext uri="{FF2B5EF4-FFF2-40B4-BE49-F238E27FC236}">
                  <a16:creationId xmlns:a16="http://schemas.microsoft.com/office/drawing/2014/main" id="{ED43BED3-713C-3822-C58B-5B9A26D14E2F}"/>
                </a:ext>
              </a:extLst>
            </p:cNvPr>
            <p:cNvSpPr/>
            <p:nvPr/>
          </p:nvSpPr>
          <p:spPr>
            <a:xfrm>
              <a:off x="6749516" y="6951824"/>
              <a:ext cx="5323129" cy="3676598"/>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7039457C-DBC2-8FAB-436A-16D781EE6A78}"/>
                </a:ext>
              </a:extLst>
            </p:cNvPr>
            <p:cNvGrpSpPr/>
            <p:nvPr/>
          </p:nvGrpSpPr>
          <p:grpSpPr>
            <a:xfrm>
              <a:off x="6911818" y="6988015"/>
              <a:ext cx="5144418" cy="1095606"/>
              <a:chOff x="6911818" y="6988015"/>
              <a:chExt cx="5144418" cy="1095606"/>
            </a:xfrm>
          </p:grpSpPr>
          <p:pic>
            <p:nvPicPr>
              <p:cNvPr id="87" name="Picture 86">
                <a:extLst>
                  <a:ext uri="{FF2B5EF4-FFF2-40B4-BE49-F238E27FC236}">
                    <a16:creationId xmlns:a16="http://schemas.microsoft.com/office/drawing/2014/main" id="{369ECBD5-7345-00A5-6E78-B22F57FCC35D}"/>
                  </a:ext>
                </a:extLst>
              </p:cNvPr>
              <p:cNvPicPr>
                <a:picLocks noChangeAspect="1"/>
              </p:cNvPicPr>
              <p:nvPr/>
            </p:nvPicPr>
            <p:blipFill>
              <a:blip r:embed="rId14"/>
              <a:srcRect l="3058" b="20563"/>
              <a:stretch/>
            </p:blipFill>
            <p:spPr>
              <a:xfrm>
                <a:off x="6911818" y="6988015"/>
                <a:ext cx="5144418" cy="1095606"/>
              </a:xfrm>
              <a:prstGeom prst="rect">
                <a:avLst/>
              </a:prstGeom>
            </p:spPr>
          </p:pic>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22929906-A0EB-5081-673B-646E610710FC}"/>
                      </a:ext>
                    </a:extLst>
                  </p:cNvPr>
                  <p:cNvSpPr txBox="1"/>
                  <p:nvPr/>
                </p:nvSpPr>
                <p:spPr>
                  <a:xfrm>
                    <a:off x="7434673" y="7059937"/>
                    <a:ext cx="328789"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GB" sz="1400" b="1" i="1" smtClean="0">
                                  <a:latin typeface="Cambria Math" panose="02040503050406030204" pitchFamily="18" charset="0"/>
                                </a:rPr>
                              </m:ctrlPr>
                            </m:dPr>
                            <m:e>
                              <m:r>
                                <a:rPr lang="en-GB" sz="1400" b="1" i="1" smtClean="0">
                                  <a:latin typeface="Cambria Math" panose="02040503050406030204" pitchFamily="18" charset="0"/>
                                </a:rPr>
                                <m:t>𝑱</m:t>
                              </m:r>
                            </m:e>
                          </m:d>
                        </m:oMath>
                      </m:oMathPara>
                    </a14:m>
                    <a:endParaRPr lang="en-US" sz="1100" b="1" dirty="0"/>
                  </a:p>
                </p:txBody>
              </p:sp>
            </mc:Choice>
            <mc:Fallback xmlns="">
              <p:sp>
                <p:nvSpPr>
                  <p:cNvPr id="91" name="TextBox 90">
                    <a:extLst>
                      <a:ext uri="{FF2B5EF4-FFF2-40B4-BE49-F238E27FC236}">
                        <a16:creationId xmlns:a16="http://schemas.microsoft.com/office/drawing/2014/main" id="{22929906-A0EB-5081-673B-646E610710FC}"/>
                      </a:ext>
                    </a:extLst>
                  </p:cNvPr>
                  <p:cNvSpPr txBox="1">
                    <a:spLocks noRot="1" noChangeAspect="1" noMove="1" noResize="1" noEditPoints="1" noAdjustHandles="1" noChangeArrowheads="1" noChangeShapeType="1" noTextEdit="1"/>
                  </p:cNvSpPr>
                  <p:nvPr/>
                </p:nvSpPr>
                <p:spPr>
                  <a:xfrm>
                    <a:off x="7434673" y="7059937"/>
                    <a:ext cx="328789" cy="215444"/>
                  </a:xfrm>
                  <a:prstGeom prst="rect">
                    <a:avLst/>
                  </a:prstGeom>
                  <a:blipFill>
                    <a:blip r:embed="rId15"/>
                    <a:stretch>
                      <a:fillRect b="-437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71667835-CA10-BF8C-752C-3DEA20CBE755}"/>
                      </a:ext>
                    </a:extLst>
                  </p:cNvPr>
                  <p:cNvSpPr txBox="1"/>
                  <p:nvPr/>
                </p:nvSpPr>
                <p:spPr>
                  <a:xfrm>
                    <a:off x="7207311" y="7313057"/>
                    <a:ext cx="765666" cy="261610"/>
                  </a:xfrm>
                  <a:prstGeom prst="rect">
                    <a:avLst/>
                  </a:prstGeom>
                  <a:noFill/>
                </p:spPr>
                <p:txBody>
                  <a:bodyPr wrap="square" rtlCol="0">
                    <a:spAutoFit/>
                  </a:bodyPr>
                  <a:lstStyle/>
                  <a:p>
                    <a:r>
                      <a:rPr lang="en-US" sz="1100" dirty="0"/>
                      <a:t>[</a:t>
                    </a:r>
                    <a14:m>
                      <m:oMath xmlns:m="http://schemas.openxmlformats.org/officeDocument/2006/math">
                        <m:r>
                          <a:rPr lang="en-US" sz="1100" i="1" smtClean="0">
                            <a:latin typeface="Cambria Math" panose="02040503050406030204" pitchFamily="18" charset="0"/>
                            <a:ea typeface="Cambria Math" panose="02040503050406030204" pitchFamily="18" charset="0"/>
                          </a:rPr>
                          <m:t>𝜇</m:t>
                        </m:r>
                        <m:r>
                          <a:rPr lang="en-GB" sz="1100" b="0" i="1" smtClean="0">
                            <a:latin typeface="Cambria Math" panose="02040503050406030204" pitchFamily="18" charset="0"/>
                            <a:ea typeface="Cambria Math" panose="02040503050406030204" pitchFamily="18" charset="0"/>
                          </a:rPr>
                          <m:t>𝐴</m:t>
                        </m:r>
                        <m:r>
                          <a:rPr lang="en-GB" sz="1100" b="0" i="1" smtClean="0">
                            <a:latin typeface="Cambria Math" panose="02040503050406030204" pitchFamily="18" charset="0"/>
                            <a:ea typeface="Cambria Math" panose="02040503050406030204" pitchFamily="18" charset="0"/>
                          </a:rPr>
                          <m:t>/</m:t>
                        </m:r>
                        <m:sSup>
                          <m:sSupPr>
                            <m:ctrlPr>
                              <a:rPr lang="en-GB" sz="1100" b="0" i="1" smtClean="0">
                                <a:latin typeface="Cambria Math" panose="02040503050406030204" pitchFamily="18" charset="0"/>
                                <a:ea typeface="Cambria Math" panose="02040503050406030204" pitchFamily="18" charset="0"/>
                              </a:rPr>
                            </m:ctrlPr>
                          </m:sSupPr>
                          <m:e>
                            <m:r>
                              <a:rPr lang="en-GB" sz="1100" b="0" i="1" smtClean="0">
                                <a:latin typeface="Cambria Math" panose="02040503050406030204" pitchFamily="18" charset="0"/>
                                <a:ea typeface="Cambria Math" panose="02040503050406030204" pitchFamily="18" charset="0"/>
                              </a:rPr>
                              <m:t>𝑚</m:t>
                            </m:r>
                          </m:e>
                          <m:sup>
                            <m:r>
                              <a:rPr lang="en-GB" sz="1100" b="0" i="1" smtClean="0">
                                <a:latin typeface="Cambria Math" panose="02040503050406030204" pitchFamily="18" charset="0"/>
                                <a:ea typeface="Cambria Math" panose="02040503050406030204" pitchFamily="18" charset="0"/>
                              </a:rPr>
                              <m:t>2</m:t>
                            </m:r>
                          </m:sup>
                        </m:sSup>
                      </m:oMath>
                    </a14:m>
                    <a:r>
                      <a:rPr lang="en-US" sz="1100" dirty="0"/>
                      <a:t>]</a:t>
                    </a:r>
                  </a:p>
                </p:txBody>
              </p:sp>
            </mc:Choice>
            <mc:Fallback xmlns="">
              <p:sp>
                <p:nvSpPr>
                  <p:cNvPr id="96" name="TextBox 95">
                    <a:extLst>
                      <a:ext uri="{FF2B5EF4-FFF2-40B4-BE49-F238E27FC236}">
                        <a16:creationId xmlns:a16="http://schemas.microsoft.com/office/drawing/2014/main" id="{71667835-CA10-BF8C-752C-3DEA20CBE755}"/>
                      </a:ext>
                    </a:extLst>
                  </p:cNvPr>
                  <p:cNvSpPr txBox="1">
                    <a:spLocks noRot="1" noChangeAspect="1" noMove="1" noResize="1" noEditPoints="1" noAdjustHandles="1" noChangeArrowheads="1" noChangeShapeType="1" noTextEdit="1"/>
                  </p:cNvSpPr>
                  <p:nvPr/>
                </p:nvSpPr>
                <p:spPr>
                  <a:xfrm>
                    <a:off x="7207311" y="7313057"/>
                    <a:ext cx="765666" cy="261610"/>
                  </a:xfrm>
                  <a:prstGeom prst="rect">
                    <a:avLst/>
                  </a:prstGeom>
                  <a:blipFill>
                    <a:blip r:embed="rId16"/>
                    <a:stretch>
                      <a:fillRect b="-31579"/>
                    </a:stretch>
                  </a:blipFill>
                </p:spPr>
                <p:txBody>
                  <a:bodyPr/>
                  <a:lstStyle/>
                  <a:p>
                    <a:r>
                      <a:rPr lang="en-US">
                        <a:noFill/>
                      </a:rPr>
                      <a:t> </a:t>
                    </a:r>
                  </a:p>
                </p:txBody>
              </p:sp>
            </mc:Fallback>
          </mc:AlternateContent>
        </p:grpSp>
        <p:grpSp>
          <p:nvGrpSpPr>
            <p:cNvPr id="36" name="Group 35">
              <a:extLst>
                <a:ext uri="{FF2B5EF4-FFF2-40B4-BE49-F238E27FC236}">
                  <a16:creationId xmlns:a16="http://schemas.microsoft.com/office/drawing/2014/main" id="{E0F30224-42E7-94FB-D8A4-8260A193BA85}"/>
                </a:ext>
              </a:extLst>
            </p:cNvPr>
            <p:cNvGrpSpPr/>
            <p:nvPr/>
          </p:nvGrpSpPr>
          <p:grpSpPr>
            <a:xfrm>
              <a:off x="6933254" y="8082107"/>
              <a:ext cx="5120166" cy="1114404"/>
              <a:chOff x="6933254" y="8283275"/>
              <a:chExt cx="5120166" cy="1114404"/>
            </a:xfrm>
          </p:grpSpPr>
          <p:pic>
            <p:nvPicPr>
              <p:cNvPr id="89" name="Picture 88">
                <a:extLst>
                  <a:ext uri="{FF2B5EF4-FFF2-40B4-BE49-F238E27FC236}">
                    <a16:creationId xmlns:a16="http://schemas.microsoft.com/office/drawing/2014/main" id="{8BE47640-1186-1C76-47DA-1E4D10E21C60}"/>
                  </a:ext>
                </a:extLst>
              </p:cNvPr>
              <p:cNvPicPr>
                <a:picLocks noChangeAspect="1"/>
              </p:cNvPicPr>
              <p:nvPr/>
            </p:nvPicPr>
            <p:blipFill>
              <a:blip r:embed="rId17"/>
              <a:srcRect l="3518" b="19771"/>
              <a:stretch/>
            </p:blipFill>
            <p:spPr>
              <a:xfrm>
                <a:off x="6933254" y="8283275"/>
                <a:ext cx="5120166" cy="1114404"/>
              </a:xfrm>
              <a:prstGeom prst="rect">
                <a:avLst/>
              </a:prstGeom>
            </p:spPr>
          </p:pic>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4B0CF739-8912-20AD-94A4-6078E97C9EFF}"/>
                      </a:ext>
                    </a:extLst>
                  </p:cNvPr>
                  <p:cNvSpPr txBox="1"/>
                  <p:nvPr/>
                </p:nvSpPr>
                <p:spPr>
                  <a:xfrm>
                    <a:off x="7310217" y="8328251"/>
                    <a:ext cx="508875"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400" b="1" i="1" smtClean="0">
                              <a:latin typeface="Cambria Math" panose="02040503050406030204" pitchFamily="18" charset="0"/>
                            </a:rPr>
                            <m:t>𝑱</m:t>
                          </m:r>
                          <m:r>
                            <a:rPr lang="en-GB" sz="1400" b="1" i="1" smtClean="0">
                              <a:latin typeface="Cambria Math" panose="02040503050406030204" pitchFamily="18" charset="0"/>
                              <a:ea typeface="Cambria Math" panose="02040503050406030204" pitchFamily="18" charset="0"/>
                            </a:rPr>
                            <m:t>∙</m:t>
                          </m:r>
                          <m:r>
                            <a:rPr lang="en-GB" sz="1400" b="1" i="1" smtClean="0">
                              <a:latin typeface="Cambria Math" panose="02040503050406030204" pitchFamily="18" charset="0"/>
                              <a:ea typeface="Cambria Math" panose="02040503050406030204" pitchFamily="18" charset="0"/>
                            </a:rPr>
                            <m:t>𝑬</m:t>
                          </m:r>
                          <m:r>
                            <a:rPr lang="en-GB" sz="1400" b="1" i="1" smtClean="0">
                              <a:latin typeface="Cambria Math" panose="02040503050406030204" pitchFamily="18" charset="0"/>
                              <a:ea typeface="Cambria Math" panose="02040503050406030204" pitchFamily="18" charset="0"/>
                            </a:rPr>
                            <m:t>′</m:t>
                          </m:r>
                        </m:oMath>
                      </m:oMathPara>
                    </a14:m>
                    <a:endParaRPr lang="en-US" sz="1400" b="1" dirty="0"/>
                  </a:p>
                </p:txBody>
              </p:sp>
            </mc:Choice>
            <mc:Fallback xmlns="">
              <p:sp>
                <p:nvSpPr>
                  <p:cNvPr id="93" name="TextBox 92">
                    <a:extLst>
                      <a:ext uri="{FF2B5EF4-FFF2-40B4-BE49-F238E27FC236}">
                        <a16:creationId xmlns:a16="http://schemas.microsoft.com/office/drawing/2014/main" id="{4B0CF739-8912-20AD-94A4-6078E97C9EFF}"/>
                      </a:ext>
                    </a:extLst>
                  </p:cNvPr>
                  <p:cNvSpPr txBox="1">
                    <a:spLocks noRot="1" noChangeAspect="1" noMove="1" noResize="1" noEditPoints="1" noAdjustHandles="1" noChangeArrowheads="1" noChangeShapeType="1" noTextEdit="1"/>
                  </p:cNvSpPr>
                  <p:nvPr/>
                </p:nvSpPr>
                <p:spPr>
                  <a:xfrm>
                    <a:off x="7310217" y="8328251"/>
                    <a:ext cx="508875" cy="215444"/>
                  </a:xfrm>
                  <a:prstGeom prst="rect">
                    <a:avLst/>
                  </a:prstGeom>
                  <a:blipFill>
                    <a:blip r:embed="rId18"/>
                    <a:stretch>
                      <a:fillRect l="-8108" t="-6250" r="-5405" b="-437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54646629-AD96-B460-B479-F8318272F2AE}"/>
                      </a:ext>
                    </a:extLst>
                  </p:cNvPr>
                  <p:cNvSpPr txBox="1"/>
                  <p:nvPr/>
                </p:nvSpPr>
                <p:spPr>
                  <a:xfrm>
                    <a:off x="7144329" y="8573859"/>
                    <a:ext cx="808791" cy="261610"/>
                  </a:xfrm>
                  <a:prstGeom prst="rect">
                    <a:avLst/>
                  </a:prstGeom>
                  <a:noFill/>
                </p:spPr>
                <p:txBody>
                  <a:bodyPr wrap="square" rtlCol="0">
                    <a:spAutoFit/>
                  </a:bodyPr>
                  <a:lstStyle/>
                  <a:p>
                    <a:r>
                      <a:rPr lang="en-US" sz="1100" dirty="0"/>
                      <a:t>[nW</a:t>
                    </a:r>
                    <a14:m>
                      <m:oMath xmlns:m="http://schemas.openxmlformats.org/officeDocument/2006/math">
                        <m:r>
                          <a:rPr lang="en-GB" sz="1100" b="0" i="1" smtClean="0">
                            <a:latin typeface="Cambria Math" panose="02040503050406030204" pitchFamily="18" charset="0"/>
                            <a:ea typeface="Cambria Math" panose="02040503050406030204" pitchFamily="18" charset="0"/>
                          </a:rPr>
                          <m:t>/</m:t>
                        </m:r>
                        <m:sSup>
                          <m:sSupPr>
                            <m:ctrlPr>
                              <a:rPr lang="en-GB" sz="1100" b="0" i="1" smtClean="0">
                                <a:latin typeface="Cambria Math" panose="02040503050406030204" pitchFamily="18" charset="0"/>
                                <a:ea typeface="Cambria Math" panose="02040503050406030204" pitchFamily="18" charset="0"/>
                              </a:rPr>
                            </m:ctrlPr>
                          </m:sSupPr>
                          <m:e>
                            <m:r>
                              <a:rPr lang="en-GB" sz="1100" b="0" i="1" smtClean="0">
                                <a:latin typeface="Cambria Math" panose="02040503050406030204" pitchFamily="18" charset="0"/>
                                <a:ea typeface="Cambria Math" panose="02040503050406030204" pitchFamily="18" charset="0"/>
                              </a:rPr>
                              <m:t>𝑚</m:t>
                            </m:r>
                          </m:e>
                          <m:sup>
                            <m:r>
                              <a:rPr lang="en-GB" sz="1100" b="0" i="1" smtClean="0">
                                <a:latin typeface="Cambria Math" panose="02040503050406030204" pitchFamily="18" charset="0"/>
                                <a:ea typeface="Cambria Math" panose="02040503050406030204" pitchFamily="18" charset="0"/>
                              </a:rPr>
                              <m:t>3</m:t>
                            </m:r>
                          </m:sup>
                        </m:sSup>
                      </m:oMath>
                    </a14:m>
                    <a:r>
                      <a:rPr lang="en-US" sz="1100" dirty="0"/>
                      <a:t>]</a:t>
                    </a:r>
                  </a:p>
                </p:txBody>
              </p:sp>
            </mc:Choice>
            <mc:Fallback xmlns="">
              <p:sp>
                <p:nvSpPr>
                  <p:cNvPr id="97" name="TextBox 96">
                    <a:extLst>
                      <a:ext uri="{FF2B5EF4-FFF2-40B4-BE49-F238E27FC236}">
                        <a16:creationId xmlns:a16="http://schemas.microsoft.com/office/drawing/2014/main" id="{54646629-AD96-B460-B479-F8318272F2AE}"/>
                      </a:ext>
                    </a:extLst>
                  </p:cNvPr>
                  <p:cNvSpPr txBox="1">
                    <a:spLocks noRot="1" noChangeAspect="1" noMove="1" noResize="1" noEditPoints="1" noAdjustHandles="1" noChangeArrowheads="1" noChangeShapeType="1" noTextEdit="1"/>
                  </p:cNvSpPr>
                  <p:nvPr/>
                </p:nvSpPr>
                <p:spPr>
                  <a:xfrm>
                    <a:off x="7144329" y="8573859"/>
                    <a:ext cx="808791" cy="261610"/>
                  </a:xfrm>
                  <a:prstGeom prst="rect">
                    <a:avLst/>
                  </a:prstGeom>
                  <a:blipFill>
                    <a:blip r:embed="rId19"/>
                    <a:stretch>
                      <a:fillRect b="-33333"/>
                    </a:stretch>
                  </a:blipFill>
                </p:spPr>
                <p:txBody>
                  <a:bodyPr/>
                  <a:lstStyle/>
                  <a:p>
                    <a:r>
                      <a:rPr lang="en-US">
                        <a:noFill/>
                      </a:rPr>
                      <a:t> </a:t>
                    </a:r>
                  </a:p>
                </p:txBody>
              </p:sp>
            </mc:Fallback>
          </mc:AlternateContent>
        </p:grpSp>
        <p:grpSp>
          <p:nvGrpSpPr>
            <p:cNvPr id="37" name="Group 36">
              <a:extLst>
                <a:ext uri="{FF2B5EF4-FFF2-40B4-BE49-F238E27FC236}">
                  <a16:creationId xmlns:a16="http://schemas.microsoft.com/office/drawing/2014/main" id="{2A76EFDE-C421-BF71-C13D-81BF21C942B6}"/>
                </a:ext>
              </a:extLst>
            </p:cNvPr>
            <p:cNvGrpSpPr/>
            <p:nvPr/>
          </p:nvGrpSpPr>
          <p:grpSpPr>
            <a:xfrm>
              <a:off x="6831039" y="9204365"/>
              <a:ext cx="5201011" cy="1359229"/>
              <a:chOff x="6831039" y="9584207"/>
              <a:chExt cx="5201011" cy="1359229"/>
            </a:xfrm>
          </p:grpSpPr>
          <p:pic>
            <p:nvPicPr>
              <p:cNvPr id="90" name="Picture 89">
                <a:extLst>
                  <a:ext uri="{FF2B5EF4-FFF2-40B4-BE49-F238E27FC236}">
                    <a16:creationId xmlns:a16="http://schemas.microsoft.com/office/drawing/2014/main" id="{6D09F013-254F-7480-6BB1-09842406D9A0}"/>
                  </a:ext>
                </a:extLst>
              </p:cNvPr>
              <p:cNvPicPr>
                <a:picLocks noChangeAspect="1"/>
              </p:cNvPicPr>
              <p:nvPr/>
            </p:nvPicPr>
            <p:blipFill>
              <a:blip r:embed="rId20"/>
              <a:srcRect l="3058"/>
              <a:stretch/>
            </p:blipFill>
            <p:spPr>
              <a:xfrm>
                <a:off x="6831039" y="9584207"/>
                <a:ext cx="5201011" cy="1359229"/>
              </a:xfrm>
              <a:prstGeom prst="rect">
                <a:avLst/>
              </a:prstGeom>
            </p:spPr>
          </p:pic>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E06E6A4C-B9FD-8016-C95C-DFE75990432B}"/>
                      </a:ext>
                    </a:extLst>
                  </p:cNvPr>
                  <p:cNvSpPr txBox="1"/>
                  <p:nvPr/>
                </p:nvSpPr>
                <p:spPr>
                  <a:xfrm>
                    <a:off x="7310253" y="9614754"/>
                    <a:ext cx="508875"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GB" sz="1400" b="1" i="1" smtClean="0">
                                  <a:latin typeface="Cambria Math" panose="02040503050406030204" pitchFamily="18" charset="0"/>
                                  <a:ea typeface="Cambria Math" panose="02040503050406030204" pitchFamily="18" charset="0"/>
                                </a:rPr>
                              </m:ctrlPr>
                            </m:dPr>
                            <m:e>
                              <m:r>
                                <a:rPr lang="en-GB" sz="1400" b="1" i="1">
                                  <a:latin typeface="Cambria Math" panose="02040503050406030204" pitchFamily="18" charset="0"/>
                                  <a:ea typeface="Cambria Math" panose="02040503050406030204" pitchFamily="18" charset="0"/>
                                </a:rPr>
                                <m:t>𝑬</m:t>
                              </m:r>
                              <m:r>
                                <a:rPr lang="en-GB" sz="1400" b="1" i="1">
                                  <a:latin typeface="Cambria Math" panose="02040503050406030204" pitchFamily="18" charset="0"/>
                                  <a:ea typeface="Cambria Math" panose="02040503050406030204" pitchFamily="18" charset="0"/>
                                </a:rPr>
                                <m:t>′</m:t>
                              </m:r>
                            </m:e>
                          </m:d>
                        </m:oMath>
                      </m:oMathPara>
                    </a14:m>
                    <a:endParaRPr lang="en-US" sz="1400" b="1" dirty="0"/>
                  </a:p>
                </p:txBody>
              </p:sp>
            </mc:Choice>
            <mc:Fallback xmlns="">
              <p:sp>
                <p:nvSpPr>
                  <p:cNvPr id="94" name="TextBox 93">
                    <a:extLst>
                      <a:ext uri="{FF2B5EF4-FFF2-40B4-BE49-F238E27FC236}">
                        <a16:creationId xmlns:a16="http://schemas.microsoft.com/office/drawing/2014/main" id="{E06E6A4C-B9FD-8016-C95C-DFE75990432B}"/>
                      </a:ext>
                    </a:extLst>
                  </p:cNvPr>
                  <p:cNvSpPr txBox="1">
                    <a:spLocks noRot="1" noChangeAspect="1" noMove="1" noResize="1" noEditPoints="1" noAdjustHandles="1" noChangeArrowheads="1" noChangeShapeType="1" noTextEdit="1"/>
                  </p:cNvSpPr>
                  <p:nvPr/>
                </p:nvSpPr>
                <p:spPr>
                  <a:xfrm>
                    <a:off x="7310253" y="9614754"/>
                    <a:ext cx="508875" cy="215444"/>
                  </a:xfrm>
                  <a:prstGeom prst="rect">
                    <a:avLst/>
                  </a:prstGeom>
                  <a:blipFill>
                    <a:blip r:embed="rId21"/>
                    <a:stretch>
                      <a:fillRect t="-6667"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3BC38D20-867D-1DBC-1803-48F44A6370CF}"/>
                      </a:ext>
                    </a:extLst>
                  </p:cNvPr>
                  <p:cNvSpPr txBox="1"/>
                  <p:nvPr/>
                </p:nvSpPr>
                <p:spPr>
                  <a:xfrm>
                    <a:off x="7217481" y="9836608"/>
                    <a:ext cx="727676" cy="261610"/>
                  </a:xfrm>
                  <a:prstGeom prst="rect">
                    <a:avLst/>
                  </a:prstGeom>
                  <a:noFill/>
                </p:spPr>
                <p:txBody>
                  <a:bodyPr wrap="square" rtlCol="0">
                    <a:spAutoFit/>
                  </a:bodyPr>
                  <a:lstStyle/>
                  <a:p>
                    <a:r>
                      <a:rPr lang="en-US" sz="1100" dirty="0"/>
                      <a:t>[mV</a:t>
                    </a:r>
                    <a14:m>
                      <m:oMath xmlns:m="http://schemas.openxmlformats.org/officeDocument/2006/math">
                        <m:r>
                          <a:rPr lang="en-GB" sz="1100" b="0" i="1" smtClean="0">
                            <a:latin typeface="Cambria Math" panose="02040503050406030204" pitchFamily="18" charset="0"/>
                            <a:ea typeface="Cambria Math" panose="02040503050406030204" pitchFamily="18" charset="0"/>
                          </a:rPr>
                          <m:t>/</m:t>
                        </m:r>
                        <m:r>
                          <a:rPr lang="en-GB" sz="1100" b="0" i="1" smtClean="0">
                            <a:latin typeface="Cambria Math" panose="02040503050406030204" pitchFamily="18" charset="0"/>
                            <a:ea typeface="Cambria Math" panose="02040503050406030204" pitchFamily="18" charset="0"/>
                          </a:rPr>
                          <m:t>𝑚</m:t>
                        </m:r>
                      </m:oMath>
                    </a14:m>
                    <a:r>
                      <a:rPr lang="en-US" sz="1100" dirty="0"/>
                      <a:t>]</a:t>
                    </a:r>
                  </a:p>
                </p:txBody>
              </p:sp>
            </mc:Choice>
            <mc:Fallback xmlns="">
              <p:sp>
                <p:nvSpPr>
                  <p:cNvPr id="98" name="TextBox 97">
                    <a:extLst>
                      <a:ext uri="{FF2B5EF4-FFF2-40B4-BE49-F238E27FC236}">
                        <a16:creationId xmlns:a16="http://schemas.microsoft.com/office/drawing/2014/main" id="{3BC38D20-867D-1DBC-1803-48F44A6370CF}"/>
                      </a:ext>
                    </a:extLst>
                  </p:cNvPr>
                  <p:cNvSpPr txBox="1">
                    <a:spLocks noRot="1" noChangeAspect="1" noMove="1" noResize="1" noEditPoints="1" noAdjustHandles="1" noChangeArrowheads="1" noChangeShapeType="1" noTextEdit="1"/>
                  </p:cNvSpPr>
                  <p:nvPr/>
                </p:nvSpPr>
                <p:spPr>
                  <a:xfrm>
                    <a:off x="7217481" y="9836608"/>
                    <a:ext cx="727676" cy="261610"/>
                  </a:xfrm>
                  <a:prstGeom prst="rect">
                    <a:avLst/>
                  </a:prstGeom>
                  <a:blipFill>
                    <a:blip r:embed="rId22"/>
                    <a:stretch>
                      <a:fillRect b="-105556"/>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0E4BD09-B197-B0AA-5D3F-162DED3AB987}"/>
                  </a:ext>
                </a:extLst>
              </p:cNvPr>
              <p:cNvSpPr txBox="1"/>
              <p:nvPr/>
            </p:nvSpPr>
            <p:spPr>
              <a:xfrm>
                <a:off x="6572968" y="451419"/>
                <a:ext cx="5555529" cy="461665"/>
              </a:xfrm>
              <a:prstGeom prst="rect">
                <a:avLst/>
              </a:prstGeom>
              <a:noFill/>
            </p:spPr>
            <p:txBody>
              <a:bodyPr wrap="square" rtlCol="0">
                <a:spAutoFit/>
              </a:bodyPr>
              <a:lstStyle/>
              <a:p>
                <a:pPr algn="ctr"/>
                <a:r>
                  <a:rPr lang="en-US" sz="1200" i="1" dirty="0"/>
                  <a:t>Different </a:t>
                </a:r>
                <a:r>
                  <a:rPr lang="en-US" sz="1200" i="1" dirty="0" err="1"/>
                  <a:t>colours</a:t>
                </a:r>
                <a:r>
                  <a:rPr lang="en-US" sz="1200" i="1" dirty="0"/>
                  <a:t> represent different possible magnetic reconnection sites. All these structures belong to cluster </a:t>
                </a:r>
                <a14:m>
                  <m:oMath xmlns:m="http://schemas.openxmlformats.org/officeDocument/2006/math">
                    <m:r>
                      <a:rPr lang="en-GB" sz="1200" b="0" i="1" smtClean="0">
                        <a:latin typeface="Cambria Math" panose="02040503050406030204" pitchFamily="18" charset="0"/>
                      </a:rPr>
                      <m:t>𝑘</m:t>
                    </m:r>
                    <m:r>
                      <a:rPr lang="en-GB" sz="1200" b="0" i="1" smtClean="0">
                        <a:latin typeface="Cambria Math" panose="02040503050406030204" pitchFamily="18" charset="0"/>
                      </a:rPr>
                      <m:t>=3</m:t>
                    </m:r>
                  </m:oMath>
                </a14:m>
                <a:r>
                  <a:rPr lang="en-US" sz="1200" i="1" dirty="0"/>
                  <a:t>.</a:t>
                </a:r>
              </a:p>
            </p:txBody>
          </p:sp>
        </mc:Choice>
        <mc:Fallback xmlns="">
          <p:sp>
            <p:nvSpPr>
              <p:cNvPr id="16" name="TextBox 15">
                <a:extLst>
                  <a:ext uri="{FF2B5EF4-FFF2-40B4-BE49-F238E27FC236}">
                    <a16:creationId xmlns:a16="http://schemas.microsoft.com/office/drawing/2014/main" id="{F0E4BD09-B197-B0AA-5D3F-162DED3AB987}"/>
                  </a:ext>
                </a:extLst>
              </p:cNvPr>
              <p:cNvSpPr txBox="1">
                <a:spLocks noRot="1" noChangeAspect="1" noMove="1" noResize="1" noEditPoints="1" noAdjustHandles="1" noChangeArrowheads="1" noChangeShapeType="1" noTextEdit="1"/>
              </p:cNvSpPr>
              <p:nvPr/>
            </p:nvSpPr>
            <p:spPr>
              <a:xfrm>
                <a:off x="6572968" y="451419"/>
                <a:ext cx="5555529" cy="461665"/>
              </a:xfrm>
              <a:prstGeom prst="rect">
                <a:avLst/>
              </a:prstGeom>
              <a:blipFill>
                <a:blip r:embed="rId23"/>
                <a:stretch>
                  <a:fillRect b="-10811"/>
                </a:stretch>
              </a:blipFill>
            </p:spPr>
            <p:txBody>
              <a:bodyPr/>
              <a:lstStyle/>
              <a:p>
                <a:r>
                  <a:rPr lang="en-US">
                    <a:noFill/>
                  </a:rPr>
                  <a:t> </a:t>
                </a:r>
              </a:p>
            </p:txBody>
          </p:sp>
        </mc:Fallback>
      </mc:AlternateContent>
      <p:pic>
        <p:nvPicPr>
          <p:cNvPr id="18" name="Picture 17">
            <a:extLst>
              <a:ext uri="{FF2B5EF4-FFF2-40B4-BE49-F238E27FC236}">
                <a16:creationId xmlns:a16="http://schemas.microsoft.com/office/drawing/2014/main" id="{900BA34E-5227-2BCE-59F4-47FFF7E12950}"/>
              </a:ext>
            </a:extLst>
          </p:cNvPr>
          <p:cNvPicPr>
            <a:picLocks noChangeAspect="1"/>
          </p:cNvPicPr>
          <p:nvPr/>
        </p:nvPicPr>
        <p:blipFill>
          <a:blip r:embed="rId24"/>
          <a:stretch>
            <a:fillRect/>
          </a:stretch>
        </p:blipFill>
        <p:spPr>
          <a:xfrm>
            <a:off x="6947626" y="864334"/>
            <a:ext cx="4806212" cy="1611929"/>
          </a:xfrm>
          <a:prstGeom prst="rect">
            <a:avLst/>
          </a:prstGeom>
        </p:spPr>
      </p:pic>
      <mc:AlternateContent xmlns:mc="http://schemas.openxmlformats.org/markup-compatibility/2006" xmlns:a14="http://schemas.microsoft.com/office/drawing/2010/main">
        <mc:Choice Requires="a14">
          <p:sp>
            <p:nvSpPr>
              <p:cNvPr id="21" name="Content Placeholder 2">
                <a:extLst>
                  <a:ext uri="{FF2B5EF4-FFF2-40B4-BE49-F238E27FC236}">
                    <a16:creationId xmlns:a16="http://schemas.microsoft.com/office/drawing/2014/main" id="{C1C51E97-4CCF-0BAF-DCAE-15CFC2FF3E22}"/>
                  </a:ext>
                </a:extLst>
              </p:cNvPr>
              <p:cNvSpPr txBox="1">
                <a:spLocks/>
              </p:cNvSpPr>
              <p:nvPr/>
            </p:nvSpPr>
            <p:spPr>
              <a:xfrm>
                <a:off x="840856" y="593597"/>
                <a:ext cx="4927765" cy="22511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400" b="1" dirty="0">
                    <a:solidFill>
                      <a:schemeClr val="accent4">
                        <a:lumMod val="75000"/>
                      </a:schemeClr>
                    </a:solidFill>
                  </a:rPr>
                  <a:t>TICC results</a:t>
                </a:r>
              </a:p>
              <a:p>
                <a:pPr algn="just"/>
                <a14:m>
                  <m:oMath xmlns:m="http://schemas.openxmlformats.org/officeDocument/2006/math">
                    <m:r>
                      <a:rPr lang="en-GB" sz="2200" i="1">
                        <a:latin typeface="Cambria Math" panose="02040503050406030204" pitchFamily="18" charset="0"/>
                      </a:rPr>
                      <m:t>𝑘</m:t>
                    </m:r>
                    <m:r>
                      <a:rPr lang="en-GB" sz="2200" i="1">
                        <a:latin typeface="Cambria Math" panose="02040503050406030204" pitchFamily="18" charset="0"/>
                      </a:rPr>
                      <m:t>=3</m:t>
                    </m:r>
                  </m:oMath>
                </a14:m>
                <a:r>
                  <a:rPr lang="en-US" sz="2200" dirty="0"/>
                  <a:t> captures </a:t>
                </a:r>
                <a:r>
                  <a:rPr lang="en-US" sz="2200" dirty="0" err="1"/>
                  <a:t>localised</a:t>
                </a:r>
                <a:r>
                  <a:rPr lang="en-US" sz="2200" dirty="0"/>
                  <a:t> structures with coincide with sharp enhancements in the current density.</a:t>
                </a:r>
              </a:p>
              <a:p>
                <a:pPr algn="just"/>
                <a:r>
                  <a:rPr lang="en-US" sz="2200" dirty="0"/>
                  <a:t>Candicates exhibit characteristic reconnection signatures.</a:t>
                </a:r>
              </a:p>
            </p:txBody>
          </p:sp>
        </mc:Choice>
        <mc:Fallback xmlns="">
          <p:sp>
            <p:nvSpPr>
              <p:cNvPr id="21" name="Content Placeholder 2">
                <a:extLst>
                  <a:ext uri="{FF2B5EF4-FFF2-40B4-BE49-F238E27FC236}">
                    <a16:creationId xmlns:a16="http://schemas.microsoft.com/office/drawing/2014/main" id="{C1C51E97-4CCF-0BAF-DCAE-15CFC2FF3E22}"/>
                  </a:ext>
                </a:extLst>
              </p:cNvPr>
              <p:cNvSpPr txBox="1">
                <a:spLocks noRot="1" noChangeAspect="1" noMove="1" noResize="1" noEditPoints="1" noAdjustHandles="1" noChangeArrowheads="1" noChangeShapeType="1" noTextEdit="1"/>
              </p:cNvSpPr>
              <p:nvPr/>
            </p:nvSpPr>
            <p:spPr>
              <a:xfrm>
                <a:off x="840856" y="593597"/>
                <a:ext cx="4927765" cy="2251185"/>
              </a:xfrm>
              <a:prstGeom prst="rect">
                <a:avLst/>
              </a:prstGeom>
              <a:blipFill>
                <a:blip r:embed="rId25"/>
                <a:stretch>
                  <a:fillRect l="-1542" t="-3911" r="-1542" b="-22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1DB6223-B1F1-AE32-1F7F-C17D033836E6}"/>
                  </a:ext>
                </a:extLst>
              </p:cNvPr>
              <p:cNvSpPr txBox="1"/>
              <p:nvPr/>
            </p:nvSpPr>
            <p:spPr>
              <a:xfrm>
                <a:off x="6572968" y="2490706"/>
                <a:ext cx="5378982" cy="461664"/>
              </a:xfrm>
              <a:prstGeom prst="rect">
                <a:avLst/>
              </a:prstGeom>
              <a:noFill/>
            </p:spPr>
            <p:txBody>
              <a:bodyPr wrap="square">
                <a:spAutoFit/>
              </a:bodyPr>
              <a:lstStyle/>
              <a:p>
                <a:pPr algn="ctr"/>
                <a:r>
                  <a:rPr lang="en-GB" sz="1200" i="1" noProof="1">
                    <a:latin typeface="Arial" panose="020B0604020202020204" pitchFamily="34" charset="0"/>
                    <a:cs typeface="Arial" panose="020B0604020202020204" pitchFamily="34" charset="0"/>
                  </a:rPr>
                  <a:t>Reconnection events identified by </a:t>
                </a:r>
                <a:r>
                  <a:rPr lang="en-US" sz="1200" i="1" dirty="0">
                    <a:solidFill>
                      <a:schemeClr val="tx2">
                        <a:lumMod val="75000"/>
                        <a:lumOff val="25000"/>
                      </a:schemeClr>
                    </a:solidFill>
                  </a:rPr>
                  <a:t>Stawarz et al., 2022 </a:t>
                </a:r>
                <a:r>
                  <a:rPr lang="en-GB" sz="1200" i="1" noProof="1">
                    <a:latin typeface="Arial" panose="020B0604020202020204" pitchFamily="34" charset="0"/>
                    <a:cs typeface="Arial" panose="020B0604020202020204" pitchFamily="34" charset="0"/>
                  </a:rPr>
                  <a:t>are marked with red lines, often overlapping with these cluster </a:t>
                </a:r>
                <a14:m>
                  <m:oMath xmlns:m="http://schemas.openxmlformats.org/officeDocument/2006/math">
                    <m:r>
                      <a:rPr lang="en-GB" sz="1200" i="1" smtClean="0">
                        <a:latin typeface="Cambria Math" panose="02040503050406030204" pitchFamily="18" charset="0"/>
                      </a:rPr>
                      <m:t>𝑘</m:t>
                    </m:r>
                    <m:r>
                      <a:rPr lang="en-GB" sz="1200" b="0" i="1" smtClean="0">
                        <a:latin typeface="Cambria Math" panose="02040503050406030204" pitchFamily="18" charset="0"/>
                      </a:rPr>
                      <m:t>=3</m:t>
                    </m:r>
                  </m:oMath>
                </a14:m>
                <a:r>
                  <a:rPr lang="en-GB" sz="1200" i="1" noProof="1">
                    <a:latin typeface="Arial" panose="020B0604020202020204" pitchFamily="34" charset="0"/>
                    <a:cs typeface="Arial" panose="020B0604020202020204" pitchFamily="34" charset="0"/>
                  </a:rPr>
                  <a:t> regions. </a:t>
                </a:r>
                <a:endParaRPr lang="en-US" sz="1200" i="1" dirty="0"/>
              </a:p>
            </p:txBody>
          </p:sp>
        </mc:Choice>
        <mc:Fallback xmlns="">
          <p:sp>
            <p:nvSpPr>
              <p:cNvPr id="27" name="TextBox 26">
                <a:extLst>
                  <a:ext uri="{FF2B5EF4-FFF2-40B4-BE49-F238E27FC236}">
                    <a16:creationId xmlns:a16="http://schemas.microsoft.com/office/drawing/2014/main" id="{51DB6223-B1F1-AE32-1F7F-C17D033836E6}"/>
                  </a:ext>
                </a:extLst>
              </p:cNvPr>
              <p:cNvSpPr txBox="1">
                <a:spLocks noRot="1" noChangeAspect="1" noMove="1" noResize="1" noEditPoints="1" noAdjustHandles="1" noChangeArrowheads="1" noChangeShapeType="1" noTextEdit="1"/>
              </p:cNvSpPr>
              <p:nvPr/>
            </p:nvSpPr>
            <p:spPr>
              <a:xfrm>
                <a:off x="6572968" y="2490706"/>
                <a:ext cx="5378982" cy="461664"/>
              </a:xfrm>
              <a:prstGeom prst="rect">
                <a:avLst/>
              </a:prstGeom>
              <a:blipFill>
                <a:blip r:embed="rId26"/>
                <a:stretch>
                  <a:fillRect t="-5405" b="-10811"/>
                </a:stretch>
              </a:blipFill>
            </p:spPr>
            <p:txBody>
              <a:bodyPr/>
              <a:lstStyle/>
              <a:p>
                <a:r>
                  <a:rPr lang="en-US">
                    <a:noFill/>
                  </a:rPr>
                  <a:t> </a:t>
                </a:r>
              </a:p>
            </p:txBody>
          </p:sp>
        </mc:Fallback>
      </mc:AlternateContent>
      <p:cxnSp>
        <p:nvCxnSpPr>
          <p:cNvPr id="120" name="Straight Arrow Connector 119">
            <a:extLst>
              <a:ext uri="{FF2B5EF4-FFF2-40B4-BE49-F238E27FC236}">
                <a16:creationId xmlns:a16="http://schemas.microsoft.com/office/drawing/2014/main" id="{C4C4CA6E-2BB6-6850-6040-CAB6DDEDA23A}"/>
              </a:ext>
            </a:extLst>
          </p:cNvPr>
          <p:cNvCxnSpPr>
            <a:cxnSpLocks/>
          </p:cNvCxnSpPr>
          <p:nvPr/>
        </p:nvCxnSpPr>
        <p:spPr>
          <a:xfrm flipH="1">
            <a:off x="8615816" y="1851579"/>
            <a:ext cx="1863405" cy="1262960"/>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9" name="Straight Arrow Connector 118">
            <a:extLst>
              <a:ext uri="{FF2B5EF4-FFF2-40B4-BE49-F238E27FC236}">
                <a16:creationId xmlns:a16="http://schemas.microsoft.com/office/drawing/2014/main" id="{DBADD282-37D5-1CB4-0C8C-4DE46D01809D}"/>
              </a:ext>
            </a:extLst>
          </p:cNvPr>
          <p:cNvCxnSpPr>
            <a:cxnSpLocks/>
          </p:cNvCxnSpPr>
          <p:nvPr/>
        </p:nvCxnSpPr>
        <p:spPr>
          <a:xfrm flipH="1">
            <a:off x="3690707" y="1001155"/>
            <a:ext cx="6527723" cy="2102832"/>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 name="Pentagon 1">
            <a:extLst>
              <a:ext uri="{FF2B5EF4-FFF2-40B4-BE49-F238E27FC236}">
                <a16:creationId xmlns:a16="http://schemas.microsoft.com/office/drawing/2014/main" id="{8503F31C-7D3D-3324-C442-FAD67FB77043}"/>
              </a:ext>
            </a:extLst>
          </p:cNvPr>
          <p:cNvSpPr/>
          <p:nvPr/>
        </p:nvSpPr>
        <p:spPr>
          <a:xfrm>
            <a:off x="62834" y="1"/>
            <a:ext cx="12064999" cy="428074"/>
          </a:xfrm>
          <a:prstGeom prst="homePlate">
            <a:avLst/>
          </a:prstGeom>
          <a:solidFill>
            <a:schemeClr val="accent6"/>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t>3) Identify reconnection cluster</a:t>
            </a:r>
          </a:p>
        </p:txBody>
      </p:sp>
    </p:spTree>
    <p:extLst>
      <p:ext uri="{BB962C8B-B14F-4D97-AF65-F5344CB8AC3E}">
        <p14:creationId xmlns:p14="http://schemas.microsoft.com/office/powerpoint/2010/main" val="3778119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1F81D-C20B-8376-3671-85EF9AD6BCA9}"/>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3B6C9C91-3030-272C-0ED3-3FB8FF4CB6E0}"/>
              </a:ext>
            </a:extLst>
          </p:cNvPr>
          <p:cNvGrpSpPr/>
          <p:nvPr/>
        </p:nvGrpSpPr>
        <p:grpSpPr>
          <a:xfrm>
            <a:off x="11177" y="6528811"/>
            <a:ext cx="12192000" cy="369332"/>
            <a:chOff x="0" y="6488668"/>
            <a:chExt cx="12192000" cy="369332"/>
          </a:xfrm>
        </p:grpSpPr>
        <p:grpSp>
          <p:nvGrpSpPr>
            <p:cNvPr id="6" name="Group 5">
              <a:extLst>
                <a:ext uri="{FF2B5EF4-FFF2-40B4-BE49-F238E27FC236}">
                  <a16:creationId xmlns:a16="http://schemas.microsoft.com/office/drawing/2014/main" id="{24D886FC-A681-9D55-926E-4D3739B42692}"/>
                </a:ext>
              </a:extLst>
            </p:cNvPr>
            <p:cNvGrpSpPr/>
            <p:nvPr/>
          </p:nvGrpSpPr>
          <p:grpSpPr>
            <a:xfrm>
              <a:off x="0" y="6488668"/>
              <a:ext cx="12192000" cy="349984"/>
              <a:chOff x="0" y="6488668"/>
              <a:chExt cx="12192000" cy="349984"/>
            </a:xfrm>
          </p:grpSpPr>
          <p:sp>
            <p:nvSpPr>
              <p:cNvPr id="4" name="TextBox 3">
                <a:extLst>
                  <a:ext uri="{FF2B5EF4-FFF2-40B4-BE49-F238E27FC236}">
                    <a16:creationId xmlns:a16="http://schemas.microsoft.com/office/drawing/2014/main" id="{B290F233-24EB-BBB5-823B-FC8A56EB3917}"/>
                  </a:ext>
                </a:extLst>
              </p:cNvPr>
              <p:cNvSpPr txBox="1"/>
              <p:nvPr/>
            </p:nvSpPr>
            <p:spPr>
              <a:xfrm>
                <a:off x="0" y="6500098"/>
                <a:ext cx="12192000" cy="338554"/>
              </a:xfrm>
              <a:prstGeom prst="rect">
                <a:avLst/>
              </a:prstGeom>
              <a:noFill/>
            </p:spPr>
            <p:txBody>
              <a:bodyPr wrap="square" rtlCol="0">
                <a:spAutoFit/>
              </a:bodyPr>
              <a:lstStyle/>
              <a:p>
                <a:r>
                  <a:rPr lang="en-US" sz="1600" dirty="0">
                    <a:hlinkClick r:id="rId3"/>
                  </a:rPr>
                  <a:t>paulina.pilapana@northumbria.ac.uk</a:t>
                </a:r>
                <a:r>
                  <a:rPr lang="en-US" sz="1600" dirty="0"/>
                  <a:t>									                   12</a:t>
                </a:r>
              </a:p>
            </p:txBody>
          </p:sp>
          <p:cxnSp>
            <p:nvCxnSpPr>
              <p:cNvPr id="5" name="Straight Connector 4">
                <a:extLst>
                  <a:ext uri="{FF2B5EF4-FFF2-40B4-BE49-F238E27FC236}">
                    <a16:creationId xmlns:a16="http://schemas.microsoft.com/office/drawing/2014/main" id="{2F5C613A-AB6A-A4C1-19C9-F5808E523FF2}"/>
                  </a:ext>
                </a:extLst>
              </p:cNvPr>
              <p:cNvCxnSpPr/>
              <p:nvPr/>
            </p:nvCxnSpPr>
            <p:spPr>
              <a:xfrm>
                <a:off x="0" y="6488668"/>
                <a:ext cx="12192000" cy="0"/>
              </a:xfrm>
              <a:prstGeom prst="line">
                <a:avLst/>
              </a:prstGeom>
              <a:ln w="63500">
                <a:gradFill flip="none" rotWithShape="1">
                  <a:gsLst>
                    <a:gs pos="0">
                      <a:schemeClr val="tx1"/>
                    </a:gs>
                    <a:gs pos="46000">
                      <a:schemeClr val="accent1">
                        <a:lumMod val="95000"/>
                        <a:lumOff val="5000"/>
                      </a:schemeClr>
                    </a:gs>
                    <a:gs pos="100000">
                      <a:schemeClr val="accent1">
                        <a:lumMod val="60000"/>
                      </a:schemeClr>
                    </a:gs>
                  </a:gsLst>
                  <a:path path="circle">
                    <a:fillToRect l="50000" t="130000" r="50000" b="-30000"/>
                  </a:path>
                  <a:tileRect/>
                </a:gradFill>
              </a:ln>
            </p:spPr>
            <p:style>
              <a:lnRef idx="2">
                <a:schemeClr val="dk1"/>
              </a:lnRef>
              <a:fillRef idx="0">
                <a:schemeClr val="dk1"/>
              </a:fillRef>
              <a:effectRef idx="1">
                <a:schemeClr val="dk1"/>
              </a:effectRef>
              <a:fontRef idx="minor">
                <a:schemeClr val="tx1"/>
              </a:fontRef>
            </p:style>
          </p:cxnSp>
        </p:grpSp>
        <p:pic>
          <p:nvPicPr>
            <p:cNvPr id="7" name="Picture 2">
              <a:extLst>
                <a:ext uri="{FF2B5EF4-FFF2-40B4-BE49-F238E27FC236}">
                  <a16:creationId xmlns:a16="http://schemas.microsoft.com/office/drawing/2014/main" id="{347A5EA7-8113-2B04-3E0C-7D4319C35B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3576"/>
            <a:stretch/>
          </p:blipFill>
          <p:spPr bwMode="auto">
            <a:xfrm>
              <a:off x="5949887" y="6510978"/>
              <a:ext cx="292226" cy="34702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itle 1" descr="Nasa/Goddard">
            <a:extLst>
              <a:ext uri="{FF2B5EF4-FFF2-40B4-BE49-F238E27FC236}">
                <a16:creationId xmlns:a16="http://schemas.microsoft.com/office/drawing/2014/main" id="{F3E0DC88-5548-EC9A-F62E-30202BF8EC07}"/>
              </a:ext>
            </a:extLst>
          </p:cNvPr>
          <p:cNvSpPr txBox="1">
            <a:spLocks/>
          </p:cNvSpPr>
          <p:nvPr/>
        </p:nvSpPr>
        <p:spPr>
          <a:xfrm>
            <a:off x="0" y="3422"/>
            <a:ext cx="12180823" cy="123655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4">
                    <a:lumMod val="75000"/>
                  </a:schemeClr>
                </a:solidFill>
              </a:rPr>
              <a:t>Automatic algorithm to identify reconnection</a:t>
            </a:r>
          </a:p>
        </p:txBody>
      </p:sp>
      <p:sp>
        <p:nvSpPr>
          <p:cNvPr id="3" name="Pentagon 2">
            <a:extLst>
              <a:ext uri="{FF2B5EF4-FFF2-40B4-BE49-F238E27FC236}">
                <a16:creationId xmlns:a16="http://schemas.microsoft.com/office/drawing/2014/main" id="{8F2314F8-0DD6-6BFA-6E6A-B48E5C3BADCB}"/>
              </a:ext>
            </a:extLst>
          </p:cNvPr>
          <p:cNvSpPr/>
          <p:nvPr/>
        </p:nvSpPr>
        <p:spPr>
          <a:xfrm>
            <a:off x="701182" y="1682268"/>
            <a:ext cx="2480519" cy="1603373"/>
          </a:xfrm>
          <a:prstGeom prst="homePlat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t>1)</a:t>
            </a:r>
          </a:p>
          <a:p>
            <a:pPr algn="ctr"/>
            <a:r>
              <a:rPr lang="en-US" sz="2200" b="1" dirty="0"/>
              <a:t>Feature selection</a:t>
            </a:r>
          </a:p>
        </p:txBody>
      </p:sp>
      <p:sp>
        <p:nvSpPr>
          <p:cNvPr id="11" name="Pentagon 10">
            <a:extLst>
              <a:ext uri="{FF2B5EF4-FFF2-40B4-BE49-F238E27FC236}">
                <a16:creationId xmlns:a16="http://schemas.microsoft.com/office/drawing/2014/main" id="{18F33D2A-4030-D0A4-2F3C-F74CC4C3D049}"/>
              </a:ext>
            </a:extLst>
          </p:cNvPr>
          <p:cNvSpPr/>
          <p:nvPr/>
        </p:nvSpPr>
        <p:spPr>
          <a:xfrm>
            <a:off x="3480545" y="1682266"/>
            <a:ext cx="2480519" cy="1603353"/>
          </a:xfrm>
          <a:prstGeom prst="homePlate">
            <a:avLst/>
          </a:prstGeom>
          <a:gradFill flip="none" rotWithShape="1">
            <a:gsLst>
              <a:gs pos="0">
                <a:srgbClr val="FE8E01">
                  <a:tint val="66000"/>
                  <a:satMod val="160000"/>
                </a:srgbClr>
              </a:gs>
              <a:gs pos="50000">
                <a:srgbClr val="FE8E01">
                  <a:tint val="44500"/>
                  <a:satMod val="160000"/>
                </a:srgbClr>
              </a:gs>
              <a:gs pos="100000">
                <a:srgbClr val="FE8E01">
                  <a:tint val="23500"/>
                  <a:satMod val="160000"/>
                </a:srgbClr>
              </a:gs>
            </a:gsLst>
            <a:lin ang="2700000" scaled="1"/>
            <a:tileRect/>
          </a:grad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t>2)</a:t>
            </a:r>
          </a:p>
          <a:p>
            <a:pPr algn="ctr"/>
            <a:r>
              <a:rPr lang="en-US" sz="2200" b="1" dirty="0"/>
              <a:t>Train and apply TICC</a:t>
            </a:r>
          </a:p>
        </p:txBody>
      </p:sp>
      <p:sp>
        <p:nvSpPr>
          <p:cNvPr id="12" name="Pentagon 11">
            <a:extLst>
              <a:ext uri="{FF2B5EF4-FFF2-40B4-BE49-F238E27FC236}">
                <a16:creationId xmlns:a16="http://schemas.microsoft.com/office/drawing/2014/main" id="{7A850C26-4D72-2D6E-47D3-82F2FC75262F}"/>
              </a:ext>
            </a:extLst>
          </p:cNvPr>
          <p:cNvSpPr/>
          <p:nvPr/>
        </p:nvSpPr>
        <p:spPr>
          <a:xfrm>
            <a:off x="6259908" y="1682260"/>
            <a:ext cx="2480519" cy="1603347"/>
          </a:xfrm>
          <a:prstGeom prst="homePlate">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lin ang="2700000" scaled="1"/>
            <a:tileRect/>
          </a:grad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t>3)</a:t>
            </a:r>
          </a:p>
          <a:p>
            <a:pPr algn="ctr"/>
            <a:r>
              <a:rPr lang="en-US" sz="2200" b="1" dirty="0"/>
              <a:t>Identify reconnection cluster</a:t>
            </a:r>
          </a:p>
        </p:txBody>
      </p:sp>
      <p:sp>
        <p:nvSpPr>
          <p:cNvPr id="9" name="TextBox 8">
            <a:extLst>
              <a:ext uri="{FF2B5EF4-FFF2-40B4-BE49-F238E27FC236}">
                <a16:creationId xmlns:a16="http://schemas.microsoft.com/office/drawing/2014/main" id="{0FF34074-440E-87A1-5D37-5D91CDDC3FBC}"/>
              </a:ext>
            </a:extLst>
          </p:cNvPr>
          <p:cNvSpPr txBox="1"/>
          <p:nvPr/>
        </p:nvSpPr>
        <p:spPr>
          <a:xfrm>
            <a:off x="9039270" y="3513649"/>
            <a:ext cx="2480519" cy="1754326"/>
          </a:xfrm>
          <a:prstGeom prst="rect">
            <a:avLst/>
          </a:prstGeom>
          <a:noFill/>
          <a:ln w="28575">
            <a:solidFill>
              <a:schemeClr val="accent5">
                <a:lumMod val="75000"/>
              </a:schemeClr>
            </a:solidFill>
          </a:ln>
        </p:spPr>
        <p:txBody>
          <a:bodyPr wrap="square" rtlCol="0">
            <a:spAutoFit/>
          </a:bodyPr>
          <a:lstStyle/>
          <a:p>
            <a:pPr marL="285750" indent="-285750">
              <a:buFont typeface="Arial" panose="020B0604020202020204" pitchFamily="34" charset="0"/>
              <a:buChar char="•"/>
            </a:pPr>
            <a:r>
              <a:rPr lang="en-US" dirty="0"/>
              <a:t>Systematically verify these candidates are genuine reconnection events or not.</a:t>
            </a:r>
          </a:p>
        </p:txBody>
      </p:sp>
      <p:sp>
        <p:nvSpPr>
          <p:cNvPr id="13" name="Pentagon 12">
            <a:extLst>
              <a:ext uri="{FF2B5EF4-FFF2-40B4-BE49-F238E27FC236}">
                <a16:creationId xmlns:a16="http://schemas.microsoft.com/office/drawing/2014/main" id="{E703C337-AAD6-4493-975B-B87B37A85C70}"/>
              </a:ext>
            </a:extLst>
          </p:cNvPr>
          <p:cNvSpPr/>
          <p:nvPr/>
        </p:nvSpPr>
        <p:spPr>
          <a:xfrm>
            <a:off x="9039271" y="1682266"/>
            <a:ext cx="2480519" cy="1603341"/>
          </a:xfrm>
          <a:prstGeom prst="homePlate">
            <a:avLst/>
          </a:prstGeom>
          <a:solidFill>
            <a:schemeClr val="accent5">
              <a:lumMod val="75000"/>
            </a:schemeClr>
          </a:solidFill>
          <a:ln w="28575">
            <a:solidFill>
              <a:schemeClr val="tx1"/>
            </a:solidFill>
          </a:ln>
          <a:effectLst>
            <a:glow rad="228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t>4)</a:t>
            </a:r>
          </a:p>
          <a:p>
            <a:pPr algn="ctr"/>
            <a:r>
              <a:rPr lang="en-US" sz="2200" b="1" dirty="0"/>
              <a:t>Isolate discrete reconnection events</a:t>
            </a:r>
          </a:p>
        </p:txBody>
      </p:sp>
    </p:spTree>
    <p:extLst>
      <p:ext uri="{BB962C8B-B14F-4D97-AF65-F5344CB8AC3E}">
        <p14:creationId xmlns:p14="http://schemas.microsoft.com/office/powerpoint/2010/main" val="1101061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BE584-4521-3926-7C92-B245B5C02A79}"/>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5B732ADC-0B23-8BBC-CD98-418B8AD1D8FA}"/>
              </a:ext>
            </a:extLst>
          </p:cNvPr>
          <p:cNvGrpSpPr/>
          <p:nvPr/>
        </p:nvGrpSpPr>
        <p:grpSpPr>
          <a:xfrm>
            <a:off x="22632" y="6517990"/>
            <a:ext cx="12192000" cy="369332"/>
            <a:chOff x="0" y="6488668"/>
            <a:chExt cx="12192000" cy="369332"/>
          </a:xfrm>
        </p:grpSpPr>
        <p:grpSp>
          <p:nvGrpSpPr>
            <p:cNvPr id="5" name="Group 4">
              <a:extLst>
                <a:ext uri="{FF2B5EF4-FFF2-40B4-BE49-F238E27FC236}">
                  <a16:creationId xmlns:a16="http://schemas.microsoft.com/office/drawing/2014/main" id="{95365D4A-14EF-9DBB-27B9-1A761C6B74E7}"/>
                </a:ext>
              </a:extLst>
            </p:cNvPr>
            <p:cNvGrpSpPr/>
            <p:nvPr/>
          </p:nvGrpSpPr>
          <p:grpSpPr>
            <a:xfrm>
              <a:off x="0" y="6488668"/>
              <a:ext cx="12192000" cy="349984"/>
              <a:chOff x="0" y="6488668"/>
              <a:chExt cx="12192000" cy="349984"/>
            </a:xfrm>
          </p:grpSpPr>
          <p:sp>
            <p:nvSpPr>
              <p:cNvPr id="7" name="TextBox 6">
                <a:extLst>
                  <a:ext uri="{FF2B5EF4-FFF2-40B4-BE49-F238E27FC236}">
                    <a16:creationId xmlns:a16="http://schemas.microsoft.com/office/drawing/2014/main" id="{610502CF-9955-CE6E-7ECB-52DDC3BFA5CF}"/>
                  </a:ext>
                </a:extLst>
              </p:cNvPr>
              <p:cNvSpPr txBox="1"/>
              <p:nvPr/>
            </p:nvSpPr>
            <p:spPr>
              <a:xfrm>
                <a:off x="0" y="6500098"/>
                <a:ext cx="12192000" cy="338554"/>
              </a:xfrm>
              <a:prstGeom prst="rect">
                <a:avLst/>
              </a:prstGeom>
              <a:noFill/>
            </p:spPr>
            <p:txBody>
              <a:bodyPr wrap="square" rtlCol="0">
                <a:spAutoFit/>
              </a:bodyPr>
              <a:lstStyle/>
              <a:p>
                <a:r>
                  <a:rPr lang="en-US" sz="1600" dirty="0">
                    <a:hlinkClick r:id="rId3"/>
                  </a:rPr>
                  <a:t>paulina.pilapana@northumbria.ac.uk</a:t>
                </a:r>
                <a:r>
                  <a:rPr lang="en-US" sz="1600" dirty="0"/>
                  <a:t>									                   13</a:t>
                </a:r>
              </a:p>
            </p:txBody>
          </p:sp>
          <p:cxnSp>
            <p:nvCxnSpPr>
              <p:cNvPr id="8" name="Straight Connector 7">
                <a:extLst>
                  <a:ext uri="{FF2B5EF4-FFF2-40B4-BE49-F238E27FC236}">
                    <a16:creationId xmlns:a16="http://schemas.microsoft.com/office/drawing/2014/main" id="{24633897-7776-608D-E179-F5F608708B4C}"/>
                  </a:ext>
                </a:extLst>
              </p:cNvPr>
              <p:cNvCxnSpPr/>
              <p:nvPr/>
            </p:nvCxnSpPr>
            <p:spPr>
              <a:xfrm>
                <a:off x="0" y="6488668"/>
                <a:ext cx="12192000" cy="0"/>
              </a:xfrm>
              <a:prstGeom prst="line">
                <a:avLst/>
              </a:prstGeom>
              <a:ln w="63500">
                <a:gradFill flip="none" rotWithShape="1">
                  <a:gsLst>
                    <a:gs pos="0">
                      <a:schemeClr val="tx1"/>
                    </a:gs>
                    <a:gs pos="46000">
                      <a:schemeClr val="accent1">
                        <a:lumMod val="95000"/>
                        <a:lumOff val="5000"/>
                      </a:schemeClr>
                    </a:gs>
                    <a:gs pos="100000">
                      <a:schemeClr val="accent1">
                        <a:lumMod val="60000"/>
                      </a:schemeClr>
                    </a:gs>
                  </a:gsLst>
                  <a:path path="circle">
                    <a:fillToRect l="50000" t="130000" r="50000" b="-30000"/>
                  </a:path>
                  <a:tileRect/>
                </a:gradFill>
              </a:ln>
            </p:spPr>
            <p:style>
              <a:lnRef idx="2">
                <a:schemeClr val="dk1"/>
              </a:lnRef>
              <a:fillRef idx="0">
                <a:schemeClr val="dk1"/>
              </a:fillRef>
              <a:effectRef idx="1">
                <a:schemeClr val="dk1"/>
              </a:effectRef>
              <a:fontRef idx="minor">
                <a:schemeClr val="tx1"/>
              </a:fontRef>
            </p:style>
          </p:cxnSp>
        </p:grpSp>
        <p:pic>
          <p:nvPicPr>
            <p:cNvPr id="6" name="Picture 2">
              <a:extLst>
                <a:ext uri="{FF2B5EF4-FFF2-40B4-BE49-F238E27FC236}">
                  <a16:creationId xmlns:a16="http://schemas.microsoft.com/office/drawing/2014/main" id="{94967827-7101-39AD-8F78-DF4AD9D871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3576"/>
            <a:stretch/>
          </p:blipFill>
          <p:spPr bwMode="auto">
            <a:xfrm>
              <a:off x="5949887" y="6510978"/>
              <a:ext cx="292226" cy="34702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Pentagon 1">
            <a:extLst>
              <a:ext uri="{FF2B5EF4-FFF2-40B4-BE49-F238E27FC236}">
                <a16:creationId xmlns:a16="http://schemas.microsoft.com/office/drawing/2014/main" id="{F7687935-18E9-D2FC-73D6-DA305F1CB9FF}"/>
              </a:ext>
            </a:extLst>
          </p:cNvPr>
          <p:cNvSpPr/>
          <p:nvPr/>
        </p:nvSpPr>
        <p:spPr>
          <a:xfrm>
            <a:off x="63498" y="8724"/>
            <a:ext cx="12064998" cy="405476"/>
          </a:xfrm>
          <a:prstGeom prst="homePlate">
            <a:avLst/>
          </a:prstGeom>
          <a:solidFill>
            <a:schemeClr val="accent5">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t>4) Isolate discrete reconnection events</a:t>
            </a:r>
          </a:p>
        </p:txBody>
      </p:sp>
      <p:pic>
        <p:nvPicPr>
          <p:cNvPr id="3" name="Picture 2">
            <a:extLst>
              <a:ext uri="{FF2B5EF4-FFF2-40B4-BE49-F238E27FC236}">
                <a16:creationId xmlns:a16="http://schemas.microsoft.com/office/drawing/2014/main" id="{CAB28A78-6FF3-35CD-494E-FAF26CD72B55}"/>
              </a:ext>
            </a:extLst>
          </p:cNvPr>
          <p:cNvPicPr>
            <a:picLocks noChangeAspect="1"/>
          </p:cNvPicPr>
          <p:nvPr/>
        </p:nvPicPr>
        <p:blipFill>
          <a:blip r:embed="rId5"/>
          <a:srcRect r="4063"/>
          <a:stretch/>
        </p:blipFill>
        <p:spPr>
          <a:xfrm>
            <a:off x="7335452" y="488111"/>
            <a:ext cx="4316222" cy="1772266"/>
          </a:xfrm>
          <a:prstGeom prst="rect">
            <a:avLst/>
          </a:prstGeom>
        </p:spPr>
      </p:pic>
      <p:sp>
        <p:nvSpPr>
          <p:cNvPr id="15" name="Content Placeholder 2">
            <a:extLst>
              <a:ext uri="{FF2B5EF4-FFF2-40B4-BE49-F238E27FC236}">
                <a16:creationId xmlns:a16="http://schemas.microsoft.com/office/drawing/2014/main" id="{29C81C93-3360-4339-203D-D0BC2C854E05}"/>
              </a:ext>
            </a:extLst>
          </p:cNvPr>
          <p:cNvSpPr>
            <a:spLocks noGrp="1"/>
          </p:cNvSpPr>
          <p:nvPr>
            <p:ph idx="1"/>
          </p:nvPr>
        </p:nvSpPr>
        <p:spPr>
          <a:xfrm>
            <a:off x="667070" y="835750"/>
            <a:ext cx="5827964" cy="1332679"/>
          </a:xfrm>
        </p:spPr>
        <p:txBody>
          <a:bodyPr>
            <a:normAutofit/>
          </a:bodyPr>
          <a:lstStyle/>
          <a:p>
            <a:pPr marL="0" indent="0" algn="just">
              <a:buNone/>
            </a:pPr>
            <a:r>
              <a:rPr lang="en-US" sz="2200" dirty="0"/>
              <a:t>Each candidate belonging to cluster 3 is rotated into a local coordinate system aligned with the current sheet (LMN).</a:t>
            </a:r>
            <a:endParaRPr lang="en-US" sz="1800" dirty="0"/>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BF08E5B-C427-BE3E-269A-46980F7EFF83}"/>
                  </a:ext>
                </a:extLst>
              </p:cNvPr>
              <p:cNvSpPr txBox="1"/>
              <p:nvPr/>
            </p:nvSpPr>
            <p:spPr>
              <a:xfrm>
                <a:off x="144127" y="1893818"/>
                <a:ext cx="5974505" cy="3496535"/>
              </a:xfrm>
              <a:prstGeom prst="rect">
                <a:avLst/>
              </a:prstGeom>
              <a:noFill/>
            </p:spPr>
            <p:txBody>
              <a:bodyPr wrap="square">
                <a:spAutoFit/>
              </a:bodyPr>
              <a:lstStyle/>
              <a:p>
                <a:pPr algn="ctr"/>
                <a:r>
                  <a:rPr lang="en-GB" sz="2200" b="1" dirty="0">
                    <a:solidFill>
                      <a:schemeClr val="accent4">
                        <a:lumMod val="75000"/>
                      </a:schemeClr>
                    </a:solidFill>
                    <a:ea typeface="Cambria Math" panose="02040503050406030204" pitchFamily="18" charset="0"/>
                  </a:rPr>
                  <a:t>Reconnection Signatures</a:t>
                </a:r>
              </a:p>
              <a:p>
                <a:pPr marL="342900" indent="-342900" algn="just">
                  <a:buFont typeface="Arial" panose="020B0604020202020204" pitchFamily="34" charset="0"/>
                  <a:buChar char="•"/>
                </a:pPr>
                <a14:m>
                  <m:oMath xmlns:m="http://schemas.openxmlformats.org/officeDocument/2006/math">
                    <m:sSub>
                      <m:sSubPr>
                        <m:ctrlPr>
                          <a:rPr lang="en-GB" sz="2000" i="1">
                            <a:latin typeface="Cambria Math" panose="02040503050406030204" pitchFamily="18" charset="0"/>
                            <a:ea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𝐵</m:t>
                        </m:r>
                      </m:e>
                      <m:sub>
                        <m:r>
                          <a:rPr lang="en-GB" sz="2000" i="1">
                            <a:latin typeface="Cambria Math" panose="02040503050406030204" pitchFamily="18" charset="0"/>
                            <a:ea typeface="Cambria Math" panose="02040503050406030204" pitchFamily="18" charset="0"/>
                          </a:rPr>
                          <m:t>𝐿</m:t>
                        </m:r>
                      </m:sub>
                    </m:sSub>
                  </m:oMath>
                </a14:m>
                <a:r>
                  <a:rPr lang="en-US" sz="2000" dirty="0"/>
                  <a:t> reversal.</a:t>
                </a:r>
              </a:p>
              <a:p>
                <a:pPr marL="800100" lvl="1" indent="-342900" algn="just">
                  <a:buFont typeface="Wingdings" pitchFamily="2" charset="2"/>
                  <a:buChar char="Ø"/>
                </a:pPr>
                <a:r>
                  <a:rPr lang="en-US" sz="1600" dirty="0"/>
                  <a:t>Fit with: </a:t>
                </a:r>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rPr>
                          <m:t>𝐵</m:t>
                        </m:r>
                      </m:e>
                      <m:sub>
                        <m:r>
                          <a:rPr lang="en-GB" sz="1600" i="1">
                            <a:latin typeface="Cambria Math" panose="02040503050406030204" pitchFamily="18" charset="0"/>
                          </a:rPr>
                          <m:t>0</m:t>
                        </m:r>
                      </m:sub>
                    </m:sSub>
                    <m:func>
                      <m:funcPr>
                        <m:ctrlPr>
                          <a:rPr lang="en-GB" sz="1600" i="1">
                            <a:latin typeface="Cambria Math" panose="02040503050406030204" pitchFamily="18" charset="0"/>
                          </a:rPr>
                        </m:ctrlPr>
                      </m:funcPr>
                      <m:fName>
                        <m:r>
                          <m:rPr>
                            <m:sty m:val="p"/>
                          </m:rPr>
                          <a:rPr lang="en-GB" sz="1600">
                            <a:latin typeface="Cambria Math" panose="02040503050406030204" pitchFamily="18" charset="0"/>
                          </a:rPr>
                          <m:t>tanh</m:t>
                        </m:r>
                      </m:fName>
                      <m:e>
                        <m:f>
                          <m:fPr>
                            <m:ctrlPr>
                              <a:rPr lang="en-GB" sz="1600" i="1">
                                <a:latin typeface="Cambria Math" panose="02040503050406030204" pitchFamily="18" charset="0"/>
                              </a:rPr>
                            </m:ctrlPr>
                          </m:fPr>
                          <m:num>
                            <m:r>
                              <a:rPr lang="en-GB" sz="1600" i="1">
                                <a:latin typeface="Cambria Math" panose="02040503050406030204" pitchFamily="18" charset="0"/>
                              </a:rPr>
                              <m:t>𝑡</m:t>
                            </m:r>
                            <m:r>
                              <a:rPr lang="en-GB" sz="1600" i="1">
                                <a:latin typeface="Cambria Math" panose="02040503050406030204" pitchFamily="18" charset="0"/>
                              </a:rPr>
                              <m:t>−</m:t>
                            </m:r>
                            <m:sSub>
                              <m:sSubPr>
                                <m:ctrlPr>
                                  <a:rPr lang="en-GB" sz="1600" i="1">
                                    <a:latin typeface="Cambria Math" panose="02040503050406030204" pitchFamily="18" charset="0"/>
                                  </a:rPr>
                                </m:ctrlPr>
                              </m:sSubPr>
                              <m:e>
                                <m:r>
                                  <a:rPr lang="en-GB" sz="1600" i="1">
                                    <a:latin typeface="Cambria Math" panose="02040503050406030204" pitchFamily="18" charset="0"/>
                                  </a:rPr>
                                  <m:t>𝑡</m:t>
                                </m:r>
                              </m:e>
                              <m:sub>
                                <m:r>
                                  <a:rPr lang="en-GB" sz="1600" i="1">
                                    <a:latin typeface="Cambria Math" panose="02040503050406030204" pitchFamily="18" charset="0"/>
                                  </a:rPr>
                                  <m:t>0</m:t>
                                </m:r>
                              </m:sub>
                            </m:sSub>
                          </m:num>
                          <m:den>
                            <m:r>
                              <a:rPr lang="en-GB" sz="1600" i="1">
                                <a:latin typeface="Cambria Math" panose="02040503050406030204" pitchFamily="18" charset="0"/>
                              </a:rPr>
                              <m:t>𝑑</m:t>
                            </m:r>
                          </m:den>
                        </m:f>
                      </m:e>
                    </m:func>
                    <m:r>
                      <a:rPr lang="en-GB" sz="1600" i="1">
                        <a:latin typeface="Cambria Math" panose="02040503050406030204" pitchFamily="18" charset="0"/>
                      </a:rPr>
                      <m:t>+</m:t>
                    </m:r>
                    <m:r>
                      <a:rPr lang="en-GB" sz="1600" i="1">
                        <a:latin typeface="Cambria Math" panose="02040503050406030204" pitchFamily="18" charset="0"/>
                      </a:rPr>
                      <m:t>𝐶</m:t>
                    </m:r>
                  </m:oMath>
                </a14:m>
                <a:r>
                  <a:rPr lang="en-US" sz="1600" dirty="0"/>
                  <a:t>.</a:t>
                </a:r>
              </a:p>
              <a:p>
                <a:pPr marL="342900" indent="-342900" algn="just">
                  <a:buFont typeface="Arial" panose="020B0604020202020204" pitchFamily="34" charset="0"/>
                  <a:buChar char="•"/>
                </a:pPr>
                <a:r>
                  <a:rPr lang="en-US" sz="2000" dirty="0"/>
                  <a:t>Perturbations in </a:t>
                </a:r>
                <a14:m>
                  <m:oMath xmlns:m="http://schemas.openxmlformats.org/officeDocument/2006/math">
                    <m:sSub>
                      <m:sSubPr>
                        <m:ctrlPr>
                          <a:rPr lang="en-US" sz="2000" i="1" smtClean="0">
                            <a:latin typeface="Cambria Math" panose="02040503050406030204" pitchFamily="18" charset="0"/>
                          </a:rPr>
                        </m:ctrlPr>
                      </m:sSubPr>
                      <m:e>
                        <m:r>
                          <a:rPr lang="en-GB" sz="2000" b="0" i="1" smtClean="0">
                            <a:latin typeface="Cambria Math" panose="02040503050406030204" pitchFamily="18" charset="0"/>
                          </a:rPr>
                          <m:t>𝑣</m:t>
                        </m:r>
                      </m:e>
                      <m:sub>
                        <m:r>
                          <a:rPr lang="en-GB" sz="2000" b="0" i="1" smtClean="0">
                            <a:latin typeface="Cambria Math" panose="02040503050406030204" pitchFamily="18" charset="0"/>
                          </a:rPr>
                          <m:t>(</m:t>
                        </m:r>
                        <m:r>
                          <a:rPr lang="en-GB" sz="2000" b="0" i="1" smtClean="0">
                            <a:latin typeface="Cambria Math" panose="02040503050406030204" pitchFamily="18" charset="0"/>
                          </a:rPr>
                          <m:t>𝑖</m:t>
                        </m:r>
                        <m:r>
                          <a:rPr lang="en-GB" sz="2000" b="0" i="1" smtClean="0">
                            <a:latin typeface="Cambria Math" panose="02040503050406030204" pitchFamily="18" charset="0"/>
                          </a:rPr>
                          <m:t>,</m:t>
                        </m:r>
                        <m:r>
                          <a:rPr lang="en-GB" sz="2000" b="0" i="1" smtClean="0">
                            <a:latin typeface="Cambria Math" panose="02040503050406030204" pitchFamily="18" charset="0"/>
                          </a:rPr>
                          <m:t>𝑒</m:t>
                        </m:r>
                        <m:r>
                          <a:rPr lang="en-GB" sz="2000" b="0" i="1" smtClean="0">
                            <a:latin typeface="Cambria Math" panose="02040503050406030204" pitchFamily="18" charset="0"/>
                          </a:rPr>
                          <m:t>),</m:t>
                        </m:r>
                        <m:r>
                          <a:rPr lang="en-GB" sz="2000" b="0" i="1" smtClean="0">
                            <a:latin typeface="Cambria Math" panose="02040503050406030204" pitchFamily="18" charset="0"/>
                          </a:rPr>
                          <m:t>𝐿</m:t>
                        </m:r>
                      </m:sub>
                    </m:sSub>
                  </m:oMath>
                </a14:m>
                <a:r>
                  <a:rPr lang="en-US" sz="2000" dirty="0"/>
                  <a:t>.</a:t>
                </a:r>
              </a:p>
              <a:p>
                <a:pPr marL="800100" lvl="1" indent="-342900" algn="just">
                  <a:buFont typeface="Wingdings" pitchFamily="2" charset="2"/>
                  <a:buChar char="Ø"/>
                </a:pPr>
                <a:r>
                  <a:rPr lang="en-US" sz="1600" dirty="0"/>
                  <a:t>Fit with: </a:t>
                </a:r>
                <a14:m>
                  <m:oMath xmlns:m="http://schemas.openxmlformats.org/officeDocument/2006/math">
                    <m:r>
                      <a:rPr lang="en-GB" sz="1600" i="1">
                        <a:latin typeface="Cambria Math" panose="02040503050406030204" pitchFamily="18" charset="0"/>
                      </a:rPr>
                      <m:t>𝐴</m:t>
                    </m:r>
                    <m:r>
                      <a:rPr lang="en-GB" sz="1600" i="1">
                        <a:latin typeface="Cambria Math" panose="02040503050406030204" pitchFamily="18" charset="0"/>
                      </a:rPr>
                      <m:t>∗</m:t>
                    </m:r>
                    <m:r>
                      <m:rPr>
                        <m:sty m:val="p"/>
                      </m:rPr>
                      <a:rPr lang="en-GB" sz="1600" i="0">
                        <a:latin typeface="Cambria Math" panose="02040503050406030204" pitchFamily="18" charset="0"/>
                      </a:rPr>
                      <m:t>exp</m:t>
                    </m:r>
                    <m:d>
                      <m:dPr>
                        <m:begChr m:val="["/>
                        <m:endChr m:val="]"/>
                        <m:ctrlPr>
                          <a:rPr lang="en-GB" sz="1600" i="1">
                            <a:latin typeface="Cambria Math" panose="02040503050406030204" pitchFamily="18" charset="0"/>
                          </a:rPr>
                        </m:ctrlPr>
                      </m:dPr>
                      <m:e>
                        <m:r>
                          <a:rPr lang="en-GB" sz="1600" i="1">
                            <a:latin typeface="Cambria Math" panose="02040503050406030204" pitchFamily="18" charset="0"/>
                          </a:rPr>
                          <m:t>−</m:t>
                        </m:r>
                        <m:f>
                          <m:fPr>
                            <m:ctrlPr>
                              <a:rPr lang="en-GB" sz="1600" i="1">
                                <a:latin typeface="Cambria Math" panose="02040503050406030204" pitchFamily="18" charset="0"/>
                              </a:rPr>
                            </m:ctrlPr>
                          </m:fPr>
                          <m:num>
                            <m:sSup>
                              <m:sSupPr>
                                <m:ctrlPr>
                                  <a:rPr lang="en-GB" sz="1600" i="1">
                                    <a:latin typeface="Cambria Math" panose="02040503050406030204" pitchFamily="18" charset="0"/>
                                  </a:rPr>
                                </m:ctrlPr>
                              </m:sSupPr>
                              <m:e>
                                <m:d>
                                  <m:dPr>
                                    <m:ctrlPr>
                                      <a:rPr lang="en-GB" sz="1600" i="1">
                                        <a:latin typeface="Cambria Math" panose="02040503050406030204" pitchFamily="18" charset="0"/>
                                      </a:rPr>
                                    </m:ctrlPr>
                                  </m:dPr>
                                  <m:e>
                                    <m:r>
                                      <a:rPr lang="en-GB" sz="1600" i="1">
                                        <a:latin typeface="Cambria Math" panose="02040503050406030204" pitchFamily="18" charset="0"/>
                                      </a:rPr>
                                      <m:t>𝑡</m:t>
                                    </m:r>
                                    <m:r>
                                      <a:rPr lang="en-GB" sz="1600" i="1">
                                        <a:latin typeface="Cambria Math" panose="02040503050406030204" pitchFamily="18" charset="0"/>
                                      </a:rPr>
                                      <m:t>−</m:t>
                                    </m:r>
                                    <m:sSub>
                                      <m:sSubPr>
                                        <m:ctrlPr>
                                          <a:rPr lang="en-GB" sz="1600" i="1">
                                            <a:latin typeface="Cambria Math" panose="02040503050406030204" pitchFamily="18" charset="0"/>
                                          </a:rPr>
                                        </m:ctrlPr>
                                      </m:sSubPr>
                                      <m:e>
                                        <m:r>
                                          <a:rPr lang="en-GB" sz="1600" i="1">
                                            <a:latin typeface="Cambria Math" panose="02040503050406030204" pitchFamily="18" charset="0"/>
                                          </a:rPr>
                                          <m:t>𝑡</m:t>
                                        </m:r>
                                      </m:e>
                                      <m:sub>
                                        <m:r>
                                          <a:rPr lang="en-GB" sz="1600" i="1">
                                            <a:latin typeface="Cambria Math" panose="02040503050406030204" pitchFamily="18" charset="0"/>
                                          </a:rPr>
                                          <m:t>0</m:t>
                                        </m:r>
                                      </m:sub>
                                    </m:sSub>
                                  </m:e>
                                </m:d>
                              </m:e>
                              <m:sup>
                                <m:r>
                                  <a:rPr lang="en-GB" sz="1600" i="1">
                                    <a:latin typeface="Cambria Math" panose="02040503050406030204" pitchFamily="18" charset="0"/>
                                  </a:rPr>
                                  <m:t>2</m:t>
                                </m:r>
                              </m:sup>
                            </m:sSup>
                          </m:num>
                          <m:den>
                            <m:r>
                              <a:rPr lang="en-GB" sz="1600" i="1">
                                <a:latin typeface="Cambria Math" panose="02040503050406030204" pitchFamily="18" charset="0"/>
                              </a:rPr>
                              <m:t>2</m:t>
                            </m:r>
                            <m:sSup>
                              <m:sSupPr>
                                <m:ctrlPr>
                                  <a:rPr lang="en-GB" sz="1600" i="1">
                                    <a:latin typeface="Cambria Math" panose="02040503050406030204" pitchFamily="18" charset="0"/>
                                  </a:rPr>
                                </m:ctrlPr>
                              </m:sSupPr>
                              <m:e>
                                <m:r>
                                  <a:rPr lang="en-GB" sz="1600" i="1">
                                    <a:latin typeface="Cambria Math" panose="02040503050406030204" pitchFamily="18" charset="0"/>
                                    <a:ea typeface="Cambria Math" panose="02040503050406030204" pitchFamily="18" charset="0"/>
                                  </a:rPr>
                                  <m:t>𝜎</m:t>
                                </m:r>
                              </m:e>
                              <m:sup>
                                <m:r>
                                  <a:rPr lang="en-GB" sz="1600" i="1">
                                    <a:latin typeface="Cambria Math" panose="02040503050406030204" pitchFamily="18" charset="0"/>
                                  </a:rPr>
                                  <m:t>2</m:t>
                                </m:r>
                              </m:sup>
                            </m:sSup>
                          </m:den>
                        </m:f>
                      </m:e>
                    </m:d>
                    <m:r>
                      <a:rPr lang="en-GB" sz="1600" i="1">
                        <a:latin typeface="Cambria Math" panose="02040503050406030204" pitchFamily="18" charset="0"/>
                      </a:rPr>
                      <m:t> +</m:t>
                    </m:r>
                    <m:r>
                      <a:rPr lang="en-GB" sz="1600" i="1">
                        <a:latin typeface="Cambria Math" panose="02040503050406030204" pitchFamily="18" charset="0"/>
                      </a:rPr>
                      <m:t>𝐶</m:t>
                    </m:r>
                  </m:oMath>
                </a14:m>
                <a:r>
                  <a:rPr lang="en-US" sz="1600" dirty="0"/>
                  <a:t>.</a:t>
                </a:r>
              </a:p>
              <a:p>
                <a:pPr marL="342900" indent="-342900" algn="just">
                  <a:buFont typeface="Arial" panose="020B0604020202020204" pitchFamily="34" charset="0"/>
                  <a:buChar char="•"/>
                </a:pPr>
                <a:r>
                  <a:rPr lang="en-US" sz="2000" dirty="0"/>
                  <a:t>Signatures in the Magnetic Flux Transport Velocity </a:t>
                </a:r>
                <a:r>
                  <a:rPr lang="en-US" sz="1600" dirty="0">
                    <a:solidFill>
                      <a:schemeClr val="accent4">
                        <a:lumMod val="75000"/>
                      </a:schemeClr>
                    </a:solidFill>
                  </a:rPr>
                  <a:t>(Li et al., 2021):</a:t>
                </a:r>
              </a:p>
              <a:p>
                <a:pPr algn="just"/>
                <a:r>
                  <a:rPr lang="en-US" sz="2000" dirty="0"/>
                  <a:t>	 </a:t>
                </a:r>
                <a14:m>
                  <m:oMath xmlns:m="http://schemas.openxmlformats.org/officeDocument/2006/math">
                    <m:sSub>
                      <m:sSubPr>
                        <m:ctrlPr>
                          <a:rPr lang="en-US" sz="2000" b="1" i="1" smtClean="0">
                            <a:latin typeface="Cambria Math" panose="02040503050406030204" pitchFamily="18" charset="0"/>
                          </a:rPr>
                        </m:ctrlPr>
                      </m:sSubPr>
                      <m:e>
                        <m:r>
                          <a:rPr lang="en-GB" sz="2000" b="1" i="0" smtClean="0">
                            <a:latin typeface="Cambria Math" panose="02040503050406030204" pitchFamily="18" charset="0"/>
                          </a:rPr>
                          <m:t>𝐔</m:t>
                        </m:r>
                      </m:e>
                      <m:sub>
                        <m:r>
                          <a:rPr lang="en-US" sz="2000" b="1" i="0" smtClean="0">
                            <a:latin typeface="Cambria Math" panose="02040503050406030204" pitchFamily="18" charset="0"/>
                            <a:ea typeface="Cambria Math" panose="02040503050406030204" pitchFamily="18" charset="0"/>
                          </a:rPr>
                          <m:t>𝛙</m:t>
                        </m:r>
                      </m:sub>
                    </m:sSub>
                    <m:r>
                      <a:rPr lang="en-GB" sz="2000" b="1" i="1" smtClean="0">
                        <a:latin typeface="Cambria Math" panose="02040503050406030204" pitchFamily="18" charset="0"/>
                        <a:ea typeface="Cambria Math" panose="02040503050406030204" pitchFamily="18" charset="0"/>
                      </a:rPr>
                      <m:t>=</m:t>
                    </m:r>
                    <m:f>
                      <m:fPr>
                        <m:ctrlPr>
                          <a:rPr lang="en-GB" sz="2000" i="1" smtClean="0">
                            <a:latin typeface="Cambria Math" panose="02040503050406030204" pitchFamily="18" charset="0"/>
                            <a:ea typeface="Cambria Math" panose="02040503050406030204" pitchFamily="18" charset="0"/>
                          </a:rPr>
                        </m:ctrlPr>
                      </m:fPr>
                      <m:num>
                        <m:sSub>
                          <m:sSubPr>
                            <m:ctrlPr>
                              <a:rPr lang="en-GB" sz="2000" i="1" smtClean="0">
                                <a:latin typeface="Cambria Math" panose="02040503050406030204" pitchFamily="18" charset="0"/>
                                <a:ea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𝐸</m:t>
                            </m:r>
                          </m:e>
                          <m:sub>
                            <m:r>
                              <a:rPr lang="en-GB" sz="2000" b="0" i="1" smtClean="0">
                                <a:latin typeface="Cambria Math" panose="02040503050406030204" pitchFamily="18" charset="0"/>
                                <a:ea typeface="Cambria Math" panose="02040503050406030204" pitchFamily="18" charset="0"/>
                              </a:rPr>
                              <m:t>𝑀</m:t>
                            </m:r>
                          </m:sub>
                        </m:sSub>
                      </m:num>
                      <m:den>
                        <m:sSub>
                          <m:sSubPr>
                            <m:ctrlPr>
                              <a:rPr lang="en-GB" sz="2000" i="1" smtClean="0">
                                <a:latin typeface="Cambria Math" panose="02040503050406030204" pitchFamily="18" charset="0"/>
                                <a:ea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𝐵</m:t>
                            </m:r>
                          </m:e>
                          <m:sub>
                            <m:r>
                              <a:rPr lang="en-GB" sz="2000" b="0" i="1" smtClean="0">
                                <a:latin typeface="Cambria Math" panose="02040503050406030204" pitchFamily="18" charset="0"/>
                                <a:ea typeface="Cambria Math" panose="02040503050406030204" pitchFamily="18" charset="0"/>
                              </a:rPr>
                              <m:t>𝐿𝑁</m:t>
                            </m:r>
                          </m:sub>
                        </m:sSub>
                      </m:den>
                    </m:f>
                    <m:d>
                      <m:dPr>
                        <m:ctrlPr>
                          <a:rPr lang="en-GB" sz="2000" b="1" i="1" smtClean="0">
                            <a:latin typeface="Cambria Math" panose="02040503050406030204" pitchFamily="18" charset="0"/>
                            <a:ea typeface="Cambria Math" panose="02040503050406030204" pitchFamily="18" charset="0"/>
                          </a:rPr>
                        </m:ctrlPr>
                      </m:dPr>
                      <m:e>
                        <m:acc>
                          <m:accPr>
                            <m:chr m:val="̂"/>
                            <m:ctrlPr>
                              <a:rPr lang="en-GB" sz="2000" b="1" i="1" smtClean="0">
                                <a:latin typeface="Cambria Math" panose="02040503050406030204" pitchFamily="18" charset="0"/>
                                <a:ea typeface="Cambria Math" panose="02040503050406030204" pitchFamily="18" charset="0"/>
                              </a:rPr>
                            </m:ctrlPr>
                          </m:accPr>
                          <m:e>
                            <m:r>
                              <a:rPr lang="en-GB" sz="2000" b="1" i="1" smtClean="0">
                                <a:latin typeface="Cambria Math" panose="02040503050406030204" pitchFamily="18" charset="0"/>
                                <a:ea typeface="Cambria Math" panose="02040503050406030204" pitchFamily="18" charset="0"/>
                              </a:rPr>
                              <m:t>𝑴</m:t>
                            </m:r>
                          </m:e>
                        </m:acc>
                        <m:r>
                          <a:rPr lang="en-US" sz="2000" b="1" i="1" smtClean="0">
                            <a:latin typeface="Cambria Math" panose="02040503050406030204" pitchFamily="18" charset="0"/>
                            <a:ea typeface="Cambria Math" panose="02040503050406030204" pitchFamily="18" charset="0"/>
                          </a:rPr>
                          <m:t>×</m:t>
                        </m:r>
                        <m:sSub>
                          <m:sSubPr>
                            <m:ctrlPr>
                              <a:rPr lang="en-US" sz="2000" b="1" i="1" smtClean="0">
                                <a:latin typeface="Cambria Math" panose="02040503050406030204" pitchFamily="18" charset="0"/>
                              </a:rPr>
                            </m:ctrlPr>
                          </m:sSubPr>
                          <m:e>
                            <m:acc>
                              <m:accPr>
                                <m:chr m:val="̂"/>
                                <m:ctrlPr>
                                  <a:rPr lang="en-US" sz="2000" b="1" i="1" smtClean="0">
                                    <a:latin typeface="Cambria Math" panose="02040503050406030204" pitchFamily="18" charset="0"/>
                                  </a:rPr>
                                </m:ctrlPr>
                              </m:accPr>
                              <m:e>
                                <m:r>
                                  <a:rPr lang="en-GB" sz="2000" b="1" i="1" smtClean="0">
                                    <a:latin typeface="Cambria Math" panose="02040503050406030204" pitchFamily="18" charset="0"/>
                                  </a:rPr>
                                  <m:t>𝒃</m:t>
                                </m:r>
                              </m:e>
                            </m:acc>
                          </m:e>
                          <m:sub>
                            <m:r>
                              <a:rPr lang="en-GB" sz="2000" b="1" i="1" smtClean="0">
                                <a:latin typeface="Cambria Math" panose="02040503050406030204" pitchFamily="18" charset="0"/>
                              </a:rPr>
                              <m:t>𝑳𝑵</m:t>
                            </m:r>
                          </m:sub>
                        </m:sSub>
                      </m:e>
                    </m:d>
                  </m:oMath>
                </a14:m>
                <a:r>
                  <a:rPr lang="en-US" sz="2000" dirty="0"/>
                  <a:t>.</a:t>
                </a:r>
              </a:p>
              <a:p>
                <a:pPr marL="800100" lvl="1" indent="-342900" algn="just">
                  <a:buFont typeface="Wingdings" pitchFamily="2" charset="2"/>
                  <a:buChar char="Ø"/>
                </a:pPr>
                <a14:m>
                  <m:oMath xmlns:m="http://schemas.openxmlformats.org/officeDocument/2006/math">
                    <m:sSub>
                      <m:sSubPr>
                        <m:ctrlPr>
                          <a:rPr lang="en-US" sz="1600" i="1" smtClean="0">
                            <a:latin typeface="Cambria Math" panose="02040503050406030204" pitchFamily="18" charset="0"/>
                          </a:rPr>
                        </m:ctrlPr>
                      </m:sSubPr>
                      <m:e>
                        <m:r>
                          <a:rPr lang="en-GB" sz="1600" b="0" i="1" smtClean="0">
                            <a:latin typeface="Cambria Math" panose="02040503050406030204" pitchFamily="18" charset="0"/>
                          </a:rPr>
                          <m:t>𝑈</m:t>
                        </m:r>
                      </m:e>
                      <m:sub>
                        <m:r>
                          <a:rPr lang="en-US" sz="1600" i="1" smtClean="0">
                            <a:latin typeface="Cambria Math" panose="02040503050406030204" pitchFamily="18" charset="0"/>
                            <a:ea typeface="Cambria Math" panose="02040503050406030204" pitchFamily="18" charset="0"/>
                          </a:rPr>
                          <m:t>𝜓</m:t>
                        </m:r>
                        <m:r>
                          <a:rPr lang="en-GB" sz="1600" b="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ea typeface="Cambria Math" panose="02040503050406030204" pitchFamily="18" charset="0"/>
                          </a:rPr>
                          <m:t>𝐿</m:t>
                        </m:r>
                      </m:sub>
                    </m:sSub>
                  </m:oMath>
                </a14:m>
                <a:r>
                  <a:rPr lang="en-US" sz="1600" dirty="0"/>
                  <a:t> and </a:t>
                </a:r>
                <a14:m>
                  <m:oMath xmlns:m="http://schemas.openxmlformats.org/officeDocument/2006/math">
                    <m:sSub>
                      <m:sSubPr>
                        <m:ctrlPr>
                          <a:rPr lang="en-US" sz="1600" i="1">
                            <a:latin typeface="Cambria Math" panose="02040503050406030204" pitchFamily="18" charset="0"/>
                          </a:rPr>
                        </m:ctrlPr>
                      </m:sSubPr>
                      <m:e>
                        <m:r>
                          <a:rPr lang="en-GB" sz="1600" i="1">
                            <a:latin typeface="Cambria Math" panose="02040503050406030204" pitchFamily="18" charset="0"/>
                          </a:rPr>
                          <m:t>𝑈</m:t>
                        </m:r>
                      </m:e>
                      <m:sub>
                        <m:r>
                          <a:rPr lang="en-US" sz="1600" i="1">
                            <a:latin typeface="Cambria Math" panose="02040503050406030204" pitchFamily="18" charset="0"/>
                            <a:ea typeface="Cambria Math" panose="02040503050406030204" pitchFamily="18" charset="0"/>
                          </a:rPr>
                          <m:t>𝜓</m:t>
                        </m:r>
                        <m:r>
                          <a:rPr lang="en-GB" sz="1600" i="1">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ea typeface="Cambria Math" panose="02040503050406030204" pitchFamily="18" charset="0"/>
                          </a:rPr>
                          <m:t>𝑁</m:t>
                        </m:r>
                      </m:sub>
                    </m:sSub>
                  </m:oMath>
                </a14:m>
                <a:r>
                  <a:rPr lang="en-US" sz="1600" dirty="0"/>
                  <a:t> fit with a gaussian and its first derivative:</a:t>
                </a:r>
              </a:p>
              <a:p>
                <a:pPr lvl="2" algn="just"/>
                <a:r>
                  <a:rPr lang="en-US" sz="1600" dirty="0"/>
                  <a:t> </a:t>
                </a:r>
                <a14:m>
                  <m:oMath xmlns:m="http://schemas.openxmlformats.org/officeDocument/2006/math">
                    <m:r>
                      <a:rPr lang="en-GB" sz="1600" i="1">
                        <a:latin typeface="Cambria Math" panose="02040503050406030204" pitchFamily="18" charset="0"/>
                      </a:rPr>
                      <m:t>−</m:t>
                    </m:r>
                    <m:f>
                      <m:fPr>
                        <m:ctrlPr>
                          <a:rPr lang="en-GB" sz="1600" i="1">
                            <a:latin typeface="Cambria Math" panose="02040503050406030204" pitchFamily="18" charset="0"/>
                          </a:rPr>
                        </m:ctrlPr>
                      </m:fPr>
                      <m:num>
                        <m:r>
                          <a:rPr lang="en-GB" sz="1600" i="1">
                            <a:latin typeface="Cambria Math" panose="02040503050406030204" pitchFamily="18" charset="0"/>
                          </a:rPr>
                          <m:t>𝐴</m:t>
                        </m:r>
                        <m:d>
                          <m:dPr>
                            <m:ctrlPr>
                              <a:rPr lang="en-GB" sz="1600" i="1">
                                <a:latin typeface="Cambria Math" panose="02040503050406030204" pitchFamily="18" charset="0"/>
                              </a:rPr>
                            </m:ctrlPr>
                          </m:dPr>
                          <m:e>
                            <m:r>
                              <a:rPr lang="en-GB" sz="1600" i="1">
                                <a:latin typeface="Cambria Math" panose="02040503050406030204" pitchFamily="18" charset="0"/>
                              </a:rPr>
                              <m:t>𝑡</m:t>
                            </m:r>
                            <m:r>
                              <a:rPr lang="en-GB" sz="1600" i="1">
                                <a:latin typeface="Cambria Math" panose="02040503050406030204" pitchFamily="18" charset="0"/>
                              </a:rPr>
                              <m:t>−</m:t>
                            </m:r>
                            <m:sSub>
                              <m:sSubPr>
                                <m:ctrlPr>
                                  <a:rPr lang="en-GB" sz="1600" i="1">
                                    <a:latin typeface="Cambria Math" panose="02040503050406030204" pitchFamily="18" charset="0"/>
                                  </a:rPr>
                                </m:ctrlPr>
                              </m:sSubPr>
                              <m:e>
                                <m:r>
                                  <a:rPr lang="en-GB" sz="1600" i="1">
                                    <a:latin typeface="Cambria Math" panose="02040503050406030204" pitchFamily="18" charset="0"/>
                                  </a:rPr>
                                  <m:t>𝑡</m:t>
                                </m:r>
                              </m:e>
                              <m:sub>
                                <m:r>
                                  <a:rPr lang="en-GB" sz="1600" i="1">
                                    <a:latin typeface="Cambria Math" panose="02040503050406030204" pitchFamily="18" charset="0"/>
                                  </a:rPr>
                                  <m:t>0</m:t>
                                </m:r>
                              </m:sub>
                            </m:sSub>
                          </m:e>
                        </m:d>
                      </m:num>
                      <m:den>
                        <m:sSup>
                          <m:sSupPr>
                            <m:ctrlPr>
                              <a:rPr lang="en-GB" sz="1600" i="1">
                                <a:latin typeface="Cambria Math" panose="02040503050406030204" pitchFamily="18" charset="0"/>
                              </a:rPr>
                            </m:ctrlPr>
                          </m:sSupPr>
                          <m:e>
                            <m:r>
                              <a:rPr lang="en-GB" sz="1600" i="1">
                                <a:latin typeface="Cambria Math" panose="02040503050406030204" pitchFamily="18" charset="0"/>
                                <a:ea typeface="Cambria Math" panose="02040503050406030204" pitchFamily="18" charset="0"/>
                              </a:rPr>
                              <m:t>𝜎</m:t>
                            </m:r>
                          </m:e>
                          <m:sup>
                            <m:r>
                              <a:rPr lang="en-GB" sz="1600" i="1">
                                <a:latin typeface="Cambria Math" panose="02040503050406030204" pitchFamily="18" charset="0"/>
                              </a:rPr>
                              <m:t>2</m:t>
                            </m:r>
                          </m:sup>
                        </m:sSup>
                      </m:den>
                    </m:f>
                    <m:r>
                      <a:rPr lang="en-GB" sz="1600" i="1">
                        <a:latin typeface="Cambria Math" panose="02040503050406030204" pitchFamily="18" charset="0"/>
                      </a:rPr>
                      <m:t>∗</m:t>
                    </m:r>
                    <m:r>
                      <m:rPr>
                        <m:sty m:val="p"/>
                      </m:rPr>
                      <a:rPr lang="en-GB" sz="1600" i="0">
                        <a:latin typeface="Cambria Math" panose="02040503050406030204" pitchFamily="18" charset="0"/>
                      </a:rPr>
                      <m:t>exp</m:t>
                    </m:r>
                    <m:d>
                      <m:dPr>
                        <m:begChr m:val="["/>
                        <m:endChr m:val="]"/>
                        <m:ctrlPr>
                          <a:rPr lang="en-GB" sz="1600" i="1">
                            <a:latin typeface="Cambria Math" panose="02040503050406030204" pitchFamily="18" charset="0"/>
                          </a:rPr>
                        </m:ctrlPr>
                      </m:dPr>
                      <m:e>
                        <m:r>
                          <a:rPr lang="en-GB" sz="1600" i="1">
                            <a:latin typeface="Cambria Math" panose="02040503050406030204" pitchFamily="18" charset="0"/>
                          </a:rPr>
                          <m:t>−</m:t>
                        </m:r>
                        <m:f>
                          <m:fPr>
                            <m:ctrlPr>
                              <a:rPr lang="en-GB" sz="1600" i="1">
                                <a:latin typeface="Cambria Math" panose="02040503050406030204" pitchFamily="18" charset="0"/>
                              </a:rPr>
                            </m:ctrlPr>
                          </m:fPr>
                          <m:num>
                            <m:sSup>
                              <m:sSupPr>
                                <m:ctrlPr>
                                  <a:rPr lang="en-GB" sz="1600" i="1">
                                    <a:latin typeface="Cambria Math" panose="02040503050406030204" pitchFamily="18" charset="0"/>
                                  </a:rPr>
                                </m:ctrlPr>
                              </m:sSupPr>
                              <m:e>
                                <m:d>
                                  <m:dPr>
                                    <m:ctrlPr>
                                      <a:rPr lang="en-GB" sz="1600" i="1">
                                        <a:latin typeface="Cambria Math" panose="02040503050406030204" pitchFamily="18" charset="0"/>
                                      </a:rPr>
                                    </m:ctrlPr>
                                  </m:dPr>
                                  <m:e>
                                    <m:r>
                                      <a:rPr lang="en-GB" sz="1600" i="1">
                                        <a:latin typeface="Cambria Math" panose="02040503050406030204" pitchFamily="18" charset="0"/>
                                      </a:rPr>
                                      <m:t>𝑡</m:t>
                                    </m:r>
                                    <m:r>
                                      <a:rPr lang="en-GB" sz="1600" i="1">
                                        <a:latin typeface="Cambria Math" panose="02040503050406030204" pitchFamily="18" charset="0"/>
                                      </a:rPr>
                                      <m:t>−</m:t>
                                    </m:r>
                                    <m:sSub>
                                      <m:sSubPr>
                                        <m:ctrlPr>
                                          <a:rPr lang="en-GB" sz="1600" i="1">
                                            <a:latin typeface="Cambria Math" panose="02040503050406030204" pitchFamily="18" charset="0"/>
                                          </a:rPr>
                                        </m:ctrlPr>
                                      </m:sSubPr>
                                      <m:e>
                                        <m:r>
                                          <a:rPr lang="en-GB" sz="1600" i="1">
                                            <a:latin typeface="Cambria Math" panose="02040503050406030204" pitchFamily="18" charset="0"/>
                                          </a:rPr>
                                          <m:t>𝑡</m:t>
                                        </m:r>
                                      </m:e>
                                      <m:sub>
                                        <m:r>
                                          <a:rPr lang="en-GB" sz="1600" i="1">
                                            <a:latin typeface="Cambria Math" panose="02040503050406030204" pitchFamily="18" charset="0"/>
                                          </a:rPr>
                                          <m:t>0</m:t>
                                        </m:r>
                                      </m:sub>
                                    </m:sSub>
                                  </m:e>
                                </m:d>
                              </m:e>
                              <m:sup>
                                <m:r>
                                  <a:rPr lang="en-GB" sz="1600" i="1">
                                    <a:latin typeface="Cambria Math" panose="02040503050406030204" pitchFamily="18" charset="0"/>
                                  </a:rPr>
                                  <m:t>2</m:t>
                                </m:r>
                              </m:sup>
                            </m:sSup>
                          </m:num>
                          <m:den>
                            <m:r>
                              <a:rPr lang="en-GB" sz="1600" i="1">
                                <a:latin typeface="Cambria Math" panose="02040503050406030204" pitchFamily="18" charset="0"/>
                              </a:rPr>
                              <m:t>2</m:t>
                            </m:r>
                            <m:sSup>
                              <m:sSupPr>
                                <m:ctrlPr>
                                  <a:rPr lang="en-GB" sz="1600" i="1">
                                    <a:latin typeface="Cambria Math" panose="02040503050406030204" pitchFamily="18" charset="0"/>
                                  </a:rPr>
                                </m:ctrlPr>
                              </m:sSupPr>
                              <m:e>
                                <m:r>
                                  <a:rPr lang="en-GB" sz="1600" i="1">
                                    <a:latin typeface="Cambria Math" panose="02040503050406030204" pitchFamily="18" charset="0"/>
                                    <a:ea typeface="Cambria Math" panose="02040503050406030204" pitchFamily="18" charset="0"/>
                                  </a:rPr>
                                  <m:t>𝜎</m:t>
                                </m:r>
                              </m:e>
                              <m:sup>
                                <m:r>
                                  <a:rPr lang="en-GB" sz="1600" i="1">
                                    <a:latin typeface="Cambria Math" panose="02040503050406030204" pitchFamily="18" charset="0"/>
                                  </a:rPr>
                                  <m:t>2</m:t>
                                </m:r>
                              </m:sup>
                            </m:sSup>
                          </m:den>
                        </m:f>
                      </m:e>
                    </m:d>
                    <m:r>
                      <a:rPr lang="en-GB" sz="1600" i="1">
                        <a:latin typeface="Cambria Math" panose="02040503050406030204" pitchFamily="18" charset="0"/>
                      </a:rPr>
                      <m:t>+</m:t>
                    </m:r>
                    <m:r>
                      <a:rPr lang="en-GB" sz="1600" i="1">
                        <a:latin typeface="Cambria Math" panose="02040503050406030204" pitchFamily="18" charset="0"/>
                      </a:rPr>
                      <m:t>𝐶</m:t>
                    </m:r>
                  </m:oMath>
                </a14:m>
                <a:r>
                  <a:rPr lang="en-US" sz="1600" dirty="0"/>
                  <a:t>.</a:t>
                </a:r>
              </a:p>
            </p:txBody>
          </p:sp>
        </mc:Choice>
        <mc:Fallback xmlns="">
          <p:sp>
            <p:nvSpPr>
              <p:cNvPr id="17" name="TextBox 16">
                <a:extLst>
                  <a:ext uri="{FF2B5EF4-FFF2-40B4-BE49-F238E27FC236}">
                    <a16:creationId xmlns:a16="http://schemas.microsoft.com/office/drawing/2014/main" id="{5BF08E5B-C427-BE3E-269A-46980F7EFF83}"/>
                  </a:ext>
                </a:extLst>
              </p:cNvPr>
              <p:cNvSpPr txBox="1">
                <a:spLocks noRot="1" noChangeAspect="1" noMove="1" noResize="1" noEditPoints="1" noAdjustHandles="1" noChangeArrowheads="1" noChangeShapeType="1" noTextEdit="1"/>
              </p:cNvSpPr>
              <p:nvPr/>
            </p:nvSpPr>
            <p:spPr>
              <a:xfrm>
                <a:off x="144127" y="1893818"/>
                <a:ext cx="5974505" cy="3496535"/>
              </a:xfrm>
              <a:prstGeom prst="rect">
                <a:avLst/>
              </a:prstGeom>
              <a:blipFill>
                <a:blip r:embed="rId6"/>
                <a:stretch>
                  <a:fillRect l="-849" t="-1449" r="-1062"/>
                </a:stretch>
              </a:blipFill>
            </p:spPr>
            <p:txBody>
              <a:bodyPr/>
              <a:lstStyle/>
              <a:p>
                <a:r>
                  <a:rPr lang="en-US">
                    <a:noFill/>
                  </a:rPr>
                  <a:t> </a:t>
                </a:r>
              </a:p>
            </p:txBody>
          </p:sp>
        </mc:Fallback>
      </mc:AlternateContent>
      <p:pic>
        <p:nvPicPr>
          <p:cNvPr id="18" name="Picture 17">
            <a:extLst>
              <a:ext uri="{FF2B5EF4-FFF2-40B4-BE49-F238E27FC236}">
                <a16:creationId xmlns:a16="http://schemas.microsoft.com/office/drawing/2014/main" id="{71A8550A-8897-00F3-2657-D9B03043EA3D}"/>
              </a:ext>
            </a:extLst>
          </p:cNvPr>
          <p:cNvPicPr>
            <a:picLocks noChangeAspect="1"/>
          </p:cNvPicPr>
          <p:nvPr/>
        </p:nvPicPr>
        <p:blipFill>
          <a:blip r:embed="rId7"/>
          <a:stretch>
            <a:fillRect/>
          </a:stretch>
        </p:blipFill>
        <p:spPr>
          <a:xfrm>
            <a:off x="6939681" y="2318999"/>
            <a:ext cx="5107764" cy="1943718"/>
          </a:xfrm>
          <a:prstGeom prst="rect">
            <a:avLst/>
          </a:prstGeom>
        </p:spPr>
      </p:pic>
      <p:pic>
        <p:nvPicPr>
          <p:cNvPr id="19" name="Picture 18">
            <a:extLst>
              <a:ext uri="{FF2B5EF4-FFF2-40B4-BE49-F238E27FC236}">
                <a16:creationId xmlns:a16="http://schemas.microsoft.com/office/drawing/2014/main" id="{2116BFC4-D48C-8AC6-DF9E-C5D22D0C3637}"/>
              </a:ext>
            </a:extLst>
          </p:cNvPr>
          <p:cNvPicPr>
            <a:picLocks noChangeAspect="1"/>
          </p:cNvPicPr>
          <p:nvPr/>
        </p:nvPicPr>
        <p:blipFill>
          <a:blip r:embed="rId8"/>
          <a:stretch>
            <a:fillRect/>
          </a:stretch>
        </p:blipFill>
        <p:spPr>
          <a:xfrm>
            <a:off x="6865254" y="4297795"/>
            <a:ext cx="5187004" cy="2141068"/>
          </a:xfrm>
          <a:prstGeom prst="rect">
            <a:avLst/>
          </a:prstGeom>
        </p:spPr>
      </p:pic>
      <p:sp>
        <p:nvSpPr>
          <p:cNvPr id="20" name="TextBox 19">
            <a:extLst>
              <a:ext uri="{FF2B5EF4-FFF2-40B4-BE49-F238E27FC236}">
                <a16:creationId xmlns:a16="http://schemas.microsoft.com/office/drawing/2014/main" id="{EC47D924-7379-06AD-B14E-D71F6D78DAFE}"/>
              </a:ext>
            </a:extLst>
          </p:cNvPr>
          <p:cNvSpPr txBox="1"/>
          <p:nvPr/>
        </p:nvSpPr>
        <p:spPr>
          <a:xfrm>
            <a:off x="4428665" y="2807916"/>
            <a:ext cx="65" cy="215444"/>
          </a:xfrm>
          <a:prstGeom prst="rect">
            <a:avLst/>
          </a:prstGeom>
          <a:noFill/>
        </p:spPr>
        <p:txBody>
          <a:bodyPr wrap="none" lIns="0" tIns="0" rIns="0" bIns="0" rtlCol="0">
            <a:spAutoFit/>
          </a:bodyPr>
          <a:lstStyle/>
          <a:p>
            <a:endParaRPr lang="en-US" sz="1400" dirty="0"/>
          </a:p>
        </p:txBody>
      </p:sp>
      <p:sp>
        <p:nvSpPr>
          <p:cNvPr id="9" name="TextBox 8">
            <a:extLst>
              <a:ext uri="{FF2B5EF4-FFF2-40B4-BE49-F238E27FC236}">
                <a16:creationId xmlns:a16="http://schemas.microsoft.com/office/drawing/2014/main" id="{95B75734-D677-033B-1ABC-EA9BABF5F299}"/>
              </a:ext>
            </a:extLst>
          </p:cNvPr>
          <p:cNvSpPr txBox="1"/>
          <p:nvPr/>
        </p:nvSpPr>
        <p:spPr>
          <a:xfrm>
            <a:off x="481960" y="5469480"/>
            <a:ext cx="6198184" cy="769441"/>
          </a:xfrm>
          <a:prstGeom prst="rect">
            <a:avLst/>
          </a:prstGeom>
          <a:noFill/>
        </p:spPr>
        <p:txBody>
          <a:bodyPr wrap="square" rtlCol="0">
            <a:spAutoFit/>
          </a:bodyPr>
          <a:lstStyle/>
          <a:p>
            <a:pPr algn="ctr"/>
            <a:r>
              <a:rPr lang="en-US" sz="2200" dirty="0"/>
              <a:t>The fitting parameters will be the input for the next ML layer that will classify true from false events.</a:t>
            </a:r>
          </a:p>
        </p:txBody>
      </p:sp>
    </p:spTree>
    <p:extLst>
      <p:ext uri="{BB962C8B-B14F-4D97-AF65-F5344CB8AC3E}">
        <p14:creationId xmlns:p14="http://schemas.microsoft.com/office/powerpoint/2010/main" val="2198928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01E9B-5A78-5819-E77B-EFDF04D41E11}"/>
              </a:ext>
            </a:extLst>
          </p:cNvPr>
          <p:cNvSpPr>
            <a:spLocks noGrp="1"/>
          </p:cNvSpPr>
          <p:nvPr>
            <p:ph type="title"/>
          </p:nvPr>
        </p:nvSpPr>
        <p:spPr>
          <a:xfrm>
            <a:off x="838200" y="-68337"/>
            <a:ext cx="10515600" cy="1325563"/>
          </a:xfrm>
        </p:spPr>
        <p:txBody>
          <a:bodyPr/>
          <a:lstStyle/>
          <a:p>
            <a:r>
              <a:rPr lang="en-US" b="1" dirty="0">
                <a:solidFill>
                  <a:schemeClr val="accent4">
                    <a:lumMod val="75000"/>
                  </a:schemeClr>
                </a:solidFill>
              </a:rPr>
              <a:t>Summary</a:t>
            </a:r>
          </a:p>
        </p:txBody>
      </p:sp>
      <p:sp>
        <p:nvSpPr>
          <p:cNvPr id="3" name="Content Placeholder 2">
            <a:extLst>
              <a:ext uri="{FF2B5EF4-FFF2-40B4-BE49-F238E27FC236}">
                <a16:creationId xmlns:a16="http://schemas.microsoft.com/office/drawing/2014/main" id="{294D66A3-2983-E9CA-380E-C4B8C1297ECE}"/>
              </a:ext>
            </a:extLst>
          </p:cNvPr>
          <p:cNvSpPr>
            <a:spLocks noGrp="1"/>
          </p:cNvSpPr>
          <p:nvPr>
            <p:ph idx="1"/>
          </p:nvPr>
        </p:nvSpPr>
        <p:spPr>
          <a:xfrm>
            <a:off x="721895" y="1000053"/>
            <a:ext cx="10631905" cy="2182045"/>
          </a:xfrm>
        </p:spPr>
        <p:txBody>
          <a:bodyPr>
            <a:normAutofit/>
          </a:bodyPr>
          <a:lstStyle/>
          <a:p>
            <a:pPr algn="just"/>
            <a:r>
              <a:rPr lang="en-GB" sz="2600" dirty="0"/>
              <a:t>Our physically-motivated features enable the TICC algorithm to reliably identify the complex patterns of magnetic reconnection.</a:t>
            </a:r>
          </a:p>
          <a:p>
            <a:pPr algn="just"/>
            <a:r>
              <a:rPr lang="en-GB" sz="2600" dirty="0"/>
              <a:t>The method successfully finds previously identified events and, crucially, discovers potential new candidates missed by manual methods.</a:t>
            </a:r>
          </a:p>
        </p:txBody>
      </p:sp>
      <p:sp>
        <p:nvSpPr>
          <p:cNvPr id="6" name="Title 1">
            <a:extLst>
              <a:ext uri="{FF2B5EF4-FFF2-40B4-BE49-F238E27FC236}">
                <a16:creationId xmlns:a16="http://schemas.microsoft.com/office/drawing/2014/main" id="{9F3F4876-A730-170A-0AFF-3734B37601BE}"/>
              </a:ext>
            </a:extLst>
          </p:cNvPr>
          <p:cNvSpPr txBox="1">
            <a:spLocks/>
          </p:cNvSpPr>
          <p:nvPr/>
        </p:nvSpPr>
        <p:spPr>
          <a:xfrm>
            <a:off x="838200" y="286410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4">
                    <a:lumMod val="75000"/>
                  </a:schemeClr>
                </a:solidFill>
              </a:rPr>
              <a:t>Next steps</a:t>
            </a:r>
          </a:p>
        </p:txBody>
      </p:sp>
      <p:sp>
        <p:nvSpPr>
          <p:cNvPr id="7" name="Content Placeholder 2">
            <a:extLst>
              <a:ext uri="{FF2B5EF4-FFF2-40B4-BE49-F238E27FC236}">
                <a16:creationId xmlns:a16="http://schemas.microsoft.com/office/drawing/2014/main" id="{0FF18F7D-5498-1F5B-AEE5-0345C9ADC53D}"/>
              </a:ext>
            </a:extLst>
          </p:cNvPr>
          <p:cNvSpPr txBox="1">
            <a:spLocks/>
          </p:cNvSpPr>
          <p:nvPr/>
        </p:nvSpPr>
        <p:spPr>
          <a:xfrm>
            <a:off x="838200" y="3997880"/>
            <a:ext cx="10515600" cy="21820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dirty="0"/>
              <a:t>Apply the trained model to a comprehensive range of MMS turbulent datasets to build a large-scale event catalogue. </a:t>
            </a:r>
          </a:p>
          <a:p>
            <a:pPr algn="just"/>
            <a:r>
              <a:rPr lang="en-GB" dirty="0"/>
              <a:t>Perform a robust statistical analysis correlating the occurrence rate of reconnection with the bulk properties of the surrounding turbulence.</a:t>
            </a:r>
          </a:p>
        </p:txBody>
      </p:sp>
      <p:grpSp>
        <p:nvGrpSpPr>
          <p:cNvPr id="4" name="Group 3">
            <a:extLst>
              <a:ext uri="{FF2B5EF4-FFF2-40B4-BE49-F238E27FC236}">
                <a16:creationId xmlns:a16="http://schemas.microsoft.com/office/drawing/2014/main" id="{3DF16DF7-36C8-2C92-10F7-BEE37EA0E577}"/>
              </a:ext>
            </a:extLst>
          </p:cNvPr>
          <p:cNvGrpSpPr/>
          <p:nvPr/>
        </p:nvGrpSpPr>
        <p:grpSpPr>
          <a:xfrm>
            <a:off x="11177" y="6528811"/>
            <a:ext cx="12192000" cy="369332"/>
            <a:chOff x="0" y="6488668"/>
            <a:chExt cx="12192000" cy="369332"/>
          </a:xfrm>
        </p:grpSpPr>
        <p:grpSp>
          <p:nvGrpSpPr>
            <p:cNvPr id="5" name="Group 4">
              <a:extLst>
                <a:ext uri="{FF2B5EF4-FFF2-40B4-BE49-F238E27FC236}">
                  <a16:creationId xmlns:a16="http://schemas.microsoft.com/office/drawing/2014/main" id="{24BDA711-6C6E-C518-790A-89278D52E3EB}"/>
                </a:ext>
              </a:extLst>
            </p:cNvPr>
            <p:cNvGrpSpPr/>
            <p:nvPr/>
          </p:nvGrpSpPr>
          <p:grpSpPr>
            <a:xfrm>
              <a:off x="0" y="6488668"/>
              <a:ext cx="12192000" cy="349984"/>
              <a:chOff x="0" y="6488668"/>
              <a:chExt cx="12192000" cy="349984"/>
            </a:xfrm>
          </p:grpSpPr>
          <p:sp>
            <p:nvSpPr>
              <p:cNvPr id="9" name="TextBox 8">
                <a:extLst>
                  <a:ext uri="{FF2B5EF4-FFF2-40B4-BE49-F238E27FC236}">
                    <a16:creationId xmlns:a16="http://schemas.microsoft.com/office/drawing/2014/main" id="{C103A698-F7D5-7B5E-E216-4AA79F70FF2B}"/>
                  </a:ext>
                </a:extLst>
              </p:cNvPr>
              <p:cNvSpPr txBox="1"/>
              <p:nvPr/>
            </p:nvSpPr>
            <p:spPr>
              <a:xfrm>
                <a:off x="0" y="6500098"/>
                <a:ext cx="12192000" cy="338554"/>
              </a:xfrm>
              <a:prstGeom prst="rect">
                <a:avLst/>
              </a:prstGeom>
              <a:noFill/>
            </p:spPr>
            <p:txBody>
              <a:bodyPr wrap="square" rtlCol="0">
                <a:spAutoFit/>
              </a:bodyPr>
              <a:lstStyle/>
              <a:p>
                <a:r>
                  <a:rPr lang="en-US" sz="1600" dirty="0">
                    <a:hlinkClick r:id="rId3"/>
                  </a:rPr>
                  <a:t>paulina.pilapana@northumbria.ac.uk</a:t>
                </a:r>
                <a:r>
                  <a:rPr lang="en-US" sz="1600" dirty="0"/>
                  <a:t>									                   14</a:t>
                </a:r>
              </a:p>
            </p:txBody>
          </p:sp>
          <p:cxnSp>
            <p:nvCxnSpPr>
              <p:cNvPr id="10" name="Straight Connector 9">
                <a:extLst>
                  <a:ext uri="{FF2B5EF4-FFF2-40B4-BE49-F238E27FC236}">
                    <a16:creationId xmlns:a16="http://schemas.microsoft.com/office/drawing/2014/main" id="{56A4BF16-2639-9033-4F99-8088733143DC}"/>
                  </a:ext>
                </a:extLst>
              </p:cNvPr>
              <p:cNvCxnSpPr/>
              <p:nvPr/>
            </p:nvCxnSpPr>
            <p:spPr>
              <a:xfrm>
                <a:off x="0" y="6488668"/>
                <a:ext cx="12192000" cy="0"/>
              </a:xfrm>
              <a:prstGeom prst="line">
                <a:avLst/>
              </a:prstGeom>
              <a:ln w="63500">
                <a:gradFill flip="none" rotWithShape="1">
                  <a:gsLst>
                    <a:gs pos="0">
                      <a:schemeClr val="tx1"/>
                    </a:gs>
                    <a:gs pos="46000">
                      <a:schemeClr val="accent1">
                        <a:lumMod val="95000"/>
                        <a:lumOff val="5000"/>
                      </a:schemeClr>
                    </a:gs>
                    <a:gs pos="100000">
                      <a:schemeClr val="accent1">
                        <a:lumMod val="60000"/>
                      </a:schemeClr>
                    </a:gs>
                  </a:gsLst>
                  <a:path path="circle">
                    <a:fillToRect l="50000" t="130000" r="50000" b="-30000"/>
                  </a:path>
                  <a:tileRect/>
                </a:gradFill>
              </a:ln>
            </p:spPr>
            <p:style>
              <a:lnRef idx="2">
                <a:schemeClr val="dk1"/>
              </a:lnRef>
              <a:fillRef idx="0">
                <a:schemeClr val="dk1"/>
              </a:fillRef>
              <a:effectRef idx="1">
                <a:schemeClr val="dk1"/>
              </a:effectRef>
              <a:fontRef idx="minor">
                <a:schemeClr val="tx1"/>
              </a:fontRef>
            </p:style>
          </p:cxnSp>
        </p:grpSp>
        <p:pic>
          <p:nvPicPr>
            <p:cNvPr id="8" name="Picture 2">
              <a:extLst>
                <a:ext uri="{FF2B5EF4-FFF2-40B4-BE49-F238E27FC236}">
                  <a16:creationId xmlns:a16="http://schemas.microsoft.com/office/drawing/2014/main" id="{0C232FC7-D4F9-2664-C338-4D010B4202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3576"/>
            <a:stretch/>
          </p:blipFill>
          <p:spPr bwMode="auto">
            <a:xfrm>
              <a:off x="5949887" y="6510978"/>
              <a:ext cx="292226" cy="3470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21227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FBD63-7389-6BFD-D6AB-8B533049D3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A3894C-F7DF-8363-781A-FFCAAFC29FEC}"/>
              </a:ext>
            </a:extLst>
          </p:cNvPr>
          <p:cNvSpPr>
            <a:spLocks noGrp="1"/>
          </p:cNvSpPr>
          <p:nvPr>
            <p:ph type="ctrTitle"/>
          </p:nvPr>
        </p:nvSpPr>
        <p:spPr>
          <a:xfrm>
            <a:off x="667194" y="559838"/>
            <a:ext cx="10857612" cy="2940600"/>
          </a:xfrm>
        </p:spPr>
        <p:txBody>
          <a:bodyPr>
            <a:noAutofit/>
          </a:bodyPr>
          <a:lstStyle/>
          <a:p>
            <a:r>
              <a:rPr lang="en-US" sz="5000" b="1" dirty="0">
                <a:solidFill>
                  <a:schemeClr val="accent4">
                    <a:lumMod val="75000"/>
                  </a:schemeClr>
                </a:solidFill>
              </a:rPr>
              <a:t>Identifying magnetic reconnection to assess its role in collisionless turbulent plasmas using the unsupervised machine learning TICC algorithm</a:t>
            </a:r>
          </a:p>
        </p:txBody>
      </p:sp>
      <p:sp>
        <p:nvSpPr>
          <p:cNvPr id="3" name="Subtitle 2">
            <a:extLst>
              <a:ext uri="{FF2B5EF4-FFF2-40B4-BE49-F238E27FC236}">
                <a16:creationId xmlns:a16="http://schemas.microsoft.com/office/drawing/2014/main" id="{F3F61AD8-0FF8-0561-132E-B737D01283C1}"/>
              </a:ext>
            </a:extLst>
          </p:cNvPr>
          <p:cNvSpPr>
            <a:spLocks noGrp="1"/>
          </p:cNvSpPr>
          <p:nvPr>
            <p:ph type="subTitle" idx="1"/>
          </p:nvPr>
        </p:nvSpPr>
        <p:spPr>
          <a:xfrm>
            <a:off x="1505339" y="3803573"/>
            <a:ext cx="4041913" cy="1963801"/>
          </a:xfrm>
        </p:spPr>
        <p:txBody>
          <a:bodyPr>
            <a:normAutofit fontScale="92500" lnSpcReduction="20000"/>
          </a:bodyPr>
          <a:lstStyle/>
          <a:p>
            <a:r>
              <a:rPr lang="en-US" u="sng" dirty="0"/>
              <a:t>Paulina A. </a:t>
            </a:r>
            <a:r>
              <a:rPr lang="en-US" u="sng" dirty="0" err="1"/>
              <a:t>Quijia</a:t>
            </a:r>
            <a:r>
              <a:rPr lang="en-US" u="sng" dirty="0"/>
              <a:t> </a:t>
            </a:r>
            <a:r>
              <a:rPr lang="en-US" u="sng" dirty="0" err="1"/>
              <a:t>Pilapa</a:t>
            </a:r>
            <a:r>
              <a:rPr lang="en-US" sz="2400" u="sng" dirty="0" err="1">
                <a:solidFill>
                  <a:schemeClr val="tx2"/>
                </a:solidFill>
              </a:rPr>
              <a:t>n</a:t>
            </a:r>
            <a:r>
              <a:rPr lang="en-GB" sz="2400" u="sng" dirty="0">
                <a:effectLst/>
                <a:latin typeface="LMRoman12"/>
              </a:rPr>
              <a:t>̃</a:t>
            </a:r>
            <a:r>
              <a:rPr lang="en-US" u="sng" dirty="0"/>
              <a:t>a</a:t>
            </a:r>
            <a:r>
              <a:rPr lang="en-US" dirty="0"/>
              <a:t>,</a:t>
            </a:r>
            <a:r>
              <a:rPr lang="en-US" u="sng" dirty="0"/>
              <a:t>   </a:t>
            </a:r>
            <a:r>
              <a:rPr lang="en-US" dirty="0"/>
              <a:t>Julia E. Stawarz,                                  Andy Smith.</a:t>
            </a:r>
          </a:p>
          <a:p>
            <a:endParaRPr lang="en-US" dirty="0"/>
          </a:p>
          <a:p>
            <a:r>
              <a:rPr lang="en-US" i="1" dirty="0"/>
              <a:t>2025                                        National Astronomy Meeting</a:t>
            </a:r>
          </a:p>
        </p:txBody>
      </p:sp>
      <p:sp>
        <p:nvSpPr>
          <p:cNvPr id="4" name="TextBox 3">
            <a:extLst>
              <a:ext uri="{FF2B5EF4-FFF2-40B4-BE49-F238E27FC236}">
                <a16:creationId xmlns:a16="http://schemas.microsoft.com/office/drawing/2014/main" id="{944C6496-CD47-7095-DAC0-39C5BAA910EA}"/>
              </a:ext>
            </a:extLst>
          </p:cNvPr>
          <p:cNvSpPr txBox="1"/>
          <p:nvPr/>
        </p:nvSpPr>
        <p:spPr>
          <a:xfrm>
            <a:off x="0" y="6500098"/>
            <a:ext cx="12192000" cy="338554"/>
          </a:xfrm>
          <a:prstGeom prst="rect">
            <a:avLst/>
          </a:prstGeom>
          <a:noFill/>
        </p:spPr>
        <p:txBody>
          <a:bodyPr wrap="square" rtlCol="0">
            <a:spAutoFit/>
          </a:bodyPr>
          <a:lstStyle/>
          <a:p>
            <a:r>
              <a:rPr lang="en-US" sz="1600" dirty="0">
                <a:hlinkClick r:id="rId3"/>
              </a:rPr>
              <a:t>paulina.pilapana@northumbria.ac.uk</a:t>
            </a:r>
            <a:r>
              <a:rPr lang="en-US" sz="1600" dirty="0"/>
              <a:t> </a:t>
            </a:r>
          </a:p>
        </p:txBody>
      </p:sp>
      <p:pic>
        <p:nvPicPr>
          <p:cNvPr id="5" name="Picture 2" descr="A black text on a black background&#10;&#10;Description automatically generated">
            <a:extLst>
              <a:ext uri="{FF2B5EF4-FFF2-40B4-BE49-F238E27FC236}">
                <a16:creationId xmlns:a16="http://schemas.microsoft.com/office/drawing/2014/main" id="{BD94E248-3C53-EBEC-8AD3-46BF50F6D8B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45202" y="4005110"/>
            <a:ext cx="4954693" cy="1560728"/>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061CAA32-0DF2-E98F-EEF1-D9E70441F262}"/>
              </a:ext>
            </a:extLst>
          </p:cNvPr>
          <p:cNvCxnSpPr/>
          <p:nvPr/>
        </p:nvCxnSpPr>
        <p:spPr>
          <a:xfrm>
            <a:off x="0" y="6488668"/>
            <a:ext cx="12192000" cy="0"/>
          </a:xfrm>
          <a:prstGeom prst="line">
            <a:avLst/>
          </a:prstGeom>
          <a:ln w="63500">
            <a:gradFill flip="none" rotWithShape="1">
              <a:gsLst>
                <a:gs pos="0">
                  <a:schemeClr val="tx1"/>
                </a:gs>
                <a:gs pos="46000">
                  <a:schemeClr val="accent1">
                    <a:lumMod val="95000"/>
                    <a:lumOff val="5000"/>
                  </a:schemeClr>
                </a:gs>
                <a:gs pos="100000">
                  <a:schemeClr val="accent1">
                    <a:lumMod val="60000"/>
                  </a:schemeClr>
                </a:gs>
              </a:gsLst>
              <a:path path="circle">
                <a:fillToRect l="50000" t="130000" r="50000" b="-30000"/>
              </a:path>
              <a:tileRect/>
            </a:gra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652191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8DD42-118E-45B1-1565-1F500766DF44}"/>
              </a:ext>
            </a:extLst>
          </p:cNvPr>
          <p:cNvSpPr>
            <a:spLocks noGrp="1"/>
          </p:cNvSpPr>
          <p:nvPr>
            <p:ph type="title"/>
          </p:nvPr>
        </p:nvSpPr>
        <p:spPr/>
        <p:txBody>
          <a:bodyPr/>
          <a:lstStyle/>
          <a:p>
            <a:r>
              <a:rPr lang="en-US" b="1" dirty="0">
                <a:solidFill>
                  <a:schemeClr val="accent4">
                    <a:lumMod val="75000"/>
                  </a:schemeClr>
                </a:solidFill>
              </a:rPr>
              <a:t>Prevalence of magnetic reconnection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7E0D2DF-A246-4D92-8B6E-F58421E11B16}"/>
                  </a:ext>
                </a:extLst>
              </p:cNvPr>
              <p:cNvSpPr>
                <a:spLocks noGrp="1"/>
              </p:cNvSpPr>
              <p:nvPr>
                <p:ph idx="1"/>
              </p:nvPr>
            </p:nvSpPr>
            <p:spPr>
              <a:xfrm>
                <a:off x="838200" y="1491014"/>
                <a:ext cx="5122864" cy="4667250"/>
              </a:xfrm>
            </p:spPr>
            <p:txBody>
              <a:bodyPr>
                <a:normAutofit fontScale="85000" lnSpcReduction="10000"/>
              </a:bodyPr>
              <a:lstStyle/>
              <a:p>
                <a:pPr algn="just"/>
                <a:r>
                  <a:rPr lang="en-US" dirty="0"/>
                  <a:t>Turbulent volume sampled by the spacecraft:</a:t>
                </a:r>
              </a:p>
              <a:p>
                <a:pPr marL="0" indent="0" algn="just">
                  <a:buNone/>
                </a:pPr>
                <a14:m>
                  <m:oMathPara xmlns:m="http://schemas.openxmlformats.org/officeDocument/2006/math">
                    <m:oMathParaPr>
                      <m:jc m:val="centerGroup"/>
                    </m:oMathParaPr>
                    <m:oMath xmlns:m="http://schemas.openxmlformats.org/officeDocument/2006/math">
                      <m:r>
                        <a:rPr lang="en-GB" b="0" i="0" smtClean="0">
                          <a:latin typeface="Cambria Math" panose="02040503050406030204" pitchFamily="18" charset="0"/>
                          <a:ea typeface="Cambria Math" panose="02040503050406030204" pitchFamily="18" charset="0"/>
                        </a:rPr>
                        <m:t> </m:t>
                      </m:r>
                      <m:r>
                        <m:rPr>
                          <m:sty m:val="p"/>
                        </m:rPr>
                        <a:rPr lang="en-GB" b="0" i="0" smtClean="0">
                          <a:latin typeface="Cambria Math" panose="02040503050406030204" pitchFamily="18" charset="0"/>
                          <a:ea typeface="Cambria Math" panose="02040503050406030204" pitchFamily="18" charset="0"/>
                        </a:rPr>
                        <m:t>V</m:t>
                      </m:r>
                      <m:r>
                        <a:rPr lang="en-US"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𝐿</m:t>
                      </m:r>
                      <m:sSubSup>
                        <m:sSubSupPr>
                          <m:ctrlPr>
                            <a:rPr lang="en-GB" b="0" i="1" smtClean="0">
                              <a:latin typeface="Cambria Math" panose="02040503050406030204" pitchFamily="18" charset="0"/>
                              <a:ea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𝜆</m:t>
                          </m:r>
                        </m:e>
                        <m:sub>
                          <m:r>
                            <a:rPr lang="en-GB" b="0" i="1" smtClean="0">
                              <a:latin typeface="Cambria Math" panose="02040503050406030204" pitchFamily="18" charset="0"/>
                              <a:ea typeface="Cambria Math" panose="02040503050406030204" pitchFamily="18" charset="0"/>
                            </a:rPr>
                            <m:t>𝐶</m:t>
                          </m:r>
                        </m:sub>
                        <m:sup>
                          <m:r>
                            <a:rPr lang="en-GB" b="0" i="1" smtClean="0">
                              <a:latin typeface="Cambria Math" panose="02040503050406030204" pitchFamily="18" charset="0"/>
                              <a:ea typeface="Cambria Math" panose="02040503050406030204" pitchFamily="18" charset="0"/>
                            </a:rPr>
                            <m:t>2</m:t>
                          </m:r>
                        </m:sup>
                      </m:sSubSup>
                    </m:oMath>
                  </m:oMathPara>
                </a14:m>
                <a:endParaRPr lang="en-GB" b="0" dirty="0">
                  <a:ea typeface="Cambria Math" panose="02040503050406030204" pitchFamily="18" charset="0"/>
                </a:endParaRPr>
              </a:p>
              <a:p>
                <a:pPr marL="0" indent="0" algn="just">
                  <a:buNone/>
                </a:pPr>
                <a14:m>
                  <m:oMathPara xmlns:m="http://schemas.openxmlformats.org/officeDocument/2006/math">
                    <m:oMathParaPr>
                      <m:jc m:val="centerGroup"/>
                    </m:oMathParaPr>
                    <m:oMath xmlns:m="http://schemas.openxmlformats.org/officeDocument/2006/math">
                      <m:r>
                        <a:rPr lang="en-GB" sz="2400" b="0" i="1" smtClean="0">
                          <a:latin typeface="Cambria Math" panose="02040503050406030204" pitchFamily="18" charset="0"/>
                        </a:rPr>
                        <m:t>𝐿</m:t>
                      </m:r>
                      <m:r>
                        <a:rPr lang="en-GB" sz="2400" b="0" i="1" smtClean="0">
                          <a:latin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𝑡</m:t>
                      </m:r>
                      <m:d>
                        <m:dPr>
                          <m:begChr m:val="⟨"/>
                          <m:endChr m:val="⟩"/>
                          <m:ctrlPr>
                            <a:rPr lang="en-GB" sz="2400" b="0" i="1" smtClean="0">
                              <a:latin typeface="Cambria Math" panose="02040503050406030204" pitchFamily="18" charset="0"/>
                              <a:ea typeface="Cambria Math" panose="02040503050406030204" pitchFamily="18" charset="0"/>
                            </a:rPr>
                          </m:ctrlPr>
                        </m:dPr>
                        <m:e>
                          <m:d>
                            <m:dPr>
                              <m:begChr m:val="|"/>
                              <m:endChr m:val="|"/>
                              <m:ctrlPr>
                                <a:rPr lang="en-GB" sz="2400" b="0" i="1" smtClean="0">
                                  <a:latin typeface="Cambria Math" panose="02040503050406030204" pitchFamily="18" charset="0"/>
                                  <a:ea typeface="Cambria Math" panose="02040503050406030204" pitchFamily="18" charset="0"/>
                                </a:rPr>
                              </m:ctrlPr>
                            </m:dPr>
                            <m:e>
                              <m:sSub>
                                <m:sSubPr>
                                  <m:ctrlPr>
                                    <a:rPr lang="en-GB" sz="2400" b="1" i="1" smtClean="0">
                                      <a:latin typeface="Cambria Math" panose="02040503050406030204" pitchFamily="18" charset="0"/>
                                      <a:ea typeface="Cambria Math" panose="02040503050406030204" pitchFamily="18" charset="0"/>
                                    </a:rPr>
                                  </m:ctrlPr>
                                </m:sSubPr>
                                <m:e>
                                  <m:r>
                                    <a:rPr lang="en-GB" sz="2400" b="1" i="0" smtClean="0">
                                      <a:latin typeface="Cambria Math" panose="02040503050406030204" pitchFamily="18" charset="0"/>
                                      <a:ea typeface="Cambria Math" panose="02040503050406030204" pitchFamily="18" charset="0"/>
                                    </a:rPr>
                                    <m:t>𝐯</m:t>
                                  </m:r>
                                </m:e>
                                <m:sub>
                                  <m:r>
                                    <a:rPr lang="en-GB" sz="2400" b="1" i="0" smtClean="0">
                                      <a:latin typeface="Cambria Math" panose="02040503050406030204" pitchFamily="18" charset="0"/>
                                      <a:ea typeface="Cambria Math" panose="02040503050406030204" pitchFamily="18" charset="0"/>
                                    </a:rPr>
                                    <m:t>𝐛𝐮𝐥𝐤</m:t>
                                  </m:r>
                                </m:sub>
                              </m:sSub>
                            </m:e>
                          </m:d>
                        </m:e>
                      </m:d>
                    </m:oMath>
                  </m:oMathPara>
                </a14:m>
                <a:endParaRPr lang="en-US" dirty="0"/>
              </a:p>
              <a:p>
                <a:pPr algn="just"/>
                <a:r>
                  <a:rPr lang="en-US" dirty="0"/>
                  <a:t>Rate of occurrence of magnetic reconnection per turbulent interval.</a:t>
                </a:r>
              </a:p>
              <a:p>
                <a:pPr marL="457200" lvl="1" indent="0" algn="just">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𝑛</m:t>
                          </m:r>
                        </m:e>
                        <m:sub>
                          <m:r>
                            <a:rPr lang="en-GB" b="0" i="1" smtClean="0">
                              <a:latin typeface="Cambria Math" panose="02040503050406030204" pitchFamily="18" charset="0"/>
                            </a:rPr>
                            <m:t>𝑀𝑅</m:t>
                          </m:r>
                        </m:sub>
                      </m:sSub>
                      <m:r>
                        <a:rPr lang="en-GB" b="0" i="1" smtClean="0">
                          <a:latin typeface="Cambria Math" panose="02040503050406030204" pitchFamily="18" charset="0"/>
                        </a:rPr>
                        <m:t>=</m:t>
                      </m:r>
                      <m:f>
                        <m:fPr>
                          <m:ctrlPr>
                            <a:rPr lang="en-GB" b="0" i="1" smtClean="0">
                              <a:latin typeface="Cambria Math" panose="02040503050406030204" pitchFamily="18" charset="0"/>
                            </a:rPr>
                          </m:ctrlPr>
                        </m:fPr>
                        <m:num>
                          <m:sSub>
                            <m:sSubPr>
                              <m:ctrlPr>
                                <a:rPr lang="en-GB" b="0" i="1" smtClean="0">
                                  <a:latin typeface="Cambria Math" panose="02040503050406030204" pitchFamily="18" charset="0"/>
                                </a:rPr>
                              </m:ctrlPr>
                            </m:sSubPr>
                            <m:e>
                              <m:r>
                                <a:rPr lang="en-GB" b="0" i="1" smtClean="0">
                                  <a:latin typeface="Cambria Math" panose="02040503050406030204" pitchFamily="18" charset="0"/>
                                </a:rPr>
                                <m:t>𝑁</m:t>
                              </m:r>
                            </m:e>
                            <m:sub>
                              <m:r>
                                <a:rPr lang="en-GB" b="0" i="1" smtClean="0">
                                  <a:latin typeface="Cambria Math" panose="02040503050406030204" pitchFamily="18" charset="0"/>
                                </a:rPr>
                                <m:t>𝑟𝑒𝑐</m:t>
                              </m:r>
                            </m:sub>
                          </m:sSub>
                        </m:num>
                        <m:den>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𝑡</m:t>
                          </m:r>
                        </m:den>
                      </m:f>
                    </m:oMath>
                  </m:oMathPara>
                </a14:m>
                <a:endParaRPr lang="en-US" dirty="0"/>
              </a:p>
              <a:p>
                <a:pPr marL="457200" lvl="1" indent="0" algn="just">
                  <a:buNone/>
                </a:pPr>
                <a:endParaRPr lang="en-US" dirty="0"/>
              </a:p>
              <a:p>
                <a:pPr marL="457200" lvl="1" indent="0" algn="just">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𝑛</m:t>
                          </m:r>
                        </m:e>
                        <m:sub>
                          <m:r>
                            <a:rPr lang="en-GB" b="0" i="1" smtClean="0">
                              <a:latin typeface="Cambria Math" panose="02040503050406030204" pitchFamily="18" charset="0"/>
                            </a:rPr>
                            <m:t>𝑀𝑅</m:t>
                          </m:r>
                          <m:r>
                            <a:rPr lang="en-GB" b="0" i="1" smtClean="0">
                              <a:latin typeface="Cambria Math" panose="02040503050406030204" pitchFamily="18" charset="0"/>
                            </a:rPr>
                            <m:t>,1</m:t>
                          </m:r>
                          <m:r>
                            <a:rPr lang="en-GB" b="0" i="1" smtClean="0">
                              <a:latin typeface="Cambria Math" panose="02040503050406030204" pitchFamily="18" charset="0"/>
                            </a:rPr>
                            <m:t>𝐷</m:t>
                          </m:r>
                        </m:sub>
                      </m:sSub>
                      <m:r>
                        <a:rPr lang="en-GB" b="0" i="1" smtClean="0">
                          <a:latin typeface="Cambria Math" panose="02040503050406030204" pitchFamily="18" charset="0"/>
                        </a:rPr>
                        <m:t>=</m:t>
                      </m:r>
                      <m:f>
                        <m:fPr>
                          <m:ctrlPr>
                            <a:rPr lang="en-GB" b="0" i="1" smtClean="0">
                              <a:latin typeface="Cambria Math" panose="02040503050406030204" pitchFamily="18" charset="0"/>
                            </a:rPr>
                          </m:ctrlPr>
                        </m:fPr>
                        <m:num>
                          <m:sSub>
                            <m:sSubPr>
                              <m:ctrlPr>
                                <a:rPr lang="en-GB" b="0" i="1" smtClean="0">
                                  <a:latin typeface="Cambria Math" panose="02040503050406030204" pitchFamily="18" charset="0"/>
                                </a:rPr>
                              </m:ctrlPr>
                            </m:sSubPr>
                            <m:e>
                              <m:r>
                                <a:rPr lang="en-GB" b="0" i="1" smtClean="0">
                                  <a:latin typeface="Cambria Math" panose="02040503050406030204" pitchFamily="18" charset="0"/>
                                </a:rPr>
                                <m:t>𝑁</m:t>
                              </m:r>
                            </m:e>
                            <m:sub>
                              <m:r>
                                <a:rPr lang="en-GB" b="0" i="1" smtClean="0">
                                  <a:latin typeface="Cambria Math" panose="02040503050406030204" pitchFamily="18" charset="0"/>
                                </a:rPr>
                                <m:t>𝑟𝑒𝑐</m:t>
                              </m:r>
                            </m:sub>
                          </m:sSub>
                        </m:num>
                        <m:den>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𝑡</m:t>
                          </m:r>
                          <m:d>
                            <m:dPr>
                              <m:begChr m:val="⟨"/>
                              <m:endChr m:val="⟩"/>
                              <m:ctrlPr>
                                <a:rPr lang="en-GB" b="0" i="1" smtClean="0">
                                  <a:latin typeface="Cambria Math" panose="02040503050406030204" pitchFamily="18" charset="0"/>
                                  <a:ea typeface="Cambria Math" panose="02040503050406030204" pitchFamily="18" charset="0"/>
                                </a:rPr>
                              </m:ctrlPr>
                            </m:dPr>
                            <m:e>
                              <m:d>
                                <m:dPr>
                                  <m:begChr m:val="|"/>
                                  <m:endChr m:val="|"/>
                                  <m:ctrlPr>
                                    <a:rPr lang="en-GB" b="0" i="1" smtClean="0">
                                      <a:latin typeface="Cambria Math" panose="02040503050406030204" pitchFamily="18" charset="0"/>
                                      <a:ea typeface="Cambria Math" panose="02040503050406030204" pitchFamily="18" charset="0"/>
                                    </a:rPr>
                                  </m:ctrlPr>
                                </m:dPr>
                                <m:e>
                                  <m:sSub>
                                    <m:sSubPr>
                                      <m:ctrlPr>
                                        <a:rPr lang="en-GB" b="1" i="1" smtClean="0">
                                          <a:latin typeface="Cambria Math" panose="02040503050406030204" pitchFamily="18" charset="0"/>
                                          <a:ea typeface="Cambria Math" panose="02040503050406030204" pitchFamily="18" charset="0"/>
                                        </a:rPr>
                                      </m:ctrlPr>
                                    </m:sSubPr>
                                    <m:e>
                                      <m:r>
                                        <a:rPr lang="en-GB" b="1" i="0" smtClean="0">
                                          <a:latin typeface="Cambria Math" panose="02040503050406030204" pitchFamily="18" charset="0"/>
                                          <a:ea typeface="Cambria Math" panose="02040503050406030204" pitchFamily="18" charset="0"/>
                                        </a:rPr>
                                        <m:t>𝐯</m:t>
                                      </m:r>
                                    </m:e>
                                    <m:sub>
                                      <m:r>
                                        <a:rPr lang="en-GB" b="1" i="0" smtClean="0">
                                          <a:latin typeface="Cambria Math" panose="02040503050406030204" pitchFamily="18" charset="0"/>
                                          <a:ea typeface="Cambria Math" panose="02040503050406030204" pitchFamily="18" charset="0"/>
                                        </a:rPr>
                                        <m:t>𝐛𝐮𝐥𝐤</m:t>
                                      </m:r>
                                    </m:sub>
                                  </m:sSub>
                                </m:e>
                              </m:d>
                            </m:e>
                          </m:d>
                        </m:den>
                      </m:f>
                    </m:oMath>
                  </m:oMathPara>
                </a14:m>
                <a:endParaRPr lang="en-US" dirty="0"/>
              </a:p>
              <a:p>
                <a:pPr marL="457200" lvl="1" indent="0" algn="just">
                  <a:buNone/>
                </a:pPr>
                <a:endParaRPr lang="en-US" dirty="0"/>
              </a:p>
              <a:p>
                <a:pPr marL="457200" lvl="1" indent="0" algn="just">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𝑛</m:t>
                          </m:r>
                        </m:e>
                        <m:sub>
                          <m:r>
                            <a:rPr lang="en-GB" b="0" i="1" smtClean="0">
                              <a:latin typeface="Cambria Math" panose="02040503050406030204" pitchFamily="18" charset="0"/>
                            </a:rPr>
                            <m:t>𝑀𝑅</m:t>
                          </m:r>
                          <m:r>
                            <a:rPr lang="en-GB" b="0" i="1" smtClean="0">
                              <a:latin typeface="Cambria Math" panose="02040503050406030204" pitchFamily="18" charset="0"/>
                            </a:rPr>
                            <m:t>,3</m:t>
                          </m:r>
                          <m:r>
                            <a:rPr lang="en-GB" b="0" i="1" smtClean="0">
                              <a:latin typeface="Cambria Math" panose="02040503050406030204" pitchFamily="18" charset="0"/>
                            </a:rPr>
                            <m:t>𝐷</m:t>
                          </m:r>
                        </m:sub>
                      </m:sSub>
                      <m:r>
                        <a:rPr lang="en-GB" b="0" i="1" smtClean="0">
                          <a:latin typeface="Cambria Math" panose="02040503050406030204" pitchFamily="18" charset="0"/>
                        </a:rPr>
                        <m:t>=</m:t>
                      </m:r>
                      <m:f>
                        <m:fPr>
                          <m:ctrlPr>
                            <a:rPr lang="en-GB" b="0" i="1" smtClean="0">
                              <a:latin typeface="Cambria Math" panose="02040503050406030204" pitchFamily="18" charset="0"/>
                            </a:rPr>
                          </m:ctrlPr>
                        </m:fPr>
                        <m:num>
                          <m:sSub>
                            <m:sSubPr>
                              <m:ctrlPr>
                                <a:rPr lang="en-GB" b="0" i="1" smtClean="0">
                                  <a:latin typeface="Cambria Math" panose="02040503050406030204" pitchFamily="18" charset="0"/>
                                </a:rPr>
                              </m:ctrlPr>
                            </m:sSubPr>
                            <m:e>
                              <m:r>
                                <a:rPr lang="en-GB" b="0" i="1" smtClean="0">
                                  <a:latin typeface="Cambria Math" panose="02040503050406030204" pitchFamily="18" charset="0"/>
                                </a:rPr>
                                <m:t>𝑁</m:t>
                              </m:r>
                            </m:e>
                            <m:sub>
                              <m:r>
                                <a:rPr lang="en-GB" b="0" i="1" smtClean="0">
                                  <a:latin typeface="Cambria Math" panose="02040503050406030204" pitchFamily="18" charset="0"/>
                                </a:rPr>
                                <m:t>𝑟𝑒𝑐</m:t>
                              </m:r>
                            </m:sub>
                          </m:sSub>
                        </m:num>
                        <m:den>
                          <m:sSubSup>
                            <m:sSubSupPr>
                              <m:ctrlPr>
                                <a:rPr lang="en-GB" b="0" i="1" smtClean="0">
                                  <a:latin typeface="Cambria Math" panose="02040503050406030204" pitchFamily="18" charset="0"/>
                                  <a:ea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𝑡</m:t>
                              </m:r>
                              <m:d>
                                <m:dPr>
                                  <m:begChr m:val="⟨"/>
                                  <m:endChr m:val="⟩"/>
                                  <m:ctrlPr>
                                    <a:rPr lang="en-GB" b="0" i="1" smtClean="0">
                                      <a:latin typeface="Cambria Math" panose="02040503050406030204" pitchFamily="18" charset="0"/>
                                      <a:ea typeface="Cambria Math" panose="02040503050406030204" pitchFamily="18" charset="0"/>
                                    </a:rPr>
                                  </m:ctrlPr>
                                </m:dPr>
                                <m:e>
                                  <m:d>
                                    <m:dPr>
                                      <m:begChr m:val="|"/>
                                      <m:endChr m:val="|"/>
                                      <m:ctrlPr>
                                        <a:rPr lang="en-GB" b="0" i="1" smtClean="0">
                                          <a:latin typeface="Cambria Math" panose="02040503050406030204" pitchFamily="18" charset="0"/>
                                          <a:ea typeface="Cambria Math" panose="02040503050406030204" pitchFamily="18" charset="0"/>
                                        </a:rPr>
                                      </m:ctrlPr>
                                    </m:dPr>
                                    <m:e>
                                      <m:sSub>
                                        <m:sSubPr>
                                          <m:ctrlPr>
                                            <a:rPr lang="en-GB" b="1" i="1" smtClean="0">
                                              <a:latin typeface="Cambria Math" panose="02040503050406030204" pitchFamily="18" charset="0"/>
                                              <a:ea typeface="Cambria Math" panose="02040503050406030204" pitchFamily="18" charset="0"/>
                                            </a:rPr>
                                          </m:ctrlPr>
                                        </m:sSubPr>
                                        <m:e>
                                          <m:r>
                                            <a:rPr lang="en-GB" b="1" i="0" smtClean="0">
                                              <a:latin typeface="Cambria Math" panose="02040503050406030204" pitchFamily="18" charset="0"/>
                                              <a:ea typeface="Cambria Math" panose="02040503050406030204" pitchFamily="18" charset="0"/>
                                            </a:rPr>
                                            <m:t>𝐯</m:t>
                                          </m:r>
                                        </m:e>
                                        <m:sub>
                                          <m:r>
                                            <a:rPr lang="en-GB" b="1" i="0" smtClean="0">
                                              <a:latin typeface="Cambria Math" panose="02040503050406030204" pitchFamily="18" charset="0"/>
                                              <a:ea typeface="Cambria Math" panose="02040503050406030204" pitchFamily="18" charset="0"/>
                                            </a:rPr>
                                            <m:t>𝐛𝐮𝐥𝐤</m:t>
                                          </m:r>
                                        </m:sub>
                                      </m:sSub>
                                    </m:e>
                                  </m:d>
                                </m:e>
                              </m:d>
                              <m:r>
                                <a:rPr lang="en-GB" b="0" i="1" smtClean="0">
                                  <a:latin typeface="Cambria Math" panose="02040503050406030204" pitchFamily="18" charset="0"/>
                                  <a:ea typeface="Cambria Math" panose="02040503050406030204" pitchFamily="18" charset="0"/>
                                </a:rPr>
                                <m:t>𝜆</m:t>
                              </m:r>
                            </m:e>
                            <m:sub>
                              <m:r>
                                <a:rPr lang="en-GB" b="0" i="1" smtClean="0">
                                  <a:latin typeface="Cambria Math" panose="02040503050406030204" pitchFamily="18" charset="0"/>
                                  <a:ea typeface="Cambria Math" panose="02040503050406030204" pitchFamily="18" charset="0"/>
                                </a:rPr>
                                <m:t>𝐶</m:t>
                              </m:r>
                            </m:sub>
                            <m:sup>
                              <m:r>
                                <a:rPr lang="en-GB" b="0" i="1" smtClean="0">
                                  <a:latin typeface="Cambria Math" panose="02040503050406030204" pitchFamily="18" charset="0"/>
                                  <a:ea typeface="Cambria Math" panose="02040503050406030204" pitchFamily="18" charset="0"/>
                                </a:rPr>
                                <m:t>2</m:t>
                              </m:r>
                            </m:sup>
                          </m:sSubSup>
                        </m:den>
                      </m:f>
                    </m:oMath>
                  </m:oMathPara>
                </a14:m>
                <a:endParaRPr lang="en-US" dirty="0"/>
              </a:p>
            </p:txBody>
          </p:sp>
        </mc:Choice>
        <mc:Fallback xmlns="">
          <p:sp>
            <p:nvSpPr>
              <p:cNvPr id="3" name="Content Placeholder 2">
                <a:extLst>
                  <a:ext uri="{FF2B5EF4-FFF2-40B4-BE49-F238E27FC236}">
                    <a16:creationId xmlns:a16="http://schemas.microsoft.com/office/drawing/2014/main" id="{57E0D2DF-A246-4D92-8B6E-F58421E11B16}"/>
                  </a:ext>
                </a:extLst>
              </p:cNvPr>
              <p:cNvSpPr>
                <a:spLocks noGrp="1" noRot="1" noChangeAspect="1" noMove="1" noResize="1" noEditPoints="1" noAdjustHandles="1" noChangeArrowheads="1" noChangeShapeType="1" noTextEdit="1"/>
              </p:cNvSpPr>
              <p:nvPr>
                <p:ph idx="1"/>
              </p:nvPr>
            </p:nvSpPr>
            <p:spPr>
              <a:xfrm>
                <a:off x="838200" y="1491014"/>
                <a:ext cx="5122864" cy="4667250"/>
              </a:xfrm>
              <a:blipFill>
                <a:blip r:embed="rId3"/>
                <a:stretch>
                  <a:fillRect l="-1733" t="-2446" r="-1733"/>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16265741-2064-5CC2-29D5-DA50C961F911}"/>
              </a:ext>
            </a:extLst>
          </p:cNvPr>
          <p:cNvGrpSpPr/>
          <p:nvPr/>
        </p:nvGrpSpPr>
        <p:grpSpPr>
          <a:xfrm>
            <a:off x="11177" y="6528811"/>
            <a:ext cx="12192000" cy="369332"/>
            <a:chOff x="0" y="6488668"/>
            <a:chExt cx="12192000" cy="369332"/>
          </a:xfrm>
        </p:grpSpPr>
        <p:grpSp>
          <p:nvGrpSpPr>
            <p:cNvPr id="8" name="Group 7">
              <a:extLst>
                <a:ext uri="{FF2B5EF4-FFF2-40B4-BE49-F238E27FC236}">
                  <a16:creationId xmlns:a16="http://schemas.microsoft.com/office/drawing/2014/main" id="{F0CD7E46-03D3-E9C8-84DE-2D3F5B2E45D0}"/>
                </a:ext>
              </a:extLst>
            </p:cNvPr>
            <p:cNvGrpSpPr/>
            <p:nvPr/>
          </p:nvGrpSpPr>
          <p:grpSpPr>
            <a:xfrm>
              <a:off x="0" y="6488668"/>
              <a:ext cx="12192000" cy="349984"/>
              <a:chOff x="0" y="6488668"/>
              <a:chExt cx="12192000" cy="349984"/>
            </a:xfrm>
          </p:grpSpPr>
          <p:sp>
            <p:nvSpPr>
              <p:cNvPr id="10" name="TextBox 9">
                <a:extLst>
                  <a:ext uri="{FF2B5EF4-FFF2-40B4-BE49-F238E27FC236}">
                    <a16:creationId xmlns:a16="http://schemas.microsoft.com/office/drawing/2014/main" id="{5653AC11-652C-381C-2F1A-FC99918B5DAE}"/>
                  </a:ext>
                </a:extLst>
              </p:cNvPr>
              <p:cNvSpPr txBox="1"/>
              <p:nvPr/>
            </p:nvSpPr>
            <p:spPr>
              <a:xfrm>
                <a:off x="0" y="6500098"/>
                <a:ext cx="12192000" cy="338554"/>
              </a:xfrm>
              <a:prstGeom prst="rect">
                <a:avLst/>
              </a:prstGeom>
              <a:noFill/>
            </p:spPr>
            <p:txBody>
              <a:bodyPr wrap="square" rtlCol="0">
                <a:spAutoFit/>
              </a:bodyPr>
              <a:lstStyle/>
              <a:p>
                <a:r>
                  <a:rPr lang="en-US" sz="1600" dirty="0">
                    <a:hlinkClick r:id="rId4"/>
                  </a:rPr>
                  <a:t>paulina.pilapana@northumbria.ac.uk</a:t>
                </a:r>
                <a:r>
                  <a:rPr lang="en-US" sz="1600" dirty="0"/>
                  <a:t>									                   A1</a:t>
                </a:r>
              </a:p>
            </p:txBody>
          </p:sp>
          <p:cxnSp>
            <p:nvCxnSpPr>
              <p:cNvPr id="11" name="Straight Connector 10">
                <a:extLst>
                  <a:ext uri="{FF2B5EF4-FFF2-40B4-BE49-F238E27FC236}">
                    <a16:creationId xmlns:a16="http://schemas.microsoft.com/office/drawing/2014/main" id="{8561DDAE-C7AA-78C1-8790-F5D9C43569C6}"/>
                  </a:ext>
                </a:extLst>
              </p:cNvPr>
              <p:cNvCxnSpPr/>
              <p:nvPr/>
            </p:nvCxnSpPr>
            <p:spPr>
              <a:xfrm>
                <a:off x="0" y="6488668"/>
                <a:ext cx="12192000" cy="0"/>
              </a:xfrm>
              <a:prstGeom prst="line">
                <a:avLst/>
              </a:prstGeom>
              <a:ln w="63500">
                <a:gradFill flip="none" rotWithShape="1">
                  <a:gsLst>
                    <a:gs pos="0">
                      <a:schemeClr val="tx1"/>
                    </a:gs>
                    <a:gs pos="46000">
                      <a:schemeClr val="accent1">
                        <a:lumMod val="95000"/>
                        <a:lumOff val="5000"/>
                      </a:schemeClr>
                    </a:gs>
                    <a:gs pos="100000">
                      <a:schemeClr val="accent1">
                        <a:lumMod val="60000"/>
                      </a:schemeClr>
                    </a:gs>
                  </a:gsLst>
                  <a:path path="circle">
                    <a:fillToRect l="50000" t="130000" r="50000" b="-30000"/>
                  </a:path>
                  <a:tileRect/>
                </a:gradFill>
              </a:ln>
            </p:spPr>
            <p:style>
              <a:lnRef idx="2">
                <a:schemeClr val="dk1"/>
              </a:lnRef>
              <a:fillRef idx="0">
                <a:schemeClr val="dk1"/>
              </a:fillRef>
              <a:effectRef idx="1">
                <a:schemeClr val="dk1"/>
              </a:effectRef>
              <a:fontRef idx="minor">
                <a:schemeClr val="tx1"/>
              </a:fontRef>
            </p:style>
          </p:cxnSp>
        </p:grpSp>
        <p:pic>
          <p:nvPicPr>
            <p:cNvPr id="9" name="Picture 2">
              <a:extLst>
                <a:ext uri="{FF2B5EF4-FFF2-40B4-BE49-F238E27FC236}">
                  <a16:creationId xmlns:a16="http://schemas.microsoft.com/office/drawing/2014/main" id="{DC9084A5-77D7-B91B-00FB-E2022AB57BC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3576"/>
            <a:stretch/>
          </p:blipFill>
          <p:spPr bwMode="auto">
            <a:xfrm>
              <a:off x="5949887" y="6510978"/>
              <a:ext cx="292226" cy="347022"/>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3C633B7C-7862-07D9-E46A-523F6DA6749D}"/>
              </a:ext>
            </a:extLst>
          </p:cNvPr>
          <p:cNvPicPr>
            <a:picLocks noChangeAspect="1"/>
          </p:cNvPicPr>
          <p:nvPr/>
        </p:nvPicPr>
        <p:blipFill>
          <a:blip r:embed="rId6"/>
          <a:stretch>
            <a:fillRect/>
          </a:stretch>
        </p:blipFill>
        <p:spPr>
          <a:xfrm>
            <a:off x="6647330" y="1469717"/>
            <a:ext cx="4838700" cy="4318000"/>
          </a:xfrm>
          <a:prstGeom prst="rect">
            <a:avLst/>
          </a:prstGeom>
        </p:spPr>
      </p:pic>
      <p:sp>
        <p:nvSpPr>
          <p:cNvPr id="4" name="Oval 3">
            <a:extLst>
              <a:ext uri="{FF2B5EF4-FFF2-40B4-BE49-F238E27FC236}">
                <a16:creationId xmlns:a16="http://schemas.microsoft.com/office/drawing/2014/main" id="{5B78C032-F260-D8C4-FDD2-BA88661C66D1}"/>
              </a:ext>
            </a:extLst>
          </p:cNvPr>
          <p:cNvSpPr/>
          <p:nvPr/>
        </p:nvSpPr>
        <p:spPr>
          <a:xfrm>
            <a:off x="2920991" y="4937028"/>
            <a:ext cx="1616503" cy="1077208"/>
          </a:xfrm>
          <a:prstGeom prst="ellipse">
            <a:avLst/>
          </a:prstGeom>
          <a:noFill/>
          <a:ln w="38100">
            <a:solidFill>
              <a:srgbClr val="00FD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32FF"/>
              </a:solidFill>
            </a:endParaRPr>
          </a:p>
        </p:txBody>
      </p:sp>
      <p:sp>
        <p:nvSpPr>
          <p:cNvPr id="5" name="TextBox 4">
            <a:extLst>
              <a:ext uri="{FF2B5EF4-FFF2-40B4-BE49-F238E27FC236}">
                <a16:creationId xmlns:a16="http://schemas.microsoft.com/office/drawing/2014/main" id="{99F7BFCD-C998-65E1-D933-FCF99138F23F}"/>
              </a:ext>
            </a:extLst>
          </p:cNvPr>
          <p:cNvSpPr txBox="1"/>
          <p:nvPr/>
        </p:nvSpPr>
        <p:spPr>
          <a:xfrm>
            <a:off x="7636207" y="1337125"/>
            <a:ext cx="2707151" cy="307777"/>
          </a:xfrm>
          <a:prstGeom prst="rect">
            <a:avLst/>
          </a:prstGeom>
          <a:noFill/>
        </p:spPr>
        <p:txBody>
          <a:bodyPr wrap="none" rtlCol="0">
            <a:spAutoFit/>
          </a:bodyPr>
          <a:lstStyle/>
          <a:p>
            <a:r>
              <a:rPr lang="en-US" sz="1400" dirty="0"/>
              <a:t>Adapted from Franci et al. (2022)</a:t>
            </a:r>
          </a:p>
        </p:txBody>
      </p:sp>
    </p:spTree>
    <p:extLst>
      <p:ext uri="{BB962C8B-B14F-4D97-AF65-F5344CB8AC3E}">
        <p14:creationId xmlns:p14="http://schemas.microsoft.com/office/powerpoint/2010/main" val="3984536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A65C7ED-2BB4-C249-84BD-775F54746226}"/>
              </a:ext>
            </a:extLst>
          </p:cNvPr>
          <p:cNvGrpSpPr/>
          <p:nvPr/>
        </p:nvGrpSpPr>
        <p:grpSpPr>
          <a:xfrm>
            <a:off x="0" y="3658510"/>
            <a:ext cx="5492023" cy="2967477"/>
            <a:chOff x="0" y="3455616"/>
            <a:chExt cx="6068998" cy="3034499"/>
          </a:xfrm>
        </p:grpSpPr>
        <p:pic>
          <p:nvPicPr>
            <p:cNvPr id="10" name="Picture 9">
              <a:extLst>
                <a:ext uri="{FF2B5EF4-FFF2-40B4-BE49-F238E27FC236}">
                  <a16:creationId xmlns:a16="http://schemas.microsoft.com/office/drawing/2014/main" id="{D1C499A7-B9A9-6092-6B93-BA8342420653}"/>
                </a:ext>
              </a:extLst>
            </p:cNvPr>
            <p:cNvPicPr>
              <a:picLocks noChangeAspect="1"/>
            </p:cNvPicPr>
            <p:nvPr/>
          </p:nvPicPr>
          <p:blipFill>
            <a:blip r:embed="rId3"/>
            <a:stretch>
              <a:fillRect/>
            </a:stretch>
          </p:blipFill>
          <p:spPr>
            <a:xfrm>
              <a:off x="0" y="3455616"/>
              <a:ext cx="6068998" cy="3034499"/>
            </a:xfrm>
            <a:prstGeom prst="rect">
              <a:avLst/>
            </a:prstGeom>
          </p:spPr>
        </p:pic>
        <p:sp>
          <p:nvSpPr>
            <p:cNvPr id="13" name="TextBox 12">
              <a:extLst>
                <a:ext uri="{FF2B5EF4-FFF2-40B4-BE49-F238E27FC236}">
                  <a16:creationId xmlns:a16="http://schemas.microsoft.com/office/drawing/2014/main" id="{D9F346C0-5FFB-0D1E-580A-D525EEC0CB80}"/>
                </a:ext>
              </a:extLst>
            </p:cNvPr>
            <p:cNvSpPr txBox="1"/>
            <p:nvPr/>
          </p:nvSpPr>
          <p:spPr>
            <a:xfrm>
              <a:off x="607450" y="5549372"/>
              <a:ext cx="527195" cy="377674"/>
            </a:xfrm>
            <a:prstGeom prst="rect">
              <a:avLst/>
            </a:prstGeom>
            <a:noFill/>
          </p:spPr>
          <p:txBody>
            <a:bodyPr wrap="square" rtlCol="0">
              <a:spAutoFit/>
            </a:bodyPr>
            <a:lstStyle/>
            <a:p>
              <a:r>
                <a:rPr lang="en-US" dirty="0"/>
                <a:t>(a)</a:t>
              </a:r>
            </a:p>
          </p:txBody>
        </p:sp>
      </p:grpSp>
      <p:grpSp>
        <p:nvGrpSpPr>
          <p:cNvPr id="20" name="Group 19">
            <a:extLst>
              <a:ext uri="{FF2B5EF4-FFF2-40B4-BE49-F238E27FC236}">
                <a16:creationId xmlns:a16="http://schemas.microsoft.com/office/drawing/2014/main" id="{2CC04EC4-04EF-76AC-4144-572D87F7D166}"/>
              </a:ext>
            </a:extLst>
          </p:cNvPr>
          <p:cNvGrpSpPr/>
          <p:nvPr/>
        </p:nvGrpSpPr>
        <p:grpSpPr>
          <a:xfrm>
            <a:off x="5991333" y="3590273"/>
            <a:ext cx="6071428" cy="3035714"/>
            <a:chOff x="5961064" y="3450820"/>
            <a:chExt cx="6071428" cy="3035714"/>
          </a:xfrm>
        </p:grpSpPr>
        <p:pic>
          <p:nvPicPr>
            <p:cNvPr id="3" name="Picture 2">
              <a:extLst>
                <a:ext uri="{FF2B5EF4-FFF2-40B4-BE49-F238E27FC236}">
                  <a16:creationId xmlns:a16="http://schemas.microsoft.com/office/drawing/2014/main" id="{9D924269-19B1-1EAD-8758-B940C7EAB037}"/>
                </a:ext>
              </a:extLst>
            </p:cNvPr>
            <p:cNvPicPr>
              <a:picLocks noChangeAspect="1"/>
            </p:cNvPicPr>
            <p:nvPr/>
          </p:nvPicPr>
          <p:blipFill>
            <a:blip r:embed="rId4"/>
            <a:stretch>
              <a:fillRect/>
            </a:stretch>
          </p:blipFill>
          <p:spPr>
            <a:xfrm>
              <a:off x="5961064" y="3450820"/>
              <a:ext cx="6071428" cy="3035714"/>
            </a:xfrm>
            <a:prstGeom prst="rect">
              <a:avLst/>
            </a:prstGeom>
          </p:spPr>
        </p:pic>
        <p:sp>
          <p:nvSpPr>
            <p:cNvPr id="15" name="TextBox 14">
              <a:extLst>
                <a:ext uri="{FF2B5EF4-FFF2-40B4-BE49-F238E27FC236}">
                  <a16:creationId xmlns:a16="http://schemas.microsoft.com/office/drawing/2014/main" id="{52694EE5-E580-2CDB-747B-602653ADF6F2}"/>
                </a:ext>
              </a:extLst>
            </p:cNvPr>
            <p:cNvSpPr txBox="1"/>
            <p:nvPr/>
          </p:nvSpPr>
          <p:spPr>
            <a:xfrm>
              <a:off x="6842237" y="5506171"/>
              <a:ext cx="442172" cy="369332"/>
            </a:xfrm>
            <a:prstGeom prst="rect">
              <a:avLst/>
            </a:prstGeom>
            <a:noFill/>
          </p:spPr>
          <p:txBody>
            <a:bodyPr wrap="square" rtlCol="0">
              <a:spAutoFit/>
            </a:bodyPr>
            <a:lstStyle/>
            <a:p>
              <a:r>
                <a:rPr lang="en-US" dirty="0"/>
                <a:t>(c)</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EE7CA3D-8EC8-3D5C-67A1-86280192F51F}"/>
                    </a:ext>
                  </a:extLst>
                </p:cNvPr>
                <p:cNvSpPr txBox="1"/>
                <p:nvPr/>
              </p:nvSpPr>
              <p:spPr>
                <a:xfrm>
                  <a:off x="9725863" y="4077550"/>
                  <a:ext cx="674480" cy="70583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0432FF"/>
                            </a:solidFill>
                            <a:latin typeface="Cambria Math" panose="02040503050406030204" pitchFamily="18" charset="0"/>
                            <a:ea typeface="Cambria Math" panose="02040503050406030204" pitchFamily="18" charset="0"/>
                          </a:rPr>
                          <m:t>~</m:t>
                        </m:r>
                        <m:f>
                          <m:fPr>
                            <m:ctrlPr>
                              <a:rPr lang="en-US" i="1" smtClean="0">
                                <a:solidFill>
                                  <a:srgbClr val="0432FF"/>
                                </a:solidFill>
                                <a:latin typeface="Cambria Math" panose="02040503050406030204" pitchFamily="18" charset="0"/>
                                <a:ea typeface="Cambria Math" panose="02040503050406030204" pitchFamily="18" charset="0"/>
                              </a:rPr>
                            </m:ctrlPr>
                          </m:fPr>
                          <m:num>
                            <m:r>
                              <a:rPr lang="en-GB" b="0" i="1" smtClean="0">
                                <a:solidFill>
                                  <a:srgbClr val="0432FF"/>
                                </a:solidFill>
                                <a:latin typeface="Cambria Math" panose="02040503050406030204" pitchFamily="18" charset="0"/>
                                <a:ea typeface="Cambria Math" panose="02040503050406030204" pitchFamily="18" charset="0"/>
                              </a:rPr>
                              <m:t>1</m:t>
                            </m:r>
                          </m:num>
                          <m:den>
                            <m:sSubSup>
                              <m:sSubSupPr>
                                <m:ctrlPr>
                                  <a:rPr lang="en-US" i="1" smtClean="0">
                                    <a:solidFill>
                                      <a:srgbClr val="0432FF"/>
                                    </a:solidFill>
                                    <a:latin typeface="Cambria Math" panose="02040503050406030204" pitchFamily="18" charset="0"/>
                                    <a:ea typeface="Cambria Math" panose="02040503050406030204" pitchFamily="18" charset="0"/>
                                  </a:rPr>
                                </m:ctrlPr>
                              </m:sSubSupPr>
                              <m:e>
                                <m:r>
                                  <a:rPr lang="en-US" i="1" smtClean="0">
                                    <a:solidFill>
                                      <a:srgbClr val="0432FF"/>
                                    </a:solidFill>
                                    <a:latin typeface="Cambria Math" panose="02040503050406030204" pitchFamily="18" charset="0"/>
                                    <a:ea typeface="Cambria Math" panose="02040503050406030204" pitchFamily="18" charset="0"/>
                                  </a:rPr>
                                  <m:t>𝜆</m:t>
                                </m:r>
                              </m:e>
                              <m:sub>
                                <m:r>
                                  <a:rPr lang="en-GB" b="0" i="1" smtClean="0">
                                    <a:solidFill>
                                      <a:srgbClr val="0432FF"/>
                                    </a:solidFill>
                                    <a:latin typeface="Cambria Math" panose="02040503050406030204" pitchFamily="18" charset="0"/>
                                    <a:ea typeface="Cambria Math" panose="02040503050406030204" pitchFamily="18" charset="0"/>
                                  </a:rPr>
                                  <m:t>𝐶</m:t>
                                </m:r>
                              </m:sub>
                              <m:sup>
                                <m:r>
                                  <a:rPr lang="en-GB" b="0" i="1" smtClean="0">
                                    <a:solidFill>
                                      <a:srgbClr val="0432FF"/>
                                    </a:solidFill>
                                    <a:latin typeface="Cambria Math" panose="02040503050406030204" pitchFamily="18" charset="0"/>
                                    <a:ea typeface="Cambria Math" panose="02040503050406030204" pitchFamily="18" charset="0"/>
                                  </a:rPr>
                                  <m:t>2</m:t>
                                </m:r>
                              </m:sup>
                            </m:sSubSup>
                          </m:den>
                        </m:f>
                      </m:oMath>
                    </m:oMathPara>
                  </a14:m>
                  <a:endParaRPr lang="en-US" dirty="0">
                    <a:solidFill>
                      <a:srgbClr val="0432FF"/>
                    </a:solidFill>
                  </a:endParaRPr>
                </a:p>
              </p:txBody>
            </p:sp>
          </mc:Choice>
          <mc:Fallback xmlns="">
            <p:sp>
              <p:nvSpPr>
                <p:cNvPr id="19" name="TextBox 18">
                  <a:extLst>
                    <a:ext uri="{FF2B5EF4-FFF2-40B4-BE49-F238E27FC236}">
                      <a16:creationId xmlns:a16="http://schemas.microsoft.com/office/drawing/2014/main" id="{6EE7CA3D-8EC8-3D5C-67A1-86280192F51F}"/>
                    </a:ext>
                  </a:extLst>
                </p:cNvPr>
                <p:cNvSpPr txBox="1">
                  <a:spLocks noRot="1" noChangeAspect="1" noMove="1" noResize="1" noEditPoints="1" noAdjustHandles="1" noChangeArrowheads="1" noChangeShapeType="1" noTextEdit="1"/>
                </p:cNvSpPr>
                <p:nvPr/>
              </p:nvSpPr>
              <p:spPr>
                <a:xfrm>
                  <a:off x="9725863" y="4077550"/>
                  <a:ext cx="674480" cy="705834"/>
                </a:xfrm>
                <a:prstGeom prst="rect">
                  <a:avLst/>
                </a:prstGeom>
                <a:blipFill>
                  <a:blip r:embed="rId5"/>
                  <a:stretch>
                    <a:fillRect/>
                  </a:stretch>
                </a:blipFill>
              </p:spPr>
              <p:txBody>
                <a:bodyPr/>
                <a:lstStyle/>
                <a:p>
                  <a:r>
                    <a:rPr lang="en-US">
                      <a:noFill/>
                    </a:rPr>
                    <a:t> </a:t>
                  </a:r>
                </a:p>
              </p:txBody>
            </p:sp>
          </mc:Fallback>
        </mc:AlternateContent>
      </p:grpSp>
      <p:sp>
        <p:nvSpPr>
          <p:cNvPr id="2" name="Title 1">
            <a:extLst>
              <a:ext uri="{FF2B5EF4-FFF2-40B4-BE49-F238E27FC236}">
                <a16:creationId xmlns:a16="http://schemas.microsoft.com/office/drawing/2014/main" id="{875628DE-BDEA-28BD-3561-E4BFE38B3A4D}"/>
              </a:ext>
            </a:extLst>
          </p:cNvPr>
          <p:cNvSpPr>
            <a:spLocks noGrp="1"/>
          </p:cNvSpPr>
          <p:nvPr>
            <p:ph type="title"/>
          </p:nvPr>
        </p:nvSpPr>
        <p:spPr>
          <a:xfrm>
            <a:off x="0" y="-386950"/>
            <a:ext cx="5492023" cy="1905784"/>
          </a:xfrm>
        </p:spPr>
        <p:txBody>
          <a:bodyPr>
            <a:normAutofit/>
          </a:bodyPr>
          <a:lstStyle/>
          <a:p>
            <a:r>
              <a:rPr lang="en-US" sz="3600" b="1" dirty="0">
                <a:solidFill>
                  <a:schemeClr val="accent4">
                    <a:lumMod val="75000"/>
                  </a:schemeClr>
                </a:solidFill>
              </a:rPr>
              <a:t>Turbulent properties vs. Prevalence of MR events</a:t>
            </a:r>
          </a:p>
        </p:txBody>
      </p:sp>
      <p:grpSp>
        <p:nvGrpSpPr>
          <p:cNvPr id="4" name="Group 3">
            <a:extLst>
              <a:ext uri="{FF2B5EF4-FFF2-40B4-BE49-F238E27FC236}">
                <a16:creationId xmlns:a16="http://schemas.microsoft.com/office/drawing/2014/main" id="{CBCD2154-BB60-B318-4520-CA557F92310A}"/>
              </a:ext>
            </a:extLst>
          </p:cNvPr>
          <p:cNvGrpSpPr/>
          <p:nvPr/>
        </p:nvGrpSpPr>
        <p:grpSpPr>
          <a:xfrm>
            <a:off x="11177" y="6528811"/>
            <a:ext cx="12192000" cy="369332"/>
            <a:chOff x="0" y="6488668"/>
            <a:chExt cx="12192000" cy="369332"/>
          </a:xfrm>
        </p:grpSpPr>
        <p:grpSp>
          <p:nvGrpSpPr>
            <p:cNvPr id="5" name="Group 4">
              <a:extLst>
                <a:ext uri="{FF2B5EF4-FFF2-40B4-BE49-F238E27FC236}">
                  <a16:creationId xmlns:a16="http://schemas.microsoft.com/office/drawing/2014/main" id="{35D0EC83-6185-BEF4-9118-1ECAFC4BE52C}"/>
                </a:ext>
              </a:extLst>
            </p:cNvPr>
            <p:cNvGrpSpPr/>
            <p:nvPr/>
          </p:nvGrpSpPr>
          <p:grpSpPr>
            <a:xfrm>
              <a:off x="0" y="6488668"/>
              <a:ext cx="12192000" cy="349984"/>
              <a:chOff x="0" y="6488668"/>
              <a:chExt cx="12192000" cy="349984"/>
            </a:xfrm>
          </p:grpSpPr>
          <p:sp>
            <p:nvSpPr>
              <p:cNvPr id="7" name="TextBox 6">
                <a:extLst>
                  <a:ext uri="{FF2B5EF4-FFF2-40B4-BE49-F238E27FC236}">
                    <a16:creationId xmlns:a16="http://schemas.microsoft.com/office/drawing/2014/main" id="{C9900E18-12AC-CA18-532E-02B1248DF20F}"/>
                  </a:ext>
                </a:extLst>
              </p:cNvPr>
              <p:cNvSpPr txBox="1"/>
              <p:nvPr/>
            </p:nvSpPr>
            <p:spPr>
              <a:xfrm>
                <a:off x="0" y="6500098"/>
                <a:ext cx="12192000" cy="338554"/>
              </a:xfrm>
              <a:prstGeom prst="rect">
                <a:avLst/>
              </a:prstGeom>
              <a:noFill/>
            </p:spPr>
            <p:txBody>
              <a:bodyPr wrap="square" rtlCol="0">
                <a:spAutoFit/>
              </a:bodyPr>
              <a:lstStyle/>
              <a:p>
                <a:r>
                  <a:rPr lang="en-US" sz="1600" dirty="0">
                    <a:hlinkClick r:id="rId6"/>
                  </a:rPr>
                  <a:t>paulina.pilapana@northumbria.ac.uk</a:t>
                </a:r>
                <a:r>
                  <a:rPr lang="en-US" sz="1600" dirty="0"/>
                  <a:t>									                   A2</a:t>
                </a:r>
              </a:p>
            </p:txBody>
          </p:sp>
          <p:cxnSp>
            <p:nvCxnSpPr>
              <p:cNvPr id="8" name="Straight Connector 7">
                <a:extLst>
                  <a:ext uri="{FF2B5EF4-FFF2-40B4-BE49-F238E27FC236}">
                    <a16:creationId xmlns:a16="http://schemas.microsoft.com/office/drawing/2014/main" id="{C175A223-1EF9-83EA-596F-57112F1D1FC8}"/>
                  </a:ext>
                </a:extLst>
              </p:cNvPr>
              <p:cNvCxnSpPr/>
              <p:nvPr/>
            </p:nvCxnSpPr>
            <p:spPr>
              <a:xfrm>
                <a:off x="0" y="6488668"/>
                <a:ext cx="12192000" cy="0"/>
              </a:xfrm>
              <a:prstGeom prst="line">
                <a:avLst/>
              </a:prstGeom>
              <a:ln w="63500">
                <a:gradFill flip="none" rotWithShape="1">
                  <a:gsLst>
                    <a:gs pos="0">
                      <a:schemeClr val="tx1"/>
                    </a:gs>
                    <a:gs pos="46000">
                      <a:schemeClr val="accent1">
                        <a:lumMod val="95000"/>
                        <a:lumOff val="5000"/>
                      </a:schemeClr>
                    </a:gs>
                    <a:gs pos="100000">
                      <a:schemeClr val="accent1">
                        <a:lumMod val="60000"/>
                      </a:schemeClr>
                    </a:gs>
                  </a:gsLst>
                  <a:path path="circle">
                    <a:fillToRect l="50000" t="130000" r="50000" b="-30000"/>
                  </a:path>
                  <a:tileRect/>
                </a:gradFill>
              </a:ln>
            </p:spPr>
            <p:style>
              <a:lnRef idx="2">
                <a:schemeClr val="dk1"/>
              </a:lnRef>
              <a:fillRef idx="0">
                <a:schemeClr val="dk1"/>
              </a:fillRef>
              <a:effectRef idx="1">
                <a:schemeClr val="dk1"/>
              </a:effectRef>
              <a:fontRef idx="minor">
                <a:schemeClr val="tx1"/>
              </a:fontRef>
            </p:style>
          </p:cxnSp>
        </p:grpSp>
        <p:pic>
          <p:nvPicPr>
            <p:cNvPr id="6" name="Picture 2">
              <a:extLst>
                <a:ext uri="{FF2B5EF4-FFF2-40B4-BE49-F238E27FC236}">
                  <a16:creationId xmlns:a16="http://schemas.microsoft.com/office/drawing/2014/main" id="{00237572-FD7B-422D-1EC6-D92A1DEE428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73576"/>
            <a:stretch/>
          </p:blipFill>
          <p:spPr bwMode="auto">
            <a:xfrm>
              <a:off x="5949887" y="6510978"/>
              <a:ext cx="292226" cy="347022"/>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54722E6-FAA4-9EC1-16B0-E77AE543AC35}"/>
                  </a:ext>
                </a:extLst>
              </p:cNvPr>
              <p:cNvSpPr txBox="1"/>
              <p:nvPr/>
            </p:nvSpPr>
            <p:spPr>
              <a:xfrm>
                <a:off x="319979" y="1015911"/>
                <a:ext cx="5172044" cy="2756652"/>
              </a:xfrm>
              <a:prstGeom prst="rect">
                <a:avLst/>
              </a:prstGeom>
              <a:noFill/>
            </p:spPr>
            <p:txBody>
              <a:bodyPr wrap="square">
                <a:spAutoFit/>
              </a:bodyPr>
              <a:lstStyle/>
              <a:p>
                <a:pPr marL="342900" indent="-342900" algn="just">
                  <a:buFont typeface="Arial" panose="020B0604020202020204" pitchFamily="34" charset="0"/>
                  <a:buChar char="•"/>
                </a:pPr>
                <a:r>
                  <a:rPr lang="en-US" sz="2400" dirty="0"/>
                  <a:t>60 turbulent intervals studied by </a:t>
                </a:r>
                <a:r>
                  <a:rPr lang="en-US" sz="2400" dirty="0" err="1"/>
                  <a:t>Stawarz</a:t>
                </a:r>
                <a:r>
                  <a:rPr lang="en-US" sz="2400" dirty="0"/>
                  <a:t> et al., 2022.</a:t>
                </a:r>
              </a:p>
              <a:p>
                <a:pPr marL="342900" indent="-342900" algn="just">
                  <a:buFont typeface="Arial" panose="020B0604020202020204" pitchFamily="34" charset="0"/>
                  <a:buChar char="•"/>
                </a:pPr>
                <a:r>
                  <a:rPr lang="en-US" sz="2400" dirty="0"/>
                  <a:t>Correlation length </a:t>
                </a:r>
                <a:r>
                  <a:rPr lang="en-US" dirty="0"/>
                  <a:t>(</a:t>
                </a:r>
                <a:r>
                  <a:rPr lang="en-US" dirty="0" err="1"/>
                  <a:t>Stawarz</a:t>
                </a:r>
                <a:r>
                  <a:rPr lang="en-US" dirty="0"/>
                  <a:t> et al., 2022):</a:t>
                </a:r>
                <a:endParaRPr lang="en-US" sz="1400" dirty="0"/>
              </a:p>
              <a:p>
                <a:pPr lvl="1" algn="just"/>
                <a:r>
                  <a:rPr lang="en-US" dirty="0"/>
                  <a:t>	</a:t>
                </a:r>
                <a14:m>
                  <m:oMath xmlns:m="http://schemas.openxmlformats.org/officeDocument/2006/math">
                    <m:sSub>
                      <m:sSubPr>
                        <m:ctrlPr>
                          <a:rPr lang="en-US" sz="2800" i="1" smtClean="0">
                            <a:latin typeface="Cambria Math" panose="02040503050406030204" pitchFamily="18" charset="0"/>
                          </a:rPr>
                        </m:ctrlPr>
                      </m:sSubPr>
                      <m:e>
                        <m:r>
                          <a:rPr lang="en-US" sz="2800" i="1" smtClean="0">
                            <a:latin typeface="Cambria Math" panose="02040503050406030204" pitchFamily="18" charset="0"/>
                            <a:ea typeface="Cambria Math" panose="02040503050406030204" pitchFamily="18" charset="0"/>
                          </a:rPr>
                          <m:t>𝜆</m:t>
                        </m:r>
                      </m:e>
                      <m:sub>
                        <m:r>
                          <a:rPr lang="en-GB" sz="2800" b="0" i="1" smtClean="0">
                            <a:latin typeface="Cambria Math" panose="02040503050406030204" pitchFamily="18" charset="0"/>
                          </a:rPr>
                          <m:t>𝐶</m:t>
                        </m:r>
                      </m:sub>
                    </m:sSub>
                    <m:r>
                      <a:rPr lang="en-GB" sz="2800" b="0" i="1" smtClean="0">
                        <a:latin typeface="Cambria Math" panose="02040503050406030204" pitchFamily="18" charset="0"/>
                      </a:rPr>
                      <m:t>=</m:t>
                    </m:r>
                    <m:nary>
                      <m:naryPr>
                        <m:ctrlPr>
                          <a:rPr lang="en-GB" sz="2800" b="0" i="1" smtClean="0">
                            <a:latin typeface="Cambria Math" panose="02040503050406030204" pitchFamily="18" charset="0"/>
                          </a:rPr>
                        </m:ctrlPr>
                      </m:naryPr>
                      <m:sub>
                        <m:r>
                          <m:rPr>
                            <m:brk m:alnAt="23"/>
                          </m:rPr>
                          <a:rPr lang="en-GB" sz="2800" b="0" i="1" smtClean="0">
                            <a:latin typeface="Cambria Math" panose="02040503050406030204" pitchFamily="18" charset="0"/>
                          </a:rPr>
                          <m:t>0</m:t>
                        </m:r>
                      </m:sub>
                      <m:sup>
                        <m:r>
                          <a:rPr lang="en-GB" sz="2800" b="0" i="1" smtClean="0">
                            <a:latin typeface="Cambria Math" panose="02040503050406030204" pitchFamily="18" charset="0"/>
                            <a:ea typeface="Cambria Math" panose="02040503050406030204" pitchFamily="18" charset="0"/>
                          </a:rPr>
                          <m:t>∞</m:t>
                        </m:r>
                      </m:sup>
                      <m:e>
                        <m:r>
                          <a:rPr lang="en-GB" sz="2800" b="0" i="1" smtClean="0">
                            <a:latin typeface="Cambria Math" panose="02040503050406030204" pitchFamily="18" charset="0"/>
                          </a:rPr>
                          <m:t>𝐴</m:t>
                        </m:r>
                        <m:d>
                          <m:dPr>
                            <m:ctrlPr>
                              <a:rPr lang="en-GB" sz="2800" b="0" i="1" smtClean="0">
                                <a:latin typeface="Cambria Math" panose="02040503050406030204" pitchFamily="18" charset="0"/>
                              </a:rPr>
                            </m:ctrlPr>
                          </m:dPr>
                          <m:e>
                            <m:r>
                              <a:rPr lang="en-GB" sz="2800" b="0" i="1" smtClean="0">
                                <a:latin typeface="Cambria Math" panose="02040503050406030204" pitchFamily="18" charset="0"/>
                                <a:ea typeface="Cambria Math" panose="02040503050406030204" pitchFamily="18" charset="0"/>
                              </a:rPr>
                              <m:t>ℓ</m:t>
                            </m:r>
                          </m:e>
                        </m:d>
                        <m:r>
                          <a:rPr lang="en-GB" sz="2800" b="0" i="1" smtClean="0">
                            <a:latin typeface="Cambria Math" panose="02040503050406030204" pitchFamily="18" charset="0"/>
                          </a:rPr>
                          <m:t>𝑑</m:t>
                        </m:r>
                        <m:r>
                          <a:rPr lang="en-GB" sz="2800" b="0" i="1" smtClean="0">
                            <a:latin typeface="Cambria Math" panose="02040503050406030204" pitchFamily="18" charset="0"/>
                            <a:ea typeface="Cambria Math" panose="02040503050406030204" pitchFamily="18" charset="0"/>
                          </a:rPr>
                          <m:t>ℓ</m:t>
                        </m:r>
                      </m:e>
                    </m:nary>
                  </m:oMath>
                </a14:m>
                <a:r>
                  <a:rPr lang="en-US" sz="2800" dirty="0"/>
                  <a:t>,  </a:t>
                </a:r>
              </a:p>
              <a:p>
                <a:pPr lvl="1" algn="just"/>
                <a:endParaRPr lang="en-GB" sz="2800" b="0" i="1" dirty="0">
                  <a:latin typeface="Cambria Math" panose="02040503050406030204" pitchFamily="18" charset="0"/>
                </a:endParaRPr>
              </a:p>
              <a:p>
                <a:pPr lvl="1" algn="just"/>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𝐴</m:t>
                      </m:r>
                      <m:d>
                        <m:dPr>
                          <m:ctrlPr>
                            <a:rPr lang="en-GB" b="0" i="1" smtClean="0">
                              <a:latin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ℓ</m:t>
                          </m:r>
                        </m:e>
                      </m:d>
                      <m:r>
                        <a:rPr lang="en-GB" b="0" i="1" smtClean="0">
                          <a:latin typeface="Cambria Math" panose="02040503050406030204" pitchFamily="18" charset="0"/>
                        </a:rPr>
                        <m:t>=</m:t>
                      </m:r>
                      <m:f>
                        <m:fPr>
                          <m:ctrlPr>
                            <a:rPr lang="en-GB" b="0" i="1" smtClean="0">
                              <a:latin typeface="Cambria Math" panose="02040503050406030204" pitchFamily="18" charset="0"/>
                            </a:rPr>
                          </m:ctrlPr>
                        </m:fPr>
                        <m:num>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𝛿</m:t>
                              </m:r>
                              <m:r>
                                <a:rPr lang="en-GB" b="1" i="1" smtClean="0">
                                  <a:latin typeface="Cambria Math" panose="02040503050406030204" pitchFamily="18" charset="0"/>
                                  <a:ea typeface="Cambria Math" panose="02040503050406030204" pitchFamily="18" charset="0"/>
                                </a:rPr>
                                <m:t>𝑩</m:t>
                              </m:r>
                              <m:d>
                                <m:dPr>
                                  <m:ctrlPr>
                                    <a:rPr lang="en-GB" b="0" i="1" smtClean="0">
                                      <a:latin typeface="Cambria Math" panose="02040503050406030204" pitchFamily="18" charset="0"/>
                                      <a:ea typeface="Cambria Math" panose="02040503050406030204" pitchFamily="18" charset="0"/>
                                    </a:rPr>
                                  </m:ctrlPr>
                                </m:dPr>
                                <m:e>
                                  <m:r>
                                    <a:rPr lang="en-GB" b="1" i="1" smtClean="0">
                                      <a:latin typeface="Cambria Math" panose="02040503050406030204" pitchFamily="18" charset="0"/>
                                      <a:ea typeface="Cambria Math" panose="02040503050406030204" pitchFamily="18" charset="0"/>
                                    </a:rPr>
                                    <m:t>𝒓</m:t>
                                  </m:r>
                                  <m:r>
                                    <a:rPr lang="en-GB" b="0" i="1" smtClean="0">
                                      <a:latin typeface="Cambria Math" panose="02040503050406030204" pitchFamily="18" charset="0"/>
                                      <a:ea typeface="Cambria Math" panose="02040503050406030204" pitchFamily="18" charset="0"/>
                                    </a:rPr>
                                    <m:t>+</m:t>
                                  </m:r>
                                  <m:r>
                                    <a:rPr lang="en-GB" b="1" i="1" smtClean="0">
                                      <a:latin typeface="Cambria Math" panose="02040503050406030204" pitchFamily="18" charset="0"/>
                                      <a:ea typeface="Cambria Math" panose="02040503050406030204" pitchFamily="18" charset="0"/>
                                    </a:rPr>
                                    <m:t>ℓ</m:t>
                                  </m:r>
                                </m:e>
                              </m:d>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𝛿</m:t>
                              </m:r>
                              <m:r>
                                <a:rPr lang="en-GB" b="1" i="1" smtClean="0">
                                  <a:latin typeface="Cambria Math" panose="02040503050406030204" pitchFamily="18" charset="0"/>
                                  <a:ea typeface="Cambria Math" panose="02040503050406030204" pitchFamily="18" charset="0"/>
                                </a:rPr>
                                <m:t>𝑩</m:t>
                              </m:r>
                              <m:d>
                                <m:dPr>
                                  <m:ctrlPr>
                                    <a:rPr lang="en-GB" b="0" i="1" smtClean="0">
                                      <a:latin typeface="Cambria Math" panose="02040503050406030204" pitchFamily="18" charset="0"/>
                                      <a:ea typeface="Cambria Math" panose="02040503050406030204" pitchFamily="18" charset="0"/>
                                    </a:rPr>
                                  </m:ctrlPr>
                                </m:dPr>
                                <m:e>
                                  <m:r>
                                    <a:rPr lang="en-GB" b="1" i="1" smtClean="0">
                                      <a:latin typeface="Cambria Math" panose="02040503050406030204" pitchFamily="18" charset="0"/>
                                      <a:ea typeface="Cambria Math" panose="02040503050406030204" pitchFamily="18" charset="0"/>
                                    </a:rPr>
                                    <m:t>𝒓</m:t>
                                  </m:r>
                                </m:e>
                              </m:d>
                            </m:e>
                          </m:d>
                        </m:num>
                        <m:den>
                          <m:d>
                            <m:dPr>
                              <m:begChr m:val="⟨"/>
                              <m:endChr m:val="⟩"/>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𝛿</m:t>
                                      </m:r>
                                      <m:r>
                                        <a:rPr lang="en-GB" b="1" i="1" smtClean="0">
                                          <a:latin typeface="Cambria Math" panose="02040503050406030204" pitchFamily="18" charset="0"/>
                                          <a:ea typeface="Cambria Math" panose="02040503050406030204" pitchFamily="18" charset="0"/>
                                        </a:rPr>
                                        <m:t>𝑩</m:t>
                                      </m:r>
                                      <m:d>
                                        <m:dPr>
                                          <m:ctrlPr>
                                            <a:rPr lang="en-GB" b="0" i="1" smtClean="0">
                                              <a:latin typeface="Cambria Math" panose="02040503050406030204" pitchFamily="18" charset="0"/>
                                              <a:ea typeface="Cambria Math" panose="02040503050406030204" pitchFamily="18" charset="0"/>
                                            </a:rPr>
                                          </m:ctrlPr>
                                        </m:dPr>
                                        <m:e>
                                          <m:r>
                                            <a:rPr lang="en-GB" b="1" i="1" smtClean="0">
                                              <a:latin typeface="Cambria Math" panose="02040503050406030204" pitchFamily="18" charset="0"/>
                                              <a:ea typeface="Cambria Math" panose="02040503050406030204" pitchFamily="18" charset="0"/>
                                            </a:rPr>
                                            <m:t>𝒓</m:t>
                                          </m:r>
                                        </m:e>
                                      </m:d>
                                    </m:e>
                                  </m:d>
                                </m:e>
                                <m:sup>
                                  <m:r>
                                    <a:rPr lang="en-GB" b="0" i="1" smtClean="0">
                                      <a:latin typeface="Cambria Math" panose="02040503050406030204" pitchFamily="18" charset="0"/>
                                    </a:rPr>
                                    <m:t>2</m:t>
                                  </m:r>
                                </m:sup>
                              </m:sSup>
                            </m:e>
                          </m:d>
                        </m:den>
                      </m:f>
                    </m:oMath>
                  </m:oMathPara>
                </a14:m>
                <a:endParaRPr lang="en-US" dirty="0"/>
              </a:p>
            </p:txBody>
          </p:sp>
        </mc:Choice>
        <mc:Fallback xmlns="">
          <p:sp>
            <p:nvSpPr>
              <p:cNvPr id="9" name="TextBox 8">
                <a:extLst>
                  <a:ext uri="{FF2B5EF4-FFF2-40B4-BE49-F238E27FC236}">
                    <a16:creationId xmlns:a16="http://schemas.microsoft.com/office/drawing/2014/main" id="{954722E6-FAA4-9EC1-16B0-E77AE543AC35}"/>
                  </a:ext>
                </a:extLst>
              </p:cNvPr>
              <p:cNvSpPr txBox="1">
                <a:spLocks noRot="1" noChangeAspect="1" noMove="1" noResize="1" noEditPoints="1" noAdjustHandles="1" noChangeArrowheads="1" noChangeShapeType="1" noTextEdit="1"/>
              </p:cNvSpPr>
              <p:nvPr/>
            </p:nvSpPr>
            <p:spPr>
              <a:xfrm>
                <a:off x="319979" y="1015911"/>
                <a:ext cx="5172044" cy="2756652"/>
              </a:xfrm>
              <a:prstGeom prst="rect">
                <a:avLst/>
              </a:prstGeom>
              <a:blipFill>
                <a:blip r:embed="rId8"/>
                <a:stretch>
                  <a:fillRect l="-1467" t="-1835" r="-1711" b="-6422"/>
                </a:stretch>
              </a:blipFill>
            </p:spPr>
            <p:txBody>
              <a:bodyPr/>
              <a:lstStyle/>
              <a:p>
                <a:r>
                  <a:rPr lang="en-US">
                    <a:noFill/>
                  </a:rPr>
                  <a:t> </a:t>
                </a:r>
              </a:p>
            </p:txBody>
          </p:sp>
        </mc:Fallback>
      </mc:AlternateContent>
      <p:grpSp>
        <p:nvGrpSpPr>
          <p:cNvPr id="17" name="Group 16">
            <a:extLst>
              <a:ext uri="{FF2B5EF4-FFF2-40B4-BE49-F238E27FC236}">
                <a16:creationId xmlns:a16="http://schemas.microsoft.com/office/drawing/2014/main" id="{C3B12BDE-C9F7-DFBC-F031-65FB6E1E0069}"/>
              </a:ext>
            </a:extLst>
          </p:cNvPr>
          <p:cNvGrpSpPr/>
          <p:nvPr/>
        </p:nvGrpSpPr>
        <p:grpSpPr>
          <a:xfrm>
            <a:off x="6093523" y="349514"/>
            <a:ext cx="5969238" cy="3038509"/>
            <a:chOff x="5993763" y="520091"/>
            <a:chExt cx="6068998" cy="3034499"/>
          </a:xfrm>
        </p:grpSpPr>
        <p:pic>
          <p:nvPicPr>
            <p:cNvPr id="11" name="Picture 10">
              <a:extLst>
                <a:ext uri="{FF2B5EF4-FFF2-40B4-BE49-F238E27FC236}">
                  <a16:creationId xmlns:a16="http://schemas.microsoft.com/office/drawing/2014/main" id="{B57BCF2D-FD3B-BFEB-727E-F67AA2FD58B2}"/>
                </a:ext>
              </a:extLst>
            </p:cNvPr>
            <p:cNvPicPr>
              <a:picLocks noChangeAspect="1"/>
            </p:cNvPicPr>
            <p:nvPr/>
          </p:nvPicPr>
          <p:blipFill>
            <a:blip r:embed="rId9"/>
            <a:stretch>
              <a:fillRect/>
            </a:stretch>
          </p:blipFill>
          <p:spPr>
            <a:xfrm>
              <a:off x="5993763" y="520091"/>
              <a:ext cx="6068998" cy="3034499"/>
            </a:xfrm>
            <a:prstGeom prst="rect">
              <a:avLst/>
            </a:prstGeom>
          </p:spPr>
        </p:pic>
        <p:sp>
          <p:nvSpPr>
            <p:cNvPr id="14" name="TextBox 13">
              <a:extLst>
                <a:ext uri="{FF2B5EF4-FFF2-40B4-BE49-F238E27FC236}">
                  <a16:creationId xmlns:a16="http://schemas.microsoft.com/office/drawing/2014/main" id="{43356D5B-693A-D4F3-92E6-3B9BD43FB8E7}"/>
                </a:ext>
              </a:extLst>
            </p:cNvPr>
            <p:cNvSpPr txBox="1"/>
            <p:nvPr/>
          </p:nvSpPr>
          <p:spPr>
            <a:xfrm>
              <a:off x="6785765" y="2662702"/>
              <a:ext cx="558799" cy="369332"/>
            </a:xfrm>
            <a:prstGeom prst="rect">
              <a:avLst/>
            </a:prstGeom>
            <a:noFill/>
          </p:spPr>
          <p:txBody>
            <a:bodyPr wrap="square" rtlCol="0">
              <a:spAutoFit/>
            </a:bodyPr>
            <a:lstStyle/>
            <a:p>
              <a:r>
                <a:rPr lang="en-US" dirty="0"/>
                <a:t>(b)</a:t>
              </a:r>
            </a:p>
          </p:txBody>
        </p:sp>
      </p:gr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771E654-45AD-5571-36D0-30913617AB5B}"/>
                  </a:ext>
                </a:extLst>
              </p:cNvPr>
              <p:cNvSpPr txBox="1"/>
              <p:nvPr/>
            </p:nvSpPr>
            <p:spPr>
              <a:xfrm>
                <a:off x="721199" y="5669698"/>
                <a:ext cx="1387099" cy="441980"/>
              </a:xfrm>
              <a:prstGeom prst="rect">
                <a:avLst/>
              </a:prstGeom>
              <a:noFill/>
            </p:spPr>
            <p:txBody>
              <a:bodyPr wrap="square">
                <a:spAutoFit/>
              </a:bodyPr>
              <a:lstStyle/>
              <a:p>
                <a:pPr algn="ctr"/>
                <a14:m>
                  <m:oMath xmlns:m="http://schemas.openxmlformats.org/officeDocument/2006/math">
                    <m:f>
                      <m:fPr>
                        <m:ctrlPr>
                          <a:rPr lang="en-GB" sz="1600" b="0" i="1" smtClean="0">
                            <a:latin typeface="Cambria Math" panose="02040503050406030204" pitchFamily="18" charset="0"/>
                          </a:rPr>
                        </m:ctrlPr>
                      </m:fPr>
                      <m:num>
                        <m:sSub>
                          <m:sSubPr>
                            <m:ctrlPr>
                              <a:rPr lang="en-GB" sz="1600" b="0" i="1" smtClean="0">
                                <a:latin typeface="Cambria Math" panose="02040503050406030204" pitchFamily="18" charset="0"/>
                              </a:rPr>
                            </m:ctrlPr>
                          </m:sSubPr>
                          <m:e>
                            <m:r>
                              <a:rPr lang="en-GB" sz="1600" b="0" i="1" smtClean="0">
                                <a:latin typeface="Cambria Math" panose="02040503050406030204" pitchFamily="18" charset="0"/>
                              </a:rPr>
                              <m:t>𝑁</m:t>
                            </m:r>
                          </m:e>
                          <m:sub>
                            <m:r>
                              <a:rPr lang="en-GB" sz="1600" b="0" i="1" smtClean="0">
                                <a:latin typeface="Cambria Math" panose="02040503050406030204" pitchFamily="18" charset="0"/>
                              </a:rPr>
                              <m:t>𝑟𝑒𝑐</m:t>
                            </m:r>
                          </m:sub>
                        </m:sSub>
                      </m:num>
                      <m:den>
                        <m:r>
                          <a:rPr lang="en-GB" sz="1600" b="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ea typeface="Cambria Math" panose="02040503050406030204" pitchFamily="18" charset="0"/>
                          </a:rPr>
                          <m:t>𝑡</m:t>
                        </m:r>
                      </m:den>
                    </m:f>
                  </m:oMath>
                </a14:m>
                <a:r>
                  <a:rPr lang="en-US" sz="1600" dirty="0"/>
                  <a:t> vs.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𝜆</m:t>
                        </m:r>
                      </m:e>
                      <m:sub>
                        <m:r>
                          <a:rPr lang="en-GB" sz="1600" i="1">
                            <a:latin typeface="Cambria Math" panose="02040503050406030204" pitchFamily="18" charset="0"/>
                          </a:rPr>
                          <m:t>𝐶</m:t>
                        </m:r>
                      </m:sub>
                    </m:sSub>
                  </m:oMath>
                </a14:m>
                <a:r>
                  <a:rPr lang="en-US" sz="1600" dirty="0"/>
                  <a:t> </a:t>
                </a:r>
              </a:p>
            </p:txBody>
          </p:sp>
        </mc:Choice>
        <mc:Fallback xmlns="">
          <p:sp>
            <p:nvSpPr>
              <p:cNvPr id="23" name="TextBox 22">
                <a:extLst>
                  <a:ext uri="{FF2B5EF4-FFF2-40B4-BE49-F238E27FC236}">
                    <a16:creationId xmlns:a16="http://schemas.microsoft.com/office/drawing/2014/main" id="{9771E654-45AD-5571-36D0-30913617AB5B}"/>
                  </a:ext>
                </a:extLst>
              </p:cNvPr>
              <p:cNvSpPr txBox="1">
                <a:spLocks noRot="1" noChangeAspect="1" noMove="1" noResize="1" noEditPoints="1" noAdjustHandles="1" noChangeArrowheads="1" noChangeShapeType="1" noTextEdit="1"/>
              </p:cNvSpPr>
              <p:nvPr/>
            </p:nvSpPr>
            <p:spPr>
              <a:xfrm>
                <a:off x="721199" y="5669698"/>
                <a:ext cx="1387099" cy="441980"/>
              </a:xfrm>
              <a:prstGeom prst="rect">
                <a:avLst/>
              </a:prstGeom>
              <a:blipFill>
                <a:blip r:embed="rId10"/>
                <a:stretch>
                  <a:fillRect b="-2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29AFB6D-0CC7-92D3-E98C-085F28A9681E}"/>
                  </a:ext>
                </a:extLst>
              </p:cNvPr>
              <p:cNvSpPr txBox="1"/>
              <p:nvPr/>
            </p:nvSpPr>
            <p:spPr>
              <a:xfrm>
                <a:off x="7093592" y="5637627"/>
                <a:ext cx="1387099" cy="447430"/>
              </a:xfrm>
              <a:prstGeom prst="rect">
                <a:avLst/>
              </a:prstGeom>
              <a:noFill/>
            </p:spPr>
            <p:txBody>
              <a:bodyPr wrap="square">
                <a:spAutoFit/>
              </a:bodyPr>
              <a:lstStyle/>
              <a:p>
                <a:pPr algn="ctr"/>
                <a14:m>
                  <m:oMath xmlns:m="http://schemas.openxmlformats.org/officeDocument/2006/math">
                    <m:f>
                      <m:fPr>
                        <m:ctrlPr>
                          <a:rPr lang="en-GB" sz="1600" b="0" i="1" smtClean="0">
                            <a:latin typeface="Cambria Math" panose="02040503050406030204" pitchFamily="18" charset="0"/>
                          </a:rPr>
                        </m:ctrlPr>
                      </m:fPr>
                      <m:num>
                        <m:sSub>
                          <m:sSubPr>
                            <m:ctrlPr>
                              <a:rPr lang="en-GB" sz="1600" b="0" i="1" smtClean="0">
                                <a:latin typeface="Cambria Math" panose="02040503050406030204" pitchFamily="18" charset="0"/>
                              </a:rPr>
                            </m:ctrlPr>
                          </m:sSubPr>
                          <m:e>
                            <m:r>
                              <a:rPr lang="en-GB" sz="1600" b="0" i="1" smtClean="0">
                                <a:latin typeface="Cambria Math" panose="02040503050406030204" pitchFamily="18" charset="0"/>
                              </a:rPr>
                              <m:t>𝑁</m:t>
                            </m:r>
                          </m:e>
                          <m:sub>
                            <m:r>
                              <a:rPr lang="en-GB" sz="1600" b="0" i="1" smtClean="0">
                                <a:latin typeface="Cambria Math" panose="02040503050406030204" pitchFamily="18" charset="0"/>
                              </a:rPr>
                              <m:t>𝑟𝑒𝑐</m:t>
                            </m:r>
                          </m:sub>
                        </m:sSub>
                      </m:num>
                      <m:den>
                        <m:r>
                          <a:rPr lang="en-GB" sz="1600" b="0" i="1" smtClean="0">
                            <a:latin typeface="Cambria Math" panose="02040503050406030204" pitchFamily="18" charset="0"/>
                          </a:rPr>
                          <m:t>𝑉</m:t>
                        </m:r>
                      </m:den>
                    </m:f>
                  </m:oMath>
                </a14:m>
                <a:r>
                  <a:rPr lang="en-US" sz="1600" dirty="0"/>
                  <a:t> vs.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𝜆</m:t>
                        </m:r>
                      </m:e>
                      <m:sub>
                        <m:r>
                          <a:rPr lang="en-GB" sz="1600" i="1">
                            <a:latin typeface="Cambria Math" panose="02040503050406030204" pitchFamily="18" charset="0"/>
                          </a:rPr>
                          <m:t>𝐶</m:t>
                        </m:r>
                      </m:sub>
                    </m:sSub>
                  </m:oMath>
                </a14:m>
                <a:r>
                  <a:rPr lang="en-US" sz="1600" dirty="0"/>
                  <a:t> </a:t>
                </a:r>
              </a:p>
            </p:txBody>
          </p:sp>
        </mc:Choice>
        <mc:Fallback xmlns="">
          <p:sp>
            <p:nvSpPr>
              <p:cNvPr id="24" name="TextBox 23">
                <a:extLst>
                  <a:ext uri="{FF2B5EF4-FFF2-40B4-BE49-F238E27FC236}">
                    <a16:creationId xmlns:a16="http://schemas.microsoft.com/office/drawing/2014/main" id="{129AFB6D-0CC7-92D3-E98C-085F28A9681E}"/>
                  </a:ext>
                </a:extLst>
              </p:cNvPr>
              <p:cNvSpPr txBox="1">
                <a:spLocks noRot="1" noChangeAspect="1" noMove="1" noResize="1" noEditPoints="1" noAdjustHandles="1" noChangeArrowheads="1" noChangeShapeType="1" noTextEdit="1"/>
              </p:cNvSpPr>
              <p:nvPr/>
            </p:nvSpPr>
            <p:spPr>
              <a:xfrm>
                <a:off x="7093592" y="5637627"/>
                <a:ext cx="1387099" cy="447430"/>
              </a:xfrm>
              <a:prstGeom prst="rect">
                <a:avLst/>
              </a:prstGeom>
              <a:blipFill>
                <a:blip r:embed="rId11"/>
                <a:stretch>
                  <a:fillRect b="-2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5CE06A3-1871-2BA8-CD50-E9B3DEC496E1}"/>
                  </a:ext>
                </a:extLst>
              </p:cNvPr>
              <p:cNvSpPr txBox="1"/>
              <p:nvPr/>
            </p:nvSpPr>
            <p:spPr>
              <a:xfrm>
                <a:off x="7093591" y="2422796"/>
                <a:ext cx="1387099" cy="441980"/>
              </a:xfrm>
              <a:prstGeom prst="rect">
                <a:avLst/>
              </a:prstGeom>
              <a:noFill/>
            </p:spPr>
            <p:txBody>
              <a:bodyPr wrap="square">
                <a:spAutoFit/>
              </a:bodyPr>
              <a:lstStyle/>
              <a:p>
                <a:pPr algn="ctr"/>
                <a14:m>
                  <m:oMath xmlns:m="http://schemas.openxmlformats.org/officeDocument/2006/math">
                    <m:f>
                      <m:fPr>
                        <m:ctrlPr>
                          <a:rPr lang="en-GB" sz="1600" b="0" i="1" smtClean="0">
                            <a:latin typeface="Cambria Math" panose="02040503050406030204" pitchFamily="18" charset="0"/>
                          </a:rPr>
                        </m:ctrlPr>
                      </m:fPr>
                      <m:num>
                        <m:sSub>
                          <m:sSubPr>
                            <m:ctrlPr>
                              <a:rPr lang="en-GB" sz="1600" b="0" i="1" smtClean="0">
                                <a:latin typeface="Cambria Math" panose="02040503050406030204" pitchFamily="18" charset="0"/>
                              </a:rPr>
                            </m:ctrlPr>
                          </m:sSubPr>
                          <m:e>
                            <m:r>
                              <a:rPr lang="en-GB" sz="1600" b="0" i="1" smtClean="0">
                                <a:latin typeface="Cambria Math" panose="02040503050406030204" pitchFamily="18" charset="0"/>
                              </a:rPr>
                              <m:t>𝑁</m:t>
                            </m:r>
                          </m:e>
                          <m:sub>
                            <m:r>
                              <a:rPr lang="en-GB" sz="1600" b="0" i="1" smtClean="0">
                                <a:latin typeface="Cambria Math" panose="02040503050406030204" pitchFamily="18" charset="0"/>
                              </a:rPr>
                              <m:t>𝑟𝑒𝑐</m:t>
                            </m:r>
                          </m:sub>
                        </m:sSub>
                      </m:num>
                      <m:den>
                        <m:r>
                          <a:rPr lang="en-GB" sz="1600" b="0" i="1" smtClean="0">
                            <a:latin typeface="Cambria Math" panose="02040503050406030204" pitchFamily="18" charset="0"/>
                          </a:rPr>
                          <m:t>𝐿</m:t>
                        </m:r>
                      </m:den>
                    </m:f>
                  </m:oMath>
                </a14:m>
                <a:r>
                  <a:rPr lang="en-US" sz="1600" dirty="0"/>
                  <a:t> vs.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𝜆</m:t>
                        </m:r>
                      </m:e>
                      <m:sub>
                        <m:r>
                          <a:rPr lang="en-GB" sz="1600" i="1">
                            <a:latin typeface="Cambria Math" panose="02040503050406030204" pitchFamily="18" charset="0"/>
                          </a:rPr>
                          <m:t>𝐶</m:t>
                        </m:r>
                      </m:sub>
                    </m:sSub>
                  </m:oMath>
                </a14:m>
                <a:r>
                  <a:rPr lang="en-US" sz="1600" dirty="0"/>
                  <a:t> </a:t>
                </a:r>
              </a:p>
            </p:txBody>
          </p:sp>
        </mc:Choice>
        <mc:Fallback xmlns="">
          <p:sp>
            <p:nvSpPr>
              <p:cNvPr id="25" name="TextBox 24">
                <a:extLst>
                  <a:ext uri="{FF2B5EF4-FFF2-40B4-BE49-F238E27FC236}">
                    <a16:creationId xmlns:a16="http://schemas.microsoft.com/office/drawing/2014/main" id="{95CE06A3-1871-2BA8-CD50-E9B3DEC496E1}"/>
                  </a:ext>
                </a:extLst>
              </p:cNvPr>
              <p:cNvSpPr txBox="1">
                <a:spLocks noRot="1" noChangeAspect="1" noMove="1" noResize="1" noEditPoints="1" noAdjustHandles="1" noChangeArrowheads="1" noChangeShapeType="1" noTextEdit="1"/>
              </p:cNvSpPr>
              <p:nvPr/>
            </p:nvSpPr>
            <p:spPr>
              <a:xfrm>
                <a:off x="7093591" y="2422796"/>
                <a:ext cx="1387099" cy="441980"/>
              </a:xfrm>
              <a:prstGeom prst="rect">
                <a:avLst/>
              </a:prstGeom>
              <a:blipFill>
                <a:blip r:embed="rId12"/>
                <a:stretch>
                  <a:fillRect b="-5556"/>
                </a:stretch>
              </a:blipFill>
            </p:spPr>
            <p:txBody>
              <a:bodyPr/>
              <a:lstStyle/>
              <a:p>
                <a:r>
                  <a:rPr lang="en-US">
                    <a:noFill/>
                  </a:rPr>
                  <a:t> </a:t>
                </a:r>
              </a:p>
            </p:txBody>
          </p:sp>
        </mc:Fallback>
      </mc:AlternateContent>
      <p:sp>
        <p:nvSpPr>
          <p:cNvPr id="12" name="Oval 11">
            <a:extLst>
              <a:ext uri="{FF2B5EF4-FFF2-40B4-BE49-F238E27FC236}">
                <a16:creationId xmlns:a16="http://schemas.microsoft.com/office/drawing/2014/main" id="{352E4E73-0722-50C0-916E-3960EF78F5C2}"/>
              </a:ext>
            </a:extLst>
          </p:cNvPr>
          <p:cNvSpPr/>
          <p:nvPr/>
        </p:nvSpPr>
        <p:spPr>
          <a:xfrm rot="1444723">
            <a:off x="7935706" y="516537"/>
            <a:ext cx="1848369" cy="1068488"/>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632420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96383-4760-995E-2402-B0C177C20456}"/>
              </a:ext>
            </a:extLst>
          </p:cNvPr>
          <p:cNvSpPr>
            <a:spLocks noGrp="1"/>
          </p:cNvSpPr>
          <p:nvPr>
            <p:ph type="title"/>
          </p:nvPr>
        </p:nvSpPr>
        <p:spPr>
          <a:xfrm>
            <a:off x="170374" y="4920346"/>
            <a:ext cx="3129417" cy="1589117"/>
          </a:xfrm>
        </p:spPr>
        <p:txBody>
          <a:bodyPr>
            <a:noAutofit/>
          </a:bodyPr>
          <a:lstStyle/>
          <a:p>
            <a:pPr algn="ctr"/>
            <a:br>
              <a:rPr lang="en-US" sz="2000" dirty="0"/>
            </a:br>
            <a:r>
              <a:rPr lang="en-US" sz="2000" u="sng" dirty="0"/>
              <a:t>Universal phenomenon</a:t>
            </a:r>
            <a:br>
              <a:rPr lang="en-US" sz="2000" dirty="0"/>
            </a:br>
            <a:br>
              <a:rPr lang="it-IT" sz="2000" i="1" dirty="0">
                <a:solidFill>
                  <a:schemeClr val="tx1"/>
                </a:solidFill>
              </a:rPr>
            </a:br>
            <a:r>
              <a:rPr lang="en-US" sz="2000" dirty="0"/>
              <a:t> </a:t>
            </a:r>
          </a:p>
        </p:txBody>
      </p:sp>
      <p:sp>
        <p:nvSpPr>
          <p:cNvPr id="3" name="Content Placeholder 2">
            <a:extLst>
              <a:ext uri="{FF2B5EF4-FFF2-40B4-BE49-F238E27FC236}">
                <a16:creationId xmlns:a16="http://schemas.microsoft.com/office/drawing/2014/main" id="{CEBA7FBF-0D31-8C14-BAF9-7056DC6D9FFD}"/>
              </a:ext>
            </a:extLst>
          </p:cNvPr>
          <p:cNvSpPr>
            <a:spLocks noGrp="1"/>
          </p:cNvSpPr>
          <p:nvPr>
            <p:ph idx="1"/>
          </p:nvPr>
        </p:nvSpPr>
        <p:spPr>
          <a:xfrm>
            <a:off x="3202908" y="1206034"/>
            <a:ext cx="4747924" cy="1662488"/>
          </a:xfrm>
        </p:spPr>
        <p:txBody>
          <a:bodyPr>
            <a:noAutofit/>
          </a:bodyPr>
          <a:lstStyle/>
          <a:p>
            <a:pPr marL="0" indent="0">
              <a:buNone/>
            </a:pPr>
            <a:r>
              <a:rPr lang="en-US" sz="2200" b="1" dirty="0">
                <a:solidFill>
                  <a:srgbClr val="FF0000"/>
                </a:solidFill>
              </a:rPr>
              <a:t>TURBULENCE</a:t>
            </a:r>
          </a:p>
          <a:p>
            <a:r>
              <a:rPr lang="en-US" sz="2200" dirty="0"/>
              <a:t>Nonlinear process.</a:t>
            </a:r>
          </a:p>
          <a:p>
            <a:pPr>
              <a:spcBef>
                <a:spcPts val="0"/>
              </a:spcBef>
            </a:pPr>
            <a:r>
              <a:rPr lang="en-US" sz="2200" dirty="0"/>
              <a:t>Fluctuations span vast scales.</a:t>
            </a:r>
          </a:p>
          <a:p>
            <a:pPr>
              <a:spcBef>
                <a:spcPts val="0"/>
              </a:spcBef>
            </a:pPr>
            <a:r>
              <a:rPr lang="en-US" sz="2200" dirty="0"/>
              <a:t>Naturally creates intense, thin current sheets.</a:t>
            </a:r>
          </a:p>
        </p:txBody>
      </p:sp>
      <p:grpSp>
        <p:nvGrpSpPr>
          <p:cNvPr id="8" name="Group 7">
            <a:extLst>
              <a:ext uri="{FF2B5EF4-FFF2-40B4-BE49-F238E27FC236}">
                <a16:creationId xmlns:a16="http://schemas.microsoft.com/office/drawing/2014/main" id="{DF144A31-EBAE-0FDC-174E-A7E644D18D8D}"/>
              </a:ext>
            </a:extLst>
          </p:cNvPr>
          <p:cNvGrpSpPr/>
          <p:nvPr/>
        </p:nvGrpSpPr>
        <p:grpSpPr>
          <a:xfrm>
            <a:off x="11177" y="6528811"/>
            <a:ext cx="12192000" cy="369332"/>
            <a:chOff x="0" y="6488668"/>
            <a:chExt cx="12192000" cy="369332"/>
          </a:xfrm>
        </p:grpSpPr>
        <p:grpSp>
          <p:nvGrpSpPr>
            <p:cNvPr id="6" name="Group 5">
              <a:extLst>
                <a:ext uri="{FF2B5EF4-FFF2-40B4-BE49-F238E27FC236}">
                  <a16:creationId xmlns:a16="http://schemas.microsoft.com/office/drawing/2014/main" id="{ED95F2F3-5253-BBC0-5691-B055D32F9B46}"/>
                </a:ext>
              </a:extLst>
            </p:cNvPr>
            <p:cNvGrpSpPr/>
            <p:nvPr/>
          </p:nvGrpSpPr>
          <p:grpSpPr>
            <a:xfrm>
              <a:off x="0" y="6488668"/>
              <a:ext cx="12192000" cy="349984"/>
              <a:chOff x="0" y="6488668"/>
              <a:chExt cx="12192000" cy="349984"/>
            </a:xfrm>
          </p:grpSpPr>
          <p:sp>
            <p:nvSpPr>
              <p:cNvPr id="4" name="TextBox 3">
                <a:extLst>
                  <a:ext uri="{FF2B5EF4-FFF2-40B4-BE49-F238E27FC236}">
                    <a16:creationId xmlns:a16="http://schemas.microsoft.com/office/drawing/2014/main" id="{4D02C406-3DBE-EC6C-9AC4-CDF31E9B523C}"/>
                  </a:ext>
                </a:extLst>
              </p:cNvPr>
              <p:cNvSpPr txBox="1"/>
              <p:nvPr/>
            </p:nvSpPr>
            <p:spPr>
              <a:xfrm>
                <a:off x="0" y="6500098"/>
                <a:ext cx="12192000" cy="338554"/>
              </a:xfrm>
              <a:prstGeom prst="rect">
                <a:avLst/>
              </a:prstGeom>
              <a:noFill/>
            </p:spPr>
            <p:txBody>
              <a:bodyPr wrap="square" rtlCol="0">
                <a:spAutoFit/>
              </a:bodyPr>
              <a:lstStyle/>
              <a:p>
                <a:r>
                  <a:rPr lang="en-US" sz="1600" dirty="0">
                    <a:hlinkClick r:id="rId3"/>
                  </a:rPr>
                  <a:t>paulina.pilapana@northumbria.ac.uk</a:t>
                </a:r>
                <a:r>
                  <a:rPr lang="en-US" sz="1600" dirty="0"/>
                  <a:t>										1</a:t>
                </a:r>
              </a:p>
            </p:txBody>
          </p:sp>
          <p:cxnSp>
            <p:nvCxnSpPr>
              <p:cNvPr id="5" name="Straight Connector 4">
                <a:extLst>
                  <a:ext uri="{FF2B5EF4-FFF2-40B4-BE49-F238E27FC236}">
                    <a16:creationId xmlns:a16="http://schemas.microsoft.com/office/drawing/2014/main" id="{EB7EA5E4-D2DA-30E1-A060-D2F6A5DDDC64}"/>
                  </a:ext>
                </a:extLst>
              </p:cNvPr>
              <p:cNvCxnSpPr/>
              <p:nvPr/>
            </p:nvCxnSpPr>
            <p:spPr>
              <a:xfrm>
                <a:off x="0" y="6488668"/>
                <a:ext cx="12192000" cy="0"/>
              </a:xfrm>
              <a:prstGeom prst="line">
                <a:avLst/>
              </a:prstGeom>
              <a:ln w="63500">
                <a:gradFill flip="none" rotWithShape="1">
                  <a:gsLst>
                    <a:gs pos="0">
                      <a:schemeClr val="tx1"/>
                    </a:gs>
                    <a:gs pos="46000">
                      <a:schemeClr val="accent1">
                        <a:lumMod val="95000"/>
                        <a:lumOff val="5000"/>
                      </a:schemeClr>
                    </a:gs>
                    <a:gs pos="100000">
                      <a:schemeClr val="accent1">
                        <a:lumMod val="60000"/>
                      </a:schemeClr>
                    </a:gs>
                  </a:gsLst>
                  <a:path path="circle">
                    <a:fillToRect l="50000" t="130000" r="50000" b="-30000"/>
                  </a:path>
                  <a:tileRect/>
                </a:gradFill>
              </a:ln>
            </p:spPr>
            <p:style>
              <a:lnRef idx="2">
                <a:schemeClr val="dk1"/>
              </a:lnRef>
              <a:fillRef idx="0">
                <a:schemeClr val="dk1"/>
              </a:fillRef>
              <a:effectRef idx="1">
                <a:schemeClr val="dk1"/>
              </a:effectRef>
              <a:fontRef idx="minor">
                <a:schemeClr val="tx1"/>
              </a:fontRef>
            </p:style>
          </p:cxnSp>
        </p:grpSp>
        <p:pic>
          <p:nvPicPr>
            <p:cNvPr id="7" name="Picture 2">
              <a:extLst>
                <a:ext uri="{FF2B5EF4-FFF2-40B4-BE49-F238E27FC236}">
                  <a16:creationId xmlns:a16="http://schemas.microsoft.com/office/drawing/2014/main" id="{E0366439-448A-CC51-26F6-9D03B5A697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3576"/>
            <a:stretch/>
          </p:blipFill>
          <p:spPr bwMode="auto">
            <a:xfrm>
              <a:off x="5949887" y="6510978"/>
              <a:ext cx="292226" cy="34702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itle 1" descr="Nasa/Goddard">
            <a:extLst>
              <a:ext uri="{FF2B5EF4-FFF2-40B4-BE49-F238E27FC236}">
                <a16:creationId xmlns:a16="http://schemas.microsoft.com/office/drawing/2014/main" id="{5A2D2AFE-324E-D318-A0CB-EED15FCBFE1F}"/>
              </a:ext>
            </a:extLst>
          </p:cNvPr>
          <p:cNvSpPr txBox="1">
            <a:spLocks/>
          </p:cNvSpPr>
          <p:nvPr/>
        </p:nvSpPr>
        <p:spPr>
          <a:xfrm>
            <a:off x="0" y="3422"/>
            <a:ext cx="12180823" cy="123655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4">
                    <a:lumMod val="75000"/>
                  </a:schemeClr>
                </a:solidFill>
              </a:rPr>
              <a:t>Turbulence and Reconnection in Space Plasma</a:t>
            </a:r>
          </a:p>
        </p:txBody>
      </p:sp>
      <p:pic>
        <p:nvPicPr>
          <p:cNvPr id="15" name="Picture 2" descr="Where To Find The Best Coffee In Osaka, Japan">
            <a:extLst>
              <a:ext uri="{FF2B5EF4-FFF2-40B4-BE49-F238E27FC236}">
                <a16:creationId xmlns:a16="http://schemas.microsoft.com/office/drawing/2014/main" id="{43D3A7E8-8796-9C13-57EB-B6DE86B107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9955" b="2934"/>
          <a:stretch/>
        </p:blipFill>
        <p:spPr bwMode="auto">
          <a:xfrm>
            <a:off x="555942" y="1018711"/>
            <a:ext cx="2352743" cy="190205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This close-up of swirling clouds around Jupiter's Great Red Spot was taken by Voyager 1. Credit: NASA/JPL.">
            <a:extLst>
              <a:ext uri="{FF2B5EF4-FFF2-40B4-BE49-F238E27FC236}">
                <a16:creationId xmlns:a16="http://schemas.microsoft.com/office/drawing/2014/main" id="{27193053-E7BE-15DC-C9EC-C9FEF6095D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373" y="2916826"/>
            <a:ext cx="2347312" cy="209540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922ED0E-B6FF-84F5-79B1-2A536F0AF3A7}"/>
              </a:ext>
            </a:extLst>
          </p:cNvPr>
          <p:cNvSpPr txBox="1"/>
          <p:nvPr/>
        </p:nvSpPr>
        <p:spPr>
          <a:xfrm>
            <a:off x="1812689" y="4657399"/>
            <a:ext cx="1170940" cy="369332"/>
          </a:xfrm>
          <a:prstGeom prst="rect">
            <a:avLst/>
          </a:prstGeom>
          <a:noFill/>
        </p:spPr>
        <p:txBody>
          <a:bodyPr wrap="square" rtlCol="0">
            <a:spAutoFit/>
          </a:bodyPr>
          <a:lstStyle/>
          <a:p>
            <a:r>
              <a:rPr lang="en-US" dirty="0">
                <a:solidFill>
                  <a:schemeClr val="bg1"/>
                </a:solidFill>
              </a:rPr>
              <a:t>Nasa/JPL</a:t>
            </a:r>
          </a:p>
        </p:txBody>
      </p:sp>
      <p:pic>
        <p:nvPicPr>
          <p:cNvPr id="22" name="Picture 21">
            <a:extLst>
              <a:ext uri="{FF2B5EF4-FFF2-40B4-BE49-F238E27FC236}">
                <a16:creationId xmlns:a16="http://schemas.microsoft.com/office/drawing/2014/main" id="{9E9F94AA-A378-02FE-D900-A2F22DEB3015}"/>
              </a:ext>
            </a:extLst>
          </p:cNvPr>
          <p:cNvPicPr>
            <a:picLocks noChangeAspect="1"/>
          </p:cNvPicPr>
          <p:nvPr/>
        </p:nvPicPr>
        <p:blipFill>
          <a:blip r:embed="rId7"/>
          <a:stretch>
            <a:fillRect/>
          </a:stretch>
        </p:blipFill>
        <p:spPr>
          <a:xfrm>
            <a:off x="8245056" y="1018711"/>
            <a:ext cx="2793469" cy="2867538"/>
          </a:xfrm>
          <a:prstGeom prst="rect">
            <a:avLst/>
          </a:prstGeom>
        </p:spPr>
      </p:pic>
      <p:cxnSp>
        <p:nvCxnSpPr>
          <p:cNvPr id="24" name="Straight Arrow Connector 23">
            <a:extLst>
              <a:ext uri="{FF2B5EF4-FFF2-40B4-BE49-F238E27FC236}">
                <a16:creationId xmlns:a16="http://schemas.microsoft.com/office/drawing/2014/main" id="{E9756496-FDC6-2C49-4727-D54DB77DF71A}"/>
              </a:ext>
            </a:extLst>
          </p:cNvPr>
          <p:cNvCxnSpPr>
            <a:cxnSpLocks/>
          </p:cNvCxnSpPr>
          <p:nvPr/>
        </p:nvCxnSpPr>
        <p:spPr>
          <a:xfrm flipH="1">
            <a:off x="9701349" y="2024903"/>
            <a:ext cx="734738" cy="1861346"/>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2AA0B449-5270-5405-D51C-EF2B78B727B1}"/>
              </a:ext>
            </a:extLst>
          </p:cNvPr>
          <p:cNvPicPr>
            <a:picLocks noChangeAspect="1"/>
          </p:cNvPicPr>
          <p:nvPr/>
        </p:nvPicPr>
        <p:blipFill>
          <a:blip r:embed="rId8"/>
          <a:srcRect l="4348" t="1166" r="4421"/>
          <a:stretch/>
        </p:blipFill>
        <p:spPr>
          <a:xfrm>
            <a:off x="7264548" y="4032034"/>
            <a:ext cx="4816712" cy="2291589"/>
          </a:xfrm>
          <a:prstGeom prst="rect">
            <a:avLst/>
          </a:prstGeom>
          <a:noFill/>
          <a:ln>
            <a:solidFill>
              <a:schemeClr val="tx1"/>
            </a:solidFill>
          </a:ln>
          <a:effectLst>
            <a:softEdge rad="0"/>
          </a:effectLst>
        </p:spPr>
      </p:pic>
      <p:sp>
        <p:nvSpPr>
          <p:cNvPr id="35" name="Content Placeholder 2">
            <a:extLst>
              <a:ext uri="{FF2B5EF4-FFF2-40B4-BE49-F238E27FC236}">
                <a16:creationId xmlns:a16="http://schemas.microsoft.com/office/drawing/2014/main" id="{6587B04D-919D-B962-EAE8-D5FD28AE4055}"/>
              </a:ext>
            </a:extLst>
          </p:cNvPr>
          <p:cNvSpPr txBox="1">
            <a:spLocks/>
          </p:cNvSpPr>
          <p:nvPr/>
        </p:nvSpPr>
        <p:spPr>
          <a:xfrm>
            <a:off x="2743200" y="3508170"/>
            <a:ext cx="4384147" cy="28675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2200" b="1" dirty="0">
                <a:solidFill>
                  <a:srgbClr val="00B050"/>
                </a:solidFill>
              </a:rPr>
              <a:t>MAGNETIC RECONNECTION</a:t>
            </a:r>
          </a:p>
          <a:p>
            <a:pPr algn="r">
              <a:spcBef>
                <a:spcPts val="0"/>
              </a:spcBef>
            </a:pPr>
            <a:r>
              <a:rPr lang="en-US" sz="2200" dirty="0"/>
              <a:t>Standard reconnection:     </a:t>
            </a:r>
          </a:p>
          <a:p>
            <a:pPr lvl="1" algn="r">
              <a:spcBef>
                <a:spcPts val="0"/>
              </a:spcBef>
              <a:buFont typeface="Wingdings" pitchFamily="2" charset="2"/>
              <a:buChar char="Ø"/>
            </a:pPr>
            <a:r>
              <a:rPr lang="en-US" sz="1800" dirty="0"/>
              <a:t>Ion and electron jets accelerated away from the diffusion region.</a:t>
            </a:r>
          </a:p>
          <a:p>
            <a:pPr algn="r">
              <a:spcBef>
                <a:spcPts val="0"/>
              </a:spcBef>
            </a:pPr>
            <a:r>
              <a:rPr lang="en-US" sz="2200" dirty="0"/>
              <a:t>Electron-only reconnection   </a:t>
            </a:r>
            <a:r>
              <a:rPr lang="en-US" sz="1800" dirty="0">
                <a:solidFill>
                  <a:schemeClr val="tx2">
                    <a:lumMod val="75000"/>
                    <a:lumOff val="25000"/>
                  </a:schemeClr>
                </a:solidFill>
              </a:rPr>
              <a:t>(Phan et al., 2018)</a:t>
            </a:r>
            <a:r>
              <a:rPr lang="en-US" sz="2400" dirty="0"/>
              <a:t>:</a:t>
            </a:r>
          </a:p>
          <a:p>
            <a:pPr marL="742950" lvl="1" indent="-285750" algn="r">
              <a:spcBef>
                <a:spcPts val="0"/>
              </a:spcBef>
              <a:buFont typeface="Wingdings" pitchFamily="2" charset="2"/>
              <a:buChar char="Ø"/>
            </a:pPr>
            <a:r>
              <a:rPr lang="en-US" sz="1800" dirty="0"/>
              <a:t>Thinner associated current sheets.</a:t>
            </a:r>
          </a:p>
          <a:p>
            <a:pPr marL="742950" lvl="1" indent="-285750" algn="r">
              <a:spcBef>
                <a:spcPts val="0"/>
              </a:spcBef>
              <a:buFont typeface="Wingdings" pitchFamily="2" charset="2"/>
              <a:buChar char="Ø"/>
            </a:pPr>
            <a:r>
              <a:rPr lang="en-US" sz="1800" dirty="0"/>
              <a:t>Just electron outflows observed.</a:t>
            </a:r>
          </a:p>
        </p:txBody>
      </p:sp>
      <p:sp>
        <p:nvSpPr>
          <p:cNvPr id="36" name="TextBox 35">
            <a:extLst>
              <a:ext uri="{FF2B5EF4-FFF2-40B4-BE49-F238E27FC236}">
                <a16:creationId xmlns:a16="http://schemas.microsoft.com/office/drawing/2014/main" id="{C8DCB24B-B7E1-F624-9B59-A3131B4EA1A6}"/>
              </a:ext>
            </a:extLst>
          </p:cNvPr>
          <p:cNvSpPr txBox="1"/>
          <p:nvPr/>
        </p:nvSpPr>
        <p:spPr>
          <a:xfrm>
            <a:off x="7201392" y="3779873"/>
            <a:ext cx="4816712" cy="307777"/>
          </a:xfrm>
          <a:prstGeom prst="rect">
            <a:avLst/>
          </a:prstGeom>
          <a:noFill/>
        </p:spPr>
        <p:txBody>
          <a:bodyPr wrap="square" rtlCol="0">
            <a:spAutoFit/>
          </a:bodyPr>
          <a:lstStyle/>
          <a:p>
            <a:r>
              <a:rPr lang="en-US" sz="1400" i="1" dirty="0">
                <a:solidFill>
                  <a:srgbClr val="00B050"/>
                </a:solidFill>
              </a:rPr>
              <a:t>Field lines change connectivity releasing magnetic energy.</a:t>
            </a:r>
          </a:p>
        </p:txBody>
      </p:sp>
      <p:sp>
        <p:nvSpPr>
          <p:cNvPr id="9" name="TextBox 8">
            <a:extLst>
              <a:ext uri="{FF2B5EF4-FFF2-40B4-BE49-F238E27FC236}">
                <a16:creationId xmlns:a16="http://schemas.microsoft.com/office/drawing/2014/main" id="{5E61A641-D7C8-07C3-27CE-FFE4CB685F23}"/>
              </a:ext>
            </a:extLst>
          </p:cNvPr>
          <p:cNvSpPr txBox="1"/>
          <p:nvPr/>
        </p:nvSpPr>
        <p:spPr>
          <a:xfrm>
            <a:off x="8057858" y="3529174"/>
            <a:ext cx="1174866" cy="276999"/>
          </a:xfrm>
          <a:prstGeom prst="rect">
            <a:avLst/>
          </a:prstGeom>
          <a:noFill/>
        </p:spPr>
        <p:txBody>
          <a:bodyPr wrap="square">
            <a:spAutoFit/>
          </a:bodyPr>
          <a:lstStyle/>
          <a:p>
            <a:pPr algn="ctr"/>
            <a:r>
              <a:rPr lang="en-US" sz="1200" dirty="0">
                <a:solidFill>
                  <a:schemeClr val="bg1"/>
                </a:solidFill>
              </a:rPr>
              <a:t>RAS, 2015</a:t>
            </a:r>
          </a:p>
        </p:txBody>
      </p:sp>
    </p:spTree>
    <p:extLst>
      <p:ext uri="{BB962C8B-B14F-4D97-AF65-F5344CB8AC3E}">
        <p14:creationId xmlns:p14="http://schemas.microsoft.com/office/powerpoint/2010/main" val="865887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59F90-9268-4D15-EB93-77C192A0DE13}"/>
            </a:ext>
          </a:extLst>
        </p:cNvPr>
        <p:cNvGrpSpPr/>
        <p:nvPr/>
      </p:nvGrpSpPr>
      <p:grpSpPr>
        <a:xfrm>
          <a:off x="0" y="0"/>
          <a:ext cx="0" cy="0"/>
          <a:chOff x="0" y="0"/>
          <a:chExt cx="0" cy="0"/>
        </a:xfrm>
      </p:grpSpPr>
      <p:grpSp>
        <p:nvGrpSpPr>
          <p:cNvPr id="21" name="Group 20">
            <a:extLst>
              <a:ext uri="{FF2B5EF4-FFF2-40B4-BE49-F238E27FC236}">
                <a16:creationId xmlns:a16="http://schemas.microsoft.com/office/drawing/2014/main" id="{E796B24E-9A6E-473E-5AEC-9CFADFC3B411}"/>
              </a:ext>
            </a:extLst>
          </p:cNvPr>
          <p:cNvGrpSpPr/>
          <p:nvPr/>
        </p:nvGrpSpPr>
        <p:grpSpPr>
          <a:xfrm>
            <a:off x="46385" y="3526798"/>
            <a:ext cx="5894417" cy="3093752"/>
            <a:chOff x="-2" y="3361510"/>
            <a:chExt cx="6089499" cy="3044750"/>
          </a:xfrm>
        </p:grpSpPr>
        <p:pic>
          <p:nvPicPr>
            <p:cNvPr id="15" name="Picture 14">
              <a:extLst>
                <a:ext uri="{FF2B5EF4-FFF2-40B4-BE49-F238E27FC236}">
                  <a16:creationId xmlns:a16="http://schemas.microsoft.com/office/drawing/2014/main" id="{8A39894A-47F7-B102-C948-18A2CA379853}"/>
                </a:ext>
              </a:extLst>
            </p:cNvPr>
            <p:cNvPicPr>
              <a:picLocks noChangeAspect="1"/>
            </p:cNvPicPr>
            <p:nvPr/>
          </p:nvPicPr>
          <p:blipFill>
            <a:blip r:embed="rId3"/>
            <a:stretch>
              <a:fillRect/>
            </a:stretch>
          </p:blipFill>
          <p:spPr>
            <a:xfrm>
              <a:off x="-2" y="3361510"/>
              <a:ext cx="6089499" cy="3044750"/>
            </a:xfrm>
            <a:prstGeom prst="rect">
              <a:avLst/>
            </a:prstGeom>
          </p:spPr>
        </p:pic>
        <p:sp>
          <p:nvSpPr>
            <p:cNvPr id="18" name="TextBox 17">
              <a:extLst>
                <a:ext uri="{FF2B5EF4-FFF2-40B4-BE49-F238E27FC236}">
                  <a16:creationId xmlns:a16="http://schemas.microsoft.com/office/drawing/2014/main" id="{91045227-7BD6-746B-EC2F-503BA0FD098D}"/>
                </a:ext>
              </a:extLst>
            </p:cNvPr>
            <p:cNvSpPr txBox="1"/>
            <p:nvPr/>
          </p:nvSpPr>
          <p:spPr>
            <a:xfrm>
              <a:off x="711200" y="3511705"/>
              <a:ext cx="621222" cy="387155"/>
            </a:xfrm>
            <a:prstGeom prst="rect">
              <a:avLst/>
            </a:prstGeom>
            <a:noFill/>
          </p:spPr>
          <p:txBody>
            <a:bodyPr wrap="square" rtlCol="0">
              <a:spAutoFit/>
            </a:bodyPr>
            <a:lstStyle/>
            <a:p>
              <a:r>
                <a:rPr lang="en-US" dirty="0"/>
                <a:t>(a)</a:t>
              </a:r>
            </a:p>
          </p:txBody>
        </p:sp>
      </p:grpSp>
      <p:grpSp>
        <p:nvGrpSpPr>
          <p:cNvPr id="22" name="Group 21">
            <a:extLst>
              <a:ext uri="{FF2B5EF4-FFF2-40B4-BE49-F238E27FC236}">
                <a16:creationId xmlns:a16="http://schemas.microsoft.com/office/drawing/2014/main" id="{EA36D29D-D14B-B0E5-52FD-5F1E57FD22EF}"/>
              </a:ext>
            </a:extLst>
          </p:cNvPr>
          <p:cNvGrpSpPr/>
          <p:nvPr/>
        </p:nvGrpSpPr>
        <p:grpSpPr>
          <a:xfrm>
            <a:off x="6213517" y="277335"/>
            <a:ext cx="5958730" cy="3083923"/>
            <a:chOff x="6046465" y="568716"/>
            <a:chExt cx="5996616" cy="2998308"/>
          </a:xfrm>
        </p:grpSpPr>
        <p:pic>
          <p:nvPicPr>
            <p:cNvPr id="13" name="Picture 12">
              <a:extLst>
                <a:ext uri="{FF2B5EF4-FFF2-40B4-BE49-F238E27FC236}">
                  <a16:creationId xmlns:a16="http://schemas.microsoft.com/office/drawing/2014/main" id="{965EED4C-4C3A-8262-F0F1-99AA6697A2FB}"/>
                </a:ext>
              </a:extLst>
            </p:cNvPr>
            <p:cNvPicPr>
              <a:picLocks noChangeAspect="1"/>
            </p:cNvPicPr>
            <p:nvPr/>
          </p:nvPicPr>
          <p:blipFill>
            <a:blip r:embed="rId4"/>
            <a:stretch>
              <a:fillRect/>
            </a:stretch>
          </p:blipFill>
          <p:spPr>
            <a:xfrm>
              <a:off x="6046465" y="568716"/>
              <a:ext cx="5996616" cy="2998308"/>
            </a:xfrm>
            <a:prstGeom prst="rect">
              <a:avLst/>
            </a:prstGeom>
          </p:spPr>
        </p:pic>
        <p:sp>
          <p:nvSpPr>
            <p:cNvPr id="19" name="TextBox 18">
              <a:extLst>
                <a:ext uri="{FF2B5EF4-FFF2-40B4-BE49-F238E27FC236}">
                  <a16:creationId xmlns:a16="http://schemas.microsoft.com/office/drawing/2014/main" id="{B3F3BD9C-6072-A7BB-AACE-9E6E26A326B6}"/>
                </a:ext>
              </a:extLst>
            </p:cNvPr>
            <p:cNvSpPr txBox="1"/>
            <p:nvPr/>
          </p:nvSpPr>
          <p:spPr>
            <a:xfrm>
              <a:off x="6824133" y="749159"/>
              <a:ext cx="558799" cy="369332"/>
            </a:xfrm>
            <a:prstGeom prst="rect">
              <a:avLst/>
            </a:prstGeom>
            <a:noFill/>
          </p:spPr>
          <p:txBody>
            <a:bodyPr wrap="square" rtlCol="0">
              <a:spAutoFit/>
            </a:bodyPr>
            <a:lstStyle/>
            <a:p>
              <a:r>
                <a:rPr lang="en-US" dirty="0"/>
                <a:t>(b)</a:t>
              </a:r>
            </a:p>
          </p:txBody>
        </p:sp>
      </p:grpSp>
      <p:grpSp>
        <p:nvGrpSpPr>
          <p:cNvPr id="23" name="Group 22">
            <a:extLst>
              <a:ext uri="{FF2B5EF4-FFF2-40B4-BE49-F238E27FC236}">
                <a16:creationId xmlns:a16="http://schemas.microsoft.com/office/drawing/2014/main" id="{96094787-87E3-AE6E-1EBC-CC5ABD8FE19F}"/>
              </a:ext>
            </a:extLst>
          </p:cNvPr>
          <p:cNvGrpSpPr/>
          <p:nvPr/>
        </p:nvGrpSpPr>
        <p:grpSpPr>
          <a:xfrm>
            <a:off x="6248724" y="3526231"/>
            <a:ext cx="5947165" cy="3094319"/>
            <a:chOff x="6145536" y="3403865"/>
            <a:chExt cx="5906072" cy="2953037"/>
          </a:xfrm>
        </p:grpSpPr>
        <p:pic>
          <p:nvPicPr>
            <p:cNvPr id="17" name="Picture 16" descr="A graph with red dots&#10;&#10;Description automatically generated">
              <a:extLst>
                <a:ext uri="{FF2B5EF4-FFF2-40B4-BE49-F238E27FC236}">
                  <a16:creationId xmlns:a16="http://schemas.microsoft.com/office/drawing/2014/main" id="{DA660D6C-5D2D-9E1F-84C2-024E1C0F8E95}"/>
                </a:ext>
              </a:extLst>
            </p:cNvPr>
            <p:cNvPicPr>
              <a:picLocks noChangeAspect="1"/>
            </p:cNvPicPr>
            <p:nvPr/>
          </p:nvPicPr>
          <p:blipFill>
            <a:blip r:embed="rId5"/>
            <a:stretch>
              <a:fillRect/>
            </a:stretch>
          </p:blipFill>
          <p:spPr>
            <a:xfrm>
              <a:off x="6145536" y="3403865"/>
              <a:ext cx="5906072" cy="2953037"/>
            </a:xfrm>
            <a:prstGeom prst="rect">
              <a:avLst/>
            </a:prstGeom>
          </p:spPr>
        </p:pic>
        <p:sp>
          <p:nvSpPr>
            <p:cNvPr id="20" name="TextBox 19">
              <a:extLst>
                <a:ext uri="{FF2B5EF4-FFF2-40B4-BE49-F238E27FC236}">
                  <a16:creationId xmlns:a16="http://schemas.microsoft.com/office/drawing/2014/main" id="{5E3BEDB6-9971-6B22-C884-289C70D1E75A}"/>
                </a:ext>
              </a:extLst>
            </p:cNvPr>
            <p:cNvSpPr txBox="1"/>
            <p:nvPr/>
          </p:nvSpPr>
          <p:spPr>
            <a:xfrm>
              <a:off x="6940761" y="3504910"/>
              <a:ext cx="595096" cy="387155"/>
            </a:xfrm>
            <a:prstGeom prst="rect">
              <a:avLst/>
            </a:prstGeom>
            <a:noFill/>
          </p:spPr>
          <p:txBody>
            <a:bodyPr wrap="square" rtlCol="0">
              <a:spAutoFit/>
            </a:bodyPr>
            <a:lstStyle/>
            <a:p>
              <a:r>
                <a:rPr lang="en-US" dirty="0"/>
                <a:t>(c)</a:t>
              </a:r>
            </a:p>
          </p:txBody>
        </p:sp>
      </p:grpSp>
      <p:grpSp>
        <p:nvGrpSpPr>
          <p:cNvPr id="4" name="Group 3">
            <a:extLst>
              <a:ext uri="{FF2B5EF4-FFF2-40B4-BE49-F238E27FC236}">
                <a16:creationId xmlns:a16="http://schemas.microsoft.com/office/drawing/2014/main" id="{CB51DC0F-7861-6CD7-6C8A-7EEA805395E5}"/>
              </a:ext>
            </a:extLst>
          </p:cNvPr>
          <p:cNvGrpSpPr/>
          <p:nvPr/>
        </p:nvGrpSpPr>
        <p:grpSpPr>
          <a:xfrm>
            <a:off x="11177" y="6528811"/>
            <a:ext cx="12192000" cy="369332"/>
            <a:chOff x="0" y="6488668"/>
            <a:chExt cx="12192000" cy="369332"/>
          </a:xfrm>
        </p:grpSpPr>
        <p:grpSp>
          <p:nvGrpSpPr>
            <p:cNvPr id="5" name="Group 4">
              <a:extLst>
                <a:ext uri="{FF2B5EF4-FFF2-40B4-BE49-F238E27FC236}">
                  <a16:creationId xmlns:a16="http://schemas.microsoft.com/office/drawing/2014/main" id="{DD39092D-34AB-6C23-C785-141F5F56C3F1}"/>
                </a:ext>
              </a:extLst>
            </p:cNvPr>
            <p:cNvGrpSpPr/>
            <p:nvPr/>
          </p:nvGrpSpPr>
          <p:grpSpPr>
            <a:xfrm>
              <a:off x="0" y="6488668"/>
              <a:ext cx="12192000" cy="349984"/>
              <a:chOff x="0" y="6488668"/>
              <a:chExt cx="12192000" cy="349984"/>
            </a:xfrm>
          </p:grpSpPr>
          <p:sp>
            <p:nvSpPr>
              <p:cNvPr id="7" name="TextBox 6">
                <a:extLst>
                  <a:ext uri="{FF2B5EF4-FFF2-40B4-BE49-F238E27FC236}">
                    <a16:creationId xmlns:a16="http://schemas.microsoft.com/office/drawing/2014/main" id="{FF05E75A-4F80-55C3-B67C-227FC109B593}"/>
                  </a:ext>
                </a:extLst>
              </p:cNvPr>
              <p:cNvSpPr txBox="1"/>
              <p:nvPr/>
            </p:nvSpPr>
            <p:spPr>
              <a:xfrm>
                <a:off x="0" y="6500098"/>
                <a:ext cx="12192000" cy="338554"/>
              </a:xfrm>
              <a:prstGeom prst="rect">
                <a:avLst/>
              </a:prstGeom>
              <a:noFill/>
            </p:spPr>
            <p:txBody>
              <a:bodyPr wrap="square" rtlCol="0">
                <a:spAutoFit/>
              </a:bodyPr>
              <a:lstStyle/>
              <a:p>
                <a:r>
                  <a:rPr lang="en-US" sz="1600" dirty="0">
                    <a:hlinkClick r:id="rId6"/>
                  </a:rPr>
                  <a:t>paulina.pilapana@northumbria.ac.uk</a:t>
                </a:r>
                <a:r>
                  <a:rPr lang="en-US" sz="1600" dirty="0"/>
                  <a:t>									                   A3</a:t>
                </a:r>
              </a:p>
            </p:txBody>
          </p:sp>
          <p:cxnSp>
            <p:nvCxnSpPr>
              <p:cNvPr id="8" name="Straight Connector 7">
                <a:extLst>
                  <a:ext uri="{FF2B5EF4-FFF2-40B4-BE49-F238E27FC236}">
                    <a16:creationId xmlns:a16="http://schemas.microsoft.com/office/drawing/2014/main" id="{E8E46107-6295-C19A-E403-2D465BB31D48}"/>
                  </a:ext>
                </a:extLst>
              </p:cNvPr>
              <p:cNvCxnSpPr/>
              <p:nvPr/>
            </p:nvCxnSpPr>
            <p:spPr>
              <a:xfrm>
                <a:off x="0" y="6488668"/>
                <a:ext cx="12192000" cy="0"/>
              </a:xfrm>
              <a:prstGeom prst="line">
                <a:avLst/>
              </a:prstGeom>
              <a:ln w="63500">
                <a:gradFill flip="none" rotWithShape="1">
                  <a:gsLst>
                    <a:gs pos="0">
                      <a:schemeClr val="tx1"/>
                    </a:gs>
                    <a:gs pos="46000">
                      <a:schemeClr val="accent1">
                        <a:lumMod val="95000"/>
                        <a:lumOff val="5000"/>
                      </a:schemeClr>
                    </a:gs>
                    <a:gs pos="100000">
                      <a:schemeClr val="accent1">
                        <a:lumMod val="60000"/>
                      </a:schemeClr>
                    </a:gs>
                  </a:gsLst>
                  <a:path path="circle">
                    <a:fillToRect l="50000" t="130000" r="50000" b="-30000"/>
                  </a:path>
                  <a:tileRect/>
                </a:gradFill>
              </a:ln>
            </p:spPr>
            <p:style>
              <a:lnRef idx="2">
                <a:schemeClr val="dk1"/>
              </a:lnRef>
              <a:fillRef idx="0">
                <a:schemeClr val="dk1"/>
              </a:fillRef>
              <a:effectRef idx="1">
                <a:schemeClr val="dk1"/>
              </a:effectRef>
              <a:fontRef idx="minor">
                <a:schemeClr val="tx1"/>
              </a:fontRef>
            </p:style>
          </p:cxnSp>
        </p:grpSp>
        <p:pic>
          <p:nvPicPr>
            <p:cNvPr id="6" name="Picture 2">
              <a:extLst>
                <a:ext uri="{FF2B5EF4-FFF2-40B4-BE49-F238E27FC236}">
                  <a16:creationId xmlns:a16="http://schemas.microsoft.com/office/drawing/2014/main" id="{ACE8D17D-1D88-60DC-6223-7EE6CC5A826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73576"/>
            <a:stretch/>
          </p:blipFill>
          <p:spPr bwMode="auto">
            <a:xfrm>
              <a:off x="5949887" y="6510978"/>
              <a:ext cx="292226" cy="34702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91842334-5A67-17EA-D176-7A8A7A853119}"/>
              </a:ext>
            </a:extLst>
          </p:cNvPr>
          <p:cNvSpPr txBox="1"/>
          <p:nvPr/>
        </p:nvSpPr>
        <p:spPr>
          <a:xfrm>
            <a:off x="148919" y="839025"/>
            <a:ext cx="6911723" cy="461665"/>
          </a:xfrm>
          <a:prstGeom prst="rect">
            <a:avLst/>
          </a:prstGeom>
          <a:noFill/>
        </p:spPr>
        <p:txBody>
          <a:bodyPr wrap="square">
            <a:spAutoFit/>
          </a:bodyPr>
          <a:lstStyle/>
          <a:p>
            <a:pPr lvl="1" algn="ctr"/>
            <a:r>
              <a:rPr lang="en-US" sz="2400" dirty="0">
                <a:ea typeface="Cambria Math" panose="02040503050406030204" pitchFamily="18" charset="0"/>
              </a:rPr>
              <a:t>	</a:t>
            </a:r>
            <a:endParaRPr lang="en-US" sz="2800"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A97291F-D845-994C-6791-3915F6A35B1F}"/>
                  </a:ext>
                </a:extLst>
              </p:cNvPr>
              <p:cNvSpPr txBox="1"/>
              <p:nvPr/>
            </p:nvSpPr>
            <p:spPr>
              <a:xfrm>
                <a:off x="-11140" y="1165649"/>
                <a:ext cx="6310466" cy="2243756"/>
              </a:xfrm>
              <a:prstGeom prst="rect">
                <a:avLst/>
              </a:prstGeom>
              <a:noFill/>
            </p:spPr>
            <p:txBody>
              <a:bodyPr wrap="square">
                <a:spAutoFit/>
              </a:bodyPr>
              <a:lstStyle/>
              <a:p>
                <a:pPr marL="342900" indent="-342900" algn="just">
                  <a:buFont typeface="Arial" panose="020B0604020202020204" pitchFamily="34" charset="0"/>
                  <a:buChar char="•"/>
                </a:pPr>
                <a:r>
                  <a:rPr lang="en-US" sz="2000" dirty="0"/>
                  <a:t>60 turbulent intervals studied by </a:t>
                </a:r>
                <a:r>
                  <a:rPr lang="en-US" sz="2000" dirty="0" err="1"/>
                  <a:t>Stawarz</a:t>
                </a:r>
                <a:r>
                  <a:rPr lang="en-US" sz="2000" dirty="0"/>
                  <a:t> et al., 2022.</a:t>
                </a:r>
              </a:p>
              <a:p>
                <a:pPr marL="342900" indent="-342900" algn="just">
                  <a:buFont typeface="Arial" panose="020B0604020202020204" pitchFamily="34" charset="0"/>
                  <a:buChar char="•"/>
                </a:pPr>
                <a:r>
                  <a:rPr lang="en-US" sz="2000" dirty="0"/>
                  <a:t>Energy dissipation rate </a:t>
                </a:r>
                <a:r>
                  <a:rPr lang="en-US" sz="1600" dirty="0"/>
                  <a:t>(</a:t>
                </a:r>
                <a:r>
                  <a:rPr lang="en-GB" sz="1600" dirty="0" err="1"/>
                  <a:t>Linkmann</a:t>
                </a:r>
                <a:r>
                  <a:rPr lang="en-GB" sz="1600" dirty="0"/>
                  <a:t> et al., 2015, 2017; Bandyopadhyay et al., 2018):</a:t>
                </a:r>
                <a:endParaRPr lang="en-US" sz="1600" dirty="0"/>
              </a:p>
              <a:p>
                <a:pPr algn="ctr"/>
                <a:r>
                  <a:rPr lang="en-US" sz="1600" dirty="0">
                    <a:ea typeface="Cambria Math" panose="02040503050406030204" pitchFamily="18" charset="0"/>
                  </a:rPr>
                  <a:t> </a:t>
                </a:r>
                <a14:m>
                  <m:oMath xmlns:m="http://schemas.openxmlformats.org/officeDocument/2006/math">
                    <m:r>
                      <a:rPr lang="en-US" sz="2400" i="1" smtClean="0">
                        <a:latin typeface="Cambria Math" panose="02040503050406030204" pitchFamily="18" charset="0"/>
                        <a:ea typeface="Cambria Math" panose="02040503050406030204" pitchFamily="18" charset="0"/>
                      </a:rPr>
                      <m:t>𝜖</m:t>
                    </m:r>
                    <m:r>
                      <a:rPr lang="en-GB" sz="2400" b="0" i="1" smtClean="0">
                        <a:latin typeface="Cambria Math" panose="02040503050406030204" pitchFamily="18" charset="0"/>
                        <a:ea typeface="Cambria Math" panose="02040503050406030204" pitchFamily="18" charset="0"/>
                      </a:rPr>
                      <m:t>=</m:t>
                    </m:r>
                    <m:f>
                      <m:fPr>
                        <m:ctrlPr>
                          <a:rPr lang="en-GB" sz="2400" b="0" i="1" smtClean="0">
                            <a:latin typeface="Cambria Math" panose="02040503050406030204" pitchFamily="18" charset="0"/>
                            <a:ea typeface="Cambria Math" panose="02040503050406030204" pitchFamily="18" charset="0"/>
                          </a:rPr>
                        </m:ctrlPr>
                      </m:fPr>
                      <m:num>
                        <m:sSup>
                          <m:sSupPr>
                            <m:ctrlPr>
                              <a:rPr lang="en-GB" sz="2400" b="0" i="1" smtClean="0">
                                <a:latin typeface="Cambria Math" panose="02040503050406030204" pitchFamily="18" charset="0"/>
                                <a:ea typeface="Cambria Math" panose="02040503050406030204" pitchFamily="18" charset="0"/>
                              </a:rPr>
                            </m:ctrlPr>
                          </m:sSupPr>
                          <m:e>
                            <m:r>
                              <a:rPr lang="en-GB" sz="2400" b="0" i="1" smtClean="0">
                                <a:latin typeface="Cambria Math" panose="02040503050406030204" pitchFamily="18" charset="0"/>
                                <a:ea typeface="Cambria Math" panose="02040503050406030204" pitchFamily="18" charset="0"/>
                              </a:rPr>
                              <m:t>𝜖</m:t>
                            </m:r>
                          </m:e>
                          <m:sup>
                            <m:r>
                              <a:rPr lang="en-GB" sz="2400" b="0" i="1" smtClean="0">
                                <a:latin typeface="Cambria Math" panose="02040503050406030204" pitchFamily="18" charset="0"/>
                                <a:ea typeface="Cambria Math" panose="02040503050406030204" pitchFamily="18" charset="0"/>
                              </a:rPr>
                              <m:t>+</m:t>
                            </m:r>
                          </m:sup>
                        </m:sSup>
                        <m:r>
                          <a:rPr lang="en-GB" sz="2400" b="0" i="1" smtClean="0">
                            <a:latin typeface="Cambria Math" panose="02040503050406030204" pitchFamily="18" charset="0"/>
                            <a:ea typeface="Cambria Math" panose="02040503050406030204" pitchFamily="18" charset="0"/>
                          </a:rPr>
                          <m:t>+</m:t>
                        </m:r>
                        <m:sSup>
                          <m:sSupPr>
                            <m:ctrlPr>
                              <a:rPr lang="en-GB" sz="2400" b="0" i="1" smtClean="0">
                                <a:latin typeface="Cambria Math" panose="02040503050406030204" pitchFamily="18" charset="0"/>
                                <a:ea typeface="Cambria Math" panose="02040503050406030204" pitchFamily="18" charset="0"/>
                              </a:rPr>
                            </m:ctrlPr>
                          </m:sSupPr>
                          <m:e>
                            <m:r>
                              <a:rPr lang="en-GB" sz="2400" b="0" i="1" smtClean="0">
                                <a:latin typeface="Cambria Math" panose="02040503050406030204" pitchFamily="18" charset="0"/>
                                <a:ea typeface="Cambria Math" panose="02040503050406030204" pitchFamily="18" charset="0"/>
                              </a:rPr>
                              <m:t>𝜖</m:t>
                            </m:r>
                          </m:e>
                          <m:sup>
                            <m:r>
                              <a:rPr lang="en-GB" sz="2400" b="0" i="1" smtClean="0">
                                <a:latin typeface="Cambria Math" panose="02040503050406030204" pitchFamily="18" charset="0"/>
                                <a:ea typeface="Cambria Math" panose="02040503050406030204" pitchFamily="18" charset="0"/>
                              </a:rPr>
                              <m:t>−</m:t>
                            </m:r>
                          </m:sup>
                        </m:sSup>
                      </m:num>
                      <m:den>
                        <m:r>
                          <a:rPr lang="en-GB" sz="2400" b="0" i="1" smtClean="0">
                            <a:latin typeface="Cambria Math" panose="02040503050406030204" pitchFamily="18" charset="0"/>
                            <a:ea typeface="Cambria Math" panose="02040503050406030204" pitchFamily="18" charset="0"/>
                          </a:rPr>
                          <m:t>2</m:t>
                        </m:r>
                      </m:den>
                    </m:f>
                    <m:r>
                      <a:rPr lang="en-GB" sz="2400" b="0" i="0" smtClean="0">
                        <a:latin typeface="Cambria Math" panose="02040503050406030204" pitchFamily="18" charset="0"/>
                        <a:ea typeface="Cambria Math" panose="02040503050406030204" pitchFamily="18" charset="0"/>
                      </a:rPr>
                      <m:t>,</m:t>
                    </m:r>
                  </m:oMath>
                </a14:m>
                <a:endParaRPr lang="en-GB" sz="2400" b="0" i="0" dirty="0">
                  <a:latin typeface="Cambria Math" panose="02040503050406030204" pitchFamily="18" charset="0"/>
                  <a:ea typeface="Cambria Math" panose="02040503050406030204" pitchFamily="18" charset="0"/>
                </a:endParaRPr>
              </a:p>
              <a:p>
                <a:pPr lvl="1" algn="ct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𝜖</m:t>
                          </m:r>
                        </m:e>
                        <m:sup>
                          <m:r>
                            <a:rPr lang="en-US" i="1" smtClean="0">
                              <a:latin typeface="Cambria Math" panose="02040503050406030204" pitchFamily="18" charset="0"/>
                              <a:ea typeface="Cambria Math" panose="02040503050406030204" pitchFamily="18" charset="0"/>
                            </a:rPr>
                            <m:t>±</m:t>
                          </m:r>
                        </m:sup>
                      </m:sSup>
                      <m:r>
                        <a:rPr lang="en-GB" i="1">
                          <a:latin typeface="Cambria Math" panose="02040503050406030204" pitchFamily="18" charset="0"/>
                          <a:ea typeface="Cambria Math" panose="02040503050406030204" pitchFamily="18" charset="0"/>
                        </a:rPr>
                        <m:t>~</m:t>
                      </m:r>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𝛼</m:t>
                          </m:r>
                        </m:e>
                        <m:sup>
                          <m:r>
                            <a:rPr lang="en-GB" i="1">
                              <a:latin typeface="Cambria Math" panose="02040503050406030204" pitchFamily="18" charset="0"/>
                              <a:ea typeface="Cambria Math" panose="02040503050406030204" pitchFamily="18" charset="0"/>
                            </a:rPr>
                            <m:t>±</m:t>
                          </m:r>
                        </m:sup>
                      </m:sSup>
                      <m:f>
                        <m:fPr>
                          <m:ctrlPr>
                            <a:rPr lang="en-GB" b="0" i="1" smtClean="0">
                              <a:latin typeface="Cambria Math" panose="02040503050406030204" pitchFamily="18" charset="0"/>
                            </a:rPr>
                          </m:ctrlPr>
                        </m:fPr>
                        <m:num>
                          <m:sSubSup>
                            <m:sSubSupPr>
                              <m:ctrlPr>
                                <a:rPr lang="en-GB" b="0" i="1" smtClean="0">
                                  <a:latin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𝛿</m:t>
                              </m:r>
                              <m:r>
                                <a:rPr lang="en-GB" b="0" i="1" smtClean="0">
                                  <a:latin typeface="Cambria Math" panose="02040503050406030204" pitchFamily="18" charset="0"/>
                                  <a:ea typeface="Cambria Math" panose="02040503050406030204" pitchFamily="18" charset="0"/>
                                </a:rPr>
                                <m:t>𝑧</m:t>
                              </m:r>
                            </m:e>
                            <m:sub>
                              <m:r>
                                <a:rPr lang="en-GB" b="0" i="1" smtClean="0">
                                  <a:latin typeface="Cambria Math" panose="02040503050406030204" pitchFamily="18" charset="0"/>
                                </a:rPr>
                                <m:t>𝑟𝑚𝑠</m:t>
                              </m:r>
                            </m:sub>
                            <m:sup>
                              <m:r>
                                <a:rPr lang="en-GB" b="0" i="1" smtClean="0">
                                  <a:latin typeface="Cambria Math" panose="02040503050406030204" pitchFamily="18" charset="0"/>
                                  <a:ea typeface="Cambria Math" panose="02040503050406030204" pitchFamily="18" charset="0"/>
                                </a:rPr>
                                <m:t>∓</m:t>
                              </m:r>
                            </m:sup>
                          </m:sSubSup>
                          <m:sSup>
                            <m:sSupPr>
                              <m:ctrlPr>
                                <a:rPr lang="en-GB" b="0" i="1" smtClean="0">
                                  <a:latin typeface="Cambria Math" panose="02040503050406030204" pitchFamily="18" charset="0"/>
                                </a:rPr>
                              </m:ctrlPr>
                            </m:sSupPr>
                            <m:e>
                              <m:d>
                                <m:dPr>
                                  <m:ctrlPr>
                                    <a:rPr lang="en-GB" i="1">
                                      <a:latin typeface="Cambria Math" panose="02040503050406030204" pitchFamily="18" charset="0"/>
                                    </a:rPr>
                                  </m:ctrlPr>
                                </m:dPr>
                                <m:e>
                                  <m:sSubSup>
                                    <m:sSubSupPr>
                                      <m:ctrlPr>
                                        <a:rPr lang="en-GB" i="1">
                                          <a:latin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𝛿</m:t>
                                      </m:r>
                                      <m:r>
                                        <a:rPr lang="en-GB" i="1">
                                          <a:latin typeface="Cambria Math" panose="02040503050406030204" pitchFamily="18" charset="0"/>
                                          <a:ea typeface="Cambria Math" panose="02040503050406030204" pitchFamily="18" charset="0"/>
                                        </a:rPr>
                                        <m:t>𝑧</m:t>
                                      </m:r>
                                    </m:e>
                                    <m:sub>
                                      <m:r>
                                        <a:rPr lang="en-GB" i="1">
                                          <a:latin typeface="Cambria Math" panose="02040503050406030204" pitchFamily="18" charset="0"/>
                                        </a:rPr>
                                        <m:t>𝑟𝑚𝑠</m:t>
                                      </m:r>
                                    </m:sub>
                                    <m:sup>
                                      <m:r>
                                        <a:rPr lang="en-GB" i="1">
                                          <a:latin typeface="Cambria Math" panose="02040503050406030204" pitchFamily="18" charset="0"/>
                                          <a:ea typeface="Cambria Math" panose="02040503050406030204" pitchFamily="18" charset="0"/>
                                        </a:rPr>
                                        <m:t>±</m:t>
                                      </m:r>
                                    </m:sup>
                                  </m:sSubSup>
                                </m:e>
                              </m:d>
                            </m:e>
                            <m:sup>
                              <m:r>
                                <a:rPr lang="en-GB" b="0" i="1" smtClean="0">
                                  <a:latin typeface="Cambria Math" panose="02040503050406030204" pitchFamily="18" charset="0"/>
                                </a:rPr>
                                <m:t>2</m:t>
                              </m:r>
                            </m:sup>
                          </m:sSup>
                        </m:num>
                        <m:den>
                          <m:sSup>
                            <m:sSupPr>
                              <m:ctrlPr>
                                <a:rPr lang="en-GB" b="0" i="1" smtClean="0">
                                  <a:latin typeface="Cambria Math" panose="02040503050406030204" pitchFamily="18" charset="0"/>
                                </a:rPr>
                              </m:ctrlPr>
                            </m:sSupPr>
                            <m:e>
                              <m:sSub>
                                <m:sSubPr>
                                  <m:ctrlPr>
                                    <a:rPr lang="en-GB" b="0"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𝜆</m:t>
                                  </m:r>
                                </m:e>
                                <m:sub>
                                  <m:r>
                                    <a:rPr lang="en-GB" b="0" i="1" smtClean="0">
                                      <a:latin typeface="Cambria Math" panose="02040503050406030204" pitchFamily="18" charset="0"/>
                                    </a:rPr>
                                    <m:t>𝑐</m:t>
                                  </m:r>
                                </m:sub>
                              </m:sSub>
                            </m:e>
                            <m:sup>
                              <m:r>
                                <a:rPr lang="en-GB" b="0" i="1" smtClean="0">
                                  <a:latin typeface="Cambria Math" panose="02040503050406030204" pitchFamily="18" charset="0"/>
                                  <a:ea typeface="Cambria Math" panose="02040503050406030204" pitchFamily="18" charset="0"/>
                                </a:rPr>
                                <m:t>±</m:t>
                              </m:r>
                            </m:sup>
                          </m:sSup>
                        </m:den>
                      </m:f>
                    </m:oMath>
                  </m:oMathPara>
                </a14:m>
                <a:endParaRPr lang="en-US" sz="2400" dirty="0"/>
              </a:p>
            </p:txBody>
          </p:sp>
        </mc:Choice>
        <mc:Fallback xmlns="">
          <p:sp>
            <p:nvSpPr>
              <p:cNvPr id="3" name="TextBox 2">
                <a:extLst>
                  <a:ext uri="{FF2B5EF4-FFF2-40B4-BE49-F238E27FC236}">
                    <a16:creationId xmlns:a16="http://schemas.microsoft.com/office/drawing/2014/main" id="{3A97291F-D845-994C-6791-3915F6A35B1F}"/>
                  </a:ext>
                </a:extLst>
              </p:cNvPr>
              <p:cNvSpPr txBox="1">
                <a:spLocks noRot="1" noChangeAspect="1" noMove="1" noResize="1" noEditPoints="1" noAdjustHandles="1" noChangeArrowheads="1" noChangeShapeType="1" noTextEdit="1"/>
              </p:cNvSpPr>
              <p:nvPr/>
            </p:nvSpPr>
            <p:spPr>
              <a:xfrm>
                <a:off x="-11140" y="1165649"/>
                <a:ext cx="6310466" cy="2243756"/>
              </a:xfrm>
              <a:prstGeom prst="rect">
                <a:avLst/>
              </a:prstGeom>
              <a:blipFill>
                <a:blip r:embed="rId8"/>
                <a:stretch>
                  <a:fillRect l="-805" t="-1124" r="-1006"/>
                </a:stretch>
              </a:blipFill>
            </p:spPr>
            <p:txBody>
              <a:bodyPr/>
              <a:lstStyle/>
              <a:p>
                <a:r>
                  <a:rPr lang="en-US">
                    <a:noFill/>
                  </a:rPr>
                  <a:t> </a:t>
                </a:r>
              </a:p>
            </p:txBody>
          </p:sp>
        </mc:Fallback>
      </mc:AlternateContent>
      <p:sp>
        <p:nvSpPr>
          <p:cNvPr id="12" name="Title 1">
            <a:extLst>
              <a:ext uri="{FF2B5EF4-FFF2-40B4-BE49-F238E27FC236}">
                <a16:creationId xmlns:a16="http://schemas.microsoft.com/office/drawing/2014/main" id="{CDFC3E6C-7AF6-BBF2-5B6C-2E96C2BB55D5}"/>
              </a:ext>
            </a:extLst>
          </p:cNvPr>
          <p:cNvSpPr>
            <a:spLocks noGrp="1"/>
          </p:cNvSpPr>
          <p:nvPr>
            <p:ph type="title"/>
          </p:nvPr>
        </p:nvSpPr>
        <p:spPr>
          <a:xfrm>
            <a:off x="0" y="-386950"/>
            <a:ext cx="5492023" cy="1905784"/>
          </a:xfrm>
        </p:spPr>
        <p:txBody>
          <a:bodyPr>
            <a:normAutofit/>
          </a:bodyPr>
          <a:lstStyle/>
          <a:p>
            <a:r>
              <a:rPr lang="en-US" sz="3600" b="1" dirty="0">
                <a:solidFill>
                  <a:schemeClr val="accent4">
                    <a:lumMod val="75000"/>
                  </a:schemeClr>
                </a:solidFill>
              </a:rPr>
              <a:t>Turbulent properties vs. Prevalence of MR events</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F6CAB75-E535-E1E8-BA44-F38E6795AB63}"/>
                  </a:ext>
                </a:extLst>
              </p:cNvPr>
              <p:cNvSpPr txBox="1"/>
              <p:nvPr/>
            </p:nvSpPr>
            <p:spPr>
              <a:xfrm>
                <a:off x="842499" y="3655113"/>
                <a:ext cx="1387099" cy="441980"/>
              </a:xfrm>
              <a:prstGeom prst="rect">
                <a:avLst/>
              </a:prstGeom>
              <a:noFill/>
            </p:spPr>
            <p:txBody>
              <a:bodyPr wrap="square">
                <a:spAutoFit/>
              </a:bodyPr>
              <a:lstStyle/>
              <a:p>
                <a:pPr algn="ctr"/>
                <a14:m>
                  <m:oMath xmlns:m="http://schemas.openxmlformats.org/officeDocument/2006/math">
                    <m:f>
                      <m:fPr>
                        <m:ctrlPr>
                          <a:rPr lang="en-GB" sz="1600" b="0" i="1" smtClean="0">
                            <a:latin typeface="Cambria Math" panose="02040503050406030204" pitchFamily="18" charset="0"/>
                          </a:rPr>
                        </m:ctrlPr>
                      </m:fPr>
                      <m:num>
                        <m:sSub>
                          <m:sSubPr>
                            <m:ctrlPr>
                              <a:rPr lang="en-GB" sz="1600" b="0" i="1" smtClean="0">
                                <a:latin typeface="Cambria Math" panose="02040503050406030204" pitchFamily="18" charset="0"/>
                              </a:rPr>
                            </m:ctrlPr>
                          </m:sSubPr>
                          <m:e>
                            <m:r>
                              <a:rPr lang="en-GB" sz="1600" b="0" i="1" smtClean="0">
                                <a:latin typeface="Cambria Math" panose="02040503050406030204" pitchFamily="18" charset="0"/>
                              </a:rPr>
                              <m:t>𝑁</m:t>
                            </m:r>
                          </m:e>
                          <m:sub>
                            <m:r>
                              <a:rPr lang="en-GB" sz="1600" b="0" i="1" smtClean="0">
                                <a:latin typeface="Cambria Math" panose="02040503050406030204" pitchFamily="18" charset="0"/>
                              </a:rPr>
                              <m:t>𝑟𝑒𝑐</m:t>
                            </m:r>
                          </m:sub>
                        </m:sSub>
                      </m:num>
                      <m:den>
                        <m:r>
                          <a:rPr lang="en-GB" sz="1600" b="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ea typeface="Cambria Math" panose="02040503050406030204" pitchFamily="18" charset="0"/>
                          </a:rPr>
                          <m:t>𝑡</m:t>
                        </m:r>
                      </m:den>
                    </m:f>
                  </m:oMath>
                </a14:m>
                <a:r>
                  <a:rPr lang="en-US" sz="1600" dirty="0"/>
                  <a:t> vs. </a:t>
                </a:r>
                <a14:m>
                  <m:oMath xmlns:m="http://schemas.openxmlformats.org/officeDocument/2006/math">
                    <m:r>
                      <a:rPr lang="en-US" sz="1600" i="1">
                        <a:latin typeface="Cambria Math" panose="02040503050406030204" pitchFamily="18" charset="0"/>
                        <a:ea typeface="Cambria Math" panose="02040503050406030204" pitchFamily="18" charset="0"/>
                      </a:rPr>
                      <m:t>𝜖</m:t>
                    </m:r>
                  </m:oMath>
                </a14:m>
                <a:endParaRPr lang="en-US" sz="1600" dirty="0"/>
              </a:p>
            </p:txBody>
          </p:sp>
        </mc:Choice>
        <mc:Fallback xmlns="">
          <p:sp>
            <p:nvSpPr>
              <p:cNvPr id="14" name="TextBox 13">
                <a:extLst>
                  <a:ext uri="{FF2B5EF4-FFF2-40B4-BE49-F238E27FC236}">
                    <a16:creationId xmlns:a16="http://schemas.microsoft.com/office/drawing/2014/main" id="{EF6CAB75-E535-E1E8-BA44-F38E6795AB63}"/>
                  </a:ext>
                </a:extLst>
              </p:cNvPr>
              <p:cNvSpPr txBox="1">
                <a:spLocks noRot="1" noChangeAspect="1" noMove="1" noResize="1" noEditPoints="1" noAdjustHandles="1" noChangeArrowheads="1" noChangeShapeType="1" noTextEdit="1"/>
              </p:cNvSpPr>
              <p:nvPr/>
            </p:nvSpPr>
            <p:spPr>
              <a:xfrm>
                <a:off x="842499" y="3655113"/>
                <a:ext cx="1387099" cy="441980"/>
              </a:xfrm>
              <a:prstGeom prst="rect">
                <a:avLst/>
              </a:prstGeom>
              <a:blipFill>
                <a:blip r:embed="rId9"/>
                <a:stretch>
                  <a:fillRect b="-2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61AC267-F652-B3CD-7A73-FA7C4D39E799}"/>
                  </a:ext>
                </a:extLst>
              </p:cNvPr>
              <p:cNvSpPr txBox="1"/>
              <p:nvPr/>
            </p:nvSpPr>
            <p:spPr>
              <a:xfrm>
                <a:off x="7088586" y="452495"/>
                <a:ext cx="1387099" cy="441980"/>
              </a:xfrm>
              <a:prstGeom prst="rect">
                <a:avLst/>
              </a:prstGeom>
              <a:noFill/>
            </p:spPr>
            <p:txBody>
              <a:bodyPr wrap="square">
                <a:spAutoFit/>
              </a:bodyPr>
              <a:lstStyle/>
              <a:p>
                <a:pPr algn="ctr"/>
                <a14:m>
                  <m:oMath xmlns:m="http://schemas.openxmlformats.org/officeDocument/2006/math">
                    <m:f>
                      <m:fPr>
                        <m:ctrlPr>
                          <a:rPr lang="en-GB" sz="1600" b="0" i="1" smtClean="0">
                            <a:latin typeface="Cambria Math" panose="02040503050406030204" pitchFamily="18" charset="0"/>
                          </a:rPr>
                        </m:ctrlPr>
                      </m:fPr>
                      <m:num>
                        <m:sSub>
                          <m:sSubPr>
                            <m:ctrlPr>
                              <a:rPr lang="en-GB" sz="1600" b="0" i="1" smtClean="0">
                                <a:latin typeface="Cambria Math" panose="02040503050406030204" pitchFamily="18" charset="0"/>
                              </a:rPr>
                            </m:ctrlPr>
                          </m:sSubPr>
                          <m:e>
                            <m:r>
                              <a:rPr lang="en-GB" sz="1600" b="0" i="1" smtClean="0">
                                <a:latin typeface="Cambria Math" panose="02040503050406030204" pitchFamily="18" charset="0"/>
                              </a:rPr>
                              <m:t>𝑁</m:t>
                            </m:r>
                          </m:e>
                          <m:sub>
                            <m:r>
                              <a:rPr lang="en-GB" sz="1600" b="0" i="1" smtClean="0">
                                <a:latin typeface="Cambria Math" panose="02040503050406030204" pitchFamily="18" charset="0"/>
                              </a:rPr>
                              <m:t>𝑟𝑒𝑐</m:t>
                            </m:r>
                          </m:sub>
                        </m:sSub>
                      </m:num>
                      <m:den>
                        <m:r>
                          <a:rPr lang="en-GB" sz="1600" b="0" i="1" smtClean="0">
                            <a:latin typeface="Cambria Math" panose="02040503050406030204" pitchFamily="18" charset="0"/>
                          </a:rPr>
                          <m:t>𝐿</m:t>
                        </m:r>
                      </m:den>
                    </m:f>
                  </m:oMath>
                </a14:m>
                <a:r>
                  <a:rPr lang="en-US" sz="1600" dirty="0"/>
                  <a:t> vs. </a:t>
                </a:r>
                <a14:m>
                  <m:oMath xmlns:m="http://schemas.openxmlformats.org/officeDocument/2006/math">
                    <m:r>
                      <a:rPr lang="en-US" sz="1600" i="1">
                        <a:latin typeface="Cambria Math" panose="02040503050406030204" pitchFamily="18" charset="0"/>
                        <a:ea typeface="Cambria Math" panose="02040503050406030204" pitchFamily="18" charset="0"/>
                      </a:rPr>
                      <m:t>𝜖</m:t>
                    </m:r>
                  </m:oMath>
                </a14:m>
                <a:endParaRPr lang="en-US" sz="1600" dirty="0"/>
              </a:p>
            </p:txBody>
          </p:sp>
        </mc:Choice>
        <mc:Fallback xmlns="">
          <p:sp>
            <p:nvSpPr>
              <p:cNvPr id="16" name="TextBox 15">
                <a:extLst>
                  <a:ext uri="{FF2B5EF4-FFF2-40B4-BE49-F238E27FC236}">
                    <a16:creationId xmlns:a16="http://schemas.microsoft.com/office/drawing/2014/main" id="{561AC267-F652-B3CD-7A73-FA7C4D39E799}"/>
                  </a:ext>
                </a:extLst>
              </p:cNvPr>
              <p:cNvSpPr txBox="1">
                <a:spLocks noRot="1" noChangeAspect="1" noMove="1" noResize="1" noEditPoints="1" noAdjustHandles="1" noChangeArrowheads="1" noChangeShapeType="1" noTextEdit="1"/>
              </p:cNvSpPr>
              <p:nvPr/>
            </p:nvSpPr>
            <p:spPr>
              <a:xfrm>
                <a:off x="7088586" y="452495"/>
                <a:ext cx="1387099" cy="441980"/>
              </a:xfrm>
              <a:prstGeom prst="rect">
                <a:avLst/>
              </a:prstGeom>
              <a:blipFill>
                <a:blip r:embed="rId10"/>
                <a:stretch>
                  <a:fillRect b="-2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ED2FBF6F-DD25-2917-4C0E-EC945EDABAF3}"/>
                  </a:ext>
                </a:extLst>
              </p:cNvPr>
              <p:cNvSpPr txBox="1"/>
              <p:nvPr/>
            </p:nvSpPr>
            <p:spPr>
              <a:xfrm>
                <a:off x="6682018" y="3949562"/>
                <a:ext cx="1387099" cy="441980"/>
              </a:xfrm>
              <a:prstGeom prst="rect">
                <a:avLst/>
              </a:prstGeom>
              <a:noFill/>
            </p:spPr>
            <p:txBody>
              <a:bodyPr wrap="square">
                <a:spAutoFit/>
              </a:bodyPr>
              <a:lstStyle/>
              <a:p>
                <a:pPr algn="ctr"/>
                <a14:m>
                  <m:oMath xmlns:m="http://schemas.openxmlformats.org/officeDocument/2006/math">
                    <m:f>
                      <m:fPr>
                        <m:ctrlPr>
                          <a:rPr lang="en-GB" sz="1600" b="0" i="1" smtClean="0">
                            <a:latin typeface="Cambria Math" panose="02040503050406030204" pitchFamily="18" charset="0"/>
                          </a:rPr>
                        </m:ctrlPr>
                      </m:fPr>
                      <m:num>
                        <m:sSub>
                          <m:sSubPr>
                            <m:ctrlPr>
                              <a:rPr lang="en-GB" sz="1600" b="0" i="1" smtClean="0">
                                <a:latin typeface="Cambria Math" panose="02040503050406030204" pitchFamily="18" charset="0"/>
                              </a:rPr>
                            </m:ctrlPr>
                          </m:sSubPr>
                          <m:e>
                            <m:r>
                              <a:rPr lang="en-GB" sz="1600" b="0" i="1" smtClean="0">
                                <a:latin typeface="Cambria Math" panose="02040503050406030204" pitchFamily="18" charset="0"/>
                              </a:rPr>
                              <m:t>𝑁</m:t>
                            </m:r>
                          </m:e>
                          <m:sub>
                            <m:r>
                              <a:rPr lang="en-GB" sz="1600" b="0" i="1" smtClean="0">
                                <a:latin typeface="Cambria Math" panose="02040503050406030204" pitchFamily="18" charset="0"/>
                              </a:rPr>
                              <m:t>𝑟𝑒𝑐</m:t>
                            </m:r>
                          </m:sub>
                        </m:sSub>
                      </m:num>
                      <m:den>
                        <m:r>
                          <a:rPr lang="en-GB" sz="1600" b="0" i="1" smtClean="0">
                            <a:latin typeface="Cambria Math" panose="02040503050406030204" pitchFamily="18" charset="0"/>
                          </a:rPr>
                          <m:t>𝑉</m:t>
                        </m:r>
                      </m:den>
                    </m:f>
                  </m:oMath>
                </a14:m>
                <a:r>
                  <a:rPr lang="en-US" sz="1600" dirty="0"/>
                  <a:t> vs. </a:t>
                </a:r>
                <a14:m>
                  <m:oMath xmlns:m="http://schemas.openxmlformats.org/officeDocument/2006/math">
                    <m:r>
                      <a:rPr lang="en-US" sz="1600" i="1">
                        <a:latin typeface="Cambria Math" panose="02040503050406030204" pitchFamily="18" charset="0"/>
                        <a:ea typeface="Cambria Math" panose="02040503050406030204" pitchFamily="18" charset="0"/>
                      </a:rPr>
                      <m:t>𝜖</m:t>
                    </m:r>
                  </m:oMath>
                </a14:m>
                <a:endParaRPr lang="en-US" sz="1600" dirty="0"/>
              </a:p>
            </p:txBody>
          </p:sp>
        </mc:Choice>
        <mc:Fallback xmlns="">
          <p:sp>
            <p:nvSpPr>
              <p:cNvPr id="24" name="TextBox 23">
                <a:extLst>
                  <a:ext uri="{FF2B5EF4-FFF2-40B4-BE49-F238E27FC236}">
                    <a16:creationId xmlns:a16="http://schemas.microsoft.com/office/drawing/2014/main" id="{ED2FBF6F-DD25-2917-4C0E-EC945EDABAF3}"/>
                  </a:ext>
                </a:extLst>
              </p:cNvPr>
              <p:cNvSpPr txBox="1">
                <a:spLocks noRot="1" noChangeAspect="1" noMove="1" noResize="1" noEditPoints="1" noAdjustHandles="1" noChangeArrowheads="1" noChangeShapeType="1" noTextEdit="1"/>
              </p:cNvSpPr>
              <p:nvPr/>
            </p:nvSpPr>
            <p:spPr>
              <a:xfrm>
                <a:off x="6682018" y="3949562"/>
                <a:ext cx="1387099" cy="441980"/>
              </a:xfrm>
              <a:prstGeom prst="rect">
                <a:avLst/>
              </a:prstGeom>
              <a:blipFill>
                <a:blip r:embed="rId11"/>
                <a:stretch>
                  <a:fillRect b="-5714"/>
                </a:stretch>
              </a:blipFill>
            </p:spPr>
            <p:txBody>
              <a:bodyPr/>
              <a:lstStyle/>
              <a:p>
                <a:r>
                  <a:rPr lang="en-US">
                    <a:noFill/>
                  </a:rPr>
                  <a:t> </a:t>
                </a:r>
              </a:p>
            </p:txBody>
          </p:sp>
        </mc:Fallback>
      </mc:AlternateContent>
      <p:sp>
        <p:nvSpPr>
          <p:cNvPr id="2" name="Oval 1">
            <a:extLst>
              <a:ext uri="{FF2B5EF4-FFF2-40B4-BE49-F238E27FC236}">
                <a16:creationId xmlns:a16="http://schemas.microsoft.com/office/drawing/2014/main" id="{5EE45A1F-C330-C212-D5FC-9C80293837B2}"/>
              </a:ext>
            </a:extLst>
          </p:cNvPr>
          <p:cNvSpPr/>
          <p:nvPr/>
        </p:nvSpPr>
        <p:spPr>
          <a:xfrm rot="20591877">
            <a:off x="9994716" y="3819001"/>
            <a:ext cx="2072479" cy="995722"/>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95734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7715C-F938-FF5F-1C70-FA1637E73F9F}"/>
              </a:ext>
            </a:extLst>
          </p:cNvPr>
          <p:cNvSpPr>
            <a:spLocks noGrp="1"/>
          </p:cNvSpPr>
          <p:nvPr>
            <p:ph type="title"/>
          </p:nvPr>
        </p:nvSpPr>
        <p:spPr/>
        <p:txBody>
          <a:bodyPr/>
          <a:lstStyle/>
          <a:p>
            <a:r>
              <a:rPr lang="en-US" dirty="0"/>
              <a:t>Other turbulent properties…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35313F9-D5D1-7FB0-C6A9-9F7BFAFF4DC3}"/>
                  </a:ext>
                </a:extLst>
              </p:cNvPr>
              <p:cNvSpPr>
                <a:spLocks noGrp="1"/>
              </p:cNvSpPr>
              <p:nvPr>
                <p:ph idx="1"/>
              </p:nvPr>
            </p:nvSpPr>
            <p:spPr/>
            <p:txBody>
              <a:bodyPr/>
              <a:lstStyle/>
              <a:p>
                <a:r>
                  <a:rPr lang="en-US" dirty="0"/>
                  <a:t>Cross helicity: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𝜎</m:t>
                        </m:r>
                      </m:e>
                      <m:sub>
                        <m:r>
                          <a:rPr lang="en-GB" b="0" i="1" smtClean="0">
                            <a:latin typeface="Cambria Math" panose="02040503050406030204" pitchFamily="18" charset="0"/>
                          </a:rPr>
                          <m:t>𝐶</m:t>
                        </m:r>
                      </m:sub>
                    </m:sSub>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2</m:t>
                        </m:r>
                        <m:d>
                          <m:dPr>
                            <m:begChr m:val="⟨"/>
                            <m:endChr m:val="⟩"/>
                            <m:ctrlPr>
                              <a:rPr lang="en-GB" b="0" i="1" smtClean="0">
                                <a:latin typeface="Cambria Math" panose="02040503050406030204" pitchFamily="18" charset="0"/>
                              </a:rPr>
                            </m:ctrlPr>
                          </m:dPr>
                          <m:e>
                            <m:sSub>
                              <m:sSubPr>
                                <m:ctrlPr>
                                  <a:rPr lang="en-GB" b="1" i="1" smtClean="0">
                                    <a:latin typeface="Cambria Math" panose="02040503050406030204" pitchFamily="18" charset="0"/>
                                  </a:rPr>
                                </m:ctrlPr>
                              </m:sSubPr>
                              <m:e>
                                <m:r>
                                  <a:rPr lang="en-GB" b="1" i="0" smtClean="0">
                                    <a:latin typeface="Cambria Math" panose="02040503050406030204" pitchFamily="18" charset="0"/>
                                  </a:rPr>
                                  <m:t>𝐯</m:t>
                                </m:r>
                              </m:e>
                              <m:sub>
                                <m:r>
                                  <a:rPr lang="en-GB" b="1" i="0" smtClean="0">
                                    <a:latin typeface="Cambria Math" panose="02040503050406030204" pitchFamily="18" charset="0"/>
                                  </a:rPr>
                                  <m:t>𝐢</m:t>
                                </m:r>
                              </m:sub>
                            </m:sSub>
                            <m:r>
                              <a:rPr lang="en-GB" b="0" i="1" smtClean="0">
                                <a:latin typeface="Cambria Math" panose="02040503050406030204" pitchFamily="18" charset="0"/>
                                <a:ea typeface="Cambria Math" panose="02040503050406030204" pitchFamily="18" charset="0"/>
                              </a:rPr>
                              <m:t>∙</m:t>
                            </m:r>
                            <m:sSub>
                              <m:sSubPr>
                                <m:ctrlPr>
                                  <a:rPr lang="en-GB" b="1" i="1" smtClean="0">
                                    <a:latin typeface="Cambria Math" panose="02040503050406030204" pitchFamily="18" charset="0"/>
                                    <a:ea typeface="Cambria Math" panose="02040503050406030204" pitchFamily="18" charset="0"/>
                                  </a:rPr>
                                </m:ctrlPr>
                              </m:sSubPr>
                              <m:e>
                                <m:r>
                                  <a:rPr lang="en-GB" b="1" i="0" smtClean="0">
                                    <a:latin typeface="Cambria Math" panose="02040503050406030204" pitchFamily="18" charset="0"/>
                                    <a:ea typeface="Cambria Math" panose="02040503050406030204" pitchFamily="18" charset="0"/>
                                  </a:rPr>
                                  <m:t>𝐕</m:t>
                                </m:r>
                              </m:e>
                              <m:sub>
                                <m:r>
                                  <a:rPr lang="en-GB" b="1" i="0" smtClean="0">
                                    <a:latin typeface="Cambria Math" panose="02040503050406030204" pitchFamily="18" charset="0"/>
                                    <a:ea typeface="Cambria Math" panose="02040503050406030204" pitchFamily="18" charset="0"/>
                                  </a:rPr>
                                  <m:t>𝐀</m:t>
                                </m:r>
                              </m:sub>
                            </m:sSub>
                          </m:e>
                        </m:d>
                      </m:num>
                      <m:den>
                        <m:d>
                          <m:dPr>
                            <m:begChr m:val="⟨"/>
                            <m:endChr m:val="⟩"/>
                            <m:ctrlPr>
                              <a:rPr lang="en-GB" b="0" i="1" smtClean="0">
                                <a:latin typeface="Cambria Math" panose="02040503050406030204" pitchFamily="18" charset="0"/>
                              </a:rPr>
                            </m:ctrlPr>
                          </m:dPr>
                          <m:e>
                            <m:sSup>
                              <m:sSupPr>
                                <m:ctrlPr>
                                  <a:rPr lang="en-GB" i="1">
                                    <a:latin typeface="Cambria Math" panose="02040503050406030204" pitchFamily="18" charset="0"/>
                                  </a:rPr>
                                </m:ctrlPr>
                              </m:sSupPr>
                              <m:e>
                                <m:d>
                                  <m:dPr>
                                    <m:begChr m:val="|"/>
                                    <m:endChr m:val="|"/>
                                    <m:ctrlPr>
                                      <a:rPr lang="en-GB" i="1">
                                        <a:latin typeface="Cambria Math" panose="02040503050406030204" pitchFamily="18" charset="0"/>
                                      </a:rPr>
                                    </m:ctrlPr>
                                  </m:dPr>
                                  <m:e>
                                    <m:sSub>
                                      <m:sSubPr>
                                        <m:ctrlPr>
                                          <a:rPr lang="en-GB" b="1" i="1">
                                            <a:latin typeface="Cambria Math" panose="02040503050406030204" pitchFamily="18" charset="0"/>
                                          </a:rPr>
                                        </m:ctrlPr>
                                      </m:sSubPr>
                                      <m:e>
                                        <m:r>
                                          <a:rPr lang="en-GB" b="1">
                                            <a:latin typeface="Cambria Math" panose="02040503050406030204" pitchFamily="18" charset="0"/>
                                          </a:rPr>
                                          <m:t>𝐯</m:t>
                                        </m:r>
                                      </m:e>
                                      <m:sub>
                                        <m:r>
                                          <a:rPr lang="en-GB" b="1">
                                            <a:latin typeface="Cambria Math" panose="02040503050406030204" pitchFamily="18" charset="0"/>
                                          </a:rPr>
                                          <m:t>𝐢</m:t>
                                        </m:r>
                                      </m:sub>
                                    </m:sSub>
                                  </m:e>
                                </m:d>
                              </m:e>
                              <m:sup>
                                <m:r>
                                  <a:rPr lang="en-GB" i="1">
                                    <a:latin typeface="Cambria Math" panose="02040503050406030204" pitchFamily="18" charset="0"/>
                                  </a:rPr>
                                  <m:t>2</m:t>
                                </m:r>
                              </m:sup>
                            </m:sSup>
                            <m:r>
                              <a:rPr lang="en-GB" i="1">
                                <a:latin typeface="Cambria Math" panose="02040503050406030204" pitchFamily="18" charset="0"/>
                              </a:rPr>
                              <m:t>+</m:t>
                            </m:r>
                            <m:sSup>
                              <m:sSupPr>
                                <m:ctrlPr>
                                  <a:rPr lang="en-GB" i="1">
                                    <a:latin typeface="Cambria Math" panose="02040503050406030204" pitchFamily="18" charset="0"/>
                                  </a:rPr>
                                </m:ctrlPr>
                              </m:sSupPr>
                              <m:e>
                                <m:d>
                                  <m:dPr>
                                    <m:begChr m:val="|"/>
                                    <m:endChr m:val="|"/>
                                    <m:ctrlPr>
                                      <a:rPr lang="en-GB" i="1">
                                        <a:latin typeface="Cambria Math" panose="02040503050406030204" pitchFamily="18" charset="0"/>
                                      </a:rPr>
                                    </m:ctrlPr>
                                  </m:dPr>
                                  <m:e>
                                    <m:sSub>
                                      <m:sSubPr>
                                        <m:ctrlPr>
                                          <a:rPr lang="en-GB" b="1" i="1">
                                            <a:latin typeface="Cambria Math" panose="02040503050406030204" pitchFamily="18" charset="0"/>
                                          </a:rPr>
                                        </m:ctrlPr>
                                      </m:sSubPr>
                                      <m:e>
                                        <m:r>
                                          <a:rPr lang="en-GB" b="1">
                                            <a:latin typeface="Cambria Math" panose="02040503050406030204" pitchFamily="18" charset="0"/>
                                          </a:rPr>
                                          <m:t>𝐕</m:t>
                                        </m:r>
                                      </m:e>
                                      <m:sub>
                                        <m:r>
                                          <a:rPr lang="en-GB" b="1">
                                            <a:latin typeface="Cambria Math" panose="02040503050406030204" pitchFamily="18" charset="0"/>
                                          </a:rPr>
                                          <m:t>𝐀</m:t>
                                        </m:r>
                                      </m:sub>
                                    </m:sSub>
                                  </m:e>
                                </m:d>
                              </m:e>
                              <m:sup>
                                <m:r>
                                  <a:rPr lang="en-GB" i="1">
                                    <a:latin typeface="Cambria Math" panose="02040503050406030204" pitchFamily="18" charset="0"/>
                                  </a:rPr>
                                  <m:t>2</m:t>
                                </m:r>
                              </m:sup>
                            </m:sSup>
                          </m:e>
                        </m:d>
                      </m:den>
                    </m:f>
                  </m:oMath>
                </a14:m>
                <a:endParaRPr lang="en-US" dirty="0"/>
              </a:p>
            </p:txBody>
          </p:sp>
        </mc:Choice>
        <mc:Fallback xmlns="">
          <p:sp>
            <p:nvSpPr>
              <p:cNvPr id="3" name="Content Placeholder 2">
                <a:extLst>
                  <a:ext uri="{FF2B5EF4-FFF2-40B4-BE49-F238E27FC236}">
                    <a16:creationId xmlns:a16="http://schemas.microsoft.com/office/drawing/2014/main" id="{635313F9-D5D1-7FB0-C6A9-9F7BFAFF4DC3}"/>
                  </a:ext>
                </a:extLst>
              </p:cNvPr>
              <p:cNvSpPr>
                <a:spLocks noGrp="1" noRot="1" noChangeAspect="1" noMove="1" noResize="1" noEditPoints="1" noAdjustHandles="1" noChangeArrowheads="1" noChangeShapeType="1" noTextEdit="1"/>
              </p:cNvSpPr>
              <p:nvPr>
                <p:ph idx="1"/>
              </p:nvPr>
            </p:nvSpPr>
            <p:spPr>
              <a:blipFill>
                <a:blip r:embed="rId2"/>
                <a:stretch>
                  <a:fillRect l="-1086"/>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FE07D0C3-79FB-E304-8C5A-7A263CB9CE96}"/>
              </a:ext>
            </a:extLst>
          </p:cNvPr>
          <p:cNvPicPr>
            <a:picLocks noChangeAspect="1"/>
          </p:cNvPicPr>
          <p:nvPr/>
        </p:nvPicPr>
        <p:blipFill>
          <a:blip r:embed="rId3"/>
          <a:stretch>
            <a:fillRect/>
          </a:stretch>
        </p:blipFill>
        <p:spPr>
          <a:xfrm>
            <a:off x="59872" y="2868452"/>
            <a:ext cx="5894614" cy="2993424"/>
          </a:xfrm>
          <a:prstGeom prst="rect">
            <a:avLst/>
          </a:prstGeom>
        </p:spPr>
      </p:pic>
      <p:pic>
        <p:nvPicPr>
          <p:cNvPr id="6" name="Picture 5">
            <a:extLst>
              <a:ext uri="{FF2B5EF4-FFF2-40B4-BE49-F238E27FC236}">
                <a16:creationId xmlns:a16="http://schemas.microsoft.com/office/drawing/2014/main" id="{359D16A1-0EC5-CECD-EF84-B1F85B61E5EC}"/>
              </a:ext>
            </a:extLst>
          </p:cNvPr>
          <p:cNvPicPr>
            <a:picLocks noChangeAspect="1"/>
          </p:cNvPicPr>
          <p:nvPr/>
        </p:nvPicPr>
        <p:blipFill>
          <a:blip r:embed="rId4"/>
          <a:stretch>
            <a:fillRect/>
          </a:stretch>
        </p:blipFill>
        <p:spPr>
          <a:xfrm>
            <a:off x="6297386" y="2876114"/>
            <a:ext cx="5894614" cy="2910820"/>
          </a:xfrm>
          <a:prstGeom prst="rect">
            <a:avLst/>
          </a:prstGeom>
        </p:spPr>
      </p:pic>
      <p:grpSp>
        <p:nvGrpSpPr>
          <p:cNvPr id="5" name="Group 4">
            <a:extLst>
              <a:ext uri="{FF2B5EF4-FFF2-40B4-BE49-F238E27FC236}">
                <a16:creationId xmlns:a16="http://schemas.microsoft.com/office/drawing/2014/main" id="{69961A87-8872-1F89-3DA6-D60FAD956E67}"/>
              </a:ext>
            </a:extLst>
          </p:cNvPr>
          <p:cNvGrpSpPr/>
          <p:nvPr/>
        </p:nvGrpSpPr>
        <p:grpSpPr>
          <a:xfrm>
            <a:off x="11177" y="6528811"/>
            <a:ext cx="12192000" cy="369332"/>
            <a:chOff x="0" y="6488668"/>
            <a:chExt cx="12192000" cy="369332"/>
          </a:xfrm>
        </p:grpSpPr>
        <p:grpSp>
          <p:nvGrpSpPr>
            <p:cNvPr id="7" name="Group 6">
              <a:extLst>
                <a:ext uri="{FF2B5EF4-FFF2-40B4-BE49-F238E27FC236}">
                  <a16:creationId xmlns:a16="http://schemas.microsoft.com/office/drawing/2014/main" id="{05230371-9E60-9E05-8CBA-3434F85B9EAC}"/>
                </a:ext>
              </a:extLst>
            </p:cNvPr>
            <p:cNvGrpSpPr/>
            <p:nvPr/>
          </p:nvGrpSpPr>
          <p:grpSpPr>
            <a:xfrm>
              <a:off x="0" y="6488668"/>
              <a:ext cx="12192000" cy="349984"/>
              <a:chOff x="0" y="6488668"/>
              <a:chExt cx="12192000" cy="349984"/>
            </a:xfrm>
          </p:grpSpPr>
          <p:sp>
            <p:nvSpPr>
              <p:cNvPr id="9" name="TextBox 8">
                <a:extLst>
                  <a:ext uri="{FF2B5EF4-FFF2-40B4-BE49-F238E27FC236}">
                    <a16:creationId xmlns:a16="http://schemas.microsoft.com/office/drawing/2014/main" id="{2FA93BF0-C6DF-F5EA-EFF7-0E50D4DF14C0}"/>
                  </a:ext>
                </a:extLst>
              </p:cNvPr>
              <p:cNvSpPr txBox="1"/>
              <p:nvPr/>
            </p:nvSpPr>
            <p:spPr>
              <a:xfrm>
                <a:off x="0" y="6500098"/>
                <a:ext cx="12192000" cy="338554"/>
              </a:xfrm>
              <a:prstGeom prst="rect">
                <a:avLst/>
              </a:prstGeom>
              <a:noFill/>
            </p:spPr>
            <p:txBody>
              <a:bodyPr wrap="square" rtlCol="0">
                <a:spAutoFit/>
              </a:bodyPr>
              <a:lstStyle/>
              <a:p>
                <a:r>
                  <a:rPr lang="en-US" sz="1600" dirty="0">
                    <a:hlinkClick r:id="rId5"/>
                  </a:rPr>
                  <a:t>paulina.pilapana@northumbria.ac.uk</a:t>
                </a:r>
                <a:r>
                  <a:rPr lang="en-US" sz="1600" dirty="0"/>
                  <a:t>									                   A4</a:t>
                </a:r>
              </a:p>
            </p:txBody>
          </p:sp>
          <p:cxnSp>
            <p:nvCxnSpPr>
              <p:cNvPr id="10" name="Straight Connector 9">
                <a:extLst>
                  <a:ext uri="{FF2B5EF4-FFF2-40B4-BE49-F238E27FC236}">
                    <a16:creationId xmlns:a16="http://schemas.microsoft.com/office/drawing/2014/main" id="{2E1CAA25-8D5A-2701-ACF7-945EBE94F3C0}"/>
                  </a:ext>
                </a:extLst>
              </p:cNvPr>
              <p:cNvCxnSpPr/>
              <p:nvPr/>
            </p:nvCxnSpPr>
            <p:spPr>
              <a:xfrm>
                <a:off x="0" y="6488668"/>
                <a:ext cx="12192000" cy="0"/>
              </a:xfrm>
              <a:prstGeom prst="line">
                <a:avLst/>
              </a:prstGeom>
              <a:ln w="63500">
                <a:gradFill flip="none" rotWithShape="1">
                  <a:gsLst>
                    <a:gs pos="0">
                      <a:schemeClr val="tx1"/>
                    </a:gs>
                    <a:gs pos="46000">
                      <a:schemeClr val="accent1">
                        <a:lumMod val="95000"/>
                        <a:lumOff val="5000"/>
                      </a:schemeClr>
                    </a:gs>
                    <a:gs pos="100000">
                      <a:schemeClr val="accent1">
                        <a:lumMod val="60000"/>
                      </a:schemeClr>
                    </a:gs>
                  </a:gsLst>
                  <a:path path="circle">
                    <a:fillToRect l="50000" t="130000" r="50000" b="-30000"/>
                  </a:path>
                  <a:tileRect/>
                </a:gradFill>
              </a:ln>
            </p:spPr>
            <p:style>
              <a:lnRef idx="2">
                <a:schemeClr val="dk1"/>
              </a:lnRef>
              <a:fillRef idx="0">
                <a:schemeClr val="dk1"/>
              </a:fillRef>
              <a:effectRef idx="1">
                <a:schemeClr val="dk1"/>
              </a:effectRef>
              <a:fontRef idx="minor">
                <a:schemeClr val="tx1"/>
              </a:fontRef>
            </p:style>
          </p:cxnSp>
        </p:grpSp>
        <p:pic>
          <p:nvPicPr>
            <p:cNvPr id="8" name="Picture 2">
              <a:extLst>
                <a:ext uri="{FF2B5EF4-FFF2-40B4-BE49-F238E27FC236}">
                  <a16:creationId xmlns:a16="http://schemas.microsoft.com/office/drawing/2014/main" id="{185DDB00-041E-E87A-6E22-E9B6C08417C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73576"/>
            <a:stretch/>
          </p:blipFill>
          <p:spPr bwMode="auto">
            <a:xfrm>
              <a:off x="5949887" y="6510978"/>
              <a:ext cx="292226" cy="3470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77689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3B84C-FFA0-C68C-7A41-52B787243767}"/>
              </a:ext>
            </a:extLst>
          </p:cNvPr>
          <p:cNvSpPr>
            <a:spLocks noGrp="1"/>
          </p:cNvSpPr>
          <p:nvPr>
            <p:ph type="title"/>
          </p:nvPr>
        </p:nvSpPr>
        <p:spPr/>
        <p:txBody>
          <a:bodyPr/>
          <a:lstStyle/>
          <a:p>
            <a:r>
              <a:rPr lang="en-US" dirty="0"/>
              <a:t>Other turbulent properties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B72D086-6D41-E068-2E27-076BA5300919}"/>
                  </a:ext>
                </a:extLst>
              </p:cNvPr>
              <p:cNvSpPr>
                <a:spLocks noGrp="1"/>
              </p:cNvSpPr>
              <p:nvPr>
                <p:ph idx="1"/>
              </p:nvPr>
            </p:nvSpPr>
            <p:spPr>
              <a:xfrm>
                <a:off x="838200" y="1513922"/>
                <a:ext cx="10515600" cy="4351338"/>
              </a:xfrm>
            </p:spPr>
            <p:txBody>
              <a:bodyPr/>
              <a:lstStyle/>
              <a:p>
                <a:r>
                  <a:rPr lang="en-US" dirty="0"/>
                  <a:t>Relative fluctuations of the the magnetic field:</a:t>
                </a:r>
              </a:p>
              <a:p>
                <a:pPr marL="0" indent="0">
                  <a:buNone/>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𝛿</m:t>
                              </m:r>
                              <m:r>
                                <a:rPr lang="en-GB" b="0" i="1" smtClean="0">
                                  <a:latin typeface="Cambria Math" panose="02040503050406030204" pitchFamily="18" charset="0"/>
                                  <a:ea typeface="Cambria Math" panose="02040503050406030204" pitchFamily="18" charset="0"/>
                                </a:rPr>
                                <m:t>𝐵</m:t>
                              </m:r>
                            </m:e>
                            <m:sub>
                              <m:r>
                                <a:rPr lang="en-GB" b="0" i="1" smtClean="0">
                                  <a:latin typeface="Cambria Math" panose="02040503050406030204" pitchFamily="18" charset="0"/>
                                </a:rPr>
                                <m:t>𝑅𝑀𝑆</m:t>
                              </m:r>
                            </m:sub>
                          </m:sSub>
                        </m:num>
                        <m:den>
                          <m:sSub>
                            <m:sSubPr>
                              <m:ctrlPr>
                                <a:rPr lang="en-US" i="1" smtClean="0">
                                  <a:latin typeface="Cambria Math" panose="02040503050406030204" pitchFamily="18" charset="0"/>
                                </a:rPr>
                              </m:ctrlPr>
                            </m:sSubPr>
                            <m:e>
                              <m:r>
                                <a:rPr lang="en-GB" b="0" i="1" smtClean="0">
                                  <a:latin typeface="Cambria Math" panose="02040503050406030204" pitchFamily="18" charset="0"/>
                                </a:rPr>
                                <m:t>𝐵</m:t>
                              </m:r>
                            </m:e>
                            <m:sub>
                              <m:r>
                                <a:rPr lang="en-GB" b="0" i="1" smtClean="0">
                                  <a:latin typeface="Cambria Math" panose="02040503050406030204" pitchFamily="18" charset="0"/>
                                </a:rPr>
                                <m:t>0</m:t>
                              </m:r>
                            </m:sub>
                          </m:sSub>
                        </m:den>
                      </m:f>
                      <m:r>
                        <a:rPr lang="en-GB" b="0" i="1" smtClean="0">
                          <a:latin typeface="Cambria Math" panose="02040503050406030204" pitchFamily="18" charset="0"/>
                        </a:rPr>
                        <m:t>=</m:t>
                      </m:r>
                      <m:f>
                        <m:fPr>
                          <m:ctrlPr>
                            <a:rPr lang="en-GB" b="0" i="1" smtClean="0">
                              <a:latin typeface="Cambria Math" panose="02040503050406030204" pitchFamily="18" charset="0"/>
                            </a:rPr>
                          </m:ctrlPr>
                        </m:fPr>
                        <m:num>
                          <m:rad>
                            <m:radPr>
                              <m:degHide m:val="on"/>
                              <m:ctrlPr>
                                <a:rPr lang="en-GB" b="0" i="1" smtClean="0">
                                  <a:latin typeface="Cambria Math" panose="02040503050406030204" pitchFamily="18" charset="0"/>
                                </a:rPr>
                              </m:ctrlPr>
                            </m:radPr>
                            <m:deg/>
                            <m:e>
                              <m:d>
                                <m:dPr>
                                  <m:begChr m:val="⟨"/>
                                  <m:endChr m:val="⟩"/>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d>
                                        <m:dPr>
                                          <m:begChr m:val="|"/>
                                          <m:endChr m:val="|"/>
                                          <m:ctrlPr>
                                            <a:rPr lang="en-GB" b="0" i="1" smtClean="0">
                                              <a:latin typeface="Cambria Math" panose="02040503050406030204" pitchFamily="18" charset="0"/>
                                            </a:rPr>
                                          </m:ctrlPr>
                                        </m:dPr>
                                        <m:e>
                                          <m:r>
                                            <a:rPr lang="en-GB" b="1" i="0" smtClean="0">
                                              <a:latin typeface="Cambria Math" panose="02040503050406030204" pitchFamily="18" charset="0"/>
                                            </a:rPr>
                                            <m:t>𝐁</m:t>
                                          </m:r>
                                          <m:r>
                                            <a:rPr lang="en-GB" b="0" i="1" smtClean="0">
                                              <a:latin typeface="Cambria Math" panose="02040503050406030204" pitchFamily="18" charset="0"/>
                                            </a:rPr>
                                            <m:t>−</m:t>
                                          </m:r>
                                          <m:sSub>
                                            <m:sSubPr>
                                              <m:ctrlPr>
                                                <a:rPr lang="en-GB" b="1" i="1" smtClean="0">
                                                  <a:latin typeface="Cambria Math" panose="02040503050406030204" pitchFamily="18" charset="0"/>
                                                </a:rPr>
                                              </m:ctrlPr>
                                            </m:sSubPr>
                                            <m:e>
                                              <m:r>
                                                <a:rPr lang="en-GB" b="1" i="0" smtClean="0">
                                                  <a:latin typeface="Cambria Math" panose="02040503050406030204" pitchFamily="18" charset="0"/>
                                                </a:rPr>
                                                <m:t>𝐁</m:t>
                                              </m:r>
                                            </m:e>
                                            <m:sub>
                                              <m:r>
                                                <a:rPr lang="en-GB" b="1" i="0" smtClean="0">
                                                  <a:latin typeface="Cambria Math" panose="02040503050406030204" pitchFamily="18" charset="0"/>
                                                </a:rPr>
                                                <m:t>𝟎</m:t>
                                              </m:r>
                                            </m:sub>
                                          </m:sSub>
                                        </m:e>
                                      </m:d>
                                    </m:e>
                                    <m:sup>
                                      <m:r>
                                        <a:rPr lang="en-GB" b="0" i="1" smtClean="0">
                                          <a:latin typeface="Cambria Math" panose="02040503050406030204" pitchFamily="18" charset="0"/>
                                        </a:rPr>
                                        <m:t>2</m:t>
                                      </m:r>
                                    </m:sup>
                                  </m:sSup>
                                </m:e>
                              </m:d>
                            </m:e>
                          </m:rad>
                        </m:num>
                        <m:den>
                          <m:sSub>
                            <m:sSubPr>
                              <m:ctrlPr>
                                <a:rPr lang="en-GB" b="0" i="1" smtClean="0">
                                  <a:latin typeface="Cambria Math" panose="02040503050406030204" pitchFamily="18" charset="0"/>
                                </a:rPr>
                              </m:ctrlPr>
                            </m:sSubPr>
                            <m:e>
                              <m:r>
                                <a:rPr lang="en-GB" b="0" i="1" smtClean="0">
                                  <a:latin typeface="Cambria Math" panose="02040503050406030204" pitchFamily="18" charset="0"/>
                                </a:rPr>
                                <m:t>𝐵</m:t>
                              </m:r>
                            </m:e>
                            <m:sub>
                              <m:r>
                                <a:rPr lang="en-GB" b="0" i="1" smtClean="0">
                                  <a:latin typeface="Cambria Math" panose="02040503050406030204" pitchFamily="18" charset="0"/>
                                </a:rPr>
                                <m:t>0</m:t>
                              </m:r>
                            </m:sub>
                          </m:sSub>
                        </m:den>
                      </m:f>
                    </m:oMath>
                  </m:oMathPara>
                </a14:m>
                <a:endParaRPr lang="en-US" dirty="0"/>
              </a:p>
            </p:txBody>
          </p:sp>
        </mc:Choice>
        <mc:Fallback xmlns="">
          <p:sp>
            <p:nvSpPr>
              <p:cNvPr id="3" name="Content Placeholder 2">
                <a:extLst>
                  <a:ext uri="{FF2B5EF4-FFF2-40B4-BE49-F238E27FC236}">
                    <a16:creationId xmlns:a16="http://schemas.microsoft.com/office/drawing/2014/main" id="{FB72D086-6D41-E068-2E27-076BA5300919}"/>
                  </a:ext>
                </a:extLst>
              </p:cNvPr>
              <p:cNvSpPr>
                <a:spLocks noGrp="1" noRot="1" noChangeAspect="1" noMove="1" noResize="1" noEditPoints="1" noAdjustHandles="1" noChangeArrowheads="1" noChangeShapeType="1" noTextEdit="1"/>
              </p:cNvSpPr>
              <p:nvPr>
                <p:ph idx="1"/>
              </p:nvPr>
            </p:nvSpPr>
            <p:spPr>
              <a:xfrm>
                <a:off x="838200" y="1513922"/>
                <a:ext cx="10515600" cy="4351338"/>
              </a:xfrm>
              <a:blipFill>
                <a:blip r:embed="rId2"/>
                <a:stretch>
                  <a:fillRect l="-1086" t="-2624"/>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AD1D1FAB-75E0-DAF8-E63E-7B986EBD244E}"/>
              </a:ext>
            </a:extLst>
          </p:cNvPr>
          <p:cNvPicPr>
            <a:picLocks noChangeAspect="1"/>
          </p:cNvPicPr>
          <p:nvPr/>
        </p:nvPicPr>
        <p:blipFill>
          <a:blip r:embed="rId3"/>
          <a:stretch>
            <a:fillRect/>
          </a:stretch>
        </p:blipFill>
        <p:spPr>
          <a:xfrm>
            <a:off x="305882" y="3221066"/>
            <a:ext cx="5426529" cy="2739389"/>
          </a:xfrm>
          <a:prstGeom prst="rect">
            <a:avLst/>
          </a:prstGeom>
        </p:spPr>
      </p:pic>
      <p:pic>
        <p:nvPicPr>
          <p:cNvPr id="5" name="Picture 4">
            <a:extLst>
              <a:ext uri="{FF2B5EF4-FFF2-40B4-BE49-F238E27FC236}">
                <a16:creationId xmlns:a16="http://schemas.microsoft.com/office/drawing/2014/main" id="{343864C9-2E13-A2E3-4C81-0B260D3D4E61}"/>
              </a:ext>
            </a:extLst>
          </p:cNvPr>
          <p:cNvPicPr>
            <a:picLocks noChangeAspect="1"/>
          </p:cNvPicPr>
          <p:nvPr/>
        </p:nvPicPr>
        <p:blipFill>
          <a:blip r:embed="rId4"/>
          <a:stretch>
            <a:fillRect/>
          </a:stretch>
        </p:blipFill>
        <p:spPr>
          <a:xfrm>
            <a:off x="5732411" y="3221066"/>
            <a:ext cx="5426529" cy="2820872"/>
          </a:xfrm>
          <a:prstGeom prst="rect">
            <a:avLst/>
          </a:prstGeom>
        </p:spPr>
      </p:pic>
      <p:grpSp>
        <p:nvGrpSpPr>
          <p:cNvPr id="6" name="Group 5">
            <a:extLst>
              <a:ext uri="{FF2B5EF4-FFF2-40B4-BE49-F238E27FC236}">
                <a16:creationId xmlns:a16="http://schemas.microsoft.com/office/drawing/2014/main" id="{DC52C926-6F97-BE15-A787-6A6301C80A6F}"/>
              </a:ext>
            </a:extLst>
          </p:cNvPr>
          <p:cNvGrpSpPr/>
          <p:nvPr/>
        </p:nvGrpSpPr>
        <p:grpSpPr>
          <a:xfrm>
            <a:off x="11177" y="6528811"/>
            <a:ext cx="12192000" cy="369332"/>
            <a:chOff x="0" y="6488668"/>
            <a:chExt cx="12192000" cy="369332"/>
          </a:xfrm>
        </p:grpSpPr>
        <p:grpSp>
          <p:nvGrpSpPr>
            <p:cNvPr id="7" name="Group 6">
              <a:extLst>
                <a:ext uri="{FF2B5EF4-FFF2-40B4-BE49-F238E27FC236}">
                  <a16:creationId xmlns:a16="http://schemas.microsoft.com/office/drawing/2014/main" id="{84DC1146-F3CE-1588-8FA5-FBFDE330706F}"/>
                </a:ext>
              </a:extLst>
            </p:cNvPr>
            <p:cNvGrpSpPr/>
            <p:nvPr/>
          </p:nvGrpSpPr>
          <p:grpSpPr>
            <a:xfrm>
              <a:off x="0" y="6488668"/>
              <a:ext cx="12192000" cy="349984"/>
              <a:chOff x="0" y="6488668"/>
              <a:chExt cx="12192000" cy="349984"/>
            </a:xfrm>
          </p:grpSpPr>
          <p:sp>
            <p:nvSpPr>
              <p:cNvPr id="9" name="TextBox 8">
                <a:extLst>
                  <a:ext uri="{FF2B5EF4-FFF2-40B4-BE49-F238E27FC236}">
                    <a16:creationId xmlns:a16="http://schemas.microsoft.com/office/drawing/2014/main" id="{F1831D59-594A-B875-4F3E-02ED5DABADA1}"/>
                  </a:ext>
                </a:extLst>
              </p:cNvPr>
              <p:cNvSpPr txBox="1"/>
              <p:nvPr/>
            </p:nvSpPr>
            <p:spPr>
              <a:xfrm>
                <a:off x="0" y="6500098"/>
                <a:ext cx="12192000" cy="338554"/>
              </a:xfrm>
              <a:prstGeom prst="rect">
                <a:avLst/>
              </a:prstGeom>
              <a:noFill/>
            </p:spPr>
            <p:txBody>
              <a:bodyPr wrap="square" rtlCol="0">
                <a:spAutoFit/>
              </a:bodyPr>
              <a:lstStyle/>
              <a:p>
                <a:r>
                  <a:rPr lang="en-US" sz="1600" dirty="0">
                    <a:hlinkClick r:id="rId5"/>
                  </a:rPr>
                  <a:t>paulina.pilapana@northumbria.ac.uk</a:t>
                </a:r>
                <a:r>
                  <a:rPr lang="en-US" sz="1600" dirty="0"/>
                  <a:t>									                   A5</a:t>
                </a:r>
              </a:p>
            </p:txBody>
          </p:sp>
          <p:cxnSp>
            <p:nvCxnSpPr>
              <p:cNvPr id="10" name="Straight Connector 9">
                <a:extLst>
                  <a:ext uri="{FF2B5EF4-FFF2-40B4-BE49-F238E27FC236}">
                    <a16:creationId xmlns:a16="http://schemas.microsoft.com/office/drawing/2014/main" id="{C26AD562-DDC0-EDA6-AEC3-DF2DAA94EE92}"/>
                  </a:ext>
                </a:extLst>
              </p:cNvPr>
              <p:cNvCxnSpPr/>
              <p:nvPr/>
            </p:nvCxnSpPr>
            <p:spPr>
              <a:xfrm>
                <a:off x="0" y="6488668"/>
                <a:ext cx="12192000" cy="0"/>
              </a:xfrm>
              <a:prstGeom prst="line">
                <a:avLst/>
              </a:prstGeom>
              <a:ln w="63500">
                <a:gradFill flip="none" rotWithShape="1">
                  <a:gsLst>
                    <a:gs pos="0">
                      <a:schemeClr val="tx1"/>
                    </a:gs>
                    <a:gs pos="46000">
                      <a:schemeClr val="accent1">
                        <a:lumMod val="95000"/>
                        <a:lumOff val="5000"/>
                      </a:schemeClr>
                    </a:gs>
                    <a:gs pos="100000">
                      <a:schemeClr val="accent1">
                        <a:lumMod val="60000"/>
                      </a:schemeClr>
                    </a:gs>
                  </a:gsLst>
                  <a:path path="circle">
                    <a:fillToRect l="50000" t="130000" r="50000" b="-30000"/>
                  </a:path>
                  <a:tileRect/>
                </a:gradFill>
              </a:ln>
            </p:spPr>
            <p:style>
              <a:lnRef idx="2">
                <a:schemeClr val="dk1"/>
              </a:lnRef>
              <a:fillRef idx="0">
                <a:schemeClr val="dk1"/>
              </a:fillRef>
              <a:effectRef idx="1">
                <a:schemeClr val="dk1"/>
              </a:effectRef>
              <a:fontRef idx="minor">
                <a:schemeClr val="tx1"/>
              </a:fontRef>
            </p:style>
          </p:cxnSp>
        </p:grpSp>
        <p:pic>
          <p:nvPicPr>
            <p:cNvPr id="8" name="Picture 2">
              <a:extLst>
                <a:ext uri="{FF2B5EF4-FFF2-40B4-BE49-F238E27FC236}">
                  <a16:creationId xmlns:a16="http://schemas.microsoft.com/office/drawing/2014/main" id="{5EE90D91-A55C-C493-7D81-9AAAA28EF9A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73576"/>
            <a:stretch/>
          </p:blipFill>
          <p:spPr bwMode="auto">
            <a:xfrm>
              <a:off x="5949887" y="6510978"/>
              <a:ext cx="292226" cy="3470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52893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0D727-CEB8-DAC6-3059-74898BA77B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80C376-CDAE-C2CB-A38C-3C5C3EB0F0CD}"/>
              </a:ext>
            </a:extLst>
          </p:cNvPr>
          <p:cNvSpPr>
            <a:spLocks noGrp="1"/>
          </p:cNvSpPr>
          <p:nvPr>
            <p:ph type="title"/>
          </p:nvPr>
        </p:nvSpPr>
        <p:spPr>
          <a:xfrm>
            <a:off x="761045" y="114702"/>
            <a:ext cx="4080164" cy="538626"/>
          </a:xfrm>
        </p:spPr>
        <p:txBody>
          <a:bodyPr>
            <a:normAutofit fontScale="90000"/>
          </a:bodyPr>
          <a:lstStyle/>
          <a:p>
            <a:r>
              <a:rPr lang="en-US" dirty="0"/>
              <a:t>Data Processing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753F6CF-C463-7B56-AC85-6CDC4AED21ED}"/>
                  </a:ext>
                </a:extLst>
              </p:cNvPr>
              <p:cNvSpPr>
                <a:spLocks noGrp="1"/>
              </p:cNvSpPr>
              <p:nvPr>
                <p:ph idx="1"/>
              </p:nvPr>
            </p:nvSpPr>
            <p:spPr>
              <a:xfrm>
                <a:off x="761045" y="1174417"/>
                <a:ext cx="10832241" cy="4837877"/>
              </a:xfrm>
            </p:spPr>
            <p:txBody>
              <a:bodyPr>
                <a:normAutofit/>
              </a:bodyPr>
              <a:lstStyle/>
              <a:p>
                <a:r>
                  <a:rPr lang="en-US" dirty="0"/>
                  <a:t>Data </a:t>
                </a:r>
                <a:r>
                  <a:rPr lang="en-GB" dirty="0"/>
                  <a:t>normalisation</a:t>
                </a:r>
                <a:r>
                  <a:rPr lang="en-US" dirty="0"/>
                  <a:t>: </a:t>
                </a:r>
              </a:p>
              <a:p>
                <a:pPr marL="0" indent="0">
                  <a:buNone/>
                </a:pPr>
                <a:r>
                  <a:rPr lang="en-US" sz="2000" dirty="0"/>
                  <a:t>		-&gt; To understand the structure of data and their values</a:t>
                </a:r>
              </a:p>
              <a:p>
                <a:pPr marL="0" indent="0">
                  <a:buNone/>
                </a:pPr>
                <a:r>
                  <a:rPr lang="en-US" sz="2000" dirty="0"/>
                  <a:t>		-&gt; Extreme events in our dataset are not outliers.</a:t>
                </a:r>
              </a:p>
              <a:p>
                <a:pPr marL="0" indent="0">
                  <a:buNone/>
                </a:pPr>
                <a:r>
                  <a:rPr lang="en-US" sz="2000" dirty="0"/>
                  <a:t>		-&gt; </a:t>
                </a:r>
                <a14:m>
                  <m:oMath xmlns:m="http://schemas.openxmlformats.org/officeDocument/2006/math">
                    <m:sSub>
                      <m:sSubPr>
                        <m:ctrlPr>
                          <a:rPr lang="en-US" sz="2000" i="1" smtClean="0">
                            <a:latin typeface="Cambria Math" panose="02040503050406030204" pitchFamily="18" charset="0"/>
                          </a:rPr>
                        </m:ctrlPr>
                      </m:sSubPr>
                      <m:e>
                        <m:r>
                          <a:rPr lang="en-GB" sz="2000" b="0" i="1" smtClean="0">
                            <a:latin typeface="Cambria Math" panose="02040503050406030204" pitchFamily="18" charset="0"/>
                          </a:rPr>
                          <m:t>𝑧</m:t>
                        </m:r>
                      </m:e>
                      <m:sub>
                        <m:r>
                          <a:rPr lang="en-GB" sz="2000" b="0" i="1" smtClean="0">
                            <a:latin typeface="Cambria Math" panose="02040503050406030204" pitchFamily="18" charset="0"/>
                          </a:rPr>
                          <m:t>𝑖</m:t>
                        </m:r>
                      </m:sub>
                    </m:sSub>
                    <m:r>
                      <a:rPr lang="en-GB" sz="2000" b="0" i="1" smtClean="0">
                        <a:latin typeface="Cambria Math" panose="02040503050406030204" pitchFamily="18" charset="0"/>
                      </a:rPr>
                      <m:t>=</m:t>
                    </m:r>
                    <m:f>
                      <m:fPr>
                        <m:ctrlPr>
                          <a:rPr lang="en-GB" sz="2000" b="0" i="1" smtClean="0">
                            <a:latin typeface="Cambria Math" panose="02040503050406030204" pitchFamily="18" charset="0"/>
                          </a:rPr>
                        </m:ctrlPr>
                      </m:fPr>
                      <m:num>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𝑥</m:t>
                            </m:r>
                          </m:e>
                          <m:sub>
                            <m:r>
                              <a:rPr lang="en-GB" sz="2000" b="0" i="1" smtClean="0">
                                <a:latin typeface="Cambria Math" panose="02040503050406030204" pitchFamily="18" charset="0"/>
                              </a:rPr>
                              <m:t>𝑖</m:t>
                            </m:r>
                          </m:sub>
                        </m:sSub>
                        <m:r>
                          <a:rPr lang="en-GB" sz="2000" b="0" i="1" smtClean="0">
                            <a:latin typeface="Cambria Math" panose="02040503050406030204" pitchFamily="18" charset="0"/>
                          </a:rPr>
                          <m:t>−</m:t>
                        </m:r>
                        <m:d>
                          <m:dPr>
                            <m:begChr m:val="⟨"/>
                            <m:endChr m:val="⟩"/>
                            <m:ctrlPr>
                              <a:rPr lang="en-GB" sz="2000" b="0" i="1" smtClean="0">
                                <a:latin typeface="Cambria Math" panose="02040503050406030204" pitchFamily="18" charset="0"/>
                              </a:rPr>
                            </m:ctrlPr>
                          </m:dPr>
                          <m:e>
                            <m:r>
                              <a:rPr lang="en-GB" sz="2000" b="0" i="1" smtClean="0">
                                <a:latin typeface="Cambria Math" panose="02040503050406030204" pitchFamily="18" charset="0"/>
                              </a:rPr>
                              <m:t>𝑥</m:t>
                            </m:r>
                          </m:e>
                        </m:d>
                      </m:num>
                      <m:den>
                        <m:r>
                          <a:rPr lang="en-GB" sz="2000" b="0" i="1" smtClean="0">
                            <a:latin typeface="Cambria Math" panose="02040503050406030204" pitchFamily="18" charset="0"/>
                            <a:ea typeface="Cambria Math" panose="02040503050406030204" pitchFamily="18" charset="0"/>
                          </a:rPr>
                          <m:t>𝜎</m:t>
                        </m:r>
                      </m:den>
                    </m:f>
                  </m:oMath>
                </a14:m>
                <a:endParaRPr lang="en-US" sz="2000" dirty="0"/>
              </a:p>
              <a:p>
                <a:pPr marL="0" indent="0">
                  <a:buNone/>
                </a:pPr>
                <a:r>
                  <a:rPr lang="en-US" sz="2000" dirty="0"/>
                  <a:t>		-&gt; Features scaled between -1 to 1, or 0 to 1.</a:t>
                </a:r>
              </a:p>
              <a:p>
                <a:r>
                  <a:rPr lang="en-US" dirty="0"/>
                  <a:t>Tuning number of clusters: </a:t>
                </a:r>
                <a:r>
                  <a:rPr lang="en-US" sz="2200" dirty="0"/>
                  <a:t>-&gt; Bayesian Information Criterion (BIC) score.</a:t>
                </a:r>
              </a:p>
              <a:p>
                <a:pPr marL="0" indent="0">
                  <a:buNone/>
                </a:pPr>
                <a:r>
                  <a:rPr lang="en-US" sz="2200" dirty="0"/>
                  <a:t>						&gt;  For complex data patterns</a:t>
                </a:r>
              </a:p>
              <a:p>
                <a:pPr marL="0" indent="0">
                  <a:buNone/>
                </a:pPr>
                <a:r>
                  <a:rPr lang="en-US" sz="2200" dirty="0"/>
                  <a:t>					-&gt; Potential 5 or 6 clusters</a:t>
                </a:r>
              </a:p>
              <a:p>
                <a:pPr marL="0" indent="0">
                  <a:buNone/>
                </a:pPr>
                <a:r>
                  <a:rPr lang="en-US" sz="2200" dirty="0"/>
                  <a:t>						&gt; Diffusion regions, inflow and 							outflow jets, reconnection sites.</a:t>
                </a:r>
              </a:p>
            </p:txBody>
          </p:sp>
        </mc:Choice>
        <mc:Fallback xmlns="">
          <p:sp>
            <p:nvSpPr>
              <p:cNvPr id="3" name="Content Placeholder 2">
                <a:extLst>
                  <a:ext uri="{FF2B5EF4-FFF2-40B4-BE49-F238E27FC236}">
                    <a16:creationId xmlns:a16="http://schemas.microsoft.com/office/drawing/2014/main" id="{E753F6CF-C463-7B56-AC85-6CDC4AED21ED}"/>
                  </a:ext>
                </a:extLst>
              </p:cNvPr>
              <p:cNvSpPr>
                <a:spLocks noGrp="1" noRot="1" noChangeAspect="1" noMove="1" noResize="1" noEditPoints="1" noAdjustHandles="1" noChangeArrowheads="1" noChangeShapeType="1" noTextEdit="1"/>
              </p:cNvSpPr>
              <p:nvPr>
                <p:ph idx="1"/>
              </p:nvPr>
            </p:nvSpPr>
            <p:spPr>
              <a:xfrm>
                <a:off x="761045" y="1174417"/>
                <a:ext cx="10832241" cy="4837877"/>
              </a:xfrm>
              <a:blipFill>
                <a:blip r:embed="rId3"/>
                <a:stretch>
                  <a:fillRect l="-1055" t="-2094"/>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E13C667A-7418-A13A-48B5-D1360AFA9384}"/>
              </a:ext>
            </a:extLst>
          </p:cNvPr>
          <p:cNvPicPr>
            <a:picLocks noChangeAspect="1"/>
          </p:cNvPicPr>
          <p:nvPr/>
        </p:nvPicPr>
        <p:blipFill>
          <a:blip r:embed="rId4"/>
          <a:stretch>
            <a:fillRect/>
          </a:stretch>
        </p:blipFill>
        <p:spPr>
          <a:xfrm>
            <a:off x="598714" y="4037750"/>
            <a:ext cx="4706595" cy="2463549"/>
          </a:xfrm>
          <a:prstGeom prst="rect">
            <a:avLst/>
          </a:prstGeom>
        </p:spPr>
      </p:pic>
      <p:grpSp>
        <p:nvGrpSpPr>
          <p:cNvPr id="5" name="Group 4">
            <a:extLst>
              <a:ext uri="{FF2B5EF4-FFF2-40B4-BE49-F238E27FC236}">
                <a16:creationId xmlns:a16="http://schemas.microsoft.com/office/drawing/2014/main" id="{642BEEB4-7B1A-AAA1-B451-194A9A8C6BBF}"/>
              </a:ext>
            </a:extLst>
          </p:cNvPr>
          <p:cNvGrpSpPr/>
          <p:nvPr/>
        </p:nvGrpSpPr>
        <p:grpSpPr>
          <a:xfrm>
            <a:off x="11177" y="6528811"/>
            <a:ext cx="12192000" cy="369332"/>
            <a:chOff x="0" y="6488668"/>
            <a:chExt cx="12192000" cy="369332"/>
          </a:xfrm>
        </p:grpSpPr>
        <p:grpSp>
          <p:nvGrpSpPr>
            <p:cNvPr id="7" name="Group 6">
              <a:extLst>
                <a:ext uri="{FF2B5EF4-FFF2-40B4-BE49-F238E27FC236}">
                  <a16:creationId xmlns:a16="http://schemas.microsoft.com/office/drawing/2014/main" id="{0B89BCE6-45E2-AD12-22AC-BCB8B4EB123B}"/>
                </a:ext>
              </a:extLst>
            </p:cNvPr>
            <p:cNvGrpSpPr/>
            <p:nvPr/>
          </p:nvGrpSpPr>
          <p:grpSpPr>
            <a:xfrm>
              <a:off x="0" y="6488668"/>
              <a:ext cx="12192000" cy="349984"/>
              <a:chOff x="0" y="6488668"/>
              <a:chExt cx="12192000" cy="349984"/>
            </a:xfrm>
          </p:grpSpPr>
          <p:sp>
            <p:nvSpPr>
              <p:cNvPr id="9" name="TextBox 8">
                <a:extLst>
                  <a:ext uri="{FF2B5EF4-FFF2-40B4-BE49-F238E27FC236}">
                    <a16:creationId xmlns:a16="http://schemas.microsoft.com/office/drawing/2014/main" id="{2FBBD000-70AD-8C6E-0B2F-A5A1FEC0BB67}"/>
                  </a:ext>
                </a:extLst>
              </p:cNvPr>
              <p:cNvSpPr txBox="1"/>
              <p:nvPr/>
            </p:nvSpPr>
            <p:spPr>
              <a:xfrm>
                <a:off x="0" y="6500098"/>
                <a:ext cx="12192000" cy="338554"/>
              </a:xfrm>
              <a:prstGeom prst="rect">
                <a:avLst/>
              </a:prstGeom>
              <a:noFill/>
            </p:spPr>
            <p:txBody>
              <a:bodyPr wrap="square" rtlCol="0">
                <a:spAutoFit/>
              </a:bodyPr>
              <a:lstStyle/>
              <a:p>
                <a:r>
                  <a:rPr lang="en-US" sz="1600" dirty="0">
                    <a:hlinkClick r:id="rId5"/>
                  </a:rPr>
                  <a:t>paulina.pilapana@northumbria.ac.uk</a:t>
                </a:r>
                <a:r>
                  <a:rPr lang="en-US" sz="1600" dirty="0"/>
                  <a:t>									                   A6</a:t>
                </a:r>
              </a:p>
            </p:txBody>
          </p:sp>
          <p:cxnSp>
            <p:nvCxnSpPr>
              <p:cNvPr id="10" name="Straight Connector 9">
                <a:extLst>
                  <a:ext uri="{FF2B5EF4-FFF2-40B4-BE49-F238E27FC236}">
                    <a16:creationId xmlns:a16="http://schemas.microsoft.com/office/drawing/2014/main" id="{EDE579D9-364D-E30E-8EFD-B6B1D8AA0C5E}"/>
                  </a:ext>
                </a:extLst>
              </p:cNvPr>
              <p:cNvCxnSpPr/>
              <p:nvPr/>
            </p:nvCxnSpPr>
            <p:spPr>
              <a:xfrm>
                <a:off x="0" y="6488668"/>
                <a:ext cx="12192000" cy="0"/>
              </a:xfrm>
              <a:prstGeom prst="line">
                <a:avLst/>
              </a:prstGeom>
              <a:ln w="63500">
                <a:gradFill flip="none" rotWithShape="1">
                  <a:gsLst>
                    <a:gs pos="0">
                      <a:schemeClr val="tx1"/>
                    </a:gs>
                    <a:gs pos="46000">
                      <a:schemeClr val="accent1">
                        <a:lumMod val="95000"/>
                        <a:lumOff val="5000"/>
                      </a:schemeClr>
                    </a:gs>
                    <a:gs pos="100000">
                      <a:schemeClr val="accent1">
                        <a:lumMod val="60000"/>
                      </a:schemeClr>
                    </a:gs>
                  </a:gsLst>
                  <a:path path="circle">
                    <a:fillToRect l="50000" t="130000" r="50000" b="-30000"/>
                  </a:path>
                  <a:tileRect/>
                </a:gradFill>
              </a:ln>
            </p:spPr>
            <p:style>
              <a:lnRef idx="2">
                <a:schemeClr val="dk1"/>
              </a:lnRef>
              <a:fillRef idx="0">
                <a:schemeClr val="dk1"/>
              </a:fillRef>
              <a:effectRef idx="1">
                <a:schemeClr val="dk1"/>
              </a:effectRef>
              <a:fontRef idx="minor">
                <a:schemeClr val="tx1"/>
              </a:fontRef>
            </p:style>
          </p:cxnSp>
        </p:grpSp>
        <p:pic>
          <p:nvPicPr>
            <p:cNvPr id="8" name="Picture 2">
              <a:extLst>
                <a:ext uri="{FF2B5EF4-FFF2-40B4-BE49-F238E27FC236}">
                  <a16:creationId xmlns:a16="http://schemas.microsoft.com/office/drawing/2014/main" id="{AB96EDC9-7F76-F75A-8FF0-F66E6D510C3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73576"/>
            <a:stretch/>
          </p:blipFill>
          <p:spPr bwMode="auto">
            <a:xfrm>
              <a:off x="5949887" y="6510978"/>
              <a:ext cx="292226" cy="3470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38210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F1153-3647-4240-4E7A-B3BBC9FD9283}"/>
              </a:ext>
            </a:extLst>
          </p:cNvPr>
          <p:cNvSpPr>
            <a:spLocks noGrp="1"/>
          </p:cNvSpPr>
          <p:nvPr>
            <p:ph type="title"/>
          </p:nvPr>
        </p:nvSpPr>
        <p:spPr/>
        <p:txBody>
          <a:bodyPr/>
          <a:lstStyle/>
          <a:p>
            <a:r>
              <a:rPr lang="en-US" dirty="0"/>
              <a:t>Toeplitz Inverse-Covariance Clustering (TICC)</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7C17AE3-D67E-57D6-7C09-6384CA49D7F8}"/>
                  </a:ext>
                </a:extLst>
              </p:cNvPr>
              <p:cNvSpPr>
                <a:spLocks noGrp="1"/>
              </p:cNvSpPr>
              <p:nvPr>
                <p:ph idx="1"/>
              </p:nvPr>
            </p:nvSpPr>
            <p:spPr>
              <a:xfrm>
                <a:off x="6544080" y="1825625"/>
                <a:ext cx="4809719" cy="4351338"/>
              </a:xfrm>
            </p:spPr>
            <p:txBody>
              <a:bodyPr/>
              <a:lstStyle/>
              <a:p>
                <a:r>
                  <a:rPr lang="en-US" dirty="0"/>
                  <a:t>Window size, w</a:t>
                </a:r>
              </a:p>
              <a:p>
                <a:r>
                  <a:rPr lang="en-US" dirty="0"/>
                  <a:t>Temporal smoothness, </a:t>
                </a:r>
                <a14:m>
                  <m:oMath xmlns:m="http://schemas.openxmlformats.org/officeDocument/2006/math">
                    <m:r>
                      <a:rPr lang="en-US" i="1" smtClean="0">
                        <a:latin typeface="Cambria Math" panose="02040503050406030204" pitchFamily="18" charset="0"/>
                        <a:ea typeface="Cambria Math" panose="02040503050406030204" pitchFamily="18" charset="0"/>
                      </a:rPr>
                      <m:t>𝛽</m:t>
                    </m:r>
                  </m:oMath>
                </a14:m>
                <a:endParaRPr lang="en-US" dirty="0"/>
              </a:p>
              <a:p>
                <a:r>
                  <a:rPr lang="en-US" dirty="0"/>
                  <a:t>Sparsity, </a:t>
                </a:r>
                <a14:m>
                  <m:oMath xmlns:m="http://schemas.openxmlformats.org/officeDocument/2006/math">
                    <m:r>
                      <a:rPr lang="en-US" i="1" smtClean="0">
                        <a:latin typeface="Cambria Math" panose="02040503050406030204" pitchFamily="18" charset="0"/>
                        <a:ea typeface="Cambria Math" panose="02040503050406030204" pitchFamily="18" charset="0"/>
                      </a:rPr>
                      <m:t>𝜆</m:t>
                    </m:r>
                  </m:oMath>
                </a14:m>
                <a:endParaRPr lang="en-US" dirty="0"/>
              </a:p>
            </p:txBody>
          </p:sp>
        </mc:Choice>
        <mc:Fallback xmlns="">
          <p:sp>
            <p:nvSpPr>
              <p:cNvPr id="3" name="Content Placeholder 2">
                <a:extLst>
                  <a:ext uri="{FF2B5EF4-FFF2-40B4-BE49-F238E27FC236}">
                    <a16:creationId xmlns:a16="http://schemas.microsoft.com/office/drawing/2014/main" id="{87C17AE3-D67E-57D6-7C09-6384CA49D7F8}"/>
                  </a:ext>
                </a:extLst>
              </p:cNvPr>
              <p:cNvSpPr>
                <a:spLocks noGrp="1" noRot="1" noChangeAspect="1" noMove="1" noResize="1" noEditPoints="1" noAdjustHandles="1" noChangeArrowheads="1" noChangeShapeType="1" noTextEdit="1"/>
              </p:cNvSpPr>
              <p:nvPr>
                <p:ph idx="1"/>
              </p:nvPr>
            </p:nvSpPr>
            <p:spPr>
              <a:xfrm>
                <a:off x="6544080" y="1825625"/>
                <a:ext cx="4809719" cy="4351338"/>
              </a:xfrm>
              <a:blipFill>
                <a:blip r:embed="rId3"/>
                <a:stretch>
                  <a:fillRect l="-2375" t="-2326"/>
                </a:stretch>
              </a:blipFill>
            </p:spPr>
            <p:txBody>
              <a:bodyPr/>
              <a:lstStyle/>
              <a:p>
                <a:r>
                  <a:rPr lang="en-US">
                    <a:noFill/>
                  </a:rPr>
                  <a:t> </a:t>
                </a:r>
              </a:p>
            </p:txBody>
          </p:sp>
        </mc:Fallback>
      </mc:AlternateContent>
      <p:pic>
        <p:nvPicPr>
          <p:cNvPr id="4" name="Picture 2">
            <a:extLst>
              <a:ext uri="{FF2B5EF4-FFF2-40B4-BE49-F238E27FC236}">
                <a16:creationId xmlns:a16="http://schemas.microsoft.com/office/drawing/2014/main" id="{56A93602-0A00-2876-CEBE-FC9550D0A3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3576"/>
          <a:stretch/>
        </p:blipFill>
        <p:spPr bwMode="auto">
          <a:xfrm>
            <a:off x="0" y="0"/>
            <a:ext cx="761045" cy="90375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0F7E70E8-E3D9-7731-BE1D-6D5EC7E83F4C}"/>
              </a:ext>
            </a:extLst>
          </p:cNvPr>
          <p:cNvGrpSpPr/>
          <p:nvPr/>
        </p:nvGrpSpPr>
        <p:grpSpPr>
          <a:xfrm>
            <a:off x="761045" y="1632462"/>
            <a:ext cx="5783036" cy="4896349"/>
            <a:chOff x="761045" y="1632462"/>
            <a:chExt cx="5783036" cy="5093848"/>
          </a:xfrm>
        </p:grpSpPr>
        <p:pic>
          <p:nvPicPr>
            <p:cNvPr id="5" name="Picture 4">
              <a:extLst>
                <a:ext uri="{FF2B5EF4-FFF2-40B4-BE49-F238E27FC236}">
                  <a16:creationId xmlns:a16="http://schemas.microsoft.com/office/drawing/2014/main" id="{A5AB1EC9-B541-0B63-AB7C-5B31CF1807F3}"/>
                </a:ext>
              </a:extLst>
            </p:cNvPr>
            <p:cNvPicPr>
              <a:picLocks noChangeAspect="1"/>
            </p:cNvPicPr>
            <p:nvPr/>
          </p:nvPicPr>
          <p:blipFill>
            <a:blip r:embed="rId5"/>
            <a:stretch>
              <a:fillRect/>
            </a:stretch>
          </p:blipFill>
          <p:spPr>
            <a:xfrm>
              <a:off x="761045" y="1632462"/>
              <a:ext cx="5783036" cy="4873567"/>
            </a:xfrm>
            <a:prstGeom prst="rect">
              <a:avLst/>
            </a:prstGeom>
          </p:spPr>
        </p:pic>
        <p:sp>
          <p:nvSpPr>
            <p:cNvPr id="6" name="TextBox 5">
              <a:extLst>
                <a:ext uri="{FF2B5EF4-FFF2-40B4-BE49-F238E27FC236}">
                  <a16:creationId xmlns:a16="http://schemas.microsoft.com/office/drawing/2014/main" id="{6A17335A-FD2F-9FF9-D411-8B8C7BBF326E}"/>
                </a:ext>
              </a:extLst>
            </p:cNvPr>
            <p:cNvSpPr txBox="1"/>
            <p:nvPr/>
          </p:nvSpPr>
          <p:spPr>
            <a:xfrm>
              <a:off x="1139868" y="6418533"/>
              <a:ext cx="1638590" cy="307777"/>
            </a:xfrm>
            <a:prstGeom prst="rect">
              <a:avLst/>
            </a:prstGeom>
            <a:noFill/>
          </p:spPr>
          <p:txBody>
            <a:bodyPr wrap="none" rtlCol="0">
              <a:spAutoFit/>
            </a:bodyPr>
            <a:lstStyle/>
            <a:p>
              <a:r>
                <a:rPr lang="en-US" sz="1400" dirty="0" err="1"/>
                <a:t>Hallac</a:t>
              </a:r>
              <a:r>
                <a:rPr lang="en-US" sz="1400" dirty="0"/>
                <a:t> et al. (2017)</a:t>
              </a:r>
            </a:p>
          </p:txBody>
        </p:sp>
      </p:grpSp>
      <p:grpSp>
        <p:nvGrpSpPr>
          <p:cNvPr id="8" name="Group 7">
            <a:extLst>
              <a:ext uri="{FF2B5EF4-FFF2-40B4-BE49-F238E27FC236}">
                <a16:creationId xmlns:a16="http://schemas.microsoft.com/office/drawing/2014/main" id="{F219F802-DA4D-57AA-01DB-F8ABC7B29F64}"/>
              </a:ext>
            </a:extLst>
          </p:cNvPr>
          <p:cNvGrpSpPr/>
          <p:nvPr/>
        </p:nvGrpSpPr>
        <p:grpSpPr>
          <a:xfrm>
            <a:off x="11177" y="6528811"/>
            <a:ext cx="12192000" cy="369332"/>
            <a:chOff x="0" y="6488668"/>
            <a:chExt cx="12192000" cy="369332"/>
          </a:xfrm>
        </p:grpSpPr>
        <p:grpSp>
          <p:nvGrpSpPr>
            <p:cNvPr id="9" name="Group 8">
              <a:extLst>
                <a:ext uri="{FF2B5EF4-FFF2-40B4-BE49-F238E27FC236}">
                  <a16:creationId xmlns:a16="http://schemas.microsoft.com/office/drawing/2014/main" id="{3E89AE9D-A636-F2F8-63AC-7FCD0701FCB0}"/>
                </a:ext>
              </a:extLst>
            </p:cNvPr>
            <p:cNvGrpSpPr/>
            <p:nvPr/>
          </p:nvGrpSpPr>
          <p:grpSpPr>
            <a:xfrm>
              <a:off x="0" y="6488668"/>
              <a:ext cx="12192000" cy="349984"/>
              <a:chOff x="0" y="6488668"/>
              <a:chExt cx="12192000" cy="349984"/>
            </a:xfrm>
          </p:grpSpPr>
          <p:sp>
            <p:nvSpPr>
              <p:cNvPr id="11" name="TextBox 10">
                <a:extLst>
                  <a:ext uri="{FF2B5EF4-FFF2-40B4-BE49-F238E27FC236}">
                    <a16:creationId xmlns:a16="http://schemas.microsoft.com/office/drawing/2014/main" id="{682BD78D-5437-85B6-939C-602DBB60D8D9}"/>
                  </a:ext>
                </a:extLst>
              </p:cNvPr>
              <p:cNvSpPr txBox="1"/>
              <p:nvPr/>
            </p:nvSpPr>
            <p:spPr>
              <a:xfrm>
                <a:off x="0" y="6500098"/>
                <a:ext cx="12192000" cy="338554"/>
              </a:xfrm>
              <a:prstGeom prst="rect">
                <a:avLst/>
              </a:prstGeom>
              <a:noFill/>
            </p:spPr>
            <p:txBody>
              <a:bodyPr wrap="square" rtlCol="0">
                <a:spAutoFit/>
              </a:bodyPr>
              <a:lstStyle/>
              <a:p>
                <a:r>
                  <a:rPr lang="en-US" sz="1600" dirty="0">
                    <a:hlinkClick r:id="rId6"/>
                  </a:rPr>
                  <a:t>paulina.pilapana@northumbria.ac.uk</a:t>
                </a:r>
                <a:r>
                  <a:rPr lang="en-US" sz="1600" dirty="0"/>
                  <a:t>									                   A7</a:t>
                </a:r>
              </a:p>
            </p:txBody>
          </p:sp>
          <p:cxnSp>
            <p:nvCxnSpPr>
              <p:cNvPr id="12" name="Straight Connector 11">
                <a:extLst>
                  <a:ext uri="{FF2B5EF4-FFF2-40B4-BE49-F238E27FC236}">
                    <a16:creationId xmlns:a16="http://schemas.microsoft.com/office/drawing/2014/main" id="{76BC2400-12D3-E94C-A157-AD68454334B5}"/>
                  </a:ext>
                </a:extLst>
              </p:cNvPr>
              <p:cNvCxnSpPr/>
              <p:nvPr/>
            </p:nvCxnSpPr>
            <p:spPr>
              <a:xfrm>
                <a:off x="0" y="6488668"/>
                <a:ext cx="12192000" cy="0"/>
              </a:xfrm>
              <a:prstGeom prst="line">
                <a:avLst/>
              </a:prstGeom>
              <a:ln w="63500">
                <a:gradFill flip="none" rotWithShape="1">
                  <a:gsLst>
                    <a:gs pos="0">
                      <a:schemeClr val="tx1"/>
                    </a:gs>
                    <a:gs pos="46000">
                      <a:schemeClr val="accent1">
                        <a:lumMod val="95000"/>
                        <a:lumOff val="5000"/>
                      </a:schemeClr>
                    </a:gs>
                    <a:gs pos="100000">
                      <a:schemeClr val="accent1">
                        <a:lumMod val="60000"/>
                      </a:schemeClr>
                    </a:gs>
                  </a:gsLst>
                  <a:path path="circle">
                    <a:fillToRect l="50000" t="130000" r="50000" b="-30000"/>
                  </a:path>
                  <a:tileRect/>
                </a:gradFill>
              </a:ln>
            </p:spPr>
            <p:style>
              <a:lnRef idx="2">
                <a:schemeClr val="dk1"/>
              </a:lnRef>
              <a:fillRef idx="0">
                <a:schemeClr val="dk1"/>
              </a:fillRef>
              <a:effectRef idx="1">
                <a:schemeClr val="dk1"/>
              </a:effectRef>
              <a:fontRef idx="minor">
                <a:schemeClr val="tx1"/>
              </a:fontRef>
            </p:style>
          </p:cxnSp>
        </p:grpSp>
        <p:pic>
          <p:nvPicPr>
            <p:cNvPr id="10" name="Picture 2">
              <a:extLst>
                <a:ext uri="{FF2B5EF4-FFF2-40B4-BE49-F238E27FC236}">
                  <a16:creationId xmlns:a16="http://schemas.microsoft.com/office/drawing/2014/main" id="{482DA7A2-1E7D-6ED8-6C1F-A8196A1BF2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3576"/>
            <a:stretch/>
          </p:blipFill>
          <p:spPr bwMode="auto">
            <a:xfrm>
              <a:off x="5949887" y="6510978"/>
              <a:ext cx="292226" cy="3470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513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5A68E-F1D2-01DA-DFD6-EF19DFA13F28}"/>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59D52B3E-9FE4-6A93-F776-A3CB62D4467B}"/>
              </a:ext>
            </a:extLst>
          </p:cNvPr>
          <p:cNvGrpSpPr/>
          <p:nvPr/>
        </p:nvGrpSpPr>
        <p:grpSpPr>
          <a:xfrm>
            <a:off x="22632" y="6517990"/>
            <a:ext cx="12192000" cy="369332"/>
            <a:chOff x="0" y="6488668"/>
            <a:chExt cx="12192000" cy="369332"/>
          </a:xfrm>
        </p:grpSpPr>
        <p:grpSp>
          <p:nvGrpSpPr>
            <p:cNvPr id="5" name="Group 4">
              <a:extLst>
                <a:ext uri="{FF2B5EF4-FFF2-40B4-BE49-F238E27FC236}">
                  <a16:creationId xmlns:a16="http://schemas.microsoft.com/office/drawing/2014/main" id="{5B80036D-DD5B-92DF-CC94-21017EF923D6}"/>
                </a:ext>
              </a:extLst>
            </p:cNvPr>
            <p:cNvGrpSpPr/>
            <p:nvPr/>
          </p:nvGrpSpPr>
          <p:grpSpPr>
            <a:xfrm>
              <a:off x="0" y="6488668"/>
              <a:ext cx="12192000" cy="349984"/>
              <a:chOff x="0" y="6488668"/>
              <a:chExt cx="12192000" cy="349984"/>
            </a:xfrm>
          </p:grpSpPr>
          <p:sp>
            <p:nvSpPr>
              <p:cNvPr id="7" name="TextBox 6">
                <a:extLst>
                  <a:ext uri="{FF2B5EF4-FFF2-40B4-BE49-F238E27FC236}">
                    <a16:creationId xmlns:a16="http://schemas.microsoft.com/office/drawing/2014/main" id="{3673CD83-99ED-4949-0E39-EEFC8674B3BA}"/>
                  </a:ext>
                </a:extLst>
              </p:cNvPr>
              <p:cNvSpPr txBox="1"/>
              <p:nvPr/>
            </p:nvSpPr>
            <p:spPr>
              <a:xfrm>
                <a:off x="0" y="6500098"/>
                <a:ext cx="12192000" cy="338554"/>
              </a:xfrm>
              <a:prstGeom prst="rect">
                <a:avLst/>
              </a:prstGeom>
              <a:noFill/>
            </p:spPr>
            <p:txBody>
              <a:bodyPr wrap="square" rtlCol="0">
                <a:spAutoFit/>
              </a:bodyPr>
              <a:lstStyle/>
              <a:p>
                <a:r>
                  <a:rPr lang="en-US" sz="1600" dirty="0">
                    <a:hlinkClick r:id="rId3"/>
                  </a:rPr>
                  <a:t>paulina.pilapana@northumbria.ac.uk</a:t>
                </a:r>
                <a:r>
                  <a:rPr lang="en-US" sz="1600" dirty="0"/>
                  <a:t>									                   A8</a:t>
                </a:r>
              </a:p>
            </p:txBody>
          </p:sp>
          <p:cxnSp>
            <p:nvCxnSpPr>
              <p:cNvPr id="8" name="Straight Connector 7">
                <a:extLst>
                  <a:ext uri="{FF2B5EF4-FFF2-40B4-BE49-F238E27FC236}">
                    <a16:creationId xmlns:a16="http://schemas.microsoft.com/office/drawing/2014/main" id="{DF6C7CAF-8479-08C5-C20E-4CF20514A7B9}"/>
                  </a:ext>
                </a:extLst>
              </p:cNvPr>
              <p:cNvCxnSpPr/>
              <p:nvPr/>
            </p:nvCxnSpPr>
            <p:spPr>
              <a:xfrm>
                <a:off x="0" y="6488668"/>
                <a:ext cx="12192000" cy="0"/>
              </a:xfrm>
              <a:prstGeom prst="line">
                <a:avLst/>
              </a:prstGeom>
              <a:ln w="63500">
                <a:gradFill flip="none" rotWithShape="1">
                  <a:gsLst>
                    <a:gs pos="0">
                      <a:schemeClr val="tx1"/>
                    </a:gs>
                    <a:gs pos="46000">
                      <a:schemeClr val="accent1">
                        <a:lumMod val="95000"/>
                        <a:lumOff val="5000"/>
                      </a:schemeClr>
                    </a:gs>
                    <a:gs pos="100000">
                      <a:schemeClr val="accent1">
                        <a:lumMod val="60000"/>
                      </a:schemeClr>
                    </a:gs>
                  </a:gsLst>
                  <a:path path="circle">
                    <a:fillToRect l="50000" t="130000" r="50000" b="-30000"/>
                  </a:path>
                  <a:tileRect/>
                </a:gradFill>
              </a:ln>
            </p:spPr>
            <p:style>
              <a:lnRef idx="2">
                <a:schemeClr val="dk1"/>
              </a:lnRef>
              <a:fillRef idx="0">
                <a:schemeClr val="dk1"/>
              </a:fillRef>
              <a:effectRef idx="1">
                <a:schemeClr val="dk1"/>
              </a:effectRef>
              <a:fontRef idx="minor">
                <a:schemeClr val="tx1"/>
              </a:fontRef>
            </p:style>
          </p:cxnSp>
        </p:grpSp>
        <p:pic>
          <p:nvPicPr>
            <p:cNvPr id="6" name="Picture 2">
              <a:extLst>
                <a:ext uri="{FF2B5EF4-FFF2-40B4-BE49-F238E27FC236}">
                  <a16:creationId xmlns:a16="http://schemas.microsoft.com/office/drawing/2014/main" id="{FE66D98C-21D1-1F22-6489-69C96F4811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3576"/>
            <a:stretch/>
          </p:blipFill>
          <p:spPr bwMode="auto">
            <a:xfrm>
              <a:off x="5949887" y="6510978"/>
              <a:ext cx="292226" cy="347022"/>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Pentagon 13">
            <a:extLst>
              <a:ext uri="{FF2B5EF4-FFF2-40B4-BE49-F238E27FC236}">
                <a16:creationId xmlns:a16="http://schemas.microsoft.com/office/drawing/2014/main" id="{3A7F491B-15A7-1EBF-032D-71D127277B6A}"/>
              </a:ext>
            </a:extLst>
          </p:cNvPr>
          <p:cNvSpPr/>
          <p:nvPr/>
        </p:nvSpPr>
        <p:spPr>
          <a:xfrm>
            <a:off x="63498" y="-1"/>
            <a:ext cx="12064999" cy="417201"/>
          </a:xfrm>
          <a:prstGeom prst="homePlate">
            <a:avLst/>
          </a:prstGeom>
          <a:solidFill>
            <a:srgbClr val="FE8E0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t>2) Train and apply TICC</a:t>
            </a:r>
          </a:p>
        </p:txBody>
      </p:sp>
      <p:sp>
        <p:nvSpPr>
          <p:cNvPr id="80" name="TextBox 79">
            <a:extLst>
              <a:ext uri="{FF2B5EF4-FFF2-40B4-BE49-F238E27FC236}">
                <a16:creationId xmlns:a16="http://schemas.microsoft.com/office/drawing/2014/main" id="{196D1C80-606A-BDC1-D04A-161A621D82EF}"/>
              </a:ext>
            </a:extLst>
          </p:cNvPr>
          <p:cNvSpPr txBox="1"/>
          <p:nvPr/>
        </p:nvSpPr>
        <p:spPr>
          <a:xfrm>
            <a:off x="5058318" y="1307927"/>
            <a:ext cx="1602469" cy="1200329"/>
          </a:xfrm>
          <a:prstGeom prst="rect">
            <a:avLst/>
          </a:prstGeom>
          <a:noFill/>
          <a:ln w="31750">
            <a:solidFill>
              <a:srgbClr val="D883FF"/>
            </a:solidFill>
          </a:ln>
        </p:spPr>
        <p:txBody>
          <a:bodyPr wrap="square" rtlCol="0">
            <a:spAutoFit/>
          </a:bodyPr>
          <a:lstStyle/>
          <a:p>
            <a:pPr algn="ctr"/>
            <a:r>
              <a:rPr lang="en-US" sz="2400" i="1" dirty="0"/>
              <a:t>Known Reconnection event</a:t>
            </a:r>
          </a:p>
        </p:txBody>
      </p:sp>
      <p:sp>
        <p:nvSpPr>
          <p:cNvPr id="81" name="TextBox 80">
            <a:extLst>
              <a:ext uri="{FF2B5EF4-FFF2-40B4-BE49-F238E27FC236}">
                <a16:creationId xmlns:a16="http://schemas.microsoft.com/office/drawing/2014/main" id="{C63BFA70-467A-43DB-7E9E-8B92510E9454}"/>
              </a:ext>
            </a:extLst>
          </p:cNvPr>
          <p:cNvSpPr txBox="1"/>
          <p:nvPr/>
        </p:nvSpPr>
        <p:spPr>
          <a:xfrm>
            <a:off x="9929173" y="1294331"/>
            <a:ext cx="2143990" cy="1200329"/>
          </a:xfrm>
          <a:prstGeom prst="rect">
            <a:avLst/>
          </a:prstGeom>
          <a:noFill/>
          <a:ln w="31750">
            <a:solidFill>
              <a:srgbClr val="E871C3"/>
            </a:solidFill>
          </a:ln>
        </p:spPr>
        <p:txBody>
          <a:bodyPr wrap="square" rtlCol="0">
            <a:spAutoFit/>
          </a:bodyPr>
          <a:lstStyle/>
          <a:p>
            <a:pPr algn="ctr"/>
            <a:r>
              <a:rPr lang="en-US" sz="2400" dirty="0"/>
              <a:t>New possible reconnection event?</a:t>
            </a:r>
          </a:p>
        </p:txBody>
      </p:sp>
      <p:grpSp>
        <p:nvGrpSpPr>
          <p:cNvPr id="82" name="Group 81">
            <a:extLst>
              <a:ext uri="{FF2B5EF4-FFF2-40B4-BE49-F238E27FC236}">
                <a16:creationId xmlns:a16="http://schemas.microsoft.com/office/drawing/2014/main" id="{12ABF38F-F974-5E86-6D51-4D1BD459E42D}"/>
              </a:ext>
            </a:extLst>
          </p:cNvPr>
          <p:cNvGrpSpPr/>
          <p:nvPr/>
        </p:nvGrpSpPr>
        <p:grpSpPr>
          <a:xfrm>
            <a:off x="5058318" y="3049588"/>
            <a:ext cx="7045473" cy="2936538"/>
            <a:chOff x="15774698" y="30276979"/>
            <a:chExt cx="13060561" cy="5530757"/>
          </a:xfrm>
        </p:grpSpPr>
        <p:grpSp>
          <p:nvGrpSpPr>
            <p:cNvPr id="83" name="Group 82">
              <a:extLst>
                <a:ext uri="{FF2B5EF4-FFF2-40B4-BE49-F238E27FC236}">
                  <a16:creationId xmlns:a16="http://schemas.microsoft.com/office/drawing/2014/main" id="{2D89856F-146B-3DAD-45F7-AC1980A67DC2}"/>
                </a:ext>
              </a:extLst>
            </p:cNvPr>
            <p:cNvGrpSpPr/>
            <p:nvPr/>
          </p:nvGrpSpPr>
          <p:grpSpPr>
            <a:xfrm>
              <a:off x="15774698" y="30276979"/>
              <a:ext cx="6214399" cy="5530757"/>
              <a:chOff x="15950044" y="30281177"/>
              <a:chExt cx="6214399" cy="5530757"/>
            </a:xfrm>
          </p:grpSpPr>
          <p:sp>
            <p:nvSpPr>
              <p:cNvPr id="102" name="Rectangle 101">
                <a:extLst>
                  <a:ext uri="{FF2B5EF4-FFF2-40B4-BE49-F238E27FC236}">
                    <a16:creationId xmlns:a16="http://schemas.microsoft.com/office/drawing/2014/main" id="{59DA687B-7E9E-059C-D876-C90591E1A7BD}"/>
                  </a:ext>
                </a:extLst>
              </p:cNvPr>
              <p:cNvSpPr/>
              <p:nvPr/>
            </p:nvSpPr>
            <p:spPr>
              <a:xfrm>
                <a:off x="15950044" y="30281177"/>
                <a:ext cx="6214399" cy="553075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 name="Group 102">
                <a:extLst>
                  <a:ext uri="{FF2B5EF4-FFF2-40B4-BE49-F238E27FC236}">
                    <a16:creationId xmlns:a16="http://schemas.microsoft.com/office/drawing/2014/main" id="{8191777F-EFF6-6783-96EB-EBEB2D0196C4}"/>
                  </a:ext>
                </a:extLst>
              </p:cNvPr>
              <p:cNvGrpSpPr/>
              <p:nvPr/>
            </p:nvGrpSpPr>
            <p:grpSpPr>
              <a:xfrm>
                <a:off x="15998497" y="30315469"/>
                <a:ext cx="6144399" cy="5460437"/>
                <a:chOff x="10835174" y="15038513"/>
                <a:chExt cx="6144399" cy="5460437"/>
              </a:xfrm>
            </p:grpSpPr>
            <p:pic>
              <p:nvPicPr>
                <p:cNvPr id="104" name="Picture 103">
                  <a:extLst>
                    <a:ext uri="{FF2B5EF4-FFF2-40B4-BE49-F238E27FC236}">
                      <a16:creationId xmlns:a16="http://schemas.microsoft.com/office/drawing/2014/main" id="{6E0D2E85-24EC-F128-A90F-9B278345C6A8}"/>
                    </a:ext>
                  </a:extLst>
                </p:cNvPr>
                <p:cNvPicPr>
                  <a:picLocks noChangeAspect="1"/>
                </p:cNvPicPr>
                <p:nvPr/>
              </p:nvPicPr>
              <p:blipFill>
                <a:blip r:embed="rId5"/>
                <a:srcRect l="3138" b="20547"/>
                <a:stretch/>
              </p:blipFill>
              <p:spPr>
                <a:xfrm>
                  <a:off x="10904342" y="15038513"/>
                  <a:ext cx="6070254" cy="1303947"/>
                </a:xfrm>
                <a:prstGeom prst="rect">
                  <a:avLst/>
                </a:prstGeom>
              </p:spPr>
            </p:pic>
            <p:pic>
              <p:nvPicPr>
                <p:cNvPr id="105" name="Picture 104">
                  <a:extLst>
                    <a:ext uri="{FF2B5EF4-FFF2-40B4-BE49-F238E27FC236}">
                      <a16:creationId xmlns:a16="http://schemas.microsoft.com/office/drawing/2014/main" id="{AE03F418-B3B3-D55B-ADED-B00729962ABF}"/>
                    </a:ext>
                  </a:extLst>
                </p:cNvPr>
                <p:cNvPicPr>
                  <a:picLocks noChangeAspect="1"/>
                </p:cNvPicPr>
                <p:nvPr/>
              </p:nvPicPr>
              <p:blipFill>
                <a:blip r:embed="rId6"/>
                <a:srcRect l="2800" b="20474"/>
                <a:stretch/>
              </p:blipFill>
              <p:spPr>
                <a:xfrm>
                  <a:off x="10835174" y="16342804"/>
                  <a:ext cx="6144399" cy="1270275"/>
                </a:xfrm>
                <a:prstGeom prst="rect">
                  <a:avLst/>
                </a:prstGeom>
              </p:spPr>
            </p:pic>
            <p:pic>
              <p:nvPicPr>
                <p:cNvPr id="106" name="Picture 105">
                  <a:extLst>
                    <a:ext uri="{FF2B5EF4-FFF2-40B4-BE49-F238E27FC236}">
                      <a16:creationId xmlns:a16="http://schemas.microsoft.com/office/drawing/2014/main" id="{9E0276DA-0029-A560-17CA-FFFE86851D97}"/>
                    </a:ext>
                  </a:extLst>
                </p:cNvPr>
                <p:cNvPicPr>
                  <a:picLocks noChangeAspect="1"/>
                </p:cNvPicPr>
                <p:nvPr/>
              </p:nvPicPr>
              <p:blipFill>
                <a:blip r:embed="rId7"/>
                <a:srcRect l="3118" b="19325"/>
                <a:stretch/>
              </p:blipFill>
              <p:spPr>
                <a:xfrm>
                  <a:off x="10991781" y="17613079"/>
                  <a:ext cx="5974502" cy="1303947"/>
                </a:xfrm>
                <a:prstGeom prst="rect">
                  <a:avLst/>
                </a:prstGeom>
              </p:spPr>
            </p:pic>
            <p:pic>
              <p:nvPicPr>
                <p:cNvPr id="107" name="Picture 106">
                  <a:extLst>
                    <a:ext uri="{FF2B5EF4-FFF2-40B4-BE49-F238E27FC236}">
                      <a16:creationId xmlns:a16="http://schemas.microsoft.com/office/drawing/2014/main" id="{71A540C1-8013-010E-0205-250304DF8B19}"/>
                    </a:ext>
                  </a:extLst>
                </p:cNvPr>
                <p:cNvPicPr>
                  <a:picLocks noChangeAspect="1"/>
                </p:cNvPicPr>
                <p:nvPr/>
              </p:nvPicPr>
              <p:blipFill>
                <a:blip r:embed="rId8"/>
                <a:srcRect l="3445"/>
                <a:stretch/>
              </p:blipFill>
              <p:spPr>
                <a:xfrm>
                  <a:off x="10991781" y="18896138"/>
                  <a:ext cx="5976470" cy="1602812"/>
                </a:xfrm>
                <a:prstGeom prst="rect">
                  <a:avLst/>
                </a:prstGeom>
              </p:spPr>
            </p:pic>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C04E9FB9-9450-DCA5-A7D0-C63FB5DE026A}"/>
                        </a:ext>
                      </a:extLst>
                    </p:cNvPr>
                    <p:cNvSpPr txBox="1"/>
                    <p:nvPr/>
                  </p:nvSpPr>
                  <p:spPr>
                    <a:xfrm>
                      <a:off x="11427049" y="15090582"/>
                      <a:ext cx="435066" cy="40577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GB" sz="1400" b="1" i="1" smtClean="0">
                                    <a:latin typeface="Cambria Math" panose="02040503050406030204" pitchFamily="18" charset="0"/>
                                  </a:rPr>
                                </m:ctrlPr>
                              </m:dPr>
                              <m:e>
                                <m:r>
                                  <a:rPr lang="en-GB" sz="1400" b="1" i="1" smtClean="0">
                                    <a:latin typeface="Cambria Math" panose="02040503050406030204" pitchFamily="18" charset="0"/>
                                  </a:rPr>
                                  <m:t>𝑱</m:t>
                                </m:r>
                              </m:e>
                            </m:d>
                          </m:oMath>
                        </m:oMathPara>
                      </a14:m>
                      <a:endParaRPr lang="en-US" sz="1400" b="1" dirty="0"/>
                    </a:p>
                  </p:txBody>
                </p:sp>
              </mc:Choice>
              <mc:Fallback xmlns="">
                <p:sp>
                  <p:nvSpPr>
                    <p:cNvPr id="108" name="TextBox 107">
                      <a:extLst>
                        <a:ext uri="{FF2B5EF4-FFF2-40B4-BE49-F238E27FC236}">
                          <a16:creationId xmlns:a16="http://schemas.microsoft.com/office/drawing/2014/main" id="{C04E9FB9-9450-DCA5-A7D0-C63FB5DE026A}"/>
                        </a:ext>
                      </a:extLst>
                    </p:cNvPr>
                    <p:cNvSpPr txBox="1">
                      <a:spLocks noRot="1" noChangeAspect="1" noMove="1" noResize="1" noEditPoints="1" noAdjustHandles="1" noChangeArrowheads="1" noChangeShapeType="1" noTextEdit="1"/>
                    </p:cNvSpPr>
                    <p:nvPr/>
                  </p:nvSpPr>
                  <p:spPr>
                    <a:xfrm>
                      <a:off x="11427049" y="15090582"/>
                      <a:ext cx="435066" cy="405773"/>
                    </a:xfrm>
                    <a:prstGeom prst="rect">
                      <a:avLst/>
                    </a:prstGeom>
                    <a:blipFill>
                      <a:blip r:embed="rId9"/>
                      <a:stretch>
                        <a:fillRect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B77ECE20-FFB5-9D65-C5AE-98CC024DFF28}"/>
                        </a:ext>
                      </a:extLst>
                    </p:cNvPr>
                    <p:cNvSpPr txBox="1"/>
                    <p:nvPr/>
                  </p:nvSpPr>
                  <p:spPr>
                    <a:xfrm>
                      <a:off x="11427047" y="17070123"/>
                      <a:ext cx="435066" cy="40577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GB" sz="1400" b="0" i="1" smtClean="0">
                                    <a:latin typeface="Cambria Math" panose="02040503050406030204" pitchFamily="18" charset="0"/>
                                  </a:rPr>
                                  <m:t>𝐾</m:t>
                                </m:r>
                              </m:e>
                              <m:sub>
                                <m:r>
                                  <a:rPr lang="en-GB" sz="1400" b="0" i="1" smtClean="0">
                                    <a:latin typeface="Cambria Math" panose="02040503050406030204" pitchFamily="18" charset="0"/>
                                  </a:rPr>
                                  <m:t>𝑒</m:t>
                                </m:r>
                              </m:sub>
                            </m:sSub>
                          </m:oMath>
                        </m:oMathPara>
                      </a14:m>
                      <a:endParaRPr lang="en-US" sz="1400" dirty="0"/>
                    </a:p>
                  </p:txBody>
                </p:sp>
              </mc:Choice>
              <mc:Fallback xmlns="">
                <p:sp>
                  <p:nvSpPr>
                    <p:cNvPr id="109" name="TextBox 108">
                      <a:extLst>
                        <a:ext uri="{FF2B5EF4-FFF2-40B4-BE49-F238E27FC236}">
                          <a16:creationId xmlns:a16="http://schemas.microsoft.com/office/drawing/2014/main" id="{B77ECE20-FFB5-9D65-C5AE-98CC024DFF28}"/>
                        </a:ext>
                      </a:extLst>
                    </p:cNvPr>
                    <p:cNvSpPr txBox="1">
                      <a:spLocks noRot="1" noChangeAspect="1" noMove="1" noResize="1" noEditPoints="1" noAdjustHandles="1" noChangeArrowheads="1" noChangeShapeType="1" noTextEdit="1"/>
                    </p:cNvSpPr>
                    <p:nvPr/>
                  </p:nvSpPr>
                  <p:spPr>
                    <a:xfrm>
                      <a:off x="11427047" y="17070123"/>
                      <a:ext cx="435066" cy="405773"/>
                    </a:xfrm>
                    <a:prstGeom prst="rect">
                      <a:avLst/>
                    </a:prstGeom>
                    <a:blipFill>
                      <a:blip r:embed="rId10"/>
                      <a:stretch>
                        <a:fillRect l="-15789"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987F2406-1764-B547-847E-FFE73A963D2E}"/>
                        </a:ext>
                      </a:extLst>
                    </p:cNvPr>
                    <p:cNvSpPr txBox="1"/>
                    <p:nvPr/>
                  </p:nvSpPr>
                  <p:spPr>
                    <a:xfrm>
                      <a:off x="11299585" y="17662141"/>
                      <a:ext cx="1298416" cy="40577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400" b="1" i="1" smtClean="0">
                                <a:latin typeface="Cambria Math" panose="02040503050406030204" pitchFamily="18" charset="0"/>
                              </a:rPr>
                              <m:t>𝑱</m:t>
                            </m:r>
                            <m:r>
                              <a:rPr lang="en-GB" sz="1400" b="1" i="1" smtClean="0">
                                <a:latin typeface="Cambria Math" panose="02040503050406030204" pitchFamily="18" charset="0"/>
                                <a:ea typeface="Cambria Math" panose="02040503050406030204" pitchFamily="18" charset="0"/>
                              </a:rPr>
                              <m:t>∙</m:t>
                            </m:r>
                            <m:r>
                              <a:rPr lang="en-GB" sz="1400" b="1" i="1" smtClean="0">
                                <a:latin typeface="Cambria Math" panose="02040503050406030204" pitchFamily="18" charset="0"/>
                                <a:ea typeface="Cambria Math" panose="02040503050406030204" pitchFamily="18" charset="0"/>
                              </a:rPr>
                              <m:t>𝑬</m:t>
                            </m:r>
                            <m:r>
                              <a:rPr lang="en-GB" sz="1400" b="1" i="1" smtClean="0">
                                <a:latin typeface="Cambria Math" panose="02040503050406030204" pitchFamily="18" charset="0"/>
                                <a:ea typeface="Cambria Math" panose="02040503050406030204" pitchFamily="18" charset="0"/>
                              </a:rPr>
                              <m:t>′</m:t>
                            </m:r>
                          </m:oMath>
                        </m:oMathPara>
                      </a14:m>
                      <a:endParaRPr lang="en-US" sz="1400" b="1" dirty="0"/>
                    </a:p>
                  </p:txBody>
                </p:sp>
              </mc:Choice>
              <mc:Fallback xmlns="">
                <p:sp>
                  <p:nvSpPr>
                    <p:cNvPr id="110" name="TextBox 109">
                      <a:extLst>
                        <a:ext uri="{FF2B5EF4-FFF2-40B4-BE49-F238E27FC236}">
                          <a16:creationId xmlns:a16="http://schemas.microsoft.com/office/drawing/2014/main" id="{987F2406-1764-B547-847E-FFE73A963D2E}"/>
                        </a:ext>
                      </a:extLst>
                    </p:cNvPr>
                    <p:cNvSpPr txBox="1">
                      <a:spLocks noRot="1" noChangeAspect="1" noMove="1" noResize="1" noEditPoints="1" noAdjustHandles="1" noChangeArrowheads="1" noChangeShapeType="1" noTextEdit="1"/>
                    </p:cNvSpPr>
                    <p:nvPr/>
                  </p:nvSpPr>
                  <p:spPr>
                    <a:xfrm>
                      <a:off x="11299585" y="17662141"/>
                      <a:ext cx="1298416" cy="405773"/>
                    </a:xfrm>
                    <a:prstGeom prst="rect">
                      <a:avLst/>
                    </a:prstGeom>
                    <a:blipFill>
                      <a:blip r:embed="rId11"/>
                      <a:stretch>
                        <a:fillRect t="-5556"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FC64AA7C-AA54-E38B-28A3-F61D0A99ADFA}"/>
                        </a:ext>
                      </a:extLst>
                    </p:cNvPr>
                    <p:cNvSpPr txBox="1"/>
                    <p:nvPr/>
                  </p:nvSpPr>
                  <p:spPr>
                    <a:xfrm>
                      <a:off x="11299622" y="18960295"/>
                      <a:ext cx="673366" cy="40577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GB" sz="1400" b="1" i="1" smtClean="0">
                                    <a:latin typeface="Cambria Math" panose="02040503050406030204" pitchFamily="18" charset="0"/>
                                    <a:ea typeface="Cambria Math" panose="02040503050406030204" pitchFamily="18" charset="0"/>
                                  </a:rPr>
                                </m:ctrlPr>
                              </m:dPr>
                              <m:e>
                                <m:r>
                                  <a:rPr lang="en-GB" sz="1400" b="1" i="1">
                                    <a:latin typeface="Cambria Math" panose="02040503050406030204" pitchFamily="18" charset="0"/>
                                    <a:ea typeface="Cambria Math" panose="02040503050406030204" pitchFamily="18" charset="0"/>
                                  </a:rPr>
                                  <m:t>𝑬</m:t>
                                </m:r>
                                <m:r>
                                  <a:rPr lang="en-GB" sz="1400" b="1" i="1">
                                    <a:latin typeface="Cambria Math" panose="02040503050406030204" pitchFamily="18" charset="0"/>
                                    <a:ea typeface="Cambria Math" panose="02040503050406030204" pitchFamily="18" charset="0"/>
                                  </a:rPr>
                                  <m:t>′</m:t>
                                </m:r>
                              </m:e>
                            </m:d>
                          </m:oMath>
                        </m:oMathPara>
                      </a14:m>
                      <a:endParaRPr lang="en-US" sz="1400" b="1" dirty="0"/>
                    </a:p>
                  </p:txBody>
                </p:sp>
              </mc:Choice>
              <mc:Fallback xmlns="">
                <p:sp>
                  <p:nvSpPr>
                    <p:cNvPr id="111" name="TextBox 110">
                      <a:extLst>
                        <a:ext uri="{FF2B5EF4-FFF2-40B4-BE49-F238E27FC236}">
                          <a16:creationId xmlns:a16="http://schemas.microsoft.com/office/drawing/2014/main" id="{FC64AA7C-AA54-E38B-28A3-F61D0A99ADFA}"/>
                        </a:ext>
                      </a:extLst>
                    </p:cNvPr>
                    <p:cNvSpPr txBox="1">
                      <a:spLocks noRot="1" noChangeAspect="1" noMove="1" noResize="1" noEditPoints="1" noAdjustHandles="1" noChangeArrowheads="1" noChangeShapeType="1" noTextEdit="1"/>
                    </p:cNvSpPr>
                    <p:nvPr/>
                  </p:nvSpPr>
                  <p:spPr>
                    <a:xfrm>
                      <a:off x="11299622" y="18960295"/>
                      <a:ext cx="673366" cy="405773"/>
                    </a:xfrm>
                    <a:prstGeom prst="rect">
                      <a:avLst/>
                    </a:prstGeom>
                    <a:blipFill>
                      <a:blip r:embed="rId12"/>
                      <a:stretch>
                        <a:fillRect t="-5556" b="-11111"/>
                      </a:stretch>
                    </a:blipFill>
                  </p:spPr>
                  <p:txBody>
                    <a:bodyPr/>
                    <a:lstStyle/>
                    <a:p>
                      <a:r>
                        <a:rPr lang="en-US">
                          <a:noFill/>
                        </a:rPr>
                        <a:t> </a:t>
                      </a:r>
                    </a:p>
                  </p:txBody>
                </p:sp>
              </mc:Fallback>
            </mc:AlternateContent>
            <p:sp>
              <p:nvSpPr>
                <p:cNvPr id="112" name="TextBox 111">
                  <a:extLst>
                    <a:ext uri="{FF2B5EF4-FFF2-40B4-BE49-F238E27FC236}">
                      <a16:creationId xmlns:a16="http://schemas.microsoft.com/office/drawing/2014/main" id="{38C9A97B-031D-60BD-08FA-B561B706F8CD}"/>
                    </a:ext>
                  </a:extLst>
                </p:cNvPr>
                <p:cNvSpPr txBox="1"/>
                <p:nvPr/>
              </p:nvSpPr>
              <p:spPr>
                <a:xfrm>
                  <a:off x="16424203" y="15090582"/>
                  <a:ext cx="449162" cy="369332"/>
                </a:xfrm>
                <a:prstGeom prst="rect">
                  <a:avLst/>
                </a:prstGeom>
                <a:noFill/>
              </p:spPr>
              <p:txBody>
                <a:bodyPr wrap="none" rtlCol="0">
                  <a:spAutoFit/>
                </a:bodyPr>
                <a:lstStyle/>
                <a:p>
                  <a:r>
                    <a:rPr lang="en-US" dirty="0"/>
                    <a:t>(b)</a:t>
                  </a:r>
                </a:p>
              </p:txBody>
            </p:sp>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CFA73820-7E70-C504-C057-EA66D2E4DFC4}"/>
                        </a:ext>
                      </a:extLst>
                    </p:cNvPr>
                    <p:cNvSpPr txBox="1"/>
                    <p:nvPr/>
                  </p:nvSpPr>
                  <p:spPr>
                    <a:xfrm>
                      <a:off x="11138001" y="15401355"/>
                      <a:ext cx="1535828" cy="579676"/>
                    </a:xfrm>
                    <a:prstGeom prst="rect">
                      <a:avLst/>
                    </a:prstGeom>
                    <a:noFill/>
                  </p:spPr>
                  <p:txBody>
                    <a:bodyPr wrap="none" rtlCol="0">
                      <a:spAutoFit/>
                    </a:bodyPr>
                    <a:lstStyle/>
                    <a:p>
                      <a:r>
                        <a:rPr lang="en-US" sz="1400" dirty="0"/>
                        <a:t>[</a:t>
                      </a:r>
                      <a14:m>
                        <m:oMath xmlns:m="http://schemas.openxmlformats.org/officeDocument/2006/math">
                          <m:r>
                            <a:rPr lang="en-US" sz="1400" i="1" smtClean="0">
                              <a:latin typeface="Cambria Math" panose="02040503050406030204" pitchFamily="18" charset="0"/>
                              <a:ea typeface="Cambria Math" panose="02040503050406030204" pitchFamily="18" charset="0"/>
                            </a:rPr>
                            <m:t>𝜇</m:t>
                          </m:r>
                          <m:r>
                            <a:rPr lang="en-GB" sz="1400" b="0" i="1" smtClean="0">
                              <a:latin typeface="Cambria Math" panose="02040503050406030204" pitchFamily="18" charset="0"/>
                              <a:ea typeface="Cambria Math" panose="02040503050406030204" pitchFamily="18" charset="0"/>
                            </a:rPr>
                            <m:t>𝐴</m:t>
                          </m:r>
                          <m:r>
                            <a:rPr lang="en-GB" sz="1400" b="0" i="1" smtClean="0">
                              <a:latin typeface="Cambria Math" panose="02040503050406030204" pitchFamily="18" charset="0"/>
                              <a:ea typeface="Cambria Math" panose="02040503050406030204" pitchFamily="18" charset="0"/>
                            </a:rPr>
                            <m:t>/</m:t>
                          </m:r>
                          <m:sSup>
                            <m:sSupPr>
                              <m:ctrlPr>
                                <a:rPr lang="en-GB" sz="1400" b="0" i="1" smtClean="0">
                                  <a:latin typeface="Cambria Math" panose="02040503050406030204" pitchFamily="18" charset="0"/>
                                  <a:ea typeface="Cambria Math" panose="02040503050406030204" pitchFamily="18" charset="0"/>
                                </a:rPr>
                              </m:ctrlPr>
                            </m:sSupPr>
                            <m:e>
                              <m:r>
                                <a:rPr lang="en-GB" sz="1400" b="0" i="1" smtClean="0">
                                  <a:latin typeface="Cambria Math" panose="02040503050406030204" pitchFamily="18" charset="0"/>
                                  <a:ea typeface="Cambria Math" panose="02040503050406030204" pitchFamily="18" charset="0"/>
                                </a:rPr>
                                <m:t>𝑚</m:t>
                              </m:r>
                            </m:e>
                            <m:sup>
                              <m:r>
                                <a:rPr lang="en-GB" sz="1400" b="0" i="1" smtClean="0">
                                  <a:latin typeface="Cambria Math" panose="02040503050406030204" pitchFamily="18" charset="0"/>
                                  <a:ea typeface="Cambria Math" panose="02040503050406030204" pitchFamily="18" charset="0"/>
                                </a:rPr>
                                <m:t>2</m:t>
                              </m:r>
                            </m:sup>
                          </m:sSup>
                        </m:oMath>
                      </a14:m>
                      <a:r>
                        <a:rPr lang="en-US" sz="1400" dirty="0"/>
                        <a:t>]</a:t>
                      </a:r>
                    </a:p>
                  </p:txBody>
                </p:sp>
              </mc:Choice>
              <mc:Fallback xmlns="">
                <p:sp>
                  <p:nvSpPr>
                    <p:cNvPr id="113" name="TextBox 112">
                      <a:extLst>
                        <a:ext uri="{FF2B5EF4-FFF2-40B4-BE49-F238E27FC236}">
                          <a16:creationId xmlns:a16="http://schemas.microsoft.com/office/drawing/2014/main" id="{CFA73820-7E70-C504-C057-EA66D2E4DFC4}"/>
                        </a:ext>
                      </a:extLst>
                    </p:cNvPr>
                    <p:cNvSpPr txBox="1">
                      <a:spLocks noRot="1" noChangeAspect="1" noMove="1" noResize="1" noEditPoints="1" noAdjustHandles="1" noChangeArrowheads="1" noChangeShapeType="1" noTextEdit="1"/>
                    </p:cNvSpPr>
                    <p:nvPr/>
                  </p:nvSpPr>
                  <p:spPr>
                    <a:xfrm>
                      <a:off x="11138001" y="15401355"/>
                      <a:ext cx="1535828" cy="579676"/>
                    </a:xfrm>
                    <a:prstGeom prst="rect">
                      <a:avLst/>
                    </a:prstGeom>
                    <a:blipFill>
                      <a:blip r:embed="rId13"/>
                      <a:stretch>
                        <a:fillRect l="-1493" t="-4000" r="-1493" b="-2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BFEF92B2-BCD7-7BE1-957D-963E2AE50C21}"/>
                        </a:ext>
                      </a:extLst>
                    </p:cNvPr>
                    <p:cNvSpPr txBox="1"/>
                    <p:nvPr/>
                  </p:nvSpPr>
                  <p:spPr>
                    <a:xfrm>
                      <a:off x="11129689" y="17965333"/>
                      <a:ext cx="1621764" cy="579676"/>
                    </a:xfrm>
                    <a:prstGeom prst="rect">
                      <a:avLst/>
                    </a:prstGeom>
                    <a:noFill/>
                  </p:spPr>
                  <p:txBody>
                    <a:bodyPr wrap="none" rtlCol="0">
                      <a:spAutoFit/>
                    </a:bodyPr>
                    <a:lstStyle/>
                    <a:p>
                      <a:r>
                        <a:rPr lang="en-US" sz="1400" dirty="0"/>
                        <a:t>[nW</a:t>
                      </a:r>
                      <a14:m>
                        <m:oMath xmlns:m="http://schemas.openxmlformats.org/officeDocument/2006/math">
                          <m:r>
                            <a:rPr lang="en-GB" sz="1400" b="0" i="1" smtClean="0">
                              <a:latin typeface="Cambria Math" panose="02040503050406030204" pitchFamily="18" charset="0"/>
                              <a:ea typeface="Cambria Math" panose="02040503050406030204" pitchFamily="18" charset="0"/>
                            </a:rPr>
                            <m:t>/</m:t>
                          </m:r>
                          <m:sSup>
                            <m:sSupPr>
                              <m:ctrlPr>
                                <a:rPr lang="en-GB" sz="1400" b="0" i="1" smtClean="0">
                                  <a:latin typeface="Cambria Math" panose="02040503050406030204" pitchFamily="18" charset="0"/>
                                  <a:ea typeface="Cambria Math" panose="02040503050406030204" pitchFamily="18" charset="0"/>
                                </a:rPr>
                              </m:ctrlPr>
                            </m:sSupPr>
                            <m:e>
                              <m:r>
                                <a:rPr lang="en-GB" sz="1400" b="0" i="1" smtClean="0">
                                  <a:latin typeface="Cambria Math" panose="02040503050406030204" pitchFamily="18" charset="0"/>
                                  <a:ea typeface="Cambria Math" panose="02040503050406030204" pitchFamily="18" charset="0"/>
                                </a:rPr>
                                <m:t>𝑚</m:t>
                              </m:r>
                            </m:e>
                            <m:sup>
                              <m:r>
                                <a:rPr lang="en-GB" sz="1400" b="0" i="1" smtClean="0">
                                  <a:latin typeface="Cambria Math" panose="02040503050406030204" pitchFamily="18" charset="0"/>
                                  <a:ea typeface="Cambria Math" panose="02040503050406030204" pitchFamily="18" charset="0"/>
                                </a:rPr>
                                <m:t>3</m:t>
                              </m:r>
                            </m:sup>
                          </m:sSup>
                        </m:oMath>
                      </a14:m>
                      <a:r>
                        <a:rPr lang="en-US" sz="1400" dirty="0"/>
                        <a:t>]</a:t>
                      </a:r>
                    </a:p>
                  </p:txBody>
                </p:sp>
              </mc:Choice>
              <mc:Fallback xmlns="">
                <p:sp>
                  <p:nvSpPr>
                    <p:cNvPr id="114" name="TextBox 113">
                      <a:extLst>
                        <a:ext uri="{FF2B5EF4-FFF2-40B4-BE49-F238E27FC236}">
                          <a16:creationId xmlns:a16="http://schemas.microsoft.com/office/drawing/2014/main" id="{BFEF92B2-BCD7-7BE1-957D-963E2AE50C21}"/>
                        </a:ext>
                      </a:extLst>
                    </p:cNvPr>
                    <p:cNvSpPr txBox="1">
                      <a:spLocks noRot="1" noChangeAspect="1" noMove="1" noResize="1" noEditPoints="1" noAdjustHandles="1" noChangeArrowheads="1" noChangeShapeType="1" noTextEdit="1"/>
                    </p:cNvSpPr>
                    <p:nvPr/>
                  </p:nvSpPr>
                  <p:spPr>
                    <a:xfrm>
                      <a:off x="11129689" y="17965333"/>
                      <a:ext cx="1621764" cy="579676"/>
                    </a:xfrm>
                    <a:prstGeom prst="rect">
                      <a:avLst/>
                    </a:prstGeom>
                    <a:blipFill>
                      <a:blip r:embed="rId14"/>
                      <a:stretch>
                        <a:fillRect l="-1429" t="-3846" r="-1429" b="-1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5EF99433-17B5-1B2D-687A-7BBA683895D7}"/>
                        </a:ext>
                      </a:extLst>
                    </p:cNvPr>
                    <p:cNvSpPr txBox="1"/>
                    <p:nvPr/>
                  </p:nvSpPr>
                  <p:spPr>
                    <a:xfrm>
                      <a:off x="11129689" y="19350244"/>
                      <a:ext cx="1468313" cy="579676"/>
                    </a:xfrm>
                    <a:prstGeom prst="rect">
                      <a:avLst/>
                    </a:prstGeom>
                    <a:noFill/>
                  </p:spPr>
                  <p:txBody>
                    <a:bodyPr wrap="none" rtlCol="0">
                      <a:spAutoFit/>
                    </a:bodyPr>
                    <a:lstStyle/>
                    <a:p>
                      <a:r>
                        <a:rPr lang="en-US" sz="1400" dirty="0"/>
                        <a:t>[mV</a:t>
                      </a:r>
                      <a14:m>
                        <m:oMath xmlns:m="http://schemas.openxmlformats.org/officeDocument/2006/math">
                          <m:r>
                            <a:rPr lang="en-GB" sz="1400" b="0" i="1" smtClean="0">
                              <a:latin typeface="Cambria Math" panose="02040503050406030204" pitchFamily="18" charset="0"/>
                              <a:ea typeface="Cambria Math" panose="02040503050406030204" pitchFamily="18" charset="0"/>
                            </a:rPr>
                            <m:t>/</m:t>
                          </m:r>
                          <m:r>
                            <a:rPr lang="en-GB" sz="1400" b="0" i="1" smtClean="0">
                              <a:latin typeface="Cambria Math" panose="02040503050406030204" pitchFamily="18" charset="0"/>
                              <a:ea typeface="Cambria Math" panose="02040503050406030204" pitchFamily="18" charset="0"/>
                            </a:rPr>
                            <m:t>𝑚</m:t>
                          </m:r>
                        </m:oMath>
                      </a14:m>
                      <a:r>
                        <a:rPr lang="en-US" sz="1400" dirty="0"/>
                        <a:t>]</a:t>
                      </a:r>
                    </a:p>
                  </p:txBody>
                </p:sp>
              </mc:Choice>
              <mc:Fallback xmlns="">
                <p:sp>
                  <p:nvSpPr>
                    <p:cNvPr id="115" name="TextBox 114">
                      <a:extLst>
                        <a:ext uri="{FF2B5EF4-FFF2-40B4-BE49-F238E27FC236}">
                          <a16:creationId xmlns:a16="http://schemas.microsoft.com/office/drawing/2014/main" id="{5EF99433-17B5-1B2D-687A-7BBA683895D7}"/>
                        </a:ext>
                      </a:extLst>
                    </p:cNvPr>
                    <p:cNvSpPr txBox="1">
                      <a:spLocks noRot="1" noChangeAspect="1" noMove="1" noResize="1" noEditPoints="1" noAdjustHandles="1" noChangeArrowheads="1" noChangeShapeType="1" noTextEdit="1"/>
                    </p:cNvSpPr>
                    <p:nvPr/>
                  </p:nvSpPr>
                  <p:spPr>
                    <a:xfrm>
                      <a:off x="11129689" y="19350244"/>
                      <a:ext cx="1468313" cy="579676"/>
                    </a:xfrm>
                    <a:prstGeom prst="rect">
                      <a:avLst/>
                    </a:prstGeom>
                    <a:blipFill>
                      <a:blip r:embed="rId15"/>
                      <a:stretch>
                        <a:fillRect l="-1587" t="-4000" r="-1587" b="-24000"/>
                      </a:stretch>
                    </a:blipFill>
                  </p:spPr>
                  <p:txBody>
                    <a:bodyPr/>
                    <a:lstStyle/>
                    <a:p>
                      <a:r>
                        <a:rPr lang="en-US">
                          <a:noFill/>
                        </a:rPr>
                        <a:t> </a:t>
                      </a:r>
                    </a:p>
                  </p:txBody>
                </p:sp>
              </mc:Fallback>
            </mc:AlternateContent>
            <p:sp>
              <p:nvSpPr>
                <p:cNvPr id="116" name="TextBox 115">
                  <a:extLst>
                    <a:ext uri="{FF2B5EF4-FFF2-40B4-BE49-F238E27FC236}">
                      <a16:creationId xmlns:a16="http://schemas.microsoft.com/office/drawing/2014/main" id="{32DD2193-8D16-2560-2CD7-09D874AAC1E6}"/>
                    </a:ext>
                  </a:extLst>
                </p:cNvPr>
                <p:cNvSpPr txBox="1"/>
                <p:nvPr/>
              </p:nvSpPr>
              <p:spPr>
                <a:xfrm>
                  <a:off x="16424203" y="16393154"/>
                  <a:ext cx="441146" cy="369332"/>
                </a:xfrm>
                <a:prstGeom prst="rect">
                  <a:avLst/>
                </a:prstGeom>
                <a:noFill/>
              </p:spPr>
              <p:txBody>
                <a:bodyPr wrap="none" rtlCol="0">
                  <a:spAutoFit/>
                </a:bodyPr>
                <a:lstStyle/>
                <a:p>
                  <a:r>
                    <a:rPr lang="en-US" dirty="0"/>
                    <a:t>(c)</a:t>
                  </a:r>
                </a:p>
              </p:txBody>
            </p:sp>
            <p:sp>
              <p:nvSpPr>
                <p:cNvPr id="117" name="TextBox 116">
                  <a:extLst>
                    <a:ext uri="{FF2B5EF4-FFF2-40B4-BE49-F238E27FC236}">
                      <a16:creationId xmlns:a16="http://schemas.microsoft.com/office/drawing/2014/main" id="{6A0ACA47-7F1B-5279-7E49-5143784873A7}"/>
                    </a:ext>
                  </a:extLst>
                </p:cNvPr>
                <p:cNvSpPr txBox="1"/>
                <p:nvPr/>
              </p:nvSpPr>
              <p:spPr>
                <a:xfrm>
                  <a:off x="16415890" y="17675479"/>
                  <a:ext cx="449162" cy="369332"/>
                </a:xfrm>
                <a:prstGeom prst="rect">
                  <a:avLst/>
                </a:prstGeom>
                <a:noFill/>
              </p:spPr>
              <p:txBody>
                <a:bodyPr wrap="none" rtlCol="0">
                  <a:spAutoFit/>
                </a:bodyPr>
                <a:lstStyle/>
                <a:p>
                  <a:r>
                    <a:rPr lang="en-US" dirty="0"/>
                    <a:t>(d)</a:t>
                  </a:r>
                </a:p>
              </p:txBody>
            </p:sp>
            <p:sp>
              <p:nvSpPr>
                <p:cNvPr id="118" name="TextBox 117">
                  <a:extLst>
                    <a:ext uri="{FF2B5EF4-FFF2-40B4-BE49-F238E27FC236}">
                      <a16:creationId xmlns:a16="http://schemas.microsoft.com/office/drawing/2014/main" id="{F28F4C24-F1B3-C609-813E-A226AB453CA1}"/>
                    </a:ext>
                  </a:extLst>
                </p:cNvPr>
                <p:cNvSpPr txBox="1"/>
                <p:nvPr/>
              </p:nvSpPr>
              <p:spPr>
                <a:xfrm>
                  <a:off x="16415890" y="18978992"/>
                  <a:ext cx="463278" cy="389947"/>
                </a:xfrm>
                <a:prstGeom prst="rect">
                  <a:avLst/>
                </a:prstGeom>
                <a:noFill/>
              </p:spPr>
              <p:txBody>
                <a:bodyPr wrap="none" rtlCol="0">
                  <a:spAutoFit/>
                </a:bodyPr>
                <a:lstStyle/>
                <a:p>
                  <a:r>
                    <a:rPr lang="en-US" dirty="0"/>
                    <a:t>(e)</a:t>
                  </a:r>
                </a:p>
              </p:txBody>
            </p:sp>
          </p:grpSp>
        </p:grpSp>
        <p:grpSp>
          <p:nvGrpSpPr>
            <p:cNvPr id="84" name="Group 83">
              <a:extLst>
                <a:ext uri="{FF2B5EF4-FFF2-40B4-BE49-F238E27FC236}">
                  <a16:creationId xmlns:a16="http://schemas.microsoft.com/office/drawing/2014/main" id="{76293028-512E-599A-A029-0A18DCD9AC3A}"/>
                </a:ext>
              </a:extLst>
            </p:cNvPr>
            <p:cNvGrpSpPr/>
            <p:nvPr/>
          </p:nvGrpSpPr>
          <p:grpSpPr>
            <a:xfrm>
              <a:off x="22620860" y="30276979"/>
              <a:ext cx="6214399" cy="5530757"/>
              <a:chOff x="19080649" y="28279664"/>
              <a:chExt cx="6214399" cy="5530757"/>
            </a:xfrm>
          </p:grpSpPr>
          <p:sp>
            <p:nvSpPr>
              <p:cNvPr id="85" name="Rectangle 84">
                <a:extLst>
                  <a:ext uri="{FF2B5EF4-FFF2-40B4-BE49-F238E27FC236}">
                    <a16:creationId xmlns:a16="http://schemas.microsoft.com/office/drawing/2014/main" id="{AD196F02-E0D0-235A-527D-C2FA7FF75E6F}"/>
                  </a:ext>
                </a:extLst>
              </p:cNvPr>
              <p:cNvSpPr/>
              <p:nvPr/>
            </p:nvSpPr>
            <p:spPr>
              <a:xfrm>
                <a:off x="19080649" y="28279664"/>
                <a:ext cx="6214399" cy="553075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a:extLst>
                  <a:ext uri="{FF2B5EF4-FFF2-40B4-BE49-F238E27FC236}">
                    <a16:creationId xmlns:a16="http://schemas.microsoft.com/office/drawing/2014/main" id="{5B6DFAC1-1A98-B9F1-887E-3B0A52B781A2}"/>
                  </a:ext>
                </a:extLst>
              </p:cNvPr>
              <p:cNvGrpSpPr/>
              <p:nvPr/>
            </p:nvGrpSpPr>
            <p:grpSpPr>
              <a:xfrm>
                <a:off x="19108642" y="28304539"/>
                <a:ext cx="6120000" cy="5472000"/>
                <a:chOff x="11944639" y="21329662"/>
                <a:chExt cx="6267889" cy="5521565"/>
              </a:xfrm>
            </p:grpSpPr>
            <p:pic>
              <p:nvPicPr>
                <p:cNvPr id="87" name="Picture 86">
                  <a:extLst>
                    <a:ext uri="{FF2B5EF4-FFF2-40B4-BE49-F238E27FC236}">
                      <a16:creationId xmlns:a16="http://schemas.microsoft.com/office/drawing/2014/main" id="{6645DFFD-58A0-D4F1-C1DC-F448B67AD0F6}"/>
                    </a:ext>
                  </a:extLst>
                </p:cNvPr>
                <p:cNvPicPr>
                  <a:picLocks noChangeAspect="1"/>
                </p:cNvPicPr>
                <p:nvPr/>
              </p:nvPicPr>
              <p:blipFill>
                <a:blip r:embed="rId16"/>
                <a:srcRect l="3058" b="20563"/>
                <a:stretch/>
              </p:blipFill>
              <p:spPr>
                <a:xfrm>
                  <a:off x="12027369" y="21329662"/>
                  <a:ext cx="6185159" cy="1297822"/>
                </a:xfrm>
                <a:prstGeom prst="rect">
                  <a:avLst/>
                </a:prstGeom>
              </p:spPr>
            </p:pic>
            <p:pic>
              <p:nvPicPr>
                <p:cNvPr id="88" name="Picture 87">
                  <a:extLst>
                    <a:ext uri="{FF2B5EF4-FFF2-40B4-BE49-F238E27FC236}">
                      <a16:creationId xmlns:a16="http://schemas.microsoft.com/office/drawing/2014/main" id="{FC7722FC-C915-57E8-B2D8-E7141CD53831}"/>
                    </a:ext>
                  </a:extLst>
                </p:cNvPr>
                <p:cNvPicPr>
                  <a:picLocks noChangeAspect="1"/>
                </p:cNvPicPr>
                <p:nvPr/>
              </p:nvPicPr>
              <p:blipFill>
                <a:blip r:embed="rId17"/>
                <a:srcRect l="3058" b="19490"/>
                <a:stretch/>
              </p:blipFill>
              <p:spPr>
                <a:xfrm>
                  <a:off x="12027369" y="22633723"/>
                  <a:ext cx="6185159" cy="1316954"/>
                </a:xfrm>
                <a:prstGeom prst="rect">
                  <a:avLst/>
                </a:prstGeom>
              </p:spPr>
            </p:pic>
            <p:pic>
              <p:nvPicPr>
                <p:cNvPr id="89" name="Picture 88">
                  <a:extLst>
                    <a:ext uri="{FF2B5EF4-FFF2-40B4-BE49-F238E27FC236}">
                      <a16:creationId xmlns:a16="http://schemas.microsoft.com/office/drawing/2014/main" id="{031C7878-CBCD-161D-AC58-BFF29412EFD7}"/>
                    </a:ext>
                  </a:extLst>
                </p:cNvPr>
                <p:cNvPicPr>
                  <a:picLocks noChangeAspect="1"/>
                </p:cNvPicPr>
                <p:nvPr/>
              </p:nvPicPr>
              <p:blipFill>
                <a:blip r:embed="rId18"/>
                <a:srcRect l="3518" b="19771"/>
                <a:stretch/>
              </p:blipFill>
              <p:spPr>
                <a:xfrm>
                  <a:off x="12049322" y="23928409"/>
                  <a:ext cx="6156000" cy="1320090"/>
                </a:xfrm>
                <a:prstGeom prst="rect">
                  <a:avLst/>
                </a:prstGeom>
              </p:spPr>
            </p:pic>
            <p:pic>
              <p:nvPicPr>
                <p:cNvPr id="90" name="Picture 89">
                  <a:extLst>
                    <a:ext uri="{FF2B5EF4-FFF2-40B4-BE49-F238E27FC236}">
                      <a16:creationId xmlns:a16="http://schemas.microsoft.com/office/drawing/2014/main" id="{C2CA27D9-5BBD-7EA8-EDB2-25144B0F5F07}"/>
                    </a:ext>
                  </a:extLst>
                </p:cNvPr>
                <p:cNvPicPr>
                  <a:picLocks noChangeAspect="1"/>
                </p:cNvPicPr>
                <p:nvPr/>
              </p:nvPicPr>
              <p:blipFill>
                <a:blip r:embed="rId19"/>
                <a:srcRect l="3058"/>
                <a:stretch/>
              </p:blipFill>
              <p:spPr>
                <a:xfrm>
                  <a:off x="11944639" y="25241125"/>
                  <a:ext cx="6253200" cy="1610102"/>
                </a:xfrm>
                <a:prstGeom prst="rect">
                  <a:avLst/>
                </a:prstGeom>
              </p:spPr>
            </p:pic>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C37BF1A2-11A8-FC55-454B-8A2534766B8D}"/>
                        </a:ext>
                      </a:extLst>
                    </p:cNvPr>
                    <p:cNvSpPr txBox="1"/>
                    <p:nvPr/>
                  </p:nvSpPr>
                  <p:spPr>
                    <a:xfrm>
                      <a:off x="12562859" y="21402234"/>
                      <a:ext cx="435067" cy="40944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GB" sz="1400" b="1" i="1" smtClean="0">
                                    <a:latin typeface="Cambria Math" panose="02040503050406030204" pitchFamily="18" charset="0"/>
                                  </a:rPr>
                                </m:ctrlPr>
                              </m:dPr>
                              <m:e>
                                <m:r>
                                  <a:rPr lang="en-GB" sz="1400" b="1" i="1" smtClean="0">
                                    <a:latin typeface="Cambria Math" panose="02040503050406030204" pitchFamily="18" charset="0"/>
                                  </a:rPr>
                                  <m:t>𝑱</m:t>
                                </m:r>
                              </m:e>
                            </m:d>
                          </m:oMath>
                        </m:oMathPara>
                      </a14:m>
                      <a:endParaRPr lang="en-US" sz="1400" b="1" dirty="0"/>
                    </a:p>
                  </p:txBody>
                </p:sp>
              </mc:Choice>
              <mc:Fallback xmlns="">
                <p:sp>
                  <p:nvSpPr>
                    <p:cNvPr id="91" name="TextBox 90">
                      <a:extLst>
                        <a:ext uri="{FF2B5EF4-FFF2-40B4-BE49-F238E27FC236}">
                          <a16:creationId xmlns:a16="http://schemas.microsoft.com/office/drawing/2014/main" id="{C37BF1A2-11A8-FC55-454B-8A2534766B8D}"/>
                        </a:ext>
                      </a:extLst>
                    </p:cNvPr>
                    <p:cNvSpPr txBox="1">
                      <a:spLocks noRot="1" noChangeAspect="1" noMove="1" noResize="1" noEditPoints="1" noAdjustHandles="1" noChangeArrowheads="1" noChangeShapeType="1" noTextEdit="1"/>
                    </p:cNvSpPr>
                    <p:nvPr/>
                  </p:nvSpPr>
                  <p:spPr>
                    <a:xfrm>
                      <a:off x="12562859" y="21402234"/>
                      <a:ext cx="435067" cy="409449"/>
                    </a:xfrm>
                    <a:prstGeom prst="rect">
                      <a:avLst/>
                    </a:prstGeom>
                    <a:blipFill>
                      <a:blip r:embed="rId20"/>
                      <a:stretch>
                        <a:fillRect r="-5263"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C774BB94-7A31-6C51-F2CA-3434AC23947F}"/>
                        </a:ext>
                      </a:extLst>
                    </p:cNvPr>
                    <p:cNvSpPr txBox="1"/>
                    <p:nvPr/>
                  </p:nvSpPr>
                  <p:spPr>
                    <a:xfrm>
                      <a:off x="12562857" y="23381774"/>
                      <a:ext cx="435067" cy="40944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GB" sz="1400" b="0" i="1" smtClean="0">
                                    <a:latin typeface="Cambria Math" panose="02040503050406030204" pitchFamily="18" charset="0"/>
                                  </a:rPr>
                                  <m:t>𝐾</m:t>
                                </m:r>
                              </m:e>
                              <m:sub>
                                <m:r>
                                  <a:rPr lang="en-GB" sz="1400" b="0" i="1" smtClean="0">
                                    <a:latin typeface="Cambria Math" panose="02040503050406030204" pitchFamily="18" charset="0"/>
                                  </a:rPr>
                                  <m:t>𝑒</m:t>
                                </m:r>
                              </m:sub>
                            </m:sSub>
                          </m:oMath>
                        </m:oMathPara>
                      </a14:m>
                      <a:endParaRPr lang="en-US" sz="1400" dirty="0"/>
                    </a:p>
                  </p:txBody>
                </p:sp>
              </mc:Choice>
              <mc:Fallback xmlns="">
                <p:sp>
                  <p:nvSpPr>
                    <p:cNvPr id="92" name="TextBox 91">
                      <a:extLst>
                        <a:ext uri="{FF2B5EF4-FFF2-40B4-BE49-F238E27FC236}">
                          <a16:creationId xmlns:a16="http://schemas.microsoft.com/office/drawing/2014/main" id="{C774BB94-7A31-6C51-F2CA-3434AC23947F}"/>
                        </a:ext>
                      </a:extLst>
                    </p:cNvPr>
                    <p:cNvSpPr txBox="1">
                      <a:spLocks noRot="1" noChangeAspect="1" noMove="1" noResize="1" noEditPoints="1" noAdjustHandles="1" noChangeArrowheads="1" noChangeShapeType="1" noTextEdit="1"/>
                    </p:cNvSpPr>
                    <p:nvPr/>
                  </p:nvSpPr>
                  <p:spPr>
                    <a:xfrm>
                      <a:off x="12562857" y="23381774"/>
                      <a:ext cx="435067" cy="409449"/>
                    </a:xfrm>
                    <a:prstGeom prst="rect">
                      <a:avLst/>
                    </a:prstGeom>
                    <a:blipFill>
                      <a:blip r:embed="rId21"/>
                      <a:stretch>
                        <a:fillRect l="-15789" r="-5263" b="-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7C92DE64-BC28-E6FC-7893-3E161F0A8FF9}"/>
                        </a:ext>
                      </a:extLst>
                    </p:cNvPr>
                    <p:cNvSpPr txBox="1"/>
                    <p:nvPr/>
                  </p:nvSpPr>
                  <p:spPr>
                    <a:xfrm>
                      <a:off x="12435393" y="23973792"/>
                      <a:ext cx="1042852" cy="40944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400" b="1" i="1" smtClean="0">
                                <a:latin typeface="Cambria Math" panose="02040503050406030204" pitchFamily="18" charset="0"/>
                              </a:rPr>
                              <m:t>𝑱</m:t>
                            </m:r>
                            <m:r>
                              <a:rPr lang="en-GB" sz="1400" b="1" i="1" smtClean="0">
                                <a:latin typeface="Cambria Math" panose="02040503050406030204" pitchFamily="18" charset="0"/>
                                <a:ea typeface="Cambria Math" panose="02040503050406030204" pitchFamily="18" charset="0"/>
                              </a:rPr>
                              <m:t>∙</m:t>
                            </m:r>
                            <m:r>
                              <a:rPr lang="en-GB" sz="1400" b="1" i="1" smtClean="0">
                                <a:latin typeface="Cambria Math" panose="02040503050406030204" pitchFamily="18" charset="0"/>
                                <a:ea typeface="Cambria Math" panose="02040503050406030204" pitchFamily="18" charset="0"/>
                              </a:rPr>
                              <m:t>𝑬</m:t>
                            </m:r>
                            <m:r>
                              <a:rPr lang="en-GB" sz="1400" b="1" i="1" smtClean="0">
                                <a:latin typeface="Cambria Math" panose="02040503050406030204" pitchFamily="18" charset="0"/>
                                <a:ea typeface="Cambria Math" panose="02040503050406030204" pitchFamily="18" charset="0"/>
                              </a:rPr>
                              <m:t>′</m:t>
                            </m:r>
                          </m:oMath>
                        </m:oMathPara>
                      </a14:m>
                      <a:endParaRPr lang="en-US" sz="1400" b="1" dirty="0"/>
                    </a:p>
                  </p:txBody>
                </p:sp>
              </mc:Choice>
              <mc:Fallback xmlns="">
                <p:sp>
                  <p:nvSpPr>
                    <p:cNvPr id="93" name="TextBox 92">
                      <a:extLst>
                        <a:ext uri="{FF2B5EF4-FFF2-40B4-BE49-F238E27FC236}">
                          <a16:creationId xmlns:a16="http://schemas.microsoft.com/office/drawing/2014/main" id="{7C92DE64-BC28-E6FC-7893-3E161F0A8FF9}"/>
                        </a:ext>
                      </a:extLst>
                    </p:cNvPr>
                    <p:cNvSpPr txBox="1">
                      <a:spLocks noRot="1" noChangeAspect="1" noMove="1" noResize="1" noEditPoints="1" noAdjustHandles="1" noChangeArrowheads="1" noChangeShapeType="1" noTextEdit="1"/>
                    </p:cNvSpPr>
                    <p:nvPr/>
                  </p:nvSpPr>
                  <p:spPr>
                    <a:xfrm>
                      <a:off x="12435393" y="23973792"/>
                      <a:ext cx="1042852" cy="409449"/>
                    </a:xfrm>
                    <a:prstGeom prst="rect">
                      <a:avLst/>
                    </a:prstGeom>
                    <a:blipFill>
                      <a:blip r:embed="rId22"/>
                      <a:stretch>
                        <a:fillRect t="-5556"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FACEB291-3068-4F4B-77BD-3E50D9A7A39F}"/>
                        </a:ext>
                      </a:extLst>
                    </p:cNvPr>
                    <p:cNvSpPr txBox="1"/>
                    <p:nvPr/>
                  </p:nvSpPr>
                  <p:spPr>
                    <a:xfrm>
                      <a:off x="12435433" y="25271948"/>
                      <a:ext cx="673366" cy="40944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GB" sz="1400" b="1" i="1" smtClean="0">
                                    <a:latin typeface="Cambria Math" panose="02040503050406030204" pitchFamily="18" charset="0"/>
                                    <a:ea typeface="Cambria Math" panose="02040503050406030204" pitchFamily="18" charset="0"/>
                                  </a:rPr>
                                </m:ctrlPr>
                              </m:dPr>
                              <m:e>
                                <m:r>
                                  <a:rPr lang="en-GB" sz="1400" b="1" i="1">
                                    <a:latin typeface="Cambria Math" panose="02040503050406030204" pitchFamily="18" charset="0"/>
                                    <a:ea typeface="Cambria Math" panose="02040503050406030204" pitchFamily="18" charset="0"/>
                                  </a:rPr>
                                  <m:t>𝑬</m:t>
                                </m:r>
                                <m:r>
                                  <a:rPr lang="en-GB" sz="1400" b="1" i="1">
                                    <a:latin typeface="Cambria Math" panose="02040503050406030204" pitchFamily="18" charset="0"/>
                                    <a:ea typeface="Cambria Math" panose="02040503050406030204" pitchFamily="18" charset="0"/>
                                  </a:rPr>
                                  <m:t>′</m:t>
                                </m:r>
                              </m:e>
                            </m:d>
                          </m:oMath>
                        </m:oMathPara>
                      </a14:m>
                      <a:endParaRPr lang="en-US" sz="1400" b="1" dirty="0"/>
                    </a:p>
                  </p:txBody>
                </p:sp>
              </mc:Choice>
              <mc:Fallback xmlns="">
                <p:sp>
                  <p:nvSpPr>
                    <p:cNvPr id="94" name="TextBox 93">
                      <a:extLst>
                        <a:ext uri="{FF2B5EF4-FFF2-40B4-BE49-F238E27FC236}">
                          <a16:creationId xmlns:a16="http://schemas.microsoft.com/office/drawing/2014/main" id="{FACEB291-3068-4F4B-77BD-3E50D9A7A39F}"/>
                        </a:ext>
                      </a:extLst>
                    </p:cNvPr>
                    <p:cNvSpPr txBox="1">
                      <a:spLocks noRot="1" noChangeAspect="1" noMove="1" noResize="1" noEditPoints="1" noAdjustHandles="1" noChangeArrowheads="1" noChangeShapeType="1" noTextEdit="1"/>
                    </p:cNvSpPr>
                    <p:nvPr/>
                  </p:nvSpPr>
                  <p:spPr>
                    <a:xfrm>
                      <a:off x="12435433" y="25271948"/>
                      <a:ext cx="673366" cy="409449"/>
                    </a:xfrm>
                    <a:prstGeom prst="rect">
                      <a:avLst/>
                    </a:prstGeom>
                    <a:blipFill>
                      <a:blip r:embed="rId23"/>
                      <a:stretch>
                        <a:fillRect t="-5556" b="-11111"/>
                      </a:stretch>
                    </a:blipFill>
                  </p:spPr>
                  <p:txBody>
                    <a:bodyPr/>
                    <a:lstStyle/>
                    <a:p>
                      <a:r>
                        <a:rPr lang="en-US">
                          <a:noFill/>
                        </a:rPr>
                        <a:t> </a:t>
                      </a:r>
                    </a:p>
                  </p:txBody>
                </p:sp>
              </mc:Fallback>
            </mc:AlternateContent>
            <p:sp>
              <p:nvSpPr>
                <p:cNvPr id="95" name="TextBox 94">
                  <a:extLst>
                    <a:ext uri="{FF2B5EF4-FFF2-40B4-BE49-F238E27FC236}">
                      <a16:creationId xmlns:a16="http://schemas.microsoft.com/office/drawing/2014/main" id="{5A1A056C-B4C4-8D43-CBCB-770BF3D9C3AD}"/>
                    </a:ext>
                  </a:extLst>
                </p:cNvPr>
                <p:cNvSpPr txBox="1"/>
                <p:nvPr/>
              </p:nvSpPr>
              <p:spPr>
                <a:xfrm>
                  <a:off x="17560013" y="21402234"/>
                  <a:ext cx="402358" cy="372677"/>
                </a:xfrm>
                <a:prstGeom prst="rect">
                  <a:avLst/>
                </a:prstGeom>
                <a:noFill/>
              </p:spPr>
              <p:txBody>
                <a:bodyPr wrap="none" rtlCol="0">
                  <a:spAutoFit/>
                </a:bodyPr>
                <a:lstStyle/>
                <a:p>
                  <a:r>
                    <a:rPr lang="en-US" dirty="0"/>
                    <a:t>(f)</a:t>
                  </a:r>
                </a:p>
              </p:txBody>
            </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6397ADB6-6047-BD7F-AEC7-7E08374325F7}"/>
                        </a:ext>
                      </a:extLst>
                    </p:cNvPr>
                    <p:cNvSpPr txBox="1"/>
                    <p:nvPr/>
                  </p:nvSpPr>
                  <p:spPr>
                    <a:xfrm>
                      <a:off x="12273811" y="21713007"/>
                      <a:ext cx="1572941" cy="584926"/>
                    </a:xfrm>
                    <a:prstGeom prst="rect">
                      <a:avLst/>
                    </a:prstGeom>
                    <a:noFill/>
                  </p:spPr>
                  <p:txBody>
                    <a:bodyPr wrap="none" rtlCol="0">
                      <a:spAutoFit/>
                    </a:bodyPr>
                    <a:lstStyle/>
                    <a:p>
                      <a:r>
                        <a:rPr lang="en-US" sz="1400" dirty="0"/>
                        <a:t>[</a:t>
                      </a:r>
                      <a14:m>
                        <m:oMath xmlns:m="http://schemas.openxmlformats.org/officeDocument/2006/math">
                          <m:r>
                            <a:rPr lang="en-US" sz="1400" i="1" smtClean="0">
                              <a:latin typeface="Cambria Math" panose="02040503050406030204" pitchFamily="18" charset="0"/>
                              <a:ea typeface="Cambria Math" panose="02040503050406030204" pitchFamily="18" charset="0"/>
                            </a:rPr>
                            <m:t>𝜇</m:t>
                          </m:r>
                          <m:r>
                            <a:rPr lang="en-GB" sz="1400" b="0" i="1" smtClean="0">
                              <a:latin typeface="Cambria Math" panose="02040503050406030204" pitchFamily="18" charset="0"/>
                              <a:ea typeface="Cambria Math" panose="02040503050406030204" pitchFamily="18" charset="0"/>
                            </a:rPr>
                            <m:t>𝐴</m:t>
                          </m:r>
                          <m:r>
                            <a:rPr lang="en-GB" sz="1400" b="0" i="1" smtClean="0">
                              <a:latin typeface="Cambria Math" panose="02040503050406030204" pitchFamily="18" charset="0"/>
                              <a:ea typeface="Cambria Math" panose="02040503050406030204" pitchFamily="18" charset="0"/>
                            </a:rPr>
                            <m:t>/</m:t>
                          </m:r>
                          <m:sSup>
                            <m:sSupPr>
                              <m:ctrlPr>
                                <a:rPr lang="en-GB" sz="1400" b="0" i="1" smtClean="0">
                                  <a:latin typeface="Cambria Math" panose="02040503050406030204" pitchFamily="18" charset="0"/>
                                  <a:ea typeface="Cambria Math" panose="02040503050406030204" pitchFamily="18" charset="0"/>
                                </a:rPr>
                              </m:ctrlPr>
                            </m:sSupPr>
                            <m:e>
                              <m:r>
                                <a:rPr lang="en-GB" sz="1400" b="0" i="1" smtClean="0">
                                  <a:latin typeface="Cambria Math" panose="02040503050406030204" pitchFamily="18" charset="0"/>
                                  <a:ea typeface="Cambria Math" panose="02040503050406030204" pitchFamily="18" charset="0"/>
                                </a:rPr>
                                <m:t>𝑚</m:t>
                              </m:r>
                            </m:e>
                            <m:sup>
                              <m:r>
                                <a:rPr lang="en-GB" sz="1400" b="0" i="1" smtClean="0">
                                  <a:latin typeface="Cambria Math" panose="02040503050406030204" pitchFamily="18" charset="0"/>
                                  <a:ea typeface="Cambria Math" panose="02040503050406030204" pitchFamily="18" charset="0"/>
                                </a:rPr>
                                <m:t>2</m:t>
                              </m:r>
                            </m:sup>
                          </m:sSup>
                        </m:oMath>
                      </a14:m>
                      <a:r>
                        <a:rPr lang="en-US" sz="1400" dirty="0"/>
                        <a:t>]</a:t>
                      </a:r>
                    </a:p>
                  </p:txBody>
                </p:sp>
              </mc:Choice>
              <mc:Fallback xmlns="">
                <p:sp>
                  <p:nvSpPr>
                    <p:cNvPr id="96" name="TextBox 95">
                      <a:extLst>
                        <a:ext uri="{FF2B5EF4-FFF2-40B4-BE49-F238E27FC236}">
                          <a16:creationId xmlns:a16="http://schemas.microsoft.com/office/drawing/2014/main" id="{6397ADB6-6047-BD7F-AEC7-7E08374325F7}"/>
                        </a:ext>
                      </a:extLst>
                    </p:cNvPr>
                    <p:cNvSpPr txBox="1">
                      <a:spLocks noRot="1" noChangeAspect="1" noMove="1" noResize="1" noEditPoints="1" noAdjustHandles="1" noChangeArrowheads="1" noChangeShapeType="1" noTextEdit="1"/>
                    </p:cNvSpPr>
                    <p:nvPr/>
                  </p:nvSpPr>
                  <p:spPr>
                    <a:xfrm>
                      <a:off x="12273811" y="21713007"/>
                      <a:ext cx="1572941" cy="584926"/>
                    </a:xfrm>
                    <a:prstGeom prst="rect">
                      <a:avLst/>
                    </a:prstGeom>
                    <a:blipFill>
                      <a:blip r:embed="rId24"/>
                      <a:stretch>
                        <a:fillRect l="-1493" t="-4000" r="-1493"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26B3FA10-A3EE-F2F4-5759-AD3E4674E11D}"/>
                        </a:ext>
                      </a:extLst>
                    </p:cNvPr>
                    <p:cNvSpPr txBox="1"/>
                    <p:nvPr/>
                  </p:nvSpPr>
                  <p:spPr>
                    <a:xfrm>
                      <a:off x="12265499" y="24276986"/>
                      <a:ext cx="1660954" cy="584926"/>
                    </a:xfrm>
                    <a:prstGeom prst="rect">
                      <a:avLst/>
                    </a:prstGeom>
                    <a:noFill/>
                  </p:spPr>
                  <p:txBody>
                    <a:bodyPr wrap="none" rtlCol="0">
                      <a:spAutoFit/>
                    </a:bodyPr>
                    <a:lstStyle/>
                    <a:p>
                      <a:r>
                        <a:rPr lang="en-US" sz="1400" dirty="0"/>
                        <a:t>[nW</a:t>
                      </a:r>
                      <a14:m>
                        <m:oMath xmlns:m="http://schemas.openxmlformats.org/officeDocument/2006/math">
                          <m:r>
                            <a:rPr lang="en-GB" sz="1400" b="0" i="1" smtClean="0">
                              <a:latin typeface="Cambria Math" panose="02040503050406030204" pitchFamily="18" charset="0"/>
                              <a:ea typeface="Cambria Math" panose="02040503050406030204" pitchFamily="18" charset="0"/>
                            </a:rPr>
                            <m:t>/</m:t>
                          </m:r>
                          <m:sSup>
                            <m:sSupPr>
                              <m:ctrlPr>
                                <a:rPr lang="en-GB" sz="1400" b="0" i="1" smtClean="0">
                                  <a:latin typeface="Cambria Math" panose="02040503050406030204" pitchFamily="18" charset="0"/>
                                  <a:ea typeface="Cambria Math" panose="02040503050406030204" pitchFamily="18" charset="0"/>
                                </a:rPr>
                              </m:ctrlPr>
                            </m:sSupPr>
                            <m:e>
                              <m:r>
                                <a:rPr lang="en-GB" sz="1400" b="0" i="1" smtClean="0">
                                  <a:latin typeface="Cambria Math" panose="02040503050406030204" pitchFamily="18" charset="0"/>
                                  <a:ea typeface="Cambria Math" panose="02040503050406030204" pitchFamily="18" charset="0"/>
                                </a:rPr>
                                <m:t>𝑚</m:t>
                              </m:r>
                            </m:e>
                            <m:sup>
                              <m:r>
                                <a:rPr lang="en-GB" sz="1400" b="0" i="1" smtClean="0">
                                  <a:latin typeface="Cambria Math" panose="02040503050406030204" pitchFamily="18" charset="0"/>
                                  <a:ea typeface="Cambria Math" panose="02040503050406030204" pitchFamily="18" charset="0"/>
                                </a:rPr>
                                <m:t>3</m:t>
                              </m:r>
                            </m:sup>
                          </m:sSup>
                        </m:oMath>
                      </a14:m>
                      <a:r>
                        <a:rPr lang="en-US" sz="1400" dirty="0"/>
                        <a:t>]</a:t>
                      </a:r>
                    </a:p>
                  </p:txBody>
                </p:sp>
              </mc:Choice>
              <mc:Fallback xmlns="">
                <p:sp>
                  <p:nvSpPr>
                    <p:cNvPr id="97" name="TextBox 96">
                      <a:extLst>
                        <a:ext uri="{FF2B5EF4-FFF2-40B4-BE49-F238E27FC236}">
                          <a16:creationId xmlns:a16="http://schemas.microsoft.com/office/drawing/2014/main" id="{26B3FA10-A3EE-F2F4-5759-AD3E4674E11D}"/>
                        </a:ext>
                      </a:extLst>
                    </p:cNvPr>
                    <p:cNvSpPr txBox="1">
                      <a:spLocks noRot="1" noChangeAspect="1" noMove="1" noResize="1" noEditPoints="1" noAdjustHandles="1" noChangeArrowheads="1" noChangeShapeType="1" noTextEdit="1"/>
                    </p:cNvSpPr>
                    <p:nvPr/>
                  </p:nvSpPr>
                  <p:spPr>
                    <a:xfrm>
                      <a:off x="12265499" y="24276986"/>
                      <a:ext cx="1660954" cy="584926"/>
                    </a:xfrm>
                    <a:prstGeom prst="rect">
                      <a:avLst/>
                    </a:prstGeom>
                    <a:blipFill>
                      <a:blip r:embed="rId25"/>
                      <a:stretch>
                        <a:fillRect l="-2857" t="-4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B7ACD583-6BFB-457C-2800-217BF79454EC}"/>
                        </a:ext>
                      </a:extLst>
                    </p:cNvPr>
                    <p:cNvSpPr txBox="1"/>
                    <p:nvPr/>
                  </p:nvSpPr>
                  <p:spPr>
                    <a:xfrm>
                      <a:off x="12265497" y="25661894"/>
                      <a:ext cx="1503794" cy="584926"/>
                    </a:xfrm>
                    <a:prstGeom prst="rect">
                      <a:avLst/>
                    </a:prstGeom>
                    <a:noFill/>
                  </p:spPr>
                  <p:txBody>
                    <a:bodyPr wrap="none" rtlCol="0">
                      <a:spAutoFit/>
                    </a:bodyPr>
                    <a:lstStyle/>
                    <a:p>
                      <a:r>
                        <a:rPr lang="en-US" sz="1400" dirty="0"/>
                        <a:t>[mV</a:t>
                      </a:r>
                      <a14:m>
                        <m:oMath xmlns:m="http://schemas.openxmlformats.org/officeDocument/2006/math">
                          <m:r>
                            <a:rPr lang="en-GB" sz="1400" b="0" i="1" smtClean="0">
                              <a:latin typeface="Cambria Math" panose="02040503050406030204" pitchFamily="18" charset="0"/>
                              <a:ea typeface="Cambria Math" panose="02040503050406030204" pitchFamily="18" charset="0"/>
                            </a:rPr>
                            <m:t>/</m:t>
                          </m:r>
                          <m:r>
                            <a:rPr lang="en-GB" sz="1400" b="0" i="1" smtClean="0">
                              <a:latin typeface="Cambria Math" panose="02040503050406030204" pitchFamily="18" charset="0"/>
                              <a:ea typeface="Cambria Math" panose="02040503050406030204" pitchFamily="18" charset="0"/>
                            </a:rPr>
                            <m:t>𝑚</m:t>
                          </m:r>
                        </m:oMath>
                      </a14:m>
                      <a:r>
                        <a:rPr lang="en-US" sz="1400" dirty="0"/>
                        <a:t>]</a:t>
                      </a:r>
                    </a:p>
                  </p:txBody>
                </p:sp>
              </mc:Choice>
              <mc:Fallback xmlns="">
                <p:sp>
                  <p:nvSpPr>
                    <p:cNvPr id="98" name="TextBox 97">
                      <a:extLst>
                        <a:ext uri="{FF2B5EF4-FFF2-40B4-BE49-F238E27FC236}">
                          <a16:creationId xmlns:a16="http://schemas.microsoft.com/office/drawing/2014/main" id="{B7ACD583-6BFB-457C-2800-217BF79454EC}"/>
                        </a:ext>
                      </a:extLst>
                    </p:cNvPr>
                    <p:cNvSpPr txBox="1">
                      <a:spLocks noRot="1" noChangeAspect="1" noMove="1" noResize="1" noEditPoints="1" noAdjustHandles="1" noChangeArrowheads="1" noChangeShapeType="1" noTextEdit="1"/>
                    </p:cNvSpPr>
                    <p:nvPr/>
                  </p:nvSpPr>
                  <p:spPr>
                    <a:xfrm>
                      <a:off x="12265497" y="25661894"/>
                      <a:ext cx="1503794" cy="584926"/>
                    </a:xfrm>
                    <a:prstGeom prst="rect">
                      <a:avLst/>
                    </a:prstGeom>
                    <a:blipFill>
                      <a:blip r:embed="rId26"/>
                      <a:stretch>
                        <a:fillRect l="-3175" r="-1587" b="-20000"/>
                      </a:stretch>
                    </a:blipFill>
                  </p:spPr>
                  <p:txBody>
                    <a:bodyPr/>
                    <a:lstStyle/>
                    <a:p>
                      <a:r>
                        <a:rPr lang="en-US">
                          <a:noFill/>
                        </a:rPr>
                        <a:t> </a:t>
                      </a:r>
                    </a:p>
                  </p:txBody>
                </p:sp>
              </mc:Fallback>
            </mc:AlternateContent>
            <p:sp>
              <p:nvSpPr>
                <p:cNvPr id="99" name="TextBox 98">
                  <a:extLst>
                    <a:ext uri="{FF2B5EF4-FFF2-40B4-BE49-F238E27FC236}">
                      <a16:creationId xmlns:a16="http://schemas.microsoft.com/office/drawing/2014/main" id="{A45660A2-BDD5-096B-A502-397C9B43366F}"/>
                    </a:ext>
                  </a:extLst>
                </p:cNvPr>
                <p:cNvSpPr txBox="1"/>
                <p:nvPr/>
              </p:nvSpPr>
              <p:spPr>
                <a:xfrm>
                  <a:off x="17551700" y="22946426"/>
                  <a:ext cx="446553" cy="372677"/>
                </a:xfrm>
                <a:prstGeom prst="rect">
                  <a:avLst/>
                </a:prstGeom>
                <a:noFill/>
              </p:spPr>
              <p:txBody>
                <a:bodyPr wrap="none" rtlCol="0">
                  <a:spAutoFit/>
                </a:bodyPr>
                <a:lstStyle/>
                <a:p>
                  <a:r>
                    <a:rPr lang="en-US" dirty="0"/>
                    <a:t>(g)</a:t>
                  </a:r>
                </a:p>
              </p:txBody>
            </p:sp>
            <p:sp>
              <p:nvSpPr>
                <p:cNvPr id="100" name="TextBox 99">
                  <a:extLst>
                    <a:ext uri="{FF2B5EF4-FFF2-40B4-BE49-F238E27FC236}">
                      <a16:creationId xmlns:a16="http://schemas.microsoft.com/office/drawing/2014/main" id="{CC18CE29-AD16-9A06-2F2A-22F8D50DA585}"/>
                    </a:ext>
                  </a:extLst>
                </p:cNvPr>
                <p:cNvSpPr txBox="1"/>
                <p:nvPr/>
              </p:nvSpPr>
              <p:spPr>
                <a:xfrm>
                  <a:off x="17551700" y="23987131"/>
                  <a:ext cx="456732" cy="372677"/>
                </a:xfrm>
                <a:prstGeom prst="rect">
                  <a:avLst/>
                </a:prstGeom>
                <a:noFill/>
              </p:spPr>
              <p:txBody>
                <a:bodyPr wrap="none" rtlCol="0">
                  <a:spAutoFit/>
                </a:bodyPr>
                <a:lstStyle/>
                <a:p>
                  <a:r>
                    <a:rPr lang="en-US" dirty="0"/>
                    <a:t>(h)</a:t>
                  </a:r>
                </a:p>
              </p:txBody>
            </p:sp>
            <p:sp>
              <p:nvSpPr>
                <p:cNvPr id="101" name="TextBox 100">
                  <a:extLst>
                    <a:ext uri="{FF2B5EF4-FFF2-40B4-BE49-F238E27FC236}">
                      <a16:creationId xmlns:a16="http://schemas.microsoft.com/office/drawing/2014/main" id="{4DD4695E-7025-2E88-A0F7-41F8573FE043}"/>
                    </a:ext>
                  </a:extLst>
                </p:cNvPr>
                <p:cNvSpPr txBox="1"/>
                <p:nvPr/>
              </p:nvSpPr>
              <p:spPr>
                <a:xfrm>
                  <a:off x="17551700" y="25290644"/>
                  <a:ext cx="382853" cy="372677"/>
                </a:xfrm>
                <a:prstGeom prst="rect">
                  <a:avLst/>
                </a:prstGeom>
                <a:noFill/>
              </p:spPr>
              <p:txBody>
                <a:bodyPr wrap="none" rtlCol="0">
                  <a:spAutoFit/>
                </a:bodyPr>
                <a:lstStyle/>
                <a:p>
                  <a:r>
                    <a:rPr lang="en-US" dirty="0"/>
                    <a:t>(</a:t>
                  </a:r>
                  <a:r>
                    <a:rPr lang="en-US" dirty="0" err="1"/>
                    <a:t>i</a:t>
                  </a:r>
                  <a:r>
                    <a:rPr lang="en-US" dirty="0"/>
                    <a:t>)</a:t>
                  </a:r>
                </a:p>
              </p:txBody>
            </p:sp>
          </p:grpSp>
        </p:grpSp>
      </p:grpSp>
      <p:cxnSp>
        <p:nvCxnSpPr>
          <p:cNvPr id="119" name="Straight Arrow Connector 118">
            <a:extLst>
              <a:ext uri="{FF2B5EF4-FFF2-40B4-BE49-F238E27FC236}">
                <a16:creationId xmlns:a16="http://schemas.microsoft.com/office/drawing/2014/main" id="{A51DD9A3-655F-A0CA-3F04-660E9AD33BFD}"/>
              </a:ext>
            </a:extLst>
          </p:cNvPr>
          <p:cNvCxnSpPr>
            <a:cxnSpLocks/>
          </p:cNvCxnSpPr>
          <p:nvPr/>
        </p:nvCxnSpPr>
        <p:spPr>
          <a:xfrm>
            <a:off x="5058318" y="2505153"/>
            <a:ext cx="0" cy="528389"/>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0" name="Straight Arrow Connector 119">
            <a:extLst>
              <a:ext uri="{FF2B5EF4-FFF2-40B4-BE49-F238E27FC236}">
                <a16:creationId xmlns:a16="http://schemas.microsoft.com/office/drawing/2014/main" id="{275136B3-A4D2-A655-8992-FACD5BEC4638}"/>
              </a:ext>
            </a:extLst>
          </p:cNvPr>
          <p:cNvCxnSpPr>
            <a:cxnSpLocks/>
          </p:cNvCxnSpPr>
          <p:nvPr/>
        </p:nvCxnSpPr>
        <p:spPr>
          <a:xfrm>
            <a:off x="12079230" y="2498136"/>
            <a:ext cx="0" cy="528389"/>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229C2DEF-58A8-1183-1A60-FDD5837AA931}"/>
              </a:ext>
            </a:extLst>
          </p:cNvPr>
          <p:cNvGrpSpPr/>
          <p:nvPr/>
        </p:nvGrpSpPr>
        <p:grpSpPr>
          <a:xfrm>
            <a:off x="51417" y="2032169"/>
            <a:ext cx="4922807" cy="2936537"/>
            <a:chOff x="15169010" y="20064260"/>
            <a:chExt cx="9175605" cy="4680000"/>
          </a:xfrm>
        </p:grpSpPr>
        <p:grpSp>
          <p:nvGrpSpPr>
            <p:cNvPr id="3" name="Group 2">
              <a:extLst>
                <a:ext uri="{FF2B5EF4-FFF2-40B4-BE49-F238E27FC236}">
                  <a16:creationId xmlns:a16="http://schemas.microsoft.com/office/drawing/2014/main" id="{331E93DB-C161-4A8D-83E5-561AA796448E}"/>
                </a:ext>
              </a:extLst>
            </p:cNvPr>
            <p:cNvGrpSpPr/>
            <p:nvPr/>
          </p:nvGrpSpPr>
          <p:grpSpPr>
            <a:xfrm>
              <a:off x="15171655" y="20081787"/>
              <a:ext cx="9156082" cy="4637226"/>
              <a:chOff x="15222821" y="19633070"/>
              <a:chExt cx="9156082" cy="4637226"/>
            </a:xfrm>
          </p:grpSpPr>
          <p:pic>
            <p:nvPicPr>
              <p:cNvPr id="15" name="Picture 14">
                <a:extLst>
                  <a:ext uri="{FF2B5EF4-FFF2-40B4-BE49-F238E27FC236}">
                    <a16:creationId xmlns:a16="http://schemas.microsoft.com/office/drawing/2014/main" id="{7A841257-8B21-DA50-EA35-20F020820BF2}"/>
                  </a:ext>
                </a:extLst>
              </p:cNvPr>
              <p:cNvPicPr>
                <a:picLocks noChangeAspect="1"/>
              </p:cNvPicPr>
              <p:nvPr/>
            </p:nvPicPr>
            <p:blipFill>
              <a:blip r:embed="rId27"/>
              <a:srcRect r="50395" b="49914"/>
              <a:stretch/>
            </p:blipFill>
            <p:spPr>
              <a:xfrm>
                <a:off x="15222821" y="19633070"/>
                <a:ext cx="4682223" cy="2353207"/>
              </a:xfrm>
              <a:prstGeom prst="rect">
                <a:avLst/>
              </a:prstGeom>
            </p:spPr>
          </p:pic>
          <p:pic>
            <p:nvPicPr>
              <p:cNvPr id="17" name="Picture 16">
                <a:extLst>
                  <a:ext uri="{FF2B5EF4-FFF2-40B4-BE49-F238E27FC236}">
                    <a16:creationId xmlns:a16="http://schemas.microsoft.com/office/drawing/2014/main" id="{FE8A807B-974F-95BC-5CE9-59E787C91160}"/>
                  </a:ext>
                </a:extLst>
              </p:cNvPr>
              <p:cNvPicPr>
                <a:picLocks noChangeAspect="1"/>
              </p:cNvPicPr>
              <p:nvPr/>
            </p:nvPicPr>
            <p:blipFill>
              <a:blip r:embed="rId28"/>
              <a:srcRect r="50477" b="50232"/>
              <a:stretch/>
            </p:blipFill>
            <p:spPr>
              <a:xfrm>
                <a:off x="15230525" y="21954916"/>
                <a:ext cx="4674519" cy="2315380"/>
              </a:xfrm>
              <a:prstGeom prst="rect">
                <a:avLst/>
              </a:prstGeom>
            </p:spPr>
          </p:pic>
          <p:pic>
            <p:nvPicPr>
              <p:cNvPr id="19" name="Picture 18">
                <a:extLst>
                  <a:ext uri="{FF2B5EF4-FFF2-40B4-BE49-F238E27FC236}">
                    <a16:creationId xmlns:a16="http://schemas.microsoft.com/office/drawing/2014/main" id="{226DF455-54B2-F292-DAC0-41B93DD2D36D}"/>
                  </a:ext>
                </a:extLst>
              </p:cNvPr>
              <p:cNvPicPr>
                <a:picLocks noChangeAspect="1"/>
              </p:cNvPicPr>
              <p:nvPr/>
            </p:nvPicPr>
            <p:blipFill>
              <a:blip r:embed="rId27"/>
              <a:srcRect l="52603" b="49914"/>
              <a:stretch/>
            </p:blipFill>
            <p:spPr>
              <a:xfrm>
                <a:off x="19905044" y="19633070"/>
                <a:ext cx="4473859" cy="2353207"/>
              </a:xfrm>
              <a:prstGeom prst="rect">
                <a:avLst/>
              </a:prstGeom>
            </p:spPr>
          </p:pic>
          <p:pic>
            <p:nvPicPr>
              <p:cNvPr id="20" name="Picture 19">
                <a:extLst>
                  <a:ext uri="{FF2B5EF4-FFF2-40B4-BE49-F238E27FC236}">
                    <a16:creationId xmlns:a16="http://schemas.microsoft.com/office/drawing/2014/main" id="{65222D43-9AAE-1ED1-7597-D4E33F84A333}"/>
                  </a:ext>
                </a:extLst>
              </p:cNvPr>
              <p:cNvPicPr>
                <a:picLocks noChangeAspect="1"/>
              </p:cNvPicPr>
              <p:nvPr/>
            </p:nvPicPr>
            <p:blipFill>
              <a:blip r:embed="rId28"/>
              <a:srcRect l="52603" b="50232"/>
              <a:stretch/>
            </p:blipFill>
            <p:spPr>
              <a:xfrm>
                <a:off x="19905043" y="21954916"/>
                <a:ext cx="4473860" cy="2315380"/>
              </a:xfrm>
              <a:prstGeom prst="rect">
                <a:avLst/>
              </a:prstGeom>
            </p:spPr>
          </p:pic>
        </p:grpSp>
        <p:sp>
          <p:nvSpPr>
            <p:cNvPr id="9" name="Rectangle 8">
              <a:extLst>
                <a:ext uri="{FF2B5EF4-FFF2-40B4-BE49-F238E27FC236}">
                  <a16:creationId xmlns:a16="http://schemas.microsoft.com/office/drawing/2014/main" id="{56B87A52-39B8-5E6C-35BD-1618EDE98E25}"/>
                </a:ext>
              </a:extLst>
            </p:cNvPr>
            <p:cNvSpPr/>
            <p:nvPr/>
          </p:nvSpPr>
          <p:spPr>
            <a:xfrm>
              <a:off x="15169010" y="20064260"/>
              <a:ext cx="9175605" cy="46800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A1D295D-4F0E-8224-3F2F-09308D398303}"/>
                </a:ext>
              </a:extLst>
            </p:cNvPr>
            <p:cNvSpPr txBox="1"/>
            <p:nvPr/>
          </p:nvSpPr>
          <p:spPr>
            <a:xfrm>
              <a:off x="17094429" y="20125579"/>
              <a:ext cx="466794"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(a)</a:t>
              </a:r>
            </a:p>
          </p:txBody>
        </p:sp>
        <p:sp>
          <p:nvSpPr>
            <p:cNvPr id="11" name="TextBox 10">
              <a:extLst>
                <a:ext uri="{FF2B5EF4-FFF2-40B4-BE49-F238E27FC236}">
                  <a16:creationId xmlns:a16="http://schemas.microsoft.com/office/drawing/2014/main" id="{8C43338E-C8EE-0C36-7A10-821B3C3867E5}"/>
                </a:ext>
              </a:extLst>
            </p:cNvPr>
            <p:cNvSpPr txBox="1"/>
            <p:nvPr/>
          </p:nvSpPr>
          <p:spPr>
            <a:xfrm>
              <a:off x="20384348" y="22430989"/>
              <a:ext cx="466794"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(d)</a:t>
              </a:r>
            </a:p>
          </p:txBody>
        </p:sp>
        <p:sp>
          <p:nvSpPr>
            <p:cNvPr id="12" name="TextBox 11">
              <a:extLst>
                <a:ext uri="{FF2B5EF4-FFF2-40B4-BE49-F238E27FC236}">
                  <a16:creationId xmlns:a16="http://schemas.microsoft.com/office/drawing/2014/main" id="{9F82165A-D456-B566-32E8-E0612D9C7355}"/>
                </a:ext>
              </a:extLst>
            </p:cNvPr>
            <p:cNvSpPr txBox="1"/>
            <p:nvPr/>
          </p:nvSpPr>
          <p:spPr>
            <a:xfrm>
              <a:off x="17094429" y="22430989"/>
              <a:ext cx="45397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(c)</a:t>
              </a:r>
            </a:p>
          </p:txBody>
        </p:sp>
        <p:sp>
          <p:nvSpPr>
            <p:cNvPr id="13" name="TextBox 12">
              <a:extLst>
                <a:ext uri="{FF2B5EF4-FFF2-40B4-BE49-F238E27FC236}">
                  <a16:creationId xmlns:a16="http://schemas.microsoft.com/office/drawing/2014/main" id="{D3E10D1F-7A97-E500-22E5-3118F1F9F93A}"/>
                </a:ext>
              </a:extLst>
            </p:cNvPr>
            <p:cNvSpPr txBox="1"/>
            <p:nvPr/>
          </p:nvSpPr>
          <p:spPr>
            <a:xfrm>
              <a:off x="20384348" y="20123500"/>
              <a:ext cx="466794"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(b)</a:t>
              </a:r>
            </a:p>
          </p:txBody>
        </p:sp>
      </p:grpSp>
    </p:spTree>
    <p:extLst>
      <p:ext uri="{BB962C8B-B14F-4D97-AF65-F5344CB8AC3E}">
        <p14:creationId xmlns:p14="http://schemas.microsoft.com/office/powerpoint/2010/main" val="4253767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DE684-5D46-236A-9F3A-348C59247295}"/>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94FE8658-7E3E-FD10-FA31-4F4DDF727420}"/>
              </a:ext>
            </a:extLst>
          </p:cNvPr>
          <p:cNvGrpSpPr/>
          <p:nvPr/>
        </p:nvGrpSpPr>
        <p:grpSpPr>
          <a:xfrm>
            <a:off x="11177" y="6528811"/>
            <a:ext cx="12192000" cy="369332"/>
            <a:chOff x="0" y="6488668"/>
            <a:chExt cx="12192000" cy="369332"/>
          </a:xfrm>
        </p:grpSpPr>
        <p:grpSp>
          <p:nvGrpSpPr>
            <p:cNvPr id="6" name="Group 5">
              <a:extLst>
                <a:ext uri="{FF2B5EF4-FFF2-40B4-BE49-F238E27FC236}">
                  <a16:creationId xmlns:a16="http://schemas.microsoft.com/office/drawing/2014/main" id="{7E418E87-775F-5DDB-E8DE-923ED8954014}"/>
                </a:ext>
              </a:extLst>
            </p:cNvPr>
            <p:cNvGrpSpPr/>
            <p:nvPr/>
          </p:nvGrpSpPr>
          <p:grpSpPr>
            <a:xfrm>
              <a:off x="0" y="6488668"/>
              <a:ext cx="12192000" cy="349984"/>
              <a:chOff x="0" y="6488668"/>
              <a:chExt cx="12192000" cy="349984"/>
            </a:xfrm>
          </p:grpSpPr>
          <p:sp>
            <p:nvSpPr>
              <p:cNvPr id="4" name="TextBox 3">
                <a:extLst>
                  <a:ext uri="{FF2B5EF4-FFF2-40B4-BE49-F238E27FC236}">
                    <a16:creationId xmlns:a16="http://schemas.microsoft.com/office/drawing/2014/main" id="{07F99150-132C-3AD5-88FC-FBFDBAD794CB}"/>
                  </a:ext>
                </a:extLst>
              </p:cNvPr>
              <p:cNvSpPr txBox="1"/>
              <p:nvPr/>
            </p:nvSpPr>
            <p:spPr>
              <a:xfrm>
                <a:off x="0" y="6500098"/>
                <a:ext cx="12192000" cy="338554"/>
              </a:xfrm>
              <a:prstGeom prst="rect">
                <a:avLst/>
              </a:prstGeom>
              <a:noFill/>
            </p:spPr>
            <p:txBody>
              <a:bodyPr wrap="square" rtlCol="0">
                <a:spAutoFit/>
              </a:bodyPr>
              <a:lstStyle/>
              <a:p>
                <a:r>
                  <a:rPr lang="en-US" sz="1600" dirty="0">
                    <a:hlinkClick r:id="rId3"/>
                  </a:rPr>
                  <a:t>paulina.pilapana@northumbria.ac.uk</a:t>
                </a:r>
                <a:r>
                  <a:rPr lang="en-US" sz="1600" dirty="0"/>
                  <a:t>										2</a:t>
                </a:r>
              </a:p>
            </p:txBody>
          </p:sp>
          <p:cxnSp>
            <p:nvCxnSpPr>
              <p:cNvPr id="5" name="Straight Connector 4">
                <a:extLst>
                  <a:ext uri="{FF2B5EF4-FFF2-40B4-BE49-F238E27FC236}">
                    <a16:creationId xmlns:a16="http://schemas.microsoft.com/office/drawing/2014/main" id="{B13FFA6D-3DC1-8C10-4F8B-94C3E0C23458}"/>
                  </a:ext>
                </a:extLst>
              </p:cNvPr>
              <p:cNvCxnSpPr/>
              <p:nvPr/>
            </p:nvCxnSpPr>
            <p:spPr>
              <a:xfrm>
                <a:off x="0" y="6488668"/>
                <a:ext cx="12192000" cy="0"/>
              </a:xfrm>
              <a:prstGeom prst="line">
                <a:avLst/>
              </a:prstGeom>
              <a:ln w="63500">
                <a:gradFill flip="none" rotWithShape="1">
                  <a:gsLst>
                    <a:gs pos="0">
                      <a:schemeClr val="tx1"/>
                    </a:gs>
                    <a:gs pos="46000">
                      <a:schemeClr val="accent1">
                        <a:lumMod val="95000"/>
                        <a:lumOff val="5000"/>
                      </a:schemeClr>
                    </a:gs>
                    <a:gs pos="100000">
                      <a:schemeClr val="accent1">
                        <a:lumMod val="60000"/>
                      </a:schemeClr>
                    </a:gs>
                  </a:gsLst>
                  <a:path path="circle">
                    <a:fillToRect l="50000" t="130000" r="50000" b="-30000"/>
                  </a:path>
                  <a:tileRect/>
                </a:gradFill>
              </a:ln>
            </p:spPr>
            <p:style>
              <a:lnRef idx="2">
                <a:schemeClr val="dk1"/>
              </a:lnRef>
              <a:fillRef idx="0">
                <a:schemeClr val="dk1"/>
              </a:fillRef>
              <a:effectRef idx="1">
                <a:schemeClr val="dk1"/>
              </a:effectRef>
              <a:fontRef idx="minor">
                <a:schemeClr val="tx1"/>
              </a:fontRef>
            </p:style>
          </p:cxnSp>
        </p:grpSp>
        <p:pic>
          <p:nvPicPr>
            <p:cNvPr id="7" name="Picture 2">
              <a:extLst>
                <a:ext uri="{FF2B5EF4-FFF2-40B4-BE49-F238E27FC236}">
                  <a16:creationId xmlns:a16="http://schemas.microsoft.com/office/drawing/2014/main" id="{B15D254D-9885-599D-2A4C-18966B2A81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3576"/>
            <a:stretch/>
          </p:blipFill>
          <p:spPr bwMode="auto">
            <a:xfrm>
              <a:off x="5949887" y="6510978"/>
              <a:ext cx="292226" cy="34702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itle 1" descr="Nasa/Goddard">
            <a:extLst>
              <a:ext uri="{FF2B5EF4-FFF2-40B4-BE49-F238E27FC236}">
                <a16:creationId xmlns:a16="http://schemas.microsoft.com/office/drawing/2014/main" id="{F07A9149-B209-5E3C-0FDA-2753A974167F}"/>
              </a:ext>
            </a:extLst>
          </p:cNvPr>
          <p:cNvSpPr txBox="1">
            <a:spLocks/>
          </p:cNvSpPr>
          <p:nvPr/>
        </p:nvSpPr>
        <p:spPr>
          <a:xfrm>
            <a:off x="0" y="3422"/>
            <a:ext cx="12180823" cy="123655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4">
                    <a:lumMod val="75000"/>
                  </a:schemeClr>
                </a:solidFill>
              </a:rPr>
              <a:t>Turbulence-Driven Reconnection</a:t>
            </a:r>
          </a:p>
        </p:txBody>
      </p:sp>
      <p:sp>
        <p:nvSpPr>
          <p:cNvPr id="12" name="Content Placeholder 11">
            <a:extLst>
              <a:ext uri="{FF2B5EF4-FFF2-40B4-BE49-F238E27FC236}">
                <a16:creationId xmlns:a16="http://schemas.microsoft.com/office/drawing/2014/main" id="{571DEF11-359B-1956-C5F2-0EE9E605D640}"/>
              </a:ext>
            </a:extLst>
          </p:cNvPr>
          <p:cNvSpPr>
            <a:spLocks noGrp="1"/>
          </p:cNvSpPr>
          <p:nvPr>
            <p:ph idx="1"/>
          </p:nvPr>
        </p:nvSpPr>
        <p:spPr>
          <a:xfrm>
            <a:off x="841475" y="1569833"/>
            <a:ext cx="4721123" cy="2803927"/>
          </a:xfrm>
        </p:spPr>
        <p:txBody>
          <a:bodyPr>
            <a:normAutofit/>
          </a:bodyPr>
          <a:lstStyle/>
          <a:p>
            <a:pPr algn="just"/>
            <a:r>
              <a:rPr lang="en-US" sz="2200" dirty="0"/>
              <a:t>Turbulent properties may be influencing the prevalence of reconnection </a:t>
            </a:r>
            <a:r>
              <a:rPr lang="en-US" sz="1800" dirty="0">
                <a:solidFill>
                  <a:schemeClr val="tx2">
                    <a:lumMod val="75000"/>
                    <a:lumOff val="25000"/>
                  </a:schemeClr>
                </a:solidFill>
              </a:rPr>
              <a:t>(Loureiro &amp; Boldyrev, 2017; Stawarz et al., 2019)</a:t>
            </a:r>
            <a:r>
              <a:rPr lang="en-US" sz="1800" dirty="0"/>
              <a:t>.</a:t>
            </a:r>
            <a:endParaRPr lang="en-US" sz="2200" dirty="0"/>
          </a:p>
          <a:p>
            <a:pPr algn="just"/>
            <a:r>
              <a:rPr lang="en-US" sz="2200" dirty="0"/>
              <a:t>Reconnection facilitates the dissipation of energy at small scales </a:t>
            </a:r>
            <a:r>
              <a:rPr lang="en-US" sz="1800" dirty="0">
                <a:solidFill>
                  <a:schemeClr val="tx2">
                    <a:lumMod val="75000"/>
                    <a:lumOff val="25000"/>
                  </a:schemeClr>
                </a:solidFill>
              </a:rPr>
              <a:t>(Servidio et al., 2011; Chasapis et al., 2018)</a:t>
            </a:r>
            <a:r>
              <a:rPr lang="en-US" sz="2200" dirty="0"/>
              <a:t>.</a:t>
            </a:r>
          </a:p>
          <a:p>
            <a:pPr algn="just"/>
            <a:endParaRPr lang="en-US" sz="2200" dirty="0"/>
          </a:p>
          <a:p>
            <a:pPr algn="just"/>
            <a:endParaRPr lang="en-US" sz="2200" dirty="0"/>
          </a:p>
        </p:txBody>
      </p:sp>
      <p:sp>
        <p:nvSpPr>
          <p:cNvPr id="13" name="Content Placeholder 11">
            <a:extLst>
              <a:ext uri="{FF2B5EF4-FFF2-40B4-BE49-F238E27FC236}">
                <a16:creationId xmlns:a16="http://schemas.microsoft.com/office/drawing/2014/main" id="{489ED475-E2A7-B6F3-42DD-9A63D08D1871}"/>
              </a:ext>
            </a:extLst>
          </p:cNvPr>
          <p:cNvSpPr txBox="1">
            <a:spLocks/>
          </p:cNvSpPr>
          <p:nvPr/>
        </p:nvSpPr>
        <p:spPr>
          <a:xfrm>
            <a:off x="6629403" y="1512196"/>
            <a:ext cx="5004878" cy="42274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200" dirty="0"/>
              <a:t>Challenging to identify reconnection events in observations of turbulent environments:</a:t>
            </a:r>
          </a:p>
          <a:p>
            <a:pPr lvl="1" algn="just">
              <a:spcBef>
                <a:spcPts val="1000"/>
              </a:spcBef>
            </a:pPr>
            <a:r>
              <a:rPr lang="en-US" sz="2000" dirty="0"/>
              <a:t>Time-consuming</a:t>
            </a:r>
          </a:p>
          <a:p>
            <a:pPr lvl="1" algn="just">
              <a:spcBef>
                <a:spcPts val="1000"/>
              </a:spcBef>
            </a:pPr>
            <a:r>
              <a:rPr lang="en-US" sz="2000" dirty="0"/>
              <a:t>Wide range of scales</a:t>
            </a:r>
          </a:p>
          <a:p>
            <a:pPr lvl="1" algn="just"/>
            <a:r>
              <a:rPr lang="en-US" sz="2000" dirty="0"/>
              <a:t>Complex magnetic topology</a:t>
            </a:r>
          </a:p>
          <a:p>
            <a:pPr lvl="1" algn="just"/>
            <a:r>
              <a:rPr lang="en-US" sz="2000" dirty="0" err="1"/>
              <a:t>Localised</a:t>
            </a:r>
            <a:r>
              <a:rPr lang="en-US" sz="2000" dirty="0"/>
              <a:t> reconnection signatures.</a:t>
            </a:r>
          </a:p>
          <a:p>
            <a:pPr marL="0" indent="0" algn="just">
              <a:buNone/>
            </a:pPr>
            <a:r>
              <a:rPr lang="en-US" sz="2200" dirty="0">
                <a:solidFill>
                  <a:schemeClr val="tx2">
                    <a:lumMod val="75000"/>
                    <a:lumOff val="25000"/>
                  </a:schemeClr>
                </a:solidFill>
              </a:rPr>
              <a:t>Stawarz et al., 2022</a:t>
            </a:r>
            <a:r>
              <a:rPr lang="en-US" sz="2200" dirty="0"/>
              <a:t> identified reconnection from observations using a partially automated process to assess the role of reconnection in turbulent dissipation.</a:t>
            </a:r>
          </a:p>
        </p:txBody>
      </p:sp>
      <p:grpSp>
        <p:nvGrpSpPr>
          <p:cNvPr id="23" name="Group 22">
            <a:extLst>
              <a:ext uri="{FF2B5EF4-FFF2-40B4-BE49-F238E27FC236}">
                <a16:creationId xmlns:a16="http://schemas.microsoft.com/office/drawing/2014/main" id="{4BD68508-F0B4-5796-EB22-28BC8255F39D}"/>
              </a:ext>
            </a:extLst>
          </p:cNvPr>
          <p:cNvGrpSpPr/>
          <p:nvPr/>
        </p:nvGrpSpPr>
        <p:grpSpPr>
          <a:xfrm>
            <a:off x="11177" y="4329751"/>
            <a:ext cx="6293247" cy="857975"/>
            <a:chOff x="409642" y="2603074"/>
            <a:chExt cx="6293247" cy="857975"/>
          </a:xfrm>
        </p:grpSpPr>
        <p:grpSp>
          <p:nvGrpSpPr>
            <p:cNvPr id="17" name="Group 16">
              <a:extLst>
                <a:ext uri="{FF2B5EF4-FFF2-40B4-BE49-F238E27FC236}">
                  <a16:creationId xmlns:a16="http://schemas.microsoft.com/office/drawing/2014/main" id="{A87F9511-C608-AE8F-7506-4C7ACDD8DA27}"/>
                </a:ext>
              </a:extLst>
            </p:cNvPr>
            <p:cNvGrpSpPr/>
            <p:nvPr/>
          </p:nvGrpSpPr>
          <p:grpSpPr>
            <a:xfrm>
              <a:off x="409642" y="2603074"/>
              <a:ext cx="5551422" cy="857975"/>
              <a:chOff x="538989" y="2604891"/>
              <a:chExt cx="5551422" cy="857975"/>
            </a:xfrm>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0EE71D7-FFD7-96A0-A2F9-A14B3D2431E1}"/>
                      </a:ext>
                    </a:extLst>
                  </p:cNvPr>
                  <p:cNvSpPr txBox="1"/>
                  <p:nvPr/>
                </p:nvSpPr>
                <p:spPr>
                  <a:xfrm>
                    <a:off x="538989" y="2692909"/>
                    <a:ext cx="5551422" cy="76149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100" i="1" smtClean="0">
                                  <a:latin typeface="Cambria Math" panose="02040503050406030204" pitchFamily="18" charset="0"/>
                                </a:rPr>
                              </m:ctrlPr>
                            </m:sSubPr>
                            <m:e>
                              <m:r>
                                <a:rPr lang="en-US" sz="2100" i="1" smtClean="0">
                                  <a:latin typeface="Cambria Math" panose="02040503050406030204" pitchFamily="18" charset="0"/>
                                  <a:ea typeface="Cambria Math" panose="02040503050406030204" pitchFamily="18" charset="0"/>
                                </a:rPr>
                                <m:t>𝜖</m:t>
                              </m:r>
                            </m:e>
                            <m:sub>
                              <m:r>
                                <a:rPr lang="en-GB" sz="2100" b="0" i="1" smtClean="0">
                                  <a:latin typeface="Cambria Math" panose="02040503050406030204" pitchFamily="18" charset="0"/>
                                </a:rPr>
                                <m:t>𝑟𝑒𝑐</m:t>
                              </m:r>
                            </m:sub>
                          </m:sSub>
                          <m:r>
                            <a:rPr lang="en-US" sz="2100" i="1" smtClean="0">
                              <a:latin typeface="Cambria Math" panose="02040503050406030204" pitchFamily="18" charset="0"/>
                              <a:ea typeface="Cambria Math" panose="02040503050406030204" pitchFamily="18" charset="0"/>
                            </a:rPr>
                            <m:t>≈</m:t>
                          </m:r>
                          <m:f>
                            <m:fPr>
                              <m:ctrlPr>
                                <a:rPr lang="en-US" sz="2100" b="1" i="1" smtClean="0">
                                  <a:solidFill>
                                    <a:schemeClr val="tx1"/>
                                  </a:solidFill>
                                  <a:latin typeface="Cambria Math" panose="02040503050406030204" pitchFamily="18" charset="0"/>
                                  <a:ea typeface="Cambria Math" panose="02040503050406030204" pitchFamily="18" charset="0"/>
                                </a:rPr>
                              </m:ctrlPr>
                            </m:fPr>
                            <m:num>
                              <m:sSub>
                                <m:sSubPr>
                                  <m:ctrlPr>
                                    <a:rPr lang="en-US" sz="2100" b="1" i="1" smtClean="0">
                                      <a:solidFill>
                                        <a:schemeClr val="tx1"/>
                                      </a:solidFill>
                                      <a:latin typeface="Cambria Math" panose="02040503050406030204" pitchFamily="18" charset="0"/>
                                      <a:ea typeface="Cambria Math" panose="02040503050406030204" pitchFamily="18" charset="0"/>
                                    </a:rPr>
                                  </m:ctrlPr>
                                </m:sSubPr>
                                <m:e>
                                  <m:r>
                                    <a:rPr lang="en-GB" sz="2100" b="1" i="1" smtClean="0">
                                      <a:solidFill>
                                        <a:schemeClr val="tx1"/>
                                      </a:solidFill>
                                      <a:latin typeface="Cambria Math" panose="02040503050406030204" pitchFamily="18" charset="0"/>
                                      <a:ea typeface="Cambria Math" panose="02040503050406030204" pitchFamily="18" charset="0"/>
                                    </a:rPr>
                                    <m:t>𝑵</m:t>
                                  </m:r>
                                </m:e>
                                <m:sub>
                                  <m:r>
                                    <a:rPr lang="en-GB" sz="2100" b="1" i="1" smtClean="0">
                                      <a:solidFill>
                                        <a:schemeClr val="tx1"/>
                                      </a:solidFill>
                                      <a:latin typeface="Cambria Math" panose="02040503050406030204" pitchFamily="18" charset="0"/>
                                      <a:ea typeface="Cambria Math" panose="02040503050406030204" pitchFamily="18" charset="0"/>
                                    </a:rPr>
                                    <m:t>𝒓𝒆𝒄</m:t>
                                  </m:r>
                                </m:sub>
                              </m:sSub>
                            </m:num>
                            <m:den>
                              <m:r>
                                <a:rPr lang="en-GB" sz="2100" b="1" i="1" smtClean="0">
                                  <a:solidFill>
                                    <a:schemeClr val="tx1"/>
                                  </a:solidFill>
                                  <a:latin typeface="Cambria Math" panose="02040503050406030204" pitchFamily="18" charset="0"/>
                                  <a:ea typeface="Cambria Math" panose="02040503050406030204" pitchFamily="18" charset="0"/>
                                </a:rPr>
                                <m:t>𝑽</m:t>
                              </m:r>
                            </m:den>
                          </m:f>
                          <m:sSubSup>
                            <m:sSubSupPr>
                              <m:ctrlPr>
                                <a:rPr lang="en-GB" sz="2100" b="0" i="1" smtClean="0">
                                  <a:solidFill>
                                    <a:schemeClr val="tx1"/>
                                  </a:solidFill>
                                  <a:latin typeface="Cambria Math" panose="02040503050406030204" pitchFamily="18" charset="0"/>
                                  <a:ea typeface="Cambria Math" panose="02040503050406030204" pitchFamily="18" charset="0"/>
                                </a:rPr>
                              </m:ctrlPr>
                            </m:sSubSupPr>
                            <m:e>
                              <m:r>
                                <a:rPr lang="en-GB" sz="2100" b="0" i="1" smtClean="0">
                                  <a:solidFill>
                                    <a:schemeClr val="tx1"/>
                                  </a:solidFill>
                                  <a:latin typeface="Cambria Math" panose="02040503050406030204" pitchFamily="18" charset="0"/>
                                  <a:ea typeface="Cambria Math" panose="02040503050406030204" pitchFamily="18" charset="0"/>
                                </a:rPr>
                                <m:t>𝜆</m:t>
                              </m:r>
                            </m:e>
                            <m:sub>
                              <m:r>
                                <a:rPr lang="en-GB" sz="2100" b="0" i="1" smtClean="0">
                                  <a:solidFill>
                                    <a:schemeClr val="tx1"/>
                                  </a:solidFill>
                                  <a:latin typeface="Cambria Math" panose="02040503050406030204" pitchFamily="18" charset="0"/>
                                  <a:ea typeface="Cambria Math" panose="02040503050406030204" pitchFamily="18" charset="0"/>
                                </a:rPr>
                                <m:t>𝐶</m:t>
                              </m:r>
                            </m:sub>
                            <m:sup>
                              <m:r>
                                <a:rPr lang="en-GB" sz="2100" b="0" i="1" smtClean="0">
                                  <a:solidFill>
                                    <a:schemeClr val="tx1"/>
                                  </a:solidFill>
                                  <a:latin typeface="Cambria Math" panose="02040503050406030204" pitchFamily="18" charset="0"/>
                                  <a:ea typeface="Cambria Math" panose="02040503050406030204" pitchFamily="18" charset="0"/>
                                </a:rPr>
                                <m:t>3</m:t>
                              </m:r>
                            </m:sup>
                          </m:sSubSup>
                          <m:r>
                            <a:rPr lang="en-US" sz="2100" i="1" smtClean="0">
                              <a:latin typeface="Cambria Math" panose="02040503050406030204" pitchFamily="18" charset="0"/>
                              <a:ea typeface="Cambria Math" panose="02040503050406030204" pitchFamily="18" charset="0"/>
                            </a:rPr>
                            <m:t>𝛼</m:t>
                          </m:r>
                          <m:sSubSup>
                            <m:sSubSupPr>
                              <m:ctrlPr>
                                <a:rPr lang="en-US" sz="2100" i="1" smtClean="0">
                                  <a:latin typeface="Cambria Math" panose="02040503050406030204" pitchFamily="18" charset="0"/>
                                  <a:ea typeface="Cambria Math" panose="02040503050406030204" pitchFamily="18" charset="0"/>
                                </a:rPr>
                              </m:ctrlPr>
                            </m:sSubSupPr>
                            <m:e>
                              <m:r>
                                <a:rPr lang="en-GB" sz="2100" b="0" i="1" smtClean="0">
                                  <a:latin typeface="Cambria Math" panose="02040503050406030204" pitchFamily="18" charset="0"/>
                                  <a:ea typeface="Cambria Math" panose="02040503050406030204" pitchFamily="18" charset="0"/>
                                </a:rPr>
                                <m:t>𝑉</m:t>
                              </m:r>
                            </m:e>
                            <m:sub>
                              <m:r>
                                <a:rPr lang="en-GB" sz="2100" b="0" i="1" smtClean="0">
                                  <a:latin typeface="Cambria Math" panose="02040503050406030204" pitchFamily="18" charset="0"/>
                                  <a:ea typeface="Cambria Math" panose="02040503050406030204" pitchFamily="18" charset="0"/>
                                </a:rPr>
                                <m:t>𝐴</m:t>
                              </m:r>
                              <m:r>
                                <a:rPr lang="en-GB" sz="2100" b="0" i="1" smtClean="0">
                                  <a:latin typeface="Cambria Math" panose="02040503050406030204" pitchFamily="18" charset="0"/>
                                  <a:ea typeface="Cambria Math" panose="02040503050406030204" pitchFamily="18" charset="0"/>
                                </a:rPr>
                                <m:t>,</m:t>
                              </m:r>
                              <m:r>
                                <a:rPr lang="en-GB" sz="2100" b="0" i="1" smtClean="0">
                                  <a:latin typeface="Cambria Math" panose="02040503050406030204" pitchFamily="18" charset="0"/>
                                  <a:ea typeface="Cambria Math" panose="02040503050406030204" pitchFamily="18" charset="0"/>
                                </a:rPr>
                                <m:t>𝑖𝑛𝑓𝑙𝑜𝑤</m:t>
                              </m:r>
                            </m:sub>
                            <m:sup>
                              <m:r>
                                <a:rPr lang="en-GB" sz="2100" b="0" i="1" smtClean="0">
                                  <a:latin typeface="Cambria Math" panose="02040503050406030204" pitchFamily="18" charset="0"/>
                                  <a:ea typeface="Cambria Math" panose="02040503050406030204" pitchFamily="18" charset="0"/>
                                </a:rPr>
                                <m:t>2</m:t>
                              </m:r>
                            </m:sup>
                          </m:sSubSup>
                          <m:d>
                            <m:dPr>
                              <m:ctrlPr>
                                <a:rPr lang="en-US" sz="2100" i="1" smtClean="0">
                                  <a:latin typeface="Cambria Math" panose="02040503050406030204" pitchFamily="18" charset="0"/>
                                  <a:ea typeface="Cambria Math" panose="02040503050406030204" pitchFamily="18" charset="0"/>
                                </a:rPr>
                              </m:ctrlPr>
                            </m:dPr>
                            <m:e>
                              <m:f>
                                <m:fPr>
                                  <m:ctrlPr>
                                    <a:rPr lang="en-US" sz="2100" i="1" smtClean="0">
                                      <a:latin typeface="Cambria Math" panose="02040503050406030204" pitchFamily="18" charset="0"/>
                                      <a:ea typeface="Cambria Math" panose="02040503050406030204" pitchFamily="18" charset="0"/>
                                    </a:rPr>
                                  </m:ctrlPr>
                                </m:fPr>
                                <m:num>
                                  <m:sSub>
                                    <m:sSubPr>
                                      <m:ctrlPr>
                                        <a:rPr lang="en-US" sz="2100" i="1" smtClean="0">
                                          <a:latin typeface="Cambria Math" panose="02040503050406030204" pitchFamily="18" charset="0"/>
                                          <a:ea typeface="Cambria Math" panose="02040503050406030204" pitchFamily="18" charset="0"/>
                                        </a:rPr>
                                      </m:ctrlPr>
                                    </m:sSubPr>
                                    <m:e>
                                      <m:r>
                                        <a:rPr lang="en-GB" sz="2100" b="0" i="1" smtClean="0">
                                          <a:latin typeface="Cambria Math" panose="02040503050406030204" pitchFamily="18" charset="0"/>
                                          <a:ea typeface="Cambria Math" panose="02040503050406030204" pitchFamily="18" charset="0"/>
                                        </a:rPr>
                                        <m:t>𝑉</m:t>
                                      </m:r>
                                    </m:e>
                                    <m:sub>
                                      <m:r>
                                        <a:rPr lang="en-GB" sz="2100" b="0" i="1" smtClean="0">
                                          <a:latin typeface="Cambria Math" panose="02040503050406030204" pitchFamily="18" charset="0"/>
                                          <a:ea typeface="Cambria Math" panose="02040503050406030204" pitchFamily="18" charset="0"/>
                                        </a:rPr>
                                        <m:t>𝐴</m:t>
                                      </m:r>
                                      <m:r>
                                        <a:rPr lang="en-GB" sz="2100" b="0" i="1" smtClean="0">
                                          <a:latin typeface="Cambria Math" panose="02040503050406030204" pitchFamily="18" charset="0"/>
                                          <a:ea typeface="Cambria Math" panose="02040503050406030204" pitchFamily="18" charset="0"/>
                                        </a:rPr>
                                        <m:t>,</m:t>
                                      </m:r>
                                      <m:r>
                                        <a:rPr lang="en-GB" sz="2100" b="0" i="1" smtClean="0">
                                          <a:latin typeface="Cambria Math" panose="02040503050406030204" pitchFamily="18" charset="0"/>
                                          <a:ea typeface="Cambria Math" panose="02040503050406030204" pitchFamily="18" charset="0"/>
                                        </a:rPr>
                                        <m:t>𝑖𝑛𝑓𝑙𝑜𝑤</m:t>
                                      </m:r>
                                    </m:sub>
                                  </m:sSub>
                                </m:num>
                                <m:den>
                                  <m:sSub>
                                    <m:sSubPr>
                                      <m:ctrlPr>
                                        <a:rPr lang="en-US" sz="2100" i="1" smtClean="0">
                                          <a:latin typeface="Cambria Math" panose="02040503050406030204" pitchFamily="18" charset="0"/>
                                          <a:ea typeface="Cambria Math" panose="02040503050406030204" pitchFamily="18" charset="0"/>
                                        </a:rPr>
                                      </m:ctrlPr>
                                    </m:sSubPr>
                                    <m:e>
                                      <m:r>
                                        <a:rPr lang="en-US" sz="2100" i="1" smtClean="0">
                                          <a:latin typeface="Cambria Math" panose="02040503050406030204" pitchFamily="18" charset="0"/>
                                          <a:ea typeface="Cambria Math" panose="02040503050406030204" pitchFamily="18" charset="0"/>
                                        </a:rPr>
                                        <m:t>𝜆</m:t>
                                      </m:r>
                                    </m:e>
                                    <m:sub>
                                      <m:r>
                                        <a:rPr lang="en-GB" sz="2100" b="0" i="1" smtClean="0">
                                          <a:latin typeface="Cambria Math" panose="02040503050406030204" pitchFamily="18" charset="0"/>
                                          <a:ea typeface="Cambria Math" panose="02040503050406030204" pitchFamily="18" charset="0"/>
                                        </a:rPr>
                                        <m:t>𝐶</m:t>
                                      </m:r>
                                    </m:sub>
                                  </m:sSub>
                                </m:den>
                              </m:f>
                              <m:r>
                                <a:rPr lang="en-US" sz="2100" i="1" smtClean="0">
                                  <a:latin typeface="Cambria Math" panose="02040503050406030204" pitchFamily="18" charset="0"/>
                                  <a:ea typeface="Cambria Math" panose="02040503050406030204" pitchFamily="18" charset="0"/>
                                </a:rPr>
                                <m:t>ℛ</m:t>
                              </m:r>
                            </m:e>
                          </m:d>
                        </m:oMath>
                      </m:oMathPara>
                    </a14:m>
                    <a:endParaRPr lang="en-US" sz="2100" dirty="0"/>
                  </a:p>
                </p:txBody>
              </p:sp>
            </mc:Choice>
            <mc:Fallback xmlns="">
              <p:sp>
                <p:nvSpPr>
                  <p:cNvPr id="14" name="TextBox 13">
                    <a:extLst>
                      <a:ext uri="{FF2B5EF4-FFF2-40B4-BE49-F238E27FC236}">
                        <a16:creationId xmlns:a16="http://schemas.microsoft.com/office/drawing/2014/main" id="{40EE71D7-FFD7-96A0-A2F9-A14B3D2431E1}"/>
                      </a:ext>
                    </a:extLst>
                  </p:cNvPr>
                  <p:cNvSpPr txBox="1">
                    <a:spLocks noRot="1" noChangeAspect="1" noMove="1" noResize="1" noEditPoints="1" noAdjustHandles="1" noChangeArrowheads="1" noChangeShapeType="1" noTextEdit="1"/>
                  </p:cNvSpPr>
                  <p:nvPr/>
                </p:nvSpPr>
                <p:spPr>
                  <a:xfrm>
                    <a:off x="538989" y="2692909"/>
                    <a:ext cx="5551422" cy="761491"/>
                  </a:xfrm>
                  <a:prstGeom prst="rect">
                    <a:avLst/>
                  </a:prstGeom>
                  <a:blipFill>
                    <a:blip r:embed="rId5"/>
                    <a:stretch>
                      <a:fillRect b="-1667"/>
                    </a:stretch>
                  </a:blipFill>
                </p:spPr>
                <p:txBody>
                  <a:bodyPr/>
                  <a:lstStyle/>
                  <a:p>
                    <a:r>
                      <a:rPr lang="en-US">
                        <a:noFill/>
                      </a:rPr>
                      <a:t> </a:t>
                    </a:r>
                  </a:p>
                </p:txBody>
              </p:sp>
            </mc:Fallback>
          </mc:AlternateContent>
          <p:sp>
            <p:nvSpPr>
              <p:cNvPr id="16" name="Oval 15">
                <a:extLst>
                  <a:ext uri="{FF2B5EF4-FFF2-40B4-BE49-F238E27FC236}">
                    <a16:creationId xmlns:a16="http://schemas.microsoft.com/office/drawing/2014/main" id="{D6404CFC-6B04-B206-8794-A32C148CA4E7}"/>
                  </a:ext>
                </a:extLst>
              </p:cNvPr>
              <p:cNvSpPr/>
              <p:nvPr/>
            </p:nvSpPr>
            <p:spPr>
              <a:xfrm>
                <a:off x="1907028" y="2604891"/>
                <a:ext cx="632976" cy="857975"/>
              </a:xfrm>
              <a:prstGeom prst="ellipse">
                <a:avLst/>
              </a:prstGeom>
              <a:noFill/>
              <a:ln w="38100">
                <a:solidFill>
                  <a:srgbClr val="00FD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432FF"/>
                  </a:solidFill>
                </a:endParaRPr>
              </a:p>
            </p:txBody>
          </p:sp>
        </p:grpSp>
        <p:sp>
          <p:nvSpPr>
            <p:cNvPr id="21" name="TextBox 20">
              <a:extLst>
                <a:ext uri="{FF2B5EF4-FFF2-40B4-BE49-F238E27FC236}">
                  <a16:creationId xmlns:a16="http://schemas.microsoft.com/office/drawing/2014/main" id="{6AF1CD61-0C8F-CD25-F669-761DD2E94FD7}"/>
                </a:ext>
              </a:extLst>
            </p:cNvPr>
            <p:cNvSpPr txBox="1"/>
            <p:nvPr/>
          </p:nvSpPr>
          <p:spPr>
            <a:xfrm>
              <a:off x="5114033" y="2819538"/>
              <a:ext cx="1588856" cy="584775"/>
            </a:xfrm>
            <a:prstGeom prst="rect">
              <a:avLst/>
            </a:prstGeom>
            <a:noFill/>
          </p:spPr>
          <p:txBody>
            <a:bodyPr wrap="square">
              <a:spAutoFit/>
            </a:bodyPr>
            <a:lstStyle/>
            <a:p>
              <a:pPr algn="ctr"/>
              <a:r>
                <a:rPr lang="en-US" sz="1600" dirty="0">
                  <a:solidFill>
                    <a:schemeClr val="accent4">
                      <a:lumMod val="75000"/>
                    </a:schemeClr>
                  </a:solidFill>
                </a:rPr>
                <a:t>(Shay et al.,</a:t>
              </a:r>
            </a:p>
            <a:p>
              <a:pPr algn="ctr"/>
              <a:r>
                <a:rPr lang="en-US" sz="1600" dirty="0">
                  <a:solidFill>
                    <a:schemeClr val="accent4">
                      <a:lumMod val="75000"/>
                    </a:schemeClr>
                  </a:solidFill>
                </a:rPr>
                <a:t> 2018)</a:t>
              </a:r>
            </a:p>
          </p:txBody>
        </p:sp>
      </p:grpSp>
      <p:sp>
        <p:nvSpPr>
          <p:cNvPr id="3" name="TextBox 2">
            <a:extLst>
              <a:ext uri="{FF2B5EF4-FFF2-40B4-BE49-F238E27FC236}">
                <a16:creationId xmlns:a16="http://schemas.microsoft.com/office/drawing/2014/main" id="{5E9BE763-9DA6-A0F2-94ED-0557C5B1CF7B}"/>
              </a:ext>
            </a:extLst>
          </p:cNvPr>
          <p:cNvSpPr txBox="1"/>
          <p:nvPr/>
        </p:nvSpPr>
        <p:spPr>
          <a:xfrm>
            <a:off x="8082116" y="275643"/>
            <a:ext cx="3974417" cy="646331"/>
          </a:xfrm>
          <a:prstGeom prst="rect">
            <a:avLst/>
          </a:prstGeom>
          <a:noFill/>
        </p:spPr>
        <p:txBody>
          <a:bodyPr wrap="square">
            <a:spAutoFit/>
          </a:bodyPr>
          <a:lstStyle/>
          <a:p>
            <a:pPr marL="0" indent="0" algn="ctr">
              <a:buNone/>
            </a:pPr>
            <a:r>
              <a:rPr lang="en-US" sz="1800" i="1" dirty="0"/>
              <a:t>Turbulence and magnetic reconnection is a two way-interaction.</a:t>
            </a:r>
          </a:p>
        </p:txBody>
      </p:sp>
    </p:spTree>
    <p:extLst>
      <p:ext uri="{BB962C8B-B14F-4D97-AF65-F5344CB8AC3E}">
        <p14:creationId xmlns:p14="http://schemas.microsoft.com/office/powerpoint/2010/main" val="663458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5BBBC-26A7-1762-E2CA-DDD0F21A4B8E}"/>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5A6B9744-2842-1AA7-D0AD-051ADD8BDA18}"/>
              </a:ext>
            </a:extLst>
          </p:cNvPr>
          <p:cNvGrpSpPr/>
          <p:nvPr/>
        </p:nvGrpSpPr>
        <p:grpSpPr>
          <a:xfrm>
            <a:off x="11177" y="6528811"/>
            <a:ext cx="12192000" cy="369332"/>
            <a:chOff x="0" y="6488668"/>
            <a:chExt cx="12192000" cy="369332"/>
          </a:xfrm>
        </p:grpSpPr>
        <p:grpSp>
          <p:nvGrpSpPr>
            <p:cNvPr id="6" name="Group 5">
              <a:extLst>
                <a:ext uri="{FF2B5EF4-FFF2-40B4-BE49-F238E27FC236}">
                  <a16:creationId xmlns:a16="http://schemas.microsoft.com/office/drawing/2014/main" id="{0C9CAC3D-1422-E08F-D324-DB18CEED32E1}"/>
                </a:ext>
              </a:extLst>
            </p:cNvPr>
            <p:cNvGrpSpPr/>
            <p:nvPr/>
          </p:nvGrpSpPr>
          <p:grpSpPr>
            <a:xfrm>
              <a:off x="0" y="6488668"/>
              <a:ext cx="12192000" cy="349984"/>
              <a:chOff x="0" y="6488668"/>
              <a:chExt cx="12192000" cy="349984"/>
            </a:xfrm>
          </p:grpSpPr>
          <p:sp>
            <p:nvSpPr>
              <p:cNvPr id="4" name="TextBox 3">
                <a:extLst>
                  <a:ext uri="{FF2B5EF4-FFF2-40B4-BE49-F238E27FC236}">
                    <a16:creationId xmlns:a16="http://schemas.microsoft.com/office/drawing/2014/main" id="{AFC7416F-4238-6401-20FB-2BAE7C686BE7}"/>
                  </a:ext>
                </a:extLst>
              </p:cNvPr>
              <p:cNvSpPr txBox="1"/>
              <p:nvPr/>
            </p:nvSpPr>
            <p:spPr>
              <a:xfrm>
                <a:off x="0" y="6500098"/>
                <a:ext cx="12192000" cy="338554"/>
              </a:xfrm>
              <a:prstGeom prst="rect">
                <a:avLst/>
              </a:prstGeom>
              <a:noFill/>
            </p:spPr>
            <p:txBody>
              <a:bodyPr wrap="square" rtlCol="0">
                <a:spAutoFit/>
              </a:bodyPr>
              <a:lstStyle/>
              <a:p>
                <a:r>
                  <a:rPr lang="en-US" sz="1600" dirty="0">
                    <a:hlinkClick r:id="rId3"/>
                  </a:rPr>
                  <a:t>paulina.pilapana@northumbria.ac.uk</a:t>
                </a:r>
                <a:r>
                  <a:rPr lang="en-US" sz="1600" dirty="0"/>
                  <a:t>										3</a:t>
                </a:r>
              </a:p>
            </p:txBody>
          </p:sp>
          <p:cxnSp>
            <p:nvCxnSpPr>
              <p:cNvPr id="5" name="Straight Connector 4">
                <a:extLst>
                  <a:ext uri="{FF2B5EF4-FFF2-40B4-BE49-F238E27FC236}">
                    <a16:creationId xmlns:a16="http://schemas.microsoft.com/office/drawing/2014/main" id="{B48D74DB-F4BB-4FC3-4950-CE2BB177D3EC}"/>
                  </a:ext>
                </a:extLst>
              </p:cNvPr>
              <p:cNvCxnSpPr/>
              <p:nvPr/>
            </p:nvCxnSpPr>
            <p:spPr>
              <a:xfrm>
                <a:off x="0" y="6488668"/>
                <a:ext cx="12192000" cy="0"/>
              </a:xfrm>
              <a:prstGeom prst="line">
                <a:avLst/>
              </a:prstGeom>
              <a:ln w="63500">
                <a:gradFill flip="none" rotWithShape="1">
                  <a:gsLst>
                    <a:gs pos="0">
                      <a:schemeClr val="tx1"/>
                    </a:gs>
                    <a:gs pos="46000">
                      <a:schemeClr val="accent1">
                        <a:lumMod val="95000"/>
                        <a:lumOff val="5000"/>
                      </a:schemeClr>
                    </a:gs>
                    <a:gs pos="100000">
                      <a:schemeClr val="accent1">
                        <a:lumMod val="60000"/>
                      </a:schemeClr>
                    </a:gs>
                  </a:gsLst>
                  <a:path path="circle">
                    <a:fillToRect l="50000" t="130000" r="50000" b="-30000"/>
                  </a:path>
                  <a:tileRect/>
                </a:gradFill>
              </a:ln>
            </p:spPr>
            <p:style>
              <a:lnRef idx="2">
                <a:schemeClr val="dk1"/>
              </a:lnRef>
              <a:fillRef idx="0">
                <a:schemeClr val="dk1"/>
              </a:fillRef>
              <a:effectRef idx="1">
                <a:schemeClr val="dk1"/>
              </a:effectRef>
              <a:fontRef idx="minor">
                <a:schemeClr val="tx1"/>
              </a:fontRef>
            </p:style>
          </p:cxnSp>
        </p:grpSp>
        <p:pic>
          <p:nvPicPr>
            <p:cNvPr id="7" name="Picture 2">
              <a:extLst>
                <a:ext uri="{FF2B5EF4-FFF2-40B4-BE49-F238E27FC236}">
                  <a16:creationId xmlns:a16="http://schemas.microsoft.com/office/drawing/2014/main" id="{A1533D00-CA2F-3CF5-E8C4-E56A5A6B20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3576"/>
            <a:stretch/>
          </p:blipFill>
          <p:spPr bwMode="auto">
            <a:xfrm>
              <a:off x="5949887" y="6510978"/>
              <a:ext cx="292226" cy="34702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itle 1" descr="Nasa/Goddard">
            <a:extLst>
              <a:ext uri="{FF2B5EF4-FFF2-40B4-BE49-F238E27FC236}">
                <a16:creationId xmlns:a16="http://schemas.microsoft.com/office/drawing/2014/main" id="{140F69F9-DF4A-4D36-555D-7187F6FF568B}"/>
              </a:ext>
            </a:extLst>
          </p:cNvPr>
          <p:cNvSpPr txBox="1">
            <a:spLocks/>
          </p:cNvSpPr>
          <p:nvPr/>
        </p:nvSpPr>
        <p:spPr>
          <a:xfrm>
            <a:off x="0" y="3422"/>
            <a:ext cx="12180823" cy="123655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4">
                    <a:lumMod val="75000"/>
                  </a:schemeClr>
                </a:solidFill>
              </a:rPr>
              <a:t>The Magnetosheath and the MMS mission</a:t>
            </a:r>
          </a:p>
        </p:txBody>
      </p:sp>
      <p:pic>
        <p:nvPicPr>
          <p:cNvPr id="20" name="Picture 19">
            <a:extLst>
              <a:ext uri="{FF2B5EF4-FFF2-40B4-BE49-F238E27FC236}">
                <a16:creationId xmlns:a16="http://schemas.microsoft.com/office/drawing/2014/main" id="{AE2B4A95-B5E0-42A1-F5CA-AF064C53FBFA}"/>
              </a:ext>
            </a:extLst>
          </p:cNvPr>
          <p:cNvPicPr>
            <a:picLocks noChangeAspect="1"/>
          </p:cNvPicPr>
          <p:nvPr/>
        </p:nvPicPr>
        <p:blipFill rotWithShape="1">
          <a:blip r:embed="rId5"/>
          <a:srcRect l="14444" t="20616" r="6135" b="24927"/>
          <a:stretch/>
        </p:blipFill>
        <p:spPr>
          <a:xfrm>
            <a:off x="7654982" y="959655"/>
            <a:ext cx="3791430" cy="2968153"/>
          </a:xfrm>
          <a:prstGeom prst="rect">
            <a:avLst/>
          </a:prstGeom>
        </p:spPr>
      </p:pic>
      <p:sp>
        <p:nvSpPr>
          <p:cNvPr id="22" name="TextBox 21">
            <a:extLst>
              <a:ext uri="{FF2B5EF4-FFF2-40B4-BE49-F238E27FC236}">
                <a16:creationId xmlns:a16="http://schemas.microsoft.com/office/drawing/2014/main" id="{C2938B06-8239-C8A1-F09C-C77F41551E4E}"/>
              </a:ext>
            </a:extLst>
          </p:cNvPr>
          <p:cNvSpPr txBox="1"/>
          <p:nvPr/>
        </p:nvSpPr>
        <p:spPr>
          <a:xfrm>
            <a:off x="9667796" y="959655"/>
            <a:ext cx="1650684" cy="461665"/>
          </a:xfrm>
          <a:prstGeom prst="rect">
            <a:avLst/>
          </a:prstGeom>
          <a:noFill/>
        </p:spPr>
        <p:txBody>
          <a:bodyPr wrap="square">
            <a:spAutoFit/>
          </a:bodyPr>
          <a:lstStyle/>
          <a:p>
            <a:r>
              <a:rPr lang="en-GB" sz="1200" dirty="0">
                <a:solidFill>
                  <a:schemeClr val="bg1"/>
                </a:solidFill>
                <a:effectLst/>
                <a:latin typeface="LMRoman10"/>
              </a:rPr>
              <a:t>Adapted from Mary Pat </a:t>
            </a:r>
            <a:r>
              <a:rPr lang="en-GB" sz="1200" dirty="0" err="1">
                <a:solidFill>
                  <a:schemeClr val="bg1"/>
                </a:solidFill>
                <a:effectLst/>
                <a:latin typeface="LMRoman10"/>
              </a:rPr>
              <a:t>Hrybyk</a:t>
            </a:r>
            <a:r>
              <a:rPr lang="en-GB" sz="1200" dirty="0">
                <a:solidFill>
                  <a:schemeClr val="bg1"/>
                </a:solidFill>
                <a:effectLst/>
                <a:latin typeface="LMRoman10"/>
              </a:rPr>
              <a:t>-Keith/NASA </a:t>
            </a:r>
            <a:endParaRPr lang="en-GB" sz="1200" dirty="0">
              <a:solidFill>
                <a:schemeClr val="bg1"/>
              </a:solidFill>
            </a:endParaRPr>
          </a:p>
        </p:txBody>
      </p:sp>
      <p:sp>
        <p:nvSpPr>
          <p:cNvPr id="19" name="Rectangle 18">
            <a:extLst>
              <a:ext uri="{FF2B5EF4-FFF2-40B4-BE49-F238E27FC236}">
                <a16:creationId xmlns:a16="http://schemas.microsoft.com/office/drawing/2014/main" id="{F907C79E-F7DD-89A2-B05D-6CAD1384FDA9}"/>
              </a:ext>
            </a:extLst>
          </p:cNvPr>
          <p:cNvSpPr/>
          <p:nvPr/>
        </p:nvSpPr>
        <p:spPr>
          <a:xfrm>
            <a:off x="10590413" y="3136231"/>
            <a:ext cx="601858" cy="268712"/>
          </a:xfrm>
          <a:prstGeom prst="rect">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a:extLst>
              <a:ext uri="{FF2B5EF4-FFF2-40B4-BE49-F238E27FC236}">
                <a16:creationId xmlns:a16="http://schemas.microsoft.com/office/drawing/2014/main" id="{FAE9EDFA-1607-B1CF-CAC4-50ECC03D8706}"/>
              </a:ext>
            </a:extLst>
          </p:cNvPr>
          <p:cNvCxnSpPr>
            <a:cxnSpLocks/>
            <a:stCxn id="19" idx="1"/>
          </p:cNvCxnSpPr>
          <p:nvPr/>
        </p:nvCxnSpPr>
        <p:spPr>
          <a:xfrm flipH="1">
            <a:off x="7157545" y="3270587"/>
            <a:ext cx="3432868" cy="1037413"/>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a:extLst>
              <a:ext uri="{FF2B5EF4-FFF2-40B4-BE49-F238E27FC236}">
                <a16:creationId xmlns:a16="http://schemas.microsoft.com/office/drawing/2014/main" id="{4CE70EB7-9A77-95A4-491F-0DEAB0805FE9}"/>
              </a:ext>
            </a:extLst>
          </p:cNvPr>
          <p:cNvCxnSpPr>
            <a:cxnSpLocks/>
            <a:stCxn id="19" idx="3"/>
          </p:cNvCxnSpPr>
          <p:nvPr/>
        </p:nvCxnSpPr>
        <p:spPr>
          <a:xfrm>
            <a:off x="11192271" y="3270587"/>
            <a:ext cx="884846" cy="1037413"/>
          </a:xfrm>
          <a:prstGeom prst="line">
            <a:avLst/>
          </a:prstGeom>
        </p:spPr>
        <p:style>
          <a:lnRef idx="2">
            <a:schemeClr val="dk1"/>
          </a:lnRef>
          <a:fillRef idx="0">
            <a:schemeClr val="dk1"/>
          </a:fillRef>
          <a:effectRef idx="1">
            <a:schemeClr val="dk1"/>
          </a:effectRef>
          <a:fontRef idx="minor">
            <a:schemeClr val="tx1"/>
          </a:fontRef>
        </p:style>
      </p:cxnSp>
      <p:pic>
        <p:nvPicPr>
          <p:cNvPr id="35" name="Picture 10" descr="Nasa/Goddard">
            <a:extLst>
              <a:ext uri="{FF2B5EF4-FFF2-40B4-BE49-F238E27FC236}">
                <a16:creationId xmlns:a16="http://schemas.microsoft.com/office/drawing/2014/main" id="{715F3EEA-C2D4-3F2C-BA85-D63EA8F0097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282" r="8659"/>
          <a:stretch/>
        </p:blipFill>
        <p:spPr bwMode="auto">
          <a:xfrm>
            <a:off x="3749960" y="3855035"/>
            <a:ext cx="3315379" cy="255859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descr="Nasa/Goddard">
            <a:extLst>
              <a:ext uri="{FF2B5EF4-FFF2-40B4-BE49-F238E27FC236}">
                <a16:creationId xmlns:a16="http://schemas.microsoft.com/office/drawing/2014/main" id="{27B3AAD7-B7D3-DD53-0C78-3E2D51138B3C}"/>
              </a:ext>
            </a:extLst>
          </p:cNvPr>
          <p:cNvSpPr txBox="1"/>
          <p:nvPr/>
        </p:nvSpPr>
        <p:spPr>
          <a:xfrm>
            <a:off x="5877681" y="6114733"/>
            <a:ext cx="1454463" cy="304607"/>
          </a:xfrm>
          <a:prstGeom prst="rect">
            <a:avLst/>
          </a:prstGeom>
          <a:noFill/>
        </p:spPr>
        <p:txBody>
          <a:bodyPr wrap="square">
            <a:spAutoFit/>
          </a:bodyPr>
          <a:lstStyle/>
          <a:p>
            <a:r>
              <a:rPr lang="en-GB" sz="1200" b="0" i="0" u="none" strike="noStrike" dirty="0">
                <a:solidFill>
                  <a:schemeClr val="bg1"/>
                </a:solidFill>
                <a:effectLst/>
                <a:latin typeface="ProximaCond"/>
              </a:rPr>
              <a:t>NASA/Goddard</a:t>
            </a:r>
            <a:endParaRPr lang="en-GB" sz="1200" dirty="0">
              <a:solidFill>
                <a:schemeClr val="bg1"/>
              </a:solidFill>
            </a:endParaRPr>
          </a:p>
        </p:txBody>
      </p:sp>
      <p:sp>
        <p:nvSpPr>
          <p:cNvPr id="38" name="Content Placeholder 2">
            <a:extLst>
              <a:ext uri="{FF2B5EF4-FFF2-40B4-BE49-F238E27FC236}">
                <a16:creationId xmlns:a16="http://schemas.microsoft.com/office/drawing/2014/main" id="{DE5F7FE3-B15C-1C85-FBA5-8D9FFC3A8D47}"/>
              </a:ext>
            </a:extLst>
          </p:cNvPr>
          <p:cNvSpPr txBox="1">
            <a:spLocks/>
          </p:cNvSpPr>
          <p:nvPr/>
        </p:nvSpPr>
        <p:spPr>
          <a:xfrm>
            <a:off x="312687" y="959655"/>
            <a:ext cx="6590717" cy="29453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200" b="1" dirty="0">
                <a:solidFill>
                  <a:srgbClr val="7030A0"/>
                </a:solidFill>
              </a:rPr>
              <a:t>The magnetosheath: </a:t>
            </a:r>
            <a:r>
              <a:rPr lang="en-US" sz="2200" dirty="0"/>
              <a:t>natural turbulence laboratory:</a:t>
            </a:r>
          </a:p>
          <a:p>
            <a:pPr algn="just"/>
            <a:r>
              <a:rPr lang="en-US" sz="2200" dirty="0"/>
              <a:t>Highly nonlinear </a:t>
            </a:r>
            <a:r>
              <a:rPr lang="en-US" sz="2200" dirty="0" err="1"/>
              <a:t>behaviour</a:t>
            </a:r>
            <a:r>
              <a:rPr lang="en-US" sz="2200" dirty="0"/>
              <a:t>,</a:t>
            </a:r>
          </a:p>
          <a:p>
            <a:pPr algn="just">
              <a:spcBef>
                <a:spcPts val="0"/>
              </a:spcBef>
            </a:pPr>
            <a:r>
              <a:rPr lang="en-US" sz="2200" dirty="0"/>
              <a:t>Thin intense current sheets where magnetic reconnection can occur.</a:t>
            </a:r>
          </a:p>
          <a:p>
            <a:pPr marL="0" indent="0" algn="just">
              <a:buNone/>
            </a:pPr>
            <a:r>
              <a:rPr lang="en-US" sz="2200" dirty="0"/>
              <a:t>The </a:t>
            </a:r>
            <a:r>
              <a:rPr lang="en-US" sz="2200" b="1" dirty="0"/>
              <a:t>Magnetospheric </a:t>
            </a:r>
            <a:r>
              <a:rPr lang="en-US" sz="2200" b="1" dirty="0" err="1"/>
              <a:t>MultiScale</a:t>
            </a:r>
            <a:r>
              <a:rPr lang="en-US" sz="2200" b="1" dirty="0"/>
              <a:t> (MMS) </a:t>
            </a:r>
            <a:r>
              <a:rPr lang="en-US" sz="2200" dirty="0"/>
              <a:t>mission </a:t>
            </a:r>
            <a:r>
              <a:rPr lang="en-US" sz="1800" dirty="0">
                <a:solidFill>
                  <a:schemeClr val="accent4">
                    <a:lumMod val="75000"/>
                  </a:schemeClr>
                </a:solidFill>
              </a:rPr>
              <a:t>(</a:t>
            </a:r>
            <a:r>
              <a:rPr lang="en-GB" sz="1800" dirty="0">
                <a:solidFill>
                  <a:schemeClr val="accent4">
                    <a:lumMod val="75000"/>
                  </a:schemeClr>
                </a:solidFill>
              </a:rPr>
              <a:t>Burch et al., 2016)</a:t>
            </a:r>
            <a:r>
              <a:rPr lang="en-US" sz="2200" dirty="0"/>
              <a:t>:</a:t>
            </a:r>
          </a:p>
          <a:p>
            <a:pPr algn="just"/>
            <a:r>
              <a:rPr lang="en-US" sz="2200" dirty="0"/>
              <a:t>Allows the computation of 3D gradients,</a:t>
            </a:r>
          </a:p>
          <a:p>
            <a:pPr algn="just">
              <a:spcBef>
                <a:spcPts val="0"/>
              </a:spcBef>
            </a:pPr>
            <a:r>
              <a:rPr lang="en-US" sz="2200" dirty="0"/>
              <a:t>High-resolution measurements.</a:t>
            </a: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D6B343F6-BB0D-E97E-8D38-3DF8AFAC488B}"/>
                  </a:ext>
                </a:extLst>
              </p:cNvPr>
              <p:cNvSpPr txBox="1"/>
              <p:nvPr/>
            </p:nvSpPr>
            <p:spPr>
              <a:xfrm>
                <a:off x="638857" y="4251075"/>
                <a:ext cx="2918951" cy="1766509"/>
              </a:xfrm>
              <a:prstGeom prst="rect">
                <a:avLst/>
              </a:prstGeom>
              <a:noFill/>
            </p:spPr>
            <p:txBody>
              <a:bodyPr wrap="square">
                <a:spAutoFit/>
              </a:bodyPr>
              <a:lstStyle/>
              <a:p>
                <a:pPr>
                  <a:buFont typeface="Wingdings" pitchFamily="2" charset="2"/>
                  <a:buChar char="Ø"/>
                </a:pPr>
                <a:r>
                  <a:rPr lang="en-GB" b="1" dirty="0"/>
                  <a:t> </a:t>
                </a:r>
                <a14:m>
                  <m:oMath xmlns:m="http://schemas.openxmlformats.org/officeDocument/2006/math">
                    <m:r>
                      <m:rPr>
                        <m:nor/>
                      </m:rPr>
                      <a:rPr lang="en-GB" b="1" smtClean="0">
                        <a:latin typeface="Cambria Math" panose="02040503050406030204" pitchFamily="18" charset="0"/>
                      </a:rPr>
                      <m:t>B</m:t>
                    </m:r>
                  </m:oMath>
                </a14:m>
                <a:r>
                  <a:rPr lang="en-US" dirty="0"/>
                  <a:t> (FGM, 128 samples/s),           </a:t>
                </a:r>
                <a14:m>
                  <m:oMath xmlns:m="http://schemas.openxmlformats.org/officeDocument/2006/math">
                    <m:r>
                      <m:rPr>
                        <m:nor/>
                      </m:rPr>
                      <a:rPr lang="en-GB" b="1">
                        <a:latin typeface="Cambria Math" panose="02040503050406030204" pitchFamily="18" charset="0"/>
                      </a:rPr>
                      <m:t>E</m:t>
                    </m:r>
                  </m:oMath>
                </a14:m>
                <a:r>
                  <a:rPr lang="en-US" b="1" dirty="0"/>
                  <a:t> </a:t>
                </a:r>
                <a:r>
                  <a:rPr lang="en-US" dirty="0"/>
                  <a:t>(EDP, 	8192 samples/s),</a:t>
                </a:r>
              </a:p>
              <a:p>
                <a:pPr algn="just">
                  <a:buFont typeface="Wingdings" pitchFamily="2" charset="2"/>
                  <a:buChar char="Ø"/>
                </a:pPr>
                <a:r>
                  <a:rPr lang="en-US" dirty="0"/>
                  <a:t> </a:t>
                </a:r>
                <a14:m>
                  <m:oMath xmlns:m="http://schemas.openxmlformats.org/officeDocument/2006/math">
                    <m:sSub>
                      <m:sSubPr>
                        <m:ctrlPr>
                          <a:rPr lang="en-US"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𝑒</m:t>
                        </m:r>
                        <m:r>
                          <a:rPr lang="en-GB" i="1">
                            <a:latin typeface="Cambria Math" panose="02040503050406030204" pitchFamily="18" charset="0"/>
                          </a:rPr>
                          <m:t>,</m:t>
                        </m:r>
                        <m:r>
                          <a:rPr lang="en-GB" i="1">
                            <a:latin typeface="Cambria Math" panose="02040503050406030204" pitchFamily="18" charset="0"/>
                          </a:rPr>
                          <m:t>𝑖</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GB" b="1">
                            <a:latin typeface="Cambria Math" panose="02040503050406030204" pitchFamily="18" charset="0"/>
                          </a:rPr>
                          <m:t>𝐯</m:t>
                        </m:r>
                      </m:e>
                      <m:sub>
                        <m:r>
                          <a:rPr lang="en-GB" i="1">
                            <a:latin typeface="Cambria Math" panose="02040503050406030204" pitchFamily="18" charset="0"/>
                          </a:rPr>
                          <m:t>𝑒</m:t>
                        </m:r>
                        <m:r>
                          <a:rPr lang="en-GB" i="1">
                            <a:latin typeface="Cambria Math" panose="02040503050406030204" pitchFamily="18" charset="0"/>
                          </a:rPr>
                          <m:t>,</m:t>
                        </m:r>
                        <m:r>
                          <a:rPr lang="en-GB" i="1">
                            <a:latin typeface="Cambria Math" panose="02040503050406030204" pitchFamily="18" charset="0"/>
                          </a:rPr>
                          <m:t>𝑖</m:t>
                        </m:r>
                      </m:sub>
                    </m:sSub>
                  </m:oMath>
                </a14:m>
                <a:r>
                  <a:rPr lang="en-US" dirty="0"/>
                  <a:t>, </a:t>
                </a:r>
                <a14:m>
                  <m:oMath xmlns:m="http://schemas.openxmlformats.org/officeDocument/2006/math">
                    <m:sSub>
                      <m:sSubPr>
                        <m:ctrlPr>
                          <a:rPr lang="en-US" i="1">
                            <a:latin typeface="Cambria Math" panose="02040503050406030204" pitchFamily="18" charset="0"/>
                          </a:rPr>
                        </m:ctrlPr>
                      </m:sSubPr>
                      <m:e>
                        <m:r>
                          <m:rPr>
                            <m:sty m:val="p"/>
                          </m:rPr>
                          <a:rPr lang="en-GB">
                            <a:latin typeface="Cambria Math" panose="02040503050406030204" pitchFamily="18" charset="0"/>
                          </a:rPr>
                          <m:t>T</m:t>
                        </m:r>
                      </m:e>
                      <m:sub>
                        <m:r>
                          <a:rPr lang="en-GB" i="1">
                            <a:latin typeface="Cambria Math" panose="02040503050406030204" pitchFamily="18" charset="0"/>
                          </a:rPr>
                          <m:t>𝑒</m:t>
                        </m:r>
                        <m:r>
                          <a:rPr lang="en-GB" i="1">
                            <a:latin typeface="Cambria Math" panose="02040503050406030204" pitchFamily="18" charset="0"/>
                          </a:rPr>
                          <m:t>,</m:t>
                        </m:r>
                        <m:r>
                          <a:rPr lang="en-GB" i="1">
                            <a:latin typeface="Cambria Math" panose="02040503050406030204" pitchFamily="18" charset="0"/>
                          </a:rPr>
                          <m:t>𝑖</m:t>
                        </m:r>
                      </m:sub>
                    </m:sSub>
                  </m:oMath>
                </a14:m>
                <a:r>
                  <a:rPr lang="en-US" dirty="0"/>
                  <a:t> (FPI, cadence: 150 	and 30 </a:t>
                </a:r>
                <a:r>
                  <a:rPr lang="en-US" dirty="0" err="1"/>
                  <a:t>ms</a:t>
                </a:r>
                <a:r>
                  <a:rPr lang="en-US" dirty="0"/>
                  <a:t> for ions and electrons, respectively).</a:t>
                </a:r>
              </a:p>
            </p:txBody>
          </p:sp>
        </mc:Choice>
        <mc:Fallback xmlns="">
          <p:sp>
            <p:nvSpPr>
              <p:cNvPr id="43" name="TextBox 42">
                <a:extLst>
                  <a:ext uri="{FF2B5EF4-FFF2-40B4-BE49-F238E27FC236}">
                    <a16:creationId xmlns:a16="http://schemas.microsoft.com/office/drawing/2014/main" id="{D6B343F6-BB0D-E97E-8D38-3DF8AFAC488B}"/>
                  </a:ext>
                </a:extLst>
              </p:cNvPr>
              <p:cNvSpPr txBox="1">
                <a:spLocks noRot="1" noChangeAspect="1" noMove="1" noResize="1" noEditPoints="1" noAdjustHandles="1" noChangeArrowheads="1" noChangeShapeType="1" noTextEdit="1"/>
              </p:cNvSpPr>
              <p:nvPr/>
            </p:nvSpPr>
            <p:spPr>
              <a:xfrm>
                <a:off x="638857" y="4251075"/>
                <a:ext cx="2918951" cy="1766509"/>
              </a:xfrm>
              <a:prstGeom prst="rect">
                <a:avLst/>
              </a:prstGeom>
              <a:blipFill>
                <a:blip r:embed="rId7"/>
                <a:stretch>
                  <a:fillRect l="-1732" t="-1429" r="-1732" b="-5000"/>
                </a:stretch>
              </a:blipFill>
            </p:spPr>
            <p:txBody>
              <a:bodyPr/>
              <a:lstStyle/>
              <a:p>
                <a:r>
                  <a:rPr lang="en-US">
                    <a:noFill/>
                  </a:rPr>
                  <a:t> </a:t>
                </a:r>
              </a:p>
            </p:txBody>
          </p:sp>
        </mc:Fallback>
      </mc:AlternateContent>
      <p:pic>
        <p:nvPicPr>
          <p:cNvPr id="44" name="Picture 43">
            <a:extLst>
              <a:ext uri="{FF2B5EF4-FFF2-40B4-BE49-F238E27FC236}">
                <a16:creationId xmlns:a16="http://schemas.microsoft.com/office/drawing/2014/main" id="{5AED24DE-E1BB-104A-717F-4A64F023278D}"/>
              </a:ext>
            </a:extLst>
          </p:cNvPr>
          <p:cNvPicPr>
            <a:picLocks noChangeAspect="1"/>
          </p:cNvPicPr>
          <p:nvPr/>
        </p:nvPicPr>
        <p:blipFill>
          <a:blip r:embed="rId8"/>
          <a:stretch>
            <a:fillRect/>
          </a:stretch>
        </p:blipFill>
        <p:spPr>
          <a:xfrm>
            <a:off x="7157545" y="4308001"/>
            <a:ext cx="4919572" cy="1916170"/>
          </a:xfrm>
          <a:prstGeom prst="rect">
            <a:avLst/>
          </a:prstGeom>
          <a:ln>
            <a:solidFill>
              <a:schemeClr val="tx1"/>
            </a:solidFill>
          </a:ln>
        </p:spPr>
      </p:pic>
    </p:spTree>
    <p:extLst>
      <p:ext uri="{BB962C8B-B14F-4D97-AF65-F5344CB8AC3E}">
        <p14:creationId xmlns:p14="http://schemas.microsoft.com/office/powerpoint/2010/main" val="3550303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36EFE-97FE-C5D3-B7BF-ED303D171E35}"/>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2AC5A1FD-F357-1CAE-77BB-F9BEE18F7BD8}"/>
              </a:ext>
            </a:extLst>
          </p:cNvPr>
          <p:cNvGrpSpPr/>
          <p:nvPr/>
        </p:nvGrpSpPr>
        <p:grpSpPr>
          <a:xfrm>
            <a:off x="11177" y="6528811"/>
            <a:ext cx="12192000" cy="369332"/>
            <a:chOff x="0" y="6488668"/>
            <a:chExt cx="12192000" cy="369332"/>
          </a:xfrm>
        </p:grpSpPr>
        <p:grpSp>
          <p:nvGrpSpPr>
            <p:cNvPr id="6" name="Group 5">
              <a:extLst>
                <a:ext uri="{FF2B5EF4-FFF2-40B4-BE49-F238E27FC236}">
                  <a16:creationId xmlns:a16="http://schemas.microsoft.com/office/drawing/2014/main" id="{525B6BB8-8283-2AE5-1FB8-D1BD22AC70D7}"/>
                </a:ext>
              </a:extLst>
            </p:cNvPr>
            <p:cNvGrpSpPr/>
            <p:nvPr/>
          </p:nvGrpSpPr>
          <p:grpSpPr>
            <a:xfrm>
              <a:off x="0" y="6488668"/>
              <a:ext cx="12192000" cy="349984"/>
              <a:chOff x="0" y="6488668"/>
              <a:chExt cx="12192000" cy="349984"/>
            </a:xfrm>
          </p:grpSpPr>
          <p:sp>
            <p:nvSpPr>
              <p:cNvPr id="4" name="TextBox 3">
                <a:extLst>
                  <a:ext uri="{FF2B5EF4-FFF2-40B4-BE49-F238E27FC236}">
                    <a16:creationId xmlns:a16="http://schemas.microsoft.com/office/drawing/2014/main" id="{08A37214-956A-E9C4-39BF-1E02F0F984F7}"/>
                  </a:ext>
                </a:extLst>
              </p:cNvPr>
              <p:cNvSpPr txBox="1"/>
              <p:nvPr/>
            </p:nvSpPr>
            <p:spPr>
              <a:xfrm>
                <a:off x="0" y="6500098"/>
                <a:ext cx="12192000" cy="338554"/>
              </a:xfrm>
              <a:prstGeom prst="rect">
                <a:avLst/>
              </a:prstGeom>
              <a:noFill/>
            </p:spPr>
            <p:txBody>
              <a:bodyPr wrap="square" rtlCol="0">
                <a:spAutoFit/>
              </a:bodyPr>
              <a:lstStyle/>
              <a:p>
                <a:r>
                  <a:rPr lang="en-US" sz="1600" dirty="0">
                    <a:hlinkClick r:id="rId3"/>
                  </a:rPr>
                  <a:t>paulina.pilapana@northumbria.ac.uk</a:t>
                </a:r>
                <a:r>
                  <a:rPr lang="en-US" sz="1600" dirty="0"/>
                  <a:t>										4</a:t>
                </a:r>
              </a:p>
            </p:txBody>
          </p:sp>
          <p:cxnSp>
            <p:nvCxnSpPr>
              <p:cNvPr id="5" name="Straight Connector 4">
                <a:extLst>
                  <a:ext uri="{FF2B5EF4-FFF2-40B4-BE49-F238E27FC236}">
                    <a16:creationId xmlns:a16="http://schemas.microsoft.com/office/drawing/2014/main" id="{642F25BA-C69A-5839-A8EA-C738EC7D9E6B}"/>
                  </a:ext>
                </a:extLst>
              </p:cNvPr>
              <p:cNvCxnSpPr/>
              <p:nvPr/>
            </p:nvCxnSpPr>
            <p:spPr>
              <a:xfrm>
                <a:off x="0" y="6488668"/>
                <a:ext cx="12192000" cy="0"/>
              </a:xfrm>
              <a:prstGeom prst="line">
                <a:avLst/>
              </a:prstGeom>
              <a:ln w="63500">
                <a:gradFill flip="none" rotWithShape="1">
                  <a:gsLst>
                    <a:gs pos="0">
                      <a:schemeClr val="tx1"/>
                    </a:gs>
                    <a:gs pos="46000">
                      <a:schemeClr val="accent1">
                        <a:lumMod val="95000"/>
                        <a:lumOff val="5000"/>
                      </a:schemeClr>
                    </a:gs>
                    <a:gs pos="100000">
                      <a:schemeClr val="accent1">
                        <a:lumMod val="60000"/>
                      </a:schemeClr>
                    </a:gs>
                  </a:gsLst>
                  <a:path path="circle">
                    <a:fillToRect l="50000" t="130000" r="50000" b="-30000"/>
                  </a:path>
                  <a:tileRect/>
                </a:gradFill>
              </a:ln>
            </p:spPr>
            <p:style>
              <a:lnRef idx="2">
                <a:schemeClr val="dk1"/>
              </a:lnRef>
              <a:fillRef idx="0">
                <a:schemeClr val="dk1"/>
              </a:fillRef>
              <a:effectRef idx="1">
                <a:schemeClr val="dk1"/>
              </a:effectRef>
              <a:fontRef idx="minor">
                <a:schemeClr val="tx1"/>
              </a:fontRef>
            </p:style>
          </p:cxnSp>
        </p:grpSp>
        <p:pic>
          <p:nvPicPr>
            <p:cNvPr id="7" name="Picture 2">
              <a:extLst>
                <a:ext uri="{FF2B5EF4-FFF2-40B4-BE49-F238E27FC236}">
                  <a16:creationId xmlns:a16="http://schemas.microsoft.com/office/drawing/2014/main" id="{C16E7143-9145-C99A-3EB7-4F99EF0BC5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3576"/>
            <a:stretch/>
          </p:blipFill>
          <p:spPr bwMode="auto">
            <a:xfrm>
              <a:off x="5949887" y="6510978"/>
              <a:ext cx="292226" cy="34702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itle 1" descr="Nasa/Goddard">
            <a:extLst>
              <a:ext uri="{FF2B5EF4-FFF2-40B4-BE49-F238E27FC236}">
                <a16:creationId xmlns:a16="http://schemas.microsoft.com/office/drawing/2014/main" id="{8E8A6101-F48D-1908-2DE9-0A4FF95B138D}"/>
              </a:ext>
            </a:extLst>
          </p:cNvPr>
          <p:cNvSpPr txBox="1">
            <a:spLocks/>
          </p:cNvSpPr>
          <p:nvPr/>
        </p:nvSpPr>
        <p:spPr>
          <a:xfrm>
            <a:off x="0" y="3422"/>
            <a:ext cx="12180823" cy="123655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4">
                    <a:lumMod val="75000"/>
                  </a:schemeClr>
                </a:solidFill>
              </a:rPr>
              <a:t>Automatic algorithm to identify reconnection</a:t>
            </a:r>
          </a:p>
        </p:txBody>
      </p:sp>
      <p:sp>
        <p:nvSpPr>
          <p:cNvPr id="2" name="Content Placeholder 2">
            <a:extLst>
              <a:ext uri="{FF2B5EF4-FFF2-40B4-BE49-F238E27FC236}">
                <a16:creationId xmlns:a16="http://schemas.microsoft.com/office/drawing/2014/main" id="{4CC7C4FD-A6A6-0501-0337-B4975CF89922}"/>
              </a:ext>
            </a:extLst>
          </p:cNvPr>
          <p:cNvSpPr>
            <a:spLocks noGrp="1"/>
          </p:cNvSpPr>
          <p:nvPr>
            <p:ph idx="1"/>
          </p:nvPr>
        </p:nvSpPr>
        <p:spPr>
          <a:xfrm>
            <a:off x="832611" y="1050710"/>
            <a:ext cx="10036672" cy="2378289"/>
          </a:xfrm>
        </p:spPr>
        <p:txBody>
          <a:bodyPr>
            <a:normAutofit lnSpcReduction="10000"/>
          </a:bodyPr>
          <a:lstStyle/>
          <a:p>
            <a:pPr marL="285750" indent="-285750" algn="just">
              <a:buFont typeface="Arial" panose="020B0604020202020204" pitchFamily="34" charset="0"/>
              <a:buChar char="•"/>
            </a:pPr>
            <a:r>
              <a:rPr lang="en-US" sz="2800" dirty="0"/>
              <a:t>Unsupervised Machine Learning (ML) algorithm:                Toeplitz Inverse-Covariance Clustering (</a:t>
            </a:r>
            <a:r>
              <a:rPr lang="en-US" sz="2800" b="1" dirty="0"/>
              <a:t>TICC</a:t>
            </a:r>
            <a:r>
              <a:rPr lang="en-US" sz="2800" dirty="0"/>
              <a:t>) of Multivariate Time Series Data by </a:t>
            </a:r>
            <a:r>
              <a:rPr lang="en-US" sz="2800" dirty="0">
                <a:solidFill>
                  <a:srgbClr val="0070C0"/>
                </a:solidFill>
              </a:rPr>
              <a:t>D. </a:t>
            </a:r>
            <a:r>
              <a:rPr lang="en-US" sz="2800" dirty="0" err="1">
                <a:solidFill>
                  <a:srgbClr val="0070C0"/>
                </a:solidFill>
              </a:rPr>
              <a:t>Hallac</a:t>
            </a:r>
            <a:r>
              <a:rPr lang="en-US" sz="2800" dirty="0">
                <a:solidFill>
                  <a:srgbClr val="0070C0"/>
                </a:solidFill>
              </a:rPr>
              <a:t> et al. (2017)</a:t>
            </a:r>
            <a:r>
              <a:rPr lang="en-US" sz="2800" dirty="0"/>
              <a:t>.</a:t>
            </a:r>
          </a:p>
          <a:p>
            <a:pPr lvl="1" algn="just">
              <a:buFont typeface="Wingdings" pitchFamily="2" charset="2"/>
              <a:buChar char="Ø"/>
            </a:pPr>
            <a:r>
              <a:rPr lang="en-US" dirty="0"/>
              <a:t>Each cluster is modelled with time-invariant correlation network defined by a short window of size (</a:t>
            </a:r>
            <a:r>
              <a:rPr lang="en-US" i="1" dirty="0"/>
              <a:t>w</a:t>
            </a:r>
            <a:r>
              <a:rPr lang="en-US" dirty="0"/>
              <a:t>).</a:t>
            </a:r>
          </a:p>
          <a:p>
            <a:pPr algn="just"/>
            <a:r>
              <a:rPr lang="en-US" dirty="0"/>
              <a:t>Main steps to identify magnetic reconnection sites using TICC:</a:t>
            </a:r>
          </a:p>
        </p:txBody>
      </p:sp>
      <p:sp>
        <p:nvSpPr>
          <p:cNvPr id="3" name="Pentagon 2">
            <a:extLst>
              <a:ext uri="{FF2B5EF4-FFF2-40B4-BE49-F238E27FC236}">
                <a16:creationId xmlns:a16="http://schemas.microsoft.com/office/drawing/2014/main" id="{54C8575E-4A19-4472-D6BA-90D4AC7EECB1}"/>
              </a:ext>
            </a:extLst>
          </p:cNvPr>
          <p:cNvSpPr/>
          <p:nvPr/>
        </p:nvSpPr>
        <p:spPr>
          <a:xfrm>
            <a:off x="701182" y="3743538"/>
            <a:ext cx="2480519" cy="1603373"/>
          </a:xfrm>
          <a:prstGeom prst="homePlate">
            <a:avLst/>
          </a:prstGeom>
          <a:solidFill>
            <a:srgbClr val="00B0F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t>1)</a:t>
            </a:r>
          </a:p>
          <a:p>
            <a:pPr algn="ctr"/>
            <a:r>
              <a:rPr lang="en-US" sz="2200" b="1" dirty="0"/>
              <a:t>Feature selection</a:t>
            </a:r>
          </a:p>
        </p:txBody>
      </p:sp>
      <p:sp>
        <p:nvSpPr>
          <p:cNvPr id="16" name="Pentagon 15">
            <a:extLst>
              <a:ext uri="{FF2B5EF4-FFF2-40B4-BE49-F238E27FC236}">
                <a16:creationId xmlns:a16="http://schemas.microsoft.com/office/drawing/2014/main" id="{EE5861B3-907B-D6C1-EC4F-F5AD9D36A788}"/>
              </a:ext>
            </a:extLst>
          </p:cNvPr>
          <p:cNvSpPr/>
          <p:nvPr/>
        </p:nvSpPr>
        <p:spPr>
          <a:xfrm>
            <a:off x="3480545" y="3743556"/>
            <a:ext cx="2480519" cy="1603353"/>
          </a:xfrm>
          <a:prstGeom prst="homePlate">
            <a:avLst/>
          </a:prstGeom>
          <a:solidFill>
            <a:srgbClr val="FE8E0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t>2)</a:t>
            </a:r>
          </a:p>
          <a:p>
            <a:pPr algn="ctr"/>
            <a:r>
              <a:rPr lang="en-US" sz="2200" b="1" dirty="0"/>
              <a:t>Train and apply TICC</a:t>
            </a:r>
          </a:p>
        </p:txBody>
      </p:sp>
      <p:sp>
        <p:nvSpPr>
          <p:cNvPr id="17" name="Pentagon 16">
            <a:extLst>
              <a:ext uri="{FF2B5EF4-FFF2-40B4-BE49-F238E27FC236}">
                <a16:creationId xmlns:a16="http://schemas.microsoft.com/office/drawing/2014/main" id="{20D749A6-C52B-02F4-BDA9-FFCC42DB2F79}"/>
              </a:ext>
            </a:extLst>
          </p:cNvPr>
          <p:cNvSpPr/>
          <p:nvPr/>
        </p:nvSpPr>
        <p:spPr>
          <a:xfrm>
            <a:off x="9039271" y="3743536"/>
            <a:ext cx="2480519" cy="1603341"/>
          </a:xfrm>
          <a:prstGeom prst="homePlate">
            <a:avLst/>
          </a:prstGeom>
          <a:solidFill>
            <a:schemeClr val="accent5">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t>4)</a:t>
            </a:r>
          </a:p>
          <a:p>
            <a:pPr algn="ctr"/>
            <a:r>
              <a:rPr lang="en-US" sz="2200" b="1" dirty="0"/>
              <a:t>Isolate discrete reconnection events</a:t>
            </a:r>
          </a:p>
        </p:txBody>
      </p:sp>
      <p:sp>
        <p:nvSpPr>
          <p:cNvPr id="9" name="Pentagon 8">
            <a:extLst>
              <a:ext uri="{FF2B5EF4-FFF2-40B4-BE49-F238E27FC236}">
                <a16:creationId xmlns:a16="http://schemas.microsoft.com/office/drawing/2014/main" id="{540A4BD5-9689-68AF-D80B-D294B3C2138F}"/>
              </a:ext>
            </a:extLst>
          </p:cNvPr>
          <p:cNvSpPr/>
          <p:nvPr/>
        </p:nvSpPr>
        <p:spPr>
          <a:xfrm>
            <a:off x="6259908" y="3743537"/>
            <a:ext cx="2480519" cy="1603347"/>
          </a:xfrm>
          <a:prstGeom prst="homePlate">
            <a:avLst/>
          </a:prstGeom>
          <a:solidFill>
            <a:schemeClr val="accent6"/>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t>3)</a:t>
            </a:r>
          </a:p>
          <a:p>
            <a:pPr algn="ctr"/>
            <a:r>
              <a:rPr lang="en-US" sz="2200" b="1" dirty="0"/>
              <a:t>Identify reconnection cluster</a:t>
            </a:r>
          </a:p>
        </p:txBody>
      </p:sp>
    </p:spTree>
    <p:extLst>
      <p:ext uri="{BB962C8B-B14F-4D97-AF65-F5344CB8AC3E}">
        <p14:creationId xmlns:p14="http://schemas.microsoft.com/office/powerpoint/2010/main" val="2268971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E3F76-D3F5-8A45-1223-7778C500148F}"/>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E217656D-B8EE-0F16-0BE4-4F05F7F9B659}"/>
              </a:ext>
            </a:extLst>
          </p:cNvPr>
          <p:cNvGrpSpPr/>
          <p:nvPr/>
        </p:nvGrpSpPr>
        <p:grpSpPr>
          <a:xfrm>
            <a:off x="11177" y="6528811"/>
            <a:ext cx="12192000" cy="369332"/>
            <a:chOff x="0" y="6488668"/>
            <a:chExt cx="12192000" cy="369332"/>
          </a:xfrm>
        </p:grpSpPr>
        <p:grpSp>
          <p:nvGrpSpPr>
            <p:cNvPr id="6" name="Group 5">
              <a:extLst>
                <a:ext uri="{FF2B5EF4-FFF2-40B4-BE49-F238E27FC236}">
                  <a16:creationId xmlns:a16="http://schemas.microsoft.com/office/drawing/2014/main" id="{9E8DBC7F-3680-665C-04C3-2AE686130DE9}"/>
                </a:ext>
              </a:extLst>
            </p:cNvPr>
            <p:cNvGrpSpPr/>
            <p:nvPr/>
          </p:nvGrpSpPr>
          <p:grpSpPr>
            <a:xfrm>
              <a:off x="0" y="6488668"/>
              <a:ext cx="12192000" cy="349984"/>
              <a:chOff x="0" y="6488668"/>
              <a:chExt cx="12192000" cy="349984"/>
            </a:xfrm>
          </p:grpSpPr>
          <p:sp>
            <p:nvSpPr>
              <p:cNvPr id="4" name="TextBox 3">
                <a:extLst>
                  <a:ext uri="{FF2B5EF4-FFF2-40B4-BE49-F238E27FC236}">
                    <a16:creationId xmlns:a16="http://schemas.microsoft.com/office/drawing/2014/main" id="{32E503DB-A66D-0587-C770-8377A577AEED}"/>
                  </a:ext>
                </a:extLst>
              </p:cNvPr>
              <p:cNvSpPr txBox="1"/>
              <p:nvPr/>
            </p:nvSpPr>
            <p:spPr>
              <a:xfrm>
                <a:off x="0" y="6500098"/>
                <a:ext cx="12192000" cy="338554"/>
              </a:xfrm>
              <a:prstGeom prst="rect">
                <a:avLst/>
              </a:prstGeom>
              <a:noFill/>
            </p:spPr>
            <p:txBody>
              <a:bodyPr wrap="square" rtlCol="0">
                <a:spAutoFit/>
              </a:bodyPr>
              <a:lstStyle/>
              <a:p>
                <a:r>
                  <a:rPr lang="en-US" sz="1600" dirty="0">
                    <a:hlinkClick r:id="rId3"/>
                  </a:rPr>
                  <a:t>paulina.pilapana@northumbria.ac.uk</a:t>
                </a:r>
                <a:r>
                  <a:rPr lang="en-US" sz="1600" dirty="0"/>
                  <a:t>										5</a:t>
                </a:r>
              </a:p>
            </p:txBody>
          </p:sp>
          <p:cxnSp>
            <p:nvCxnSpPr>
              <p:cNvPr id="5" name="Straight Connector 4">
                <a:extLst>
                  <a:ext uri="{FF2B5EF4-FFF2-40B4-BE49-F238E27FC236}">
                    <a16:creationId xmlns:a16="http://schemas.microsoft.com/office/drawing/2014/main" id="{6F8EE41E-06CF-EE1B-0449-6B5306851646}"/>
                  </a:ext>
                </a:extLst>
              </p:cNvPr>
              <p:cNvCxnSpPr/>
              <p:nvPr/>
            </p:nvCxnSpPr>
            <p:spPr>
              <a:xfrm>
                <a:off x="0" y="6488668"/>
                <a:ext cx="12192000" cy="0"/>
              </a:xfrm>
              <a:prstGeom prst="line">
                <a:avLst/>
              </a:prstGeom>
              <a:ln w="63500">
                <a:gradFill flip="none" rotWithShape="1">
                  <a:gsLst>
                    <a:gs pos="0">
                      <a:schemeClr val="tx1"/>
                    </a:gs>
                    <a:gs pos="46000">
                      <a:schemeClr val="accent1">
                        <a:lumMod val="95000"/>
                        <a:lumOff val="5000"/>
                      </a:schemeClr>
                    </a:gs>
                    <a:gs pos="100000">
                      <a:schemeClr val="accent1">
                        <a:lumMod val="60000"/>
                      </a:schemeClr>
                    </a:gs>
                  </a:gsLst>
                  <a:path path="circle">
                    <a:fillToRect l="50000" t="130000" r="50000" b="-30000"/>
                  </a:path>
                  <a:tileRect/>
                </a:gradFill>
              </a:ln>
            </p:spPr>
            <p:style>
              <a:lnRef idx="2">
                <a:schemeClr val="dk1"/>
              </a:lnRef>
              <a:fillRef idx="0">
                <a:schemeClr val="dk1"/>
              </a:fillRef>
              <a:effectRef idx="1">
                <a:schemeClr val="dk1"/>
              </a:effectRef>
              <a:fontRef idx="minor">
                <a:schemeClr val="tx1"/>
              </a:fontRef>
            </p:style>
          </p:cxnSp>
        </p:grpSp>
        <p:pic>
          <p:nvPicPr>
            <p:cNvPr id="7" name="Picture 2">
              <a:extLst>
                <a:ext uri="{FF2B5EF4-FFF2-40B4-BE49-F238E27FC236}">
                  <a16:creationId xmlns:a16="http://schemas.microsoft.com/office/drawing/2014/main" id="{AA18D1B9-C273-BD84-7FA6-7AE3B19B89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3576"/>
            <a:stretch/>
          </p:blipFill>
          <p:spPr bwMode="auto">
            <a:xfrm>
              <a:off x="5949887" y="6510978"/>
              <a:ext cx="292226" cy="34702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itle 1" descr="Nasa/Goddard">
            <a:extLst>
              <a:ext uri="{FF2B5EF4-FFF2-40B4-BE49-F238E27FC236}">
                <a16:creationId xmlns:a16="http://schemas.microsoft.com/office/drawing/2014/main" id="{DEE2CD98-45BD-E886-5C29-1350D62510DD}"/>
              </a:ext>
            </a:extLst>
          </p:cNvPr>
          <p:cNvSpPr txBox="1">
            <a:spLocks/>
          </p:cNvSpPr>
          <p:nvPr/>
        </p:nvSpPr>
        <p:spPr>
          <a:xfrm>
            <a:off x="0" y="3422"/>
            <a:ext cx="12180823" cy="123655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4">
                    <a:lumMod val="75000"/>
                  </a:schemeClr>
                </a:solidFill>
              </a:rPr>
              <a:t>Automatic algorithm to identify reconnection</a:t>
            </a:r>
          </a:p>
        </p:txBody>
      </p:sp>
      <p:sp>
        <p:nvSpPr>
          <p:cNvPr id="3" name="Pentagon 2">
            <a:extLst>
              <a:ext uri="{FF2B5EF4-FFF2-40B4-BE49-F238E27FC236}">
                <a16:creationId xmlns:a16="http://schemas.microsoft.com/office/drawing/2014/main" id="{CCC43A17-69A1-0126-F608-AD50763A5CA1}"/>
              </a:ext>
            </a:extLst>
          </p:cNvPr>
          <p:cNvSpPr/>
          <p:nvPr/>
        </p:nvSpPr>
        <p:spPr>
          <a:xfrm>
            <a:off x="701182" y="1682268"/>
            <a:ext cx="2480519" cy="1603373"/>
          </a:xfrm>
          <a:prstGeom prst="homePlate">
            <a:avLst/>
          </a:prstGeom>
          <a:solidFill>
            <a:srgbClr val="00B0F0"/>
          </a:solidFill>
          <a:ln w="28575">
            <a:solidFill>
              <a:schemeClr val="tx1"/>
            </a:solidFill>
          </a:ln>
          <a:effectLst>
            <a:glow rad="2286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t>1)</a:t>
            </a:r>
          </a:p>
          <a:p>
            <a:pPr algn="ctr"/>
            <a:r>
              <a:rPr lang="en-US" sz="2200" b="1" dirty="0"/>
              <a:t>Feature selection</a:t>
            </a:r>
          </a:p>
        </p:txBody>
      </p:sp>
      <p:sp>
        <p:nvSpPr>
          <p:cNvPr id="16" name="Pentagon 15">
            <a:extLst>
              <a:ext uri="{FF2B5EF4-FFF2-40B4-BE49-F238E27FC236}">
                <a16:creationId xmlns:a16="http://schemas.microsoft.com/office/drawing/2014/main" id="{F8C3261F-9971-FB15-CDA7-8FAB72E9F6C5}"/>
              </a:ext>
            </a:extLst>
          </p:cNvPr>
          <p:cNvSpPr/>
          <p:nvPr/>
        </p:nvSpPr>
        <p:spPr>
          <a:xfrm>
            <a:off x="3480545" y="1682286"/>
            <a:ext cx="2480519" cy="1603353"/>
          </a:xfrm>
          <a:prstGeom prst="homePlate">
            <a:avLst/>
          </a:prstGeom>
          <a:gradFill flip="none" rotWithShape="1">
            <a:gsLst>
              <a:gs pos="0">
                <a:srgbClr val="FE8E01">
                  <a:tint val="66000"/>
                  <a:satMod val="160000"/>
                </a:srgbClr>
              </a:gs>
              <a:gs pos="50000">
                <a:srgbClr val="FE8E01">
                  <a:tint val="44500"/>
                  <a:satMod val="160000"/>
                </a:srgbClr>
              </a:gs>
              <a:gs pos="100000">
                <a:srgbClr val="FE8E01">
                  <a:tint val="23500"/>
                  <a:satMod val="160000"/>
                </a:srgbClr>
              </a:gs>
            </a:gsLst>
            <a:lin ang="2700000" scaled="1"/>
            <a:tileRect/>
          </a:gra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t>2)</a:t>
            </a:r>
          </a:p>
          <a:p>
            <a:pPr algn="ctr"/>
            <a:r>
              <a:rPr lang="en-US" sz="2200" b="1" dirty="0"/>
              <a:t>Train and apply TICC</a:t>
            </a:r>
          </a:p>
        </p:txBody>
      </p:sp>
      <p:sp>
        <p:nvSpPr>
          <p:cNvPr id="17" name="Pentagon 16">
            <a:extLst>
              <a:ext uri="{FF2B5EF4-FFF2-40B4-BE49-F238E27FC236}">
                <a16:creationId xmlns:a16="http://schemas.microsoft.com/office/drawing/2014/main" id="{8502B069-B3F8-C9C2-AE50-714282FE3E11}"/>
              </a:ext>
            </a:extLst>
          </p:cNvPr>
          <p:cNvSpPr/>
          <p:nvPr/>
        </p:nvSpPr>
        <p:spPr>
          <a:xfrm>
            <a:off x="9039271" y="1682266"/>
            <a:ext cx="2480519" cy="1603341"/>
          </a:xfrm>
          <a:prstGeom prst="homePlate">
            <a:avLst/>
          </a:prstGeom>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2700000" scaled="1"/>
            <a:tileRect/>
          </a:gra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t>4)</a:t>
            </a:r>
          </a:p>
          <a:p>
            <a:pPr algn="ctr"/>
            <a:r>
              <a:rPr lang="en-US" sz="2200" b="1" dirty="0"/>
              <a:t>Isolate discrete reconnection events</a:t>
            </a:r>
          </a:p>
        </p:txBody>
      </p:sp>
      <p:sp>
        <p:nvSpPr>
          <p:cNvPr id="9" name="Pentagon 8">
            <a:extLst>
              <a:ext uri="{FF2B5EF4-FFF2-40B4-BE49-F238E27FC236}">
                <a16:creationId xmlns:a16="http://schemas.microsoft.com/office/drawing/2014/main" id="{C042934A-39B7-1F5A-2ACD-79898BD56D7C}"/>
              </a:ext>
            </a:extLst>
          </p:cNvPr>
          <p:cNvSpPr/>
          <p:nvPr/>
        </p:nvSpPr>
        <p:spPr>
          <a:xfrm>
            <a:off x="6259908" y="1682267"/>
            <a:ext cx="2480519" cy="1603347"/>
          </a:xfrm>
          <a:prstGeom prst="homePlate">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lin ang="2700000" scaled="1"/>
            <a:tileRect/>
          </a:gra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t>3)</a:t>
            </a:r>
          </a:p>
          <a:p>
            <a:pPr algn="ctr"/>
            <a:r>
              <a:rPr lang="en-US" sz="2200" b="1" dirty="0"/>
              <a:t>Identify reconnection cluster</a:t>
            </a:r>
          </a:p>
        </p:txBody>
      </p:sp>
      <p:sp>
        <p:nvSpPr>
          <p:cNvPr id="13" name="TextBox 12">
            <a:extLst>
              <a:ext uri="{FF2B5EF4-FFF2-40B4-BE49-F238E27FC236}">
                <a16:creationId xmlns:a16="http://schemas.microsoft.com/office/drawing/2014/main" id="{856B02A5-0EC8-DD18-3E47-0AD4D0127B47}"/>
              </a:ext>
            </a:extLst>
          </p:cNvPr>
          <p:cNvSpPr txBox="1"/>
          <p:nvPr/>
        </p:nvSpPr>
        <p:spPr>
          <a:xfrm>
            <a:off x="836118" y="3500439"/>
            <a:ext cx="2345583" cy="2585323"/>
          </a:xfrm>
          <a:prstGeom prst="rect">
            <a:avLst/>
          </a:prstGeom>
          <a:noFill/>
          <a:ln w="28575">
            <a:solidFill>
              <a:srgbClr val="00B0F0"/>
            </a:solidFill>
          </a:ln>
        </p:spPr>
        <p:txBody>
          <a:bodyPr wrap="square" rtlCol="0">
            <a:spAutoFit/>
          </a:bodyPr>
          <a:lstStyle/>
          <a:p>
            <a:pPr marL="285750" indent="-285750" algn="just">
              <a:buFont typeface="Arial" panose="020B0604020202020204" pitchFamily="34" charset="0"/>
              <a:buChar char="•"/>
            </a:pPr>
            <a:r>
              <a:rPr lang="en-US" dirty="0"/>
              <a:t>Input set of parameters for the ML algorithm.</a:t>
            </a:r>
          </a:p>
          <a:p>
            <a:pPr marL="285750" indent="-285750" algn="just">
              <a:buFont typeface="Arial" panose="020B0604020202020204" pitchFamily="34" charset="0"/>
              <a:buChar char="•"/>
            </a:pPr>
            <a:r>
              <a:rPr lang="en-US" b="1" dirty="0"/>
              <a:t>Independent-coordinate-system features</a:t>
            </a:r>
            <a:r>
              <a:rPr lang="en-US" dirty="0"/>
              <a:t> that highlight reconnection sites using MMS data.</a:t>
            </a:r>
          </a:p>
        </p:txBody>
      </p:sp>
    </p:spTree>
    <p:extLst>
      <p:ext uri="{BB962C8B-B14F-4D97-AF65-F5344CB8AC3E}">
        <p14:creationId xmlns:p14="http://schemas.microsoft.com/office/powerpoint/2010/main" val="2104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E355E-47BE-C3CC-2E18-5E450F2669CA}"/>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6F723F5B-F776-B322-0067-4DA6783F44E6}"/>
                  </a:ext>
                </a:extLst>
              </p:cNvPr>
              <p:cNvGraphicFramePr>
                <a:graphicFrameLocks noGrp="1"/>
              </p:cNvGraphicFramePr>
              <p:nvPr>
                <p:extLst>
                  <p:ext uri="{D42A27DB-BD31-4B8C-83A1-F6EECF244321}">
                    <p14:modId xmlns:p14="http://schemas.microsoft.com/office/powerpoint/2010/main" val="410044471"/>
                  </p:ext>
                </p:extLst>
              </p:nvPr>
            </p:nvGraphicFramePr>
            <p:xfrm>
              <a:off x="63500" y="453172"/>
              <a:ext cx="12065000" cy="5973917"/>
            </p:xfrm>
            <a:graphic>
              <a:graphicData uri="http://schemas.openxmlformats.org/drawingml/2006/table">
                <a:tbl>
                  <a:tblPr firstRow="1" bandRow="1">
                    <a:tableStyleId>{D7AC3CCA-C797-4891-BE02-D94E43425B78}</a:tableStyleId>
                  </a:tblPr>
                  <a:tblGrid>
                    <a:gridCol w="1501140">
                      <a:extLst>
                        <a:ext uri="{9D8B030D-6E8A-4147-A177-3AD203B41FA5}">
                          <a16:colId xmlns:a16="http://schemas.microsoft.com/office/drawing/2014/main" val="450033300"/>
                        </a:ext>
                      </a:extLst>
                    </a:gridCol>
                    <a:gridCol w="2359660">
                      <a:extLst>
                        <a:ext uri="{9D8B030D-6E8A-4147-A177-3AD203B41FA5}">
                          <a16:colId xmlns:a16="http://schemas.microsoft.com/office/drawing/2014/main" val="4001221440"/>
                        </a:ext>
                      </a:extLst>
                    </a:gridCol>
                    <a:gridCol w="2514600">
                      <a:extLst>
                        <a:ext uri="{9D8B030D-6E8A-4147-A177-3AD203B41FA5}">
                          <a16:colId xmlns:a16="http://schemas.microsoft.com/office/drawing/2014/main" val="1413491437"/>
                        </a:ext>
                      </a:extLst>
                    </a:gridCol>
                    <a:gridCol w="5689600">
                      <a:extLst>
                        <a:ext uri="{9D8B030D-6E8A-4147-A177-3AD203B41FA5}">
                          <a16:colId xmlns:a16="http://schemas.microsoft.com/office/drawing/2014/main" val="1943112593"/>
                        </a:ext>
                      </a:extLst>
                    </a:gridCol>
                  </a:tblGrid>
                  <a:tr h="106651">
                    <a:tc>
                      <a:txBody>
                        <a:bodyPr/>
                        <a:lstStyle/>
                        <a:p>
                          <a:r>
                            <a:rPr lang="en-US" sz="1300" b="1" noProof="0" dirty="0"/>
                            <a:t>Feature name</a:t>
                          </a:r>
                        </a:p>
                      </a:txBody>
                      <a:tcPr marL="74295" marR="74295" marT="37148" marB="37148">
                        <a:noFill/>
                      </a:tcPr>
                    </a:tc>
                    <a:tc>
                      <a:txBody>
                        <a:bodyPr/>
                        <a:lstStyle/>
                        <a:p>
                          <a:pPr algn="ctr"/>
                          <a:r>
                            <a:rPr lang="en-US" sz="1200" i="0" noProof="0" dirty="0"/>
                            <a:t>Definition</a:t>
                          </a:r>
                        </a:p>
                      </a:txBody>
                      <a:tcPr marL="74295" marR="74295" marT="37148" marB="37148">
                        <a:noFill/>
                      </a:tcPr>
                    </a:tc>
                    <a:tc>
                      <a:txBody>
                        <a:bodyPr/>
                        <a:lstStyle/>
                        <a:p>
                          <a:pPr algn="ctr"/>
                          <a:r>
                            <a:rPr lang="en-US" sz="1200" i="0" noProof="0" dirty="0"/>
                            <a:t>Description</a:t>
                          </a:r>
                        </a:p>
                      </a:txBody>
                      <a:tcPr marL="74295" marR="74295" marT="37148" marB="37148">
                        <a:noFill/>
                      </a:tcPr>
                    </a:tc>
                    <a:tc>
                      <a:txBody>
                        <a:bodyPr/>
                        <a:lstStyle/>
                        <a:p>
                          <a:pPr algn="ctr"/>
                          <a:r>
                            <a:rPr lang="en-US" sz="1200" i="0" noProof="0" dirty="0"/>
                            <a:t>In the turbulent interval</a:t>
                          </a:r>
                        </a:p>
                      </a:txBody>
                      <a:tcPr marL="74295" marR="74295" marT="37148" marB="37148">
                        <a:noFill/>
                      </a:tcPr>
                    </a:tc>
                    <a:extLst>
                      <a:ext uri="{0D108BD9-81ED-4DB2-BD59-A6C34878D82A}">
                        <a16:rowId xmlns:a16="http://schemas.microsoft.com/office/drawing/2014/main" val="1369324061"/>
                      </a:ext>
                    </a:extLst>
                  </a:tr>
                  <a:tr h="677762">
                    <a:tc>
                      <a:txBody>
                        <a:bodyPr/>
                        <a:lstStyle/>
                        <a:p>
                          <a:r>
                            <a:rPr lang="en-US" sz="1300" b="0" noProof="0" dirty="0"/>
                            <a:t>Current density</a:t>
                          </a:r>
                        </a:p>
                      </a:txBody>
                      <a:tcPr marL="74295" marR="74295" marT="37148" marB="37148">
                        <a:noFill/>
                      </a:tcPr>
                    </a:tc>
                    <a:tc>
                      <a:txBody>
                        <a:bodyPr/>
                        <a:lstStyle/>
                        <a:p>
                          <a:pPr/>
                          <a14:m>
                            <m:oMathPara xmlns:m="http://schemas.openxmlformats.org/officeDocument/2006/math">
                              <m:oMathParaPr>
                                <m:jc m:val="centerGroup"/>
                              </m:oMathParaPr>
                              <m:oMath xmlns:m="http://schemas.openxmlformats.org/officeDocument/2006/math">
                                <m:d>
                                  <m:dPr>
                                    <m:begChr m:val="|"/>
                                    <m:endChr m:val="|"/>
                                    <m:ctrlPr>
                                      <a:rPr lang="en-US" sz="1200" i="1" noProof="0" smtClean="0">
                                        <a:latin typeface="Cambria Math" panose="02040503050406030204" pitchFamily="18" charset="0"/>
                                      </a:rPr>
                                    </m:ctrlPr>
                                  </m:dPr>
                                  <m:e>
                                    <m:r>
                                      <a:rPr lang="en-GB" sz="1200" b="1" i="0" noProof="0" smtClean="0">
                                        <a:latin typeface="Cambria Math" panose="02040503050406030204" pitchFamily="18" charset="0"/>
                                      </a:rPr>
                                      <m:t>𝐉</m:t>
                                    </m:r>
                                  </m:e>
                                </m:d>
                                <m:r>
                                  <a:rPr lang="en-GB" sz="1200" b="1" i="0" noProof="0" smtClean="0">
                                    <a:latin typeface="Cambria Math" panose="02040503050406030204" pitchFamily="18" charset="0"/>
                                  </a:rPr>
                                  <m:t>=</m:t>
                                </m:r>
                                <m:r>
                                  <m:rPr>
                                    <m:nor/>
                                  </m:rPr>
                                  <a:rPr lang="en-GB" sz="1200" b="0" i="0" noProof="0" smtClean="0">
                                    <a:latin typeface="Cambria Math" panose="02040503050406030204" pitchFamily="18" charset="0"/>
                                  </a:rPr>
                                  <m:t>nq</m:t>
                                </m:r>
                                <m:d>
                                  <m:dPr>
                                    <m:begChr m:val="|"/>
                                    <m:endChr m:val="|"/>
                                    <m:ctrlPr>
                                      <a:rPr lang="en-GB" sz="1200" b="1" i="1" noProof="0" smtClean="0">
                                        <a:latin typeface="Cambria Math" panose="02040503050406030204" pitchFamily="18" charset="0"/>
                                      </a:rPr>
                                    </m:ctrlPr>
                                  </m:dPr>
                                  <m:e>
                                    <m:sSub>
                                      <m:sSubPr>
                                        <m:ctrlPr>
                                          <a:rPr lang="en-GB" sz="1200" b="1" i="1" noProof="0" smtClean="0">
                                            <a:latin typeface="Cambria Math" panose="02040503050406030204" pitchFamily="18" charset="0"/>
                                          </a:rPr>
                                        </m:ctrlPr>
                                      </m:sSubPr>
                                      <m:e>
                                        <m:r>
                                          <a:rPr lang="en-GB" sz="1200" b="1" i="0" noProof="0" smtClean="0">
                                            <a:latin typeface="Cambria Math" panose="02040503050406030204" pitchFamily="18" charset="0"/>
                                          </a:rPr>
                                          <m:t>𝐯</m:t>
                                        </m:r>
                                      </m:e>
                                      <m:sub>
                                        <m:r>
                                          <a:rPr lang="en-GB" sz="1200" b="1" i="1" noProof="0" smtClean="0">
                                            <a:latin typeface="Cambria Math" panose="02040503050406030204" pitchFamily="18" charset="0"/>
                                          </a:rPr>
                                          <m:t>𝒊</m:t>
                                        </m:r>
                                      </m:sub>
                                    </m:sSub>
                                    <m:r>
                                      <a:rPr lang="en-GB" sz="1200" b="1" i="1" noProof="0" smtClean="0">
                                        <a:latin typeface="Cambria Math" panose="02040503050406030204" pitchFamily="18" charset="0"/>
                                      </a:rPr>
                                      <m:t>−</m:t>
                                    </m:r>
                                    <m:sSub>
                                      <m:sSubPr>
                                        <m:ctrlPr>
                                          <a:rPr lang="en-GB" sz="1200" b="1" i="1" noProof="0" smtClean="0">
                                            <a:latin typeface="Cambria Math" panose="02040503050406030204" pitchFamily="18" charset="0"/>
                                          </a:rPr>
                                        </m:ctrlPr>
                                      </m:sSubPr>
                                      <m:e>
                                        <m:r>
                                          <a:rPr lang="en-GB" sz="1200" b="1" i="0" noProof="0" smtClean="0">
                                            <a:latin typeface="Cambria Math" panose="02040503050406030204" pitchFamily="18" charset="0"/>
                                          </a:rPr>
                                          <m:t>𝐯</m:t>
                                        </m:r>
                                      </m:e>
                                      <m:sub>
                                        <m:r>
                                          <a:rPr lang="en-GB" sz="1200" b="1" i="1" noProof="0" smtClean="0">
                                            <a:latin typeface="Cambria Math" panose="02040503050406030204" pitchFamily="18" charset="0"/>
                                          </a:rPr>
                                          <m:t>𝒆</m:t>
                                        </m:r>
                                      </m:sub>
                                    </m:sSub>
                                  </m:e>
                                </m:d>
                              </m:oMath>
                            </m:oMathPara>
                          </a14:m>
                          <a:endParaRPr lang="en-US" sz="1200" i="0" noProof="0" dirty="0"/>
                        </a:p>
                      </a:txBody>
                      <a:tcPr marL="74295" marR="74295" marT="37148" marB="37148">
                        <a:noFill/>
                      </a:tcPr>
                    </a:tc>
                    <a:tc>
                      <a:txBody>
                        <a:bodyPr/>
                        <a:lstStyle/>
                        <a:p>
                          <a14:m>
                            <m:oMath xmlns:m="http://schemas.openxmlformats.org/officeDocument/2006/math">
                              <m:r>
                                <a:rPr lang="en-GB" sz="1200" b="0" i="1" noProof="0" smtClean="0">
                                  <a:latin typeface="Cambria Math" panose="02040503050406030204" pitchFamily="18" charset="0"/>
                                </a:rPr>
                                <m:t>𝑛</m:t>
                              </m:r>
                              <m:r>
                                <a:rPr lang="en-GB" sz="1200" b="0" i="1" noProof="0" smtClean="0">
                                  <a:latin typeface="Cambria Math" panose="02040503050406030204" pitchFamily="18" charset="0"/>
                                </a:rPr>
                                <m:t>=</m:t>
                              </m:r>
                              <m:sSub>
                                <m:sSubPr>
                                  <m:ctrlPr>
                                    <a:rPr lang="en-GB" sz="1200" b="0" i="1" noProof="0" smtClean="0">
                                      <a:latin typeface="Cambria Math" panose="02040503050406030204" pitchFamily="18" charset="0"/>
                                    </a:rPr>
                                  </m:ctrlPr>
                                </m:sSubPr>
                                <m:e>
                                  <m:r>
                                    <a:rPr lang="en-GB" sz="1200" b="0" i="1" noProof="0" smtClean="0">
                                      <a:latin typeface="Cambria Math" panose="02040503050406030204" pitchFamily="18" charset="0"/>
                                    </a:rPr>
                                    <m:t>𝑛</m:t>
                                  </m:r>
                                </m:e>
                                <m:sub>
                                  <m:r>
                                    <a:rPr lang="en-GB" sz="1200" b="0" i="1" noProof="0" smtClean="0">
                                      <a:latin typeface="Cambria Math" panose="02040503050406030204" pitchFamily="18" charset="0"/>
                                    </a:rPr>
                                    <m:t>𝑖</m:t>
                                  </m:r>
                                </m:sub>
                              </m:sSub>
                              <m:r>
                                <a:rPr lang="en-GB" sz="1200" b="0" i="1" noProof="0" smtClean="0">
                                  <a:latin typeface="Cambria Math" panose="02040503050406030204" pitchFamily="18" charset="0"/>
                                  <a:ea typeface="Cambria Math" panose="02040503050406030204" pitchFamily="18" charset="0"/>
                                </a:rPr>
                                <m:t>~</m:t>
                              </m:r>
                              <m:sSub>
                                <m:sSubPr>
                                  <m:ctrlPr>
                                    <a:rPr lang="en-GB" sz="1200" b="0" i="1" noProof="0" smtClean="0">
                                      <a:latin typeface="Cambria Math" panose="02040503050406030204" pitchFamily="18" charset="0"/>
                                      <a:ea typeface="Cambria Math" panose="02040503050406030204" pitchFamily="18" charset="0"/>
                                    </a:rPr>
                                  </m:ctrlPr>
                                </m:sSubPr>
                                <m:e>
                                  <m:r>
                                    <a:rPr lang="en-GB" sz="1200" b="0" i="1" noProof="0" smtClean="0">
                                      <a:latin typeface="Cambria Math" panose="02040503050406030204" pitchFamily="18" charset="0"/>
                                      <a:ea typeface="Cambria Math" panose="02040503050406030204" pitchFamily="18" charset="0"/>
                                    </a:rPr>
                                    <m:t>𝑛</m:t>
                                  </m:r>
                                </m:e>
                                <m:sub>
                                  <m:r>
                                    <a:rPr lang="en-GB" sz="1200" b="0" i="1" noProof="0" smtClean="0">
                                      <a:latin typeface="Cambria Math" panose="02040503050406030204" pitchFamily="18" charset="0"/>
                                      <a:ea typeface="Cambria Math" panose="02040503050406030204" pitchFamily="18" charset="0"/>
                                    </a:rPr>
                                    <m:t>𝑒</m:t>
                                  </m:r>
                                </m:sub>
                              </m:sSub>
                            </m:oMath>
                          </a14:m>
                          <a:r>
                            <a:rPr lang="en-US" sz="1200" i="0" noProof="0"/>
                            <a:t>. </a:t>
                          </a:r>
                        </a:p>
                        <a:p>
                          <a:r>
                            <a:rPr lang="en-US" sz="1200" i="0" noProof="0"/>
                            <a:t>Enhancement</a:t>
                          </a:r>
                          <a:r>
                            <a:rPr lang="en-US" sz="1200" i="0" baseline="0" noProof="0"/>
                            <a:t> in |</a:t>
                          </a:r>
                          <a:r>
                            <a:rPr lang="en-US" sz="1200" b="1" i="0" baseline="0" noProof="0"/>
                            <a:t>J</a:t>
                          </a:r>
                          <a:r>
                            <a:rPr lang="en-US" sz="1200" i="0" baseline="0" noProof="0"/>
                            <a:t>| could indicate current sheets.</a:t>
                          </a:r>
                          <a:endParaRPr lang="en-US" sz="1200" i="0" noProof="0"/>
                        </a:p>
                      </a:txBody>
                      <a:tcPr marL="74295" marR="74295" marT="37148" marB="37148">
                        <a:noFill/>
                      </a:tcPr>
                    </a:tc>
                    <a:tc>
                      <a:txBody>
                        <a:bodyPr/>
                        <a:lstStyle/>
                        <a:p>
                          <a:endParaRPr lang="en-US" sz="1200" i="0" noProof="0" dirty="0"/>
                        </a:p>
                      </a:txBody>
                      <a:tcPr marL="74295" marR="74295" marT="37148" marB="37148">
                        <a:noFill/>
                      </a:tcPr>
                    </a:tc>
                    <a:extLst>
                      <a:ext uri="{0D108BD9-81ED-4DB2-BD59-A6C34878D82A}">
                        <a16:rowId xmlns:a16="http://schemas.microsoft.com/office/drawing/2014/main" val="2048989048"/>
                      </a:ext>
                    </a:extLst>
                  </a:tr>
                  <a:tr h="464951">
                    <a:tc>
                      <a:txBody>
                        <a:bodyPr/>
                        <a:lstStyle/>
                        <a:p>
                          <a:r>
                            <a:rPr lang="en-GB" sz="1300" noProof="0"/>
                            <a:t>Normalised radius of the magnetic field curvature</a:t>
                          </a:r>
                        </a:p>
                      </a:txBody>
                      <a:tcPr marL="74295" marR="74295" marT="37148" marB="37148">
                        <a:noFill/>
                      </a:tcPr>
                    </a:tc>
                    <a:tc>
                      <a:txBody>
                        <a:bodyPr/>
                        <a:lstStyle/>
                        <a:p>
                          <a:pPr/>
                          <a14:m>
                            <m:oMathPara xmlns:m="http://schemas.openxmlformats.org/officeDocument/2006/math">
                              <m:oMathParaPr>
                                <m:jc m:val="centerGroup"/>
                              </m:oMathParaPr>
                              <m:oMath xmlns:m="http://schemas.openxmlformats.org/officeDocument/2006/math">
                                <m:sSub>
                                  <m:sSubPr>
                                    <m:ctrlPr>
                                      <a:rPr lang="en-US" sz="1200" i="1" noProof="0" smtClean="0">
                                        <a:latin typeface="Cambria Math" panose="02040503050406030204" pitchFamily="18" charset="0"/>
                                      </a:rPr>
                                    </m:ctrlPr>
                                  </m:sSubPr>
                                  <m:e>
                                    <m:r>
                                      <a:rPr lang="en-GB" sz="1200" b="0" i="1" noProof="0" smtClean="0">
                                        <a:latin typeface="Cambria Math" panose="02040503050406030204" pitchFamily="18" charset="0"/>
                                      </a:rPr>
                                      <m:t>𝐾</m:t>
                                    </m:r>
                                  </m:e>
                                  <m:sub>
                                    <m:r>
                                      <a:rPr lang="en-GB" sz="1200" b="0" i="1" noProof="0" smtClean="0">
                                        <a:latin typeface="Cambria Math" panose="02040503050406030204" pitchFamily="18" charset="0"/>
                                      </a:rPr>
                                      <m:t>𝑒</m:t>
                                    </m:r>
                                  </m:sub>
                                </m:sSub>
                                <m:r>
                                  <a:rPr lang="en-GB" sz="1200" b="0" i="1" noProof="0" smtClean="0">
                                    <a:latin typeface="Cambria Math" panose="02040503050406030204" pitchFamily="18" charset="0"/>
                                  </a:rPr>
                                  <m:t>=</m:t>
                                </m:r>
                                <m:func>
                                  <m:funcPr>
                                    <m:ctrlPr>
                                      <a:rPr lang="en-GB" sz="1200" b="0" i="1" noProof="0" smtClean="0">
                                        <a:latin typeface="Cambria Math" panose="02040503050406030204" pitchFamily="18" charset="0"/>
                                      </a:rPr>
                                    </m:ctrlPr>
                                  </m:funcPr>
                                  <m:fName>
                                    <m:sSub>
                                      <m:sSubPr>
                                        <m:ctrlPr>
                                          <a:rPr lang="en-GB" sz="1200" b="0" i="1" noProof="0" smtClean="0">
                                            <a:latin typeface="Cambria Math" panose="02040503050406030204" pitchFamily="18" charset="0"/>
                                          </a:rPr>
                                        </m:ctrlPr>
                                      </m:sSubPr>
                                      <m:e>
                                        <m:r>
                                          <m:rPr>
                                            <m:sty m:val="p"/>
                                          </m:rPr>
                                          <a:rPr lang="en-GB" sz="1200" b="0" i="0" noProof="0" smtClean="0">
                                            <a:latin typeface="Cambria Math" panose="02040503050406030204" pitchFamily="18" charset="0"/>
                                          </a:rPr>
                                          <m:t>log</m:t>
                                        </m:r>
                                      </m:e>
                                      <m:sub>
                                        <m:r>
                                          <a:rPr lang="en-GB" sz="1200" b="0" i="1" noProof="0" smtClean="0">
                                            <a:latin typeface="Cambria Math" panose="02040503050406030204" pitchFamily="18" charset="0"/>
                                          </a:rPr>
                                          <m:t>10</m:t>
                                        </m:r>
                                      </m:sub>
                                    </m:sSub>
                                  </m:fName>
                                  <m:e>
                                    <m:rad>
                                      <m:radPr>
                                        <m:degHide m:val="on"/>
                                        <m:ctrlPr>
                                          <a:rPr lang="en-GB" sz="1200" b="0" i="1" noProof="0" smtClean="0">
                                            <a:latin typeface="Cambria Math" panose="02040503050406030204" pitchFamily="18" charset="0"/>
                                          </a:rPr>
                                        </m:ctrlPr>
                                      </m:radPr>
                                      <m:deg/>
                                      <m:e>
                                        <m:f>
                                          <m:fPr>
                                            <m:ctrlPr>
                                              <a:rPr lang="en-GB" sz="1200" b="0" i="1" noProof="0" smtClean="0">
                                                <a:latin typeface="Cambria Math" panose="02040503050406030204" pitchFamily="18" charset="0"/>
                                              </a:rPr>
                                            </m:ctrlPr>
                                          </m:fPr>
                                          <m:num>
                                            <m:sSub>
                                              <m:sSubPr>
                                                <m:ctrlPr>
                                                  <a:rPr lang="en-GB" sz="1200" b="0" i="1" noProof="0" smtClean="0">
                                                    <a:latin typeface="Cambria Math" panose="02040503050406030204" pitchFamily="18" charset="0"/>
                                                  </a:rPr>
                                                </m:ctrlPr>
                                              </m:sSubPr>
                                              <m:e>
                                                <m:r>
                                                  <a:rPr lang="en-GB" sz="1200" b="0" i="1" noProof="0" smtClean="0">
                                                    <a:latin typeface="Cambria Math" panose="02040503050406030204" pitchFamily="18" charset="0"/>
                                                  </a:rPr>
                                                  <m:t>𝑅</m:t>
                                                </m:r>
                                              </m:e>
                                              <m:sub>
                                                <m:r>
                                                  <a:rPr lang="en-GB" sz="1200" b="0" i="1" noProof="0" smtClean="0">
                                                    <a:latin typeface="Cambria Math" panose="02040503050406030204" pitchFamily="18" charset="0"/>
                                                  </a:rPr>
                                                  <m:t>𝐶</m:t>
                                                </m:r>
                                              </m:sub>
                                            </m:sSub>
                                          </m:num>
                                          <m:den>
                                            <m:sSub>
                                              <m:sSubPr>
                                                <m:ctrlPr>
                                                  <a:rPr lang="en-GB" sz="1200" b="0" i="1" noProof="0" smtClean="0">
                                                    <a:latin typeface="Cambria Math" panose="02040503050406030204" pitchFamily="18" charset="0"/>
                                                  </a:rPr>
                                                </m:ctrlPr>
                                              </m:sSubPr>
                                              <m:e>
                                                <m:r>
                                                  <a:rPr lang="en-GB" sz="1200" b="0" i="1" noProof="0" smtClean="0">
                                                    <a:latin typeface="Cambria Math" panose="02040503050406030204" pitchFamily="18" charset="0"/>
                                                    <a:ea typeface="Cambria Math" panose="02040503050406030204" pitchFamily="18" charset="0"/>
                                                  </a:rPr>
                                                  <m:t>𝜌</m:t>
                                                </m:r>
                                              </m:e>
                                              <m:sub>
                                                <m:r>
                                                  <a:rPr lang="en-GB" sz="1200" b="0" i="1" noProof="0" smtClean="0">
                                                    <a:latin typeface="Cambria Math" panose="02040503050406030204" pitchFamily="18" charset="0"/>
                                                  </a:rPr>
                                                  <m:t>𝑒</m:t>
                                                </m:r>
                                              </m:sub>
                                            </m:sSub>
                                          </m:den>
                                        </m:f>
                                      </m:e>
                                    </m:rad>
                                  </m:e>
                                </m:func>
                              </m:oMath>
                            </m:oMathPara>
                          </a14:m>
                          <a:endParaRPr lang="en-US" sz="1200" noProof="0" dirty="0"/>
                        </a:p>
                        <a:p>
                          <a:pPr algn="ctr"/>
                          <a:r>
                            <a:rPr lang="en-US" sz="1100" noProof="0" dirty="0">
                              <a:solidFill>
                                <a:schemeClr val="accent4">
                                  <a:lumMod val="75000"/>
                                </a:schemeClr>
                              </a:solidFill>
                            </a:rPr>
                            <a:t>Rogers</a:t>
                          </a:r>
                          <a:r>
                            <a:rPr lang="en-US" sz="1100" baseline="0" noProof="0" dirty="0">
                              <a:solidFill>
                                <a:schemeClr val="accent4">
                                  <a:lumMod val="75000"/>
                                </a:schemeClr>
                              </a:solidFill>
                            </a:rPr>
                            <a:t> et al. (2023)</a:t>
                          </a:r>
                          <a:endParaRPr lang="en-US" sz="1200" noProof="0" dirty="0">
                            <a:solidFill>
                              <a:schemeClr val="accent4">
                                <a:lumMod val="75000"/>
                              </a:schemeClr>
                            </a:solidFill>
                          </a:endParaRPr>
                        </a:p>
                      </a:txBody>
                      <a:tcPr marL="74295" marR="74295" marT="37148" marB="37148">
                        <a:noFill/>
                      </a:tcPr>
                    </a:tc>
                    <a:tc>
                      <a:txBody>
                        <a:bodyPr/>
                        <a:lstStyle/>
                        <a:p>
                          <a:pPr algn="l"/>
                          <a14:m>
                            <m:oMath xmlns:m="http://schemas.openxmlformats.org/officeDocument/2006/math">
                              <m:sSub>
                                <m:sSubPr>
                                  <m:ctrlPr>
                                    <a:rPr lang="en-US" sz="1200" i="1" noProof="0" smtClean="0">
                                      <a:latin typeface="Cambria Math" panose="02040503050406030204" pitchFamily="18" charset="0"/>
                                    </a:rPr>
                                  </m:ctrlPr>
                                </m:sSubPr>
                                <m:e>
                                  <m:r>
                                    <a:rPr lang="en-GB" sz="1200" b="0" i="1" noProof="0" smtClean="0">
                                      <a:latin typeface="Cambria Math" panose="02040503050406030204" pitchFamily="18" charset="0"/>
                                    </a:rPr>
                                    <m:t>𝑅</m:t>
                                  </m:r>
                                </m:e>
                                <m:sub>
                                  <m:r>
                                    <a:rPr lang="en-GB" sz="1200" b="0" i="1" noProof="0" smtClean="0">
                                      <a:latin typeface="Cambria Math" panose="02040503050406030204" pitchFamily="18" charset="0"/>
                                    </a:rPr>
                                    <m:t>𝐶</m:t>
                                  </m:r>
                                </m:sub>
                              </m:sSub>
                              <m:r>
                                <a:rPr lang="en-GB" sz="1200" b="0" i="1" noProof="0" smtClean="0">
                                  <a:latin typeface="Cambria Math" panose="02040503050406030204" pitchFamily="18" charset="0"/>
                                </a:rPr>
                                <m:t>=</m:t>
                              </m:r>
                              <m:f>
                                <m:fPr>
                                  <m:ctrlPr>
                                    <a:rPr lang="en-GB" sz="1200" b="0" i="1" noProof="0" smtClean="0">
                                      <a:latin typeface="Cambria Math" panose="02040503050406030204" pitchFamily="18" charset="0"/>
                                    </a:rPr>
                                  </m:ctrlPr>
                                </m:fPr>
                                <m:num>
                                  <m:r>
                                    <a:rPr lang="en-GB" sz="1200" b="0" i="1" noProof="0" smtClean="0">
                                      <a:latin typeface="Cambria Math" panose="02040503050406030204" pitchFamily="18" charset="0"/>
                                    </a:rPr>
                                    <m:t>1</m:t>
                                  </m:r>
                                </m:num>
                                <m:den>
                                  <m:d>
                                    <m:dPr>
                                      <m:begChr m:val="|"/>
                                      <m:endChr m:val="|"/>
                                      <m:ctrlPr>
                                        <a:rPr lang="en-GB" sz="1200" b="0" i="1" noProof="0" smtClean="0">
                                          <a:latin typeface="Cambria Math" panose="02040503050406030204" pitchFamily="18" charset="0"/>
                                        </a:rPr>
                                      </m:ctrlPr>
                                    </m:dPr>
                                    <m:e>
                                      <m:d>
                                        <m:dPr>
                                          <m:ctrlPr>
                                            <a:rPr lang="en-GB" sz="1200" b="0" i="1" noProof="0" smtClean="0">
                                              <a:latin typeface="Cambria Math" panose="02040503050406030204" pitchFamily="18" charset="0"/>
                                            </a:rPr>
                                          </m:ctrlPr>
                                        </m:dPr>
                                        <m:e>
                                          <m:acc>
                                            <m:accPr>
                                              <m:chr m:val="̂"/>
                                              <m:ctrlPr>
                                                <a:rPr lang="en-GB" sz="1200" b="0" i="1" noProof="0" smtClean="0">
                                                  <a:latin typeface="Cambria Math" panose="02040503050406030204" pitchFamily="18" charset="0"/>
                                                </a:rPr>
                                              </m:ctrlPr>
                                            </m:accPr>
                                            <m:e>
                                              <m:r>
                                                <a:rPr lang="en-GB" sz="1200" b="1" i="0" noProof="0" smtClean="0">
                                                  <a:latin typeface="Cambria Math" panose="02040503050406030204" pitchFamily="18" charset="0"/>
                                                </a:rPr>
                                                <m:t>𝐛</m:t>
                                              </m:r>
                                            </m:e>
                                          </m:acc>
                                          <m:r>
                                            <a:rPr lang="en-US" sz="1200" i="1" noProof="0" smtClean="0">
                                              <a:latin typeface="Cambria Math" panose="02040503050406030204" pitchFamily="18" charset="0"/>
                                              <a:ea typeface="Cambria Math" panose="02040503050406030204" pitchFamily="18" charset="0"/>
                                            </a:rPr>
                                            <m:t>∙</m:t>
                                          </m:r>
                                          <m:r>
                                            <m:rPr>
                                              <m:sty m:val="p"/>
                                            </m:rPr>
                                            <a:rPr lang="en-US" sz="1200" i="1" noProof="0" smtClean="0">
                                              <a:latin typeface="Cambria Math" panose="02040503050406030204" pitchFamily="18" charset="0"/>
                                              <a:ea typeface="Cambria Math" panose="02040503050406030204" pitchFamily="18" charset="0"/>
                                            </a:rPr>
                                            <m:t>∇</m:t>
                                          </m:r>
                                        </m:e>
                                      </m:d>
                                      <m:acc>
                                        <m:accPr>
                                          <m:chr m:val="̂"/>
                                          <m:ctrlPr>
                                            <a:rPr lang="en-GB" sz="1200" b="0" i="1" noProof="0" smtClean="0">
                                              <a:latin typeface="Cambria Math" panose="02040503050406030204" pitchFamily="18" charset="0"/>
                                            </a:rPr>
                                          </m:ctrlPr>
                                        </m:accPr>
                                        <m:e>
                                          <m:r>
                                            <a:rPr lang="en-GB" sz="1200" b="1" i="0" noProof="0" smtClean="0">
                                              <a:latin typeface="Cambria Math" panose="02040503050406030204" pitchFamily="18" charset="0"/>
                                            </a:rPr>
                                            <m:t>𝐛</m:t>
                                          </m:r>
                                        </m:e>
                                      </m:acc>
                                    </m:e>
                                  </m:d>
                                </m:den>
                              </m:f>
                            </m:oMath>
                          </a14:m>
                          <a:r>
                            <a:rPr lang="en-US" sz="1200" noProof="0" dirty="0"/>
                            <a:t>, </a:t>
                          </a:r>
                          <a14:m>
                            <m:oMath xmlns:m="http://schemas.openxmlformats.org/officeDocument/2006/math">
                              <m:acc>
                                <m:accPr>
                                  <m:chr m:val="̂"/>
                                  <m:ctrlPr>
                                    <a:rPr lang="en-US" sz="1200" i="1" u="none" noProof="0" smtClean="0">
                                      <a:latin typeface="Cambria Math" panose="02040503050406030204" pitchFamily="18" charset="0"/>
                                    </a:rPr>
                                  </m:ctrlPr>
                                </m:accPr>
                                <m:e>
                                  <m:r>
                                    <a:rPr lang="en-GB" sz="1200" b="1" i="0" u="none" noProof="0" smtClean="0">
                                      <a:latin typeface="Cambria Math" panose="02040503050406030204" pitchFamily="18" charset="0"/>
                                    </a:rPr>
                                    <m:t>𝐛</m:t>
                                  </m:r>
                                </m:e>
                              </m:acc>
                              <m:r>
                                <a:rPr lang="en-GB" sz="1200" b="0" i="1" u="none" noProof="0" smtClean="0">
                                  <a:latin typeface="Cambria Math" panose="02040503050406030204" pitchFamily="18" charset="0"/>
                                </a:rPr>
                                <m:t>=</m:t>
                              </m:r>
                              <m:f>
                                <m:fPr>
                                  <m:ctrlPr>
                                    <a:rPr lang="en-GB" sz="1200" b="0" i="1" u="none" noProof="0" smtClean="0">
                                      <a:latin typeface="Cambria Math" panose="02040503050406030204" pitchFamily="18" charset="0"/>
                                    </a:rPr>
                                  </m:ctrlPr>
                                </m:fPr>
                                <m:num>
                                  <m:r>
                                    <a:rPr lang="en-GB" sz="1200" b="1" i="0" u="none" noProof="0" smtClean="0">
                                      <a:latin typeface="Cambria Math" panose="02040503050406030204" pitchFamily="18" charset="0"/>
                                    </a:rPr>
                                    <m:t>𝐁</m:t>
                                  </m:r>
                                </m:num>
                                <m:den>
                                  <m:d>
                                    <m:dPr>
                                      <m:begChr m:val="|"/>
                                      <m:endChr m:val="|"/>
                                      <m:ctrlPr>
                                        <a:rPr lang="en-GB" sz="1200" b="0" i="1" u="none" noProof="0" smtClean="0">
                                          <a:latin typeface="Cambria Math" panose="02040503050406030204" pitchFamily="18" charset="0"/>
                                        </a:rPr>
                                      </m:ctrlPr>
                                    </m:dPr>
                                    <m:e>
                                      <m:r>
                                        <a:rPr lang="en-GB" sz="1200" b="1" i="0" u="none" noProof="0" smtClean="0">
                                          <a:latin typeface="Cambria Math" panose="02040503050406030204" pitchFamily="18" charset="0"/>
                                        </a:rPr>
                                        <m:t>𝐁</m:t>
                                      </m:r>
                                    </m:e>
                                  </m:d>
                                </m:den>
                              </m:f>
                            </m:oMath>
                          </a14:m>
                          <a:r>
                            <a:rPr lang="en-US" sz="1200" u="none" noProof="0" dirty="0"/>
                            <a:t>, and </a:t>
                          </a:r>
                          <a14:m>
                            <m:oMath xmlns:m="http://schemas.openxmlformats.org/officeDocument/2006/math">
                              <m:sSub>
                                <m:sSubPr>
                                  <m:ctrlPr>
                                    <a:rPr lang="en-US" sz="1200" i="1" u="none" noProof="0" smtClean="0">
                                      <a:latin typeface="Cambria Math" panose="02040503050406030204" pitchFamily="18" charset="0"/>
                                    </a:rPr>
                                  </m:ctrlPr>
                                </m:sSubPr>
                                <m:e>
                                  <m:r>
                                    <a:rPr lang="en-US" sz="1200" i="1" u="none" noProof="0" smtClean="0">
                                      <a:latin typeface="Cambria Math" panose="02040503050406030204" pitchFamily="18" charset="0"/>
                                      <a:ea typeface="Cambria Math" panose="02040503050406030204" pitchFamily="18" charset="0"/>
                                    </a:rPr>
                                    <m:t>𝜌</m:t>
                                  </m:r>
                                </m:e>
                                <m:sub>
                                  <m:r>
                                    <a:rPr lang="en-GB" sz="1200" b="0" i="1" u="none" noProof="0" smtClean="0">
                                      <a:latin typeface="Cambria Math" panose="02040503050406030204" pitchFamily="18" charset="0"/>
                                    </a:rPr>
                                    <m:t>𝑒</m:t>
                                  </m:r>
                                </m:sub>
                              </m:sSub>
                              <m:r>
                                <a:rPr lang="en-GB" sz="1200" b="0" i="1" u="none" noProof="0" smtClean="0">
                                  <a:latin typeface="Cambria Math" panose="02040503050406030204" pitchFamily="18" charset="0"/>
                                </a:rPr>
                                <m:t>=</m:t>
                              </m:r>
                              <m:f>
                                <m:fPr>
                                  <m:ctrlPr>
                                    <a:rPr lang="en-GB" sz="1200" b="0" i="1" u="none" noProof="0" smtClean="0">
                                      <a:latin typeface="Cambria Math" panose="02040503050406030204" pitchFamily="18" charset="0"/>
                                    </a:rPr>
                                  </m:ctrlPr>
                                </m:fPr>
                                <m:num>
                                  <m:r>
                                    <a:rPr lang="en-GB" sz="1200" b="0" i="1" u="none" noProof="0" smtClean="0">
                                      <a:latin typeface="Cambria Math" panose="02040503050406030204" pitchFamily="18" charset="0"/>
                                    </a:rPr>
                                    <m:t>𝑚</m:t>
                                  </m:r>
                                  <m:sSub>
                                    <m:sSubPr>
                                      <m:ctrlPr>
                                        <a:rPr lang="en-GB" sz="1200" b="0" i="1" u="none" noProof="0" smtClean="0">
                                          <a:latin typeface="Cambria Math" panose="02040503050406030204" pitchFamily="18" charset="0"/>
                                        </a:rPr>
                                      </m:ctrlPr>
                                    </m:sSubPr>
                                    <m:e>
                                      <m:r>
                                        <a:rPr lang="en-GB" sz="1200" b="0" i="1" u="none" noProof="0" smtClean="0">
                                          <a:latin typeface="Cambria Math" panose="02040503050406030204" pitchFamily="18" charset="0"/>
                                        </a:rPr>
                                        <m:t>𝑣</m:t>
                                      </m:r>
                                    </m:e>
                                    <m:sub>
                                      <m:r>
                                        <a:rPr lang="en-GB" sz="1200" b="0" i="1" u="none" noProof="0" smtClean="0">
                                          <a:latin typeface="Cambria Math" panose="02040503050406030204" pitchFamily="18" charset="0"/>
                                          <a:ea typeface="Cambria Math" panose="02040503050406030204" pitchFamily="18" charset="0"/>
                                        </a:rPr>
                                        <m:t>⊥</m:t>
                                      </m:r>
                                    </m:sub>
                                  </m:sSub>
                                </m:num>
                                <m:den>
                                  <m:r>
                                    <a:rPr lang="en-GB" sz="1200" b="0" i="1" u="none" noProof="0" smtClean="0">
                                      <a:latin typeface="Cambria Math" panose="02040503050406030204" pitchFamily="18" charset="0"/>
                                    </a:rPr>
                                    <m:t>𝑞𝐵</m:t>
                                  </m:r>
                                </m:den>
                              </m:f>
                            </m:oMath>
                          </a14:m>
                          <a:endParaRPr lang="en-US" sz="1200" u="none" noProof="0" dirty="0"/>
                        </a:p>
                        <a:p>
                          <a:pPr algn="l"/>
                          <a14:m>
                            <m:oMath xmlns:m="http://schemas.openxmlformats.org/officeDocument/2006/math">
                              <m:sSub>
                                <m:sSubPr>
                                  <m:ctrlPr>
                                    <a:rPr lang="en-US" sz="1200" i="1" u="none" noProof="0" smtClean="0">
                                      <a:latin typeface="Cambria Math" panose="02040503050406030204" pitchFamily="18" charset="0"/>
                                    </a:rPr>
                                  </m:ctrlPr>
                                </m:sSubPr>
                                <m:e>
                                  <m:r>
                                    <a:rPr lang="en-GB" sz="1200" b="0" i="1" u="none" noProof="0" smtClean="0">
                                      <a:latin typeface="Cambria Math" panose="02040503050406030204" pitchFamily="18" charset="0"/>
                                    </a:rPr>
                                    <m:t>𝐾</m:t>
                                  </m:r>
                                </m:e>
                                <m:sub>
                                  <m:r>
                                    <a:rPr lang="en-GB" sz="1200" b="0" i="1" u="none" noProof="0" smtClean="0">
                                      <a:latin typeface="Cambria Math" panose="02040503050406030204" pitchFamily="18" charset="0"/>
                                    </a:rPr>
                                    <m:t>𝑒</m:t>
                                  </m:r>
                                </m:sub>
                              </m:sSub>
                              <m:r>
                                <a:rPr lang="en-GB" sz="1200" b="0" i="1" u="none" noProof="0" smtClean="0">
                                  <a:latin typeface="Cambria Math" panose="02040503050406030204" pitchFamily="18" charset="0"/>
                                </a:rPr>
                                <m:t>&lt;1</m:t>
                              </m:r>
                            </m:oMath>
                          </a14:m>
                          <a:r>
                            <a:rPr lang="en-US" sz="1200" u="none" noProof="0" dirty="0"/>
                            <a:t>,</a:t>
                          </a:r>
                          <a:r>
                            <a:rPr lang="en-US" sz="1200" u="none" baseline="0" noProof="0" dirty="0"/>
                            <a:t> electrons </a:t>
                          </a:r>
                          <a:r>
                            <a:rPr lang="en-US" sz="1200" u="none" baseline="0" noProof="0" dirty="0" err="1"/>
                            <a:t>demagnetise</a:t>
                          </a:r>
                          <a:r>
                            <a:rPr lang="en-US" sz="1200" u="none" baseline="0" noProof="0" dirty="0"/>
                            <a:t> as expected in the EDR.</a:t>
                          </a:r>
                          <a:endParaRPr lang="en-US" sz="1200" u="none" noProof="0" dirty="0"/>
                        </a:p>
                      </a:txBody>
                      <a:tcPr marL="74295" marR="74295" marT="37148" marB="37148">
                        <a:noFill/>
                      </a:tcPr>
                    </a:tc>
                    <a:tc>
                      <a:txBody>
                        <a:bodyPr/>
                        <a:lstStyle/>
                        <a:p>
                          <a:pPr algn="l"/>
                          <a:endParaRPr lang="en-US" sz="1200" u="none" noProof="0" dirty="0"/>
                        </a:p>
                      </a:txBody>
                      <a:tcPr marL="74295" marR="74295" marT="37148" marB="37148">
                        <a:noFill/>
                      </a:tcPr>
                    </a:tc>
                    <a:extLst>
                      <a:ext uri="{0D108BD9-81ED-4DB2-BD59-A6C34878D82A}">
                        <a16:rowId xmlns:a16="http://schemas.microsoft.com/office/drawing/2014/main" val="2345663744"/>
                      </a:ext>
                    </a:extLst>
                  </a:tr>
                  <a:tr h="1009288">
                    <a:tc>
                      <a:txBody>
                        <a:bodyPr/>
                        <a:lstStyle/>
                        <a:p>
                          <a:r>
                            <a:rPr lang="en-US" sz="1300" noProof="0"/>
                            <a:t>Agyrotropy of the ion/electron pressure tensor</a:t>
                          </a:r>
                        </a:p>
                      </a:txBody>
                      <a:tcPr marL="74295" marR="74295" marT="37148" marB="37148">
                        <a:noFill/>
                      </a:tcPr>
                    </a:tc>
                    <a:tc>
                      <a:txBody>
                        <a:bodyPr/>
                        <a:lstStyle/>
                        <a:p>
                          <a14:m>
                            <m:oMath xmlns:m="http://schemas.openxmlformats.org/officeDocument/2006/math">
                              <m:sSub>
                                <m:sSubPr>
                                  <m:ctrlPr>
                                    <a:rPr lang="en-GB" sz="1400" b="0" i="1" noProof="0" smtClean="0">
                                      <a:latin typeface="Cambria Math" panose="02040503050406030204" pitchFamily="18" charset="0"/>
                                    </a:rPr>
                                  </m:ctrlPr>
                                </m:sSubPr>
                                <m:e>
                                  <m:r>
                                    <a:rPr lang="en-GB" sz="1400" b="0" i="1" noProof="0" smtClean="0">
                                      <a:latin typeface="Cambria Math" panose="02040503050406030204" pitchFamily="18" charset="0"/>
                                    </a:rPr>
                                    <m:t>𝐴𝐺</m:t>
                                  </m:r>
                                </m:e>
                                <m:sub>
                                  <m:r>
                                    <a:rPr lang="en-GB" sz="1400" b="0" i="1" noProof="0" smtClean="0">
                                      <a:latin typeface="Cambria Math" panose="02040503050406030204" pitchFamily="18" charset="0"/>
                                    </a:rPr>
                                    <m:t>𝑖</m:t>
                                  </m:r>
                                  <m:r>
                                    <a:rPr lang="en-GB" sz="1400" b="0" i="1" noProof="0" smtClean="0">
                                      <a:latin typeface="Cambria Math" panose="02040503050406030204" pitchFamily="18" charset="0"/>
                                    </a:rPr>
                                    <m:t>,</m:t>
                                  </m:r>
                                  <m:r>
                                    <a:rPr lang="en-GB" sz="1400" b="0" i="1" noProof="0" smtClean="0">
                                      <a:latin typeface="Cambria Math" panose="02040503050406030204" pitchFamily="18" charset="0"/>
                                    </a:rPr>
                                    <m:t>𝑒</m:t>
                                  </m:r>
                                </m:sub>
                              </m:sSub>
                              <m:r>
                                <a:rPr lang="en-GB" sz="1400" b="0" i="1" noProof="0" smtClean="0">
                                  <a:latin typeface="Cambria Math" panose="02040503050406030204" pitchFamily="18" charset="0"/>
                                </a:rPr>
                                <m:t>=</m:t>
                              </m:r>
                              <m:f>
                                <m:fPr>
                                  <m:ctrlPr>
                                    <a:rPr lang="en-GB" sz="1400" b="0" i="1" noProof="0">
                                      <a:latin typeface="Cambria Math" panose="02040503050406030204" pitchFamily="18" charset="0"/>
                                    </a:rPr>
                                  </m:ctrlPr>
                                </m:fPr>
                                <m:num>
                                  <m:d>
                                    <m:dPr>
                                      <m:begChr m:val="|"/>
                                      <m:endChr m:val="|"/>
                                      <m:ctrlPr>
                                        <a:rPr lang="en-GB" sz="1400" b="0" i="1" noProof="0">
                                          <a:latin typeface="Cambria Math" panose="02040503050406030204" pitchFamily="18" charset="0"/>
                                        </a:rPr>
                                      </m:ctrlPr>
                                    </m:dPr>
                                    <m:e>
                                      <m:r>
                                        <a:rPr lang="en-GB" sz="1400" b="0" i="1" noProof="0">
                                          <a:latin typeface="Cambria Math" panose="02040503050406030204" pitchFamily="18" charset="0"/>
                                        </a:rPr>
                                        <m:t>4</m:t>
                                      </m:r>
                                      <m:func>
                                        <m:funcPr>
                                          <m:ctrlPr>
                                            <a:rPr lang="en-GB" sz="1400" b="0" i="1" noProof="0">
                                              <a:latin typeface="Cambria Math" panose="02040503050406030204" pitchFamily="18" charset="0"/>
                                            </a:rPr>
                                          </m:ctrlPr>
                                        </m:funcPr>
                                        <m:fName>
                                          <m:r>
                                            <m:rPr>
                                              <m:sty m:val="p"/>
                                            </m:rPr>
                                            <a:rPr lang="en-GB" sz="1400" b="0" i="0" noProof="0">
                                              <a:latin typeface="Cambria Math" panose="02040503050406030204" pitchFamily="18" charset="0"/>
                                            </a:rPr>
                                            <m:t>det</m:t>
                                          </m:r>
                                        </m:fName>
                                        <m:e>
                                          <m:d>
                                            <m:dPr>
                                              <m:ctrlPr>
                                                <a:rPr lang="en-GB" sz="1400" b="0" i="1" noProof="0">
                                                  <a:latin typeface="Cambria Math" panose="02040503050406030204" pitchFamily="18" charset="0"/>
                                                </a:rPr>
                                              </m:ctrlPr>
                                            </m:dPr>
                                            <m:e>
                                              <m:r>
                                                <a:rPr lang="en-GB" sz="1400" b="0" i="1" noProof="0" smtClean="0">
                                                  <a:latin typeface="Cambria Math" panose="02040503050406030204" pitchFamily="18" charset="0"/>
                                                  <a:ea typeface="Cambria Math" panose="02040503050406030204" pitchFamily="18" charset="0"/>
                                                </a:rPr>
                                                <m:t>ℙ</m:t>
                                              </m:r>
                                            </m:e>
                                          </m:d>
                                        </m:e>
                                      </m:func>
                                      <m:r>
                                        <a:rPr lang="en-GB" sz="1400" b="0" i="1" noProof="0">
                                          <a:latin typeface="Cambria Math" panose="02040503050406030204" pitchFamily="18" charset="0"/>
                                        </a:rPr>
                                        <m:t>−</m:t>
                                      </m:r>
                                      <m:sSub>
                                        <m:sSubPr>
                                          <m:ctrlPr>
                                            <a:rPr lang="en-GB" sz="1400" b="0" i="1" noProof="0">
                                              <a:latin typeface="Cambria Math" panose="02040503050406030204" pitchFamily="18" charset="0"/>
                                            </a:rPr>
                                          </m:ctrlPr>
                                        </m:sSubPr>
                                        <m:e>
                                          <m:r>
                                            <a:rPr lang="en-GB" sz="1400" b="0" i="1" noProof="0">
                                              <a:latin typeface="Cambria Math" panose="02040503050406030204" pitchFamily="18" charset="0"/>
                                            </a:rPr>
                                            <m:t>𝑃</m:t>
                                          </m:r>
                                        </m:e>
                                        <m:sub>
                                          <m:r>
                                            <a:rPr lang="en-GB" sz="1400" b="0" i="1" noProof="0">
                                              <a:latin typeface="Cambria Math" panose="02040503050406030204" pitchFamily="18" charset="0"/>
                                              <a:ea typeface="Cambria Math" panose="02040503050406030204" pitchFamily="18" charset="0"/>
                                            </a:rPr>
                                            <m:t>∥</m:t>
                                          </m:r>
                                        </m:sub>
                                      </m:sSub>
                                      <m:sSup>
                                        <m:sSupPr>
                                          <m:ctrlPr>
                                            <a:rPr lang="en-GB" sz="1400" b="0" i="1" noProof="0">
                                              <a:latin typeface="Cambria Math" panose="02040503050406030204" pitchFamily="18" charset="0"/>
                                            </a:rPr>
                                          </m:ctrlPr>
                                        </m:sSupPr>
                                        <m:e>
                                          <m:r>
                                            <a:rPr lang="en-GB" sz="1400" b="0" i="1" noProof="0">
                                              <a:latin typeface="Cambria Math" panose="02040503050406030204" pitchFamily="18" charset="0"/>
                                            </a:rPr>
                                            <m:t>(</m:t>
                                          </m:r>
                                          <m:r>
                                            <a:rPr lang="en-GB" sz="1400" b="0" i="1" noProof="0">
                                              <a:latin typeface="Cambria Math" panose="02040503050406030204" pitchFamily="18" charset="0"/>
                                            </a:rPr>
                                            <m:t>𝑡𝑟</m:t>
                                          </m:r>
                                          <m:d>
                                            <m:dPr>
                                              <m:ctrlPr>
                                                <a:rPr lang="en-GB" sz="1400" b="0" i="1" noProof="0">
                                                  <a:latin typeface="Cambria Math" panose="02040503050406030204" pitchFamily="18" charset="0"/>
                                                </a:rPr>
                                              </m:ctrlPr>
                                            </m:dPr>
                                            <m:e>
                                              <m:r>
                                                <a:rPr lang="en-GB" sz="1400" b="0" i="1" noProof="0" smtClean="0">
                                                  <a:latin typeface="Cambria Math" panose="02040503050406030204" pitchFamily="18" charset="0"/>
                                                  <a:ea typeface="Cambria Math" panose="02040503050406030204" pitchFamily="18" charset="0"/>
                                                </a:rPr>
                                                <m:t>ℙ</m:t>
                                              </m:r>
                                            </m:e>
                                          </m:d>
                                          <m:r>
                                            <a:rPr lang="en-GB" sz="1400" b="0" i="1" noProof="0">
                                              <a:latin typeface="Cambria Math" panose="02040503050406030204" pitchFamily="18" charset="0"/>
                                            </a:rPr>
                                            <m:t>−</m:t>
                                          </m:r>
                                          <m:sSub>
                                            <m:sSubPr>
                                              <m:ctrlPr>
                                                <a:rPr lang="en-GB" sz="1400" b="0" i="1" noProof="0">
                                                  <a:latin typeface="Cambria Math" panose="02040503050406030204" pitchFamily="18" charset="0"/>
                                                </a:rPr>
                                              </m:ctrlPr>
                                            </m:sSubPr>
                                            <m:e>
                                              <m:r>
                                                <a:rPr lang="en-GB" sz="1400" b="0" i="1" noProof="0">
                                                  <a:latin typeface="Cambria Math" panose="02040503050406030204" pitchFamily="18" charset="0"/>
                                                </a:rPr>
                                                <m:t>𝑃</m:t>
                                              </m:r>
                                            </m:e>
                                            <m:sub>
                                              <m:r>
                                                <a:rPr lang="en-GB" sz="1400" b="0" i="1" noProof="0">
                                                  <a:latin typeface="Cambria Math" panose="02040503050406030204" pitchFamily="18" charset="0"/>
                                                  <a:ea typeface="Cambria Math" panose="02040503050406030204" pitchFamily="18" charset="0"/>
                                                </a:rPr>
                                                <m:t>∥</m:t>
                                              </m:r>
                                            </m:sub>
                                          </m:sSub>
                                          <m:r>
                                            <a:rPr lang="en-GB" sz="1400" b="0" i="1" noProof="0">
                                              <a:latin typeface="Cambria Math" panose="02040503050406030204" pitchFamily="18" charset="0"/>
                                            </a:rPr>
                                            <m:t>)</m:t>
                                          </m:r>
                                        </m:e>
                                        <m:sup>
                                          <m:r>
                                            <a:rPr lang="en-GB" sz="1400" b="0" i="1" noProof="0">
                                              <a:latin typeface="Cambria Math" panose="02040503050406030204" pitchFamily="18" charset="0"/>
                                            </a:rPr>
                                            <m:t>2</m:t>
                                          </m:r>
                                        </m:sup>
                                      </m:sSup>
                                    </m:e>
                                  </m:d>
                                </m:num>
                                <m:den>
                                  <m:r>
                                    <a:rPr lang="en-GB" sz="1400" b="0" i="1" noProof="0">
                                      <a:latin typeface="Cambria Math" panose="02040503050406030204" pitchFamily="18" charset="0"/>
                                    </a:rPr>
                                    <m:t>4</m:t>
                                  </m:r>
                                  <m:func>
                                    <m:funcPr>
                                      <m:ctrlPr>
                                        <a:rPr lang="en-GB" sz="1400" b="0" i="1" noProof="0">
                                          <a:latin typeface="Cambria Math" panose="02040503050406030204" pitchFamily="18" charset="0"/>
                                        </a:rPr>
                                      </m:ctrlPr>
                                    </m:funcPr>
                                    <m:fName>
                                      <m:r>
                                        <m:rPr>
                                          <m:sty m:val="p"/>
                                        </m:rPr>
                                        <a:rPr lang="en-GB" sz="1400" b="0" i="0" noProof="0">
                                          <a:latin typeface="Cambria Math" panose="02040503050406030204" pitchFamily="18" charset="0"/>
                                        </a:rPr>
                                        <m:t>det</m:t>
                                      </m:r>
                                    </m:fName>
                                    <m:e>
                                      <m:d>
                                        <m:dPr>
                                          <m:ctrlPr>
                                            <a:rPr lang="en-GB" sz="1400" b="0" i="1" noProof="0">
                                              <a:latin typeface="Cambria Math" panose="02040503050406030204" pitchFamily="18" charset="0"/>
                                            </a:rPr>
                                          </m:ctrlPr>
                                        </m:dPr>
                                        <m:e>
                                          <m:r>
                                            <a:rPr lang="en-GB" sz="1400" b="0" i="1" noProof="0" smtClean="0">
                                              <a:latin typeface="Cambria Math" panose="02040503050406030204" pitchFamily="18" charset="0"/>
                                              <a:ea typeface="Cambria Math" panose="02040503050406030204" pitchFamily="18" charset="0"/>
                                            </a:rPr>
                                            <m:t>ℙ</m:t>
                                          </m:r>
                                        </m:e>
                                      </m:d>
                                    </m:e>
                                  </m:func>
                                  <m:r>
                                    <a:rPr lang="en-GB" sz="1400" b="0" i="1" noProof="0">
                                      <a:latin typeface="Cambria Math" panose="02040503050406030204" pitchFamily="18" charset="0"/>
                                    </a:rPr>
                                    <m:t>+</m:t>
                                  </m:r>
                                  <m:sSub>
                                    <m:sSubPr>
                                      <m:ctrlPr>
                                        <a:rPr lang="en-GB" sz="1400" b="0" i="1" noProof="0">
                                          <a:latin typeface="Cambria Math" panose="02040503050406030204" pitchFamily="18" charset="0"/>
                                        </a:rPr>
                                      </m:ctrlPr>
                                    </m:sSubPr>
                                    <m:e>
                                      <m:r>
                                        <a:rPr lang="en-GB" sz="1400" b="0" i="1" noProof="0">
                                          <a:latin typeface="Cambria Math" panose="02040503050406030204" pitchFamily="18" charset="0"/>
                                        </a:rPr>
                                        <m:t>𝑃</m:t>
                                      </m:r>
                                    </m:e>
                                    <m:sub>
                                      <m:r>
                                        <a:rPr lang="en-GB" sz="1400" b="0" i="1" noProof="0">
                                          <a:latin typeface="Cambria Math" panose="02040503050406030204" pitchFamily="18" charset="0"/>
                                          <a:ea typeface="Cambria Math" panose="02040503050406030204" pitchFamily="18" charset="0"/>
                                        </a:rPr>
                                        <m:t>∥</m:t>
                                      </m:r>
                                    </m:sub>
                                  </m:sSub>
                                  <m:sSup>
                                    <m:sSupPr>
                                      <m:ctrlPr>
                                        <a:rPr lang="en-GB" sz="1400" b="0" i="1" noProof="0">
                                          <a:latin typeface="Cambria Math" panose="02040503050406030204" pitchFamily="18" charset="0"/>
                                        </a:rPr>
                                      </m:ctrlPr>
                                    </m:sSupPr>
                                    <m:e>
                                      <m:r>
                                        <a:rPr lang="en-GB" sz="1400" b="0" i="1" noProof="0">
                                          <a:latin typeface="Cambria Math" panose="02040503050406030204" pitchFamily="18" charset="0"/>
                                        </a:rPr>
                                        <m:t>(</m:t>
                                      </m:r>
                                      <m:r>
                                        <a:rPr lang="en-GB" sz="1400" b="0" i="1" noProof="0">
                                          <a:latin typeface="Cambria Math" panose="02040503050406030204" pitchFamily="18" charset="0"/>
                                        </a:rPr>
                                        <m:t>𝑡𝑟</m:t>
                                      </m:r>
                                      <m:d>
                                        <m:dPr>
                                          <m:ctrlPr>
                                            <a:rPr lang="en-GB" sz="1400" b="0" i="1" noProof="0">
                                              <a:latin typeface="Cambria Math" panose="02040503050406030204" pitchFamily="18" charset="0"/>
                                            </a:rPr>
                                          </m:ctrlPr>
                                        </m:dPr>
                                        <m:e>
                                          <m:r>
                                            <a:rPr lang="en-GB" sz="1400" b="0" i="1" noProof="0" smtClean="0">
                                              <a:latin typeface="Cambria Math" panose="02040503050406030204" pitchFamily="18" charset="0"/>
                                              <a:ea typeface="Cambria Math" panose="02040503050406030204" pitchFamily="18" charset="0"/>
                                            </a:rPr>
                                            <m:t>ℙ</m:t>
                                          </m:r>
                                        </m:e>
                                      </m:d>
                                      <m:r>
                                        <a:rPr lang="en-GB" sz="1400" b="0" i="1" noProof="0">
                                          <a:latin typeface="Cambria Math" panose="02040503050406030204" pitchFamily="18" charset="0"/>
                                        </a:rPr>
                                        <m:t>−</m:t>
                                      </m:r>
                                      <m:sSub>
                                        <m:sSubPr>
                                          <m:ctrlPr>
                                            <a:rPr lang="en-GB" sz="1400" b="0" i="1" noProof="0">
                                              <a:latin typeface="Cambria Math" panose="02040503050406030204" pitchFamily="18" charset="0"/>
                                            </a:rPr>
                                          </m:ctrlPr>
                                        </m:sSubPr>
                                        <m:e>
                                          <m:r>
                                            <a:rPr lang="en-GB" sz="1400" b="0" i="1" noProof="0">
                                              <a:latin typeface="Cambria Math" panose="02040503050406030204" pitchFamily="18" charset="0"/>
                                            </a:rPr>
                                            <m:t>𝑃</m:t>
                                          </m:r>
                                        </m:e>
                                        <m:sub>
                                          <m:r>
                                            <a:rPr lang="en-GB" sz="1400" b="0" i="1" noProof="0">
                                              <a:latin typeface="Cambria Math" panose="02040503050406030204" pitchFamily="18" charset="0"/>
                                              <a:ea typeface="Cambria Math" panose="02040503050406030204" pitchFamily="18" charset="0"/>
                                            </a:rPr>
                                            <m:t>∥</m:t>
                                          </m:r>
                                        </m:sub>
                                      </m:sSub>
                                      <m:r>
                                        <a:rPr lang="en-GB" sz="1400" b="0" i="1" noProof="0">
                                          <a:latin typeface="Cambria Math" panose="02040503050406030204" pitchFamily="18" charset="0"/>
                                        </a:rPr>
                                        <m:t>)</m:t>
                                      </m:r>
                                    </m:e>
                                    <m:sup>
                                      <m:r>
                                        <a:rPr lang="en-GB" sz="1400" b="0" i="1" noProof="0">
                                          <a:latin typeface="Cambria Math" panose="02040503050406030204" pitchFamily="18" charset="0"/>
                                        </a:rPr>
                                        <m:t>2</m:t>
                                      </m:r>
                                    </m:sup>
                                  </m:sSup>
                                </m:den>
                              </m:f>
                            </m:oMath>
                          </a14:m>
                          <a:r>
                            <a:rPr lang="en-US" sz="1800" noProof="0" dirty="0"/>
                            <a:t>  </a:t>
                          </a:r>
                          <a:endParaRPr lang="en-US" sz="2000" noProof="0" dirty="0"/>
                        </a:p>
                        <a:p>
                          <a:endParaRPr lang="en-US" sz="1100" noProof="0" dirty="0"/>
                        </a:p>
                        <a:p>
                          <a:pPr algn="ctr"/>
                          <a:r>
                            <a:rPr lang="en-US" sz="1100" noProof="0" dirty="0">
                              <a:solidFill>
                                <a:schemeClr val="accent4">
                                  <a:lumMod val="75000"/>
                                </a:schemeClr>
                              </a:solidFill>
                            </a:rPr>
                            <a:t>Che</a:t>
                          </a:r>
                          <a:r>
                            <a:rPr lang="en-US" sz="1100" baseline="0" noProof="0" dirty="0">
                              <a:solidFill>
                                <a:schemeClr val="accent4">
                                  <a:lumMod val="75000"/>
                                </a:schemeClr>
                              </a:solidFill>
                            </a:rPr>
                            <a:t> et al. (2018)</a:t>
                          </a:r>
                          <a:endParaRPr lang="en-US" sz="1200" noProof="0" dirty="0">
                            <a:solidFill>
                              <a:schemeClr val="accent4">
                                <a:lumMod val="75000"/>
                              </a:schemeClr>
                            </a:solidFill>
                          </a:endParaRPr>
                        </a:p>
                      </a:txBody>
                      <a:tcPr marL="74295" marR="74295" marT="37148" marB="37148">
                        <a:noFill/>
                      </a:tcPr>
                    </a:tc>
                    <a:tc>
                      <a:txBody>
                        <a:bodyPr/>
                        <a:lstStyle/>
                        <a:p>
                          <a:pPr algn="l"/>
                          <a:r>
                            <a:rPr lang="en-US" sz="1200" noProof="0" dirty="0"/>
                            <a:t>Parameter to highlight IDR and EDR.</a:t>
                          </a:r>
                        </a:p>
                        <a:p>
                          <a:pPr algn="l"/>
                          <a14:m>
                            <m:oMath xmlns:m="http://schemas.openxmlformats.org/officeDocument/2006/math">
                              <m:sSub>
                                <m:sSubPr>
                                  <m:ctrlPr>
                                    <a:rPr lang="en-US" sz="1200" i="1" noProof="0" smtClean="0">
                                      <a:latin typeface="Cambria Math" panose="02040503050406030204" pitchFamily="18" charset="0"/>
                                    </a:rPr>
                                  </m:ctrlPr>
                                </m:sSubPr>
                                <m:e>
                                  <m:r>
                                    <a:rPr lang="en-GB" sz="1200" b="0" i="1" noProof="0" smtClean="0">
                                      <a:latin typeface="Cambria Math" panose="02040503050406030204" pitchFamily="18" charset="0"/>
                                    </a:rPr>
                                    <m:t>𝐴𝐺</m:t>
                                  </m:r>
                                </m:e>
                                <m:sub>
                                  <m:r>
                                    <a:rPr lang="en-GB" sz="1200" b="0" i="1" noProof="0" smtClean="0">
                                      <a:latin typeface="Cambria Math" panose="02040503050406030204" pitchFamily="18" charset="0"/>
                                    </a:rPr>
                                    <m:t>𝑖</m:t>
                                  </m:r>
                                  <m:r>
                                    <a:rPr lang="en-GB" sz="1200" b="0" i="1" noProof="0" smtClean="0">
                                      <a:latin typeface="Cambria Math" panose="02040503050406030204" pitchFamily="18" charset="0"/>
                                    </a:rPr>
                                    <m:t>,</m:t>
                                  </m:r>
                                  <m:r>
                                    <a:rPr lang="en-GB" sz="1200" b="0" i="1" noProof="0" smtClean="0">
                                      <a:latin typeface="Cambria Math" panose="02040503050406030204" pitchFamily="18" charset="0"/>
                                    </a:rPr>
                                    <m:t>𝑒</m:t>
                                  </m:r>
                                </m:sub>
                              </m:sSub>
                              <m:r>
                                <a:rPr lang="en-US" sz="1200" i="1" noProof="0" smtClean="0">
                                  <a:latin typeface="Cambria Math" panose="02040503050406030204" pitchFamily="18" charset="0"/>
                                  <a:ea typeface="Cambria Math" panose="02040503050406030204" pitchFamily="18" charset="0"/>
                                </a:rPr>
                                <m:t>→</m:t>
                              </m:r>
                              <m:r>
                                <a:rPr lang="en-GB" sz="1200" b="0" i="1" noProof="0" smtClean="0">
                                  <a:latin typeface="Cambria Math" panose="02040503050406030204" pitchFamily="18" charset="0"/>
                                  <a:ea typeface="Cambria Math" panose="02040503050406030204" pitchFamily="18" charset="0"/>
                                </a:rPr>
                                <m:t>1</m:t>
                              </m:r>
                            </m:oMath>
                          </a14:m>
                          <a:r>
                            <a:rPr lang="en-US" sz="1200" noProof="0" dirty="0"/>
                            <a:t>, </a:t>
                          </a:r>
                          <a14:m>
                            <m:oMath xmlns:m="http://schemas.openxmlformats.org/officeDocument/2006/math">
                              <m:r>
                                <a:rPr lang="en-GB" sz="1200" b="0" i="1" noProof="0" smtClean="0">
                                  <a:latin typeface="Cambria Math" panose="02040503050406030204" pitchFamily="18" charset="0"/>
                                  <a:ea typeface="Cambria Math" panose="02040503050406030204" pitchFamily="18" charset="0"/>
                                </a:rPr>
                                <m:t>ℙ</m:t>
                              </m:r>
                            </m:oMath>
                          </a14:m>
                          <a:r>
                            <a:rPr lang="en-US" sz="1200" noProof="0" dirty="0"/>
                            <a:t> becomes </a:t>
                          </a:r>
                          <a:r>
                            <a:rPr lang="en-US" sz="1200" noProof="0" dirty="0" err="1"/>
                            <a:t>agyrotropic</a:t>
                          </a:r>
                          <a:r>
                            <a:rPr lang="en-US" sz="1200" noProof="0" dirty="0"/>
                            <a:t> as expected in the diffusion</a:t>
                          </a:r>
                          <a:r>
                            <a:rPr lang="en-US" sz="1200" baseline="0" noProof="0" dirty="0"/>
                            <a:t> regions.</a:t>
                          </a:r>
                          <a:endParaRPr lang="en-US" sz="1200" noProof="0" dirty="0"/>
                        </a:p>
                      </a:txBody>
                      <a:tcPr marL="74295" marR="74295" marT="37148" marB="37148">
                        <a:noFill/>
                      </a:tcPr>
                    </a:tc>
                    <a:tc>
                      <a:txBody>
                        <a:bodyPr/>
                        <a:lstStyle/>
                        <a:p>
                          <a:pPr algn="l"/>
                          <a:endParaRPr lang="en-US" sz="1200" noProof="0" dirty="0"/>
                        </a:p>
                      </a:txBody>
                      <a:tcPr marL="74295" marR="74295" marT="37148" marB="37148">
                        <a:noFill/>
                      </a:tcPr>
                    </a:tc>
                    <a:extLst>
                      <a:ext uri="{0D108BD9-81ED-4DB2-BD59-A6C34878D82A}">
                        <a16:rowId xmlns:a16="http://schemas.microsoft.com/office/drawing/2014/main" val="2386935126"/>
                      </a:ext>
                    </a:extLst>
                  </a:tr>
                  <a:tr h="675774">
                    <a:tc>
                      <a:txBody>
                        <a:bodyPr/>
                        <a:lstStyle/>
                        <a:p>
                          <a:r>
                            <a:rPr lang="en-US" sz="1300" noProof="0" dirty="0"/>
                            <a:t>Energy conversion</a:t>
                          </a:r>
                        </a:p>
                      </a:txBody>
                      <a:tcPr marL="74295" marR="74295" marT="37148" marB="37148">
                        <a:noFill/>
                      </a:tcPr>
                    </a:tc>
                    <a:tc>
                      <a:txBody>
                        <a:bodyPr/>
                        <a:lstStyle/>
                        <a:p>
                          <a:pPr/>
                          <a14:m>
                            <m:oMathPara xmlns:m="http://schemas.openxmlformats.org/officeDocument/2006/math">
                              <m:oMathParaPr>
                                <m:jc m:val="centerGroup"/>
                              </m:oMathParaPr>
                              <m:oMath xmlns:m="http://schemas.openxmlformats.org/officeDocument/2006/math">
                                <m:r>
                                  <a:rPr lang="en-GB" sz="1500" b="1" i="0" noProof="0" smtClean="0">
                                    <a:latin typeface="Cambria Math" panose="02040503050406030204" pitchFamily="18" charset="0"/>
                                  </a:rPr>
                                  <m:t>𝐉</m:t>
                                </m:r>
                                <m:r>
                                  <a:rPr lang="en-GB" sz="1500" b="0" i="1" noProof="0" smtClean="0">
                                    <a:latin typeface="Cambria Math" panose="02040503050406030204" pitchFamily="18" charset="0"/>
                                    <a:ea typeface="Cambria Math" panose="02040503050406030204" pitchFamily="18" charset="0"/>
                                  </a:rPr>
                                  <m:t>∙</m:t>
                                </m:r>
                                <m:sSup>
                                  <m:sSupPr>
                                    <m:ctrlPr>
                                      <a:rPr lang="en-GB" sz="1500" b="1" i="1" noProof="0" smtClean="0">
                                        <a:latin typeface="Cambria Math" panose="02040503050406030204" pitchFamily="18" charset="0"/>
                                        <a:ea typeface="Cambria Math" panose="02040503050406030204" pitchFamily="18" charset="0"/>
                                      </a:rPr>
                                    </m:ctrlPr>
                                  </m:sSupPr>
                                  <m:e>
                                    <m:r>
                                      <a:rPr lang="en-GB" sz="1500" b="1" i="0" noProof="0" smtClean="0">
                                        <a:latin typeface="Cambria Math" panose="02040503050406030204" pitchFamily="18" charset="0"/>
                                        <a:ea typeface="Cambria Math" panose="02040503050406030204" pitchFamily="18" charset="0"/>
                                      </a:rPr>
                                      <m:t>𝐄</m:t>
                                    </m:r>
                                  </m:e>
                                  <m:sup>
                                    <m:r>
                                      <a:rPr lang="en-GB" sz="1500" b="1" i="0" noProof="0" smtClean="0">
                                        <a:latin typeface="Cambria Math" panose="02040503050406030204" pitchFamily="18" charset="0"/>
                                        <a:ea typeface="Cambria Math" panose="02040503050406030204" pitchFamily="18" charset="0"/>
                                      </a:rPr>
                                      <m:t>′</m:t>
                                    </m:r>
                                  </m:sup>
                                </m:sSup>
                                <m:r>
                                  <a:rPr lang="en-GB" sz="1500" b="0" i="1" noProof="0" smtClean="0">
                                    <a:latin typeface="Cambria Math" panose="02040503050406030204" pitchFamily="18" charset="0"/>
                                    <a:ea typeface="Cambria Math" panose="02040503050406030204" pitchFamily="18" charset="0"/>
                                  </a:rPr>
                                  <m:t>=</m:t>
                                </m:r>
                                <m:r>
                                  <a:rPr lang="en-GB" sz="1500" b="1" i="0" noProof="0" smtClean="0">
                                    <a:latin typeface="Cambria Math" panose="02040503050406030204" pitchFamily="18" charset="0"/>
                                    <a:ea typeface="Cambria Math" panose="02040503050406030204" pitchFamily="18" charset="0"/>
                                  </a:rPr>
                                  <m:t>𝐉</m:t>
                                </m:r>
                                <m:r>
                                  <a:rPr lang="en-GB" sz="1500" b="0" i="1" noProof="0" smtClean="0">
                                    <a:latin typeface="Cambria Math" panose="02040503050406030204" pitchFamily="18" charset="0"/>
                                    <a:ea typeface="Cambria Math" panose="02040503050406030204" pitchFamily="18" charset="0"/>
                                  </a:rPr>
                                  <m:t>∙(</m:t>
                                </m:r>
                                <m:r>
                                  <a:rPr lang="en-GB" sz="1500" b="1" i="0" noProof="0" smtClean="0">
                                    <a:latin typeface="Cambria Math" panose="02040503050406030204" pitchFamily="18" charset="0"/>
                                    <a:ea typeface="Cambria Math" panose="02040503050406030204" pitchFamily="18" charset="0"/>
                                  </a:rPr>
                                  <m:t>𝐄</m:t>
                                </m:r>
                                <m:r>
                                  <a:rPr lang="en-GB" sz="1500" b="0" i="1" noProof="0" smtClean="0">
                                    <a:latin typeface="Cambria Math" panose="02040503050406030204" pitchFamily="18" charset="0"/>
                                    <a:ea typeface="Cambria Math" panose="02040503050406030204" pitchFamily="18" charset="0"/>
                                  </a:rPr>
                                  <m:t>+</m:t>
                                </m:r>
                                <m:sSub>
                                  <m:sSubPr>
                                    <m:ctrlPr>
                                      <a:rPr lang="en-GB" sz="1500" b="1" i="1" noProof="0" smtClean="0">
                                        <a:latin typeface="Cambria Math" panose="02040503050406030204" pitchFamily="18" charset="0"/>
                                        <a:ea typeface="Cambria Math" panose="02040503050406030204" pitchFamily="18" charset="0"/>
                                      </a:rPr>
                                    </m:ctrlPr>
                                  </m:sSubPr>
                                  <m:e>
                                    <m:r>
                                      <a:rPr lang="en-GB" sz="1500" b="1" i="0" noProof="0" smtClean="0">
                                        <a:latin typeface="Cambria Math" panose="02040503050406030204" pitchFamily="18" charset="0"/>
                                        <a:ea typeface="Cambria Math" panose="02040503050406030204" pitchFamily="18" charset="0"/>
                                      </a:rPr>
                                      <m:t>𝐯</m:t>
                                    </m:r>
                                  </m:e>
                                  <m:sub>
                                    <m:r>
                                      <a:rPr lang="en-GB" sz="1500" b="1" i="0" noProof="0" smtClean="0">
                                        <a:latin typeface="Cambria Math" panose="02040503050406030204" pitchFamily="18" charset="0"/>
                                        <a:ea typeface="Cambria Math" panose="02040503050406030204" pitchFamily="18" charset="0"/>
                                      </a:rPr>
                                      <m:t>𝐞</m:t>
                                    </m:r>
                                  </m:sub>
                                </m:sSub>
                                <m:r>
                                  <a:rPr lang="en-GB" sz="1500" b="0" i="1" noProof="0" smtClean="0">
                                    <a:latin typeface="Cambria Math" panose="02040503050406030204" pitchFamily="18" charset="0"/>
                                    <a:ea typeface="Cambria Math" panose="02040503050406030204" pitchFamily="18" charset="0"/>
                                  </a:rPr>
                                  <m:t>×</m:t>
                                </m:r>
                                <m:r>
                                  <m:rPr>
                                    <m:nor/>
                                  </m:rPr>
                                  <a:rPr lang="en-GB" sz="1500" b="1" i="0" noProof="0" smtClean="0">
                                    <a:latin typeface="Cambria Math" panose="02040503050406030204" pitchFamily="18" charset="0"/>
                                    <a:ea typeface="Cambria Math" panose="02040503050406030204" pitchFamily="18" charset="0"/>
                                  </a:rPr>
                                  <m:t>B</m:t>
                                </m:r>
                                <m:r>
                                  <a:rPr lang="en-GB" sz="1500" b="0" i="1" noProof="0" smtClean="0">
                                    <a:latin typeface="Cambria Math" panose="02040503050406030204" pitchFamily="18" charset="0"/>
                                    <a:ea typeface="Cambria Math" panose="02040503050406030204" pitchFamily="18" charset="0"/>
                                  </a:rPr>
                                  <m:t>)</m:t>
                                </m:r>
                              </m:oMath>
                            </m:oMathPara>
                          </a14:m>
                          <a:endParaRPr lang="en-US" sz="1200" noProof="0" dirty="0"/>
                        </a:p>
                      </a:txBody>
                      <a:tcPr marL="74295" marR="74295" marT="37148" marB="37148">
                        <a:noFill/>
                      </a:tcPr>
                    </a:tc>
                    <a:tc>
                      <a:txBody>
                        <a:bodyPr/>
                        <a:lstStyle/>
                        <a:p>
                          <a14:m>
                            <m:oMath xmlns:m="http://schemas.openxmlformats.org/officeDocument/2006/math">
                              <m:r>
                                <a:rPr lang="en-GB" sz="1200" b="1" i="0" noProof="0" smtClean="0">
                                  <a:latin typeface="Cambria Math" panose="02040503050406030204" pitchFamily="18" charset="0"/>
                                </a:rPr>
                                <m:t>𝐉</m:t>
                              </m:r>
                              <m:r>
                                <a:rPr lang="en-GB" sz="1200" b="0" i="1" noProof="0" smtClean="0">
                                  <a:latin typeface="Cambria Math" panose="02040503050406030204" pitchFamily="18" charset="0"/>
                                  <a:ea typeface="Cambria Math" panose="02040503050406030204" pitchFamily="18" charset="0"/>
                                </a:rPr>
                                <m:t>∙</m:t>
                              </m:r>
                              <m:sSup>
                                <m:sSupPr>
                                  <m:ctrlPr>
                                    <a:rPr lang="en-GB" sz="1200" b="1" i="1" noProof="0" smtClean="0">
                                      <a:latin typeface="Cambria Math" panose="02040503050406030204" pitchFamily="18" charset="0"/>
                                      <a:ea typeface="Cambria Math" panose="02040503050406030204" pitchFamily="18" charset="0"/>
                                    </a:rPr>
                                  </m:ctrlPr>
                                </m:sSupPr>
                                <m:e>
                                  <m:r>
                                    <a:rPr lang="en-GB" sz="1200" b="1" i="0" noProof="0" smtClean="0">
                                      <a:latin typeface="Cambria Math" panose="02040503050406030204" pitchFamily="18" charset="0"/>
                                      <a:ea typeface="Cambria Math" panose="02040503050406030204" pitchFamily="18" charset="0"/>
                                    </a:rPr>
                                    <m:t>𝐄</m:t>
                                  </m:r>
                                </m:e>
                                <m:sup>
                                  <m:r>
                                    <a:rPr lang="en-GB" sz="1200" b="1" i="0" noProof="0" smtClean="0">
                                      <a:latin typeface="Cambria Math" panose="02040503050406030204" pitchFamily="18" charset="0"/>
                                      <a:ea typeface="Cambria Math" panose="02040503050406030204" pitchFamily="18" charset="0"/>
                                    </a:rPr>
                                    <m:t>′</m:t>
                                  </m:r>
                                </m:sup>
                              </m:sSup>
                              <m:r>
                                <a:rPr lang="en-GB" sz="1200" b="0" i="0" noProof="0" smtClean="0">
                                  <a:latin typeface="Cambria Math" panose="02040503050406030204" pitchFamily="18" charset="0"/>
                                  <a:ea typeface="Cambria Math" panose="02040503050406030204" pitchFamily="18" charset="0"/>
                                </a:rPr>
                                <m:t>&gt;0</m:t>
                              </m:r>
                            </m:oMath>
                          </a14:m>
                          <a:r>
                            <a:rPr lang="en-US" sz="1200" noProof="0" dirty="0"/>
                            <a:t>, indicates that</a:t>
                          </a:r>
                          <a:r>
                            <a:rPr lang="en-US" sz="1200" baseline="0" noProof="0" dirty="0"/>
                            <a:t> energy is transferred from fields to particles as expected in CS.</a:t>
                          </a:r>
                          <a:endParaRPr lang="en-US" sz="1200" noProof="0" dirty="0"/>
                        </a:p>
                      </a:txBody>
                      <a:tcPr marL="74295" marR="74295" marT="37148" marB="37148">
                        <a:noFill/>
                      </a:tcPr>
                    </a:tc>
                    <a:tc>
                      <a:txBody>
                        <a:bodyPr/>
                        <a:lstStyle/>
                        <a:p>
                          <a:endParaRPr lang="en-US" sz="1200" noProof="0" dirty="0"/>
                        </a:p>
                      </a:txBody>
                      <a:tcPr marL="74295" marR="74295" marT="37148" marB="37148">
                        <a:noFill/>
                      </a:tcPr>
                    </a:tc>
                    <a:extLst>
                      <a:ext uri="{0D108BD9-81ED-4DB2-BD59-A6C34878D82A}">
                        <a16:rowId xmlns:a16="http://schemas.microsoft.com/office/drawing/2014/main" val="33214848"/>
                      </a:ext>
                    </a:extLst>
                  </a:tr>
                  <a:tr h="674150">
                    <a:tc>
                      <a:txBody>
                        <a:bodyPr/>
                        <a:lstStyle/>
                        <a:p>
                          <a:r>
                            <a:rPr lang="en-US" sz="1300" noProof="0"/>
                            <a:t>Non-ideal electric field</a:t>
                          </a:r>
                        </a:p>
                      </a:txBody>
                      <a:tcPr marL="74295" marR="74295" marT="37148" marB="37148">
                        <a:noFill/>
                      </a:tcPr>
                    </a:tc>
                    <a:tc>
                      <a:txBody>
                        <a:bodyPr/>
                        <a:lstStyle/>
                        <a:p>
                          <a:pPr/>
                          <a14:m>
                            <m:oMathPara xmlns:m="http://schemas.openxmlformats.org/officeDocument/2006/math">
                              <m:oMathParaPr>
                                <m:jc m:val="centerGroup"/>
                              </m:oMathParaPr>
                              <m:oMath xmlns:m="http://schemas.openxmlformats.org/officeDocument/2006/math">
                                <m:d>
                                  <m:dPr>
                                    <m:begChr m:val="|"/>
                                    <m:endChr m:val="|"/>
                                    <m:ctrlPr>
                                      <a:rPr lang="en-GB" sz="1500" b="1" i="1" noProof="0" smtClean="0">
                                        <a:latin typeface="Cambria Math" panose="02040503050406030204" pitchFamily="18" charset="0"/>
                                        <a:ea typeface="Cambria Math" panose="02040503050406030204" pitchFamily="18" charset="0"/>
                                      </a:rPr>
                                    </m:ctrlPr>
                                  </m:dPr>
                                  <m:e>
                                    <m:sSup>
                                      <m:sSupPr>
                                        <m:ctrlPr>
                                          <a:rPr lang="en-GB" sz="1500" b="1" i="1" noProof="0" smtClean="0">
                                            <a:latin typeface="Cambria Math" panose="02040503050406030204" pitchFamily="18" charset="0"/>
                                            <a:ea typeface="Cambria Math" panose="02040503050406030204" pitchFamily="18" charset="0"/>
                                          </a:rPr>
                                        </m:ctrlPr>
                                      </m:sSupPr>
                                      <m:e>
                                        <m:r>
                                          <a:rPr lang="en-GB" sz="1500" b="1" i="0" noProof="0" smtClean="0">
                                            <a:latin typeface="Cambria Math" panose="02040503050406030204" pitchFamily="18" charset="0"/>
                                            <a:ea typeface="Cambria Math" panose="02040503050406030204" pitchFamily="18" charset="0"/>
                                          </a:rPr>
                                          <m:t>𝐄</m:t>
                                        </m:r>
                                      </m:e>
                                      <m:sup>
                                        <m:r>
                                          <a:rPr lang="en-GB" sz="1500" b="1" i="0" noProof="0" smtClean="0">
                                            <a:latin typeface="Cambria Math" panose="02040503050406030204" pitchFamily="18" charset="0"/>
                                            <a:ea typeface="Cambria Math" panose="02040503050406030204" pitchFamily="18" charset="0"/>
                                          </a:rPr>
                                          <m:t>′</m:t>
                                        </m:r>
                                      </m:sup>
                                    </m:sSup>
                                  </m:e>
                                </m:d>
                                <m:r>
                                  <a:rPr lang="en-GB" sz="1500" b="0" i="1" noProof="0" smtClean="0">
                                    <a:latin typeface="Cambria Math" panose="02040503050406030204" pitchFamily="18" charset="0"/>
                                    <a:ea typeface="Cambria Math" panose="02040503050406030204" pitchFamily="18" charset="0"/>
                                  </a:rPr>
                                  <m:t>=</m:t>
                                </m:r>
                                <m:d>
                                  <m:dPr>
                                    <m:begChr m:val="|"/>
                                    <m:endChr m:val="|"/>
                                    <m:ctrlPr>
                                      <a:rPr lang="en-GB" sz="1500" b="0" i="1" noProof="0" smtClean="0">
                                        <a:latin typeface="Cambria Math" panose="02040503050406030204" pitchFamily="18" charset="0"/>
                                        <a:ea typeface="Cambria Math" panose="02040503050406030204" pitchFamily="18" charset="0"/>
                                      </a:rPr>
                                    </m:ctrlPr>
                                  </m:dPr>
                                  <m:e>
                                    <m:r>
                                      <a:rPr lang="en-GB" sz="1500" b="1" i="0" noProof="0" smtClean="0">
                                        <a:latin typeface="Cambria Math" panose="02040503050406030204" pitchFamily="18" charset="0"/>
                                        <a:ea typeface="Cambria Math" panose="02040503050406030204" pitchFamily="18" charset="0"/>
                                      </a:rPr>
                                      <m:t>𝐄</m:t>
                                    </m:r>
                                    <m:r>
                                      <a:rPr lang="en-GB" sz="1500" b="0" i="1" noProof="0" smtClean="0">
                                        <a:latin typeface="Cambria Math" panose="02040503050406030204" pitchFamily="18" charset="0"/>
                                        <a:ea typeface="Cambria Math" panose="02040503050406030204" pitchFamily="18" charset="0"/>
                                      </a:rPr>
                                      <m:t>+</m:t>
                                    </m:r>
                                    <m:sSub>
                                      <m:sSubPr>
                                        <m:ctrlPr>
                                          <a:rPr lang="en-GB" sz="1500" b="1" i="1" noProof="0" smtClean="0">
                                            <a:latin typeface="Cambria Math" panose="02040503050406030204" pitchFamily="18" charset="0"/>
                                            <a:ea typeface="Cambria Math" panose="02040503050406030204" pitchFamily="18" charset="0"/>
                                          </a:rPr>
                                        </m:ctrlPr>
                                      </m:sSubPr>
                                      <m:e>
                                        <m:r>
                                          <a:rPr lang="en-GB" sz="1500" b="1" i="0" noProof="0" smtClean="0">
                                            <a:latin typeface="Cambria Math" panose="02040503050406030204" pitchFamily="18" charset="0"/>
                                            <a:ea typeface="Cambria Math" panose="02040503050406030204" pitchFamily="18" charset="0"/>
                                          </a:rPr>
                                          <m:t>𝐯</m:t>
                                        </m:r>
                                      </m:e>
                                      <m:sub>
                                        <m:r>
                                          <a:rPr lang="en-GB" sz="1500" b="1" i="0" noProof="0" smtClean="0">
                                            <a:latin typeface="Cambria Math" panose="02040503050406030204" pitchFamily="18" charset="0"/>
                                            <a:ea typeface="Cambria Math" panose="02040503050406030204" pitchFamily="18" charset="0"/>
                                          </a:rPr>
                                          <m:t>𝐞</m:t>
                                        </m:r>
                                      </m:sub>
                                    </m:sSub>
                                    <m:r>
                                      <a:rPr lang="en-GB" sz="1500" b="0" i="1" noProof="0" smtClean="0">
                                        <a:latin typeface="Cambria Math" panose="02040503050406030204" pitchFamily="18" charset="0"/>
                                        <a:ea typeface="Cambria Math" panose="02040503050406030204" pitchFamily="18" charset="0"/>
                                      </a:rPr>
                                      <m:t>×</m:t>
                                    </m:r>
                                    <m:r>
                                      <m:rPr>
                                        <m:nor/>
                                      </m:rPr>
                                      <a:rPr lang="en-GB" sz="1500" b="1" i="0" noProof="0" smtClean="0">
                                        <a:latin typeface="Cambria Math" panose="02040503050406030204" pitchFamily="18" charset="0"/>
                                        <a:ea typeface="Cambria Math" panose="02040503050406030204" pitchFamily="18" charset="0"/>
                                      </a:rPr>
                                      <m:t>B</m:t>
                                    </m:r>
                                  </m:e>
                                </m:d>
                              </m:oMath>
                            </m:oMathPara>
                          </a14:m>
                          <a:endParaRPr lang="en-US" sz="1200" noProof="0" dirty="0"/>
                        </a:p>
                      </a:txBody>
                      <a:tcPr marL="74295" marR="74295" marT="37148" marB="37148">
                        <a:noFill/>
                      </a:tcPr>
                    </a:tc>
                    <a:tc>
                      <a:txBody>
                        <a:bodyPr/>
                        <a:lstStyle/>
                        <a:p>
                          <a14:m>
                            <m:oMath xmlns:m="http://schemas.openxmlformats.org/officeDocument/2006/math">
                              <m:d>
                                <m:dPr>
                                  <m:begChr m:val="|"/>
                                  <m:endChr m:val="|"/>
                                  <m:ctrlPr>
                                    <a:rPr lang="en-GB" sz="1200" b="1" i="1" noProof="0" smtClean="0">
                                      <a:latin typeface="Cambria Math" panose="02040503050406030204" pitchFamily="18" charset="0"/>
                                      <a:ea typeface="Cambria Math" panose="02040503050406030204" pitchFamily="18" charset="0"/>
                                    </a:rPr>
                                  </m:ctrlPr>
                                </m:dPr>
                                <m:e>
                                  <m:sSup>
                                    <m:sSupPr>
                                      <m:ctrlPr>
                                        <a:rPr lang="en-GB" sz="1200" b="1" i="1" noProof="0" smtClean="0">
                                          <a:latin typeface="Cambria Math" panose="02040503050406030204" pitchFamily="18" charset="0"/>
                                          <a:ea typeface="Cambria Math" panose="02040503050406030204" pitchFamily="18" charset="0"/>
                                        </a:rPr>
                                      </m:ctrlPr>
                                    </m:sSupPr>
                                    <m:e>
                                      <m:r>
                                        <a:rPr lang="en-GB" sz="1200" b="1" i="0" noProof="0" smtClean="0">
                                          <a:latin typeface="Cambria Math" panose="02040503050406030204" pitchFamily="18" charset="0"/>
                                          <a:ea typeface="Cambria Math" panose="02040503050406030204" pitchFamily="18" charset="0"/>
                                        </a:rPr>
                                        <m:t>𝐄</m:t>
                                      </m:r>
                                    </m:e>
                                    <m:sup>
                                      <m:r>
                                        <a:rPr lang="en-GB" sz="1200" b="1" i="0" noProof="0" smtClean="0">
                                          <a:latin typeface="Cambria Math" panose="02040503050406030204" pitchFamily="18" charset="0"/>
                                          <a:ea typeface="Cambria Math" panose="02040503050406030204" pitchFamily="18" charset="0"/>
                                        </a:rPr>
                                        <m:t>′</m:t>
                                      </m:r>
                                    </m:sup>
                                  </m:sSup>
                                </m:e>
                              </m:d>
                              <m:r>
                                <a:rPr lang="en-GB" sz="1200" b="1" i="1" noProof="0" smtClean="0">
                                  <a:latin typeface="Cambria Math" panose="02040503050406030204" pitchFamily="18" charset="0"/>
                                  <a:ea typeface="Cambria Math" panose="02040503050406030204" pitchFamily="18" charset="0"/>
                                </a:rPr>
                                <m:t>≠</m:t>
                              </m:r>
                              <m:r>
                                <a:rPr lang="en-GB" sz="1200" b="1" i="1" noProof="0" smtClean="0">
                                  <a:latin typeface="Cambria Math" panose="02040503050406030204" pitchFamily="18" charset="0"/>
                                  <a:ea typeface="Cambria Math" panose="02040503050406030204" pitchFamily="18" charset="0"/>
                                </a:rPr>
                                <m:t>𝟎</m:t>
                              </m:r>
                            </m:oMath>
                          </a14:m>
                          <a:r>
                            <a:rPr lang="en-US" sz="1200" noProof="0" dirty="0"/>
                            <a:t>, when electrons are</a:t>
                          </a:r>
                          <a:r>
                            <a:rPr lang="en-US" sz="1200" baseline="0" noProof="0" dirty="0"/>
                            <a:t> </a:t>
                          </a:r>
                          <a:r>
                            <a:rPr lang="en-US" sz="1200" baseline="0" noProof="0" dirty="0" err="1"/>
                            <a:t>demagnetised</a:t>
                          </a:r>
                          <a:r>
                            <a:rPr lang="en-US" sz="1200" baseline="0" noProof="0" dirty="0"/>
                            <a:t> as expected in the EDR.</a:t>
                          </a:r>
                          <a:endParaRPr lang="en-US" sz="1200" noProof="0" dirty="0"/>
                        </a:p>
                      </a:txBody>
                      <a:tcPr marL="74295" marR="74295" marT="37148" marB="37148">
                        <a:noFill/>
                      </a:tcPr>
                    </a:tc>
                    <a:tc>
                      <a:txBody>
                        <a:bodyPr/>
                        <a:lstStyle/>
                        <a:p>
                          <a:endParaRPr lang="en-US" sz="1200" noProof="0" dirty="0"/>
                        </a:p>
                      </a:txBody>
                      <a:tcPr marL="74295" marR="74295" marT="37148" marB="37148">
                        <a:noFill/>
                      </a:tcPr>
                    </a:tc>
                    <a:extLst>
                      <a:ext uri="{0D108BD9-81ED-4DB2-BD59-A6C34878D82A}">
                        <a16:rowId xmlns:a16="http://schemas.microsoft.com/office/drawing/2014/main" val="2316341606"/>
                      </a:ext>
                    </a:extLst>
                  </a:tr>
                  <a:tr h="715616">
                    <a:tc>
                      <a:txBody>
                        <a:bodyPr/>
                        <a:lstStyle/>
                        <a:p>
                          <a:r>
                            <a:rPr lang="en-US" sz="1300" noProof="0" dirty="0"/>
                            <a:t>Hall electric field</a:t>
                          </a:r>
                        </a:p>
                      </a:txBody>
                      <a:tcPr marL="74295" marR="74295" marT="37148" marB="37148">
                        <a:noFill/>
                      </a:tcPr>
                    </a:tc>
                    <a:tc>
                      <a:txBody>
                        <a:bodyPr/>
                        <a:lstStyle/>
                        <a:p>
                          <a:pPr/>
                          <a14:m>
                            <m:oMathPara xmlns:m="http://schemas.openxmlformats.org/officeDocument/2006/math">
                              <m:oMathParaPr>
                                <m:jc m:val="centerGroup"/>
                              </m:oMathParaPr>
                              <m:oMath xmlns:m="http://schemas.openxmlformats.org/officeDocument/2006/math">
                                <m:d>
                                  <m:dPr>
                                    <m:begChr m:val="|"/>
                                    <m:endChr m:val="|"/>
                                    <m:ctrlPr>
                                      <a:rPr lang="en-GB" sz="1200" b="1" i="1" noProof="0" smtClean="0">
                                        <a:latin typeface="Cambria Math" panose="02040503050406030204" pitchFamily="18" charset="0"/>
                                      </a:rPr>
                                    </m:ctrlPr>
                                  </m:dPr>
                                  <m:e>
                                    <m:sSub>
                                      <m:sSubPr>
                                        <m:ctrlPr>
                                          <a:rPr lang="en-GB" sz="1200" b="1" i="1" noProof="0" smtClean="0">
                                            <a:latin typeface="Cambria Math" panose="02040503050406030204" pitchFamily="18" charset="0"/>
                                          </a:rPr>
                                        </m:ctrlPr>
                                      </m:sSubPr>
                                      <m:e>
                                        <m:r>
                                          <a:rPr lang="en-GB" sz="1200" b="1" i="0" noProof="0" smtClean="0">
                                            <a:latin typeface="Cambria Math" panose="02040503050406030204" pitchFamily="18" charset="0"/>
                                          </a:rPr>
                                          <m:t>𝐄</m:t>
                                        </m:r>
                                      </m:e>
                                      <m:sub>
                                        <m:r>
                                          <m:rPr>
                                            <m:sty m:val="p"/>
                                          </m:rPr>
                                          <a:rPr lang="en-GB" sz="1200" b="0" i="0" noProof="0" smtClean="0">
                                            <a:latin typeface="Cambria Math" panose="02040503050406030204" pitchFamily="18" charset="0"/>
                                          </a:rPr>
                                          <m:t>Hall</m:t>
                                        </m:r>
                                      </m:sub>
                                    </m:sSub>
                                  </m:e>
                                </m:d>
                                <m:r>
                                  <a:rPr lang="en-GB" sz="1200" b="1" i="0" noProof="0" smtClean="0">
                                    <a:latin typeface="Cambria Math" panose="02040503050406030204" pitchFamily="18" charset="0"/>
                                  </a:rPr>
                                  <m:t>=</m:t>
                                </m:r>
                                <m:f>
                                  <m:fPr>
                                    <m:ctrlPr>
                                      <a:rPr lang="en-GB" sz="1200" b="1" i="1" noProof="0" smtClean="0">
                                        <a:latin typeface="Cambria Math" panose="02040503050406030204" pitchFamily="18" charset="0"/>
                                      </a:rPr>
                                    </m:ctrlPr>
                                  </m:fPr>
                                  <m:num>
                                    <m:d>
                                      <m:dPr>
                                        <m:begChr m:val="|"/>
                                        <m:endChr m:val="|"/>
                                        <m:ctrlPr>
                                          <a:rPr lang="en-GB" sz="1200" b="1" i="1" noProof="0" smtClean="0">
                                            <a:latin typeface="Cambria Math" panose="02040503050406030204" pitchFamily="18" charset="0"/>
                                          </a:rPr>
                                        </m:ctrlPr>
                                      </m:dPr>
                                      <m:e>
                                        <m:r>
                                          <a:rPr lang="en-GB" sz="1200" b="1" i="0" noProof="0" smtClean="0">
                                            <a:latin typeface="Cambria Math" panose="02040503050406030204" pitchFamily="18" charset="0"/>
                                          </a:rPr>
                                          <m:t>𝐉𝐱𝐁</m:t>
                                        </m:r>
                                      </m:e>
                                    </m:d>
                                  </m:num>
                                  <m:den>
                                    <m:r>
                                      <m:rPr>
                                        <m:sty m:val="p"/>
                                      </m:rPr>
                                      <a:rPr lang="en-GB" sz="1200" b="0" i="0" noProof="0" smtClean="0">
                                        <a:latin typeface="Cambria Math" panose="02040503050406030204" pitchFamily="18" charset="0"/>
                                      </a:rPr>
                                      <m:t>qn</m:t>
                                    </m:r>
                                  </m:den>
                                </m:f>
                              </m:oMath>
                            </m:oMathPara>
                          </a14:m>
                          <a:endParaRPr lang="en-US" sz="1200" noProof="0" dirty="0"/>
                        </a:p>
                      </a:txBody>
                      <a:tcPr marL="74295" marR="74295" marT="37148" marB="37148">
                        <a:noFill/>
                      </a:tcPr>
                    </a:tc>
                    <a:tc>
                      <a:txBody>
                        <a:bodyPr/>
                        <a:lstStyle/>
                        <a:p>
                          <a14:m>
                            <m:oMath xmlns:m="http://schemas.openxmlformats.org/officeDocument/2006/math">
                              <m:d>
                                <m:dPr>
                                  <m:begChr m:val="|"/>
                                  <m:endChr m:val="|"/>
                                  <m:ctrlPr>
                                    <a:rPr lang="en-GB" sz="1200" b="1" i="1" noProof="0" smtClean="0">
                                      <a:latin typeface="Cambria Math" panose="02040503050406030204" pitchFamily="18" charset="0"/>
                                    </a:rPr>
                                  </m:ctrlPr>
                                </m:dPr>
                                <m:e>
                                  <m:sSub>
                                    <m:sSubPr>
                                      <m:ctrlPr>
                                        <a:rPr lang="en-GB" sz="1200" b="1" i="1" noProof="0" smtClean="0">
                                          <a:latin typeface="Cambria Math" panose="02040503050406030204" pitchFamily="18" charset="0"/>
                                        </a:rPr>
                                      </m:ctrlPr>
                                    </m:sSubPr>
                                    <m:e>
                                      <m:r>
                                        <a:rPr lang="en-GB" sz="1200" b="1" i="0" noProof="0" smtClean="0">
                                          <a:latin typeface="Cambria Math" panose="02040503050406030204" pitchFamily="18" charset="0"/>
                                        </a:rPr>
                                        <m:t>𝐄</m:t>
                                      </m:r>
                                    </m:e>
                                    <m:sub>
                                      <m:r>
                                        <m:rPr>
                                          <m:sty m:val="p"/>
                                        </m:rPr>
                                        <a:rPr lang="en-GB" sz="1200" b="0" i="0" noProof="0" smtClean="0">
                                          <a:latin typeface="Cambria Math" panose="02040503050406030204" pitchFamily="18" charset="0"/>
                                        </a:rPr>
                                        <m:t>Hall</m:t>
                                      </m:r>
                                    </m:sub>
                                  </m:sSub>
                                </m:e>
                              </m:d>
                            </m:oMath>
                          </a14:m>
                          <a:r>
                            <a:rPr lang="en-US" sz="1200" noProof="0" dirty="0"/>
                            <a:t> becomes important</a:t>
                          </a:r>
                          <a:r>
                            <a:rPr lang="en-US" sz="1200" baseline="0" noProof="0" dirty="0"/>
                            <a:t> when </a:t>
                          </a:r>
                          <a:r>
                            <a:rPr lang="en-US" sz="1200" noProof="0" dirty="0"/>
                            <a:t> the motions of electrons</a:t>
                          </a:r>
                          <a:r>
                            <a:rPr lang="en-US" sz="1200" baseline="0" noProof="0" dirty="0"/>
                            <a:t> and ions differ such that Hall currents are generated in the IDR.</a:t>
                          </a:r>
                          <a:endParaRPr lang="en-US" sz="1200" noProof="0" dirty="0"/>
                        </a:p>
                      </a:txBody>
                      <a:tcPr marL="74295" marR="74295" marT="37148" marB="37148">
                        <a:noFill/>
                      </a:tcPr>
                    </a:tc>
                    <a:tc>
                      <a:txBody>
                        <a:bodyPr/>
                        <a:lstStyle/>
                        <a:p>
                          <a:endParaRPr lang="en-US" sz="1200" noProof="0" dirty="0"/>
                        </a:p>
                      </a:txBody>
                      <a:tcPr marL="74295" marR="74295" marT="37148" marB="37148">
                        <a:noFill/>
                      </a:tcPr>
                    </a:tc>
                    <a:extLst>
                      <a:ext uri="{0D108BD9-81ED-4DB2-BD59-A6C34878D82A}">
                        <a16:rowId xmlns:a16="http://schemas.microsoft.com/office/drawing/2014/main" val="3080296765"/>
                      </a:ext>
                    </a:extLst>
                  </a:tr>
                  <a:tr h="1034669">
                    <a:tc>
                      <a:txBody>
                        <a:bodyPr/>
                        <a:lstStyle/>
                        <a:p>
                          <a:r>
                            <a:rPr lang="en-US" sz="1300" noProof="0" dirty="0"/>
                            <a:t>Lorentz indicator</a:t>
                          </a:r>
                        </a:p>
                      </a:txBody>
                      <a:tcPr marL="74295" marR="74295" marT="37148" marB="37148">
                        <a:noFill/>
                      </a:tcPr>
                    </a:tc>
                    <a:tc>
                      <a:txBody>
                        <a:bodyPr/>
                        <a:lstStyle/>
                        <a:p>
                          <a:pPr/>
                          <a14:m>
                            <m:oMathPara xmlns:m="http://schemas.openxmlformats.org/officeDocument/2006/math">
                              <m:oMathParaPr>
                                <m:jc m:val="centerGroup"/>
                              </m:oMathParaPr>
                              <m:oMath xmlns:m="http://schemas.openxmlformats.org/officeDocument/2006/math">
                                <m:r>
                                  <a:rPr lang="en-GB" sz="1200" b="0" i="1" noProof="0" smtClean="0">
                                    <a:latin typeface="Cambria Math" panose="02040503050406030204" pitchFamily="18" charset="0"/>
                                  </a:rPr>
                                  <m:t>ℒ</m:t>
                                </m:r>
                                <m:r>
                                  <a:rPr lang="en-GB" sz="1200" b="0" i="1" noProof="0" smtClean="0">
                                    <a:latin typeface="Cambria Math" panose="02040503050406030204" pitchFamily="18" charset="0"/>
                                  </a:rPr>
                                  <m:t>=</m:t>
                                </m:r>
                                <m:sSub>
                                  <m:sSubPr>
                                    <m:ctrlPr>
                                      <a:rPr lang="en-GB" sz="1200" b="0" i="1" noProof="0" smtClean="0">
                                        <a:latin typeface="Cambria Math" panose="02040503050406030204" pitchFamily="18" charset="0"/>
                                      </a:rPr>
                                    </m:ctrlPr>
                                  </m:sSubPr>
                                  <m:e>
                                    <m:r>
                                      <a:rPr lang="en-GB" sz="1200" b="0" i="1" noProof="0" smtClean="0">
                                        <a:latin typeface="Cambria Math" panose="02040503050406030204" pitchFamily="18" charset="0"/>
                                      </a:rPr>
                                      <m:t>𝑙𝑜𝑔</m:t>
                                    </m:r>
                                  </m:e>
                                  <m:sub>
                                    <m:r>
                                      <a:rPr lang="en-GB" sz="1200" b="0" i="1" noProof="0" smtClean="0">
                                        <a:latin typeface="Cambria Math" panose="02040503050406030204" pitchFamily="18" charset="0"/>
                                      </a:rPr>
                                      <m:t>10</m:t>
                                    </m:r>
                                  </m:sub>
                                </m:sSub>
                                <m:d>
                                  <m:dPr>
                                    <m:ctrlPr>
                                      <a:rPr lang="en-GB" sz="1200" b="0" i="1" noProof="0" smtClean="0">
                                        <a:latin typeface="Cambria Math" panose="02040503050406030204" pitchFamily="18" charset="0"/>
                                      </a:rPr>
                                    </m:ctrlPr>
                                  </m:dPr>
                                  <m:e>
                                    <m:f>
                                      <m:fPr>
                                        <m:ctrlPr>
                                          <a:rPr lang="en-GB" sz="1200" b="0" i="1" noProof="0" smtClean="0">
                                            <a:latin typeface="Cambria Math" panose="02040503050406030204" pitchFamily="18" charset="0"/>
                                          </a:rPr>
                                        </m:ctrlPr>
                                      </m:fPr>
                                      <m:num>
                                        <m:sSub>
                                          <m:sSubPr>
                                            <m:ctrlPr>
                                              <a:rPr lang="en-GB" sz="1200" b="0" i="1" noProof="0" smtClean="0">
                                                <a:latin typeface="Cambria Math" panose="02040503050406030204" pitchFamily="18" charset="0"/>
                                              </a:rPr>
                                            </m:ctrlPr>
                                          </m:sSubPr>
                                          <m:e>
                                            <m:r>
                                              <a:rPr lang="en-GB" sz="1200" b="0" i="1" noProof="0" smtClean="0">
                                                <a:latin typeface="Cambria Math" panose="02040503050406030204" pitchFamily="18" charset="0"/>
                                              </a:rPr>
                                              <m:t>𝑣</m:t>
                                            </m:r>
                                          </m:e>
                                          <m:sub>
                                            <m:r>
                                              <a:rPr lang="en-GB" sz="1200" b="0" i="1" noProof="0" smtClean="0">
                                                <a:latin typeface="Cambria Math" panose="02040503050406030204" pitchFamily="18" charset="0"/>
                                              </a:rPr>
                                              <m:t>𝐿</m:t>
                                            </m:r>
                                          </m:sub>
                                        </m:sSub>
                                      </m:num>
                                      <m:den>
                                        <m:r>
                                          <a:rPr lang="en-GB" sz="1200" b="0" i="1" noProof="0" smtClean="0">
                                            <a:latin typeface="Cambria Math" panose="02040503050406030204" pitchFamily="18" charset="0"/>
                                          </a:rPr>
                                          <m:t>𝑐</m:t>
                                        </m:r>
                                      </m:den>
                                    </m:f>
                                  </m:e>
                                </m:d>
                              </m:oMath>
                            </m:oMathPara>
                          </a14:m>
                          <a:endParaRPr lang="en-US" sz="1200" noProof="0" dirty="0"/>
                        </a:p>
                        <a:p>
                          <a:endParaRPr lang="en-US" sz="1200" noProof="0" dirty="0"/>
                        </a:p>
                        <a:p>
                          <a:pPr algn="ctr"/>
                          <a:r>
                            <a:rPr lang="en-US" sz="1200" noProof="0" dirty="0" err="1">
                              <a:solidFill>
                                <a:schemeClr val="accent4">
                                  <a:lumMod val="75000"/>
                                </a:schemeClr>
                              </a:solidFill>
                            </a:rPr>
                            <a:t>Lapenta</a:t>
                          </a:r>
                          <a:r>
                            <a:rPr lang="en-US" sz="1200" noProof="0" dirty="0">
                              <a:solidFill>
                                <a:schemeClr val="accent4">
                                  <a:lumMod val="75000"/>
                                </a:schemeClr>
                              </a:solidFill>
                            </a:rPr>
                            <a:t> et al. (2021)</a:t>
                          </a:r>
                        </a:p>
                      </a:txBody>
                      <a:tcPr marL="74295" marR="74295" marT="37148" marB="37148">
                        <a:noFill/>
                      </a:tcPr>
                    </a:tc>
                    <a:tc>
                      <a:txBody>
                        <a:bodyPr/>
                        <a:lstStyle/>
                        <a:p>
                          <a14:m>
                            <m:oMath xmlns:m="http://schemas.openxmlformats.org/officeDocument/2006/math">
                              <m:sSub>
                                <m:sSubPr>
                                  <m:ctrlPr>
                                    <a:rPr lang="en-US" sz="1200" i="1" noProof="0" smtClean="0">
                                      <a:latin typeface="Cambria Math" panose="02040503050406030204" pitchFamily="18" charset="0"/>
                                    </a:rPr>
                                  </m:ctrlPr>
                                </m:sSubPr>
                                <m:e>
                                  <m:r>
                                    <a:rPr lang="en-GB" sz="1200" b="0" i="1" noProof="0" smtClean="0">
                                      <a:latin typeface="Cambria Math" panose="02040503050406030204" pitchFamily="18" charset="0"/>
                                    </a:rPr>
                                    <m:t>𝑣</m:t>
                                  </m:r>
                                </m:e>
                                <m:sub>
                                  <m:r>
                                    <a:rPr lang="en-GB" sz="1200" b="0" i="1" noProof="0" smtClean="0">
                                      <a:latin typeface="Cambria Math" panose="02040503050406030204" pitchFamily="18" charset="0"/>
                                    </a:rPr>
                                    <m:t>𝐿</m:t>
                                  </m:r>
                                </m:sub>
                              </m:sSub>
                              <m:r>
                                <a:rPr lang="en-GB" sz="1200" b="0" i="1" noProof="0" smtClean="0">
                                  <a:latin typeface="Cambria Math" panose="02040503050406030204" pitchFamily="18" charset="0"/>
                                </a:rPr>
                                <m:t>=</m:t>
                              </m:r>
                              <m:r>
                                <a:rPr lang="en-GB" sz="1200" b="0" i="1" noProof="0" smtClean="0">
                                  <a:latin typeface="Cambria Math" panose="02040503050406030204" pitchFamily="18" charset="0"/>
                                </a:rPr>
                                <m:t>𝑐</m:t>
                              </m:r>
                              <m:f>
                                <m:fPr>
                                  <m:ctrlPr>
                                    <a:rPr lang="en-GB" sz="1200" b="0" i="1" noProof="0" smtClean="0">
                                      <a:latin typeface="Cambria Math" panose="02040503050406030204" pitchFamily="18" charset="0"/>
                                    </a:rPr>
                                  </m:ctrlPr>
                                </m:fPr>
                                <m:num>
                                  <m:d>
                                    <m:dPr>
                                      <m:begChr m:val="|"/>
                                      <m:endChr m:val="|"/>
                                      <m:ctrlPr>
                                        <a:rPr lang="en-GB" sz="1200" b="0" i="1" noProof="0" smtClean="0">
                                          <a:latin typeface="Cambria Math" panose="02040503050406030204" pitchFamily="18" charset="0"/>
                                        </a:rPr>
                                      </m:ctrlPr>
                                    </m:dPr>
                                    <m:e>
                                      <m:r>
                                        <a:rPr lang="en-GB" sz="1200" b="1" i="0" noProof="0" smtClean="0">
                                          <a:latin typeface="Cambria Math" panose="02040503050406030204" pitchFamily="18" charset="0"/>
                                        </a:rPr>
                                        <m:t>𝐄</m:t>
                                      </m:r>
                                      <m:r>
                                        <a:rPr lang="en-GB" sz="1200" b="0" i="1" noProof="0" smtClean="0">
                                          <a:latin typeface="Cambria Math" panose="02040503050406030204" pitchFamily="18" charset="0"/>
                                          <a:ea typeface="Cambria Math" panose="02040503050406030204" pitchFamily="18" charset="0"/>
                                        </a:rPr>
                                        <m:t>×</m:t>
                                      </m:r>
                                      <m:r>
                                        <a:rPr lang="en-GB" sz="1200" b="1" i="0" noProof="0" smtClean="0">
                                          <a:latin typeface="Cambria Math" panose="02040503050406030204" pitchFamily="18" charset="0"/>
                                        </a:rPr>
                                        <m:t>𝐁</m:t>
                                      </m:r>
                                    </m:e>
                                  </m:d>
                                </m:num>
                                <m:den>
                                  <m:sSup>
                                    <m:sSupPr>
                                      <m:ctrlPr>
                                        <a:rPr lang="en-GB" sz="1200" b="0" i="1" noProof="0" smtClean="0">
                                          <a:latin typeface="Cambria Math" panose="02040503050406030204" pitchFamily="18" charset="0"/>
                                        </a:rPr>
                                      </m:ctrlPr>
                                    </m:sSupPr>
                                    <m:e>
                                      <m:r>
                                        <a:rPr lang="en-GB" sz="1200" b="0" i="1" noProof="0" smtClean="0">
                                          <a:latin typeface="Cambria Math" panose="02040503050406030204" pitchFamily="18" charset="0"/>
                                        </a:rPr>
                                        <m:t>𝐸</m:t>
                                      </m:r>
                                    </m:e>
                                    <m:sup>
                                      <m:r>
                                        <a:rPr lang="en-GB" sz="1200" b="0" i="1" noProof="0" smtClean="0">
                                          <a:latin typeface="Cambria Math" panose="02040503050406030204" pitchFamily="18" charset="0"/>
                                        </a:rPr>
                                        <m:t>2</m:t>
                                      </m:r>
                                    </m:sup>
                                  </m:sSup>
                                </m:den>
                              </m:f>
                            </m:oMath>
                          </a14:m>
                          <a:r>
                            <a:rPr lang="en-US" sz="1200" noProof="0" dirty="0"/>
                            <a:t> is the frame change</a:t>
                          </a:r>
                          <a:r>
                            <a:rPr lang="en-US" sz="1200" baseline="0" noProof="0" dirty="0"/>
                            <a:t> speed. </a:t>
                          </a:r>
                        </a:p>
                        <a:p>
                          <a14:m>
                            <m:oMath xmlns:m="http://schemas.openxmlformats.org/officeDocument/2006/math">
                              <m:r>
                                <a:rPr lang="en-GB" sz="1200" b="0" i="1" noProof="0" smtClean="0">
                                  <a:latin typeface="Cambria Math" panose="02040503050406030204" pitchFamily="18" charset="0"/>
                                </a:rPr>
                                <m:t>ℒ</m:t>
                              </m:r>
                              <m:r>
                                <a:rPr lang="en-GB" sz="1200" b="0" i="1" noProof="0" smtClean="0">
                                  <a:latin typeface="Cambria Math" panose="02040503050406030204" pitchFamily="18" charset="0"/>
                                </a:rPr>
                                <m:t>&lt;0</m:t>
                              </m:r>
                            </m:oMath>
                          </a14:m>
                          <a:r>
                            <a:rPr lang="en-US" sz="1200" noProof="0" dirty="0"/>
                            <a:t>, when two components of the magnetic field cancel such as in  the X-point of a MR event.</a:t>
                          </a:r>
                        </a:p>
                      </a:txBody>
                      <a:tcPr marL="74295" marR="74295" marT="37148" marB="37148">
                        <a:noFill/>
                      </a:tcPr>
                    </a:tc>
                    <a:tc>
                      <a:txBody>
                        <a:bodyPr/>
                        <a:lstStyle/>
                        <a:p>
                          <a:endParaRPr lang="en-US" sz="1200" noProof="0" dirty="0"/>
                        </a:p>
                      </a:txBody>
                      <a:tcPr marL="74295" marR="74295" marT="37148" marB="37148">
                        <a:noFill/>
                      </a:tcPr>
                    </a:tc>
                    <a:extLst>
                      <a:ext uri="{0D108BD9-81ED-4DB2-BD59-A6C34878D82A}">
                        <a16:rowId xmlns:a16="http://schemas.microsoft.com/office/drawing/2014/main" val="60188550"/>
                      </a:ext>
                    </a:extLst>
                  </a:tr>
                </a:tbl>
              </a:graphicData>
            </a:graphic>
          </p:graphicFrame>
        </mc:Choice>
        <mc:Fallback xmlns="">
          <p:graphicFrame>
            <p:nvGraphicFramePr>
              <p:cNvPr id="4" name="Table 3">
                <a:extLst>
                  <a:ext uri="{FF2B5EF4-FFF2-40B4-BE49-F238E27FC236}">
                    <a16:creationId xmlns:a16="http://schemas.microsoft.com/office/drawing/2014/main" id="{6F723F5B-F776-B322-0067-4DA6783F44E6}"/>
                  </a:ext>
                </a:extLst>
              </p:cNvPr>
              <p:cNvGraphicFramePr>
                <a:graphicFrameLocks noGrp="1"/>
              </p:cNvGraphicFramePr>
              <p:nvPr>
                <p:extLst>
                  <p:ext uri="{D42A27DB-BD31-4B8C-83A1-F6EECF244321}">
                    <p14:modId xmlns:p14="http://schemas.microsoft.com/office/powerpoint/2010/main" val="410044471"/>
                  </p:ext>
                </p:extLst>
              </p:nvPr>
            </p:nvGraphicFramePr>
            <p:xfrm>
              <a:off x="63500" y="453172"/>
              <a:ext cx="12065000" cy="5973917"/>
            </p:xfrm>
            <a:graphic>
              <a:graphicData uri="http://schemas.openxmlformats.org/drawingml/2006/table">
                <a:tbl>
                  <a:tblPr firstRow="1" bandRow="1">
                    <a:tableStyleId>{D7AC3CCA-C797-4891-BE02-D94E43425B78}</a:tableStyleId>
                  </a:tblPr>
                  <a:tblGrid>
                    <a:gridCol w="1501140">
                      <a:extLst>
                        <a:ext uri="{9D8B030D-6E8A-4147-A177-3AD203B41FA5}">
                          <a16:colId xmlns:a16="http://schemas.microsoft.com/office/drawing/2014/main" val="450033300"/>
                        </a:ext>
                      </a:extLst>
                    </a:gridCol>
                    <a:gridCol w="2359660">
                      <a:extLst>
                        <a:ext uri="{9D8B030D-6E8A-4147-A177-3AD203B41FA5}">
                          <a16:colId xmlns:a16="http://schemas.microsoft.com/office/drawing/2014/main" val="4001221440"/>
                        </a:ext>
                      </a:extLst>
                    </a:gridCol>
                    <a:gridCol w="2514600">
                      <a:extLst>
                        <a:ext uri="{9D8B030D-6E8A-4147-A177-3AD203B41FA5}">
                          <a16:colId xmlns:a16="http://schemas.microsoft.com/office/drawing/2014/main" val="1413491437"/>
                        </a:ext>
                      </a:extLst>
                    </a:gridCol>
                    <a:gridCol w="5689600">
                      <a:extLst>
                        <a:ext uri="{9D8B030D-6E8A-4147-A177-3AD203B41FA5}">
                          <a16:colId xmlns:a16="http://schemas.microsoft.com/office/drawing/2014/main" val="1943112593"/>
                        </a:ext>
                      </a:extLst>
                    </a:gridCol>
                  </a:tblGrid>
                  <a:tr h="272416">
                    <a:tc>
                      <a:txBody>
                        <a:bodyPr/>
                        <a:lstStyle/>
                        <a:p>
                          <a:r>
                            <a:rPr lang="en-US" sz="1300" b="1" noProof="0" dirty="0"/>
                            <a:t>Feature name</a:t>
                          </a:r>
                        </a:p>
                      </a:txBody>
                      <a:tcPr marL="74295" marR="74295" marT="37148" marB="37148">
                        <a:noFill/>
                      </a:tcPr>
                    </a:tc>
                    <a:tc>
                      <a:txBody>
                        <a:bodyPr/>
                        <a:lstStyle/>
                        <a:p>
                          <a:pPr algn="ctr"/>
                          <a:r>
                            <a:rPr lang="en-US" sz="1200" i="0" noProof="0" dirty="0"/>
                            <a:t>Definition</a:t>
                          </a:r>
                        </a:p>
                      </a:txBody>
                      <a:tcPr marL="74295" marR="74295" marT="37148" marB="37148">
                        <a:noFill/>
                      </a:tcPr>
                    </a:tc>
                    <a:tc>
                      <a:txBody>
                        <a:bodyPr/>
                        <a:lstStyle/>
                        <a:p>
                          <a:pPr algn="ctr"/>
                          <a:r>
                            <a:rPr lang="en-US" sz="1200" i="0" noProof="0" dirty="0"/>
                            <a:t>Description</a:t>
                          </a:r>
                        </a:p>
                      </a:txBody>
                      <a:tcPr marL="74295" marR="74295" marT="37148" marB="37148">
                        <a:noFill/>
                      </a:tcPr>
                    </a:tc>
                    <a:tc>
                      <a:txBody>
                        <a:bodyPr/>
                        <a:lstStyle/>
                        <a:p>
                          <a:pPr algn="ctr"/>
                          <a:r>
                            <a:rPr lang="en-US" sz="1200" i="0" noProof="0" dirty="0"/>
                            <a:t>In the turbulent interval</a:t>
                          </a:r>
                        </a:p>
                      </a:txBody>
                      <a:tcPr marL="74295" marR="74295" marT="37148" marB="37148">
                        <a:noFill/>
                      </a:tcPr>
                    </a:tc>
                    <a:extLst>
                      <a:ext uri="{0D108BD9-81ED-4DB2-BD59-A6C34878D82A}">
                        <a16:rowId xmlns:a16="http://schemas.microsoft.com/office/drawing/2014/main" val="1369324061"/>
                      </a:ext>
                    </a:extLst>
                  </a:tr>
                  <a:tr h="677762">
                    <a:tc>
                      <a:txBody>
                        <a:bodyPr/>
                        <a:lstStyle/>
                        <a:p>
                          <a:r>
                            <a:rPr lang="en-US" sz="1300" b="0" noProof="0" dirty="0"/>
                            <a:t>Current density</a:t>
                          </a:r>
                        </a:p>
                      </a:txBody>
                      <a:tcPr marL="74295" marR="74295" marT="37148" marB="37148">
                        <a:noFill/>
                      </a:tcPr>
                    </a:tc>
                    <a:tc>
                      <a:txBody>
                        <a:bodyPr/>
                        <a:lstStyle/>
                        <a:p>
                          <a:endParaRPr lang="en-US"/>
                        </a:p>
                      </a:txBody>
                      <a:tcPr marL="74295" marR="74295" marT="37148" marB="37148">
                        <a:blipFill>
                          <a:blip r:embed="rId3"/>
                          <a:stretch>
                            <a:fillRect l="-63978" t="-43396" r="-348387" b="-756604"/>
                          </a:stretch>
                        </a:blipFill>
                      </a:tcPr>
                    </a:tc>
                    <a:tc>
                      <a:txBody>
                        <a:bodyPr/>
                        <a:lstStyle/>
                        <a:p>
                          <a:endParaRPr lang="en-US"/>
                        </a:p>
                      </a:txBody>
                      <a:tcPr marL="74295" marR="74295" marT="37148" marB="37148">
                        <a:blipFill>
                          <a:blip r:embed="rId3"/>
                          <a:stretch>
                            <a:fillRect l="-154040" t="-43396" r="-227273" b="-756604"/>
                          </a:stretch>
                        </a:blipFill>
                      </a:tcPr>
                    </a:tc>
                    <a:tc>
                      <a:txBody>
                        <a:bodyPr/>
                        <a:lstStyle/>
                        <a:p>
                          <a:endParaRPr lang="en-US" sz="1200" i="0" noProof="0" dirty="0"/>
                        </a:p>
                      </a:txBody>
                      <a:tcPr marL="74295" marR="74295" marT="37148" marB="37148">
                        <a:noFill/>
                      </a:tcPr>
                    </a:tc>
                    <a:extLst>
                      <a:ext uri="{0D108BD9-81ED-4DB2-BD59-A6C34878D82A}">
                        <a16:rowId xmlns:a16="http://schemas.microsoft.com/office/drawing/2014/main" val="2048989048"/>
                      </a:ext>
                    </a:extLst>
                  </a:tr>
                  <a:tr h="782321">
                    <a:tc>
                      <a:txBody>
                        <a:bodyPr/>
                        <a:lstStyle/>
                        <a:p>
                          <a:r>
                            <a:rPr lang="en-GB" sz="1300" noProof="0"/>
                            <a:t>Normalised radius of the magnetic field curvature</a:t>
                          </a:r>
                        </a:p>
                      </a:txBody>
                      <a:tcPr marL="74295" marR="74295" marT="37148" marB="37148">
                        <a:noFill/>
                      </a:tcPr>
                    </a:tc>
                    <a:tc>
                      <a:txBody>
                        <a:bodyPr/>
                        <a:lstStyle/>
                        <a:p>
                          <a:endParaRPr lang="en-US"/>
                        </a:p>
                      </a:txBody>
                      <a:tcPr marL="74295" marR="74295" marT="37148" marB="37148">
                        <a:blipFill>
                          <a:blip r:embed="rId3"/>
                          <a:stretch>
                            <a:fillRect l="-63978" t="-122581" r="-348387" b="-546774"/>
                          </a:stretch>
                        </a:blipFill>
                      </a:tcPr>
                    </a:tc>
                    <a:tc>
                      <a:txBody>
                        <a:bodyPr/>
                        <a:lstStyle/>
                        <a:p>
                          <a:endParaRPr lang="en-US"/>
                        </a:p>
                      </a:txBody>
                      <a:tcPr marL="74295" marR="74295" marT="37148" marB="37148">
                        <a:blipFill>
                          <a:blip r:embed="rId3"/>
                          <a:stretch>
                            <a:fillRect l="-154040" t="-122581" r="-227273" b="-546774"/>
                          </a:stretch>
                        </a:blipFill>
                      </a:tcPr>
                    </a:tc>
                    <a:tc>
                      <a:txBody>
                        <a:bodyPr/>
                        <a:lstStyle/>
                        <a:p>
                          <a:pPr algn="l"/>
                          <a:endParaRPr lang="en-US" sz="1200" u="none" noProof="0" dirty="0"/>
                        </a:p>
                      </a:txBody>
                      <a:tcPr marL="74295" marR="74295" marT="37148" marB="37148">
                        <a:noFill/>
                      </a:tcPr>
                    </a:tc>
                    <a:extLst>
                      <a:ext uri="{0D108BD9-81ED-4DB2-BD59-A6C34878D82A}">
                        <a16:rowId xmlns:a16="http://schemas.microsoft.com/office/drawing/2014/main" val="2345663744"/>
                      </a:ext>
                    </a:extLst>
                  </a:tr>
                  <a:tr h="1009288">
                    <a:tc>
                      <a:txBody>
                        <a:bodyPr/>
                        <a:lstStyle/>
                        <a:p>
                          <a:r>
                            <a:rPr lang="en-US" sz="1300" noProof="0"/>
                            <a:t>Agyrotropy of the ion/electron pressure tensor</a:t>
                          </a:r>
                        </a:p>
                      </a:txBody>
                      <a:tcPr marL="74295" marR="74295" marT="37148" marB="37148">
                        <a:noFill/>
                      </a:tcPr>
                    </a:tc>
                    <a:tc>
                      <a:txBody>
                        <a:bodyPr/>
                        <a:lstStyle/>
                        <a:p>
                          <a:endParaRPr lang="en-US"/>
                        </a:p>
                      </a:txBody>
                      <a:tcPr marL="74295" marR="74295" marT="37148" marB="37148">
                        <a:blipFill>
                          <a:blip r:embed="rId3"/>
                          <a:stretch>
                            <a:fillRect l="-63978" t="-172500" r="-348387" b="-323750"/>
                          </a:stretch>
                        </a:blipFill>
                      </a:tcPr>
                    </a:tc>
                    <a:tc>
                      <a:txBody>
                        <a:bodyPr/>
                        <a:lstStyle/>
                        <a:p>
                          <a:endParaRPr lang="en-US"/>
                        </a:p>
                      </a:txBody>
                      <a:tcPr marL="74295" marR="74295" marT="37148" marB="37148">
                        <a:blipFill>
                          <a:blip r:embed="rId3"/>
                          <a:stretch>
                            <a:fillRect l="-154040" t="-172500" r="-227273" b="-323750"/>
                          </a:stretch>
                        </a:blipFill>
                      </a:tcPr>
                    </a:tc>
                    <a:tc>
                      <a:txBody>
                        <a:bodyPr/>
                        <a:lstStyle/>
                        <a:p>
                          <a:pPr algn="l"/>
                          <a:endParaRPr lang="en-US" sz="1200" noProof="0" dirty="0"/>
                        </a:p>
                      </a:txBody>
                      <a:tcPr marL="74295" marR="74295" marT="37148" marB="37148">
                        <a:noFill/>
                      </a:tcPr>
                    </a:tc>
                    <a:extLst>
                      <a:ext uri="{0D108BD9-81ED-4DB2-BD59-A6C34878D82A}">
                        <a16:rowId xmlns:a16="http://schemas.microsoft.com/office/drawing/2014/main" val="2386935126"/>
                      </a:ext>
                    </a:extLst>
                  </a:tr>
                  <a:tr h="675774">
                    <a:tc>
                      <a:txBody>
                        <a:bodyPr/>
                        <a:lstStyle/>
                        <a:p>
                          <a:r>
                            <a:rPr lang="en-US" sz="1300" noProof="0" dirty="0"/>
                            <a:t>Energy conversion</a:t>
                          </a:r>
                        </a:p>
                      </a:txBody>
                      <a:tcPr marL="74295" marR="74295" marT="37148" marB="37148">
                        <a:noFill/>
                      </a:tcPr>
                    </a:tc>
                    <a:tc>
                      <a:txBody>
                        <a:bodyPr/>
                        <a:lstStyle/>
                        <a:p>
                          <a:endParaRPr lang="en-US"/>
                        </a:p>
                      </a:txBody>
                      <a:tcPr marL="74295" marR="74295" marT="37148" marB="37148">
                        <a:blipFill>
                          <a:blip r:embed="rId3"/>
                          <a:stretch>
                            <a:fillRect l="-63978" t="-411321" r="-348387" b="-388679"/>
                          </a:stretch>
                        </a:blipFill>
                      </a:tcPr>
                    </a:tc>
                    <a:tc>
                      <a:txBody>
                        <a:bodyPr/>
                        <a:lstStyle/>
                        <a:p>
                          <a:endParaRPr lang="en-US"/>
                        </a:p>
                      </a:txBody>
                      <a:tcPr marL="74295" marR="74295" marT="37148" marB="37148">
                        <a:blipFill>
                          <a:blip r:embed="rId3"/>
                          <a:stretch>
                            <a:fillRect l="-154040" t="-411321" r="-227273" b="-388679"/>
                          </a:stretch>
                        </a:blipFill>
                      </a:tcPr>
                    </a:tc>
                    <a:tc>
                      <a:txBody>
                        <a:bodyPr/>
                        <a:lstStyle/>
                        <a:p>
                          <a:endParaRPr lang="en-US" sz="1200" noProof="0" dirty="0"/>
                        </a:p>
                      </a:txBody>
                      <a:tcPr marL="74295" marR="74295" marT="37148" marB="37148">
                        <a:noFill/>
                      </a:tcPr>
                    </a:tc>
                    <a:extLst>
                      <a:ext uri="{0D108BD9-81ED-4DB2-BD59-A6C34878D82A}">
                        <a16:rowId xmlns:a16="http://schemas.microsoft.com/office/drawing/2014/main" val="33214848"/>
                      </a:ext>
                    </a:extLst>
                  </a:tr>
                  <a:tr h="674150">
                    <a:tc>
                      <a:txBody>
                        <a:bodyPr/>
                        <a:lstStyle/>
                        <a:p>
                          <a:r>
                            <a:rPr lang="en-US" sz="1300" noProof="0"/>
                            <a:t>Non-ideal electric field</a:t>
                          </a:r>
                        </a:p>
                      </a:txBody>
                      <a:tcPr marL="74295" marR="74295" marT="37148" marB="37148">
                        <a:noFill/>
                      </a:tcPr>
                    </a:tc>
                    <a:tc>
                      <a:txBody>
                        <a:bodyPr/>
                        <a:lstStyle/>
                        <a:p>
                          <a:endParaRPr lang="en-US"/>
                        </a:p>
                      </a:txBody>
                      <a:tcPr marL="74295" marR="74295" marT="37148" marB="37148">
                        <a:blipFill>
                          <a:blip r:embed="rId3"/>
                          <a:stretch>
                            <a:fillRect l="-63978" t="-511321" r="-348387" b="-288679"/>
                          </a:stretch>
                        </a:blipFill>
                      </a:tcPr>
                    </a:tc>
                    <a:tc>
                      <a:txBody>
                        <a:bodyPr/>
                        <a:lstStyle/>
                        <a:p>
                          <a:endParaRPr lang="en-US"/>
                        </a:p>
                      </a:txBody>
                      <a:tcPr marL="74295" marR="74295" marT="37148" marB="37148">
                        <a:blipFill>
                          <a:blip r:embed="rId3"/>
                          <a:stretch>
                            <a:fillRect l="-154040" t="-511321" r="-227273" b="-288679"/>
                          </a:stretch>
                        </a:blipFill>
                      </a:tcPr>
                    </a:tc>
                    <a:tc>
                      <a:txBody>
                        <a:bodyPr/>
                        <a:lstStyle/>
                        <a:p>
                          <a:endParaRPr lang="en-US" sz="1200" noProof="0" dirty="0"/>
                        </a:p>
                      </a:txBody>
                      <a:tcPr marL="74295" marR="74295" marT="37148" marB="37148">
                        <a:noFill/>
                      </a:tcPr>
                    </a:tc>
                    <a:extLst>
                      <a:ext uri="{0D108BD9-81ED-4DB2-BD59-A6C34878D82A}">
                        <a16:rowId xmlns:a16="http://schemas.microsoft.com/office/drawing/2014/main" val="2316341606"/>
                      </a:ext>
                    </a:extLst>
                  </a:tr>
                  <a:tr h="805816">
                    <a:tc>
                      <a:txBody>
                        <a:bodyPr/>
                        <a:lstStyle/>
                        <a:p>
                          <a:r>
                            <a:rPr lang="en-US" sz="1300" noProof="0" dirty="0"/>
                            <a:t>Hall electric field</a:t>
                          </a:r>
                        </a:p>
                      </a:txBody>
                      <a:tcPr marL="74295" marR="74295" marT="37148" marB="37148">
                        <a:noFill/>
                      </a:tcPr>
                    </a:tc>
                    <a:tc>
                      <a:txBody>
                        <a:bodyPr/>
                        <a:lstStyle/>
                        <a:p>
                          <a:endParaRPr lang="en-US"/>
                        </a:p>
                      </a:txBody>
                      <a:tcPr marL="74295" marR="74295" marT="37148" marB="37148">
                        <a:blipFill>
                          <a:blip r:embed="rId3"/>
                          <a:stretch>
                            <a:fillRect l="-63978" t="-506250" r="-348387" b="-139063"/>
                          </a:stretch>
                        </a:blipFill>
                      </a:tcPr>
                    </a:tc>
                    <a:tc>
                      <a:txBody>
                        <a:bodyPr/>
                        <a:lstStyle/>
                        <a:p>
                          <a:endParaRPr lang="en-US"/>
                        </a:p>
                      </a:txBody>
                      <a:tcPr marL="74295" marR="74295" marT="37148" marB="37148">
                        <a:blipFill>
                          <a:blip r:embed="rId3"/>
                          <a:stretch>
                            <a:fillRect l="-154040" t="-506250" r="-227273" b="-139063"/>
                          </a:stretch>
                        </a:blipFill>
                      </a:tcPr>
                    </a:tc>
                    <a:tc>
                      <a:txBody>
                        <a:bodyPr/>
                        <a:lstStyle/>
                        <a:p>
                          <a:endParaRPr lang="en-US" sz="1200" noProof="0" dirty="0"/>
                        </a:p>
                      </a:txBody>
                      <a:tcPr marL="74295" marR="74295" marT="37148" marB="37148">
                        <a:noFill/>
                      </a:tcPr>
                    </a:tc>
                    <a:extLst>
                      <a:ext uri="{0D108BD9-81ED-4DB2-BD59-A6C34878D82A}">
                        <a16:rowId xmlns:a16="http://schemas.microsoft.com/office/drawing/2014/main" val="3080296765"/>
                      </a:ext>
                    </a:extLst>
                  </a:tr>
                  <a:tr h="1076390">
                    <a:tc>
                      <a:txBody>
                        <a:bodyPr/>
                        <a:lstStyle/>
                        <a:p>
                          <a:r>
                            <a:rPr lang="en-US" sz="1300" noProof="0" dirty="0"/>
                            <a:t>Lorentz indicator</a:t>
                          </a:r>
                        </a:p>
                      </a:txBody>
                      <a:tcPr marL="74295" marR="74295" marT="37148" marB="37148">
                        <a:noFill/>
                      </a:tcPr>
                    </a:tc>
                    <a:tc>
                      <a:txBody>
                        <a:bodyPr/>
                        <a:lstStyle/>
                        <a:p>
                          <a:endParaRPr lang="en-US"/>
                        </a:p>
                      </a:txBody>
                      <a:tcPr marL="74295" marR="74295" marT="37148" marB="37148">
                        <a:blipFill>
                          <a:blip r:embed="rId3"/>
                          <a:stretch>
                            <a:fillRect l="-63978" t="-456471" r="-348387" b="-4706"/>
                          </a:stretch>
                        </a:blipFill>
                      </a:tcPr>
                    </a:tc>
                    <a:tc>
                      <a:txBody>
                        <a:bodyPr/>
                        <a:lstStyle/>
                        <a:p>
                          <a:endParaRPr lang="en-US"/>
                        </a:p>
                      </a:txBody>
                      <a:tcPr marL="74295" marR="74295" marT="37148" marB="37148">
                        <a:blipFill>
                          <a:blip r:embed="rId3"/>
                          <a:stretch>
                            <a:fillRect l="-154040" t="-456471" r="-227273" b="-4706"/>
                          </a:stretch>
                        </a:blipFill>
                      </a:tcPr>
                    </a:tc>
                    <a:tc>
                      <a:txBody>
                        <a:bodyPr/>
                        <a:lstStyle/>
                        <a:p>
                          <a:endParaRPr lang="en-US" sz="1200" noProof="0" dirty="0"/>
                        </a:p>
                      </a:txBody>
                      <a:tcPr marL="74295" marR="74295" marT="37148" marB="37148">
                        <a:noFill/>
                      </a:tcPr>
                    </a:tc>
                    <a:extLst>
                      <a:ext uri="{0D108BD9-81ED-4DB2-BD59-A6C34878D82A}">
                        <a16:rowId xmlns:a16="http://schemas.microsoft.com/office/drawing/2014/main" val="60188550"/>
                      </a:ext>
                    </a:extLst>
                  </a:tr>
                </a:tbl>
              </a:graphicData>
            </a:graphic>
          </p:graphicFrame>
        </mc:Fallback>
      </mc:AlternateContent>
      <p:grpSp>
        <p:nvGrpSpPr>
          <p:cNvPr id="26" name="Group 25">
            <a:extLst>
              <a:ext uri="{FF2B5EF4-FFF2-40B4-BE49-F238E27FC236}">
                <a16:creationId xmlns:a16="http://schemas.microsoft.com/office/drawing/2014/main" id="{EECD4AA2-7C38-2454-C4B6-344195A3A8D4}"/>
              </a:ext>
            </a:extLst>
          </p:cNvPr>
          <p:cNvGrpSpPr/>
          <p:nvPr/>
        </p:nvGrpSpPr>
        <p:grpSpPr>
          <a:xfrm>
            <a:off x="6453557" y="757593"/>
            <a:ext cx="5647881" cy="635597"/>
            <a:chOff x="6453557" y="633609"/>
            <a:chExt cx="5647881" cy="635597"/>
          </a:xfrm>
        </p:grpSpPr>
        <p:pic>
          <p:nvPicPr>
            <p:cNvPr id="23" name="Picture 22">
              <a:extLst>
                <a:ext uri="{FF2B5EF4-FFF2-40B4-BE49-F238E27FC236}">
                  <a16:creationId xmlns:a16="http://schemas.microsoft.com/office/drawing/2014/main" id="{1FB441A7-4552-FC7C-87CA-B70F040D1CBB}"/>
                </a:ext>
              </a:extLst>
            </p:cNvPr>
            <p:cNvPicPr>
              <a:picLocks noChangeAspect="1"/>
            </p:cNvPicPr>
            <p:nvPr/>
          </p:nvPicPr>
          <p:blipFill>
            <a:blip r:embed="rId4"/>
            <a:srcRect l="-100" t="28194" r="94892" b="26997"/>
            <a:stretch>
              <a:fillRect/>
            </a:stretch>
          </p:blipFill>
          <p:spPr>
            <a:xfrm>
              <a:off x="6453557" y="633609"/>
              <a:ext cx="401247" cy="618867"/>
            </a:xfrm>
            <a:prstGeom prst="rect">
              <a:avLst/>
            </a:prstGeom>
          </p:spPr>
        </p:pic>
        <p:pic>
          <p:nvPicPr>
            <p:cNvPr id="24" name="Picture 23">
              <a:extLst>
                <a:ext uri="{FF2B5EF4-FFF2-40B4-BE49-F238E27FC236}">
                  <a16:creationId xmlns:a16="http://schemas.microsoft.com/office/drawing/2014/main" id="{908C72DC-09C3-D370-68DF-63CB484E44A0}"/>
                </a:ext>
              </a:extLst>
            </p:cNvPr>
            <p:cNvPicPr>
              <a:picLocks noChangeAspect="1"/>
            </p:cNvPicPr>
            <p:nvPr/>
          </p:nvPicPr>
          <p:blipFill>
            <a:blip r:embed="rId4"/>
            <a:srcRect l="7627"/>
            <a:stretch>
              <a:fillRect/>
            </a:stretch>
          </p:blipFill>
          <p:spPr>
            <a:xfrm>
              <a:off x="6921855" y="636551"/>
              <a:ext cx="5179583" cy="632655"/>
            </a:xfrm>
            <a:prstGeom prst="rect">
              <a:avLst/>
            </a:prstGeom>
          </p:spPr>
        </p:pic>
        <p:pic>
          <p:nvPicPr>
            <p:cNvPr id="25" name="Picture 24">
              <a:extLst>
                <a:ext uri="{FF2B5EF4-FFF2-40B4-BE49-F238E27FC236}">
                  <a16:creationId xmlns:a16="http://schemas.microsoft.com/office/drawing/2014/main" id="{2F40A713-D54A-4C41-2DB9-9FABAC9F1DF3}"/>
                </a:ext>
              </a:extLst>
            </p:cNvPr>
            <p:cNvPicPr>
              <a:picLocks noChangeAspect="1"/>
            </p:cNvPicPr>
            <p:nvPr/>
          </p:nvPicPr>
          <p:blipFill>
            <a:blip r:embed="rId4"/>
            <a:srcRect l="5110" t="20478" r="92437"/>
            <a:stretch>
              <a:fillRect/>
            </a:stretch>
          </p:blipFill>
          <p:spPr>
            <a:xfrm>
              <a:off x="6821720" y="746234"/>
              <a:ext cx="89625" cy="520790"/>
            </a:xfrm>
            <a:prstGeom prst="rect">
              <a:avLst/>
            </a:prstGeom>
          </p:spPr>
        </p:pic>
      </p:grpSp>
      <p:grpSp>
        <p:nvGrpSpPr>
          <p:cNvPr id="32" name="Group 31">
            <a:extLst>
              <a:ext uri="{FF2B5EF4-FFF2-40B4-BE49-F238E27FC236}">
                <a16:creationId xmlns:a16="http://schemas.microsoft.com/office/drawing/2014/main" id="{5392D560-B3AE-2350-7AD2-3FF0E1853C04}"/>
              </a:ext>
            </a:extLst>
          </p:cNvPr>
          <p:cNvGrpSpPr/>
          <p:nvPr/>
        </p:nvGrpSpPr>
        <p:grpSpPr>
          <a:xfrm>
            <a:off x="6571821" y="1410980"/>
            <a:ext cx="5530022" cy="765808"/>
            <a:chOff x="6566474" y="1286996"/>
            <a:chExt cx="5530022" cy="765808"/>
          </a:xfrm>
        </p:grpSpPr>
        <p:pic>
          <p:nvPicPr>
            <p:cNvPr id="27" name="Picture 26">
              <a:extLst>
                <a:ext uri="{FF2B5EF4-FFF2-40B4-BE49-F238E27FC236}">
                  <a16:creationId xmlns:a16="http://schemas.microsoft.com/office/drawing/2014/main" id="{8BDA4E0C-1ADB-3A49-44C5-E81184729779}"/>
                </a:ext>
              </a:extLst>
            </p:cNvPr>
            <p:cNvPicPr>
              <a:picLocks noChangeAspect="1"/>
            </p:cNvPicPr>
            <p:nvPr/>
          </p:nvPicPr>
          <p:blipFill>
            <a:blip r:embed="rId5"/>
            <a:srcRect l="6364"/>
            <a:stretch>
              <a:fillRect/>
            </a:stretch>
          </p:blipFill>
          <p:spPr>
            <a:xfrm>
              <a:off x="6921855" y="1286996"/>
              <a:ext cx="5174641" cy="765808"/>
            </a:xfrm>
            <a:prstGeom prst="rect">
              <a:avLst/>
            </a:prstGeom>
          </p:spPr>
        </p:pic>
        <p:pic>
          <p:nvPicPr>
            <p:cNvPr id="28" name="Picture 27">
              <a:extLst>
                <a:ext uri="{FF2B5EF4-FFF2-40B4-BE49-F238E27FC236}">
                  <a16:creationId xmlns:a16="http://schemas.microsoft.com/office/drawing/2014/main" id="{A9F31A00-16C8-FE68-8A1C-09E5AFDD0696}"/>
                </a:ext>
              </a:extLst>
            </p:cNvPr>
            <p:cNvPicPr>
              <a:picLocks noChangeAspect="1"/>
            </p:cNvPicPr>
            <p:nvPr/>
          </p:nvPicPr>
          <p:blipFill>
            <a:blip r:embed="rId5"/>
            <a:srcRect l="246" t="21153" r="97326" b="20759"/>
            <a:stretch>
              <a:fillRect/>
            </a:stretch>
          </p:blipFill>
          <p:spPr>
            <a:xfrm>
              <a:off x="6566474" y="1324563"/>
              <a:ext cx="154631" cy="675502"/>
            </a:xfrm>
            <a:prstGeom prst="rect">
              <a:avLst/>
            </a:prstGeom>
          </p:spPr>
        </p:pic>
        <p:pic>
          <p:nvPicPr>
            <p:cNvPr id="29" name="Picture 28">
              <a:extLst>
                <a:ext uri="{FF2B5EF4-FFF2-40B4-BE49-F238E27FC236}">
                  <a16:creationId xmlns:a16="http://schemas.microsoft.com/office/drawing/2014/main" id="{49D30C1A-B991-199A-7EBF-FF921952A88F}"/>
                </a:ext>
              </a:extLst>
            </p:cNvPr>
            <p:cNvPicPr>
              <a:picLocks noChangeAspect="1"/>
            </p:cNvPicPr>
            <p:nvPr/>
          </p:nvPicPr>
          <p:blipFill>
            <a:blip r:embed="rId5"/>
            <a:srcRect l="4842" t="17345" r="93726" b="9070"/>
            <a:stretch>
              <a:fillRect/>
            </a:stretch>
          </p:blipFill>
          <p:spPr>
            <a:xfrm>
              <a:off x="6836561" y="1374139"/>
              <a:ext cx="65023" cy="610344"/>
            </a:xfrm>
            <a:prstGeom prst="rect">
              <a:avLst/>
            </a:prstGeom>
          </p:spPr>
        </p:pic>
      </p:grpSp>
      <p:grpSp>
        <p:nvGrpSpPr>
          <p:cNvPr id="55" name="Group 54">
            <a:extLst>
              <a:ext uri="{FF2B5EF4-FFF2-40B4-BE49-F238E27FC236}">
                <a16:creationId xmlns:a16="http://schemas.microsoft.com/office/drawing/2014/main" id="{1B14218D-4907-F008-42C4-5F8840B98626}"/>
              </a:ext>
            </a:extLst>
          </p:cNvPr>
          <p:cNvGrpSpPr/>
          <p:nvPr/>
        </p:nvGrpSpPr>
        <p:grpSpPr>
          <a:xfrm>
            <a:off x="6470615" y="2197099"/>
            <a:ext cx="5625882" cy="988301"/>
            <a:chOff x="6470615" y="2073115"/>
            <a:chExt cx="5625882" cy="988301"/>
          </a:xfrm>
        </p:grpSpPr>
        <p:pic>
          <p:nvPicPr>
            <p:cNvPr id="30" name="Picture 29">
              <a:extLst>
                <a:ext uri="{FF2B5EF4-FFF2-40B4-BE49-F238E27FC236}">
                  <a16:creationId xmlns:a16="http://schemas.microsoft.com/office/drawing/2014/main" id="{BE963086-1FF7-2929-4791-5C9F7D5D2632}"/>
                </a:ext>
              </a:extLst>
            </p:cNvPr>
            <p:cNvPicPr>
              <a:picLocks noChangeAspect="1"/>
            </p:cNvPicPr>
            <p:nvPr/>
          </p:nvPicPr>
          <p:blipFill>
            <a:blip r:embed="rId6"/>
            <a:srcRect l="8716"/>
            <a:stretch>
              <a:fillRect/>
            </a:stretch>
          </p:blipFill>
          <p:spPr>
            <a:xfrm>
              <a:off x="6916913" y="2073115"/>
              <a:ext cx="5179584" cy="988301"/>
            </a:xfrm>
            <a:prstGeom prst="rect">
              <a:avLst/>
            </a:prstGeom>
          </p:spPr>
        </p:pic>
        <p:pic>
          <p:nvPicPr>
            <p:cNvPr id="31" name="Picture 30">
              <a:extLst>
                <a:ext uri="{FF2B5EF4-FFF2-40B4-BE49-F238E27FC236}">
                  <a16:creationId xmlns:a16="http://schemas.microsoft.com/office/drawing/2014/main" id="{6B5EF6E1-CCD6-E904-CF0B-525A06726487}"/>
                </a:ext>
              </a:extLst>
            </p:cNvPr>
            <p:cNvPicPr>
              <a:picLocks noChangeAspect="1"/>
            </p:cNvPicPr>
            <p:nvPr/>
          </p:nvPicPr>
          <p:blipFill>
            <a:blip r:embed="rId6"/>
            <a:srcRect l="4506" r="91475"/>
            <a:stretch>
              <a:fillRect/>
            </a:stretch>
          </p:blipFill>
          <p:spPr>
            <a:xfrm>
              <a:off x="6708815" y="2084875"/>
              <a:ext cx="171930" cy="950903"/>
            </a:xfrm>
            <a:prstGeom prst="rect">
              <a:avLst/>
            </a:prstGeom>
          </p:spPr>
        </p:pic>
        <p:pic>
          <p:nvPicPr>
            <p:cNvPr id="34" name="Picture 33">
              <a:extLst>
                <a:ext uri="{FF2B5EF4-FFF2-40B4-BE49-F238E27FC236}">
                  <a16:creationId xmlns:a16="http://schemas.microsoft.com/office/drawing/2014/main" id="{DDDC9798-B08F-5245-D914-A612C8C0103C}"/>
                </a:ext>
              </a:extLst>
            </p:cNvPr>
            <p:cNvPicPr>
              <a:picLocks noChangeAspect="1"/>
            </p:cNvPicPr>
            <p:nvPr/>
          </p:nvPicPr>
          <p:blipFill>
            <a:blip r:embed="rId6"/>
            <a:srcRect t="16064" r="96240" b="13550"/>
            <a:stretch>
              <a:fillRect/>
            </a:stretch>
          </p:blipFill>
          <p:spPr>
            <a:xfrm>
              <a:off x="6470615" y="2115052"/>
              <a:ext cx="217360" cy="904665"/>
            </a:xfrm>
            <a:prstGeom prst="rect">
              <a:avLst/>
            </a:prstGeom>
          </p:spPr>
        </p:pic>
      </p:grpSp>
      <p:grpSp>
        <p:nvGrpSpPr>
          <p:cNvPr id="56" name="Group 55">
            <a:extLst>
              <a:ext uri="{FF2B5EF4-FFF2-40B4-BE49-F238E27FC236}">
                <a16:creationId xmlns:a16="http://schemas.microsoft.com/office/drawing/2014/main" id="{1C6719D0-7CF0-33E9-2036-623F4AFBEC1B}"/>
              </a:ext>
            </a:extLst>
          </p:cNvPr>
          <p:cNvGrpSpPr/>
          <p:nvPr/>
        </p:nvGrpSpPr>
        <p:grpSpPr>
          <a:xfrm>
            <a:off x="6453557" y="3206685"/>
            <a:ext cx="5649866" cy="652323"/>
            <a:chOff x="6453557" y="3082701"/>
            <a:chExt cx="5649866" cy="652323"/>
          </a:xfrm>
        </p:grpSpPr>
        <p:pic>
          <p:nvPicPr>
            <p:cNvPr id="35" name="Picture 34">
              <a:extLst>
                <a:ext uri="{FF2B5EF4-FFF2-40B4-BE49-F238E27FC236}">
                  <a16:creationId xmlns:a16="http://schemas.microsoft.com/office/drawing/2014/main" id="{9F573A2C-F927-D90F-A7B0-BFF07BF27AC8}"/>
                </a:ext>
              </a:extLst>
            </p:cNvPr>
            <p:cNvPicPr>
              <a:picLocks noChangeAspect="1"/>
            </p:cNvPicPr>
            <p:nvPr/>
          </p:nvPicPr>
          <p:blipFill>
            <a:blip r:embed="rId7"/>
            <a:srcRect t="30587" r="94902" b="26694"/>
            <a:stretch>
              <a:fillRect/>
            </a:stretch>
          </p:blipFill>
          <p:spPr>
            <a:xfrm>
              <a:off x="6453557" y="3207425"/>
              <a:ext cx="275168" cy="411293"/>
            </a:xfrm>
            <a:prstGeom prst="rect">
              <a:avLst/>
            </a:prstGeom>
          </p:spPr>
        </p:pic>
        <p:pic>
          <p:nvPicPr>
            <p:cNvPr id="36" name="Picture 35">
              <a:extLst>
                <a:ext uri="{FF2B5EF4-FFF2-40B4-BE49-F238E27FC236}">
                  <a16:creationId xmlns:a16="http://schemas.microsoft.com/office/drawing/2014/main" id="{FC71BCEF-9CA6-6003-B232-1159029C8B6E}"/>
                </a:ext>
              </a:extLst>
            </p:cNvPr>
            <p:cNvPicPr>
              <a:picLocks noChangeAspect="1"/>
            </p:cNvPicPr>
            <p:nvPr/>
          </p:nvPicPr>
          <p:blipFill>
            <a:blip r:embed="rId7"/>
            <a:srcRect l="7691"/>
            <a:stretch>
              <a:fillRect/>
            </a:stretch>
          </p:blipFill>
          <p:spPr>
            <a:xfrm>
              <a:off x="6923839" y="3082701"/>
              <a:ext cx="5179584" cy="652323"/>
            </a:xfrm>
            <a:prstGeom prst="rect">
              <a:avLst/>
            </a:prstGeom>
          </p:spPr>
        </p:pic>
        <p:pic>
          <p:nvPicPr>
            <p:cNvPr id="38" name="Picture 37">
              <a:extLst>
                <a:ext uri="{FF2B5EF4-FFF2-40B4-BE49-F238E27FC236}">
                  <a16:creationId xmlns:a16="http://schemas.microsoft.com/office/drawing/2014/main" id="{B42A4262-7B3F-0BA2-449D-8C23B9A76A6B}"/>
                </a:ext>
              </a:extLst>
            </p:cNvPr>
            <p:cNvPicPr>
              <a:picLocks noChangeAspect="1"/>
            </p:cNvPicPr>
            <p:nvPr/>
          </p:nvPicPr>
          <p:blipFill>
            <a:blip r:embed="rId7"/>
            <a:srcRect l="5143" t="21943" r="92241" b="6658"/>
            <a:stretch>
              <a:fillRect/>
            </a:stretch>
          </p:blipFill>
          <p:spPr>
            <a:xfrm>
              <a:off x="6798713" y="3195777"/>
              <a:ext cx="105598" cy="514152"/>
            </a:xfrm>
            <a:prstGeom prst="rect">
              <a:avLst/>
            </a:prstGeom>
          </p:spPr>
        </p:pic>
      </p:grpSp>
      <p:grpSp>
        <p:nvGrpSpPr>
          <p:cNvPr id="48" name="Group 47">
            <a:extLst>
              <a:ext uri="{FF2B5EF4-FFF2-40B4-BE49-F238E27FC236}">
                <a16:creationId xmlns:a16="http://schemas.microsoft.com/office/drawing/2014/main" id="{7D1AE7B3-3C77-E8AF-49CC-90572E50DEA6}"/>
              </a:ext>
            </a:extLst>
          </p:cNvPr>
          <p:cNvGrpSpPr/>
          <p:nvPr/>
        </p:nvGrpSpPr>
        <p:grpSpPr>
          <a:xfrm>
            <a:off x="6451826" y="3883160"/>
            <a:ext cx="5651597" cy="652323"/>
            <a:chOff x="6451826" y="3759176"/>
            <a:chExt cx="5651597" cy="652323"/>
          </a:xfrm>
        </p:grpSpPr>
        <p:pic>
          <p:nvPicPr>
            <p:cNvPr id="39" name="Picture 38">
              <a:extLst>
                <a:ext uri="{FF2B5EF4-FFF2-40B4-BE49-F238E27FC236}">
                  <a16:creationId xmlns:a16="http://schemas.microsoft.com/office/drawing/2014/main" id="{0FB99D27-03FB-5363-546B-E495840B41A3}"/>
                </a:ext>
              </a:extLst>
            </p:cNvPr>
            <p:cNvPicPr>
              <a:picLocks noChangeAspect="1"/>
            </p:cNvPicPr>
            <p:nvPr/>
          </p:nvPicPr>
          <p:blipFill>
            <a:blip r:embed="rId8"/>
            <a:srcRect l="7048"/>
            <a:stretch>
              <a:fillRect/>
            </a:stretch>
          </p:blipFill>
          <p:spPr>
            <a:xfrm>
              <a:off x="6918272" y="3759176"/>
              <a:ext cx="5185151" cy="652323"/>
            </a:xfrm>
            <a:prstGeom prst="rect">
              <a:avLst/>
            </a:prstGeom>
          </p:spPr>
        </p:pic>
        <p:pic>
          <p:nvPicPr>
            <p:cNvPr id="40" name="Picture 39">
              <a:extLst>
                <a:ext uri="{FF2B5EF4-FFF2-40B4-BE49-F238E27FC236}">
                  <a16:creationId xmlns:a16="http://schemas.microsoft.com/office/drawing/2014/main" id="{F4A701EB-8B84-A745-9488-21DB83580DF3}"/>
                </a:ext>
              </a:extLst>
            </p:cNvPr>
            <p:cNvPicPr>
              <a:picLocks noChangeAspect="1"/>
            </p:cNvPicPr>
            <p:nvPr/>
          </p:nvPicPr>
          <p:blipFill>
            <a:blip r:embed="rId8"/>
            <a:srcRect l="-1279" t="26547" r="95406" b="26172"/>
            <a:stretch>
              <a:fillRect/>
            </a:stretch>
          </p:blipFill>
          <p:spPr>
            <a:xfrm>
              <a:off x="6451826" y="3866511"/>
              <a:ext cx="250490" cy="361482"/>
            </a:xfrm>
            <a:prstGeom prst="rect">
              <a:avLst/>
            </a:prstGeom>
          </p:spPr>
        </p:pic>
        <p:pic>
          <p:nvPicPr>
            <p:cNvPr id="41" name="Picture 40">
              <a:extLst>
                <a:ext uri="{FF2B5EF4-FFF2-40B4-BE49-F238E27FC236}">
                  <a16:creationId xmlns:a16="http://schemas.microsoft.com/office/drawing/2014/main" id="{BCB6C51A-59A9-B980-1CA8-1BFFB1444F01}"/>
                </a:ext>
              </a:extLst>
            </p:cNvPr>
            <p:cNvPicPr>
              <a:picLocks noChangeAspect="1"/>
            </p:cNvPicPr>
            <p:nvPr/>
          </p:nvPicPr>
          <p:blipFill>
            <a:blip r:embed="rId8"/>
            <a:srcRect l="4626" t="10894" r="92952"/>
            <a:stretch>
              <a:fillRect/>
            </a:stretch>
          </p:blipFill>
          <p:spPr>
            <a:xfrm>
              <a:off x="6811969" y="3826689"/>
              <a:ext cx="87976" cy="580245"/>
            </a:xfrm>
            <a:prstGeom prst="rect">
              <a:avLst/>
            </a:prstGeom>
          </p:spPr>
        </p:pic>
      </p:grpSp>
      <p:grpSp>
        <p:nvGrpSpPr>
          <p:cNvPr id="49" name="Group 48">
            <a:extLst>
              <a:ext uri="{FF2B5EF4-FFF2-40B4-BE49-F238E27FC236}">
                <a16:creationId xmlns:a16="http://schemas.microsoft.com/office/drawing/2014/main" id="{AB728402-D00E-AC4D-B1B1-87C3854D6A80}"/>
              </a:ext>
            </a:extLst>
          </p:cNvPr>
          <p:cNvGrpSpPr/>
          <p:nvPr/>
        </p:nvGrpSpPr>
        <p:grpSpPr>
          <a:xfrm>
            <a:off x="6453557" y="4553373"/>
            <a:ext cx="5642939" cy="780785"/>
            <a:chOff x="6453557" y="4429389"/>
            <a:chExt cx="5642939" cy="780785"/>
          </a:xfrm>
        </p:grpSpPr>
        <p:pic>
          <p:nvPicPr>
            <p:cNvPr id="45" name="Picture 44">
              <a:extLst>
                <a:ext uri="{FF2B5EF4-FFF2-40B4-BE49-F238E27FC236}">
                  <a16:creationId xmlns:a16="http://schemas.microsoft.com/office/drawing/2014/main" id="{D9A4807E-7F77-70A1-5687-9E948B2EE6D0}"/>
                </a:ext>
              </a:extLst>
            </p:cNvPr>
            <p:cNvPicPr>
              <a:picLocks noChangeAspect="1"/>
            </p:cNvPicPr>
            <p:nvPr/>
          </p:nvPicPr>
          <p:blipFill>
            <a:blip r:embed="rId9"/>
            <a:srcRect l="6854"/>
            <a:stretch>
              <a:fillRect/>
            </a:stretch>
          </p:blipFill>
          <p:spPr>
            <a:xfrm>
              <a:off x="6901584" y="4429389"/>
              <a:ext cx="5194912" cy="780785"/>
            </a:xfrm>
            <a:prstGeom prst="rect">
              <a:avLst/>
            </a:prstGeom>
          </p:spPr>
        </p:pic>
        <p:pic>
          <p:nvPicPr>
            <p:cNvPr id="46" name="Picture 45">
              <a:extLst>
                <a:ext uri="{FF2B5EF4-FFF2-40B4-BE49-F238E27FC236}">
                  <a16:creationId xmlns:a16="http://schemas.microsoft.com/office/drawing/2014/main" id="{23BDCF83-52ED-31CB-8F70-12470EA3E332}"/>
                </a:ext>
              </a:extLst>
            </p:cNvPr>
            <p:cNvPicPr>
              <a:picLocks noChangeAspect="1"/>
            </p:cNvPicPr>
            <p:nvPr/>
          </p:nvPicPr>
          <p:blipFill>
            <a:blip r:embed="rId9"/>
            <a:srcRect l="-809" t="28800" r="95096" b="27688"/>
            <a:stretch>
              <a:fillRect/>
            </a:stretch>
          </p:blipFill>
          <p:spPr>
            <a:xfrm>
              <a:off x="6453557" y="4601007"/>
              <a:ext cx="272268" cy="373808"/>
            </a:xfrm>
            <a:prstGeom prst="rect">
              <a:avLst/>
            </a:prstGeom>
          </p:spPr>
        </p:pic>
        <p:pic>
          <p:nvPicPr>
            <p:cNvPr id="47" name="Picture 46">
              <a:extLst>
                <a:ext uri="{FF2B5EF4-FFF2-40B4-BE49-F238E27FC236}">
                  <a16:creationId xmlns:a16="http://schemas.microsoft.com/office/drawing/2014/main" id="{527F01C9-D7B0-A3A1-E08D-A7940DA37D0F}"/>
                </a:ext>
              </a:extLst>
            </p:cNvPr>
            <p:cNvPicPr>
              <a:picLocks noChangeAspect="1"/>
            </p:cNvPicPr>
            <p:nvPr/>
          </p:nvPicPr>
          <p:blipFill>
            <a:blip r:embed="rId9"/>
            <a:srcRect l="4935" t="22310" r="92814"/>
            <a:stretch>
              <a:fillRect/>
            </a:stretch>
          </p:blipFill>
          <p:spPr>
            <a:xfrm>
              <a:off x="6809966" y="4597961"/>
              <a:ext cx="97881" cy="609167"/>
            </a:xfrm>
            <a:prstGeom prst="rect">
              <a:avLst/>
            </a:prstGeom>
          </p:spPr>
        </p:pic>
      </p:grpSp>
      <p:grpSp>
        <p:nvGrpSpPr>
          <p:cNvPr id="57" name="Group 56">
            <a:extLst>
              <a:ext uri="{FF2B5EF4-FFF2-40B4-BE49-F238E27FC236}">
                <a16:creationId xmlns:a16="http://schemas.microsoft.com/office/drawing/2014/main" id="{5385E959-7E5D-E87F-4B01-46FADA51D895}"/>
              </a:ext>
            </a:extLst>
          </p:cNvPr>
          <p:cNvGrpSpPr/>
          <p:nvPr/>
        </p:nvGrpSpPr>
        <p:grpSpPr>
          <a:xfrm>
            <a:off x="6514949" y="5367056"/>
            <a:ext cx="5592515" cy="1040614"/>
            <a:chOff x="6514949" y="5243072"/>
            <a:chExt cx="5592515" cy="1040614"/>
          </a:xfrm>
        </p:grpSpPr>
        <p:pic>
          <p:nvPicPr>
            <p:cNvPr id="51" name="Picture 50">
              <a:extLst>
                <a:ext uri="{FF2B5EF4-FFF2-40B4-BE49-F238E27FC236}">
                  <a16:creationId xmlns:a16="http://schemas.microsoft.com/office/drawing/2014/main" id="{97EBBC71-A9B1-8D4B-1983-DBE6BC6A6787}"/>
                </a:ext>
              </a:extLst>
            </p:cNvPr>
            <p:cNvPicPr>
              <a:picLocks noChangeAspect="1"/>
            </p:cNvPicPr>
            <p:nvPr/>
          </p:nvPicPr>
          <p:blipFill>
            <a:blip r:embed="rId10"/>
            <a:srcRect l="5865" b="16099"/>
            <a:stretch>
              <a:fillRect/>
            </a:stretch>
          </p:blipFill>
          <p:spPr>
            <a:xfrm>
              <a:off x="6902054" y="5243072"/>
              <a:ext cx="5201369" cy="841612"/>
            </a:xfrm>
            <a:prstGeom prst="rect">
              <a:avLst/>
            </a:prstGeom>
          </p:spPr>
        </p:pic>
        <p:pic>
          <p:nvPicPr>
            <p:cNvPr id="52" name="Picture 51">
              <a:extLst>
                <a:ext uri="{FF2B5EF4-FFF2-40B4-BE49-F238E27FC236}">
                  <a16:creationId xmlns:a16="http://schemas.microsoft.com/office/drawing/2014/main" id="{CA0DF238-09BC-25EC-181E-F21EB7A0CCFC}"/>
                </a:ext>
              </a:extLst>
            </p:cNvPr>
            <p:cNvPicPr>
              <a:picLocks noChangeAspect="1"/>
            </p:cNvPicPr>
            <p:nvPr/>
          </p:nvPicPr>
          <p:blipFill>
            <a:blip r:embed="rId10"/>
            <a:srcRect t="24785" r="97531" b="39931"/>
            <a:stretch>
              <a:fillRect/>
            </a:stretch>
          </p:blipFill>
          <p:spPr>
            <a:xfrm>
              <a:off x="6514949" y="5501175"/>
              <a:ext cx="134187" cy="418520"/>
            </a:xfrm>
            <a:prstGeom prst="rect">
              <a:avLst/>
            </a:prstGeom>
          </p:spPr>
        </p:pic>
        <p:pic>
          <p:nvPicPr>
            <p:cNvPr id="53" name="Picture 52">
              <a:extLst>
                <a:ext uri="{FF2B5EF4-FFF2-40B4-BE49-F238E27FC236}">
                  <a16:creationId xmlns:a16="http://schemas.microsoft.com/office/drawing/2014/main" id="{7A31630C-DAF4-4BDB-CCE3-E71B11061F05}"/>
                </a:ext>
              </a:extLst>
            </p:cNvPr>
            <p:cNvPicPr>
              <a:picLocks noChangeAspect="1"/>
            </p:cNvPicPr>
            <p:nvPr/>
          </p:nvPicPr>
          <p:blipFill>
            <a:blip r:embed="rId10"/>
            <a:srcRect l="4649" t="21053" r="94102" b="20679"/>
            <a:stretch>
              <a:fillRect/>
            </a:stretch>
          </p:blipFill>
          <p:spPr>
            <a:xfrm>
              <a:off x="6801847" y="5423039"/>
              <a:ext cx="59795" cy="609168"/>
            </a:xfrm>
            <a:prstGeom prst="rect">
              <a:avLst/>
            </a:prstGeom>
          </p:spPr>
        </p:pic>
        <p:pic>
          <p:nvPicPr>
            <p:cNvPr id="54" name="Picture 53">
              <a:extLst>
                <a:ext uri="{FF2B5EF4-FFF2-40B4-BE49-F238E27FC236}">
                  <a16:creationId xmlns:a16="http://schemas.microsoft.com/office/drawing/2014/main" id="{544D0BD1-8768-07D7-60DC-1ABB6BF06570}"/>
                </a:ext>
              </a:extLst>
            </p:cNvPr>
            <p:cNvPicPr>
              <a:picLocks noChangeAspect="1"/>
            </p:cNvPicPr>
            <p:nvPr/>
          </p:nvPicPr>
          <p:blipFill>
            <a:blip r:embed="rId10"/>
            <a:srcRect l="4069" t="82350"/>
            <a:stretch>
              <a:fillRect/>
            </a:stretch>
          </p:blipFill>
          <p:spPr>
            <a:xfrm>
              <a:off x="6798713" y="6076801"/>
              <a:ext cx="5308751" cy="206885"/>
            </a:xfrm>
            <a:prstGeom prst="rect">
              <a:avLst/>
            </a:prstGeom>
          </p:spPr>
        </p:pic>
      </p:grpSp>
      <p:sp>
        <p:nvSpPr>
          <p:cNvPr id="59" name="Pentagon 58">
            <a:extLst>
              <a:ext uri="{FF2B5EF4-FFF2-40B4-BE49-F238E27FC236}">
                <a16:creationId xmlns:a16="http://schemas.microsoft.com/office/drawing/2014/main" id="{BC69A603-1527-0513-82DF-ADC573E4542B}"/>
              </a:ext>
            </a:extLst>
          </p:cNvPr>
          <p:cNvSpPr/>
          <p:nvPr/>
        </p:nvSpPr>
        <p:spPr>
          <a:xfrm>
            <a:off x="63499" y="0"/>
            <a:ext cx="12064999" cy="428691"/>
          </a:xfrm>
          <a:prstGeom prst="homePlate">
            <a:avLst/>
          </a:prstGeom>
          <a:solidFill>
            <a:srgbClr val="00B0F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t>1) Feature selection</a:t>
            </a:r>
          </a:p>
        </p:txBody>
      </p:sp>
      <p:grpSp>
        <p:nvGrpSpPr>
          <p:cNvPr id="10" name="Group 9">
            <a:extLst>
              <a:ext uri="{FF2B5EF4-FFF2-40B4-BE49-F238E27FC236}">
                <a16:creationId xmlns:a16="http://schemas.microsoft.com/office/drawing/2014/main" id="{FAC7208D-3045-E7DD-AA81-05D15792D3E1}"/>
              </a:ext>
            </a:extLst>
          </p:cNvPr>
          <p:cNvGrpSpPr/>
          <p:nvPr/>
        </p:nvGrpSpPr>
        <p:grpSpPr>
          <a:xfrm>
            <a:off x="11177" y="6528811"/>
            <a:ext cx="12192000" cy="369332"/>
            <a:chOff x="0" y="6488668"/>
            <a:chExt cx="12192000" cy="369332"/>
          </a:xfrm>
        </p:grpSpPr>
        <p:grpSp>
          <p:nvGrpSpPr>
            <p:cNvPr id="11" name="Group 10">
              <a:extLst>
                <a:ext uri="{FF2B5EF4-FFF2-40B4-BE49-F238E27FC236}">
                  <a16:creationId xmlns:a16="http://schemas.microsoft.com/office/drawing/2014/main" id="{3D278503-86B7-A9E6-9940-BF3A6791918A}"/>
                </a:ext>
              </a:extLst>
            </p:cNvPr>
            <p:cNvGrpSpPr/>
            <p:nvPr/>
          </p:nvGrpSpPr>
          <p:grpSpPr>
            <a:xfrm>
              <a:off x="0" y="6488668"/>
              <a:ext cx="12192000" cy="349984"/>
              <a:chOff x="0" y="6488668"/>
              <a:chExt cx="12192000" cy="349984"/>
            </a:xfrm>
          </p:grpSpPr>
          <p:sp>
            <p:nvSpPr>
              <p:cNvPr id="16" name="TextBox 15">
                <a:extLst>
                  <a:ext uri="{FF2B5EF4-FFF2-40B4-BE49-F238E27FC236}">
                    <a16:creationId xmlns:a16="http://schemas.microsoft.com/office/drawing/2014/main" id="{99A81F55-E222-6DB4-0C52-D6D0DD1AF9D9}"/>
                  </a:ext>
                </a:extLst>
              </p:cNvPr>
              <p:cNvSpPr txBox="1"/>
              <p:nvPr/>
            </p:nvSpPr>
            <p:spPr>
              <a:xfrm>
                <a:off x="0" y="6500098"/>
                <a:ext cx="12192000" cy="338554"/>
              </a:xfrm>
              <a:prstGeom prst="rect">
                <a:avLst/>
              </a:prstGeom>
              <a:noFill/>
            </p:spPr>
            <p:txBody>
              <a:bodyPr wrap="square" rtlCol="0">
                <a:spAutoFit/>
              </a:bodyPr>
              <a:lstStyle/>
              <a:p>
                <a:r>
                  <a:rPr lang="en-US" sz="1600" dirty="0">
                    <a:hlinkClick r:id="rId11"/>
                  </a:rPr>
                  <a:t>paulina.pilapana@northumbria.ac.uk</a:t>
                </a:r>
                <a:r>
                  <a:rPr lang="en-US" sz="1600" dirty="0"/>
                  <a:t>										6</a:t>
                </a:r>
              </a:p>
            </p:txBody>
          </p:sp>
          <p:cxnSp>
            <p:nvCxnSpPr>
              <p:cNvPr id="17" name="Straight Connector 16">
                <a:extLst>
                  <a:ext uri="{FF2B5EF4-FFF2-40B4-BE49-F238E27FC236}">
                    <a16:creationId xmlns:a16="http://schemas.microsoft.com/office/drawing/2014/main" id="{E0A306E9-588F-E09F-03EA-E5DC01F8BE2E}"/>
                  </a:ext>
                </a:extLst>
              </p:cNvPr>
              <p:cNvCxnSpPr/>
              <p:nvPr/>
            </p:nvCxnSpPr>
            <p:spPr>
              <a:xfrm>
                <a:off x="0" y="6488668"/>
                <a:ext cx="12192000" cy="0"/>
              </a:xfrm>
              <a:prstGeom prst="line">
                <a:avLst/>
              </a:prstGeom>
              <a:ln w="63500">
                <a:gradFill flip="none" rotWithShape="1">
                  <a:gsLst>
                    <a:gs pos="0">
                      <a:schemeClr val="tx1"/>
                    </a:gs>
                    <a:gs pos="46000">
                      <a:schemeClr val="accent1">
                        <a:lumMod val="95000"/>
                        <a:lumOff val="5000"/>
                      </a:schemeClr>
                    </a:gs>
                    <a:gs pos="100000">
                      <a:schemeClr val="accent1">
                        <a:lumMod val="60000"/>
                      </a:schemeClr>
                    </a:gs>
                  </a:gsLst>
                  <a:path path="circle">
                    <a:fillToRect l="50000" t="130000" r="50000" b="-30000"/>
                  </a:path>
                  <a:tileRect/>
                </a:gradFill>
              </a:ln>
            </p:spPr>
            <p:style>
              <a:lnRef idx="2">
                <a:schemeClr val="dk1"/>
              </a:lnRef>
              <a:fillRef idx="0">
                <a:schemeClr val="dk1"/>
              </a:fillRef>
              <a:effectRef idx="1">
                <a:schemeClr val="dk1"/>
              </a:effectRef>
              <a:fontRef idx="minor">
                <a:schemeClr val="tx1"/>
              </a:fontRef>
            </p:style>
          </p:cxnSp>
        </p:grpSp>
        <p:pic>
          <p:nvPicPr>
            <p:cNvPr id="12" name="Picture 2">
              <a:extLst>
                <a:ext uri="{FF2B5EF4-FFF2-40B4-BE49-F238E27FC236}">
                  <a16:creationId xmlns:a16="http://schemas.microsoft.com/office/drawing/2014/main" id="{72956891-E624-E585-2999-048A35314A4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73576"/>
            <a:stretch/>
          </p:blipFill>
          <p:spPr bwMode="auto">
            <a:xfrm>
              <a:off x="5949887" y="6510978"/>
              <a:ext cx="292226" cy="3470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18102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82F36-C31E-97CA-E005-758BB7F0C5EB}"/>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B858523D-1511-A16E-37A3-D819C4104E33}"/>
                  </a:ext>
                </a:extLst>
              </p:cNvPr>
              <p:cNvGraphicFramePr>
                <a:graphicFrameLocks noGrp="1"/>
              </p:cNvGraphicFramePr>
              <p:nvPr>
                <p:extLst>
                  <p:ext uri="{D42A27DB-BD31-4B8C-83A1-F6EECF244321}">
                    <p14:modId xmlns:p14="http://schemas.microsoft.com/office/powerpoint/2010/main" val="1830138309"/>
                  </p:ext>
                </p:extLst>
              </p:nvPr>
            </p:nvGraphicFramePr>
            <p:xfrm>
              <a:off x="63500" y="453172"/>
              <a:ext cx="12065000" cy="5973917"/>
            </p:xfrm>
            <a:graphic>
              <a:graphicData uri="http://schemas.openxmlformats.org/drawingml/2006/table">
                <a:tbl>
                  <a:tblPr firstRow="1" bandRow="1">
                    <a:tableStyleId>{D7AC3CCA-C797-4891-BE02-D94E43425B78}</a:tableStyleId>
                  </a:tblPr>
                  <a:tblGrid>
                    <a:gridCol w="1501140">
                      <a:extLst>
                        <a:ext uri="{9D8B030D-6E8A-4147-A177-3AD203B41FA5}">
                          <a16:colId xmlns:a16="http://schemas.microsoft.com/office/drawing/2014/main" val="450033300"/>
                        </a:ext>
                      </a:extLst>
                    </a:gridCol>
                    <a:gridCol w="2359660">
                      <a:extLst>
                        <a:ext uri="{9D8B030D-6E8A-4147-A177-3AD203B41FA5}">
                          <a16:colId xmlns:a16="http://schemas.microsoft.com/office/drawing/2014/main" val="4001221440"/>
                        </a:ext>
                      </a:extLst>
                    </a:gridCol>
                    <a:gridCol w="2514600">
                      <a:extLst>
                        <a:ext uri="{9D8B030D-6E8A-4147-A177-3AD203B41FA5}">
                          <a16:colId xmlns:a16="http://schemas.microsoft.com/office/drawing/2014/main" val="1413491437"/>
                        </a:ext>
                      </a:extLst>
                    </a:gridCol>
                    <a:gridCol w="5689600">
                      <a:extLst>
                        <a:ext uri="{9D8B030D-6E8A-4147-A177-3AD203B41FA5}">
                          <a16:colId xmlns:a16="http://schemas.microsoft.com/office/drawing/2014/main" val="1943112593"/>
                        </a:ext>
                      </a:extLst>
                    </a:gridCol>
                  </a:tblGrid>
                  <a:tr h="106651">
                    <a:tc>
                      <a:txBody>
                        <a:bodyPr/>
                        <a:lstStyle/>
                        <a:p>
                          <a:r>
                            <a:rPr lang="en-US" sz="1300" b="1" noProof="0" dirty="0"/>
                            <a:t>Feature name</a:t>
                          </a:r>
                        </a:p>
                      </a:txBody>
                      <a:tcPr marL="74295" marR="74295" marT="37148" marB="37148">
                        <a:noFill/>
                      </a:tcPr>
                    </a:tc>
                    <a:tc>
                      <a:txBody>
                        <a:bodyPr/>
                        <a:lstStyle/>
                        <a:p>
                          <a:pPr algn="ctr"/>
                          <a:r>
                            <a:rPr lang="en-US" sz="1200" i="0" noProof="0" dirty="0"/>
                            <a:t>Definition</a:t>
                          </a:r>
                        </a:p>
                      </a:txBody>
                      <a:tcPr marL="74295" marR="74295" marT="37148" marB="37148">
                        <a:noFill/>
                      </a:tcPr>
                    </a:tc>
                    <a:tc>
                      <a:txBody>
                        <a:bodyPr/>
                        <a:lstStyle/>
                        <a:p>
                          <a:pPr algn="ctr"/>
                          <a:r>
                            <a:rPr lang="en-US" sz="1200" i="0" noProof="0" dirty="0"/>
                            <a:t>Description</a:t>
                          </a:r>
                        </a:p>
                      </a:txBody>
                      <a:tcPr marL="74295" marR="74295" marT="37148" marB="37148">
                        <a:noFill/>
                      </a:tcPr>
                    </a:tc>
                    <a:tc>
                      <a:txBody>
                        <a:bodyPr/>
                        <a:lstStyle/>
                        <a:p>
                          <a:pPr algn="ctr"/>
                          <a:r>
                            <a:rPr lang="en-US" sz="1200" i="0" noProof="0" dirty="0"/>
                            <a:t>In the turbulent interval</a:t>
                          </a:r>
                        </a:p>
                      </a:txBody>
                      <a:tcPr marL="74295" marR="74295" marT="37148" marB="37148">
                        <a:noFill/>
                      </a:tcPr>
                    </a:tc>
                    <a:extLst>
                      <a:ext uri="{0D108BD9-81ED-4DB2-BD59-A6C34878D82A}">
                        <a16:rowId xmlns:a16="http://schemas.microsoft.com/office/drawing/2014/main" val="1369324061"/>
                      </a:ext>
                    </a:extLst>
                  </a:tr>
                  <a:tr h="677762">
                    <a:tc>
                      <a:txBody>
                        <a:bodyPr/>
                        <a:lstStyle/>
                        <a:p>
                          <a:r>
                            <a:rPr lang="en-US" sz="1300" b="0" noProof="0" dirty="0"/>
                            <a:t>Current density</a:t>
                          </a:r>
                        </a:p>
                      </a:txBody>
                      <a:tcPr marL="74295" marR="74295" marT="37148" marB="37148">
                        <a:noFill/>
                      </a:tcPr>
                    </a:tc>
                    <a:tc>
                      <a:txBody>
                        <a:bodyPr/>
                        <a:lstStyle/>
                        <a:p>
                          <a:pPr/>
                          <a14:m>
                            <m:oMathPara xmlns:m="http://schemas.openxmlformats.org/officeDocument/2006/math">
                              <m:oMathParaPr>
                                <m:jc m:val="centerGroup"/>
                              </m:oMathParaPr>
                              <m:oMath xmlns:m="http://schemas.openxmlformats.org/officeDocument/2006/math">
                                <m:d>
                                  <m:dPr>
                                    <m:begChr m:val="|"/>
                                    <m:endChr m:val="|"/>
                                    <m:ctrlPr>
                                      <a:rPr lang="en-US" sz="1200" i="1" noProof="0" smtClean="0">
                                        <a:latin typeface="Cambria Math" panose="02040503050406030204" pitchFamily="18" charset="0"/>
                                      </a:rPr>
                                    </m:ctrlPr>
                                  </m:dPr>
                                  <m:e>
                                    <m:r>
                                      <a:rPr lang="en-GB" sz="1200" b="1" i="0" noProof="0" smtClean="0">
                                        <a:latin typeface="Cambria Math" panose="02040503050406030204" pitchFamily="18" charset="0"/>
                                      </a:rPr>
                                      <m:t>𝐉</m:t>
                                    </m:r>
                                  </m:e>
                                </m:d>
                                <m:r>
                                  <a:rPr lang="en-GB" sz="1200" b="1" i="0" noProof="0" smtClean="0">
                                    <a:latin typeface="Cambria Math" panose="02040503050406030204" pitchFamily="18" charset="0"/>
                                  </a:rPr>
                                  <m:t>=</m:t>
                                </m:r>
                                <m:r>
                                  <m:rPr>
                                    <m:nor/>
                                  </m:rPr>
                                  <a:rPr lang="en-GB" sz="1200" b="0" i="0" noProof="0" smtClean="0">
                                    <a:latin typeface="Cambria Math" panose="02040503050406030204" pitchFamily="18" charset="0"/>
                                  </a:rPr>
                                  <m:t>nq</m:t>
                                </m:r>
                                <m:d>
                                  <m:dPr>
                                    <m:begChr m:val="|"/>
                                    <m:endChr m:val="|"/>
                                    <m:ctrlPr>
                                      <a:rPr lang="en-GB" sz="1200" b="1" i="1" noProof="0" smtClean="0">
                                        <a:latin typeface="Cambria Math" panose="02040503050406030204" pitchFamily="18" charset="0"/>
                                      </a:rPr>
                                    </m:ctrlPr>
                                  </m:dPr>
                                  <m:e>
                                    <m:sSub>
                                      <m:sSubPr>
                                        <m:ctrlPr>
                                          <a:rPr lang="en-GB" sz="1200" b="1" i="1" noProof="0" smtClean="0">
                                            <a:latin typeface="Cambria Math" panose="02040503050406030204" pitchFamily="18" charset="0"/>
                                          </a:rPr>
                                        </m:ctrlPr>
                                      </m:sSubPr>
                                      <m:e>
                                        <m:r>
                                          <a:rPr lang="en-GB" sz="1200" b="1" i="0" noProof="0" smtClean="0">
                                            <a:latin typeface="Cambria Math" panose="02040503050406030204" pitchFamily="18" charset="0"/>
                                          </a:rPr>
                                          <m:t>𝐯</m:t>
                                        </m:r>
                                      </m:e>
                                      <m:sub>
                                        <m:r>
                                          <a:rPr lang="en-GB" sz="1200" b="1" i="1" noProof="0" smtClean="0">
                                            <a:latin typeface="Cambria Math" panose="02040503050406030204" pitchFamily="18" charset="0"/>
                                          </a:rPr>
                                          <m:t>𝒊</m:t>
                                        </m:r>
                                      </m:sub>
                                    </m:sSub>
                                    <m:r>
                                      <a:rPr lang="en-GB" sz="1200" b="1" i="1" noProof="0" smtClean="0">
                                        <a:latin typeface="Cambria Math" panose="02040503050406030204" pitchFamily="18" charset="0"/>
                                      </a:rPr>
                                      <m:t>−</m:t>
                                    </m:r>
                                    <m:sSub>
                                      <m:sSubPr>
                                        <m:ctrlPr>
                                          <a:rPr lang="en-GB" sz="1200" b="1" i="1" noProof="0" smtClean="0">
                                            <a:latin typeface="Cambria Math" panose="02040503050406030204" pitchFamily="18" charset="0"/>
                                          </a:rPr>
                                        </m:ctrlPr>
                                      </m:sSubPr>
                                      <m:e>
                                        <m:r>
                                          <a:rPr lang="en-GB" sz="1200" b="1" i="0" noProof="0" smtClean="0">
                                            <a:latin typeface="Cambria Math" panose="02040503050406030204" pitchFamily="18" charset="0"/>
                                          </a:rPr>
                                          <m:t>𝐯</m:t>
                                        </m:r>
                                      </m:e>
                                      <m:sub>
                                        <m:r>
                                          <a:rPr lang="en-GB" sz="1200" b="1" i="1" noProof="0" smtClean="0">
                                            <a:latin typeface="Cambria Math" panose="02040503050406030204" pitchFamily="18" charset="0"/>
                                          </a:rPr>
                                          <m:t>𝒆</m:t>
                                        </m:r>
                                      </m:sub>
                                    </m:sSub>
                                  </m:e>
                                </m:d>
                              </m:oMath>
                            </m:oMathPara>
                          </a14:m>
                          <a:endParaRPr lang="en-US" sz="1200" i="0" noProof="0" dirty="0"/>
                        </a:p>
                      </a:txBody>
                      <a:tcPr marL="74295" marR="74295" marT="37148" marB="37148">
                        <a:noFill/>
                      </a:tcPr>
                    </a:tc>
                    <a:tc>
                      <a:txBody>
                        <a:bodyPr/>
                        <a:lstStyle/>
                        <a:p>
                          <a14:m>
                            <m:oMath xmlns:m="http://schemas.openxmlformats.org/officeDocument/2006/math">
                              <m:r>
                                <a:rPr lang="en-GB" sz="1200" b="0" i="1" noProof="0" smtClean="0">
                                  <a:latin typeface="Cambria Math" panose="02040503050406030204" pitchFamily="18" charset="0"/>
                                </a:rPr>
                                <m:t>𝑛</m:t>
                              </m:r>
                              <m:r>
                                <a:rPr lang="en-GB" sz="1200" b="0" i="1" noProof="0" smtClean="0">
                                  <a:latin typeface="Cambria Math" panose="02040503050406030204" pitchFamily="18" charset="0"/>
                                </a:rPr>
                                <m:t>=</m:t>
                              </m:r>
                              <m:sSub>
                                <m:sSubPr>
                                  <m:ctrlPr>
                                    <a:rPr lang="en-GB" sz="1200" b="0" i="1" noProof="0" smtClean="0">
                                      <a:latin typeface="Cambria Math" panose="02040503050406030204" pitchFamily="18" charset="0"/>
                                    </a:rPr>
                                  </m:ctrlPr>
                                </m:sSubPr>
                                <m:e>
                                  <m:r>
                                    <a:rPr lang="en-GB" sz="1200" b="0" i="1" noProof="0" smtClean="0">
                                      <a:latin typeface="Cambria Math" panose="02040503050406030204" pitchFamily="18" charset="0"/>
                                    </a:rPr>
                                    <m:t>𝑛</m:t>
                                  </m:r>
                                </m:e>
                                <m:sub>
                                  <m:r>
                                    <a:rPr lang="en-GB" sz="1200" b="0" i="1" noProof="0" smtClean="0">
                                      <a:latin typeface="Cambria Math" panose="02040503050406030204" pitchFamily="18" charset="0"/>
                                    </a:rPr>
                                    <m:t>𝑖</m:t>
                                  </m:r>
                                </m:sub>
                              </m:sSub>
                              <m:r>
                                <a:rPr lang="en-GB" sz="1200" b="0" i="1" noProof="0" smtClean="0">
                                  <a:latin typeface="Cambria Math" panose="02040503050406030204" pitchFamily="18" charset="0"/>
                                  <a:ea typeface="Cambria Math" panose="02040503050406030204" pitchFamily="18" charset="0"/>
                                </a:rPr>
                                <m:t>~</m:t>
                              </m:r>
                              <m:sSub>
                                <m:sSubPr>
                                  <m:ctrlPr>
                                    <a:rPr lang="en-GB" sz="1200" b="0" i="1" noProof="0" smtClean="0">
                                      <a:latin typeface="Cambria Math" panose="02040503050406030204" pitchFamily="18" charset="0"/>
                                      <a:ea typeface="Cambria Math" panose="02040503050406030204" pitchFamily="18" charset="0"/>
                                    </a:rPr>
                                  </m:ctrlPr>
                                </m:sSubPr>
                                <m:e>
                                  <m:r>
                                    <a:rPr lang="en-GB" sz="1200" b="0" i="1" noProof="0" smtClean="0">
                                      <a:latin typeface="Cambria Math" panose="02040503050406030204" pitchFamily="18" charset="0"/>
                                      <a:ea typeface="Cambria Math" panose="02040503050406030204" pitchFamily="18" charset="0"/>
                                    </a:rPr>
                                    <m:t>𝑛</m:t>
                                  </m:r>
                                </m:e>
                                <m:sub>
                                  <m:r>
                                    <a:rPr lang="en-GB" sz="1200" b="0" i="1" noProof="0" smtClean="0">
                                      <a:latin typeface="Cambria Math" panose="02040503050406030204" pitchFamily="18" charset="0"/>
                                      <a:ea typeface="Cambria Math" panose="02040503050406030204" pitchFamily="18" charset="0"/>
                                    </a:rPr>
                                    <m:t>𝑒</m:t>
                                  </m:r>
                                </m:sub>
                              </m:sSub>
                            </m:oMath>
                          </a14:m>
                          <a:r>
                            <a:rPr lang="en-US" sz="1200" i="0" noProof="0"/>
                            <a:t>. </a:t>
                          </a:r>
                        </a:p>
                        <a:p>
                          <a:r>
                            <a:rPr lang="en-US" sz="1200" i="0" noProof="0"/>
                            <a:t>Enhancement</a:t>
                          </a:r>
                          <a:r>
                            <a:rPr lang="en-US" sz="1200" i="0" baseline="0" noProof="0"/>
                            <a:t> in |</a:t>
                          </a:r>
                          <a:r>
                            <a:rPr lang="en-US" sz="1200" b="1" i="0" baseline="0" noProof="0"/>
                            <a:t>J</a:t>
                          </a:r>
                          <a:r>
                            <a:rPr lang="en-US" sz="1200" i="0" baseline="0" noProof="0"/>
                            <a:t>| could indicate current sheets.</a:t>
                          </a:r>
                          <a:endParaRPr lang="en-US" sz="1200" i="0" noProof="0"/>
                        </a:p>
                      </a:txBody>
                      <a:tcPr marL="74295" marR="74295" marT="37148" marB="37148">
                        <a:noFill/>
                      </a:tcPr>
                    </a:tc>
                    <a:tc>
                      <a:txBody>
                        <a:bodyPr/>
                        <a:lstStyle/>
                        <a:p>
                          <a:endParaRPr lang="en-US" sz="1200" i="0" noProof="0" dirty="0"/>
                        </a:p>
                      </a:txBody>
                      <a:tcPr marL="74295" marR="74295" marT="37148" marB="37148">
                        <a:noFill/>
                      </a:tcPr>
                    </a:tc>
                    <a:extLst>
                      <a:ext uri="{0D108BD9-81ED-4DB2-BD59-A6C34878D82A}">
                        <a16:rowId xmlns:a16="http://schemas.microsoft.com/office/drawing/2014/main" val="2048989048"/>
                      </a:ext>
                    </a:extLst>
                  </a:tr>
                  <a:tr h="464951">
                    <a:tc>
                      <a:txBody>
                        <a:bodyPr/>
                        <a:lstStyle/>
                        <a:p>
                          <a:r>
                            <a:rPr lang="en-GB" sz="1300" noProof="0"/>
                            <a:t>Normalised radius of the magnetic field curvature</a:t>
                          </a:r>
                        </a:p>
                      </a:txBody>
                      <a:tcPr marL="74295" marR="74295" marT="37148" marB="37148">
                        <a:noFill/>
                      </a:tcPr>
                    </a:tc>
                    <a:tc>
                      <a:txBody>
                        <a:bodyPr/>
                        <a:lstStyle/>
                        <a:p>
                          <a:pPr/>
                          <a14:m>
                            <m:oMathPara xmlns:m="http://schemas.openxmlformats.org/officeDocument/2006/math">
                              <m:oMathParaPr>
                                <m:jc m:val="centerGroup"/>
                              </m:oMathParaPr>
                              <m:oMath xmlns:m="http://schemas.openxmlformats.org/officeDocument/2006/math">
                                <m:sSub>
                                  <m:sSubPr>
                                    <m:ctrlPr>
                                      <a:rPr lang="en-US" sz="1200" i="1" noProof="0" smtClean="0">
                                        <a:latin typeface="Cambria Math" panose="02040503050406030204" pitchFamily="18" charset="0"/>
                                      </a:rPr>
                                    </m:ctrlPr>
                                  </m:sSubPr>
                                  <m:e>
                                    <m:r>
                                      <a:rPr lang="en-GB" sz="1200" b="0" i="1" noProof="0" smtClean="0">
                                        <a:latin typeface="Cambria Math" panose="02040503050406030204" pitchFamily="18" charset="0"/>
                                      </a:rPr>
                                      <m:t>𝐾</m:t>
                                    </m:r>
                                  </m:e>
                                  <m:sub>
                                    <m:r>
                                      <a:rPr lang="en-GB" sz="1200" b="0" i="1" noProof="0" smtClean="0">
                                        <a:latin typeface="Cambria Math" panose="02040503050406030204" pitchFamily="18" charset="0"/>
                                      </a:rPr>
                                      <m:t>𝑒</m:t>
                                    </m:r>
                                  </m:sub>
                                </m:sSub>
                                <m:r>
                                  <a:rPr lang="en-GB" sz="1200" b="0" i="1" noProof="0" smtClean="0">
                                    <a:latin typeface="Cambria Math" panose="02040503050406030204" pitchFamily="18" charset="0"/>
                                  </a:rPr>
                                  <m:t>=</m:t>
                                </m:r>
                                <m:func>
                                  <m:funcPr>
                                    <m:ctrlPr>
                                      <a:rPr lang="en-GB" sz="1200" b="0" i="1" noProof="0" smtClean="0">
                                        <a:latin typeface="Cambria Math" panose="02040503050406030204" pitchFamily="18" charset="0"/>
                                      </a:rPr>
                                    </m:ctrlPr>
                                  </m:funcPr>
                                  <m:fName>
                                    <m:sSub>
                                      <m:sSubPr>
                                        <m:ctrlPr>
                                          <a:rPr lang="en-GB" sz="1200" b="0" i="1" noProof="0" smtClean="0">
                                            <a:latin typeface="Cambria Math" panose="02040503050406030204" pitchFamily="18" charset="0"/>
                                          </a:rPr>
                                        </m:ctrlPr>
                                      </m:sSubPr>
                                      <m:e>
                                        <m:r>
                                          <m:rPr>
                                            <m:sty m:val="p"/>
                                          </m:rPr>
                                          <a:rPr lang="en-GB" sz="1200" b="0" i="0" noProof="0" smtClean="0">
                                            <a:latin typeface="Cambria Math" panose="02040503050406030204" pitchFamily="18" charset="0"/>
                                          </a:rPr>
                                          <m:t>log</m:t>
                                        </m:r>
                                      </m:e>
                                      <m:sub>
                                        <m:r>
                                          <a:rPr lang="en-GB" sz="1200" b="0" i="1" noProof="0" smtClean="0">
                                            <a:latin typeface="Cambria Math" panose="02040503050406030204" pitchFamily="18" charset="0"/>
                                          </a:rPr>
                                          <m:t>10</m:t>
                                        </m:r>
                                      </m:sub>
                                    </m:sSub>
                                  </m:fName>
                                  <m:e>
                                    <m:rad>
                                      <m:radPr>
                                        <m:degHide m:val="on"/>
                                        <m:ctrlPr>
                                          <a:rPr lang="en-GB" sz="1200" b="0" i="1" noProof="0" smtClean="0">
                                            <a:latin typeface="Cambria Math" panose="02040503050406030204" pitchFamily="18" charset="0"/>
                                          </a:rPr>
                                        </m:ctrlPr>
                                      </m:radPr>
                                      <m:deg/>
                                      <m:e>
                                        <m:f>
                                          <m:fPr>
                                            <m:ctrlPr>
                                              <a:rPr lang="en-GB" sz="1200" b="0" i="1" noProof="0" smtClean="0">
                                                <a:latin typeface="Cambria Math" panose="02040503050406030204" pitchFamily="18" charset="0"/>
                                              </a:rPr>
                                            </m:ctrlPr>
                                          </m:fPr>
                                          <m:num>
                                            <m:sSub>
                                              <m:sSubPr>
                                                <m:ctrlPr>
                                                  <a:rPr lang="en-GB" sz="1200" b="0" i="1" noProof="0" smtClean="0">
                                                    <a:latin typeface="Cambria Math" panose="02040503050406030204" pitchFamily="18" charset="0"/>
                                                  </a:rPr>
                                                </m:ctrlPr>
                                              </m:sSubPr>
                                              <m:e>
                                                <m:r>
                                                  <a:rPr lang="en-GB" sz="1200" b="0" i="1" noProof="0" smtClean="0">
                                                    <a:latin typeface="Cambria Math" panose="02040503050406030204" pitchFamily="18" charset="0"/>
                                                  </a:rPr>
                                                  <m:t>𝑅</m:t>
                                                </m:r>
                                              </m:e>
                                              <m:sub>
                                                <m:r>
                                                  <a:rPr lang="en-GB" sz="1200" b="0" i="1" noProof="0" smtClean="0">
                                                    <a:latin typeface="Cambria Math" panose="02040503050406030204" pitchFamily="18" charset="0"/>
                                                  </a:rPr>
                                                  <m:t>𝐶</m:t>
                                                </m:r>
                                              </m:sub>
                                            </m:sSub>
                                          </m:num>
                                          <m:den>
                                            <m:sSub>
                                              <m:sSubPr>
                                                <m:ctrlPr>
                                                  <a:rPr lang="en-GB" sz="1200" b="0" i="1" noProof="0" smtClean="0">
                                                    <a:latin typeface="Cambria Math" panose="02040503050406030204" pitchFamily="18" charset="0"/>
                                                  </a:rPr>
                                                </m:ctrlPr>
                                              </m:sSubPr>
                                              <m:e>
                                                <m:r>
                                                  <a:rPr lang="en-GB" sz="1200" b="0" i="1" noProof="0" smtClean="0">
                                                    <a:latin typeface="Cambria Math" panose="02040503050406030204" pitchFamily="18" charset="0"/>
                                                    <a:ea typeface="Cambria Math" panose="02040503050406030204" pitchFamily="18" charset="0"/>
                                                  </a:rPr>
                                                  <m:t>𝜌</m:t>
                                                </m:r>
                                              </m:e>
                                              <m:sub>
                                                <m:r>
                                                  <a:rPr lang="en-GB" sz="1200" b="0" i="1" noProof="0" smtClean="0">
                                                    <a:latin typeface="Cambria Math" panose="02040503050406030204" pitchFamily="18" charset="0"/>
                                                  </a:rPr>
                                                  <m:t>𝑒</m:t>
                                                </m:r>
                                              </m:sub>
                                            </m:sSub>
                                          </m:den>
                                        </m:f>
                                      </m:e>
                                    </m:rad>
                                  </m:e>
                                </m:func>
                              </m:oMath>
                            </m:oMathPara>
                          </a14:m>
                          <a:endParaRPr lang="en-US" sz="1200" noProof="0" dirty="0"/>
                        </a:p>
                        <a:p>
                          <a:pPr algn="ctr"/>
                          <a:r>
                            <a:rPr lang="en-US" sz="1100" noProof="0" dirty="0">
                              <a:solidFill>
                                <a:schemeClr val="accent4">
                                  <a:lumMod val="75000"/>
                                </a:schemeClr>
                              </a:solidFill>
                            </a:rPr>
                            <a:t>Rogers</a:t>
                          </a:r>
                          <a:r>
                            <a:rPr lang="en-US" sz="1100" baseline="0" noProof="0" dirty="0">
                              <a:solidFill>
                                <a:schemeClr val="accent4">
                                  <a:lumMod val="75000"/>
                                </a:schemeClr>
                              </a:solidFill>
                            </a:rPr>
                            <a:t> et al. (2023)</a:t>
                          </a:r>
                          <a:endParaRPr lang="en-US" sz="1200" noProof="0" dirty="0">
                            <a:solidFill>
                              <a:schemeClr val="accent4">
                                <a:lumMod val="75000"/>
                              </a:schemeClr>
                            </a:solidFill>
                          </a:endParaRPr>
                        </a:p>
                      </a:txBody>
                      <a:tcPr marL="74295" marR="74295" marT="37148" marB="37148">
                        <a:noFill/>
                      </a:tcPr>
                    </a:tc>
                    <a:tc>
                      <a:txBody>
                        <a:bodyPr/>
                        <a:lstStyle/>
                        <a:p>
                          <a:pPr algn="l"/>
                          <a14:m>
                            <m:oMath xmlns:m="http://schemas.openxmlformats.org/officeDocument/2006/math">
                              <m:sSub>
                                <m:sSubPr>
                                  <m:ctrlPr>
                                    <a:rPr lang="en-US" sz="1200" i="1" noProof="0" smtClean="0">
                                      <a:latin typeface="Cambria Math" panose="02040503050406030204" pitchFamily="18" charset="0"/>
                                    </a:rPr>
                                  </m:ctrlPr>
                                </m:sSubPr>
                                <m:e>
                                  <m:r>
                                    <a:rPr lang="en-GB" sz="1200" b="0" i="1" noProof="0" smtClean="0">
                                      <a:latin typeface="Cambria Math" panose="02040503050406030204" pitchFamily="18" charset="0"/>
                                    </a:rPr>
                                    <m:t>𝑅</m:t>
                                  </m:r>
                                </m:e>
                                <m:sub>
                                  <m:r>
                                    <a:rPr lang="en-GB" sz="1200" b="0" i="1" noProof="0" smtClean="0">
                                      <a:latin typeface="Cambria Math" panose="02040503050406030204" pitchFamily="18" charset="0"/>
                                    </a:rPr>
                                    <m:t>𝐶</m:t>
                                  </m:r>
                                </m:sub>
                              </m:sSub>
                              <m:r>
                                <a:rPr lang="en-GB" sz="1200" b="0" i="1" noProof="0" smtClean="0">
                                  <a:latin typeface="Cambria Math" panose="02040503050406030204" pitchFamily="18" charset="0"/>
                                </a:rPr>
                                <m:t>=</m:t>
                              </m:r>
                              <m:f>
                                <m:fPr>
                                  <m:ctrlPr>
                                    <a:rPr lang="en-GB" sz="1200" b="0" i="1" noProof="0" smtClean="0">
                                      <a:latin typeface="Cambria Math" panose="02040503050406030204" pitchFamily="18" charset="0"/>
                                    </a:rPr>
                                  </m:ctrlPr>
                                </m:fPr>
                                <m:num>
                                  <m:r>
                                    <a:rPr lang="en-GB" sz="1200" b="0" i="1" noProof="0" smtClean="0">
                                      <a:latin typeface="Cambria Math" panose="02040503050406030204" pitchFamily="18" charset="0"/>
                                    </a:rPr>
                                    <m:t>1</m:t>
                                  </m:r>
                                </m:num>
                                <m:den>
                                  <m:d>
                                    <m:dPr>
                                      <m:begChr m:val="|"/>
                                      <m:endChr m:val="|"/>
                                      <m:ctrlPr>
                                        <a:rPr lang="en-GB" sz="1200" b="0" i="1" noProof="0" smtClean="0">
                                          <a:latin typeface="Cambria Math" panose="02040503050406030204" pitchFamily="18" charset="0"/>
                                        </a:rPr>
                                      </m:ctrlPr>
                                    </m:dPr>
                                    <m:e>
                                      <m:d>
                                        <m:dPr>
                                          <m:ctrlPr>
                                            <a:rPr lang="en-GB" sz="1200" b="0" i="1" noProof="0" smtClean="0">
                                              <a:latin typeface="Cambria Math" panose="02040503050406030204" pitchFamily="18" charset="0"/>
                                            </a:rPr>
                                          </m:ctrlPr>
                                        </m:dPr>
                                        <m:e>
                                          <m:acc>
                                            <m:accPr>
                                              <m:chr m:val="̂"/>
                                              <m:ctrlPr>
                                                <a:rPr lang="en-GB" sz="1200" b="0" i="1" noProof="0" smtClean="0">
                                                  <a:latin typeface="Cambria Math" panose="02040503050406030204" pitchFamily="18" charset="0"/>
                                                </a:rPr>
                                              </m:ctrlPr>
                                            </m:accPr>
                                            <m:e>
                                              <m:r>
                                                <a:rPr lang="en-GB" sz="1200" b="1" i="0" noProof="0" smtClean="0">
                                                  <a:latin typeface="Cambria Math" panose="02040503050406030204" pitchFamily="18" charset="0"/>
                                                </a:rPr>
                                                <m:t>𝐛</m:t>
                                              </m:r>
                                            </m:e>
                                          </m:acc>
                                          <m:r>
                                            <a:rPr lang="en-US" sz="1200" i="1" noProof="0" smtClean="0">
                                              <a:latin typeface="Cambria Math" panose="02040503050406030204" pitchFamily="18" charset="0"/>
                                              <a:ea typeface="Cambria Math" panose="02040503050406030204" pitchFamily="18" charset="0"/>
                                            </a:rPr>
                                            <m:t>∙</m:t>
                                          </m:r>
                                          <m:r>
                                            <m:rPr>
                                              <m:sty m:val="p"/>
                                            </m:rPr>
                                            <a:rPr lang="en-US" sz="1200" i="1" noProof="0" smtClean="0">
                                              <a:latin typeface="Cambria Math" panose="02040503050406030204" pitchFamily="18" charset="0"/>
                                              <a:ea typeface="Cambria Math" panose="02040503050406030204" pitchFamily="18" charset="0"/>
                                            </a:rPr>
                                            <m:t>∇</m:t>
                                          </m:r>
                                        </m:e>
                                      </m:d>
                                      <m:acc>
                                        <m:accPr>
                                          <m:chr m:val="̂"/>
                                          <m:ctrlPr>
                                            <a:rPr lang="en-GB" sz="1200" b="0" i="1" noProof="0" smtClean="0">
                                              <a:latin typeface="Cambria Math" panose="02040503050406030204" pitchFamily="18" charset="0"/>
                                            </a:rPr>
                                          </m:ctrlPr>
                                        </m:accPr>
                                        <m:e>
                                          <m:r>
                                            <a:rPr lang="en-GB" sz="1200" b="1" i="0" noProof="0" smtClean="0">
                                              <a:latin typeface="Cambria Math" panose="02040503050406030204" pitchFamily="18" charset="0"/>
                                            </a:rPr>
                                            <m:t>𝐛</m:t>
                                          </m:r>
                                        </m:e>
                                      </m:acc>
                                    </m:e>
                                  </m:d>
                                </m:den>
                              </m:f>
                            </m:oMath>
                          </a14:m>
                          <a:r>
                            <a:rPr lang="en-US" sz="1200" noProof="0" dirty="0"/>
                            <a:t>, </a:t>
                          </a:r>
                          <a14:m>
                            <m:oMath xmlns:m="http://schemas.openxmlformats.org/officeDocument/2006/math">
                              <m:acc>
                                <m:accPr>
                                  <m:chr m:val="̂"/>
                                  <m:ctrlPr>
                                    <a:rPr lang="en-US" sz="1200" i="1" u="none" noProof="0" smtClean="0">
                                      <a:latin typeface="Cambria Math" panose="02040503050406030204" pitchFamily="18" charset="0"/>
                                    </a:rPr>
                                  </m:ctrlPr>
                                </m:accPr>
                                <m:e>
                                  <m:r>
                                    <a:rPr lang="en-GB" sz="1200" b="1" i="0" u="none" noProof="0" smtClean="0">
                                      <a:latin typeface="Cambria Math" panose="02040503050406030204" pitchFamily="18" charset="0"/>
                                    </a:rPr>
                                    <m:t>𝐛</m:t>
                                  </m:r>
                                </m:e>
                              </m:acc>
                              <m:r>
                                <a:rPr lang="en-GB" sz="1200" b="0" i="1" u="none" noProof="0" smtClean="0">
                                  <a:latin typeface="Cambria Math" panose="02040503050406030204" pitchFamily="18" charset="0"/>
                                </a:rPr>
                                <m:t>=</m:t>
                              </m:r>
                              <m:f>
                                <m:fPr>
                                  <m:ctrlPr>
                                    <a:rPr lang="en-GB" sz="1200" b="0" i="1" u="none" noProof="0" smtClean="0">
                                      <a:latin typeface="Cambria Math" panose="02040503050406030204" pitchFamily="18" charset="0"/>
                                    </a:rPr>
                                  </m:ctrlPr>
                                </m:fPr>
                                <m:num>
                                  <m:r>
                                    <a:rPr lang="en-GB" sz="1200" b="1" i="0" u="none" noProof="0" smtClean="0">
                                      <a:latin typeface="Cambria Math" panose="02040503050406030204" pitchFamily="18" charset="0"/>
                                    </a:rPr>
                                    <m:t>𝐁</m:t>
                                  </m:r>
                                </m:num>
                                <m:den>
                                  <m:d>
                                    <m:dPr>
                                      <m:begChr m:val="|"/>
                                      <m:endChr m:val="|"/>
                                      <m:ctrlPr>
                                        <a:rPr lang="en-GB" sz="1200" b="0" i="1" u="none" noProof="0" smtClean="0">
                                          <a:latin typeface="Cambria Math" panose="02040503050406030204" pitchFamily="18" charset="0"/>
                                        </a:rPr>
                                      </m:ctrlPr>
                                    </m:dPr>
                                    <m:e>
                                      <m:r>
                                        <a:rPr lang="en-GB" sz="1200" b="1" i="0" u="none" noProof="0" smtClean="0">
                                          <a:latin typeface="Cambria Math" panose="02040503050406030204" pitchFamily="18" charset="0"/>
                                        </a:rPr>
                                        <m:t>𝐁</m:t>
                                      </m:r>
                                    </m:e>
                                  </m:d>
                                </m:den>
                              </m:f>
                            </m:oMath>
                          </a14:m>
                          <a:r>
                            <a:rPr lang="en-US" sz="1200" u="none" noProof="0" dirty="0"/>
                            <a:t>, and </a:t>
                          </a:r>
                          <a14:m>
                            <m:oMath xmlns:m="http://schemas.openxmlformats.org/officeDocument/2006/math">
                              <m:sSub>
                                <m:sSubPr>
                                  <m:ctrlPr>
                                    <a:rPr lang="en-US" sz="1200" i="1" u="none" noProof="0" smtClean="0">
                                      <a:latin typeface="Cambria Math" panose="02040503050406030204" pitchFamily="18" charset="0"/>
                                    </a:rPr>
                                  </m:ctrlPr>
                                </m:sSubPr>
                                <m:e>
                                  <m:r>
                                    <a:rPr lang="en-US" sz="1200" i="1" u="none" noProof="0" smtClean="0">
                                      <a:latin typeface="Cambria Math" panose="02040503050406030204" pitchFamily="18" charset="0"/>
                                      <a:ea typeface="Cambria Math" panose="02040503050406030204" pitchFamily="18" charset="0"/>
                                    </a:rPr>
                                    <m:t>𝜌</m:t>
                                  </m:r>
                                </m:e>
                                <m:sub>
                                  <m:r>
                                    <a:rPr lang="en-GB" sz="1200" b="0" i="1" u="none" noProof="0" smtClean="0">
                                      <a:latin typeface="Cambria Math" panose="02040503050406030204" pitchFamily="18" charset="0"/>
                                    </a:rPr>
                                    <m:t>𝑒</m:t>
                                  </m:r>
                                </m:sub>
                              </m:sSub>
                              <m:r>
                                <a:rPr lang="en-GB" sz="1200" b="0" i="1" u="none" noProof="0" smtClean="0">
                                  <a:latin typeface="Cambria Math" panose="02040503050406030204" pitchFamily="18" charset="0"/>
                                </a:rPr>
                                <m:t>=</m:t>
                              </m:r>
                              <m:f>
                                <m:fPr>
                                  <m:ctrlPr>
                                    <a:rPr lang="en-GB" sz="1200" b="0" i="1" u="none" noProof="0" smtClean="0">
                                      <a:latin typeface="Cambria Math" panose="02040503050406030204" pitchFamily="18" charset="0"/>
                                    </a:rPr>
                                  </m:ctrlPr>
                                </m:fPr>
                                <m:num>
                                  <m:r>
                                    <a:rPr lang="en-GB" sz="1200" b="0" i="1" u="none" noProof="0" smtClean="0">
                                      <a:latin typeface="Cambria Math" panose="02040503050406030204" pitchFamily="18" charset="0"/>
                                    </a:rPr>
                                    <m:t>𝑚</m:t>
                                  </m:r>
                                  <m:sSub>
                                    <m:sSubPr>
                                      <m:ctrlPr>
                                        <a:rPr lang="en-GB" sz="1200" b="0" i="1" u="none" noProof="0" smtClean="0">
                                          <a:latin typeface="Cambria Math" panose="02040503050406030204" pitchFamily="18" charset="0"/>
                                        </a:rPr>
                                      </m:ctrlPr>
                                    </m:sSubPr>
                                    <m:e>
                                      <m:r>
                                        <a:rPr lang="en-GB" sz="1200" b="0" i="1" u="none" noProof="0" smtClean="0">
                                          <a:latin typeface="Cambria Math" panose="02040503050406030204" pitchFamily="18" charset="0"/>
                                        </a:rPr>
                                        <m:t>𝑣</m:t>
                                      </m:r>
                                    </m:e>
                                    <m:sub>
                                      <m:r>
                                        <a:rPr lang="en-GB" sz="1200" b="0" i="1" u="none" noProof="0" smtClean="0">
                                          <a:latin typeface="Cambria Math" panose="02040503050406030204" pitchFamily="18" charset="0"/>
                                          <a:ea typeface="Cambria Math" panose="02040503050406030204" pitchFamily="18" charset="0"/>
                                        </a:rPr>
                                        <m:t>⊥</m:t>
                                      </m:r>
                                    </m:sub>
                                  </m:sSub>
                                </m:num>
                                <m:den>
                                  <m:r>
                                    <a:rPr lang="en-GB" sz="1200" b="0" i="1" u="none" noProof="0" smtClean="0">
                                      <a:latin typeface="Cambria Math" panose="02040503050406030204" pitchFamily="18" charset="0"/>
                                    </a:rPr>
                                    <m:t>𝑞𝐵</m:t>
                                  </m:r>
                                </m:den>
                              </m:f>
                            </m:oMath>
                          </a14:m>
                          <a:endParaRPr lang="en-US" sz="1200" u="none" noProof="0" dirty="0"/>
                        </a:p>
                        <a:p>
                          <a:pPr algn="l"/>
                          <a14:m>
                            <m:oMath xmlns:m="http://schemas.openxmlformats.org/officeDocument/2006/math">
                              <m:sSub>
                                <m:sSubPr>
                                  <m:ctrlPr>
                                    <a:rPr lang="en-US" sz="1200" i="1" u="none" noProof="0" smtClean="0">
                                      <a:latin typeface="Cambria Math" panose="02040503050406030204" pitchFamily="18" charset="0"/>
                                    </a:rPr>
                                  </m:ctrlPr>
                                </m:sSubPr>
                                <m:e>
                                  <m:r>
                                    <a:rPr lang="en-GB" sz="1200" b="0" i="1" u="none" noProof="0" smtClean="0">
                                      <a:latin typeface="Cambria Math" panose="02040503050406030204" pitchFamily="18" charset="0"/>
                                    </a:rPr>
                                    <m:t>𝐾</m:t>
                                  </m:r>
                                </m:e>
                                <m:sub>
                                  <m:r>
                                    <a:rPr lang="en-GB" sz="1200" b="0" i="1" u="none" noProof="0" smtClean="0">
                                      <a:latin typeface="Cambria Math" panose="02040503050406030204" pitchFamily="18" charset="0"/>
                                    </a:rPr>
                                    <m:t>𝑒</m:t>
                                  </m:r>
                                </m:sub>
                              </m:sSub>
                              <m:r>
                                <a:rPr lang="en-GB" sz="1200" b="0" i="1" u="none" noProof="0" smtClean="0">
                                  <a:latin typeface="Cambria Math" panose="02040503050406030204" pitchFamily="18" charset="0"/>
                                </a:rPr>
                                <m:t>&lt;1</m:t>
                              </m:r>
                            </m:oMath>
                          </a14:m>
                          <a:r>
                            <a:rPr lang="en-US" sz="1200" u="none" noProof="0" dirty="0"/>
                            <a:t>,</a:t>
                          </a:r>
                          <a:r>
                            <a:rPr lang="en-US" sz="1200" u="none" baseline="0" noProof="0" dirty="0"/>
                            <a:t> electrons </a:t>
                          </a:r>
                          <a:r>
                            <a:rPr lang="en-US" sz="1200" u="none" baseline="0" noProof="0" dirty="0" err="1"/>
                            <a:t>demagnetise</a:t>
                          </a:r>
                          <a:r>
                            <a:rPr lang="en-US" sz="1200" u="none" baseline="0" noProof="0" dirty="0"/>
                            <a:t> as expected in the EDR.</a:t>
                          </a:r>
                          <a:endParaRPr lang="en-US" sz="1200" u="none" noProof="0" dirty="0"/>
                        </a:p>
                      </a:txBody>
                      <a:tcPr marL="74295" marR="74295" marT="37148" marB="37148">
                        <a:noFill/>
                      </a:tcPr>
                    </a:tc>
                    <a:tc>
                      <a:txBody>
                        <a:bodyPr/>
                        <a:lstStyle/>
                        <a:p>
                          <a:pPr algn="l"/>
                          <a:endParaRPr lang="en-US" sz="1200" u="none" noProof="0" dirty="0"/>
                        </a:p>
                      </a:txBody>
                      <a:tcPr marL="74295" marR="74295" marT="37148" marB="37148">
                        <a:noFill/>
                      </a:tcPr>
                    </a:tc>
                    <a:extLst>
                      <a:ext uri="{0D108BD9-81ED-4DB2-BD59-A6C34878D82A}">
                        <a16:rowId xmlns:a16="http://schemas.microsoft.com/office/drawing/2014/main" val="2345663744"/>
                      </a:ext>
                    </a:extLst>
                  </a:tr>
                  <a:tr h="1009288">
                    <a:tc>
                      <a:txBody>
                        <a:bodyPr/>
                        <a:lstStyle/>
                        <a:p>
                          <a:r>
                            <a:rPr lang="en-US" sz="1300" noProof="0"/>
                            <a:t>Agyrotropy of the ion/electron pressure tensor</a:t>
                          </a:r>
                        </a:p>
                      </a:txBody>
                      <a:tcPr marL="74295" marR="74295" marT="37148" marB="37148">
                        <a:noFill/>
                      </a:tcPr>
                    </a:tc>
                    <a:tc>
                      <a:txBody>
                        <a:bodyPr/>
                        <a:lstStyle/>
                        <a:p>
                          <a14:m>
                            <m:oMath xmlns:m="http://schemas.openxmlformats.org/officeDocument/2006/math">
                              <m:sSub>
                                <m:sSubPr>
                                  <m:ctrlPr>
                                    <a:rPr lang="en-GB" sz="1400" b="0" i="1" noProof="0" smtClean="0">
                                      <a:latin typeface="Cambria Math" panose="02040503050406030204" pitchFamily="18" charset="0"/>
                                    </a:rPr>
                                  </m:ctrlPr>
                                </m:sSubPr>
                                <m:e>
                                  <m:r>
                                    <a:rPr lang="en-GB" sz="1400" b="0" i="1" noProof="0" smtClean="0">
                                      <a:latin typeface="Cambria Math" panose="02040503050406030204" pitchFamily="18" charset="0"/>
                                    </a:rPr>
                                    <m:t>𝐴𝐺</m:t>
                                  </m:r>
                                </m:e>
                                <m:sub>
                                  <m:r>
                                    <a:rPr lang="en-GB" sz="1400" b="0" i="1" noProof="0" smtClean="0">
                                      <a:latin typeface="Cambria Math" panose="02040503050406030204" pitchFamily="18" charset="0"/>
                                    </a:rPr>
                                    <m:t>𝑖</m:t>
                                  </m:r>
                                  <m:r>
                                    <a:rPr lang="en-GB" sz="1400" b="0" i="1" noProof="0" smtClean="0">
                                      <a:latin typeface="Cambria Math" panose="02040503050406030204" pitchFamily="18" charset="0"/>
                                    </a:rPr>
                                    <m:t>,</m:t>
                                  </m:r>
                                  <m:r>
                                    <a:rPr lang="en-GB" sz="1400" b="0" i="1" noProof="0" smtClean="0">
                                      <a:latin typeface="Cambria Math" panose="02040503050406030204" pitchFamily="18" charset="0"/>
                                    </a:rPr>
                                    <m:t>𝑒</m:t>
                                  </m:r>
                                </m:sub>
                              </m:sSub>
                              <m:r>
                                <a:rPr lang="en-GB" sz="1400" b="0" i="1" noProof="0" smtClean="0">
                                  <a:latin typeface="Cambria Math" panose="02040503050406030204" pitchFamily="18" charset="0"/>
                                </a:rPr>
                                <m:t>=</m:t>
                              </m:r>
                              <m:f>
                                <m:fPr>
                                  <m:ctrlPr>
                                    <a:rPr lang="en-GB" sz="1400" b="0" i="1" noProof="0">
                                      <a:latin typeface="Cambria Math" panose="02040503050406030204" pitchFamily="18" charset="0"/>
                                    </a:rPr>
                                  </m:ctrlPr>
                                </m:fPr>
                                <m:num>
                                  <m:d>
                                    <m:dPr>
                                      <m:begChr m:val="|"/>
                                      <m:endChr m:val="|"/>
                                      <m:ctrlPr>
                                        <a:rPr lang="en-GB" sz="1400" b="0" i="1" noProof="0">
                                          <a:latin typeface="Cambria Math" panose="02040503050406030204" pitchFamily="18" charset="0"/>
                                        </a:rPr>
                                      </m:ctrlPr>
                                    </m:dPr>
                                    <m:e>
                                      <m:r>
                                        <a:rPr lang="en-GB" sz="1400" b="0" i="1" noProof="0">
                                          <a:latin typeface="Cambria Math" panose="02040503050406030204" pitchFamily="18" charset="0"/>
                                        </a:rPr>
                                        <m:t>4</m:t>
                                      </m:r>
                                      <m:func>
                                        <m:funcPr>
                                          <m:ctrlPr>
                                            <a:rPr lang="en-GB" sz="1400" b="0" i="1" noProof="0">
                                              <a:latin typeface="Cambria Math" panose="02040503050406030204" pitchFamily="18" charset="0"/>
                                            </a:rPr>
                                          </m:ctrlPr>
                                        </m:funcPr>
                                        <m:fName>
                                          <m:r>
                                            <m:rPr>
                                              <m:sty m:val="p"/>
                                            </m:rPr>
                                            <a:rPr lang="en-GB" sz="1400" b="0" i="0" noProof="0">
                                              <a:latin typeface="Cambria Math" panose="02040503050406030204" pitchFamily="18" charset="0"/>
                                            </a:rPr>
                                            <m:t>det</m:t>
                                          </m:r>
                                        </m:fName>
                                        <m:e>
                                          <m:d>
                                            <m:dPr>
                                              <m:ctrlPr>
                                                <a:rPr lang="en-GB" sz="1400" b="0" i="1" noProof="0">
                                                  <a:latin typeface="Cambria Math" panose="02040503050406030204" pitchFamily="18" charset="0"/>
                                                </a:rPr>
                                              </m:ctrlPr>
                                            </m:dPr>
                                            <m:e>
                                              <m:r>
                                                <a:rPr lang="en-GB" sz="1400" b="0" i="1" noProof="0" smtClean="0">
                                                  <a:latin typeface="Cambria Math" panose="02040503050406030204" pitchFamily="18" charset="0"/>
                                                  <a:ea typeface="Cambria Math" panose="02040503050406030204" pitchFamily="18" charset="0"/>
                                                </a:rPr>
                                                <m:t>ℙ</m:t>
                                              </m:r>
                                            </m:e>
                                          </m:d>
                                        </m:e>
                                      </m:func>
                                      <m:r>
                                        <a:rPr lang="en-GB" sz="1400" b="0" i="1" noProof="0">
                                          <a:latin typeface="Cambria Math" panose="02040503050406030204" pitchFamily="18" charset="0"/>
                                        </a:rPr>
                                        <m:t>−</m:t>
                                      </m:r>
                                      <m:sSub>
                                        <m:sSubPr>
                                          <m:ctrlPr>
                                            <a:rPr lang="en-GB" sz="1400" b="0" i="1" noProof="0">
                                              <a:latin typeface="Cambria Math" panose="02040503050406030204" pitchFamily="18" charset="0"/>
                                            </a:rPr>
                                          </m:ctrlPr>
                                        </m:sSubPr>
                                        <m:e>
                                          <m:r>
                                            <a:rPr lang="en-GB" sz="1400" b="0" i="1" noProof="0">
                                              <a:latin typeface="Cambria Math" panose="02040503050406030204" pitchFamily="18" charset="0"/>
                                            </a:rPr>
                                            <m:t>𝑃</m:t>
                                          </m:r>
                                        </m:e>
                                        <m:sub>
                                          <m:r>
                                            <a:rPr lang="en-GB" sz="1400" b="0" i="1" noProof="0">
                                              <a:latin typeface="Cambria Math" panose="02040503050406030204" pitchFamily="18" charset="0"/>
                                              <a:ea typeface="Cambria Math" panose="02040503050406030204" pitchFamily="18" charset="0"/>
                                            </a:rPr>
                                            <m:t>∥</m:t>
                                          </m:r>
                                        </m:sub>
                                      </m:sSub>
                                      <m:sSup>
                                        <m:sSupPr>
                                          <m:ctrlPr>
                                            <a:rPr lang="en-GB" sz="1400" b="0" i="1" noProof="0">
                                              <a:latin typeface="Cambria Math" panose="02040503050406030204" pitchFamily="18" charset="0"/>
                                            </a:rPr>
                                          </m:ctrlPr>
                                        </m:sSupPr>
                                        <m:e>
                                          <m:r>
                                            <a:rPr lang="en-GB" sz="1400" b="0" i="1" noProof="0">
                                              <a:latin typeface="Cambria Math" panose="02040503050406030204" pitchFamily="18" charset="0"/>
                                            </a:rPr>
                                            <m:t>(</m:t>
                                          </m:r>
                                          <m:r>
                                            <a:rPr lang="en-GB" sz="1400" b="0" i="1" noProof="0">
                                              <a:latin typeface="Cambria Math" panose="02040503050406030204" pitchFamily="18" charset="0"/>
                                            </a:rPr>
                                            <m:t>𝑡𝑟</m:t>
                                          </m:r>
                                          <m:d>
                                            <m:dPr>
                                              <m:ctrlPr>
                                                <a:rPr lang="en-GB" sz="1400" b="0" i="1" noProof="0">
                                                  <a:latin typeface="Cambria Math" panose="02040503050406030204" pitchFamily="18" charset="0"/>
                                                </a:rPr>
                                              </m:ctrlPr>
                                            </m:dPr>
                                            <m:e>
                                              <m:r>
                                                <a:rPr lang="en-GB" sz="1400" b="0" i="1" noProof="0" smtClean="0">
                                                  <a:latin typeface="Cambria Math" panose="02040503050406030204" pitchFamily="18" charset="0"/>
                                                  <a:ea typeface="Cambria Math" panose="02040503050406030204" pitchFamily="18" charset="0"/>
                                                </a:rPr>
                                                <m:t>ℙ</m:t>
                                              </m:r>
                                            </m:e>
                                          </m:d>
                                          <m:r>
                                            <a:rPr lang="en-GB" sz="1400" b="0" i="1" noProof="0">
                                              <a:latin typeface="Cambria Math" panose="02040503050406030204" pitchFamily="18" charset="0"/>
                                            </a:rPr>
                                            <m:t>−</m:t>
                                          </m:r>
                                          <m:sSub>
                                            <m:sSubPr>
                                              <m:ctrlPr>
                                                <a:rPr lang="en-GB" sz="1400" b="0" i="1" noProof="0">
                                                  <a:latin typeface="Cambria Math" panose="02040503050406030204" pitchFamily="18" charset="0"/>
                                                </a:rPr>
                                              </m:ctrlPr>
                                            </m:sSubPr>
                                            <m:e>
                                              <m:r>
                                                <a:rPr lang="en-GB" sz="1400" b="0" i="1" noProof="0">
                                                  <a:latin typeface="Cambria Math" panose="02040503050406030204" pitchFamily="18" charset="0"/>
                                                </a:rPr>
                                                <m:t>𝑃</m:t>
                                              </m:r>
                                            </m:e>
                                            <m:sub>
                                              <m:r>
                                                <a:rPr lang="en-GB" sz="1400" b="0" i="1" noProof="0">
                                                  <a:latin typeface="Cambria Math" panose="02040503050406030204" pitchFamily="18" charset="0"/>
                                                  <a:ea typeface="Cambria Math" panose="02040503050406030204" pitchFamily="18" charset="0"/>
                                                </a:rPr>
                                                <m:t>∥</m:t>
                                              </m:r>
                                            </m:sub>
                                          </m:sSub>
                                          <m:r>
                                            <a:rPr lang="en-GB" sz="1400" b="0" i="1" noProof="0">
                                              <a:latin typeface="Cambria Math" panose="02040503050406030204" pitchFamily="18" charset="0"/>
                                            </a:rPr>
                                            <m:t>)</m:t>
                                          </m:r>
                                        </m:e>
                                        <m:sup>
                                          <m:r>
                                            <a:rPr lang="en-GB" sz="1400" b="0" i="1" noProof="0">
                                              <a:latin typeface="Cambria Math" panose="02040503050406030204" pitchFamily="18" charset="0"/>
                                            </a:rPr>
                                            <m:t>2</m:t>
                                          </m:r>
                                        </m:sup>
                                      </m:sSup>
                                    </m:e>
                                  </m:d>
                                </m:num>
                                <m:den>
                                  <m:r>
                                    <a:rPr lang="en-GB" sz="1400" b="0" i="1" noProof="0">
                                      <a:latin typeface="Cambria Math" panose="02040503050406030204" pitchFamily="18" charset="0"/>
                                    </a:rPr>
                                    <m:t>4</m:t>
                                  </m:r>
                                  <m:func>
                                    <m:funcPr>
                                      <m:ctrlPr>
                                        <a:rPr lang="en-GB" sz="1400" b="0" i="1" noProof="0">
                                          <a:latin typeface="Cambria Math" panose="02040503050406030204" pitchFamily="18" charset="0"/>
                                        </a:rPr>
                                      </m:ctrlPr>
                                    </m:funcPr>
                                    <m:fName>
                                      <m:r>
                                        <m:rPr>
                                          <m:sty m:val="p"/>
                                        </m:rPr>
                                        <a:rPr lang="en-GB" sz="1400" b="0" i="0" noProof="0">
                                          <a:latin typeface="Cambria Math" panose="02040503050406030204" pitchFamily="18" charset="0"/>
                                        </a:rPr>
                                        <m:t>det</m:t>
                                      </m:r>
                                    </m:fName>
                                    <m:e>
                                      <m:d>
                                        <m:dPr>
                                          <m:ctrlPr>
                                            <a:rPr lang="en-GB" sz="1400" b="0" i="1" noProof="0">
                                              <a:latin typeface="Cambria Math" panose="02040503050406030204" pitchFamily="18" charset="0"/>
                                            </a:rPr>
                                          </m:ctrlPr>
                                        </m:dPr>
                                        <m:e>
                                          <m:r>
                                            <a:rPr lang="en-GB" sz="1400" b="0" i="1" noProof="0" smtClean="0">
                                              <a:latin typeface="Cambria Math" panose="02040503050406030204" pitchFamily="18" charset="0"/>
                                              <a:ea typeface="Cambria Math" panose="02040503050406030204" pitchFamily="18" charset="0"/>
                                            </a:rPr>
                                            <m:t>ℙ</m:t>
                                          </m:r>
                                        </m:e>
                                      </m:d>
                                    </m:e>
                                  </m:func>
                                  <m:r>
                                    <a:rPr lang="en-GB" sz="1400" b="0" i="1" noProof="0">
                                      <a:latin typeface="Cambria Math" panose="02040503050406030204" pitchFamily="18" charset="0"/>
                                    </a:rPr>
                                    <m:t>+</m:t>
                                  </m:r>
                                  <m:sSub>
                                    <m:sSubPr>
                                      <m:ctrlPr>
                                        <a:rPr lang="en-GB" sz="1400" b="0" i="1" noProof="0">
                                          <a:latin typeface="Cambria Math" panose="02040503050406030204" pitchFamily="18" charset="0"/>
                                        </a:rPr>
                                      </m:ctrlPr>
                                    </m:sSubPr>
                                    <m:e>
                                      <m:r>
                                        <a:rPr lang="en-GB" sz="1400" b="0" i="1" noProof="0">
                                          <a:latin typeface="Cambria Math" panose="02040503050406030204" pitchFamily="18" charset="0"/>
                                        </a:rPr>
                                        <m:t>𝑃</m:t>
                                      </m:r>
                                    </m:e>
                                    <m:sub>
                                      <m:r>
                                        <a:rPr lang="en-GB" sz="1400" b="0" i="1" noProof="0">
                                          <a:latin typeface="Cambria Math" panose="02040503050406030204" pitchFamily="18" charset="0"/>
                                          <a:ea typeface="Cambria Math" panose="02040503050406030204" pitchFamily="18" charset="0"/>
                                        </a:rPr>
                                        <m:t>∥</m:t>
                                      </m:r>
                                    </m:sub>
                                  </m:sSub>
                                  <m:sSup>
                                    <m:sSupPr>
                                      <m:ctrlPr>
                                        <a:rPr lang="en-GB" sz="1400" b="0" i="1" noProof="0">
                                          <a:latin typeface="Cambria Math" panose="02040503050406030204" pitchFamily="18" charset="0"/>
                                        </a:rPr>
                                      </m:ctrlPr>
                                    </m:sSupPr>
                                    <m:e>
                                      <m:r>
                                        <a:rPr lang="en-GB" sz="1400" b="0" i="1" noProof="0">
                                          <a:latin typeface="Cambria Math" panose="02040503050406030204" pitchFamily="18" charset="0"/>
                                        </a:rPr>
                                        <m:t>(</m:t>
                                      </m:r>
                                      <m:r>
                                        <a:rPr lang="en-GB" sz="1400" b="0" i="1" noProof="0">
                                          <a:latin typeface="Cambria Math" panose="02040503050406030204" pitchFamily="18" charset="0"/>
                                        </a:rPr>
                                        <m:t>𝑡𝑟</m:t>
                                      </m:r>
                                      <m:d>
                                        <m:dPr>
                                          <m:ctrlPr>
                                            <a:rPr lang="en-GB" sz="1400" b="0" i="1" noProof="0">
                                              <a:latin typeface="Cambria Math" panose="02040503050406030204" pitchFamily="18" charset="0"/>
                                            </a:rPr>
                                          </m:ctrlPr>
                                        </m:dPr>
                                        <m:e>
                                          <m:r>
                                            <a:rPr lang="en-GB" sz="1400" b="0" i="1" noProof="0" smtClean="0">
                                              <a:latin typeface="Cambria Math" panose="02040503050406030204" pitchFamily="18" charset="0"/>
                                              <a:ea typeface="Cambria Math" panose="02040503050406030204" pitchFamily="18" charset="0"/>
                                            </a:rPr>
                                            <m:t>ℙ</m:t>
                                          </m:r>
                                        </m:e>
                                      </m:d>
                                      <m:r>
                                        <a:rPr lang="en-GB" sz="1400" b="0" i="1" noProof="0">
                                          <a:latin typeface="Cambria Math" panose="02040503050406030204" pitchFamily="18" charset="0"/>
                                        </a:rPr>
                                        <m:t>−</m:t>
                                      </m:r>
                                      <m:sSub>
                                        <m:sSubPr>
                                          <m:ctrlPr>
                                            <a:rPr lang="en-GB" sz="1400" b="0" i="1" noProof="0">
                                              <a:latin typeface="Cambria Math" panose="02040503050406030204" pitchFamily="18" charset="0"/>
                                            </a:rPr>
                                          </m:ctrlPr>
                                        </m:sSubPr>
                                        <m:e>
                                          <m:r>
                                            <a:rPr lang="en-GB" sz="1400" b="0" i="1" noProof="0">
                                              <a:latin typeface="Cambria Math" panose="02040503050406030204" pitchFamily="18" charset="0"/>
                                            </a:rPr>
                                            <m:t>𝑃</m:t>
                                          </m:r>
                                        </m:e>
                                        <m:sub>
                                          <m:r>
                                            <a:rPr lang="en-GB" sz="1400" b="0" i="1" noProof="0">
                                              <a:latin typeface="Cambria Math" panose="02040503050406030204" pitchFamily="18" charset="0"/>
                                              <a:ea typeface="Cambria Math" panose="02040503050406030204" pitchFamily="18" charset="0"/>
                                            </a:rPr>
                                            <m:t>∥</m:t>
                                          </m:r>
                                        </m:sub>
                                      </m:sSub>
                                      <m:r>
                                        <a:rPr lang="en-GB" sz="1400" b="0" i="1" noProof="0">
                                          <a:latin typeface="Cambria Math" panose="02040503050406030204" pitchFamily="18" charset="0"/>
                                        </a:rPr>
                                        <m:t>)</m:t>
                                      </m:r>
                                    </m:e>
                                    <m:sup>
                                      <m:r>
                                        <a:rPr lang="en-GB" sz="1400" b="0" i="1" noProof="0">
                                          <a:latin typeface="Cambria Math" panose="02040503050406030204" pitchFamily="18" charset="0"/>
                                        </a:rPr>
                                        <m:t>2</m:t>
                                      </m:r>
                                    </m:sup>
                                  </m:sSup>
                                </m:den>
                              </m:f>
                            </m:oMath>
                          </a14:m>
                          <a:r>
                            <a:rPr lang="en-US" sz="1800" noProof="0" dirty="0"/>
                            <a:t>  </a:t>
                          </a:r>
                          <a:endParaRPr lang="en-US" sz="2000" noProof="0" dirty="0"/>
                        </a:p>
                        <a:p>
                          <a:endParaRPr lang="en-US" sz="1100" noProof="0" dirty="0"/>
                        </a:p>
                        <a:p>
                          <a:pPr algn="ctr"/>
                          <a:r>
                            <a:rPr lang="en-US" sz="1100" noProof="0" dirty="0">
                              <a:solidFill>
                                <a:schemeClr val="accent4">
                                  <a:lumMod val="75000"/>
                                </a:schemeClr>
                              </a:solidFill>
                            </a:rPr>
                            <a:t>Che</a:t>
                          </a:r>
                          <a:r>
                            <a:rPr lang="en-US" sz="1100" baseline="0" noProof="0" dirty="0">
                              <a:solidFill>
                                <a:schemeClr val="accent4">
                                  <a:lumMod val="75000"/>
                                </a:schemeClr>
                              </a:solidFill>
                            </a:rPr>
                            <a:t> et al. (2018)</a:t>
                          </a:r>
                          <a:endParaRPr lang="en-US" sz="1200" noProof="0" dirty="0">
                            <a:solidFill>
                              <a:schemeClr val="accent4">
                                <a:lumMod val="75000"/>
                              </a:schemeClr>
                            </a:solidFill>
                          </a:endParaRPr>
                        </a:p>
                      </a:txBody>
                      <a:tcPr marL="74295" marR="74295" marT="37148" marB="37148">
                        <a:noFill/>
                      </a:tcPr>
                    </a:tc>
                    <a:tc>
                      <a:txBody>
                        <a:bodyPr/>
                        <a:lstStyle/>
                        <a:p>
                          <a:pPr algn="l"/>
                          <a:r>
                            <a:rPr lang="en-US" sz="1200" noProof="0" dirty="0"/>
                            <a:t>Parameter to highlight IDR and EDR.</a:t>
                          </a:r>
                        </a:p>
                        <a:p>
                          <a:pPr algn="l"/>
                          <a14:m>
                            <m:oMath xmlns:m="http://schemas.openxmlformats.org/officeDocument/2006/math">
                              <m:sSub>
                                <m:sSubPr>
                                  <m:ctrlPr>
                                    <a:rPr lang="en-US" sz="1200" i="1" noProof="0" smtClean="0">
                                      <a:latin typeface="Cambria Math" panose="02040503050406030204" pitchFamily="18" charset="0"/>
                                    </a:rPr>
                                  </m:ctrlPr>
                                </m:sSubPr>
                                <m:e>
                                  <m:r>
                                    <a:rPr lang="en-GB" sz="1200" b="0" i="1" noProof="0" smtClean="0">
                                      <a:latin typeface="Cambria Math" panose="02040503050406030204" pitchFamily="18" charset="0"/>
                                    </a:rPr>
                                    <m:t>𝐴𝐺</m:t>
                                  </m:r>
                                </m:e>
                                <m:sub>
                                  <m:r>
                                    <a:rPr lang="en-GB" sz="1200" b="0" i="1" noProof="0" smtClean="0">
                                      <a:latin typeface="Cambria Math" panose="02040503050406030204" pitchFamily="18" charset="0"/>
                                    </a:rPr>
                                    <m:t>𝑖</m:t>
                                  </m:r>
                                  <m:r>
                                    <a:rPr lang="en-GB" sz="1200" b="0" i="1" noProof="0" smtClean="0">
                                      <a:latin typeface="Cambria Math" panose="02040503050406030204" pitchFamily="18" charset="0"/>
                                    </a:rPr>
                                    <m:t>,</m:t>
                                  </m:r>
                                  <m:r>
                                    <a:rPr lang="en-GB" sz="1200" b="0" i="1" noProof="0" smtClean="0">
                                      <a:latin typeface="Cambria Math" panose="02040503050406030204" pitchFamily="18" charset="0"/>
                                    </a:rPr>
                                    <m:t>𝑒</m:t>
                                  </m:r>
                                </m:sub>
                              </m:sSub>
                              <m:r>
                                <a:rPr lang="en-US" sz="1200" i="1" noProof="0" smtClean="0">
                                  <a:latin typeface="Cambria Math" panose="02040503050406030204" pitchFamily="18" charset="0"/>
                                  <a:ea typeface="Cambria Math" panose="02040503050406030204" pitchFamily="18" charset="0"/>
                                </a:rPr>
                                <m:t>→</m:t>
                              </m:r>
                              <m:r>
                                <a:rPr lang="en-GB" sz="1200" b="0" i="1" noProof="0" smtClean="0">
                                  <a:latin typeface="Cambria Math" panose="02040503050406030204" pitchFamily="18" charset="0"/>
                                  <a:ea typeface="Cambria Math" panose="02040503050406030204" pitchFamily="18" charset="0"/>
                                </a:rPr>
                                <m:t>1</m:t>
                              </m:r>
                            </m:oMath>
                          </a14:m>
                          <a:r>
                            <a:rPr lang="en-US" sz="1200" noProof="0" dirty="0"/>
                            <a:t>, </a:t>
                          </a:r>
                          <a14:m>
                            <m:oMath xmlns:m="http://schemas.openxmlformats.org/officeDocument/2006/math">
                              <m:r>
                                <a:rPr lang="en-GB" sz="1200" b="0" i="1" noProof="0" smtClean="0">
                                  <a:latin typeface="Cambria Math" panose="02040503050406030204" pitchFamily="18" charset="0"/>
                                  <a:ea typeface="Cambria Math" panose="02040503050406030204" pitchFamily="18" charset="0"/>
                                </a:rPr>
                                <m:t>ℙ</m:t>
                              </m:r>
                            </m:oMath>
                          </a14:m>
                          <a:r>
                            <a:rPr lang="en-US" sz="1200" noProof="0" dirty="0"/>
                            <a:t> becomes </a:t>
                          </a:r>
                          <a:r>
                            <a:rPr lang="en-US" sz="1200" noProof="0" dirty="0" err="1"/>
                            <a:t>agyrotropic</a:t>
                          </a:r>
                          <a:r>
                            <a:rPr lang="en-US" sz="1200" noProof="0" dirty="0"/>
                            <a:t> as expected in the diffusion</a:t>
                          </a:r>
                          <a:r>
                            <a:rPr lang="en-US" sz="1200" baseline="0" noProof="0" dirty="0"/>
                            <a:t> regions.</a:t>
                          </a:r>
                          <a:endParaRPr lang="en-US" sz="1200" noProof="0" dirty="0"/>
                        </a:p>
                      </a:txBody>
                      <a:tcPr marL="74295" marR="74295" marT="37148" marB="37148">
                        <a:noFill/>
                      </a:tcPr>
                    </a:tc>
                    <a:tc>
                      <a:txBody>
                        <a:bodyPr/>
                        <a:lstStyle/>
                        <a:p>
                          <a:pPr algn="l"/>
                          <a:endParaRPr lang="en-US" sz="1200" noProof="0" dirty="0"/>
                        </a:p>
                      </a:txBody>
                      <a:tcPr marL="74295" marR="74295" marT="37148" marB="37148">
                        <a:noFill/>
                      </a:tcPr>
                    </a:tc>
                    <a:extLst>
                      <a:ext uri="{0D108BD9-81ED-4DB2-BD59-A6C34878D82A}">
                        <a16:rowId xmlns:a16="http://schemas.microsoft.com/office/drawing/2014/main" val="2386935126"/>
                      </a:ext>
                    </a:extLst>
                  </a:tr>
                  <a:tr h="675774">
                    <a:tc>
                      <a:txBody>
                        <a:bodyPr/>
                        <a:lstStyle/>
                        <a:p>
                          <a:r>
                            <a:rPr lang="en-US" sz="1300" noProof="0" dirty="0"/>
                            <a:t>Energy conversion</a:t>
                          </a:r>
                        </a:p>
                      </a:txBody>
                      <a:tcPr marL="74295" marR="74295" marT="37148" marB="37148">
                        <a:noFill/>
                      </a:tcPr>
                    </a:tc>
                    <a:tc>
                      <a:txBody>
                        <a:bodyPr/>
                        <a:lstStyle/>
                        <a:p>
                          <a:pPr/>
                          <a14:m>
                            <m:oMathPara xmlns:m="http://schemas.openxmlformats.org/officeDocument/2006/math">
                              <m:oMathParaPr>
                                <m:jc m:val="centerGroup"/>
                              </m:oMathParaPr>
                              <m:oMath xmlns:m="http://schemas.openxmlformats.org/officeDocument/2006/math">
                                <m:r>
                                  <a:rPr lang="en-GB" sz="1500" b="1" i="0" noProof="0" smtClean="0">
                                    <a:latin typeface="Cambria Math" panose="02040503050406030204" pitchFamily="18" charset="0"/>
                                  </a:rPr>
                                  <m:t>𝐉</m:t>
                                </m:r>
                                <m:r>
                                  <a:rPr lang="en-GB" sz="1500" b="0" i="1" noProof="0" smtClean="0">
                                    <a:latin typeface="Cambria Math" panose="02040503050406030204" pitchFamily="18" charset="0"/>
                                    <a:ea typeface="Cambria Math" panose="02040503050406030204" pitchFamily="18" charset="0"/>
                                  </a:rPr>
                                  <m:t>∙</m:t>
                                </m:r>
                                <m:sSup>
                                  <m:sSupPr>
                                    <m:ctrlPr>
                                      <a:rPr lang="en-GB" sz="1500" b="1" i="1" noProof="0" smtClean="0">
                                        <a:latin typeface="Cambria Math" panose="02040503050406030204" pitchFamily="18" charset="0"/>
                                        <a:ea typeface="Cambria Math" panose="02040503050406030204" pitchFamily="18" charset="0"/>
                                      </a:rPr>
                                    </m:ctrlPr>
                                  </m:sSupPr>
                                  <m:e>
                                    <m:r>
                                      <a:rPr lang="en-GB" sz="1500" b="1" i="0" noProof="0" smtClean="0">
                                        <a:latin typeface="Cambria Math" panose="02040503050406030204" pitchFamily="18" charset="0"/>
                                        <a:ea typeface="Cambria Math" panose="02040503050406030204" pitchFamily="18" charset="0"/>
                                      </a:rPr>
                                      <m:t>𝐄</m:t>
                                    </m:r>
                                  </m:e>
                                  <m:sup>
                                    <m:r>
                                      <a:rPr lang="en-GB" sz="1500" b="1" i="0" noProof="0" smtClean="0">
                                        <a:latin typeface="Cambria Math" panose="02040503050406030204" pitchFamily="18" charset="0"/>
                                        <a:ea typeface="Cambria Math" panose="02040503050406030204" pitchFamily="18" charset="0"/>
                                      </a:rPr>
                                      <m:t>′</m:t>
                                    </m:r>
                                  </m:sup>
                                </m:sSup>
                                <m:r>
                                  <a:rPr lang="en-GB" sz="1500" b="0" i="1" noProof="0" smtClean="0">
                                    <a:latin typeface="Cambria Math" panose="02040503050406030204" pitchFamily="18" charset="0"/>
                                    <a:ea typeface="Cambria Math" panose="02040503050406030204" pitchFamily="18" charset="0"/>
                                  </a:rPr>
                                  <m:t>=</m:t>
                                </m:r>
                                <m:r>
                                  <a:rPr lang="en-GB" sz="1500" b="1" i="0" noProof="0" smtClean="0">
                                    <a:latin typeface="Cambria Math" panose="02040503050406030204" pitchFamily="18" charset="0"/>
                                    <a:ea typeface="Cambria Math" panose="02040503050406030204" pitchFamily="18" charset="0"/>
                                  </a:rPr>
                                  <m:t>𝐉</m:t>
                                </m:r>
                                <m:r>
                                  <a:rPr lang="en-GB" sz="1500" b="0" i="1" noProof="0" smtClean="0">
                                    <a:latin typeface="Cambria Math" panose="02040503050406030204" pitchFamily="18" charset="0"/>
                                    <a:ea typeface="Cambria Math" panose="02040503050406030204" pitchFamily="18" charset="0"/>
                                  </a:rPr>
                                  <m:t>∙(</m:t>
                                </m:r>
                                <m:r>
                                  <a:rPr lang="en-GB" sz="1500" b="1" i="0" noProof="0" smtClean="0">
                                    <a:latin typeface="Cambria Math" panose="02040503050406030204" pitchFamily="18" charset="0"/>
                                    <a:ea typeface="Cambria Math" panose="02040503050406030204" pitchFamily="18" charset="0"/>
                                  </a:rPr>
                                  <m:t>𝐄</m:t>
                                </m:r>
                                <m:r>
                                  <a:rPr lang="en-GB" sz="1500" b="0" i="1" noProof="0" smtClean="0">
                                    <a:latin typeface="Cambria Math" panose="02040503050406030204" pitchFamily="18" charset="0"/>
                                    <a:ea typeface="Cambria Math" panose="02040503050406030204" pitchFamily="18" charset="0"/>
                                  </a:rPr>
                                  <m:t>+</m:t>
                                </m:r>
                                <m:sSub>
                                  <m:sSubPr>
                                    <m:ctrlPr>
                                      <a:rPr lang="en-GB" sz="1500" b="1" i="1" noProof="0" smtClean="0">
                                        <a:latin typeface="Cambria Math" panose="02040503050406030204" pitchFamily="18" charset="0"/>
                                        <a:ea typeface="Cambria Math" panose="02040503050406030204" pitchFamily="18" charset="0"/>
                                      </a:rPr>
                                    </m:ctrlPr>
                                  </m:sSubPr>
                                  <m:e>
                                    <m:r>
                                      <a:rPr lang="en-GB" sz="1500" b="1" i="0" noProof="0" smtClean="0">
                                        <a:latin typeface="Cambria Math" panose="02040503050406030204" pitchFamily="18" charset="0"/>
                                        <a:ea typeface="Cambria Math" panose="02040503050406030204" pitchFamily="18" charset="0"/>
                                      </a:rPr>
                                      <m:t>𝐯</m:t>
                                    </m:r>
                                  </m:e>
                                  <m:sub>
                                    <m:r>
                                      <a:rPr lang="en-GB" sz="1500" b="1" i="0" noProof="0" smtClean="0">
                                        <a:latin typeface="Cambria Math" panose="02040503050406030204" pitchFamily="18" charset="0"/>
                                        <a:ea typeface="Cambria Math" panose="02040503050406030204" pitchFamily="18" charset="0"/>
                                      </a:rPr>
                                      <m:t>𝐞</m:t>
                                    </m:r>
                                  </m:sub>
                                </m:sSub>
                                <m:r>
                                  <a:rPr lang="en-GB" sz="1500" b="0" i="1" noProof="0" smtClean="0">
                                    <a:latin typeface="Cambria Math" panose="02040503050406030204" pitchFamily="18" charset="0"/>
                                    <a:ea typeface="Cambria Math" panose="02040503050406030204" pitchFamily="18" charset="0"/>
                                  </a:rPr>
                                  <m:t>×</m:t>
                                </m:r>
                                <m:r>
                                  <m:rPr>
                                    <m:nor/>
                                  </m:rPr>
                                  <a:rPr lang="en-GB" sz="1500" b="1" i="0" noProof="0" smtClean="0">
                                    <a:latin typeface="Cambria Math" panose="02040503050406030204" pitchFamily="18" charset="0"/>
                                    <a:ea typeface="Cambria Math" panose="02040503050406030204" pitchFamily="18" charset="0"/>
                                  </a:rPr>
                                  <m:t>B</m:t>
                                </m:r>
                                <m:r>
                                  <a:rPr lang="en-GB" sz="1500" b="0" i="1" noProof="0" smtClean="0">
                                    <a:latin typeface="Cambria Math" panose="02040503050406030204" pitchFamily="18" charset="0"/>
                                    <a:ea typeface="Cambria Math" panose="02040503050406030204" pitchFamily="18" charset="0"/>
                                  </a:rPr>
                                  <m:t>)</m:t>
                                </m:r>
                              </m:oMath>
                            </m:oMathPara>
                          </a14:m>
                          <a:endParaRPr lang="en-US" sz="1200" noProof="0" dirty="0"/>
                        </a:p>
                      </a:txBody>
                      <a:tcPr marL="74295" marR="74295" marT="37148" marB="37148">
                        <a:noFill/>
                      </a:tcPr>
                    </a:tc>
                    <a:tc>
                      <a:txBody>
                        <a:bodyPr/>
                        <a:lstStyle/>
                        <a:p>
                          <a14:m>
                            <m:oMath xmlns:m="http://schemas.openxmlformats.org/officeDocument/2006/math">
                              <m:r>
                                <a:rPr lang="en-GB" sz="1200" b="1" i="0" noProof="0" smtClean="0">
                                  <a:latin typeface="Cambria Math" panose="02040503050406030204" pitchFamily="18" charset="0"/>
                                </a:rPr>
                                <m:t>𝐉</m:t>
                              </m:r>
                              <m:r>
                                <a:rPr lang="en-GB" sz="1200" b="0" i="1" noProof="0" smtClean="0">
                                  <a:latin typeface="Cambria Math" panose="02040503050406030204" pitchFamily="18" charset="0"/>
                                  <a:ea typeface="Cambria Math" panose="02040503050406030204" pitchFamily="18" charset="0"/>
                                </a:rPr>
                                <m:t>∙</m:t>
                              </m:r>
                              <m:sSup>
                                <m:sSupPr>
                                  <m:ctrlPr>
                                    <a:rPr lang="en-GB" sz="1200" b="1" i="1" noProof="0" smtClean="0">
                                      <a:latin typeface="Cambria Math" panose="02040503050406030204" pitchFamily="18" charset="0"/>
                                      <a:ea typeface="Cambria Math" panose="02040503050406030204" pitchFamily="18" charset="0"/>
                                    </a:rPr>
                                  </m:ctrlPr>
                                </m:sSupPr>
                                <m:e>
                                  <m:r>
                                    <a:rPr lang="en-GB" sz="1200" b="1" i="0" noProof="0" smtClean="0">
                                      <a:latin typeface="Cambria Math" panose="02040503050406030204" pitchFamily="18" charset="0"/>
                                      <a:ea typeface="Cambria Math" panose="02040503050406030204" pitchFamily="18" charset="0"/>
                                    </a:rPr>
                                    <m:t>𝐄</m:t>
                                  </m:r>
                                </m:e>
                                <m:sup>
                                  <m:r>
                                    <a:rPr lang="en-GB" sz="1200" b="1" i="0" noProof="0" smtClean="0">
                                      <a:latin typeface="Cambria Math" panose="02040503050406030204" pitchFamily="18" charset="0"/>
                                      <a:ea typeface="Cambria Math" panose="02040503050406030204" pitchFamily="18" charset="0"/>
                                    </a:rPr>
                                    <m:t>′</m:t>
                                  </m:r>
                                </m:sup>
                              </m:sSup>
                              <m:r>
                                <a:rPr lang="en-GB" sz="1200" b="0" i="0" noProof="0" smtClean="0">
                                  <a:latin typeface="Cambria Math" panose="02040503050406030204" pitchFamily="18" charset="0"/>
                                  <a:ea typeface="Cambria Math" panose="02040503050406030204" pitchFamily="18" charset="0"/>
                                </a:rPr>
                                <m:t>&gt;0</m:t>
                              </m:r>
                            </m:oMath>
                          </a14:m>
                          <a:r>
                            <a:rPr lang="en-US" sz="1200" noProof="0" dirty="0"/>
                            <a:t>, indicates that</a:t>
                          </a:r>
                          <a:r>
                            <a:rPr lang="en-US" sz="1200" baseline="0" noProof="0" dirty="0"/>
                            <a:t> energy is transferred from fields to particles as expected in CS.</a:t>
                          </a:r>
                          <a:endParaRPr lang="en-US" sz="1200" noProof="0" dirty="0"/>
                        </a:p>
                      </a:txBody>
                      <a:tcPr marL="74295" marR="74295" marT="37148" marB="37148">
                        <a:noFill/>
                      </a:tcPr>
                    </a:tc>
                    <a:tc>
                      <a:txBody>
                        <a:bodyPr/>
                        <a:lstStyle/>
                        <a:p>
                          <a:endParaRPr lang="en-US" sz="1200" noProof="0" dirty="0"/>
                        </a:p>
                      </a:txBody>
                      <a:tcPr marL="74295" marR="74295" marT="37148" marB="37148">
                        <a:noFill/>
                      </a:tcPr>
                    </a:tc>
                    <a:extLst>
                      <a:ext uri="{0D108BD9-81ED-4DB2-BD59-A6C34878D82A}">
                        <a16:rowId xmlns:a16="http://schemas.microsoft.com/office/drawing/2014/main" val="33214848"/>
                      </a:ext>
                    </a:extLst>
                  </a:tr>
                  <a:tr h="674150">
                    <a:tc>
                      <a:txBody>
                        <a:bodyPr/>
                        <a:lstStyle/>
                        <a:p>
                          <a:r>
                            <a:rPr lang="en-US" sz="1300" noProof="0"/>
                            <a:t>Non-ideal electric field</a:t>
                          </a:r>
                        </a:p>
                      </a:txBody>
                      <a:tcPr marL="74295" marR="74295" marT="37148" marB="37148">
                        <a:noFill/>
                      </a:tcPr>
                    </a:tc>
                    <a:tc>
                      <a:txBody>
                        <a:bodyPr/>
                        <a:lstStyle/>
                        <a:p>
                          <a:pPr/>
                          <a14:m>
                            <m:oMathPara xmlns:m="http://schemas.openxmlformats.org/officeDocument/2006/math">
                              <m:oMathParaPr>
                                <m:jc m:val="centerGroup"/>
                              </m:oMathParaPr>
                              <m:oMath xmlns:m="http://schemas.openxmlformats.org/officeDocument/2006/math">
                                <m:d>
                                  <m:dPr>
                                    <m:begChr m:val="|"/>
                                    <m:endChr m:val="|"/>
                                    <m:ctrlPr>
                                      <a:rPr lang="en-GB" sz="1500" b="1" i="1" noProof="0" smtClean="0">
                                        <a:latin typeface="Cambria Math" panose="02040503050406030204" pitchFamily="18" charset="0"/>
                                        <a:ea typeface="Cambria Math" panose="02040503050406030204" pitchFamily="18" charset="0"/>
                                      </a:rPr>
                                    </m:ctrlPr>
                                  </m:dPr>
                                  <m:e>
                                    <m:sSup>
                                      <m:sSupPr>
                                        <m:ctrlPr>
                                          <a:rPr lang="en-GB" sz="1500" b="1" i="1" noProof="0" smtClean="0">
                                            <a:latin typeface="Cambria Math" panose="02040503050406030204" pitchFamily="18" charset="0"/>
                                            <a:ea typeface="Cambria Math" panose="02040503050406030204" pitchFamily="18" charset="0"/>
                                          </a:rPr>
                                        </m:ctrlPr>
                                      </m:sSupPr>
                                      <m:e>
                                        <m:r>
                                          <a:rPr lang="en-GB" sz="1500" b="1" i="0" noProof="0" smtClean="0">
                                            <a:latin typeface="Cambria Math" panose="02040503050406030204" pitchFamily="18" charset="0"/>
                                            <a:ea typeface="Cambria Math" panose="02040503050406030204" pitchFamily="18" charset="0"/>
                                          </a:rPr>
                                          <m:t>𝐄</m:t>
                                        </m:r>
                                      </m:e>
                                      <m:sup>
                                        <m:r>
                                          <a:rPr lang="en-GB" sz="1500" b="1" i="0" noProof="0" smtClean="0">
                                            <a:latin typeface="Cambria Math" panose="02040503050406030204" pitchFamily="18" charset="0"/>
                                            <a:ea typeface="Cambria Math" panose="02040503050406030204" pitchFamily="18" charset="0"/>
                                          </a:rPr>
                                          <m:t>′</m:t>
                                        </m:r>
                                      </m:sup>
                                    </m:sSup>
                                  </m:e>
                                </m:d>
                                <m:r>
                                  <a:rPr lang="en-GB" sz="1500" b="0" i="1" noProof="0" smtClean="0">
                                    <a:latin typeface="Cambria Math" panose="02040503050406030204" pitchFamily="18" charset="0"/>
                                    <a:ea typeface="Cambria Math" panose="02040503050406030204" pitchFamily="18" charset="0"/>
                                  </a:rPr>
                                  <m:t>=</m:t>
                                </m:r>
                                <m:d>
                                  <m:dPr>
                                    <m:begChr m:val="|"/>
                                    <m:endChr m:val="|"/>
                                    <m:ctrlPr>
                                      <a:rPr lang="en-GB" sz="1500" b="0" i="1" noProof="0" smtClean="0">
                                        <a:latin typeface="Cambria Math" panose="02040503050406030204" pitchFamily="18" charset="0"/>
                                        <a:ea typeface="Cambria Math" panose="02040503050406030204" pitchFamily="18" charset="0"/>
                                      </a:rPr>
                                    </m:ctrlPr>
                                  </m:dPr>
                                  <m:e>
                                    <m:r>
                                      <a:rPr lang="en-GB" sz="1500" b="1" i="0" noProof="0" smtClean="0">
                                        <a:latin typeface="Cambria Math" panose="02040503050406030204" pitchFamily="18" charset="0"/>
                                        <a:ea typeface="Cambria Math" panose="02040503050406030204" pitchFamily="18" charset="0"/>
                                      </a:rPr>
                                      <m:t>𝐄</m:t>
                                    </m:r>
                                    <m:r>
                                      <a:rPr lang="en-GB" sz="1500" b="0" i="1" noProof="0" smtClean="0">
                                        <a:latin typeface="Cambria Math" panose="02040503050406030204" pitchFamily="18" charset="0"/>
                                        <a:ea typeface="Cambria Math" panose="02040503050406030204" pitchFamily="18" charset="0"/>
                                      </a:rPr>
                                      <m:t>+</m:t>
                                    </m:r>
                                    <m:sSub>
                                      <m:sSubPr>
                                        <m:ctrlPr>
                                          <a:rPr lang="en-GB" sz="1500" b="1" i="1" noProof="0" smtClean="0">
                                            <a:latin typeface="Cambria Math" panose="02040503050406030204" pitchFamily="18" charset="0"/>
                                            <a:ea typeface="Cambria Math" panose="02040503050406030204" pitchFamily="18" charset="0"/>
                                          </a:rPr>
                                        </m:ctrlPr>
                                      </m:sSubPr>
                                      <m:e>
                                        <m:r>
                                          <a:rPr lang="en-GB" sz="1500" b="1" i="0" noProof="0" smtClean="0">
                                            <a:latin typeface="Cambria Math" panose="02040503050406030204" pitchFamily="18" charset="0"/>
                                            <a:ea typeface="Cambria Math" panose="02040503050406030204" pitchFamily="18" charset="0"/>
                                          </a:rPr>
                                          <m:t>𝐯</m:t>
                                        </m:r>
                                      </m:e>
                                      <m:sub>
                                        <m:r>
                                          <a:rPr lang="en-GB" sz="1500" b="1" i="0" noProof="0" smtClean="0">
                                            <a:latin typeface="Cambria Math" panose="02040503050406030204" pitchFamily="18" charset="0"/>
                                            <a:ea typeface="Cambria Math" panose="02040503050406030204" pitchFamily="18" charset="0"/>
                                          </a:rPr>
                                          <m:t>𝐞</m:t>
                                        </m:r>
                                      </m:sub>
                                    </m:sSub>
                                    <m:r>
                                      <a:rPr lang="en-GB" sz="1500" b="0" i="1" noProof="0" smtClean="0">
                                        <a:latin typeface="Cambria Math" panose="02040503050406030204" pitchFamily="18" charset="0"/>
                                        <a:ea typeface="Cambria Math" panose="02040503050406030204" pitchFamily="18" charset="0"/>
                                      </a:rPr>
                                      <m:t>×</m:t>
                                    </m:r>
                                    <m:r>
                                      <m:rPr>
                                        <m:nor/>
                                      </m:rPr>
                                      <a:rPr lang="en-GB" sz="1500" b="1" i="0" noProof="0" smtClean="0">
                                        <a:latin typeface="Cambria Math" panose="02040503050406030204" pitchFamily="18" charset="0"/>
                                        <a:ea typeface="Cambria Math" panose="02040503050406030204" pitchFamily="18" charset="0"/>
                                      </a:rPr>
                                      <m:t>B</m:t>
                                    </m:r>
                                  </m:e>
                                </m:d>
                              </m:oMath>
                            </m:oMathPara>
                          </a14:m>
                          <a:endParaRPr lang="en-US" sz="1200" noProof="0" dirty="0"/>
                        </a:p>
                      </a:txBody>
                      <a:tcPr marL="74295" marR="74295" marT="37148" marB="37148">
                        <a:noFill/>
                      </a:tcPr>
                    </a:tc>
                    <a:tc>
                      <a:txBody>
                        <a:bodyPr/>
                        <a:lstStyle/>
                        <a:p>
                          <a14:m>
                            <m:oMath xmlns:m="http://schemas.openxmlformats.org/officeDocument/2006/math">
                              <m:d>
                                <m:dPr>
                                  <m:begChr m:val="|"/>
                                  <m:endChr m:val="|"/>
                                  <m:ctrlPr>
                                    <a:rPr lang="en-GB" sz="1200" b="1" i="1" noProof="0" smtClean="0">
                                      <a:latin typeface="Cambria Math" panose="02040503050406030204" pitchFamily="18" charset="0"/>
                                      <a:ea typeface="Cambria Math" panose="02040503050406030204" pitchFamily="18" charset="0"/>
                                    </a:rPr>
                                  </m:ctrlPr>
                                </m:dPr>
                                <m:e>
                                  <m:sSup>
                                    <m:sSupPr>
                                      <m:ctrlPr>
                                        <a:rPr lang="en-GB" sz="1200" b="1" i="1" noProof="0" smtClean="0">
                                          <a:latin typeface="Cambria Math" panose="02040503050406030204" pitchFamily="18" charset="0"/>
                                          <a:ea typeface="Cambria Math" panose="02040503050406030204" pitchFamily="18" charset="0"/>
                                        </a:rPr>
                                      </m:ctrlPr>
                                    </m:sSupPr>
                                    <m:e>
                                      <m:r>
                                        <a:rPr lang="en-GB" sz="1200" b="1" i="0" noProof="0" smtClean="0">
                                          <a:latin typeface="Cambria Math" panose="02040503050406030204" pitchFamily="18" charset="0"/>
                                          <a:ea typeface="Cambria Math" panose="02040503050406030204" pitchFamily="18" charset="0"/>
                                        </a:rPr>
                                        <m:t>𝐄</m:t>
                                      </m:r>
                                    </m:e>
                                    <m:sup>
                                      <m:r>
                                        <a:rPr lang="en-GB" sz="1200" b="1" i="0" noProof="0" smtClean="0">
                                          <a:latin typeface="Cambria Math" panose="02040503050406030204" pitchFamily="18" charset="0"/>
                                          <a:ea typeface="Cambria Math" panose="02040503050406030204" pitchFamily="18" charset="0"/>
                                        </a:rPr>
                                        <m:t>′</m:t>
                                      </m:r>
                                    </m:sup>
                                  </m:sSup>
                                </m:e>
                              </m:d>
                              <m:r>
                                <a:rPr lang="en-GB" sz="1200" b="1" i="1" noProof="0" smtClean="0">
                                  <a:latin typeface="Cambria Math" panose="02040503050406030204" pitchFamily="18" charset="0"/>
                                  <a:ea typeface="Cambria Math" panose="02040503050406030204" pitchFamily="18" charset="0"/>
                                </a:rPr>
                                <m:t>≠</m:t>
                              </m:r>
                              <m:r>
                                <a:rPr lang="en-GB" sz="1200" b="1" i="1" noProof="0" smtClean="0">
                                  <a:latin typeface="Cambria Math" panose="02040503050406030204" pitchFamily="18" charset="0"/>
                                  <a:ea typeface="Cambria Math" panose="02040503050406030204" pitchFamily="18" charset="0"/>
                                </a:rPr>
                                <m:t>𝟎</m:t>
                              </m:r>
                            </m:oMath>
                          </a14:m>
                          <a:r>
                            <a:rPr lang="en-US" sz="1200" noProof="0" dirty="0"/>
                            <a:t>, when electrons are</a:t>
                          </a:r>
                          <a:r>
                            <a:rPr lang="en-US" sz="1200" baseline="0" noProof="0" dirty="0"/>
                            <a:t> </a:t>
                          </a:r>
                          <a:r>
                            <a:rPr lang="en-US" sz="1200" baseline="0" noProof="0" dirty="0" err="1"/>
                            <a:t>demagnetised</a:t>
                          </a:r>
                          <a:r>
                            <a:rPr lang="en-US" sz="1200" baseline="0" noProof="0" dirty="0"/>
                            <a:t> as expected in the EDR.</a:t>
                          </a:r>
                          <a:endParaRPr lang="en-US" sz="1200" noProof="0" dirty="0"/>
                        </a:p>
                      </a:txBody>
                      <a:tcPr marL="74295" marR="74295" marT="37148" marB="37148">
                        <a:noFill/>
                      </a:tcPr>
                    </a:tc>
                    <a:tc>
                      <a:txBody>
                        <a:bodyPr/>
                        <a:lstStyle/>
                        <a:p>
                          <a:endParaRPr lang="en-US" sz="1200" noProof="0" dirty="0"/>
                        </a:p>
                      </a:txBody>
                      <a:tcPr marL="74295" marR="74295" marT="37148" marB="37148">
                        <a:noFill/>
                      </a:tcPr>
                    </a:tc>
                    <a:extLst>
                      <a:ext uri="{0D108BD9-81ED-4DB2-BD59-A6C34878D82A}">
                        <a16:rowId xmlns:a16="http://schemas.microsoft.com/office/drawing/2014/main" val="2316341606"/>
                      </a:ext>
                    </a:extLst>
                  </a:tr>
                  <a:tr h="715616">
                    <a:tc>
                      <a:txBody>
                        <a:bodyPr/>
                        <a:lstStyle/>
                        <a:p>
                          <a:r>
                            <a:rPr lang="en-US" sz="1300" noProof="0" dirty="0"/>
                            <a:t>Hall electric field</a:t>
                          </a:r>
                        </a:p>
                      </a:txBody>
                      <a:tcPr marL="74295" marR="74295" marT="37148" marB="37148">
                        <a:noFill/>
                      </a:tcPr>
                    </a:tc>
                    <a:tc>
                      <a:txBody>
                        <a:bodyPr/>
                        <a:lstStyle/>
                        <a:p>
                          <a:pPr/>
                          <a14:m>
                            <m:oMathPara xmlns:m="http://schemas.openxmlformats.org/officeDocument/2006/math">
                              <m:oMathParaPr>
                                <m:jc m:val="centerGroup"/>
                              </m:oMathParaPr>
                              <m:oMath xmlns:m="http://schemas.openxmlformats.org/officeDocument/2006/math">
                                <m:d>
                                  <m:dPr>
                                    <m:begChr m:val="|"/>
                                    <m:endChr m:val="|"/>
                                    <m:ctrlPr>
                                      <a:rPr lang="en-GB" sz="1200" b="1" i="1" noProof="0" smtClean="0">
                                        <a:latin typeface="Cambria Math" panose="02040503050406030204" pitchFamily="18" charset="0"/>
                                      </a:rPr>
                                    </m:ctrlPr>
                                  </m:dPr>
                                  <m:e>
                                    <m:sSub>
                                      <m:sSubPr>
                                        <m:ctrlPr>
                                          <a:rPr lang="en-GB" sz="1200" b="1" i="1" noProof="0" smtClean="0">
                                            <a:latin typeface="Cambria Math" panose="02040503050406030204" pitchFamily="18" charset="0"/>
                                          </a:rPr>
                                        </m:ctrlPr>
                                      </m:sSubPr>
                                      <m:e>
                                        <m:r>
                                          <a:rPr lang="en-GB" sz="1200" b="1" i="0" noProof="0" smtClean="0">
                                            <a:latin typeface="Cambria Math" panose="02040503050406030204" pitchFamily="18" charset="0"/>
                                          </a:rPr>
                                          <m:t>𝐄</m:t>
                                        </m:r>
                                      </m:e>
                                      <m:sub>
                                        <m:r>
                                          <m:rPr>
                                            <m:sty m:val="p"/>
                                          </m:rPr>
                                          <a:rPr lang="en-GB" sz="1200" b="0" i="0" noProof="0" smtClean="0">
                                            <a:latin typeface="Cambria Math" panose="02040503050406030204" pitchFamily="18" charset="0"/>
                                          </a:rPr>
                                          <m:t>Hall</m:t>
                                        </m:r>
                                      </m:sub>
                                    </m:sSub>
                                  </m:e>
                                </m:d>
                                <m:r>
                                  <a:rPr lang="en-GB" sz="1200" b="1" i="0" noProof="0" smtClean="0">
                                    <a:latin typeface="Cambria Math" panose="02040503050406030204" pitchFamily="18" charset="0"/>
                                  </a:rPr>
                                  <m:t>=</m:t>
                                </m:r>
                                <m:f>
                                  <m:fPr>
                                    <m:ctrlPr>
                                      <a:rPr lang="en-GB" sz="1200" b="1" i="1" noProof="0" smtClean="0">
                                        <a:latin typeface="Cambria Math" panose="02040503050406030204" pitchFamily="18" charset="0"/>
                                      </a:rPr>
                                    </m:ctrlPr>
                                  </m:fPr>
                                  <m:num>
                                    <m:d>
                                      <m:dPr>
                                        <m:begChr m:val="|"/>
                                        <m:endChr m:val="|"/>
                                        <m:ctrlPr>
                                          <a:rPr lang="en-GB" sz="1200" b="1" i="1" noProof="0" smtClean="0">
                                            <a:latin typeface="Cambria Math" panose="02040503050406030204" pitchFamily="18" charset="0"/>
                                          </a:rPr>
                                        </m:ctrlPr>
                                      </m:dPr>
                                      <m:e>
                                        <m:r>
                                          <a:rPr lang="en-GB" sz="1200" b="1" i="0" noProof="0" smtClean="0">
                                            <a:latin typeface="Cambria Math" panose="02040503050406030204" pitchFamily="18" charset="0"/>
                                          </a:rPr>
                                          <m:t>𝐉𝐱𝐁</m:t>
                                        </m:r>
                                      </m:e>
                                    </m:d>
                                  </m:num>
                                  <m:den>
                                    <m:r>
                                      <m:rPr>
                                        <m:sty m:val="p"/>
                                      </m:rPr>
                                      <a:rPr lang="en-GB" sz="1200" b="0" i="0" noProof="0" smtClean="0">
                                        <a:latin typeface="Cambria Math" panose="02040503050406030204" pitchFamily="18" charset="0"/>
                                      </a:rPr>
                                      <m:t>qn</m:t>
                                    </m:r>
                                  </m:den>
                                </m:f>
                              </m:oMath>
                            </m:oMathPara>
                          </a14:m>
                          <a:endParaRPr lang="en-US" sz="1200" noProof="0" dirty="0"/>
                        </a:p>
                      </a:txBody>
                      <a:tcPr marL="74295" marR="74295" marT="37148" marB="37148">
                        <a:noFill/>
                      </a:tcPr>
                    </a:tc>
                    <a:tc>
                      <a:txBody>
                        <a:bodyPr/>
                        <a:lstStyle/>
                        <a:p>
                          <a14:m>
                            <m:oMath xmlns:m="http://schemas.openxmlformats.org/officeDocument/2006/math">
                              <m:d>
                                <m:dPr>
                                  <m:begChr m:val="|"/>
                                  <m:endChr m:val="|"/>
                                  <m:ctrlPr>
                                    <a:rPr lang="en-GB" sz="1200" b="1" i="1" noProof="0" smtClean="0">
                                      <a:latin typeface="Cambria Math" panose="02040503050406030204" pitchFamily="18" charset="0"/>
                                    </a:rPr>
                                  </m:ctrlPr>
                                </m:dPr>
                                <m:e>
                                  <m:sSub>
                                    <m:sSubPr>
                                      <m:ctrlPr>
                                        <a:rPr lang="en-GB" sz="1200" b="1" i="1" noProof="0" smtClean="0">
                                          <a:latin typeface="Cambria Math" panose="02040503050406030204" pitchFamily="18" charset="0"/>
                                        </a:rPr>
                                      </m:ctrlPr>
                                    </m:sSubPr>
                                    <m:e>
                                      <m:r>
                                        <a:rPr lang="en-GB" sz="1200" b="1" i="0" noProof="0" smtClean="0">
                                          <a:latin typeface="Cambria Math" panose="02040503050406030204" pitchFamily="18" charset="0"/>
                                        </a:rPr>
                                        <m:t>𝐄</m:t>
                                      </m:r>
                                    </m:e>
                                    <m:sub>
                                      <m:r>
                                        <m:rPr>
                                          <m:sty m:val="p"/>
                                        </m:rPr>
                                        <a:rPr lang="en-GB" sz="1200" b="0" i="0" noProof="0" smtClean="0">
                                          <a:latin typeface="Cambria Math" panose="02040503050406030204" pitchFamily="18" charset="0"/>
                                        </a:rPr>
                                        <m:t>Hall</m:t>
                                      </m:r>
                                    </m:sub>
                                  </m:sSub>
                                </m:e>
                              </m:d>
                            </m:oMath>
                          </a14:m>
                          <a:r>
                            <a:rPr lang="en-US" sz="1200" noProof="0" dirty="0"/>
                            <a:t> becomes important</a:t>
                          </a:r>
                          <a:r>
                            <a:rPr lang="en-US" sz="1200" baseline="0" noProof="0" dirty="0"/>
                            <a:t> when </a:t>
                          </a:r>
                          <a:r>
                            <a:rPr lang="en-US" sz="1200" noProof="0" dirty="0"/>
                            <a:t> the motions of electrons</a:t>
                          </a:r>
                          <a:r>
                            <a:rPr lang="en-US" sz="1200" baseline="0" noProof="0" dirty="0"/>
                            <a:t> and ions differ such that Hall currents are generated in the IDR.</a:t>
                          </a:r>
                          <a:endParaRPr lang="en-US" sz="1200" noProof="0" dirty="0"/>
                        </a:p>
                      </a:txBody>
                      <a:tcPr marL="74295" marR="74295" marT="37148" marB="37148">
                        <a:noFill/>
                      </a:tcPr>
                    </a:tc>
                    <a:tc>
                      <a:txBody>
                        <a:bodyPr/>
                        <a:lstStyle/>
                        <a:p>
                          <a:endParaRPr lang="en-US" sz="1200" noProof="0" dirty="0"/>
                        </a:p>
                      </a:txBody>
                      <a:tcPr marL="74295" marR="74295" marT="37148" marB="37148">
                        <a:noFill/>
                      </a:tcPr>
                    </a:tc>
                    <a:extLst>
                      <a:ext uri="{0D108BD9-81ED-4DB2-BD59-A6C34878D82A}">
                        <a16:rowId xmlns:a16="http://schemas.microsoft.com/office/drawing/2014/main" val="3080296765"/>
                      </a:ext>
                    </a:extLst>
                  </a:tr>
                  <a:tr h="1034669">
                    <a:tc>
                      <a:txBody>
                        <a:bodyPr/>
                        <a:lstStyle/>
                        <a:p>
                          <a:r>
                            <a:rPr lang="en-US" sz="1300" noProof="0" dirty="0"/>
                            <a:t>Lorentz indicator</a:t>
                          </a:r>
                        </a:p>
                      </a:txBody>
                      <a:tcPr marL="74295" marR="74295" marT="37148" marB="37148">
                        <a:noFill/>
                      </a:tcPr>
                    </a:tc>
                    <a:tc>
                      <a:txBody>
                        <a:bodyPr/>
                        <a:lstStyle/>
                        <a:p>
                          <a:pPr/>
                          <a14:m>
                            <m:oMathPara xmlns:m="http://schemas.openxmlformats.org/officeDocument/2006/math">
                              <m:oMathParaPr>
                                <m:jc m:val="centerGroup"/>
                              </m:oMathParaPr>
                              <m:oMath xmlns:m="http://schemas.openxmlformats.org/officeDocument/2006/math">
                                <m:r>
                                  <a:rPr lang="en-GB" sz="1200" b="0" i="1" noProof="0" smtClean="0">
                                    <a:latin typeface="Cambria Math" panose="02040503050406030204" pitchFamily="18" charset="0"/>
                                  </a:rPr>
                                  <m:t>ℒ</m:t>
                                </m:r>
                                <m:r>
                                  <a:rPr lang="en-GB" sz="1200" b="0" i="1" noProof="0" smtClean="0">
                                    <a:latin typeface="Cambria Math" panose="02040503050406030204" pitchFamily="18" charset="0"/>
                                  </a:rPr>
                                  <m:t>=</m:t>
                                </m:r>
                                <m:sSub>
                                  <m:sSubPr>
                                    <m:ctrlPr>
                                      <a:rPr lang="en-GB" sz="1200" b="0" i="1" noProof="0" smtClean="0">
                                        <a:latin typeface="Cambria Math" panose="02040503050406030204" pitchFamily="18" charset="0"/>
                                      </a:rPr>
                                    </m:ctrlPr>
                                  </m:sSubPr>
                                  <m:e>
                                    <m:r>
                                      <a:rPr lang="en-GB" sz="1200" b="0" i="1" noProof="0" smtClean="0">
                                        <a:latin typeface="Cambria Math" panose="02040503050406030204" pitchFamily="18" charset="0"/>
                                      </a:rPr>
                                      <m:t>𝑙𝑜𝑔</m:t>
                                    </m:r>
                                  </m:e>
                                  <m:sub>
                                    <m:r>
                                      <a:rPr lang="en-GB" sz="1200" b="0" i="1" noProof="0" smtClean="0">
                                        <a:latin typeface="Cambria Math" panose="02040503050406030204" pitchFamily="18" charset="0"/>
                                      </a:rPr>
                                      <m:t>10</m:t>
                                    </m:r>
                                  </m:sub>
                                </m:sSub>
                                <m:d>
                                  <m:dPr>
                                    <m:ctrlPr>
                                      <a:rPr lang="en-GB" sz="1200" b="0" i="1" noProof="0" smtClean="0">
                                        <a:latin typeface="Cambria Math" panose="02040503050406030204" pitchFamily="18" charset="0"/>
                                      </a:rPr>
                                    </m:ctrlPr>
                                  </m:dPr>
                                  <m:e>
                                    <m:f>
                                      <m:fPr>
                                        <m:ctrlPr>
                                          <a:rPr lang="en-GB" sz="1200" b="0" i="1" noProof="0" smtClean="0">
                                            <a:latin typeface="Cambria Math" panose="02040503050406030204" pitchFamily="18" charset="0"/>
                                          </a:rPr>
                                        </m:ctrlPr>
                                      </m:fPr>
                                      <m:num>
                                        <m:sSub>
                                          <m:sSubPr>
                                            <m:ctrlPr>
                                              <a:rPr lang="en-GB" sz="1200" b="0" i="1" noProof="0" smtClean="0">
                                                <a:latin typeface="Cambria Math" panose="02040503050406030204" pitchFamily="18" charset="0"/>
                                              </a:rPr>
                                            </m:ctrlPr>
                                          </m:sSubPr>
                                          <m:e>
                                            <m:r>
                                              <a:rPr lang="en-GB" sz="1200" b="0" i="1" noProof="0" smtClean="0">
                                                <a:latin typeface="Cambria Math" panose="02040503050406030204" pitchFamily="18" charset="0"/>
                                              </a:rPr>
                                              <m:t>𝑣</m:t>
                                            </m:r>
                                          </m:e>
                                          <m:sub>
                                            <m:r>
                                              <a:rPr lang="en-GB" sz="1200" b="0" i="1" noProof="0" smtClean="0">
                                                <a:latin typeface="Cambria Math" panose="02040503050406030204" pitchFamily="18" charset="0"/>
                                              </a:rPr>
                                              <m:t>𝐿</m:t>
                                            </m:r>
                                          </m:sub>
                                        </m:sSub>
                                      </m:num>
                                      <m:den>
                                        <m:r>
                                          <a:rPr lang="en-GB" sz="1200" b="0" i="1" noProof="0" smtClean="0">
                                            <a:latin typeface="Cambria Math" panose="02040503050406030204" pitchFamily="18" charset="0"/>
                                          </a:rPr>
                                          <m:t>𝑐</m:t>
                                        </m:r>
                                      </m:den>
                                    </m:f>
                                  </m:e>
                                </m:d>
                              </m:oMath>
                            </m:oMathPara>
                          </a14:m>
                          <a:endParaRPr lang="en-US" sz="1200" noProof="0" dirty="0"/>
                        </a:p>
                        <a:p>
                          <a:endParaRPr lang="en-US" sz="1200" noProof="0" dirty="0"/>
                        </a:p>
                        <a:p>
                          <a:pPr algn="ctr"/>
                          <a:r>
                            <a:rPr lang="en-US" sz="1200" noProof="0" dirty="0" err="1">
                              <a:solidFill>
                                <a:schemeClr val="accent4">
                                  <a:lumMod val="75000"/>
                                </a:schemeClr>
                              </a:solidFill>
                            </a:rPr>
                            <a:t>Lapenta</a:t>
                          </a:r>
                          <a:r>
                            <a:rPr lang="en-US" sz="1200" noProof="0" dirty="0">
                              <a:solidFill>
                                <a:schemeClr val="accent4">
                                  <a:lumMod val="75000"/>
                                </a:schemeClr>
                              </a:solidFill>
                            </a:rPr>
                            <a:t> et al. (2021)</a:t>
                          </a:r>
                        </a:p>
                      </a:txBody>
                      <a:tcPr marL="74295" marR="74295" marT="37148" marB="37148">
                        <a:noFill/>
                      </a:tcPr>
                    </a:tc>
                    <a:tc>
                      <a:txBody>
                        <a:bodyPr/>
                        <a:lstStyle/>
                        <a:p>
                          <a14:m>
                            <m:oMath xmlns:m="http://schemas.openxmlformats.org/officeDocument/2006/math">
                              <m:sSub>
                                <m:sSubPr>
                                  <m:ctrlPr>
                                    <a:rPr lang="en-US" sz="1200" i="1" noProof="0" smtClean="0">
                                      <a:latin typeface="Cambria Math" panose="02040503050406030204" pitchFamily="18" charset="0"/>
                                    </a:rPr>
                                  </m:ctrlPr>
                                </m:sSubPr>
                                <m:e>
                                  <m:r>
                                    <a:rPr lang="en-GB" sz="1200" b="0" i="1" noProof="0" smtClean="0">
                                      <a:latin typeface="Cambria Math" panose="02040503050406030204" pitchFamily="18" charset="0"/>
                                    </a:rPr>
                                    <m:t>𝑣</m:t>
                                  </m:r>
                                </m:e>
                                <m:sub>
                                  <m:r>
                                    <a:rPr lang="en-GB" sz="1200" b="0" i="1" noProof="0" smtClean="0">
                                      <a:latin typeface="Cambria Math" panose="02040503050406030204" pitchFamily="18" charset="0"/>
                                    </a:rPr>
                                    <m:t>𝐿</m:t>
                                  </m:r>
                                </m:sub>
                              </m:sSub>
                              <m:r>
                                <a:rPr lang="en-GB" sz="1200" b="0" i="1" noProof="0" smtClean="0">
                                  <a:latin typeface="Cambria Math" panose="02040503050406030204" pitchFamily="18" charset="0"/>
                                </a:rPr>
                                <m:t>=</m:t>
                              </m:r>
                              <m:r>
                                <a:rPr lang="en-GB" sz="1200" b="0" i="1" noProof="0" smtClean="0">
                                  <a:latin typeface="Cambria Math" panose="02040503050406030204" pitchFamily="18" charset="0"/>
                                </a:rPr>
                                <m:t>𝑐</m:t>
                              </m:r>
                              <m:f>
                                <m:fPr>
                                  <m:ctrlPr>
                                    <a:rPr lang="en-GB" sz="1200" b="0" i="1" noProof="0" smtClean="0">
                                      <a:latin typeface="Cambria Math" panose="02040503050406030204" pitchFamily="18" charset="0"/>
                                    </a:rPr>
                                  </m:ctrlPr>
                                </m:fPr>
                                <m:num>
                                  <m:d>
                                    <m:dPr>
                                      <m:begChr m:val="|"/>
                                      <m:endChr m:val="|"/>
                                      <m:ctrlPr>
                                        <a:rPr lang="en-GB" sz="1200" b="0" i="1" noProof="0" smtClean="0">
                                          <a:latin typeface="Cambria Math" panose="02040503050406030204" pitchFamily="18" charset="0"/>
                                        </a:rPr>
                                      </m:ctrlPr>
                                    </m:dPr>
                                    <m:e>
                                      <m:r>
                                        <a:rPr lang="en-GB" sz="1200" b="1" i="0" noProof="0" smtClean="0">
                                          <a:latin typeface="Cambria Math" panose="02040503050406030204" pitchFamily="18" charset="0"/>
                                        </a:rPr>
                                        <m:t>𝐄</m:t>
                                      </m:r>
                                      <m:r>
                                        <a:rPr lang="en-GB" sz="1200" b="0" i="1" noProof="0" smtClean="0">
                                          <a:latin typeface="Cambria Math" panose="02040503050406030204" pitchFamily="18" charset="0"/>
                                          <a:ea typeface="Cambria Math" panose="02040503050406030204" pitchFamily="18" charset="0"/>
                                        </a:rPr>
                                        <m:t>×</m:t>
                                      </m:r>
                                      <m:r>
                                        <a:rPr lang="en-GB" sz="1200" b="1" i="0" noProof="0" smtClean="0">
                                          <a:latin typeface="Cambria Math" panose="02040503050406030204" pitchFamily="18" charset="0"/>
                                        </a:rPr>
                                        <m:t>𝐁</m:t>
                                      </m:r>
                                    </m:e>
                                  </m:d>
                                </m:num>
                                <m:den>
                                  <m:sSup>
                                    <m:sSupPr>
                                      <m:ctrlPr>
                                        <a:rPr lang="en-GB" sz="1200" b="0" i="1" noProof="0" smtClean="0">
                                          <a:latin typeface="Cambria Math" panose="02040503050406030204" pitchFamily="18" charset="0"/>
                                        </a:rPr>
                                      </m:ctrlPr>
                                    </m:sSupPr>
                                    <m:e>
                                      <m:r>
                                        <a:rPr lang="en-GB" sz="1200" b="0" i="1" noProof="0" smtClean="0">
                                          <a:latin typeface="Cambria Math" panose="02040503050406030204" pitchFamily="18" charset="0"/>
                                        </a:rPr>
                                        <m:t>𝐸</m:t>
                                      </m:r>
                                    </m:e>
                                    <m:sup>
                                      <m:r>
                                        <a:rPr lang="en-GB" sz="1200" b="0" i="1" noProof="0" smtClean="0">
                                          <a:latin typeface="Cambria Math" panose="02040503050406030204" pitchFamily="18" charset="0"/>
                                        </a:rPr>
                                        <m:t>2</m:t>
                                      </m:r>
                                    </m:sup>
                                  </m:sSup>
                                </m:den>
                              </m:f>
                            </m:oMath>
                          </a14:m>
                          <a:r>
                            <a:rPr lang="en-US" sz="1200" noProof="0" dirty="0"/>
                            <a:t> is the frame change</a:t>
                          </a:r>
                          <a:r>
                            <a:rPr lang="en-US" sz="1200" baseline="0" noProof="0" dirty="0"/>
                            <a:t> speed. </a:t>
                          </a:r>
                        </a:p>
                        <a:p>
                          <a14:m>
                            <m:oMath xmlns:m="http://schemas.openxmlformats.org/officeDocument/2006/math">
                              <m:r>
                                <a:rPr lang="en-GB" sz="1200" b="0" i="1" noProof="0" smtClean="0">
                                  <a:latin typeface="Cambria Math" panose="02040503050406030204" pitchFamily="18" charset="0"/>
                                </a:rPr>
                                <m:t>ℒ</m:t>
                              </m:r>
                              <m:r>
                                <a:rPr lang="en-GB" sz="1200" b="0" i="1" noProof="0" smtClean="0">
                                  <a:latin typeface="Cambria Math" panose="02040503050406030204" pitchFamily="18" charset="0"/>
                                </a:rPr>
                                <m:t>&lt;0</m:t>
                              </m:r>
                            </m:oMath>
                          </a14:m>
                          <a:r>
                            <a:rPr lang="en-US" sz="1200" noProof="0" dirty="0"/>
                            <a:t>, when two components of the magnetic field cancel such as in  the X-point of a MR event.</a:t>
                          </a:r>
                        </a:p>
                      </a:txBody>
                      <a:tcPr marL="74295" marR="74295" marT="37148" marB="37148">
                        <a:noFill/>
                      </a:tcPr>
                    </a:tc>
                    <a:tc>
                      <a:txBody>
                        <a:bodyPr/>
                        <a:lstStyle/>
                        <a:p>
                          <a:endParaRPr lang="en-US" sz="1200" noProof="0" dirty="0"/>
                        </a:p>
                      </a:txBody>
                      <a:tcPr marL="74295" marR="74295" marT="37148" marB="37148">
                        <a:noFill/>
                      </a:tcPr>
                    </a:tc>
                    <a:extLst>
                      <a:ext uri="{0D108BD9-81ED-4DB2-BD59-A6C34878D82A}">
                        <a16:rowId xmlns:a16="http://schemas.microsoft.com/office/drawing/2014/main" val="60188550"/>
                      </a:ext>
                    </a:extLst>
                  </a:tr>
                </a:tbl>
              </a:graphicData>
            </a:graphic>
          </p:graphicFrame>
        </mc:Choice>
        <mc:Fallback xmlns="">
          <p:graphicFrame>
            <p:nvGraphicFramePr>
              <p:cNvPr id="4" name="Table 3">
                <a:extLst>
                  <a:ext uri="{FF2B5EF4-FFF2-40B4-BE49-F238E27FC236}">
                    <a16:creationId xmlns:a16="http://schemas.microsoft.com/office/drawing/2014/main" id="{B858523D-1511-A16E-37A3-D819C4104E33}"/>
                  </a:ext>
                </a:extLst>
              </p:cNvPr>
              <p:cNvGraphicFramePr>
                <a:graphicFrameLocks noGrp="1"/>
              </p:cNvGraphicFramePr>
              <p:nvPr>
                <p:extLst>
                  <p:ext uri="{D42A27DB-BD31-4B8C-83A1-F6EECF244321}">
                    <p14:modId xmlns:p14="http://schemas.microsoft.com/office/powerpoint/2010/main" val="1830138309"/>
                  </p:ext>
                </p:extLst>
              </p:nvPr>
            </p:nvGraphicFramePr>
            <p:xfrm>
              <a:off x="63500" y="453172"/>
              <a:ext cx="12065000" cy="5973917"/>
            </p:xfrm>
            <a:graphic>
              <a:graphicData uri="http://schemas.openxmlformats.org/drawingml/2006/table">
                <a:tbl>
                  <a:tblPr firstRow="1" bandRow="1">
                    <a:tableStyleId>{D7AC3CCA-C797-4891-BE02-D94E43425B78}</a:tableStyleId>
                  </a:tblPr>
                  <a:tblGrid>
                    <a:gridCol w="1501140">
                      <a:extLst>
                        <a:ext uri="{9D8B030D-6E8A-4147-A177-3AD203B41FA5}">
                          <a16:colId xmlns:a16="http://schemas.microsoft.com/office/drawing/2014/main" val="450033300"/>
                        </a:ext>
                      </a:extLst>
                    </a:gridCol>
                    <a:gridCol w="2359660">
                      <a:extLst>
                        <a:ext uri="{9D8B030D-6E8A-4147-A177-3AD203B41FA5}">
                          <a16:colId xmlns:a16="http://schemas.microsoft.com/office/drawing/2014/main" val="4001221440"/>
                        </a:ext>
                      </a:extLst>
                    </a:gridCol>
                    <a:gridCol w="2514600">
                      <a:extLst>
                        <a:ext uri="{9D8B030D-6E8A-4147-A177-3AD203B41FA5}">
                          <a16:colId xmlns:a16="http://schemas.microsoft.com/office/drawing/2014/main" val="1413491437"/>
                        </a:ext>
                      </a:extLst>
                    </a:gridCol>
                    <a:gridCol w="5689600">
                      <a:extLst>
                        <a:ext uri="{9D8B030D-6E8A-4147-A177-3AD203B41FA5}">
                          <a16:colId xmlns:a16="http://schemas.microsoft.com/office/drawing/2014/main" val="1943112593"/>
                        </a:ext>
                      </a:extLst>
                    </a:gridCol>
                  </a:tblGrid>
                  <a:tr h="272416">
                    <a:tc>
                      <a:txBody>
                        <a:bodyPr/>
                        <a:lstStyle/>
                        <a:p>
                          <a:r>
                            <a:rPr lang="en-US" sz="1300" b="1" noProof="0" dirty="0"/>
                            <a:t>Feature name</a:t>
                          </a:r>
                        </a:p>
                      </a:txBody>
                      <a:tcPr marL="74295" marR="74295" marT="37148" marB="37148">
                        <a:noFill/>
                      </a:tcPr>
                    </a:tc>
                    <a:tc>
                      <a:txBody>
                        <a:bodyPr/>
                        <a:lstStyle/>
                        <a:p>
                          <a:pPr algn="ctr"/>
                          <a:r>
                            <a:rPr lang="en-US" sz="1200" i="0" noProof="0" dirty="0"/>
                            <a:t>Definition</a:t>
                          </a:r>
                        </a:p>
                      </a:txBody>
                      <a:tcPr marL="74295" marR="74295" marT="37148" marB="37148">
                        <a:noFill/>
                      </a:tcPr>
                    </a:tc>
                    <a:tc>
                      <a:txBody>
                        <a:bodyPr/>
                        <a:lstStyle/>
                        <a:p>
                          <a:pPr algn="ctr"/>
                          <a:r>
                            <a:rPr lang="en-US" sz="1200" i="0" noProof="0" dirty="0"/>
                            <a:t>Description</a:t>
                          </a:r>
                        </a:p>
                      </a:txBody>
                      <a:tcPr marL="74295" marR="74295" marT="37148" marB="37148">
                        <a:noFill/>
                      </a:tcPr>
                    </a:tc>
                    <a:tc>
                      <a:txBody>
                        <a:bodyPr/>
                        <a:lstStyle/>
                        <a:p>
                          <a:pPr algn="ctr"/>
                          <a:r>
                            <a:rPr lang="en-US" sz="1200" i="0" noProof="0" dirty="0"/>
                            <a:t>In the turbulent interval</a:t>
                          </a:r>
                        </a:p>
                      </a:txBody>
                      <a:tcPr marL="74295" marR="74295" marT="37148" marB="37148">
                        <a:noFill/>
                      </a:tcPr>
                    </a:tc>
                    <a:extLst>
                      <a:ext uri="{0D108BD9-81ED-4DB2-BD59-A6C34878D82A}">
                        <a16:rowId xmlns:a16="http://schemas.microsoft.com/office/drawing/2014/main" val="1369324061"/>
                      </a:ext>
                    </a:extLst>
                  </a:tr>
                  <a:tr h="677762">
                    <a:tc>
                      <a:txBody>
                        <a:bodyPr/>
                        <a:lstStyle/>
                        <a:p>
                          <a:r>
                            <a:rPr lang="en-US" sz="1300" b="0" noProof="0" dirty="0"/>
                            <a:t>Current density</a:t>
                          </a:r>
                        </a:p>
                      </a:txBody>
                      <a:tcPr marL="74295" marR="74295" marT="37148" marB="37148">
                        <a:noFill/>
                      </a:tcPr>
                    </a:tc>
                    <a:tc>
                      <a:txBody>
                        <a:bodyPr/>
                        <a:lstStyle/>
                        <a:p>
                          <a:endParaRPr lang="en-US"/>
                        </a:p>
                      </a:txBody>
                      <a:tcPr marL="74295" marR="74295" marT="37148" marB="37148">
                        <a:blipFill>
                          <a:blip r:embed="rId3"/>
                          <a:stretch>
                            <a:fillRect l="-63978" t="-43396" r="-348387" b="-756604"/>
                          </a:stretch>
                        </a:blipFill>
                      </a:tcPr>
                    </a:tc>
                    <a:tc>
                      <a:txBody>
                        <a:bodyPr/>
                        <a:lstStyle/>
                        <a:p>
                          <a:endParaRPr lang="en-US"/>
                        </a:p>
                      </a:txBody>
                      <a:tcPr marL="74295" marR="74295" marT="37148" marB="37148">
                        <a:blipFill>
                          <a:blip r:embed="rId3"/>
                          <a:stretch>
                            <a:fillRect l="-154040" t="-43396" r="-227273" b="-756604"/>
                          </a:stretch>
                        </a:blipFill>
                      </a:tcPr>
                    </a:tc>
                    <a:tc>
                      <a:txBody>
                        <a:bodyPr/>
                        <a:lstStyle/>
                        <a:p>
                          <a:endParaRPr lang="en-US" sz="1200" i="0" noProof="0" dirty="0"/>
                        </a:p>
                      </a:txBody>
                      <a:tcPr marL="74295" marR="74295" marT="37148" marB="37148">
                        <a:noFill/>
                      </a:tcPr>
                    </a:tc>
                    <a:extLst>
                      <a:ext uri="{0D108BD9-81ED-4DB2-BD59-A6C34878D82A}">
                        <a16:rowId xmlns:a16="http://schemas.microsoft.com/office/drawing/2014/main" val="2048989048"/>
                      </a:ext>
                    </a:extLst>
                  </a:tr>
                  <a:tr h="782321">
                    <a:tc>
                      <a:txBody>
                        <a:bodyPr/>
                        <a:lstStyle/>
                        <a:p>
                          <a:r>
                            <a:rPr lang="en-GB" sz="1300" noProof="0"/>
                            <a:t>Normalised radius of the magnetic field curvature</a:t>
                          </a:r>
                        </a:p>
                      </a:txBody>
                      <a:tcPr marL="74295" marR="74295" marT="37148" marB="37148">
                        <a:noFill/>
                      </a:tcPr>
                    </a:tc>
                    <a:tc>
                      <a:txBody>
                        <a:bodyPr/>
                        <a:lstStyle/>
                        <a:p>
                          <a:endParaRPr lang="en-US"/>
                        </a:p>
                      </a:txBody>
                      <a:tcPr marL="74295" marR="74295" marT="37148" marB="37148">
                        <a:blipFill>
                          <a:blip r:embed="rId3"/>
                          <a:stretch>
                            <a:fillRect l="-63978" t="-122581" r="-348387" b="-546774"/>
                          </a:stretch>
                        </a:blipFill>
                      </a:tcPr>
                    </a:tc>
                    <a:tc>
                      <a:txBody>
                        <a:bodyPr/>
                        <a:lstStyle/>
                        <a:p>
                          <a:endParaRPr lang="en-US"/>
                        </a:p>
                      </a:txBody>
                      <a:tcPr marL="74295" marR="74295" marT="37148" marB="37148">
                        <a:blipFill>
                          <a:blip r:embed="rId3"/>
                          <a:stretch>
                            <a:fillRect l="-154040" t="-122581" r="-227273" b="-546774"/>
                          </a:stretch>
                        </a:blipFill>
                      </a:tcPr>
                    </a:tc>
                    <a:tc>
                      <a:txBody>
                        <a:bodyPr/>
                        <a:lstStyle/>
                        <a:p>
                          <a:pPr algn="l"/>
                          <a:endParaRPr lang="en-US" sz="1200" u="none" noProof="0" dirty="0"/>
                        </a:p>
                      </a:txBody>
                      <a:tcPr marL="74295" marR="74295" marT="37148" marB="37148">
                        <a:noFill/>
                      </a:tcPr>
                    </a:tc>
                    <a:extLst>
                      <a:ext uri="{0D108BD9-81ED-4DB2-BD59-A6C34878D82A}">
                        <a16:rowId xmlns:a16="http://schemas.microsoft.com/office/drawing/2014/main" val="2345663744"/>
                      </a:ext>
                    </a:extLst>
                  </a:tr>
                  <a:tr h="1009288">
                    <a:tc>
                      <a:txBody>
                        <a:bodyPr/>
                        <a:lstStyle/>
                        <a:p>
                          <a:r>
                            <a:rPr lang="en-US" sz="1300" noProof="0"/>
                            <a:t>Agyrotropy of the ion/electron pressure tensor</a:t>
                          </a:r>
                        </a:p>
                      </a:txBody>
                      <a:tcPr marL="74295" marR="74295" marT="37148" marB="37148">
                        <a:noFill/>
                      </a:tcPr>
                    </a:tc>
                    <a:tc>
                      <a:txBody>
                        <a:bodyPr/>
                        <a:lstStyle/>
                        <a:p>
                          <a:endParaRPr lang="en-US"/>
                        </a:p>
                      </a:txBody>
                      <a:tcPr marL="74295" marR="74295" marT="37148" marB="37148">
                        <a:blipFill>
                          <a:blip r:embed="rId3"/>
                          <a:stretch>
                            <a:fillRect l="-63978" t="-172500" r="-348387" b="-323750"/>
                          </a:stretch>
                        </a:blipFill>
                      </a:tcPr>
                    </a:tc>
                    <a:tc>
                      <a:txBody>
                        <a:bodyPr/>
                        <a:lstStyle/>
                        <a:p>
                          <a:endParaRPr lang="en-US"/>
                        </a:p>
                      </a:txBody>
                      <a:tcPr marL="74295" marR="74295" marT="37148" marB="37148">
                        <a:blipFill>
                          <a:blip r:embed="rId3"/>
                          <a:stretch>
                            <a:fillRect l="-154040" t="-172500" r="-227273" b="-323750"/>
                          </a:stretch>
                        </a:blipFill>
                      </a:tcPr>
                    </a:tc>
                    <a:tc>
                      <a:txBody>
                        <a:bodyPr/>
                        <a:lstStyle/>
                        <a:p>
                          <a:pPr algn="l"/>
                          <a:endParaRPr lang="en-US" sz="1200" noProof="0" dirty="0"/>
                        </a:p>
                      </a:txBody>
                      <a:tcPr marL="74295" marR="74295" marT="37148" marB="37148">
                        <a:noFill/>
                      </a:tcPr>
                    </a:tc>
                    <a:extLst>
                      <a:ext uri="{0D108BD9-81ED-4DB2-BD59-A6C34878D82A}">
                        <a16:rowId xmlns:a16="http://schemas.microsoft.com/office/drawing/2014/main" val="2386935126"/>
                      </a:ext>
                    </a:extLst>
                  </a:tr>
                  <a:tr h="675774">
                    <a:tc>
                      <a:txBody>
                        <a:bodyPr/>
                        <a:lstStyle/>
                        <a:p>
                          <a:r>
                            <a:rPr lang="en-US" sz="1300" noProof="0" dirty="0"/>
                            <a:t>Energy conversion</a:t>
                          </a:r>
                        </a:p>
                      </a:txBody>
                      <a:tcPr marL="74295" marR="74295" marT="37148" marB="37148">
                        <a:noFill/>
                      </a:tcPr>
                    </a:tc>
                    <a:tc>
                      <a:txBody>
                        <a:bodyPr/>
                        <a:lstStyle/>
                        <a:p>
                          <a:endParaRPr lang="en-US"/>
                        </a:p>
                      </a:txBody>
                      <a:tcPr marL="74295" marR="74295" marT="37148" marB="37148">
                        <a:blipFill>
                          <a:blip r:embed="rId3"/>
                          <a:stretch>
                            <a:fillRect l="-63978" t="-411321" r="-348387" b="-388679"/>
                          </a:stretch>
                        </a:blipFill>
                      </a:tcPr>
                    </a:tc>
                    <a:tc>
                      <a:txBody>
                        <a:bodyPr/>
                        <a:lstStyle/>
                        <a:p>
                          <a:endParaRPr lang="en-US"/>
                        </a:p>
                      </a:txBody>
                      <a:tcPr marL="74295" marR="74295" marT="37148" marB="37148">
                        <a:blipFill>
                          <a:blip r:embed="rId3"/>
                          <a:stretch>
                            <a:fillRect l="-154040" t="-411321" r="-227273" b="-388679"/>
                          </a:stretch>
                        </a:blipFill>
                      </a:tcPr>
                    </a:tc>
                    <a:tc>
                      <a:txBody>
                        <a:bodyPr/>
                        <a:lstStyle/>
                        <a:p>
                          <a:endParaRPr lang="en-US" sz="1200" noProof="0" dirty="0"/>
                        </a:p>
                      </a:txBody>
                      <a:tcPr marL="74295" marR="74295" marT="37148" marB="37148">
                        <a:noFill/>
                      </a:tcPr>
                    </a:tc>
                    <a:extLst>
                      <a:ext uri="{0D108BD9-81ED-4DB2-BD59-A6C34878D82A}">
                        <a16:rowId xmlns:a16="http://schemas.microsoft.com/office/drawing/2014/main" val="33214848"/>
                      </a:ext>
                    </a:extLst>
                  </a:tr>
                  <a:tr h="674150">
                    <a:tc>
                      <a:txBody>
                        <a:bodyPr/>
                        <a:lstStyle/>
                        <a:p>
                          <a:r>
                            <a:rPr lang="en-US" sz="1300" noProof="0"/>
                            <a:t>Non-ideal electric field</a:t>
                          </a:r>
                        </a:p>
                      </a:txBody>
                      <a:tcPr marL="74295" marR="74295" marT="37148" marB="37148">
                        <a:noFill/>
                      </a:tcPr>
                    </a:tc>
                    <a:tc>
                      <a:txBody>
                        <a:bodyPr/>
                        <a:lstStyle/>
                        <a:p>
                          <a:endParaRPr lang="en-US"/>
                        </a:p>
                      </a:txBody>
                      <a:tcPr marL="74295" marR="74295" marT="37148" marB="37148">
                        <a:blipFill>
                          <a:blip r:embed="rId3"/>
                          <a:stretch>
                            <a:fillRect l="-63978" t="-511321" r="-348387" b="-288679"/>
                          </a:stretch>
                        </a:blipFill>
                      </a:tcPr>
                    </a:tc>
                    <a:tc>
                      <a:txBody>
                        <a:bodyPr/>
                        <a:lstStyle/>
                        <a:p>
                          <a:endParaRPr lang="en-US"/>
                        </a:p>
                      </a:txBody>
                      <a:tcPr marL="74295" marR="74295" marT="37148" marB="37148">
                        <a:blipFill>
                          <a:blip r:embed="rId3"/>
                          <a:stretch>
                            <a:fillRect l="-154040" t="-511321" r="-227273" b="-288679"/>
                          </a:stretch>
                        </a:blipFill>
                      </a:tcPr>
                    </a:tc>
                    <a:tc>
                      <a:txBody>
                        <a:bodyPr/>
                        <a:lstStyle/>
                        <a:p>
                          <a:endParaRPr lang="en-US" sz="1200" noProof="0" dirty="0"/>
                        </a:p>
                      </a:txBody>
                      <a:tcPr marL="74295" marR="74295" marT="37148" marB="37148">
                        <a:noFill/>
                      </a:tcPr>
                    </a:tc>
                    <a:extLst>
                      <a:ext uri="{0D108BD9-81ED-4DB2-BD59-A6C34878D82A}">
                        <a16:rowId xmlns:a16="http://schemas.microsoft.com/office/drawing/2014/main" val="2316341606"/>
                      </a:ext>
                    </a:extLst>
                  </a:tr>
                  <a:tr h="805816">
                    <a:tc>
                      <a:txBody>
                        <a:bodyPr/>
                        <a:lstStyle/>
                        <a:p>
                          <a:r>
                            <a:rPr lang="en-US" sz="1300" noProof="0" dirty="0"/>
                            <a:t>Hall electric field</a:t>
                          </a:r>
                        </a:p>
                      </a:txBody>
                      <a:tcPr marL="74295" marR="74295" marT="37148" marB="37148">
                        <a:noFill/>
                      </a:tcPr>
                    </a:tc>
                    <a:tc>
                      <a:txBody>
                        <a:bodyPr/>
                        <a:lstStyle/>
                        <a:p>
                          <a:endParaRPr lang="en-US"/>
                        </a:p>
                      </a:txBody>
                      <a:tcPr marL="74295" marR="74295" marT="37148" marB="37148">
                        <a:blipFill>
                          <a:blip r:embed="rId3"/>
                          <a:stretch>
                            <a:fillRect l="-63978" t="-506250" r="-348387" b="-139063"/>
                          </a:stretch>
                        </a:blipFill>
                      </a:tcPr>
                    </a:tc>
                    <a:tc>
                      <a:txBody>
                        <a:bodyPr/>
                        <a:lstStyle/>
                        <a:p>
                          <a:endParaRPr lang="en-US"/>
                        </a:p>
                      </a:txBody>
                      <a:tcPr marL="74295" marR="74295" marT="37148" marB="37148">
                        <a:blipFill>
                          <a:blip r:embed="rId3"/>
                          <a:stretch>
                            <a:fillRect l="-154040" t="-506250" r="-227273" b="-139063"/>
                          </a:stretch>
                        </a:blipFill>
                      </a:tcPr>
                    </a:tc>
                    <a:tc>
                      <a:txBody>
                        <a:bodyPr/>
                        <a:lstStyle/>
                        <a:p>
                          <a:endParaRPr lang="en-US" sz="1200" noProof="0" dirty="0"/>
                        </a:p>
                      </a:txBody>
                      <a:tcPr marL="74295" marR="74295" marT="37148" marB="37148">
                        <a:noFill/>
                      </a:tcPr>
                    </a:tc>
                    <a:extLst>
                      <a:ext uri="{0D108BD9-81ED-4DB2-BD59-A6C34878D82A}">
                        <a16:rowId xmlns:a16="http://schemas.microsoft.com/office/drawing/2014/main" val="3080296765"/>
                      </a:ext>
                    </a:extLst>
                  </a:tr>
                  <a:tr h="1076390">
                    <a:tc>
                      <a:txBody>
                        <a:bodyPr/>
                        <a:lstStyle/>
                        <a:p>
                          <a:r>
                            <a:rPr lang="en-US" sz="1300" noProof="0" dirty="0"/>
                            <a:t>Lorentz indicator</a:t>
                          </a:r>
                        </a:p>
                      </a:txBody>
                      <a:tcPr marL="74295" marR="74295" marT="37148" marB="37148">
                        <a:noFill/>
                      </a:tcPr>
                    </a:tc>
                    <a:tc>
                      <a:txBody>
                        <a:bodyPr/>
                        <a:lstStyle/>
                        <a:p>
                          <a:endParaRPr lang="en-US"/>
                        </a:p>
                      </a:txBody>
                      <a:tcPr marL="74295" marR="74295" marT="37148" marB="37148">
                        <a:blipFill>
                          <a:blip r:embed="rId3"/>
                          <a:stretch>
                            <a:fillRect l="-63978" t="-456471" r="-348387" b="-4706"/>
                          </a:stretch>
                        </a:blipFill>
                      </a:tcPr>
                    </a:tc>
                    <a:tc>
                      <a:txBody>
                        <a:bodyPr/>
                        <a:lstStyle/>
                        <a:p>
                          <a:endParaRPr lang="en-US"/>
                        </a:p>
                      </a:txBody>
                      <a:tcPr marL="74295" marR="74295" marT="37148" marB="37148">
                        <a:blipFill>
                          <a:blip r:embed="rId3"/>
                          <a:stretch>
                            <a:fillRect l="-154040" t="-456471" r="-227273" b="-4706"/>
                          </a:stretch>
                        </a:blipFill>
                      </a:tcPr>
                    </a:tc>
                    <a:tc>
                      <a:txBody>
                        <a:bodyPr/>
                        <a:lstStyle/>
                        <a:p>
                          <a:endParaRPr lang="en-US" sz="1200" noProof="0" dirty="0"/>
                        </a:p>
                      </a:txBody>
                      <a:tcPr marL="74295" marR="74295" marT="37148" marB="37148">
                        <a:noFill/>
                      </a:tcPr>
                    </a:tc>
                    <a:extLst>
                      <a:ext uri="{0D108BD9-81ED-4DB2-BD59-A6C34878D82A}">
                        <a16:rowId xmlns:a16="http://schemas.microsoft.com/office/drawing/2014/main" val="60188550"/>
                      </a:ext>
                    </a:extLst>
                  </a:tr>
                </a:tbl>
              </a:graphicData>
            </a:graphic>
          </p:graphicFrame>
        </mc:Fallback>
      </mc:AlternateContent>
      <p:grpSp>
        <p:nvGrpSpPr>
          <p:cNvPr id="26" name="Group 25">
            <a:extLst>
              <a:ext uri="{FF2B5EF4-FFF2-40B4-BE49-F238E27FC236}">
                <a16:creationId xmlns:a16="http://schemas.microsoft.com/office/drawing/2014/main" id="{45D43165-21E0-98AA-9FD1-E69FD7456336}"/>
              </a:ext>
            </a:extLst>
          </p:cNvPr>
          <p:cNvGrpSpPr/>
          <p:nvPr/>
        </p:nvGrpSpPr>
        <p:grpSpPr>
          <a:xfrm>
            <a:off x="6453557" y="757593"/>
            <a:ext cx="5647881" cy="635597"/>
            <a:chOff x="6453557" y="633609"/>
            <a:chExt cx="5647881" cy="635597"/>
          </a:xfrm>
        </p:grpSpPr>
        <p:pic>
          <p:nvPicPr>
            <p:cNvPr id="23" name="Picture 22">
              <a:extLst>
                <a:ext uri="{FF2B5EF4-FFF2-40B4-BE49-F238E27FC236}">
                  <a16:creationId xmlns:a16="http://schemas.microsoft.com/office/drawing/2014/main" id="{655F36C9-8ABC-8847-EA4D-AFCB96965B1A}"/>
                </a:ext>
              </a:extLst>
            </p:cNvPr>
            <p:cNvPicPr>
              <a:picLocks noChangeAspect="1"/>
            </p:cNvPicPr>
            <p:nvPr/>
          </p:nvPicPr>
          <p:blipFill>
            <a:blip r:embed="rId4"/>
            <a:srcRect l="-100" t="28194" r="94892" b="26997"/>
            <a:stretch>
              <a:fillRect/>
            </a:stretch>
          </p:blipFill>
          <p:spPr>
            <a:xfrm>
              <a:off x="6453557" y="633609"/>
              <a:ext cx="401247" cy="618867"/>
            </a:xfrm>
            <a:prstGeom prst="rect">
              <a:avLst/>
            </a:prstGeom>
          </p:spPr>
        </p:pic>
        <p:pic>
          <p:nvPicPr>
            <p:cNvPr id="24" name="Picture 23">
              <a:extLst>
                <a:ext uri="{FF2B5EF4-FFF2-40B4-BE49-F238E27FC236}">
                  <a16:creationId xmlns:a16="http://schemas.microsoft.com/office/drawing/2014/main" id="{EE9B77A9-6D63-E74A-49FA-2EFEC366EA40}"/>
                </a:ext>
              </a:extLst>
            </p:cNvPr>
            <p:cNvPicPr>
              <a:picLocks noChangeAspect="1"/>
            </p:cNvPicPr>
            <p:nvPr/>
          </p:nvPicPr>
          <p:blipFill>
            <a:blip r:embed="rId4"/>
            <a:srcRect l="7627"/>
            <a:stretch>
              <a:fillRect/>
            </a:stretch>
          </p:blipFill>
          <p:spPr>
            <a:xfrm>
              <a:off x="6921855" y="636551"/>
              <a:ext cx="5179583" cy="632655"/>
            </a:xfrm>
            <a:prstGeom prst="rect">
              <a:avLst/>
            </a:prstGeom>
          </p:spPr>
        </p:pic>
        <p:pic>
          <p:nvPicPr>
            <p:cNvPr id="25" name="Picture 24">
              <a:extLst>
                <a:ext uri="{FF2B5EF4-FFF2-40B4-BE49-F238E27FC236}">
                  <a16:creationId xmlns:a16="http://schemas.microsoft.com/office/drawing/2014/main" id="{36D5B763-920E-5D65-D721-0A1FBD2922BA}"/>
                </a:ext>
              </a:extLst>
            </p:cNvPr>
            <p:cNvPicPr>
              <a:picLocks noChangeAspect="1"/>
            </p:cNvPicPr>
            <p:nvPr/>
          </p:nvPicPr>
          <p:blipFill>
            <a:blip r:embed="rId4"/>
            <a:srcRect l="5110" t="20478" r="92437"/>
            <a:stretch>
              <a:fillRect/>
            </a:stretch>
          </p:blipFill>
          <p:spPr>
            <a:xfrm>
              <a:off x="6821720" y="746234"/>
              <a:ext cx="89625" cy="520790"/>
            </a:xfrm>
            <a:prstGeom prst="rect">
              <a:avLst/>
            </a:prstGeom>
          </p:spPr>
        </p:pic>
      </p:grpSp>
      <p:grpSp>
        <p:nvGrpSpPr>
          <p:cNvPr id="32" name="Group 31">
            <a:extLst>
              <a:ext uri="{FF2B5EF4-FFF2-40B4-BE49-F238E27FC236}">
                <a16:creationId xmlns:a16="http://schemas.microsoft.com/office/drawing/2014/main" id="{B2204226-2495-4EF7-446A-525E32183CBF}"/>
              </a:ext>
            </a:extLst>
          </p:cNvPr>
          <p:cNvGrpSpPr/>
          <p:nvPr/>
        </p:nvGrpSpPr>
        <p:grpSpPr>
          <a:xfrm>
            <a:off x="6571821" y="1410980"/>
            <a:ext cx="5530022" cy="765808"/>
            <a:chOff x="6566474" y="1286996"/>
            <a:chExt cx="5530022" cy="765808"/>
          </a:xfrm>
        </p:grpSpPr>
        <p:pic>
          <p:nvPicPr>
            <p:cNvPr id="27" name="Picture 26">
              <a:extLst>
                <a:ext uri="{FF2B5EF4-FFF2-40B4-BE49-F238E27FC236}">
                  <a16:creationId xmlns:a16="http://schemas.microsoft.com/office/drawing/2014/main" id="{72EAFBA4-9F34-6185-BF6D-380DEC58B7E6}"/>
                </a:ext>
              </a:extLst>
            </p:cNvPr>
            <p:cNvPicPr>
              <a:picLocks noChangeAspect="1"/>
            </p:cNvPicPr>
            <p:nvPr/>
          </p:nvPicPr>
          <p:blipFill>
            <a:blip r:embed="rId5"/>
            <a:srcRect l="6364"/>
            <a:stretch>
              <a:fillRect/>
            </a:stretch>
          </p:blipFill>
          <p:spPr>
            <a:xfrm>
              <a:off x="6921855" y="1286996"/>
              <a:ext cx="5174641" cy="765808"/>
            </a:xfrm>
            <a:prstGeom prst="rect">
              <a:avLst/>
            </a:prstGeom>
          </p:spPr>
        </p:pic>
        <p:pic>
          <p:nvPicPr>
            <p:cNvPr id="28" name="Picture 27">
              <a:extLst>
                <a:ext uri="{FF2B5EF4-FFF2-40B4-BE49-F238E27FC236}">
                  <a16:creationId xmlns:a16="http://schemas.microsoft.com/office/drawing/2014/main" id="{0392AE17-5E76-B026-A45E-D2EE3EB5F19D}"/>
                </a:ext>
              </a:extLst>
            </p:cNvPr>
            <p:cNvPicPr>
              <a:picLocks noChangeAspect="1"/>
            </p:cNvPicPr>
            <p:nvPr/>
          </p:nvPicPr>
          <p:blipFill>
            <a:blip r:embed="rId5"/>
            <a:srcRect l="246" t="21153" r="97326" b="20759"/>
            <a:stretch>
              <a:fillRect/>
            </a:stretch>
          </p:blipFill>
          <p:spPr>
            <a:xfrm>
              <a:off x="6566474" y="1324563"/>
              <a:ext cx="154631" cy="675502"/>
            </a:xfrm>
            <a:prstGeom prst="rect">
              <a:avLst/>
            </a:prstGeom>
          </p:spPr>
        </p:pic>
        <p:pic>
          <p:nvPicPr>
            <p:cNvPr id="29" name="Picture 28">
              <a:extLst>
                <a:ext uri="{FF2B5EF4-FFF2-40B4-BE49-F238E27FC236}">
                  <a16:creationId xmlns:a16="http://schemas.microsoft.com/office/drawing/2014/main" id="{CB7DD46D-069B-39B0-4E0F-C3040C3319EC}"/>
                </a:ext>
              </a:extLst>
            </p:cNvPr>
            <p:cNvPicPr>
              <a:picLocks noChangeAspect="1"/>
            </p:cNvPicPr>
            <p:nvPr/>
          </p:nvPicPr>
          <p:blipFill>
            <a:blip r:embed="rId5"/>
            <a:srcRect l="4842" t="17345" r="93726" b="9070"/>
            <a:stretch>
              <a:fillRect/>
            </a:stretch>
          </p:blipFill>
          <p:spPr>
            <a:xfrm>
              <a:off x="6836561" y="1374139"/>
              <a:ext cx="65023" cy="610344"/>
            </a:xfrm>
            <a:prstGeom prst="rect">
              <a:avLst/>
            </a:prstGeom>
          </p:spPr>
        </p:pic>
      </p:grpSp>
      <p:grpSp>
        <p:nvGrpSpPr>
          <p:cNvPr id="55" name="Group 54">
            <a:extLst>
              <a:ext uri="{FF2B5EF4-FFF2-40B4-BE49-F238E27FC236}">
                <a16:creationId xmlns:a16="http://schemas.microsoft.com/office/drawing/2014/main" id="{C37660D2-281D-4CA0-321F-7D8013FF0674}"/>
              </a:ext>
            </a:extLst>
          </p:cNvPr>
          <p:cNvGrpSpPr/>
          <p:nvPr/>
        </p:nvGrpSpPr>
        <p:grpSpPr>
          <a:xfrm>
            <a:off x="6470615" y="2197099"/>
            <a:ext cx="5625882" cy="988301"/>
            <a:chOff x="6470615" y="2073115"/>
            <a:chExt cx="5625882" cy="988301"/>
          </a:xfrm>
        </p:grpSpPr>
        <p:pic>
          <p:nvPicPr>
            <p:cNvPr id="30" name="Picture 29">
              <a:extLst>
                <a:ext uri="{FF2B5EF4-FFF2-40B4-BE49-F238E27FC236}">
                  <a16:creationId xmlns:a16="http://schemas.microsoft.com/office/drawing/2014/main" id="{77F6CDF5-A115-B53B-46EC-B5AB0322335B}"/>
                </a:ext>
              </a:extLst>
            </p:cNvPr>
            <p:cNvPicPr>
              <a:picLocks noChangeAspect="1"/>
            </p:cNvPicPr>
            <p:nvPr/>
          </p:nvPicPr>
          <p:blipFill>
            <a:blip r:embed="rId6"/>
            <a:srcRect l="8716"/>
            <a:stretch>
              <a:fillRect/>
            </a:stretch>
          </p:blipFill>
          <p:spPr>
            <a:xfrm>
              <a:off x="6916913" y="2073115"/>
              <a:ext cx="5179584" cy="988301"/>
            </a:xfrm>
            <a:prstGeom prst="rect">
              <a:avLst/>
            </a:prstGeom>
          </p:spPr>
        </p:pic>
        <p:pic>
          <p:nvPicPr>
            <p:cNvPr id="31" name="Picture 30">
              <a:extLst>
                <a:ext uri="{FF2B5EF4-FFF2-40B4-BE49-F238E27FC236}">
                  <a16:creationId xmlns:a16="http://schemas.microsoft.com/office/drawing/2014/main" id="{2FA2BCF5-AE9D-3CEE-A166-21DD1E15F7AE}"/>
                </a:ext>
              </a:extLst>
            </p:cNvPr>
            <p:cNvPicPr>
              <a:picLocks noChangeAspect="1"/>
            </p:cNvPicPr>
            <p:nvPr/>
          </p:nvPicPr>
          <p:blipFill>
            <a:blip r:embed="rId6"/>
            <a:srcRect l="4506" r="91475"/>
            <a:stretch>
              <a:fillRect/>
            </a:stretch>
          </p:blipFill>
          <p:spPr>
            <a:xfrm>
              <a:off x="6708815" y="2084875"/>
              <a:ext cx="171930" cy="950903"/>
            </a:xfrm>
            <a:prstGeom prst="rect">
              <a:avLst/>
            </a:prstGeom>
          </p:spPr>
        </p:pic>
        <p:pic>
          <p:nvPicPr>
            <p:cNvPr id="34" name="Picture 33">
              <a:extLst>
                <a:ext uri="{FF2B5EF4-FFF2-40B4-BE49-F238E27FC236}">
                  <a16:creationId xmlns:a16="http://schemas.microsoft.com/office/drawing/2014/main" id="{65F495AA-CF81-F786-DF10-9DA0850A6002}"/>
                </a:ext>
              </a:extLst>
            </p:cNvPr>
            <p:cNvPicPr>
              <a:picLocks noChangeAspect="1"/>
            </p:cNvPicPr>
            <p:nvPr/>
          </p:nvPicPr>
          <p:blipFill>
            <a:blip r:embed="rId6"/>
            <a:srcRect t="16064" r="96240" b="13550"/>
            <a:stretch>
              <a:fillRect/>
            </a:stretch>
          </p:blipFill>
          <p:spPr>
            <a:xfrm>
              <a:off x="6470615" y="2115052"/>
              <a:ext cx="217360" cy="904665"/>
            </a:xfrm>
            <a:prstGeom prst="rect">
              <a:avLst/>
            </a:prstGeom>
          </p:spPr>
        </p:pic>
      </p:grpSp>
      <p:grpSp>
        <p:nvGrpSpPr>
          <p:cNvPr id="56" name="Group 55">
            <a:extLst>
              <a:ext uri="{FF2B5EF4-FFF2-40B4-BE49-F238E27FC236}">
                <a16:creationId xmlns:a16="http://schemas.microsoft.com/office/drawing/2014/main" id="{3FA04B2D-57E5-5EF7-C2DF-911B9A5EE223}"/>
              </a:ext>
            </a:extLst>
          </p:cNvPr>
          <p:cNvGrpSpPr/>
          <p:nvPr/>
        </p:nvGrpSpPr>
        <p:grpSpPr>
          <a:xfrm>
            <a:off x="6453557" y="3206685"/>
            <a:ext cx="5649866" cy="652323"/>
            <a:chOff x="6453557" y="3082701"/>
            <a:chExt cx="5649866" cy="652323"/>
          </a:xfrm>
        </p:grpSpPr>
        <p:pic>
          <p:nvPicPr>
            <p:cNvPr id="35" name="Picture 34">
              <a:extLst>
                <a:ext uri="{FF2B5EF4-FFF2-40B4-BE49-F238E27FC236}">
                  <a16:creationId xmlns:a16="http://schemas.microsoft.com/office/drawing/2014/main" id="{C1108157-5715-3FF0-C3A6-9D6F8F807D36}"/>
                </a:ext>
              </a:extLst>
            </p:cNvPr>
            <p:cNvPicPr>
              <a:picLocks noChangeAspect="1"/>
            </p:cNvPicPr>
            <p:nvPr/>
          </p:nvPicPr>
          <p:blipFill>
            <a:blip r:embed="rId7"/>
            <a:srcRect t="30587" r="94902" b="26694"/>
            <a:stretch>
              <a:fillRect/>
            </a:stretch>
          </p:blipFill>
          <p:spPr>
            <a:xfrm>
              <a:off x="6453557" y="3207425"/>
              <a:ext cx="275168" cy="411293"/>
            </a:xfrm>
            <a:prstGeom prst="rect">
              <a:avLst/>
            </a:prstGeom>
          </p:spPr>
        </p:pic>
        <p:pic>
          <p:nvPicPr>
            <p:cNvPr id="36" name="Picture 35">
              <a:extLst>
                <a:ext uri="{FF2B5EF4-FFF2-40B4-BE49-F238E27FC236}">
                  <a16:creationId xmlns:a16="http://schemas.microsoft.com/office/drawing/2014/main" id="{A0B1B239-820A-F693-DA7A-9218E02DD1E3}"/>
                </a:ext>
              </a:extLst>
            </p:cNvPr>
            <p:cNvPicPr>
              <a:picLocks noChangeAspect="1"/>
            </p:cNvPicPr>
            <p:nvPr/>
          </p:nvPicPr>
          <p:blipFill>
            <a:blip r:embed="rId7"/>
            <a:srcRect l="7691"/>
            <a:stretch>
              <a:fillRect/>
            </a:stretch>
          </p:blipFill>
          <p:spPr>
            <a:xfrm>
              <a:off x="6923839" y="3082701"/>
              <a:ext cx="5179584" cy="652323"/>
            </a:xfrm>
            <a:prstGeom prst="rect">
              <a:avLst/>
            </a:prstGeom>
          </p:spPr>
        </p:pic>
        <p:pic>
          <p:nvPicPr>
            <p:cNvPr id="38" name="Picture 37">
              <a:extLst>
                <a:ext uri="{FF2B5EF4-FFF2-40B4-BE49-F238E27FC236}">
                  <a16:creationId xmlns:a16="http://schemas.microsoft.com/office/drawing/2014/main" id="{48A5231B-058A-C724-0560-7D5D93D1858F}"/>
                </a:ext>
              </a:extLst>
            </p:cNvPr>
            <p:cNvPicPr>
              <a:picLocks noChangeAspect="1"/>
            </p:cNvPicPr>
            <p:nvPr/>
          </p:nvPicPr>
          <p:blipFill>
            <a:blip r:embed="rId7"/>
            <a:srcRect l="5143" t="21943" r="92241" b="6658"/>
            <a:stretch>
              <a:fillRect/>
            </a:stretch>
          </p:blipFill>
          <p:spPr>
            <a:xfrm>
              <a:off x="6798713" y="3195777"/>
              <a:ext cx="105598" cy="514152"/>
            </a:xfrm>
            <a:prstGeom prst="rect">
              <a:avLst/>
            </a:prstGeom>
          </p:spPr>
        </p:pic>
      </p:grpSp>
      <p:grpSp>
        <p:nvGrpSpPr>
          <p:cNvPr id="48" name="Group 47">
            <a:extLst>
              <a:ext uri="{FF2B5EF4-FFF2-40B4-BE49-F238E27FC236}">
                <a16:creationId xmlns:a16="http://schemas.microsoft.com/office/drawing/2014/main" id="{F8AD59FC-6D7D-8222-AC2B-94726910BA73}"/>
              </a:ext>
            </a:extLst>
          </p:cNvPr>
          <p:cNvGrpSpPr/>
          <p:nvPr/>
        </p:nvGrpSpPr>
        <p:grpSpPr>
          <a:xfrm>
            <a:off x="6451826" y="3883160"/>
            <a:ext cx="5651597" cy="652323"/>
            <a:chOff x="6451826" y="3759176"/>
            <a:chExt cx="5651597" cy="652323"/>
          </a:xfrm>
        </p:grpSpPr>
        <p:pic>
          <p:nvPicPr>
            <p:cNvPr id="39" name="Picture 38">
              <a:extLst>
                <a:ext uri="{FF2B5EF4-FFF2-40B4-BE49-F238E27FC236}">
                  <a16:creationId xmlns:a16="http://schemas.microsoft.com/office/drawing/2014/main" id="{561F25C4-A78F-73C5-C368-A2472123733D}"/>
                </a:ext>
              </a:extLst>
            </p:cNvPr>
            <p:cNvPicPr>
              <a:picLocks noChangeAspect="1"/>
            </p:cNvPicPr>
            <p:nvPr/>
          </p:nvPicPr>
          <p:blipFill>
            <a:blip r:embed="rId8"/>
            <a:srcRect l="7048"/>
            <a:stretch>
              <a:fillRect/>
            </a:stretch>
          </p:blipFill>
          <p:spPr>
            <a:xfrm>
              <a:off x="6918272" y="3759176"/>
              <a:ext cx="5185151" cy="652323"/>
            </a:xfrm>
            <a:prstGeom prst="rect">
              <a:avLst/>
            </a:prstGeom>
          </p:spPr>
        </p:pic>
        <p:pic>
          <p:nvPicPr>
            <p:cNvPr id="40" name="Picture 39">
              <a:extLst>
                <a:ext uri="{FF2B5EF4-FFF2-40B4-BE49-F238E27FC236}">
                  <a16:creationId xmlns:a16="http://schemas.microsoft.com/office/drawing/2014/main" id="{5C27CE01-C689-A1D0-9079-728CF38F96F3}"/>
                </a:ext>
              </a:extLst>
            </p:cNvPr>
            <p:cNvPicPr>
              <a:picLocks noChangeAspect="1"/>
            </p:cNvPicPr>
            <p:nvPr/>
          </p:nvPicPr>
          <p:blipFill>
            <a:blip r:embed="rId8"/>
            <a:srcRect l="-1279" t="26547" r="95406" b="26172"/>
            <a:stretch>
              <a:fillRect/>
            </a:stretch>
          </p:blipFill>
          <p:spPr>
            <a:xfrm>
              <a:off x="6451826" y="3866511"/>
              <a:ext cx="250490" cy="361482"/>
            </a:xfrm>
            <a:prstGeom prst="rect">
              <a:avLst/>
            </a:prstGeom>
          </p:spPr>
        </p:pic>
        <p:pic>
          <p:nvPicPr>
            <p:cNvPr id="41" name="Picture 40">
              <a:extLst>
                <a:ext uri="{FF2B5EF4-FFF2-40B4-BE49-F238E27FC236}">
                  <a16:creationId xmlns:a16="http://schemas.microsoft.com/office/drawing/2014/main" id="{48ED58C6-CD23-58D4-9582-53BD93B14C8D}"/>
                </a:ext>
              </a:extLst>
            </p:cNvPr>
            <p:cNvPicPr>
              <a:picLocks noChangeAspect="1"/>
            </p:cNvPicPr>
            <p:nvPr/>
          </p:nvPicPr>
          <p:blipFill>
            <a:blip r:embed="rId8"/>
            <a:srcRect l="4626" t="10894" r="92952"/>
            <a:stretch>
              <a:fillRect/>
            </a:stretch>
          </p:blipFill>
          <p:spPr>
            <a:xfrm>
              <a:off x="6811969" y="3826689"/>
              <a:ext cx="87976" cy="580245"/>
            </a:xfrm>
            <a:prstGeom prst="rect">
              <a:avLst/>
            </a:prstGeom>
          </p:spPr>
        </p:pic>
      </p:grpSp>
      <p:grpSp>
        <p:nvGrpSpPr>
          <p:cNvPr id="49" name="Group 48">
            <a:extLst>
              <a:ext uri="{FF2B5EF4-FFF2-40B4-BE49-F238E27FC236}">
                <a16:creationId xmlns:a16="http://schemas.microsoft.com/office/drawing/2014/main" id="{3C85A72C-2591-FF5E-921F-7985D164DCE0}"/>
              </a:ext>
            </a:extLst>
          </p:cNvPr>
          <p:cNvGrpSpPr/>
          <p:nvPr/>
        </p:nvGrpSpPr>
        <p:grpSpPr>
          <a:xfrm>
            <a:off x="6453557" y="4553373"/>
            <a:ext cx="5642939" cy="780785"/>
            <a:chOff x="6453557" y="4429389"/>
            <a:chExt cx="5642939" cy="780785"/>
          </a:xfrm>
        </p:grpSpPr>
        <p:pic>
          <p:nvPicPr>
            <p:cNvPr id="45" name="Picture 44">
              <a:extLst>
                <a:ext uri="{FF2B5EF4-FFF2-40B4-BE49-F238E27FC236}">
                  <a16:creationId xmlns:a16="http://schemas.microsoft.com/office/drawing/2014/main" id="{FDCE223A-0F17-0155-F467-BDF9D109C9F9}"/>
                </a:ext>
              </a:extLst>
            </p:cNvPr>
            <p:cNvPicPr>
              <a:picLocks noChangeAspect="1"/>
            </p:cNvPicPr>
            <p:nvPr/>
          </p:nvPicPr>
          <p:blipFill>
            <a:blip r:embed="rId9"/>
            <a:srcRect l="6854"/>
            <a:stretch>
              <a:fillRect/>
            </a:stretch>
          </p:blipFill>
          <p:spPr>
            <a:xfrm>
              <a:off x="6901584" y="4429389"/>
              <a:ext cx="5194912" cy="780785"/>
            </a:xfrm>
            <a:prstGeom prst="rect">
              <a:avLst/>
            </a:prstGeom>
          </p:spPr>
        </p:pic>
        <p:pic>
          <p:nvPicPr>
            <p:cNvPr id="46" name="Picture 45">
              <a:extLst>
                <a:ext uri="{FF2B5EF4-FFF2-40B4-BE49-F238E27FC236}">
                  <a16:creationId xmlns:a16="http://schemas.microsoft.com/office/drawing/2014/main" id="{0F30C772-C87D-F0DF-8EAC-EAD86F84B321}"/>
                </a:ext>
              </a:extLst>
            </p:cNvPr>
            <p:cNvPicPr>
              <a:picLocks noChangeAspect="1"/>
            </p:cNvPicPr>
            <p:nvPr/>
          </p:nvPicPr>
          <p:blipFill>
            <a:blip r:embed="rId9"/>
            <a:srcRect l="-809" t="28800" r="95096" b="27688"/>
            <a:stretch>
              <a:fillRect/>
            </a:stretch>
          </p:blipFill>
          <p:spPr>
            <a:xfrm>
              <a:off x="6453557" y="4601007"/>
              <a:ext cx="272268" cy="373808"/>
            </a:xfrm>
            <a:prstGeom prst="rect">
              <a:avLst/>
            </a:prstGeom>
          </p:spPr>
        </p:pic>
        <p:pic>
          <p:nvPicPr>
            <p:cNvPr id="47" name="Picture 46">
              <a:extLst>
                <a:ext uri="{FF2B5EF4-FFF2-40B4-BE49-F238E27FC236}">
                  <a16:creationId xmlns:a16="http://schemas.microsoft.com/office/drawing/2014/main" id="{B2A2B039-DA7A-5BCD-2AA3-32FD2E899481}"/>
                </a:ext>
              </a:extLst>
            </p:cNvPr>
            <p:cNvPicPr>
              <a:picLocks noChangeAspect="1"/>
            </p:cNvPicPr>
            <p:nvPr/>
          </p:nvPicPr>
          <p:blipFill>
            <a:blip r:embed="rId9"/>
            <a:srcRect l="4935" t="22310" r="92814"/>
            <a:stretch>
              <a:fillRect/>
            </a:stretch>
          </p:blipFill>
          <p:spPr>
            <a:xfrm>
              <a:off x="6809966" y="4597961"/>
              <a:ext cx="97881" cy="609167"/>
            </a:xfrm>
            <a:prstGeom prst="rect">
              <a:avLst/>
            </a:prstGeom>
          </p:spPr>
        </p:pic>
      </p:grpSp>
      <p:grpSp>
        <p:nvGrpSpPr>
          <p:cNvPr id="57" name="Group 56">
            <a:extLst>
              <a:ext uri="{FF2B5EF4-FFF2-40B4-BE49-F238E27FC236}">
                <a16:creationId xmlns:a16="http://schemas.microsoft.com/office/drawing/2014/main" id="{78BAF113-3B43-FE77-76FD-52EFEF80055C}"/>
              </a:ext>
            </a:extLst>
          </p:cNvPr>
          <p:cNvGrpSpPr/>
          <p:nvPr/>
        </p:nvGrpSpPr>
        <p:grpSpPr>
          <a:xfrm>
            <a:off x="6514949" y="5367056"/>
            <a:ext cx="5592515" cy="1040614"/>
            <a:chOff x="6514949" y="5243072"/>
            <a:chExt cx="5592515" cy="1040614"/>
          </a:xfrm>
        </p:grpSpPr>
        <p:pic>
          <p:nvPicPr>
            <p:cNvPr id="51" name="Picture 50">
              <a:extLst>
                <a:ext uri="{FF2B5EF4-FFF2-40B4-BE49-F238E27FC236}">
                  <a16:creationId xmlns:a16="http://schemas.microsoft.com/office/drawing/2014/main" id="{1337B044-7B8F-EB93-15FE-97E2AFBFF288}"/>
                </a:ext>
              </a:extLst>
            </p:cNvPr>
            <p:cNvPicPr>
              <a:picLocks noChangeAspect="1"/>
            </p:cNvPicPr>
            <p:nvPr/>
          </p:nvPicPr>
          <p:blipFill>
            <a:blip r:embed="rId10"/>
            <a:srcRect l="5865" b="16099"/>
            <a:stretch>
              <a:fillRect/>
            </a:stretch>
          </p:blipFill>
          <p:spPr>
            <a:xfrm>
              <a:off x="6902054" y="5243072"/>
              <a:ext cx="5201369" cy="841612"/>
            </a:xfrm>
            <a:prstGeom prst="rect">
              <a:avLst/>
            </a:prstGeom>
          </p:spPr>
        </p:pic>
        <p:pic>
          <p:nvPicPr>
            <p:cNvPr id="52" name="Picture 51">
              <a:extLst>
                <a:ext uri="{FF2B5EF4-FFF2-40B4-BE49-F238E27FC236}">
                  <a16:creationId xmlns:a16="http://schemas.microsoft.com/office/drawing/2014/main" id="{0148F7F8-F922-8CF6-1604-148C7D834E34}"/>
                </a:ext>
              </a:extLst>
            </p:cNvPr>
            <p:cNvPicPr>
              <a:picLocks noChangeAspect="1"/>
            </p:cNvPicPr>
            <p:nvPr/>
          </p:nvPicPr>
          <p:blipFill>
            <a:blip r:embed="rId10"/>
            <a:srcRect t="24785" r="97531" b="39931"/>
            <a:stretch>
              <a:fillRect/>
            </a:stretch>
          </p:blipFill>
          <p:spPr>
            <a:xfrm>
              <a:off x="6514949" y="5501175"/>
              <a:ext cx="134187" cy="418520"/>
            </a:xfrm>
            <a:prstGeom prst="rect">
              <a:avLst/>
            </a:prstGeom>
          </p:spPr>
        </p:pic>
        <p:pic>
          <p:nvPicPr>
            <p:cNvPr id="53" name="Picture 52">
              <a:extLst>
                <a:ext uri="{FF2B5EF4-FFF2-40B4-BE49-F238E27FC236}">
                  <a16:creationId xmlns:a16="http://schemas.microsoft.com/office/drawing/2014/main" id="{C6949038-0121-9AEB-D1C8-C17AC16CE448}"/>
                </a:ext>
              </a:extLst>
            </p:cNvPr>
            <p:cNvPicPr>
              <a:picLocks noChangeAspect="1"/>
            </p:cNvPicPr>
            <p:nvPr/>
          </p:nvPicPr>
          <p:blipFill>
            <a:blip r:embed="rId10"/>
            <a:srcRect l="4649" t="21053" r="94102" b="20679"/>
            <a:stretch>
              <a:fillRect/>
            </a:stretch>
          </p:blipFill>
          <p:spPr>
            <a:xfrm>
              <a:off x="6801847" y="5423039"/>
              <a:ext cx="59795" cy="609168"/>
            </a:xfrm>
            <a:prstGeom prst="rect">
              <a:avLst/>
            </a:prstGeom>
          </p:spPr>
        </p:pic>
        <p:pic>
          <p:nvPicPr>
            <p:cNvPr id="54" name="Picture 53">
              <a:extLst>
                <a:ext uri="{FF2B5EF4-FFF2-40B4-BE49-F238E27FC236}">
                  <a16:creationId xmlns:a16="http://schemas.microsoft.com/office/drawing/2014/main" id="{7D2A1DE8-CA87-A6A1-6B71-6C36D3C9DAF8}"/>
                </a:ext>
              </a:extLst>
            </p:cNvPr>
            <p:cNvPicPr>
              <a:picLocks noChangeAspect="1"/>
            </p:cNvPicPr>
            <p:nvPr/>
          </p:nvPicPr>
          <p:blipFill>
            <a:blip r:embed="rId10"/>
            <a:srcRect l="4069" t="82350"/>
            <a:stretch>
              <a:fillRect/>
            </a:stretch>
          </p:blipFill>
          <p:spPr>
            <a:xfrm>
              <a:off x="6798713" y="6076801"/>
              <a:ext cx="5308751" cy="206885"/>
            </a:xfrm>
            <a:prstGeom prst="rect">
              <a:avLst/>
            </a:prstGeom>
          </p:spPr>
        </p:pic>
      </p:grpSp>
      <p:sp>
        <p:nvSpPr>
          <p:cNvPr id="59" name="Pentagon 58">
            <a:extLst>
              <a:ext uri="{FF2B5EF4-FFF2-40B4-BE49-F238E27FC236}">
                <a16:creationId xmlns:a16="http://schemas.microsoft.com/office/drawing/2014/main" id="{F42B1E60-3CB2-DE46-2D19-58FCDBD70948}"/>
              </a:ext>
            </a:extLst>
          </p:cNvPr>
          <p:cNvSpPr/>
          <p:nvPr/>
        </p:nvSpPr>
        <p:spPr>
          <a:xfrm>
            <a:off x="63499" y="0"/>
            <a:ext cx="12064999" cy="428691"/>
          </a:xfrm>
          <a:prstGeom prst="homePlate">
            <a:avLst/>
          </a:prstGeom>
          <a:solidFill>
            <a:srgbClr val="00B0F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t>1) Feature selection</a:t>
            </a:r>
          </a:p>
        </p:txBody>
      </p:sp>
      <p:grpSp>
        <p:nvGrpSpPr>
          <p:cNvPr id="10" name="Group 9">
            <a:extLst>
              <a:ext uri="{FF2B5EF4-FFF2-40B4-BE49-F238E27FC236}">
                <a16:creationId xmlns:a16="http://schemas.microsoft.com/office/drawing/2014/main" id="{3EC65946-13AA-99C8-D937-D3EEEEF03485}"/>
              </a:ext>
            </a:extLst>
          </p:cNvPr>
          <p:cNvGrpSpPr/>
          <p:nvPr/>
        </p:nvGrpSpPr>
        <p:grpSpPr>
          <a:xfrm>
            <a:off x="11177" y="6528811"/>
            <a:ext cx="12192000" cy="369332"/>
            <a:chOff x="0" y="6488668"/>
            <a:chExt cx="12192000" cy="369332"/>
          </a:xfrm>
        </p:grpSpPr>
        <p:grpSp>
          <p:nvGrpSpPr>
            <p:cNvPr id="11" name="Group 10">
              <a:extLst>
                <a:ext uri="{FF2B5EF4-FFF2-40B4-BE49-F238E27FC236}">
                  <a16:creationId xmlns:a16="http://schemas.microsoft.com/office/drawing/2014/main" id="{F6D3909B-27F8-3F2C-58CB-866D783F5AD0}"/>
                </a:ext>
              </a:extLst>
            </p:cNvPr>
            <p:cNvGrpSpPr/>
            <p:nvPr/>
          </p:nvGrpSpPr>
          <p:grpSpPr>
            <a:xfrm>
              <a:off x="0" y="6488668"/>
              <a:ext cx="12192000" cy="349984"/>
              <a:chOff x="0" y="6488668"/>
              <a:chExt cx="12192000" cy="349984"/>
            </a:xfrm>
          </p:grpSpPr>
          <p:sp>
            <p:nvSpPr>
              <p:cNvPr id="16" name="TextBox 15">
                <a:extLst>
                  <a:ext uri="{FF2B5EF4-FFF2-40B4-BE49-F238E27FC236}">
                    <a16:creationId xmlns:a16="http://schemas.microsoft.com/office/drawing/2014/main" id="{3F3BE247-0EC8-FACD-EC5B-32A0EA2D0802}"/>
                  </a:ext>
                </a:extLst>
              </p:cNvPr>
              <p:cNvSpPr txBox="1"/>
              <p:nvPr/>
            </p:nvSpPr>
            <p:spPr>
              <a:xfrm>
                <a:off x="0" y="6500098"/>
                <a:ext cx="12192000" cy="338554"/>
              </a:xfrm>
              <a:prstGeom prst="rect">
                <a:avLst/>
              </a:prstGeom>
              <a:noFill/>
            </p:spPr>
            <p:txBody>
              <a:bodyPr wrap="square" rtlCol="0">
                <a:spAutoFit/>
              </a:bodyPr>
              <a:lstStyle/>
              <a:p>
                <a:r>
                  <a:rPr lang="en-US" sz="1600" dirty="0">
                    <a:hlinkClick r:id="rId11"/>
                  </a:rPr>
                  <a:t>paulina.pilapana@northumbria.ac.uk</a:t>
                </a:r>
                <a:r>
                  <a:rPr lang="en-US" sz="1600" dirty="0"/>
                  <a:t>										6</a:t>
                </a:r>
              </a:p>
            </p:txBody>
          </p:sp>
          <p:cxnSp>
            <p:nvCxnSpPr>
              <p:cNvPr id="17" name="Straight Connector 16">
                <a:extLst>
                  <a:ext uri="{FF2B5EF4-FFF2-40B4-BE49-F238E27FC236}">
                    <a16:creationId xmlns:a16="http://schemas.microsoft.com/office/drawing/2014/main" id="{876D5E97-22CE-59DA-C69A-A7ECF37F3A85}"/>
                  </a:ext>
                </a:extLst>
              </p:cNvPr>
              <p:cNvCxnSpPr/>
              <p:nvPr/>
            </p:nvCxnSpPr>
            <p:spPr>
              <a:xfrm>
                <a:off x="0" y="6488668"/>
                <a:ext cx="12192000" cy="0"/>
              </a:xfrm>
              <a:prstGeom prst="line">
                <a:avLst/>
              </a:prstGeom>
              <a:ln w="63500">
                <a:gradFill flip="none" rotWithShape="1">
                  <a:gsLst>
                    <a:gs pos="0">
                      <a:schemeClr val="tx1"/>
                    </a:gs>
                    <a:gs pos="46000">
                      <a:schemeClr val="accent1">
                        <a:lumMod val="95000"/>
                        <a:lumOff val="5000"/>
                      </a:schemeClr>
                    </a:gs>
                    <a:gs pos="100000">
                      <a:schemeClr val="accent1">
                        <a:lumMod val="60000"/>
                      </a:schemeClr>
                    </a:gs>
                  </a:gsLst>
                  <a:path path="circle">
                    <a:fillToRect l="50000" t="130000" r="50000" b="-30000"/>
                  </a:path>
                  <a:tileRect/>
                </a:gradFill>
              </a:ln>
            </p:spPr>
            <p:style>
              <a:lnRef idx="2">
                <a:schemeClr val="dk1"/>
              </a:lnRef>
              <a:fillRef idx="0">
                <a:schemeClr val="dk1"/>
              </a:fillRef>
              <a:effectRef idx="1">
                <a:schemeClr val="dk1"/>
              </a:effectRef>
              <a:fontRef idx="minor">
                <a:schemeClr val="tx1"/>
              </a:fontRef>
            </p:style>
          </p:cxnSp>
        </p:grpSp>
        <p:pic>
          <p:nvPicPr>
            <p:cNvPr id="12" name="Picture 2">
              <a:extLst>
                <a:ext uri="{FF2B5EF4-FFF2-40B4-BE49-F238E27FC236}">
                  <a16:creationId xmlns:a16="http://schemas.microsoft.com/office/drawing/2014/main" id="{F721E592-ED4E-379F-FA63-0B247DA2B46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73576"/>
            <a:stretch/>
          </p:blipFill>
          <p:spPr bwMode="auto">
            <a:xfrm>
              <a:off x="5949887" y="6510978"/>
              <a:ext cx="292226" cy="347022"/>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Curved Up Arrow 2">
            <a:extLst>
              <a:ext uri="{FF2B5EF4-FFF2-40B4-BE49-F238E27FC236}">
                <a16:creationId xmlns:a16="http://schemas.microsoft.com/office/drawing/2014/main" id="{8C422C1A-12EA-75DE-9452-D0134A657A81}"/>
              </a:ext>
            </a:extLst>
          </p:cNvPr>
          <p:cNvSpPr/>
          <p:nvPr/>
        </p:nvSpPr>
        <p:spPr>
          <a:xfrm>
            <a:off x="290946" y="959627"/>
            <a:ext cx="678873" cy="333475"/>
          </a:xfrm>
          <a:prstGeom prst="curved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Curved Up Arrow 4">
            <a:extLst>
              <a:ext uri="{FF2B5EF4-FFF2-40B4-BE49-F238E27FC236}">
                <a16:creationId xmlns:a16="http://schemas.microsoft.com/office/drawing/2014/main" id="{53808B21-2BDB-2613-7D71-A2947D66FD48}"/>
              </a:ext>
            </a:extLst>
          </p:cNvPr>
          <p:cNvSpPr/>
          <p:nvPr/>
        </p:nvSpPr>
        <p:spPr>
          <a:xfrm>
            <a:off x="401783" y="3500437"/>
            <a:ext cx="678873" cy="333475"/>
          </a:xfrm>
          <a:prstGeom prst="curved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50477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7DC28-F3EA-CC56-90F0-CFEC58BFE570}"/>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8DC1434D-FAD7-C9B9-6002-68FADBAA61EB}"/>
              </a:ext>
            </a:extLst>
          </p:cNvPr>
          <p:cNvGrpSpPr/>
          <p:nvPr/>
        </p:nvGrpSpPr>
        <p:grpSpPr>
          <a:xfrm>
            <a:off x="11177" y="6528811"/>
            <a:ext cx="12192000" cy="369332"/>
            <a:chOff x="0" y="6488668"/>
            <a:chExt cx="12192000" cy="369332"/>
          </a:xfrm>
        </p:grpSpPr>
        <p:grpSp>
          <p:nvGrpSpPr>
            <p:cNvPr id="6" name="Group 5">
              <a:extLst>
                <a:ext uri="{FF2B5EF4-FFF2-40B4-BE49-F238E27FC236}">
                  <a16:creationId xmlns:a16="http://schemas.microsoft.com/office/drawing/2014/main" id="{D11F9429-735E-921C-B45A-343165B1AD51}"/>
                </a:ext>
              </a:extLst>
            </p:cNvPr>
            <p:cNvGrpSpPr/>
            <p:nvPr/>
          </p:nvGrpSpPr>
          <p:grpSpPr>
            <a:xfrm>
              <a:off x="0" y="6488668"/>
              <a:ext cx="12192000" cy="349984"/>
              <a:chOff x="0" y="6488668"/>
              <a:chExt cx="12192000" cy="349984"/>
            </a:xfrm>
          </p:grpSpPr>
          <p:sp>
            <p:nvSpPr>
              <p:cNvPr id="4" name="TextBox 3">
                <a:extLst>
                  <a:ext uri="{FF2B5EF4-FFF2-40B4-BE49-F238E27FC236}">
                    <a16:creationId xmlns:a16="http://schemas.microsoft.com/office/drawing/2014/main" id="{BA7153EA-1A0A-A3FD-C04E-8450CD4648BE}"/>
                  </a:ext>
                </a:extLst>
              </p:cNvPr>
              <p:cNvSpPr txBox="1"/>
              <p:nvPr/>
            </p:nvSpPr>
            <p:spPr>
              <a:xfrm>
                <a:off x="0" y="6500098"/>
                <a:ext cx="12192000" cy="338554"/>
              </a:xfrm>
              <a:prstGeom prst="rect">
                <a:avLst/>
              </a:prstGeom>
              <a:noFill/>
            </p:spPr>
            <p:txBody>
              <a:bodyPr wrap="square" rtlCol="0">
                <a:spAutoFit/>
              </a:bodyPr>
              <a:lstStyle/>
              <a:p>
                <a:r>
                  <a:rPr lang="en-US" sz="1600" dirty="0">
                    <a:hlinkClick r:id="rId3"/>
                  </a:rPr>
                  <a:t>paulina.pilapana@northumbria.ac.uk</a:t>
                </a:r>
                <a:r>
                  <a:rPr lang="en-US" sz="1600" dirty="0"/>
                  <a:t>										7</a:t>
                </a:r>
              </a:p>
            </p:txBody>
          </p:sp>
          <p:cxnSp>
            <p:nvCxnSpPr>
              <p:cNvPr id="5" name="Straight Connector 4">
                <a:extLst>
                  <a:ext uri="{FF2B5EF4-FFF2-40B4-BE49-F238E27FC236}">
                    <a16:creationId xmlns:a16="http://schemas.microsoft.com/office/drawing/2014/main" id="{DD37EEA1-AD18-F5EC-A5E4-A1FAC206572B}"/>
                  </a:ext>
                </a:extLst>
              </p:cNvPr>
              <p:cNvCxnSpPr/>
              <p:nvPr/>
            </p:nvCxnSpPr>
            <p:spPr>
              <a:xfrm>
                <a:off x="0" y="6488668"/>
                <a:ext cx="12192000" cy="0"/>
              </a:xfrm>
              <a:prstGeom prst="line">
                <a:avLst/>
              </a:prstGeom>
              <a:ln w="63500">
                <a:gradFill flip="none" rotWithShape="1">
                  <a:gsLst>
                    <a:gs pos="0">
                      <a:schemeClr val="tx1"/>
                    </a:gs>
                    <a:gs pos="46000">
                      <a:schemeClr val="accent1">
                        <a:lumMod val="95000"/>
                        <a:lumOff val="5000"/>
                      </a:schemeClr>
                    </a:gs>
                    <a:gs pos="100000">
                      <a:schemeClr val="accent1">
                        <a:lumMod val="60000"/>
                      </a:schemeClr>
                    </a:gs>
                  </a:gsLst>
                  <a:path path="circle">
                    <a:fillToRect l="50000" t="130000" r="50000" b="-30000"/>
                  </a:path>
                  <a:tileRect/>
                </a:gradFill>
              </a:ln>
            </p:spPr>
            <p:style>
              <a:lnRef idx="2">
                <a:schemeClr val="dk1"/>
              </a:lnRef>
              <a:fillRef idx="0">
                <a:schemeClr val="dk1"/>
              </a:fillRef>
              <a:effectRef idx="1">
                <a:schemeClr val="dk1"/>
              </a:effectRef>
              <a:fontRef idx="minor">
                <a:schemeClr val="tx1"/>
              </a:fontRef>
            </p:style>
          </p:cxnSp>
        </p:grpSp>
        <p:pic>
          <p:nvPicPr>
            <p:cNvPr id="7" name="Picture 2">
              <a:extLst>
                <a:ext uri="{FF2B5EF4-FFF2-40B4-BE49-F238E27FC236}">
                  <a16:creationId xmlns:a16="http://schemas.microsoft.com/office/drawing/2014/main" id="{7D1BA169-61B7-D2BA-CEB5-396F1778E8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3576"/>
            <a:stretch/>
          </p:blipFill>
          <p:spPr bwMode="auto">
            <a:xfrm>
              <a:off x="5949887" y="6510978"/>
              <a:ext cx="292226" cy="34702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itle 1" descr="Nasa/Goddard">
            <a:extLst>
              <a:ext uri="{FF2B5EF4-FFF2-40B4-BE49-F238E27FC236}">
                <a16:creationId xmlns:a16="http://schemas.microsoft.com/office/drawing/2014/main" id="{748E03A3-6427-FB19-31B9-6D9A2B7E9047}"/>
              </a:ext>
            </a:extLst>
          </p:cNvPr>
          <p:cNvSpPr txBox="1">
            <a:spLocks/>
          </p:cNvSpPr>
          <p:nvPr/>
        </p:nvSpPr>
        <p:spPr>
          <a:xfrm>
            <a:off x="0" y="3422"/>
            <a:ext cx="12180823" cy="123655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4">
                    <a:lumMod val="75000"/>
                  </a:schemeClr>
                </a:solidFill>
              </a:rPr>
              <a:t>Automatic algorithm to identify reconnection</a:t>
            </a:r>
          </a:p>
        </p:txBody>
      </p:sp>
      <p:sp>
        <p:nvSpPr>
          <p:cNvPr id="3" name="Pentagon 2">
            <a:extLst>
              <a:ext uri="{FF2B5EF4-FFF2-40B4-BE49-F238E27FC236}">
                <a16:creationId xmlns:a16="http://schemas.microsoft.com/office/drawing/2014/main" id="{AD3F0048-97DA-3686-BA92-863BFAC7B736}"/>
              </a:ext>
            </a:extLst>
          </p:cNvPr>
          <p:cNvSpPr/>
          <p:nvPr/>
        </p:nvSpPr>
        <p:spPr>
          <a:xfrm>
            <a:off x="701182" y="1682268"/>
            <a:ext cx="2480519" cy="1603373"/>
          </a:xfrm>
          <a:prstGeom prst="homePlat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t>1)</a:t>
            </a:r>
          </a:p>
          <a:p>
            <a:pPr algn="ctr"/>
            <a:r>
              <a:rPr lang="en-US" sz="2200" b="1" dirty="0"/>
              <a:t>Feature selection</a:t>
            </a:r>
          </a:p>
        </p:txBody>
      </p:sp>
      <p:sp>
        <p:nvSpPr>
          <p:cNvPr id="17" name="Pentagon 16">
            <a:extLst>
              <a:ext uri="{FF2B5EF4-FFF2-40B4-BE49-F238E27FC236}">
                <a16:creationId xmlns:a16="http://schemas.microsoft.com/office/drawing/2014/main" id="{4D87711E-B79B-6890-D4CC-29CFFCE0B476}"/>
              </a:ext>
            </a:extLst>
          </p:cNvPr>
          <p:cNvSpPr/>
          <p:nvPr/>
        </p:nvSpPr>
        <p:spPr>
          <a:xfrm>
            <a:off x="9039271" y="1682266"/>
            <a:ext cx="2480519" cy="1603341"/>
          </a:xfrm>
          <a:prstGeom prst="homePlate">
            <a:avLst/>
          </a:prstGeom>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2700000" scaled="1"/>
            <a:tileRect/>
          </a:gra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t>4)</a:t>
            </a:r>
          </a:p>
          <a:p>
            <a:pPr algn="ctr"/>
            <a:r>
              <a:rPr lang="en-US" sz="2200" b="1" dirty="0"/>
              <a:t>Isolate discrete reconnection events</a:t>
            </a:r>
          </a:p>
        </p:txBody>
      </p:sp>
      <p:sp>
        <p:nvSpPr>
          <p:cNvPr id="9" name="Pentagon 8">
            <a:extLst>
              <a:ext uri="{FF2B5EF4-FFF2-40B4-BE49-F238E27FC236}">
                <a16:creationId xmlns:a16="http://schemas.microsoft.com/office/drawing/2014/main" id="{9CF3F96D-3AEE-B831-552D-7B7FCDE3FAFF}"/>
              </a:ext>
            </a:extLst>
          </p:cNvPr>
          <p:cNvSpPr/>
          <p:nvPr/>
        </p:nvSpPr>
        <p:spPr>
          <a:xfrm>
            <a:off x="6259908" y="1682267"/>
            <a:ext cx="2480519" cy="1603347"/>
          </a:xfrm>
          <a:prstGeom prst="homePlate">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lin ang="2700000" scaled="1"/>
            <a:tileRect/>
          </a:gra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t>3)</a:t>
            </a:r>
          </a:p>
          <a:p>
            <a:pPr algn="ctr"/>
            <a:r>
              <a:rPr lang="en-US" sz="2200" b="1" dirty="0"/>
              <a:t>Identify reconnection cluster</a:t>
            </a:r>
          </a:p>
        </p:txBody>
      </p:sp>
      <p:sp>
        <p:nvSpPr>
          <p:cNvPr id="2" name="TextBox 1">
            <a:extLst>
              <a:ext uri="{FF2B5EF4-FFF2-40B4-BE49-F238E27FC236}">
                <a16:creationId xmlns:a16="http://schemas.microsoft.com/office/drawing/2014/main" id="{0FF66E65-F600-9CB9-539E-F83DB9B7A1D3}"/>
              </a:ext>
            </a:extLst>
          </p:cNvPr>
          <p:cNvSpPr txBox="1"/>
          <p:nvPr/>
        </p:nvSpPr>
        <p:spPr>
          <a:xfrm>
            <a:off x="3480545" y="3518316"/>
            <a:ext cx="2480519" cy="1200329"/>
          </a:xfrm>
          <a:prstGeom prst="rect">
            <a:avLst/>
          </a:prstGeom>
          <a:noFill/>
          <a:ln w="28575">
            <a:solidFill>
              <a:srgbClr val="FE8E01"/>
            </a:solidFill>
          </a:ln>
        </p:spPr>
        <p:txBody>
          <a:bodyPr wrap="square" rtlCol="0">
            <a:spAutoFit/>
          </a:bodyPr>
          <a:lstStyle/>
          <a:p>
            <a:pPr marL="285750" indent="-285750" algn="just">
              <a:buFont typeface="Arial" panose="020B0604020202020204" pitchFamily="34" charset="0"/>
              <a:buChar char="•"/>
            </a:pPr>
            <a:r>
              <a:rPr lang="en-US" dirty="0"/>
              <a:t>Train TICC over different turbulent datasets to find “the best model”.</a:t>
            </a:r>
          </a:p>
        </p:txBody>
      </p:sp>
      <p:sp>
        <p:nvSpPr>
          <p:cNvPr id="11" name="Pentagon 10">
            <a:extLst>
              <a:ext uri="{FF2B5EF4-FFF2-40B4-BE49-F238E27FC236}">
                <a16:creationId xmlns:a16="http://schemas.microsoft.com/office/drawing/2014/main" id="{A4FCE19A-196D-C982-9B8A-28A6F3E8FF9E}"/>
              </a:ext>
            </a:extLst>
          </p:cNvPr>
          <p:cNvSpPr/>
          <p:nvPr/>
        </p:nvSpPr>
        <p:spPr>
          <a:xfrm>
            <a:off x="3480545" y="1682266"/>
            <a:ext cx="2480519" cy="1603353"/>
          </a:xfrm>
          <a:prstGeom prst="homePlate">
            <a:avLst/>
          </a:prstGeom>
          <a:solidFill>
            <a:srgbClr val="FE8E01"/>
          </a:solidFill>
          <a:ln w="28575">
            <a:solidFill>
              <a:schemeClr val="tx1"/>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t>2)</a:t>
            </a:r>
          </a:p>
          <a:p>
            <a:pPr algn="ctr"/>
            <a:r>
              <a:rPr lang="en-US" sz="2200" b="1" dirty="0"/>
              <a:t>Train and apply TICC</a:t>
            </a:r>
          </a:p>
        </p:txBody>
      </p:sp>
    </p:spTree>
    <p:extLst>
      <p:ext uri="{BB962C8B-B14F-4D97-AF65-F5344CB8AC3E}">
        <p14:creationId xmlns:p14="http://schemas.microsoft.com/office/powerpoint/2010/main" val="10508822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14425</TotalTime>
  <Words>5499</Words>
  <Application>Microsoft Macintosh PowerPoint</Application>
  <PresentationFormat>Widescreen</PresentationFormat>
  <Paragraphs>498</Paragraphs>
  <Slides>25</Slides>
  <Notes>23</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25</vt:i4>
      </vt:variant>
    </vt:vector>
  </HeadingPairs>
  <TitlesOfParts>
    <vt:vector size="45" baseType="lpstr">
      <vt:lpstr>-webkit-standard</vt:lpstr>
      <vt:lpstr>AdvOT564e738a.BI</vt:lpstr>
      <vt:lpstr>AdvOTb4af3d5d.I</vt:lpstr>
      <vt:lpstr>AdvOTf9433e2d</vt:lpstr>
      <vt:lpstr>AdvOTf9433e2d+fb</vt:lpstr>
      <vt:lpstr>AdvTT691e30a0</vt:lpstr>
      <vt:lpstr>AdvTT8f3612e7</vt:lpstr>
      <vt:lpstr>Aptos</vt:lpstr>
      <vt:lpstr>Aptos Display</vt:lpstr>
      <vt:lpstr>Arial</vt:lpstr>
      <vt:lpstr>Cambria Math</vt:lpstr>
      <vt:lpstr>CMR9</vt:lpstr>
      <vt:lpstr>EuclidSymbol</vt:lpstr>
      <vt:lpstr>LMRoman10</vt:lpstr>
      <vt:lpstr>LMRoman12</vt:lpstr>
      <vt:lpstr>ProximaCond</vt:lpstr>
      <vt:lpstr>STIXGeneral</vt:lpstr>
      <vt:lpstr>TimesLTStd</vt:lpstr>
      <vt:lpstr>Wingdings</vt:lpstr>
      <vt:lpstr>Office Theme</vt:lpstr>
      <vt:lpstr>Identifying magnetic reconnection to assess its role in collisionless turbulent plasmas using the unsupervised machine learning TICC algorithm</vt:lpstr>
      <vt:lpstr> Universal phenomenon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Identifying magnetic reconnection to assess its role in collisionless turbulent plasmas using the unsupervised machine learning TICC algorithm</vt:lpstr>
      <vt:lpstr>Prevalence of magnetic reconnection</vt:lpstr>
      <vt:lpstr>Turbulent properties vs. Prevalence of MR events</vt:lpstr>
      <vt:lpstr>Turbulent properties vs. Prevalence of MR events</vt:lpstr>
      <vt:lpstr>Other turbulent properties…</vt:lpstr>
      <vt:lpstr>Other turbulent properties</vt:lpstr>
      <vt:lpstr>Data Processing</vt:lpstr>
      <vt:lpstr>Toeplitz Inverse-Covariance Clustering (TICC)</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paulina.quijia.pilapana</dc:creator>
  <cp:lastModifiedBy>paulina.quijia.pilapana</cp:lastModifiedBy>
  <cp:revision>177</cp:revision>
  <dcterms:created xsi:type="dcterms:W3CDTF">2024-10-22T10:48:51Z</dcterms:created>
  <dcterms:modified xsi:type="dcterms:W3CDTF">2025-07-09T21:52:09Z</dcterms:modified>
</cp:coreProperties>
</file>