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5765800" cy="3600450"/>
  <p:notesSz cx="5765800" cy="36004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300" y="62405"/>
            <a:ext cx="445516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2016252"/>
            <a:ext cx="4036060" cy="90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B29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#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B29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#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88290" y="828103"/>
            <a:ext cx="2508123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969387" y="828103"/>
            <a:ext cx="2508123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B29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#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B29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#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B29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#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60085" cy="355600"/>
          </a:xfrm>
          <a:custGeom>
            <a:avLst/>
            <a:gdLst/>
            <a:ahLst/>
            <a:cxnLst/>
            <a:rect l="l" t="t" r="r" b="b"/>
            <a:pathLst>
              <a:path w="5760085" h="355600">
                <a:moveTo>
                  <a:pt x="5759996" y="0"/>
                </a:moveTo>
                <a:lnTo>
                  <a:pt x="0" y="0"/>
                </a:lnTo>
                <a:lnTo>
                  <a:pt x="0" y="355180"/>
                </a:lnTo>
                <a:lnTo>
                  <a:pt x="5759996" y="355180"/>
                </a:lnTo>
                <a:lnTo>
                  <a:pt x="5759996" y="0"/>
                </a:lnTo>
                <a:close/>
              </a:path>
            </a:pathLst>
          </a:custGeom>
          <a:solidFill>
            <a:srgbClr val="E5EF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900" y="62405"/>
            <a:ext cx="5625998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986" y="600289"/>
            <a:ext cx="2887345" cy="186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0582" y="3497679"/>
            <a:ext cx="61912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B29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437735" y="3497679"/>
            <a:ext cx="46164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9966" y="3497679"/>
            <a:ext cx="267970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03D1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#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slide" Target="slide1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slide" Target="slide1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slide" Target="slide1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slide" Target="slide1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slide" Target="slide1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slide" Target="slide1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03/PhysRevLett.126.125101" TargetMode="External"/><Relationship Id="rId3" Type="http://schemas.openxmlformats.org/officeDocument/2006/relationships/hyperlink" Target="https://doi.org/10.1038/s41598-023-45650-x" TargetMode="External"/><Relationship Id="rId4" Type="http://schemas.openxmlformats.org/officeDocument/2006/relationships/slide" Target="slide1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slide" Target="slide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slide" Target="slide1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slide" Target="slide1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slide" Target="slide1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slide" Target="slide1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1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1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5.jpg"/><Relationship Id="rId4" Type="http://schemas.openxmlformats.org/officeDocument/2006/relationships/slide" Target="slide1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slide" Target="slide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44" y="414502"/>
            <a:ext cx="5483225" cy="706755"/>
          </a:xfrm>
          <a:prstGeom prst="rect"/>
          <a:solidFill>
            <a:srgbClr val="D8E8E0"/>
          </a:solidFill>
        </p:spPr>
        <p:txBody>
          <a:bodyPr wrap="square" lIns="0" tIns="73025" rIns="0" bIns="0" rtlCol="0" vert="horz">
            <a:spAutoFit/>
          </a:bodyPr>
          <a:lstStyle/>
          <a:p>
            <a:pPr marL="996315" marR="326390" indent="-662305">
              <a:lnSpc>
                <a:spcPct val="106700"/>
              </a:lnSpc>
              <a:spcBef>
                <a:spcPts val="575"/>
              </a:spcBef>
            </a:pPr>
            <a:r>
              <a:rPr dirty="0" spc="10"/>
              <a:t>Multispacecraft</a:t>
            </a:r>
            <a:r>
              <a:rPr dirty="0" spc="325"/>
              <a:t> </a:t>
            </a:r>
            <a:r>
              <a:rPr dirty="0" spc="10"/>
              <a:t>Observations</a:t>
            </a:r>
            <a:r>
              <a:rPr dirty="0" spc="330"/>
              <a:t> </a:t>
            </a:r>
            <a:r>
              <a:rPr dirty="0" spc="10"/>
              <a:t>of</a:t>
            </a:r>
            <a:r>
              <a:rPr dirty="0" spc="330"/>
              <a:t> </a:t>
            </a:r>
            <a:r>
              <a:rPr dirty="0" spc="10"/>
              <a:t>Reconnection</a:t>
            </a:r>
            <a:r>
              <a:rPr dirty="0" spc="325"/>
              <a:t> </a:t>
            </a:r>
            <a:r>
              <a:rPr dirty="0" spc="10"/>
              <a:t>Topologies</a:t>
            </a:r>
            <a:r>
              <a:rPr dirty="0" spc="330"/>
              <a:t> </a:t>
            </a:r>
            <a:r>
              <a:rPr dirty="0" spc="-25"/>
              <a:t>and </a:t>
            </a:r>
            <a:r>
              <a:rPr dirty="0" spc="80"/>
              <a:t>Their</a:t>
            </a:r>
            <a:r>
              <a:rPr dirty="0" spc="240"/>
              <a:t> </a:t>
            </a:r>
            <a:r>
              <a:rPr dirty="0" spc="50"/>
              <a:t>Role</a:t>
            </a:r>
            <a:r>
              <a:rPr dirty="0" spc="240"/>
              <a:t> </a:t>
            </a:r>
            <a:r>
              <a:rPr dirty="0"/>
              <a:t>in</a:t>
            </a:r>
            <a:r>
              <a:rPr dirty="0" spc="245"/>
              <a:t> </a:t>
            </a:r>
            <a:r>
              <a:rPr dirty="0"/>
              <a:t>the</a:t>
            </a:r>
            <a:r>
              <a:rPr dirty="0" spc="240"/>
              <a:t> </a:t>
            </a:r>
            <a:r>
              <a:rPr dirty="0"/>
              <a:t>Turbulent</a:t>
            </a:r>
            <a:r>
              <a:rPr dirty="0" spc="245"/>
              <a:t> </a:t>
            </a:r>
            <a:r>
              <a:rPr dirty="0" spc="70"/>
              <a:t>Energy</a:t>
            </a:r>
            <a:r>
              <a:rPr dirty="0" spc="240"/>
              <a:t> </a:t>
            </a:r>
            <a:r>
              <a:rPr dirty="0" spc="-10"/>
              <a:t>Cascade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3144" y="1349792"/>
            <a:ext cx="5316855" cy="1616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20090">
              <a:lnSpc>
                <a:spcPct val="100000"/>
              </a:lnSpc>
              <a:spcBef>
                <a:spcPts val="90"/>
              </a:spcBef>
              <a:tabLst>
                <a:tab pos="1848485" algn="l"/>
                <a:tab pos="2580005" algn="l"/>
                <a:tab pos="3756025" algn="l"/>
              </a:tabLst>
            </a:pPr>
            <a:r>
              <a:rPr dirty="0" sz="1100" spc="110">
                <a:latin typeface="Calibri"/>
                <a:cs typeface="Calibri"/>
              </a:rPr>
              <a:t>C.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M.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40">
                <a:latin typeface="Calibri"/>
                <a:cs typeface="Calibri"/>
              </a:rPr>
              <a:t>Liptrott</a:t>
            </a:r>
            <a:r>
              <a:rPr dirty="0" baseline="27777" sz="1200" spc="60">
                <a:latin typeface="Calibri"/>
                <a:cs typeface="Calibri"/>
              </a:rPr>
              <a:t>1</a:t>
            </a:r>
            <a:r>
              <a:rPr dirty="0" baseline="27777" sz="1200">
                <a:latin typeface="Calibri"/>
                <a:cs typeface="Calibri"/>
              </a:rPr>
              <a:t>	</a:t>
            </a:r>
            <a:r>
              <a:rPr dirty="0" sz="1100" spc="95">
                <a:latin typeface="Calibri"/>
                <a:cs typeface="Calibri"/>
              </a:rPr>
              <a:t>B.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40">
                <a:latin typeface="Calibri"/>
                <a:cs typeface="Calibri"/>
              </a:rPr>
              <a:t>Hnat</a:t>
            </a:r>
            <a:r>
              <a:rPr dirty="0" baseline="27777" sz="1200" spc="60">
                <a:latin typeface="Calibri"/>
                <a:cs typeface="Calibri"/>
              </a:rPr>
              <a:t>1</a:t>
            </a:r>
            <a:r>
              <a:rPr dirty="0" baseline="27777" sz="1200">
                <a:latin typeface="Calibri"/>
                <a:cs typeface="Calibri"/>
              </a:rPr>
              <a:t>	</a:t>
            </a:r>
            <a:r>
              <a:rPr dirty="0" sz="1100" spc="65">
                <a:latin typeface="Calibri"/>
                <a:cs typeface="Calibri"/>
              </a:rPr>
              <a:t>S.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C.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Chapman</a:t>
            </a:r>
            <a:r>
              <a:rPr dirty="0" baseline="27777" sz="1200" spc="-15">
                <a:latin typeface="Calibri"/>
                <a:cs typeface="Calibri"/>
              </a:rPr>
              <a:t>1</a:t>
            </a:r>
            <a:r>
              <a:rPr dirty="0" baseline="27777" sz="1200">
                <a:latin typeface="Calibri"/>
                <a:cs typeface="Calibri"/>
              </a:rPr>
              <a:t>	</a:t>
            </a:r>
            <a:r>
              <a:rPr dirty="0" sz="1100" spc="60">
                <a:latin typeface="Calibri"/>
                <a:cs typeface="Calibri"/>
              </a:rPr>
              <a:t>N.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W.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Watkins</a:t>
            </a:r>
            <a:r>
              <a:rPr dirty="0" baseline="27777" sz="1200" spc="-15">
                <a:latin typeface="Calibri"/>
                <a:cs typeface="Calibri"/>
              </a:rPr>
              <a:t>1,2</a:t>
            </a:r>
            <a:endParaRPr baseline="27777" sz="1200">
              <a:latin typeface="Calibri"/>
              <a:cs typeface="Calibri"/>
            </a:endParaRPr>
          </a:p>
          <a:p>
            <a:pPr algn="ctr" marL="216535">
              <a:lnSpc>
                <a:spcPct val="100000"/>
              </a:lnSpc>
              <a:spcBef>
                <a:spcPts val="1015"/>
              </a:spcBef>
            </a:pPr>
            <a:r>
              <a:rPr dirty="0" baseline="27777" sz="900" spc="75">
                <a:latin typeface="Calibri"/>
                <a:cs typeface="Calibri"/>
              </a:rPr>
              <a:t>1</a:t>
            </a:r>
            <a:r>
              <a:rPr dirty="0" sz="800" spc="50">
                <a:latin typeface="Calibri"/>
                <a:cs typeface="Calibri"/>
              </a:rPr>
              <a:t>Centre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for</a:t>
            </a:r>
            <a:r>
              <a:rPr dirty="0" sz="800" spc="13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Fusion,</a:t>
            </a:r>
            <a:r>
              <a:rPr dirty="0" sz="800" spc="13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Space,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and</a:t>
            </a:r>
            <a:r>
              <a:rPr dirty="0" sz="800" spc="135">
                <a:latin typeface="Calibri"/>
                <a:cs typeface="Calibri"/>
              </a:rPr>
              <a:t> </a:t>
            </a:r>
            <a:r>
              <a:rPr dirty="0" sz="800" spc="45">
                <a:latin typeface="Calibri"/>
                <a:cs typeface="Calibri"/>
              </a:rPr>
              <a:t>Astrophysics,</a:t>
            </a:r>
            <a:r>
              <a:rPr dirty="0" sz="800" spc="13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University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of</a:t>
            </a:r>
            <a:r>
              <a:rPr dirty="0" sz="800" spc="135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Warwick</a:t>
            </a:r>
            <a:endParaRPr sz="800">
              <a:latin typeface="Calibri"/>
              <a:cs typeface="Calibri"/>
            </a:endParaRPr>
          </a:p>
          <a:p>
            <a:pPr algn="ctr" marL="216535">
              <a:lnSpc>
                <a:spcPct val="100000"/>
              </a:lnSpc>
              <a:spcBef>
                <a:spcPts val="835"/>
              </a:spcBef>
            </a:pPr>
            <a:r>
              <a:rPr dirty="0" baseline="27777" sz="900" spc="89">
                <a:latin typeface="Calibri"/>
                <a:cs typeface="Calibri"/>
              </a:rPr>
              <a:t>2</a:t>
            </a:r>
            <a:r>
              <a:rPr dirty="0" sz="800" spc="60">
                <a:latin typeface="Calibri"/>
                <a:cs typeface="Calibri"/>
              </a:rPr>
              <a:t>Grantham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Institute,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London</a:t>
            </a:r>
            <a:r>
              <a:rPr dirty="0" sz="800" spc="17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School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of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Economics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800">
              <a:latin typeface="Calibri"/>
              <a:cs typeface="Calibri"/>
            </a:endParaRPr>
          </a:p>
          <a:p>
            <a:pPr algn="ctr" marL="21717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National</a:t>
            </a:r>
            <a:r>
              <a:rPr dirty="0" sz="1100" spc="2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Astronomy</a:t>
            </a:r>
            <a:r>
              <a:rPr dirty="0" sz="1100" spc="3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Meeting,</a:t>
            </a:r>
            <a:r>
              <a:rPr dirty="0" sz="1100" spc="300">
                <a:latin typeface="Calibri"/>
                <a:cs typeface="Calibri"/>
              </a:rPr>
              <a:t> </a:t>
            </a:r>
            <a:r>
              <a:rPr dirty="0" sz="1100" spc="85">
                <a:latin typeface="Calibri"/>
                <a:cs typeface="Calibri"/>
              </a:rPr>
              <a:t>July</a:t>
            </a:r>
            <a:r>
              <a:rPr dirty="0" sz="1100" spc="29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2025</a:t>
            </a:r>
            <a:endParaRPr sz="1100">
              <a:latin typeface="Calibri"/>
              <a:cs typeface="Calibri"/>
            </a:endParaRPr>
          </a:p>
          <a:p>
            <a:pPr algn="just" marL="25400" marR="17780">
              <a:lnSpc>
                <a:spcPct val="112900"/>
              </a:lnSpc>
              <a:spcBef>
                <a:spcPts val="875"/>
              </a:spcBef>
            </a:pPr>
            <a:r>
              <a:rPr dirty="0" sz="1000" spc="85">
                <a:latin typeface="Calibri"/>
                <a:cs typeface="Calibri"/>
              </a:rPr>
              <a:t>B.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Hnat,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S.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C.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Chapman,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C.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Liptrott,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N.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W.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Watkins,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85" b="1">
                <a:latin typeface="Calibri"/>
                <a:cs typeface="Calibri"/>
              </a:rPr>
              <a:t>Solar</a:t>
            </a:r>
            <a:r>
              <a:rPr dirty="0" sz="1000" spc="225" b="1">
                <a:latin typeface="Calibri"/>
                <a:cs typeface="Calibri"/>
              </a:rPr>
              <a:t> </a:t>
            </a:r>
            <a:r>
              <a:rPr dirty="0" sz="1000" spc="80" b="1">
                <a:latin typeface="Calibri"/>
                <a:cs typeface="Calibri"/>
              </a:rPr>
              <a:t>wind</a:t>
            </a:r>
            <a:r>
              <a:rPr dirty="0" sz="1000" spc="225" b="1">
                <a:latin typeface="Calibri"/>
                <a:cs typeface="Calibri"/>
              </a:rPr>
              <a:t> </a:t>
            </a:r>
            <a:r>
              <a:rPr dirty="0" sz="1000" spc="75" b="1">
                <a:latin typeface="Calibri"/>
                <a:cs typeface="Calibri"/>
              </a:rPr>
              <a:t>magnetohydrodynamic </a:t>
            </a:r>
            <a:r>
              <a:rPr dirty="0" sz="1000" spc="80" b="1">
                <a:latin typeface="Calibri"/>
                <a:cs typeface="Calibri"/>
              </a:rPr>
              <a:t>turbulence</a:t>
            </a:r>
            <a:r>
              <a:rPr dirty="0" sz="1000" spc="170" b="1">
                <a:latin typeface="Calibri"/>
                <a:cs typeface="Calibri"/>
              </a:rPr>
              <a:t> </a:t>
            </a:r>
            <a:r>
              <a:rPr dirty="0" sz="1000" spc="80" b="1">
                <a:latin typeface="Calibri"/>
                <a:cs typeface="Calibri"/>
              </a:rPr>
              <a:t>energy</a:t>
            </a:r>
            <a:r>
              <a:rPr dirty="0" sz="1000" spc="175" b="1">
                <a:latin typeface="Calibri"/>
                <a:cs typeface="Calibri"/>
              </a:rPr>
              <a:t> </a:t>
            </a:r>
            <a:r>
              <a:rPr dirty="0" sz="1000" spc="70" b="1">
                <a:latin typeface="Calibri"/>
                <a:cs typeface="Calibri"/>
              </a:rPr>
              <a:t>transfer</a:t>
            </a:r>
            <a:r>
              <a:rPr dirty="0" sz="1000" spc="180" b="1">
                <a:latin typeface="Calibri"/>
                <a:cs typeface="Calibri"/>
              </a:rPr>
              <a:t> </a:t>
            </a:r>
            <a:r>
              <a:rPr dirty="0" sz="1000" spc="75" b="1">
                <a:latin typeface="Calibri"/>
                <a:cs typeface="Calibri"/>
              </a:rPr>
              <a:t>rate</a:t>
            </a:r>
            <a:r>
              <a:rPr dirty="0" sz="1000" spc="170" b="1">
                <a:latin typeface="Calibri"/>
                <a:cs typeface="Calibri"/>
              </a:rPr>
              <a:t> </a:t>
            </a:r>
            <a:r>
              <a:rPr dirty="0" sz="1000" spc="70" b="1">
                <a:latin typeface="Calibri"/>
                <a:cs typeface="Calibri"/>
              </a:rPr>
              <a:t>ordered</a:t>
            </a:r>
            <a:r>
              <a:rPr dirty="0" sz="1000" spc="180" b="1">
                <a:latin typeface="Calibri"/>
                <a:cs typeface="Calibri"/>
              </a:rPr>
              <a:t> </a:t>
            </a:r>
            <a:r>
              <a:rPr dirty="0" sz="1000" spc="95" b="1">
                <a:latin typeface="Calibri"/>
                <a:cs typeface="Calibri"/>
              </a:rPr>
              <a:t>by</a:t>
            </a:r>
            <a:r>
              <a:rPr dirty="0" sz="1000" spc="175" b="1">
                <a:latin typeface="Calibri"/>
                <a:cs typeface="Calibri"/>
              </a:rPr>
              <a:t> </a:t>
            </a:r>
            <a:r>
              <a:rPr dirty="0" sz="1000" spc="85" b="1">
                <a:latin typeface="Calibri"/>
                <a:cs typeface="Calibri"/>
              </a:rPr>
              <a:t>magnetic</a:t>
            </a:r>
            <a:r>
              <a:rPr dirty="0" sz="1000" spc="180" b="1">
                <a:latin typeface="Calibri"/>
                <a:cs typeface="Calibri"/>
              </a:rPr>
              <a:t> </a:t>
            </a:r>
            <a:r>
              <a:rPr dirty="0" sz="1000" spc="50" b="1">
                <a:latin typeface="Calibri"/>
                <a:cs typeface="Calibri"/>
              </a:rPr>
              <a:t>field</a:t>
            </a:r>
            <a:r>
              <a:rPr dirty="0" sz="1000" spc="175" b="1">
                <a:latin typeface="Calibri"/>
                <a:cs typeface="Calibri"/>
              </a:rPr>
              <a:t> </a:t>
            </a:r>
            <a:r>
              <a:rPr dirty="0" sz="1000" spc="70" b="1">
                <a:latin typeface="Calibri"/>
                <a:cs typeface="Calibri"/>
              </a:rPr>
              <a:t>topology</a:t>
            </a:r>
            <a:r>
              <a:rPr dirty="0" sz="1000" spc="70">
                <a:latin typeface="Calibri"/>
                <a:cs typeface="Calibri"/>
              </a:rPr>
              <a:t>,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 spc="50" i="1">
                <a:latin typeface="Calibri"/>
                <a:cs typeface="Calibri"/>
              </a:rPr>
              <a:t>Phys.</a:t>
            </a:r>
            <a:r>
              <a:rPr dirty="0" sz="1000" spc="26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Rev.</a:t>
            </a:r>
            <a:r>
              <a:rPr dirty="0" sz="1000" spc="254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Lett. </a:t>
            </a:r>
            <a:r>
              <a:rPr dirty="0" sz="1000">
                <a:latin typeface="Calibri"/>
                <a:cs typeface="Calibri"/>
              </a:rPr>
              <a:t>(2025)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[Under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Review]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44" y="3042932"/>
            <a:ext cx="3837460" cy="4178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7649" y="3061160"/>
            <a:ext cx="512613" cy="342017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225"/>
              <a:t> </a:t>
            </a:r>
            <a:r>
              <a:rPr dirty="0" spc="60"/>
              <a:t>Plots</a:t>
            </a:r>
            <a:r>
              <a:rPr dirty="0" spc="229"/>
              <a:t> </a:t>
            </a:r>
            <a:r>
              <a:rPr dirty="0"/>
              <a:t>for</a:t>
            </a:r>
            <a:r>
              <a:rPr dirty="0" spc="229"/>
              <a:t> </a:t>
            </a:r>
            <a:r>
              <a:rPr dirty="0"/>
              <a:t>Solar</a:t>
            </a:r>
            <a:r>
              <a:rPr dirty="0" spc="229"/>
              <a:t> </a:t>
            </a:r>
            <a:r>
              <a:rPr dirty="0" spc="80"/>
              <a:t>Wind</a:t>
            </a:r>
            <a:r>
              <a:rPr dirty="0" spc="229"/>
              <a:t> </a:t>
            </a:r>
            <a:r>
              <a:rPr dirty="0"/>
              <a:t>Intervals:</a:t>
            </a:r>
            <a:r>
              <a:rPr dirty="0" spc="405"/>
              <a:t> </a:t>
            </a:r>
            <a:r>
              <a:rPr dirty="0" spc="50"/>
              <a:t>Qualitative</a:t>
            </a:r>
            <a:r>
              <a:rPr dirty="0" spc="229"/>
              <a:t> </a:t>
            </a:r>
            <a:r>
              <a:rPr dirty="0" spc="4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8544" y="388934"/>
            <a:ext cx="5483225" cy="554990"/>
            <a:chOff x="138544" y="388934"/>
            <a:chExt cx="5483225" cy="554990"/>
          </a:xfrm>
        </p:grpSpPr>
        <p:sp>
          <p:nvSpPr>
            <p:cNvPr id="4" name="object 4" descr=""/>
            <p:cNvSpPr/>
            <p:nvPr/>
          </p:nvSpPr>
          <p:spPr>
            <a:xfrm>
              <a:off x="138544" y="388934"/>
              <a:ext cx="5483225" cy="554990"/>
            </a:xfrm>
            <a:custGeom>
              <a:avLst/>
              <a:gdLst/>
              <a:ahLst/>
              <a:cxnLst/>
              <a:rect l="l" t="t" r="r" b="b"/>
              <a:pathLst>
                <a:path w="5483225" h="55499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500928"/>
                  </a:lnTo>
                  <a:lnTo>
                    <a:pt x="4243" y="521948"/>
                  </a:lnTo>
                  <a:lnTo>
                    <a:pt x="15816" y="539112"/>
                  </a:lnTo>
                  <a:lnTo>
                    <a:pt x="32980" y="550685"/>
                  </a:lnTo>
                  <a:lnTo>
                    <a:pt x="54000" y="554929"/>
                  </a:lnTo>
                  <a:lnTo>
                    <a:pt x="5428978" y="554929"/>
                  </a:lnTo>
                  <a:lnTo>
                    <a:pt x="5449998" y="550685"/>
                  </a:lnTo>
                  <a:lnTo>
                    <a:pt x="5467162" y="539112"/>
                  </a:lnTo>
                  <a:lnTo>
                    <a:pt x="5478735" y="521948"/>
                  </a:lnTo>
                  <a:lnTo>
                    <a:pt x="5482978" y="500928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544" y="406934"/>
              <a:ext cx="5447030" cy="519430"/>
            </a:xfrm>
            <a:custGeom>
              <a:avLst/>
              <a:gdLst/>
              <a:ahLst/>
              <a:cxnLst/>
              <a:rect l="l" t="t" r="r" b="b"/>
              <a:pathLst>
                <a:path w="5447030" h="519430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82928"/>
                  </a:lnTo>
                  <a:lnTo>
                    <a:pt x="2829" y="496941"/>
                  </a:lnTo>
                  <a:lnTo>
                    <a:pt x="10544" y="508385"/>
                  </a:lnTo>
                  <a:lnTo>
                    <a:pt x="21987" y="516100"/>
                  </a:lnTo>
                  <a:lnTo>
                    <a:pt x="36000" y="518929"/>
                  </a:lnTo>
                  <a:lnTo>
                    <a:pt x="5410978" y="518929"/>
                  </a:lnTo>
                  <a:lnTo>
                    <a:pt x="5424991" y="516100"/>
                  </a:lnTo>
                  <a:lnTo>
                    <a:pt x="5436434" y="508385"/>
                  </a:lnTo>
                  <a:lnTo>
                    <a:pt x="5444149" y="496941"/>
                  </a:lnTo>
                  <a:lnTo>
                    <a:pt x="5446979" y="482928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8450" y="467599"/>
            <a:ext cx="51638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Systematically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larger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95" i="1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dirty="0" baseline="-10416" sz="1200" spc="142" i="1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dirty="0" sz="1100" spc="95" i="1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dirty="0" sz="1100" spc="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solidFill>
                  <a:srgbClr val="0000FF"/>
                </a:solidFill>
                <a:latin typeface="Calibri"/>
                <a:cs typeface="Calibri"/>
              </a:rPr>
              <a:t>&gt;</a:t>
            </a:r>
            <a:r>
              <a:rPr dirty="0" sz="1100" spc="5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values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0" i="1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solidFill>
                  <a:srgbClr val="0000FF"/>
                </a:solidFill>
                <a:latin typeface="Calibri"/>
                <a:cs typeface="Calibri"/>
              </a:rPr>
              <a:t>&lt;</a:t>
            </a:r>
            <a:r>
              <a:rPr dirty="0" sz="1100" spc="5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[Reconnection]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vs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220" i="1">
                <a:latin typeface="Calibri"/>
                <a:cs typeface="Calibri"/>
              </a:rPr>
              <a:t>D</a:t>
            </a:r>
            <a:r>
              <a:rPr dirty="0" sz="1100" spc="80" i="1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&gt;</a:t>
            </a:r>
            <a:r>
              <a:rPr dirty="0" sz="1100" spc="50" i="1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0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[Plasmoids] </a:t>
            </a:r>
            <a:r>
              <a:rPr dirty="0" sz="1100">
                <a:latin typeface="Calibri"/>
                <a:cs typeface="Calibri"/>
              </a:rPr>
              <a:t>at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quantiles.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133" y="966652"/>
            <a:ext cx="3476640" cy="196349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9" name="object 9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8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225"/>
              <a:t> </a:t>
            </a:r>
            <a:r>
              <a:rPr dirty="0" spc="60"/>
              <a:t>Plots</a:t>
            </a:r>
            <a:r>
              <a:rPr dirty="0" spc="229"/>
              <a:t> </a:t>
            </a:r>
            <a:r>
              <a:rPr dirty="0"/>
              <a:t>for</a:t>
            </a:r>
            <a:r>
              <a:rPr dirty="0" spc="229"/>
              <a:t> </a:t>
            </a:r>
            <a:r>
              <a:rPr dirty="0"/>
              <a:t>Solar</a:t>
            </a:r>
            <a:r>
              <a:rPr dirty="0" spc="229"/>
              <a:t> </a:t>
            </a:r>
            <a:r>
              <a:rPr dirty="0" spc="80"/>
              <a:t>Wind</a:t>
            </a:r>
            <a:r>
              <a:rPr dirty="0" spc="229"/>
              <a:t> </a:t>
            </a:r>
            <a:r>
              <a:rPr dirty="0"/>
              <a:t>Intervals:</a:t>
            </a:r>
            <a:r>
              <a:rPr dirty="0" spc="405"/>
              <a:t> </a:t>
            </a:r>
            <a:r>
              <a:rPr dirty="0" spc="50"/>
              <a:t>Qualitative</a:t>
            </a:r>
            <a:r>
              <a:rPr dirty="0" spc="229"/>
              <a:t> </a:t>
            </a:r>
            <a:r>
              <a:rPr dirty="0" spc="4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8544" y="388934"/>
            <a:ext cx="5483225" cy="554990"/>
            <a:chOff x="138544" y="388934"/>
            <a:chExt cx="5483225" cy="554990"/>
          </a:xfrm>
        </p:grpSpPr>
        <p:sp>
          <p:nvSpPr>
            <p:cNvPr id="4" name="object 4" descr=""/>
            <p:cNvSpPr/>
            <p:nvPr/>
          </p:nvSpPr>
          <p:spPr>
            <a:xfrm>
              <a:off x="138544" y="388934"/>
              <a:ext cx="5483225" cy="554990"/>
            </a:xfrm>
            <a:custGeom>
              <a:avLst/>
              <a:gdLst/>
              <a:ahLst/>
              <a:cxnLst/>
              <a:rect l="l" t="t" r="r" b="b"/>
              <a:pathLst>
                <a:path w="5483225" h="55499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500928"/>
                  </a:lnTo>
                  <a:lnTo>
                    <a:pt x="4243" y="521948"/>
                  </a:lnTo>
                  <a:lnTo>
                    <a:pt x="15816" y="539112"/>
                  </a:lnTo>
                  <a:lnTo>
                    <a:pt x="32980" y="550685"/>
                  </a:lnTo>
                  <a:lnTo>
                    <a:pt x="54000" y="554929"/>
                  </a:lnTo>
                  <a:lnTo>
                    <a:pt x="5428978" y="554929"/>
                  </a:lnTo>
                  <a:lnTo>
                    <a:pt x="5449998" y="550685"/>
                  </a:lnTo>
                  <a:lnTo>
                    <a:pt x="5467162" y="539112"/>
                  </a:lnTo>
                  <a:lnTo>
                    <a:pt x="5478735" y="521948"/>
                  </a:lnTo>
                  <a:lnTo>
                    <a:pt x="5482978" y="500928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544" y="406934"/>
              <a:ext cx="5447030" cy="519430"/>
            </a:xfrm>
            <a:custGeom>
              <a:avLst/>
              <a:gdLst/>
              <a:ahLst/>
              <a:cxnLst/>
              <a:rect l="l" t="t" r="r" b="b"/>
              <a:pathLst>
                <a:path w="5447030" h="519430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82928"/>
                  </a:lnTo>
                  <a:lnTo>
                    <a:pt x="2829" y="496941"/>
                  </a:lnTo>
                  <a:lnTo>
                    <a:pt x="10544" y="508385"/>
                  </a:lnTo>
                  <a:lnTo>
                    <a:pt x="21987" y="516100"/>
                  </a:lnTo>
                  <a:lnTo>
                    <a:pt x="36000" y="518929"/>
                  </a:lnTo>
                  <a:lnTo>
                    <a:pt x="5410978" y="518929"/>
                  </a:lnTo>
                  <a:lnTo>
                    <a:pt x="5424991" y="516100"/>
                  </a:lnTo>
                  <a:lnTo>
                    <a:pt x="5436434" y="508385"/>
                  </a:lnTo>
                  <a:lnTo>
                    <a:pt x="5444149" y="496941"/>
                  </a:lnTo>
                  <a:lnTo>
                    <a:pt x="5446979" y="482928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8450" y="467599"/>
            <a:ext cx="51638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Systematically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larger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95" i="1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dirty="0" baseline="-10416" sz="1200" spc="142" i="1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dirty="0" sz="1100" spc="95" i="1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dirty="0" sz="1100" spc="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solidFill>
                  <a:srgbClr val="0000FF"/>
                </a:solidFill>
                <a:latin typeface="Calibri"/>
                <a:cs typeface="Calibri"/>
              </a:rPr>
              <a:t>&gt;</a:t>
            </a:r>
            <a:r>
              <a:rPr dirty="0" sz="1100" spc="5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values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0" i="1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solidFill>
                  <a:srgbClr val="0000FF"/>
                </a:solidFill>
                <a:latin typeface="Calibri"/>
                <a:cs typeface="Calibri"/>
              </a:rPr>
              <a:t>&lt;</a:t>
            </a:r>
            <a:r>
              <a:rPr dirty="0" sz="1100" spc="5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[Reconnection]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vs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220" i="1">
                <a:latin typeface="Calibri"/>
                <a:cs typeface="Calibri"/>
              </a:rPr>
              <a:t>D</a:t>
            </a:r>
            <a:r>
              <a:rPr dirty="0" sz="1100" spc="80" i="1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&gt;</a:t>
            </a:r>
            <a:r>
              <a:rPr dirty="0" sz="1100" spc="50" i="1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0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[Plasmoids] </a:t>
            </a:r>
            <a:r>
              <a:rPr dirty="0" sz="1100">
                <a:latin typeface="Calibri"/>
                <a:cs typeface="Calibri"/>
              </a:rPr>
              <a:t>at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quantiles.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273" y="957630"/>
            <a:ext cx="3479515" cy="196681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38544" y="2995855"/>
            <a:ext cx="5483225" cy="391160"/>
            <a:chOff x="138544" y="2995855"/>
            <a:chExt cx="5483225" cy="391160"/>
          </a:xfrm>
        </p:grpSpPr>
        <p:sp>
          <p:nvSpPr>
            <p:cNvPr id="9" name="object 9" descr=""/>
            <p:cNvSpPr/>
            <p:nvPr/>
          </p:nvSpPr>
          <p:spPr>
            <a:xfrm>
              <a:off x="138544" y="2995855"/>
              <a:ext cx="5483225" cy="391160"/>
            </a:xfrm>
            <a:custGeom>
              <a:avLst/>
              <a:gdLst/>
              <a:ahLst/>
              <a:cxnLst/>
              <a:rect l="l" t="t" r="r" b="b"/>
              <a:pathLst>
                <a:path w="5483225" h="39116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336548"/>
                  </a:lnTo>
                  <a:lnTo>
                    <a:pt x="4243" y="357568"/>
                  </a:lnTo>
                  <a:lnTo>
                    <a:pt x="15816" y="374732"/>
                  </a:lnTo>
                  <a:lnTo>
                    <a:pt x="32980" y="386305"/>
                  </a:lnTo>
                  <a:lnTo>
                    <a:pt x="54000" y="390549"/>
                  </a:lnTo>
                  <a:lnTo>
                    <a:pt x="5428978" y="390549"/>
                  </a:lnTo>
                  <a:lnTo>
                    <a:pt x="5449998" y="386305"/>
                  </a:lnTo>
                  <a:lnTo>
                    <a:pt x="5467162" y="374732"/>
                  </a:lnTo>
                  <a:lnTo>
                    <a:pt x="5478735" y="357568"/>
                  </a:lnTo>
                  <a:lnTo>
                    <a:pt x="5482978" y="336548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6544" y="3013855"/>
              <a:ext cx="5447030" cy="354965"/>
            </a:xfrm>
            <a:custGeom>
              <a:avLst/>
              <a:gdLst/>
              <a:ahLst/>
              <a:cxnLst/>
              <a:rect l="l" t="t" r="r" b="b"/>
              <a:pathLst>
                <a:path w="5447030" h="354964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318548"/>
                  </a:lnTo>
                  <a:lnTo>
                    <a:pt x="2829" y="332561"/>
                  </a:lnTo>
                  <a:lnTo>
                    <a:pt x="10544" y="344004"/>
                  </a:lnTo>
                  <a:lnTo>
                    <a:pt x="21987" y="351720"/>
                  </a:lnTo>
                  <a:lnTo>
                    <a:pt x="36000" y="354549"/>
                  </a:lnTo>
                  <a:lnTo>
                    <a:pt x="5410978" y="354549"/>
                  </a:lnTo>
                  <a:lnTo>
                    <a:pt x="5424991" y="351720"/>
                  </a:lnTo>
                  <a:lnTo>
                    <a:pt x="5436434" y="344004"/>
                  </a:lnTo>
                  <a:lnTo>
                    <a:pt x="5444149" y="332561"/>
                  </a:lnTo>
                  <a:lnTo>
                    <a:pt x="5446979" y="318548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2" name="object 12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81913" y="3109165"/>
            <a:ext cx="359664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100">
                <a:latin typeface="Calibri"/>
                <a:cs typeface="Calibri"/>
              </a:rPr>
              <a:t>Interval-dependent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95" i="1">
                <a:latin typeface="Calibri"/>
                <a:cs typeface="Calibri"/>
              </a:rPr>
              <a:t>ε</a:t>
            </a:r>
            <a:r>
              <a:rPr dirty="0" baseline="-10416" sz="1200" spc="142" i="1">
                <a:latin typeface="Calibri"/>
                <a:cs typeface="Calibri"/>
              </a:rPr>
              <a:t>L</a:t>
            </a:r>
            <a:r>
              <a:rPr dirty="0" sz="1100" spc="95">
                <a:latin typeface="Calibri"/>
                <a:cs typeface="Calibri"/>
              </a:rPr>
              <a:t>(</a:t>
            </a:r>
            <a:r>
              <a:rPr dirty="0" sz="1100" spc="95" i="1">
                <a:latin typeface="Calibri"/>
                <a:cs typeface="Calibri"/>
              </a:rPr>
              <a:t>t</a:t>
            </a:r>
            <a:r>
              <a:rPr dirty="0" sz="1100" spc="95">
                <a:latin typeface="Calibri"/>
                <a:cs typeface="Calibri"/>
              </a:rPr>
              <a:t>)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&lt;</a:t>
            </a:r>
            <a:r>
              <a:rPr dirty="0" sz="1100" spc="8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no</a:t>
            </a:r>
            <a:r>
              <a:rPr dirty="0" sz="11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preference</a:t>
            </a:r>
            <a:r>
              <a:rPr dirty="0" sz="1100" spc="1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dirty="0" sz="1100" spc="1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average.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8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225"/>
              <a:t> </a:t>
            </a:r>
            <a:r>
              <a:rPr dirty="0" spc="60"/>
              <a:t>Plots</a:t>
            </a:r>
            <a:r>
              <a:rPr dirty="0" spc="229"/>
              <a:t> </a:t>
            </a:r>
            <a:r>
              <a:rPr dirty="0"/>
              <a:t>for</a:t>
            </a:r>
            <a:r>
              <a:rPr dirty="0" spc="229"/>
              <a:t> </a:t>
            </a:r>
            <a:r>
              <a:rPr dirty="0"/>
              <a:t>Solar</a:t>
            </a:r>
            <a:r>
              <a:rPr dirty="0" spc="229"/>
              <a:t> </a:t>
            </a:r>
            <a:r>
              <a:rPr dirty="0" spc="80"/>
              <a:t>Wind</a:t>
            </a:r>
            <a:r>
              <a:rPr dirty="0" spc="229"/>
              <a:t> </a:t>
            </a:r>
            <a:r>
              <a:rPr dirty="0"/>
              <a:t>Intervals:</a:t>
            </a:r>
            <a:r>
              <a:rPr dirty="0" spc="405"/>
              <a:t> </a:t>
            </a:r>
            <a:r>
              <a:rPr dirty="0" spc="50"/>
              <a:t>Qualitative</a:t>
            </a:r>
            <a:r>
              <a:rPr dirty="0" spc="229"/>
              <a:t> </a:t>
            </a:r>
            <a:r>
              <a:rPr dirty="0" spc="4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8544" y="388934"/>
            <a:ext cx="5483225" cy="554990"/>
            <a:chOff x="138544" y="388934"/>
            <a:chExt cx="5483225" cy="554990"/>
          </a:xfrm>
        </p:grpSpPr>
        <p:sp>
          <p:nvSpPr>
            <p:cNvPr id="4" name="object 4" descr=""/>
            <p:cNvSpPr/>
            <p:nvPr/>
          </p:nvSpPr>
          <p:spPr>
            <a:xfrm>
              <a:off x="138544" y="388934"/>
              <a:ext cx="5483225" cy="554990"/>
            </a:xfrm>
            <a:custGeom>
              <a:avLst/>
              <a:gdLst/>
              <a:ahLst/>
              <a:cxnLst/>
              <a:rect l="l" t="t" r="r" b="b"/>
              <a:pathLst>
                <a:path w="5483225" h="55499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500928"/>
                  </a:lnTo>
                  <a:lnTo>
                    <a:pt x="4243" y="521948"/>
                  </a:lnTo>
                  <a:lnTo>
                    <a:pt x="15816" y="539112"/>
                  </a:lnTo>
                  <a:lnTo>
                    <a:pt x="32980" y="550685"/>
                  </a:lnTo>
                  <a:lnTo>
                    <a:pt x="54000" y="554929"/>
                  </a:lnTo>
                  <a:lnTo>
                    <a:pt x="5428978" y="554929"/>
                  </a:lnTo>
                  <a:lnTo>
                    <a:pt x="5449998" y="550685"/>
                  </a:lnTo>
                  <a:lnTo>
                    <a:pt x="5467162" y="539112"/>
                  </a:lnTo>
                  <a:lnTo>
                    <a:pt x="5478735" y="521948"/>
                  </a:lnTo>
                  <a:lnTo>
                    <a:pt x="5482978" y="500928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544" y="406934"/>
              <a:ext cx="5447030" cy="519430"/>
            </a:xfrm>
            <a:custGeom>
              <a:avLst/>
              <a:gdLst/>
              <a:ahLst/>
              <a:cxnLst/>
              <a:rect l="l" t="t" r="r" b="b"/>
              <a:pathLst>
                <a:path w="5447030" h="519430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82928"/>
                  </a:lnTo>
                  <a:lnTo>
                    <a:pt x="2829" y="496941"/>
                  </a:lnTo>
                  <a:lnTo>
                    <a:pt x="10544" y="508385"/>
                  </a:lnTo>
                  <a:lnTo>
                    <a:pt x="21987" y="516100"/>
                  </a:lnTo>
                  <a:lnTo>
                    <a:pt x="36000" y="518929"/>
                  </a:lnTo>
                  <a:lnTo>
                    <a:pt x="5410978" y="518929"/>
                  </a:lnTo>
                  <a:lnTo>
                    <a:pt x="5424991" y="516100"/>
                  </a:lnTo>
                  <a:lnTo>
                    <a:pt x="5436434" y="508385"/>
                  </a:lnTo>
                  <a:lnTo>
                    <a:pt x="5444149" y="496941"/>
                  </a:lnTo>
                  <a:lnTo>
                    <a:pt x="5446979" y="482928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8450" y="467599"/>
            <a:ext cx="51638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Systematically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larger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95" i="1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dirty="0" baseline="-10416" sz="1200" spc="142" i="1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dirty="0" sz="1100" spc="95" i="1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dirty="0" sz="1100" spc="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solidFill>
                  <a:srgbClr val="0000FF"/>
                </a:solidFill>
                <a:latin typeface="Calibri"/>
                <a:cs typeface="Calibri"/>
              </a:rPr>
              <a:t>&gt;</a:t>
            </a:r>
            <a:r>
              <a:rPr dirty="0" sz="1100" spc="5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values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dirty="0" sz="11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0" i="1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solidFill>
                  <a:srgbClr val="0000FF"/>
                </a:solidFill>
                <a:latin typeface="Calibri"/>
                <a:cs typeface="Calibri"/>
              </a:rPr>
              <a:t>&lt;</a:t>
            </a:r>
            <a:r>
              <a:rPr dirty="0" sz="1100" spc="5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[Reconnection]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vs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220" i="1">
                <a:latin typeface="Calibri"/>
                <a:cs typeface="Calibri"/>
              </a:rPr>
              <a:t>D</a:t>
            </a:r>
            <a:r>
              <a:rPr dirty="0" sz="1100" spc="80" i="1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&gt;</a:t>
            </a:r>
            <a:r>
              <a:rPr dirty="0" sz="1100" spc="50" i="1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0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[Plasmoids] </a:t>
            </a:r>
            <a:r>
              <a:rPr dirty="0" sz="1100">
                <a:latin typeface="Calibri"/>
                <a:cs typeface="Calibri"/>
              </a:rPr>
              <a:t>at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quantiles.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23912" y="957630"/>
            <a:ext cx="4112260" cy="1967230"/>
            <a:chOff x="823912" y="957630"/>
            <a:chExt cx="4112260" cy="196723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273" y="957630"/>
              <a:ext cx="3479515" cy="196681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23912" y="1697480"/>
              <a:ext cx="4112260" cy="547370"/>
            </a:xfrm>
            <a:custGeom>
              <a:avLst/>
              <a:gdLst/>
              <a:ahLst/>
              <a:cxnLst/>
              <a:rect l="l" t="t" r="r" b="b"/>
              <a:pathLst>
                <a:path w="4112260" h="547369">
                  <a:moveTo>
                    <a:pt x="4058233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93231"/>
                  </a:lnTo>
                  <a:lnTo>
                    <a:pt x="4243" y="514251"/>
                  </a:lnTo>
                  <a:lnTo>
                    <a:pt x="15816" y="531415"/>
                  </a:lnTo>
                  <a:lnTo>
                    <a:pt x="32980" y="542988"/>
                  </a:lnTo>
                  <a:lnTo>
                    <a:pt x="54000" y="547231"/>
                  </a:lnTo>
                  <a:lnTo>
                    <a:pt x="4058233" y="547231"/>
                  </a:lnTo>
                  <a:lnTo>
                    <a:pt x="4079253" y="542988"/>
                  </a:lnTo>
                  <a:lnTo>
                    <a:pt x="4096417" y="531415"/>
                  </a:lnTo>
                  <a:lnTo>
                    <a:pt x="4107990" y="514251"/>
                  </a:lnTo>
                  <a:lnTo>
                    <a:pt x="4112234" y="493231"/>
                  </a:lnTo>
                  <a:lnTo>
                    <a:pt x="4112234" y="54000"/>
                  </a:lnTo>
                  <a:lnTo>
                    <a:pt x="4107990" y="32980"/>
                  </a:lnTo>
                  <a:lnTo>
                    <a:pt x="4096417" y="15816"/>
                  </a:lnTo>
                  <a:lnTo>
                    <a:pt x="4079253" y="4243"/>
                  </a:lnTo>
                  <a:lnTo>
                    <a:pt x="405823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1912" y="1715480"/>
              <a:ext cx="4076700" cy="511809"/>
            </a:xfrm>
            <a:custGeom>
              <a:avLst/>
              <a:gdLst/>
              <a:ahLst/>
              <a:cxnLst/>
              <a:rect l="l" t="t" r="r" b="b"/>
              <a:pathLst>
                <a:path w="4076700" h="511810">
                  <a:moveTo>
                    <a:pt x="4040233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75231"/>
                  </a:lnTo>
                  <a:lnTo>
                    <a:pt x="2829" y="489244"/>
                  </a:lnTo>
                  <a:lnTo>
                    <a:pt x="10544" y="500687"/>
                  </a:lnTo>
                  <a:lnTo>
                    <a:pt x="21987" y="508403"/>
                  </a:lnTo>
                  <a:lnTo>
                    <a:pt x="36000" y="511232"/>
                  </a:lnTo>
                  <a:lnTo>
                    <a:pt x="4040233" y="511232"/>
                  </a:lnTo>
                  <a:lnTo>
                    <a:pt x="4054246" y="508403"/>
                  </a:lnTo>
                  <a:lnTo>
                    <a:pt x="4065689" y="500687"/>
                  </a:lnTo>
                  <a:lnTo>
                    <a:pt x="4073405" y="489244"/>
                  </a:lnTo>
                  <a:lnTo>
                    <a:pt x="4076234" y="475231"/>
                  </a:lnTo>
                  <a:lnTo>
                    <a:pt x="4076234" y="36000"/>
                  </a:lnTo>
                  <a:lnTo>
                    <a:pt x="4073405" y="21987"/>
                  </a:lnTo>
                  <a:lnTo>
                    <a:pt x="4065689" y="10544"/>
                  </a:lnTo>
                  <a:lnTo>
                    <a:pt x="4054246" y="2829"/>
                  </a:lnTo>
                  <a:lnTo>
                    <a:pt x="4040233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88021" y="1768460"/>
            <a:ext cx="3585845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927735" marR="5080" indent="-915669">
              <a:lnSpc>
                <a:spcPct val="102600"/>
              </a:lnSpc>
              <a:spcBef>
                <a:spcPts val="55"/>
              </a:spcBef>
            </a:pPr>
            <a:r>
              <a:rPr dirty="0" sz="1100" spc="120" b="1">
                <a:latin typeface="Calibri"/>
                <a:cs typeface="Calibri"/>
              </a:rPr>
              <a:t>Larger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forward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instantaneous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energy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transfer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rates </a:t>
            </a:r>
            <a:r>
              <a:rPr dirty="0" sz="1100" spc="90" b="1">
                <a:latin typeface="Calibri"/>
                <a:cs typeface="Calibri"/>
              </a:rPr>
              <a:t>in</a:t>
            </a:r>
            <a:r>
              <a:rPr dirty="0" sz="1100" spc="17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reconnection</a:t>
            </a:r>
            <a:r>
              <a:rPr dirty="0" sz="1100" spc="17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topology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38544" y="2995855"/>
            <a:ext cx="5483225" cy="391160"/>
            <a:chOff x="138544" y="2995855"/>
            <a:chExt cx="5483225" cy="391160"/>
          </a:xfrm>
        </p:grpSpPr>
        <p:sp>
          <p:nvSpPr>
            <p:cNvPr id="13" name="object 13" descr=""/>
            <p:cNvSpPr/>
            <p:nvPr/>
          </p:nvSpPr>
          <p:spPr>
            <a:xfrm>
              <a:off x="138544" y="2995855"/>
              <a:ext cx="5483225" cy="391160"/>
            </a:xfrm>
            <a:custGeom>
              <a:avLst/>
              <a:gdLst/>
              <a:ahLst/>
              <a:cxnLst/>
              <a:rect l="l" t="t" r="r" b="b"/>
              <a:pathLst>
                <a:path w="5483225" h="39116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336548"/>
                  </a:lnTo>
                  <a:lnTo>
                    <a:pt x="4243" y="357568"/>
                  </a:lnTo>
                  <a:lnTo>
                    <a:pt x="15816" y="374732"/>
                  </a:lnTo>
                  <a:lnTo>
                    <a:pt x="32980" y="386305"/>
                  </a:lnTo>
                  <a:lnTo>
                    <a:pt x="54000" y="390549"/>
                  </a:lnTo>
                  <a:lnTo>
                    <a:pt x="5428978" y="390549"/>
                  </a:lnTo>
                  <a:lnTo>
                    <a:pt x="5449998" y="386305"/>
                  </a:lnTo>
                  <a:lnTo>
                    <a:pt x="5467162" y="374732"/>
                  </a:lnTo>
                  <a:lnTo>
                    <a:pt x="5478735" y="357568"/>
                  </a:lnTo>
                  <a:lnTo>
                    <a:pt x="5482978" y="336548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6544" y="3013855"/>
              <a:ext cx="5447030" cy="354965"/>
            </a:xfrm>
            <a:custGeom>
              <a:avLst/>
              <a:gdLst/>
              <a:ahLst/>
              <a:cxnLst/>
              <a:rect l="l" t="t" r="r" b="b"/>
              <a:pathLst>
                <a:path w="5447030" h="354964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318548"/>
                  </a:lnTo>
                  <a:lnTo>
                    <a:pt x="2829" y="332561"/>
                  </a:lnTo>
                  <a:lnTo>
                    <a:pt x="10544" y="344004"/>
                  </a:lnTo>
                  <a:lnTo>
                    <a:pt x="21987" y="351720"/>
                  </a:lnTo>
                  <a:lnTo>
                    <a:pt x="36000" y="354549"/>
                  </a:lnTo>
                  <a:lnTo>
                    <a:pt x="5410978" y="354549"/>
                  </a:lnTo>
                  <a:lnTo>
                    <a:pt x="5424991" y="351720"/>
                  </a:lnTo>
                  <a:lnTo>
                    <a:pt x="5436434" y="344004"/>
                  </a:lnTo>
                  <a:lnTo>
                    <a:pt x="5444149" y="332561"/>
                  </a:lnTo>
                  <a:lnTo>
                    <a:pt x="5446979" y="318548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6" name="object 16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081913" y="3109165"/>
            <a:ext cx="359664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100">
                <a:latin typeface="Calibri"/>
                <a:cs typeface="Calibri"/>
              </a:rPr>
              <a:t>Interval-dependent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95" i="1">
                <a:latin typeface="Calibri"/>
                <a:cs typeface="Calibri"/>
              </a:rPr>
              <a:t>ε</a:t>
            </a:r>
            <a:r>
              <a:rPr dirty="0" baseline="-10416" sz="1200" spc="142" i="1">
                <a:latin typeface="Calibri"/>
                <a:cs typeface="Calibri"/>
              </a:rPr>
              <a:t>L</a:t>
            </a:r>
            <a:r>
              <a:rPr dirty="0" sz="1100" spc="95">
                <a:latin typeface="Calibri"/>
                <a:cs typeface="Calibri"/>
              </a:rPr>
              <a:t>(</a:t>
            </a:r>
            <a:r>
              <a:rPr dirty="0" sz="1100" spc="95" i="1">
                <a:latin typeface="Calibri"/>
                <a:cs typeface="Calibri"/>
              </a:rPr>
              <a:t>t</a:t>
            </a:r>
            <a:r>
              <a:rPr dirty="0" sz="1100" spc="95">
                <a:latin typeface="Calibri"/>
                <a:cs typeface="Calibri"/>
              </a:rPr>
              <a:t>)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&lt;</a:t>
            </a:r>
            <a:r>
              <a:rPr dirty="0" sz="1100" spc="8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no</a:t>
            </a:r>
            <a:r>
              <a:rPr dirty="0" sz="1100" spc="1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preference</a:t>
            </a:r>
            <a:r>
              <a:rPr dirty="0" sz="1100" spc="1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dirty="0" sz="1100" spc="1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average.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8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260"/>
              <a:t> </a:t>
            </a:r>
            <a:r>
              <a:rPr dirty="0" spc="60"/>
              <a:t>Plots</a:t>
            </a:r>
            <a:r>
              <a:rPr dirty="0" spc="260"/>
              <a:t> </a:t>
            </a:r>
            <a:r>
              <a:rPr dirty="0" spc="10"/>
              <a:t>for</a:t>
            </a:r>
            <a:r>
              <a:rPr dirty="0" spc="260"/>
              <a:t> </a:t>
            </a:r>
            <a:r>
              <a:rPr dirty="0" spc="10"/>
              <a:t>Solar</a:t>
            </a:r>
            <a:r>
              <a:rPr dirty="0" spc="260"/>
              <a:t> </a:t>
            </a:r>
            <a:r>
              <a:rPr dirty="0" spc="80"/>
              <a:t>Wind</a:t>
            </a:r>
            <a:r>
              <a:rPr dirty="0" spc="260"/>
              <a:t> </a:t>
            </a:r>
            <a:r>
              <a:rPr dirty="0" spc="10"/>
              <a:t>Intervals:</a:t>
            </a:r>
            <a:r>
              <a:rPr dirty="0" spc="450"/>
              <a:t> </a:t>
            </a:r>
            <a:r>
              <a:rPr dirty="0" spc="10"/>
              <a:t>Quantitative</a:t>
            </a:r>
            <a:r>
              <a:rPr dirty="0" spc="260"/>
              <a:t> </a:t>
            </a:r>
            <a:r>
              <a:rPr dirty="0" spc="4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8544" y="388925"/>
            <a:ext cx="5483225" cy="528320"/>
            <a:chOff x="138544" y="388925"/>
            <a:chExt cx="5483225" cy="528320"/>
          </a:xfrm>
        </p:grpSpPr>
        <p:sp>
          <p:nvSpPr>
            <p:cNvPr id="4" name="object 4" descr=""/>
            <p:cNvSpPr/>
            <p:nvPr/>
          </p:nvSpPr>
          <p:spPr>
            <a:xfrm>
              <a:off x="138544" y="388925"/>
              <a:ext cx="5483225" cy="528320"/>
            </a:xfrm>
            <a:custGeom>
              <a:avLst/>
              <a:gdLst/>
              <a:ahLst/>
              <a:cxnLst/>
              <a:rect l="l" t="t" r="r" b="b"/>
              <a:pathLst>
                <a:path w="5483225" h="528319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73989"/>
                  </a:lnTo>
                  <a:lnTo>
                    <a:pt x="4243" y="495008"/>
                  </a:lnTo>
                  <a:lnTo>
                    <a:pt x="15816" y="512173"/>
                  </a:lnTo>
                  <a:lnTo>
                    <a:pt x="32980" y="523745"/>
                  </a:lnTo>
                  <a:lnTo>
                    <a:pt x="54000" y="527989"/>
                  </a:lnTo>
                  <a:lnTo>
                    <a:pt x="5428978" y="527989"/>
                  </a:lnTo>
                  <a:lnTo>
                    <a:pt x="5449998" y="523745"/>
                  </a:lnTo>
                  <a:lnTo>
                    <a:pt x="5467162" y="512173"/>
                  </a:lnTo>
                  <a:lnTo>
                    <a:pt x="5478735" y="495008"/>
                  </a:lnTo>
                  <a:lnTo>
                    <a:pt x="5482978" y="473989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544" y="406925"/>
              <a:ext cx="5447030" cy="492125"/>
            </a:xfrm>
            <a:custGeom>
              <a:avLst/>
              <a:gdLst/>
              <a:ahLst/>
              <a:cxnLst/>
              <a:rect l="l" t="t" r="r" b="b"/>
              <a:pathLst>
                <a:path w="5447030" h="492125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55989"/>
                  </a:lnTo>
                  <a:lnTo>
                    <a:pt x="2829" y="470002"/>
                  </a:lnTo>
                  <a:lnTo>
                    <a:pt x="10544" y="481445"/>
                  </a:lnTo>
                  <a:lnTo>
                    <a:pt x="21987" y="489160"/>
                  </a:lnTo>
                  <a:lnTo>
                    <a:pt x="36000" y="491989"/>
                  </a:lnTo>
                  <a:lnTo>
                    <a:pt x="5410978" y="491989"/>
                  </a:lnTo>
                  <a:lnTo>
                    <a:pt x="5424991" y="489160"/>
                  </a:lnTo>
                  <a:lnTo>
                    <a:pt x="5436434" y="481445"/>
                  </a:lnTo>
                  <a:lnTo>
                    <a:pt x="5444149" y="470002"/>
                  </a:lnTo>
                  <a:lnTo>
                    <a:pt x="5446979" y="455989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8450" y="467599"/>
            <a:ext cx="51638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Estimate</a:t>
            </a: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 i="1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dirty="0" sz="1100" spc="12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60" i="1">
                <a:solidFill>
                  <a:srgbClr val="0000FF"/>
                </a:solidFill>
                <a:latin typeface="Calibri"/>
                <a:cs typeface="Calibri"/>
              </a:rPr>
              <a:t>Ax</a:t>
            </a:r>
            <a:r>
              <a:rPr dirty="0" sz="1100" spc="-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dirty="0" sz="1100" spc="-7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16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via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linear</a:t>
            </a:r>
            <a:r>
              <a:rPr dirty="0" sz="1100" spc="10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regression</a:t>
            </a: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95" i="1">
                <a:latin typeface="Calibri"/>
                <a:cs typeface="Calibri"/>
              </a:rPr>
              <a:t>ε</a:t>
            </a:r>
            <a:r>
              <a:rPr dirty="0" baseline="-10416" sz="1200" spc="142" i="1">
                <a:latin typeface="Calibri"/>
                <a:cs typeface="Calibri"/>
              </a:rPr>
              <a:t>L</a:t>
            </a:r>
            <a:r>
              <a:rPr dirty="0" sz="1100" spc="95">
                <a:latin typeface="Calibri"/>
                <a:cs typeface="Calibri"/>
              </a:rPr>
              <a:t>(</a:t>
            </a:r>
            <a:r>
              <a:rPr dirty="0" sz="1100" spc="95" i="1">
                <a:latin typeface="Calibri"/>
                <a:cs typeface="Calibri"/>
              </a:rPr>
              <a:t>t</a:t>
            </a:r>
            <a:r>
              <a:rPr dirty="0" sz="1100" spc="95">
                <a:latin typeface="Calibri"/>
                <a:cs typeface="Calibri"/>
              </a:rPr>
              <a:t>)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&gt;</a:t>
            </a:r>
            <a:r>
              <a:rPr dirty="0" sz="1100" spc="85" i="1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0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for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(a)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All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Intervals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(b)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Most </a:t>
            </a:r>
            <a:r>
              <a:rPr dirty="0" sz="1100">
                <a:latin typeface="Calibri"/>
                <a:cs typeface="Calibri"/>
              </a:rPr>
              <a:t>extreme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interval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207" y="939711"/>
            <a:ext cx="3476576" cy="196515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9" name="object 9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9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260"/>
              <a:t> </a:t>
            </a:r>
            <a:r>
              <a:rPr dirty="0" spc="60"/>
              <a:t>Plots</a:t>
            </a:r>
            <a:r>
              <a:rPr dirty="0" spc="260"/>
              <a:t> </a:t>
            </a:r>
            <a:r>
              <a:rPr dirty="0" spc="10"/>
              <a:t>for</a:t>
            </a:r>
            <a:r>
              <a:rPr dirty="0" spc="260"/>
              <a:t> </a:t>
            </a:r>
            <a:r>
              <a:rPr dirty="0" spc="10"/>
              <a:t>Solar</a:t>
            </a:r>
            <a:r>
              <a:rPr dirty="0" spc="260"/>
              <a:t> </a:t>
            </a:r>
            <a:r>
              <a:rPr dirty="0" spc="80"/>
              <a:t>Wind</a:t>
            </a:r>
            <a:r>
              <a:rPr dirty="0" spc="260"/>
              <a:t> </a:t>
            </a:r>
            <a:r>
              <a:rPr dirty="0" spc="10"/>
              <a:t>Intervals:</a:t>
            </a:r>
            <a:r>
              <a:rPr dirty="0" spc="450"/>
              <a:t> </a:t>
            </a:r>
            <a:r>
              <a:rPr dirty="0" spc="10"/>
              <a:t>Quantitative</a:t>
            </a:r>
            <a:r>
              <a:rPr dirty="0" spc="260"/>
              <a:t> </a:t>
            </a:r>
            <a:r>
              <a:rPr dirty="0" spc="4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8544" y="388925"/>
            <a:ext cx="5483225" cy="528320"/>
            <a:chOff x="138544" y="388925"/>
            <a:chExt cx="5483225" cy="528320"/>
          </a:xfrm>
        </p:grpSpPr>
        <p:sp>
          <p:nvSpPr>
            <p:cNvPr id="4" name="object 4" descr=""/>
            <p:cNvSpPr/>
            <p:nvPr/>
          </p:nvSpPr>
          <p:spPr>
            <a:xfrm>
              <a:off x="138544" y="388925"/>
              <a:ext cx="5483225" cy="528320"/>
            </a:xfrm>
            <a:custGeom>
              <a:avLst/>
              <a:gdLst/>
              <a:ahLst/>
              <a:cxnLst/>
              <a:rect l="l" t="t" r="r" b="b"/>
              <a:pathLst>
                <a:path w="5483225" h="528319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73989"/>
                  </a:lnTo>
                  <a:lnTo>
                    <a:pt x="4243" y="495008"/>
                  </a:lnTo>
                  <a:lnTo>
                    <a:pt x="15816" y="512173"/>
                  </a:lnTo>
                  <a:lnTo>
                    <a:pt x="32980" y="523745"/>
                  </a:lnTo>
                  <a:lnTo>
                    <a:pt x="54000" y="527989"/>
                  </a:lnTo>
                  <a:lnTo>
                    <a:pt x="5428978" y="527989"/>
                  </a:lnTo>
                  <a:lnTo>
                    <a:pt x="5449998" y="523745"/>
                  </a:lnTo>
                  <a:lnTo>
                    <a:pt x="5467162" y="512173"/>
                  </a:lnTo>
                  <a:lnTo>
                    <a:pt x="5478735" y="495008"/>
                  </a:lnTo>
                  <a:lnTo>
                    <a:pt x="5482978" y="473989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544" y="406925"/>
              <a:ext cx="5447030" cy="492125"/>
            </a:xfrm>
            <a:custGeom>
              <a:avLst/>
              <a:gdLst/>
              <a:ahLst/>
              <a:cxnLst/>
              <a:rect l="l" t="t" r="r" b="b"/>
              <a:pathLst>
                <a:path w="5447030" h="492125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55989"/>
                  </a:lnTo>
                  <a:lnTo>
                    <a:pt x="2829" y="470002"/>
                  </a:lnTo>
                  <a:lnTo>
                    <a:pt x="10544" y="481445"/>
                  </a:lnTo>
                  <a:lnTo>
                    <a:pt x="21987" y="489160"/>
                  </a:lnTo>
                  <a:lnTo>
                    <a:pt x="36000" y="491989"/>
                  </a:lnTo>
                  <a:lnTo>
                    <a:pt x="5410978" y="491989"/>
                  </a:lnTo>
                  <a:lnTo>
                    <a:pt x="5424991" y="489160"/>
                  </a:lnTo>
                  <a:lnTo>
                    <a:pt x="5436434" y="481445"/>
                  </a:lnTo>
                  <a:lnTo>
                    <a:pt x="5444149" y="470002"/>
                  </a:lnTo>
                  <a:lnTo>
                    <a:pt x="5446979" y="455989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8450" y="467599"/>
            <a:ext cx="51638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Estimate</a:t>
            </a: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 i="1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dirty="0" sz="1100" spc="12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60" i="1">
                <a:solidFill>
                  <a:srgbClr val="0000FF"/>
                </a:solidFill>
                <a:latin typeface="Calibri"/>
                <a:cs typeface="Calibri"/>
              </a:rPr>
              <a:t>Ax</a:t>
            </a:r>
            <a:r>
              <a:rPr dirty="0" sz="1100" spc="-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dirty="0" sz="1100" spc="-7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16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via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linear</a:t>
            </a:r>
            <a:r>
              <a:rPr dirty="0" sz="1100" spc="10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regression</a:t>
            </a: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95" i="1">
                <a:latin typeface="Calibri"/>
                <a:cs typeface="Calibri"/>
              </a:rPr>
              <a:t>ε</a:t>
            </a:r>
            <a:r>
              <a:rPr dirty="0" baseline="-10416" sz="1200" spc="142" i="1">
                <a:latin typeface="Calibri"/>
                <a:cs typeface="Calibri"/>
              </a:rPr>
              <a:t>L</a:t>
            </a:r>
            <a:r>
              <a:rPr dirty="0" sz="1100" spc="95">
                <a:latin typeface="Calibri"/>
                <a:cs typeface="Calibri"/>
              </a:rPr>
              <a:t>(</a:t>
            </a:r>
            <a:r>
              <a:rPr dirty="0" sz="1100" spc="95" i="1">
                <a:latin typeface="Calibri"/>
                <a:cs typeface="Calibri"/>
              </a:rPr>
              <a:t>t</a:t>
            </a:r>
            <a:r>
              <a:rPr dirty="0" sz="1100" spc="95">
                <a:latin typeface="Calibri"/>
                <a:cs typeface="Calibri"/>
              </a:rPr>
              <a:t>)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&gt;</a:t>
            </a:r>
            <a:r>
              <a:rPr dirty="0" sz="1100" spc="85" i="1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0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for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(a)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All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Intervals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(b)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Most </a:t>
            </a:r>
            <a:r>
              <a:rPr dirty="0" sz="1100">
                <a:latin typeface="Calibri"/>
                <a:cs typeface="Calibri"/>
              </a:rPr>
              <a:t>extreme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interval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8544" y="939711"/>
            <a:ext cx="5483225" cy="2473960"/>
            <a:chOff x="138544" y="939711"/>
            <a:chExt cx="5483225" cy="247396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207" y="939711"/>
              <a:ext cx="3476576" cy="196515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38544" y="2940227"/>
              <a:ext cx="5483225" cy="473709"/>
            </a:xfrm>
            <a:custGeom>
              <a:avLst/>
              <a:gdLst/>
              <a:ahLst/>
              <a:cxnLst/>
              <a:rect l="l" t="t" r="r" b="b"/>
              <a:pathLst>
                <a:path w="5483225" h="47371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19151"/>
                  </a:lnTo>
                  <a:lnTo>
                    <a:pt x="4243" y="440170"/>
                  </a:lnTo>
                  <a:lnTo>
                    <a:pt x="15816" y="457335"/>
                  </a:lnTo>
                  <a:lnTo>
                    <a:pt x="32980" y="468907"/>
                  </a:lnTo>
                  <a:lnTo>
                    <a:pt x="54000" y="473151"/>
                  </a:lnTo>
                  <a:lnTo>
                    <a:pt x="5428978" y="473151"/>
                  </a:lnTo>
                  <a:lnTo>
                    <a:pt x="5449998" y="468907"/>
                  </a:lnTo>
                  <a:lnTo>
                    <a:pt x="5467162" y="457335"/>
                  </a:lnTo>
                  <a:lnTo>
                    <a:pt x="5478735" y="440170"/>
                  </a:lnTo>
                  <a:lnTo>
                    <a:pt x="5482978" y="419151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6544" y="2958227"/>
              <a:ext cx="5447030" cy="437515"/>
            </a:xfrm>
            <a:custGeom>
              <a:avLst/>
              <a:gdLst/>
              <a:ahLst/>
              <a:cxnLst/>
              <a:rect l="l" t="t" r="r" b="b"/>
              <a:pathLst>
                <a:path w="5447030" h="437514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01150"/>
                  </a:lnTo>
                  <a:lnTo>
                    <a:pt x="2829" y="415163"/>
                  </a:lnTo>
                  <a:lnTo>
                    <a:pt x="10544" y="426607"/>
                  </a:lnTo>
                  <a:lnTo>
                    <a:pt x="21987" y="434322"/>
                  </a:lnTo>
                  <a:lnTo>
                    <a:pt x="36000" y="437151"/>
                  </a:lnTo>
                  <a:lnTo>
                    <a:pt x="5410978" y="437151"/>
                  </a:lnTo>
                  <a:lnTo>
                    <a:pt x="5424991" y="434322"/>
                  </a:lnTo>
                  <a:lnTo>
                    <a:pt x="5436434" y="426607"/>
                  </a:lnTo>
                  <a:lnTo>
                    <a:pt x="5444149" y="415163"/>
                  </a:lnTo>
                  <a:lnTo>
                    <a:pt x="5446979" y="401150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2" name="object 12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39927" y="3005333"/>
            <a:ext cx="4681220" cy="26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65"/>
              </a:lnSpc>
            </a:pPr>
            <a:r>
              <a:rPr dirty="0" sz="1100" spc="60">
                <a:latin typeface="Calibri"/>
                <a:cs typeface="Calibri"/>
              </a:rPr>
              <a:t>(a)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175">
                <a:latin typeface="Calibri"/>
                <a:cs typeface="Calibri"/>
              </a:rPr>
              <a:t>A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1.25,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(b)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175">
                <a:latin typeface="Calibri"/>
                <a:cs typeface="Calibri"/>
              </a:rPr>
              <a:t>A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1.60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130">
                <a:latin typeface="Cambria"/>
                <a:cs typeface="Cambria"/>
              </a:rPr>
              <a:t>⇒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average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60%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larger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2937" y="3180869"/>
            <a:ext cx="427545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instantaneous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transfer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rates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reconnection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topology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[B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small]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9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260"/>
              <a:t> </a:t>
            </a:r>
            <a:r>
              <a:rPr dirty="0" spc="60"/>
              <a:t>Plots</a:t>
            </a:r>
            <a:r>
              <a:rPr dirty="0" spc="260"/>
              <a:t> </a:t>
            </a:r>
            <a:r>
              <a:rPr dirty="0" spc="10"/>
              <a:t>for</a:t>
            </a:r>
            <a:r>
              <a:rPr dirty="0" spc="260"/>
              <a:t> </a:t>
            </a:r>
            <a:r>
              <a:rPr dirty="0" spc="10"/>
              <a:t>Solar</a:t>
            </a:r>
            <a:r>
              <a:rPr dirty="0" spc="260"/>
              <a:t> </a:t>
            </a:r>
            <a:r>
              <a:rPr dirty="0" spc="80"/>
              <a:t>Wind</a:t>
            </a:r>
            <a:r>
              <a:rPr dirty="0" spc="260"/>
              <a:t> </a:t>
            </a:r>
            <a:r>
              <a:rPr dirty="0" spc="10"/>
              <a:t>Intervals:</a:t>
            </a:r>
            <a:r>
              <a:rPr dirty="0" spc="450"/>
              <a:t> </a:t>
            </a:r>
            <a:r>
              <a:rPr dirty="0" spc="10"/>
              <a:t>Quantitative</a:t>
            </a:r>
            <a:r>
              <a:rPr dirty="0" spc="260"/>
              <a:t> </a:t>
            </a:r>
            <a:r>
              <a:rPr dirty="0" spc="40"/>
              <a:t>Results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8544" y="388925"/>
            <a:ext cx="5483225" cy="528320"/>
            <a:chOff x="138544" y="388925"/>
            <a:chExt cx="5483225" cy="528320"/>
          </a:xfrm>
        </p:grpSpPr>
        <p:sp>
          <p:nvSpPr>
            <p:cNvPr id="4" name="object 4" descr=""/>
            <p:cNvSpPr/>
            <p:nvPr/>
          </p:nvSpPr>
          <p:spPr>
            <a:xfrm>
              <a:off x="138544" y="388925"/>
              <a:ext cx="5483225" cy="528320"/>
            </a:xfrm>
            <a:custGeom>
              <a:avLst/>
              <a:gdLst/>
              <a:ahLst/>
              <a:cxnLst/>
              <a:rect l="l" t="t" r="r" b="b"/>
              <a:pathLst>
                <a:path w="5483225" h="528319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73989"/>
                  </a:lnTo>
                  <a:lnTo>
                    <a:pt x="4243" y="495008"/>
                  </a:lnTo>
                  <a:lnTo>
                    <a:pt x="15816" y="512173"/>
                  </a:lnTo>
                  <a:lnTo>
                    <a:pt x="32980" y="523745"/>
                  </a:lnTo>
                  <a:lnTo>
                    <a:pt x="54000" y="527989"/>
                  </a:lnTo>
                  <a:lnTo>
                    <a:pt x="5428978" y="527989"/>
                  </a:lnTo>
                  <a:lnTo>
                    <a:pt x="5449998" y="523745"/>
                  </a:lnTo>
                  <a:lnTo>
                    <a:pt x="5467162" y="512173"/>
                  </a:lnTo>
                  <a:lnTo>
                    <a:pt x="5478735" y="495008"/>
                  </a:lnTo>
                  <a:lnTo>
                    <a:pt x="5482978" y="473989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544" y="406925"/>
              <a:ext cx="5447030" cy="492125"/>
            </a:xfrm>
            <a:custGeom>
              <a:avLst/>
              <a:gdLst/>
              <a:ahLst/>
              <a:cxnLst/>
              <a:rect l="l" t="t" r="r" b="b"/>
              <a:pathLst>
                <a:path w="5447030" h="492125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55989"/>
                  </a:lnTo>
                  <a:lnTo>
                    <a:pt x="2829" y="470002"/>
                  </a:lnTo>
                  <a:lnTo>
                    <a:pt x="10544" y="481445"/>
                  </a:lnTo>
                  <a:lnTo>
                    <a:pt x="21987" y="489160"/>
                  </a:lnTo>
                  <a:lnTo>
                    <a:pt x="36000" y="491989"/>
                  </a:lnTo>
                  <a:lnTo>
                    <a:pt x="5410978" y="491989"/>
                  </a:lnTo>
                  <a:lnTo>
                    <a:pt x="5424991" y="489160"/>
                  </a:lnTo>
                  <a:lnTo>
                    <a:pt x="5436434" y="481445"/>
                  </a:lnTo>
                  <a:lnTo>
                    <a:pt x="5444149" y="470002"/>
                  </a:lnTo>
                  <a:lnTo>
                    <a:pt x="5446979" y="455989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8450" y="467599"/>
            <a:ext cx="51638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Estimate</a:t>
            </a: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 i="1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dirty="0" sz="1100" spc="12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60" i="1">
                <a:solidFill>
                  <a:srgbClr val="0000FF"/>
                </a:solidFill>
                <a:latin typeface="Calibri"/>
                <a:cs typeface="Calibri"/>
              </a:rPr>
              <a:t>Ax</a:t>
            </a:r>
            <a:r>
              <a:rPr dirty="0" sz="1100" spc="-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dirty="0" sz="1100" spc="-7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16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via</a:t>
            </a:r>
            <a:r>
              <a:rPr dirty="0" sz="1100" spc="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linear</a:t>
            </a:r>
            <a:r>
              <a:rPr dirty="0" sz="1100" spc="10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regression</a:t>
            </a: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95" i="1">
                <a:latin typeface="Calibri"/>
                <a:cs typeface="Calibri"/>
              </a:rPr>
              <a:t>ε</a:t>
            </a:r>
            <a:r>
              <a:rPr dirty="0" baseline="-10416" sz="1200" spc="142" i="1">
                <a:latin typeface="Calibri"/>
                <a:cs typeface="Calibri"/>
              </a:rPr>
              <a:t>L</a:t>
            </a:r>
            <a:r>
              <a:rPr dirty="0" sz="1100" spc="95">
                <a:latin typeface="Calibri"/>
                <a:cs typeface="Calibri"/>
              </a:rPr>
              <a:t>(</a:t>
            </a:r>
            <a:r>
              <a:rPr dirty="0" sz="1100" spc="95" i="1">
                <a:latin typeface="Calibri"/>
                <a:cs typeface="Calibri"/>
              </a:rPr>
              <a:t>t</a:t>
            </a:r>
            <a:r>
              <a:rPr dirty="0" sz="1100" spc="95">
                <a:latin typeface="Calibri"/>
                <a:cs typeface="Calibri"/>
              </a:rPr>
              <a:t>)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&gt;</a:t>
            </a:r>
            <a:r>
              <a:rPr dirty="0" sz="1100" spc="85" i="1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0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for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(a)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All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Intervals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(b)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Most </a:t>
            </a:r>
            <a:r>
              <a:rPr dirty="0" sz="1100">
                <a:latin typeface="Calibri"/>
                <a:cs typeface="Calibri"/>
              </a:rPr>
              <a:t>extreme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interval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23912" y="939711"/>
            <a:ext cx="4112260" cy="1965325"/>
            <a:chOff x="823912" y="939711"/>
            <a:chExt cx="4112260" cy="196532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207" y="939711"/>
              <a:ext cx="3476576" cy="196515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23912" y="1670352"/>
              <a:ext cx="4112260" cy="554990"/>
            </a:xfrm>
            <a:custGeom>
              <a:avLst/>
              <a:gdLst/>
              <a:ahLst/>
              <a:cxnLst/>
              <a:rect l="l" t="t" r="r" b="b"/>
              <a:pathLst>
                <a:path w="4112260" h="554989">
                  <a:moveTo>
                    <a:pt x="4058233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500928"/>
                  </a:lnTo>
                  <a:lnTo>
                    <a:pt x="4243" y="521948"/>
                  </a:lnTo>
                  <a:lnTo>
                    <a:pt x="15816" y="539112"/>
                  </a:lnTo>
                  <a:lnTo>
                    <a:pt x="32980" y="550685"/>
                  </a:lnTo>
                  <a:lnTo>
                    <a:pt x="54000" y="554929"/>
                  </a:lnTo>
                  <a:lnTo>
                    <a:pt x="4058233" y="554929"/>
                  </a:lnTo>
                  <a:lnTo>
                    <a:pt x="4079253" y="550685"/>
                  </a:lnTo>
                  <a:lnTo>
                    <a:pt x="4096417" y="539112"/>
                  </a:lnTo>
                  <a:lnTo>
                    <a:pt x="4107990" y="521948"/>
                  </a:lnTo>
                  <a:lnTo>
                    <a:pt x="4112234" y="500928"/>
                  </a:lnTo>
                  <a:lnTo>
                    <a:pt x="4112234" y="54000"/>
                  </a:lnTo>
                  <a:lnTo>
                    <a:pt x="4107990" y="32980"/>
                  </a:lnTo>
                  <a:lnTo>
                    <a:pt x="4096417" y="15816"/>
                  </a:lnTo>
                  <a:lnTo>
                    <a:pt x="4079253" y="4243"/>
                  </a:lnTo>
                  <a:lnTo>
                    <a:pt x="405823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1912" y="1688352"/>
              <a:ext cx="4076700" cy="519430"/>
            </a:xfrm>
            <a:custGeom>
              <a:avLst/>
              <a:gdLst/>
              <a:ahLst/>
              <a:cxnLst/>
              <a:rect l="l" t="t" r="r" b="b"/>
              <a:pathLst>
                <a:path w="4076700" h="519430">
                  <a:moveTo>
                    <a:pt x="4040233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82928"/>
                  </a:lnTo>
                  <a:lnTo>
                    <a:pt x="2829" y="496941"/>
                  </a:lnTo>
                  <a:lnTo>
                    <a:pt x="10544" y="508385"/>
                  </a:lnTo>
                  <a:lnTo>
                    <a:pt x="21987" y="516100"/>
                  </a:lnTo>
                  <a:lnTo>
                    <a:pt x="36000" y="518929"/>
                  </a:lnTo>
                  <a:lnTo>
                    <a:pt x="4040233" y="518929"/>
                  </a:lnTo>
                  <a:lnTo>
                    <a:pt x="4054246" y="516100"/>
                  </a:lnTo>
                  <a:lnTo>
                    <a:pt x="4065689" y="508385"/>
                  </a:lnTo>
                  <a:lnTo>
                    <a:pt x="4073405" y="496941"/>
                  </a:lnTo>
                  <a:lnTo>
                    <a:pt x="4076234" y="482928"/>
                  </a:lnTo>
                  <a:lnTo>
                    <a:pt x="4076234" y="36000"/>
                  </a:lnTo>
                  <a:lnTo>
                    <a:pt x="4073405" y="21987"/>
                  </a:lnTo>
                  <a:lnTo>
                    <a:pt x="4065689" y="10544"/>
                  </a:lnTo>
                  <a:lnTo>
                    <a:pt x="4054246" y="2829"/>
                  </a:lnTo>
                  <a:lnTo>
                    <a:pt x="4040233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248143" y="1749017"/>
            <a:ext cx="326517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3970" marR="5080" indent="-1905">
              <a:lnSpc>
                <a:spcPct val="102699"/>
              </a:lnSpc>
              <a:spcBef>
                <a:spcPts val="55"/>
              </a:spcBef>
            </a:pPr>
            <a:r>
              <a:rPr dirty="0" sz="1100" spc="120" b="1">
                <a:latin typeface="Calibri"/>
                <a:cs typeface="Calibri"/>
              </a:rPr>
              <a:t>25%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120" b="1">
                <a:latin typeface="Calibri"/>
                <a:cs typeface="Calibri"/>
              </a:rPr>
              <a:t>(up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to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130" b="1">
                <a:latin typeface="Calibri"/>
                <a:cs typeface="Calibri"/>
              </a:rPr>
              <a:t>60%)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larger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forward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instantaneous </a:t>
            </a:r>
            <a:r>
              <a:rPr dirty="0" sz="1100" spc="80" b="1">
                <a:latin typeface="Calibri"/>
                <a:cs typeface="Calibri"/>
              </a:rPr>
              <a:t>energy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transfer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rates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90" b="1">
                <a:latin typeface="Calibri"/>
                <a:cs typeface="Calibri"/>
              </a:rPr>
              <a:t>in</a:t>
            </a:r>
            <a:r>
              <a:rPr dirty="0" sz="1100" spc="185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reconnection</a:t>
            </a:r>
            <a:r>
              <a:rPr dirty="0" sz="1100" spc="18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topology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38544" y="2940227"/>
            <a:ext cx="5483225" cy="473709"/>
            <a:chOff x="138544" y="2940227"/>
            <a:chExt cx="5483225" cy="473709"/>
          </a:xfrm>
        </p:grpSpPr>
        <p:sp>
          <p:nvSpPr>
            <p:cNvPr id="13" name="object 13" descr=""/>
            <p:cNvSpPr/>
            <p:nvPr/>
          </p:nvSpPr>
          <p:spPr>
            <a:xfrm>
              <a:off x="138544" y="2940227"/>
              <a:ext cx="5483225" cy="473709"/>
            </a:xfrm>
            <a:custGeom>
              <a:avLst/>
              <a:gdLst/>
              <a:ahLst/>
              <a:cxnLst/>
              <a:rect l="l" t="t" r="r" b="b"/>
              <a:pathLst>
                <a:path w="5483225" h="473710">
                  <a:moveTo>
                    <a:pt x="5428978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19151"/>
                  </a:lnTo>
                  <a:lnTo>
                    <a:pt x="4243" y="440170"/>
                  </a:lnTo>
                  <a:lnTo>
                    <a:pt x="15816" y="457335"/>
                  </a:lnTo>
                  <a:lnTo>
                    <a:pt x="32980" y="468907"/>
                  </a:lnTo>
                  <a:lnTo>
                    <a:pt x="54000" y="473151"/>
                  </a:lnTo>
                  <a:lnTo>
                    <a:pt x="5428978" y="473151"/>
                  </a:lnTo>
                  <a:lnTo>
                    <a:pt x="5449998" y="468907"/>
                  </a:lnTo>
                  <a:lnTo>
                    <a:pt x="5467162" y="457335"/>
                  </a:lnTo>
                  <a:lnTo>
                    <a:pt x="5478735" y="440170"/>
                  </a:lnTo>
                  <a:lnTo>
                    <a:pt x="5482978" y="419151"/>
                  </a:lnTo>
                  <a:lnTo>
                    <a:pt x="5482978" y="54000"/>
                  </a:lnTo>
                  <a:lnTo>
                    <a:pt x="5478735" y="32980"/>
                  </a:lnTo>
                  <a:lnTo>
                    <a:pt x="5467162" y="15816"/>
                  </a:lnTo>
                  <a:lnTo>
                    <a:pt x="5449998" y="4243"/>
                  </a:lnTo>
                  <a:lnTo>
                    <a:pt x="542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6544" y="2958227"/>
              <a:ext cx="5447030" cy="437515"/>
            </a:xfrm>
            <a:custGeom>
              <a:avLst/>
              <a:gdLst/>
              <a:ahLst/>
              <a:cxnLst/>
              <a:rect l="l" t="t" r="r" b="b"/>
              <a:pathLst>
                <a:path w="5447030" h="437514">
                  <a:moveTo>
                    <a:pt x="5410978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401150"/>
                  </a:lnTo>
                  <a:lnTo>
                    <a:pt x="2829" y="415163"/>
                  </a:lnTo>
                  <a:lnTo>
                    <a:pt x="10544" y="426607"/>
                  </a:lnTo>
                  <a:lnTo>
                    <a:pt x="21987" y="434322"/>
                  </a:lnTo>
                  <a:lnTo>
                    <a:pt x="36000" y="437151"/>
                  </a:lnTo>
                  <a:lnTo>
                    <a:pt x="5410978" y="437151"/>
                  </a:lnTo>
                  <a:lnTo>
                    <a:pt x="5424991" y="434322"/>
                  </a:lnTo>
                  <a:lnTo>
                    <a:pt x="5436434" y="426607"/>
                  </a:lnTo>
                  <a:lnTo>
                    <a:pt x="5444149" y="415163"/>
                  </a:lnTo>
                  <a:lnTo>
                    <a:pt x="5446979" y="401150"/>
                  </a:lnTo>
                  <a:lnTo>
                    <a:pt x="5446979" y="36000"/>
                  </a:lnTo>
                  <a:lnTo>
                    <a:pt x="5444149" y="21987"/>
                  </a:lnTo>
                  <a:lnTo>
                    <a:pt x="5436434" y="10544"/>
                  </a:lnTo>
                  <a:lnTo>
                    <a:pt x="5424991" y="2829"/>
                  </a:lnTo>
                  <a:lnTo>
                    <a:pt x="541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6" name="object 16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39927" y="3005333"/>
            <a:ext cx="4681220" cy="26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65"/>
              </a:lnSpc>
            </a:pPr>
            <a:r>
              <a:rPr dirty="0" sz="1100" spc="60">
                <a:latin typeface="Calibri"/>
                <a:cs typeface="Calibri"/>
              </a:rPr>
              <a:t>(a)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175">
                <a:latin typeface="Calibri"/>
                <a:cs typeface="Calibri"/>
              </a:rPr>
              <a:t>A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1.25,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(b)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175">
                <a:latin typeface="Calibri"/>
                <a:cs typeface="Calibri"/>
              </a:rPr>
              <a:t>A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1.60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130">
                <a:latin typeface="Cambria"/>
                <a:cs typeface="Cambria"/>
              </a:rPr>
              <a:t>⇒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average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60%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larger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2937" y="3180869"/>
            <a:ext cx="427545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instantaneous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transfer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rates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reconnection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topology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[B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small]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9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50"/>
              <a:t>Summary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5844" y="411478"/>
            <a:ext cx="5509895" cy="20180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90170">
              <a:lnSpc>
                <a:spcPct val="102600"/>
              </a:lnSpc>
              <a:spcBef>
                <a:spcPts val="55"/>
              </a:spcBef>
            </a:pPr>
            <a:r>
              <a:rPr dirty="0" sz="1100" spc="220" b="1">
                <a:solidFill>
                  <a:srgbClr val="B12121"/>
                </a:solidFill>
                <a:latin typeface="Calibri"/>
                <a:cs typeface="Calibri"/>
              </a:rPr>
              <a:t>WHAT:</a:t>
            </a:r>
            <a:r>
              <a:rPr dirty="0" sz="1100" spc="21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Instantaneous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energy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rates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differ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significantly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between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topological </a:t>
            </a:r>
            <a:r>
              <a:rPr dirty="0" sz="1100">
                <a:latin typeface="Calibri"/>
                <a:cs typeface="Calibri"/>
              </a:rPr>
              <a:t>populations.</a:t>
            </a:r>
            <a:r>
              <a:rPr dirty="0" sz="1100" spc="285">
                <a:latin typeface="Calibri"/>
                <a:cs typeface="Calibri"/>
              </a:rPr>
              <a:t> </a:t>
            </a:r>
            <a:r>
              <a:rPr dirty="0" sz="1100" spc="100" b="1">
                <a:latin typeface="Calibri"/>
                <a:cs typeface="Calibri"/>
              </a:rPr>
              <a:t>We</a:t>
            </a:r>
            <a:r>
              <a:rPr dirty="0" sz="1100" spc="215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find,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on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average,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120" b="1">
                <a:latin typeface="Calibri"/>
                <a:cs typeface="Calibri"/>
              </a:rPr>
              <a:t>25%</a:t>
            </a:r>
            <a:r>
              <a:rPr dirty="0" sz="1100" spc="215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larger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instantaneous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energy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transfer </a:t>
            </a:r>
            <a:r>
              <a:rPr dirty="0" sz="1100" spc="70" b="1">
                <a:latin typeface="Calibri"/>
                <a:cs typeface="Calibri"/>
              </a:rPr>
              <a:t>rates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90" b="1">
                <a:latin typeface="Calibri"/>
                <a:cs typeface="Calibri"/>
              </a:rPr>
              <a:t>in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reconnection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topologies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85" b="1">
                <a:latin typeface="Calibri"/>
                <a:cs typeface="Calibri"/>
              </a:rPr>
              <a:t>compared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to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flux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ropes</a:t>
            </a:r>
            <a:r>
              <a:rPr dirty="0" sz="1100" spc="60">
                <a:latin typeface="Calibri"/>
                <a:cs typeface="Calibri"/>
              </a:rPr>
              <a:t>,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suggesting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reconnection </a:t>
            </a:r>
            <a:r>
              <a:rPr dirty="0" sz="1100" i="1">
                <a:latin typeface="Calibri"/>
                <a:cs typeface="Calibri"/>
              </a:rPr>
              <a:t>may</a:t>
            </a:r>
            <a:r>
              <a:rPr dirty="0" sz="1100" spc="24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drive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forward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cascade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energy.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1090"/>
              </a:spcBef>
            </a:pPr>
            <a:r>
              <a:rPr dirty="0" sz="1100" spc="240" b="1">
                <a:solidFill>
                  <a:srgbClr val="B12121"/>
                </a:solidFill>
                <a:latin typeface="Calibri"/>
                <a:cs typeface="Calibri"/>
              </a:rPr>
              <a:t>WHY:</a:t>
            </a:r>
            <a:r>
              <a:rPr dirty="0" sz="1100" spc="13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165" b="1">
                <a:latin typeface="Calibri"/>
                <a:cs typeface="Calibri"/>
              </a:rPr>
              <a:t>3D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topology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85" b="1">
                <a:latin typeface="Calibri"/>
                <a:cs typeface="Calibri"/>
              </a:rPr>
              <a:t>magnetic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field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lines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is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a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key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feature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reconnection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and </a:t>
            </a:r>
            <a:r>
              <a:rPr dirty="0" sz="1100" spc="80" b="1">
                <a:latin typeface="Calibri"/>
                <a:cs typeface="Calibri"/>
              </a:rPr>
              <a:t>turbulence.</a:t>
            </a:r>
            <a:r>
              <a:rPr dirty="0" sz="1100" spc="285" b="1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Quantifying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contributions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of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energy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transfer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by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different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topologies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may</a:t>
            </a:r>
            <a:r>
              <a:rPr dirty="0" sz="1100" spc="50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help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understand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underlying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physics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these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phenomena.</a:t>
            </a:r>
            <a:endParaRPr sz="1100">
              <a:latin typeface="Calibri"/>
              <a:cs typeface="Calibri"/>
            </a:endParaRPr>
          </a:p>
          <a:p>
            <a:pPr algn="just" marL="12700" marR="64769">
              <a:lnSpc>
                <a:spcPct val="102600"/>
              </a:lnSpc>
              <a:spcBef>
                <a:spcPts val="1095"/>
              </a:spcBef>
            </a:pPr>
            <a:r>
              <a:rPr dirty="0" sz="1100" spc="190" b="1">
                <a:solidFill>
                  <a:srgbClr val="B12121"/>
                </a:solidFill>
                <a:latin typeface="Calibri"/>
                <a:cs typeface="Calibri"/>
              </a:rPr>
              <a:t>HOW:</a:t>
            </a:r>
            <a:r>
              <a:rPr dirty="0" sz="1100" spc="22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Magnetic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field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line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topology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classified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associated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contemporaneous </a:t>
            </a:r>
            <a:r>
              <a:rPr dirty="0" sz="1100">
                <a:latin typeface="Calibri"/>
                <a:cs typeface="Calibri"/>
              </a:rPr>
              <a:t>estimate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instantaneous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energy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rate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Cluster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turbulent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solar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wind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intervals. </a:t>
            </a:r>
            <a:r>
              <a:rPr dirty="0" sz="1100" spc="100">
                <a:latin typeface="Calibri"/>
                <a:cs typeface="Calibri"/>
              </a:rPr>
              <a:t>QQ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plots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compare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two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populations.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5" name="object 5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50"/>
              <a:t>Summary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5844" y="411478"/>
            <a:ext cx="5509895" cy="303847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90170">
              <a:lnSpc>
                <a:spcPct val="102600"/>
              </a:lnSpc>
              <a:spcBef>
                <a:spcPts val="55"/>
              </a:spcBef>
            </a:pPr>
            <a:r>
              <a:rPr dirty="0" sz="1100" spc="220" b="1">
                <a:solidFill>
                  <a:srgbClr val="B12121"/>
                </a:solidFill>
                <a:latin typeface="Calibri"/>
                <a:cs typeface="Calibri"/>
              </a:rPr>
              <a:t>WHAT:</a:t>
            </a:r>
            <a:r>
              <a:rPr dirty="0" sz="1100" spc="21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Instantaneous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energy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rates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differ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significantly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between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topological </a:t>
            </a:r>
            <a:r>
              <a:rPr dirty="0" sz="1100">
                <a:latin typeface="Calibri"/>
                <a:cs typeface="Calibri"/>
              </a:rPr>
              <a:t>populations.</a:t>
            </a:r>
            <a:r>
              <a:rPr dirty="0" sz="1100" spc="285">
                <a:latin typeface="Calibri"/>
                <a:cs typeface="Calibri"/>
              </a:rPr>
              <a:t> </a:t>
            </a:r>
            <a:r>
              <a:rPr dirty="0" sz="1100" spc="100" b="1">
                <a:latin typeface="Calibri"/>
                <a:cs typeface="Calibri"/>
              </a:rPr>
              <a:t>We</a:t>
            </a:r>
            <a:r>
              <a:rPr dirty="0" sz="1100" spc="215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find,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on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average,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120" b="1">
                <a:latin typeface="Calibri"/>
                <a:cs typeface="Calibri"/>
              </a:rPr>
              <a:t>25%</a:t>
            </a:r>
            <a:r>
              <a:rPr dirty="0" sz="1100" spc="215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larger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instantaneous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energy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transfer </a:t>
            </a:r>
            <a:r>
              <a:rPr dirty="0" sz="1100" spc="70" b="1">
                <a:latin typeface="Calibri"/>
                <a:cs typeface="Calibri"/>
              </a:rPr>
              <a:t>rates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90" b="1">
                <a:latin typeface="Calibri"/>
                <a:cs typeface="Calibri"/>
              </a:rPr>
              <a:t>in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reconnection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topologies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85" b="1">
                <a:latin typeface="Calibri"/>
                <a:cs typeface="Calibri"/>
              </a:rPr>
              <a:t>compared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to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flux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ropes</a:t>
            </a:r>
            <a:r>
              <a:rPr dirty="0" sz="1100" spc="60">
                <a:latin typeface="Calibri"/>
                <a:cs typeface="Calibri"/>
              </a:rPr>
              <a:t>,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suggesting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reconnection </a:t>
            </a:r>
            <a:r>
              <a:rPr dirty="0" sz="1100" i="1">
                <a:latin typeface="Calibri"/>
                <a:cs typeface="Calibri"/>
              </a:rPr>
              <a:t>may</a:t>
            </a:r>
            <a:r>
              <a:rPr dirty="0" sz="1100" spc="24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drive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forward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cascade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energy.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1090"/>
              </a:spcBef>
            </a:pPr>
            <a:r>
              <a:rPr dirty="0" sz="1100" spc="240" b="1">
                <a:solidFill>
                  <a:srgbClr val="B12121"/>
                </a:solidFill>
                <a:latin typeface="Calibri"/>
                <a:cs typeface="Calibri"/>
              </a:rPr>
              <a:t>WHY:</a:t>
            </a:r>
            <a:r>
              <a:rPr dirty="0" sz="1100" spc="13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165" b="1">
                <a:latin typeface="Calibri"/>
                <a:cs typeface="Calibri"/>
              </a:rPr>
              <a:t>3D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topology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85" b="1">
                <a:latin typeface="Calibri"/>
                <a:cs typeface="Calibri"/>
              </a:rPr>
              <a:t>magnetic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field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lines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0" b="1">
                <a:latin typeface="Calibri"/>
                <a:cs typeface="Calibri"/>
              </a:rPr>
              <a:t>is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a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key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feature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reconnection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and </a:t>
            </a:r>
            <a:r>
              <a:rPr dirty="0" sz="1100" spc="80" b="1">
                <a:latin typeface="Calibri"/>
                <a:cs typeface="Calibri"/>
              </a:rPr>
              <a:t>turbulence.</a:t>
            </a:r>
            <a:r>
              <a:rPr dirty="0" sz="1100" spc="285" b="1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Quantifying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contributions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of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energy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transfer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by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different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topologies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may</a:t>
            </a:r>
            <a:r>
              <a:rPr dirty="0" sz="1100" spc="50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help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understand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underlying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physics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these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phenomena.</a:t>
            </a:r>
            <a:endParaRPr sz="1100">
              <a:latin typeface="Calibri"/>
              <a:cs typeface="Calibri"/>
            </a:endParaRPr>
          </a:p>
          <a:p>
            <a:pPr algn="just" marL="12700" marR="64769">
              <a:lnSpc>
                <a:spcPct val="102600"/>
              </a:lnSpc>
              <a:spcBef>
                <a:spcPts val="1095"/>
              </a:spcBef>
            </a:pPr>
            <a:r>
              <a:rPr dirty="0" sz="1100" spc="190" b="1">
                <a:solidFill>
                  <a:srgbClr val="B12121"/>
                </a:solidFill>
                <a:latin typeface="Calibri"/>
                <a:cs typeface="Calibri"/>
              </a:rPr>
              <a:t>HOW:</a:t>
            </a:r>
            <a:r>
              <a:rPr dirty="0" sz="1100" spc="22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Magnetic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field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line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topology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classified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associated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contemporaneous </a:t>
            </a:r>
            <a:r>
              <a:rPr dirty="0" sz="1100">
                <a:latin typeface="Calibri"/>
                <a:cs typeface="Calibri"/>
              </a:rPr>
              <a:t>estimate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instantaneous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energy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rate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Cluster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turbulent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solar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wind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intervals. </a:t>
            </a:r>
            <a:r>
              <a:rPr dirty="0" sz="1100" spc="100">
                <a:latin typeface="Calibri"/>
                <a:cs typeface="Calibri"/>
              </a:rPr>
              <a:t>QQ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plots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compare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two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populations.</a:t>
            </a:r>
            <a:endParaRPr sz="1100">
              <a:latin typeface="Calibri"/>
              <a:cs typeface="Calibri"/>
            </a:endParaRPr>
          </a:p>
          <a:p>
            <a:pPr marL="12700" marR="6350">
              <a:lnSpc>
                <a:spcPts val="950"/>
              </a:lnSpc>
              <a:spcBef>
                <a:spcPts val="490"/>
              </a:spcBef>
            </a:pPr>
            <a:r>
              <a:rPr dirty="0" sz="800" spc="114" b="1">
                <a:latin typeface="Calibri"/>
                <a:cs typeface="Calibri"/>
              </a:rPr>
              <a:t>Paper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120" b="1">
                <a:latin typeface="Calibri"/>
                <a:cs typeface="Calibri"/>
              </a:rPr>
              <a:t>Under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100" b="1">
                <a:latin typeface="Calibri"/>
                <a:cs typeface="Calibri"/>
              </a:rPr>
              <a:t>Review:</a:t>
            </a:r>
            <a:r>
              <a:rPr dirty="0" sz="800" spc="229" b="1">
                <a:latin typeface="Calibri"/>
                <a:cs typeface="Calibri"/>
              </a:rPr>
              <a:t>  </a:t>
            </a:r>
            <a:r>
              <a:rPr dirty="0" sz="800" spc="95">
                <a:latin typeface="Calibri"/>
                <a:cs typeface="Calibri"/>
              </a:rPr>
              <a:t>B.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 spc="60">
                <a:latin typeface="Calibri"/>
                <a:cs typeface="Calibri"/>
              </a:rPr>
              <a:t>Hnat,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S.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 spc="105">
                <a:latin typeface="Calibri"/>
                <a:cs typeface="Calibri"/>
              </a:rPr>
              <a:t>C.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Chapman,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 spc="105">
                <a:latin typeface="Calibri"/>
                <a:cs typeface="Calibri"/>
              </a:rPr>
              <a:t>C.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60">
                <a:latin typeface="Calibri"/>
                <a:cs typeface="Calibri"/>
              </a:rPr>
              <a:t>Liptrott,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N.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W.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Watkins,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Solar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75" b="1">
                <a:latin typeface="Calibri"/>
                <a:cs typeface="Calibri"/>
              </a:rPr>
              <a:t>wind </a:t>
            </a:r>
            <a:r>
              <a:rPr dirty="0" sz="800" spc="100" b="1">
                <a:latin typeface="Calibri"/>
                <a:cs typeface="Calibri"/>
              </a:rPr>
              <a:t>magnetohydrodynamic</a:t>
            </a:r>
            <a:r>
              <a:rPr dirty="0" sz="800" spc="135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turbulence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energy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80" b="1">
                <a:latin typeface="Calibri"/>
                <a:cs typeface="Calibri"/>
              </a:rPr>
              <a:t>transfer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rate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ordered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110" b="1">
                <a:latin typeface="Calibri"/>
                <a:cs typeface="Calibri"/>
              </a:rPr>
              <a:t>by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magnetic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60" b="1">
                <a:latin typeface="Calibri"/>
                <a:cs typeface="Calibri"/>
              </a:rPr>
              <a:t>field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topology</a:t>
            </a:r>
            <a:r>
              <a:rPr dirty="0" sz="800" spc="85">
                <a:latin typeface="Calibri"/>
                <a:cs typeface="Calibri"/>
              </a:rPr>
              <a:t>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Phys.</a:t>
            </a:r>
            <a:r>
              <a:rPr dirty="0" sz="800" spc="225" i="1">
                <a:latin typeface="Calibri"/>
                <a:cs typeface="Calibri"/>
              </a:rPr>
              <a:t> </a:t>
            </a:r>
            <a:r>
              <a:rPr dirty="0" sz="800" spc="35" i="1">
                <a:latin typeface="Calibri"/>
                <a:cs typeface="Calibri"/>
              </a:rPr>
              <a:t>Rev. </a:t>
            </a:r>
            <a:r>
              <a:rPr dirty="0" sz="800" spc="50" i="1">
                <a:latin typeface="Calibri"/>
                <a:cs typeface="Calibri"/>
              </a:rPr>
              <a:t>Lett.</a:t>
            </a:r>
            <a:r>
              <a:rPr dirty="0" sz="800" spc="190" i="1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(2025)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</a:pPr>
            <a:r>
              <a:rPr dirty="0" sz="800" spc="100" b="1">
                <a:latin typeface="Calibri"/>
                <a:cs typeface="Calibri"/>
              </a:rPr>
              <a:t>Previous</a:t>
            </a:r>
            <a:r>
              <a:rPr dirty="0" sz="800" spc="135" b="1">
                <a:latin typeface="Calibri"/>
                <a:cs typeface="Calibri"/>
              </a:rPr>
              <a:t> </a:t>
            </a:r>
            <a:r>
              <a:rPr dirty="0" sz="800" spc="105" b="1">
                <a:latin typeface="Calibri"/>
                <a:cs typeface="Calibri"/>
              </a:rPr>
              <a:t>Related</a:t>
            </a:r>
            <a:r>
              <a:rPr dirty="0" sz="800" spc="130" b="1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Works:</a:t>
            </a:r>
            <a:r>
              <a:rPr dirty="0" sz="800" spc="190" b="1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B. </a:t>
            </a:r>
            <a:r>
              <a:rPr dirty="0" sz="800" spc="60">
                <a:latin typeface="Calibri"/>
                <a:cs typeface="Calibri"/>
              </a:rPr>
              <a:t>Hnat,</a:t>
            </a:r>
            <a:r>
              <a:rPr dirty="0" sz="800" spc="9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S.</a:t>
            </a:r>
            <a:r>
              <a:rPr dirty="0" sz="800" spc="95">
                <a:latin typeface="Calibri"/>
                <a:cs typeface="Calibri"/>
              </a:rPr>
              <a:t> </a:t>
            </a:r>
            <a:r>
              <a:rPr dirty="0" sz="800" spc="105">
                <a:latin typeface="Calibri"/>
                <a:cs typeface="Calibri"/>
              </a:rPr>
              <a:t>C.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Chapman,</a:t>
            </a:r>
            <a:r>
              <a:rPr dirty="0" sz="800" spc="9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N.</a:t>
            </a:r>
            <a:r>
              <a:rPr dirty="0" sz="800" spc="95">
                <a:latin typeface="Calibri"/>
                <a:cs typeface="Calibri"/>
              </a:rPr>
              <a:t> W. </a:t>
            </a:r>
            <a:r>
              <a:rPr dirty="0" sz="800" spc="50">
                <a:latin typeface="Calibri"/>
                <a:cs typeface="Calibri"/>
              </a:rPr>
              <a:t>Watkins,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 spc="105" b="1">
                <a:latin typeface="Calibri"/>
                <a:cs typeface="Calibri"/>
              </a:rPr>
              <a:t>Magnetic</a:t>
            </a:r>
            <a:r>
              <a:rPr dirty="0" sz="800" spc="135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topology</a:t>
            </a:r>
            <a:r>
              <a:rPr dirty="0" sz="800" spc="130" b="1">
                <a:latin typeface="Calibri"/>
                <a:cs typeface="Calibri"/>
              </a:rPr>
              <a:t> </a:t>
            </a:r>
            <a:r>
              <a:rPr dirty="0" sz="800" spc="50" b="1">
                <a:latin typeface="Calibri"/>
                <a:cs typeface="Calibri"/>
              </a:rPr>
              <a:t>of</a:t>
            </a:r>
            <a:r>
              <a:rPr dirty="0" sz="800" spc="135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actively</a:t>
            </a:r>
            <a:r>
              <a:rPr dirty="0" sz="800" spc="135" b="1">
                <a:latin typeface="Calibri"/>
                <a:cs typeface="Calibri"/>
              </a:rPr>
              <a:t> </a:t>
            </a:r>
            <a:r>
              <a:rPr dirty="0" sz="800" spc="75" b="1">
                <a:latin typeface="Calibri"/>
                <a:cs typeface="Calibri"/>
              </a:rPr>
              <a:t>evolving</a:t>
            </a:r>
            <a:endParaRPr sz="800">
              <a:latin typeface="Calibri"/>
              <a:cs typeface="Calibri"/>
            </a:endParaRPr>
          </a:p>
          <a:p>
            <a:pPr marL="12700" marR="256540">
              <a:lnSpc>
                <a:spcPts val="950"/>
              </a:lnSpc>
              <a:spcBef>
                <a:spcPts val="30"/>
              </a:spcBef>
            </a:pPr>
            <a:r>
              <a:rPr dirty="0" sz="800" spc="100" b="1">
                <a:latin typeface="Calibri"/>
                <a:cs typeface="Calibri"/>
              </a:rPr>
              <a:t>and</a:t>
            </a:r>
            <a:r>
              <a:rPr dirty="0" sz="800" spc="165" b="1">
                <a:latin typeface="Calibri"/>
                <a:cs typeface="Calibri"/>
              </a:rPr>
              <a:t> </a:t>
            </a:r>
            <a:r>
              <a:rPr dirty="0" sz="800" spc="80" b="1">
                <a:latin typeface="Calibri"/>
                <a:cs typeface="Calibri"/>
              </a:rPr>
              <a:t>passively</a:t>
            </a:r>
            <a:r>
              <a:rPr dirty="0" sz="800" spc="17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convecting</a:t>
            </a:r>
            <a:r>
              <a:rPr dirty="0" sz="800" spc="170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structures</a:t>
            </a:r>
            <a:r>
              <a:rPr dirty="0" sz="800" spc="170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in</a:t>
            </a:r>
            <a:r>
              <a:rPr dirty="0" sz="800" spc="17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the</a:t>
            </a:r>
            <a:r>
              <a:rPr dirty="0" sz="800" spc="170" b="1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turbulent</a:t>
            </a:r>
            <a:r>
              <a:rPr dirty="0" sz="800" spc="165" b="1">
                <a:latin typeface="Calibri"/>
                <a:cs typeface="Calibri"/>
              </a:rPr>
              <a:t> </a:t>
            </a:r>
            <a:r>
              <a:rPr dirty="0" sz="800" spc="75" b="1">
                <a:latin typeface="Calibri"/>
                <a:cs typeface="Calibri"/>
              </a:rPr>
              <a:t>solar</a:t>
            </a:r>
            <a:r>
              <a:rPr dirty="0" sz="800" spc="17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wind</a:t>
            </a:r>
            <a:r>
              <a:rPr dirty="0" sz="800" spc="85">
                <a:latin typeface="Calibri"/>
                <a:cs typeface="Calibri"/>
              </a:rPr>
              <a:t>,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Phys.</a:t>
            </a:r>
            <a:r>
              <a:rPr dirty="0" sz="800" spc="250" i="1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Rev.</a:t>
            </a:r>
            <a:r>
              <a:rPr dirty="0" sz="800" spc="245" i="1">
                <a:latin typeface="Calibri"/>
                <a:cs typeface="Calibri"/>
              </a:rPr>
              <a:t> </a:t>
            </a:r>
            <a:r>
              <a:rPr dirty="0" sz="800" spc="10" i="1">
                <a:latin typeface="Calibri"/>
                <a:cs typeface="Calibri"/>
              </a:rPr>
              <a:t>Lett.</a:t>
            </a:r>
            <a:r>
              <a:rPr dirty="0" sz="800" spc="10">
                <a:latin typeface="Calibri"/>
                <a:cs typeface="Calibri"/>
              </a:rPr>
              <a:t>,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126,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125101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(2021)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  <a:hlinkClick r:id="rId2"/>
              </a:rPr>
              <a:t>https://doi.org/10.1103/PhysRevLett.126.125101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</a:pPr>
            <a:r>
              <a:rPr dirty="0" sz="800" spc="60">
                <a:latin typeface="Calibri"/>
                <a:cs typeface="Calibri"/>
              </a:rPr>
              <a:t>Hnat,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75">
                <a:latin typeface="Calibri"/>
                <a:cs typeface="Calibri"/>
              </a:rPr>
              <a:t>B.,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Chapman,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S.</a:t>
            </a:r>
            <a:r>
              <a:rPr dirty="0" sz="800" spc="105">
                <a:latin typeface="Calibri"/>
                <a:cs typeface="Calibri"/>
              </a:rPr>
              <a:t> C,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Watkins,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N.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100" b="1">
                <a:latin typeface="Calibri"/>
                <a:cs typeface="Calibri"/>
              </a:rPr>
              <a:t>Topology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50" b="1">
                <a:latin typeface="Calibri"/>
                <a:cs typeface="Calibri"/>
              </a:rPr>
              <a:t>of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turbulence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within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70" b="1">
                <a:latin typeface="Calibri"/>
                <a:cs typeface="Calibri"/>
              </a:rPr>
              <a:t>collisionless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plasma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70" b="1">
                <a:latin typeface="Calibri"/>
                <a:cs typeface="Calibri"/>
              </a:rPr>
              <a:t>reconnection.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spc="75" i="1">
                <a:latin typeface="Calibri"/>
                <a:cs typeface="Calibri"/>
              </a:rPr>
              <a:t>Sci.</a:t>
            </a:r>
            <a:r>
              <a:rPr dirty="0" sz="800" spc="245" i="1">
                <a:latin typeface="Calibri"/>
                <a:cs typeface="Calibri"/>
              </a:rPr>
              <a:t>  </a:t>
            </a:r>
            <a:r>
              <a:rPr dirty="0" sz="800" spc="55" i="1">
                <a:latin typeface="Calibri"/>
                <a:cs typeface="Calibri"/>
              </a:rPr>
              <a:t>Rep.</a:t>
            </a:r>
            <a:r>
              <a:rPr dirty="0" sz="800" spc="225" i="1"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13,</a:t>
            </a:r>
            <a:r>
              <a:rPr dirty="0" sz="800" spc="4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18665</a:t>
            </a:r>
            <a:r>
              <a:rPr dirty="0" sz="800" spc="4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(2023).</a:t>
            </a:r>
            <a:r>
              <a:rPr dirty="0" sz="800" spc="220"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  <a:hlinkClick r:id="rId3"/>
              </a:rPr>
              <a:t>https://doi.org/10.1038/s41598-023-45650-</a:t>
            </a:r>
            <a:r>
              <a:rPr dirty="0" sz="800" spc="-50">
                <a:latin typeface="Calibri"/>
                <a:cs typeface="Calibri"/>
                <a:hlinkClick r:id="rId3"/>
              </a:rPr>
              <a:t>x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5" name="object 5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62405"/>
            <a:ext cx="15589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003D1E"/>
                </a:solidFill>
                <a:latin typeface="Calibri"/>
                <a:cs typeface="Calibri"/>
              </a:rPr>
              <a:t>Interval</a:t>
            </a:r>
            <a:r>
              <a:rPr dirty="0" sz="1400" spc="30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1400" spc="80">
                <a:solidFill>
                  <a:srgbClr val="003D1E"/>
                </a:solidFill>
                <a:latin typeface="Calibri"/>
                <a:cs typeface="Calibri"/>
              </a:rPr>
              <a:t>Data</a:t>
            </a:r>
            <a:r>
              <a:rPr dirty="0" sz="1400" spc="30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003D1E"/>
                </a:solidFill>
                <a:latin typeface="Calibri"/>
                <a:cs typeface="Calibri"/>
              </a:rPr>
              <a:t>Table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15692" y="1037290"/>
            <a:ext cx="1329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Table</a:t>
            </a:r>
            <a:r>
              <a:rPr dirty="0" sz="1000" spc="16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1:</a:t>
            </a:r>
            <a:r>
              <a:rPr dirty="0" sz="1000" spc="16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Data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intervals.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6036" y="1328826"/>
            <a:ext cx="4168140" cy="0"/>
          </a:xfrm>
          <a:custGeom>
            <a:avLst/>
            <a:gdLst/>
            <a:ahLst/>
            <a:cxnLst/>
            <a:rect l="l" t="t" r="r" b="b"/>
            <a:pathLst>
              <a:path w="4168140" h="0">
                <a:moveTo>
                  <a:pt x="0" y="0"/>
                </a:moveTo>
                <a:lnTo>
                  <a:pt x="4167924" y="0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93508" y="1371866"/>
          <a:ext cx="4249420" cy="123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405"/>
                <a:gridCol w="398144"/>
                <a:gridCol w="867410"/>
                <a:gridCol w="569595"/>
                <a:gridCol w="328929"/>
                <a:gridCol w="541654"/>
              </a:tblGrid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Interval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Date</a:t>
                      </a:r>
                      <a:r>
                        <a:rPr dirty="0" sz="11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9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1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45">
                          <a:latin typeface="Calibri"/>
                          <a:cs typeface="Calibri"/>
                        </a:rPr>
                        <a:t>Time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5" i="1">
                          <a:latin typeface="Calibri"/>
                          <a:cs typeface="Calibri"/>
                        </a:rPr>
                        <a:t>β</a:t>
                      </a:r>
                      <a:r>
                        <a:rPr dirty="0" baseline="-10416" sz="1200" spc="-37" i="1">
                          <a:latin typeface="Calibri"/>
                          <a:cs typeface="Calibri"/>
                        </a:rPr>
                        <a:t>p</a:t>
                      </a:r>
                      <a:endParaRPr baseline="-10416"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i="1">
                          <a:latin typeface="Calibri"/>
                          <a:cs typeface="Calibri"/>
                        </a:rPr>
                        <a:t>ρ</a:t>
                      </a:r>
                      <a:r>
                        <a:rPr dirty="0" baseline="-10416" sz="1200" i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baseline="-10416" sz="1200" spc="352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55" i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baseline="-10416" sz="1200" spc="82" i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5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[km]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40">
                          <a:latin typeface="Cambria"/>
                          <a:cs typeface="Cambria"/>
                        </a:rPr>
                        <a:t>⟨</a:t>
                      </a:r>
                      <a:r>
                        <a:rPr dirty="0" sz="1100" spc="40" i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40">
                          <a:latin typeface="Cambria"/>
                          <a:cs typeface="Cambria"/>
                        </a:rPr>
                        <a:t>⟩</a:t>
                      </a:r>
                      <a:r>
                        <a:rPr dirty="0" sz="1100" spc="40" i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baseline="-24305" sz="1200" spc="60" i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baseline="31250" sz="1200" spc="60">
                          <a:latin typeface="Cambria"/>
                          <a:cs typeface="Cambria"/>
                        </a:rPr>
                        <a:t>−</a:t>
                      </a:r>
                      <a:r>
                        <a:rPr dirty="0" baseline="31250" sz="1200" spc="60">
                          <a:latin typeface="Calibri"/>
                          <a:cs typeface="Calibri"/>
                        </a:rPr>
                        <a:t>1</a:t>
                      </a:r>
                      <a:endParaRPr baseline="31250"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255"/>
                        </a:lnSpc>
                        <a:spcBef>
                          <a:spcPts val="35"/>
                        </a:spcBef>
                      </a:pPr>
                      <a:r>
                        <a:rPr dirty="0" baseline="7575" sz="1650" spc="60" i="1">
                          <a:latin typeface="Calibri"/>
                          <a:cs typeface="Calibri"/>
                        </a:rPr>
                        <a:t>τ</a:t>
                      </a:r>
                      <a:r>
                        <a:rPr dirty="0" sz="800" spc="40" i="1">
                          <a:latin typeface="Calibri"/>
                          <a:cs typeface="Calibri"/>
                        </a:rPr>
                        <a:t>tr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ts val="125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[s]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190"/>
                        </a:lnSpc>
                      </a:pPr>
                      <a:r>
                        <a:rPr dirty="0" sz="1100" spc="85" i="1">
                          <a:latin typeface="Calibri"/>
                          <a:cs typeface="Calibri"/>
                        </a:rPr>
                        <a:t>ε</a:t>
                      </a:r>
                      <a:r>
                        <a:rPr dirty="0" baseline="-10416" sz="1200" spc="127" i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8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85" i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85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counts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10-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Feb-03</a:t>
                      </a:r>
                      <a:r>
                        <a:rPr dirty="0" sz="11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18:44-19:01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0.93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80.6</a:t>
                      </a:r>
                      <a:r>
                        <a:rPr dirty="0" sz="11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(85.9)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31.3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1506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10-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Feb-03</a:t>
                      </a:r>
                      <a:r>
                        <a:rPr dirty="0" sz="11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22:30-22:45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0.93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79.5</a:t>
                      </a:r>
                      <a:r>
                        <a:rPr dirty="0" sz="11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(81.6)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40.4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1326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11-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Feb-03</a:t>
                      </a:r>
                      <a:r>
                        <a:rPr dirty="0" sz="11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00:30-01:15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76.7</a:t>
                      </a:r>
                      <a:r>
                        <a:rPr dirty="0" sz="11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(85.8)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44.3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8.9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4008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19-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Feb-03</a:t>
                      </a:r>
                      <a:r>
                        <a:rPr dirty="0" sz="11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23:25-23:40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139.1</a:t>
                      </a:r>
                      <a:r>
                        <a:rPr dirty="0" sz="11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(83.8)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43.3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6.7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1416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20-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Feb-03</a:t>
                      </a:r>
                      <a:r>
                        <a:rPr dirty="0" sz="11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00:34-00:54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1.48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96.4</a:t>
                      </a:r>
                      <a:r>
                        <a:rPr dirty="0" sz="11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(77.6)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45.5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1776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7" name="object 7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60"/>
              <a:t>Yaglom</a:t>
            </a:r>
            <a:r>
              <a:rPr dirty="0" spc="175"/>
              <a:t> </a:t>
            </a:r>
            <a:r>
              <a:rPr dirty="0"/>
              <a:t>and</a:t>
            </a:r>
            <a:r>
              <a:rPr dirty="0" spc="180"/>
              <a:t> </a:t>
            </a:r>
            <a:r>
              <a:rPr dirty="0" i="1">
                <a:latin typeface="Calibri"/>
                <a:cs typeface="Calibri"/>
              </a:rPr>
              <a:t>ϵ</a:t>
            </a:r>
            <a:r>
              <a:rPr dirty="0" spc="180" i="1">
                <a:latin typeface="Calibri"/>
                <a:cs typeface="Calibri"/>
              </a:rPr>
              <a:t> </a:t>
            </a:r>
            <a:r>
              <a:rPr dirty="0" spc="-10"/>
              <a:t>Estimates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7744" y="410653"/>
            <a:ext cx="5144135" cy="363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We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find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70">
                <a:latin typeface="Cambria"/>
                <a:cs typeface="Cambria"/>
              </a:rPr>
              <a:t>⟨</a:t>
            </a:r>
            <a:r>
              <a:rPr dirty="0" sz="1100" spc="70" i="1">
                <a:latin typeface="Calibri"/>
                <a:cs typeface="Calibri"/>
              </a:rPr>
              <a:t>ε</a:t>
            </a:r>
            <a:r>
              <a:rPr dirty="0" baseline="-10416" sz="1200" spc="104" i="1">
                <a:latin typeface="Calibri"/>
                <a:cs typeface="Calibri"/>
              </a:rPr>
              <a:t>L</a:t>
            </a:r>
            <a:r>
              <a:rPr dirty="0" sz="1100" spc="70">
                <a:latin typeface="Calibri"/>
                <a:cs typeface="Calibri"/>
              </a:rPr>
              <a:t>(</a:t>
            </a:r>
            <a:r>
              <a:rPr dirty="0" sz="1100" spc="70" i="1">
                <a:latin typeface="Calibri"/>
                <a:cs typeface="Calibri"/>
              </a:rPr>
              <a:t>t</a:t>
            </a:r>
            <a:r>
              <a:rPr dirty="0" sz="1100" spc="70">
                <a:latin typeface="Calibri"/>
                <a:cs typeface="Calibri"/>
              </a:rPr>
              <a:t>)</a:t>
            </a:r>
            <a:r>
              <a:rPr dirty="0" sz="1100" spc="70">
                <a:latin typeface="Cambria"/>
                <a:cs typeface="Cambria"/>
              </a:rPr>
              <a:t>⟩</a:t>
            </a:r>
            <a:r>
              <a:rPr dirty="0" baseline="-10416" sz="1200" spc="104" i="1">
                <a:latin typeface="Calibri"/>
                <a:cs typeface="Calibri"/>
              </a:rPr>
              <a:t>t</a:t>
            </a:r>
            <a:r>
              <a:rPr dirty="0" baseline="-10416" sz="1200" spc="240" i="1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ϵ</a:t>
            </a:r>
            <a:r>
              <a:rPr dirty="0" sz="1100" spc="50" i="1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i="1">
                <a:latin typeface="Calibri"/>
                <a:cs typeface="Calibri"/>
              </a:rPr>
              <a:t>.</a:t>
            </a:r>
            <a:r>
              <a:rPr dirty="0" sz="1100">
                <a:latin typeface="Calibri"/>
                <a:cs typeface="Calibri"/>
              </a:rPr>
              <a:t>4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±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>
                <a:latin typeface="Calibri"/>
                <a:cs typeface="Calibri"/>
              </a:rPr>
              <a:t>200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170" i="1">
                <a:latin typeface="Calibri"/>
                <a:cs typeface="Calibri"/>
              </a:rPr>
              <a:t>kJ</a:t>
            </a:r>
            <a:r>
              <a:rPr dirty="0" sz="1100" spc="90" i="1">
                <a:latin typeface="Calibri"/>
                <a:cs typeface="Calibri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spc="80" i="1">
                <a:latin typeface="Calibri"/>
                <a:cs typeface="Calibri"/>
              </a:rPr>
              <a:t>kg</a:t>
            </a:r>
            <a:r>
              <a:rPr dirty="0" baseline="27777" sz="1200" spc="120">
                <a:latin typeface="Cambria"/>
                <a:cs typeface="Cambria"/>
              </a:rPr>
              <a:t>−</a:t>
            </a:r>
            <a:r>
              <a:rPr dirty="0" baseline="27777" sz="1200" spc="120">
                <a:latin typeface="Calibri"/>
                <a:cs typeface="Calibri"/>
              </a:rPr>
              <a:t>1</a:t>
            </a:r>
            <a:r>
              <a:rPr dirty="0" baseline="27777" sz="1200" spc="150">
                <a:latin typeface="Calibri"/>
                <a:cs typeface="Calibri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spc="80" i="1">
                <a:latin typeface="Calibri"/>
                <a:cs typeface="Calibri"/>
              </a:rPr>
              <a:t>s</a:t>
            </a:r>
            <a:r>
              <a:rPr dirty="0" baseline="27777" sz="1200" spc="120">
                <a:latin typeface="Cambria"/>
                <a:cs typeface="Cambria"/>
              </a:rPr>
              <a:t>−</a:t>
            </a:r>
            <a:r>
              <a:rPr dirty="0" baseline="27777" sz="1200" spc="120">
                <a:latin typeface="Calibri"/>
                <a:cs typeface="Calibri"/>
              </a:rPr>
              <a:t>1</a:t>
            </a:r>
            <a:endParaRPr baseline="27777" sz="12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35"/>
              </a:spcBef>
            </a:pPr>
            <a:r>
              <a:rPr dirty="0" sz="1100" spc="10">
                <a:latin typeface="Calibri"/>
                <a:cs typeface="Calibri"/>
              </a:rPr>
              <a:t>Large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spread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in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the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distribution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average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motivated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the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look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at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the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full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distribution.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29663" y="942936"/>
            <a:ext cx="2576195" cy="1269365"/>
            <a:chOff x="1529663" y="942936"/>
            <a:chExt cx="2576195" cy="1269365"/>
          </a:xfrm>
        </p:grpSpPr>
        <p:sp>
          <p:nvSpPr>
            <p:cNvPr id="5" name="object 5" descr=""/>
            <p:cNvSpPr/>
            <p:nvPr/>
          </p:nvSpPr>
          <p:spPr>
            <a:xfrm>
              <a:off x="1969442" y="944934"/>
              <a:ext cx="881380" cy="1130935"/>
            </a:xfrm>
            <a:custGeom>
              <a:avLst/>
              <a:gdLst/>
              <a:ahLst/>
              <a:cxnLst/>
              <a:rect l="l" t="t" r="r" b="b"/>
              <a:pathLst>
                <a:path w="881380" h="1130935">
                  <a:moveTo>
                    <a:pt x="0" y="1130853"/>
                  </a:moveTo>
                  <a:lnTo>
                    <a:pt x="881184" y="1130853"/>
                  </a:lnTo>
                </a:path>
                <a:path w="881380" h="1130935">
                  <a:moveTo>
                    <a:pt x="0" y="0"/>
                  </a:moveTo>
                  <a:lnTo>
                    <a:pt x="881184" y="0"/>
                  </a:lnTo>
                </a:path>
                <a:path w="881380" h="1130935">
                  <a:moveTo>
                    <a:pt x="61096" y="1130853"/>
                  </a:moveTo>
                  <a:lnTo>
                    <a:pt x="61096" y="1119545"/>
                  </a:lnTo>
                </a:path>
                <a:path w="881380" h="1130935">
                  <a:moveTo>
                    <a:pt x="455526" y="1130853"/>
                  </a:moveTo>
                  <a:lnTo>
                    <a:pt x="455526" y="1119545"/>
                  </a:lnTo>
                </a:path>
                <a:path w="881380" h="1130935">
                  <a:moveTo>
                    <a:pt x="849951" y="1130853"/>
                  </a:moveTo>
                  <a:lnTo>
                    <a:pt x="849951" y="1119545"/>
                  </a:lnTo>
                </a:path>
                <a:path w="881380" h="1130935">
                  <a:moveTo>
                    <a:pt x="61096" y="0"/>
                  </a:moveTo>
                  <a:lnTo>
                    <a:pt x="61096" y="11305"/>
                  </a:lnTo>
                </a:path>
                <a:path w="881380" h="1130935">
                  <a:moveTo>
                    <a:pt x="455526" y="0"/>
                  </a:moveTo>
                  <a:lnTo>
                    <a:pt x="455526" y="11305"/>
                  </a:lnTo>
                </a:path>
                <a:path w="881380" h="1130935">
                  <a:moveTo>
                    <a:pt x="849951" y="0"/>
                  </a:moveTo>
                  <a:lnTo>
                    <a:pt x="849951" y="11305"/>
                  </a:lnTo>
                </a:path>
                <a:path w="881380" h="1130935">
                  <a:moveTo>
                    <a:pt x="0" y="1130853"/>
                  </a:moveTo>
                  <a:lnTo>
                    <a:pt x="0" y="1125198"/>
                  </a:lnTo>
                </a:path>
                <a:path w="881380" h="1130935">
                  <a:moveTo>
                    <a:pt x="22870" y="1130853"/>
                  </a:moveTo>
                  <a:lnTo>
                    <a:pt x="22870" y="1125198"/>
                  </a:lnTo>
                </a:path>
                <a:path w="881380" h="1130935">
                  <a:moveTo>
                    <a:pt x="43049" y="1130853"/>
                  </a:moveTo>
                  <a:lnTo>
                    <a:pt x="43049" y="1125198"/>
                  </a:lnTo>
                </a:path>
                <a:path w="881380" h="1130935">
                  <a:moveTo>
                    <a:pt x="61096" y="1130853"/>
                  </a:moveTo>
                  <a:lnTo>
                    <a:pt x="61096" y="1125198"/>
                  </a:lnTo>
                </a:path>
                <a:path w="881380" h="1130935">
                  <a:moveTo>
                    <a:pt x="179829" y="1130853"/>
                  </a:moveTo>
                  <a:lnTo>
                    <a:pt x="179829" y="1125198"/>
                  </a:lnTo>
                </a:path>
                <a:path w="881380" h="1130935">
                  <a:moveTo>
                    <a:pt x="249283" y="1130853"/>
                  </a:moveTo>
                  <a:lnTo>
                    <a:pt x="249283" y="1125198"/>
                  </a:lnTo>
                </a:path>
                <a:path w="881380" h="1130935">
                  <a:moveTo>
                    <a:pt x="298564" y="1130853"/>
                  </a:moveTo>
                  <a:lnTo>
                    <a:pt x="298564" y="1125198"/>
                  </a:lnTo>
                </a:path>
                <a:path w="881380" h="1130935">
                  <a:moveTo>
                    <a:pt x="336788" y="1130853"/>
                  </a:moveTo>
                  <a:lnTo>
                    <a:pt x="336788" y="1125198"/>
                  </a:lnTo>
                </a:path>
                <a:path w="881380" h="1130935">
                  <a:moveTo>
                    <a:pt x="368021" y="1130853"/>
                  </a:moveTo>
                  <a:lnTo>
                    <a:pt x="368021" y="1125198"/>
                  </a:lnTo>
                </a:path>
                <a:path w="881380" h="1130935">
                  <a:moveTo>
                    <a:pt x="394424" y="1130853"/>
                  </a:moveTo>
                  <a:lnTo>
                    <a:pt x="394424" y="1125198"/>
                  </a:lnTo>
                </a:path>
                <a:path w="881380" h="1130935">
                  <a:moveTo>
                    <a:pt x="417302" y="1130853"/>
                  </a:moveTo>
                  <a:lnTo>
                    <a:pt x="417302" y="1125198"/>
                  </a:lnTo>
                </a:path>
                <a:path w="881380" h="1130935">
                  <a:moveTo>
                    <a:pt x="437478" y="1130853"/>
                  </a:moveTo>
                  <a:lnTo>
                    <a:pt x="437478" y="1125198"/>
                  </a:lnTo>
                </a:path>
                <a:path w="881380" h="1130935">
                  <a:moveTo>
                    <a:pt x="455526" y="1130853"/>
                  </a:moveTo>
                  <a:lnTo>
                    <a:pt x="455526" y="1125198"/>
                  </a:lnTo>
                </a:path>
                <a:path w="881380" h="1130935">
                  <a:moveTo>
                    <a:pt x="574258" y="1130853"/>
                  </a:moveTo>
                  <a:lnTo>
                    <a:pt x="574258" y="1125198"/>
                  </a:lnTo>
                </a:path>
                <a:path w="881380" h="1130935">
                  <a:moveTo>
                    <a:pt x="643715" y="1130853"/>
                  </a:moveTo>
                  <a:lnTo>
                    <a:pt x="643715" y="1125198"/>
                  </a:lnTo>
                </a:path>
                <a:path w="881380" h="1130935">
                  <a:moveTo>
                    <a:pt x="692989" y="1130853"/>
                  </a:moveTo>
                  <a:lnTo>
                    <a:pt x="692989" y="1125198"/>
                  </a:lnTo>
                </a:path>
                <a:path w="881380" h="1130935">
                  <a:moveTo>
                    <a:pt x="731219" y="1130853"/>
                  </a:moveTo>
                  <a:lnTo>
                    <a:pt x="731219" y="1125198"/>
                  </a:lnTo>
                </a:path>
                <a:path w="881380" h="1130935">
                  <a:moveTo>
                    <a:pt x="762446" y="1130853"/>
                  </a:moveTo>
                  <a:lnTo>
                    <a:pt x="762446" y="1125198"/>
                  </a:lnTo>
                </a:path>
                <a:path w="881380" h="1130935">
                  <a:moveTo>
                    <a:pt x="788855" y="1130853"/>
                  </a:moveTo>
                  <a:lnTo>
                    <a:pt x="788855" y="1125198"/>
                  </a:lnTo>
                </a:path>
                <a:path w="881380" h="1130935">
                  <a:moveTo>
                    <a:pt x="811727" y="1130853"/>
                  </a:moveTo>
                  <a:lnTo>
                    <a:pt x="811727" y="1125198"/>
                  </a:lnTo>
                </a:path>
                <a:path w="881380" h="1130935">
                  <a:moveTo>
                    <a:pt x="831903" y="1130853"/>
                  </a:moveTo>
                  <a:lnTo>
                    <a:pt x="831903" y="1125198"/>
                  </a:lnTo>
                </a:path>
                <a:path w="881380" h="1130935">
                  <a:moveTo>
                    <a:pt x="849951" y="1130853"/>
                  </a:moveTo>
                  <a:lnTo>
                    <a:pt x="849951" y="1125198"/>
                  </a:lnTo>
                </a:path>
                <a:path w="881380" h="1130935">
                  <a:moveTo>
                    <a:pt x="0" y="0"/>
                  </a:moveTo>
                  <a:lnTo>
                    <a:pt x="0" y="5652"/>
                  </a:lnTo>
                </a:path>
                <a:path w="881380" h="1130935">
                  <a:moveTo>
                    <a:pt x="22870" y="0"/>
                  </a:moveTo>
                  <a:lnTo>
                    <a:pt x="22870" y="5652"/>
                  </a:lnTo>
                </a:path>
                <a:path w="881380" h="1130935">
                  <a:moveTo>
                    <a:pt x="43049" y="0"/>
                  </a:moveTo>
                  <a:lnTo>
                    <a:pt x="43049" y="5652"/>
                  </a:lnTo>
                </a:path>
                <a:path w="881380" h="1130935">
                  <a:moveTo>
                    <a:pt x="61096" y="0"/>
                  </a:moveTo>
                  <a:lnTo>
                    <a:pt x="61096" y="5652"/>
                  </a:lnTo>
                </a:path>
                <a:path w="881380" h="1130935">
                  <a:moveTo>
                    <a:pt x="179829" y="0"/>
                  </a:moveTo>
                  <a:lnTo>
                    <a:pt x="179829" y="5652"/>
                  </a:lnTo>
                </a:path>
                <a:path w="881380" h="1130935">
                  <a:moveTo>
                    <a:pt x="249283" y="0"/>
                  </a:moveTo>
                  <a:lnTo>
                    <a:pt x="249283" y="5652"/>
                  </a:lnTo>
                </a:path>
                <a:path w="881380" h="1130935">
                  <a:moveTo>
                    <a:pt x="298564" y="0"/>
                  </a:moveTo>
                  <a:lnTo>
                    <a:pt x="298564" y="5652"/>
                  </a:lnTo>
                </a:path>
                <a:path w="881380" h="1130935">
                  <a:moveTo>
                    <a:pt x="336788" y="0"/>
                  </a:moveTo>
                  <a:lnTo>
                    <a:pt x="336788" y="5652"/>
                  </a:lnTo>
                </a:path>
                <a:path w="881380" h="1130935">
                  <a:moveTo>
                    <a:pt x="368021" y="0"/>
                  </a:moveTo>
                  <a:lnTo>
                    <a:pt x="368021" y="5652"/>
                  </a:lnTo>
                </a:path>
                <a:path w="881380" h="1130935">
                  <a:moveTo>
                    <a:pt x="394424" y="0"/>
                  </a:moveTo>
                  <a:lnTo>
                    <a:pt x="394424" y="5652"/>
                  </a:lnTo>
                </a:path>
                <a:path w="881380" h="1130935">
                  <a:moveTo>
                    <a:pt x="417302" y="0"/>
                  </a:moveTo>
                  <a:lnTo>
                    <a:pt x="417302" y="5652"/>
                  </a:lnTo>
                </a:path>
                <a:path w="881380" h="1130935">
                  <a:moveTo>
                    <a:pt x="437478" y="0"/>
                  </a:moveTo>
                  <a:lnTo>
                    <a:pt x="437478" y="5652"/>
                  </a:lnTo>
                </a:path>
                <a:path w="881380" h="1130935">
                  <a:moveTo>
                    <a:pt x="455526" y="0"/>
                  </a:moveTo>
                  <a:lnTo>
                    <a:pt x="455526" y="5652"/>
                  </a:lnTo>
                </a:path>
                <a:path w="881380" h="1130935">
                  <a:moveTo>
                    <a:pt x="574258" y="0"/>
                  </a:moveTo>
                  <a:lnTo>
                    <a:pt x="574258" y="5652"/>
                  </a:lnTo>
                </a:path>
                <a:path w="881380" h="1130935">
                  <a:moveTo>
                    <a:pt x="643715" y="0"/>
                  </a:moveTo>
                  <a:lnTo>
                    <a:pt x="643715" y="5652"/>
                  </a:lnTo>
                </a:path>
                <a:path w="881380" h="1130935">
                  <a:moveTo>
                    <a:pt x="692989" y="0"/>
                  </a:moveTo>
                  <a:lnTo>
                    <a:pt x="692989" y="5652"/>
                  </a:lnTo>
                </a:path>
                <a:path w="881380" h="1130935">
                  <a:moveTo>
                    <a:pt x="731219" y="0"/>
                  </a:moveTo>
                  <a:lnTo>
                    <a:pt x="731219" y="5652"/>
                  </a:lnTo>
                </a:path>
                <a:path w="881380" h="1130935">
                  <a:moveTo>
                    <a:pt x="762446" y="0"/>
                  </a:moveTo>
                  <a:lnTo>
                    <a:pt x="762446" y="5652"/>
                  </a:lnTo>
                </a:path>
                <a:path w="881380" h="1130935">
                  <a:moveTo>
                    <a:pt x="788855" y="0"/>
                  </a:moveTo>
                  <a:lnTo>
                    <a:pt x="788855" y="5652"/>
                  </a:lnTo>
                </a:path>
                <a:path w="881380" h="1130935">
                  <a:moveTo>
                    <a:pt x="811727" y="0"/>
                  </a:moveTo>
                  <a:lnTo>
                    <a:pt x="811727" y="5652"/>
                  </a:lnTo>
                </a:path>
                <a:path w="881380" h="1130935">
                  <a:moveTo>
                    <a:pt x="831903" y="0"/>
                  </a:moveTo>
                  <a:lnTo>
                    <a:pt x="831903" y="5652"/>
                  </a:lnTo>
                </a:path>
                <a:path w="881380" h="1130935">
                  <a:moveTo>
                    <a:pt x="849951" y="0"/>
                  </a:moveTo>
                  <a:lnTo>
                    <a:pt x="849951" y="5652"/>
                  </a:lnTo>
                </a:path>
              </a:pathLst>
            </a:custGeom>
            <a:ln w="326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768" y="2110252"/>
              <a:ext cx="213272" cy="1019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8195" y="2110252"/>
              <a:ext cx="210903" cy="1019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5497" y="2110252"/>
              <a:ext cx="148371" cy="10195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969442" y="944934"/>
              <a:ext cx="881380" cy="1130935"/>
            </a:xfrm>
            <a:custGeom>
              <a:avLst/>
              <a:gdLst/>
              <a:ahLst/>
              <a:cxnLst/>
              <a:rect l="l" t="t" r="r" b="b"/>
              <a:pathLst>
                <a:path w="881380" h="1130935">
                  <a:moveTo>
                    <a:pt x="0" y="1130853"/>
                  </a:moveTo>
                  <a:lnTo>
                    <a:pt x="0" y="0"/>
                  </a:lnTo>
                </a:path>
                <a:path w="881380" h="1130935">
                  <a:moveTo>
                    <a:pt x="881184" y="1130853"/>
                  </a:moveTo>
                  <a:lnTo>
                    <a:pt x="881184" y="0"/>
                  </a:lnTo>
                </a:path>
                <a:path w="881380" h="1130935">
                  <a:moveTo>
                    <a:pt x="0" y="876255"/>
                  </a:moveTo>
                  <a:lnTo>
                    <a:pt x="11307" y="876255"/>
                  </a:lnTo>
                </a:path>
                <a:path w="881380" h="1130935">
                  <a:moveTo>
                    <a:pt x="0" y="380913"/>
                  </a:moveTo>
                  <a:lnTo>
                    <a:pt x="11307" y="380913"/>
                  </a:lnTo>
                </a:path>
                <a:path w="881380" h="1130935">
                  <a:moveTo>
                    <a:pt x="881184" y="876255"/>
                  </a:moveTo>
                  <a:lnTo>
                    <a:pt x="869879" y="876255"/>
                  </a:lnTo>
                </a:path>
                <a:path w="881380" h="1130935">
                  <a:moveTo>
                    <a:pt x="881184" y="380913"/>
                  </a:moveTo>
                  <a:lnTo>
                    <a:pt x="869879" y="380913"/>
                  </a:lnTo>
                </a:path>
                <a:path w="881380" h="1130935">
                  <a:moveTo>
                    <a:pt x="0" y="1123925"/>
                  </a:moveTo>
                  <a:lnTo>
                    <a:pt x="5655" y="1123925"/>
                  </a:lnTo>
                </a:path>
                <a:path w="881380" h="1130935">
                  <a:moveTo>
                    <a:pt x="0" y="1049369"/>
                  </a:moveTo>
                  <a:lnTo>
                    <a:pt x="5655" y="1049369"/>
                  </a:lnTo>
                </a:path>
                <a:path w="881380" h="1130935">
                  <a:moveTo>
                    <a:pt x="0" y="1005759"/>
                  </a:moveTo>
                  <a:lnTo>
                    <a:pt x="5655" y="1005759"/>
                  </a:lnTo>
                </a:path>
                <a:path w="881380" h="1130935">
                  <a:moveTo>
                    <a:pt x="0" y="974815"/>
                  </a:moveTo>
                  <a:lnTo>
                    <a:pt x="5655" y="974815"/>
                  </a:lnTo>
                </a:path>
                <a:path w="881380" h="1130935">
                  <a:moveTo>
                    <a:pt x="0" y="950812"/>
                  </a:moveTo>
                  <a:lnTo>
                    <a:pt x="5655" y="950812"/>
                  </a:lnTo>
                </a:path>
                <a:path w="881380" h="1130935">
                  <a:moveTo>
                    <a:pt x="0" y="931202"/>
                  </a:moveTo>
                  <a:lnTo>
                    <a:pt x="5655" y="931202"/>
                  </a:lnTo>
                </a:path>
                <a:path w="881380" h="1130935">
                  <a:moveTo>
                    <a:pt x="0" y="914621"/>
                  </a:moveTo>
                  <a:lnTo>
                    <a:pt x="5655" y="914621"/>
                  </a:lnTo>
                </a:path>
                <a:path w="881380" h="1130935">
                  <a:moveTo>
                    <a:pt x="0" y="900256"/>
                  </a:moveTo>
                  <a:lnTo>
                    <a:pt x="5655" y="900256"/>
                  </a:lnTo>
                </a:path>
                <a:path w="881380" h="1130935">
                  <a:moveTo>
                    <a:pt x="0" y="887587"/>
                  </a:moveTo>
                  <a:lnTo>
                    <a:pt x="5655" y="887587"/>
                  </a:lnTo>
                </a:path>
                <a:path w="881380" h="1130935">
                  <a:moveTo>
                    <a:pt x="0" y="876255"/>
                  </a:moveTo>
                  <a:lnTo>
                    <a:pt x="5655" y="876255"/>
                  </a:lnTo>
                </a:path>
                <a:path w="881380" h="1130935">
                  <a:moveTo>
                    <a:pt x="0" y="801701"/>
                  </a:moveTo>
                  <a:lnTo>
                    <a:pt x="5655" y="801701"/>
                  </a:lnTo>
                </a:path>
                <a:path w="881380" h="1130935">
                  <a:moveTo>
                    <a:pt x="0" y="758086"/>
                  </a:moveTo>
                  <a:lnTo>
                    <a:pt x="5655" y="758086"/>
                  </a:lnTo>
                </a:path>
                <a:path w="881380" h="1130935">
                  <a:moveTo>
                    <a:pt x="0" y="727140"/>
                  </a:moveTo>
                  <a:lnTo>
                    <a:pt x="5655" y="727140"/>
                  </a:lnTo>
                </a:path>
                <a:path w="881380" h="1130935">
                  <a:moveTo>
                    <a:pt x="0" y="703139"/>
                  </a:moveTo>
                  <a:lnTo>
                    <a:pt x="5655" y="703139"/>
                  </a:lnTo>
                </a:path>
                <a:path w="881380" h="1130935">
                  <a:moveTo>
                    <a:pt x="0" y="683531"/>
                  </a:moveTo>
                  <a:lnTo>
                    <a:pt x="5655" y="683531"/>
                  </a:lnTo>
                </a:path>
                <a:path w="881380" h="1130935">
                  <a:moveTo>
                    <a:pt x="0" y="666952"/>
                  </a:moveTo>
                  <a:lnTo>
                    <a:pt x="5655" y="666952"/>
                  </a:lnTo>
                </a:path>
                <a:path w="881380" h="1130935">
                  <a:moveTo>
                    <a:pt x="0" y="652585"/>
                  </a:moveTo>
                  <a:lnTo>
                    <a:pt x="5655" y="652585"/>
                  </a:lnTo>
                </a:path>
                <a:path w="881380" h="1130935">
                  <a:moveTo>
                    <a:pt x="0" y="639916"/>
                  </a:moveTo>
                  <a:lnTo>
                    <a:pt x="5655" y="639916"/>
                  </a:lnTo>
                </a:path>
                <a:path w="881380" h="1130935">
                  <a:moveTo>
                    <a:pt x="0" y="628584"/>
                  </a:moveTo>
                  <a:lnTo>
                    <a:pt x="5655" y="628584"/>
                  </a:lnTo>
                </a:path>
                <a:path w="881380" h="1130935">
                  <a:moveTo>
                    <a:pt x="0" y="554030"/>
                  </a:moveTo>
                  <a:lnTo>
                    <a:pt x="5655" y="554030"/>
                  </a:lnTo>
                </a:path>
                <a:path w="881380" h="1130935">
                  <a:moveTo>
                    <a:pt x="0" y="510414"/>
                  </a:moveTo>
                  <a:lnTo>
                    <a:pt x="5655" y="510414"/>
                  </a:lnTo>
                </a:path>
                <a:path w="881380" h="1130935">
                  <a:moveTo>
                    <a:pt x="0" y="479475"/>
                  </a:moveTo>
                  <a:lnTo>
                    <a:pt x="5655" y="479475"/>
                  </a:lnTo>
                </a:path>
                <a:path w="881380" h="1130935">
                  <a:moveTo>
                    <a:pt x="0" y="455467"/>
                  </a:moveTo>
                  <a:lnTo>
                    <a:pt x="5655" y="455467"/>
                  </a:lnTo>
                </a:path>
                <a:path w="881380" h="1130935">
                  <a:moveTo>
                    <a:pt x="0" y="435859"/>
                  </a:moveTo>
                  <a:lnTo>
                    <a:pt x="5655" y="435859"/>
                  </a:lnTo>
                </a:path>
                <a:path w="881380" h="1130935">
                  <a:moveTo>
                    <a:pt x="0" y="419274"/>
                  </a:moveTo>
                  <a:lnTo>
                    <a:pt x="5655" y="419274"/>
                  </a:lnTo>
                </a:path>
                <a:path w="881380" h="1130935">
                  <a:moveTo>
                    <a:pt x="0" y="404914"/>
                  </a:moveTo>
                  <a:lnTo>
                    <a:pt x="5655" y="404914"/>
                  </a:lnTo>
                </a:path>
                <a:path w="881380" h="1130935">
                  <a:moveTo>
                    <a:pt x="0" y="392244"/>
                  </a:moveTo>
                  <a:lnTo>
                    <a:pt x="5655" y="392244"/>
                  </a:lnTo>
                </a:path>
                <a:path w="881380" h="1130935">
                  <a:moveTo>
                    <a:pt x="0" y="380913"/>
                  </a:moveTo>
                  <a:lnTo>
                    <a:pt x="5655" y="380913"/>
                  </a:lnTo>
                </a:path>
                <a:path w="881380" h="1130935">
                  <a:moveTo>
                    <a:pt x="0" y="306358"/>
                  </a:moveTo>
                  <a:lnTo>
                    <a:pt x="5655" y="306358"/>
                  </a:lnTo>
                </a:path>
                <a:path w="881380" h="1130935">
                  <a:moveTo>
                    <a:pt x="0" y="262743"/>
                  </a:moveTo>
                  <a:lnTo>
                    <a:pt x="5655" y="262743"/>
                  </a:lnTo>
                </a:path>
                <a:path w="881380" h="1130935">
                  <a:moveTo>
                    <a:pt x="0" y="231797"/>
                  </a:moveTo>
                  <a:lnTo>
                    <a:pt x="5655" y="231797"/>
                  </a:lnTo>
                </a:path>
                <a:path w="881380" h="1130935">
                  <a:moveTo>
                    <a:pt x="0" y="207796"/>
                  </a:moveTo>
                  <a:lnTo>
                    <a:pt x="5655" y="207796"/>
                  </a:lnTo>
                </a:path>
                <a:path w="881380" h="1130935">
                  <a:moveTo>
                    <a:pt x="0" y="188188"/>
                  </a:moveTo>
                  <a:lnTo>
                    <a:pt x="5655" y="188188"/>
                  </a:lnTo>
                </a:path>
                <a:path w="881380" h="1130935">
                  <a:moveTo>
                    <a:pt x="0" y="171609"/>
                  </a:moveTo>
                  <a:lnTo>
                    <a:pt x="5655" y="171609"/>
                  </a:lnTo>
                </a:path>
                <a:path w="881380" h="1130935">
                  <a:moveTo>
                    <a:pt x="0" y="157248"/>
                  </a:moveTo>
                  <a:lnTo>
                    <a:pt x="5655" y="157248"/>
                  </a:lnTo>
                </a:path>
                <a:path w="881380" h="1130935">
                  <a:moveTo>
                    <a:pt x="0" y="144579"/>
                  </a:moveTo>
                  <a:lnTo>
                    <a:pt x="5655" y="144579"/>
                  </a:lnTo>
                </a:path>
                <a:path w="881380" h="1130935">
                  <a:moveTo>
                    <a:pt x="0" y="133248"/>
                  </a:moveTo>
                  <a:lnTo>
                    <a:pt x="5655" y="133248"/>
                  </a:lnTo>
                </a:path>
                <a:path w="881380" h="1130935">
                  <a:moveTo>
                    <a:pt x="0" y="58686"/>
                  </a:moveTo>
                  <a:lnTo>
                    <a:pt x="5655" y="58686"/>
                  </a:lnTo>
                </a:path>
                <a:path w="881380" h="1130935">
                  <a:moveTo>
                    <a:pt x="0" y="15071"/>
                  </a:moveTo>
                  <a:lnTo>
                    <a:pt x="5655" y="15071"/>
                  </a:lnTo>
                </a:path>
                <a:path w="881380" h="1130935">
                  <a:moveTo>
                    <a:pt x="881184" y="1123925"/>
                  </a:moveTo>
                  <a:lnTo>
                    <a:pt x="875531" y="1123925"/>
                  </a:lnTo>
                </a:path>
                <a:path w="881380" h="1130935">
                  <a:moveTo>
                    <a:pt x="881184" y="1049369"/>
                  </a:moveTo>
                  <a:lnTo>
                    <a:pt x="875531" y="1049369"/>
                  </a:lnTo>
                </a:path>
                <a:path w="881380" h="1130935">
                  <a:moveTo>
                    <a:pt x="881184" y="1005759"/>
                  </a:moveTo>
                  <a:lnTo>
                    <a:pt x="875531" y="1005759"/>
                  </a:lnTo>
                </a:path>
                <a:path w="881380" h="1130935">
                  <a:moveTo>
                    <a:pt x="881184" y="974815"/>
                  </a:moveTo>
                  <a:lnTo>
                    <a:pt x="875531" y="974815"/>
                  </a:lnTo>
                </a:path>
                <a:path w="881380" h="1130935">
                  <a:moveTo>
                    <a:pt x="881184" y="950812"/>
                  </a:moveTo>
                  <a:lnTo>
                    <a:pt x="875531" y="950812"/>
                  </a:lnTo>
                </a:path>
                <a:path w="881380" h="1130935">
                  <a:moveTo>
                    <a:pt x="881184" y="931202"/>
                  </a:moveTo>
                  <a:lnTo>
                    <a:pt x="875531" y="931202"/>
                  </a:lnTo>
                </a:path>
                <a:path w="881380" h="1130935">
                  <a:moveTo>
                    <a:pt x="881184" y="914621"/>
                  </a:moveTo>
                  <a:lnTo>
                    <a:pt x="875531" y="914621"/>
                  </a:lnTo>
                </a:path>
                <a:path w="881380" h="1130935">
                  <a:moveTo>
                    <a:pt x="881184" y="900256"/>
                  </a:moveTo>
                  <a:lnTo>
                    <a:pt x="875531" y="900256"/>
                  </a:lnTo>
                </a:path>
                <a:path w="881380" h="1130935">
                  <a:moveTo>
                    <a:pt x="881184" y="887587"/>
                  </a:moveTo>
                  <a:lnTo>
                    <a:pt x="875531" y="887587"/>
                  </a:lnTo>
                </a:path>
                <a:path w="881380" h="1130935">
                  <a:moveTo>
                    <a:pt x="881184" y="876255"/>
                  </a:moveTo>
                  <a:lnTo>
                    <a:pt x="875531" y="876255"/>
                  </a:lnTo>
                </a:path>
                <a:path w="881380" h="1130935">
                  <a:moveTo>
                    <a:pt x="881184" y="801701"/>
                  </a:moveTo>
                  <a:lnTo>
                    <a:pt x="875531" y="801701"/>
                  </a:lnTo>
                </a:path>
                <a:path w="881380" h="1130935">
                  <a:moveTo>
                    <a:pt x="881184" y="758086"/>
                  </a:moveTo>
                  <a:lnTo>
                    <a:pt x="875531" y="758086"/>
                  </a:lnTo>
                </a:path>
                <a:path w="881380" h="1130935">
                  <a:moveTo>
                    <a:pt x="881184" y="727140"/>
                  </a:moveTo>
                  <a:lnTo>
                    <a:pt x="875531" y="727140"/>
                  </a:lnTo>
                </a:path>
                <a:path w="881380" h="1130935">
                  <a:moveTo>
                    <a:pt x="881184" y="703139"/>
                  </a:moveTo>
                  <a:lnTo>
                    <a:pt x="875531" y="703139"/>
                  </a:lnTo>
                </a:path>
                <a:path w="881380" h="1130935">
                  <a:moveTo>
                    <a:pt x="881184" y="683531"/>
                  </a:moveTo>
                  <a:lnTo>
                    <a:pt x="875531" y="683531"/>
                  </a:lnTo>
                </a:path>
                <a:path w="881380" h="1130935">
                  <a:moveTo>
                    <a:pt x="881184" y="666952"/>
                  </a:moveTo>
                  <a:lnTo>
                    <a:pt x="875531" y="666952"/>
                  </a:lnTo>
                </a:path>
                <a:path w="881380" h="1130935">
                  <a:moveTo>
                    <a:pt x="881184" y="652585"/>
                  </a:moveTo>
                  <a:lnTo>
                    <a:pt x="875531" y="652585"/>
                  </a:lnTo>
                </a:path>
                <a:path w="881380" h="1130935">
                  <a:moveTo>
                    <a:pt x="881184" y="639916"/>
                  </a:moveTo>
                  <a:lnTo>
                    <a:pt x="875531" y="639916"/>
                  </a:lnTo>
                </a:path>
                <a:path w="881380" h="1130935">
                  <a:moveTo>
                    <a:pt x="881184" y="628584"/>
                  </a:moveTo>
                  <a:lnTo>
                    <a:pt x="875531" y="628584"/>
                  </a:lnTo>
                </a:path>
                <a:path w="881380" h="1130935">
                  <a:moveTo>
                    <a:pt x="881184" y="554030"/>
                  </a:moveTo>
                  <a:lnTo>
                    <a:pt x="875531" y="554030"/>
                  </a:lnTo>
                </a:path>
                <a:path w="881380" h="1130935">
                  <a:moveTo>
                    <a:pt x="881184" y="510414"/>
                  </a:moveTo>
                  <a:lnTo>
                    <a:pt x="875531" y="510414"/>
                  </a:lnTo>
                </a:path>
                <a:path w="881380" h="1130935">
                  <a:moveTo>
                    <a:pt x="881184" y="479475"/>
                  </a:moveTo>
                  <a:lnTo>
                    <a:pt x="875531" y="479475"/>
                  </a:lnTo>
                </a:path>
                <a:path w="881380" h="1130935">
                  <a:moveTo>
                    <a:pt x="881184" y="455467"/>
                  </a:moveTo>
                  <a:lnTo>
                    <a:pt x="875531" y="455467"/>
                  </a:lnTo>
                </a:path>
                <a:path w="881380" h="1130935">
                  <a:moveTo>
                    <a:pt x="881184" y="435859"/>
                  </a:moveTo>
                  <a:lnTo>
                    <a:pt x="875531" y="435859"/>
                  </a:lnTo>
                </a:path>
                <a:path w="881380" h="1130935">
                  <a:moveTo>
                    <a:pt x="881184" y="419274"/>
                  </a:moveTo>
                  <a:lnTo>
                    <a:pt x="875531" y="419274"/>
                  </a:lnTo>
                </a:path>
                <a:path w="881380" h="1130935">
                  <a:moveTo>
                    <a:pt x="881184" y="404914"/>
                  </a:moveTo>
                  <a:lnTo>
                    <a:pt x="875531" y="404914"/>
                  </a:lnTo>
                </a:path>
                <a:path w="881380" h="1130935">
                  <a:moveTo>
                    <a:pt x="881184" y="392244"/>
                  </a:moveTo>
                  <a:lnTo>
                    <a:pt x="875531" y="392244"/>
                  </a:lnTo>
                </a:path>
                <a:path w="881380" h="1130935">
                  <a:moveTo>
                    <a:pt x="881184" y="380913"/>
                  </a:moveTo>
                  <a:lnTo>
                    <a:pt x="875531" y="380913"/>
                  </a:lnTo>
                </a:path>
                <a:path w="881380" h="1130935">
                  <a:moveTo>
                    <a:pt x="881184" y="306358"/>
                  </a:moveTo>
                  <a:lnTo>
                    <a:pt x="875531" y="306358"/>
                  </a:lnTo>
                </a:path>
                <a:path w="881380" h="1130935">
                  <a:moveTo>
                    <a:pt x="881184" y="262743"/>
                  </a:moveTo>
                  <a:lnTo>
                    <a:pt x="875531" y="262743"/>
                  </a:lnTo>
                </a:path>
                <a:path w="881380" h="1130935">
                  <a:moveTo>
                    <a:pt x="881184" y="231797"/>
                  </a:moveTo>
                  <a:lnTo>
                    <a:pt x="875531" y="231797"/>
                  </a:lnTo>
                </a:path>
                <a:path w="881380" h="1130935">
                  <a:moveTo>
                    <a:pt x="881184" y="207796"/>
                  </a:moveTo>
                  <a:lnTo>
                    <a:pt x="875531" y="207796"/>
                  </a:lnTo>
                </a:path>
                <a:path w="881380" h="1130935">
                  <a:moveTo>
                    <a:pt x="881184" y="188188"/>
                  </a:moveTo>
                  <a:lnTo>
                    <a:pt x="875531" y="188188"/>
                  </a:lnTo>
                </a:path>
                <a:path w="881380" h="1130935">
                  <a:moveTo>
                    <a:pt x="881184" y="171609"/>
                  </a:moveTo>
                  <a:lnTo>
                    <a:pt x="875531" y="171609"/>
                  </a:lnTo>
                </a:path>
                <a:path w="881380" h="1130935">
                  <a:moveTo>
                    <a:pt x="881184" y="157248"/>
                  </a:moveTo>
                  <a:lnTo>
                    <a:pt x="875531" y="157248"/>
                  </a:lnTo>
                </a:path>
                <a:path w="881380" h="1130935">
                  <a:moveTo>
                    <a:pt x="881184" y="144579"/>
                  </a:moveTo>
                  <a:lnTo>
                    <a:pt x="875531" y="144579"/>
                  </a:lnTo>
                </a:path>
                <a:path w="881380" h="1130935">
                  <a:moveTo>
                    <a:pt x="881184" y="133248"/>
                  </a:moveTo>
                  <a:lnTo>
                    <a:pt x="875531" y="133248"/>
                  </a:lnTo>
                </a:path>
                <a:path w="881380" h="1130935">
                  <a:moveTo>
                    <a:pt x="881184" y="58686"/>
                  </a:moveTo>
                  <a:lnTo>
                    <a:pt x="875531" y="58686"/>
                  </a:lnTo>
                </a:path>
                <a:path w="881380" h="1130935">
                  <a:moveTo>
                    <a:pt x="881184" y="15071"/>
                  </a:moveTo>
                  <a:lnTo>
                    <a:pt x="875531" y="15071"/>
                  </a:lnTo>
                </a:path>
              </a:pathLst>
            </a:custGeom>
            <a:ln w="326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2962" y="1750891"/>
              <a:ext cx="213272" cy="1019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8704" y="1255548"/>
              <a:ext cx="148371" cy="1019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0690" y="1386956"/>
              <a:ext cx="132177" cy="1853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9663" y="1137919"/>
              <a:ext cx="143205" cy="19503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443799" y="944934"/>
              <a:ext cx="0" cy="1130935"/>
            </a:xfrm>
            <a:custGeom>
              <a:avLst/>
              <a:gdLst/>
              <a:ahLst/>
              <a:cxnLst/>
              <a:rect l="l" t="t" r="r" b="b"/>
              <a:pathLst>
                <a:path w="0" h="1130935">
                  <a:moveTo>
                    <a:pt x="0" y="1130853"/>
                  </a:moveTo>
                  <a:lnTo>
                    <a:pt x="0" y="0"/>
                  </a:lnTo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69340" y="1045063"/>
              <a:ext cx="882015" cy="1012190"/>
            </a:xfrm>
            <a:custGeom>
              <a:avLst/>
              <a:gdLst/>
              <a:ahLst/>
              <a:cxnLst/>
              <a:rect l="l" t="t" r="r" b="b"/>
              <a:pathLst>
                <a:path w="882014" h="1012189">
                  <a:moveTo>
                    <a:pt x="0" y="0"/>
                  </a:moveTo>
                  <a:lnTo>
                    <a:pt x="27432" y="30475"/>
                  </a:lnTo>
                  <a:lnTo>
                    <a:pt x="53839" y="81179"/>
                  </a:lnTo>
                  <a:lnTo>
                    <a:pt x="76715" y="101466"/>
                  </a:lnTo>
                  <a:lnTo>
                    <a:pt x="96889" y="43896"/>
                  </a:lnTo>
                  <a:lnTo>
                    <a:pt x="114939" y="46356"/>
                  </a:lnTo>
                  <a:lnTo>
                    <a:pt x="131267" y="78471"/>
                  </a:lnTo>
                  <a:lnTo>
                    <a:pt x="146167" y="109560"/>
                  </a:lnTo>
                  <a:lnTo>
                    <a:pt x="159880" y="135447"/>
                  </a:lnTo>
                  <a:lnTo>
                    <a:pt x="172575" y="126002"/>
                  </a:lnTo>
                  <a:lnTo>
                    <a:pt x="184390" y="140695"/>
                  </a:lnTo>
                  <a:lnTo>
                    <a:pt x="195450" y="128946"/>
                  </a:lnTo>
                  <a:lnTo>
                    <a:pt x="205835" y="162190"/>
                  </a:lnTo>
                  <a:lnTo>
                    <a:pt x="215626" y="187901"/>
                  </a:lnTo>
                  <a:lnTo>
                    <a:pt x="224888" y="188723"/>
                  </a:lnTo>
                  <a:lnTo>
                    <a:pt x="233674" y="179102"/>
                  </a:lnTo>
                  <a:lnTo>
                    <a:pt x="242029" y="193978"/>
                  </a:lnTo>
                  <a:lnTo>
                    <a:pt x="249999" y="199989"/>
                  </a:lnTo>
                  <a:lnTo>
                    <a:pt x="257616" y="244969"/>
                  </a:lnTo>
                  <a:lnTo>
                    <a:pt x="264901" y="243278"/>
                  </a:lnTo>
                  <a:lnTo>
                    <a:pt x="271898" y="202770"/>
                  </a:lnTo>
                  <a:lnTo>
                    <a:pt x="278614" y="190277"/>
                  </a:lnTo>
                  <a:lnTo>
                    <a:pt x="285083" y="236646"/>
                  </a:lnTo>
                  <a:lnTo>
                    <a:pt x="291310" y="217391"/>
                  </a:lnTo>
                  <a:lnTo>
                    <a:pt x="297322" y="223474"/>
                  </a:lnTo>
                  <a:lnTo>
                    <a:pt x="303124" y="212443"/>
                  </a:lnTo>
                  <a:lnTo>
                    <a:pt x="308744" y="181040"/>
                  </a:lnTo>
                  <a:lnTo>
                    <a:pt x="314182" y="219976"/>
                  </a:lnTo>
                  <a:lnTo>
                    <a:pt x="319449" y="207515"/>
                  </a:lnTo>
                  <a:lnTo>
                    <a:pt x="324566" y="294335"/>
                  </a:lnTo>
                  <a:lnTo>
                    <a:pt x="329534" y="350926"/>
                  </a:lnTo>
                  <a:lnTo>
                    <a:pt x="334357" y="299700"/>
                  </a:lnTo>
                  <a:lnTo>
                    <a:pt x="339057" y="339647"/>
                  </a:lnTo>
                  <a:lnTo>
                    <a:pt x="343620" y="363974"/>
                  </a:lnTo>
                  <a:lnTo>
                    <a:pt x="348071" y="329935"/>
                  </a:lnTo>
                  <a:lnTo>
                    <a:pt x="352412" y="294302"/>
                  </a:lnTo>
                  <a:lnTo>
                    <a:pt x="356642" y="283937"/>
                  </a:lnTo>
                  <a:lnTo>
                    <a:pt x="360767" y="277710"/>
                  </a:lnTo>
                  <a:lnTo>
                    <a:pt x="364794" y="294296"/>
                  </a:lnTo>
                  <a:lnTo>
                    <a:pt x="368737" y="308068"/>
                  </a:lnTo>
                  <a:lnTo>
                    <a:pt x="372581" y="325405"/>
                  </a:lnTo>
                  <a:lnTo>
                    <a:pt x="376347" y="338113"/>
                  </a:lnTo>
                  <a:lnTo>
                    <a:pt x="380035" y="320927"/>
                  </a:lnTo>
                  <a:lnTo>
                    <a:pt x="383638" y="328427"/>
                  </a:lnTo>
                  <a:lnTo>
                    <a:pt x="387170" y="351768"/>
                  </a:lnTo>
                  <a:lnTo>
                    <a:pt x="390629" y="348733"/>
                  </a:lnTo>
                  <a:lnTo>
                    <a:pt x="394023" y="362734"/>
                  </a:lnTo>
                  <a:lnTo>
                    <a:pt x="397346" y="357747"/>
                  </a:lnTo>
                  <a:lnTo>
                    <a:pt x="400616" y="353028"/>
                  </a:lnTo>
                  <a:lnTo>
                    <a:pt x="403814" y="409104"/>
                  </a:lnTo>
                  <a:lnTo>
                    <a:pt x="406960" y="373942"/>
                  </a:lnTo>
                  <a:lnTo>
                    <a:pt x="410041" y="417146"/>
                  </a:lnTo>
                  <a:lnTo>
                    <a:pt x="413077" y="382616"/>
                  </a:lnTo>
                  <a:lnTo>
                    <a:pt x="416053" y="363694"/>
                  </a:lnTo>
                  <a:lnTo>
                    <a:pt x="418984" y="388922"/>
                  </a:lnTo>
                  <a:lnTo>
                    <a:pt x="421862" y="452928"/>
                  </a:lnTo>
                  <a:lnTo>
                    <a:pt x="424695" y="404933"/>
                  </a:lnTo>
                  <a:lnTo>
                    <a:pt x="427482" y="395834"/>
                  </a:lnTo>
                  <a:lnTo>
                    <a:pt x="430224" y="410083"/>
                  </a:lnTo>
                  <a:lnTo>
                    <a:pt x="432920" y="368981"/>
                  </a:lnTo>
                  <a:lnTo>
                    <a:pt x="435576" y="379385"/>
                  </a:lnTo>
                  <a:lnTo>
                    <a:pt x="438187" y="386924"/>
                  </a:lnTo>
                  <a:lnTo>
                    <a:pt x="440765" y="354262"/>
                  </a:lnTo>
                  <a:lnTo>
                    <a:pt x="443304" y="383726"/>
                  </a:lnTo>
                  <a:lnTo>
                    <a:pt x="445804" y="350398"/>
                  </a:lnTo>
                  <a:lnTo>
                    <a:pt x="448265" y="338250"/>
                  </a:lnTo>
                  <a:lnTo>
                    <a:pt x="450700" y="386507"/>
                  </a:lnTo>
                  <a:lnTo>
                    <a:pt x="453095" y="385430"/>
                  </a:lnTo>
                  <a:lnTo>
                    <a:pt x="455458" y="377251"/>
                  </a:lnTo>
                  <a:lnTo>
                    <a:pt x="457789" y="358485"/>
                  </a:lnTo>
                  <a:lnTo>
                    <a:pt x="460086" y="413164"/>
                  </a:lnTo>
                  <a:lnTo>
                    <a:pt x="462358" y="369947"/>
                  </a:lnTo>
                  <a:lnTo>
                    <a:pt x="464590" y="358759"/>
                  </a:lnTo>
                  <a:lnTo>
                    <a:pt x="466803" y="381944"/>
                  </a:lnTo>
                  <a:lnTo>
                    <a:pt x="468989" y="398262"/>
                  </a:lnTo>
                  <a:lnTo>
                    <a:pt x="471143" y="434254"/>
                  </a:lnTo>
                  <a:lnTo>
                    <a:pt x="473271" y="455598"/>
                  </a:lnTo>
                  <a:lnTo>
                    <a:pt x="475373" y="458561"/>
                  </a:lnTo>
                  <a:lnTo>
                    <a:pt x="477449" y="396082"/>
                  </a:lnTo>
                  <a:lnTo>
                    <a:pt x="479498" y="429893"/>
                  </a:lnTo>
                  <a:lnTo>
                    <a:pt x="481528" y="392446"/>
                  </a:lnTo>
                  <a:lnTo>
                    <a:pt x="483532" y="376735"/>
                  </a:lnTo>
                  <a:lnTo>
                    <a:pt x="485510" y="427119"/>
                  </a:lnTo>
                  <a:lnTo>
                    <a:pt x="487468" y="438301"/>
                  </a:lnTo>
                  <a:lnTo>
                    <a:pt x="489407" y="416702"/>
                  </a:lnTo>
                  <a:lnTo>
                    <a:pt x="491319" y="380266"/>
                  </a:lnTo>
                  <a:lnTo>
                    <a:pt x="493212" y="392362"/>
                  </a:lnTo>
                  <a:lnTo>
                    <a:pt x="495079" y="446022"/>
                  </a:lnTo>
                  <a:lnTo>
                    <a:pt x="496933" y="487745"/>
                  </a:lnTo>
                  <a:lnTo>
                    <a:pt x="498767" y="438366"/>
                  </a:lnTo>
                  <a:lnTo>
                    <a:pt x="500581" y="464194"/>
                  </a:lnTo>
                  <a:lnTo>
                    <a:pt x="502370" y="468757"/>
                  </a:lnTo>
                  <a:lnTo>
                    <a:pt x="504145" y="449671"/>
                  </a:lnTo>
                  <a:lnTo>
                    <a:pt x="505908" y="451218"/>
                  </a:lnTo>
                  <a:lnTo>
                    <a:pt x="507644" y="485180"/>
                  </a:lnTo>
                  <a:lnTo>
                    <a:pt x="509367" y="483691"/>
                  </a:lnTo>
                  <a:lnTo>
                    <a:pt x="511071" y="476081"/>
                  </a:lnTo>
                  <a:lnTo>
                    <a:pt x="512761" y="490075"/>
                  </a:lnTo>
                  <a:lnTo>
                    <a:pt x="514426" y="440657"/>
                  </a:lnTo>
                  <a:lnTo>
                    <a:pt x="516084" y="465311"/>
                  </a:lnTo>
                  <a:lnTo>
                    <a:pt x="517722" y="473209"/>
                  </a:lnTo>
                  <a:lnTo>
                    <a:pt x="519347" y="443568"/>
                  </a:lnTo>
                  <a:lnTo>
                    <a:pt x="520953" y="412381"/>
                  </a:lnTo>
                  <a:lnTo>
                    <a:pt x="522552" y="407179"/>
                  </a:lnTo>
                  <a:lnTo>
                    <a:pt x="524125" y="460037"/>
                  </a:lnTo>
                  <a:lnTo>
                    <a:pt x="525692" y="466844"/>
                  </a:lnTo>
                  <a:lnTo>
                    <a:pt x="527239" y="467974"/>
                  </a:lnTo>
                  <a:lnTo>
                    <a:pt x="528779" y="477575"/>
                  </a:lnTo>
                  <a:lnTo>
                    <a:pt x="530300" y="456806"/>
                  </a:lnTo>
                  <a:lnTo>
                    <a:pt x="531815" y="449900"/>
                  </a:lnTo>
                  <a:lnTo>
                    <a:pt x="533309" y="515682"/>
                  </a:lnTo>
                  <a:lnTo>
                    <a:pt x="534791" y="498672"/>
                  </a:lnTo>
                  <a:lnTo>
                    <a:pt x="536260" y="487582"/>
                  </a:lnTo>
                  <a:lnTo>
                    <a:pt x="537715" y="514644"/>
                  </a:lnTo>
                  <a:lnTo>
                    <a:pt x="539164" y="525055"/>
                  </a:lnTo>
                  <a:lnTo>
                    <a:pt x="540594" y="476381"/>
                  </a:lnTo>
                  <a:lnTo>
                    <a:pt x="542017" y="498084"/>
                  </a:lnTo>
                  <a:lnTo>
                    <a:pt x="543427" y="523834"/>
                  </a:lnTo>
                  <a:lnTo>
                    <a:pt x="544823" y="489762"/>
                  </a:lnTo>
                  <a:lnTo>
                    <a:pt x="546214" y="473339"/>
                  </a:lnTo>
                  <a:lnTo>
                    <a:pt x="547591" y="488515"/>
                  </a:lnTo>
                  <a:lnTo>
                    <a:pt x="548955" y="529337"/>
                  </a:lnTo>
                  <a:lnTo>
                    <a:pt x="550306" y="499390"/>
                  </a:lnTo>
                  <a:lnTo>
                    <a:pt x="551658" y="539624"/>
                  </a:lnTo>
                  <a:lnTo>
                    <a:pt x="552989" y="495558"/>
                  </a:lnTo>
                  <a:lnTo>
                    <a:pt x="554308" y="479527"/>
                  </a:lnTo>
                  <a:lnTo>
                    <a:pt x="555620" y="493052"/>
                  </a:lnTo>
                  <a:lnTo>
                    <a:pt x="556925" y="481870"/>
                  </a:lnTo>
                  <a:lnTo>
                    <a:pt x="558217" y="478737"/>
                  </a:lnTo>
                  <a:lnTo>
                    <a:pt x="559503" y="490839"/>
                  </a:lnTo>
                  <a:lnTo>
                    <a:pt x="560776" y="540727"/>
                  </a:lnTo>
                  <a:lnTo>
                    <a:pt x="562036" y="515969"/>
                  </a:lnTo>
                  <a:lnTo>
                    <a:pt x="563289" y="481048"/>
                  </a:lnTo>
                  <a:lnTo>
                    <a:pt x="564536" y="509252"/>
                  </a:lnTo>
                  <a:lnTo>
                    <a:pt x="565776" y="535375"/>
                  </a:lnTo>
                  <a:lnTo>
                    <a:pt x="567003" y="523279"/>
                  </a:lnTo>
                  <a:lnTo>
                    <a:pt x="568224" y="574734"/>
                  </a:lnTo>
                  <a:lnTo>
                    <a:pt x="569431" y="526491"/>
                  </a:lnTo>
                  <a:lnTo>
                    <a:pt x="570632" y="547646"/>
                  </a:lnTo>
                  <a:lnTo>
                    <a:pt x="571827" y="478763"/>
                  </a:lnTo>
                  <a:lnTo>
                    <a:pt x="573015" y="476198"/>
                  </a:lnTo>
                  <a:lnTo>
                    <a:pt x="574190" y="523678"/>
                  </a:lnTo>
                  <a:lnTo>
                    <a:pt x="575358" y="526648"/>
                  </a:lnTo>
                  <a:lnTo>
                    <a:pt x="576520" y="525381"/>
                  </a:lnTo>
                  <a:lnTo>
                    <a:pt x="577675" y="541079"/>
                  </a:lnTo>
                  <a:lnTo>
                    <a:pt x="578818" y="551295"/>
                  </a:lnTo>
                  <a:lnTo>
                    <a:pt x="579960" y="501080"/>
                  </a:lnTo>
                  <a:lnTo>
                    <a:pt x="581089" y="474077"/>
                  </a:lnTo>
                  <a:lnTo>
                    <a:pt x="582212" y="475996"/>
                  </a:lnTo>
                  <a:lnTo>
                    <a:pt x="583328" y="509520"/>
                  </a:lnTo>
                  <a:lnTo>
                    <a:pt x="584438" y="529324"/>
                  </a:lnTo>
                  <a:lnTo>
                    <a:pt x="585541" y="490029"/>
                  </a:lnTo>
                  <a:lnTo>
                    <a:pt x="586631" y="505408"/>
                  </a:lnTo>
                  <a:lnTo>
                    <a:pt x="587721" y="465382"/>
                  </a:lnTo>
                  <a:lnTo>
                    <a:pt x="588804" y="511818"/>
                  </a:lnTo>
                  <a:lnTo>
                    <a:pt x="589875" y="534056"/>
                  </a:lnTo>
                  <a:lnTo>
                    <a:pt x="590945" y="497314"/>
                  </a:lnTo>
                  <a:lnTo>
                    <a:pt x="592003" y="539252"/>
                  </a:lnTo>
                  <a:lnTo>
                    <a:pt x="593060" y="541053"/>
                  </a:lnTo>
                  <a:lnTo>
                    <a:pt x="594111" y="539676"/>
                  </a:lnTo>
                  <a:lnTo>
                    <a:pt x="595149" y="574088"/>
                  </a:lnTo>
                  <a:lnTo>
                    <a:pt x="596180" y="559734"/>
                  </a:lnTo>
                  <a:lnTo>
                    <a:pt x="597211" y="554095"/>
                  </a:lnTo>
                  <a:lnTo>
                    <a:pt x="598236" y="531086"/>
                  </a:lnTo>
                  <a:lnTo>
                    <a:pt x="599255" y="512875"/>
                  </a:lnTo>
                  <a:lnTo>
                    <a:pt x="600260" y="514520"/>
                  </a:lnTo>
                  <a:lnTo>
                    <a:pt x="601265" y="540825"/>
                  </a:lnTo>
                  <a:lnTo>
                    <a:pt x="602264" y="579989"/>
                  </a:lnTo>
                  <a:lnTo>
                    <a:pt x="603256" y="513554"/>
                  </a:lnTo>
                  <a:lnTo>
                    <a:pt x="604248" y="548945"/>
                  </a:lnTo>
                  <a:lnTo>
                    <a:pt x="605227" y="540760"/>
                  </a:lnTo>
                  <a:lnTo>
                    <a:pt x="606206" y="537927"/>
                  </a:lnTo>
                  <a:lnTo>
                    <a:pt x="607172" y="571131"/>
                  </a:lnTo>
                  <a:lnTo>
                    <a:pt x="608138" y="524298"/>
                  </a:lnTo>
                  <a:lnTo>
                    <a:pt x="609098" y="572117"/>
                  </a:lnTo>
                  <a:lnTo>
                    <a:pt x="610051" y="564401"/>
                  </a:lnTo>
                  <a:lnTo>
                    <a:pt x="611004" y="534174"/>
                  </a:lnTo>
                  <a:lnTo>
                    <a:pt x="611944" y="538292"/>
                  </a:lnTo>
                  <a:lnTo>
                    <a:pt x="612884" y="581039"/>
                  </a:lnTo>
                  <a:lnTo>
                    <a:pt x="613817" y="541595"/>
                  </a:lnTo>
                  <a:lnTo>
                    <a:pt x="614750" y="510597"/>
                  </a:lnTo>
                  <a:lnTo>
                    <a:pt x="615671" y="569192"/>
                  </a:lnTo>
                  <a:lnTo>
                    <a:pt x="616591" y="575387"/>
                  </a:lnTo>
                  <a:lnTo>
                    <a:pt x="617505" y="587573"/>
                  </a:lnTo>
                  <a:lnTo>
                    <a:pt x="618412" y="537320"/>
                  </a:lnTo>
                  <a:lnTo>
                    <a:pt x="619313" y="542085"/>
                  </a:lnTo>
                  <a:lnTo>
                    <a:pt x="620214" y="622547"/>
                  </a:lnTo>
                  <a:lnTo>
                    <a:pt x="621108" y="635151"/>
                  </a:lnTo>
                  <a:lnTo>
                    <a:pt x="621996" y="642540"/>
                  </a:lnTo>
                  <a:lnTo>
                    <a:pt x="622883" y="576705"/>
                  </a:lnTo>
                  <a:lnTo>
                    <a:pt x="623765" y="612553"/>
                  </a:lnTo>
                  <a:lnTo>
                    <a:pt x="624639" y="640399"/>
                  </a:lnTo>
                  <a:lnTo>
                    <a:pt x="625514" y="631946"/>
                  </a:lnTo>
                  <a:lnTo>
                    <a:pt x="626382" y="569669"/>
                  </a:lnTo>
                  <a:lnTo>
                    <a:pt x="627244" y="533919"/>
                  </a:lnTo>
                  <a:lnTo>
                    <a:pt x="628099" y="583337"/>
                  </a:lnTo>
                  <a:lnTo>
                    <a:pt x="628954" y="600739"/>
                  </a:lnTo>
                  <a:lnTo>
                    <a:pt x="629809" y="550178"/>
                  </a:lnTo>
                  <a:lnTo>
                    <a:pt x="630651" y="596339"/>
                  </a:lnTo>
                  <a:lnTo>
                    <a:pt x="631493" y="593866"/>
                  </a:lnTo>
                  <a:lnTo>
                    <a:pt x="632328" y="577939"/>
                  </a:lnTo>
                  <a:lnTo>
                    <a:pt x="633164" y="659086"/>
                  </a:lnTo>
                  <a:lnTo>
                    <a:pt x="633993" y="655131"/>
                  </a:lnTo>
                  <a:lnTo>
                    <a:pt x="634822" y="593879"/>
                  </a:lnTo>
                  <a:lnTo>
                    <a:pt x="635638" y="591033"/>
                  </a:lnTo>
                  <a:lnTo>
                    <a:pt x="636460" y="603356"/>
                  </a:lnTo>
                  <a:lnTo>
                    <a:pt x="637269" y="564545"/>
                  </a:lnTo>
                  <a:lnTo>
                    <a:pt x="638085" y="602025"/>
                  </a:lnTo>
                  <a:lnTo>
                    <a:pt x="638888" y="568553"/>
                  </a:lnTo>
                  <a:lnTo>
                    <a:pt x="639691" y="597717"/>
                  </a:lnTo>
                  <a:lnTo>
                    <a:pt x="640487" y="628852"/>
                  </a:lnTo>
                  <a:lnTo>
                    <a:pt x="641284" y="621241"/>
                  </a:lnTo>
                  <a:lnTo>
                    <a:pt x="642074" y="622925"/>
                  </a:lnTo>
                  <a:lnTo>
                    <a:pt x="642863" y="628114"/>
                  </a:lnTo>
                  <a:lnTo>
                    <a:pt x="643647" y="595935"/>
                  </a:lnTo>
                  <a:lnTo>
                    <a:pt x="644430" y="584303"/>
                  </a:lnTo>
                  <a:lnTo>
                    <a:pt x="645200" y="573748"/>
                  </a:lnTo>
                  <a:lnTo>
                    <a:pt x="645977" y="674791"/>
                  </a:lnTo>
                  <a:lnTo>
                    <a:pt x="646747" y="651397"/>
                  </a:lnTo>
                  <a:lnTo>
                    <a:pt x="647511" y="616626"/>
                  </a:lnTo>
                  <a:lnTo>
                    <a:pt x="648274" y="609668"/>
                  </a:lnTo>
                  <a:lnTo>
                    <a:pt x="649032" y="582710"/>
                  </a:lnTo>
                  <a:lnTo>
                    <a:pt x="649795" y="582697"/>
                  </a:lnTo>
                  <a:lnTo>
                    <a:pt x="650546" y="569153"/>
                  </a:lnTo>
                  <a:lnTo>
                    <a:pt x="651297" y="580550"/>
                  </a:lnTo>
                  <a:lnTo>
                    <a:pt x="652041" y="609564"/>
                  </a:lnTo>
                  <a:lnTo>
                    <a:pt x="652785" y="600543"/>
                  </a:lnTo>
                  <a:lnTo>
                    <a:pt x="653522" y="567358"/>
                  </a:lnTo>
                  <a:lnTo>
                    <a:pt x="654267" y="596986"/>
                  </a:lnTo>
                  <a:lnTo>
                    <a:pt x="654991" y="625869"/>
                  </a:lnTo>
                  <a:lnTo>
                    <a:pt x="655729" y="642788"/>
                  </a:lnTo>
                  <a:lnTo>
                    <a:pt x="656453" y="661338"/>
                  </a:lnTo>
                  <a:lnTo>
                    <a:pt x="657178" y="632161"/>
                  </a:lnTo>
                  <a:lnTo>
                    <a:pt x="657896" y="609414"/>
                  </a:lnTo>
                  <a:lnTo>
                    <a:pt x="658614" y="601561"/>
                  </a:lnTo>
                  <a:lnTo>
                    <a:pt x="659332" y="623284"/>
                  </a:lnTo>
                  <a:lnTo>
                    <a:pt x="660043" y="591078"/>
                  </a:lnTo>
                  <a:lnTo>
                    <a:pt x="660755" y="580765"/>
                  </a:lnTo>
                  <a:lnTo>
                    <a:pt x="661460" y="682585"/>
                  </a:lnTo>
                  <a:lnTo>
                    <a:pt x="662165" y="530159"/>
                  </a:lnTo>
                  <a:lnTo>
                    <a:pt x="662863" y="495206"/>
                  </a:lnTo>
                  <a:lnTo>
                    <a:pt x="663561" y="581973"/>
                  </a:lnTo>
                  <a:lnTo>
                    <a:pt x="664253" y="624152"/>
                  </a:lnTo>
                  <a:lnTo>
                    <a:pt x="664952" y="586914"/>
                  </a:lnTo>
                  <a:lnTo>
                    <a:pt x="665637" y="586346"/>
                  </a:lnTo>
                  <a:lnTo>
                    <a:pt x="666329" y="659347"/>
                  </a:lnTo>
                  <a:lnTo>
                    <a:pt x="667008" y="624309"/>
                  </a:lnTo>
                  <a:lnTo>
                    <a:pt x="667693" y="630405"/>
                  </a:lnTo>
                  <a:lnTo>
                    <a:pt x="668365" y="636293"/>
                  </a:lnTo>
                  <a:lnTo>
                    <a:pt x="669044" y="629289"/>
                  </a:lnTo>
                  <a:lnTo>
                    <a:pt x="669717" y="631757"/>
                  </a:lnTo>
                  <a:lnTo>
                    <a:pt x="670389" y="596927"/>
                  </a:lnTo>
                  <a:lnTo>
                    <a:pt x="671055" y="634198"/>
                  </a:lnTo>
                  <a:lnTo>
                    <a:pt x="671721" y="660986"/>
                  </a:lnTo>
                  <a:lnTo>
                    <a:pt x="672380" y="621039"/>
                  </a:lnTo>
                  <a:lnTo>
                    <a:pt x="673039" y="581209"/>
                  </a:lnTo>
                  <a:lnTo>
                    <a:pt x="673698" y="611796"/>
                  </a:lnTo>
                  <a:lnTo>
                    <a:pt x="674358" y="628917"/>
                  </a:lnTo>
                  <a:lnTo>
                    <a:pt x="675010" y="608709"/>
                  </a:lnTo>
                  <a:lnTo>
                    <a:pt x="675656" y="598285"/>
                  </a:lnTo>
                  <a:lnTo>
                    <a:pt x="676309" y="595256"/>
                  </a:lnTo>
                  <a:lnTo>
                    <a:pt x="676949" y="611019"/>
                  </a:lnTo>
                  <a:lnTo>
                    <a:pt x="677595" y="651534"/>
                  </a:lnTo>
                  <a:lnTo>
                    <a:pt x="678228" y="633114"/>
                  </a:lnTo>
                  <a:lnTo>
                    <a:pt x="678874" y="625040"/>
                  </a:lnTo>
                  <a:lnTo>
                    <a:pt x="679508" y="621789"/>
                  </a:lnTo>
                  <a:lnTo>
                    <a:pt x="680141" y="687193"/>
                  </a:lnTo>
                  <a:lnTo>
                    <a:pt x="680774" y="658081"/>
                  </a:lnTo>
                  <a:lnTo>
                    <a:pt x="681400" y="600817"/>
                  </a:lnTo>
                  <a:lnTo>
                    <a:pt x="682027" y="608415"/>
                  </a:lnTo>
                  <a:lnTo>
                    <a:pt x="682654" y="635405"/>
                  </a:lnTo>
                  <a:lnTo>
                    <a:pt x="683274" y="609805"/>
                  </a:lnTo>
                  <a:lnTo>
                    <a:pt x="683894" y="596196"/>
                  </a:lnTo>
                  <a:lnTo>
                    <a:pt x="684507" y="630027"/>
                  </a:lnTo>
                  <a:lnTo>
                    <a:pt x="685128" y="561680"/>
                  </a:lnTo>
                  <a:lnTo>
                    <a:pt x="685735" y="573690"/>
                  </a:lnTo>
                  <a:lnTo>
                    <a:pt x="686348" y="651626"/>
                  </a:lnTo>
                  <a:lnTo>
                    <a:pt x="686955" y="655849"/>
                  </a:lnTo>
                  <a:lnTo>
                    <a:pt x="687562" y="629942"/>
                  </a:lnTo>
                  <a:lnTo>
                    <a:pt x="688169" y="632377"/>
                  </a:lnTo>
                  <a:lnTo>
                    <a:pt x="688770" y="659693"/>
                  </a:lnTo>
                  <a:lnTo>
                    <a:pt x="689370" y="652520"/>
                  </a:lnTo>
                  <a:lnTo>
                    <a:pt x="689964" y="634446"/>
                  </a:lnTo>
                  <a:lnTo>
                    <a:pt x="690565" y="629335"/>
                  </a:lnTo>
                  <a:lnTo>
                    <a:pt x="691152" y="641763"/>
                  </a:lnTo>
                  <a:lnTo>
                    <a:pt x="691746" y="645823"/>
                  </a:lnTo>
                  <a:lnTo>
                    <a:pt x="692340" y="626639"/>
                  </a:lnTo>
                  <a:lnTo>
                    <a:pt x="692928" y="617677"/>
                  </a:lnTo>
                  <a:lnTo>
                    <a:pt x="693509" y="623258"/>
                  </a:lnTo>
                  <a:lnTo>
                    <a:pt x="694090" y="661077"/>
                  </a:lnTo>
                  <a:lnTo>
                    <a:pt x="694677" y="657461"/>
                  </a:lnTo>
                  <a:lnTo>
                    <a:pt x="695258" y="648832"/>
                  </a:lnTo>
                  <a:lnTo>
                    <a:pt x="695839" y="641835"/>
                  </a:lnTo>
                  <a:lnTo>
                    <a:pt x="696407" y="626770"/>
                  </a:lnTo>
                  <a:lnTo>
                    <a:pt x="696988" y="629746"/>
                  </a:lnTo>
                  <a:lnTo>
                    <a:pt x="697556" y="640327"/>
                  </a:lnTo>
                  <a:lnTo>
                    <a:pt x="698123" y="642037"/>
                  </a:lnTo>
                  <a:lnTo>
                    <a:pt x="698698" y="669145"/>
                  </a:lnTo>
                  <a:lnTo>
                    <a:pt x="699266" y="611307"/>
                  </a:lnTo>
                  <a:lnTo>
                    <a:pt x="699827" y="629204"/>
                  </a:lnTo>
                  <a:lnTo>
                    <a:pt x="700388" y="658153"/>
                  </a:lnTo>
                  <a:lnTo>
                    <a:pt x="700943" y="623428"/>
                  </a:lnTo>
                  <a:lnTo>
                    <a:pt x="701505" y="608918"/>
                  </a:lnTo>
                  <a:lnTo>
                    <a:pt x="702066" y="607286"/>
                  </a:lnTo>
                  <a:lnTo>
                    <a:pt x="702621" y="608794"/>
                  </a:lnTo>
                  <a:lnTo>
                    <a:pt x="703176" y="625040"/>
                  </a:lnTo>
                  <a:lnTo>
                    <a:pt x="703724" y="679419"/>
                  </a:lnTo>
                  <a:lnTo>
                    <a:pt x="704279" y="705535"/>
                  </a:lnTo>
                  <a:lnTo>
                    <a:pt x="704827" y="708517"/>
                  </a:lnTo>
                  <a:lnTo>
                    <a:pt x="705369" y="701997"/>
                  </a:lnTo>
                  <a:lnTo>
                    <a:pt x="705917" y="706122"/>
                  </a:lnTo>
                  <a:lnTo>
                    <a:pt x="706452" y="693557"/>
                  </a:lnTo>
                  <a:lnTo>
                    <a:pt x="706994" y="667644"/>
                  </a:lnTo>
                  <a:lnTo>
                    <a:pt x="707536" y="677787"/>
                  </a:lnTo>
                  <a:lnTo>
                    <a:pt x="708078" y="737531"/>
                  </a:lnTo>
                  <a:lnTo>
                    <a:pt x="708613" y="682408"/>
                  </a:lnTo>
                  <a:lnTo>
                    <a:pt x="709148" y="653499"/>
                  </a:lnTo>
                  <a:lnTo>
                    <a:pt x="709677" y="661397"/>
                  </a:lnTo>
                  <a:lnTo>
                    <a:pt x="710212" y="684804"/>
                  </a:lnTo>
                  <a:lnTo>
                    <a:pt x="710734" y="675046"/>
                  </a:lnTo>
                  <a:lnTo>
                    <a:pt x="711263" y="664732"/>
                  </a:lnTo>
                  <a:lnTo>
                    <a:pt x="711798" y="675626"/>
                  </a:lnTo>
                  <a:lnTo>
                    <a:pt x="712320" y="636907"/>
                  </a:lnTo>
                  <a:lnTo>
                    <a:pt x="712842" y="654889"/>
                  </a:lnTo>
                  <a:lnTo>
                    <a:pt x="713358" y="683303"/>
                  </a:lnTo>
                  <a:lnTo>
                    <a:pt x="713880" y="661795"/>
                  </a:lnTo>
                  <a:lnTo>
                    <a:pt x="714396" y="659308"/>
                  </a:lnTo>
                  <a:lnTo>
                    <a:pt x="714918" y="666828"/>
                  </a:lnTo>
                  <a:lnTo>
                    <a:pt x="715434" y="679164"/>
                  </a:lnTo>
                  <a:lnTo>
                    <a:pt x="715949" y="636946"/>
                  </a:lnTo>
                  <a:lnTo>
                    <a:pt x="716459" y="638114"/>
                  </a:lnTo>
                  <a:lnTo>
                    <a:pt x="716968" y="638897"/>
                  </a:lnTo>
                  <a:lnTo>
                    <a:pt x="717477" y="651939"/>
                  </a:lnTo>
                  <a:lnTo>
                    <a:pt x="717986" y="678903"/>
                  </a:lnTo>
                  <a:lnTo>
                    <a:pt x="718489" y="681690"/>
                  </a:lnTo>
                  <a:lnTo>
                    <a:pt x="718998" y="685672"/>
                  </a:lnTo>
                  <a:lnTo>
                    <a:pt x="719500" y="641528"/>
                  </a:lnTo>
                  <a:lnTo>
                    <a:pt x="720003" y="687480"/>
                  </a:lnTo>
                  <a:lnTo>
                    <a:pt x="720499" y="697310"/>
                  </a:lnTo>
                  <a:lnTo>
                    <a:pt x="720995" y="744385"/>
                  </a:lnTo>
                  <a:lnTo>
                    <a:pt x="721498" y="740390"/>
                  </a:lnTo>
                  <a:lnTo>
                    <a:pt x="721994" y="714993"/>
                  </a:lnTo>
                  <a:lnTo>
                    <a:pt x="722483" y="737858"/>
                  </a:lnTo>
                  <a:lnTo>
                    <a:pt x="722979" y="732290"/>
                  </a:lnTo>
                  <a:lnTo>
                    <a:pt x="723469" y="752733"/>
                  </a:lnTo>
                  <a:lnTo>
                    <a:pt x="723958" y="724862"/>
                  </a:lnTo>
                  <a:lnTo>
                    <a:pt x="724448" y="690874"/>
                  </a:lnTo>
                  <a:lnTo>
                    <a:pt x="724938" y="657082"/>
                  </a:lnTo>
                  <a:lnTo>
                    <a:pt x="725421" y="704294"/>
                  </a:lnTo>
                  <a:lnTo>
                    <a:pt x="725910" y="713654"/>
                  </a:lnTo>
                  <a:lnTo>
                    <a:pt x="726393" y="712356"/>
                  </a:lnTo>
                  <a:lnTo>
                    <a:pt x="726870" y="707721"/>
                  </a:lnTo>
                  <a:lnTo>
                    <a:pt x="727353" y="716637"/>
                  </a:lnTo>
                  <a:lnTo>
                    <a:pt x="727836" y="707891"/>
                  </a:lnTo>
                  <a:lnTo>
                    <a:pt x="728312" y="709999"/>
                  </a:lnTo>
                  <a:lnTo>
                    <a:pt x="728789" y="676886"/>
                  </a:lnTo>
                  <a:lnTo>
                    <a:pt x="729259" y="709464"/>
                  </a:lnTo>
                  <a:lnTo>
                    <a:pt x="729735" y="681155"/>
                  </a:lnTo>
                  <a:lnTo>
                    <a:pt x="730205" y="656521"/>
                  </a:lnTo>
                  <a:lnTo>
                    <a:pt x="730682" y="698681"/>
                  </a:lnTo>
                  <a:lnTo>
                    <a:pt x="731152" y="708700"/>
                  </a:lnTo>
                  <a:lnTo>
                    <a:pt x="731615" y="688309"/>
                  </a:lnTo>
                  <a:lnTo>
                    <a:pt x="732085" y="683211"/>
                  </a:lnTo>
                  <a:lnTo>
                    <a:pt x="732555" y="726624"/>
                  </a:lnTo>
                  <a:lnTo>
                    <a:pt x="733018" y="751924"/>
                  </a:lnTo>
                  <a:lnTo>
                    <a:pt x="733482" y="744078"/>
                  </a:lnTo>
                  <a:lnTo>
                    <a:pt x="733945" y="704497"/>
                  </a:lnTo>
                  <a:lnTo>
                    <a:pt x="734402" y="669980"/>
                  </a:lnTo>
                  <a:lnTo>
                    <a:pt x="734866" y="664948"/>
                  </a:lnTo>
                  <a:lnTo>
                    <a:pt x="735322" y="678100"/>
                  </a:lnTo>
                  <a:lnTo>
                    <a:pt x="735779" y="724516"/>
                  </a:lnTo>
                  <a:lnTo>
                    <a:pt x="736236" y="669980"/>
                  </a:lnTo>
                  <a:lnTo>
                    <a:pt x="736687" y="666129"/>
                  </a:lnTo>
                  <a:lnTo>
                    <a:pt x="737144" y="734392"/>
                  </a:lnTo>
                  <a:lnTo>
                    <a:pt x="737600" y="723132"/>
                  </a:lnTo>
                  <a:lnTo>
                    <a:pt x="738051" y="727766"/>
                  </a:lnTo>
                  <a:lnTo>
                    <a:pt x="738501" y="717427"/>
                  </a:lnTo>
                  <a:lnTo>
                    <a:pt x="738952" y="709314"/>
                  </a:lnTo>
                  <a:lnTo>
                    <a:pt x="739395" y="696285"/>
                  </a:lnTo>
                  <a:lnTo>
                    <a:pt x="739839" y="751957"/>
                  </a:lnTo>
                  <a:lnTo>
                    <a:pt x="740283" y="747923"/>
                  </a:lnTo>
                  <a:lnTo>
                    <a:pt x="740734" y="727101"/>
                  </a:lnTo>
                  <a:lnTo>
                    <a:pt x="741177" y="692748"/>
                  </a:lnTo>
                  <a:lnTo>
                    <a:pt x="741615" y="644315"/>
                  </a:lnTo>
                  <a:lnTo>
                    <a:pt x="742059" y="680946"/>
                  </a:lnTo>
                  <a:lnTo>
                    <a:pt x="742502" y="714046"/>
                  </a:lnTo>
                  <a:lnTo>
                    <a:pt x="742933" y="721259"/>
                  </a:lnTo>
                  <a:lnTo>
                    <a:pt x="743377" y="760703"/>
                  </a:lnTo>
                  <a:lnTo>
                    <a:pt x="743814" y="732682"/>
                  </a:lnTo>
                  <a:lnTo>
                    <a:pt x="744245" y="751180"/>
                  </a:lnTo>
                  <a:lnTo>
                    <a:pt x="744683" y="803911"/>
                  </a:lnTo>
                  <a:lnTo>
                    <a:pt x="745113" y="775823"/>
                  </a:lnTo>
                  <a:lnTo>
                    <a:pt x="745544" y="718413"/>
                  </a:lnTo>
                  <a:lnTo>
                    <a:pt x="745975" y="749365"/>
                  </a:lnTo>
                  <a:lnTo>
                    <a:pt x="746406" y="712793"/>
                  </a:lnTo>
                  <a:lnTo>
                    <a:pt x="746837" y="770828"/>
                  </a:lnTo>
                  <a:lnTo>
                    <a:pt x="747261" y="745305"/>
                  </a:lnTo>
                  <a:lnTo>
                    <a:pt x="747685" y="699523"/>
                  </a:lnTo>
                  <a:lnTo>
                    <a:pt x="748116" y="699647"/>
                  </a:lnTo>
                  <a:lnTo>
                    <a:pt x="748540" y="740664"/>
                  </a:lnTo>
                  <a:lnTo>
                    <a:pt x="748958" y="749776"/>
                  </a:lnTo>
                  <a:lnTo>
                    <a:pt x="749389" y="718804"/>
                  </a:lnTo>
                  <a:lnTo>
                    <a:pt x="749807" y="699131"/>
                  </a:lnTo>
                  <a:lnTo>
                    <a:pt x="750231" y="726285"/>
                  </a:lnTo>
                  <a:lnTo>
                    <a:pt x="750649" y="775053"/>
                  </a:lnTo>
                  <a:lnTo>
                    <a:pt x="751066" y="810461"/>
                  </a:lnTo>
                  <a:lnTo>
                    <a:pt x="751484" y="784355"/>
                  </a:lnTo>
                  <a:lnTo>
                    <a:pt x="751895" y="734411"/>
                  </a:lnTo>
                  <a:lnTo>
                    <a:pt x="752313" y="781634"/>
                  </a:lnTo>
                  <a:lnTo>
                    <a:pt x="752724" y="766305"/>
                  </a:lnTo>
                  <a:lnTo>
                    <a:pt x="753142" y="758523"/>
                  </a:lnTo>
                  <a:lnTo>
                    <a:pt x="753553" y="753921"/>
                  </a:lnTo>
                  <a:lnTo>
                    <a:pt x="753964" y="755122"/>
                  </a:lnTo>
                  <a:lnTo>
                    <a:pt x="754376" y="726957"/>
                  </a:lnTo>
                  <a:lnTo>
                    <a:pt x="754780" y="703478"/>
                  </a:lnTo>
                  <a:lnTo>
                    <a:pt x="755192" y="697878"/>
                  </a:lnTo>
                  <a:lnTo>
                    <a:pt x="755603" y="756617"/>
                  </a:lnTo>
                  <a:lnTo>
                    <a:pt x="756007" y="755599"/>
                  </a:lnTo>
                  <a:lnTo>
                    <a:pt x="756412" y="757655"/>
                  </a:lnTo>
                  <a:lnTo>
                    <a:pt x="756817" y="749280"/>
                  </a:lnTo>
                  <a:lnTo>
                    <a:pt x="757222" y="733099"/>
                  </a:lnTo>
                  <a:lnTo>
                    <a:pt x="757620" y="712414"/>
                  </a:lnTo>
                  <a:lnTo>
                    <a:pt x="758024" y="694719"/>
                  </a:lnTo>
                  <a:lnTo>
                    <a:pt x="758423" y="707532"/>
                  </a:lnTo>
                  <a:lnTo>
                    <a:pt x="758827" y="759815"/>
                  </a:lnTo>
                  <a:lnTo>
                    <a:pt x="759225" y="753373"/>
                  </a:lnTo>
                  <a:lnTo>
                    <a:pt x="759617" y="712545"/>
                  </a:lnTo>
                  <a:lnTo>
                    <a:pt x="760022" y="709575"/>
                  </a:lnTo>
                  <a:lnTo>
                    <a:pt x="760413" y="730913"/>
                  </a:lnTo>
                  <a:lnTo>
                    <a:pt x="760812" y="776920"/>
                  </a:lnTo>
                  <a:lnTo>
                    <a:pt x="761203" y="803975"/>
                  </a:lnTo>
                  <a:lnTo>
                    <a:pt x="761595" y="807529"/>
                  </a:lnTo>
                  <a:lnTo>
                    <a:pt x="761986" y="807044"/>
                  </a:lnTo>
                  <a:lnTo>
                    <a:pt x="762378" y="792593"/>
                  </a:lnTo>
                  <a:lnTo>
                    <a:pt x="762770" y="784194"/>
                  </a:lnTo>
                  <a:lnTo>
                    <a:pt x="763161" y="780482"/>
                  </a:lnTo>
                  <a:lnTo>
                    <a:pt x="763553" y="743739"/>
                  </a:lnTo>
                  <a:lnTo>
                    <a:pt x="763938" y="733360"/>
                  </a:lnTo>
                  <a:lnTo>
                    <a:pt x="764323" y="746376"/>
                  </a:lnTo>
                  <a:lnTo>
                    <a:pt x="764708" y="728824"/>
                  </a:lnTo>
                  <a:lnTo>
                    <a:pt x="765100" y="749339"/>
                  </a:lnTo>
                  <a:lnTo>
                    <a:pt x="765485" y="772649"/>
                  </a:lnTo>
                  <a:lnTo>
                    <a:pt x="765864" y="720456"/>
                  </a:lnTo>
                  <a:lnTo>
                    <a:pt x="766249" y="738426"/>
                  </a:lnTo>
                  <a:lnTo>
                    <a:pt x="766627" y="742681"/>
                  </a:lnTo>
                  <a:lnTo>
                    <a:pt x="767012" y="771988"/>
                  </a:lnTo>
                  <a:lnTo>
                    <a:pt x="767391" y="765071"/>
                  </a:lnTo>
                  <a:lnTo>
                    <a:pt x="767770" y="765257"/>
                  </a:lnTo>
                  <a:lnTo>
                    <a:pt x="768148" y="751069"/>
                  </a:lnTo>
                  <a:lnTo>
                    <a:pt x="768527" y="739705"/>
                  </a:lnTo>
                  <a:lnTo>
                    <a:pt x="768905" y="751983"/>
                  </a:lnTo>
                  <a:lnTo>
                    <a:pt x="769277" y="776313"/>
                  </a:lnTo>
                  <a:lnTo>
                    <a:pt x="769656" y="777207"/>
                  </a:lnTo>
                  <a:lnTo>
                    <a:pt x="770028" y="763379"/>
                  </a:lnTo>
                  <a:lnTo>
                    <a:pt x="770407" y="797725"/>
                  </a:lnTo>
                  <a:lnTo>
                    <a:pt x="770779" y="819808"/>
                  </a:lnTo>
                  <a:lnTo>
                    <a:pt x="771151" y="807231"/>
                  </a:lnTo>
                  <a:lnTo>
                    <a:pt x="771523" y="822881"/>
                  </a:lnTo>
                  <a:lnTo>
                    <a:pt x="771895" y="845495"/>
                  </a:lnTo>
                  <a:lnTo>
                    <a:pt x="772260" y="809434"/>
                  </a:lnTo>
                  <a:lnTo>
                    <a:pt x="772626" y="745025"/>
                  </a:lnTo>
                  <a:lnTo>
                    <a:pt x="772998" y="763464"/>
                  </a:lnTo>
                  <a:lnTo>
                    <a:pt x="773364" y="749868"/>
                  </a:lnTo>
                  <a:lnTo>
                    <a:pt x="773729" y="775341"/>
                  </a:lnTo>
                  <a:lnTo>
                    <a:pt x="774095" y="781007"/>
                  </a:lnTo>
                  <a:lnTo>
                    <a:pt x="774460" y="793342"/>
                  </a:lnTo>
                  <a:lnTo>
                    <a:pt x="774826" y="803845"/>
                  </a:lnTo>
                  <a:lnTo>
                    <a:pt x="775185" y="819569"/>
                  </a:lnTo>
                  <a:lnTo>
                    <a:pt x="775550" y="837578"/>
                  </a:lnTo>
                  <a:lnTo>
                    <a:pt x="775909" y="823582"/>
                  </a:lnTo>
                  <a:lnTo>
                    <a:pt x="776275" y="812040"/>
                  </a:lnTo>
                  <a:lnTo>
                    <a:pt x="776627" y="807820"/>
                  </a:lnTo>
                  <a:lnTo>
                    <a:pt x="776993" y="784635"/>
                  </a:lnTo>
                  <a:lnTo>
                    <a:pt x="777352" y="786181"/>
                  </a:lnTo>
                  <a:lnTo>
                    <a:pt x="777711" y="819479"/>
                  </a:lnTo>
                  <a:lnTo>
                    <a:pt x="778063" y="787068"/>
                  </a:lnTo>
                  <a:lnTo>
                    <a:pt x="778422" y="728765"/>
                  </a:lnTo>
                  <a:lnTo>
                    <a:pt x="778781" y="733902"/>
                  </a:lnTo>
                  <a:lnTo>
                    <a:pt x="779134" y="743569"/>
                  </a:lnTo>
                  <a:lnTo>
                    <a:pt x="779493" y="776277"/>
                  </a:lnTo>
                  <a:lnTo>
                    <a:pt x="779845" y="829808"/>
                  </a:lnTo>
                  <a:lnTo>
                    <a:pt x="780198" y="780346"/>
                  </a:lnTo>
                  <a:lnTo>
                    <a:pt x="780544" y="758543"/>
                  </a:lnTo>
                  <a:lnTo>
                    <a:pt x="780903" y="821947"/>
                  </a:lnTo>
                  <a:lnTo>
                    <a:pt x="781248" y="817506"/>
                  </a:lnTo>
                  <a:lnTo>
                    <a:pt x="781601" y="817675"/>
                  </a:lnTo>
                  <a:lnTo>
                    <a:pt x="781947" y="784933"/>
                  </a:lnTo>
                  <a:lnTo>
                    <a:pt x="782293" y="786904"/>
                  </a:lnTo>
                  <a:lnTo>
                    <a:pt x="782645" y="779268"/>
                  </a:lnTo>
                  <a:lnTo>
                    <a:pt x="782991" y="774632"/>
                  </a:lnTo>
                  <a:lnTo>
                    <a:pt x="783337" y="767065"/>
                  </a:lnTo>
                  <a:lnTo>
                    <a:pt x="783683" y="781384"/>
                  </a:lnTo>
                  <a:lnTo>
                    <a:pt x="784029" y="772924"/>
                  </a:lnTo>
                  <a:lnTo>
                    <a:pt x="784369" y="764071"/>
                  </a:lnTo>
                  <a:lnTo>
                    <a:pt x="784714" y="763066"/>
                  </a:lnTo>
                  <a:lnTo>
                    <a:pt x="785060" y="796456"/>
                  </a:lnTo>
                  <a:lnTo>
                    <a:pt x="785406" y="804250"/>
                  </a:lnTo>
                  <a:lnTo>
                    <a:pt x="785739" y="795349"/>
                  </a:lnTo>
                  <a:lnTo>
                    <a:pt x="786085" y="767666"/>
                  </a:lnTo>
                  <a:lnTo>
                    <a:pt x="786418" y="777106"/>
                  </a:lnTo>
                  <a:lnTo>
                    <a:pt x="786764" y="771993"/>
                  </a:lnTo>
                  <a:lnTo>
                    <a:pt x="787103" y="778459"/>
                  </a:lnTo>
                  <a:lnTo>
                    <a:pt x="787443" y="780066"/>
                  </a:lnTo>
                  <a:lnTo>
                    <a:pt x="787776" y="795086"/>
                  </a:lnTo>
                  <a:lnTo>
                    <a:pt x="788115" y="786958"/>
                  </a:lnTo>
                  <a:lnTo>
                    <a:pt x="788455" y="827328"/>
                  </a:lnTo>
                  <a:lnTo>
                    <a:pt x="788788" y="818064"/>
                  </a:lnTo>
                  <a:lnTo>
                    <a:pt x="789120" y="813521"/>
                  </a:lnTo>
                  <a:lnTo>
                    <a:pt x="789460" y="809092"/>
                  </a:lnTo>
                  <a:lnTo>
                    <a:pt x="789786" y="817213"/>
                  </a:lnTo>
                  <a:lnTo>
                    <a:pt x="790126" y="813908"/>
                  </a:lnTo>
                  <a:lnTo>
                    <a:pt x="790452" y="786654"/>
                  </a:lnTo>
                  <a:lnTo>
                    <a:pt x="790791" y="767123"/>
                  </a:lnTo>
                  <a:lnTo>
                    <a:pt x="791118" y="796305"/>
                  </a:lnTo>
                  <a:lnTo>
                    <a:pt x="791451" y="798840"/>
                  </a:lnTo>
                  <a:lnTo>
                    <a:pt x="791777" y="831458"/>
                  </a:lnTo>
                  <a:lnTo>
                    <a:pt x="792103" y="807443"/>
                  </a:lnTo>
                  <a:lnTo>
                    <a:pt x="792436" y="841053"/>
                  </a:lnTo>
                  <a:lnTo>
                    <a:pt x="792763" y="822216"/>
                  </a:lnTo>
                  <a:lnTo>
                    <a:pt x="793089" y="819808"/>
                  </a:lnTo>
                  <a:lnTo>
                    <a:pt x="793415" y="826344"/>
                  </a:lnTo>
                  <a:lnTo>
                    <a:pt x="793742" y="786590"/>
                  </a:lnTo>
                  <a:lnTo>
                    <a:pt x="794068" y="795199"/>
                  </a:lnTo>
                  <a:lnTo>
                    <a:pt x="794394" y="768664"/>
                  </a:lnTo>
                  <a:lnTo>
                    <a:pt x="794714" y="784572"/>
                  </a:lnTo>
                  <a:lnTo>
                    <a:pt x="795041" y="865778"/>
                  </a:lnTo>
                  <a:lnTo>
                    <a:pt x="795367" y="885739"/>
                  </a:lnTo>
                  <a:lnTo>
                    <a:pt x="795687" y="861139"/>
                  </a:lnTo>
                  <a:lnTo>
                    <a:pt x="796007" y="852440"/>
                  </a:lnTo>
                  <a:lnTo>
                    <a:pt x="796327" y="829191"/>
                  </a:lnTo>
                  <a:lnTo>
                    <a:pt x="796646" y="803251"/>
                  </a:lnTo>
                  <a:lnTo>
                    <a:pt x="796966" y="809480"/>
                  </a:lnTo>
                  <a:lnTo>
                    <a:pt x="797293" y="808998"/>
                  </a:lnTo>
                  <a:lnTo>
                    <a:pt x="797606" y="790097"/>
                  </a:lnTo>
                  <a:lnTo>
                    <a:pt x="797926" y="793641"/>
                  </a:lnTo>
                  <a:lnTo>
                    <a:pt x="798246" y="795890"/>
                  </a:lnTo>
                  <a:lnTo>
                    <a:pt x="798559" y="818335"/>
                  </a:lnTo>
                  <a:lnTo>
                    <a:pt x="798879" y="874896"/>
                  </a:lnTo>
                  <a:lnTo>
                    <a:pt x="799192" y="837386"/>
                  </a:lnTo>
                  <a:lnTo>
                    <a:pt x="799505" y="806405"/>
                  </a:lnTo>
                  <a:lnTo>
                    <a:pt x="799819" y="817698"/>
                  </a:lnTo>
                  <a:lnTo>
                    <a:pt x="800132" y="844803"/>
                  </a:lnTo>
                  <a:lnTo>
                    <a:pt x="800445" y="848720"/>
                  </a:lnTo>
                  <a:lnTo>
                    <a:pt x="800759" y="800020"/>
                  </a:lnTo>
                  <a:lnTo>
                    <a:pt x="801072" y="805410"/>
                  </a:lnTo>
                  <a:lnTo>
                    <a:pt x="801385" y="801494"/>
                  </a:lnTo>
                  <a:lnTo>
                    <a:pt x="801698" y="839885"/>
                  </a:lnTo>
                  <a:lnTo>
                    <a:pt x="802012" y="830558"/>
                  </a:lnTo>
                  <a:lnTo>
                    <a:pt x="802319" y="816509"/>
                  </a:lnTo>
                  <a:lnTo>
                    <a:pt x="802625" y="819500"/>
                  </a:lnTo>
                  <a:lnTo>
                    <a:pt x="802932" y="825349"/>
                  </a:lnTo>
                  <a:lnTo>
                    <a:pt x="803239" y="804804"/>
                  </a:lnTo>
                  <a:lnTo>
                    <a:pt x="803552" y="827009"/>
                  </a:lnTo>
                  <a:lnTo>
                    <a:pt x="803859" y="870882"/>
                  </a:lnTo>
                  <a:lnTo>
                    <a:pt x="804166" y="864998"/>
                  </a:lnTo>
                  <a:lnTo>
                    <a:pt x="804473" y="878567"/>
                  </a:lnTo>
                  <a:lnTo>
                    <a:pt x="804779" y="814867"/>
                  </a:lnTo>
                  <a:lnTo>
                    <a:pt x="805080" y="861851"/>
                  </a:lnTo>
                  <a:lnTo>
                    <a:pt x="805386" y="851672"/>
                  </a:lnTo>
                  <a:lnTo>
                    <a:pt x="805687" y="888281"/>
                  </a:lnTo>
                  <a:lnTo>
                    <a:pt x="805993" y="857871"/>
                  </a:lnTo>
                  <a:lnTo>
                    <a:pt x="806294" y="846367"/>
                  </a:lnTo>
                  <a:lnTo>
                    <a:pt x="806600" y="850767"/>
                  </a:lnTo>
                  <a:lnTo>
                    <a:pt x="806907" y="845617"/>
                  </a:lnTo>
                  <a:lnTo>
                    <a:pt x="807201" y="843692"/>
                  </a:lnTo>
                  <a:lnTo>
                    <a:pt x="807501" y="904087"/>
                  </a:lnTo>
                  <a:lnTo>
                    <a:pt x="807808" y="859036"/>
                  </a:lnTo>
                  <a:lnTo>
                    <a:pt x="808102" y="819151"/>
                  </a:lnTo>
                  <a:lnTo>
                    <a:pt x="808402" y="843473"/>
                  </a:lnTo>
                  <a:lnTo>
                    <a:pt x="808702" y="857445"/>
                  </a:lnTo>
                  <a:lnTo>
                    <a:pt x="808996" y="855030"/>
                  </a:lnTo>
                  <a:lnTo>
                    <a:pt x="809296" y="839977"/>
                  </a:lnTo>
                  <a:lnTo>
                    <a:pt x="809597" y="864380"/>
                  </a:lnTo>
                  <a:lnTo>
                    <a:pt x="809890" y="871988"/>
                  </a:lnTo>
                  <a:lnTo>
                    <a:pt x="810190" y="838890"/>
                  </a:lnTo>
                  <a:lnTo>
                    <a:pt x="810484" y="864293"/>
                  </a:lnTo>
                  <a:lnTo>
                    <a:pt x="810778" y="850002"/>
                  </a:lnTo>
                  <a:lnTo>
                    <a:pt x="811072" y="808396"/>
                  </a:lnTo>
                  <a:lnTo>
                    <a:pt x="811372" y="805752"/>
                  </a:lnTo>
                  <a:lnTo>
                    <a:pt x="811666" y="770550"/>
                  </a:lnTo>
                  <a:lnTo>
                    <a:pt x="811953" y="770339"/>
                  </a:lnTo>
                  <a:lnTo>
                    <a:pt x="812247" y="797876"/>
                  </a:lnTo>
                  <a:lnTo>
                    <a:pt x="812540" y="847664"/>
                  </a:lnTo>
                  <a:lnTo>
                    <a:pt x="812828" y="841716"/>
                  </a:lnTo>
                  <a:lnTo>
                    <a:pt x="813121" y="830351"/>
                  </a:lnTo>
                  <a:lnTo>
                    <a:pt x="813408" y="863207"/>
                  </a:lnTo>
                  <a:lnTo>
                    <a:pt x="813696" y="824880"/>
                  </a:lnTo>
                  <a:lnTo>
                    <a:pt x="813996" y="801708"/>
                  </a:lnTo>
                  <a:lnTo>
                    <a:pt x="814283" y="810433"/>
                  </a:lnTo>
                  <a:lnTo>
                    <a:pt x="814570" y="825849"/>
                  </a:lnTo>
                  <a:lnTo>
                    <a:pt x="814858" y="844036"/>
                  </a:lnTo>
                  <a:lnTo>
                    <a:pt x="815145" y="826848"/>
                  </a:lnTo>
                  <a:lnTo>
                    <a:pt x="815432" y="847659"/>
                  </a:lnTo>
                  <a:lnTo>
                    <a:pt x="815719" y="892575"/>
                  </a:lnTo>
                  <a:lnTo>
                    <a:pt x="816006" y="869317"/>
                  </a:lnTo>
                  <a:lnTo>
                    <a:pt x="816287" y="847453"/>
                  </a:lnTo>
                  <a:lnTo>
                    <a:pt x="816574" y="861433"/>
                  </a:lnTo>
                  <a:lnTo>
                    <a:pt x="816861" y="826662"/>
                  </a:lnTo>
                  <a:lnTo>
                    <a:pt x="817142" y="829074"/>
                  </a:lnTo>
                  <a:lnTo>
                    <a:pt x="817429" y="851262"/>
                  </a:lnTo>
                  <a:lnTo>
                    <a:pt x="817716" y="857605"/>
                  </a:lnTo>
                  <a:lnTo>
                    <a:pt x="817991" y="815500"/>
                  </a:lnTo>
                  <a:lnTo>
                    <a:pt x="818278" y="804398"/>
                  </a:lnTo>
                  <a:lnTo>
                    <a:pt x="818558" y="801303"/>
                  </a:lnTo>
                  <a:lnTo>
                    <a:pt x="818839" y="824816"/>
                  </a:lnTo>
                  <a:lnTo>
                    <a:pt x="819126" y="865283"/>
                  </a:lnTo>
                  <a:lnTo>
                    <a:pt x="819401" y="861874"/>
                  </a:lnTo>
                  <a:lnTo>
                    <a:pt x="819681" y="880976"/>
                  </a:lnTo>
                  <a:lnTo>
                    <a:pt x="819962" y="859915"/>
                  </a:lnTo>
                  <a:lnTo>
                    <a:pt x="820243" y="861000"/>
                  </a:lnTo>
                  <a:lnTo>
                    <a:pt x="820517" y="896338"/>
                  </a:lnTo>
                  <a:lnTo>
                    <a:pt x="820797" y="861543"/>
                  </a:lnTo>
                  <a:lnTo>
                    <a:pt x="821078" y="831356"/>
                  </a:lnTo>
                  <a:lnTo>
                    <a:pt x="821352" y="857297"/>
                  </a:lnTo>
                  <a:lnTo>
                    <a:pt x="821633" y="908269"/>
                  </a:lnTo>
                  <a:lnTo>
                    <a:pt x="821907" y="852715"/>
                  </a:lnTo>
                  <a:lnTo>
                    <a:pt x="822181" y="846198"/>
                  </a:lnTo>
                  <a:lnTo>
                    <a:pt x="822455" y="895114"/>
                  </a:lnTo>
                  <a:lnTo>
                    <a:pt x="822736" y="882093"/>
                  </a:lnTo>
                  <a:lnTo>
                    <a:pt x="823010" y="866178"/>
                  </a:lnTo>
                  <a:lnTo>
                    <a:pt x="823284" y="842147"/>
                  </a:lnTo>
                  <a:lnTo>
                    <a:pt x="823558" y="847203"/>
                  </a:lnTo>
                  <a:lnTo>
                    <a:pt x="823833" y="837932"/>
                  </a:lnTo>
                  <a:lnTo>
                    <a:pt x="824100" y="836843"/>
                  </a:lnTo>
                  <a:lnTo>
                    <a:pt x="824374" y="869747"/>
                  </a:lnTo>
                  <a:lnTo>
                    <a:pt x="824648" y="872292"/>
                  </a:lnTo>
                  <a:lnTo>
                    <a:pt x="824916" y="841726"/>
                  </a:lnTo>
                  <a:lnTo>
                    <a:pt x="825190" y="805899"/>
                  </a:lnTo>
                  <a:lnTo>
                    <a:pt x="825464" y="827503"/>
                  </a:lnTo>
                  <a:lnTo>
                    <a:pt x="825732" y="884961"/>
                  </a:lnTo>
                  <a:lnTo>
                    <a:pt x="826000" y="900719"/>
                  </a:lnTo>
                  <a:lnTo>
                    <a:pt x="826267" y="884686"/>
                  </a:lnTo>
                  <a:lnTo>
                    <a:pt x="826541" y="865046"/>
                  </a:lnTo>
                  <a:lnTo>
                    <a:pt x="826809" y="860958"/>
                  </a:lnTo>
                  <a:lnTo>
                    <a:pt x="827077" y="829383"/>
                  </a:lnTo>
                  <a:lnTo>
                    <a:pt x="827344" y="821432"/>
                  </a:lnTo>
                  <a:lnTo>
                    <a:pt x="827612" y="853875"/>
                  </a:lnTo>
                  <a:lnTo>
                    <a:pt x="827879" y="873776"/>
                  </a:lnTo>
                  <a:lnTo>
                    <a:pt x="828147" y="830964"/>
                  </a:lnTo>
                  <a:lnTo>
                    <a:pt x="828415" y="807452"/>
                  </a:lnTo>
                  <a:lnTo>
                    <a:pt x="828682" y="866280"/>
                  </a:lnTo>
                  <a:lnTo>
                    <a:pt x="828943" y="889638"/>
                  </a:lnTo>
                  <a:lnTo>
                    <a:pt x="829205" y="863389"/>
                  </a:lnTo>
                  <a:lnTo>
                    <a:pt x="829472" y="868679"/>
                  </a:lnTo>
                  <a:lnTo>
                    <a:pt x="829733" y="876469"/>
                  </a:lnTo>
                  <a:lnTo>
                    <a:pt x="830001" y="888526"/>
                  </a:lnTo>
                  <a:lnTo>
                    <a:pt x="830268" y="911499"/>
                  </a:lnTo>
                  <a:lnTo>
                    <a:pt x="830530" y="892300"/>
                  </a:lnTo>
                  <a:lnTo>
                    <a:pt x="830791" y="822534"/>
                  </a:lnTo>
                  <a:lnTo>
                    <a:pt x="831052" y="852735"/>
                  </a:lnTo>
                  <a:lnTo>
                    <a:pt x="831313" y="883376"/>
                  </a:lnTo>
                  <a:lnTo>
                    <a:pt x="831574" y="854556"/>
                  </a:lnTo>
                  <a:lnTo>
                    <a:pt x="831835" y="890204"/>
                  </a:lnTo>
                  <a:lnTo>
                    <a:pt x="832096" y="903766"/>
                  </a:lnTo>
                  <a:lnTo>
                    <a:pt x="832357" y="898248"/>
                  </a:lnTo>
                  <a:lnTo>
                    <a:pt x="832612" y="861665"/>
                  </a:lnTo>
                  <a:lnTo>
                    <a:pt x="832873" y="870094"/>
                  </a:lnTo>
                  <a:lnTo>
                    <a:pt x="833134" y="865497"/>
                  </a:lnTo>
                  <a:lnTo>
                    <a:pt x="833395" y="851423"/>
                  </a:lnTo>
                  <a:lnTo>
                    <a:pt x="833650" y="850395"/>
                  </a:lnTo>
                  <a:lnTo>
                    <a:pt x="833904" y="901287"/>
                  </a:lnTo>
                  <a:lnTo>
                    <a:pt x="834165" y="896183"/>
                  </a:lnTo>
                  <a:lnTo>
                    <a:pt x="834420" y="876795"/>
                  </a:lnTo>
                  <a:lnTo>
                    <a:pt x="834681" y="919901"/>
                  </a:lnTo>
                  <a:lnTo>
                    <a:pt x="834935" y="936790"/>
                  </a:lnTo>
                  <a:lnTo>
                    <a:pt x="835197" y="907443"/>
                  </a:lnTo>
                  <a:lnTo>
                    <a:pt x="835451" y="882749"/>
                  </a:lnTo>
                  <a:lnTo>
                    <a:pt x="835706" y="912478"/>
                  </a:lnTo>
                  <a:lnTo>
                    <a:pt x="835960" y="900872"/>
                  </a:lnTo>
                  <a:lnTo>
                    <a:pt x="836215" y="850785"/>
                  </a:lnTo>
                  <a:lnTo>
                    <a:pt x="836469" y="825913"/>
                  </a:lnTo>
                  <a:lnTo>
                    <a:pt x="836717" y="854865"/>
                  </a:lnTo>
                  <a:lnTo>
                    <a:pt x="836972" y="851598"/>
                  </a:lnTo>
                  <a:lnTo>
                    <a:pt x="837227" y="883689"/>
                  </a:lnTo>
                  <a:lnTo>
                    <a:pt x="837475" y="904011"/>
                  </a:lnTo>
                  <a:lnTo>
                    <a:pt x="837729" y="883957"/>
                  </a:lnTo>
                  <a:lnTo>
                    <a:pt x="837984" y="892124"/>
                  </a:lnTo>
                  <a:lnTo>
                    <a:pt x="838238" y="876262"/>
                  </a:lnTo>
                  <a:lnTo>
                    <a:pt x="838486" y="940819"/>
                  </a:lnTo>
                  <a:lnTo>
                    <a:pt x="838734" y="954664"/>
                  </a:lnTo>
                  <a:lnTo>
                    <a:pt x="838982" y="896887"/>
                  </a:lnTo>
                  <a:lnTo>
                    <a:pt x="839230" y="896494"/>
                  </a:lnTo>
                  <a:lnTo>
                    <a:pt x="839485" y="887953"/>
                  </a:lnTo>
                  <a:lnTo>
                    <a:pt x="839733" y="904087"/>
                  </a:lnTo>
                  <a:lnTo>
                    <a:pt x="839981" y="887160"/>
                  </a:lnTo>
                  <a:lnTo>
                    <a:pt x="840236" y="906150"/>
                  </a:lnTo>
                  <a:lnTo>
                    <a:pt x="840477" y="930117"/>
                  </a:lnTo>
                  <a:lnTo>
                    <a:pt x="840725" y="856461"/>
                  </a:lnTo>
                  <a:lnTo>
                    <a:pt x="840980" y="887953"/>
                  </a:lnTo>
                  <a:lnTo>
                    <a:pt x="841221" y="888452"/>
                  </a:lnTo>
                  <a:lnTo>
                    <a:pt x="841469" y="861797"/>
                  </a:lnTo>
                  <a:lnTo>
                    <a:pt x="841717" y="880433"/>
                  </a:lnTo>
                  <a:lnTo>
                    <a:pt x="841959" y="956234"/>
                  </a:lnTo>
                  <a:lnTo>
                    <a:pt x="842207" y="916861"/>
                  </a:lnTo>
                  <a:lnTo>
                    <a:pt x="842448" y="895066"/>
                  </a:lnTo>
                  <a:lnTo>
                    <a:pt x="842696" y="903569"/>
                  </a:lnTo>
                  <a:lnTo>
                    <a:pt x="842938" y="888921"/>
                  </a:lnTo>
                  <a:lnTo>
                    <a:pt x="843186" y="857547"/>
                  </a:lnTo>
                  <a:lnTo>
                    <a:pt x="843427" y="852065"/>
                  </a:lnTo>
                  <a:lnTo>
                    <a:pt x="843676" y="912524"/>
                  </a:lnTo>
                  <a:lnTo>
                    <a:pt x="843917" y="882871"/>
                  </a:lnTo>
                  <a:lnTo>
                    <a:pt x="844159" y="892272"/>
                  </a:lnTo>
                  <a:lnTo>
                    <a:pt x="844400" y="922382"/>
                  </a:lnTo>
                  <a:lnTo>
                    <a:pt x="844642" y="880296"/>
                  </a:lnTo>
                  <a:lnTo>
                    <a:pt x="844883" y="871729"/>
                  </a:lnTo>
                  <a:lnTo>
                    <a:pt x="845131" y="914921"/>
                  </a:lnTo>
                  <a:lnTo>
                    <a:pt x="845366" y="920678"/>
                  </a:lnTo>
                  <a:lnTo>
                    <a:pt x="845608" y="871229"/>
                  </a:lnTo>
                  <a:lnTo>
                    <a:pt x="845849" y="865081"/>
                  </a:lnTo>
                  <a:lnTo>
                    <a:pt x="846084" y="883871"/>
                  </a:lnTo>
                  <a:lnTo>
                    <a:pt x="846326" y="853998"/>
                  </a:lnTo>
                  <a:lnTo>
                    <a:pt x="846567" y="872200"/>
                  </a:lnTo>
                  <a:lnTo>
                    <a:pt x="846809" y="875464"/>
                  </a:lnTo>
                  <a:lnTo>
                    <a:pt x="847050" y="884339"/>
                  </a:lnTo>
                  <a:lnTo>
                    <a:pt x="847285" y="867295"/>
                  </a:lnTo>
                  <a:lnTo>
                    <a:pt x="847520" y="892359"/>
                  </a:lnTo>
                  <a:lnTo>
                    <a:pt x="847762" y="912356"/>
                  </a:lnTo>
                  <a:lnTo>
                    <a:pt x="847997" y="884972"/>
                  </a:lnTo>
                  <a:lnTo>
                    <a:pt x="848232" y="916660"/>
                  </a:lnTo>
                  <a:lnTo>
                    <a:pt x="848473" y="880683"/>
                  </a:lnTo>
                  <a:lnTo>
                    <a:pt x="848708" y="878794"/>
                  </a:lnTo>
                  <a:lnTo>
                    <a:pt x="848943" y="895844"/>
                  </a:lnTo>
                  <a:lnTo>
                    <a:pt x="849178" y="924997"/>
                  </a:lnTo>
                  <a:lnTo>
                    <a:pt x="849420" y="912249"/>
                  </a:lnTo>
                  <a:lnTo>
                    <a:pt x="849655" y="917799"/>
                  </a:lnTo>
                  <a:lnTo>
                    <a:pt x="849883" y="911568"/>
                  </a:lnTo>
                  <a:lnTo>
                    <a:pt x="850118" y="927430"/>
                  </a:lnTo>
                  <a:lnTo>
                    <a:pt x="850353" y="946369"/>
                  </a:lnTo>
                  <a:lnTo>
                    <a:pt x="850588" y="910555"/>
                  </a:lnTo>
                  <a:lnTo>
                    <a:pt x="850823" y="950013"/>
                  </a:lnTo>
                  <a:lnTo>
                    <a:pt x="851051" y="925115"/>
                  </a:lnTo>
                  <a:lnTo>
                    <a:pt x="851286" y="893200"/>
                  </a:lnTo>
                  <a:lnTo>
                    <a:pt x="851521" y="930479"/>
                  </a:lnTo>
                  <a:lnTo>
                    <a:pt x="851750" y="936961"/>
                  </a:lnTo>
                  <a:lnTo>
                    <a:pt x="851985" y="905841"/>
                  </a:lnTo>
                  <a:lnTo>
                    <a:pt x="852213" y="876591"/>
                  </a:lnTo>
                  <a:lnTo>
                    <a:pt x="852448" y="857366"/>
                  </a:lnTo>
                  <a:lnTo>
                    <a:pt x="852677" y="887611"/>
                  </a:lnTo>
                  <a:lnTo>
                    <a:pt x="852905" y="889128"/>
                  </a:lnTo>
                  <a:lnTo>
                    <a:pt x="853140" y="904880"/>
                  </a:lnTo>
                  <a:lnTo>
                    <a:pt x="853369" y="978103"/>
                  </a:lnTo>
                  <a:lnTo>
                    <a:pt x="853597" y="920044"/>
                  </a:lnTo>
                  <a:lnTo>
                    <a:pt x="853825" y="879572"/>
                  </a:lnTo>
                  <a:lnTo>
                    <a:pt x="854060" y="891076"/>
                  </a:lnTo>
                  <a:lnTo>
                    <a:pt x="854289" y="905385"/>
                  </a:lnTo>
                  <a:lnTo>
                    <a:pt x="854511" y="907843"/>
                  </a:lnTo>
                  <a:lnTo>
                    <a:pt x="854746" y="873345"/>
                  </a:lnTo>
                  <a:lnTo>
                    <a:pt x="854974" y="876649"/>
                  </a:lnTo>
                  <a:lnTo>
                    <a:pt x="855196" y="929447"/>
                  </a:lnTo>
                  <a:lnTo>
                    <a:pt x="855425" y="948549"/>
                  </a:lnTo>
                  <a:lnTo>
                    <a:pt x="855653" y="895821"/>
                  </a:lnTo>
                  <a:lnTo>
                    <a:pt x="855875" y="944314"/>
                  </a:lnTo>
                  <a:lnTo>
                    <a:pt x="856103" y="890671"/>
                  </a:lnTo>
                  <a:lnTo>
                    <a:pt x="856332" y="860836"/>
                  </a:lnTo>
                  <a:lnTo>
                    <a:pt x="856560" y="959534"/>
                  </a:lnTo>
                  <a:lnTo>
                    <a:pt x="856782" y="934964"/>
                  </a:lnTo>
                  <a:lnTo>
                    <a:pt x="857011" y="905905"/>
                  </a:lnTo>
                  <a:lnTo>
                    <a:pt x="857233" y="909870"/>
                  </a:lnTo>
                  <a:lnTo>
                    <a:pt x="857461" y="985416"/>
                  </a:lnTo>
                  <a:lnTo>
                    <a:pt x="857683" y="982068"/>
                  </a:lnTo>
                  <a:lnTo>
                    <a:pt x="857905" y="925561"/>
                  </a:lnTo>
                  <a:lnTo>
                    <a:pt x="858127" y="926818"/>
                  </a:lnTo>
                  <a:lnTo>
                    <a:pt x="858355" y="907124"/>
                  </a:lnTo>
                  <a:lnTo>
                    <a:pt x="858577" y="882295"/>
                  </a:lnTo>
                  <a:lnTo>
                    <a:pt x="858799" y="877598"/>
                  </a:lnTo>
                  <a:lnTo>
                    <a:pt x="859021" y="905576"/>
                  </a:lnTo>
                  <a:lnTo>
                    <a:pt x="859243" y="911226"/>
                  </a:lnTo>
                  <a:lnTo>
                    <a:pt x="859465" y="870056"/>
                  </a:lnTo>
                  <a:lnTo>
                    <a:pt x="859687" y="893748"/>
                  </a:lnTo>
                  <a:lnTo>
                    <a:pt x="859909" y="900558"/>
                  </a:lnTo>
                  <a:lnTo>
                    <a:pt x="860131" y="904666"/>
                  </a:lnTo>
                  <a:lnTo>
                    <a:pt x="860353" y="883281"/>
                  </a:lnTo>
                  <a:lnTo>
                    <a:pt x="860575" y="908679"/>
                  </a:lnTo>
                  <a:lnTo>
                    <a:pt x="860797" y="971586"/>
                  </a:lnTo>
                  <a:lnTo>
                    <a:pt x="861012" y="997695"/>
                  </a:lnTo>
                  <a:lnTo>
                    <a:pt x="861234" y="1001489"/>
                  </a:lnTo>
                  <a:lnTo>
                    <a:pt x="861456" y="922445"/>
                  </a:lnTo>
                  <a:lnTo>
                    <a:pt x="861671" y="907236"/>
                  </a:lnTo>
                  <a:lnTo>
                    <a:pt x="861893" y="940673"/>
                  </a:lnTo>
                  <a:lnTo>
                    <a:pt x="862109" y="965918"/>
                  </a:lnTo>
                  <a:lnTo>
                    <a:pt x="862324" y="923797"/>
                  </a:lnTo>
                  <a:lnTo>
                    <a:pt x="862546" y="917634"/>
                  </a:lnTo>
                  <a:lnTo>
                    <a:pt x="862761" y="942988"/>
                  </a:lnTo>
                  <a:lnTo>
                    <a:pt x="862983" y="946018"/>
                  </a:lnTo>
                  <a:lnTo>
                    <a:pt x="863199" y="900653"/>
                  </a:lnTo>
                  <a:lnTo>
                    <a:pt x="863414" y="895222"/>
                  </a:lnTo>
                  <a:lnTo>
                    <a:pt x="863636" y="890038"/>
                  </a:lnTo>
                  <a:lnTo>
                    <a:pt x="863851" y="916611"/>
                  </a:lnTo>
                  <a:lnTo>
                    <a:pt x="864060" y="937343"/>
                  </a:lnTo>
                  <a:lnTo>
                    <a:pt x="864282" y="959347"/>
                  </a:lnTo>
                  <a:lnTo>
                    <a:pt x="864491" y="956160"/>
                  </a:lnTo>
                  <a:lnTo>
                    <a:pt x="864713" y="966881"/>
                  </a:lnTo>
                  <a:lnTo>
                    <a:pt x="864922" y="929536"/>
                  </a:lnTo>
                  <a:lnTo>
                    <a:pt x="865144" y="918911"/>
                  </a:lnTo>
                  <a:lnTo>
                    <a:pt x="865353" y="911466"/>
                  </a:lnTo>
                  <a:lnTo>
                    <a:pt x="865575" y="916298"/>
                  </a:lnTo>
                  <a:lnTo>
                    <a:pt x="865783" y="911568"/>
                  </a:lnTo>
                  <a:lnTo>
                    <a:pt x="865999" y="892274"/>
                  </a:lnTo>
                  <a:lnTo>
                    <a:pt x="866214" y="888276"/>
                  </a:lnTo>
                  <a:lnTo>
                    <a:pt x="866423" y="876693"/>
                  </a:lnTo>
                  <a:lnTo>
                    <a:pt x="866639" y="897131"/>
                  </a:lnTo>
                  <a:lnTo>
                    <a:pt x="866847" y="886519"/>
                  </a:lnTo>
                  <a:lnTo>
                    <a:pt x="867056" y="961790"/>
                  </a:lnTo>
                  <a:lnTo>
                    <a:pt x="867278" y="954829"/>
                  </a:lnTo>
                  <a:lnTo>
                    <a:pt x="867487" y="899796"/>
                  </a:lnTo>
                  <a:lnTo>
                    <a:pt x="867696" y="931494"/>
                  </a:lnTo>
                  <a:lnTo>
                    <a:pt x="867905" y="903353"/>
                  </a:lnTo>
                  <a:lnTo>
                    <a:pt x="868120" y="942685"/>
                  </a:lnTo>
                  <a:lnTo>
                    <a:pt x="868336" y="942004"/>
                  </a:lnTo>
                  <a:lnTo>
                    <a:pt x="868544" y="910540"/>
                  </a:lnTo>
                  <a:lnTo>
                    <a:pt x="868753" y="883115"/>
                  </a:lnTo>
                  <a:lnTo>
                    <a:pt x="868962" y="913815"/>
                  </a:lnTo>
                  <a:lnTo>
                    <a:pt x="869171" y="930421"/>
                  </a:lnTo>
                  <a:lnTo>
                    <a:pt x="869380" y="973358"/>
                  </a:lnTo>
                  <a:lnTo>
                    <a:pt x="869589" y="939199"/>
                  </a:lnTo>
                  <a:lnTo>
                    <a:pt x="869804" y="942698"/>
                  </a:lnTo>
                  <a:lnTo>
                    <a:pt x="870007" y="932868"/>
                  </a:lnTo>
                  <a:lnTo>
                    <a:pt x="870215" y="911849"/>
                  </a:lnTo>
                  <a:lnTo>
                    <a:pt x="870424" y="892705"/>
                  </a:lnTo>
                  <a:lnTo>
                    <a:pt x="870633" y="883893"/>
                  </a:lnTo>
                  <a:lnTo>
                    <a:pt x="870842" y="893949"/>
                  </a:lnTo>
                  <a:lnTo>
                    <a:pt x="871051" y="921673"/>
                  </a:lnTo>
                  <a:lnTo>
                    <a:pt x="871253" y="920981"/>
                  </a:lnTo>
                  <a:lnTo>
                    <a:pt x="871462" y="947613"/>
                  </a:lnTo>
                  <a:lnTo>
                    <a:pt x="871671" y="944187"/>
                  </a:lnTo>
                  <a:lnTo>
                    <a:pt x="871880" y="950663"/>
                  </a:lnTo>
                  <a:lnTo>
                    <a:pt x="872082" y="936716"/>
                  </a:lnTo>
                  <a:lnTo>
                    <a:pt x="872285" y="925329"/>
                  </a:lnTo>
                  <a:lnTo>
                    <a:pt x="872494" y="957335"/>
                  </a:lnTo>
                  <a:lnTo>
                    <a:pt x="872696" y="1012160"/>
                  </a:lnTo>
                  <a:lnTo>
                    <a:pt x="872905" y="1005581"/>
                  </a:lnTo>
                  <a:lnTo>
                    <a:pt x="873114" y="915084"/>
                  </a:lnTo>
                  <a:lnTo>
                    <a:pt x="873316" y="940780"/>
                  </a:lnTo>
                  <a:lnTo>
                    <a:pt x="873518" y="912083"/>
                  </a:lnTo>
                  <a:lnTo>
                    <a:pt x="873721" y="899248"/>
                  </a:lnTo>
                  <a:lnTo>
                    <a:pt x="873930" y="912499"/>
                  </a:lnTo>
                  <a:lnTo>
                    <a:pt x="874132" y="966678"/>
                  </a:lnTo>
                  <a:lnTo>
                    <a:pt x="874334" y="964348"/>
                  </a:lnTo>
                  <a:lnTo>
                    <a:pt x="874537" y="998552"/>
                  </a:lnTo>
                  <a:lnTo>
                    <a:pt x="874739" y="970005"/>
                  </a:lnTo>
                  <a:lnTo>
                    <a:pt x="874941" y="947448"/>
                  </a:lnTo>
                  <a:lnTo>
                    <a:pt x="875144" y="886978"/>
                  </a:lnTo>
                  <a:lnTo>
                    <a:pt x="875346" y="907099"/>
                  </a:lnTo>
                  <a:lnTo>
                    <a:pt x="875555" y="928409"/>
                  </a:lnTo>
                  <a:lnTo>
                    <a:pt x="875751" y="921374"/>
                  </a:lnTo>
                  <a:lnTo>
                    <a:pt x="875953" y="909097"/>
                  </a:lnTo>
                  <a:lnTo>
                    <a:pt x="876155" y="869408"/>
                  </a:lnTo>
                  <a:lnTo>
                    <a:pt x="876358" y="867371"/>
                  </a:lnTo>
                  <a:lnTo>
                    <a:pt x="876553" y="888995"/>
                  </a:lnTo>
                  <a:lnTo>
                    <a:pt x="876756" y="914732"/>
                  </a:lnTo>
                  <a:lnTo>
                    <a:pt x="876958" y="953962"/>
                  </a:lnTo>
                  <a:lnTo>
                    <a:pt x="877161" y="973957"/>
                  </a:lnTo>
                  <a:lnTo>
                    <a:pt x="877356" y="965913"/>
                  </a:lnTo>
                  <a:lnTo>
                    <a:pt x="877559" y="962511"/>
                  </a:lnTo>
                  <a:lnTo>
                    <a:pt x="877755" y="1006311"/>
                  </a:lnTo>
                  <a:lnTo>
                    <a:pt x="877957" y="948753"/>
                  </a:lnTo>
                  <a:lnTo>
                    <a:pt x="878159" y="940066"/>
                  </a:lnTo>
                  <a:lnTo>
                    <a:pt x="878355" y="947889"/>
                  </a:lnTo>
                  <a:lnTo>
                    <a:pt x="878557" y="932050"/>
                  </a:lnTo>
                  <a:lnTo>
                    <a:pt x="878753" y="922774"/>
                  </a:lnTo>
                  <a:lnTo>
                    <a:pt x="878949" y="940558"/>
                  </a:lnTo>
                  <a:lnTo>
                    <a:pt x="879145" y="929936"/>
                  </a:lnTo>
                  <a:lnTo>
                    <a:pt x="879347" y="1005008"/>
                  </a:lnTo>
                  <a:lnTo>
                    <a:pt x="879543" y="1007078"/>
                  </a:lnTo>
                  <a:lnTo>
                    <a:pt x="879739" y="1005092"/>
                  </a:lnTo>
                  <a:lnTo>
                    <a:pt x="879941" y="936588"/>
                  </a:lnTo>
                  <a:lnTo>
                    <a:pt x="880137" y="946820"/>
                  </a:lnTo>
                  <a:lnTo>
                    <a:pt x="880333" y="927680"/>
                  </a:lnTo>
                  <a:lnTo>
                    <a:pt x="880529" y="913633"/>
                  </a:lnTo>
                  <a:lnTo>
                    <a:pt x="880724" y="992525"/>
                  </a:lnTo>
                  <a:lnTo>
                    <a:pt x="880920" y="968707"/>
                  </a:lnTo>
                  <a:lnTo>
                    <a:pt x="881116" y="932075"/>
                  </a:lnTo>
                  <a:lnTo>
                    <a:pt x="881312" y="910334"/>
                  </a:lnTo>
                  <a:lnTo>
                    <a:pt x="881390" y="907572"/>
                  </a:lnTo>
                </a:path>
              </a:pathLst>
            </a:custGeom>
            <a:ln w="130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227577" y="944934"/>
              <a:ext cx="876300" cy="1126490"/>
            </a:xfrm>
            <a:custGeom>
              <a:avLst/>
              <a:gdLst/>
              <a:ahLst/>
              <a:cxnLst/>
              <a:rect l="l" t="t" r="r" b="b"/>
              <a:pathLst>
                <a:path w="876300" h="1126489">
                  <a:moveTo>
                    <a:pt x="0" y="1125957"/>
                  </a:moveTo>
                  <a:lnTo>
                    <a:pt x="876288" y="1125957"/>
                  </a:lnTo>
                </a:path>
                <a:path w="876300" h="1126489">
                  <a:moveTo>
                    <a:pt x="0" y="0"/>
                  </a:moveTo>
                  <a:lnTo>
                    <a:pt x="876288" y="0"/>
                  </a:lnTo>
                </a:path>
                <a:path w="876300" h="1126489">
                  <a:moveTo>
                    <a:pt x="23687" y="1125957"/>
                  </a:moveTo>
                  <a:lnTo>
                    <a:pt x="23687" y="1114698"/>
                  </a:lnTo>
                </a:path>
                <a:path w="876300" h="1126489">
                  <a:moveTo>
                    <a:pt x="260517" y="1125957"/>
                  </a:moveTo>
                  <a:lnTo>
                    <a:pt x="260517" y="1114698"/>
                  </a:lnTo>
                </a:path>
                <a:path w="876300" h="1126489">
                  <a:moveTo>
                    <a:pt x="497353" y="1125957"/>
                  </a:moveTo>
                  <a:lnTo>
                    <a:pt x="497353" y="1114698"/>
                  </a:lnTo>
                </a:path>
                <a:path w="876300" h="1126489">
                  <a:moveTo>
                    <a:pt x="734189" y="1125957"/>
                  </a:moveTo>
                  <a:lnTo>
                    <a:pt x="734189" y="1114698"/>
                  </a:lnTo>
                </a:path>
                <a:path w="876300" h="1126489">
                  <a:moveTo>
                    <a:pt x="23687" y="0"/>
                  </a:moveTo>
                  <a:lnTo>
                    <a:pt x="23687" y="11259"/>
                  </a:lnTo>
                </a:path>
                <a:path w="876300" h="1126489">
                  <a:moveTo>
                    <a:pt x="260517" y="0"/>
                  </a:moveTo>
                  <a:lnTo>
                    <a:pt x="260517" y="11259"/>
                  </a:lnTo>
                </a:path>
                <a:path w="876300" h="1126489">
                  <a:moveTo>
                    <a:pt x="497353" y="0"/>
                  </a:moveTo>
                  <a:lnTo>
                    <a:pt x="497353" y="11259"/>
                  </a:lnTo>
                </a:path>
                <a:path w="876300" h="1126489">
                  <a:moveTo>
                    <a:pt x="734189" y="0"/>
                  </a:moveTo>
                  <a:lnTo>
                    <a:pt x="734189" y="11259"/>
                  </a:lnTo>
                </a:path>
                <a:path w="876300" h="1126489">
                  <a:moveTo>
                    <a:pt x="0" y="1125957"/>
                  </a:moveTo>
                  <a:lnTo>
                    <a:pt x="0" y="0"/>
                  </a:lnTo>
                </a:path>
                <a:path w="876300" h="1126489">
                  <a:moveTo>
                    <a:pt x="876288" y="1125957"/>
                  </a:moveTo>
                  <a:lnTo>
                    <a:pt x="876288" y="0"/>
                  </a:lnTo>
                </a:path>
                <a:path w="876300" h="1126489">
                  <a:moveTo>
                    <a:pt x="0" y="913514"/>
                  </a:moveTo>
                  <a:lnTo>
                    <a:pt x="11259" y="913514"/>
                  </a:lnTo>
                </a:path>
                <a:path w="876300" h="1126489">
                  <a:moveTo>
                    <a:pt x="0" y="488620"/>
                  </a:moveTo>
                  <a:lnTo>
                    <a:pt x="11259" y="488620"/>
                  </a:lnTo>
                </a:path>
                <a:path w="876300" h="1126489">
                  <a:moveTo>
                    <a:pt x="0" y="63732"/>
                  </a:moveTo>
                  <a:lnTo>
                    <a:pt x="11259" y="63732"/>
                  </a:lnTo>
                </a:path>
                <a:path w="876300" h="1126489">
                  <a:moveTo>
                    <a:pt x="876288" y="913514"/>
                  </a:moveTo>
                  <a:lnTo>
                    <a:pt x="865029" y="913514"/>
                  </a:lnTo>
                </a:path>
                <a:path w="876300" h="1126489">
                  <a:moveTo>
                    <a:pt x="876288" y="488620"/>
                  </a:moveTo>
                  <a:lnTo>
                    <a:pt x="865029" y="488620"/>
                  </a:lnTo>
                </a:path>
                <a:path w="876300" h="1126489">
                  <a:moveTo>
                    <a:pt x="876288" y="63732"/>
                  </a:moveTo>
                  <a:lnTo>
                    <a:pt x="865029" y="63732"/>
                  </a:lnTo>
                </a:path>
              </a:pathLst>
            </a:custGeom>
            <a:ln w="326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91815" y="956119"/>
              <a:ext cx="198120" cy="931544"/>
            </a:xfrm>
            <a:custGeom>
              <a:avLst/>
              <a:gdLst/>
              <a:ahLst/>
              <a:cxnLst/>
              <a:rect l="l" t="t" r="r" b="b"/>
              <a:pathLst>
                <a:path w="198119" h="931544">
                  <a:moveTo>
                    <a:pt x="14528" y="846137"/>
                  </a:moveTo>
                  <a:lnTo>
                    <a:pt x="13817" y="844410"/>
                  </a:lnTo>
                  <a:lnTo>
                    <a:pt x="10960" y="841616"/>
                  </a:lnTo>
                  <a:lnTo>
                    <a:pt x="9258" y="840917"/>
                  </a:lnTo>
                  <a:lnTo>
                    <a:pt x="6045" y="840917"/>
                  </a:lnTo>
                  <a:lnTo>
                    <a:pt x="0" y="846899"/>
                  </a:lnTo>
                  <a:lnTo>
                    <a:pt x="0" y="849452"/>
                  </a:lnTo>
                  <a:lnTo>
                    <a:pt x="6045" y="855446"/>
                  </a:lnTo>
                  <a:lnTo>
                    <a:pt x="7264" y="855446"/>
                  </a:lnTo>
                  <a:lnTo>
                    <a:pt x="9258" y="855446"/>
                  </a:lnTo>
                  <a:lnTo>
                    <a:pt x="10960" y="854710"/>
                  </a:lnTo>
                  <a:lnTo>
                    <a:pt x="13817" y="851801"/>
                  </a:lnTo>
                  <a:lnTo>
                    <a:pt x="14528" y="850112"/>
                  </a:lnTo>
                  <a:lnTo>
                    <a:pt x="14528" y="846137"/>
                  </a:lnTo>
                  <a:close/>
                </a:path>
                <a:path w="198119" h="931544">
                  <a:moveTo>
                    <a:pt x="136550" y="901103"/>
                  </a:moveTo>
                  <a:lnTo>
                    <a:pt x="104203" y="901103"/>
                  </a:lnTo>
                  <a:lnTo>
                    <a:pt x="104203" y="908672"/>
                  </a:lnTo>
                  <a:lnTo>
                    <a:pt x="136550" y="908672"/>
                  </a:lnTo>
                  <a:lnTo>
                    <a:pt x="136550" y="901103"/>
                  </a:lnTo>
                  <a:close/>
                </a:path>
                <a:path w="198119" h="931544">
                  <a:moveTo>
                    <a:pt x="136550" y="51320"/>
                  </a:moveTo>
                  <a:lnTo>
                    <a:pt x="104203" y="51320"/>
                  </a:lnTo>
                  <a:lnTo>
                    <a:pt x="104203" y="58902"/>
                  </a:lnTo>
                  <a:lnTo>
                    <a:pt x="136550" y="58902"/>
                  </a:lnTo>
                  <a:lnTo>
                    <a:pt x="136550" y="51320"/>
                  </a:lnTo>
                  <a:close/>
                </a:path>
                <a:path w="198119" h="931544">
                  <a:moveTo>
                    <a:pt x="194538" y="77254"/>
                  </a:moveTo>
                  <a:lnTo>
                    <a:pt x="184353" y="77254"/>
                  </a:lnTo>
                  <a:lnTo>
                    <a:pt x="179247" y="75958"/>
                  </a:lnTo>
                  <a:lnTo>
                    <a:pt x="179247" y="812"/>
                  </a:lnTo>
                  <a:lnTo>
                    <a:pt x="179120" y="571"/>
                  </a:lnTo>
                  <a:lnTo>
                    <a:pt x="178612" y="114"/>
                  </a:lnTo>
                  <a:lnTo>
                    <a:pt x="178358" y="0"/>
                  </a:lnTo>
                  <a:lnTo>
                    <a:pt x="176339" y="0"/>
                  </a:lnTo>
                  <a:lnTo>
                    <a:pt x="171234" y="5245"/>
                  </a:lnTo>
                  <a:lnTo>
                    <a:pt x="163690" y="7874"/>
                  </a:lnTo>
                  <a:lnTo>
                    <a:pt x="153695" y="7874"/>
                  </a:lnTo>
                  <a:lnTo>
                    <a:pt x="153695" y="12153"/>
                  </a:lnTo>
                  <a:lnTo>
                    <a:pt x="160172" y="12153"/>
                  </a:lnTo>
                  <a:lnTo>
                    <a:pt x="165506" y="11137"/>
                  </a:lnTo>
                  <a:lnTo>
                    <a:pt x="169684" y="9093"/>
                  </a:lnTo>
                  <a:lnTo>
                    <a:pt x="169684" y="75958"/>
                  </a:lnTo>
                  <a:lnTo>
                    <a:pt x="164592" y="77254"/>
                  </a:lnTo>
                  <a:lnTo>
                    <a:pt x="154381" y="77254"/>
                  </a:lnTo>
                  <a:lnTo>
                    <a:pt x="154381" y="81534"/>
                  </a:lnTo>
                  <a:lnTo>
                    <a:pt x="194538" y="81534"/>
                  </a:lnTo>
                  <a:lnTo>
                    <a:pt x="194538" y="77254"/>
                  </a:lnTo>
                  <a:close/>
                </a:path>
                <a:path w="198119" h="931544">
                  <a:moveTo>
                    <a:pt x="198069" y="868946"/>
                  </a:moveTo>
                  <a:lnTo>
                    <a:pt x="176593" y="849782"/>
                  </a:lnTo>
                  <a:lnTo>
                    <a:pt x="168846" y="849782"/>
                  </a:lnTo>
                  <a:lnTo>
                    <a:pt x="149186" y="869048"/>
                  </a:lnTo>
                  <a:lnTo>
                    <a:pt x="149186" y="873899"/>
                  </a:lnTo>
                  <a:lnTo>
                    <a:pt x="149821" y="875449"/>
                  </a:lnTo>
                  <a:lnTo>
                    <a:pt x="152374" y="878103"/>
                  </a:lnTo>
                  <a:lnTo>
                    <a:pt x="153987" y="878763"/>
                  </a:lnTo>
                  <a:lnTo>
                    <a:pt x="157759" y="878763"/>
                  </a:lnTo>
                  <a:lnTo>
                    <a:pt x="154622" y="865606"/>
                  </a:lnTo>
                  <a:lnTo>
                    <a:pt x="155740" y="862190"/>
                  </a:lnTo>
                  <a:lnTo>
                    <a:pt x="157721" y="859421"/>
                  </a:lnTo>
                  <a:lnTo>
                    <a:pt x="163372" y="855192"/>
                  </a:lnTo>
                  <a:lnTo>
                    <a:pt x="166585" y="854138"/>
                  </a:lnTo>
                  <a:lnTo>
                    <a:pt x="173621" y="854138"/>
                  </a:lnTo>
                  <a:lnTo>
                    <a:pt x="186359" y="870432"/>
                  </a:lnTo>
                  <a:lnTo>
                    <a:pt x="186359" y="876960"/>
                  </a:lnTo>
                  <a:lnTo>
                    <a:pt x="168389" y="906297"/>
                  </a:lnTo>
                  <a:lnTo>
                    <a:pt x="149415" y="927341"/>
                  </a:lnTo>
                  <a:lnTo>
                    <a:pt x="149263" y="927595"/>
                  </a:lnTo>
                  <a:lnTo>
                    <a:pt x="149186" y="927823"/>
                  </a:lnTo>
                  <a:lnTo>
                    <a:pt x="149186" y="931316"/>
                  </a:lnTo>
                  <a:lnTo>
                    <a:pt x="194538" y="931316"/>
                  </a:lnTo>
                  <a:lnTo>
                    <a:pt x="198069" y="909510"/>
                  </a:lnTo>
                  <a:lnTo>
                    <a:pt x="194475" y="909510"/>
                  </a:lnTo>
                  <a:lnTo>
                    <a:pt x="193446" y="915987"/>
                  </a:lnTo>
                  <a:lnTo>
                    <a:pt x="192481" y="919734"/>
                  </a:lnTo>
                  <a:lnTo>
                    <a:pt x="176657" y="921372"/>
                  </a:lnTo>
                  <a:lnTo>
                    <a:pt x="159054" y="921372"/>
                  </a:lnTo>
                  <a:lnTo>
                    <a:pt x="174142" y="906932"/>
                  </a:lnTo>
                  <a:lnTo>
                    <a:pt x="176631" y="904735"/>
                  </a:lnTo>
                  <a:lnTo>
                    <a:pt x="184238" y="898156"/>
                  </a:lnTo>
                  <a:lnTo>
                    <a:pt x="187350" y="895197"/>
                  </a:lnTo>
                  <a:lnTo>
                    <a:pt x="192189" y="889939"/>
                  </a:lnTo>
                  <a:lnTo>
                    <a:pt x="194183" y="887044"/>
                  </a:lnTo>
                  <a:lnTo>
                    <a:pt x="197294" y="880668"/>
                  </a:lnTo>
                  <a:lnTo>
                    <a:pt x="198069" y="877316"/>
                  </a:lnTo>
                  <a:lnTo>
                    <a:pt x="198069" y="86894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1969" y="1567266"/>
              <a:ext cx="113072" cy="2070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1969" y="1318902"/>
              <a:ext cx="143208" cy="17461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1969" y="1065529"/>
              <a:ext cx="143208" cy="19413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247655" y="94464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247655" y="94464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266656" y="112273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266656" y="112273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85657" y="1102079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285657" y="1102079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304658" y="1041055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304658" y="1041055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323659" y="126639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08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323659" y="126639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08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380655" y="118861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380655" y="118861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10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437658" y="1209825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437658" y="1209825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513662" y="144365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513662" y="144365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627661" y="1496993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627661" y="1496993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779662" y="182435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3"/>
                  </a:lnTo>
                  <a:lnTo>
                    <a:pt x="45214" y="39153"/>
                  </a:lnTo>
                  <a:lnTo>
                    <a:pt x="226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779662" y="182435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3"/>
                  </a:lnTo>
                  <a:lnTo>
                    <a:pt x="45214" y="39153"/>
                  </a:lnTo>
                  <a:lnTo>
                    <a:pt x="22610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988666" y="173362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988666" y="173362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247655" y="98249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247655" y="98249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266656" y="98772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266656" y="98772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285657" y="99189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285657" y="99189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304658" y="99257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304658" y="99257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323659" y="989796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08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323659" y="989796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08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380655" y="994026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1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380655" y="994026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10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437658" y="99127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437658" y="99127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513662" y="993693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513662" y="993693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627661" y="99432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627661" y="99432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779662" y="101467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1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779662" y="101467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10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988666" y="1004828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988666" y="1004828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247655" y="944568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247655" y="944568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266656" y="112788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266656" y="1127887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285657" y="111140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285657" y="111140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304658" y="105106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304658" y="105106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323659" y="1273616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323659" y="1273616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380655" y="1200079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1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380655" y="1200079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10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437658" y="121853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437658" y="121853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0"/>
                  </a:lnTo>
                  <a:lnTo>
                    <a:pt x="45214" y="39150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513662" y="145478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513662" y="145478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08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627661" y="1508748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627661" y="1508748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779662" y="1856455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3"/>
                  </a:lnTo>
                  <a:lnTo>
                    <a:pt x="45214" y="39153"/>
                  </a:lnTo>
                  <a:lnTo>
                    <a:pt x="2261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779662" y="1856455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10" y="0"/>
                  </a:moveTo>
                  <a:lnTo>
                    <a:pt x="0" y="39153"/>
                  </a:lnTo>
                  <a:lnTo>
                    <a:pt x="45214" y="39153"/>
                  </a:lnTo>
                  <a:lnTo>
                    <a:pt x="22610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988666" y="175589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988666" y="175589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22604" y="0"/>
                  </a:moveTo>
                  <a:lnTo>
                    <a:pt x="0" y="39157"/>
                  </a:lnTo>
                  <a:lnTo>
                    <a:pt x="45214" y="39157"/>
                  </a:lnTo>
                  <a:lnTo>
                    <a:pt x="22604" y="0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255573" y="103929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255573" y="103929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274574" y="105899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274574" y="105899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293575" y="110594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293575" y="110594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312576" y="113417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312576" y="113417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331577" y="10733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331577" y="10733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388579" y="107147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388579" y="107147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445576" y="118675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445576" y="118675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521580" y="128567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521580" y="128567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635579" y="141682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635579" y="141682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787586" y="168733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787586" y="168733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996583" y="190354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996583" y="190354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255573" y="995808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255573" y="995808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274574" y="100178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274574" y="100178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293575" y="100529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293575" y="100529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312576" y="1011010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312576" y="1011010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331577" y="101117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331577" y="101117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388579" y="101151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388579" y="101151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445576" y="1003216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445576" y="1003216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521580" y="1023738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521580" y="1023738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635579" y="102809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635579" y="102809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787586" y="104880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787586" y="104880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996583" y="10605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996583" y="10605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255573" y="104112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255573" y="104112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274574" y="106679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274574" y="106679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293575" y="111725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293575" y="111725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312576" y="115120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312576" y="115120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331577" y="109058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331577" y="109058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388579" y="108900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388579" y="108900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445576" y="119598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445576" y="119598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521580" y="131542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521580" y="131542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635579" y="1450936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635579" y="1450936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787586" y="174215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787586" y="174215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996583" y="197014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9372" y="0"/>
                  </a:moveTo>
                  <a:lnTo>
                    <a:pt x="0" y="0"/>
                  </a:lnTo>
                  <a:lnTo>
                    <a:pt x="0" y="29372"/>
                  </a:lnTo>
                  <a:lnTo>
                    <a:pt x="29372" y="29372"/>
                  </a:lnTo>
                  <a:lnTo>
                    <a:pt x="293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996583" y="197014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72"/>
                  </a:moveTo>
                  <a:lnTo>
                    <a:pt x="29372" y="29372"/>
                  </a:lnTo>
                  <a:lnTo>
                    <a:pt x="29372" y="0"/>
                  </a:lnTo>
                  <a:lnTo>
                    <a:pt x="0" y="0"/>
                  </a:lnTo>
                  <a:lnTo>
                    <a:pt x="0" y="29372"/>
                  </a:lnTo>
                  <a:close/>
                </a:path>
              </a:pathLst>
            </a:custGeom>
            <a:ln w="32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 descr=""/>
          <p:cNvSpPr/>
          <p:nvPr/>
        </p:nvSpPr>
        <p:spPr>
          <a:xfrm>
            <a:off x="2255663" y="2275495"/>
            <a:ext cx="43815" cy="93345"/>
          </a:xfrm>
          <a:custGeom>
            <a:avLst/>
            <a:gdLst/>
            <a:ahLst/>
            <a:cxnLst/>
            <a:rect l="l" t="t" r="r" b="b"/>
            <a:pathLst>
              <a:path w="43814" h="93344">
                <a:moveTo>
                  <a:pt x="34777" y="0"/>
                </a:moveTo>
                <a:lnTo>
                  <a:pt x="29013" y="0"/>
                </a:lnTo>
                <a:lnTo>
                  <a:pt x="26304" y="522"/>
                </a:lnTo>
                <a:lnTo>
                  <a:pt x="10241" y="17542"/>
                </a:lnTo>
                <a:lnTo>
                  <a:pt x="10241" y="36178"/>
                </a:lnTo>
                <a:lnTo>
                  <a:pt x="71" y="36178"/>
                </a:lnTo>
                <a:lnTo>
                  <a:pt x="71" y="40843"/>
                </a:lnTo>
                <a:lnTo>
                  <a:pt x="10241" y="40843"/>
                </a:lnTo>
                <a:lnTo>
                  <a:pt x="10241" y="86180"/>
                </a:lnTo>
                <a:lnTo>
                  <a:pt x="9275" y="87353"/>
                </a:lnTo>
                <a:lnTo>
                  <a:pt x="5404" y="88271"/>
                </a:lnTo>
                <a:lnTo>
                  <a:pt x="2956" y="88500"/>
                </a:lnTo>
                <a:lnTo>
                  <a:pt x="0" y="88500"/>
                </a:lnTo>
                <a:lnTo>
                  <a:pt x="0" y="93166"/>
                </a:lnTo>
                <a:lnTo>
                  <a:pt x="32270" y="93166"/>
                </a:lnTo>
                <a:lnTo>
                  <a:pt x="32270" y="88500"/>
                </a:lnTo>
                <a:lnTo>
                  <a:pt x="28961" y="88500"/>
                </a:lnTo>
                <a:lnTo>
                  <a:pt x="26004" y="88258"/>
                </a:lnTo>
                <a:lnTo>
                  <a:pt x="20802" y="87287"/>
                </a:lnTo>
                <a:lnTo>
                  <a:pt x="19503" y="86126"/>
                </a:lnTo>
                <a:lnTo>
                  <a:pt x="19503" y="40843"/>
                </a:lnTo>
                <a:lnTo>
                  <a:pt x="34340" y="40843"/>
                </a:lnTo>
                <a:lnTo>
                  <a:pt x="34340" y="36178"/>
                </a:lnTo>
                <a:lnTo>
                  <a:pt x="19040" y="36178"/>
                </a:lnTo>
                <a:lnTo>
                  <a:pt x="19040" y="18051"/>
                </a:lnTo>
                <a:lnTo>
                  <a:pt x="28583" y="3362"/>
                </a:lnTo>
                <a:lnTo>
                  <a:pt x="32251" y="3362"/>
                </a:lnTo>
                <a:lnTo>
                  <a:pt x="33524" y="3618"/>
                </a:lnTo>
                <a:lnTo>
                  <a:pt x="34953" y="4127"/>
                </a:lnTo>
                <a:lnTo>
                  <a:pt x="32610" y="5048"/>
                </a:lnTo>
                <a:lnTo>
                  <a:pt x="31435" y="6884"/>
                </a:lnTo>
                <a:lnTo>
                  <a:pt x="31435" y="11318"/>
                </a:lnTo>
                <a:lnTo>
                  <a:pt x="32022" y="12736"/>
                </a:lnTo>
                <a:lnTo>
                  <a:pt x="34366" y="15027"/>
                </a:lnTo>
                <a:lnTo>
                  <a:pt x="35795" y="15601"/>
                </a:lnTo>
                <a:lnTo>
                  <a:pt x="39163" y="15601"/>
                </a:lnTo>
                <a:lnTo>
                  <a:pt x="40573" y="15027"/>
                </a:lnTo>
                <a:lnTo>
                  <a:pt x="42871" y="12736"/>
                </a:lnTo>
                <a:lnTo>
                  <a:pt x="43445" y="11318"/>
                </a:lnTo>
                <a:lnTo>
                  <a:pt x="43445" y="6728"/>
                </a:lnTo>
                <a:lnTo>
                  <a:pt x="42244" y="4398"/>
                </a:lnTo>
                <a:lnTo>
                  <a:pt x="37453" y="879"/>
                </a:lnTo>
                <a:lnTo>
                  <a:pt x="34777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4" name="object 15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51843" y="2269489"/>
            <a:ext cx="200988" cy="132080"/>
          </a:xfrm>
          <a:prstGeom prst="rect">
            <a:avLst/>
          </a:prstGeom>
        </p:spPr>
      </p:pic>
      <p:pic>
        <p:nvPicPr>
          <p:cNvPr id="155" name="object 15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46659" y="1640489"/>
            <a:ext cx="96073" cy="253304"/>
          </a:xfrm>
          <a:prstGeom prst="rect">
            <a:avLst/>
          </a:prstGeom>
        </p:spPr>
      </p:pic>
      <p:sp>
        <p:nvSpPr>
          <p:cNvPr id="156" name="object 156" descr=""/>
          <p:cNvSpPr/>
          <p:nvPr/>
        </p:nvSpPr>
        <p:spPr>
          <a:xfrm>
            <a:off x="3225893" y="2123097"/>
            <a:ext cx="51435" cy="84455"/>
          </a:xfrm>
          <a:custGeom>
            <a:avLst/>
            <a:gdLst/>
            <a:ahLst/>
            <a:cxnLst/>
            <a:rect l="l" t="t" r="r" b="b"/>
            <a:pathLst>
              <a:path w="51435" h="84455">
                <a:moveTo>
                  <a:pt x="31128" y="0"/>
                </a:moveTo>
                <a:lnTo>
                  <a:pt x="18837" y="0"/>
                </a:lnTo>
                <a:lnTo>
                  <a:pt x="13446" y="2180"/>
                </a:lnTo>
                <a:lnTo>
                  <a:pt x="0" y="42527"/>
                </a:lnTo>
                <a:lnTo>
                  <a:pt x="180" y="46912"/>
                </a:lnTo>
                <a:lnTo>
                  <a:pt x="280" y="49362"/>
                </a:lnTo>
                <a:lnTo>
                  <a:pt x="336" y="50728"/>
                </a:lnTo>
                <a:lnTo>
                  <a:pt x="15782" y="84217"/>
                </a:lnTo>
                <a:lnTo>
                  <a:pt x="32760" y="84217"/>
                </a:lnTo>
                <a:lnTo>
                  <a:pt x="38145" y="82073"/>
                </a:lnTo>
                <a:lnTo>
                  <a:pt x="39020" y="81078"/>
                </a:lnTo>
                <a:lnTo>
                  <a:pt x="22258" y="81078"/>
                </a:lnTo>
                <a:lnTo>
                  <a:pt x="19438" y="79612"/>
                </a:lnTo>
                <a:lnTo>
                  <a:pt x="10912" y="52929"/>
                </a:lnTo>
                <a:lnTo>
                  <a:pt x="10800" y="50728"/>
                </a:lnTo>
                <a:lnTo>
                  <a:pt x="17702" y="5313"/>
                </a:lnTo>
                <a:lnTo>
                  <a:pt x="21135" y="3210"/>
                </a:lnTo>
                <a:lnTo>
                  <a:pt x="38015" y="3210"/>
                </a:lnTo>
                <a:lnTo>
                  <a:pt x="35528" y="1310"/>
                </a:lnTo>
                <a:lnTo>
                  <a:pt x="31128" y="0"/>
                </a:lnTo>
                <a:close/>
              </a:path>
              <a:path w="51435" h="84455">
                <a:moveTo>
                  <a:pt x="38015" y="3210"/>
                </a:moveTo>
                <a:lnTo>
                  <a:pt x="30364" y="3210"/>
                </a:lnTo>
                <a:lnTo>
                  <a:pt x="33772" y="5313"/>
                </a:lnTo>
                <a:lnTo>
                  <a:pt x="38204" y="13728"/>
                </a:lnTo>
                <a:lnTo>
                  <a:pt x="39568" y="18419"/>
                </a:lnTo>
                <a:lnTo>
                  <a:pt x="40586" y="28771"/>
                </a:lnTo>
                <a:lnTo>
                  <a:pt x="40586" y="52929"/>
                </a:lnTo>
                <a:lnTo>
                  <a:pt x="39568" y="64250"/>
                </a:lnTo>
                <a:lnTo>
                  <a:pt x="38191" y="69413"/>
                </a:lnTo>
                <a:lnTo>
                  <a:pt x="33700" y="78745"/>
                </a:lnTo>
                <a:lnTo>
                  <a:pt x="30312" y="81078"/>
                </a:lnTo>
                <a:lnTo>
                  <a:pt x="39020" y="81078"/>
                </a:lnTo>
                <a:lnTo>
                  <a:pt x="45684" y="73506"/>
                </a:lnTo>
                <a:lnTo>
                  <a:pt x="48223" y="68307"/>
                </a:lnTo>
                <a:lnTo>
                  <a:pt x="50828" y="56068"/>
                </a:lnTo>
                <a:lnTo>
                  <a:pt x="51354" y="50728"/>
                </a:lnTo>
                <a:lnTo>
                  <a:pt x="51283" y="34419"/>
                </a:lnTo>
                <a:lnTo>
                  <a:pt x="42407" y="6563"/>
                </a:lnTo>
                <a:lnTo>
                  <a:pt x="38015" y="321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7" name="object 15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33840" y="2123097"/>
            <a:ext cx="110432" cy="84217"/>
          </a:xfrm>
          <a:prstGeom prst="rect">
            <a:avLst/>
          </a:prstGeom>
        </p:spPr>
      </p:pic>
      <p:pic>
        <p:nvPicPr>
          <p:cNvPr id="158" name="object 15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44998" y="2123097"/>
            <a:ext cx="166298" cy="84217"/>
          </a:xfrm>
          <a:prstGeom prst="rect">
            <a:avLst/>
          </a:prstGeom>
        </p:spPr>
      </p:pic>
      <p:pic>
        <p:nvPicPr>
          <p:cNvPr id="159" name="object 15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81834" y="2123097"/>
            <a:ext cx="166298" cy="84217"/>
          </a:xfrm>
          <a:prstGeom prst="rect">
            <a:avLst/>
          </a:prstGeom>
        </p:spPr>
      </p:pic>
      <p:sp>
        <p:nvSpPr>
          <p:cNvPr id="160" name="object 160" descr=""/>
          <p:cNvSpPr/>
          <p:nvPr/>
        </p:nvSpPr>
        <p:spPr>
          <a:xfrm>
            <a:off x="3547075" y="2306777"/>
            <a:ext cx="64769" cy="59055"/>
          </a:xfrm>
          <a:custGeom>
            <a:avLst/>
            <a:gdLst/>
            <a:ahLst/>
            <a:cxnLst/>
            <a:rect l="l" t="t" r="r" b="b"/>
            <a:pathLst>
              <a:path w="64770" h="59055">
                <a:moveTo>
                  <a:pt x="62159" y="0"/>
                </a:moveTo>
                <a:lnTo>
                  <a:pt x="16520" y="0"/>
                </a:lnTo>
                <a:lnTo>
                  <a:pt x="12813" y="1669"/>
                </a:lnTo>
                <a:lnTo>
                  <a:pt x="6233" y="8350"/>
                </a:lnTo>
                <a:lnTo>
                  <a:pt x="3159" y="12467"/>
                </a:lnTo>
                <a:lnTo>
                  <a:pt x="104" y="17722"/>
                </a:lnTo>
                <a:lnTo>
                  <a:pt x="0" y="17978"/>
                </a:lnTo>
                <a:lnTo>
                  <a:pt x="0" y="18995"/>
                </a:lnTo>
                <a:lnTo>
                  <a:pt x="411" y="19428"/>
                </a:lnTo>
                <a:lnTo>
                  <a:pt x="3139" y="19428"/>
                </a:lnTo>
                <a:lnTo>
                  <a:pt x="3394" y="19252"/>
                </a:lnTo>
                <a:lnTo>
                  <a:pt x="3590" y="18895"/>
                </a:lnTo>
                <a:lnTo>
                  <a:pt x="5430" y="15784"/>
                </a:lnTo>
                <a:lnTo>
                  <a:pt x="7754" y="13222"/>
                </a:lnTo>
                <a:lnTo>
                  <a:pt x="13361" y="9191"/>
                </a:lnTo>
                <a:lnTo>
                  <a:pt x="16363" y="8184"/>
                </a:lnTo>
                <a:lnTo>
                  <a:pt x="31513" y="8184"/>
                </a:lnTo>
                <a:lnTo>
                  <a:pt x="17669" y="53546"/>
                </a:lnTo>
                <a:lnTo>
                  <a:pt x="17512" y="53901"/>
                </a:lnTo>
                <a:lnTo>
                  <a:pt x="17440" y="54385"/>
                </a:lnTo>
                <a:lnTo>
                  <a:pt x="17440" y="55000"/>
                </a:lnTo>
                <a:lnTo>
                  <a:pt x="17440" y="56070"/>
                </a:lnTo>
                <a:lnTo>
                  <a:pt x="17832" y="56963"/>
                </a:lnTo>
                <a:lnTo>
                  <a:pt x="19418" y="58388"/>
                </a:lnTo>
                <a:lnTo>
                  <a:pt x="20345" y="58745"/>
                </a:lnTo>
                <a:lnTo>
                  <a:pt x="22897" y="58745"/>
                </a:lnTo>
                <a:lnTo>
                  <a:pt x="35873" y="8184"/>
                </a:lnTo>
                <a:lnTo>
                  <a:pt x="61141" y="8184"/>
                </a:lnTo>
                <a:lnTo>
                  <a:pt x="62263" y="7700"/>
                </a:lnTo>
                <a:lnTo>
                  <a:pt x="64098" y="5762"/>
                </a:lnTo>
                <a:lnTo>
                  <a:pt x="64554" y="4640"/>
                </a:lnTo>
                <a:lnTo>
                  <a:pt x="64554" y="2399"/>
                </a:lnTo>
                <a:lnTo>
                  <a:pt x="64235" y="1595"/>
                </a:lnTo>
                <a:lnTo>
                  <a:pt x="62968" y="318"/>
                </a:lnTo>
                <a:lnTo>
                  <a:pt x="6215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1" name="object 16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76922" y="2264410"/>
            <a:ext cx="94724" cy="132079"/>
          </a:xfrm>
          <a:prstGeom prst="rect">
            <a:avLst/>
          </a:prstGeom>
        </p:spPr>
      </p:pic>
      <p:pic>
        <p:nvPicPr>
          <p:cNvPr id="162" name="object 16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41871" y="1869022"/>
            <a:ext cx="90259" cy="96073"/>
          </a:xfrm>
          <a:prstGeom prst="rect">
            <a:avLst/>
          </a:prstGeom>
        </p:spPr>
      </p:pic>
      <p:sp>
        <p:nvSpPr>
          <p:cNvPr id="163" name="object 163" descr=""/>
          <p:cNvSpPr txBox="1"/>
          <p:nvPr/>
        </p:nvSpPr>
        <p:spPr>
          <a:xfrm>
            <a:off x="3267095" y="1744422"/>
            <a:ext cx="17780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5">
                <a:latin typeface="Times New Roman"/>
                <a:cs typeface="Times New Roman"/>
              </a:rPr>
              <a:t>(b)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1973085" y="1740518"/>
            <a:ext cx="46926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25"/>
              </a:spcBef>
            </a:pPr>
            <a:r>
              <a:rPr dirty="0" sz="1000" spc="-25">
                <a:latin typeface="Times New Roman"/>
                <a:cs typeface="Times New Roman"/>
              </a:rPr>
              <a:t>(a)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100444" y="2518148"/>
            <a:ext cx="5523230" cy="784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80645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3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</a:rPr>
              <a:t>4:</a:t>
            </a:r>
            <a:r>
              <a:rPr dirty="0" sz="1000" spc="13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(a)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Trace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of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the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magnetic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power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spectral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density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tensor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 spc="120" i="1">
                <a:latin typeface="Calibri"/>
                <a:cs typeface="Calibri"/>
              </a:rPr>
              <a:t>P</a:t>
            </a:r>
            <a:r>
              <a:rPr dirty="0" sz="1000" spc="215" i="1">
                <a:latin typeface="Calibri"/>
                <a:cs typeface="Calibri"/>
              </a:rPr>
              <a:t> </a:t>
            </a:r>
            <a:r>
              <a:rPr dirty="0" sz="1000" spc="270">
                <a:latin typeface="Calibri"/>
                <a:cs typeface="Calibri"/>
              </a:rPr>
              <a:t>=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10" i="1">
                <a:latin typeface="Calibri"/>
                <a:cs typeface="Calibri"/>
              </a:rPr>
              <a:t>δ</a:t>
            </a:r>
            <a:r>
              <a:rPr dirty="0" baseline="-11904" sz="1050" spc="15" i="1">
                <a:latin typeface="Georgia"/>
                <a:cs typeface="Georgia"/>
              </a:rPr>
              <a:t>ij</a:t>
            </a:r>
            <a:r>
              <a:rPr dirty="0" baseline="-11904" sz="1050" spc="-112" i="1">
                <a:latin typeface="Georgia"/>
                <a:cs typeface="Georgia"/>
              </a:rPr>
              <a:t> </a:t>
            </a:r>
            <a:r>
              <a:rPr dirty="0" sz="1000" spc="160" i="1">
                <a:latin typeface="Calibri"/>
                <a:cs typeface="Calibri"/>
              </a:rPr>
              <a:t>B</a:t>
            </a:r>
            <a:r>
              <a:rPr dirty="0" baseline="-11904" sz="1050" spc="240" i="1">
                <a:latin typeface="Georgia"/>
                <a:cs typeface="Georgia"/>
              </a:rPr>
              <a:t>i</a:t>
            </a:r>
            <a:r>
              <a:rPr dirty="0" sz="1000" spc="160" i="1">
                <a:latin typeface="Calibri"/>
                <a:cs typeface="Calibri"/>
              </a:rPr>
              <a:t>B</a:t>
            </a:r>
            <a:r>
              <a:rPr dirty="0" baseline="-11904" sz="1050" spc="240" i="1">
                <a:latin typeface="Georgia"/>
                <a:cs typeface="Georgia"/>
              </a:rPr>
              <a:t>j</a:t>
            </a:r>
            <a:r>
              <a:rPr dirty="0" baseline="-11904" sz="1050" spc="-104" i="1">
                <a:latin typeface="Georgia"/>
                <a:cs typeface="Georgia"/>
              </a:rPr>
              <a:t> </a:t>
            </a:r>
            <a:r>
              <a:rPr dirty="0" sz="1000" spc="10">
                <a:latin typeface="Calibri"/>
                <a:cs typeface="Calibri"/>
              </a:rPr>
              <a:t>,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where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70" i="1">
                <a:latin typeface="Calibri"/>
                <a:cs typeface="Calibri"/>
              </a:rPr>
              <a:t>i,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170" i="1">
                <a:latin typeface="Calibri"/>
                <a:cs typeface="Calibri"/>
              </a:rPr>
              <a:t>j</a:t>
            </a:r>
            <a:r>
              <a:rPr dirty="0" sz="1000" spc="-45" i="1">
                <a:latin typeface="Calibri"/>
                <a:cs typeface="Calibri"/>
              </a:rPr>
              <a:t> </a:t>
            </a:r>
            <a:r>
              <a:rPr dirty="0" sz="1000" spc="270">
                <a:latin typeface="Calibri"/>
                <a:cs typeface="Calibri"/>
              </a:rPr>
              <a:t>=</a:t>
            </a:r>
            <a:r>
              <a:rPr dirty="0" sz="1000" spc="-105">
                <a:latin typeface="Calibri"/>
                <a:cs typeface="Calibri"/>
              </a:rPr>
              <a:t> </a:t>
            </a:r>
            <a:r>
              <a:rPr dirty="0" sz="1000" spc="75" i="1">
                <a:latin typeface="Calibri"/>
                <a:cs typeface="Calibri"/>
              </a:rPr>
              <a:t>x,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10" i="1">
                <a:latin typeface="Calibri"/>
                <a:cs typeface="Calibri"/>
              </a:rPr>
              <a:t>y,</a:t>
            </a:r>
            <a:r>
              <a:rPr dirty="0" sz="1000" spc="-45" i="1">
                <a:latin typeface="Calibri"/>
                <a:cs typeface="Calibri"/>
              </a:rPr>
              <a:t> </a:t>
            </a:r>
            <a:r>
              <a:rPr dirty="0" sz="1000" spc="10" i="1">
                <a:latin typeface="Calibri"/>
                <a:cs typeface="Calibri"/>
              </a:rPr>
              <a:t>z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spacecraft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C3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interval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shown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Figure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1.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Blue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vertical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line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indicates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proton</a:t>
            </a:r>
            <a:r>
              <a:rPr dirty="0" sz="1000" spc="5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gyro-frequency.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(b)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Variation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with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scale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τ</a:t>
            </a:r>
            <a:r>
              <a:rPr dirty="0" sz="1000" spc="340" i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Yaglom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structure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function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85" i="1">
                <a:latin typeface="Calibri"/>
                <a:cs typeface="Calibri"/>
              </a:rPr>
              <a:t>Y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(</a:t>
            </a:r>
            <a:r>
              <a:rPr dirty="0" sz="1000" spc="65" i="1">
                <a:latin typeface="Calibri"/>
                <a:cs typeface="Calibri"/>
              </a:rPr>
              <a:t>τ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)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(red),</a:t>
            </a:r>
            <a:endParaRPr sz="1000">
              <a:latin typeface="Calibri"/>
              <a:cs typeface="Calibri"/>
            </a:endParaRPr>
          </a:p>
          <a:p>
            <a:pPr marL="38100" marR="30480">
              <a:lnSpc>
                <a:spcPts val="1200"/>
              </a:lnSpc>
              <a:spcBef>
                <a:spcPts val="25"/>
              </a:spcBef>
            </a:pPr>
            <a:r>
              <a:rPr dirty="0" sz="1000">
                <a:latin typeface="Calibri"/>
                <a:cs typeface="Calibri"/>
              </a:rPr>
              <a:t>Hall-corrected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Yaglom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structure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function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 spc="110" i="1">
                <a:latin typeface="Calibri"/>
                <a:cs typeface="Calibri"/>
              </a:rPr>
              <a:t>S</a:t>
            </a:r>
            <a:r>
              <a:rPr dirty="0" sz="1000" spc="110">
                <a:latin typeface="Calibri"/>
                <a:cs typeface="Calibri"/>
              </a:rPr>
              <a:t>(</a:t>
            </a:r>
            <a:r>
              <a:rPr dirty="0" sz="1000" spc="110" i="1">
                <a:latin typeface="Calibri"/>
                <a:cs typeface="Calibri"/>
              </a:rPr>
              <a:t>τ</a:t>
            </a:r>
            <a:r>
              <a:rPr dirty="0" sz="1000" spc="-75" i="1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)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(blue),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Hall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correction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term</a:t>
            </a:r>
            <a:r>
              <a:rPr dirty="0" sz="1000" spc="225">
                <a:latin typeface="Calibri"/>
                <a:cs typeface="Calibri"/>
              </a:rPr>
              <a:t> </a:t>
            </a:r>
            <a:r>
              <a:rPr dirty="0" sz="1000" spc="135" i="1">
                <a:latin typeface="Calibri"/>
                <a:cs typeface="Calibri"/>
              </a:rPr>
              <a:t>H</a:t>
            </a:r>
            <a:r>
              <a:rPr dirty="0" sz="1000" spc="135">
                <a:latin typeface="Calibri"/>
                <a:cs typeface="Calibri"/>
              </a:rPr>
              <a:t>(</a:t>
            </a:r>
            <a:r>
              <a:rPr dirty="0" sz="1000" spc="135" i="1">
                <a:latin typeface="Calibri"/>
                <a:cs typeface="Calibri"/>
              </a:rPr>
              <a:t>τ</a:t>
            </a:r>
            <a:r>
              <a:rPr dirty="0" sz="1000" spc="-75" i="1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)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(green)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from </a:t>
            </a:r>
            <a:r>
              <a:rPr dirty="0" sz="1000" spc="10">
                <a:latin typeface="Calibri"/>
                <a:cs typeface="Calibri"/>
              </a:rPr>
              <a:t>spacecraft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C1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(triangles)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and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C3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(squares).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6" name="object 166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67" name="object 167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0" name="object 17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71" name="object 171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19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2" name="object 17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73" name="object 173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/>
              <a:t>Solar</a:t>
            </a:r>
            <a:r>
              <a:rPr dirty="0" spc="350"/>
              <a:t> </a:t>
            </a:r>
            <a:r>
              <a:rPr dirty="0" spc="80"/>
              <a:t>Wind</a:t>
            </a:r>
            <a:r>
              <a:rPr dirty="0" spc="350"/>
              <a:t> </a:t>
            </a:r>
            <a:r>
              <a:rPr dirty="0"/>
              <a:t>Turbulence,</a:t>
            </a:r>
            <a:r>
              <a:rPr dirty="0" spc="350"/>
              <a:t> </a:t>
            </a:r>
            <a:r>
              <a:rPr dirty="0"/>
              <a:t>Magnetic</a:t>
            </a:r>
            <a:r>
              <a:rPr dirty="0" spc="355"/>
              <a:t> </a:t>
            </a:r>
            <a:r>
              <a:rPr dirty="0"/>
              <a:t>Topology,</a:t>
            </a:r>
            <a:r>
              <a:rPr dirty="0" spc="350"/>
              <a:t> </a:t>
            </a:r>
            <a:r>
              <a:rPr dirty="0"/>
              <a:t>and</a:t>
            </a:r>
            <a:r>
              <a:rPr dirty="0" spc="350"/>
              <a:t> </a:t>
            </a:r>
            <a:r>
              <a:rPr dirty="0" spc="70"/>
              <a:t>Energy</a:t>
            </a:r>
            <a:r>
              <a:rPr dirty="0" spc="355"/>
              <a:t> </a:t>
            </a:r>
            <a:r>
              <a:rPr dirty="0"/>
              <a:t>Transfer</a:t>
            </a:r>
            <a:r>
              <a:rPr dirty="0" spc="350"/>
              <a:t> </a:t>
            </a:r>
            <a:r>
              <a:rPr dirty="0" spc="50"/>
              <a:t>Rate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86715" y="525741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86715" y="71842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86715" y="89085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68985" y="106160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68985" y="121343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38544" y="1335655"/>
            <a:ext cx="2632075" cy="1722120"/>
            <a:chOff x="138544" y="1335655"/>
            <a:chExt cx="2632075" cy="1722120"/>
          </a:xfrm>
        </p:grpSpPr>
        <p:sp>
          <p:nvSpPr>
            <p:cNvPr id="9" name="object 9" descr=""/>
            <p:cNvSpPr/>
            <p:nvPr/>
          </p:nvSpPr>
          <p:spPr>
            <a:xfrm>
              <a:off x="138544" y="1335655"/>
              <a:ext cx="2632075" cy="1722120"/>
            </a:xfrm>
            <a:custGeom>
              <a:avLst/>
              <a:gdLst/>
              <a:ahLst/>
              <a:cxnLst/>
              <a:rect l="l" t="t" r="r" b="b"/>
              <a:pathLst>
                <a:path w="2632075" h="1722120">
                  <a:moveTo>
                    <a:pt x="2585683" y="0"/>
                  </a:moveTo>
                  <a:lnTo>
                    <a:pt x="46122" y="0"/>
                  </a:lnTo>
                  <a:lnTo>
                    <a:pt x="28169" y="3624"/>
                  </a:lnTo>
                  <a:lnTo>
                    <a:pt x="13508" y="13508"/>
                  </a:lnTo>
                  <a:lnTo>
                    <a:pt x="3624" y="28169"/>
                  </a:lnTo>
                  <a:lnTo>
                    <a:pt x="0" y="46122"/>
                  </a:lnTo>
                  <a:lnTo>
                    <a:pt x="0" y="1721602"/>
                  </a:lnTo>
                  <a:lnTo>
                    <a:pt x="2631806" y="1721602"/>
                  </a:lnTo>
                  <a:lnTo>
                    <a:pt x="2631806" y="46122"/>
                  </a:lnTo>
                  <a:lnTo>
                    <a:pt x="2628181" y="28169"/>
                  </a:lnTo>
                  <a:lnTo>
                    <a:pt x="2618297" y="13508"/>
                  </a:lnTo>
                  <a:lnTo>
                    <a:pt x="2603636" y="3624"/>
                  </a:lnTo>
                  <a:lnTo>
                    <a:pt x="2585683" y="0"/>
                  </a:lnTo>
                  <a:close/>
                </a:path>
              </a:pathLst>
            </a:custGeom>
            <a:solidFill>
              <a:srgbClr val="EF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8666" y="1551053"/>
              <a:ext cx="2611755" cy="1496695"/>
            </a:xfrm>
            <a:custGeom>
              <a:avLst/>
              <a:gdLst/>
              <a:ahLst/>
              <a:cxnLst/>
              <a:rect l="l" t="t" r="r" b="b"/>
              <a:pathLst>
                <a:path w="2611755" h="1496695">
                  <a:moveTo>
                    <a:pt x="2611561" y="0"/>
                  </a:moveTo>
                  <a:lnTo>
                    <a:pt x="0" y="0"/>
                  </a:lnTo>
                  <a:lnTo>
                    <a:pt x="0" y="1496082"/>
                  </a:lnTo>
                  <a:lnTo>
                    <a:pt x="2611561" y="1496082"/>
                  </a:lnTo>
                  <a:lnTo>
                    <a:pt x="261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48666" y="1551053"/>
            <a:ext cx="2611755" cy="149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705">
              <a:lnSpc>
                <a:spcPts val="1095"/>
              </a:lnSpc>
            </a:pPr>
            <a:r>
              <a:rPr dirty="0" sz="1000">
                <a:latin typeface="Calibri"/>
                <a:cs typeface="Calibri"/>
              </a:rPr>
              <a:t>Multispacecraft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estimates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field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topol-</a:t>
            </a:r>
            <a:endParaRPr sz="1000">
              <a:latin typeface="Calibri"/>
              <a:cs typeface="Calibri"/>
            </a:endParaRPr>
          </a:p>
          <a:p>
            <a:pPr marL="179705">
              <a:lnSpc>
                <a:spcPts val="1095"/>
              </a:lnSpc>
            </a:pPr>
            <a:r>
              <a:rPr dirty="0" sz="1000">
                <a:latin typeface="Calibri"/>
                <a:cs typeface="Calibri"/>
              </a:rPr>
              <a:t>ogy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space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domain</a:t>
            </a:r>
            <a:endParaRPr sz="1000">
              <a:latin typeface="Calibri"/>
              <a:cs typeface="Calibri"/>
            </a:endParaRPr>
          </a:p>
          <a:p>
            <a:pPr marL="942340">
              <a:lnSpc>
                <a:spcPts val="1095"/>
              </a:lnSpc>
            </a:pPr>
            <a:r>
              <a:rPr dirty="0" sz="1000" spc="85" b="1">
                <a:latin typeface="Calibri"/>
                <a:cs typeface="Calibri"/>
              </a:rPr>
              <a:t>Solar</a:t>
            </a:r>
            <a:r>
              <a:rPr dirty="0" sz="1000" spc="170" b="1">
                <a:latin typeface="Calibri"/>
                <a:cs typeface="Calibri"/>
              </a:rPr>
              <a:t> </a:t>
            </a:r>
            <a:r>
              <a:rPr dirty="0" sz="1000" spc="105" b="1">
                <a:latin typeface="Calibri"/>
                <a:cs typeface="Calibri"/>
              </a:rPr>
              <a:t>Wind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000">
              <a:latin typeface="Calibri"/>
              <a:cs typeface="Calibri"/>
            </a:endParaRPr>
          </a:p>
          <a:p>
            <a:pPr marL="739140">
              <a:lnSpc>
                <a:spcPct val="100000"/>
              </a:lnSpc>
            </a:pPr>
            <a:r>
              <a:rPr dirty="0" sz="1000" spc="85" b="1">
                <a:solidFill>
                  <a:srgbClr val="FF0000"/>
                </a:solidFill>
                <a:latin typeface="Calibri"/>
                <a:cs typeface="Calibri"/>
              </a:rPr>
              <a:t>Spacecraft</a:t>
            </a:r>
            <a:r>
              <a:rPr dirty="0" sz="1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FF0000"/>
                </a:solidFill>
                <a:latin typeface="Calibri"/>
                <a:cs typeface="Calibri"/>
              </a:rPr>
              <a:t>Tetrad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06415" y="1962351"/>
            <a:ext cx="1296035" cy="953135"/>
            <a:chOff x="806415" y="1962351"/>
            <a:chExt cx="1296035" cy="953135"/>
          </a:xfrm>
        </p:grpSpPr>
        <p:sp>
          <p:nvSpPr>
            <p:cNvPr id="13" name="object 13" descr=""/>
            <p:cNvSpPr/>
            <p:nvPr/>
          </p:nvSpPr>
          <p:spPr>
            <a:xfrm>
              <a:off x="806415" y="2870919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 h="0">
                  <a:moveTo>
                    <a:pt x="0" y="0"/>
                  </a:moveTo>
                  <a:lnTo>
                    <a:pt x="128590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64991" y="2831410"/>
              <a:ext cx="32384" cy="79375"/>
            </a:xfrm>
            <a:custGeom>
              <a:avLst/>
              <a:gdLst/>
              <a:ahLst/>
              <a:cxnLst/>
              <a:rect l="l" t="t" r="r" b="b"/>
              <a:pathLst>
                <a:path w="32385" h="79375">
                  <a:moveTo>
                    <a:pt x="0" y="0"/>
                  </a:moveTo>
                  <a:lnTo>
                    <a:pt x="5689" y="15525"/>
                  </a:lnTo>
                  <a:lnTo>
                    <a:pt x="13432" y="26915"/>
                  </a:lnTo>
                  <a:lnTo>
                    <a:pt x="22556" y="34724"/>
                  </a:lnTo>
                  <a:lnTo>
                    <a:pt x="32390" y="39509"/>
                  </a:lnTo>
                  <a:lnTo>
                    <a:pt x="22556" y="44293"/>
                  </a:lnTo>
                  <a:lnTo>
                    <a:pt x="13432" y="52102"/>
                  </a:lnTo>
                  <a:lnTo>
                    <a:pt x="5689" y="63492"/>
                  </a:lnTo>
                  <a:lnTo>
                    <a:pt x="0" y="7901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06415" y="2654919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 h="0">
                  <a:moveTo>
                    <a:pt x="0" y="0"/>
                  </a:moveTo>
                  <a:lnTo>
                    <a:pt x="128590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64991" y="2615410"/>
              <a:ext cx="32384" cy="79375"/>
            </a:xfrm>
            <a:custGeom>
              <a:avLst/>
              <a:gdLst/>
              <a:ahLst/>
              <a:cxnLst/>
              <a:rect l="l" t="t" r="r" b="b"/>
              <a:pathLst>
                <a:path w="32385" h="79375">
                  <a:moveTo>
                    <a:pt x="0" y="0"/>
                  </a:moveTo>
                  <a:lnTo>
                    <a:pt x="5689" y="15525"/>
                  </a:lnTo>
                  <a:lnTo>
                    <a:pt x="13432" y="26915"/>
                  </a:lnTo>
                  <a:lnTo>
                    <a:pt x="22556" y="34724"/>
                  </a:lnTo>
                  <a:lnTo>
                    <a:pt x="32390" y="39509"/>
                  </a:lnTo>
                  <a:lnTo>
                    <a:pt x="22556" y="44293"/>
                  </a:lnTo>
                  <a:lnTo>
                    <a:pt x="13432" y="52102"/>
                  </a:lnTo>
                  <a:lnTo>
                    <a:pt x="5689" y="63492"/>
                  </a:lnTo>
                  <a:lnTo>
                    <a:pt x="0" y="7901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6415" y="2438920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 h="0">
                  <a:moveTo>
                    <a:pt x="0" y="0"/>
                  </a:moveTo>
                  <a:lnTo>
                    <a:pt x="128590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64991" y="2399411"/>
              <a:ext cx="32384" cy="79375"/>
            </a:xfrm>
            <a:custGeom>
              <a:avLst/>
              <a:gdLst/>
              <a:ahLst/>
              <a:cxnLst/>
              <a:rect l="l" t="t" r="r" b="b"/>
              <a:pathLst>
                <a:path w="32385" h="79375">
                  <a:moveTo>
                    <a:pt x="0" y="0"/>
                  </a:moveTo>
                  <a:lnTo>
                    <a:pt x="5689" y="15525"/>
                  </a:lnTo>
                  <a:lnTo>
                    <a:pt x="13432" y="26915"/>
                  </a:lnTo>
                  <a:lnTo>
                    <a:pt x="22556" y="34724"/>
                  </a:lnTo>
                  <a:lnTo>
                    <a:pt x="32390" y="39509"/>
                  </a:lnTo>
                  <a:lnTo>
                    <a:pt x="22556" y="44293"/>
                  </a:lnTo>
                  <a:lnTo>
                    <a:pt x="13432" y="52102"/>
                  </a:lnTo>
                  <a:lnTo>
                    <a:pt x="5689" y="63492"/>
                  </a:lnTo>
                  <a:lnTo>
                    <a:pt x="0" y="7901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6415" y="2222921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 h="0">
                  <a:moveTo>
                    <a:pt x="0" y="0"/>
                  </a:moveTo>
                  <a:lnTo>
                    <a:pt x="128590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64991" y="2183412"/>
              <a:ext cx="32384" cy="79375"/>
            </a:xfrm>
            <a:custGeom>
              <a:avLst/>
              <a:gdLst/>
              <a:ahLst/>
              <a:cxnLst/>
              <a:rect l="l" t="t" r="r" b="b"/>
              <a:pathLst>
                <a:path w="32385" h="79375">
                  <a:moveTo>
                    <a:pt x="0" y="0"/>
                  </a:moveTo>
                  <a:lnTo>
                    <a:pt x="5689" y="15525"/>
                  </a:lnTo>
                  <a:lnTo>
                    <a:pt x="13432" y="26915"/>
                  </a:lnTo>
                  <a:lnTo>
                    <a:pt x="22556" y="34724"/>
                  </a:lnTo>
                  <a:lnTo>
                    <a:pt x="32390" y="39509"/>
                  </a:lnTo>
                  <a:lnTo>
                    <a:pt x="22556" y="44293"/>
                  </a:lnTo>
                  <a:lnTo>
                    <a:pt x="13432" y="52102"/>
                  </a:lnTo>
                  <a:lnTo>
                    <a:pt x="5689" y="63492"/>
                  </a:lnTo>
                  <a:lnTo>
                    <a:pt x="0" y="7901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06415" y="2006922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 h="0">
                  <a:moveTo>
                    <a:pt x="0" y="0"/>
                  </a:moveTo>
                  <a:lnTo>
                    <a:pt x="128590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64991" y="1967412"/>
              <a:ext cx="32384" cy="79375"/>
            </a:xfrm>
            <a:custGeom>
              <a:avLst/>
              <a:gdLst/>
              <a:ahLst/>
              <a:cxnLst/>
              <a:rect l="l" t="t" r="r" b="b"/>
              <a:pathLst>
                <a:path w="32385" h="79375">
                  <a:moveTo>
                    <a:pt x="0" y="0"/>
                  </a:moveTo>
                  <a:lnTo>
                    <a:pt x="5689" y="15525"/>
                  </a:lnTo>
                  <a:lnTo>
                    <a:pt x="13432" y="26915"/>
                  </a:lnTo>
                  <a:lnTo>
                    <a:pt x="22556" y="34724"/>
                  </a:lnTo>
                  <a:lnTo>
                    <a:pt x="32390" y="39509"/>
                  </a:lnTo>
                  <a:lnTo>
                    <a:pt x="22556" y="44293"/>
                  </a:lnTo>
                  <a:lnTo>
                    <a:pt x="13432" y="52102"/>
                  </a:lnTo>
                  <a:lnTo>
                    <a:pt x="5689" y="63492"/>
                  </a:lnTo>
                  <a:lnTo>
                    <a:pt x="0" y="7901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08823" y="27413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604" y="0"/>
                  </a:move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4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9"/>
                  </a:lnTo>
                  <a:lnTo>
                    <a:pt x="30014" y="41511"/>
                  </a:lnTo>
                  <a:lnTo>
                    <a:pt x="36881" y="36881"/>
                  </a:lnTo>
                  <a:lnTo>
                    <a:pt x="41511" y="30014"/>
                  </a:lnTo>
                  <a:lnTo>
                    <a:pt x="43209" y="21604"/>
                  </a:lnTo>
                  <a:lnTo>
                    <a:pt x="41511" y="13195"/>
                  </a:lnTo>
                  <a:lnTo>
                    <a:pt x="36881" y="6327"/>
                  </a:lnTo>
                  <a:lnTo>
                    <a:pt x="30014" y="1697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08823" y="27413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209" y="21604"/>
                  </a:moveTo>
                  <a:lnTo>
                    <a:pt x="41511" y="13195"/>
                  </a:lnTo>
                  <a:lnTo>
                    <a:pt x="36881" y="6327"/>
                  </a:lnTo>
                  <a:lnTo>
                    <a:pt x="30014" y="1697"/>
                  </a:lnTo>
                  <a:lnTo>
                    <a:pt x="21604" y="0"/>
                  </a:ln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4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9"/>
                  </a:lnTo>
                  <a:lnTo>
                    <a:pt x="30014" y="41511"/>
                  </a:lnTo>
                  <a:lnTo>
                    <a:pt x="36881" y="36881"/>
                  </a:lnTo>
                  <a:lnTo>
                    <a:pt x="41511" y="30014"/>
                  </a:lnTo>
                  <a:lnTo>
                    <a:pt x="43209" y="21604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432824" y="2093314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604" y="0"/>
                  </a:move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4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9"/>
                  </a:lnTo>
                  <a:lnTo>
                    <a:pt x="30013" y="41511"/>
                  </a:lnTo>
                  <a:lnTo>
                    <a:pt x="36881" y="36881"/>
                  </a:lnTo>
                  <a:lnTo>
                    <a:pt x="41511" y="30014"/>
                  </a:lnTo>
                  <a:lnTo>
                    <a:pt x="43208" y="21604"/>
                  </a:lnTo>
                  <a:lnTo>
                    <a:pt x="41511" y="13195"/>
                  </a:lnTo>
                  <a:lnTo>
                    <a:pt x="36881" y="6327"/>
                  </a:lnTo>
                  <a:lnTo>
                    <a:pt x="30013" y="1697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32824" y="2093314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208" y="21604"/>
                  </a:moveTo>
                  <a:lnTo>
                    <a:pt x="41511" y="13195"/>
                  </a:lnTo>
                  <a:lnTo>
                    <a:pt x="36881" y="6327"/>
                  </a:lnTo>
                  <a:lnTo>
                    <a:pt x="30013" y="1697"/>
                  </a:lnTo>
                  <a:lnTo>
                    <a:pt x="21604" y="0"/>
                  </a:ln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4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9"/>
                  </a:lnTo>
                  <a:lnTo>
                    <a:pt x="30013" y="41511"/>
                  </a:lnTo>
                  <a:lnTo>
                    <a:pt x="36881" y="36881"/>
                  </a:lnTo>
                  <a:lnTo>
                    <a:pt x="41511" y="30014"/>
                  </a:lnTo>
                  <a:lnTo>
                    <a:pt x="43208" y="21604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756826" y="27413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04" y="0"/>
                  </a:move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4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9"/>
                  </a:lnTo>
                  <a:lnTo>
                    <a:pt x="30014" y="41511"/>
                  </a:lnTo>
                  <a:lnTo>
                    <a:pt x="36881" y="36881"/>
                  </a:lnTo>
                  <a:lnTo>
                    <a:pt x="41511" y="30014"/>
                  </a:lnTo>
                  <a:lnTo>
                    <a:pt x="43209" y="21604"/>
                  </a:lnTo>
                  <a:lnTo>
                    <a:pt x="41511" y="13195"/>
                  </a:lnTo>
                  <a:lnTo>
                    <a:pt x="36881" y="6327"/>
                  </a:lnTo>
                  <a:lnTo>
                    <a:pt x="30014" y="1697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56826" y="27413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209" y="21604"/>
                  </a:moveTo>
                  <a:lnTo>
                    <a:pt x="41511" y="13195"/>
                  </a:lnTo>
                  <a:lnTo>
                    <a:pt x="36881" y="6327"/>
                  </a:lnTo>
                  <a:lnTo>
                    <a:pt x="30014" y="1697"/>
                  </a:lnTo>
                  <a:lnTo>
                    <a:pt x="21604" y="0"/>
                  </a:ln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4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9"/>
                  </a:lnTo>
                  <a:lnTo>
                    <a:pt x="30014" y="41511"/>
                  </a:lnTo>
                  <a:lnTo>
                    <a:pt x="36881" y="36881"/>
                  </a:lnTo>
                  <a:lnTo>
                    <a:pt x="41511" y="30014"/>
                  </a:lnTo>
                  <a:lnTo>
                    <a:pt x="43209" y="21604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432824" y="24173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604" y="0"/>
                  </a:move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3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8"/>
                  </a:lnTo>
                  <a:lnTo>
                    <a:pt x="30013" y="41511"/>
                  </a:lnTo>
                  <a:lnTo>
                    <a:pt x="36881" y="36881"/>
                  </a:lnTo>
                  <a:lnTo>
                    <a:pt x="41511" y="30013"/>
                  </a:lnTo>
                  <a:lnTo>
                    <a:pt x="43208" y="21604"/>
                  </a:lnTo>
                  <a:lnTo>
                    <a:pt x="41511" y="13195"/>
                  </a:lnTo>
                  <a:lnTo>
                    <a:pt x="36881" y="6327"/>
                  </a:lnTo>
                  <a:lnTo>
                    <a:pt x="30013" y="1697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32824" y="24173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208" y="21604"/>
                  </a:moveTo>
                  <a:lnTo>
                    <a:pt x="41511" y="13195"/>
                  </a:lnTo>
                  <a:lnTo>
                    <a:pt x="36881" y="6327"/>
                  </a:lnTo>
                  <a:lnTo>
                    <a:pt x="30013" y="1697"/>
                  </a:lnTo>
                  <a:lnTo>
                    <a:pt x="21604" y="0"/>
                  </a:lnTo>
                  <a:lnTo>
                    <a:pt x="13195" y="1697"/>
                  </a:lnTo>
                  <a:lnTo>
                    <a:pt x="6327" y="6327"/>
                  </a:lnTo>
                  <a:lnTo>
                    <a:pt x="1697" y="13195"/>
                  </a:lnTo>
                  <a:lnTo>
                    <a:pt x="0" y="21604"/>
                  </a:lnTo>
                  <a:lnTo>
                    <a:pt x="1697" y="30013"/>
                  </a:lnTo>
                  <a:lnTo>
                    <a:pt x="6327" y="36881"/>
                  </a:lnTo>
                  <a:lnTo>
                    <a:pt x="13195" y="41511"/>
                  </a:lnTo>
                  <a:lnTo>
                    <a:pt x="21604" y="43208"/>
                  </a:lnTo>
                  <a:lnTo>
                    <a:pt x="30013" y="41511"/>
                  </a:lnTo>
                  <a:lnTo>
                    <a:pt x="36881" y="36881"/>
                  </a:lnTo>
                  <a:lnTo>
                    <a:pt x="41511" y="30013"/>
                  </a:lnTo>
                  <a:lnTo>
                    <a:pt x="43208" y="21604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30427" y="211491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648003"/>
                  </a:moveTo>
                  <a:lnTo>
                    <a:pt x="324001" y="0"/>
                  </a:lnTo>
                  <a:lnTo>
                    <a:pt x="648003" y="648003"/>
                  </a:lnTo>
                  <a:lnTo>
                    <a:pt x="0" y="648003"/>
                  </a:lnTo>
                  <a:close/>
                </a:path>
                <a:path w="648335" h="648335">
                  <a:moveTo>
                    <a:pt x="0" y="648003"/>
                  </a:moveTo>
                  <a:lnTo>
                    <a:pt x="324001" y="324001"/>
                  </a:lnTo>
                </a:path>
                <a:path w="648335" h="648335">
                  <a:moveTo>
                    <a:pt x="324001" y="0"/>
                  </a:moveTo>
                  <a:lnTo>
                    <a:pt x="324001" y="324001"/>
                  </a:lnTo>
                </a:path>
                <a:path w="648335" h="648335">
                  <a:moveTo>
                    <a:pt x="648003" y="648003"/>
                  </a:moveTo>
                  <a:lnTo>
                    <a:pt x="324001" y="324001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2989681" y="1335655"/>
            <a:ext cx="2632075" cy="1722120"/>
            <a:chOff x="2989681" y="1335655"/>
            <a:chExt cx="2632075" cy="1722120"/>
          </a:xfrm>
        </p:grpSpPr>
        <p:sp>
          <p:nvSpPr>
            <p:cNvPr id="33" name="object 33" descr=""/>
            <p:cNvSpPr/>
            <p:nvPr/>
          </p:nvSpPr>
          <p:spPr>
            <a:xfrm>
              <a:off x="2989681" y="1335655"/>
              <a:ext cx="2632075" cy="1722120"/>
            </a:xfrm>
            <a:custGeom>
              <a:avLst/>
              <a:gdLst/>
              <a:ahLst/>
              <a:cxnLst/>
              <a:rect l="l" t="t" r="r" b="b"/>
              <a:pathLst>
                <a:path w="2632075" h="1722120">
                  <a:moveTo>
                    <a:pt x="2585683" y="0"/>
                  </a:moveTo>
                  <a:lnTo>
                    <a:pt x="46122" y="0"/>
                  </a:lnTo>
                  <a:lnTo>
                    <a:pt x="28169" y="3624"/>
                  </a:lnTo>
                  <a:lnTo>
                    <a:pt x="13508" y="13508"/>
                  </a:lnTo>
                  <a:lnTo>
                    <a:pt x="3624" y="28169"/>
                  </a:lnTo>
                  <a:lnTo>
                    <a:pt x="0" y="46122"/>
                  </a:lnTo>
                  <a:lnTo>
                    <a:pt x="0" y="1721602"/>
                  </a:lnTo>
                  <a:lnTo>
                    <a:pt x="2631806" y="1721602"/>
                  </a:lnTo>
                  <a:lnTo>
                    <a:pt x="2631806" y="46122"/>
                  </a:lnTo>
                  <a:lnTo>
                    <a:pt x="2628181" y="28169"/>
                  </a:lnTo>
                  <a:lnTo>
                    <a:pt x="2618297" y="13508"/>
                  </a:lnTo>
                  <a:lnTo>
                    <a:pt x="2603636" y="3624"/>
                  </a:lnTo>
                  <a:lnTo>
                    <a:pt x="2585683" y="0"/>
                  </a:lnTo>
                  <a:close/>
                </a:path>
              </a:pathLst>
            </a:custGeom>
            <a:solidFill>
              <a:srgbClr val="EF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999803" y="1551053"/>
              <a:ext cx="2611755" cy="1496695"/>
            </a:xfrm>
            <a:custGeom>
              <a:avLst/>
              <a:gdLst/>
              <a:ahLst/>
              <a:cxnLst/>
              <a:rect l="l" t="t" r="r" b="b"/>
              <a:pathLst>
                <a:path w="2611754" h="1496695">
                  <a:moveTo>
                    <a:pt x="2611561" y="0"/>
                  </a:moveTo>
                  <a:lnTo>
                    <a:pt x="0" y="0"/>
                  </a:lnTo>
                  <a:lnTo>
                    <a:pt x="0" y="1496082"/>
                  </a:lnTo>
                  <a:lnTo>
                    <a:pt x="2611561" y="1496082"/>
                  </a:lnTo>
                  <a:lnTo>
                    <a:pt x="261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02932" y="407718"/>
            <a:ext cx="4852670" cy="111125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114">
                <a:latin typeface="Calibri"/>
                <a:cs typeface="Calibri"/>
              </a:rPr>
              <a:t>MHD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turbulence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ubiquitous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solar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wind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[1]</a:t>
            </a:r>
            <a:endParaRPr sz="1100">
              <a:latin typeface="Calibri"/>
              <a:cs typeface="Calibri"/>
            </a:endParaRPr>
          </a:p>
          <a:p>
            <a:pPr marL="12700" marR="445134">
              <a:lnSpc>
                <a:spcPct val="102899"/>
              </a:lnSpc>
              <a:spcBef>
                <a:spcPts val="155"/>
              </a:spcBef>
            </a:pPr>
            <a:r>
              <a:rPr dirty="0" sz="1100">
                <a:latin typeface="Calibri"/>
                <a:cs typeface="Calibri"/>
              </a:rPr>
              <a:t>Evidence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intermittency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corresponds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coherent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structures</a:t>
            </a:r>
            <a:r>
              <a:rPr dirty="0" sz="1100" spc="26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[2] </a:t>
            </a:r>
            <a:r>
              <a:rPr dirty="0" sz="1100">
                <a:latin typeface="Calibri"/>
                <a:cs typeface="Calibri"/>
              </a:rPr>
              <a:t>Coherent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structure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evolution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drives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energy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across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spatial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scales:</a:t>
            </a:r>
            <a:endParaRPr sz="1100">
              <a:latin typeface="Calibri"/>
              <a:cs typeface="Calibri"/>
            </a:endParaRPr>
          </a:p>
          <a:p>
            <a:pPr marL="289560" marR="1235075">
              <a:lnSpc>
                <a:spcPct val="100000"/>
              </a:lnSpc>
              <a:spcBef>
                <a:spcPts val="85"/>
              </a:spcBef>
            </a:pPr>
            <a:r>
              <a:rPr dirty="0" sz="1000">
                <a:latin typeface="Calibri"/>
                <a:cs typeface="Calibri"/>
              </a:rPr>
              <a:t>Current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sheet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breakup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drive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energy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smaller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scales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[3]</a:t>
            </a:r>
            <a:r>
              <a:rPr dirty="0" sz="1000" spc="85">
                <a:latin typeface="Calibri"/>
                <a:cs typeface="Calibri"/>
              </a:rPr>
              <a:t> Flux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ropes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merge</a:t>
            </a:r>
            <a:r>
              <a:rPr dirty="0" sz="1000" spc="1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drive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energy</a:t>
            </a:r>
            <a:r>
              <a:rPr dirty="0" sz="1000" spc="1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larger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scales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[4]</a:t>
            </a:r>
            <a:endParaRPr sz="10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  <a:spcBef>
                <a:spcPts val="350"/>
              </a:spcBef>
              <a:tabLst>
                <a:tab pos="2965450" algn="l"/>
              </a:tabLst>
            </a:pPr>
            <a:r>
              <a:rPr dirty="0" sz="1100" spc="95" b="1">
                <a:solidFill>
                  <a:srgbClr val="B12121"/>
                </a:solidFill>
                <a:latin typeface="Calibri"/>
                <a:cs typeface="Calibri"/>
              </a:rPr>
              <a:t>Magnetic</a:t>
            </a:r>
            <a:r>
              <a:rPr dirty="0" sz="1100" spc="185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105" b="1">
                <a:solidFill>
                  <a:srgbClr val="B12121"/>
                </a:solidFill>
                <a:latin typeface="Calibri"/>
                <a:cs typeface="Calibri"/>
              </a:rPr>
              <a:t>Field</a:t>
            </a:r>
            <a:r>
              <a:rPr dirty="0" sz="1100" spc="185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85" b="1">
                <a:solidFill>
                  <a:srgbClr val="B12121"/>
                </a:solidFill>
                <a:latin typeface="Calibri"/>
                <a:cs typeface="Calibri"/>
              </a:rPr>
              <a:t>Topology</a:t>
            </a:r>
            <a:r>
              <a:rPr dirty="0" sz="1100" b="1">
                <a:solidFill>
                  <a:srgbClr val="B12121"/>
                </a:solidFill>
                <a:latin typeface="Calibri"/>
                <a:cs typeface="Calibri"/>
              </a:rPr>
              <a:t>	</a:t>
            </a:r>
            <a:r>
              <a:rPr dirty="0" sz="1100" spc="100" b="1">
                <a:solidFill>
                  <a:srgbClr val="B12121"/>
                </a:solidFill>
                <a:latin typeface="Calibri"/>
                <a:cs typeface="Calibri"/>
              </a:rPr>
              <a:t>Turbulent</a:t>
            </a:r>
            <a:r>
              <a:rPr dirty="0" sz="1100" spc="19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125" b="1">
                <a:solidFill>
                  <a:srgbClr val="B12121"/>
                </a:solidFill>
                <a:latin typeface="Calibri"/>
                <a:cs typeface="Calibri"/>
              </a:rPr>
              <a:t>Energy</a:t>
            </a:r>
            <a:r>
              <a:rPr dirty="0" sz="1100" spc="19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80" b="1">
                <a:solidFill>
                  <a:srgbClr val="B12121"/>
                </a:solidFill>
                <a:latin typeface="Calibri"/>
                <a:cs typeface="Calibri"/>
              </a:rPr>
              <a:t>Transfer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179800" y="1653697"/>
            <a:ext cx="22644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ts val="12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Turbulent</a:t>
            </a:r>
            <a:r>
              <a:rPr dirty="0" sz="1000" spc="229">
                <a:latin typeface="Calibri"/>
                <a:cs typeface="Calibri"/>
              </a:rPr>
              <a:t>  </a:t>
            </a:r>
            <a:r>
              <a:rPr dirty="0" sz="1000">
                <a:latin typeface="Calibri"/>
                <a:cs typeface="Calibri"/>
              </a:rPr>
              <a:t>energy</a:t>
            </a:r>
            <a:r>
              <a:rPr dirty="0" sz="1000" spc="235">
                <a:latin typeface="Calibri"/>
                <a:cs typeface="Calibri"/>
              </a:rPr>
              <a:t>  </a:t>
            </a:r>
            <a:r>
              <a:rPr dirty="0" sz="1000">
                <a:latin typeface="Calibri"/>
                <a:cs typeface="Calibri"/>
              </a:rPr>
              <a:t>transfer</a:t>
            </a:r>
            <a:r>
              <a:rPr dirty="0" sz="1000" spc="235">
                <a:latin typeface="Calibri"/>
                <a:cs typeface="Calibri"/>
              </a:rPr>
              <a:t>  </a:t>
            </a:r>
            <a:r>
              <a:rPr dirty="0" sz="1000">
                <a:latin typeface="Calibri"/>
                <a:cs typeface="Calibri"/>
              </a:rPr>
              <a:t>rate</a:t>
            </a:r>
            <a:r>
              <a:rPr dirty="0" sz="1000" spc="235">
                <a:latin typeface="Calibri"/>
                <a:cs typeface="Calibri"/>
              </a:rPr>
              <a:t>  </a:t>
            </a:r>
            <a:r>
              <a:rPr dirty="0" sz="1000" spc="-10">
                <a:latin typeface="Calibri"/>
                <a:cs typeface="Calibri"/>
              </a:rPr>
              <a:t>using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r>
              <a:rPr dirty="0" sz="1000" spc="240" b="1">
                <a:latin typeface="Calibri"/>
                <a:cs typeface="Calibri"/>
              </a:rPr>
              <a:t>MHD</a:t>
            </a:r>
            <a:r>
              <a:rPr dirty="0" sz="1000" spc="165" b="1">
                <a:latin typeface="Calibri"/>
                <a:cs typeface="Calibri"/>
              </a:rPr>
              <a:t> </a:t>
            </a:r>
            <a:r>
              <a:rPr dirty="0" sz="1000" spc="105" b="1">
                <a:latin typeface="Calibri"/>
                <a:cs typeface="Calibri"/>
              </a:rPr>
              <a:t>Yaglom</a:t>
            </a:r>
            <a:r>
              <a:rPr dirty="0" sz="1000" spc="160" b="1">
                <a:latin typeface="Calibri"/>
                <a:cs typeface="Calibri"/>
              </a:rPr>
              <a:t> </a:t>
            </a:r>
            <a:r>
              <a:rPr dirty="0" sz="1000" spc="75" b="1">
                <a:latin typeface="Calibri"/>
                <a:cs typeface="Calibri"/>
              </a:rPr>
              <a:t>Law</a:t>
            </a:r>
            <a:r>
              <a:rPr dirty="0" sz="1000" spc="75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418317" y="2050851"/>
            <a:ext cx="76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4418317" y="22440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3154400" y="2136437"/>
            <a:ext cx="2315845" cy="795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8890">
              <a:lnSpc>
                <a:spcPct val="100000"/>
              </a:lnSpc>
              <a:spcBef>
                <a:spcPts val="95"/>
              </a:spcBef>
            </a:pPr>
            <a:r>
              <a:rPr dirty="0" sz="1000" spc="95" i="1">
                <a:latin typeface="Calibri"/>
                <a:cs typeface="Calibri"/>
              </a:rPr>
              <a:t>S</a:t>
            </a:r>
            <a:r>
              <a:rPr dirty="0" baseline="-11904" sz="1050" spc="142" i="1">
                <a:latin typeface="Georgia"/>
                <a:cs typeface="Georgia"/>
              </a:rPr>
              <a:t>r</a:t>
            </a:r>
            <a:r>
              <a:rPr dirty="0" baseline="-11904" sz="1050" spc="284" i="1">
                <a:latin typeface="Georgia"/>
                <a:cs typeface="Georgia"/>
              </a:rPr>
              <a:t> </a:t>
            </a:r>
            <a:r>
              <a:rPr dirty="0" sz="1000" spc="270">
                <a:latin typeface="Calibri"/>
                <a:cs typeface="Calibri"/>
              </a:rPr>
              <a:t>=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220">
                <a:latin typeface="Cambria"/>
                <a:cs typeface="Cambria"/>
              </a:rPr>
              <a:t>−</a:t>
            </a:r>
            <a:r>
              <a:rPr dirty="0" sz="1000" spc="-95">
                <a:latin typeface="Cambria"/>
                <a:cs typeface="Cambria"/>
              </a:rPr>
              <a:t> </a:t>
            </a:r>
            <a:r>
              <a:rPr dirty="0" baseline="-38888" sz="1500" spc="-37">
                <a:latin typeface="Calibri"/>
                <a:cs typeface="Calibri"/>
              </a:rPr>
              <a:t>3</a:t>
            </a:r>
            <a:r>
              <a:rPr dirty="0" baseline="-38888" sz="1500" spc="-165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ϵr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"/>
              <a:cs typeface="Calibri"/>
            </a:endParaRPr>
          </a:p>
          <a:p>
            <a:pPr algn="just" marL="25400" marR="3048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Constant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positive</a:t>
            </a:r>
            <a:r>
              <a:rPr dirty="0" sz="1000" spc="4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energy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transfer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rates </a:t>
            </a:r>
            <a:r>
              <a:rPr dirty="0" sz="1000">
                <a:latin typeface="Calibri"/>
                <a:cs typeface="Calibri"/>
              </a:rPr>
              <a:t>identified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on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MHD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scales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[5]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support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 forward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cascade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25844" y="3063543"/>
            <a:ext cx="5508625" cy="38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 spc="20" b="1">
                <a:latin typeface="Calibri"/>
                <a:cs typeface="Calibri"/>
              </a:rPr>
              <a:t>[1]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Bruno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and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Carbone,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Living</a:t>
            </a:r>
            <a:r>
              <a:rPr dirty="0" sz="800" spc="175" i="1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Rev.</a:t>
            </a:r>
            <a:r>
              <a:rPr dirty="0" sz="800" spc="285" i="1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Solar</a:t>
            </a:r>
            <a:r>
              <a:rPr dirty="0" sz="800" spc="175" i="1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Phys.</a:t>
            </a:r>
            <a:r>
              <a:rPr dirty="0" sz="800" spc="260" i="1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(2013)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 b="1">
                <a:latin typeface="Calibri"/>
                <a:cs typeface="Calibri"/>
              </a:rPr>
              <a:t>[2]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e.g.</a:t>
            </a:r>
            <a:r>
              <a:rPr dirty="0" sz="800" spc="260">
                <a:latin typeface="Calibri"/>
                <a:cs typeface="Calibri"/>
              </a:rPr>
              <a:t> </a:t>
            </a:r>
            <a:r>
              <a:rPr dirty="0" sz="800" spc="80">
                <a:latin typeface="Calibri"/>
                <a:cs typeface="Calibri"/>
              </a:rPr>
              <a:t>H.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Wu,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Honghong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et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al.,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Astrophys.</a:t>
            </a:r>
            <a:r>
              <a:rPr dirty="0" sz="800" spc="285" i="1">
                <a:latin typeface="Calibri"/>
                <a:cs typeface="Calibri"/>
              </a:rPr>
              <a:t> </a:t>
            </a:r>
            <a:r>
              <a:rPr dirty="0" sz="800" spc="125" i="1">
                <a:latin typeface="Calibri"/>
                <a:cs typeface="Calibri"/>
              </a:rPr>
              <a:t>J.</a:t>
            </a:r>
            <a:r>
              <a:rPr dirty="0" sz="800" spc="175" i="1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Lett.</a:t>
            </a:r>
            <a:r>
              <a:rPr dirty="0" sz="800" spc="265" i="1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20" b="1">
                <a:latin typeface="Calibri"/>
                <a:cs typeface="Calibri"/>
              </a:rPr>
              <a:t>[3]</a:t>
            </a:r>
            <a:r>
              <a:rPr dirty="0" sz="800" spc="185" b="1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Pezzi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et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al.,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Astronomy</a:t>
            </a:r>
            <a:r>
              <a:rPr dirty="0" sz="800" spc="210" i="1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and</a:t>
            </a:r>
            <a:r>
              <a:rPr dirty="0" sz="800" spc="215" i="1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Astrophysics</a:t>
            </a:r>
            <a:r>
              <a:rPr dirty="0" sz="800" spc="300" i="1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(2024)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20" b="1">
                <a:latin typeface="Calibri"/>
                <a:cs typeface="Calibri"/>
              </a:rPr>
              <a:t>[4]</a:t>
            </a:r>
            <a:r>
              <a:rPr dirty="0" sz="800" spc="185" b="1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Boldyrev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and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Loureiro,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Astrophys.</a:t>
            </a:r>
            <a:r>
              <a:rPr dirty="0" sz="800" spc="330" i="1">
                <a:latin typeface="Calibri"/>
                <a:cs typeface="Calibri"/>
              </a:rPr>
              <a:t> </a:t>
            </a:r>
            <a:r>
              <a:rPr dirty="0" sz="800" spc="195" i="1">
                <a:latin typeface="Calibri"/>
                <a:cs typeface="Calibri"/>
              </a:rPr>
              <a:t>J</a:t>
            </a:r>
            <a:r>
              <a:rPr dirty="0" sz="800" spc="325" i="1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(2017)</a:t>
            </a:r>
            <a:r>
              <a:rPr dirty="0" sz="800" spc="185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[5]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spc="50">
                <a:latin typeface="Calibri"/>
                <a:cs typeface="Calibri"/>
              </a:rPr>
              <a:t>Sorriso-</a:t>
            </a:r>
            <a:r>
              <a:rPr dirty="0" sz="800">
                <a:latin typeface="Calibri"/>
                <a:cs typeface="Calibri"/>
              </a:rPr>
              <a:t>Valvo</a:t>
            </a:r>
            <a:r>
              <a:rPr dirty="0" sz="800" spc="14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et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al.,</a:t>
            </a:r>
            <a:r>
              <a:rPr dirty="0" sz="800" spc="135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Phys.</a:t>
            </a:r>
            <a:r>
              <a:rPr dirty="0" sz="800" spc="275" i="1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Rev.</a:t>
            </a:r>
            <a:r>
              <a:rPr dirty="0" sz="800" spc="270" i="1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Lett.</a:t>
            </a:r>
            <a:r>
              <a:rPr dirty="0" sz="800" spc="270" i="1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(2007)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42" name="object 42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83993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46" name="object 46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48" name="object 4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2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62405"/>
            <a:ext cx="199961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155">
                <a:solidFill>
                  <a:srgbClr val="003D1E"/>
                </a:solidFill>
                <a:latin typeface="Calibri"/>
                <a:cs typeface="Calibri"/>
              </a:rPr>
              <a:t>MHD</a:t>
            </a:r>
            <a:r>
              <a:rPr dirty="0" sz="1400" spc="32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3D1E"/>
                </a:solidFill>
                <a:latin typeface="Calibri"/>
                <a:cs typeface="Calibri"/>
              </a:rPr>
              <a:t>Turbulence</a:t>
            </a:r>
            <a:r>
              <a:rPr dirty="0" sz="1400" spc="32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003D1E"/>
                </a:solidFill>
                <a:latin typeface="Calibri"/>
                <a:cs typeface="Calibri"/>
              </a:rPr>
              <a:t>Scaling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9267" y="810294"/>
            <a:ext cx="2741554" cy="17491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70557" y="2615023"/>
            <a:ext cx="20193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7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5:</a:t>
            </a:r>
            <a:r>
              <a:rPr dirty="0" sz="1000" spc="18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Kiyani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et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2015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Figure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6" name="object 6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210"/>
              <a:t>LS</a:t>
            </a:r>
            <a:r>
              <a:rPr dirty="0" spc="165"/>
              <a:t> </a:t>
            </a:r>
            <a:r>
              <a:rPr dirty="0" spc="45"/>
              <a:t>Gradient</a:t>
            </a:r>
            <a:r>
              <a:rPr dirty="0" spc="170"/>
              <a:t> </a:t>
            </a:r>
            <a:r>
              <a:rPr dirty="0" spc="50"/>
              <a:t>Estimation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5844" y="583131"/>
            <a:ext cx="25247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Minimise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229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objective</a:t>
            </a:r>
            <a:r>
              <a:rPr dirty="0" sz="1100" spc="229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function</a:t>
            </a:r>
            <a:r>
              <a:rPr dirty="0" sz="1100" spc="229">
                <a:latin typeface="Calibri"/>
                <a:cs typeface="Calibri"/>
              </a:rPr>
              <a:t> </a:t>
            </a:r>
            <a:r>
              <a:rPr dirty="0" sz="1100" spc="120" i="1">
                <a:latin typeface="Calibri"/>
                <a:cs typeface="Calibri"/>
              </a:rPr>
              <a:t>S</a:t>
            </a:r>
            <a:r>
              <a:rPr dirty="0" sz="1100" spc="120">
                <a:latin typeface="Calibri"/>
                <a:cs typeface="Calibri"/>
              </a:rPr>
              <a:t>,</a:t>
            </a:r>
            <a:r>
              <a:rPr dirty="0" sz="1100" spc="229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where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55852" y="1018106"/>
            <a:ext cx="26479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65" i="1">
                <a:latin typeface="Calibri"/>
                <a:cs typeface="Calibri"/>
              </a:rPr>
              <a:t>S</a:t>
            </a:r>
            <a:r>
              <a:rPr dirty="0" sz="1100" spc="114" i="1">
                <a:latin typeface="Calibri"/>
                <a:cs typeface="Calibri"/>
              </a:rPr>
              <a:t> </a:t>
            </a:r>
            <a:r>
              <a:rPr dirty="0" sz="1100" spc="245">
                <a:latin typeface="Calibri"/>
                <a:cs typeface="Calibri"/>
              </a:rPr>
              <a:t>=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07972" y="882254"/>
            <a:ext cx="54546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075" algn="l"/>
                <a:tab pos="446405" algn="l"/>
              </a:tabLst>
            </a:pPr>
            <a:r>
              <a:rPr dirty="0" sz="800" spc="-50">
                <a:latin typeface="Calibri"/>
                <a:cs typeface="Calibri"/>
              </a:rPr>
              <a:t>3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05" i="1">
                <a:latin typeface="Calibri"/>
                <a:cs typeface="Calibri"/>
              </a:rPr>
              <a:t>N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105" i="1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34794" y="886496"/>
            <a:ext cx="6813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919">
                <a:latin typeface="Lucida Sans Unicode"/>
                <a:cs typeface="Lucida Sans Unicode"/>
              </a:rPr>
              <a:t>Σ</a:t>
            </a:r>
            <a:r>
              <a:rPr dirty="0" sz="1100" spc="-135">
                <a:latin typeface="Lucida Sans Unicode"/>
                <a:cs typeface="Lucida Sans Unicode"/>
              </a:rPr>
              <a:t> </a:t>
            </a:r>
            <a:r>
              <a:rPr dirty="0" sz="1100" spc="919">
                <a:latin typeface="Lucida Sans Unicode"/>
                <a:cs typeface="Lucida Sans Unicode"/>
              </a:rPr>
              <a:t>Σ</a:t>
            </a:r>
            <a:r>
              <a:rPr dirty="0" sz="1100" spc="-125">
                <a:latin typeface="Lucida Sans Unicode"/>
                <a:cs typeface="Lucida Sans Unicode"/>
              </a:rPr>
              <a:t> </a:t>
            </a:r>
            <a:r>
              <a:rPr dirty="0" sz="1100" spc="860">
                <a:latin typeface="Lucida Sans Unicode"/>
                <a:cs typeface="Lucida Sans Unicode"/>
              </a:rPr>
              <a:t>Σ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189530" y="1018106"/>
            <a:ext cx="225742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b="1" i="1">
                <a:latin typeface="Georgia"/>
                <a:cs typeface="Georgia"/>
              </a:rPr>
              <a:t>k</a:t>
            </a:r>
            <a:r>
              <a:rPr dirty="0" baseline="-10416" sz="1200" i="1">
                <a:latin typeface="Calibri"/>
                <a:cs typeface="Calibri"/>
              </a:rPr>
              <a:t>n</a:t>
            </a:r>
            <a:r>
              <a:rPr dirty="0" baseline="-10416" sz="1200" spc="179" i="1">
                <a:latin typeface="Calibri"/>
                <a:cs typeface="Calibri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65">
                <a:latin typeface="Calibri"/>
                <a:cs typeface="Calibri"/>
              </a:rPr>
              <a:t>(</a:t>
            </a:r>
            <a:r>
              <a:rPr dirty="0" sz="1100" spc="65" b="1" i="1">
                <a:latin typeface="Georgia"/>
                <a:cs typeface="Georgia"/>
              </a:rPr>
              <a:t>r</a:t>
            </a:r>
            <a:r>
              <a:rPr dirty="0" baseline="-10416" sz="1200" spc="97" i="1">
                <a:latin typeface="Calibri"/>
                <a:cs typeface="Calibri"/>
              </a:rPr>
              <a:t>α</a:t>
            </a:r>
            <a:r>
              <a:rPr dirty="0" baseline="-10416" sz="1200" spc="179" i="1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5">
                <a:latin typeface="Cambria"/>
                <a:cs typeface="Cambria"/>
              </a:rPr>
              <a:t> </a:t>
            </a:r>
            <a:r>
              <a:rPr dirty="0" sz="1100" b="1" i="1">
                <a:latin typeface="Georgia"/>
                <a:cs typeface="Georgia"/>
              </a:rPr>
              <a:t>r</a:t>
            </a:r>
            <a:r>
              <a:rPr dirty="0" baseline="-13888" sz="1200" i="1">
                <a:latin typeface="Calibri"/>
                <a:cs typeface="Calibri"/>
              </a:rPr>
              <a:t>β</a:t>
            </a:r>
            <a:r>
              <a:rPr dirty="0" baseline="-13888" sz="1200" spc="-127" i="1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5">
                <a:latin typeface="Cambria"/>
                <a:cs typeface="Cambria"/>
              </a:rPr>
              <a:t> </a:t>
            </a:r>
            <a:r>
              <a:rPr dirty="0" sz="1100" spc="100">
                <a:latin typeface="Calibri"/>
                <a:cs typeface="Calibri"/>
              </a:rPr>
              <a:t>(</a:t>
            </a:r>
            <a:r>
              <a:rPr dirty="0" sz="1100" spc="100" i="1">
                <a:latin typeface="Calibri"/>
                <a:cs typeface="Calibri"/>
              </a:rPr>
              <a:t>x</a:t>
            </a:r>
            <a:r>
              <a:rPr dirty="0" baseline="-10416" sz="1200" spc="150" i="1">
                <a:latin typeface="Calibri"/>
                <a:cs typeface="Calibri"/>
              </a:rPr>
              <a:t>n</a:t>
            </a:r>
            <a:r>
              <a:rPr dirty="0" sz="1100" spc="100">
                <a:latin typeface="Calibri"/>
                <a:cs typeface="Calibri"/>
              </a:rPr>
              <a:t>(</a:t>
            </a:r>
            <a:r>
              <a:rPr dirty="0" sz="1100" spc="100" b="1" i="1">
                <a:latin typeface="Georgia"/>
                <a:cs typeface="Georgia"/>
              </a:rPr>
              <a:t>r</a:t>
            </a:r>
            <a:r>
              <a:rPr dirty="0" baseline="-10416" sz="1200" spc="150" i="1">
                <a:latin typeface="Calibri"/>
                <a:cs typeface="Calibri"/>
              </a:rPr>
              <a:t>α</a:t>
            </a:r>
            <a:r>
              <a:rPr dirty="0" sz="1100" spc="100">
                <a:latin typeface="Calibri"/>
                <a:cs typeface="Calibri"/>
              </a:rPr>
              <a:t>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90" i="1">
                <a:latin typeface="Calibri"/>
                <a:cs typeface="Calibri"/>
              </a:rPr>
              <a:t>x</a:t>
            </a:r>
            <a:r>
              <a:rPr dirty="0" baseline="-10416" sz="1200" spc="135" i="1">
                <a:latin typeface="Calibri"/>
                <a:cs typeface="Calibri"/>
              </a:rPr>
              <a:t>n</a:t>
            </a:r>
            <a:r>
              <a:rPr dirty="0" sz="1100" spc="90">
                <a:latin typeface="Calibri"/>
                <a:cs typeface="Calibri"/>
              </a:rPr>
              <a:t>(</a:t>
            </a:r>
            <a:r>
              <a:rPr dirty="0" sz="1100" spc="90" b="1" i="1">
                <a:latin typeface="Georgia"/>
                <a:cs typeface="Georgia"/>
              </a:rPr>
              <a:t>r</a:t>
            </a:r>
            <a:r>
              <a:rPr dirty="0" baseline="-13888" sz="1200" spc="135" i="1">
                <a:latin typeface="Calibri"/>
                <a:cs typeface="Calibri"/>
              </a:rPr>
              <a:t>β</a:t>
            </a:r>
            <a:r>
              <a:rPr dirty="0" baseline="-13888" sz="1200" spc="-127" i="1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))]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95558" y="99158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31726" y="1018106"/>
            <a:ext cx="2025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latin typeface="Calibri"/>
                <a:cs typeface="Calibri"/>
              </a:rPr>
              <a:t>(4)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83487" y="1932062"/>
            <a:ext cx="133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235">
                <a:latin typeface="Calibri"/>
                <a:cs typeface="Calibri"/>
              </a:rPr>
              <a:t>=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62444" y="1838336"/>
            <a:ext cx="78930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494665" algn="l"/>
              </a:tabLst>
            </a:pPr>
            <a:r>
              <a:rPr dirty="0" u="sng" sz="1100" spc="9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∂B</a:t>
            </a:r>
            <a:r>
              <a:rPr dirty="0" u="sng" baseline="-10416" sz="1200" spc="142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baseline="-10416" sz="1200" i="1">
                <a:latin typeface="Calibri"/>
                <a:cs typeface="Calibri"/>
              </a:rPr>
              <a:t>	</a:t>
            </a:r>
            <a:r>
              <a:rPr dirty="0" u="sng" sz="1100" spc="5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u="sng" sz="1100" spc="5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90079" y="2027096"/>
            <a:ext cx="7556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67359" algn="l"/>
              </a:tabLst>
            </a:pPr>
            <a:r>
              <a:rPr dirty="0" sz="1100" spc="75" i="1">
                <a:latin typeface="Calibri"/>
                <a:cs typeface="Calibri"/>
              </a:rPr>
              <a:t>∂r</a:t>
            </a:r>
            <a:r>
              <a:rPr dirty="0" baseline="-10416" sz="1200" spc="112" i="1">
                <a:latin typeface="Calibri"/>
                <a:cs typeface="Calibri"/>
              </a:rPr>
              <a:t>j</a:t>
            </a:r>
            <a:r>
              <a:rPr dirty="0" baseline="-10416" sz="1200" i="1">
                <a:latin typeface="Calibri"/>
                <a:cs typeface="Calibri"/>
              </a:rPr>
              <a:t>	</a:t>
            </a:r>
            <a:r>
              <a:rPr dirty="0" sz="1100" spc="60">
                <a:latin typeface="Calibri"/>
                <a:cs typeface="Calibri"/>
              </a:rPr>
              <a:t>2</a:t>
            </a:r>
            <a:r>
              <a:rPr dirty="0" sz="1100" spc="60" i="1">
                <a:latin typeface="Calibri"/>
                <a:cs typeface="Calibri"/>
              </a:rPr>
              <a:t>N</a:t>
            </a:r>
            <a:r>
              <a:rPr dirty="0" sz="1100" spc="-125" i="1">
                <a:latin typeface="Calibri"/>
                <a:cs typeface="Calibri"/>
              </a:rPr>
              <a:t> </a:t>
            </a:r>
            <a:r>
              <a:rPr dirty="0" baseline="20833" sz="1200" spc="-75">
                <a:latin typeface="Calibri"/>
                <a:cs typeface="Calibri"/>
              </a:rPr>
              <a:t>2</a:t>
            </a:r>
            <a:endParaRPr baseline="20833"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13153" y="1796210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39988" y="1800439"/>
            <a:ext cx="2133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Lucida Sans Unicode"/>
                <a:cs typeface="Lucida Sans Unicode"/>
              </a:rPr>
              <a:t>Σ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3144" y="1225015"/>
            <a:ext cx="5194935" cy="62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32560">
              <a:lnSpc>
                <a:spcPct val="100000"/>
              </a:lnSpc>
              <a:spcBef>
                <a:spcPts val="95"/>
              </a:spcBef>
            </a:pPr>
            <a:r>
              <a:rPr dirty="0" baseline="3472" sz="1200" spc="187" i="1">
                <a:latin typeface="Calibri"/>
                <a:cs typeface="Calibri"/>
              </a:rPr>
              <a:t>n</a:t>
            </a:r>
            <a:r>
              <a:rPr dirty="0" baseline="3472" sz="1200" spc="187">
                <a:latin typeface="Calibri"/>
                <a:cs typeface="Calibri"/>
              </a:rPr>
              <a:t>=1</a:t>
            </a:r>
            <a:r>
              <a:rPr dirty="0" baseline="3472" sz="1200" spc="7">
                <a:latin typeface="Calibri"/>
                <a:cs typeface="Calibri"/>
              </a:rPr>
              <a:t> </a:t>
            </a:r>
            <a:r>
              <a:rPr dirty="0" baseline="3472" sz="1200" spc="179" i="1">
                <a:latin typeface="Calibri"/>
                <a:cs typeface="Calibri"/>
              </a:rPr>
              <a:t>α</a:t>
            </a:r>
            <a:r>
              <a:rPr dirty="0" baseline="3472" sz="1200" spc="179">
                <a:latin typeface="Calibri"/>
                <a:cs typeface="Calibri"/>
              </a:rPr>
              <a:t>=1</a:t>
            </a:r>
            <a:r>
              <a:rPr dirty="0" baseline="3472" sz="1200" spc="7">
                <a:latin typeface="Calibri"/>
                <a:cs typeface="Calibri"/>
              </a:rPr>
              <a:t> </a:t>
            </a:r>
            <a:r>
              <a:rPr dirty="0" sz="800" spc="95" i="1">
                <a:latin typeface="Calibri"/>
                <a:cs typeface="Calibri"/>
              </a:rPr>
              <a:t>β</a:t>
            </a:r>
            <a:r>
              <a:rPr dirty="0" sz="800" spc="95">
                <a:latin typeface="Calibri"/>
                <a:cs typeface="Calibri"/>
              </a:rPr>
              <a:t>=1</a:t>
            </a:r>
            <a:endParaRPr sz="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960"/>
              </a:spcBef>
            </a:pPr>
            <a:r>
              <a:rPr dirty="0" sz="1100">
                <a:latin typeface="Calibri"/>
                <a:cs typeface="Calibri"/>
              </a:rPr>
              <a:t>using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method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Lagrange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multipliers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impose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250">
                <a:latin typeface="Cambria"/>
                <a:cs typeface="Cambria"/>
              </a:rPr>
              <a:t>∇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spc="100" b="1" i="1">
                <a:latin typeface="Georgia"/>
                <a:cs typeface="Georgia"/>
              </a:rPr>
              <a:t>B</a:t>
            </a:r>
            <a:r>
              <a:rPr dirty="0" sz="1100" spc="145" b="1" i="1">
                <a:latin typeface="Georgia"/>
                <a:cs typeface="Georgia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obtain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estimator:</a:t>
            </a:r>
            <a:endParaRPr sz="1100">
              <a:latin typeface="Calibri"/>
              <a:cs typeface="Calibri"/>
            </a:endParaRPr>
          </a:p>
          <a:p>
            <a:pPr algn="ctr" marR="1226820">
              <a:lnSpc>
                <a:spcPct val="100000"/>
              </a:lnSpc>
              <a:spcBef>
                <a:spcPts val="130"/>
              </a:spcBef>
            </a:pPr>
            <a:r>
              <a:rPr dirty="0" sz="1100" spc="-25">
                <a:latin typeface="Lucida Sans Unicode"/>
                <a:cs typeface="Lucida Sans Unicode"/>
              </a:rPr>
              <a:t></a:t>
            </a:r>
            <a:r>
              <a:rPr dirty="0" baseline="-58080" sz="1650" spc="-37">
                <a:latin typeface="Lucida Sans Unicode"/>
                <a:cs typeface="Lucida Sans Unicode"/>
              </a:rPr>
              <a:t>Σ</a:t>
            </a:r>
            <a:r>
              <a:rPr dirty="0" baseline="-59027" sz="1200" spc="-37" i="1">
                <a:latin typeface="Calibri"/>
                <a:cs typeface="Calibri"/>
              </a:rPr>
              <a:t>N</a:t>
            </a:r>
            <a:endParaRPr baseline="-59027"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64194" y="1902966"/>
            <a:ext cx="11811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425">
                <a:latin typeface="Lucida Sans Unicode"/>
                <a:cs typeface="Lucida Sans Unicode"/>
              </a:rPr>
              <a:t>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87574" y="1796210"/>
            <a:ext cx="213360" cy="196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135">
              <a:lnSpc>
                <a:spcPts val="495"/>
              </a:lnSpc>
              <a:spcBef>
                <a:spcPts val="95"/>
              </a:spcBef>
            </a:pPr>
            <a:r>
              <a:rPr dirty="0" sz="800" spc="105" i="1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55"/>
              </a:lnSpc>
            </a:pPr>
            <a:r>
              <a:rPr dirty="0" sz="1100" spc="-50">
                <a:latin typeface="Lucida Sans Unicode"/>
                <a:cs typeface="Lucida Sans Unicode"/>
              </a:rPr>
              <a:t>Σ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38985" y="2138970"/>
            <a:ext cx="7759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3472" sz="1200" spc="179" i="1">
                <a:latin typeface="Calibri"/>
                <a:cs typeface="Calibri"/>
              </a:rPr>
              <a:t>µ</a:t>
            </a:r>
            <a:r>
              <a:rPr dirty="0" baseline="3472" sz="1200" spc="179">
                <a:latin typeface="Calibri"/>
                <a:cs typeface="Calibri"/>
              </a:rPr>
              <a:t>=1</a:t>
            </a:r>
            <a:r>
              <a:rPr dirty="0" baseline="3472" sz="1200" spc="397">
                <a:latin typeface="Calibri"/>
                <a:cs typeface="Calibri"/>
              </a:rPr>
              <a:t>  </a:t>
            </a:r>
            <a:r>
              <a:rPr dirty="0" baseline="3472" sz="1200" spc="179" i="1">
                <a:latin typeface="Calibri"/>
                <a:cs typeface="Calibri"/>
              </a:rPr>
              <a:t>α</a:t>
            </a:r>
            <a:r>
              <a:rPr dirty="0" baseline="3472" sz="1200" spc="179">
                <a:latin typeface="Calibri"/>
                <a:cs typeface="Calibri"/>
              </a:rPr>
              <a:t>=1</a:t>
            </a:r>
            <a:r>
              <a:rPr dirty="0" baseline="3472" sz="1200" spc="15">
                <a:latin typeface="Calibri"/>
                <a:cs typeface="Calibri"/>
              </a:rPr>
              <a:t> </a:t>
            </a:r>
            <a:r>
              <a:rPr dirty="0" sz="800" spc="95" i="1">
                <a:latin typeface="Calibri"/>
                <a:cs typeface="Calibri"/>
              </a:rPr>
              <a:t>β</a:t>
            </a:r>
            <a:r>
              <a:rPr dirty="0" sz="800" spc="95">
                <a:latin typeface="Calibri"/>
                <a:cs typeface="Calibri"/>
              </a:rPr>
              <a:t>=1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11968" y="1912186"/>
            <a:ext cx="173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0">
                <a:latin typeface="Calibri"/>
                <a:cs typeface="Calibri"/>
              </a:rPr>
              <a:t>(</a:t>
            </a:r>
            <a:r>
              <a:rPr dirty="0" sz="800" spc="60" i="1">
                <a:latin typeface="Calibri"/>
                <a:cs typeface="Calibri"/>
              </a:rPr>
              <a:t>µ</a:t>
            </a:r>
            <a:r>
              <a:rPr dirty="0" sz="800" spc="6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22689" y="1990164"/>
            <a:ext cx="12096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12090" algn="l"/>
                <a:tab pos="615950" algn="l"/>
                <a:tab pos="790575" algn="l"/>
                <a:tab pos="1101725" algn="l"/>
              </a:tabLst>
            </a:pPr>
            <a:r>
              <a:rPr dirty="0" sz="800" spc="45" i="1">
                <a:latin typeface="Calibri"/>
                <a:cs typeface="Calibri"/>
              </a:rPr>
              <a:t>i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40" i="1">
                <a:latin typeface="Calibri"/>
                <a:cs typeface="Calibri"/>
              </a:rPr>
              <a:t>α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45" i="1">
                <a:latin typeface="Calibri"/>
                <a:cs typeface="Calibri"/>
              </a:rPr>
              <a:t>i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-50" i="1">
                <a:latin typeface="Calibri"/>
                <a:cs typeface="Calibri"/>
              </a:rPr>
              <a:t>β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baseline="-6944" sz="1200" spc="60" i="1">
                <a:latin typeface="Calibri"/>
                <a:cs typeface="Calibri"/>
              </a:rPr>
              <a:t>α</a:t>
            </a:r>
            <a:endParaRPr baseline="-6944"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113644" y="2014129"/>
            <a:ext cx="857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Calibri"/>
                <a:cs typeface="Calibri"/>
              </a:rPr>
              <a:t>β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88244" y="1859037"/>
            <a:ext cx="3771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00" spc="85">
                <a:latin typeface="Calibri"/>
                <a:cs typeface="Calibri"/>
              </a:rPr>
              <a:t>(</a:t>
            </a:r>
            <a:r>
              <a:rPr dirty="0" sz="800" spc="85" i="1">
                <a:latin typeface="Calibri"/>
                <a:cs typeface="Calibri"/>
              </a:rPr>
              <a:t>µ</a:t>
            </a:r>
            <a:r>
              <a:rPr dirty="0" sz="800" spc="85">
                <a:latin typeface="Calibri"/>
                <a:cs typeface="Calibri"/>
              </a:rPr>
              <a:t>)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baseline="80808" sz="1650" spc="-637">
                <a:latin typeface="Lucida Sans Unicode"/>
                <a:cs typeface="Lucida Sans Unicode"/>
              </a:rPr>
              <a:t></a:t>
            </a:r>
            <a:endParaRPr baseline="80808" sz="165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22190" y="1902966"/>
            <a:ext cx="11811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425">
                <a:latin typeface="Lucida Sans Unicode"/>
                <a:cs typeface="Lucida Sans Unicode"/>
              </a:rPr>
              <a:t>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543920" y="1911120"/>
            <a:ext cx="1631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90">
                <a:latin typeface="Cambria"/>
                <a:cs typeface="Cambria"/>
              </a:rPr>
              <a:t>−</a:t>
            </a:r>
            <a:r>
              <a:rPr dirty="0" sz="800" spc="9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542840" y="2010751"/>
            <a:ext cx="13398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90" i="1">
                <a:latin typeface="Calibri"/>
                <a:cs typeface="Calibri"/>
              </a:rPr>
              <a:t>µj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489123" y="1932062"/>
            <a:ext cx="226250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20495" algn="l"/>
                <a:tab pos="1791335" algn="l"/>
                <a:tab pos="2211070" algn="l"/>
              </a:tabLst>
            </a:pPr>
            <a:r>
              <a:rPr dirty="0" sz="1100" spc="150">
                <a:latin typeface="Calibri"/>
                <a:cs typeface="Calibri"/>
              </a:rPr>
              <a:t>(</a:t>
            </a:r>
            <a:r>
              <a:rPr dirty="0" sz="1100" spc="150" i="1">
                <a:latin typeface="Calibri"/>
                <a:cs typeface="Calibri"/>
              </a:rPr>
              <a:t>B</a:t>
            </a:r>
            <a:r>
              <a:rPr dirty="0" sz="1100" spc="110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</a:t>
            </a:r>
            <a:r>
              <a:rPr dirty="0" sz="1100" b="1" i="1">
                <a:latin typeface="Georgia"/>
                <a:cs typeface="Georgia"/>
              </a:rPr>
              <a:t>r</a:t>
            </a:r>
            <a:r>
              <a:rPr dirty="0" sz="1100" spc="390" b="1" i="1">
                <a:latin typeface="Georgia"/>
                <a:cs typeface="Georgia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5">
                <a:latin typeface="Cambria"/>
                <a:cs typeface="Cambria"/>
              </a:rPr>
              <a:t> </a:t>
            </a:r>
            <a:r>
              <a:rPr dirty="0" sz="1100" spc="220" i="1">
                <a:latin typeface="Calibri"/>
                <a:cs typeface="Calibri"/>
              </a:rPr>
              <a:t>B</a:t>
            </a:r>
            <a:r>
              <a:rPr dirty="0" sz="1100" spc="114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</a:t>
            </a:r>
            <a:r>
              <a:rPr dirty="0" sz="1100" b="1" i="1">
                <a:latin typeface="Georgia"/>
                <a:cs typeface="Georgia"/>
              </a:rPr>
              <a:t>r</a:t>
            </a:r>
            <a:r>
              <a:rPr dirty="0" sz="1100" spc="355" b="1" i="1">
                <a:latin typeface="Georgia"/>
                <a:cs typeface="Georgia"/>
              </a:rPr>
              <a:t> </a:t>
            </a:r>
            <a:r>
              <a:rPr dirty="0" sz="1100" spc="40">
                <a:latin typeface="Calibri"/>
                <a:cs typeface="Calibri"/>
              </a:rPr>
              <a:t>))(</a:t>
            </a:r>
            <a:r>
              <a:rPr dirty="0" sz="1100" spc="40" b="1" i="1">
                <a:latin typeface="Georgia"/>
                <a:cs typeface="Georgia"/>
              </a:rPr>
              <a:t>r</a:t>
            </a:r>
            <a:r>
              <a:rPr dirty="0" sz="1100" b="1" i="1">
                <a:latin typeface="Georgia"/>
                <a:cs typeface="Georgia"/>
              </a:rPr>
              <a:t>	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>
                <a:latin typeface="Cambria"/>
                <a:cs typeface="Cambria"/>
              </a:rPr>
              <a:t> </a:t>
            </a:r>
            <a:r>
              <a:rPr dirty="0" sz="1100" spc="-60" b="1" i="1">
                <a:latin typeface="Georgia"/>
                <a:cs typeface="Georgia"/>
              </a:rPr>
              <a:t>r</a:t>
            </a:r>
            <a:r>
              <a:rPr dirty="0" sz="1100" b="1" i="1">
                <a:latin typeface="Georgia"/>
                <a:cs typeface="Georgia"/>
              </a:rPr>
              <a:t>	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204">
                <a:latin typeface="Calibri"/>
                <a:cs typeface="Calibri"/>
              </a:rPr>
              <a:t>  </a:t>
            </a:r>
            <a:r>
              <a:rPr dirty="0" sz="1100" spc="175" i="1">
                <a:latin typeface="Calibri"/>
                <a:cs typeface="Calibri"/>
              </a:rPr>
              <a:t>R</a:t>
            </a:r>
            <a:r>
              <a:rPr dirty="0" sz="1100" i="1">
                <a:latin typeface="Calibri"/>
                <a:cs typeface="Calibri"/>
              </a:rPr>
              <a:t>	</a:t>
            </a:r>
            <a:r>
              <a:rPr dirty="0" sz="1100" spc="-50" i="1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31726" y="1932062"/>
            <a:ext cx="2025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latin typeface="Calibri"/>
                <a:cs typeface="Calibri"/>
              </a:rPr>
              <a:t>(5)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5844" y="2394850"/>
            <a:ext cx="3803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latin typeface="Calibri"/>
                <a:cs typeface="Calibri"/>
              </a:rPr>
              <a:t>where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427897" y="2721811"/>
            <a:ext cx="13398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90" i="1">
                <a:latin typeface="Calibri"/>
                <a:cs typeface="Calibri"/>
              </a:rPr>
              <a:t>µj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788157" y="2527857"/>
            <a:ext cx="1111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05" i="1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736164" y="2532086"/>
            <a:ext cx="2260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869">
                <a:latin typeface="Lucida Sans Unicode"/>
                <a:cs typeface="Lucida Sans Unicode"/>
              </a:rPr>
              <a:t>Σ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322702" y="2663709"/>
            <a:ext cx="97091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6225" algn="l"/>
                <a:tab pos="652145" algn="l"/>
                <a:tab pos="884555" algn="l"/>
              </a:tabLst>
            </a:pPr>
            <a:r>
              <a:rPr dirty="0" sz="1100" spc="175" i="1">
                <a:latin typeface="Calibri"/>
                <a:cs typeface="Calibri"/>
              </a:rPr>
              <a:t>R</a:t>
            </a:r>
            <a:r>
              <a:rPr dirty="0" sz="1100" i="1">
                <a:latin typeface="Calibri"/>
                <a:cs typeface="Calibri"/>
              </a:rPr>
              <a:t>	</a:t>
            </a:r>
            <a:r>
              <a:rPr dirty="0" sz="1100" spc="245">
                <a:latin typeface="Calibri"/>
                <a:cs typeface="Calibri"/>
              </a:rPr>
              <a:t>=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50" b="1" i="1">
                <a:latin typeface="Georgia"/>
                <a:cs typeface="Georgia"/>
              </a:rPr>
              <a:t>r</a:t>
            </a:r>
            <a:r>
              <a:rPr dirty="0" sz="1100" b="1" i="1">
                <a:latin typeface="Georgia"/>
                <a:cs typeface="Georgia"/>
              </a:rPr>
              <a:t>	</a:t>
            </a:r>
            <a:r>
              <a:rPr dirty="0" sz="1100" spc="-50" b="1" i="1">
                <a:latin typeface="Georgia"/>
                <a:cs typeface="Georgia"/>
              </a:rPr>
              <a:t>r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040240" y="2643833"/>
            <a:ext cx="39116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>
                <a:latin typeface="Calibri"/>
                <a:cs typeface="Calibri"/>
              </a:rPr>
              <a:t>(</a:t>
            </a:r>
            <a:r>
              <a:rPr dirty="0" sz="800" spc="85" i="1">
                <a:latin typeface="Calibri"/>
                <a:cs typeface="Calibri"/>
              </a:rPr>
              <a:t>µ</a:t>
            </a:r>
            <a:r>
              <a:rPr dirty="0" sz="800" spc="85">
                <a:latin typeface="Calibri"/>
                <a:cs typeface="Calibri"/>
              </a:rPr>
              <a:t>)</a:t>
            </a:r>
            <a:r>
              <a:rPr dirty="0" sz="800" spc="465"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(</a:t>
            </a:r>
            <a:r>
              <a:rPr dirty="0" sz="800" spc="100" i="1">
                <a:latin typeface="Calibri"/>
                <a:cs typeface="Calibri"/>
              </a:rPr>
              <a:t>j</a:t>
            </a:r>
            <a:r>
              <a:rPr dirty="0" sz="800" spc="10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040240" y="2735286"/>
            <a:ext cx="3270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4475" algn="l"/>
              </a:tabLst>
            </a:pPr>
            <a:r>
              <a:rPr dirty="0" sz="800" spc="40" i="1">
                <a:latin typeface="Calibri"/>
                <a:cs typeface="Calibri"/>
              </a:rPr>
              <a:t>α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40" i="1">
                <a:latin typeface="Calibri"/>
                <a:cs typeface="Calibri"/>
              </a:rPr>
              <a:t>α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25844" y="2831836"/>
            <a:ext cx="2839085" cy="39306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60"/>
              </a:spcBef>
            </a:pPr>
            <a:r>
              <a:rPr dirty="0" sz="800" spc="95" i="1">
                <a:latin typeface="Calibri"/>
                <a:cs typeface="Calibri"/>
              </a:rPr>
              <a:t>α</a:t>
            </a:r>
            <a:r>
              <a:rPr dirty="0" sz="800" spc="95">
                <a:latin typeface="Calibri"/>
                <a:cs typeface="Calibri"/>
              </a:rPr>
              <a:t>=1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so-called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volumetric</a:t>
            </a:r>
            <a:r>
              <a:rPr dirty="0" sz="1100" spc="240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tensor</a:t>
            </a:r>
            <a:r>
              <a:rPr dirty="0" sz="1100" spc="-1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431726" y="2663709"/>
            <a:ext cx="2025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latin typeface="Calibri"/>
                <a:cs typeface="Calibri"/>
              </a:rPr>
              <a:t>(6)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38" name="object 38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42" name="object 42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44" name="object 44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/>
              <a:t>Tetrahedron</a:t>
            </a:r>
            <a:r>
              <a:rPr dirty="0" spc="445"/>
              <a:t> </a:t>
            </a:r>
            <a:r>
              <a:rPr dirty="0" spc="55"/>
              <a:t>Quality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4686" y="924622"/>
            <a:ext cx="28841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20">
                <a:latin typeface="Calibri"/>
                <a:cs typeface="Calibri"/>
              </a:rPr>
              <a:t>Following</a:t>
            </a:r>
            <a:r>
              <a:rPr dirty="0" sz="800" spc="19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[Paschmann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&amp;</a:t>
            </a:r>
            <a:r>
              <a:rPr dirty="0" sz="800" spc="195">
                <a:latin typeface="Calibri"/>
                <a:cs typeface="Calibri"/>
              </a:rPr>
              <a:t> </a:t>
            </a:r>
            <a:r>
              <a:rPr dirty="0" sz="800" spc="75">
                <a:latin typeface="Calibri"/>
                <a:cs typeface="Calibri"/>
              </a:rPr>
              <a:t>Daly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(1998)],</a:t>
            </a:r>
            <a:r>
              <a:rPr dirty="0" sz="800" spc="19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the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volumetric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tensor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19910" y="1191582"/>
            <a:ext cx="9906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35" i="1">
                <a:latin typeface="Calibri"/>
                <a:cs typeface="Calibri"/>
              </a:rPr>
              <a:t>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83042" y="1196643"/>
            <a:ext cx="1809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95">
                <a:latin typeface="Lucida Sans Unicode"/>
                <a:cs typeface="Lucida Sans Unicode"/>
              </a:rPr>
              <a:t>Σ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71485" y="1439575"/>
            <a:ext cx="204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30" i="1">
                <a:latin typeface="Calibri"/>
                <a:cs typeface="Calibri"/>
              </a:rPr>
              <a:t>α</a:t>
            </a:r>
            <a:r>
              <a:rPr dirty="0" sz="600" spc="130">
                <a:latin typeface="Calibri"/>
                <a:cs typeface="Calibri"/>
              </a:rPr>
              <a:t>=1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40586" y="1292807"/>
            <a:ext cx="80772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" algn="l"/>
                <a:tab pos="539750" algn="l"/>
                <a:tab pos="736600" algn="l"/>
              </a:tabLst>
            </a:pPr>
            <a:r>
              <a:rPr dirty="0" sz="800" spc="145" i="1">
                <a:latin typeface="Calibri"/>
                <a:cs typeface="Calibri"/>
              </a:rPr>
              <a:t>R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204">
                <a:latin typeface="Calibri"/>
                <a:cs typeface="Calibri"/>
              </a:rPr>
              <a:t>=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 b="1" i="1">
                <a:latin typeface="Verdana"/>
                <a:cs typeface="Verdana"/>
              </a:rPr>
              <a:t>r</a:t>
            </a:r>
            <a:r>
              <a:rPr dirty="0" sz="800" b="1" i="1">
                <a:latin typeface="Verdana"/>
                <a:cs typeface="Verdana"/>
              </a:rPr>
              <a:t>	</a:t>
            </a:r>
            <a:r>
              <a:rPr dirty="0" sz="800" spc="-50" b="1" i="1">
                <a:latin typeface="Verdana"/>
                <a:cs typeface="Verdana"/>
              </a:rPr>
              <a:t>r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28800" y="1264264"/>
            <a:ext cx="33909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5">
                <a:latin typeface="Calibri"/>
                <a:cs typeface="Calibri"/>
              </a:rPr>
              <a:t>(</a:t>
            </a:r>
            <a:r>
              <a:rPr dirty="0" sz="600" spc="105" i="1">
                <a:latin typeface="Calibri"/>
                <a:cs typeface="Calibri"/>
              </a:rPr>
              <a:t>µ</a:t>
            </a:r>
            <a:r>
              <a:rPr dirty="0" sz="600" spc="105">
                <a:latin typeface="Calibri"/>
                <a:cs typeface="Calibri"/>
              </a:rPr>
              <a:t>)</a:t>
            </a:r>
            <a:r>
              <a:rPr dirty="0" sz="600" spc="395">
                <a:latin typeface="Calibri"/>
                <a:cs typeface="Calibri"/>
              </a:rPr>
              <a:t> </a:t>
            </a:r>
            <a:r>
              <a:rPr dirty="0" sz="600" spc="105">
                <a:latin typeface="Calibri"/>
                <a:cs typeface="Calibri"/>
              </a:rPr>
              <a:t>(</a:t>
            </a:r>
            <a:r>
              <a:rPr dirty="0" sz="600" spc="105" i="1">
                <a:latin typeface="Calibri"/>
                <a:cs typeface="Calibri"/>
              </a:rPr>
              <a:t>j</a:t>
            </a:r>
            <a:r>
              <a:rPr dirty="0" sz="600" spc="105">
                <a:latin typeface="Calibri"/>
                <a:cs typeface="Calibri"/>
              </a:rPr>
              <a:t>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21587" y="1334152"/>
            <a:ext cx="7912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9430" algn="l"/>
                <a:tab pos="716915" algn="l"/>
              </a:tabLst>
            </a:pPr>
            <a:r>
              <a:rPr dirty="0" sz="600" spc="114" i="1">
                <a:latin typeface="Calibri"/>
                <a:cs typeface="Calibri"/>
              </a:rPr>
              <a:t>µj</a:t>
            </a:r>
            <a:r>
              <a:rPr dirty="0" sz="600" i="1">
                <a:latin typeface="Calibri"/>
                <a:cs typeface="Calibri"/>
              </a:rPr>
              <a:t>	</a:t>
            </a:r>
            <a:r>
              <a:rPr dirty="0" sz="600" spc="90" i="1">
                <a:latin typeface="Calibri"/>
                <a:cs typeface="Calibri"/>
              </a:rPr>
              <a:t>α</a:t>
            </a:r>
            <a:r>
              <a:rPr dirty="0" sz="600" i="1">
                <a:latin typeface="Calibri"/>
                <a:cs typeface="Calibri"/>
              </a:rPr>
              <a:t>	</a:t>
            </a:r>
            <a:r>
              <a:rPr dirty="0" sz="600" spc="90" i="1">
                <a:latin typeface="Calibri"/>
                <a:cs typeface="Calibri"/>
              </a:rPr>
              <a:t>α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4686" y="1649042"/>
            <a:ext cx="290576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10">
                <a:latin typeface="Calibri"/>
                <a:cs typeface="Calibri"/>
              </a:rPr>
              <a:t>contains</a:t>
            </a:r>
            <a:r>
              <a:rPr dirty="0" sz="800" spc="34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tetrahedron</a:t>
            </a:r>
            <a:r>
              <a:rPr dirty="0" sz="800" spc="34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geometrical</a:t>
            </a:r>
            <a:r>
              <a:rPr dirty="0" sz="800" spc="35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information.</a:t>
            </a:r>
            <a:r>
              <a:rPr dirty="0" sz="800" spc="225">
                <a:latin typeface="Calibri"/>
                <a:cs typeface="Calibri"/>
              </a:rPr>
              <a:t>  </a:t>
            </a:r>
            <a:r>
              <a:rPr dirty="0" sz="800" spc="-10">
                <a:latin typeface="Calibri"/>
                <a:cs typeface="Calibri"/>
              </a:rPr>
              <a:t>Characterised</a:t>
            </a:r>
            <a:r>
              <a:rPr dirty="0" sz="800" spc="50">
                <a:latin typeface="Calibri"/>
                <a:cs typeface="Calibri"/>
              </a:rPr>
              <a:t> by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the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ordered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eigenvalues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</a:t>
            </a:r>
            <a:r>
              <a:rPr dirty="0" sz="800" spc="95" i="1"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&gt;</a:t>
            </a:r>
            <a:r>
              <a:rPr dirty="0" sz="800" spc="10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b</a:t>
            </a:r>
            <a:r>
              <a:rPr dirty="0" sz="800" spc="95" i="1"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&gt;</a:t>
            </a:r>
            <a:r>
              <a:rPr dirty="0" sz="800" spc="105" i="1">
                <a:latin typeface="Calibri"/>
                <a:cs typeface="Calibri"/>
              </a:rPr>
              <a:t> </a:t>
            </a:r>
            <a:r>
              <a:rPr dirty="0" sz="800" spc="-25" i="1">
                <a:latin typeface="Calibri"/>
                <a:cs typeface="Calibri"/>
              </a:rPr>
              <a:t>c</a:t>
            </a:r>
            <a:r>
              <a:rPr dirty="0" sz="800" spc="-25">
                <a:latin typeface="Calibri"/>
                <a:cs typeface="Calibri"/>
              </a:rPr>
              <a:t>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31622" y="203785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586" y="0"/>
                </a:moveTo>
                <a:lnTo>
                  <a:pt x="0" y="0"/>
                </a:lnTo>
                <a:lnTo>
                  <a:pt x="0" y="43586"/>
                </a:lnTo>
                <a:lnTo>
                  <a:pt x="43586" y="43586"/>
                </a:lnTo>
                <a:lnTo>
                  <a:pt x="43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162151" y="1848648"/>
            <a:ext cx="133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35">
                <a:latin typeface="Lucida Sans Unicode"/>
                <a:cs typeface="Lucida Sans Unicode"/>
              </a:rPr>
              <a:t>,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282395" y="1960295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 h="0">
                <a:moveTo>
                  <a:pt x="0" y="0"/>
                </a:moveTo>
                <a:lnTo>
                  <a:pt x="81597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289710" y="1951448"/>
            <a:ext cx="673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6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84884" y="2032525"/>
            <a:ext cx="7683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35" i="1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1774" y="1967520"/>
            <a:ext cx="26015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1544" algn="l"/>
              </a:tabLst>
            </a:pPr>
            <a:r>
              <a:rPr dirty="0" sz="800" spc="30">
                <a:latin typeface="Calibri"/>
                <a:cs typeface="Calibri"/>
              </a:rPr>
              <a:t>Elongation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1</a:t>
            </a:r>
            <a:r>
              <a:rPr dirty="0" sz="800" spc="75">
                <a:latin typeface="Calibri"/>
                <a:cs typeface="Calibri"/>
              </a:rPr>
              <a:t> </a:t>
            </a:r>
            <a:r>
              <a:rPr dirty="0" sz="800" spc="165">
                <a:latin typeface="Cambria"/>
                <a:cs typeface="Cambria"/>
              </a:rPr>
              <a:t>−</a:t>
            </a:r>
            <a:r>
              <a:rPr dirty="0" sz="800">
                <a:latin typeface="Cambria"/>
                <a:cs typeface="Cambria"/>
              </a:rPr>
              <a:t>	</a:t>
            </a:r>
            <a:r>
              <a:rPr dirty="0" sz="800" spc="10">
                <a:latin typeface="Calibri"/>
                <a:cs typeface="Calibri"/>
              </a:rPr>
              <a:t>:</a:t>
            </a:r>
            <a:r>
              <a:rPr dirty="0" sz="800" spc="3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How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stretched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out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spacecraft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are.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1774" y="2114866"/>
            <a:ext cx="13925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20">
                <a:latin typeface="Calibri"/>
                <a:cs typeface="Calibri"/>
              </a:rPr>
              <a:t>(stretching</a:t>
            </a:r>
            <a:r>
              <a:rPr dirty="0" sz="800" spc="19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in</a:t>
            </a:r>
            <a:r>
              <a:rPr dirty="0" sz="800" spc="19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two</a:t>
            </a:r>
            <a:r>
              <a:rPr dirty="0" sz="800" spc="19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directions)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31622" y="23790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586" y="0"/>
                </a:moveTo>
                <a:lnTo>
                  <a:pt x="0" y="0"/>
                </a:lnTo>
                <a:lnTo>
                  <a:pt x="0" y="43586"/>
                </a:lnTo>
                <a:lnTo>
                  <a:pt x="43586" y="43586"/>
                </a:lnTo>
                <a:lnTo>
                  <a:pt x="43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090536" y="2199880"/>
            <a:ext cx="1333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35">
                <a:latin typeface="Lucida Sans Unicode"/>
                <a:cs typeface="Lucida Sans Unicode"/>
              </a:rPr>
              <a:t>,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210792" y="231152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2809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213269" y="2292659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30" i="1">
                <a:latin typeface="Calibri"/>
                <a:cs typeface="Calibri"/>
              </a:rPr>
              <a:t>c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225969" y="2397353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 h="0">
                <a:moveTo>
                  <a:pt x="0" y="0"/>
                </a:moveTo>
                <a:lnTo>
                  <a:pt x="42443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213700" y="2373736"/>
            <a:ext cx="673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i="1">
                <a:latin typeface="Calibri"/>
                <a:cs typeface="Calibri"/>
              </a:rPr>
              <a:t>b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1774" y="2308744"/>
            <a:ext cx="25749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1535" algn="l"/>
              </a:tabLst>
            </a:pPr>
            <a:r>
              <a:rPr dirty="0" sz="800" spc="55">
                <a:latin typeface="Calibri"/>
                <a:cs typeface="Calibri"/>
              </a:rPr>
              <a:t>Planarity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 spc="165">
                <a:latin typeface="Cambria"/>
                <a:cs typeface="Cambria"/>
              </a:rPr>
              <a:t>−</a:t>
            </a:r>
            <a:r>
              <a:rPr dirty="0" sz="800">
                <a:latin typeface="Cambria"/>
                <a:cs typeface="Cambria"/>
              </a:rPr>
              <a:t>	</a:t>
            </a:r>
            <a:r>
              <a:rPr dirty="0" sz="800" spc="10">
                <a:latin typeface="Calibri"/>
                <a:cs typeface="Calibri"/>
              </a:rPr>
              <a:t>:</a:t>
            </a:r>
            <a:r>
              <a:rPr dirty="0" sz="800" spc="3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How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planar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they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are.</a:t>
            </a:r>
            <a:r>
              <a:rPr dirty="0" sz="800" spc="3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(squashed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1774" y="2466097"/>
            <a:ext cx="67691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one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direction)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331622" y="269458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586" y="0"/>
                </a:moveTo>
                <a:lnTo>
                  <a:pt x="0" y="0"/>
                </a:lnTo>
                <a:lnTo>
                  <a:pt x="0" y="43586"/>
                </a:lnTo>
                <a:lnTo>
                  <a:pt x="43586" y="43586"/>
                </a:lnTo>
                <a:lnTo>
                  <a:pt x="43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755787" y="26629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24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406374" y="2624250"/>
            <a:ext cx="14751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Characteristic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scale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 spc="235" i="1">
                <a:latin typeface="Calibri"/>
                <a:cs typeface="Calibri"/>
              </a:rPr>
              <a:t>L</a:t>
            </a:r>
            <a:r>
              <a:rPr dirty="0" sz="800" spc="80" i="1"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80">
                <a:latin typeface="Calibri"/>
                <a:cs typeface="Calibri"/>
              </a:rPr>
              <a:t> </a:t>
            </a:r>
            <a:r>
              <a:rPr dirty="0" sz="800" spc="45">
                <a:latin typeface="Calibri"/>
                <a:cs typeface="Calibri"/>
              </a:rPr>
              <a:t>2</a:t>
            </a:r>
            <a:r>
              <a:rPr dirty="0" baseline="38194" sz="1200" spc="67">
                <a:latin typeface="Cambria"/>
                <a:cs typeface="Cambria"/>
              </a:rPr>
              <a:t>√</a:t>
            </a:r>
            <a:r>
              <a:rPr dirty="0" sz="800" spc="45" i="1">
                <a:latin typeface="Calibri"/>
                <a:cs typeface="Calibri"/>
              </a:rPr>
              <a:t>a</a:t>
            </a:r>
            <a:r>
              <a:rPr dirty="0" sz="800" spc="45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1428" y="826319"/>
            <a:ext cx="1778504" cy="1745095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3279025" y="2654546"/>
            <a:ext cx="212344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9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6:</a:t>
            </a:r>
            <a:r>
              <a:rPr dirty="0" sz="1000" spc="19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Fig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13.3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Paschmann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&amp; </a:t>
            </a:r>
            <a:r>
              <a:rPr dirty="0" sz="1000" spc="70">
                <a:latin typeface="Calibri"/>
                <a:cs typeface="Calibri"/>
              </a:rPr>
              <a:t>Daly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(1998)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32" name="object 32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38" name="object 38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62405"/>
            <a:ext cx="11595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80">
                <a:solidFill>
                  <a:srgbClr val="003D1E"/>
                </a:solidFill>
                <a:latin typeface="Calibri"/>
                <a:cs typeface="Calibri"/>
              </a:rPr>
              <a:t>Error</a:t>
            </a:r>
            <a:r>
              <a:rPr dirty="0" sz="1400" spc="15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03D1E"/>
                </a:solidFill>
                <a:latin typeface="Calibri"/>
                <a:cs typeface="Calibri"/>
              </a:rPr>
              <a:t>Analysis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750" y="470179"/>
            <a:ext cx="2658960" cy="276545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5" name="object 5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5418981" y="3497679"/>
            <a:ext cx="28892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0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55"/>
              <a:t>Cluster</a:t>
            </a:r>
            <a:r>
              <a:rPr dirty="0" spc="270"/>
              <a:t> </a:t>
            </a:r>
            <a:r>
              <a:rPr dirty="0"/>
              <a:t>Mission</a:t>
            </a:r>
            <a:r>
              <a:rPr dirty="0" spc="270"/>
              <a:t> </a:t>
            </a:r>
            <a:r>
              <a:rPr dirty="0"/>
              <a:t>Solar</a:t>
            </a:r>
            <a:r>
              <a:rPr dirty="0" spc="270"/>
              <a:t> </a:t>
            </a:r>
            <a:r>
              <a:rPr dirty="0" spc="80"/>
              <a:t>Wind</a:t>
            </a:r>
            <a:r>
              <a:rPr dirty="0" spc="270"/>
              <a:t> </a:t>
            </a:r>
            <a:r>
              <a:rPr dirty="0" spc="60"/>
              <a:t>Data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61670" y="721359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61670" y="1275537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61670" y="163739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43941" y="183300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43941" y="198483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1670" y="2169439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43941" y="250358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43941" y="280724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77888" y="629766"/>
            <a:ext cx="2629535" cy="248285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12192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Calibri"/>
                <a:cs typeface="Calibri"/>
              </a:rPr>
              <a:t>Solar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wind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satellite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observations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the </a:t>
            </a:r>
            <a:r>
              <a:rPr dirty="0" sz="1100">
                <a:latin typeface="Calibri"/>
                <a:cs typeface="Calibri"/>
              </a:rPr>
              <a:t>only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65" i="1">
                <a:latin typeface="Calibri"/>
                <a:cs typeface="Calibri"/>
              </a:rPr>
              <a:t>in</a:t>
            </a:r>
            <a:r>
              <a:rPr dirty="0" sz="1100" spc="20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situ</a:t>
            </a:r>
            <a:r>
              <a:rPr dirty="0" sz="1100" spc="270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observations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astrophysical </a:t>
            </a:r>
            <a:r>
              <a:rPr dirty="0" sz="1100">
                <a:latin typeface="Calibri"/>
                <a:cs typeface="Calibri"/>
              </a:rPr>
              <a:t>scale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turbulence</a:t>
            </a:r>
            <a:endParaRPr sz="1100">
              <a:latin typeface="Calibri"/>
              <a:cs typeface="Calibri"/>
            </a:endParaRPr>
          </a:p>
          <a:p>
            <a:pPr marL="12700" marR="99060">
              <a:lnSpc>
                <a:spcPct val="102600"/>
              </a:lnSpc>
              <a:spcBef>
                <a:spcPts val="300"/>
              </a:spcBef>
            </a:pPr>
            <a:r>
              <a:rPr dirty="0" sz="1100">
                <a:latin typeface="Calibri"/>
                <a:cs typeface="Calibri"/>
              </a:rPr>
              <a:t>Four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spacecraft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flying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formation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the </a:t>
            </a:r>
            <a:r>
              <a:rPr dirty="0" sz="1100">
                <a:latin typeface="Calibri"/>
                <a:cs typeface="Calibri"/>
              </a:rPr>
              <a:t>solar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wind/magnetosphere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100">
                <a:latin typeface="Calibri"/>
                <a:cs typeface="Calibri"/>
              </a:rPr>
              <a:t>Magnetic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field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topology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from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Cluster-</a:t>
            </a:r>
            <a:r>
              <a:rPr dirty="0" sz="1100" spc="55">
                <a:latin typeface="Calibri"/>
                <a:cs typeface="Calibri"/>
              </a:rPr>
              <a:t>FGM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280"/>
              </a:spcBef>
            </a:pPr>
            <a:r>
              <a:rPr dirty="0" sz="1000">
                <a:latin typeface="Calibri"/>
                <a:cs typeface="Calibri"/>
              </a:rPr>
              <a:t>4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spacecraft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magnetic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field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measurements.</a:t>
            </a:r>
            <a:endParaRPr sz="10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</a:pPr>
            <a:r>
              <a:rPr dirty="0" sz="1000" spc="55">
                <a:latin typeface="Cambria"/>
                <a:cs typeface="Cambria"/>
              </a:rPr>
              <a:t>~ </a:t>
            </a:r>
            <a:r>
              <a:rPr dirty="0" sz="1000" spc="55">
                <a:latin typeface="Calibri"/>
                <a:cs typeface="Calibri"/>
              </a:rPr>
              <a:t>22</a:t>
            </a:r>
            <a:r>
              <a:rPr dirty="0" sz="1000" spc="55" i="1">
                <a:latin typeface="Calibri"/>
                <a:cs typeface="Calibri"/>
              </a:rPr>
              <a:t>Hz</a:t>
            </a:r>
            <a:endParaRPr sz="1000">
              <a:latin typeface="Calibri"/>
              <a:cs typeface="Calibri"/>
            </a:endParaRPr>
          </a:p>
          <a:p>
            <a:pPr marL="12700" marR="198755">
              <a:lnSpc>
                <a:spcPts val="1200"/>
              </a:lnSpc>
              <a:spcBef>
                <a:spcPts val="334"/>
              </a:spcBef>
            </a:pPr>
            <a:r>
              <a:rPr dirty="0" sz="1100">
                <a:latin typeface="Calibri"/>
                <a:cs typeface="Calibri"/>
              </a:rPr>
              <a:t>Instantaneous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energy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rate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from </a:t>
            </a:r>
            <a:r>
              <a:rPr dirty="0" sz="1100" spc="110">
                <a:latin typeface="Calibri"/>
                <a:cs typeface="Calibri"/>
              </a:rPr>
              <a:t>CIS-HIA</a:t>
            </a:r>
            <a:endParaRPr sz="1100">
              <a:latin typeface="Calibri"/>
              <a:cs typeface="Calibri"/>
            </a:endParaRPr>
          </a:p>
          <a:p>
            <a:pPr marL="289560" marR="755015">
              <a:lnSpc>
                <a:spcPct val="100000"/>
              </a:lnSpc>
              <a:spcBef>
                <a:spcPts val="150"/>
              </a:spcBef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spacecraft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plasma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moment measurements</a:t>
            </a:r>
            <a:endParaRPr sz="1000">
              <a:latin typeface="Calibri"/>
              <a:cs typeface="Calibri"/>
            </a:endParaRPr>
          </a:p>
          <a:p>
            <a:pPr marL="289560">
              <a:lnSpc>
                <a:spcPts val="1190"/>
              </a:lnSpc>
            </a:pPr>
            <a:r>
              <a:rPr dirty="0" sz="1000" spc="55">
                <a:latin typeface="Cambria"/>
                <a:cs typeface="Cambria"/>
              </a:rPr>
              <a:t>~ </a:t>
            </a:r>
            <a:r>
              <a:rPr dirty="0" sz="1000" spc="40">
                <a:latin typeface="Calibri"/>
                <a:cs typeface="Calibri"/>
              </a:rPr>
              <a:t>0</a:t>
            </a:r>
            <a:r>
              <a:rPr dirty="0" sz="1000" spc="40" i="1">
                <a:latin typeface="Calibri"/>
                <a:cs typeface="Calibri"/>
              </a:rPr>
              <a:t>.</a:t>
            </a:r>
            <a:r>
              <a:rPr dirty="0" sz="1000" spc="40">
                <a:latin typeface="Calibri"/>
                <a:cs typeface="Calibri"/>
              </a:rPr>
              <a:t>25</a:t>
            </a:r>
            <a:r>
              <a:rPr dirty="0" sz="1000" spc="40" i="1">
                <a:latin typeface="Calibri"/>
                <a:cs typeface="Calibri"/>
              </a:rPr>
              <a:t>Hz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100">
                <a:latin typeface="Calibri"/>
                <a:cs typeface="Calibri"/>
              </a:rPr>
              <a:t>We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identify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data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intervals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subject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to...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61670" y="301209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59651" y="0"/>
                </a:moveTo>
                <a:lnTo>
                  <a:pt x="0" y="0"/>
                </a:lnTo>
                <a:lnTo>
                  <a:pt x="0" y="59651"/>
                </a:lnTo>
                <a:lnTo>
                  <a:pt x="59651" y="59651"/>
                </a:lnTo>
                <a:lnTo>
                  <a:pt x="5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725" y="514712"/>
            <a:ext cx="2193179" cy="156529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279025" y="2163470"/>
            <a:ext cx="1397000" cy="34226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800" spc="140">
                <a:latin typeface="Calibri"/>
                <a:cs typeface="Calibri"/>
              </a:rPr>
              <a:t>INTERVAL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 spc="140">
                <a:latin typeface="Calibri"/>
                <a:cs typeface="Calibri"/>
              </a:rPr>
              <a:t>CRITERIA:</a:t>
            </a:r>
            <a:endParaRPr sz="8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spcBef>
                <a:spcPts val="285"/>
              </a:spcBef>
            </a:pPr>
            <a:r>
              <a:rPr dirty="0" sz="800" spc="75">
                <a:latin typeface="Calibri"/>
                <a:cs typeface="Calibri"/>
              </a:rPr>
              <a:t>(i)</a:t>
            </a:r>
            <a:r>
              <a:rPr dirty="0" sz="800" spc="195">
                <a:latin typeface="Calibri"/>
                <a:cs typeface="Calibri"/>
              </a:rPr>
              <a:t>  </a:t>
            </a:r>
            <a:r>
              <a:rPr dirty="0" sz="800" spc="10">
                <a:latin typeface="Calibri"/>
                <a:cs typeface="Calibri"/>
              </a:rPr>
              <a:t>Solar</a:t>
            </a:r>
            <a:r>
              <a:rPr dirty="0" sz="800" spc="21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wind</a:t>
            </a:r>
            <a:r>
              <a:rPr dirty="0" sz="800" spc="21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transit</a:t>
            </a:r>
            <a:r>
              <a:rPr dirty="0" sz="800" spc="210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time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30727" y="2491167"/>
            <a:ext cx="19316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6944" sz="1200" spc="142" i="1">
                <a:latin typeface="Calibri"/>
                <a:cs typeface="Calibri"/>
              </a:rPr>
              <a:t>τ</a:t>
            </a:r>
            <a:r>
              <a:rPr dirty="0" sz="600" spc="95" i="1">
                <a:latin typeface="Calibri"/>
                <a:cs typeface="Calibri"/>
              </a:rPr>
              <a:t>tr</a:t>
            </a:r>
            <a:r>
              <a:rPr dirty="0" sz="600" spc="200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112">
                <a:latin typeface="Calibri"/>
                <a:cs typeface="Calibri"/>
              </a:rPr>
              <a:t> </a:t>
            </a:r>
            <a:r>
              <a:rPr dirty="0" baseline="6944" sz="1200" spc="157" i="1">
                <a:latin typeface="Calibri"/>
                <a:cs typeface="Calibri"/>
              </a:rPr>
              <a:t>L/</a:t>
            </a:r>
            <a:r>
              <a:rPr dirty="0" baseline="6944" sz="1200" spc="157">
                <a:latin typeface="Cambria"/>
                <a:cs typeface="Cambria"/>
              </a:rPr>
              <a:t>⟨</a:t>
            </a:r>
            <a:r>
              <a:rPr dirty="0" baseline="6944" sz="1200" spc="157" i="1">
                <a:latin typeface="Calibri"/>
                <a:cs typeface="Calibri"/>
              </a:rPr>
              <a:t>v</a:t>
            </a:r>
            <a:r>
              <a:rPr dirty="0" sz="600" spc="105" i="1">
                <a:latin typeface="Calibri"/>
                <a:cs typeface="Calibri"/>
              </a:rPr>
              <a:t>sw</a:t>
            </a:r>
            <a:r>
              <a:rPr dirty="0" sz="600" spc="-65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⟩</a:t>
            </a:r>
            <a:r>
              <a:rPr dirty="0" baseline="6944" sz="1200" spc="127">
                <a:latin typeface="Cambria"/>
                <a:cs typeface="Cambria"/>
              </a:rPr>
              <a:t> </a:t>
            </a:r>
            <a:r>
              <a:rPr dirty="0" baseline="6944" sz="1200" spc="382" i="1">
                <a:latin typeface="Calibri"/>
                <a:cs typeface="Calibri"/>
              </a:rPr>
              <a:t>&gt;</a:t>
            </a:r>
            <a:r>
              <a:rPr dirty="0" baseline="6944" sz="1200" spc="112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4</a:t>
            </a:r>
            <a:r>
              <a:rPr dirty="0" baseline="6944" sz="1200" i="1">
                <a:latin typeface="Calibri"/>
                <a:cs typeface="Calibri"/>
              </a:rPr>
              <a:t>s</a:t>
            </a:r>
            <a:r>
              <a:rPr dirty="0" baseline="6944" sz="1200" spc="187" i="1">
                <a:latin typeface="Calibri"/>
                <a:cs typeface="Calibri"/>
              </a:rPr>
              <a:t> </a:t>
            </a:r>
            <a:r>
              <a:rPr dirty="0" baseline="6944" sz="1200" spc="150">
                <a:latin typeface="Calibri"/>
                <a:cs typeface="Calibri"/>
              </a:rPr>
              <a:t>(CIS-</a:t>
            </a:r>
            <a:r>
              <a:rPr dirty="0" baseline="6944" sz="1200" spc="202">
                <a:latin typeface="Calibri"/>
                <a:cs typeface="Calibri"/>
              </a:rPr>
              <a:t>HIA</a:t>
            </a:r>
            <a:r>
              <a:rPr dirty="0" baseline="6944" sz="1200" spc="187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libri"/>
                <a:cs typeface="Calibri"/>
              </a:rPr>
              <a:t>sampling</a:t>
            </a:r>
            <a:endParaRPr baseline="6944"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43452" y="2562009"/>
            <a:ext cx="2068195" cy="70294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385"/>
              </a:spcBef>
            </a:pPr>
            <a:r>
              <a:rPr dirty="0" sz="800" spc="10">
                <a:latin typeface="Calibri"/>
                <a:cs typeface="Calibri"/>
              </a:rPr>
              <a:t>rate)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155">
                <a:latin typeface="Cambria"/>
                <a:cs typeface="Cambria"/>
              </a:rPr>
              <a:t>⇒</a:t>
            </a:r>
            <a:r>
              <a:rPr dirty="0" sz="800" spc="240">
                <a:latin typeface="Cambria"/>
                <a:cs typeface="Cambria"/>
              </a:rPr>
              <a:t> </a:t>
            </a:r>
            <a:r>
              <a:rPr dirty="0" sz="800" spc="10">
                <a:latin typeface="Calibri"/>
                <a:cs typeface="Calibri"/>
              </a:rPr>
              <a:t>contemporaneous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estimates</a:t>
            </a:r>
            <a:endParaRPr sz="800">
              <a:latin typeface="Calibri"/>
              <a:cs typeface="Calibri"/>
            </a:endParaRPr>
          </a:p>
          <a:p>
            <a:pPr marL="224790" marR="5080" indent="-212725">
              <a:lnSpc>
                <a:spcPts val="950"/>
              </a:lnSpc>
              <a:spcBef>
                <a:spcPts val="325"/>
              </a:spcBef>
            </a:pPr>
            <a:r>
              <a:rPr dirty="0" sz="800" spc="65">
                <a:latin typeface="Calibri"/>
                <a:cs typeface="Calibri"/>
              </a:rPr>
              <a:t>(ii)</a:t>
            </a:r>
            <a:r>
              <a:rPr dirty="0" sz="800" spc="180">
                <a:latin typeface="Calibri"/>
                <a:cs typeface="Calibri"/>
              </a:rPr>
              <a:t>  </a:t>
            </a:r>
            <a:r>
              <a:rPr dirty="0" sz="800" spc="55">
                <a:latin typeface="Calibri"/>
                <a:cs typeface="Calibri"/>
              </a:rPr>
              <a:t>Cluster</a:t>
            </a:r>
            <a:r>
              <a:rPr dirty="0" sz="800" spc="19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tetrahedron</a:t>
            </a:r>
            <a:r>
              <a:rPr dirty="0" sz="800" spc="19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sufficiently</a:t>
            </a:r>
            <a:r>
              <a:rPr dirty="0" sz="800" spc="19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regular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for</a:t>
            </a:r>
            <a:r>
              <a:rPr dirty="0" sz="800" spc="19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accurate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14" b="1" i="1">
                <a:latin typeface="Verdana"/>
                <a:cs typeface="Verdana"/>
              </a:rPr>
              <a:t>B</a:t>
            </a:r>
            <a:r>
              <a:rPr dirty="0" sz="800" spc="170" b="1" i="1">
                <a:latin typeface="Verdana"/>
                <a:cs typeface="Verdana"/>
              </a:rPr>
              <a:t> </a:t>
            </a:r>
            <a:r>
              <a:rPr dirty="0" sz="800" spc="10">
                <a:latin typeface="Calibri"/>
                <a:cs typeface="Calibri"/>
              </a:rPr>
              <a:t>gradient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estimation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(pseudo-spherical,</a:t>
            </a:r>
            <a:r>
              <a:rPr dirty="0" sz="800" spc="36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elongation</a:t>
            </a:r>
            <a:r>
              <a:rPr dirty="0" sz="800" spc="36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and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planarity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155" i="1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0</a:t>
            </a:r>
            <a:r>
              <a:rPr dirty="0" sz="800" spc="-20" i="1">
                <a:latin typeface="Calibri"/>
                <a:cs typeface="Calibri"/>
              </a:rPr>
              <a:t>.</a:t>
            </a:r>
            <a:r>
              <a:rPr dirty="0" sz="800" spc="-20">
                <a:latin typeface="Calibri"/>
                <a:cs typeface="Calibri"/>
              </a:rPr>
              <a:t>4)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8" name="object 18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dirty="0" spc="60"/>
              <a:t>2</a:t>
            </a:fld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/>
              <a:t>Instantaneous</a:t>
            </a:r>
            <a:r>
              <a:rPr dirty="0" spc="305"/>
              <a:t> </a:t>
            </a:r>
            <a:r>
              <a:rPr dirty="0" spc="70"/>
              <a:t>Energy</a:t>
            </a:r>
            <a:r>
              <a:rPr dirty="0" spc="310"/>
              <a:t> </a:t>
            </a:r>
            <a:r>
              <a:rPr dirty="0"/>
              <a:t>Transfer</a:t>
            </a:r>
            <a:r>
              <a:rPr dirty="0" spc="310"/>
              <a:t> </a:t>
            </a:r>
            <a:r>
              <a:rPr dirty="0" spc="70"/>
              <a:t>Rate</a:t>
            </a:r>
            <a:r>
              <a:rPr dirty="0" spc="305"/>
              <a:t> </a:t>
            </a:r>
            <a:r>
              <a:rPr dirty="0" spc="95" i="1">
                <a:latin typeface="Calibri"/>
                <a:cs typeface="Calibri"/>
              </a:rPr>
              <a:t>ε</a:t>
            </a:r>
            <a:r>
              <a:rPr dirty="0" baseline="-11111" sz="1500" spc="142" i="1">
                <a:latin typeface="Calibri"/>
                <a:cs typeface="Calibri"/>
              </a:rPr>
              <a:t>L</a:t>
            </a:r>
            <a:r>
              <a:rPr dirty="0" sz="1400" spc="95"/>
              <a:t>(</a:t>
            </a:r>
            <a:r>
              <a:rPr dirty="0" sz="1400" spc="95" i="1">
                <a:latin typeface="Calibri"/>
                <a:cs typeface="Calibri"/>
              </a:rPr>
              <a:t>t</a:t>
            </a:r>
            <a:r>
              <a:rPr dirty="0" sz="1400" spc="95"/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4086" y="363548"/>
            <a:ext cx="1891664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Hall-</a:t>
            </a:r>
            <a:r>
              <a:rPr dirty="0" sz="800" spc="95" b="1">
                <a:latin typeface="Calibri"/>
                <a:cs typeface="Calibri"/>
              </a:rPr>
              <a:t>corrected</a:t>
            </a:r>
            <a:r>
              <a:rPr dirty="0" sz="800" spc="155" b="1">
                <a:latin typeface="Calibri"/>
                <a:cs typeface="Calibri"/>
              </a:rPr>
              <a:t> </a:t>
            </a:r>
            <a:r>
              <a:rPr dirty="0" sz="800" spc="235" b="1">
                <a:latin typeface="Calibri"/>
                <a:cs typeface="Calibri"/>
              </a:rPr>
              <a:t>MHD</a:t>
            </a:r>
            <a:r>
              <a:rPr dirty="0" sz="800" spc="160" b="1">
                <a:latin typeface="Calibri"/>
                <a:cs typeface="Calibri"/>
              </a:rPr>
              <a:t> </a:t>
            </a:r>
            <a:r>
              <a:rPr dirty="0" sz="800" spc="114" b="1">
                <a:latin typeface="Calibri"/>
                <a:cs typeface="Calibri"/>
              </a:rPr>
              <a:t>Yaglom</a:t>
            </a:r>
            <a:r>
              <a:rPr dirty="0" sz="800" spc="16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Law: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96186" y="75938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48535" y="75938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9870">
              <a:lnSpc>
                <a:spcPts val="805"/>
              </a:lnSpc>
              <a:spcBef>
                <a:spcPts val="95"/>
              </a:spcBef>
              <a:tabLst>
                <a:tab pos="1951989" algn="l"/>
              </a:tabLst>
            </a:pPr>
            <a:r>
              <a:rPr dirty="0" spc="-50"/>
              <a:t>1</a:t>
            </a:r>
            <a:r>
              <a:rPr dirty="0"/>
              <a:t>	</a:t>
            </a:r>
            <a:r>
              <a:rPr dirty="0" spc="-50"/>
              <a:t>4</a:t>
            </a:r>
          </a:p>
          <a:p>
            <a:pPr marL="976630">
              <a:lnSpc>
                <a:spcPts val="805"/>
              </a:lnSpc>
            </a:pPr>
            <a:r>
              <a:rPr dirty="0" baseline="6944" sz="1200" spc="217" i="1">
                <a:latin typeface="Calibri"/>
                <a:cs typeface="Calibri"/>
              </a:rPr>
              <a:t>S</a:t>
            </a:r>
            <a:r>
              <a:rPr dirty="0" sz="600" spc="145" i="1">
                <a:latin typeface="Calibri"/>
                <a:cs typeface="Calibri"/>
              </a:rPr>
              <a:t>r</a:t>
            </a:r>
            <a:r>
              <a:rPr dirty="0" sz="600" spc="175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82"/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130" i="1">
                <a:latin typeface="Calibri"/>
                <a:cs typeface="Calibri"/>
              </a:rPr>
              <a:t> </a:t>
            </a:r>
            <a:r>
              <a:rPr dirty="0" baseline="6944" sz="1200" spc="382"/>
              <a:t>+</a:t>
            </a:r>
            <a:r>
              <a:rPr dirty="0" baseline="6944" sz="1200" spc="195"/>
              <a:t> </a:t>
            </a:r>
            <a:r>
              <a:rPr dirty="0" baseline="-34722" sz="1200"/>
              <a:t>2</a:t>
            </a:r>
            <a:r>
              <a:rPr dirty="0" baseline="-34722" sz="1200" spc="-89"/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175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82"/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-82">
                <a:latin typeface="Cambria"/>
                <a:cs typeface="Cambria"/>
              </a:rPr>
              <a:t> </a:t>
            </a:r>
            <a:r>
              <a:rPr dirty="0" baseline="-34722" sz="1200"/>
              <a:t>3</a:t>
            </a:r>
            <a:r>
              <a:rPr dirty="0" baseline="-34722" sz="1200" spc="-89"/>
              <a:t> </a:t>
            </a:r>
            <a:r>
              <a:rPr dirty="0" baseline="6944" sz="1200" spc="-37" i="1">
                <a:latin typeface="Calibri"/>
                <a:cs typeface="Calibri"/>
              </a:rPr>
              <a:t>ϵr,</a:t>
            </a:r>
            <a:endParaRPr baseline="6944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</a:p>
          <a:p>
            <a:pPr marL="50800" marR="43180">
              <a:lnSpc>
                <a:spcPts val="850"/>
              </a:lnSpc>
            </a:pPr>
            <a:r>
              <a:rPr dirty="0" baseline="6944" sz="1200" spc="15"/>
              <a:t>where</a:t>
            </a:r>
            <a:r>
              <a:rPr dirty="0" baseline="6944" sz="1200" spc="292"/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360" i="1">
                <a:latin typeface="Calibri"/>
                <a:cs typeface="Calibri"/>
              </a:rPr>
              <a:t> </a:t>
            </a:r>
            <a:r>
              <a:rPr dirty="0" baseline="6944" sz="1200" spc="15"/>
              <a:t>and</a:t>
            </a:r>
            <a:r>
              <a:rPr dirty="0" baseline="6944" sz="1200" spc="300"/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355" i="1">
                <a:latin typeface="Calibri"/>
                <a:cs typeface="Calibri"/>
              </a:rPr>
              <a:t> </a:t>
            </a:r>
            <a:r>
              <a:rPr dirty="0" baseline="6944" sz="1200" spc="15"/>
              <a:t>are</a:t>
            </a:r>
            <a:r>
              <a:rPr dirty="0" baseline="6944" sz="1200" spc="300"/>
              <a:t> </a:t>
            </a:r>
            <a:r>
              <a:rPr dirty="0" baseline="6944" sz="1200" spc="15"/>
              <a:t>mixed</a:t>
            </a:r>
            <a:r>
              <a:rPr dirty="0" baseline="6944" sz="1200" spc="300"/>
              <a:t> </a:t>
            </a:r>
            <a:r>
              <a:rPr dirty="0" baseline="6944" sz="1200" spc="15"/>
              <a:t>third-order</a:t>
            </a:r>
            <a:r>
              <a:rPr dirty="0" baseline="6944" sz="1200" spc="300"/>
              <a:t> </a:t>
            </a:r>
            <a:r>
              <a:rPr dirty="0" baseline="6944" sz="1200" spc="15"/>
              <a:t>structure</a:t>
            </a:r>
            <a:r>
              <a:rPr dirty="0" baseline="6944" sz="1200" spc="292"/>
              <a:t> </a:t>
            </a:r>
            <a:r>
              <a:rPr dirty="0" baseline="6944" sz="1200" spc="-15"/>
              <a:t>functions</a:t>
            </a:r>
            <a:r>
              <a:rPr dirty="0" baseline="6944" sz="1200" spc="750"/>
              <a:t> </a:t>
            </a:r>
            <a:r>
              <a:rPr dirty="0" sz="800"/>
              <a:t>given</a:t>
            </a:r>
            <a:r>
              <a:rPr dirty="0" sz="800" spc="260"/>
              <a:t> </a:t>
            </a:r>
            <a:r>
              <a:rPr dirty="0" sz="800" spc="25"/>
              <a:t>by</a:t>
            </a:r>
            <a:endParaRPr sz="800">
              <a:latin typeface="Calibri"/>
              <a:cs typeface="Calibri"/>
            </a:endParaRPr>
          </a:p>
          <a:p>
            <a:pPr marL="593725">
              <a:lnSpc>
                <a:spcPct val="100000"/>
              </a:lnSpc>
              <a:spcBef>
                <a:spcPts val="35"/>
              </a:spcBef>
            </a:pP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170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89"/>
              <a:t> </a:t>
            </a:r>
            <a:r>
              <a:rPr dirty="0" baseline="6944" sz="1200" spc="75">
                <a:latin typeface="Cambria"/>
                <a:cs typeface="Cambria"/>
              </a:rPr>
              <a:t>⟨</a:t>
            </a:r>
            <a:r>
              <a:rPr dirty="0" baseline="6944" sz="1200" spc="75" i="1">
                <a:latin typeface="Calibri"/>
                <a:cs typeface="Calibri"/>
              </a:rPr>
              <a:t>δv</a:t>
            </a:r>
            <a:r>
              <a:rPr dirty="0" sz="600" spc="5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 spc="15"/>
              <a:t>(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6944" sz="1200" spc="15" i="1">
                <a:latin typeface="Calibri"/>
                <a:cs typeface="Calibri"/>
              </a:rPr>
              <a:t>δ</a:t>
            </a:r>
            <a:r>
              <a:rPr dirty="0" baseline="6944" sz="1200" spc="15" b="1" i="1">
                <a:latin typeface="Verdana"/>
                <a:cs typeface="Verdana"/>
              </a:rPr>
              <a:t>v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41666" sz="900" spc="15"/>
              <a:t>2</a:t>
            </a:r>
            <a:r>
              <a:rPr dirty="0" baseline="41666" sz="900" spc="157"/>
              <a:t> </a:t>
            </a:r>
            <a:r>
              <a:rPr dirty="0" baseline="6944" sz="1200" spc="382"/>
              <a:t>+</a:t>
            </a:r>
            <a:r>
              <a:rPr dirty="0" baseline="6944" sz="1200" spc="22"/>
              <a:t> 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6944" sz="1200" spc="15" i="1">
                <a:latin typeface="Calibri"/>
                <a:cs typeface="Calibri"/>
              </a:rPr>
              <a:t>δ</a:t>
            </a:r>
            <a:r>
              <a:rPr dirty="0" baseline="6944" sz="1200" spc="15" b="1" i="1">
                <a:latin typeface="Verdana"/>
                <a:cs typeface="Verdana"/>
              </a:rPr>
              <a:t>b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41666" sz="900" spc="15"/>
              <a:t>2</a:t>
            </a:r>
            <a:r>
              <a:rPr dirty="0" baseline="6944" sz="1200" spc="15"/>
              <a:t>)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22">
                <a:latin typeface="Cambria"/>
                <a:cs typeface="Cambria"/>
              </a:rPr>
              <a:t> </a:t>
            </a:r>
            <a:r>
              <a:rPr dirty="0" baseline="6944" sz="1200" spc="15"/>
              <a:t>2</a:t>
            </a:r>
            <a:r>
              <a:rPr dirty="0" baseline="6944" sz="1200" spc="15" i="1">
                <a:latin typeface="Calibri"/>
                <a:cs typeface="Calibri"/>
              </a:rPr>
              <a:t>δb</a:t>
            </a:r>
            <a:r>
              <a:rPr dirty="0" sz="600" spc="1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 spc="15"/>
              <a:t>(</a:t>
            </a:r>
            <a:r>
              <a:rPr dirty="0" baseline="6944" sz="1200" spc="15" i="1">
                <a:latin typeface="Calibri"/>
                <a:cs typeface="Calibri"/>
              </a:rPr>
              <a:t>δ</a:t>
            </a:r>
            <a:r>
              <a:rPr dirty="0" baseline="6944" sz="1200" spc="15" b="1" i="1">
                <a:latin typeface="Verdana"/>
                <a:cs typeface="Verdana"/>
              </a:rPr>
              <a:t>v</a:t>
            </a:r>
            <a:r>
              <a:rPr dirty="0" baseline="6944" sz="1200" spc="-82" b="1" i="1">
                <a:latin typeface="Verdana"/>
                <a:cs typeface="Verdana"/>
              </a:rPr>
              <a:t> </a:t>
            </a:r>
            <a:r>
              <a:rPr dirty="0" baseline="6944" sz="1200" spc="15">
                <a:latin typeface="Cambria"/>
                <a:cs typeface="Cambria"/>
              </a:rPr>
              <a:t>·</a:t>
            </a:r>
            <a:r>
              <a:rPr dirty="0" baseline="6944" sz="1200" spc="30">
                <a:latin typeface="Cambria"/>
                <a:cs typeface="Cambria"/>
              </a:rPr>
              <a:t> 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/>
              <a:t>)</a:t>
            </a:r>
            <a:r>
              <a:rPr dirty="0" baseline="6944" sz="1200" spc="-15">
                <a:latin typeface="Cambria"/>
                <a:cs typeface="Cambria"/>
              </a:rPr>
              <a:t>⟩</a:t>
            </a:r>
            <a:r>
              <a:rPr dirty="0" sz="600" spc="-10" i="1">
                <a:latin typeface="Calibri"/>
                <a:cs typeface="Calibri"/>
              </a:rPr>
              <a:t>t</a:t>
            </a:r>
            <a:r>
              <a:rPr dirty="0" baseline="6944" sz="1200" spc="-15" i="1">
                <a:latin typeface="Calibri"/>
                <a:cs typeface="Calibri"/>
              </a:rPr>
              <a:t>,</a:t>
            </a:r>
            <a:endParaRPr baseline="6944" sz="1200">
              <a:latin typeface="Calibri"/>
              <a:cs typeface="Calibri"/>
            </a:endParaRPr>
          </a:p>
          <a:p>
            <a:pPr marL="567690">
              <a:lnSpc>
                <a:spcPct val="100000"/>
              </a:lnSpc>
              <a:spcBef>
                <a:spcPts val="440"/>
              </a:spcBef>
            </a:pP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204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120"/>
              <a:t> </a:t>
            </a:r>
            <a:r>
              <a:rPr dirty="0" baseline="6944" sz="1200">
                <a:latin typeface="Cambria"/>
                <a:cs typeface="Cambria"/>
              </a:rPr>
              <a:t>⟨</a:t>
            </a:r>
            <a:r>
              <a:rPr dirty="0" baseline="6944" sz="1200"/>
              <a:t>2</a:t>
            </a:r>
            <a:r>
              <a:rPr dirty="0" baseline="6944" sz="1200" i="1">
                <a:latin typeface="Calibri"/>
                <a:cs typeface="Calibri"/>
              </a:rPr>
              <a:t>δb</a:t>
            </a:r>
            <a:r>
              <a:rPr dirty="0" sz="600" i="1">
                <a:latin typeface="Calibri"/>
                <a:cs typeface="Calibri"/>
              </a:rPr>
              <a:t>r</a:t>
            </a:r>
            <a:r>
              <a:rPr dirty="0" sz="600" spc="-60" i="1">
                <a:latin typeface="Calibri"/>
                <a:cs typeface="Calibri"/>
              </a:rPr>
              <a:t> </a:t>
            </a:r>
            <a:r>
              <a:rPr dirty="0" baseline="6944" sz="1200" spc="-44"/>
              <a:t>(</a:t>
            </a:r>
            <a:r>
              <a:rPr dirty="0" baseline="6944" sz="1200" spc="-44" i="1">
                <a:latin typeface="Calibri"/>
                <a:cs typeface="Calibri"/>
              </a:rPr>
              <a:t>δ</a:t>
            </a:r>
            <a:r>
              <a:rPr dirty="0" baseline="6944" sz="1200" spc="-44" b="1" i="1">
                <a:latin typeface="Verdana"/>
                <a:cs typeface="Verdana"/>
              </a:rPr>
              <a:t>b</a:t>
            </a:r>
            <a:r>
              <a:rPr dirty="0" baseline="6944" sz="1200" spc="-89" b="1" i="1">
                <a:latin typeface="Verdana"/>
                <a:cs typeface="Verdana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·</a:t>
            </a:r>
            <a:r>
              <a:rPr dirty="0" baseline="6944" sz="1200" spc="52">
                <a:latin typeface="Cambria"/>
                <a:cs typeface="Cambria"/>
              </a:rPr>
              <a:t> </a:t>
            </a:r>
            <a:r>
              <a:rPr dirty="0" baseline="6944" sz="1200" spc="89" i="1">
                <a:latin typeface="Calibri"/>
                <a:cs typeface="Calibri"/>
              </a:rPr>
              <a:t>δ</a:t>
            </a:r>
            <a:r>
              <a:rPr dirty="0" baseline="6944" sz="1200" spc="89" b="1" i="1">
                <a:latin typeface="Verdana"/>
                <a:cs typeface="Verdana"/>
              </a:rPr>
              <a:t>j</a:t>
            </a:r>
            <a:r>
              <a:rPr dirty="0" baseline="6944" sz="1200" spc="89"/>
              <a:t>)</a:t>
            </a:r>
            <a:r>
              <a:rPr dirty="0" baseline="6944" sz="1200" spc="44"/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52">
                <a:latin typeface="Cambria"/>
                <a:cs typeface="Cambria"/>
              </a:rPr>
              <a:t> </a:t>
            </a:r>
            <a:r>
              <a:rPr dirty="0" baseline="6944" sz="1200" spc="135" i="1">
                <a:latin typeface="Calibri"/>
                <a:cs typeface="Calibri"/>
              </a:rPr>
              <a:t>δj</a:t>
            </a:r>
            <a:r>
              <a:rPr dirty="0" sz="600" spc="90" i="1">
                <a:latin typeface="Calibri"/>
                <a:cs typeface="Calibri"/>
              </a:rPr>
              <a:t>r</a:t>
            </a:r>
            <a:r>
              <a:rPr dirty="0" sz="600" spc="-60" i="1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41666" sz="900" spc="-15"/>
              <a:t>2</a:t>
            </a:r>
            <a:r>
              <a:rPr dirty="0" baseline="6944" sz="1200" spc="-15">
                <a:latin typeface="Cambria"/>
                <a:cs typeface="Cambria"/>
              </a:rPr>
              <a:t>⟩</a:t>
            </a:r>
            <a:r>
              <a:rPr dirty="0" sz="600" spc="-10" i="1">
                <a:latin typeface="Calibri"/>
                <a:cs typeface="Calibri"/>
              </a:rPr>
              <a:t>t</a:t>
            </a:r>
            <a:r>
              <a:rPr dirty="0" baseline="6944" sz="1200" spc="-15" i="1">
                <a:latin typeface="Calibri"/>
                <a:cs typeface="Calibri"/>
              </a:rPr>
              <a:t>.</a:t>
            </a:r>
            <a:endParaRPr baseline="6944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</a:p>
          <a:p>
            <a:pPr marL="50800" marR="154940">
              <a:lnSpc>
                <a:spcPct val="93400"/>
              </a:lnSpc>
              <a:spcBef>
                <a:spcPts val="5"/>
              </a:spcBef>
            </a:pPr>
            <a:r>
              <a:rPr dirty="0" baseline="6944" sz="1200" spc="15" i="1">
                <a:latin typeface="Calibri"/>
                <a:cs typeface="Calibri"/>
              </a:rPr>
              <a:t>ϵ</a:t>
            </a:r>
            <a:r>
              <a:rPr dirty="0" baseline="6944" sz="1200" spc="247" i="1">
                <a:latin typeface="Calibri"/>
                <a:cs typeface="Calibri"/>
              </a:rPr>
              <a:t> </a:t>
            </a:r>
            <a:r>
              <a:rPr dirty="0" baseline="6944" sz="1200" spc="15"/>
              <a:t>is</a:t>
            </a:r>
            <a:r>
              <a:rPr dirty="0" baseline="6944" sz="1200" spc="247"/>
              <a:t> </a:t>
            </a:r>
            <a:r>
              <a:rPr dirty="0" baseline="6944" sz="1200" spc="15"/>
              <a:t>the</a:t>
            </a:r>
            <a:r>
              <a:rPr dirty="0" baseline="6944" sz="1200" spc="247"/>
              <a:t> </a:t>
            </a:r>
            <a:r>
              <a:rPr dirty="0" baseline="6944" sz="1200" spc="15"/>
              <a:t>energy</a:t>
            </a:r>
            <a:r>
              <a:rPr dirty="0" baseline="6944" sz="1200" spc="247"/>
              <a:t> </a:t>
            </a:r>
            <a:r>
              <a:rPr dirty="0" baseline="6944" sz="1200" spc="15"/>
              <a:t>transfer</a:t>
            </a:r>
            <a:r>
              <a:rPr dirty="0" baseline="6944" sz="1200" spc="247"/>
              <a:t> </a:t>
            </a:r>
            <a:r>
              <a:rPr dirty="0" baseline="6944" sz="1200" spc="15"/>
              <a:t>rate.</a:t>
            </a:r>
            <a:r>
              <a:rPr dirty="0" baseline="6944" sz="1200" spc="419"/>
              <a:t> </a:t>
            </a:r>
            <a:r>
              <a:rPr dirty="0" baseline="6944" sz="1200" spc="89"/>
              <a:t>Hall</a:t>
            </a:r>
            <a:r>
              <a:rPr dirty="0" baseline="6944" sz="1200" spc="254"/>
              <a:t> </a:t>
            </a:r>
            <a:r>
              <a:rPr dirty="0" baseline="6944" sz="1200" spc="15"/>
              <a:t>correction</a:t>
            </a:r>
            <a:r>
              <a:rPr dirty="0" baseline="6944" sz="1200" spc="240"/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310" i="1">
                <a:latin typeface="Calibri"/>
                <a:cs typeface="Calibri"/>
              </a:rPr>
              <a:t> </a:t>
            </a:r>
            <a:r>
              <a:rPr dirty="0" baseline="6944" sz="1200" spc="15"/>
              <a:t>is</a:t>
            </a:r>
            <a:r>
              <a:rPr dirty="0" baseline="6944" sz="1200" spc="254"/>
              <a:t> </a:t>
            </a:r>
            <a:r>
              <a:rPr dirty="0" baseline="6944" sz="1200" spc="-15"/>
              <a:t>small</a:t>
            </a:r>
            <a:r>
              <a:rPr dirty="0" baseline="6944" sz="1200" spc="750"/>
              <a:t> </a:t>
            </a:r>
            <a:r>
              <a:rPr dirty="0" baseline="6944" sz="1200"/>
              <a:t>compared</a:t>
            </a:r>
            <a:r>
              <a:rPr dirty="0" baseline="6944" sz="1200" spc="292"/>
              <a:t> </a:t>
            </a:r>
            <a:r>
              <a:rPr dirty="0" baseline="6944" sz="1200"/>
              <a:t>to</a:t>
            </a:r>
            <a:r>
              <a:rPr dirty="0" baseline="6944" sz="1200" spc="292"/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-45" i="1">
                <a:latin typeface="Calibri"/>
                <a:cs typeface="Calibri"/>
              </a:rPr>
              <a:t> </a:t>
            </a:r>
            <a:r>
              <a:rPr dirty="0" baseline="6944" sz="1200"/>
              <a:t>.</a:t>
            </a:r>
            <a:r>
              <a:rPr dirty="0" baseline="6944" sz="1200" spc="472"/>
              <a:t> </a:t>
            </a:r>
            <a:r>
              <a:rPr dirty="0" baseline="6944" sz="1200"/>
              <a:t>Here</a:t>
            </a:r>
            <a:r>
              <a:rPr dirty="0" baseline="6944" sz="1200" spc="300"/>
              <a:t> </a:t>
            </a:r>
            <a:r>
              <a:rPr dirty="0" baseline="6944" sz="1200" b="1" i="1">
                <a:latin typeface="Verdana"/>
                <a:cs typeface="Verdana"/>
              </a:rPr>
              <a:t>v</a:t>
            </a:r>
            <a:r>
              <a:rPr dirty="0" baseline="6944" sz="1200"/>
              <a:t>,</a:t>
            </a:r>
            <a:r>
              <a:rPr dirty="0" baseline="6944" sz="1200" spc="292"/>
              <a:t> 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/>
              <a:t>,</a:t>
            </a:r>
            <a:r>
              <a:rPr dirty="0" baseline="6944" sz="1200" spc="292"/>
              <a:t> </a:t>
            </a:r>
            <a:r>
              <a:rPr dirty="0" baseline="6944" sz="1200" spc="97" b="1" i="1">
                <a:latin typeface="Verdana"/>
                <a:cs typeface="Verdana"/>
              </a:rPr>
              <a:t>j</a:t>
            </a:r>
            <a:r>
              <a:rPr dirty="0" baseline="6944" sz="1200" spc="262" b="1" i="1">
                <a:latin typeface="Verdana"/>
                <a:cs typeface="Verdana"/>
              </a:rPr>
              <a:t> </a:t>
            </a:r>
            <a:r>
              <a:rPr dirty="0" baseline="6944" sz="1200"/>
              <a:t>are</a:t>
            </a:r>
            <a:r>
              <a:rPr dirty="0" baseline="6944" sz="1200" spc="292"/>
              <a:t> </a:t>
            </a:r>
            <a:r>
              <a:rPr dirty="0" baseline="6944" sz="1200"/>
              <a:t>velocity,</a:t>
            </a:r>
            <a:r>
              <a:rPr dirty="0" baseline="6944" sz="1200" spc="292"/>
              <a:t> </a:t>
            </a:r>
            <a:r>
              <a:rPr dirty="0" baseline="6944" sz="1200"/>
              <a:t>magnetic,</a:t>
            </a:r>
            <a:r>
              <a:rPr dirty="0" baseline="6944" sz="1200" spc="292"/>
              <a:t> </a:t>
            </a:r>
            <a:r>
              <a:rPr dirty="0" baseline="6944" sz="1200" spc="-37"/>
              <a:t>and</a:t>
            </a:r>
            <a:r>
              <a:rPr dirty="0" baseline="6944" sz="1200" spc="750"/>
              <a:t> </a:t>
            </a:r>
            <a:r>
              <a:rPr dirty="0" sz="800" spc="20"/>
              <a:t>current</a:t>
            </a:r>
            <a:r>
              <a:rPr dirty="0" sz="800" spc="204"/>
              <a:t> </a:t>
            </a:r>
            <a:r>
              <a:rPr dirty="0" sz="800" spc="20"/>
              <a:t>density</a:t>
            </a:r>
            <a:r>
              <a:rPr dirty="0" sz="800" spc="204"/>
              <a:t> </a:t>
            </a:r>
            <a:r>
              <a:rPr dirty="0" sz="800" spc="20"/>
              <a:t>fields</a:t>
            </a:r>
            <a:r>
              <a:rPr dirty="0" sz="800" spc="204"/>
              <a:t> </a:t>
            </a:r>
            <a:r>
              <a:rPr dirty="0" sz="800" spc="20"/>
              <a:t>suitably</a:t>
            </a:r>
            <a:r>
              <a:rPr dirty="0" sz="800" spc="204"/>
              <a:t> </a:t>
            </a:r>
            <a:r>
              <a:rPr dirty="0" sz="800" spc="-10"/>
              <a:t>normalised.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12287" y="670774"/>
            <a:ext cx="1631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latin typeface="Calibri"/>
                <a:cs typeface="Calibri"/>
              </a:rPr>
              <a:t>(1)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152" y="461241"/>
            <a:ext cx="1701222" cy="254154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0" name="object 10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568496" y="3104515"/>
            <a:ext cx="1845310" cy="31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5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1:</a:t>
            </a:r>
            <a:r>
              <a:rPr dirty="0" sz="1000" spc="15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(a)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PSD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(b)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95" i="1">
                <a:latin typeface="Calibri"/>
                <a:cs typeface="Calibri"/>
              </a:rPr>
              <a:t>S</a:t>
            </a:r>
            <a:r>
              <a:rPr dirty="0" baseline="-11904" sz="1050" spc="142" i="1">
                <a:latin typeface="Georgia"/>
                <a:cs typeface="Georgia"/>
              </a:rPr>
              <a:t>r</a:t>
            </a:r>
            <a:r>
              <a:rPr dirty="0" baseline="-11904" sz="1050" spc="450" i="1">
                <a:latin typeface="Georgia"/>
                <a:cs typeface="Georgia"/>
              </a:rPr>
              <a:t> </a:t>
            </a:r>
            <a:r>
              <a:rPr dirty="0" sz="1000" spc="-10">
                <a:latin typeface="Calibri"/>
                <a:cs typeface="Calibri"/>
              </a:rPr>
              <a:t>(green)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 spc="65" i="1">
                <a:latin typeface="Calibri"/>
                <a:cs typeface="Calibri"/>
              </a:rPr>
              <a:t>Y</a:t>
            </a:r>
            <a:r>
              <a:rPr dirty="0" baseline="-11904" sz="1050" spc="97" i="1">
                <a:latin typeface="Georgia"/>
                <a:cs typeface="Georgia"/>
              </a:rPr>
              <a:t>r</a:t>
            </a:r>
            <a:r>
              <a:rPr dirty="0" baseline="-11904" sz="1050" spc="450" i="1">
                <a:latin typeface="Georgia"/>
                <a:cs typeface="Georgia"/>
              </a:rPr>
              <a:t> </a:t>
            </a:r>
            <a:r>
              <a:rPr dirty="0" sz="1000">
                <a:latin typeface="Calibri"/>
                <a:cs typeface="Calibri"/>
              </a:rPr>
              <a:t>(red)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 spc="120" i="1">
                <a:latin typeface="Calibri"/>
                <a:cs typeface="Calibri"/>
              </a:rPr>
              <a:t>H</a:t>
            </a:r>
            <a:r>
              <a:rPr dirty="0" baseline="-11904" sz="1050" spc="179" i="1">
                <a:latin typeface="Georgia"/>
                <a:cs typeface="Georgia"/>
              </a:rPr>
              <a:t>r</a:t>
            </a:r>
            <a:r>
              <a:rPr dirty="0" baseline="-11904" sz="1050" spc="457" i="1">
                <a:latin typeface="Georgia"/>
                <a:cs typeface="Georgia"/>
              </a:rPr>
              <a:t> </a:t>
            </a:r>
            <a:r>
              <a:rPr dirty="0" sz="1000" spc="-10">
                <a:latin typeface="Calibri"/>
                <a:cs typeface="Calibri"/>
              </a:rPr>
              <a:t>(blue)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4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/>
              <a:t>Instantaneous</a:t>
            </a:r>
            <a:r>
              <a:rPr dirty="0" spc="305"/>
              <a:t> </a:t>
            </a:r>
            <a:r>
              <a:rPr dirty="0" spc="70"/>
              <a:t>Energy</a:t>
            </a:r>
            <a:r>
              <a:rPr dirty="0" spc="310"/>
              <a:t> </a:t>
            </a:r>
            <a:r>
              <a:rPr dirty="0"/>
              <a:t>Transfer</a:t>
            </a:r>
            <a:r>
              <a:rPr dirty="0" spc="310"/>
              <a:t> </a:t>
            </a:r>
            <a:r>
              <a:rPr dirty="0" spc="70"/>
              <a:t>Rate</a:t>
            </a:r>
            <a:r>
              <a:rPr dirty="0" spc="305"/>
              <a:t> </a:t>
            </a:r>
            <a:r>
              <a:rPr dirty="0" spc="95" i="1">
                <a:latin typeface="Calibri"/>
                <a:cs typeface="Calibri"/>
              </a:rPr>
              <a:t>ε</a:t>
            </a:r>
            <a:r>
              <a:rPr dirty="0" baseline="-11111" sz="1500" spc="142" i="1">
                <a:latin typeface="Calibri"/>
                <a:cs typeface="Calibri"/>
              </a:rPr>
              <a:t>L</a:t>
            </a:r>
            <a:r>
              <a:rPr dirty="0" sz="1400" spc="95"/>
              <a:t>(</a:t>
            </a:r>
            <a:r>
              <a:rPr dirty="0" sz="1400" spc="95" i="1">
                <a:latin typeface="Calibri"/>
                <a:cs typeface="Calibri"/>
              </a:rPr>
              <a:t>t</a:t>
            </a:r>
            <a:r>
              <a:rPr dirty="0" sz="1400" spc="95"/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4086" y="363548"/>
            <a:ext cx="1891664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Hall-</a:t>
            </a:r>
            <a:r>
              <a:rPr dirty="0" sz="800" spc="95" b="1">
                <a:latin typeface="Calibri"/>
                <a:cs typeface="Calibri"/>
              </a:rPr>
              <a:t>corrected</a:t>
            </a:r>
            <a:r>
              <a:rPr dirty="0" sz="800" spc="155" b="1">
                <a:latin typeface="Calibri"/>
                <a:cs typeface="Calibri"/>
              </a:rPr>
              <a:t> </a:t>
            </a:r>
            <a:r>
              <a:rPr dirty="0" sz="800" spc="235" b="1">
                <a:latin typeface="Calibri"/>
                <a:cs typeface="Calibri"/>
              </a:rPr>
              <a:t>MHD</a:t>
            </a:r>
            <a:r>
              <a:rPr dirty="0" sz="800" spc="160" b="1">
                <a:latin typeface="Calibri"/>
                <a:cs typeface="Calibri"/>
              </a:rPr>
              <a:t> </a:t>
            </a:r>
            <a:r>
              <a:rPr dirty="0" sz="800" spc="114" b="1">
                <a:latin typeface="Calibri"/>
                <a:cs typeface="Calibri"/>
              </a:rPr>
              <a:t>Yaglom</a:t>
            </a:r>
            <a:r>
              <a:rPr dirty="0" sz="800" spc="16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Law: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96186" y="75938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48535" y="75938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9870">
              <a:lnSpc>
                <a:spcPts val="805"/>
              </a:lnSpc>
              <a:spcBef>
                <a:spcPts val="95"/>
              </a:spcBef>
              <a:tabLst>
                <a:tab pos="1951989" algn="l"/>
              </a:tabLst>
            </a:pPr>
            <a:r>
              <a:rPr dirty="0" spc="-50"/>
              <a:t>1</a:t>
            </a:r>
            <a:r>
              <a:rPr dirty="0"/>
              <a:t>	</a:t>
            </a:r>
            <a:r>
              <a:rPr dirty="0" spc="-50"/>
              <a:t>4</a:t>
            </a:r>
          </a:p>
          <a:p>
            <a:pPr algn="ctr" marL="229870">
              <a:lnSpc>
                <a:spcPts val="805"/>
              </a:lnSpc>
            </a:pPr>
            <a:r>
              <a:rPr dirty="0" baseline="6944" sz="1200" spc="217" i="1">
                <a:latin typeface="Calibri"/>
                <a:cs typeface="Calibri"/>
              </a:rPr>
              <a:t>S</a:t>
            </a:r>
            <a:r>
              <a:rPr dirty="0" sz="600" spc="145" i="1">
                <a:latin typeface="Calibri"/>
                <a:cs typeface="Calibri"/>
              </a:rPr>
              <a:t>r</a:t>
            </a:r>
            <a:r>
              <a:rPr dirty="0" sz="600" spc="175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82"/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130" i="1">
                <a:latin typeface="Calibri"/>
                <a:cs typeface="Calibri"/>
              </a:rPr>
              <a:t> </a:t>
            </a:r>
            <a:r>
              <a:rPr dirty="0" baseline="6944" sz="1200" spc="382"/>
              <a:t>+</a:t>
            </a:r>
            <a:r>
              <a:rPr dirty="0" baseline="6944" sz="1200" spc="195"/>
              <a:t> </a:t>
            </a:r>
            <a:r>
              <a:rPr dirty="0" baseline="-34722" sz="1200"/>
              <a:t>2</a:t>
            </a:r>
            <a:r>
              <a:rPr dirty="0" baseline="-34722" sz="1200" spc="-89"/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175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82"/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-82">
                <a:latin typeface="Cambria"/>
                <a:cs typeface="Cambria"/>
              </a:rPr>
              <a:t> </a:t>
            </a:r>
            <a:r>
              <a:rPr dirty="0" baseline="-34722" sz="1200"/>
              <a:t>3</a:t>
            </a:r>
            <a:r>
              <a:rPr dirty="0" baseline="-34722" sz="1200" spc="-89"/>
              <a:t> </a:t>
            </a:r>
            <a:r>
              <a:rPr dirty="0" baseline="6944" sz="1200" spc="-37" i="1">
                <a:latin typeface="Calibri"/>
                <a:cs typeface="Calibri"/>
              </a:rPr>
              <a:t>ϵr,</a:t>
            </a:r>
            <a:endParaRPr baseline="6944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</a:p>
          <a:p>
            <a:pPr marL="50800" marR="43180">
              <a:lnSpc>
                <a:spcPts val="850"/>
              </a:lnSpc>
            </a:pPr>
            <a:r>
              <a:rPr dirty="0" baseline="6944" sz="1200" spc="15"/>
              <a:t>where</a:t>
            </a:r>
            <a:r>
              <a:rPr dirty="0" baseline="6944" sz="1200" spc="292"/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360" i="1">
                <a:latin typeface="Calibri"/>
                <a:cs typeface="Calibri"/>
              </a:rPr>
              <a:t> </a:t>
            </a:r>
            <a:r>
              <a:rPr dirty="0" baseline="6944" sz="1200" spc="15"/>
              <a:t>and</a:t>
            </a:r>
            <a:r>
              <a:rPr dirty="0" baseline="6944" sz="1200" spc="300"/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355" i="1">
                <a:latin typeface="Calibri"/>
                <a:cs typeface="Calibri"/>
              </a:rPr>
              <a:t> </a:t>
            </a:r>
            <a:r>
              <a:rPr dirty="0" baseline="6944" sz="1200" spc="15"/>
              <a:t>are</a:t>
            </a:r>
            <a:r>
              <a:rPr dirty="0" baseline="6944" sz="1200" spc="300"/>
              <a:t> </a:t>
            </a:r>
            <a:r>
              <a:rPr dirty="0" baseline="6944" sz="1200" spc="15"/>
              <a:t>mixed</a:t>
            </a:r>
            <a:r>
              <a:rPr dirty="0" baseline="6944" sz="1200" spc="300"/>
              <a:t> </a:t>
            </a:r>
            <a:r>
              <a:rPr dirty="0" baseline="6944" sz="1200" spc="15"/>
              <a:t>third-order</a:t>
            </a:r>
            <a:r>
              <a:rPr dirty="0" baseline="6944" sz="1200" spc="300"/>
              <a:t> </a:t>
            </a:r>
            <a:r>
              <a:rPr dirty="0" baseline="6944" sz="1200" spc="15"/>
              <a:t>structure</a:t>
            </a:r>
            <a:r>
              <a:rPr dirty="0" baseline="6944" sz="1200" spc="292"/>
              <a:t> </a:t>
            </a:r>
            <a:r>
              <a:rPr dirty="0" baseline="6944" sz="1200" spc="-15"/>
              <a:t>functions</a:t>
            </a:r>
            <a:r>
              <a:rPr dirty="0" baseline="6944" sz="1200" spc="750"/>
              <a:t> </a:t>
            </a:r>
            <a:r>
              <a:rPr dirty="0" sz="800"/>
              <a:t>given</a:t>
            </a:r>
            <a:r>
              <a:rPr dirty="0" sz="800" spc="260"/>
              <a:t> </a:t>
            </a:r>
            <a:r>
              <a:rPr dirty="0" sz="800" spc="25"/>
              <a:t>by</a:t>
            </a:r>
            <a:endParaRPr sz="800">
              <a:latin typeface="Calibri"/>
              <a:cs typeface="Calibri"/>
            </a:endParaRPr>
          </a:p>
          <a:p>
            <a:pPr marL="593725">
              <a:lnSpc>
                <a:spcPct val="100000"/>
              </a:lnSpc>
              <a:spcBef>
                <a:spcPts val="35"/>
              </a:spcBef>
            </a:pP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170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89"/>
              <a:t> </a:t>
            </a:r>
            <a:r>
              <a:rPr dirty="0" baseline="6944" sz="1200" spc="75">
                <a:latin typeface="Cambria"/>
                <a:cs typeface="Cambria"/>
              </a:rPr>
              <a:t>⟨</a:t>
            </a:r>
            <a:r>
              <a:rPr dirty="0" baseline="6944" sz="1200" spc="75" i="1">
                <a:latin typeface="Calibri"/>
                <a:cs typeface="Calibri"/>
              </a:rPr>
              <a:t>δv</a:t>
            </a:r>
            <a:r>
              <a:rPr dirty="0" sz="600" spc="5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 spc="15"/>
              <a:t>(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6944" sz="1200" spc="15" i="1">
                <a:latin typeface="Calibri"/>
                <a:cs typeface="Calibri"/>
              </a:rPr>
              <a:t>δ</a:t>
            </a:r>
            <a:r>
              <a:rPr dirty="0" baseline="6944" sz="1200" spc="15" b="1" i="1">
                <a:latin typeface="Verdana"/>
                <a:cs typeface="Verdana"/>
              </a:rPr>
              <a:t>v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41666" sz="900" spc="15"/>
              <a:t>2</a:t>
            </a:r>
            <a:r>
              <a:rPr dirty="0" baseline="41666" sz="900" spc="157"/>
              <a:t> </a:t>
            </a:r>
            <a:r>
              <a:rPr dirty="0" baseline="6944" sz="1200" spc="382"/>
              <a:t>+</a:t>
            </a:r>
            <a:r>
              <a:rPr dirty="0" baseline="6944" sz="1200" spc="22"/>
              <a:t> 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6944" sz="1200" spc="15" i="1">
                <a:latin typeface="Calibri"/>
                <a:cs typeface="Calibri"/>
              </a:rPr>
              <a:t>δ</a:t>
            </a:r>
            <a:r>
              <a:rPr dirty="0" baseline="6944" sz="1200" spc="15" b="1" i="1">
                <a:latin typeface="Verdana"/>
                <a:cs typeface="Verdana"/>
              </a:rPr>
              <a:t>b</a:t>
            </a:r>
            <a:r>
              <a:rPr dirty="0" baseline="6944" sz="1200" spc="15">
                <a:latin typeface="Cambria"/>
                <a:cs typeface="Cambria"/>
              </a:rPr>
              <a:t>|</a:t>
            </a:r>
            <a:r>
              <a:rPr dirty="0" baseline="41666" sz="900" spc="15"/>
              <a:t>2</a:t>
            </a:r>
            <a:r>
              <a:rPr dirty="0" baseline="6944" sz="1200" spc="15"/>
              <a:t>)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22">
                <a:latin typeface="Cambria"/>
                <a:cs typeface="Cambria"/>
              </a:rPr>
              <a:t> </a:t>
            </a:r>
            <a:r>
              <a:rPr dirty="0" baseline="6944" sz="1200" spc="15"/>
              <a:t>2</a:t>
            </a:r>
            <a:r>
              <a:rPr dirty="0" baseline="6944" sz="1200" spc="15" i="1">
                <a:latin typeface="Calibri"/>
                <a:cs typeface="Calibri"/>
              </a:rPr>
              <a:t>δb</a:t>
            </a:r>
            <a:r>
              <a:rPr dirty="0" sz="600" spc="1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 spc="15"/>
              <a:t>(</a:t>
            </a:r>
            <a:r>
              <a:rPr dirty="0" baseline="6944" sz="1200" spc="15" i="1">
                <a:latin typeface="Calibri"/>
                <a:cs typeface="Calibri"/>
              </a:rPr>
              <a:t>δ</a:t>
            </a:r>
            <a:r>
              <a:rPr dirty="0" baseline="6944" sz="1200" spc="15" b="1" i="1">
                <a:latin typeface="Verdana"/>
                <a:cs typeface="Verdana"/>
              </a:rPr>
              <a:t>v</a:t>
            </a:r>
            <a:r>
              <a:rPr dirty="0" baseline="6944" sz="1200" spc="-82" b="1" i="1">
                <a:latin typeface="Verdana"/>
                <a:cs typeface="Verdana"/>
              </a:rPr>
              <a:t> </a:t>
            </a:r>
            <a:r>
              <a:rPr dirty="0" baseline="6944" sz="1200" spc="15">
                <a:latin typeface="Cambria"/>
                <a:cs typeface="Cambria"/>
              </a:rPr>
              <a:t>·</a:t>
            </a:r>
            <a:r>
              <a:rPr dirty="0" baseline="6944" sz="1200" spc="30">
                <a:latin typeface="Cambria"/>
                <a:cs typeface="Cambria"/>
              </a:rPr>
              <a:t> 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/>
              <a:t>)</a:t>
            </a:r>
            <a:r>
              <a:rPr dirty="0" baseline="6944" sz="1200" spc="-15">
                <a:latin typeface="Cambria"/>
                <a:cs typeface="Cambria"/>
              </a:rPr>
              <a:t>⟩</a:t>
            </a:r>
            <a:r>
              <a:rPr dirty="0" sz="600" spc="-10" i="1">
                <a:latin typeface="Calibri"/>
                <a:cs typeface="Calibri"/>
              </a:rPr>
              <a:t>t</a:t>
            </a:r>
            <a:r>
              <a:rPr dirty="0" baseline="6944" sz="1200" spc="-15" i="1">
                <a:latin typeface="Calibri"/>
                <a:cs typeface="Calibri"/>
              </a:rPr>
              <a:t>,</a:t>
            </a:r>
            <a:endParaRPr baseline="6944" sz="1200">
              <a:latin typeface="Calibri"/>
              <a:cs typeface="Calibri"/>
            </a:endParaRPr>
          </a:p>
          <a:p>
            <a:pPr marL="567690">
              <a:lnSpc>
                <a:spcPct val="100000"/>
              </a:lnSpc>
              <a:spcBef>
                <a:spcPts val="440"/>
              </a:spcBef>
            </a:pP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204" i="1">
                <a:latin typeface="Calibri"/>
                <a:cs typeface="Calibri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120"/>
              <a:t> </a:t>
            </a:r>
            <a:r>
              <a:rPr dirty="0" baseline="6944" sz="1200">
                <a:latin typeface="Cambria"/>
                <a:cs typeface="Cambria"/>
              </a:rPr>
              <a:t>⟨</a:t>
            </a:r>
            <a:r>
              <a:rPr dirty="0" baseline="6944" sz="1200"/>
              <a:t>2</a:t>
            </a:r>
            <a:r>
              <a:rPr dirty="0" baseline="6944" sz="1200" i="1">
                <a:latin typeface="Calibri"/>
                <a:cs typeface="Calibri"/>
              </a:rPr>
              <a:t>δb</a:t>
            </a:r>
            <a:r>
              <a:rPr dirty="0" sz="600" i="1">
                <a:latin typeface="Calibri"/>
                <a:cs typeface="Calibri"/>
              </a:rPr>
              <a:t>r</a:t>
            </a:r>
            <a:r>
              <a:rPr dirty="0" sz="600" spc="-60" i="1">
                <a:latin typeface="Calibri"/>
                <a:cs typeface="Calibri"/>
              </a:rPr>
              <a:t> </a:t>
            </a:r>
            <a:r>
              <a:rPr dirty="0" baseline="6944" sz="1200" spc="-44"/>
              <a:t>(</a:t>
            </a:r>
            <a:r>
              <a:rPr dirty="0" baseline="6944" sz="1200" spc="-44" i="1">
                <a:latin typeface="Calibri"/>
                <a:cs typeface="Calibri"/>
              </a:rPr>
              <a:t>δ</a:t>
            </a:r>
            <a:r>
              <a:rPr dirty="0" baseline="6944" sz="1200" spc="-44" b="1" i="1">
                <a:latin typeface="Verdana"/>
                <a:cs typeface="Verdana"/>
              </a:rPr>
              <a:t>b</a:t>
            </a:r>
            <a:r>
              <a:rPr dirty="0" baseline="6944" sz="1200" spc="-89" b="1" i="1">
                <a:latin typeface="Verdana"/>
                <a:cs typeface="Verdana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·</a:t>
            </a:r>
            <a:r>
              <a:rPr dirty="0" baseline="6944" sz="1200" spc="52">
                <a:latin typeface="Cambria"/>
                <a:cs typeface="Cambria"/>
              </a:rPr>
              <a:t> </a:t>
            </a:r>
            <a:r>
              <a:rPr dirty="0" baseline="6944" sz="1200" spc="89" i="1">
                <a:latin typeface="Calibri"/>
                <a:cs typeface="Calibri"/>
              </a:rPr>
              <a:t>δ</a:t>
            </a:r>
            <a:r>
              <a:rPr dirty="0" baseline="6944" sz="1200" spc="89" b="1" i="1">
                <a:latin typeface="Verdana"/>
                <a:cs typeface="Verdana"/>
              </a:rPr>
              <a:t>j</a:t>
            </a:r>
            <a:r>
              <a:rPr dirty="0" baseline="6944" sz="1200" spc="89"/>
              <a:t>)</a:t>
            </a:r>
            <a:r>
              <a:rPr dirty="0" baseline="6944" sz="1200" spc="44"/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52">
                <a:latin typeface="Cambria"/>
                <a:cs typeface="Cambria"/>
              </a:rPr>
              <a:t> </a:t>
            </a:r>
            <a:r>
              <a:rPr dirty="0" baseline="6944" sz="1200" spc="135" i="1">
                <a:latin typeface="Calibri"/>
                <a:cs typeface="Calibri"/>
              </a:rPr>
              <a:t>δj</a:t>
            </a:r>
            <a:r>
              <a:rPr dirty="0" sz="600" spc="90" i="1">
                <a:latin typeface="Calibri"/>
                <a:cs typeface="Calibri"/>
              </a:rPr>
              <a:t>r</a:t>
            </a:r>
            <a:r>
              <a:rPr dirty="0" sz="600" spc="-60" i="1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41666" sz="900" spc="-15"/>
              <a:t>2</a:t>
            </a:r>
            <a:r>
              <a:rPr dirty="0" baseline="6944" sz="1200" spc="-15">
                <a:latin typeface="Cambria"/>
                <a:cs typeface="Cambria"/>
              </a:rPr>
              <a:t>⟩</a:t>
            </a:r>
            <a:r>
              <a:rPr dirty="0" sz="600" spc="-10" i="1">
                <a:latin typeface="Calibri"/>
                <a:cs typeface="Calibri"/>
              </a:rPr>
              <a:t>t</a:t>
            </a:r>
            <a:r>
              <a:rPr dirty="0" baseline="6944" sz="1200" spc="-15" i="1">
                <a:latin typeface="Calibri"/>
                <a:cs typeface="Calibri"/>
              </a:rPr>
              <a:t>.</a:t>
            </a:r>
            <a:endParaRPr baseline="6944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</a:p>
          <a:p>
            <a:pPr marL="50800" marR="154940">
              <a:lnSpc>
                <a:spcPct val="93400"/>
              </a:lnSpc>
              <a:spcBef>
                <a:spcPts val="5"/>
              </a:spcBef>
            </a:pPr>
            <a:r>
              <a:rPr dirty="0" baseline="6944" sz="1200" spc="15" i="1">
                <a:latin typeface="Calibri"/>
                <a:cs typeface="Calibri"/>
              </a:rPr>
              <a:t>ϵ</a:t>
            </a:r>
            <a:r>
              <a:rPr dirty="0" baseline="6944" sz="1200" spc="247" i="1">
                <a:latin typeface="Calibri"/>
                <a:cs typeface="Calibri"/>
              </a:rPr>
              <a:t> </a:t>
            </a:r>
            <a:r>
              <a:rPr dirty="0" baseline="6944" sz="1200" spc="15"/>
              <a:t>is</a:t>
            </a:r>
            <a:r>
              <a:rPr dirty="0" baseline="6944" sz="1200" spc="247"/>
              <a:t> </a:t>
            </a:r>
            <a:r>
              <a:rPr dirty="0" baseline="6944" sz="1200" spc="15"/>
              <a:t>the</a:t>
            </a:r>
            <a:r>
              <a:rPr dirty="0" baseline="6944" sz="1200" spc="247"/>
              <a:t> </a:t>
            </a:r>
            <a:r>
              <a:rPr dirty="0" baseline="6944" sz="1200" spc="15"/>
              <a:t>energy</a:t>
            </a:r>
            <a:r>
              <a:rPr dirty="0" baseline="6944" sz="1200" spc="247"/>
              <a:t> </a:t>
            </a:r>
            <a:r>
              <a:rPr dirty="0" baseline="6944" sz="1200" spc="15"/>
              <a:t>transfer</a:t>
            </a:r>
            <a:r>
              <a:rPr dirty="0" baseline="6944" sz="1200" spc="247"/>
              <a:t> </a:t>
            </a:r>
            <a:r>
              <a:rPr dirty="0" baseline="6944" sz="1200" spc="15"/>
              <a:t>rate.</a:t>
            </a:r>
            <a:r>
              <a:rPr dirty="0" baseline="6944" sz="1200" spc="419"/>
              <a:t> </a:t>
            </a:r>
            <a:r>
              <a:rPr dirty="0" baseline="6944" sz="1200" spc="89"/>
              <a:t>Hall</a:t>
            </a:r>
            <a:r>
              <a:rPr dirty="0" baseline="6944" sz="1200" spc="254"/>
              <a:t> </a:t>
            </a:r>
            <a:r>
              <a:rPr dirty="0" baseline="6944" sz="1200" spc="15"/>
              <a:t>correction</a:t>
            </a:r>
            <a:r>
              <a:rPr dirty="0" baseline="6944" sz="1200" spc="240"/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310" i="1">
                <a:latin typeface="Calibri"/>
                <a:cs typeface="Calibri"/>
              </a:rPr>
              <a:t> </a:t>
            </a:r>
            <a:r>
              <a:rPr dirty="0" baseline="6944" sz="1200" spc="15"/>
              <a:t>is</a:t>
            </a:r>
            <a:r>
              <a:rPr dirty="0" baseline="6944" sz="1200" spc="254"/>
              <a:t> </a:t>
            </a:r>
            <a:r>
              <a:rPr dirty="0" baseline="6944" sz="1200" spc="-15"/>
              <a:t>small</a:t>
            </a:r>
            <a:r>
              <a:rPr dirty="0" baseline="6944" sz="1200" spc="750"/>
              <a:t> </a:t>
            </a:r>
            <a:r>
              <a:rPr dirty="0" baseline="6944" sz="1200"/>
              <a:t>compared</a:t>
            </a:r>
            <a:r>
              <a:rPr dirty="0" baseline="6944" sz="1200" spc="292"/>
              <a:t> </a:t>
            </a:r>
            <a:r>
              <a:rPr dirty="0" baseline="6944" sz="1200"/>
              <a:t>to</a:t>
            </a:r>
            <a:r>
              <a:rPr dirty="0" baseline="6944" sz="1200" spc="292"/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-45" i="1">
                <a:latin typeface="Calibri"/>
                <a:cs typeface="Calibri"/>
              </a:rPr>
              <a:t> </a:t>
            </a:r>
            <a:r>
              <a:rPr dirty="0" baseline="6944" sz="1200"/>
              <a:t>.</a:t>
            </a:r>
            <a:r>
              <a:rPr dirty="0" baseline="6944" sz="1200" spc="472"/>
              <a:t> </a:t>
            </a:r>
            <a:r>
              <a:rPr dirty="0" baseline="6944" sz="1200"/>
              <a:t>Here</a:t>
            </a:r>
            <a:r>
              <a:rPr dirty="0" baseline="6944" sz="1200" spc="300"/>
              <a:t> </a:t>
            </a:r>
            <a:r>
              <a:rPr dirty="0" baseline="6944" sz="1200" b="1" i="1">
                <a:latin typeface="Verdana"/>
                <a:cs typeface="Verdana"/>
              </a:rPr>
              <a:t>v</a:t>
            </a:r>
            <a:r>
              <a:rPr dirty="0" baseline="6944" sz="1200"/>
              <a:t>,</a:t>
            </a:r>
            <a:r>
              <a:rPr dirty="0" baseline="6944" sz="1200" spc="292"/>
              <a:t> 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/>
              <a:t>,</a:t>
            </a:r>
            <a:r>
              <a:rPr dirty="0" baseline="6944" sz="1200" spc="292"/>
              <a:t> </a:t>
            </a:r>
            <a:r>
              <a:rPr dirty="0" baseline="6944" sz="1200" spc="97" b="1" i="1">
                <a:latin typeface="Verdana"/>
                <a:cs typeface="Verdana"/>
              </a:rPr>
              <a:t>j</a:t>
            </a:r>
            <a:r>
              <a:rPr dirty="0" baseline="6944" sz="1200" spc="262" b="1" i="1">
                <a:latin typeface="Verdana"/>
                <a:cs typeface="Verdana"/>
              </a:rPr>
              <a:t> </a:t>
            </a:r>
            <a:r>
              <a:rPr dirty="0" baseline="6944" sz="1200"/>
              <a:t>are</a:t>
            </a:r>
            <a:r>
              <a:rPr dirty="0" baseline="6944" sz="1200" spc="292"/>
              <a:t> </a:t>
            </a:r>
            <a:r>
              <a:rPr dirty="0" baseline="6944" sz="1200"/>
              <a:t>velocity,</a:t>
            </a:r>
            <a:r>
              <a:rPr dirty="0" baseline="6944" sz="1200" spc="292"/>
              <a:t> </a:t>
            </a:r>
            <a:r>
              <a:rPr dirty="0" baseline="6944" sz="1200"/>
              <a:t>magnetic,</a:t>
            </a:r>
            <a:r>
              <a:rPr dirty="0" baseline="6944" sz="1200" spc="292"/>
              <a:t> </a:t>
            </a:r>
            <a:r>
              <a:rPr dirty="0" baseline="6944" sz="1200" spc="-37"/>
              <a:t>and</a:t>
            </a:r>
            <a:r>
              <a:rPr dirty="0" baseline="6944" sz="1200" spc="750"/>
              <a:t> </a:t>
            </a:r>
            <a:r>
              <a:rPr dirty="0" sz="800" spc="20"/>
              <a:t>current</a:t>
            </a:r>
            <a:r>
              <a:rPr dirty="0" sz="800" spc="204"/>
              <a:t> </a:t>
            </a:r>
            <a:r>
              <a:rPr dirty="0" sz="800" spc="20"/>
              <a:t>density</a:t>
            </a:r>
            <a:r>
              <a:rPr dirty="0" sz="800" spc="204"/>
              <a:t> </a:t>
            </a:r>
            <a:r>
              <a:rPr dirty="0" sz="800" spc="20"/>
              <a:t>fields</a:t>
            </a:r>
            <a:r>
              <a:rPr dirty="0" sz="800" spc="204"/>
              <a:t> </a:t>
            </a:r>
            <a:r>
              <a:rPr dirty="0" sz="800" spc="20"/>
              <a:t>suitably</a:t>
            </a:r>
            <a:r>
              <a:rPr dirty="0" sz="800" spc="204"/>
              <a:t> </a:t>
            </a:r>
            <a:r>
              <a:rPr dirty="0" sz="800" spc="-10"/>
              <a:t>normalised.</a:t>
            </a:r>
            <a:endParaRPr sz="800">
              <a:latin typeface="Verdana"/>
              <a:cs typeface="Verdana"/>
            </a:endParaRPr>
          </a:p>
          <a:p>
            <a:pPr marL="50800" marR="233045">
              <a:lnSpc>
                <a:spcPts val="950"/>
              </a:lnSpc>
              <a:spcBef>
                <a:spcPts val="25"/>
              </a:spcBef>
            </a:pPr>
            <a:r>
              <a:rPr dirty="0" spc="110" b="1">
                <a:latin typeface="Calibri"/>
                <a:cs typeface="Calibri"/>
              </a:rPr>
              <a:t>Field</a:t>
            </a:r>
            <a:r>
              <a:rPr dirty="0" spc="150" b="1">
                <a:latin typeface="Calibri"/>
                <a:cs typeface="Calibri"/>
              </a:rPr>
              <a:t> </a:t>
            </a:r>
            <a:r>
              <a:rPr dirty="0" spc="95" b="1">
                <a:latin typeface="Calibri"/>
                <a:cs typeface="Calibri"/>
              </a:rPr>
              <a:t>Increments</a:t>
            </a:r>
            <a:r>
              <a:rPr dirty="0" spc="150" b="1">
                <a:latin typeface="Calibri"/>
                <a:cs typeface="Calibri"/>
              </a:rPr>
              <a:t> </a:t>
            </a:r>
            <a:r>
              <a:rPr dirty="0" spc="90" b="1">
                <a:latin typeface="Calibri"/>
                <a:cs typeface="Calibri"/>
              </a:rPr>
              <a:t>via</a:t>
            </a:r>
            <a:r>
              <a:rPr dirty="0" spc="150" b="1">
                <a:latin typeface="Calibri"/>
                <a:cs typeface="Calibri"/>
              </a:rPr>
              <a:t> </a:t>
            </a:r>
            <a:r>
              <a:rPr dirty="0" spc="135" b="1">
                <a:latin typeface="Calibri"/>
                <a:cs typeface="Calibri"/>
              </a:rPr>
              <a:t>Time</a:t>
            </a:r>
            <a:r>
              <a:rPr dirty="0" spc="150" b="1">
                <a:latin typeface="Calibri"/>
                <a:cs typeface="Calibri"/>
              </a:rPr>
              <a:t> </a:t>
            </a:r>
            <a:r>
              <a:rPr dirty="0" spc="80" b="1">
                <a:latin typeface="Calibri"/>
                <a:cs typeface="Calibri"/>
              </a:rPr>
              <a:t>Differences</a:t>
            </a:r>
            <a:r>
              <a:rPr dirty="0" spc="150" b="1">
                <a:latin typeface="Calibri"/>
                <a:cs typeface="Calibri"/>
              </a:rPr>
              <a:t> </a:t>
            </a:r>
            <a:r>
              <a:rPr dirty="0" spc="85" b="1">
                <a:latin typeface="Calibri"/>
                <a:cs typeface="Calibri"/>
              </a:rPr>
              <a:t>(Taylor’s </a:t>
            </a:r>
            <a:r>
              <a:rPr dirty="0" spc="90" b="1">
                <a:latin typeface="Calibri"/>
                <a:cs typeface="Calibri"/>
              </a:rPr>
              <a:t>Hypothesis):</a:t>
            </a:r>
          </a:p>
          <a:p>
            <a:pPr algn="ctr" marL="229870">
              <a:lnSpc>
                <a:spcPct val="100000"/>
              </a:lnSpc>
              <a:spcBef>
                <a:spcPts val="580"/>
              </a:spcBef>
            </a:pPr>
            <a:r>
              <a:rPr dirty="0" baseline="6944" sz="1200" b="1" i="1">
                <a:latin typeface="Verdana"/>
                <a:cs typeface="Verdana"/>
              </a:rPr>
              <a:t>r</a:t>
            </a:r>
            <a:r>
              <a:rPr dirty="0" baseline="6944" sz="1200" spc="-7" b="1" i="1">
                <a:latin typeface="Verdana"/>
                <a:cs typeface="Verdana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104"/>
              <a:t> </a:t>
            </a:r>
            <a:r>
              <a:rPr dirty="0" baseline="6944" sz="1200" spc="209">
                <a:latin typeface="Cambria"/>
                <a:cs typeface="Cambria"/>
              </a:rPr>
              <a:t>−</a:t>
            </a:r>
            <a:r>
              <a:rPr dirty="0" baseline="6944" sz="1200" spc="209" i="1">
                <a:latin typeface="Calibri"/>
                <a:cs typeface="Calibri"/>
              </a:rPr>
              <a:t>τ</a:t>
            </a:r>
            <a:r>
              <a:rPr dirty="0" baseline="6944" sz="1200" spc="-120" i="1">
                <a:latin typeface="Calibri"/>
                <a:cs typeface="Calibri"/>
              </a:rPr>
              <a:t> </a:t>
            </a:r>
            <a:r>
              <a:rPr dirty="0" baseline="6944" sz="1200" spc="89">
                <a:latin typeface="Cambria"/>
                <a:cs typeface="Cambria"/>
              </a:rPr>
              <a:t>⟨</a:t>
            </a:r>
            <a:r>
              <a:rPr dirty="0" baseline="6944" sz="1200" spc="89" b="1" i="1">
                <a:latin typeface="Verdana"/>
                <a:cs typeface="Verdana"/>
              </a:rPr>
              <a:t>v</a:t>
            </a:r>
            <a:r>
              <a:rPr dirty="0" sz="600" spc="60" i="1">
                <a:latin typeface="Calibri"/>
                <a:cs typeface="Calibri"/>
              </a:rPr>
              <a:t>sw</a:t>
            </a:r>
            <a:r>
              <a:rPr dirty="0" sz="600" spc="-65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⟩</a:t>
            </a:r>
            <a:r>
              <a:rPr dirty="0" baseline="6944" sz="1200" spc="112">
                <a:latin typeface="Cambria"/>
                <a:cs typeface="Cambria"/>
              </a:rPr>
              <a:t> </a:t>
            </a:r>
            <a:r>
              <a:rPr dirty="0" baseline="6944" sz="1200" spc="232">
                <a:latin typeface="Cambria"/>
                <a:cs typeface="Cambria"/>
              </a:rPr>
              <a:t>⇒</a:t>
            </a:r>
            <a:r>
              <a:rPr dirty="0" baseline="6944" sz="1200" spc="112">
                <a:latin typeface="Cambria"/>
                <a:cs typeface="Cambria"/>
              </a:rPr>
              <a:t> </a:t>
            </a:r>
            <a:r>
              <a:rPr dirty="0" baseline="6944" sz="1200" i="1">
                <a:latin typeface="Calibri"/>
                <a:cs typeface="Calibri"/>
              </a:rPr>
              <a:t>δ</a:t>
            </a:r>
            <a:r>
              <a:rPr dirty="0" baseline="6944" sz="1200" b="1" i="1">
                <a:latin typeface="Verdana"/>
                <a:cs typeface="Verdana"/>
              </a:rPr>
              <a:t>a</a:t>
            </a:r>
            <a:r>
              <a:rPr dirty="0" baseline="6944" sz="1200" spc="-22" b="1" i="1">
                <a:latin typeface="Verdana"/>
                <a:cs typeface="Verdana"/>
              </a:rPr>
              <a:t> </a:t>
            </a:r>
            <a:r>
              <a:rPr dirty="0" baseline="6944" sz="1200" spc="382"/>
              <a:t>=</a:t>
            </a:r>
            <a:r>
              <a:rPr dirty="0" baseline="6944" sz="1200" spc="104"/>
              <a:t> </a:t>
            </a:r>
            <a:r>
              <a:rPr dirty="0" baseline="6944" sz="1200" b="1" i="1">
                <a:latin typeface="Verdana"/>
                <a:cs typeface="Verdana"/>
              </a:rPr>
              <a:t>a</a:t>
            </a:r>
            <a:r>
              <a:rPr dirty="0" baseline="6944" sz="1200"/>
              <a:t>(</a:t>
            </a:r>
            <a:r>
              <a:rPr dirty="0" baseline="6944" sz="1200" i="1">
                <a:latin typeface="Calibri"/>
                <a:cs typeface="Calibri"/>
              </a:rPr>
              <a:t>t</a:t>
            </a:r>
            <a:r>
              <a:rPr dirty="0" baseline="6944" sz="1200" spc="30" i="1">
                <a:latin typeface="Calibri"/>
                <a:cs typeface="Calibri"/>
              </a:rPr>
              <a:t> </a:t>
            </a:r>
            <a:r>
              <a:rPr dirty="0" baseline="6944" sz="1200" spc="382"/>
              <a:t>+</a:t>
            </a:r>
            <a:r>
              <a:rPr dirty="0" baseline="6944" sz="1200" spc="30"/>
              <a:t> </a:t>
            </a:r>
            <a:r>
              <a:rPr dirty="0" baseline="6944" sz="1200" spc="89" i="1">
                <a:latin typeface="Calibri"/>
                <a:cs typeface="Calibri"/>
              </a:rPr>
              <a:t>τ</a:t>
            </a:r>
            <a:r>
              <a:rPr dirty="0" baseline="6944" sz="1200" spc="-120" i="1">
                <a:latin typeface="Calibri"/>
                <a:cs typeface="Calibri"/>
              </a:rPr>
              <a:t> </a:t>
            </a:r>
            <a:r>
              <a:rPr dirty="0" baseline="6944" sz="1200" spc="135"/>
              <a:t>)</a:t>
            </a:r>
            <a:r>
              <a:rPr dirty="0" baseline="6944" sz="1200" spc="30"/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44">
                <a:latin typeface="Cambria"/>
                <a:cs typeface="Cambria"/>
              </a:rPr>
              <a:t> </a:t>
            </a:r>
            <a:r>
              <a:rPr dirty="0" baseline="6944" sz="1200" spc="52" b="1" i="1">
                <a:latin typeface="Verdana"/>
                <a:cs typeface="Verdana"/>
              </a:rPr>
              <a:t>a</a:t>
            </a:r>
            <a:r>
              <a:rPr dirty="0" baseline="6944" sz="1200" spc="52"/>
              <a:t>(</a:t>
            </a:r>
            <a:r>
              <a:rPr dirty="0" baseline="6944" sz="1200" spc="52" i="1">
                <a:latin typeface="Calibri"/>
                <a:cs typeface="Calibri"/>
              </a:rPr>
              <a:t>t</a:t>
            </a:r>
            <a:r>
              <a:rPr dirty="0" baseline="6944" sz="1200" spc="52"/>
              <a:t>)</a:t>
            </a:r>
            <a:endParaRPr baseline="6944"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12287" y="670774"/>
            <a:ext cx="1631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latin typeface="Calibri"/>
                <a:cs typeface="Calibri"/>
              </a:rPr>
              <a:t>(1)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12288" y="2309493"/>
            <a:ext cx="1631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latin typeface="Calibri"/>
                <a:cs typeface="Calibri"/>
              </a:rPr>
              <a:t>(2)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152" y="461241"/>
            <a:ext cx="1701222" cy="254154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1" name="object 11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568496" y="3104515"/>
            <a:ext cx="1845310" cy="31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5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1:</a:t>
            </a:r>
            <a:r>
              <a:rPr dirty="0" sz="1000" spc="15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(a)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PSD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(b)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95" i="1">
                <a:latin typeface="Calibri"/>
                <a:cs typeface="Calibri"/>
              </a:rPr>
              <a:t>S</a:t>
            </a:r>
            <a:r>
              <a:rPr dirty="0" baseline="-11904" sz="1050" spc="142" i="1">
                <a:latin typeface="Georgia"/>
                <a:cs typeface="Georgia"/>
              </a:rPr>
              <a:t>r</a:t>
            </a:r>
            <a:r>
              <a:rPr dirty="0" baseline="-11904" sz="1050" spc="450" i="1">
                <a:latin typeface="Georgia"/>
                <a:cs typeface="Georgia"/>
              </a:rPr>
              <a:t> </a:t>
            </a:r>
            <a:r>
              <a:rPr dirty="0" sz="1000" spc="-10">
                <a:latin typeface="Calibri"/>
                <a:cs typeface="Calibri"/>
              </a:rPr>
              <a:t>(green)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 spc="65" i="1">
                <a:latin typeface="Calibri"/>
                <a:cs typeface="Calibri"/>
              </a:rPr>
              <a:t>Y</a:t>
            </a:r>
            <a:r>
              <a:rPr dirty="0" baseline="-11904" sz="1050" spc="97" i="1">
                <a:latin typeface="Georgia"/>
                <a:cs typeface="Georgia"/>
              </a:rPr>
              <a:t>r</a:t>
            </a:r>
            <a:r>
              <a:rPr dirty="0" baseline="-11904" sz="1050" spc="450" i="1">
                <a:latin typeface="Georgia"/>
                <a:cs typeface="Georgia"/>
              </a:rPr>
              <a:t> </a:t>
            </a:r>
            <a:r>
              <a:rPr dirty="0" sz="1000">
                <a:latin typeface="Calibri"/>
                <a:cs typeface="Calibri"/>
              </a:rPr>
              <a:t>(red)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 spc="120" i="1">
                <a:latin typeface="Calibri"/>
                <a:cs typeface="Calibri"/>
              </a:rPr>
              <a:t>H</a:t>
            </a:r>
            <a:r>
              <a:rPr dirty="0" baseline="-11904" sz="1050" spc="179" i="1">
                <a:latin typeface="Georgia"/>
                <a:cs typeface="Georgia"/>
              </a:rPr>
              <a:t>r</a:t>
            </a:r>
            <a:r>
              <a:rPr dirty="0" baseline="-11904" sz="1050" spc="457" i="1">
                <a:latin typeface="Georgia"/>
                <a:cs typeface="Georgia"/>
              </a:rPr>
              <a:t> </a:t>
            </a:r>
            <a:r>
              <a:rPr dirty="0" sz="1000" spc="-10">
                <a:latin typeface="Calibri"/>
                <a:cs typeface="Calibri"/>
              </a:rPr>
              <a:t>(blue)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5465366" y="3497679"/>
            <a:ext cx="24257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60">
                <a:solidFill>
                  <a:srgbClr val="003D1E"/>
                </a:solidFill>
                <a:latin typeface="Calibri"/>
                <a:cs typeface="Calibri"/>
              </a:rPr>
              <a:t>4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125">
                <a:solidFill>
                  <a:srgbClr val="003D1E"/>
                </a:solidFill>
                <a:latin typeface="Calibri"/>
                <a:cs typeface="Calibri"/>
              </a:rPr>
              <a:t>/</a:t>
            </a:r>
            <a:r>
              <a:rPr dirty="0" sz="600" spc="-15">
                <a:solidFill>
                  <a:srgbClr val="003D1E"/>
                </a:solidFill>
                <a:latin typeface="Calibri"/>
                <a:cs typeface="Calibri"/>
              </a:rPr>
              <a:t> </a:t>
            </a:r>
            <a:r>
              <a:rPr dirty="0" sz="600" spc="35">
                <a:solidFill>
                  <a:srgbClr val="003D1E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/>
              <a:t>Instantaneous</a:t>
            </a:r>
            <a:r>
              <a:rPr dirty="0" spc="305"/>
              <a:t> </a:t>
            </a:r>
            <a:r>
              <a:rPr dirty="0" spc="70"/>
              <a:t>Energy</a:t>
            </a:r>
            <a:r>
              <a:rPr dirty="0" spc="310"/>
              <a:t> </a:t>
            </a:r>
            <a:r>
              <a:rPr dirty="0"/>
              <a:t>Transfer</a:t>
            </a:r>
            <a:r>
              <a:rPr dirty="0" spc="310"/>
              <a:t> </a:t>
            </a:r>
            <a:r>
              <a:rPr dirty="0" spc="70"/>
              <a:t>Rate</a:t>
            </a:r>
            <a:r>
              <a:rPr dirty="0" spc="305"/>
              <a:t> </a:t>
            </a:r>
            <a:r>
              <a:rPr dirty="0" spc="95" i="1">
                <a:latin typeface="Calibri"/>
                <a:cs typeface="Calibri"/>
              </a:rPr>
              <a:t>ε</a:t>
            </a:r>
            <a:r>
              <a:rPr dirty="0" baseline="-11111" sz="1500" spc="142" i="1">
                <a:latin typeface="Calibri"/>
                <a:cs typeface="Calibri"/>
              </a:rPr>
              <a:t>L</a:t>
            </a:r>
            <a:r>
              <a:rPr dirty="0" sz="1400" spc="95"/>
              <a:t>(</a:t>
            </a:r>
            <a:r>
              <a:rPr dirty="0" sz="1400" spc="95" i="1">
                <a:latin typeface="Calibri"/>
                <a:cs typeface="Calibri"/>
              </a:rPr>
              <a:t>t</a:t>
            </a:r>
            <a:r>
              <a:rPr dirty="0" sz="1400" spc="95"/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4086" y="363548"/>
            <a:ext cx="1891664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85" b="1">
                <a:latin typeface="Calibri"/>
                <a:cs typeface="Calibri"/>
              </a:rPr>
              <a:t>Hall-</a:t>
            </a:r>
            <a:r>
              <a:rPr dirty="0" sz="800" spc="95" b="1">
                <a:latin typeface="Calibri"/>
                <a:cs typeface="Calibri"/>
              </a:rPr>
              <a:t>corrected</a:t>
            </a:r>
            <a:r>
              <a:rPr dirty="0" sz="800" spc="155" b="1">
                <a:latin typeface="Calibri"/>
                <a:cs typeface="Calibri"/>
              </a:rPr>
              <a:t> </a:t>
            </a:r>
            <a:r>
              <a:rPr dirty="0" sz="800" spc="235" b="1">
                <a:latin typeface="Calibri"/>
                <a:cs typeface="Calibri"/>
              </a:rPr>
              <a:t>MHD</a:t>
            </a:r>
            <a:r>
              <a:rPr dirty="0" sz="800" spc="160" b="1">
                <a:latin typeface="Calibri"/>
                <a:cs typeface="Calibri"/>
              </a:rPr>
              <a:t> </a:t>
            </a:r>
            <a:r>
              <a:rPr dirty="0" sz="800" spc="114" b="1">
                <a:latin typeface="Calibri"/>
                <a:cs typeface="Calibri"/>
              </a:rPr>
              <a:t>Yaglom</a:t>
            </a:r>
            <a:r>
              <a:rPr dirty="0" sz="800" spc="16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Law: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96186" y="75938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683486" y="600289"/>
            <a:ext cx="5314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4820" algn="l"/>
              </a:tabLst>
            </a:pP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148535" y="75938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08686" y="683423"/>
            <a:ext cx="2861945" cy="2008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29870">
              <a:lnSpc>
                <a:spcPts val="730"/>
              </a:lnSpc>
              <a:spcBef>
                <a:spcPts val="95"/>
              </a:spcBef>
            </a:pPr>
            <a:r>
              <a:rPr dirty="0" baseline="6944" sz="1200" spc="217" i="1">
                <a:latin typeface="Calibri"/>
                <a:cs typeface="Calibri"/>
              </a:rPr>
              <a:t>S</a:t>
            </a:r>
            <a:r>
              <a:rPr dirty="0" sz="600" spc="145" i="1">
                <a:latin typeface="Calibri"/>
                <a:cs typeface="Calibri"/>
              </a:rPr>
              <a:t>r</a:t>
            </a:r>
            <a:r>
              <a:rPr dirty="0" sz="600" spc="165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82">
                <a:latin typeface="Calibri"/>
                <a:cs typeface="Calibri"/>
              </a:rPr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120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+</a:t>
            </a:r>
            <a:r>
              <a:rPr dirty="0" baseline="6944" sz="1200" spc="359">
                <a:latin typeface="Calibri"/>
                <a:cs typeface="Calibri"/>
              </a:rPr>
              <a:t> 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165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82">
                <a:latin typeface="Calibri"/>
                <a:cs typeface="Calibri"/>
              </a:rPr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727">
                <a:latin typeface="Cambria"/>
                <a:cs typeface="Cambria"/>
              </a:rPr>
              <a:t> </a:t>
            </a:r>
            <a:r>
              <a:rPr dirty="0" baseline="6944" sz="1200" spc="-37" i="1">
                <a:latin typeface="Calibri"/>
                <a:cs typeface="Calibri"/>
              </a:rPr>
              <a:t>ϵr,</a:t>
            </a:r>
            <a:endParaRPr baseline="6944" sz="1200">
              <a:latin typeface="Calibri"/>
              <a:cs typeface="Calibri"/>
            </a:endParaRPr>
          </a:p>
          <a:p>
            <a:pPr marL="1487170">
              <a:lnSpc>
                <a:spcPts val="730"/>
              </a:lnSpc>
              <a:tabLst>
                <a:tab pos="1939289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38100" marR="30480">
              <a:lnSpc>
                <a:spcPts val="850"/>
              </a:lnSpc>
              <a:spcBef>
                <a:spcPts val="5"/>
              </a:spcBef>
            </a:pPr>
            <a:r>
              <a:rPr dirty="0" baseline="6944" sz="1200" spc="15">
                <a:latin typeface="Calibri"/>
                <a:cs typeface="Calibri"/>
              </a:rPr>
              <a:t>where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360" i="1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and</a:t>
            </a:r>
            <a:r>
              <a:rPr dirty="0" baseline="6944" sz="1200" spc="300">
                <a:latin typeface="Calibri"/>
                <a:cs typeface="Calibri"/>
              </a:rPr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355" i="1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are</a:t>
            </a:r>
            <a:r>
              <a:rPr dirty="0" baseline="6944" sz="1200" spc="300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mixed</a:t>
            </a:r>
            <a:r>
              <a:rPr dirty="0" baseline="6944" sz="1200" spc="300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third-order</a:t>
            </a:r>
            <a:r>
              <a:rPr dirty="0" baseline="6944" sz="1200" spc="300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structure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libri"/>
                <a:cs typeface="Calibri"/>
              </a:rPr>
              <a:t>functions</a:t>
            </a:r>
            <a:r>
              <a:rPr dirty="0" baseline="6944" sz="1200" spc="7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given</a:t>
            </a:r>
            <a:r>
              <a:rPr dirty="0" sz="800" spc="260">
                <a:latin typeface="Calibri"/>
                <a:cs typeface="Calibri"/>
              </a:rPr>
              <a:t> </a:t>
            </a:r>
            <a:r>
              <a:rPr dirty="0" sz="800" spc="25">
                <a:latin typeface="Calibri"/>
                <a:cs typeface="Calibri"/>
              </a:rPr>
              <a:t>by</a:t>
            </a:r>
            <a:endParaRPr sz="800">
              <a:latin typeface="Calibri"/>
              <a:cs typeface="Calibri"/>
            </a:endParaRPr>
          </a:p>
          <a:p>
            <a:pPr marL="1256030">
              <a:lnSpc>
                <a:spcPts val="280"/>
              </a:lnSpc>
              <a:tabLst>
                <a:tab pos="1607185" algn="l"/>
              </a:tabLst>
            </a:pPr>
            <a:r>
              <a:rPr dirty="0" sz="600" spc="10">
                <a:latin typeface="Calibri"/>
                <a:cs typeface="Calibri"/>
              </a:rPr>
              <a:t>2</a:t>
            </a:r>
            <a:r>
              <a:rPr dirty="0" sz="600">
                <a:latin typeface="Calibri"/>
                <a:cs typeface="Calibri"/>
              </a:rPr>
              <a:t>	2</a:t>
            </a:r>
            <a:endParaRPr sz="600">
              <a:latin typeface="Calibri"/>
              <a:cs typeface="Calibri"/>
            </a:endParaRPr>
          </a:p>
          <a:p>
            <a:pPr algn="ctr" marL="255904">
              <a:lnSpc>
                <a:spcPts val="715"/>
              </a:lnSpc>
            </a:pP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165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82">
                <a:latin typeface="Calibri"/>
                <a:cs typeface="Calibri"/>
              </a:rPr>
              <a:t> </a:t>
            </a:r>
            <a:r>
              <a:rPr dirty="0" baseline="6944" sz="1200" spc="75">
                <a:latin typeface="Cambria"/>
                <a:cs typeface="Cambria"/>
              </a:rPr>
              <a:t>⟨</a:t>
            </a:r>
            <a:r>
              <a:rPr dirty="0" baseline="6944" sz="1200" spc="75" i="1">
                <a:latin typeface="Calibri"/>
                <a:cs typeface="Calibri"/>
              </a:rPr>
              <a:t>δv</a:t>
            </a:r>
            <a:r>
              <a:rPr dirty="0" sz="600" spc="5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(</a:t>
            </a:r>
            <a:r>
              <a:rPr dirty="0" baseline="6944" sz="1200">
                <a:latin typeface="Cambria"/>
                <a:cs typeface="Cambria"/>
              </a:rPr>
              <a:t>|</a:t>
            </a:r>
            <a:r>
              <a:rPr dirty="0" baseline="6944" sz="1200" i="1">
                <a:latin typeface="Calibri"/>
                <a:cs typeface="Calibri"/>
              </a:rPr>
              <a:t>δ</a:t>
            </a:r>
            <a:r>
              <a:rPr dirty="0" baseline="6944" sz="1200" b="1" i="1">
                <a:latin typeface="Verdana"/>
                <a:cs typeface="Verdana"/>
              </a:rPr>
              <a:t>v</a:t>
            </a:r>
            <a:r>
              <a:rPr dirty="0" baseline="6944" sz="1200">
                <a:latin typeface="Cambria"/>
                <a:cs typeface="Cambria"/>
              </a:rPr>
              <a:t>|</a:t>
            </a:r>
            <a:r>
              <a:rPr dirty="0" baseline="6944" sz="1200" spc="637">
                <a:latin typeface="Cambria"/>
                <a:cs typeface="Cambria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+</a:t>
            </a:r>
            <a:r>
              <a:rPr dirty="0" baseline="6944" sz="1200" spc="15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6944" sz="1200" spc="352">
                <a:latin typeface="Cambria"/>
                <a:cs typeface="Cambria"/>
              </a:rPr>
              <a:t> </a:t>
            </a:r>
            <a:r>
              <a:rPr dirty="0" baseline="6944" sz="1200" spc="135">
                <a:latin typeface="Calibri"/>
                <a:cs typeface="Calibri"/>
              </a:rPr>
              <a:t>)</a:t>
            </a:r>
            <a:r>
              <a:rPr dirty="0" baseline="6944" sz="1200" spc="15">
                <a:latin typeface="Calibri"/>
                <a:cs typeface="Calibri"/>
              </a:rPr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15">
                <a:latin typeface="Cambria"/>
                <a:cs typeface="Cambria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2</a:t>
            </a:r>
            <a:r>
              <a:rPr dirty="0" baseline="6944" sz="1200" i="1">
                <a:latin typeface="Calibri"/>
                <a:cs typeface="Calibri"/>
              </a:rPr>
              <a:t>δb</a:t>
            </a:r>
            <a:r>
              <a:rPr dirty="0" sz="60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(</a:t>
            </a:r>
            <a:r>
              <a:rPr dirty="0" baseline="6944" sz="1200" i="1">
                <a:latin typeface="Calibri"/>
                <a:cs typeface="Calibri"/>
              </a:rPr>
              <a:t>δ</a:t>
            </a:r>
            <a:r>
              <a:rPr dirty="0" baseline="6944" sz="1200" b="1" i="1">
                <a:latin typeface="Verdana"/>
                <a:cs typeface="Verdana"/>
              </a:rPr>
              <a:t>v</a:t>
            </a:r>
            <a:r>
              <a:rPr dirty="0" baseline="6944" sz="1200" spc="-82" b="1" i="1">
                <a:latin typeface="Verdana"/>
                <a:cs typeface="Verdana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·</a:t>
            </a:r>
            <a:r>
              <a:rPr dirty="0" baseline="6944" sz="1200" spc="15">
                <a:latin typeface="Cambria"/>
                <a:cs typeface="Cambria"/>
              </a:rPr>
              <a:t> 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>
                <a:latin typeface="Calibri"/>
                <a:cs typeface="Calibri"/>
              </a:rPr>
              <a:t>)</a:t>
            </a:r>
            <a:r>
              <a:rPr dirty="0" baseline="6944" sz="1200" spc="-15">
                <a:latin typeface="Cambria"/>
                <a:cs typeface="Cambria"/>
              </a:rPr>
              <a:t>⟩</a:t>
            </a:r>
            <a:r>
              <a:rPr dirty="0" sz="600" spc="-10" i="1">
                <a:latin typeface="Calibri"/>
                <a:cs typeface="Calibri"/>
              </a:rPr>
              <a:t>t</a:t>
            </a:r>
            <a:r>
              <a:rPr dirty="0" baseline="6944" sz="1200" spc="-15" i="1">
                <a:latin typeface="Calibri"/>
                <a:cs typeface="Calibri"/>
              </a:rPr>
              <a:t>,</a:t>
            </a:r>
            <a:endParaRPr baseline="6944" sz="1200">
              <a:latin typeface="Calibri"/>
              <a:cs typeface="Calibri"/>
            </a:endParaRPr>
          </a:p>
          <a:p>
            <a:pPr marL="1906905">
              <a:lnSpc>
                <a:spcPts val="475"/>
              </a:lnSpc>
              <a:spcBef>
                <a:spcPts val="204"/>
              </a:spcBef>
            </a:pPr>
            <a:r>
              <a:rPr dirty="0" sz="600" spc="1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marL="554990">
              <a:lnSpc>
                <a:spcPts val="715"/>
              </a:lnSpc>
            </a:pP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170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89">
                <a:latin typeface="Calibri"/>
                <a:cs typeface="Calibri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⟨</a:t>
            </a:r>
            <a:r>
              <a:rPr dirty="0" baseline="6944" sz="1200">
                <a:latin typeface="Calibri"/>
                <a:cs typeface="Calibri"/>
              </a:rPr>
              <a:t>2</a:t>
            </a:r>
            <a:r>
              <a:rPr dirty="0" baseline="6944" sz="1200" i="1">
                <a:latin typeface="Calibri"/>
                <a:cs typeface="Calibri"/>
              </a:rPr>
              <a:t>δb</a:t>
            </a:r>
            <a:r>
              <a:rPr dirty="0" sz="600" i="1">
                <a:latin typeface="Calibri"/>
                <a:cs typeface="Calibri"/>
              </a:rPr>
              <a:t>r</a:t>
            </a:r>
            <a:r>
              <a:rPr dirty="0" sz="600" spc="-70" i="1">
                <a:latin typeface="Calibri"/>
                <a:cs typeface="Calibri"/>
              </a:rPr>
              <a:t> </a:t>
            </a:r>
            <a:r>
              <a:rPr dirty="0" baseline="6944" sz="1200" spc="-44">
                <a:latin typeface="Calibri"/>
                <a:cs typeface="Calibri"/>
              </a:rPr>
              <a:t>(</a:t>
            </a:r>
            <a:r>
              <a:rPr dirty="0" baseline="6944" sz="1200" spc="-44" i="1">
                <a:latin typeface="Calibri"/>
                <a:cs typeface="Calibri"/>
              </a:rPr>
              <a:t>δ</a:t>
            </a:r>
            <a:r>
              <a:rPr dirty="0" baseline="6944" sz="1200" spc="-44" b="1" i="1">
                <a:latin typeface="Verdana"/>
                <a:cs typeface="Verdana"/>
              </a:rPr>
              <a:t>b</a:t>
            </a:r>
            <a:r>
              <a:rPr dirty="0" baseline="6944" sz="1200" spc="-120" b="1" i="1">
                <a:latin typeface="Verdana"/>
                <a:cs typeface="Verdana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·</a:t>
            </a:r>
            <a:r>
              <a:rPr dirty="0" baseline="6944" sz="1200" spc="22">
                <a:latin typeface="Cambria"/>
                <a:cs typeface="Cambria"/>
              </a:rPr>
              <a:t> </a:t>
            </a:r>
            <a:r>
              <a:rPr dirty="0" baseline="6944" sz="1200" spc="89" i="1">
                <a:latin typeface="Calibri"/>
                <a:cs typeface="Calibri"/>
              </a:rPr>
              <a:t>δ</a:t>
            </a:r>
            <a:r>
              <a:rPr dirty="0" baseline="6944" sz="1200" spc="89" b="1" i="1">
                <a:latin typeface="Verdana"/>
                <a:cs typeface="Verdana"/>
              </a:rPr>
              <a:t>j</a:t>
            </a:r>
            <a:r>
              <a:rPr dirty="0" baseline="6944" sz="1200" spc="89">
                <a:latin typeface="Calibri"/>
                <a:cs typeface="Calibri"/>
              </a:rPr>
              <a:t>)</a:t>
            </a:r>
            <a:r>
              <a:rPr dirty="0" baseline="6944" sz="1200" spc="15">
                <a:latin typeface="Calibri"/>
                <a:cs typeface="Calibri"/>
              </a:rPr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22">
                <a:latin typeface="Cambria"/>
                <a:cs typeface="Cambria"/>
              </a:rPr>
              <a:t> </a:t>
            </a:r>
            <a:r>
              <a:rPr dirty="0" baseline="6944" sz="1200" spc="135" i="1">
                <a:latin typeface="Calibri"/>
                <a:cs typeface="Calibri"/>
              </a:rPr>
              <a:t>δj</a:t>
            </a:r>
            <a:r>
              <a:rPr dirty="0" sz="600" spc="90" i="1">
                <a:latin typeface="Calibri"/>
                <a:cs typeface="Calibri"/>
              </a:rPr>
              <a:t>r</a:t>
            </a:r>
            <a:r>
              <a:rPr dirty="0" sz="600" spc="-65" i="1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6944" sz="1200" spc="-15" i="1">
                <a:latin typeface="Calibri"/>
                <a:cs typeface="Calibri"/>
              </a:rPr>
              <a:t>δ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>
                <a:latin typeface="Cambria"/>
                <a:cs typeface="Cambria"/>
              </a:rPr>
              <a:t>|</a:t>
            </a:r>
            <a:r>
              <a:rPr dirty="0" baseline="6944" sz="1200" spc="367">
                <a:latin typeface="Cambria"/>
                <a:cs typeface="Cambria"/>
              </a:rPr>
              <a:t> </a:t>
            </a:r>
            <a:r>
              <a:rPr dirty="0" baseline="6944" sz="1200" spc="60">
                <a:latin typeface="Cambria"/>
                <a:cs typeface="Cambria"/>
              </a:rPr>
              <a:t>⟩</a:t>
            </a:r>
            <a:r>
              <a:rPr dirty="0" sz="600" spc="40" i="1">
                <a:latin typeface="Calibri"/>
                <a:cs typeface="Calibri"/>
              </a:rPr>
              <a:t>t</a:t>
            </a:r>
            <a:r>
              <a:rPr dirty="0" baseline="6944" sz="1200" spc="60" i="1">
                <a:latin typeface="Calibri"/>
                <a:cs typeface="Calibri"/>
              </a:rPr>
              <a:t>.</a:t>
            </a:r>
            <a:endParaRPr baseline="6944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800">
              <a:latin typeface="Calibri"/>
              <a:cs typeface="Calibri"/>
            </a:endParaRPr>
          </a:p>
          <a:p>
            <a:pPr marL="38100" marR="142240">
              <a:lnSpc>
                <a:spcPct val="93400"/>
              </a:lnSpc>
            </a:pPr>
            <a:r>
              <a:rPr dirty="0" baseline="6944" sz="1200" spc="15" i="1">
                <a:latin typeface="Calibri"/>
                <a:cs typeface="Calibri"/>
              </a:rPr>
              <a:t>ϵ</a:t>
            </a:r>
            <a:r>
              <a:rPr dirty="0" baseline="6944" sz="1200" spc="247" i="1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is</a:t>
            </a:r>
            <a:r>
              <a:rPr dirty="0" baseline="6944" sz="1200" spc="247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the</a:t>
            </a:r>
            <a:r>
              <a:rPr dirty="0" baseline="6944" sz="1200" spc="247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energy</a:t>
            </a:r>
            <a:r>
              <a:rPr dirty="0" baseline="6944" sz="1200" spc="247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transfer</a:t>
            </a:r>
            <a:r>
              <a:rPr dirty="0" baseline="6944" sz="1200" spc="247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rate.</a:t>
            </a:r>
            <a:r>
              <a:rPr dirty="0" baseline="6944" sz="1200" spc="419">
                <a:latin typeface="Calibri"/>
                <a:cs typeface="Calibri"/>
              </a:rPr>
              <a:t> </a:t>
            </a:r>
            <a:r>
              <a:rPr dirty="0" baseline="6944" sz="1200" spc="89">
                <a:latin typeface="Calibri"/>
                <a:cs typeface="Calibri"/>
              </a:rPr>
              <a:t>Hall</a:t>
            </a:r>
            <a:r>
              <a:rPr dirty="0" baseline="6944" sz="1200" spc="254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correction</a:t>
            </a:r>
            <a:r>
              <a:rPr dirty="0" baseline="6944" sz="1200" spc="240">
                <a:latin typeface="Calibri"/>
                <a:cs typeface="Calibri"/>
              </a:rPr>
              <a:t> </a:t>
            </a:r>
            <a:r>
              <a:rPr dirty="0" baseline="6944" sz="1200" spc="247" i="1">
                <a:latin typeface="Calibri"/>
                <a:cs typeface="Calibri"/>
              </a:rPr>
              <a:t>H</a:t>
            </a:r>
            <a:r>
              <a:rPr dirty="0" sz="600" spc="165" i="1">
                <a:latin typeface="Calibri"/>
                <a:cs typeface="Calibri"/>
              </a:rPr>
              <a:t>r</a:t>
            </a:r>
            <a:r>
              <a:rPr dirty="0" sz="600" spc="310" i="1">
                <a:latin typeface="Calibri"/>
                <a:cs typeface="Calibri"/>
              </a:rPr>
              <a:t> </a:t>
            </a:r>
            <a:r>
              <a:rPr dirty="0" baseline="6944" sz="1200" spc="15">
                <a:latin typeface="Calibri"/>
                <a:cs typeface="Calibri"/>
              </a:rPr>
              <a:t>is</a:t>
            </a:r>
            <a:r>
              <a:rPr dirty="0" baseline="6944" sz="1200" spc="254">
                <a:latin typeface="Calibri"/>
                <a:cs typeface="Calibri"/>
              </a:rPr>
              <a:t> </a:t>
            </a:r>
            <a:r>
              <a:rPr dirty="0" baseline="6944" sz="1200" spc="-15">
                <a:latin typeface="Calibri"/>
                <a:cs typeface="Calibri"/>
              </a:rPr>
              <a:t>small</a:t>
            </a:r>
            <a:r>
              <a:rPr dirty="0" baseline="6944" sz="1200" spc="750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compared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to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 spc="179" i="1">
                <a:latin typeface="Calibri"/>
                <a:cs typeface="Calibri"/>
              </a:rPr>
              <a:t>Y</a:t>
            </a:r>
            <a:r>
              <a:rPr dirty="0" sz="600" spc="120" i="1">
                <a:latin typeface="Calibri"/>
                <a:cs typeface="Calibri"/>
              </a:rPr>
              <a:t>r</a:t>
            </a:r>
            <a:r>
              <a:rPr dirty="0" sz="600" spc="-45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.</a:t>
            </a:r>
            <a:r>
              <a:rPr dirty="0" baseline="6944" sz="1200" spc="472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Here</a:t>
            </a:r>
            <a:r>
              <a:rPr dirty="0" baseline="6944" sz="1200" spc="300">
                <a:latin typeface="Calibri"/>
                <a:cs typeface="Calibri"/>
              </a:rPr>
              <a:t> </a:t>
            </a:r>
            <a:r>
              <a:rPr dirty="0" baseline="6944" sz="1200" b="1" i="1">
                <a:latin typeface="Verdana"/>
                <a:cs typeface="Verdana"/>
              </a:rPr>
              <a:t>v</a:t>
            </a:r>
            <a:r>
              <a:rPr dirty="0" baseline="6944" sz="1200">
                <a:latin typeface="Calibri"/>
                <a:cs typeface="Calibri"/>
              </a:rPr>
              <a:t>,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 spc="-15" b="1" i="1">
                <a:latin typeface="Verdana"/>
                <a:cs typeface="Verdana"/>
              </a:rPr>
              <a:t>b</a:t>
            </a:r>
            <a:r>
              <a:rPr dirty="0" baseline="6944" sz="1200" spc="-15">
                <a:latin typeface="Calibri"/>
                <a:cs typeface="Calibri"/>
              </a:rPr>
              <a:t>,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 spc="97" b="1" i="1">
                <a:latin typeface="Verdana"/>
                <a:cs typeface="Verdana"/>
              </a:rPr>
              <a:t>j</a:t>
            </a:r>
            <a:r>
              <a:rPr dirty="0" baseline="6944" sz="1200" spc="262" b="1" i="1">
                <a:latin typeface="Verdana"/>
                <a:cs typeface="Verdana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are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velocity,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>
                <a:latin typeface="Calibri"/>
                <a:cs typeface="Calibri"/>
              </a:rPr>
              <a:t>magnetic,</a:t>
            </a:r>
            <a:r>
              <a:rPr dirty="0" baseline="6944" sz="1200" spc="292">
                <a:latin typeface="Calibri"/>
                <a:cs typeface="Calibri"/>
              </a:rPr>
              <a:t> </a:t>
            </a:r>
            <a:r>
              <a:rPr dirty="0" baseline="6944" sz="1200" spc="-37">
                <a:latin typeface="Calibri"/>
                <a:cs typeface="Calibri"/>
              </a:rPr>
              <a:t>and</a:t>
            </a:r>
            <a:r>
              <a:rPr dirty="0" baseline="6944" sz="1200" spc="75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current</a:t>
            </a:r>
            <a:r>
              <a:rPr dirty="0" sz="800" spc="204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density</a:t>
            </a:r>
            <a:r>
              <a:rPr dirty="0" sz="800" spc="204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fields</a:t>
            </a:r>
            <a:r>
              <a:rPr dirty="0" sz="800" spc="204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suitably</a:t>
            </a:r>
            <a:r>
              <a:rPr dirty="0" sz="800" spc="204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normalised.</a:t>
            </a:r>
            <a:endParaRPr sz="800">
              <a:latin typeface="Calibri"/>
              <a:cs typeface="Calibri"/>
            </a:endParaRPr>
          </a:p>
          <a:p>
            <a:pPr marL="38100" marR="220345">
              <a:lnSpc>
                <a:spcPts val="950"/>
              </a:lnSpc>
              <a:spcBef>
                <a:spcPts val="25"/>
              </a:spcBef>
            </a:pPr>
            <a:r>
              <a:rPr dirty="0" sz="800" spc="110" b="1">
                <a:latin typeface="Calibri"/>
                <a:cs typeface="Calibri"/>
              </a:rPr>
              <a:t>Field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Increments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via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135" b="1">
                <a:latin typeface="Calibri"/>
                <a:cs typeface="Calibri"/>
              </a:rPr>
              <a:t>Time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80" b="1">
                <a:latin typeface="Calibri"/>
                <a:cs typeface="Calibri"/>
              </a:rPr>
              <a:t>Differences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(Taylor’s </a:t>
            </a:r>
            <a:r>
              <a:rPr dirty="0" sz="800" spc="90" b="1">
                <a:latin typeface="Calibri"/>
                <a:cs typeface="Calibri"/>
              </a:rPr>
              <a:t>Hypothesis):</a:t>
            </a:r>
            <a:endParaRPr sz="800">
              <a:latin typeface="Calibri"/>
              <a:cs typeface="Calibri"/>
            </a:endParaRPr>
          </a:p>
          <a:p>
            <a:pPr algn="ctr" marL="229870">
              <a:lnSpc>
                <a:spcPct val="100000"/>
              </a:lnSpc>
              <a:spcBef>
                <a:spcPts val="585"/>
              </a:spcBef>
            </a:pPr>
            <a:r>
              <a:rPr dirty="0" baseline="6944" sz="1200" b="1" i="1">
                <a:latin typeface="Verdana"/>
                <a:cs typeface="Verdana"/>
              </a:rPr>
              <a:t>r</a:t>
            </a:r>
            <a:r>
              <a:rPr dirty="0" baseline="6944" sz="1200" spc="-7" b="1" i="1">
                <a:latin typeface="Verdana"/>
                <a:cs typeface="Verdana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104">
                <a:latin typeface="Calibri"/>
                <a:cs typeface="Calibri"/>
              </a:rPr>
              <a:t> </a:t>
            </a:r>
            <a:r>
              <a:rPr dirty="0" baseline="6944" sz="1200" spc="209">
                <a:latin typeface="Cambria"/>
                <a:cs typeface="Cambria"/>
              </a:rPr>
              <a:t>−</a:t>
            </a:r>
            <a:r>
              <a:rPr dirty="0" baseline="6944" sz="1200" spc="209" i="1">
                <a:latin typeface="Calibri"/>
                <a:cs typeface="Calibri"/>
              </a:rPr>
              <a:t>τ</a:t>
            </a:r>
            <a:r>
              <a:rPr dirty="0" baseline="6944" sz="1200" spc="-120" i="1">
                <a:latin typeface="Calibri"/>
                <a:cs typeface="Calibri"/>
              </a:rPr>
              <a:t> </a:t>
            </a:r>
            <a:r>
              <a:rPr dirty="0" baseline="6944" sz="1200" spc="89">
                <a:latin typeface="Cambria"/>
                <a:cs typeface="Cambria"/>
              </a:rPr>
              <a:t>⟨</a:t>
            </a:r>
            <a:r>
              <a:rPr dirty="0" baseline="6944" sz="1200" spc="89" b="1" i="1">
                <a:latin typeface="Verdana"/>
                <a:cs typeface="Verdana"/>
              </a:rPr>
              <a:t>v</a:t>
            </a:r>
            <a:r>
              <a:rPr dirty="0" sz="600" spc="60" i="1">
                <a:latin typeface="Calibri"/>
                <a:cs typeface="Calibri"/>
              </a:rPr>
              <a:t>sw</a:t>
            </a:r>
            <a:r>
              <a:rPr dirty="0" sz="600" spc="-65" i="1">
                <a:latin typeface="Calibri"/>
                <a:cs typeface="Calibri"/>
              </a:rPr>
              <a:t> </a:t>
            </a:r>
            <a:r>
              <a:rPr dirty="0" baseline="6944" sz="1200">
                <a:latin typeface="Cambria"/>
                <a:cs typeface="Cambria"/>
              </a:rPr>
              <a:t>⟩</a:t>
            </a:r>
            <a:r>
              <a:rPr dirty="0" baseline="6944" sz="1200" spc="112">
                <a:latin typeface="Cambria"/>
                <a:cs typeface="Cambria"/>
              </a:rPr>
              <a:t> </a:t>
            </a:r>
            <a:r>
              <a:rPr dirty="0" baseline="6944" sz="1200" spc="232">
                <a:latin typeface="Cambria"/>
                <a:cs typeface="Cambria"/>
              </a:rPr>
              <a:t>⇒</a:t>
            </a:r>
            <a:r>
              <a:rPr dirty="0" baseline="6944" sz="1200" spc="112">
                <a:latin typeface="Cambria"/>
                <a:cs typeface="Cambria"/>
              </a:rPr>
              <a:t> </a:t>
            </a:r>
            <a:r>
              <a:rPr dirty="0" baseline="6944" sz="1200" i="1">
                <a:latin typeface="Calibri"/>
                <a:cs typeface="Calibri"/>
              </a:rPr>
              <a:t>δ</a:t>
            </a:r>
            <a:r>
              <a:rPr dirty="0" baseline="6944" sz="1200" b="1" i="1">
                <a:latin typeface="Verdana"/>
                <a:cs typeface="Verdana"/>
              </a:rPr>
              <a:t>a</a:t>
            </a:r>
            <a:r>
              <a:rPr dirty="0" baseline="6944" sz="1200" spc="-22" b="1" i="1">
                <a:latin typeface="Verdana"/>
                <a:cs typeface="Verdana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=</a:t>
            </a:r>
            <a:r>
              <a:rPr dirty="0" baseline="6944" sz="1200" spc="104">
                <a:latin typeface="Calibri"/>
                <a:cs typeface="Calibri"/>
              </a:rPr>
              <a:t> </a:t>
            </a:r>
            <a:r>
              <a:rPr dirty="0" baseline="6944" sz="1200" b="1" i="1">
                <a:latin typeface="Verdana"/>
                <a:cs typeface="Verdana"/>
              </a:rPr>
              <a:t>a</a:t>
            </a:r>
            <a:r>
              <a:rPr dirty="0" baseline="6944" sz="1200">
                <a:latin typeface="Calibri"/>
                <a:cs typeface="Calibri"/>
              </a:rPr>
              <a:t>(</a:t>
            </a:r>
            <a:r>
              <a:rPr dirty="0" baseline="6944" sz="1200" i="1">
                <a:latin typeface="Calibri"/>
                <a:cs typeface="Calibri"/>
              </a:rPr>
              <a:t>t</a:t>
            </a:r>
            <a:r>
              <a:rPr dirty="0" baseline="6944" sz="1200" spc="30" i="1">
                <a:latin typeface="Calibri"/>
                <a:cs typeface="Calibri"/>
              </a:rPr>
              <a:t> </a:t>
            </a:r>
            <a:r>
              <a:rPr dirty="0" baseline="6944" sz="1200" spc="382">
                <a:latin typeface="Calibri"/>
                <a:cs typeface="Calibri"/>
              </a:rPr>
              <a:t>+</a:t>
            </a:r>
            <a:r>
              <a:rPr dirty="0" baseline="6944" sz="1200" spc="30">
                <a:latin typeface="Calibri"/>
                <a:cs typeface="Calibri"/>
              </a:rPr>
              <a:t> </a:t>
            </a:r>
            <a:r>
              <a:rPr dirty="0" baseline="6944" sz="1200" spc="89" i="1">
                <a:latin typeface="Calibri"/>
                <a:cs typeface="Calibri"/>
              </a:rPr>
              <a:t>τ</a:t>
            </a:r>
            <a:r>
              <a:rPr dirty="0" baseline="6944" sz="1200" spc="-120" i="1">
                <a:latin typeface="Calibri"/>
                <a:cs typeface="Calibri"/>
              </a:rPr>
              <a:t> </a:t>
            </a:r>
            <a:r>
              <a:rPr dirty="0" baseline="6944" sz="1200" spc="135">
                <a:latin typeface="Calibri"/>
                <a:cs typeface="Calibri"/>
              </a:rPr>
              <a:t>)</a:t>
            </a:r>
            <a:r>
              <a:rPr dirty="0" baseline="6944" sz="1200" spc="30">
                <a:latin typeface="Calibri"/>
                <a:cs typeface="Calibri"/>
              </a:rPr>
              <a:t> </a:t>
            </a:r>
            <a:r>
              <a:rPr dirty="0" baseline="6944" sz="1200" spc="322">
                <a:latin typeface="Cambria"/>
                <a:cs typeface="Cambria"/>
              </a:rPr>
              <a:t>−</a:t>
            </a:r>
            <a:r>
              <a:rPr dirty="0" baseline="6944" sz="1200" spc="44">
                <a:latin typeface="Cambria"/>
                <a:cs typeface="Cambria"/>
              </a:rPr>
              <a:t> </a:t>
            </a:r>
            <a:r>
              <a:rPr dirty="0" baseline="6944" sz="1200" spc="52" b="1" i="1">
                <a:latin typeface="Verdana"/>
                <a:cs typeface="Verdana"/>
              </a:rPr>
              <a:t>a</a:t>
            </a:r>
            <a:r>
              <a:rPr dirty="0" baseline="6944" sz="1200" spc="52">
                <a:latin typeface="Calibri"/>
                <a:cs typeface="Calibri"/>
              </a:rPr>
              <a:t>(</a:t>
            </a:r>
            <a:r>
              <a:rPr dirty="0" baseline="6944" sz="1200" spc="52" i="1">
                <a:latin typeface="Calibri"/>
                <a:cs typeface="Calibri"/>
              </a:rPr>
              <a:t>t</a:t>
            </a:r>
            <a:r>
              <a:rPr dirty="0" baseline="6944" sz="1200" spc="52">
                <a:latin typeface="Calibri"/>
                <a:cs typeface="Calibri"/>
              </a:rPr>
              <a:t>)</a:t>
            </a:r>
            <a:endParaRPr baseline="6944"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dirty="0" sz="800" spc="85" b="1">
                <a:latin typeface="Calibri"/>
                <a:cs typeface="Calibri"/>
              </a:rPr>
              <a:t>Instantaneous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125" b="1">
                <a:latin typeface="Calibri"/>
                <a:cs typeface="Calibri"/>
              </a:rPr>
              <a:t>Energy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95" b="1">
                <a:latin typeface="Calibri"/>
                <a:cs typeface="Calibri"/>
              </a:rPr>
              <a:t>Transfer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125" b="1">
                <a:latin typeface="Calibri"/>
                <a:cs typeface="Calibri"/>
              </a:rPr>
              <a:t>Rate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90" i="1">
                <a:latin typeface="Calibri"/>
                <a:cs typeface="Calibri"/>
              </a:rPr>
              <a:t>ε</a:t>
            </a:r>
            <a:r>
              <a:rPr dirty="0" baseline="-13888" sz="900" spc="135" i="1">
                <a:latin typeface="Calibri"/>
                <a:cs typeface="Calibri"/>
              </a:rPr>
              <a:t>L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90" i="1">
                <a:latin typeface="Calibri"/>
                <a:cs typeface="Calibri"/>
              </a:rPr>
              <a:t>t</a:t>
            </a:r>
            <a:r>
              <a:rPr dirty="0" sz="800" spc="9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12287" y="670774"/>
            <a:ext cx="1631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latin typeface="Calibri"/>
                <a:cs typeface="Calibri"/>
              </a:rPr>
              <a:t>(1)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12288" y="2309493"/>
            <a:ext cx="1631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latin typeface="Calibri"/>
                <a:cs typeface="Calibri"/>
              </a:rPr>
              <a:t>(2)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8686" y="2665271"/>
            <a:ext cx="30226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20">
                <a:latin typeface="Calibri"/>
                <a:cs typeface="Calibri"/>
              </a:rPr>
              <a:t>Identify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the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instantaneous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energy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transfer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rate</a:t>
            </a:r>
            <a:r>
              <a:rPr dirty="0" sz="800" spc="165">
                <a:latin typeface="Calibri"/>
                <a:cs typeface="Calibri"/>
              </a:rPr>
              <a:t> </a:t>
            </a:r>
            <a:r>
              <a:rPr dirty="0" sz="800" spc="110" i="1">
                <a:latin typeface="Calibri"/>
                <a:cs typeface="Calibri"/>
              </a:rPr>
              <a:t>ε</a:t>
            </a:r>
            <a:r>
              <a:rPr dirty="0" baseline="-13888" sz="900" spc="165" i="1">
                <a:latin typeface="Calibri"/>
                <a:cs typeface="Calibri"/>
              </a:rPr>
              <a:t>L</a:t>
            </a:r>
            <a:r>
              <a:rPr dirty="0" sz="800" spc="110">
                <a:latin typeface="Calibri"/>
                <a:cs typeface="Calibri"/>
              </a:rPr>
              <a:t>(</a:t>
            </a:r>
            <a:r>
              <a:rPr dirty="0" sz="800" spc="110" i="1">
                <a:latin typeface="Calibri"/>
                <a:cs typeface="Calibri"/>
              </a:rPr>
              <a:t>t</a:t>
            </a:r>
            <a:r>
              <a:rPr dirty="0" sz="800" spc="110">
                <a:latin typeface="Calibri"/>
                <a:cs typeface="Calibri"/>
              </a:rPr>
              <a:t>)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such</a:t>
            </a:r>
            <a:r>
              <a:rPr dirty="0" sz="800" spc="170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that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46786" y="2995539"/>
            <a:ext cx="3016250" cy="467995"/>
            <a:chOff x="246786" y="2995539"/>
            <a:chExt cx="3016250" cy="467995"/>
          </a:xfrm>
        </p:grpSpPr>
        <p:sp>
          <p:nvSpPr>
            <p:cNvPr id="12" name="object 12" descr=""/>
            <p:cNvSpPr/>
            <p:nvPr/>
          </p:nvSpPr>
          <p:spPr>
            <a:xfrm>
              <a:off x="246786" y="2995539"/>
              <a:ext cx="3016250" cy="467995"/>
            </a:xfrm>
            <a:custGeom>
              <a:avLst/>
              <a:gdLst/>
              <a:ahLst/>
              <a:cxnLst/>
              <a:rect l="l" t="t" r="r" b="b"/>
              <a:pathLst>
                <a:path w="3016250" h="467995">
                  <a:moveTo>
                    <a:pt x="2961654" y="0"/>
                  </a:moveTo>
                  <a:lnTo>
                    <a:pt x="54000" y="0"/>
                  </a:lnTo>
                  <a:lnTo>
                    <a:pt x="32980" y="4243"/>
                  </a:lnTo>
                  <a:lnTo>
                    <a:pt x="15816" y="15816"/>
                  </a:lnTo>
                  <a:lnTo>
                    <a:pt x="4243" y="32980"/>
                  </a:lnTo>
                  <a:lnTo>
                    <a:pt x="0" y="54000"/>
                  </a:lnTo>
                  <a:lnTo>
                    <a:pt x="0" y="413800"/>
                  </a:lnTo>
                  <a:lnTo>
                    <a:pt x="4243" y="434820"/>
                  </a:lnTo>
                  <a:lnTo>
                    <a:pt x="15816" y="451984"/>
                  </a:lnTo>
                  <a:lnTo>
                    <a:pt x="32980" y="463557"/>
                  </a:lnTo>
                  <a:lnTo>
                    <a:pt x="54000" y="467801"/>
                  </a:lnTo>
                  <a:lnTo>
                    <a:pt x="2961654" y="467801"/>
                  </a:lnTo>
                  <a:lnTo>
                    <a:pt x="2982674" y="463557"/>
                  </a:lnTo>
                  <a:lnTo>
                    <a:pt x="2999838" y="451984"/>
                  </a:lnTo>
                  <a:lnTo>
                    <a:pt x="3011411" y="434820"/>
                  </a:lnTo>
                  <a:lnTo>
                    <a:pt x="3015654" y="413800"/>
                  </a:lnTo>
                  <a:lnTo>
                    <a:pt x="3015654" y="54000"/>
                  </a:lnTo>
                  <a:lnTo>
                    <a:pt x="3011411" y="32980"/>
                  </a:lnTo>
                  <a:lnTo>
                    <a:pt x="2999838" y="15816"/>
                  </a:lnTo>
                  <a:lnTo>
                    <a:pt x="2982674" y="4243"/>
                  </a:lnTo>
                  <a:lnTo>
                    <a:pt x="2961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4786" y="3013539"/>
              <a:ext cx="2980055" cy="431800"/>
            </a:xfrm>
            <a:custGeom>
              <a:avLst/>
              <a:gdLst/>
              <a:ahLst/>
              <a:cxnLst/>
              <a:rect l="l" t="t" r="r" b="b"/>
              <a:pathLst>
                <a:path w="2980055" h="431800">
                  <a:moveTo>
                    <a:pt x="2943654" y="0"/>
                  </a:moveTo>
                  <a:lnTo>
                    <a:pt x="36000" y="0"/>
                  </a:lnTo>
                  <a:lnTo>
                    <a:pt x="21987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0" y="395800"/>
                  </a:lnTo>
                  <a:lnTo>
                    <a:pt x="2829" y="409813"/>
                  </a:lnTo>
                  <a:lnTo>
                    <a:pt x="10544" y="421256"/>
                  </a:lnTo>
                  <a:lnTo>
                    <a:pt x="21987" y="428972"/>
                  </a:lnTo>
                  <a:lnTo>
                    <a:pt x="36000" y="431801"/>
                  </a:lnTo>
                  <a:lnTo>
                    <a:pt x="2943654" y="431801"/>
                  </a:lnTo>
                  <a:lnTo>
                    <a:pt x="2957667" y="428972"/>
                  </a:lnTo>
                  <a:lnTo>
                    <a:pt x="2969110" y="421256"/>
                  </a:lnTo>
                  <a:lnTo>
                    <a:pt x="2976826" y="409813"/>
                  </a:lnTo>
                  <a:lnTo>
                    <a:pt x="2979655" y="395800"/>
                  </a:lnTo>
                  <a:lnTo>
                    <a:pt x="2979655" y="36000"/>
                  </a:lnTo>
                  <a:lnTo>
                    <a:pt x="2976826" y="21987"/>
                  </a:lnTo>
                  <a:lnTo>
                    <a:pt x="2969110" y="10544"/>
                  </a:lnTo>
                  <a:lnTo>
                    <a:pt x="2957667" y="2829"/>
                  </a:lnTo>
                  <a:lnTo>
                    <a:pt x="2943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08686" y="2785464"/>
            <a:ext cx="2863850" cy="56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85">
                <a:latin typeface="Cambria"/>
                <a:cs typeface="Cambria"/>
              </a:rPr>
              <a:t>⟨</a:t>
            </a:r>
            <a:r>
              <a:rPr dirty="0" sz="800" spc="85" i="1">
                <a:latin typeface="Calibri"/>
                <a:cs typeface="Calibri"/>
              </a:rPr>
              <a:t>ε</a:t>
            </a:r>
            <a:r>
              <a:rPr dirty="0" baseline="-13888" sz="900" spc="127" i="1">
                <a:latin typeface="Calibri"/>
                <a:cs typeface="Calibri"/>
              </a:rPr>
              <a:t>L</a:t>
            </a:r>
            <a:r>
              <a:rPr dirty="0" sz="800" spc="85">
                <a:latin typeface="Calibri"/>
                <a:cs typeface="Calibri"/>
              </a:rPr>
              <a:t>(</a:t>
            </a:r>
            <a:r>
              <a:rPr dirty="0" sz="800" spc="85" i="1">
                <a:latin typeface="Calibri"/>
                <a:cs typeface="Calibri"/>
              </a:rPr>
              <a:t>t</a:t>
            </a:r>
            <a:r>
              <a:rPr dirty="0" sz="800" spc="85">
                <a:latin typeface="Calibri"/>
                <a:cs typeface="Calibri"/>
              </a:rPr>
              <a:t>)</a:t>
            </a:r>
            <a:r>
              <a:rPr dirty="0" sz="800" spc="85">
                <a:latin typeface="Cambria"/>
                <a:cs typeface="Cambria"/>
              </a:rPr>
              <a:t>⟩</a:t>
            </a:r>
            <a:r>
              <a:rPr dirty="0" baseline="-9259" sz="900" spc="127" i="1">
                <a:latin typeface="Calibri"/>
                <a:cs typeface="Calibri"/>
              </a:rPr>
              <a:t>t</a:t>
            </a:r>
            <a:r>
              <a:rPr dirty="0" baseline="-9259" sz="900" spc="225" i="1"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50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ϵ</a:t>
            </a:r>
            <a:r>
              <a:rPr dirty="0" sz="800" spc="100" i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at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85" b="1">
                <a:latin typeface="Calibri"/>
                <a:cs typeface="Calibri"/>
              </a:rPr>
              <a:t>the</a:t>
            </a:r>
            <a:r>
              <a:rPr dirty="0" sz="800" spc="140" b="1">
                <a:latin typeface="Calibri"/>
                <a:cs typeface="Calibri"/>
              </a:rPr>
              <a:t> </a:t>
            </a:r>
            <a:r>
              <a:rPr dirty="0" sz="800" spc="90" b="1">
                <a:latin typeface="Calibri"/>
                <a:cs typeface="Calibri"/>
              </a:rPr>
              <a:t>tetrahedron</a:t>
            </a:r>
            <a:r>
              <a:rPr dirty="0" sz="800" spc="145" b="1">
                <a:latin typeface="Calibri"/>
                <a:cs typeface="Calibri"/>
              </a:rPr>
              <a:t> </a:t>
            </a:r>
            <a:r>
              <a:rPr dirty="0" sz="800" spc="65" b="1">
                <a:latin typeface="Calibri"/>
                <a:cs typeface="Calibri"/>
              </a:rPr>
              <a:t>scale</a:t>
            </a:r>
            <a:r>
              <a:rPr dirty="0" sz="800" spc="100" b="1">
                <a:latin typeface="Calibri"/>
                <a:cs typeface="Calibri"/>
              </a:rPr>
              <a:t> </a:t>
            </a:r>
            <a:r>
              <a:rPr dirty="0" sz="800" spc="235" i="1">
                <a:latin typeface="Calibri"/>
                <a:cs typeface="Calibri"/>
              </a:rPr>
              <a:t>L</a:t>
            </a:r>
            <a:r>
              <a:rPr dirty="0" sz="800" spc="100" i="1">
                <a:latin typeface="Calibri"/>
                <a:cs typeface="Calibri"/>
              </a:rPr>
              <a:t> </a:t>
            </a:r>
            <a:r>
              <a:rPr dirty="0" sz="800" spc="155">
                <a:latin typeface="Cambria"/>
                <a:cs typeface="Cambria"/>
              </a:rPr>
              <a:t>⇒</a:t>
            </a:r>
            <a:r>
              <a:rPr dirty="0" sz="800" spc="55">
                <a:latin typeface="Cambria"/>
                <a:cs typeface="Cambria"/>
              </a:rPr>
              <a:t> </a:t>
            </a:r>
            <a:r>
              <a:rPr dirty="0" sz="800" spc="60" i="1">
                <a:latin typeface="Calibri"/>
                <a:cs typeface="Calibri"/>
              </a:rPr>
              <a:t>τ</a:t>
            </a:r>
            <a:r>
              <a:rPr dirty="0" sz="800" spc="145" i="1">
                <a:latin typeface="Calibri"/>
                <a:cs typeface="Calibri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≲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70" i="1">
                <a:latin typeface="Calibri"/>
                <a:cs typeface="Calibri"/>
              </a:rPr>
              <a:t>τ</a:t>
            </a:r>
            <a:r>
              <a:rPr dirty="0" baseline="-9259" sz="900" spc="104" i="1">
                <a:latin typeface="Calibri"/>
                <a:cs typeface="Calibri"/>
              </a:rPr>
              <a:t>tr</a:t>
            </a:r>
            <a:endParaRPr baseline="-9259"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800">
              <a:latin typeface="Calibri"/>
              <a:cs typeface="Calibri"/>
            </a:endParaRPr>
          </a:p>
          <a:p>
            <a:pPr marL="751840" marR="30480" indent="-486409">
              <a:lnSpc>
                <a:spcPts val="950"/>
              </a:lnSpc>
            </a:pPr>
            <a:r>
              <a:rPr dirty="0" sz="800" spc="30">
                <a:latin typeface="Calibri"/>
                <a:cs typeface="Calibri"/>
              </a:rPr>
              <a:t>Contemporaneously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estimate</a:t>
            </a:r>
            <a:r>
              <a:rPr dirty="0" sz="800" spc="114">
                <a:latin typeface="Calibri"/>
                <a:cs typeface="Calibri"/>
              </a:rPr>
              <a:t> </a:t>
            </a:r>
            <a:r>
              <a:rPr dirty="0" sz="800" spc="110" i="1">
                <a:latin typeface="Calibri"/>
                <a:cs typeface="Calibri"/>
              </a:rPr>
              <a:t>ε</a:t>
            </a:r>
            <a:r>
              <a:rPr dirty="0" baseline="-13888" sz="900" spc="165" i="1">
                <a:latin typeface="Calibri"/>
                <a:cs typeface="Calibri"/>
              </a:rPr>
              <a:t>L</a:t>
            </a:r>
            <a:r>
              <a:rPr dirty="0" sz="800" spc="110">
                <a:latin typeface="Calibri"/>
                <a:cs typeface="Calibri"/>
              </a:rPr>
              <a:t>(</a:t>
            </a:r>
            <a:r>
              <a:rPr dirty="0" sz="800" spc="110" i="1">
                <a:latin typeface="Calibri"/>
                <a:cs typeface="Calibri"/>
              </a:rPr>
              <a:t>t</a:t>
            </a:r>
            <a:r>
              <a:rPr dirty="0" sz="800" spc="110">
                <a:latin typeface="Calibri"/>
                <a:cs typeface="Calibri"/>
              </a:rPr>
              <a:t>)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on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the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tetrahedron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scale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and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magnetic</a:t>
            </a:r>
            <a:r>
              <a:rPr dirty="0" sz="800" spc="204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field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topology.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152" y="461241"/>
            <a:ext cx="1701222" cy="254154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543096" y="3072884"/>
            <a:ext cx="18961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2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5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1:</a:t>
            </a:r>
            <a:r>
              <a:rPr dirty="0" sz="1000" spc="15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(a)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PSD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(b)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95" i="1">
                <a:latin typeface="Calibri"/>
                <a:cs typeface="Calibri"/>
              </a:rPr>
              <a:t>S</a:t>
            </a:r>
            <a:r>
              <a:rPr dirty="0" baseline="-11904" sz="1050" spc="142" i="1">
                <a:latin typeface="Georgia"/>
                <a:cs typeface="Georgia"/>
              </a:rPr>
              <a:t>r</a:t>
            </a:r>
            <a:r>
              <a:rPr dirty="0" baseline="-11904" sz="1050" spc="450" i="1">
                <a:latin typeface="Georgia"/>
                <a:cs typeface="Georgia"/>
              </a:rPr>
              <a:t> </a:t>
            </a:r>
            <a:r>
              <a:rPr dirty="0" sz="1000" spc="-10">
                <a:latin typeface="Calibri"/>
                <a:cs typeface="Calibri"/>
              </a:rPr>
              <a:t>(green)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200"/>
              </a:lnSpc>
            </a:pPr>
            <a:r>
              <a:rPr dirty="0" sz="1000" spc="65" i="1">
                <a:latin typeface="Calibri"/>
                <a:cs typeface="Calibri"/>
              </a:rPr>
              <a:t>Y</a:t>
            </a:r>
            <a:r>
              <a:rPr dirty="0" baseline="-11904" sz="1050" spc="97" i="1">
                <a:latin typeface="Georgia"/>
                <a:cs typeface="Georgia"/>
              </a:rPr>
              <a:t>r</a:t>
            </a:r>
            <a:r>
              <a:rPr dirty="0" baseline="-11904" sz="1050" spc="450" i="1">
                <a:latin typeface="Georgia"/>
                <a:cs typeface="Georgia"/>
              </a:rPr>
              <a:t> </a:t>
            </a:r>
            <a:r>
              <a:rPr dirty="0" sz="1000">
                <a:latin typeface="Calibri"/>
                <a:cs typeface="Calibri"/>
              </a:rPr>
              <a:t>(red)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 spc="120" i="1">
                <a:latin typeface="Calibri"/>
                <a:cs typeface="Calibri"/>
              </a:rPr>
              <a:t>H</a:t>
            </a:r>
            <a:r>
              <a:rPr dirty="0" baseline="-11904" sz="1050" spc="179" i="1">
                <a:latin typeface="Georgia"/>
                <a:cs typeface="Georgia"/>
              </a:rPr>
              <a:t>r</a:t>
            </a:r>
            <a:r>
              <a:rPr dirty="0" baseline="-11904" sz="1050" spc="457" i="1">
                <a:latin typeface="Georgia"/>
                <a:cs typeface="Georgia"/>
              </a:rPr>
              <a:t> </a:t>
            </a:r>
            <a:r>
              <a:rPr dirty="0" sz="1000" spc="-10">
                <a:latin typeface="Calibri"/>
                <a:cs typeface="Calibri"/>
              </a:rPr>
              <a:t>(blue)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8" name="object 18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0"/>
              </a:lnSpc>
            </a:pPr>
            <a:r>
              <a:rPr dirty="0" spc="60"/>
              <a:t>4</a:t>
            </a:r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Magnetic</a:t>
            </a:r>
            <a:r>
              <a:rPr dirty="0" spc="310"/>
              <a:t> </a:t>
            </a:r>
            <a:r>
              <a:rPr dirty="0" spc="70"/>
              <a:t>Field</a:t>
            </a:r>
            <a:r>
              <a:rPr dirty="0" spc="315"/>
              <a:t> </a:t>
            </a:r>
            <a:r>
              <a:rPr dirty="0" spc="20"/>
              <a:t>Topology</a:t>
            </a:r>
            <a:r>
              <a:rPr dirty="0" spc="310"/>
              <a:t> </a:t>
            </a:r>
            <a:r>
              <a:rPr dirty="0" spc="20"/>
              <a:t>Classification</a:t>
            </a:r>
            <a:r>
              <a:rPr dirty="0" spc="315"/>
              <a:t> </a:t>
            </a:r>
            <a:r>
              <a:rPr dirty="0" spc="100"/>
              <a:t>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38997" y="611833"/>
            <a:ext cx="10604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00" i="1">
                <a:latin typeface="Calibri"/>
                <a:cs typeface="Calibri"/>
              </a:rPr>
              <a:t>ij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31173" y="532662"/>
            <a:ext cx="16954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800" spc="1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∂B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74924" y="573397"/>
            <a:ext cx="5969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600" spc="7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16073" y="638821"/>
            <a:ext cx="233679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80" i="1">
                <a:latin typeface="Calibri"/>
                <a:cs typeface="Calibri"/>
              </a:rPr>
              <a:t>∂x</a:t>
            </a:r>
            <a:r>
              <a:rPr dirty="0" baseline="-9259" sz="900" spc="120" i="1">
                <a:latin typeface="Calibri"/>
                <a:cs typeface="Calibri"/>
              </a:rPr>
              <a:t>i</a:t>
            </a:r>
            <a:endParaRPr baseline="-9259" sz="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5844" y="553718"/>
            <a:ext cx="550862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56485" algn="l"/>
                <a:tab pos="2716530" algn="l"/>
              </a:tabLst>
            </a:pPr>
            <a:r>
              <a:rPr dirty="0" sz="1100">
                <a:latin typeface="Calibri"/>
                <a:cs typeface="Calibri"/>
              </a:rPr>
              <a:t>Magnetic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field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gradient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tensor,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[</a:t>
            </a:r>
            <a:r>
              <a:rPr dirty="0" sz="1100" spc="60">
                <a:latin typeface="Cambria"/>
                <a:cs typeface="Cambria"/>
              </a:rPr>
              <a:t>∇</a:t>
            </a:r>
            <a:r>
              <a:rPr dirty="0" sz="1100" spc="60" b="1" i="1">
                <a:latin typeface="Georgia"/>
                <a:cs typeface="Georgia"/>
              </a:rPr>
              <a:t>B</a:t>
            </a:r>
            <a:r>
              <a:rPr dirty="0" sz="1100" spc="60">
                <a:latin typeface="Calibri"/>
                <a:cs typeface="Calibri"/>
              </a:rPr>
              <a:t>]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245">
                <a:latin typeface="Calibri"/>
                <a:cs typeface="Calibri"/>
              </a:rPr>
              <a:t>=</a:t>
            </a:r>
            <a:r>
              <a:rPr dirty="0" sz="1100">
                <a:latin typeface="Calibri"/>
                <a:cs typeface="Calibri"/>
              </a:rPr>
              <a:t>	,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contains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local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field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information,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including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38544" y="1014678"/>
            <a:ext cx="5483225" cy="1894205"/>
            <a:chOff x="138544" y="1014678"/>
            <a:chExt cx="5483225" cy="1894205"/>
          </a:xfrm>
        </p:grpSpPr>
        <p:sp>
          <p:nvSpPr>
            <p:cNvPr id="9" name="object 9" descr=""/>
            <p:cNvSpPr/>
            <p:nvPr/>
          </p:nvSpPr>
          <p:spPr>
            <a:xfrm>
              <a:off x="138544" y="1014678"/>
              <a:ext cx="5483225" cy="1894205"/>
            </a:xfrm>
            <a:custGeom>
              <a:avLst/>
              <a:gdLst/>
              <a:ahLst/>
              <a:cxnLst/>
              <a:rect l="l" t="t" r="r" b="b"/>
              <a:pathLst>
                <a:path w="5483225" h="1894205">
                  <a:moveTo>
                    <a:pt x="5436856" y="0"/>
                  </a:moveTo>
                  <a:lnTo>
                    <a:pt x="46122" y="0"/>
                  </a:lnTo>
                  <a:lnTo>
                    <a:pt x="28169" y="3624"/>
                  </a:lnTo>
                  <a:lnTo>
                    <a:pt x="13508" y="13508"/>
                  </a:lnTo>
                  <a:lnTo>
                    <a:pt x="3624" y="28169"/>
                  </a:lnTo>
                  <a:lnTo>
                    <a:pt x="0" y="46122"/>
                  </a:lnTo>
                  <a:lnTo>
                    <a:pt x="0" y="1847651"/>
                  </a:lnTo>
                  <a:lnTo>
                    <a:pt x="3624" y="1865604"/>
                  </a:lnTo>
                  <a:lnTo>
                    <a:pt x="13508" y="1880264"/>
                  </a:lnTo>
                  <a:lnTo>
                    <a:pt x="28169" y="1890149"/>
                  </a:lnTo>
                  <a:lnTo>
                    <a:pt x="46122" y="1893773"/>
                  </a:lnTo>
                  <a:lnTo>
                    <a:pt x="5436856" y="1893773"/>
                  </a:lnTo>
                  <a:lnTo>
                    <a:pt x="5454809" y="1890149"/>
                  </a:lnTo>
                  <a:lnTo>
                    <a:pt x="5469470" y="1880264"/>
                  </a:lnTo>
                  <a:lnTo>
                    <a:pt x="5479354" y="1865604"/>
                  </a:lnTo>
                  <a:lnTo>
                    <a:pt x="5482978" y="1847651"/>
                  </a:lnTo>
                  <a:lnTo>
                    <a:pt x="5482978" y="46122"/>
                  </a:lnTo>
                  <a:lnTo>
                    <a:pt x="5479354" y="28169"/>
                  </a:lnTo>
                  <a:lnTo>
                    <a:pt x="5469470" y="13508"/>
                  </a:lnTo>
                  <a:lnTo>
                    <a:pt x="5454809" y="3624"/>
                  </a:lnTo>
                  <a:lnTo>
                    <a:pt x="5436856" y="0"/>
                  </a:lnTo>
                  <a:close/>
                </a:path>
              </a:pathLst>
            </a:custGeom>
            <a:solidFill>
              <a:srgbClr val="EF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8666" y="1230076"/>
              <a:ext cx="5462905" cy="1668780"/>
            </a:xfrm>
            <a:custGeom>
              <a:avLst/>
              <a:gdLst/>
              <a:ahLst/>
              <a:cxnLst/>
              <a:rect l="l" t="t" r="r" b="b"/>
              <a:pathLst>
                <a:path w="5462905" h="1668780">
                  <a:moveTo>
                    <a:pt x="5462734" y="0"/>
                  </a:moveTo>
                  <a:lnTo>
                    <a:pt x="0" y="0"/>
                  </a:lnTo>
                  <a:lnTo>
                    <a:pt x="0" y="1632253"/>
                  </a:lnTo>
                  <a:lnTo>
                    <a:pt x="2829" y="1646266"/>
                  </a:lnTo>
                  <a:lnTo>
                    <a:pt x="10544" y="1657709"/>
                  </a:lnTo>
                  <a:lnTo>
                    <a:pt x="21987" y="1665424"/>
                  </a:lnTo>
                  <a:lnTo>
                    <a:pt x="36000" y="1668253"/>
                  </a:lnTo>
                  <a:lnTo>
                    <a:pt x="5426734" y="1668253"/>
                  </a:lnTo>
                  <a:lnTo>
                    <a:pt x="5440747" y="1665424"/>
                  </a:lnTo>
                  <a:lnTo>
                    <a:pt x="5452190" y="1657709"/>
                  </a:lnTo>
                  <a:lnTo>
                    <a:pt x="5459905" y="1646266"/>
                  </a:lnTo>
                  <a:lnTo>
                    <a:pt x="5462734" y="1632253"/>
                  </a:lnTo>
                  <a:lnTo>
                    <a:pt x="5462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87744" y="725791"/>
            <a:ext cx="5479415" cy="2510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its</a:t>
            </a:r>
            <a:r>
              <a:rPr dirty="0" sz="1100" spc="25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topological</a:t>
            </a:r>
            <a:r>
              <a:rPr dirty="0" sz="1100" spc="2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structure,</a:t>
            </a:r>
            <a:r>
              <a:rPr dirty="0" sz="1100" spc="25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current,</a:t>
            </a:r>
            <a:r>
              <a:rPr dirty="0" sz="1100" spc="2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2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associated</a:t>
            </a:r>
            <a:r>
              <a:rPr dirty="0" sz="1100" spc="25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Lorentz</a:t>
            </a:r>
            <a:r>
              <a:rPr dirty="0" sz="1100" spc="2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force</a:t>
            </a:r>
            <a:r>
              <a:rPr dirty="0" sz="1100" spc="26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[1].</a:t>
            </a:r>
            <a:endParaRPr sz="1100">
              <a:latin typeface="Calibri"/>
              <a:cs typeface="Calibri"/>
            </a:endParaRPr>
          </a:p>
          <a:p>
            <a:pPr algn="ctr" marL="105410">
              <a:lnSpc>
                <a:spcPct val="100000"/>
              </a:lnSpc>
              <a:spcBef>
                <a:spcPts val="885"/>
              </a:spcBef>
            </a:pPr>
            <a:r>
              <a:rPr dirty="0" sz="1100" spc="105" b="1">
                <a:solidFill>
                  <a:srgbClr val="B12121"/>
                </a:solidFill>
                <a:latin typeface="Calibri"/>
                <a:cs typeface="Calibri"/>
              </a:rPr>
              <a:t>Estimate</a:t>
            </a:r>
            <a:r>
              <a:rPr dirty="0" sz="1100" spc="180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B12121"/>
                </a:solidFill>
                <a:latin typeface="Cambria"/>
                <a:cs typeface="Cambria"/>
              </a:rPr>
              <a:t>∇</a:t>
            </a:r>
            <a:r>
              <a:rPr dirty="0" sz="1100" spc="175" b="1" i="1">
                <a:solidFill>
                  <a:srgbClr val="B12121"/>
                </a:solidFill>
                <a:latin typeface="Georgia"/>
                <a:cs typeface="Georgia"/>
              </a:rPr>
              <a:t>B</a:t>
            </a:r>
            <a:r>
              <a:rPr dirty="0" sz="1100" spc="200" b="1" i="1">
                <a:solidFill>
                  <a:srgbClr val="B12121"/>
                </a:solidFill>
                <a:latin typeface="Georgia"/>
                <a:cs typeface="Georgia"/>
              </a:rPr>
              <a:t> </a:t>
            </a:r>
            <a:r>
              <a:rPr dirty="0" sz="1100" spc="90" b="1">
                <a:solidFill>
                  <a:srgbClr val="B12121"/>
                </a:solidFill>
                <a:latin typeface="Calibri"/>
                <a:cs typeface="Calibri"/>
              </a:rPr>
              <a:t>via</a:t>
            </a:r>
            <a:r>
              <a:rPr dirty="0" sz="1100" spc="185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75" b="1">
                <a:solidFill>
                  <a:srgbClr val="B12121"/>
                </a:solidFill>
                <a:latin typeface="Calibri"/>
                <a:cs typeface="Calibri"/>
              </a:rPr>
              <a:t>linear</a:t>
            </a:r>
            <a:r>
              <a:rPr dirty="0" sz="1100" spc="185" b="1">
                <a:solidFill>
                  <a:srgbClr val="B12121"/>
                </a:solidFill>
                <a:latin typeface="Calibri"/>
                <a:cs typeface="Calibri"/>
              </a:rPr>
              <a:t> </a:t>
            </a:r>
            <a:r>
              <a:rPr dirty="0" sz="1100" spc="60" b="1">
                <a:solidFill>
                  <a:srgbClr val="B12121"/>
                </a:solidFill>
                <a:latin typeface="Calibri"/>
                <a:cs typeface="Calibri"/>
              </a:rPr>
              <a:t>least-</a:t>
            </a:r>
            <a:r>
              <a:rPr dirty="0" sz="1100" spc="65" b="1">
                <a:solidFill>
                  <a:srgbClr val="B12121"/>
                </a:solidFill>
                <a:latin typeface="Calibri"/>
                <a:cs typeface="Calibri"/>
              </a:rPr>
              <a:t>squares</a:t>
            </a:r>
            <a:endParaRPr sz="1100">
              <a:latin typeface="Calibri"/>
              <a:cs typeface="Calibri"/>
            </a:endParaRPr>
          </a:p>
          <a:p>
            <a:pPr marL="240665" marR="126364">
              <a:lnSpc>
                <a:spcPct val="102699"/>
              </a:lnSpc>
              <a:spcBef>
                <a:spcPts val="880"/>
              </a:spcBef>
            </a:pPr>
            <a:r>
              <a:rPr dirty="0" sz="1100">
                <a:latin typeface="Calibri"/>
                <a:cs typeface="Calibri"/>
              </a:rPr>
              <a:t>Linear</a:t>
            </a:r>
            <a:r>
              <a:rPr dirty="0" sz="1100" spc="43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first-order</a:t>
            </a:r>
            <a:r>
              <a:rPr dirty="0" sz="1100" spc="4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least</a:t>
            </a:r>
            <a:r>
              <a:rPr dirty="0" sz="1100" spc="43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squares</a:t>
            </a:r>
            <a:r>
              <a:rPr dirty="0" sz="1100" spc="4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optimisation.</a:t>
            </a:r>
            <a:r>
              <a:rPr dirty="0" sz="1100" spc="38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Estimate</a:t>
            </a:r>
            <a:r>
              <a:rPr dirty="0" sz="1100" spc="4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gradients</a:t>
            </a:r>
            <a:r>
              <a:rPr dirty="0" sz="1100" spc="4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using</a:t>
            </a:r>
            <a:r>
              <a:rPr dirty="0" sz="1100" spc="4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spacecraft differences:</a:t>
            </a:r>
            <a:endParaRPr sz="1100">
              <a:latin typeface="Calibri"/>
              <a:cs typeface="Calibri"/>
            </a:endParaRPr>
          </a:p>
          <a:p>
            <a:pPr algn="ctr" marL="104775">
              <a:lnSpc>
                <a:spcPct val="100000"/>
              </a:lnSpc>
              <a:spcBef>
                <a:spcPts val="35"/>
              </a:spcBef>
            </a:pPr>
            <a:r>
              <a:rPr dirty="0" sz="1100" spc="100" b="1" i="1">
                <a:latin typeface="Georgia"/>
                <a:cs typeface="Georgia"/>
              </a:rPr>
              <a:t>B</a:t>
            </a:r>
            <a:r>
              <a:rPr dirty="0" baseline="31250" sz="1200" spc="150">
                <a:latin typeface="Calibri"/>
                <a:cs typeface="Calibri"/>
              </a:rPr>
              <a:t>(</a:t>
            </a:r>
            <a:r>
              <a:rPr dirty="0" baseline="31250" sz="1200" spc="150" i="1">
                <a:latin typeface="Calibri"/>
                <a:cs typeface="Calibri"/>
              </a:rPr>
              <a:t>k</a:t>
            </a:r>
            <a:r>
              <a:rPr dirty="0" baseline="31250" sz="1200" spc="150">
                <a:latin typeface="Calibri"/>
                <a:cs typeface="Calibri"/>
              </a:rPr>
              <a:t>)</a:t>
            </a:r>
            <a:r>
              <a:rPr dirty="0" sz="1100" spc="100">
                <a:latin typeface="Calibri"/>
                <a:cs typeface="Calibri"/>
              </a:rPr>
              <a:t>(</a:t>
            </a:r>
            <a:r>
              <a:rPr dirty="0" sz="1100" spc="100" b="1" i="1">
                <a:latin typeface="Georgia"/>
                <a:cs typeface="Georgia"/>
              </a:rPr>
              <a:t>r</a:t>
            </a:r>
            <a:r>
              <a:rPr dirty="0" baseline="-10416" sz="1200" spc="150" i="1">
                <a:latin typeface="Calibri"/>
                <a:cs typeface="Calibri"/>
              </a:rPr>
              <a:t>α</a:t>
            </a:r>
            <a:r>
              <a:rPr dirty="0" sz="1100" spc="100">
                <a:latin typeface="Calibri"/>
                <a:cs typeface="Calibri"/>
              </a:rPr>
              <a:t>)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90" b="1" i="1">
                <a:latin typeface="Georgia"/>
                <a:cs typeface="Georgia"/>
              </a:rPr>
              <a:t>B</a:t>
            </a:r>
            <a:r>
              <a:rPr dirty="0" baseline="31250" sz="1200" spc="135">
                <a:latin typeface="Calibri"/>
                <a:cs typeface="Calibri"/>
              </a:rPr>
              <a:t>(</a:t>
            </a:r>
            <a:r>
              <a:rPr dirty="0" baseline="31250" sz="1200" spc="135" i="1">
                <a:latin typeface="Calibri"/>
                <a:cs typeface="Calibri"/>
              </a:rPr>
              <a:t>k</a:t>
            </a:r>
            <a:r>
              <a:rPr dirty="0" baseline="31250" sz="1200" spc="135">
                <a:latin typeface="Calibri"/>
                <a:cs typeface="Calibri"/>
              </a:rPr>
              <a:t>)</a:t>
            </a:r>
            <a:r>
              <a:rPr dirty="0" sz="1100" spc="90">
                <a:latin typeface="Calibri"/>
                <a:cs typeface="Calibri"/>
              </a:rPr>
              <a:t>(</a:t>
            </a:r>
            <a:r>
              <a:rPr dirty="0" sz="1100" spc="90" b="1" i="1">
                <a:latin typeface="Georgia"/>
                <a:cs typeface="Georgia"/>
              </a:rPr>
              <a:t>r</a:t>
            </a:r>
            <a:r>
              <a:rPr dirty="0" baseline="-13888" sz="1200" spc="135" i="1">
                <a:latin typeface="Calibri"/>
                <a:cs typeface="Calibri"/>
              </a:rPr>
              <a:t>β</a:t>
            </a:r>
            <a:r>
              <a:rPr dirty="0" baseline="-13888" sz="1200" spc="-127" i="1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≈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∇</a:t>
            </a:r>
            <a:r>
              <a:rPr dirty="0" sz="1100" spc="135" b="1" i="1">
                <a:latin typeface="Georgia"/>
                <a:cs typeface="Georgia"/>
              </a:rPr>
              <a:t>B</a:t>
            </a:r>
            <a:r>
              <a:rPr dirty="0" baseline="31250" sz="1200" spc="202">
                <a:latin typeface="Calibri"/>
                <a:cs typeface="Calibri"/>
              </a:rPr>
              <a:t>(</a:t>
            </a:r>
            <a:r>
              <a:rPr dirty="0" baseline="31250" sz="1200" spc="202" i="1">
                <a:latin typeface="Calibri"/>
                <a:cs typeface="Calibri"/>
              </a:rPr>
              <a:t>k</a:t>
            </a:r>
            <a:r>
              <a:rPr dirty="0" baseline="31250" sz="1200" spc="202">
                <a:latin typeface="Calibri"/>
                <a:cs typeface="Calibri"/>
              </a:rPr>
              <a:t>)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65">
                <a:latin typeface="Calibri"/>
                <a:cs typeface="Calibri"/>
              </a:rPr>
              <a:t>(</a:t>
            </a:r>
            <a:r>
              <a:rPr dirty="0" sz="1100" spc="65" b="1" i="1">
                <a:latin typeface="Georgia"/>
                <a:cs typeface="Georgia"/>
              </a:rPr>
              <a:t>r</a:t>
            </a:r>
            <a:r>
              <a:rPr dirty="0" baseline="-10416" sz="1200" spc="97" i="1">
                <a:latin typeface="Calibri"/>
                <a:cs typeface="Calibri"/>
              </a:rPr>
              <a:t>α</a:t>
            </a:r>
            <a:r>
              <a:rPr dirty="0" baseline="-10416" sz="1200" spc="172" i="1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b="1" i="1">
                <a:latin typeface="Georgia"/>
                <a:cs typeface="Georgia"/>
              </a:rPr>
              <a:t>r</a:t>
            </a:r>
            <a:r>
              <a:rPr dirty="0" baseline="-13888" sz="1200" i="1">
                <a:latin typeface="Calibri"/>
                <a:cs typeface="Calibri"/>
              </a:rPr>
              <a:t>β</a:t>
            </a:r>
            <a:r>
              <a:rPr dirty="0" baseline="-13888" sz="1200" spc="-135" i="1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85"/>
              </a:spcBef>
            </a:pPr>
            <a:r>
              <a:rPr dirty="0" sz="1100">
                <a:latin typeface="Calibri"/>
                <a:cs typeface="Calibri"/>
              </a:rPr>
              <a:t>Minimise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squared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residuals:</a:t>
            </a:r>
            <a:endParaRPr sz="1100">
              <a:latin typeface="Calibri"/>
              <a:cs typeface="Calibri"/>
            </a:endParaRPr>
          </a:p>
          <a:p>
            <a:pPr marL="240665" marR="1268095" indent="1133475">
              <a:lnSpc>
                <a:spcPct val="206300"/>
              </a:lnSpc>
              <a:spcBef>
                <a:spcPts val="135"/>
              </a:spcBef>
            </a:pPr>
            <a:r>
              <a:rPr dirty="0" baseline="60606" sz="1650" spc="120">
                <a:latin typeface="Lucida Sans Unicode"/>
                <a:cs typeface="Lucida Sans Unicode"/>
              </a:rPr>
              <a:t>h</a:t>
            </a:r>
            <a:r>
              <a:rPr dirty="0" sz="1100" spc="80">
                <a:latin typeface="Cambria"/>
                <a:cs typeface="Cambria"/>
              </a:rPr>
              <a:t>∇</a:t>
            </a:r>
            <a:r>
              <a:rPr dirty="0" sz="1100" spc="80" b="1" i="1">
                <a:latin typeface="Georgia"/>
                <a:cs typeface="Georgia"/>
              </a:rPr>
              <a:t>B</a:t>
            </a:r>
            <a:r>
              <a:rPr dirty="0" baseline="31250" sz="1200" spc="120">
                <a:latin typeface="Calibri"/>
                <a:cs typeface="Calibri"/>
              </a:rPr>
              <a:t>(</a:t>
            </a:r>
            <a:r>
              <a:rPr dirty="0" baseline="31250" sz="1200" spc="120" i="1">
                <a:latin typeface="Calibri"/>
                <a:cs typeface="Calibri"/>
              </a:rPr>
              <a:t>k</a:t>
            </a:r>
            <a:r>
              <a:rPr dirty="0" baseline="31250" sz="1200" spc="120">
                <a:latin typeface="Calibri"/>
                <a:cs typeface="Calibri"/>
              </a:rPr>
              <a:t>)</a:t>
            </a:r>
            <a:r>
              <a:rPr dirty="0" baseline="31250" sz="1200" spc="165">
                <a:latin typeface="Calibri"/>
                <a:cs typeface="Calibri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65">
                <a:latin typeface="Calibri"/>
                <a:cs typeface="Calibri"/>
              </a:rPr>
              <a:t>(</a:t>
            </a:r>
            <a:r>
              <a:rPr dirty="0" sz="1100" spc="65" b="1" i="1">
                <a:latin typeface="Georgia"/>
                <a:cs typeface="Georgia"/>
              </a:rPr>
              <a:t>r</a:t>
            </a:r>
            <a:r>
              <a:rPr dirty="0" baseline="-10416" sz="1200" spc="97" i="1">
                <a:latin typeface="Calibri"/>
                <a:cs typeface="Calibri"/>
              </a:rPr>
              <a:t>α</a:t>
            </a:r>
            <a:r>
              <a:rPr dirty="0" baseline="-10416" sz="1200" spc="165" i="1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b="1" i="1">
                <a:latin typeface="Georgia"/>
                <a:cs typeface="Georgia"/>
              </a:rPr>
              <a:t>r</a:t>
            </a:r>
            <a:r>
              <a:rPr dirty="0" baseline="-13888" sz="1200" i="1">
                <a:latin typeface="Calibri"/>
                <a:cs typeface="Calibri"/>
              </a:rPr>
              <a:t>β</a:t>
            </a:r>
            <a:r>
              <a:rPr dirty="0" baseline="-13888" sz="1200" spc="-135" i="1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baseline="60606" sz="1650" spc="157">
                <a:latin typeface="Lucida Sans Unicode"/>
                <a:cs typeface="Lucida Sans Unicode"/>
              </a:rPr>
              <a:t>  </a:t>
            </a:r>
            <a:r>
              <a:rPr dirty="0" sz="1100" spc="100" b="1" i="1">
                <a:latin typeface="Georgia"/>
                <a:cs typeface="Georgia"/>
              </a:rPr>
              <a:t>B</a:t>
            </a:r>
            <a:r>
              <a:rPr dirty="0" baseline="31250" sz="1200" spc="150">
                <a:latin typeface="Calibri"/>
                <a:cs typeface="Calibri"/>
              </a:rPr>
              <a:t>(</a:t>
            </a:r>
            <a:r>
              <a:rPr dirty="0" baseline="31250" sz="1200" spc="150" i="1">
                <a:latin typeface="Calibri"/>
                <a:cs typeface="Calibri"/>
              </a:rPr>
              <a:t>k</a:t>
            </a:r>
            <a:r>
              <a:rPr dirty="0" baseline="31250" sz="1200" spc="150">
                <a:latin typeface="Calibri"/>
                <a:cs typeface="Calibri"/>
              </a:rPr>
              <a:t>)</a:t>
            </a:r>
            <a:r>
              <a:rPr dirty="0" sz="1100" spc="100">
                <a:latin typeface="Calibri"/>
                <a:cs typeface="Calibri"/>
              </a:rPr>
              <a:t>(</a:t>
            </a:r>
            <a:r>
              <a:rPr dirty="0" sz="1100" spc="100" b="1" i="1">
                <a:latin typeface="Georgia"/>
                <a:cs typeface="Georgia"/>
              </a:rPr>
              <a:t>r</a:t>
            </a:r>
            <a:r>
              <a:rPr dirty="0" baseline="-10416" sz="1200" spc="150" i="1">
                <a:latin typeface="Calibri"/>
                <a:cs typeface="Calibri"/>
              </a:rPr>
              <a:t>α</a:t>
            </a:r>
            <a:r>
              <a:rPr dirty="0" sz="1100" spc="100">
                <a:latin typeface="Calibri"/>
                <a:cs typeface="Calibri"/>
              </a:rPr>
              <a:t>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29">
                <a:latin typeface="Cambria"/>
                <a:cs typeface="Cambria"/>
              </a:rPr>
              <a:t>−</a:t>
            </a:r>
            <a:r>
              <a:rPr dirty="0" sz="1100" spc="5">
                <a:latin typeface="Cambria"/>
                <a:cs typeface="Cambria"/>
              </a:rPr>
              <a:t> </a:t>
            </a:r>
            <a:r>
              <a:rPr dirty="0" sz="1100" spc="90" b="1" i="1">
                <a:latin typeface="Georgia"/>
                <a:cs typeface="Georgia"/>
              </a:rPr>
              <a:t>B</a:t>
            </a:r>
            <a:r>
              <a:rPr dirty="0" baseline="31250" sz="1200" spc="135">
                <a:latin typeface="Calibri"/>
                <a:cs typeface="Calibri"/>
              </a:rPr>
              <a:t>(</a:t>
            </a:r>
            <a:r>
              <a:rPr dirty="0" baseline="31250" sz="1200" spc="135" i="1">
                <a:latin typeface="Calibri"/>
                <a:cs typeface="Calibri"/>
              </a:rPr>
              <a:t>k</a:t>
            </a:r>
            <a:r>
              <a:rPr dirty="0" baseline="31250" sz="1200" spc="135">
                <a:latin typeface="Calibri"/>
                <a:cs typeface="Calibri"/>
              </a:rPr>
              <a:t>)</a:t>
            </a:r>
            <a:r>
              <a:rPr dirty="0" sz="1100" spc="90">
                <a:latin typeface="Calibri"/>
                <a:cs typeface="Calibri"/>
              </a:rPr>
              <a:t>(</a:t>
            </a:r>
            <a:r>
              <a:rPr dirty="0" sz="1100" spc="90" b="1" i="1">
                <a:latin typeface="Georgia"/>
                <a:cs typeface="Georgia"/>
              </a:rPr>
              <a:t>r</a:t>
            </a:r>
            <a:r>
              <a:rPr dirty="0" baseline="-13888" sz="1200" spc="135" i="1">
                <a:latin typeface="Calibri"/>
                <a:cs typeface="Calibri"/>
              </a:rPr>
              <a:t>β</a:t>
            </a:r>
            <a:r>
              <a:rPr dirty="0" baseline="-13888" sz="1200" spc="-127" i="1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baseline="60606" sz="1650" spc="427">
                <a:latin typeface="Lucida Sans Unicode"/>
                <a:cs typeface="Lucida Sans Unicode"/>
              </a:rPr>
              <a:t> </a:t>
            </a:r>
            <a:r>
              <a:rPr dirty="0" baseline="60606" sz="1650" spc="150">
                <a:latin typeface="Lucida Sans Unicode"/>
                <a:cs typeface="Lucida Sans Unicode"/>
              </a:rPr>
              <a:t>i</a:t>
            </a:r>
            <a:r>
              <a:rPr dirty="0" baseline="65972" sz="1200" spc="150">
                <a:latin typeface="Calibri"/>
                <a:cs typeface="Calibri"/>
              </a:rPr>
              <a:t>2 </a:t>
            </a:r>
            <a:r>
              <a:rPr dirty="0" sz="1100">
                <a:latin typeface="Calibri"/>
                <a:cs typeface="Calibri"/>
              </a:rPr>
              <a:t>subject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250">
                <a:latin typeface="Cambria"/>
                <a:cs typeface="Cambria"/>
              </a:rPr>
              <a:t>∇</a:t>
            </a:r>
            <a:r>
              <a:rPr dirty="0" sz="1100" spc="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20">
                <a:latin typeface="Cambria"/>
                <a:cs typeface="Cambria"/>
              </a:rPr>
              <a:t> </a:t>
            </a:r>
            <a:r>
              <a:rPr dirty="0" sz="1100" spc="100" b="1" i="1">
                <a:latin typeface="Georgia"/>
                <a:cs typeface="Georgia"/>
              </a:rPr>
              <a:t>B</a:t>
            </a:r>
            <a:r>
              <a:rPr dirty="0" sz="1100" spc="110" b="1" i="1">
                <a:latin typeface="Georgia"/>
                <a:cs typeface="Georgia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[2].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100">
              <a:latin typeface="Calibri"/>
              <a:cs typeface="Calibri"/>
            </a:endParaRPr>
          </a:p>
          <a:p>
            <a:pPr marL="50800" marR="43180">
              <a:lnSpc>
                <a:spcPts val="950"/>
              </a:lnSpc>
            </a:pPr>
            <a:r>
              <a:rPr dirty="0" sz="800" spc="20" b="1">
                <a:latin typeface="Calibri"/>
                <a:cs typeface="Calibri"/>
              </a:rPr>
              <a:t>[1]</a:t>
            </a:r>
            <a:r>
              <a:rPr dirty="0" sz="800" spc="150" b="1">
                <a:latin typeface="Calibri"/>
                <a:cs typeface="Calibri"/>
              </a:rPr>
              <a:t> </a:t>
            </a:r>
            <a:r>
              <a:rPr dirty="0" sz="800" spc="45">
                <a:latin typeface="Calibri"/>
                <a:cs typeface="Calibri"/>
              </a:rPr>
              <a:t>Parnell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et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al.</a:t>
            </a:r>
            <a:r>
              <a:rPr dirty="0" sz="800" spc="270">
                <a:latin typeface="Calibri"/>
                <a:cs typeface="Calibri"/>
              </a:rPr>
              <a:t> </a:t>
            </a:r>
            <a:r>
              <a:rPr dirty="0" sz="800" spc="60" i="1">
                <a:latin typeface="Calibri"/>
                <a:cs typeface="Calibri"/>
              </a:rPr>
              <a:t>Physics</a:t>
            </a:r>
            <a:r>
              <a:rPr dirty="0" sz="800" spc="180" i="1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of</a:t>
            </a:r>
            <a:r>
              <a:rPr dirty="0" sz="800" spc="180" i="1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Plasmas</a:t>
            </a:r>
            <a:r>
              <a:rPr dirty="0" sz="800" spc="225" i="1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(1996)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 spc="20" b="1">
                <a:latin typeface="Calibri"/>
                <a:cs typeface="Calibri"/>
              </a:rPr>
              <a:t>[2]</a:t>
            </a:r>
            <a:r>
              <a:rPr dirty="0" sz="800" spc="155" b="1">
                <a:latin typeface="Calibri"/>
                <a:cs typeface="Calibri"/>
              </a:rPr>
              <a:t> </a:t>
            </a:r>
            <a:r>
              <a:rPr dirty="0" sz="800" spc="20">
                <a:latin typeface="Microsoft JhengHei UI"/>
                <a:cs typeface="Microsoft JhengHei UI"/>
              </a:rPr>
              <a:t>§</a:t>
            </a:r>
            <a:r>
              <a:rPr dirty="0" sz="800" spc="20">
                <a:latin typeface="Calibri"/>
                <a:cs typeface="Calibri"/>
              </a:rPr>
              <a:t>12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Paschmann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and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 spc="75">
                <a:latin typeface="Calibri"/>
                <a:cs typeface="Calibri"/>
              </a:rPr>
              <a:t>Daly</a:t>
            </a:r>
            <a:r>
              <a:rPr dirty="0" sz="800" spc="155">
                <a:latin typeface="Calibri"/>
                <a:cs typeface="Calibri"/>
              </a:rPr>
              <a:t> </a:t>
            </a:r>
            <a:r>
              <a:rPr dirty="0" sz="800" spc="120" i="1">
                <a:latin typeface="Calibri"/>
                <a:cs typeface="Calibri"/>
              </a:rPr>
              <a:t>ISSI</a:t>
            </a:r>
            <a:r>
              <a:rPr dirty="0" sz="800" spc="175" i="1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Scientific</a:t>
            </a:r>
            <a:r>
              <a:rPr dirty="0" sz="800" spc="185" i="1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Reports</a:t>
            </a:r>
            <a:r>
              <a:rPr dirty="0" sz="800" spc="185" i="1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Series</a:t>
            </a:r>
            <a:r>
              <a:rPr dirty="0" sz="800" spc="185" i="1">
                <a:latin typeface="Calibri"/>
                <a:cs typeface="Calibri"/>
              </a:rPr>
              <a:t> </a:t>
            </a:r>
            <a:r>
              <a:rPr dirty="0" sz="800" spc="20" i="1">
                <a:latin typeface="Calibri"/>
                <a:cs typeface="Calibri"/>
              </a:rPr>
              <a:t>1</a:t>
            </a:r>
            <a:r>
              <a:rPr dirty="0" sz="800" spc="275" i="1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(1998).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See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also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Denton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et</a:t>
            </a:r>
            <a:r>
              <a:rPr dirty="0" sz="800" spc="2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al.,</a:t>
            </a:r>
            <a:r>
              <a:rPr dirty="0" sz="800" spc="204">
                <a:latin typeface="Calibri"/>
                <a:cs typeface="Calibri"/>
              </a:rPr>
              <a:t> </a:t>
            </a:r>
            <a:r>
              <a:rPr dirty="0" sz="800" spc="125" i="1">
                <a:latin typeface="Calibri"/>
                <a:cs typeface="Calibri"/>
              </a:rPr>
              <a:t>J.</a:t>
            </a:r>
            <a:r>
              <a:rPr dirty="0" sz="800" spc="229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Geophys.</a:t>
            </a:r>
            <a:r>
              <a:rPr dirty="0" sz="800" spc="350" i="1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Res.</a:t>
            </a:r>
            <a:r>
              <a:rPr dirty="0" sz="800" spc="35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Space</a:t>
            </a:r>
            <a:r>
              <a:rPr dirty="0" sz="800" spc="240" i="1">
                <a:latin typeface="Calibri"/>
                <a:cs typeface="Calibri"/>
              </a:rPr>
              <a:t> </a:t>
            </a:r>
            <a:r>
              <a:rPr dirty="0" sz="800" spc="45" i="1">
                <a:latin typeface="Calibri"/>
                <a:cs typeface="Calibri"/>
              </a:rPr>
              <a:t>Phys.</a:t>
            </a:r>
            <a:r>
              <a:rPr dirty="0" sz="800" spc="45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3" name="object 13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2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0"/>
              </a:lnSpc>
            </a:pPr>
            <a:r>
              <a:rPr dirty="0" spc="60"/>
              <a:t>5</a:t>
            </a:r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Magnetic</a:t>
            </a:r>
            <a:r>
              <a:rPr dirty="0" spc="310"/>
              <a:t> </a:t>
            </a:r>
            <a:r>
              <a:rPr dirty="0" spc="70"/>
              <a:t>Field</a:t>
            </a:r>
            <a:r>
              <a:rPr dirty="0" spc="315"/>
              <a:t> </a:t>
            </a:r>
            <a:r>
              <a:rPr dirty="0" spc="20"/>
              <a:t>Topology</a:t>
            </a:r>
            <a:r>
              <a:rPr dirty="0" spc="310"/>
              <a:t> </a:t>
            </a:r>
            <a:r>
              <a:rPr dirty="0" spc="20"/>
              <a:t>Classification</a:t>
            </a:r>
            <a:r>
              <a:rPr dirty="0" spc="315"/>
              <a:t> </a:t>
            </a:r>
            <a:r>
              <a:rPr dirty="0" spc="145"/>
              <a:t>II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37947" y="86673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10896" y="781982"/>
            <a:ext cx="2730500" cy="1151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165" marR="54737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Characterise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topology</a:t>
            </a:r>
            <a:r>
              <a:rPr dirty="0" sz="1000" spc="2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“</a:t>
            </a:r>
            <a:r>
              <a:rPr dirty="0" sz="1000" spc="105" i="1">
                <a:latin typeface="Calibri"/>
                <a:cs typeface="Calibri"/>
              </a:rPr>
              <a:t>R</a:t>
            </a:r>
            <a:r>
              <a:rPr dirty="0" sz="1000" spc="105">
                <a:latin typeface="Calibri"/>
                <a:cs typeface="Calibri"/>
              </a:rPr>
              <a:t>-</a:t>
            </a:r>
            <a:r>
              <a:rPr dirty="0" sz="1000" spc="114" i="1">
                <a:latin typeface="Calibri"/>
                <a:cs typeface="Calibri"/>
              </a:rPr>
              <a:t>Q</a:t>
            </a:r>
            <a:r>
              <a:rPr dirty="0" sz="1000" spc="245" i="1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Space” </a:t>
            </a:r>
            <a:r>
              <a:rPr dirty="0" sz="1000">
                <a:latin typeface="Calibri"/>
                <a:cs typeface="Calibri"/>
              </a:rPr>
              <a:t>following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ref.</a:t>
            </a:r>
            <a:r>
              <a:rPr dirty="0" sz="1000" spc="27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[1]</a:t>
            </a:r>
            <a:endParaRPr sz="1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Calibri"/>
                <a:cs typeface="Calibri"/>
              </a:rPr>
              <a:t>Coefficients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 spc="160">
                <a:latin typeface="Cambria"/>
                <a:cs typeface="Cambria"/>
              </a:rPr>
              <a:t>∇</a:t>
            </a:r>
            <a:r>
              <a:rPr dirty="0" sz="1000" spc="160" b="1" i="1">
                <a:latin typeface="Georgia"/>
                <a:cs typeface="Georgia"/>
              </a:rPr>
              <a:t>B</a:t>
            </a:r>
            <a:r>
              <a:rPr dirty="0" sz="1000" spc="245" b="1" i="1">
                <a:latin typeface="Georgia"/>
                <a:cs typeface="Georgia"/>
              </a:rPr>
              <a:t> </a:t>
            </a:r>
            <a:r>
              <a:rPr dirty="0" sz="1000">
                <a:latin typeface="Calibri"/>
                <a:cs typeface="Calibri"/>
              </a:rPr>
              <a:t>characteristic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polynomial:</a:t>
            </a:r>
            <a:endParaRPr sz="1000">
              <a:latin typeface="Calibri"/>
              <a:cs typeface="Calibri"/>
            </a:endParaRPr>
          </a:p>
          <a:p>
            <a:pPr marL="650240">
              <a:lnSpc>
                <a:spcPts val="875"/>
              </a:lnSpc>
              <a:spcBef>
                <a:spcPts val="990"/>
              </a:spcBef>
              <a:tabLst>
                <a:tab pos="2491740" algn="l"/>
              </a:tabLst>
            </a:pPr>
            <a:r>
              <a:rPr dirty="0" sz="1000" spc="60" i="1">
                <a:latin typeface="Calibri"/>
                <a:cs typeface="Calibri"/>
              </a:rPr>
              <a:t>λ</a:t>
            </a:r>
            <a:r>
              <a:rPr dirty="0" baseline="31746" sz="1050" spc="89">
                <a:latin typeface="Sitka Text"/>
                <a:cs typeface="Sitka Text"/>
              </a:rPr>
              <a:t>3</a:t>
            </a:r>
            <a:r>
              <a:rPr dirty="0" baseline="31746" sz="1050" spc="104">
                <a:latin typeface="Sitka Text"/>
                <a:cs typeface="Sitka Text"/>
              </a:rPr>
              <a:t> </a:t>
            </a:r>
            <a:r>
              <a:rPr dirty="0" sz="1000" spc="270">
                <a:latin typeface="Calibri"/>
                <a:cs typeface="Calibri"/>
              </a:rPr>
              <a:t>+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20" i="1">
                <a:latin typeface="Calibri"/>
                <a:cs typeface="Calibri"/>
              </a:rPr>
              <a:t>Pλ</a:t>
            </a:r>
            <a:r>
              <a:rPr dirty="0" baseline="31746" sz="1050" spc="179">
                <a:latin typeface="Sitka Text"/>
                <a:cs typeface="Sitka Text"/>
              </a:rPr>
              <a:t>2</a:t>
            </a:r>
            <a:r>
              <a:rPr dirty="0" baseline="31746" sz="1050" spc="112">
                <a:latin typeface="Sitka Text"/>
                <a:cs typeface="Sitka Text"/>
              </a:rPr>
              <a:t> </a:t>
            </a:r>
            <a:r>
              <a:rPr dirty="0" sz="1000" spc="270">
                <a:latin typeface="Calibri"/>
                <a:cs typeface="Calibri"/>
              </a:rPr>
              <a:t>+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 i="1">
                <a:latin typeface="Calibri"/>
                <a:cs typeface="Calibri"/>
              </a:rPr>
              <a:t>Qλ</a:t>
            </a:r>
            <a:r>
              <a:rPr dirty="0" baseline="-11904" sz="1050" spc="150" i="1">
                <a:latin typeface="Georgia"/>
                <a:cs typeface="Georgia"/>
              </a:rPr>
              <a:t>i</a:t>
            </a:r>
            <a:r>
              <a:rPr dirty="0" baseline="-11904" sz="1050" spc="165" i="1">
                <a:latin typeface="Georgia"/>
                <a:cs typeface="Georgia"/>
              </a:rPr>
              <a:t> </a:t>
            </a:r>
            <a:r>
              <a:rPr dirty="0" sz="1000" spc="270">
                <a:latin typeface="Calibri"/>
                <a:cs typeface="Calibri"/>
              </a:rPr>
              <a:t>+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15" i="1">
                <a:latin typeface="Calibri"/>
                <a:cs typeface="Calibri"/>
              </a:rPr>
              <a:t>R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270">
                <a:latin typeface="Calibri"/>
                <a:cs typeface="Calibri"/>
              </a:rPr>
              <a:t>=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0</a:t>
            </a:r>
            <a:r>
              <a:rPr dirty="0" sz="1000" spc="-25" i="1">
                <a:latin typeface="Calibri"/>
                <a:cs typeface="Calibri"/>
              </a:rPr>
              <a:t>.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25">
                <a:latin typeface="Calibri"/>
                <a:cs typeface="Calibri"/>
              </a:rPr>
              <a:t>(3)</a:t>
            </a:r>
            <a:endParaRPr sz="1000">
              <a:latin typeface="Calibri"/>
              <a:cs typeface="Calibri"/>
            </a:endParaRPr>
          </a:p>
          <a:p>
            <a:pPr marL="723900">
              <a:lnSpc>
                <a:spcPts val="515"/>
              </a:lnSpc>
              <a:tabLst>
                <a:tab pos="1107440" algn="l"/>
              </a:tabLst>
            </a:pPr>
            <a:r>
              <a:rPr dirty="0" sz="700" spc="15" i="1">
                <a:latin typeface="Georgia"/>
                <a:cs typeface="Georgia"/>
              </a:rPr>
              <a:t>i</a:t>
            </a:r>
            <a:r>
              <a:rPr dirty="0" sz="700" i="1">
                <a:latin typeface="Georgia"/>
                <a:cs typeface="Georgia"/>
              </a:rPr>
              <a:t>	</a:t>
            </a:r>
            <a:r>
              <a:rPr dirty="0" sz="700" spc="15" i="1">
                <a:latin typeface="Georgia"/>
                <a:cs typeface="Georgia"/>
              </a:rPr>
              <a:t>i</a:t>
            </a:r>
            <a:endParaRPr sz="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7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Topology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classified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by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sign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  <a:hlinkClick r:id="rId2" action="ppaction://hlinksldjump"/>
              </a:rPr>
              <a:t>(3)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discriminant: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37947" y="124631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7947" y="18409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88186" y="220176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57935" y="2008573"/>
            <a:ext cx="1010919" cy="262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0200">
              <a:lnSpc>
                <a:spcPts val="935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27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935"/>
              </a:lnSpc>
              <a:tabLst>
                <a:tab pos="471805" algn="l"/>
              </a:tabLst>
            </a:pPr>
            <a:r>
              <a:rPr dirty="0" sz="1000" spc="204" i="1">
                <a:latin typeface="Calibri"/>
                <a:cs typeface="Calibri"/>
              </a:rPr>
              <a:t>D</a:t>
            </a:r>
            <a:r>
              <a:rPr dirty="0" sz="1000" spc="75" i="1">
                <a:latin typeface="Calibri"/>
                <a:cs typeface="Calibri"/>
              </a:rPr>
              <a:t> </a:t>
            </a:r>
            <a:r>
              <a:rPr dirty="0" sz="1000" spc="220">
                <a:latin typeface="Calibri"/>
                <a:cs typeface="Calibri"/>
              </a:rPr>
              <a:t>=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05" i="1">
                <a:latin typeface="Calibri"/>
                <a:cs typeface="Calibri"/>
              </a:rPr>
              <a:t>R</a:t>
            </a:r>
            <a:r>
              <a:rPr dirty="0" baseline="31746" sz="1050" spc="157">
                <a:latin typeface="Sitka Text"/>
                <a:cs typeface="Sitka Text"/>
              </a:rPr>
              <a:t>2</a:t>
            </a:r>
            <a:r>
              <a:rPr dirty="0" baseline="31746" sz="1050" spc="104">
                <a:latin typeface="Sitka Text"/>
                <a:cs typeface="Sitka Text"/>
              </a:rPr>
              <a:t> </a:t>
            </a:r>
            <a:r>
              <a:rPr dirty="0" sz="1000" spc="270">
                <a:latin typeface="Calibri"/>
                <a:cs typeface="Calibri"/>
              </a:rPr>
              <a:t>+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40" i="1">
                <a:latin typeface="Calibri"/>
                <a:cs typeface="Calibri"/>
              </a:rPr>
              <a:t>Q</a:t>
            </a:r>
            <a:r>
              <a:rPr dirty="0" baseline="31746" sz="1050" spc="60">
                <a:latin typeface="Sitka Text"/>
                <a:cs typeface="Sitka Text"/>
              </a:rPr>
              <a:t>3</a:t>
            </a:r>
            <a:r>
              <a:rPr dirty="0" sz="1000" spc="40" i="1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6084" y="2115928"/>
            <a:ext cx="1668780" cy="6115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893444">
              <a:lnSpc>
                <a:spcPct val="100000"/>
              </a:lnSpc>
              <a:spcBef>
                <a:spcPts val="605"/>
              </a:spcBef>
            </a:pPr>
            <a:r>
              <a:rPr dirty="0" sz="1000" spc="-5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509"/>
              </a:spcBef>
            </a:pPr>
            <a:r>
              <a:rPr dirty="0" sz="1000" spc="204" i="1">
                <a:latin typeface="Calibri"/>
                <a:cs typeface="Calibri"/>
              </a:rPr>
              <a:t>D</a:t>
            </a:r>
            <a:r>
              <a:rPr dirty="0" sz="1000" spc="75" i="1">
                <a:latin typeface="Calibri"/>
                <a:cs typeface="Calibri"/>
              </a:rPr>
              <a:t> </a:t>
            </a:r>
            <a:r>
              <a:rPr dirty="0" sz="1000" spc="270" i="1">
                <a:latin typeface="Calibri"/>
                <a:cs typeface="Calibri"/>
              </a:rPr>
              <a:t>&gt;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0: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Flux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ropes/Plasmoids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 spc="204" i="1">
                <a:latin typeface="Calibri"/>
                <a:cs typeface="Calibri"/>
              </a:rPr>
              <a:t>D</a:t>
            </a:r>
            <a:r>
              <a:rPr dirty="0" sz="1000" spc="95" i="1">
                <a:latin typeface="Calibri"/>
                <a:cs typeface="Calibri"/>
              </a:rPr>
              <a:t> </a:t>
            </a:r>
            <a:r>
              <a:rPr dirty="0" sz="1000" spc="270" i="1">
                <a:latin typeface="Calibri"/>
                <a:cs typeface="Calibri"/>
              </a:rPr>
              <a:t>&lt;</a:t>
            </a:r>
            <a:r>
              <a:rPr dirty="0" sz="1000" spc="70" i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0:</a:t>
            </a:r>
            <a:r>
              <a:rPr dirty="0" sz="1000" spc="24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3D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X-</a:t>
            </a:r>
            <a:r>
              <a:rPr dirty="0" sz="1000" spc="-10">
                <a:latin typeface="Calibri"/>
                <a:cs typeface="Calibri"/>
              </a:rPr>
              <a:t>lines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5036" y="248258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15036" y="263442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26084" y="2701498"/>
            <a:ext cx="15608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25">
                <a:solidFill>
                  <a:srgbClr val="A01E1E"/>
                </a:solidFill>
                <a:latin typeface="Cambria"/>
                <a:cs typeface="Cambria"/>
              </a:rPr>
              <a:t>⇒</a:t>
            </a:r>
            <a:r>
              <a:rPr dirty="0" sz="1000" spc="229">
                <a:solidFill>
                  <a:srgbClr val="A01E1E"/>
                </a:solidFill>
                <a:latin typeface="Cambria"/>
                <a:cs typeface="Cambria"/>
              </a:rPr>
              <a:t> </a:t>
            </a:r>
            <a:r>
              <a:rPr dirty="0" sz="1000">
                <a:solidFill>
                  <a:srgbClr val="A01E1E"/>
                </a:solidFill>
                <a:latin typeface="Calibri"/>
                <a:cs typeface="Calibri"/>
              </a:rPr>
              <a:t>Reconnection</a:t>
            </a:r>
            <a:r>
              <a:rPr dirty="0" sz="1000" spc="215">
                <a:solidFill>
                  <a:srgbClr val="A01E1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A01E1E"/>
                </a:solidFill>
                <a:latin typeface="Calibri"/>
                <a:cs typeface="Calibri"/>
              </a:rPr>
              <a:t>Topologies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8806" y="591810"/>
            <a:ext cx="2291025" cy="213522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25844" y="2823532"/>
            <a:ext cx="5437505" cy="556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9715" marR="508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21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</a:rPr>
              <a:t>2:</a:t>
            </a:r>
            <a:r>
              <a:rPr dirty="0" sz="1000" spc="21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R-</a:t>
            </a:r>
            <a:r>
              <a:rPr dirty="0" sz="1000" spc="140">
                <a:latin typeface="Calibri"/>
                <a:cs typeface="Calibri"/>
              </a:rPr>
              <a:t>Q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Space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Classification.</a:t>
            </a:r>
            <a:r>
              <a:rPr dirty="0" sz="1000" spc="3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Adapted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Meneveau,</a:t>
            </a:r>
            <a:r>
              <a:rPr dirty="0" sz="1000" spc="140">
                <a:latin typeface="Calibri"/>
                <a:cs typeface="Calibri"/>
              </a:rPr>
              <a:t> </a:t>
            </a:r>
            <a:r>
              <a:rPr dirty="0" sz="1000" spc="65" i="1">
                <a:latin typeface="Calibri"/>
                <a:cs typeface="Calibri"/>
              </a:rPr>
              <a:t>Ann.</a:t>
            </a:r>
            <a:r>
              <a:rPr dirty="0" sz="1000" spc="29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Rev.</a:t>
            </a:r>
            <a:r>
              <a:rPr dirty="0" sz="1000" spc="290" i="1">
                <a:latin typeface="Calibri"/>
                <a:cs typeface="Calibri"/>
              </a:rPr>
              <a:t> </a:t>
            </a:r>
            <a:r>
              <a:rPr dirty="0" sz="1000" spc="60" i="1">
                <a:latin typeface="Calibri"/>
                <a:cs typeface="Calibri"/>
              </a:rPr>
              <a:t>Fluid</a:t>
            </a:r>
            <a:r>
              <a:rPr dirty="0" sz="1000" spc="17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Mech.</a:t>
            </a:r>
            <a:r>
              <a:rPr dirty="0" sz="1000" spc="270" i="1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(2010)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30"/>
              </a:lnSpc>
            </a:pPr>
            <a:r>
              <a:rPr dirty="0" sz="800" spc="20" b="1">
                <a:latin typeface="Calibri"/>
                <a:cs typeface="Calibri"/>
              </a:rPr>
              <a:t>[1]</a:t>
            </a:r>
            <a:r>
              <a:rPr dirty="0" sz="800" spc="155" b="1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Chong,</a:t>
            </a:r>
            <a:r>
              <a:rPr dirty="0" sz="800" spc="16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Perry,</a:t>
            </a:r>
            <a:r>
              <a:rPr dirty="0" sz="800" spc="16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Cantwell,</a:t>
            </a:r>
            <a:r>
              <a:rPr dirty="0" sz="800" spc="160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Phys.</a:t>
            </a:r>
            <a:r>
              <a:rPr dirty="0" sz="800" spc="295" i="1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Fluids</a:t>
            </a:r>
            <a:r>
              <a:rPr dirty="0" sz="800" spc="229" i="1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(1990).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spc="100" b="1">
                <a:latin typeface="Calibri"/>
                <a:cs typeface="Calibri"/>
              </a:rPr>
              <a:t>Previous</a:t>
            </a:r>
            <a:r>
              <a:rPr dirty="0" sz="800" spc="190" b="1">
                <a:latin typeface="Calibri"/>
                <a:cs typeface="Calibri"/>
              </a:rPr>
              <a:t> </a:t>
            </a:r>
            <a:r>
              <a:rPr dirty="0" sz="800" spc="80" b="1">
                <a:latin typeface="Calibri"/>
                <a:cs typeface="Calibri"/>
              </a:rPr>
              <a:t>applications:</a:t>
            </a:r>
            <a:r>
              <a:rPr dirty="0" sz="800" spc="260" b="1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Consolini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et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al.</a:t>
            </a:r>
            <a:r>
              <a:rPr dirty="0" sz="800" spc="26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(2015,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2018),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spc="60">
                <a:latin typeface="Calibri"/>
                <a:cs typeface="Calibri"/>
              </a:rPr>
              <a:t>Hnat,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Chapman,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&amp;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Watkins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(2021,</a:t>
            </a:r>
            <a:r>
              <a:rPr dirty="0" sz="800" spc="14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2023)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0" y="3493782"/>
            <a:ext cx="5760085" cy="106680"/>
            <a:chOff x="0" y="3493782"/>
            <a:chExt cx="5760085" cy="106680"/>
          </a:xfrm>
        </p:grpSpPr>
        <p:sp>
          <p:nvSpPr>
            <p:cNvPr id="16" name="object 16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4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0"/>
              </a:lnSpc>
            </a:pPr>
            <a:r>
              <a:rPr dirty="0" spc="60"/>
              <a:t>6</a:t>
            </a:r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pc="150"/>
              <a:t>QQ</a:t>
            </a:r>
            <a:r>
              <a:rPr dirty="0" spc="185"/>
              <a:t> </a:t>
            </a:r>
            <a:r>
              <a:rPr dirty="0" spc="60"/>
              <a:t>Plots</a:t>
            </a:r>
            <a:r>
              <a:rPr dirty="0" spc="190"/>
              <a:t> </a:t>
            </a:r>
            <a:r>
              <a:rPr dirty="0"/>
              <a:t>to</a:t>
            </a:r>
            <a:r>
              <a:rPr dirty="0" spc="190"/>
              <a:t> </a:t>
            </a:r>
            <a:r>
              <a:rPr dirty="0"/>
              <a:t>Compare</a:t>
            </a:r>
            <a:r>
              <a:rPr dirty="0" spc="190"/>
              <a:t> </a:t>
            </a:r>
            <a:r>
              <a:rPr dirty="0" spc="50"/>
              <a:t>Distributions</a:t>
            </a:r>
            <a:r>
              <a:rPr dirty="0" spc="190"/>
              <a:t> </a:t>
            </a:r>
            <a:r>
              <a:rPr dirty="0"/>
              <a:t>of</a:t>
            </a:r>
            <a:r>
              <a:rPr dirty="0" spc="200"/>
              <a:t> </a:t>
            </a:r>
            <a:r>
              <a:rPr dirty="0" spc="110" i="1">
                <a:latin typeface="Calibri"/>
                <a:cs typeface="Calibri"/>
              </a:rPr>
              <a:t>ε</a:t>
            </a:r>
            <a:r>
              <a:rPr dirty="0" baseline="27777" sz="1500" spc="-1110">
                <a:latin typeface="Cambria"/>
                <a:cs typeface="Cambria"/>
              </a:rPr>
              <a:t>◦</a:t>
            </a:r>
            <a:r>
              <a:rPr dirty="0" baseline="-22222" sz="1500" spc="240" i="1">
                <a:latin typeface="Calibri"/>
                <a:cs typeface="Calibri"/>
              </a:rPr>
              <a:t>L</a:t>
            </a:r>
            <a:r>
              <a:rPr dirty="0" sz="1400" spc="110"/>
              <a:t>(</a:t>
            </a:r>
            <a:r>
              <a:rPr dirty="0" sz="1400" spc="110" i="1">
                <a:latin typeface="Calibri"/>
                <a:cs typeface="Calibri"/>
              </a:rPr>
              <a:t>t</a:t>
            </a:r>
            <a:r>
              <a:rPr dirty="0" sz="1400" spc="110"/>
              <a:t>)</a:t>
            </a:r>
            <a:r>
              <a:rPr dirty="0" sz="1400" spc="190"/>
              <a:t> </a:t>
            </a:r>
            <a:r>
              <a:rPr dirty="0" sz="1400"/>
              <a:t>and</a:t>
            </a:r>
            <a:r>
              <a:rPr dirty="0" sz="1400" spc="190"/>
              <a:t> </a:t>
            </a:r>
            <a:r>
              <a:rPr dirty="0" sz="1400" spc="-10" i="1">
                <a:latin typeface="Calibri"/>
                <a:cs typeface="Calibri"/>
              </a:rPr>
              <a:t>ε</a:t>
            </a:r>
            <a:r>
              <a:rPr dirty="0" baseline="-22222" sz="1500" spc="-15" i="1">
                <a:latin typeface="Calibri"/>
                <a:cs typeface="Calibri"/>
              </a:rPr>
              <a:t>L</a:t>
            </a:r>
            <a:r>
              <a:rPr dirty="0" baseline="33333" sz="1500" spc="-15">
                <a:latin typeface="Cambria"/>
                <a:cs typeface="Cambria"/>
              </a:rPr>
              <a:t>×</a:t>
            </a:r>
            <a:r>
              <a:rPr dirty="0" sz="1400" spc="-10"/>
              <a:t>(</a:t>
            </a:r>
            <a:r>
              <a:rPr dirty="0" sz="1400" spc="-10" i="1">
                <a:latin typeface="Calibri"/>
                <a:cs typeface="Calibri"/>
              </a:rPr>
              <a:t>t</a:t>
            </a:r>
            <a:r>
              <a:rPr dirty="0" sz="1400" spc="-10"/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97332" y="51855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034" y="0"/>
                </a:moveTo>
                <a:lnTo>
                  <a:pt x="0" y="0"/>
                </a:lnTo>
                <a:lnTo>
                  <a:pt x="0" y="49034"/>
                </a:lnTo>
                <a:lnTo>
                  <a:pt x="49034" y="49034"/>
                </a:lnTo>
                <a:lnTo>
                  <a:pt x="49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68985" y="715568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77532" y="422408"/>
            <a:ext cx="1557020" cy="32448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dirty="0" baseline="6172" sz="1350" spc="30">
                <a:latin typeface="Calibri"/>
                <a:cs typeface="Calibri"/>
              </a:rPr>
              <a:t>Condition</a:t>
            </a:r>
            <a:r>
              <a:rPr dirty="0" baseline="6172" sz="1350" spc="240">
                <a:latin typeface="Calibri"/>
                <a:cs typeface="Calibri"/>
              </a:rPr>
              <a:t> </a:t>
            </a:r>
            <a:r>
              <a:rPr dirty="0" baseline="6172" sz="1350" spc="142" i="1">
                <a:latin typeface="Sitka Subheading"/>
                <a:cs typeface="Sitka Subheading"/>
              </a:rPr>
              <a:t>ε</a:t>
            </a:r>
            <a:r>
              <a:rPr dirty="0" sz="600" spc="95" i="1">
                <a:latin typeface="Calibri"/>
                <a:cs typeface="Calibri"/>
              </a:rPr>
              <a:t>L</a:t>
            </a:r>
            <a:r>
              <a:rPr dirty="0" baseline="6172" sz="1350" spc="142">
                <a:latin typeface="Calibri"/>
                <a:cs typeface="Calibri"/>
              </a:rPr>
              <a:t>(</a:t>
            </a:r>
            <a:r>
              <a:rPr dirty="0" baseline="6172" sz="1350" spc="142" i="1">
                <a:latin typeface="Sitka Subheading"/>
                <a:cs typeface="Sitka Subheading"/>
              </a:rPr>
              <a:t>t</a:t>
            </a:r>
            <a:r>
              <a:rPr dirty="0" baseline="6172" sz="1350" spc="142">
                <a:latin typeface="Calibri"/>
                <a:cs typeface="Calibri"/>
              </a:rPr>
              <a:t>)</a:t>
            </a:r>
            <a:r>
              <a:rPr dirty="0" baseline="6172" sz="1350" spc="254">
                <a:latin typeface="Calibri"/>
                <a:cs typeface="Calibri"/>
              </a:rPr>
              <a:t> </a:t>
            </a:r>
            <a:r>
              <a:rPr dirty="0" baseline="6172" sz="1350" spc="30">
                <a:latin typeface="Calibri"/>
                <a:cs typeface="Calibri"/>
              </a:rPr>
              <a:t>on</a:t>
            </a:r>
            <a:r>
              <a:rPr dirty="0" baseline="6172" sz="1350" spc="254">
                <a:latin typeface="Calibri"/>
                <a:cs typeface="Calibri"/>
              </a:rPr>
              <a:t> </a:t>
            </a:r>
            <a:r>
              <a:rPr dirty="0" baseline="6172" sz="1350" spc="-15">
                <a:latin typeface="Calibri"/>
                <a:cs typeface="Calibri"/>
              </a:rPr>
              <a:t>topology:</a:t>
            </a:r>
            <a:endParaRPr baseline="6172" sz="1350">
              <a:latin typeface="Calibri"/>
              <a:cs typeface="Calibri"/>
            </a:endParaRPr>
          </a:p>
          <a:p>
            <a:pPr marL="374015">
              <a:lnSpc>
                <a:spcPct val="100000"/>
              </a:lnSpc>
              <a:spcBef>
                <a:spcPts val="190"/>
              </a:spcBef>
            </a:pPr>
            <a:r>
              <a:rPr dirty="0" sz="700" spc="90" i="1">
                <a:latin typeface="Times New Roman"/>
                <a:cs typeface="Times New Roman"/>
              </a:rPr>
              <a:t>×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9025" y="705944"/>
            <a:ext cx="952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65" i="1">
                <a:latin typeface="Georgia"/>
                <a:cs typeface="Georgia"/>
              </a:rPr>
              <a:t>L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96238" y="687745"/>
            <a:ext cx="952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65" i="1">
                <a:latin typeface="Georgia"/>
                <a:cs typeface="Georgia"/>
              </a:rPr>
              <a:t>L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0034" y="630814"/>
            <a:ext cx="21342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latin typeface="Calibri"/>
                <a:cs typeface="Calibri"/>
              </a:rPr>
              <a:t>ε</a:t>
            </a:r>
            <a:r>
              <a:rPr dirty="0" sz="1000" spc="445" i="1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</a:t>
            </a:r>
            <a:r>
              <a:rPr dirty="0" sz="1000" spc="60" i="1">
                <a:latin typeface="Calibri"/>
                <a:cs typeface="Calibri"/>
              </a:rPr>
              <a:t>t</a:t>
            </a:r>
            <a:r>
              <a:rPr dirty="0" sz="1000" spc="60">
                <a:latin typeface="Calibri"/>
                <a:cs typeface="Calibri"/>
              </a:rPr>
              <a:t>)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270">
                <a:latin typeface="Calibri"/>
                <a:cs typeface="Calibri"/>
              </a:rPr>
              <a:t>=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ε</a:t>
            </a:r>
            <a:r>
              <a:rPr dirty="0" sz="1000" spc="375" i="1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(</a:t>
            </a:r>
            <a:r>
              <a:rPr dirty="0" sz="1000" spc="70" i="1">
                <a:latin typeface="Calibri"/>
                <a:cs typeface="Calibri"/>
              </a:rPr>
              <a:t>t</a:t>
            </a:r>
            <a:r>
              <a:rPr dirty="0" sz="1000" spc="70">
                <a:latin typeface="Calibri"/>
                <a:cs typeface="Calibri"/>
              </a:rPr>
              <a:t>)</a:t>
            </a:r>
            <a:r>
              <a:rPr dirty="0" sz="1000" spc="70">
                <a:latin typeface="Cambria"/>
                <a:cs typeface="Cambria"/>
              </a:rPr>
              <a:t>|</a:t>
            </a:r>
            <a:r>
              <a:rPr dirty="0" sz="1000" spc="70" i="1">
                <a:latin typeface="Calibri"/>
                <a:cs typeface="Calibri"/>
              </a:rPr>
              <a:t>D</a:t>
            </a:r>
            <a:r>
              <a:rPr dirty="0" sz="1000" spc="70">
                <a:latin typeface="Calibri"/>
                <a:cs typeface="Calibri"/>
              </a:rPr>
              <a:t>(</a:t>
            </a:r>
            <a:r>
              <a:rPr dirty="0" sz="1000" spc="70" i="1">
                <a:latin typeface="Calibri"/>
                <a:cs typeface="Calibri"/>
              </a:rPr>
              <a:t>t</a:t>
            </a:r>
            <a:r>
              <a:rPr dirty="0" sz="1000" spc="70">
                <a:latin typeface="Calibri"/>
                <a:cs typeface="Calibri"/>
              </a:rPr>
              <a:t>)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270" i="1">
                <a:latin typeface="Calibri"/>
                <a:cs typeface="Calibri"/>
              </a:rPr>
              <a:t>&lt;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[Reconnection]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68985" y="86739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0" y="0"/>
                </a:moveTo>
                <a:lnTo>
                  <a:pt x="0" y="0"/>
                </a:lnTo>
                <a:lnTo>
                  <a:pt x="0" y="54470"/>
                </a:lnTo>
                <a:lnTo>
                  <a:pt x="54470" y="54470"/>
                </a:lnTo>
                <a:lnTo>
                  <a:pt x="54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9025" y="774677"/>
            <a:ext cx="774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105" i="1">
                <a:latin typeface="Times New Roman"/>
                <a:cs typeface="Times New Roman"/>
              </a:rPr>
              <a:t>◦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9025" y="855449"/>
            <a:ext cx="952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65" i="1">
                <a:latin typeface="Georgia"/>
                <a:cs typeface="Georgia"/>
              </a:rPr>
              <a:t>L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86573" y="839574"/>
            <a:ext cx="952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65" i="1">
                <a:latin typeface="Georgia"/>
                <a:cs typeface="Georgia"/>
              </a:rPr>
              <a:t>L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0034" y="782642"/>
            <a:ext cx="19431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latin typeface="Calibri"/>
                <a:cs typeface="Calibri"/>
              </a:rPr>
              <a:t>ε</a:t>
            </a:r>
            <a:r>
              <a:rPr dirty="0" sz="1000" spc="370" i="1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</a:t>
            </a:r>
            <a:r>
              <a:rPr dirty="0" sz="1000" spc="60" i="1">
                <a:latin typeface="Calibri"/>
                <a:cs typeface="Calibri"/>
              </a:rPr>
              <a:t>t</a:t>
            </a:r>
            <a:r>
              <a:rPr dirty="0" sz="1000" spc="60">
                <a:latin typeface="Calibri"/>
                <a:cs typeface="Calibri"/>
              </a:rPr>
              <a:t>)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270">
                <a:latin typeface="Calibri"/>
                <a:cs typeface="Calibri"/>
              </a:rPr>
              <a:t>=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ε</a:t>
            </a:r>
            <a:r>
              <a:rPr dirty="0" sz="1000" spc="375" i="1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(</a:t>
            </a:r>
            <a:r>
              <a:rPr dirty="0" sz="1000" spc="70" i="1">
                <a:latin typeface="Calibri"/>
                <a:cs typeface="Calibri"/>
              </a:rPr>
              <a:t>t</a:t>
            </a:r>
            <a:r>
              <a:rPr dirty="0" sz="1000" spc="70">
                <a:latin typeface="Calibri"/>
                <a:cs typeface="Calibri"/>
              </a:rPr>
              <a:t>)</a:t>
            </a:r>
            <a:r>
              <a:rPr dirty="0" sz="1000" spc="70">
                <a:latin typeface="Cambria"/>
                <a:cs typeface="Cambria"/>
              </a:rPr>
              <a:t>|</a:t>
            </a:r>
            <a:r>
              <a:rPr dirty="0" sz="1000" spc="70" i="1">
                <a:latin typeface="Calibri"/>
                <a:cs typeface="Calibri"/>
              </a:rPr>
              <a:t>D</a:t>
            </a:r>
            <a:r>
              <a:rPr dirty="0" sz="1000" spc="70">
                <a:latin typeface="Calibri"/>
                <a:cs typeface="Calibri"/>
              </a:rPr>
              <a:t>(</a:t>
            </a:r>
            <a:r>
              <a:rPr dirty="0" sz="1000" spc="70" i="1">
                <a:latin typeface="Calibri"/>
                <a:cs typeface="Calibri"/>
              </a:rPr>
              <a:t>t</a:t>
            </a:r>
            <a:r>
              <a:rPr dirty="0" sz="1000" spc="70">
                <a:latin typeface="Calibri"/>
                <a:cs typeface="Calibri"/>
              </a:rPr>
              <a:t>)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270" i="1">
                <a:latin typeface="Calibri"/>
                <a:cs typeface="Calibri"/>
              </a:rPr>
              <a:t>&gt;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[Plasmoids]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97332" y="1062621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034" y="0"/>
                </a:moveTo>
                <a:lnTo>
                  <a:pt x="0" y="0"/>
                </a:lnTo>
                <a:lnTo>
                  <a:pt x="0" y="49034"/>
                </a:lnTo>
                <a:lnTo>
                  <a:pt x="49034" y="49034"/>
                </a:lnTo>
                <a:lnTo>
                  <a:pt x="49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02932" y="931942"/>
            <a:ext cx="3413125" cy="120269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>
                <a:latin typeface="Calibri"/>
                <a:cs typeface="Calibri"/>
              </a:rPr>
              <a:t>Difference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hard</a:t>
            </a:r>
            <a:r>
              <a:rPr dirty="0" sz="900" spc="1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see</a:t>
            </a:r>
            <a:r>
              <a:rPr dirty="0" sz="900" spc="1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on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 spc="165">
                <a:latin typeface="Calibri"/>
                <a:cs typeface="Calibri"/>
              </a:rPr>
              <a:t>PDF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plots</a:t>
            </a:r>
            <a:r>
              <a:rPr dirty="0" sz="900" spc="15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[Fig.</a:t>
            </a:r>
            <a:r>
              <a:rPr dirty="0" sz="900" spc="27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3]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395"/>
              </a:spcBef>
            </a:pPr>
            <a:r>
              <a:rPr dirty="0" sz="900">
                <a:latin typeface="Calibri"/>
                <a:cs typeface="Calibri"/>
              </a:rPr>
              <a:t>Instead,</a:t>
            </a:r>
            <a:r>
              <a:rPr dirty="0" sz="900" spc="229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directly</a:t>
            </a:r>
            <a:r>
              <a:rPr dirty="0" sz="900" spc="2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compare</a:t>
            </a:r>
            <a:r>
              <a:rPr dirty="0" sz="900" spc="229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229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quantiles</a:t>
            </a:r>
            <a:r>
              <a:rPr dirty="0" sz="900" spc="229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235">
                <a:latin typeface="Calibri"/>
                <a:cs typeface="Calibri"/>
              </a:rPr>
              <a:t> </a:t>
            </a:r>
            <a:r>
              <a:rPr dirty="0" sz="900" spc="145">
                <a:latin typeface="Calibri"/>
                <a:cs typeface="Calibri"/>
              </a:rPr>
              <a:t>ECDFs</a:t>
            </a:r>
            <a:r>
              <a:rPr dirty="0" sz="900" spc="229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using</a:t>
            </a:r>
            <a:r>
              <a:rPr dirty="0" sz="900" spc="23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Empirical </a:t>
            </a:r>
            <a:r>
              <a:rPr dirty="0" sz="900">
                <a:latin typeface="Calibri"/>
                <a:cs typeface="Calibri"/>
              </a:rPr>
              <a:t>Quantile-Quantile</a:t>
            </a:r>
            <a:r>
              <a:rPr dirty="0" sz="900" spc="245">
                <a:latin typeface="Calibri"/>
                <a:cs typeface="Calibri"/>
              </a:rPr>
              <a:t>  </a:t>
            </a:r>
            <a:r>
              <a:rPr dirty="0" sz="900" spc="-10">
                <a:latin typeface="Calibri"/>
                <a:cs typeface="Calibri"/>
              </a:rPr>
              <a:t>plots</a:t>
            </a:r>
            <a:endParaRPr sz="900">
              <a:latin typeface="Calibri"/>
              <a:cs typeface="Calibri"/>
            </a:endParaRPr>
          </a:p>
          <a:p>
            <a:pPr marL="12700" marR="52069">
              <a:lnSpc>
                <a:spcPct val="101499"/>
              </a:lnSpc>
              <a:spcBef>
                <a:spcPts val="400"/>
              </a:spcBef>
            </a:pPr>
            <a:r>
              <a:rPr dirty="0" sz="900" spc="10">
                <a:latin typeface="Calibri"/>
                <a:cs typeface="Calibri"/>
              </a:rPr>
              <a:t>Gives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comparison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of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tail</a:t>
            </a:r>
            <a:r>
              <a:rPr dirty="0" sz="900" spc="18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width/weight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265">
                <a:latin typeface="Calibri"/>
                <a:cs typeface="Calibri"/>
              </a:rPr>
              <a:t>+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more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robust</a:t>
            </a:r>
            <a:r>
              <a:rPr dirty="0" sz="900" spc="18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to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extreme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values</a:t>
            </a:r>
            <a:endParaRPr sz="900">
              <a:latin typeface="Calibri"/>
              <a:cs typeface="Calibri"/>
            </a:endParaRPr>
          </a:p>
          <a:p>
            <a:pPr marL="12700" marR="6985">
              <a:lnSpc>
                <a:spcPct val="101499"/>
              </a:lnSpc>
              <a:spcBef>
                <a:spcPts val="400"/>
              </a:spcBef>
            </a:pPr>
            <a:r>
              <a:rPr dirty="0" sz="900" spc="20">
                <a:latin typeface="Calibri"/>
                <a:cs typeface="Calibri"/>
              </a:rPr>
              <a:t>Application:</a:t>
            </a:r>
            <a:r>
              <a:rPr dirty="0" sz="900" spc="25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Tindale</a:t>
            </a:r>
            <a:r>
              <a:rPr dirty="0" sz="900" spc="13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et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al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(2016,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2017)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Method:</a:t>
            </a:r>
            <a:r>
              <a:rPr dirty="0" sz="900" spc="254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Hyndman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 spc="95">
                <a:latin typeface="Calibri"/>
                <a:cs typeface="Calibri"/>
              </a:rPr>
              <a:t>&amp;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Fan </a:t>
            </a:r>
            <a:r>
              <a:rPr dirty="0" sz="900" spc="-10">
                <a:latin typeface="Calibri"/>
                <a:cs typeface="Calibri"/>
              </a:rPr>
              <a:t>(1996)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97332" y="125241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034" y="0"/>
                </a:moveTo>
                <a:lnTo>
                  <a:pt x="0" y="0"/>
                </a:lnTo>
                <a:lnTo>
                  <a:pt x="0" y="49034"/>
                </a:lnTo>
                <a:lnTo>
                  <a:pt x="49034" y="49034"/>
                </a:lnTo>
                <a:lnTo>
                  <a:pt x="49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97332" y="158136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034" y="0"/>
                </a:moveTo>
                <a:lnTo>
                  <a:pt x="0" y="0"/>
                </a:lnTo>
                <a:lnTo>
                  <a:pt x="0" y="49034"/>
                </a:lnTo>
                <a:lnTo>
                  <a:pt x="49034" y="49034"/>
                </a:lnTo>
                <a:lnTo>
                  <a:pt x="49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97332" y="191033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034" y="0"/>
                </a:moveTo>
                <a:lnTo>
                  <a:pt x="0" y="0"/>
                </a:lnTo>
                <a:lnTo>
                  <a:pt x="0" y="49034"/>
                </a:lnTo>
                <a:lnTo>
                  <a:pt x="49034" y="49034"/>
                </a:lnTo>
                <a:lnTo>
                  <a:pt x="49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4416458" y="452724"/>
            <a:ext cx="770255" cy="1217295"/>
            <a:chOff x="4416458" y="452724"/>
            <a:chExt cx="770255" cy="1217295"/>
          </a:xfrm>
        </p:grpSpPr>
        <p:sp>
          <p:nvSpPr>
            <p:cNvPr id="20" name="object 20" descr=""/>
            <p:cNvSpPr/>
            <p:nvPr/>
          </p:nvSpPr>
          <p:spPr>
            <a:xfrm>
              <a:off x="4417093" y="453359"/>
              <a:ext cx="0" cy="1216025"/>
            </a:xfrm>
            <a:custGeom>
              <a:avLst/>
              <a:gdLst/>
              <a:ahLst/>
              <a:cxnLst/>
              <a:rect l="l" t="t" r="r" b="b"/>
              <a:pathLst>
                <a:path w="0" h="1216025">
                  <a:moveTo>
                    <a:pt x="0" y="462082"/>
                  </a:moveTo>
                  <a:lnTo>
                    <a:pt x="0" y="1216006"/>
                  </a:lnTo>
                </a:path>
                <a:path w="0" h="1216025">
                  <a:moveTo>
                    <a:pt x="0" y="0"/>
                  </a:moveTo>
                  <a:lnTo>
                    <a:pt x="0" y="9728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17093" y="1644857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17093" y="1644857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17093" y="453359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5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417093" y="453359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5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01384" y="453359"/>
              <a:ext cx="0" cy="1216025"/>
            </a:xfrm>
            <a:custGeom>
              <a:avLst/>
              <a:gdLst/>
              <a:ahLst/>
              <a:cxnLst/>
              <a:rect l="l" t="t" r="r" b="b"/>
              <a:pathLst>
                <a:path w="0" h="1216025">
                  <a:moveTo>
                    <a:pt x="0" y="12160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01384" y="1644857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01384" y="1644857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801384" y="453359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5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801384" y="453359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5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185674" y="453359"/>
              <a:ext cx="0" cy="1216025"/>
            </a:xfrm>
            <a:custGeom>
              <a:avLst/>
              <a:gdLst/>
              <a:ahLst/>
              <a:cxnLst/>
              <a:rect l="l" t="t" r="r" b="b"/>
              <a:pathLst>
                <a:path w="0" h="1216025">
                  <a:moveTo>
                    <a:pt x="0" y="12160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185674" y="1644857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185674" y="1644857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24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185674" y="453359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5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185674" y="453359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5">
                  <a:moveTo>
                    <a:pt x="0" y="0"/>
                  </a:moveTo>
                  <a:lnTo>
                    <a:pt x="0" y="245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381182" y="1646592"/>
            <a:ext cx="8312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5765" algn="l"/>
                <a:tab pos="789940" algn="l"/>
              </a:tabLst>
            </a:pPr>
            <a:r>
              <a:rPr dirty="0" sz="450">
                <a:latin typeface="Calibri"/>
                <a:cs typeface="Calibri"/>
              </a:rPr>
              <a:t>-</a:t>
            </a:r>
            <a:r>
              <a:rPr dirty="0" sz="450" spc="-50">
                <a:latin typeface="Calibri"/>
                <a:cs typeface="Calibri"/>
              </a:rPr>
              <a:t>5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-50">
                <a:latin typeface="Calibri"/>
                <a:cs typeface="Calibri"/>
              </a:rPr>
              <a:t>0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-50"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4213348" y="452724"/>
            <a:ext cx="1174750" cy="1217295"/>
            <a:chOff x="4213348" y="452724"/>
            <a:chExt cx="1174750" cy="1217295"/>
          </a:xfrm>
        </p:grpSpPr>
        <p:sp>
          <p:nvSpPr>
            <p:cNvPr id="37" name="object 37" descr=""/>
            <p:cNvSpPr/>
            <p:nvPr/>
          </p:nvSpPr>
          <p:spPr>
            <a:xfrm>
              <a:off x="4263377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263377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263377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263377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340235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340235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340235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340235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493951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493951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493951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493951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570809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570809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570809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570809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647667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647667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647667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647667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724526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724526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724526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724526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878242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878242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878242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878242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955100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955100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955100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955100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031958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031958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031958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031958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108816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108816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108816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108816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262532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262532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262532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262532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339390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339390" y="165711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339390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339390" y="45335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213983" y="1508905"/>
              <a:ext cx="1173480" cy="0"/>
            </a:xfrm>
            <a:custGeom>
              <a:avLst/>
              <a:gdLst/>
              <a:ahLst/>
              <a:cxnLst/>
              <a:rect l="l" t="t" r="r" b="b"/>
              <a:pathLst>
                <a:path w="1173479" h="0">
                  <a:moveTo>
                    <a:pt x="0" y="0"/>
                  </a:moveTo>
                  <a:lnTo>
                    <a:pt x="117294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4213983" y="150890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4213983" y="150890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5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362417" y="150890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362417" y="150890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4467428" y="1726945"/>
            <a:ext cx="666115" cy="104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1111" sz="750" spc="15" i="1">
                <a:latin typeface="Calibri"/>
                <a:cs typeface="Calibri"/>
              </a:rPr>
              <a:t>ε</a:t>
            </a:r>
            <a:r>
              <a:rPr dirty="0" sz="350" spc="10" i="1">
                <a:latin typeface="Calibri"/>
                <a:cs typeface="Calibri"/>
              </a:rPr>
              <a:t>L</a:t>
            </a:r>
            <a:r>
              <a:rPr dirty="0" baseline="11111" sz="750" spc="15">
                <a:latin typeface="Calibri"/>
                <a:cs typeface="Calibri"/>
              </a:rPr>
              <a:t>(</a:t>
            </a:r>
            <a:r>
              <a:rPr dirty="0" baseline="11111" sz="750" spc="15" i="1">
                <a:latin typeface="Calibri"/>
                <a:cs typeface="Calibri"/>
              </a:rPr>
              <a:t>t</a:t>
            </a:r>
            <a:r>
              <a:rPr dirty="0" baseline="11111" sz="750" spc="15">
                <a:latin typeface="Calibri"/>
                <a:cs typeface="Calibri"/>
              </a:rPr>
              <a:t>)</a:t>
            </a:r>
            <a:r>
              <a:rPr dirty="0" baseline="11111" sz="750" spc="120">
                <a:latin typeface="Calibri"/>
                <a:cs typeface="Calibri"/>
              </a:rPr>
              <a:t> </a:t>
            </a:r>
            <a:r>
              <a:rPr dirty="0" baseline="11111" sz="750">
                <a:latin typeface="Calibri"/>
                <a:cs typeface="Calibri"/>
              </a:rPr>
              <a:t>[10</a:t>
            </a:r>
            <a:r>
              <a:rPr dirty="0" baseline="39682" sz="525">
                <a:latin typeface="Calibri"/>
                <a:cs typeface="Calibri"/>
              </a:rPr>
              <a:t>2</a:t>
            </a:r>
            <a:r>
              <a:rPr dirty="0" baseline="39682" sz="525" spc="187">
                <a:latin typeface="Calibri"/>
                <a:cs typeface="Calibri"/>
              </a:rPr>
              <a:t> </a:t>
            </a:r>
            <a:r>
              <a:rPr dirty="0" baseline="11111" sz="750" spc="-15">
                <a:latin typeface="Calibri"/>
                <a:cs typeface="Calibri"/>
              </a:rPr>
              <a:t>kJ</a:t>
            </a:r>
            <a:r>
              <a:rPr dirty="0" baseline="11111" sz="750" spc="-15" i="1">
                <a:latin typeface="Verdana"/>
                <a:cs typeface="Verdana"/>
              </a:rPr>
              <a:t>·</a:t>
            </a:r>
            <a:r>
              <a:rPr dirty="0" baseline="11111" sz="750" spc="-15">
                <a:latin typeface="Calibri"/>
                <a:cs typeface="Calibri"/>
              </a:rPr>
              <a:t>kg</a:t>
            </a:r>
            <a:r>
              <a:rPr dirty="0" baseline="39682" sz="525" spc="-15" i="1">
                <a:latin typeface="Verdana"/>
                <a:cs typeface="Verdana"/>
              </a:rPr>
              <a:t>−</a:t>
            </a:r>
            <a:r>
              <a:rPr dirty="0" baseline="39682" sz="525" spc="-15">
                <a:latin typeface="Calibri"/>
                <a:cs typeface="Calibri"/>
              </a:rPr>
              <a:t>1</a:t>
            </a:r>
            <a:r>
              <a:rPr dirty="0" baseline="11111" sz="750" spc="-15" i="1">
                <a:latin typeface="Verdana"/>
                <a:cs typeface="Verdana"/>
              </a:rPr>
              <a:t>·</a:t>
            </a:r>
            <a:r>
              <a:rPr dirty="0" baseline="11111" sz="750" spc="-15">
                <a:latin typeface="Calibri"/>
                <a:cs typeface="Calibri"/>
              </a:rPr>
              <a:t>s</a:t>
            </a:r>
            <a:r>
              <a:rPr dirty="0" baseline="39682" sz="525" spc="-15" i="1">
                <a:latin typeface="Verdana"/>
                <a:cs typeface="Verdana"/>
              </a:rPr>
              <a:t>−</a:t>
            </a:r>
            <a:r>
              <a:rPr dirty="0" baseline="39682" sz="525" spc="-15">
                <a:latin typeface="Calibri"/>
                <a:cs typeface="Calibri"/>
              </a:rPr>
              <a:t>1</a:t>
            </a:r>
            <a:r>
              <a:rPr dirty="0" baseline="11111" sz="750" spc="-15">
                <a:latin typeface="Calibri"/>
                <a:cs typeface="Calibri"/>
              </a:rPr>
              <a:t>]</a:t>
            </a:r>
            <a:endParaRPr baseline="11111" sz="75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4058484" y="1434206"/>
            <a:ext cx="1854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18518" sz="675" spc="-30">
                <a:latin typeface="Calibri"/>
                <a:cs typeface="Calibri"/>
              </a:rPr>
              <a:t>10</a:t>
            </a:r>
            <a:r>
              <a:rPr dirty="0" sz="300" spc="-20" i="1">
                <a:latin typeface="Verdana"/>
                <a:cs typeface="Verdana"/>
              </a:rPr>
              <a:t>−</a:t>
            </a:r>
            <a:r>
              <a:rPr dirty="0" sz="300" spc="-20">
                <a:latin typeface="Calibri"/>
                <a:cs typeface="Calibri"/>
              </a:rPr>
              <a:t>8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4213348" y="1193874"/>
            <a:ext cx="1174750" cy="1270"/>
            <a:chOff x="4213348" y="1193874"/>
            <a:chExt cx="1174750" cy="1270"/>
          </a:xfrm>
        </p:grpSpPr>
        <p:sp>
          <p:nvSpPr>
            <p:cNvPr id="93" name="object 93" descr=""/>
            <p:cNvSpPr/>
            <p:nvPr/>
          </p:nvSpPr>
          <p:spPr>
            <a:xfrm>
              <a:off x="4213983" y="1194509"/>
              <a:ext cx="1173480" cy="0"/>
            </a:xfrm>
            <a:custGeom>
              <a:avLst/>
              <a:gdLst/>
              <a:ahLst/>
              <a:cxnLst/>
              <a:rect l="l" t="t" r="r" b="b"/>
              <a:pathLst>
                <a:path w="1173479" h="0">
                  <a:moveTo>
                    <a:pt x="0" y="0"/>
                  </a:moveTo>
                  <a:lnTo>
                    <a:pt x="117294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213983" y="11945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213983" y="11945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5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362417" y="11945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362417" y="11945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4058484" y="1119810"/>
            <a:ext cx="1854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18518" sz="675" spc="-30">
                <a:latin typeface="Calibri"/>
                <a:cs typeface="Calibri"/>
              </a:rPr>
              <a:t>10</a:t>
            </a:r>
            <a:r>
              <a:rPr dirty="0" sz="300" spc="-20" i="1">
                <a:latin typeface="Verdana"/>
                <a:cs typeface="Verdana"/>
              </a:rPr>
              <a:t>−</a:t>
            </a:r>
            <a:r>
              <a:rPr dirty="0" sz="300" spc="-20">
                <a:latin typeface="Calibri"/>
                <a:cs typeface="Calibri"/>
              </a:rPr>
              <a:t>7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4213348" y="565081"/>
            <a:ext cx="1174750" cy="316230"/>
            <a:chOff x="4213348" y="565081"/>
            <a:chExt cx="1174750" cy="316230"/>
          </a:xfrm>
        </p:grpSpPr>
        <p:sp>
          <p:nvSpPr>
            <p:cNvPr id="100" name="object 100" descr=""/>
            <p:cNvSpPr/>
            <p:nvPr/>
          </p:nvSpPr>
          <p:spPr>
            <a:xfrm>
              <a:off x="4213983" y="880113"/>
              <a:ext cx="1173480" cy="0"/>
            </a:xfrm>
            <a:custGeom>
              <a:avLst/>
              <a:gdLst/>
              <a:ahLst/>
              <a:cxnLst/>
              <a:rect l="l" t="t" r="r" b="b"/>
              <a:pathLst>
                <a:path w="1173479" h="0">
                  <a:moveTo>
                    <a:pt x="0" y="0"/>
                  </a:moveTo>
                  <a:lnTo>
                    <a:pt x="117294" y="0"/>
                  </a:lnTo>
                </a:path>
                <a:path w="1173479" h="0">
                  <a:moveTo>
                    <a:pt x="469176" y="0"/>
                  </a:moveTo>
                  <a:lnTo>
                    <a:pt x="117294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213983" y="88011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213983" y="88011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5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362417" y="88011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362417" y="88011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213983" y="565716"/>
              <a:ext cx="1173480" cy="0"/>
            </a:xfrm>
            <a:custGeom>
              <a:avLst/>
              <a:gdLst/>
              <a:ahLst/>
              <a:cxnLst/>
              <a:rect l="l" t="t" r="r" b="b"/>
              <a:pathLst>
                <a:path w="1173479" h="0">
                  <a:moveTo>
                    <a:pt x="0" y="0"/>
                  </a:moveTo>
                  <a:lnTo>
                    <a:pt x="117294" y="0"/>
                  </a:lnTo>
                </a:path>
                <a:path w="1173479" h="0">
                  <a:moveTo>
                    <a:pt x="469176" y="0"/>
                  </a:moveTo>
                  <a:lnTo>
                    <a:pt x="117294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213983" y="56571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213983" y="56571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5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362417" y="56571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362417" y="56571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5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4083884" y="513169"/>
            <a:ext cx="819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4139875" y="509331"/>
            <a:ext cx="78740" cy="76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0" spc="-25" i="1">
                <a:latin typeface="Verdana"/>
                <a:cs typeface="Verdana"/>
              </a:rPr>
              <a:t>−</a:t>
            </a:r>
            <a:r>
              <a:rPr dirty="0" sz="300" spc="-25">
                <a:latin typeface="Calibri"/>
                <a:cs typeface="Calibri"/>
              </a:rPr>
              <a:t>5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4212713" y="452089"/>
            <a:ext cx="1176020" cy="1219835"/>
            <a:chOff x="4212713" y="452089"/>
            <a:chExt cx="1176020" cy="1219835"/>
          </a:xfrm>
        </p:grpSpPr>
        <p:sp>
          <p:nvSpPr>
            <p:cNvPr id="113" name="object 113" descr=""/>
            <p:cNvSpPr/>
            <p:nvPr/>
          </p:nvSpPr>
          <p:spPr>
            <a:xfrm>
              <a:off x="4213983" y="16340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213983" y="16340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374671" y="16340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374671" y="16340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213983" y="16035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213983" y="16035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374671" y="16035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374671" y="16035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213983" y="157865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213983" y="157865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374671" y="157865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374671" y="157865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213983" y="155760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213983" y="155760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374671" y="155760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374671" y="155760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213983" y="153937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213983" y="153937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5374671" y="153937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5374671" y="153937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213983" y="152329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213983" y="152329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374671" y="152329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374671" y="152329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213983" y="141426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213983" y="141426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5374671" y="141426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374671" y="141426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213983" y="135890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213983" y="135890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5374671" y="135890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374671" y="135890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213983" y="131961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213983" y="131961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374671" y="131961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374671" y="131961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213983" y="12891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213983" y="12891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374671" y="12891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374671" y="12891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213983" y="12642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213983" y="12642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5374671" y="12642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374671" y="12642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213983" y="124320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213983" y="124320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374671" y="124320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374671" y="124320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213983" y="12249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213983" y="12249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374671" y="12249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374671" y="12249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213983" y="120889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213983" y="120889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374671" y="120889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374671" y="120889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213983" y="109986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213983" y="109986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374671" y="109986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374671" y="109986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213983" y="104450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213983" y="104450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374671" y="104450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374671" y="104450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213983" y="10052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213983" y="10052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374671" y="10052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374671" y="10052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213983" y="9747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213983" y="9747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374671" y="9747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374671" y="9747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213983" y="94986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213983" y="94986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374671" y="94986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374671" y="94986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213983" y="9288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213983" y="9288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74671" y="9288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374671" y="9288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4213983" y="91058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213983" y="91058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374671" y="91058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374671" y="91058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213983" y="89449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213983" y="89449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374671" y="89449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5374671" y="89449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213983" y="78547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213983" y="78547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374671" y="78547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374671" y="78547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213983" y="73010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213983" y="73010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5374671" y="73010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374671" y="73010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213983" y="6908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213983" y="6908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374671" y="6908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374671" y="6908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213983" y="6603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213983" y="6603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5374671" y="6603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5374671" y="6603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4213983" y="63546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213983" y="63546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5374671" y="63546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5374671" y="63546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213983" y="61441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213983" y="61441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5374671" y="61441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5374671" y="61441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4213983" y="5961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213983" y="5961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5374671" y="5961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5374671" y="5961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213983" y="58010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213983" y="58010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5374671" y="58010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5374671" y="58010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213983" y="47107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213983" y="47107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5374671" y="47107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5374671" y="47107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2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267299" y="508632"/>
              <a:ext cx="1041400" cy="1160780"/>
            </a:xfrm>
            <a:custGeom>
              <a:avLst/>
              <a:gdLst/>
              <a:ahLst/>
              <a:cxnLst/>
              <a:rect l="l" t="t" r="r" b="b"/>
              <a:pathLst>
                <a:path w="1041400" h="1160780">
                  <a:moveTo>
                    <a:pt x="0" y="1160733"/>
                  </a:moveTo>
                  <a:lnTo>
                    <a:pt x="0" y="955455"/>
                  </a:lnTo>
                  <a:lnTo>
                    <a:pt x="26023" y="955455"/>
                  </a:lnTo>
                  <a:lnTo>
                    <a:pt x="26023" y="885707"/>
                  </a:lnTo>
                  <a:lnTo>
                    <a:pt x="52047" y="885707"/>
                  </a:lnTo>
                  <a:lnTo>
                    <a:pt x="52047" y="916175"/>
                  </a:lnTo>
                  <a:lnTo>
                    <a:pt x="78071" y="916175"/>
                  </a:lnTo>
                  <a:lnTo>
                    <a:pt x="78071" y="860812"/>
                  </a:lnTo>
                  <a:lnTo>
                    <a:pt x="104095" y="860812"/>
                  </a:lnTo>
                  <a:lnTo>
                    <a:pt x="104095" y="778050"/>
                  </a:lnTo>
                  <a:lnTo>
                    <a:pt x="130119" y="778050"/>
                  </a:lnTo>
                  <a:lnTo>
                    <a:pt x="130119" y="860812"/>
                  </a:lnTo>
                  <a:lnTo>
                    <a:pt x="156142" y="860812"/>
                  </a:lnTo>
                  <a:lnTo>
                    <a:pt x="156142" y="778050"/>
                  </a:lnTo>
                  <a:lnTo>
                    <a:pt x="182166" y="778050"/>
                  </a:lnTo>
                  <a:lnTo>
                    <a:pt x="182166" y="755240"/>
                  </a:lnTo>
                  <a:lnTo>
                    <a:pt x="208190" y="755240"/>
                  </a:lnTo>
                  <a:lnTo>
                    <a:pt x="208190" y="839764"/>
                  </a:lnTo>
                  <a:lnTo>
                    <a:pt x="234214" y="839764"/>
                  </a:lnTo>
                  <a:lnTo>
                    <a:pt x="234214" y="821532"/>
                  </a:lnTo>
                  <a:lnTo>
                    <a:pt x="260238" y="821532"/>
                  </a:lnTo>
                  <a:lnTo>
                    <a:pt x="260238" y="726889"/>
                  </a:lnTo>
                  <a:lnTo>
                    <a:pt x="286262" y="726889"/>
                  </a:lnTo>
                  <a:lnTo>
                    <a:pt x="286262" y="689759"/>
                  </a:lnTo>
                  <a:lnTo>
                    <a:pt x="312285" y="689759"/>
                  </a:lnTo>
                  <a:lnTo>
                    <a:pt x="312285" y="628045"/>
                  </a:lnTo>
                  <a:lnTo>
                    <a:pt x="338309" y="628045"/>
                  </a:lnTo>
                  <a:lnTo>
                    <a:pt x="338309" y="645688"/>
                  </a:lnTo>
                  <a:lnTo>
                    <a:pt x="364333" y="645688"/>
                  </a:lnTo>
                  <a:lnTo>
                    <a:pt x="364333" y="585696"/>
                  </a:lnTo>
                  <a:lnTo>
                    <a:pt x="390357" y="585696"/>
                  </a:lnTo>
                  <a:lnTo>
                    <a:pt x="390357" y="521522"/>
                  </a:lnTo>
                  <a:lnTo>
                    <a:pt x="416381" y="521522"/>
                  </a:lnTo>
                  <a:lnTo>
                    <a:pt x="416381" y="503764"/>
                  </a:lnTo>
                  <a:lnTo>
                    <a:pt x="442405" y="503764"/>
                  </a:lnTo>
                  <a:lnTo>
                    <a:pt x="442405" y="421305"/>
                  </a:lnTo>
                  <a:lnTo>
                    <a:pt x="468428" y="421305"/>
                  </a:lnTo>
                  <a:lnTo>
                    <a:pt x="468428" y="339041"/>
                  </a:lnTo>
                  <a:lnTo>
                    <a:pt x="494452" y="339041"/>
                  </a:lnTo>
                  <a:lnTo>
                    <a:pt x="494452" y="208843"/>
                  </a:lnTo>
                  <a:lnTo>
                    <a:pt x="520476" y="208843"/>
                  </a:lnTo>
                  <a:lnTo>
                    <a:pt x="520476" y="0"/>
                  </a:lnTo>
                  <a:lnTo>
                    <a:pt x="546500" y="0"/>
                  </a:lnTo>
                  <a:lnTo>
                    <a:pt x="546500" y="202648"/>
                  </a:lnTo>
                  <a:lnTo>
                    <a:pt x="572524" y="202648"/>
                  </a:lnTo>
                  <a:lnTo>
                    <a:pt x="572524" y="317850"/>
                  </a:lnTo>
                  <a:lnTo>
                    <a:pt x="598548" y="317850"/>
                  </a:lnTo>
                  <a:lnTo>
                    <a:pt x="598548" y="411642"/>
                  </a:lnTo>
                  <a:lnTo>
                    <a:pt x="624571" y="411642"/>
                  </a:lnTo>
                  <a:lnTo>
                    <a:pt x="624571" y="475309"/>
                  </a:lnTo>
                  <a:lnTo>
                    <a:pt x="650595" y="475309"/>
                  </a:lnTo>
                  <a:lnTo>
                    <a:pt x="650595" y="558297"/>
                  </a:lnTo>
                  <a:lnTo>
                    <a:pt x="676619" y="558297"/>
                  </a:lnTo>
                  <a:lnTo>
                    <a:pt x="676619" y="574069"/>
                  </a:lnTo>
                  <a:lnTo>
                    <a:pt x="702643" y="574069"/>
                  </a:lnTo>
                  <a:lnTo>
                    <a:pt x="702643" y="612423"/>
                  </a:lnTo>
                  <a:lnTo>
                    <a:pt x="728667" y="612423"/>
                  </a:lnTo>
                  <a:lnTo>
                    <a:pt x="728667" y="696421"/>
                  </a:lnTo>
                  <a:lnTo>
                    <a:pt x="754691" y="696421"/>
                  </a:lnTo>
                  <a:lnTo>
                    <a:pt x="754691" y="665953"/>
                  </a:lnTo>
                  <a:lnTo>
                    <a:pt x="780714" y="665953"/>
                  </a:lnTo>
                  <a:lnTo>
                    <a:pt x="780714" y="735701"/>
                  </a:lnTo>
                  <a:lnTo>
                    <a:pt x="806738" y="735701"/>
                  </a:lnTo>
                  <a:lnTo>
                    <a:pt x="806738" y="821532"/>
                  </a:lnTo>
                  <a:lnTo>
                    <a:pt x="832762" y="821532"/>
                  </a:lnTo>
                  <a:lnTo>
                    <a:pt x="832762" y="718612"/>
                  </a:lnTo>
                  <a:lnTo>
                    <a:pt x="858786" y="718612"/>
                  </a:lnTo>
                  <a:lnTo>
                    <a:pt x="858786" y="766170"/>
                  </a:lnTo>
                  <a:lnTo>
                    <a:pt x="884810" y="766170"/>
                  </a:lnTo>
                  <a:lnTo>
                    <a:pt x="884810" y="860812"/>
                  </a:lnTo>
                  <a:lnTo>
                    <a:pt x="910834" y="860812"/>
                  </a:lnTo>
                  <a:lnTo>
                    <a:pt x="910834" y="821532"/>
                  </a:lnTo>
                  <a:lnTo>
                    <a:pt x="936857" y="821532"/>
                  </a:lnTo>
                  <a:lnTo>
                    <a:pt x="962881" y="821532"/>
                  </a:lnTo>
                  <a:lnTo>
                    <a:pt x="962881" y="1105460"/>
                  </a:lnTo>
                  <a:lnTo>
                    <a:pt x="988905" y="1105460"/>
                  </a:lnTo>
                  <a:lnTo>
                    <a:pt x="1014929" y="1105460"/>
                  </a:lnTo>
                  <a:lnTo>
                    <a:pt x="1014929" y="916175"/>
                  </a:lnTo>
                  <a:lnTo>
                    <a:pt x="1040953" y="916175"/>
                  </a:lnTo>
                  <a:lnTo>
                    <a:pt x="1040953" y="1160733"/>
                  </a:lnTo>
                </a:path>
              </a:pathLst>
            </a:custGeom>
            <a:ln w="4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287520" y="516521"/>
              <a:ext cx="1046480" cy="1153160"/>
            </a:xfrm>
            <a:custGeom>
              <a:avLst/>
              <a:gdLst/>
              <a:ahLst/>
              <a:cxnLst/>
              <a:rect l="l" t="t" r="r" b="b"/>
              <a:pathLst>
                <a:path w="1046479" h="1153160">
                  <a:moveTo>
                    <a:pt x="0" y="1152844"/>
                  </a:moveTo>
                  <a:lnTo>
                    <a:pt x="0" y="923228"/>
                  </a:lnTo>
                  <a:lnTo>
                    <a:pt x="26152" y="923228"/>
                  </a:lnTo>
                  <a:lnTo>
                    <a:pt x="26152" y="1017871"/>
                  </a:lnTo>
                  <a:lnTo>
                    <a:pt x="52304" y="1017871"/>
                  </a:lnTo>
                  <a:lnTo>
                    <a:pt x="52304" y="828586"/>
                  </a:lnTo>
                  <a:lnTo>
                    <a:pt x="78456" y="828586"/>
                  </a:lnTo>
                  <a:lnTo>
                    <a:pt x="78456" y="798117"/>
                  </a:lnTo>
                  <a:lnTo>
                    <a:pt x="104609" y="798117"/>
                  </a:lnTo>
                  <a:lnTo>
                    <a:pt x="104609" y="867866"/>
                  </a:lnTo>
                  <a:lnTo>
                    <a:pt x="130761" y="867866"/>
                  </a:lnTo>
                  <a:lnTo>
                    <a:pt x="130761" y="923228"/>
                  </a:lnTo>
                  <a:lnTo>
                    <a:pt x="156913" y="923228"/>
                  </a:lnTo>
                  <a:lnTo>
                    <a:pt x="156913" y="798117"/>
                  </a:lnTo>
                  <a:lnTo>
                    <a:pt x="183065" y="798117"/>
                  </a:lnTo>
                  <a:lnTo>
                    <a:pt x="183065" y="717861"/>
                  </a:lnTo>
                  <a:lnTo>
                    <a:pt x="209218" y="717861"/>
                  </a:lnTo>
                  <a:lnTo>
                    <a:pt x="209218" y="752175"/>
                  </a:lnTo>
                  <a:lnTo>
                    <a:pt x="235370" y="752175"/>
                  </a:lnTo>
                  <a:lnTo>
                    <a:pt x="235370" y="703475"/>
                  </a:lnTo>
                  <a:lnTo>
                    <a:pt x="261522" y="703475"/>
                  </a:lnTo>
                  <a:lnTo>
                    <a:pt x="287674" y="703475"/>
                  </a:lnTo>
                  <a:lnTo>
                    <a:pt x="287674" y="631022"/>
                  </a:lnTo>
                  <a:lnTo>
                    <a:pt x="313827" y="631022"/>
                  </a:lnTo>
                  <a:lnTo>
                    <a:pt x="313827" y="717861"/>
                  </a:lnTo>
                  <a:lnTo>
                    <a:pt x="339979" y="717861"/>
                  </a:lnTo>
                  <a:lnTo>
                    <a:pt x="339979" y="595818"/>
                  </a:lnTo>
                  <a:lnTo>
                    <a:pt x="366131" y="595818"/>
                  </a:lnTo>
                  <a:lnTo>
                    <a:pt x="366131" y="536380"/>
                  </a:lnTo>
                  <a:lnTo>
                    <a:pt x="392283" y="536380"/>
                  </a:lnTo>
                  <a:lnTo>
                    <a:pt x="392283" y="507527"/>
                  </a:lnTo>
                  <a:lnTo>
                    <a:pt x="418436" y="507527"/>
                  </a:lnTo>
                  <a:lnTo>
                    <a:pt x="418436" y="397527"/>
                  </a:lnTo>
                  <a:lnTo>
                    <a:pt x="444588" y="397527"/>
                  </a:lnTo>
                  <a:lnTo>
                    <a:pt x="444588" y="337407"/>
                  </a:lnTo>
                  <a:lnTo>
                    <a:pt x="470740" y="337407"/>
                  </a:lnTo>
                  <a:lnTo>
                    <a:pt x="470740" y="228565"/>
                  </a:lnTo>
                  <a:lnTo>
                    <a:pt x="496892" y="228565"/>
                  </a:lnTo>
                  <a:lnTo>
                    <a:pt x="496892" y="0"/>
                  </a:lnTo>
                  <a:lnTo>
                    <a:pt x="523045" y="0"/>
                  </a:lnTo>
                  <a:lnTo>
                    <a:pt x="523045" y="167158"/>
                  </a:lnTo>
                  <a:lnTo>
                    <a:pt x="549197" y="167158"/>
                  </a:lnTo>
                  <a:lnTo>
                    <a:pt x="549197" y="302884"/>
                  </a:lnTo>
                  <a:lnTo>
                    <a:pt x="575349" y="302884"/>
                  </a:lnTo>
                  <a:lnTo>
                    <a:pt x="575349" y="408093"/>
                  </a:lnTo>
                  <a:lnTo>
                    <a:pt x="601501" y="408093"/>
                  </a:lnTo>
                  <a:lnTo>
                    <a:pt x="601501" y="445813"/>
                  </a:lnTo>
                  <a:lnTo>
                    <a:pt x="627654" y="445813"/>
                  </a:lnTo>
                  <a:lnTo>
                    <a:pt x="627654" y="492170"/>
                  </a:lnTo>
                  <a:lnTo>
                    <a:pt x="653806" y="492170"/>
                  </a:lnTo>
                  <a:lnTo>
                    <a:pt x="653806" y="498107"/>
                  </a:lnTo>
                  <a:lnTo>
                    <a:pt x="679958" y="498107"/>
                  </a:lnTo>
                  <a:lnTo>
                    <a:pt x="679958" y="553470"/>
                  </a:lnTo>
                  <a:lnTo>
                    <a:pt x="706110" y="553470"/>
                  </a:lnTo>
                  <a:lnTo>
                    <a:pt x="706110" y="631022"/>
                  </a:lnTo>
                  <a:lnTo>
                    <a:pt x="732263" y="631022"/>
                  </a:lnTo>
                  <a:lnTo>
                    <a:pt x="732263" y="667651"/>
                  </a:lnTo>
                  <a:lnTo>
                    <a:pt x="758415" y="667651"/>
                  </a:lnTo>
                  <a:lnTo>
                    <a:pt x="758415" y="690461"/>
                  </a:lnTo>
                  <a:lnTo>
                    <a:pt x="784567" y="690461"/>
                  </a:lnTo>
                  <a:lnTo>
                    <a:pt x="784567" y="752175"/>
                  </a:lnTo>
                  <a:lnTo>
                    <a:pt x="810719" y="752175"/>
                  </a:lnTo>
                  <a:lnTo>
                    <a:pt x="810719" y="678580"/>
                  </a:lnTo>
                  <a:lnTo>
                    <a:pt x="836872" y="678580"/>
                  </a:lnTo>
                  <a:lnTo>
                    <a:pt x="836872" y="773223"/>
                  </a:lnTo>
                  <a:lnTo>
                    <a:pt x="863024" y="773223"/>
                  </a:lnTo>
                  <a:lnTo>
                    <a:pt x="863024" y="828586"/>
                  </a:lnTo>
                  <a:lnTo>
                    <a:pt x="889176" y="828586"/>
                  </a:lnTo>
                  <a:lnTo>
                    <a:pt x="889176" y="678580"/>
                  </a:lnTo>
                  <a:lnTo>
                    <a:pt x="915328" y="678580"/>
                  </a:lnTo>
                  <a:lnTo>
                    <a:pt x="915328" y="1017871"/>
                  </a:lnTo>
                  <a:lnTo>
                    <a:pt x="941481" y="1017871"/>
                  </a:lnTo>
                  <a:lnTo>
                    <a:pt x="941481" y="798117"/>
                  </a:lnTo>
                  <a:lnTo>
                    <a:pt x="967633" y="798117"/>
                  </a:lnTo>
                  <a:lnTo>
                    <a:pt x="967633" y="867866"/>
                  </a:lnTo>
                  <a:lnTo>
                    <a:pt x="993785" y="867866"/>
                  </a:lnTo>
                  <a:lnTo>
                    <a:pt x="993785" y="923228"/>
                  </a:lnTo>
                  <a:lnTo>
                    <a:pt x="1019937" y="923228"/>
                  </a:lnTo>
                  <a:lnTo>
                    <a:pt x="1019937" y="828586"/>
                  </a:lnTo>
                  <a:lnTo>
                    <a:pt x="1046090" y="828586"/>
                  </a:lnTo>
                  <a:lnTo>
                    <a:pt x="1046090" y="1152844"/>
                  </a:lnTo>
                </a:path>
              </a:pathLst>
            </a:custGeom>
            <a:ln w="42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213983" y="453359"/>
              <a:ext cx="1173480" cy="1216025"/>
            </a:xfrm>
            <a:custGeom>
              <a:avLst/>
              <a:gdLst/>
              <a:ahLst/>
              <a:cxnLst/>
              <a:rect l="l" t="t" r="r" b="b"/>
              <a:pathLst>
                <a:path w="1173479" h="1216025">
                  <a:moveTo>
                    <a:pt x="0" y="1216006"/>
                  </a:moveTo>
                  <a:lnTo>
                    <a:pt x="0" y="0"/>
                  </a:lnTo>
                </a:path>
                <a:path w="1173479" h="1216025">
                  <a:moveTo>
                    <a:pt x="1172942" y="1216006"/>
                  </a:moveTo>
                  <a:lnTo>
                    <a:pt x="1172942" y="0"/>
                  </a:lnTo>
                </a:path>
                <a:path w="1173479" h="1216025">
                  <a:moveTo>
                    <a:pt x="0" y="1216006"/>
                  </a:moveTo>
                  <a:lnTo>
                    <a:pt x="1172942" y="1216006"/>
                  </a:lnTo>
                </a:path>
                <a:path w="1173479" h="1216025">
                  <a:moveTo>
                    <a:pt x="0" y="0"/>
                  </a:moveTo>
                  <a:lnTo>
                    <a:pt x="1172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5004762" y="515978"/>
              <a:ext cx="132715" cy="46355"/>
            </a:xfrm>
            <a:custGeom>
              <a:avLst/>
              <a:gdLst/>
              <a:ahLst/>
              <a:cxnLst/>
              <a:rect l="l" t="t" r="r" b="b"/>
              <a:pathLst>
                <a:path w="132714" h="46354">
                  <a:moveTo>
                    <a:pt x="0" y="46320"/>
                  </a:moveTo>
                  <a:lnTo>
                    <a:pt x="132345" y="46320"/>
                  </a:lnTo>
                  <a:lnTo>
                    <a:pt x="132345" y="0"/>
                  </a:lnTo>
                  <a:lnTo>
                    <a:pt x="0" y="0"/>
                  </a:lnTo>
                  <a:lnTo>
                    <a:pt x="0" y="46320"/>
                  </a:lnTo>
                  <a:close/>
                </a:path>
              </a:pathLst>
            </a:custGeom>
            <a:ln w="4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1" name="object 241" descr=""/>
          <p:cNvSpPr txBox="1"/>
          <p:nvPr/>
        </p:nvSpPr>
        <p:spPr>
          <a:xfrm>
            <a:off x="4011830" y="791194"/>
            <a:ext cx="91440" cy="541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590"/>
              </a:lnSpc>
            </a:pPr>
            <a:r>
              <a:rPr dirty="0" sz="500">
                <a:latin typeface="Calibri"/>
                <a:cs typeface="Calibri"/>
              </a:rPr>
              <a:t>Probability</a:t>
            </a:r>
            <a:r>
              <a:rPr dirty="0" sz="500" spc="16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Density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5207553" y="521610"/>
            <a:ext cx="56515" cy="81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0" spc="40" i="1">
                <a:latin typeface="Calibri"/>
                <a:cs typeface="Calibri"/>
              </a:rPr>
              <a:t>L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5151945" y="483674"/>
            <a:ext cx="208915" cy="104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500" i="1">
                <a:latin typeface="Calibri"/>
                <a:cs typeface="Calibri"/>
              </a:rPr>
              <a:t>ε</a:t>
            </a:r>
            <a:r>
              <a:rPr dirty="0" baseline="31746" sz="525" i="1">
                <a:latin typeface="Verdana"/>
                <a:cs typeface="Verdana"/>
              </a:rPr>
              <a:t>◦</a:t>
            </a:r>
            <a:r>
              <a:rPr dirty="0" baseline="31746" sz="525" spc="15" i="1">
                <a:latin typeface="Verdana"/>
                <a:cs typeface="Verdana"/>
              </a:rPr>
              <a:t> </a:t>
            </a:r>
            <a:r>
              <a:rPr dirty="0" sz="500" spc="-25">
                <a:latin typeface="Calibri"/>
                <a:cs typeface="Calibri"/>
              </a:rPr>
              <a:t>(</a:t>
            </a:r>
            <a:r>
              <a:rPr dirty="0" sz="500" spc="-25" i="1">
                <a:latin typeface="Calibri"/>
                <a:cs typeface="Calibri"/>
              </a:rPr>
              <a:t>t</a:t>
            </a:r>
            <a:r>
              <a:rPr dirty="0" sz="500" spc="-25">
                <a:latin typeface="Calibri"/>
                <a:cs typeface="Calibri"/>
              </a:rPr>
              <a:t>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4" name="object 244" descr=""/>
          <p:cNvSpPr/>
          <p:nvPr/>
        </p:nvSpPr>
        <p:spPr>
          <a:xfrm>
            <a:off x="5004761" y="620696"/>
            <a:ext cx="132715" cy="46355"/>
          </a:xfrm>
          <a:custGeom>
            <a:avLst/>
            <a:gdLst/>
            <a:ahLst/>
            <a:cxnLst/>
            <a:rect l="l" t="t" r="r" b="b"/>
            <a:pathLst>
              <a:path w="132714" h="46354">
                <a:moveTo>
                  <a:pt x="0" y="46320"/>
                </a:moveTo>
                <a:lnTo>
                  <a:pt x="132345" y="46320"/>
                </a:lnTo>
                <a:lnTo>
                  <a:pt x="132345" y="0"/>
                </a:lnTo>
                <a:lnTo>
                  <a:pt x="0" y="0"/>
                </a:lnTo>
                <a:lnTo>
                  <a:pt x="0" y="46320"/>
                </a:lnTo>
                <a:close/>
              </a:path>
            </a:pathLst>
          </a:custGeom>
          <a:ln w="4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 txBox="1"/>
          <p:nvPr/>
        </p:nvSpPr>
        <p:spPr>
          <a:xfrm>
            <a:off x="5151945" y="588391"/>
            <a:ext cx="213995" cy="104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500" spc="-10" i="1">
                <a:latin typeface="Calibri"/>
                <a:cs typeface="Calibri"/>
              </a:rPr>
              <a:t>ε</a:t>
            </a:r>
            <a:r>
              <a:rPr dirty="0" baseline="-23809" sz="525" spc="-15" i="1">
                <a:latin typeface="Calibri"/>
                <a:cs typeface="Calibri"/>
              </a:rPr>
              <a:t>L</a:t>
            </a:r>
            <a:r>
              <a:rPr dirty="0" baseline="31746" sz="525" spc="-15" i="1">
                <a:latin typeface="Verdana"/>
                <a:cs typeface="Verdana"/>
              </a:rPr>
              <a:t>×</a:t>
            </a:r>
            <a:r>
              <a:rPr dirty="0" sz="500" spc="-10">
                <a:latin typeface="Calibri"/>
                <a:cs typeface="Calibri"/>
              </a:rPr>
              <a:t>(</a:t>
            </a:r>
            <a:r>
              <a:rPr dirty="0" sz="500" spc="-10" i="1">
                <a:latin typeface="Calibri"/>
                <a:cs typeface="Calibri"/>
              </a:rPr>
              <a:t>t</a:t>
            </a:r>
            <a:r>
              <a:rPr dirty="0" sz="500" spc="-10">
                <a:latin typeface="Calibri"/>
                <a:cs typeface="Calibri"/>
              </a:rPr>
              <a:t>)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246" name="object 246" descr=""/>
          <p:cNvGrpSpPr/>
          <p:nvPr/>
        </p:nvGrpSpPr>
        <p:grpSpPr>
          <a:xfrm>
            <a:off x="4391575" y="550005"/>
            <a:ext cx="232410" cy="366395"/>
            <a:chOff x="4391575" y="550005"/>
            <a:chExt cx="232410" cy="366395"/>
          </a:xfrm>
        </p:grpSpPr>
        <p:sp>
          <p:nvSpPr>
            <p:cNvPr id="247" name="object 247" descr=""/>
            <p:cNvSpPr/>
            <p:nvPr/>
          </p:nvSpPr>
          <p:spPr>
            <a:xfrm>
              <a:off x="4392210" y="550640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3648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392210" y="90808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392210" y="90808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73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392210" y="550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392210" y="550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507497" y="550640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3648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507497" y="90808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507497" y="90808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73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507497" y="550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507497" y="550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622784" y="550640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3648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622784" y="90808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622784" y="90808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73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622784" y="550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622784" y="550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3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2" name="object 262" descr=""/>
          <p:cNvSpPr txBox="1"/>
          <p:nvPr/>
        </p:nvSpPr>
        <p:spPr>
          <a:xfrm>
            <a:off x="4362798" y="897890"/>
            <a:ext cx="283210" cy="7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0">
                <a:latin typeface="Calibri"/>
                <a:cs typeface="Calibri"/>
              </a:rPr>
              <a:t>-</a:t>
            </a:r>
            <a:r>
              <a:rPr dirty="0" sz="350">
                <a:latin typeface="Calibri"/>
                <a:cs typeface="Calibri"/>
              </a:rPr>
              <a:t>5</a:t>
            </a:r>
            <a:r>
              <a:rPr dirty="0" sz="350" spc="24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0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 spc="-50"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263" name="object 263" descr=""/>
          <p:cNvGrpSpPr/>
          <p:nvPr/>
        </p:nvGrpSpPr>
        <p:grpSpPr>
          <a:xfrm>
            <a:off x="4345461" y="550005"/>
            <a:ext cx="324485" cy="366395"/>
            <a:chOff x="4345461" y="550005"/>
            <a:chExt cx="324485" cy="366395"/>
          </a:xfrm>
        </p:grpSpPr>
        <p:sp>
          <p:nvSpPr>
            <p:cNvPr id="264" name="object 264" descr=""/>
            <p:cNvSpPr/>
            <p:nvPr/>
          </p:nvSpPr>
          <p:spPr>
            <a:xfrm>
              <a:off x="4346096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346096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346096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346096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369153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369153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369153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369153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415268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415268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415268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415268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438325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438325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438325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438325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461383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461383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461383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461383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484440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484440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484440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484440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530555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530555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4530555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4530555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4553612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4553612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4553612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4553612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4576670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4576670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4576670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4576670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4599727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4599727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4599727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4599727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4645842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4645842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4645842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4645842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4668900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4668900" y="91176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4668900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4668900" y="55064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2" name="object 312" descr=""/>
          <p:cNvSpPr txBox="1"/>
          <p:nvPr/>
        </p:nvSpPr>
        <p:spPr>
          <a:xfrm>
            <a:off x="4403031" y="953541"/>
            <a:ext cx="208915" cy="104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1111" sz="750" spc="-15" i="1">
                <a:latin typeface="Calibri"/>
                <a:cs typeface="Calibri"/>
              </a:rPr>
              <a:t>ε</a:t>
            </a:r>
            <a:r>
              <a:rPr dirty="0" sz="350" spc="-10" i="1">
                <a:latin typeface="Calibri"/>
                <a:cs typeface="Calibri"/>
              </a:rPr>
              <a:t>L</a:t>
            </a:r>
            <a:r>
              <a:rPr dirty="0" baseline="11111" sz="750" spc="-15">
                <a:latin typeface="Calibri"/>
                <a:cs typeface="Calibri"/>
              </a:rPr>
              <a:t>(</a:t>
            </a:r>
            <a:r>
              <a:rPr dirty="0" baseline="11111" sz="750" spc="-15" i="1">
                <a:latin typeface="Calibri"/>
                <a:cs typeface="Calibri"/>
              </a:rPr>
              <a:t>t</a:t>
            </a:r>
            <a:r>
              <a:rPr dirty="0" baseline="11111" sz="750" spc="-15">
                <a:latin typeface="Calibri"/>
                <a:cs typeface="Calibri"/>
              </a:rPr>
              <a:t>)</a:t>
            </a:r>
            <a:endParaRPr baseline="11111" sz="750">
              <a:latin typeface="Calibri"/>
              <a:cs typeface="Calibri"/>
            </a:endParaRPr>
          </a:p>
        </p:txBody>
      </p:sp>
      <p:grpSp>
        <p:nvGrpSpPr>
          <p:cNvPr id="313" name="object 313" descr=""/>
          <p:cNvGrpSpPr/>
          <p:nvPr/>
        </p:nvGrpSpPr>
        <p:grpSpPr>
          <a:xfrm>
            <a:off x="4330643" y="887280"/>
            <a:ext cx="353695" cy="1270"/>
            <a:chOff x="4330643" y="887280"/>
            <a:chExt cx="353695" cy="1270"/>
          </a:xfrm>
        </p:grpSpPr>
        <p:sp>
          <p:nvSpPr>
            <p:cNvPr id="314" name="object 314" descr=""/>
            <p:cNvSpPr/>
            <p:nvPr/>
          </p:nvSpPr>
          <p:spPr>
            <a:xfrm>
              <a:off x="4331278" y="887915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 h="0">
                  <a:moveTo>
                    <a:pt x="0" y="0"/>
                  </a:moveTo>
                  <a:lnTo>
                    <a:pt x="35188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4331278" y="88791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4331278" y="88791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4675808" y="88791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4675808" y="88791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9" name="object 319" descr=""/>
          <p:cNvSpPr txBox="1"/>
          <p:nvPr/>
        </p:nvSpPr>
        <p:spPr>
          <a:xfrm>
            <a:off x="4058484" y="813484"/>
            <a:ext cx="3028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12345" sz="675">
                <a:latin typeface="Calibri"/>
                <a:cs typeface="Calibri"/>
              </a:rPr>
              <a:t>10</a:t>
            </a:r>
            <a:r>
              <a:rPr dirty="0" baseline="9259" sz="450" i="1">
                <a:latin typeface="Verdana"/>
                <a:cs typeface="Verdana"/>
              </a:rPr>
              <a:t>−</a:t>
            </a:r>
            <a:r>
              <a:rPr dirty="0" baseline="9259" sz="450">
                <a:latin typeface="Calibri"/>
                <a:cs typeface="Calibri"/>
              </a:rPr>
              <a:t>6</a:t>
            </a:r>
            <a:r>
              <a:rPr dirty="0" baseline="9259" sz="450" spc="307">
                <a:latin typeface="Calibri"/>
                <a:cs typeface="Calibri"/>
              </a:rPr>
              <a:t> </a:t>
            </a:r>
            <a:r>
              <a:rPr dirty="0" baseline="-23809" sz="525" spc="-30">
                <a:latin typeface="Calibri"/>
                <a:cs typeface="Calibri"/>
              </a:rPr>
              <a:t>10</a:t>
            </a:r>
            <a:r>
              <a:rPr dirty="0" sz="250" spc="-20" i="1">
                <a:latin typeface="Verdana"/>
                <a:cs typeface="Verdana"/>
              </a:rPr>
              <a:t>−</a:t>
            </a:r>
            <a:r>
              <a:rPr dirty="0" sz="250" spc="-20">
                <a:latin typeface="Calibri"/>
                <a:cs typeface="Calibri"/>
              </a:rPr>
              <a:t>2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320" name="object 320" descr=""/>
          <p:cNvGrpSpPr/>
          <p:nvPr/>
        </p:nvGrpSpPr>
        <p:grpSpPr>
          <a:xfrm>
            <a:off x="4330643" y="726928"/>
            <a:ext cx="353695" cy="1270"/>
            <a:chOff x="4330643" y="726928"/>
            <a:chExt cx="353695" cy="1270"/>
          </a:xfrm>
        </p:grpSpPr>
        <p:sp>
          <p:nvSpPr>
            <p:cNvPr id="321" name="object 321" descr=""/>
            <p:cNvSpPr/>
            <p:nvPr/>
          </p:nvSpPr>
          <p:spPr>
            <a:xfrm>
              <a:off x="4331278" y="727563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 h="0">
                  <a:moveTo>
                    <a:pt x="0" y="0"/>
                  </a:moveTo>
                  <a:lnTo>
                    <a:pt x="35188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4331278" y="72756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4331278" y="72756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4675808" y="72756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4675808" y="72756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6" name="object 326" descr=""/>
          <p:cNvSpPr txBox="1"/>
          <p:nvPr/>
        </p:nvSpPr>
        <p:spPr>
          <a:xfrm>
            <a:off x="4205296" y="670224"/>
            <a:ext cx="155575" cy="7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3809" sz="525" spc="-30">
                <a:latin typeface="Calibri"/>
                <a:cs typeface="Calibri"/>
              </a:rPr>
              <a:t>10</a:t>
            </a:r>
            <a:r>
              <a:rPr dirty="0" sz="250" spc="-20" i="1">
                <a:latin typeface="Verdana"/>
                <a:cs typeface="Verdana"/>
              </a:rPr>
              <a:t>−</a:t>
            </a:r>
            <a:r>
              <a:rPr dirty="0" sz="250" spc="-20">
                <a:latin typeface="Calibri"/>
                <a:cs typeface="Calibri"/>
              </a:rPr>
              <a:t>1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327" name="object 327" descr=""/>
          <p:cNvGrpSpPr/>
          <p:nvPr/>
        </p:nvGrpSpPr>
        <p:grpSpPr>
          <a:xfrm>
            <a:off x="4330643" y="566576"/>
            <a:ext cx="353695" cy="1270"/>
            <a:chOff x="4330643" y="566576"/>
            <a:chExt cx="353695" cy="1270"/>
          </a:xfrm>
        </p:grpSpPr>
        <p:sp>
          <p:nvSpPr>
            <p:cNvPr id="328" name="object 328" descr=""/>
            <p:cNvSpPr/>
            <p:nvPr/>
          </p:nvSpPr>
          <p:spPr>
            <a:xfrm>
              <a:off x="4331278" y="56721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 h="0">
                  <a:moveTo>
                    <a:pt x="0" y="0"/>
                  </a:moveTo>
                  <a:lnTo>
                    <a:pt x="351882" y="0"/>
                  </a:lnTo>
                </a:path>
              </a:pathLst>
            </a:custGeom>
            <a:ln w="3175">
              <a:solidFill>
                <a:srgbClr val="AFAFA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4331278" y="5672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4331278" y="5672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4675808" y="5672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4675808" y="5672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3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3" name="object 333" descr=""/>
          <p:cNvSpPr txBox="1"/>
          <p:nvPr/>
        </p:nvSpPr>
        <p:spPr>
          <a:xfrm>
            <a:off x="4254625" y="525821"/>
            <a:ext cx="66040" cy="7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334" name="object 334" descr=""/>
          <p:cNvGrpSpPr/>
          <p:nvPr/>
        </p:nvGrpSpPr>
        <p:grpSpPr>
          <a:xfrm>
            <a:off x="4330052" y="549414"/>
            <a:ext cx="354330" cy="367665"/>
            <a:chOff x="4330052" y="549414"/>
            <a:chExt cx="354330" cy="367665"/>
          </a:xfrm>
        </p:grpSpPr>
        <p:sp>
          <p:nvSpPr>
            <p:cNvPr id="335" name="object 335" descr=""/>
            <p:cNvSpPr/>
            <p:nvPr/>
          </p:nvSpPr>
          <p:spPr>
            <a:xfrm>
              <a:off x="4331277" y="91275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4331277" y="91275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4679484" y="91275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4679484" y="91275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4331277" y="9034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4331277" y="9034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4679484" y="9034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4679484" y="9034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4331277" y="89525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4331277" y="89525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4679484" y="89525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4679484" y="89525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4331277" y="83964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4331277" y="83964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4679484" y="83964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4679484" y="83964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4331277" y="81140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4331277" y="81140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4679484" y="81140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4679484" y="81140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4331277" y="79137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4331277" y="79137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4679484" y="79137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4679484" y="79137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4331277" y="77583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4331277" y="77583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4679484" y="77583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679484" y="775834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331277" y="76313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331277" y="76313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679484" y="76313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679484" y="76313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331277" y="7524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331277" y="7524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679484" y="7524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679484" y="7524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331277" y="74310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331277" y="74310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679484" y="74310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679484" y="74310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331277" y="73490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331277" y="73490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679484" y="73490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679484" y="73490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331277" y="67929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331277" y="67929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4679484" y="67929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4679484" y="67929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331277" y="6510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331277" y="6510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679484" y="6510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679484" y="6510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331277" y="63102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331277" y="63102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679484" y="63102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679484" y="63102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331277" y="61548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331277" y="61548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679484" y="61548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679484" y="61548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331277" y="60278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331277" y="60278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679484" y="60278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679484" y="60278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331277" y="5920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331277" y="5920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679484" y="5920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4679484" y="5920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4331277" y="5827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4331277" y="5827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4679484" y="5827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4679484" y="58275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4331277" y="57454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4331277" y="57454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4679484" y="57454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4679484" y="57454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4347272" y="567221"/>
              <a:ext cx="312420" cy="332105"/>
            </a:xfrm>
            <a:custGeom>
              <a:avLst/>
              <a:gdLst/>
              <a:ahLst/>
              <a:cxnLst/>
              <a:rect l="l" t="t" r="r" b="b"/>
              <a:pathLst>
                <a:path w="312420" h="332105">
                  <a:moveTo>
                    <a:pt x="0" y="0"/>
                  </a:moveTo>
                  <a:lnTo>
                    <a:pt x="61863" y="630"/>
                  </a:lnTo>
                  <a:lnTo>
                    <a:pt x="95506" y="1299"/>
                  </a:lnTo>
                  <a:lnTo>
                    <a:pt x="96383" y="1366"/>
                  </a:lnTo>
                  <a:lnTo>
                    <a:pt x="113472" y="2109"/>
                  </a:lnTo>
                  <a:lnTo>
                    <a:pt x="118648" y="2523"/>
                  </a:lnTo>
                  <a:lnTo>
                    <a:pt x="124058" y="3075"/>
                  </a:lnTo>
                  <a:lnTo>
                    <a:pt x="125223" y="3222"/>
                  </a:lnTo>
                  <a:lnTo>
                    <a:pt x="132146" y="3997"/>
                  </a:lnTo>
                  <a:lnTo>
                    <a:pt x="132391" y="4077"/>
                  </a:lnTo>
                  <a:lnTo>
                    <a:pt x="135893" y="4630"/>
                  </a:lnTo>
                  <a:lnTo>
                    <a:pt x="137985" y="5025"/>
                  </a:lnTo>
                  <a:lnTo>
                    <a:pt x="138587" y="5235"/>
                  </a:lnTo>
                  <a:lnTo>
                    <a:pt x="141493" y="6281"/>
                  </a:lnTo>
                  <a:lnTo>
                    <a:pt x="142682" y="6696"/>
                  </a:lnTo>
                  <a:lnTo>
                    <a:pt x="143635" y="7079"/>
                  </a:lnTo>
                  <a:lnTo>
                    <a:pt x="143934" y="7259"/>
                  </a:lnTo>
                  <a:lnTo>
                    <a:pt x="149892" y="10153"/>
                  </a:lnTo>
                  <a:lnTo>
                    <a:pt x="150181" y="10316"/>
                  </a:lnTo>
                  <a:lnTo>
                    <a:pt x="150620" y="10693"/>
                  </a:lnTo>
                  <a:lnTo>
                    <a:pt x="151884" y="11992"/>
                  </a:lnTo>
                  <a:lnTo>
                    <a:pt x="152829" y="13237"/>
                  </a:lnTo>
                  <a:lnTo>
                    <a:pt x="153212" y="13657"/>
                  </a:lnTo>
                  <a:lnTo>
                    <a:pt x="153705" y="14226"/>
                  </a:lnTo>
                  <a:lnTo>
                    <a:pt x="155228" y="16561"/>
                  </a:lnTo>
                  <a:lnTo>
                    <a:pt x="155492" y="16947"/>
                  </a:lnTo>
                  <a:lnTo>
                    <a:pt x="162262" y="79526"/>
                  </a:lnTo>
                  <a:lnTo>
                    <a:pt x="162386" y="80757"/>
                  </a:lnTo>
                  <a:lnTo>
                    <a:pt x="165171" y="103107"/>
                  </a:lnTo>
                  <a:lnTo>
                    <a:pt x="165344" y="104017"/>
                  </a:lnTo>
                  <a:lnTo>
                    <a:pt x="166423" y="110265"/>
                  </a:lnTo>
                  <a:lnTo>
                    <a:pt x="166704" y="111703"/>
                  </a:lnTo>
                  <a:lnTo>
                    <a:pt x="167558" y="117071"/>
                  </a:lnTo>
                  <a:lnTo>
                    <a:pt x="167664" y="117655"/>
                  </a:lnTo>
                  <a:lnTo>
                    <a:pt x="169654" y="128205"/>
                  </a:lnTo>
                  <a:lnTo>
                    <a:pt x="170039" y="130211"/>
                  </a:lnTo>
                  <a:lnTo>
                    <a:pt x="170317" y="131272"/>
                  </a:lnTo>
                  <a:lnTo>
                    <a:pt x="170544" y="131773"/>
                  </a:lnTo>
                  <a:lnTo>
                    <a:pt x="170916" y="133518"/>
                  </a:lnTo>
                  <a:lnTo>
                    <a:pt x="171124" y="134258"/>
                  </a:lnTo>
                  <a:lnTo>
                    <a:pt x="173215" y="142796"/>
                  </a:lnTo>
                  <a:lnTo>
                    <a:pt x="173571" y="144499"/>
                  </a:lnTo>
                  <a:lnTo>
                    <a:pt x="173876" y="145892"/>
                  </a:lnTo>
                  <a:lnTo>
                    <a:pt x="174225" y="147854"/>
                  </a:lnTo>
                  <a:lnTo>
                    <a:pt x="174356" y="148307"/>
                  </a:lnTo>
                  <a:lnTo>
                    <a:pt x="177407" y="160514"/>
                  </a:lnTo>
                  <a:lnTo>
                    <a:pt x="177922" y="161828"/>
                  </a:lnTo>
                  <a:lnTo>
                    <a:pt x="178548" y="163620"/>
                  </a:lnTo>
                  <a:lnTo>
                    <a:pt x="178904" y="164418"/>
                  </a:lnTo>
                  <a:lnTo>
                    <a:pt x="179159" y="165809"/>
                  </a:lnTo>
                  <a:lnTo>
                    <a:pt x="179433" y="166751"/>
                  </a:lnTo>
                  <a:lnTo>
                    <a:pt x="181339" y="173211"/>
                  </a:lnTo>
                  <a:lnTo>
                    <a:pt x="181826" y="174393"/>
                  </a:lnTo>
                  <a:lnTo>
                    <a:pt x="185051" y="182529"/>
                  </a:lnTo>
                  <a:lnTo>
                    <a:pt x="185273" y="183881"/>
                  </a:lnTo>
                  <a:lnTo>
                    <a:pt x="185601" y="184644"/>
                  </a:lnTo>
                  <a:lnTo>
                    <a:pt x="185831" y="185570"/>
                  </a:lnTo>
                  <a:lnTo>
                    <a:pt x="186096" y="186352"/>
                  </a:lnTo>
                  <a:lnTo>
                    <a:pt x="186367" y="186984"/>
                  </a:lnTo>
                  <a:lnTo>
                    <a:pt x="187068" y="188751"/>
                  </a:lnTo>
                  <a:lnTo>
                    <a:pt x="187338" y="189734"/>
                  </a:lnTo>
                  <a:lnTo>
                    <a:pt x="187752" y="190564"/>
                  </a:lnTo>
                  <a:lnTo>
                    <a:pt x="188068" y="191235"/>
                  </a:lnTo>
                  <a:lnTo>
                    <a:pt x="189251" y="195405"/>
                  </a:lnTo>
                  <a:lnTo>
                    <a:pt x="189842" y="197218"/>
                  </a:lnTo>
                  <a:lnTo>
                    <a:pt x="190121" y="197772"/>
                  </a:lnTo>
                  <a:lnTo>
                    <a:pt x="190273" y="198516"/>
                  </a:lnTo>
                  <a:lnTo>
                    <a:pt x="190540" y="199459"/>
                  </a:lnTo>
                  <a:lnTo>
                    <a:pt x="190738" y="200030"/>
                  </a:lnTo>
                  <a:lnTo>
                    <a:pt x="191001" y="200800"/>
                  </a:lnTo>
                  <a:lnTo>
                    <a:pt x="192582" y="203966"/>
                  </a:lnTo>
                  <a:lnTo>
                    <a:pt x="192997" y="204576"/>
                  </a:lnTo>
                  <a:lnTo>
                    <a:pt x="193602" y="206020"/>
                  </a:lnTo>
                  <a:lnTo>
                    <a:pt x="193891" y="206649"/>
                  </a:lnTo>
                  <a:lnTo>
                    <a:pt x="195412" y="209439"/>
                  </a:lnTo>
                  <a:lnTo>
                    <a:pt x="195964" y="210099"/>
                  </a:lnTo>
                  <a:lnTo>
                    <a:pt x="196289" y="210765"/>
                  </a:lnTo>
                  <a:lnTo>
                    <a:pt x="197367" y="211213"/>
                  </a:lnTo>
                  <a:lnTo>
                    <a:pt x="198010" y="212574"/>
                  </a:lnTo>
                  <a:lnTo>
                    <a:pt x="198208" y="213034"/>
                  </a:lnTo>
                  <a:lnTo>
                    <a:pt x="198766" y="213963"/>
                  </a:lnTo>
                  <a:lnTo>
                    <a:pt x="198957" y="214904"/>
                  </a:lnTo>
                  <a:lnTo>
                    <a:pt x="199589" y="216098"/>
                  </a:lnTo>
                  <a:lnTo>
                    <a:pt x="200053" y="217069"/>
                  </a:lnTo>
                  <a:lnTo>
                    <a:pt x="200636" y="217559"/>
                  </a:lnTo>
                  <a:lnTo>
                    <a:pt x="200737" y="218053"/>
                  </a:lnTo>
                  <a:lnTo>
                    <a:pt x="201757" y="219304"/>
                  </a:lnTo>
                  <a:lnTo>
                    <a:pt x="203874" y="224271"/>
                  </a:lnTo>
                  <a:lnTo>
                    <a:pt x="205485" y="225639"/>
                  </a:lnTo>
                  <a:lnTo>
                    <a:pt x="206033" y="226473"/>
                  </a:lnTo>
                  <a:lnTo>
                    <a:pt x="206965" y="228747"/>
                  </a:lnTo>
                  <a:lnTo>
                    <a:pt x="207654" y="229327"/>
                  </a:lnTo>
                  <a:lnTo>
                    <a:pt x="208450" y="231397"/>
                  </a:lnTo>
                  <a:lnTo>
                    <a:pt x="209201" y="232304"/>
                  </a:lnTo>
                  <a:lnTo>
                    <a:pt x="209472" y="233531"/>
                  </a:lnTo>
                  <a:lnTo>
                    <a:pt x="210449" y="234466"/>
                  </a:lnTo>
                  <a:lnTo>
                    <a:pt x="211094" y="237022"/>
                  </a:lnTo>
                  <a:lnTo>
                    <a:pt x="211667" y="237676"/>
                  </a:lnTo>
                  <a:lnTo>
                    <a:pt x="211887" y="238336"/>
                  </a:lnTo>
                  <a:lnTo>
                    <a:pt x="212750" y="238668"/>
                  </a:lnTo>
                  <a:lnTo>
                    <a:pt x="213398" y="240697"/>
                  </a:lnTo>
                  <a:lnTo>
                    <a:pt x="214509" y="242082"/>
                  </a:lnTo>
                  <a:lnTo>
                    <a:pt x="214879" y="242786"/>
                  </a:lnTo>
                  <a:lnTo>
                    <a:pt x="215242" y="244215"/>
                  </a:lnTo>
                  <a:lnTo>
                    <a:pt x="215973" y="244940"/>
                  </a:lnTo>
                  <a:lnTo>
                    <a:pt x="215997" y="245673"/>
                  </a:lnTo>
                  <a:lnTo>
                    <a:pt x="217560" y="247163"/>
                  </a:lnTo>
                  <a:lnTo>
                    <a:pt x="218111" y="248301"/>
                  </a:lnTo>
                  <a:lnTo>
                    <a:pt x="218398" y="249071"/>
                  </a:lnTo>
                  <a:lnTo>
                    <a:pt x="220863" y="251033"/>
                  </a:lnTo>
                  <a:lnTo>
                    <a:pt x="221366" y="253462"/>
                  </a:lnTo>
                  <a:lnTo>
                    <a:pt x="223772" y="255554"/>
                  </a:lnTo>
                  <a:lnTo>
                    <a:pt x="223958" y="255979"/>
                  </a:lnTo>
                  <a:lnTo>
                    <a:pt x="225771" y="256408"/>
                  </a:lnTo>
                  <a:lnTo>
                    <a:pt x="226554" y="257710"/>
                  </a:lnTo>
                  <a:lnTo>
                    <a:pt x="226738" y="259484"/>
                  </a:lnTo>
                  <a:lnTo>
                    <a:pt x="228035" y="261768"/>
                  </a:lnTo>
                  <a:lnTo>
                    <a:pt x="228822" y="262233"/>
                  </a:lnTo>
                  <a:lnTo>
                    <a:pt x="229115" y="263650"/>
                  </a:lnTo>
                  <a:lnTo>
                    <a:pt x="229647" y="264610"/>
                  </a:lnTo>
                  <a:lnTo>
                    <a:pt x="230725" y="266077"/>
                  </a:lnTo>
                  <a:lnTo>
                    <a:pt x="231497" y="266572"/>
                  </a:lnTo>
                  <a:lnTo>
                    <a:pt x="231554" y="267072"/>
                  </a:lnTo>
                  <a:lnTo>
                    <a:pt x="232038" y="268081"/>
                  </a:lnTo>
                  <a:lnTo>
                    <a:pt x="232045" y="268591"/>
                  </a:lnTo>
                  <a:lnTo>
                    <a:pt x="232740" y="269105"/>
                  </a:lnTo>
                  <a:lnTo>
                    <a:pt x="234369" y="269623"/>
                  </a:lnTo>
                  <a:lnTo>
                    <a:pt x="234578" y="270144"/>
                  </a:lnTo>
                  <a:lnTo>
                    <a:pt x="235488" y="271200"/>
                  </a:lnTo>
                  <a:lnTo>
                    <a:pt x="235568" y="271733"/>
                  </a:lnTo>
                  <a:lnTo>
                    <a:pt x="236081" y="272813"/>
                  </a:lnTo>
                  <a:lnTo>
                    <a:pt x="237360" y="273359"/>
                  </a:lnTo>
                  <a:lnTo>
                    <a:pt x="237432" y="273910"/>
                  </a:lnTo>
                  <a:lnTo>
                    <a:pt x="238065" y="274465"/>
                  </a:lnTo>
                  <a:lnTo>
                    <a:pt x="238164" y="275024"/>
                  </a:lnTo>
                  <a:lnTo>
                    <a:pt x="240050" y="276729"/>
                  </a:lnTo>
                  <a:lnTo>
                    <a:pt x="241714" y="277307"/>
                  </a:lnTo>
                  <a:lnTo>
                    <a:pt x="244453" y="277890"/>
                  </a:lnTo>
                  <a:lnTo>
                    <a:pt x="247386" y="279668"/>
                  </a:lnTo>
                  <a:lnTo>
                    <a:pt x="248089" y="281493"/>
                  </a:lnTo>
                  <a:lnTo>
                    <a:pt x="250533" y="284003"/>
                  </a:lnTo>
                  <a:lnTo>
                    <a:pt x="250730" y="285292"/>
                  </a:lnTo>
                  <a:lnTo>
                    <a:pt x="252373" y="286606"/>
                  </a:lnTo>
                  <a:lnTo>
                    <a:pt x="252523" y="287273"/>
                  </a:lnTo>
                  <a:lnTo>
                    <a:pt x="253507" y="287946"/>
                  </a:lnTo>
                  <a:lnTo>
                    <a:pt x="253535" y="288625"/>
                  </a:lnTo>
                  <a:lnTo>
                    <a:pt x="254705" y="289311"/>
                  </a:lnTo>
                  <a:lnTo>
                    <a:pt x="255126" y="291411"/>
                  </a:lnTo>
                  <a:lnTo>
                    <a:pt x="258466" y="295058"/>
                  </a:lnTo>
                  <a:lnTo>
                    <a:pt x="258569" y="295811"/>
                  </a:lnTo>
                  <a:lnTo>
                    <a:pt x="259988" y="298120"/>
                  </a:lnTo>
                  <a:lnTo>
                    <a:pt x="261072" y="298907"/>
                  </a:lnTo>
                  <a:lnTo>
                    <a:pt x="261871" y="300508"/>
                  </a:lnTo>
                  <a:lnTo>
                    <a:pt x="263826" y="301322"/>
                  </a:lnTo>
                  <a:lnTo>
                    <a:pt x="263869" y="302980"/>
                  </a:lnTo>
                  <a:lnTo>
                    <a:pt x="265883" y="303824"/>
                  </a:lnTo>
                  <a:lnTo>
                    <a:pt x="266346" y="304679"/>
                  </a:lnTo>
                  <a:lnTo>
                    <a:pt x="267853" y="306420"/>
                  </a:lnTo>
                  <a:lnTo>
                    <a:pt x="268249" y="307307"/>
                  </a:lnTo>
                  <a:lnTo>
                    <a:pt x="272788" y="308206"/>
                  </a:lnTo>
                  <a:lnTo>
                    <a:pt x="273936" y="309116"/>
                  </a:lnTo>
                  <a:lnTo>
                    <a:pt x="274289" y="310038"/>
                  </a:lnTo>
                  <a:lnTo>
                    <a:pt x="275358" y="310973"/>
                  </a:lnTo>
                  <a:lnTo>
                    <a:pt x="276011" y="311921"/>
                  </a:lnTo>
                  <a:lnTo>
                    <a:pt x="276516" y="313855"/>
                  </a:lnTo>
                  <a:lnTo>
                    <a:pt x="279235" y="314843"/>
                  </a:lnTo>
                  <a:lnTo>
                    <a:pt x="279787" y="315845"/>
                  </a:lnTo>
                  <a:lnTo>
                    <a:pt x="281191" y="316862"/>
                  </a:lnTo>
                  <a:lnTo>
                    <a:pt x="281728" y="318941"/>
                  </a:lnTo>
                  <a:lnTo>
                    <a:pt x="281844" y="320004"/>
                  </a:lnTo>
                  <a:lnTo>
                    <a:pt x="283487" y="322180"/>
                  </a:lnTo>
                  <a:lnTo>
                    <a:pt x="285670" y="323295"/>
                  </a:lnTo>
                  <a:lnTo>
                    <a:pt x="287155" y="324427"/>
                  </a:lnTo>
                  <a:lnTo>
                    <a:pt x="291060" y="325578"/>
                  </a:lnTo>
                  <a:lnTo>
                    <a:pt x="300954" y="326749"/>
                  </a:lnTo>
                  <a:lnTo>
                    <a:pt x="304654" y="327939"/>
                  </a:lnTo>
                  <a:lnTo>
                    <a:pt x="312285" y="331638"/>
                  </a:lnTo>
                </a:path>
              </a:pathLst>
            </a:custGeom>
            <a:ln w="4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4353338" y="567230"/>
              <a:ext cx="314325" cy="262255"/>
            </a:xfrm>
            <a:custGeom>
              <a:avLst/>
              <a:gdLst/>
              <a:ahLst/>
              <a:cxnLst/>
              <a:rect l="l" t="t" r="r" b="b"/>
              <a:pathLst>
                <a:path w="314325" h="262255">
                  <a:moveTo>
                    <a:pt x="0" y="0"/>
                  </a:moveTo>
                  <a:lnTo>
                    <a:pt x="56710" y="462"/>
                  </a:lnTo>
                  <a:lnTo>
                    <a:pt x="113039" y="2304"/>
                  </a:lnTo>
                  <a:lnTo>
                    <a:pt x="122593" y="3203"/>
                  </a:lnTo>
                  <a:lnTo>
                    <a:pt x="125392" y="3567"/>
                  </a:lnTo>
                  <a:lnTo>
                    <a:pt x="127893" y="4094"/>
                  </a:lnTo>
                  <a:lnTo>
                    <a:pt x="128081" y="4155"/>
                  </a:lnTo>
                  <a:lnTo>
                    <a:pt x="130264" y="4564"/>
                  </a:lnTo>
                  <a:lnTo>
                    <a:pt x="139439" y="7561"/>
                  </a:lnTo>
                  <a:lnTo>
                    <a:pt x="139778" y="7840"/>
                  </a:lnTo>
                  <a:lnTo>
                    <a:pt x="140464" y="8250"/>
                  </a:lnTo>
                  <a:lnTo>
                    <a:pt x="140741" y="8337"/>
                  </a:lnTo>
                  <a:lnTo>
                    <a:pt x="141412" y="8727"/>
                  </a:lnTo>
                  <a:lnTo>
                    <a:pt x="142373" y="9164"/>
                  </a:lnTo>
                  <a:lnTo>
                    <a:pt x="142938" y="9604"/>
                  </a:lnTo>
                  <a:lnTo>
                    <a:pt x="143532" y="9980"/>
                  </a:lnTo>
                  <a:lnTo>
                    <a:pt x="143976" y="10469"/>
                  </a:lnTo>
                  <a:lnTo>
                    <a:pt x="144783" y="11075"/>
                  </a:lnTo>
                  <a:lnTo>
                    <a:pt x="145742" y="11822"/>
                  </a:lnTo>
                  <a:lnTo>
                    <a:pt x="146155" y="12096"/>
                  </a:lnTo>
                  <a:lnTo>
                    <a:pt x="147007" y="13086"/>
                  </a:lnTo>
                  <a:lnTo>
                    <a:pt x="147316" y="13457"/>
                  </a:lnTo>
                  <a:lnTo>
                    <a:pt x="147696" y="14066"/>
                  </a:lnTo>
                  <a:lnTo>
                    <a:pt x="148284" y="14704"/>
                  </a:lnTo>
                  <a:lnTo>
                    <a:pt x="148993" y="15973"/>
                  </a:lnTo>
                  <a:lnTo>
                    <a:pt x="149189" y="16361"/>
                  </a:lnTo>
                  <a:lnTo>
                    <a:pt x="149738" y="17537"/>
                  </a:lnTo>
                  <a:lnTo>
                    <a:pt x="150045" y="18107"/>
                  </a:lnTo>
                  <a:lnTo>
                    <a:pt x="150449" y="18935"/>
                  </a:lnTo>
                  <a:lnTo>
                    <a:pt x="150621" y="19288"/>
                  </a:lnTo>
                  <a:lnTo>
                    <a:pt x="152842" y="27653"/>
                  </a:lnTo>
                  <a:lnTo>
                    <a:pt x="153278" y="31109"/>
                  </a:lnTo>
                  <a:lnTo>
                    <a:pt x="153365" y="31621"/>
                  </a:lnTo>
                  <a:lnTo>
                    <a:pt x="154241" y="45539"/>
                  </a:lnTo>
                  <a:lnTo>
                    <a:pt x="154545" y="51756"/>
                  </a:lnTo>
                  <a:lnTo>
                    <a:pt x="155518" y="64680"/>
                  </a:lnTo>
                  <a:lnTo>
                    <a:pt x="155899" y="69356"/>
                  </a:lnTo>
                  <a:lnTo>
                    <a:pt x="157019" y="80744"/>
                  </a:lnTo>
                  <a:lnTo>
                    <a:pt x="157156" y="81360"/>
                  </a:lnTo>
                  <a:lnTo>
                    <a:pt x="158700" y="91449"/>
                  </a:lnTo>
                  <a:lnTo>
                    <a:pt x="158820" y="92167"/>
                  </a:lnTo>
                  <a:lnTo>
                    <a:pt x="159276" y="94965"/>
                  </a:lnTo>
                  <a:lnTo>
                    <a:pt x="159718" y="97256"/>
                  </a:lnTo>
                  <a:lnTo>
                    <a:pt x="159988" y="99705"/>
                  </a:lnTo>
                  <a:lnTo>
                    <a:pt x="160129" y="100432"/>
                  </a:lnTo>
                  <a:lnTo>
                    <a:pt x="160414" y="101579"/>
                  </a:lnTo>
                  <a:lnTo>
                    <a:pt x="160599" y="102244"/>
                  </a:lnTo>
                  <a:lnTo>
                    <a:pt x="160886" y="103676"/>
                  </a:lnTo>
                  <a:lnTo>
                    <a:pt x="161144" y="104533"/>
                  </a:lnTo>
                  <a:lnTo>
                    <a:pt x="164797" y="120440"/>
                  </a:lnTo>
                  <a:lnTo>
                    <a:pt x="164978" y="120983"/>
                  </a:lnTo>
                  <a:lnTo>
                    <a:pt x="165288" y="122417"/>
                  </a:lnTo>
                  <a:lnTo>
                    <a:pt x="165796" y="124109"/>
                  </a:lnTo>
                  <a:lnTo>
                    <a:pt x="166066" y="124912"/>
                  </a:lnTo>
                  <a:lnTo>
                    <a:pt x="166297" y="125609"/>
                  </a:lnTo>
                  <a:lnTo>
                    <a:pt x="169921" y="137264"/>
                  </a:lnTo>
                  <a:lnTo>
                    <a:pt x="170123" y="137817"/>
                  </a:lnTo>
                  <a:lnTo>
                    <a:pt x="172765" y="144524"/>
                  </a:lnTo>
                  <a:lnTo>
                    <a:pt x="173007" y="145139"/>
                  </a:lnTo>
                  <a:lnTo>
                    <a:pt x="173802" y="147495"/>
                  </a:lnTo>
                  <a:lnTo>
                    <a:pt x="174112" y="147976"/>
                  </a:lnTo>
                  <a:lnTo>
                    <a:pt x="174442" y="148785"/>
                  </a:lnTo>
                  <a:lnTo>
                    <a:pt x="174969" y="149438"/>
                  </a:lnTo>
                  <a:lnTo>
                    <a:pt x="175480" y="151101"/>
                  </a:lnTo>
                  <a:lnTo>
                    <a:pt x="175781" y="151438"/>
                  </a:lnTo>
                  <a:lnTo>
                    <a:pt x="176020" y="151947"/>
                  </a:lnTo>
                  <a:lnTo>
                    <a:pt x="177312" y="154549"/>
                  </a:lnTo>
                  <a:lnTo>
                    <a:pt x="177591" y="155259"/>
                  </a:lnTo>
                  <a:lnTo>
                    <a:pt x="177822" y="156158"/>
                  </a:lnTo>
                  <a:lnTo>
                    <a:pt x="178310" y="156885"/>
                  </a:lnTo>
                  <a:lnTo>
                    <a:pt x="180543" y="159303"/>
                  </a:lnTo>
                  <a:lnTo>
                    <a:pt x="180795" y="160064"/>
                  </a:lnTo>
                  <a:lnTo>
                    <a:pt x="181272" y="160834"/>
                  </a:lnTo>
                  <a:lnTo>
                    <a:pt x="181554" y="161416"/>
                  </a:lnTo>
                  <a:lnTo>
                    <a:pt x="181907" y="162995"/>
                  </a:lnTo>
                  <a:lnTo>
                    <a:pt x="182550" y="163395"/>
                  </a:lnTo>
                  <a:lnTo>
                    <a:pt x="183157" y="164000"/>
                  </a:lnTo>
                  <a:lnTo>
                    <a:pt x="183556" y="164610"/>
                  </a:lnTo>
                  <a:lnTo>
                    <a:pt x="183762" y="165638"/>
                  </a:lnTo>
                  <a:lnTo>
                    <a:pt x="185121" y="168171"/>
                  </a:lnTo>
                  <a:lnTo>
                    <a:pt x="185440" y="168602"/>
                  </a:lnTo>
                  <a:lnTo>
                    <a:pt x="185746" y="169254"/>
                  </a:lnTo>
                  <a:lnTo>
                    <a:pt x="186026" y="169692"/>
                  </a:lnTo>
                  <a:lnTo>
                    <a:pt x="186411" y="171023"/>
                  </a:lnTo>
                  <a:lnTo>
                    <a:pt x="187439" y="172151"/>
                  </a:lnTo>
                  <a:lnTo>
                    <a:pt x="187479" y="172379"/>
                  </a:lnTo>
                  <a:lnTo>
                    <a:pt x="188283" y="172838"/>
                  </a:lnTo>
                  <a:lnTo>
                    <a:pt x="188572" y="173299"/>
                  </a:lnTo>
                  <a:lnTo>
                    <a:pt x="189443" y="174701"/>
                  </a:lnTo>
                  <a:lnTo>
                    <a:pt x="190675" y="175175"/>
                  </a:lnTo>
                  <a:lnTo>
                    <a:pt x="191811" y="176859"/>
                  </a:lnTo>
                  <a:lnTo>
                    <a:pt x="192213" y="177593"/>
                  </a:lnTo>
                  <a:lnTo>
                    <a:pt x="192661" y="178087"/>
                  </a:lnTo>
                  <a:lnTo>
                    <a:pt x="193302" y="179590"/>
                  </a:lnTo>
                  <a:lnTo>
                    <a:pt x="193953" y="180868"/>
                  </a:lnTo>
                  <a:lnTo>
                    <a:pt x="194165" y="181646"/>
                  </a:lnTo>
                  <a:lnTo>
                    <a:pt x="194883" y="182170"/>
                  </a:lnTo>
                  <a:lnTo>
                    <a:pt x="195161" y="183496"/>
                  </a:lnTo>
                  <a:lnTo>
                    <a:pt x="195547" y="184034"/>
                  </a:lnTo>
                  <a:lnTo>
                    <a:pt x="196633" y="186227"/>
                  </a:lnTo>
                  <a:lnTo>
                    <a:pt x="197251" y="187068"/>
                  </a:lnTo>
                  <a:lnTo>
                    <a:pt x="197268" y="187351"/>
                  </a:lnTo>
                  <a:lnTo>
                    <a:pt x="197674" y="187919"/>
                  </a:lnTo>
                  <a:lnTo>
                    <a:pt x="197752" y="188205"/>
                  </a:lnTo>
                  <a:lnTo>
                    <a:pt x="198983" y="189070"/>
                  </a:lnTo>
                  <a:lnTo>
                    <a:pt x="199080" y="189946"/>
                  </a:lnTo>
                  <a:lnTo>
                    <a:pt x="199620" y="190536"/>
                  </a:lnTo>
                  <a:lnTo>
                    <a:pt x="201275" y="194187"/>
                  </a:lnTo>
                  <a:lnTo>
                    <a:pt x="202942" y="196086"/>
                  </a:lnTo>
                  <a:lnTo>
                    <a:pt x="203080" y="196731"/>
                  </a:lnTo>
                  <a:lnTo>
                    <a:pt x="203475" y="197382"/>
                  </a:lnTo>
                  <a:lnTo>
                    <a:pt x="204912" y="199709"/>
                  </a:lnTo>
                  <a:lnTo>
                    <a:pt x="205743" y="200388"/>
                  </a:lnTo>
                  <a:lnTo>
                    <a:pt x="206122" y="201420"/>
                  </a:lnTo>
                  <a:lnTo>
                    <a:pt x="207203" y="202467"/>
                  </a:lnTo>
                  <a:lnTo>
                    <a:pt x="207258" y="202820"/>
                  </a:lnTo>
                  <a:lnTo>
                    <a:pt x="208017" y="203530"/>
                  </a:lnTo>
                  <a:lnTo>
                    <a:pt x="208447" y="204974"/>
                  </a:lnTo>
                  <a:lnTo>
                    <a:pt x="208546" y="205339"/>
                  </a:lnTo>
                  <a:lnTo>
                    <a:pt x="210479" y="206821"/>
                  </a:lnTo>
                  <a:lnTo>
                    <a:pt x="210837" y="207953"/>
                  </a:lnTo>
                  <a:lnTo>
                    <a:pt x="212878" y="209492"/>
                  </a:lnTo>
                  <a:lnTo>
                    <a:pt x="213482" y="210275"/>
                  </a:lnTo>
                  <a:lnTo>
                    <a:pt x="213628" y="211066"/>
                  </a:lnTo>
                  <a:lnTo>
                    <a:pt x="215031" y="212270"/>
                  </a:lnTo>
                  <a:lnTo>
                    <a:pt x="215182" y="212677"/>
                  </a:lnTo>
                  <a:lnTo>
                    <a:pt x="218060" y="214743"/>
                  </a:lnTo>
                  <a:lnTo>
                    <a:pt x="218269" y="215164"/>
                  </a:lnTo>
                  <a:lnTo>
                    <a:pt x="219430" y="215587"/>
                  </a:lnTo>
                  <a:lnTo>
                    <a:pt x="219728" y="216013"/>
                  </a:lnTo>
                  <a:lnTo>
                    <a:pt x="221043" y="216873"/>
                  </a:lnTo>
                  <a:lnTo>
                    <a:pt x="222470" y="217307"/>
                  </a:lnTo>
                  <a:lnTo>
                    <a:pt x="222507" y="217744"/>
                  </a:lnTo>
                  <a:lnTo>
                    <a:pt x="222977" y="218625"/>
                  </a:lnTo>
                  <a:lnTo>
                    <a:pt x="225133" y="219518"/>
                  </a:lnTo>
                  <a:lnTo>
                    <a:pt x="226476" y="219969"/>
                  </a:lnTo>
                  <a:lnTo>
                    <a:pt x="227101" y="221339"/>
                  </a:lnTo>
                  <a:lnTo>
                    <a:pt x="228301" y="222736"/>
                  </a:lnTo>
                  <a:lnTo>
                    <a:pt x="230262" y="223684"/>
                  </a:lnTo>
                  <a:lnTo>
                    <a:pt x="232202" y="224162"/>
                  </a:lnTo>
                  <a:lnTo>
                    <a:pt x="234607" y="226110"/>
                  </a:lnTo>
                  <a:lnTo>
                    <a:pt x="234720" y="226606"/>
                  </a:lnTo>
                  <a:lnTo>
                    <a:pt x="239020" y="228625"/>
                  </a:lnTo>
                  <a:lnTo>
                    <a:pt x="239265" y="229139"/>
                  </a:lnTo>
                  <a:lnTo>
                    <a:pt x="240338" y="229656"/>
                  </a:lnTo>
                  <a:lnTo>
                    <a:pt x="242950" y="230178"/>
                  </a:lnTo>
                  <a:lnTo>
                    <a:pt x="243536" y="230704"/>
                  </a:lnTo>
                  <a:lnTo>
                    <a:pt x="243649" y="231233"/>
                  </a:lnTo>
                  <a:lnTo>
                    <a:pt x="245639" y="233393"/>
                  </a:lnTo>
                  <a:lnTo>
                    <a:pt x="247379" y="233943"/>
                  </a:lnTo>
                  <a:lnTo>
                    <a:pt x="247656" y="235058"/>
                  </a:lnTo>
                  <a:lnTo>
                    <a:pt x="248817" y="235621"/>
                  </a:lnTo>
                  <a:lnTo>
                    <a:pt x="249971" y="236763"/>
                  </a:lnTo>
                  <a:lnTo>
                    <a:pt x="252108" y="237341"/>
                  </a:lnTo>
                  <a:lnTo>
                    <a:pt x="253609" y="238512"/>
                  </a:lnTo>
                  <a:lnTo>
                    <a:pt x="255773" y="239702"/>
                  </a:lnTo>
                  <a:lnTo>
                    <a:pt x="256202" y="240305"/>
                  </a:lnTo>
                  <a:lnTo>
                    <a:pt x="264708" y="240913"/>
                  </a:lnTo>
                  <a:lnTo>
                    <a:pt x="266126" y="241527"/>
                  </a:lnTo>
                  <a:lnTo>
                    <a:pt x="266546" y="242770"/>
                  </a:lnTo>
                  <a:lnTo>
                    <a:pt x="267607" y="243401"/>
                  </a:lnTo>
                  <a:lnTo>
                    <a:pt x="268036" y="244678"/>
                  </a:lnTo>
                  <a:lnTo>
                    <a:pt x="269315" y="245326"/>
                  </a:lnTo>
                  <a:lnTo>
                    <a:pt x="270192" y="246640"/>
                  </a:lnTo>
                  <a:lnTo>
                    <a:pt x="270241" y="247307"/>
                  </a:lnTo>
                  <a:lnTo>
                    <a:pt x="271844" y="248659"/>
                  </a:lnTo>
                  <a:lnTo>
                    <a:pt x="273641" y="249345"/>
                  </a:lnTo>
                  <a:lnTo>
                    <a:pt x="274541" y="250738"/>
                  </a:lnTo>
                  <a:lnTo>
                    <a:pt x="277688" y="251445"/>
                  </a:lnTo>
                  <a:lnTo>
                    <a:pt x="283003" y="252159"/>
                  </a:lnTo>
                  <a:lnTo>
                    <a:pt x="283250" y="252881"/>
                  </a:lnTo>
                  <a:lnTo>
                    <a:pt x="285844" y="255092"/>
                  </a:lnTo>
                  <a:lnTo>
                    <a:pt x="290592" y="255845"/>
                  </a:lnTo>
                  <a:lnTo>
                    <a:pt x="291513" y="256606"/>
                  </a:lnTo>
                  <a:lnTo>
                    <a:pt x="293467" y="257375"/>
                  </a:lnTo>
                  <a:lnTo>
                    <a:pt x="304333" y="258153"/>
                  </a:lnTo>
                  <a:lnTo>
                    <a:pt x="306095" y="259736"/>
                  </a:lnTo>
                  <a:lnTo>
                    <a:pt x="310000" y="260541"/>
                  </a:lnTo>
                  <a:lnTo>
                    <a:pt x="311312" y="261356"/>
                  </a:lnTo>
                  <a:lnTo>
                    <a:pt x="313827" y="262180"/>
                  </a:lnTo>
                </a:path>
              </a:pathLst>
            </a:custGeom>
            <a:ln w="42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4331277" y="550640"/>
              <a:ext cx="352425" cy="365125"/>
            </a:xfrm>
            <a:custGeom>
              <a:avLst/>
              <a:gdLst/>
              <a:ahLst/>
              <a:cxnLst/>
              <a:rect l="l" t="t" r="r" b="b"/>
              <a:pathLst>
                <a:path w="352425" h="365125">
                  <a:moveTo>
                    <a:pt x="0" y="364801"/>
                  </a:moveTo>
                  <a:lnTo>
                    <a:pt x="0" y="0"/>
                  </a:lnTo>
                </a:path>
                <a:path w="352425" h="365125">
                  <a:moveTo>
                    <a:pt x="351882" y="364801"/>
                  </a:moveTo>
                  <a:lnTo>
                    <a:pt x="351882" y="0"/>
                  </a:lnTo>
                </a:path>
                <a:path w="352425" h="365125">
                  <a:moveTo>
                    <a:pt x="0" y="364801"/>
                  </a:moveTo>
                  <a:lnTo>
                    <a:pt x="351882" y="364801"/>
                  </a:lnTo>
                </a:path>
                <a:path w="352425" h="365125">
                  <a:moveTo>
                    <a:pt x="0" y="0"/>
                  </a:moveTo>
                  <a:lnTo>
                    <a:pt x="3518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4" name="object 414" descr=""/>
          <p:cNvSpPr txBox="1"/>
          <p:nvPr/>
        </p:nvSpPr>
        <p:spPr>
          <a:xfrm>
            <a:off x="4294937" y="486609"/>
            <a:ext cx="341630" cy="990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95250">
              <a:lnSpc>
                <a:spcPts val="270"/>
              </a:lnSpc>
              <a:spcBef>
                <a:spcPts val="135"/>
              </a:spcBef>
            </a:pPr>
            <a:r>
              <a:rPr dirty="0" sz="250" spc="10">
                <a:latin typeface="Calibri"/>
                <a:cs typeface="Calibri"/>
              </a:rPr>
              <a:t>Survival</a:t>
            </a:r>
            <a:r>
              <a:rPr dirty="0" sz="250" spc="135">
                <a:latin typeface="Calibri"/>
                <a:cs typeface="Calibri"/>
              </a:rPr>
              <a:t> </a:t>
            </a:r>
            <a:r>
              <a:rPr dirty="0" sz="250" spc="-10">
                <a:latin typeface="Calibri"/>
                <a:cs typeface="Calibri"/>
              </a:rPr>
              <a:t>Curve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ts val="270"/>
              </a:lnSpc>
            </a:pPr>
            <a:r>
              <a:rPr dirty="0" sz="250" spc="-50">
                <a:latin typeface="Calibri"/>
                <a:cs typeface="Calibri"/>
              </a:rPr>
              <a:t>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15" name="object 415" descr=""/>
          <p:cNvSpPr txBox="1"/>
          <p:nvPr/>
        </p:nvSpPr>
        <p:spPr>
          <a:xfrm>
            <a:off x="5089207" y="1897804"/>
            <a:ext cx="901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204" i="1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6" name="object 416" descr=""/>
          <p:cNvSpPr txBox="1"/>
          <p:nvPr/>
        </p:nvSpPr>
        <p:spPr>
          <a:xfrm>
            <a:off x="4048150" y="1811964"/>
            <a:ext cx="1520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Figure</a:t>
            </a:r>
            <a:r>
              <a:rPr dirty="0" sz="1000" spc="17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</a:rPr>
              <a:t>3:</a:t>
            </a:r>
            <a:r>
              <a:rPr dirty="0" sz="1000" spc="17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latin typeface="Calibri"/>
                <a:cs typeface="Calibri"/>
              </a:rPr>
              <a:t>PDFs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of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spc="85" i="1">
                <a:latin typeface="Calibri"/>
                <a:cs typeface="Calibri"/>
              </a:rPr>
              <a:t>ε</a:t>
            </a:r>
            <a:r>
              <a:rPr dirty="0" baseline="37037" sz="900" spc="127" i="1">
                <a:latin typeface="Verdana"/>
                <a:cs typeface="Verdana"/>
              </a:rPr>
              <a:t>◦</a:t>
            </a:r>
            <a:r>
              <a:rPr dirty="0" baseline="37037" sz="900" spc="127" i="1">
                <a:latin typeface="Calibri"/>
                <a:cs typeface="Calibri"/>
              </a:rPr>
              <a:t>,</a:t>
            </a:r>
            <a:r>
              <a:rPr dirty="0" baseline="37037" sz="900" spc="127" i="1">
                <a:latin typeface="Verdana"/>
                <a:cs typeface="Verdana"/>
              </a:rPr>
              <a:t>×</a:t>
            </a:r>
            <a:r>
              <a:rPr dirty="0" sz="800" spc="85">
                <a:latin typeface="Calibri"/>
                <a:cs typeface="Calibri"/>
              </a:rPr>
              <a:t>(</a:t>
            </a:r>
            <a:r>
              <a:rPr dirty="0" sz="800" spc="85" i="1">
                <a:latin typeface="Calibri"/>
                <a:cs typeface="Calibri"/>
              </a:rPr>
              <a:t>t</a:t>
            </a:r>
            <a:r>
              <a:rPr dirty="0" sz="800" spc="85">
                <a:latin typeface="Calibri"/>
                <a:cs typeface="Calibri"/>
              </a:rPr>
              <a:t>)</a:t>
            </a:r>
            <a:r>
              <a:rPr dirty="0" sz="800" spc="150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7" name="object 417" descr=""/>
          <p:cNvSpPr txBox="1"/>
          <p:nvPr/>
        </p:nvSpPr>
        <p:spPr>
          <a:xfrm>
            <a:off x="4073550" y="1957475"/>
            <a:ext cx="66611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semi-log</a:t>
            </a:r>
            <a:r>
              <a:rPr dirty="0" sz="800" spc="3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scale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18" name="object 418" descr=""/>
          <p:cNvGrpSpPr/>
          <p:nvPr/>
        </p:nvGrpSpPr>
        <p:grpSpPr>
          <a:xfrm>
            <a:off x="0" y="2226602"/>
            <a:ext cx="5760085" cy="1373505"/>
            <a:chOff x="0" y="2226602"/>
            <a:chExt cx="5760085" cy="1373505"/>
          </a:xfrm>
        </p:grpSpPr>
        <p:pic>
          <p:nvPicPr>
            <p:cNvPr id="419" name="object 4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978" y="2226602"/>
              <a:ext cx="4362068" cy="1264455"/>
            </a:xfrm>
            <a:prstGeom prst="rect">
              <a:avLst/>
            </a:prstGeom>
          </p:spPr>
        </p:pic>
        <p:sp>
          <p:nvSpPr>
            <p:cNvPr id="420" name="object 420" descr=""/>
            <p:cNvSpPr/>
            <p:nvPr/>
          </p:nvSpPr>
          <p:spPr>
            <a:xfrm>
              <a:off x="0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005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919973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99C1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3839946" y="3493782"/>
              <a:ext cx="1920239" cy="106680"/>
            </a:xfrm>
            <a:custGeom>
              <a:avLst/>
              <a:gdLst/>
              <a:ahLst/>
              <a:cxnLst/>
              <a:rect l="l" t="t" r="r" b="b"/>
              <a:pathLst>
                <a:path w="1920239" h="106679">
                  <a:moveTo>
                    <a:pt x="1919973" y="0"/>
                  </a:moveTo>
                  <a:lnTo>
                    <a:pt x="0" y="0"/>
                  </a:lnTo>
                  <a:lnTo>
                    <a:pt x="0" y="106222"/>
                  </a:lnTo>
                  <a:lnTo>
                    <a:pt x="1919973" y="106222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D8E8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3" name="object 4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25"/>
              <a:t>C.</a:t>
            </a:r>
            <a:r>
              <a:rPr dirty="0" spc="114"/>
              <a:t> </a:t>
            </a:r>
            <a:r>
              <a:rPr dirty="0" spc="95"/>
              <a:t>M.</a:t>
            </a:r>
            <a:r>
              <a:rPr dirty="0" spc="114"/>
              <a:t> </a:t>
            </a:r>
            <a:r>
              <a:rPr dirty="0" spc="80"/>
              <a:t>Liptrott</a:t>
            </a:r>
          </a:p>
        </p:txBody>
      </p:sp>
      <p:sp>
        <p:nvSpPr>
          <p:cNvPr id="424" name="object 424" descr=""/>
          <p:cNvSpPr txBox="1"/>
          <p:nvPr/>
        </p:nvSpPr>
        <p:spPr>
          <a:xfrm>
            <a:off x="2146388" y="3497679"/>
            <a:ext cx="146812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7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Reconnection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14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dirty="0" sz="600" spc="12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85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Turbulent</a:t>
            </a:r>
            <a:r>
              <a:rPr dirty="0" sz="600" spc="12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600" spc="70">
                <a:solidFill>
                  <a:srgbClr val="004723"/>
                </a:solidFill>
                <a:latin typeface="Calibri"/>
                <a:cs typeface="Calibri"/>
                <a:hlinkClick r:id="rId3" action="ppaction://hlinksldjump"/>
              </a:rPr>
              <a:t>Cascade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5" name="object 4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pc="150"/>
              <a:t>NAM</a:t>
            </a:r>
            <a:r>
              <a:rPr dirty="0" spc="120"/>
              <a:t> </a:t>
            </a:r>
            <a:r>
              <a:rPr dirty="0" spc="40"/>
              <a:t>2025</a:t>
            </a:r>
          </a:p>
        </p:txBody>
      </p:sp>
      <p:sp>
        <p:nvSpPr>
          <p:cNvPr id="426" name="object 4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0"/>
              </a:lnSpc>
            </a:pPr>
            <a:r>
              <a:rPr dirty="0" spc="60"/>
              <a:t>7</a:t>
            </a:r>
            <a:r>
              <a:rPr dirty="0" spc="-15"/>
              <a:t> </a:t>
            </a:r>
            <a:r>
              <a:rPr dirty="0" spc="125"/>
              <a:t>/</a:t>
            </a:r>
            <a:r>
              <a:rPr dirty="0" spc="-15"/>
              <a:t> </a:t>
            </a:r>
            <a:r>
              <a:rPr dirty="0" spc="35"/>
              <a:t>10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C. M. Liptrott, B. Hnat, S. C. Chapman, N. W. Watkins</dc:creator>
  <dc:title>Multispacecraft Observations of Reconnection Topologies and Their Role in the Turbulent Energy Cascade</dc:title>
  <dcterms:created xsi:type="dcterms:W3CDTF">2025-07-09T17:05:29Z</dcterms:created>
  <dcterms:modified xsi:type="dcterms:W3CDTF">2025-07-09T17:05:29Z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2025-07-09T00:00:00Z</vt:filetime>
  </property>
  <property fmtid="{D5CDD505-2E9C-101B-9397-08002B2CF9AE}" pid="5" name="PTEX.Fullbanner">
    <vt:lpwstr>This is pdfTeX, Version 3.141592653-2.6-1.40.26 (TeX Live 2024) kpathsea version 6.4.0</vt:lpwstr>
  </property>
  <property fmtid="{D5CDD505-2E9C-101B-9397-08002B2CF9AE}" pid="6" name="Producer">
    <vt:lpwstr>pdfTeX-1.40.26</vt:lpwstr>
  </property>
</Properties>
</file>