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302" r:id="rId2"/>
    <p:sldId id="277" r:id="rId3"/>
    <p:sldId id="267" r:id="rId4"/>
    <p:sldId id="327" r:id="rId5"/>
    <p:sldId id="325" r:id="rId6"/>
    <p:sldId id="310" r:id="rId7"/>
    <p:sldId id="309" r:id="rId8"/>
    <p:sldId id="311" r:id="rId9"/>
    <p:sldId id="334" r:id="rId10"/>
    <p:sldId id="322" r:id="rId11"/>
    <p:sldId id="312" r:id="rId12"/>
    <p:sldId id="313" r:id="rId13"/>
    <p:sldId id="324" r:id="rId14"/>
    <p:sldId id="3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0F"/>
    <a:srgbClr val="FEB678"/>
    <a:srgbClr val="1E77B4"/>
    <a:srgbClr val="01AAFF"/>
    <a:srgbClr val="AAA093"/>
    <a:srgbClr val="E6BE63"/>
    <a:srgbClr val="A9AAA6"/>
    <a:srgbClr val="FFFFFF"/>
    <a:srgbClr val="0000FF"/>
    <a:srgbClr val="EF8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76AE1E-7B86-A14E-9EB3-39E9174A9649}" v="82" dt="2025-07-10T11:48:57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llamore, Adam" userId="6441083d-945f-4985-b40c-ed50987ff855" providerId="ADAL" clId="{D476AE1E-7B86-A14E-9EB3-39E9174A9649}"/>
    <pc:docChg chg="custSel modSld">
      <pc:chgData name="Dillamore, Adam" userId="6441083d-945f-4985-b40c-ed50987ff855" providerId="ADAL" clId="{D476AE1E-7B86-A14E-9EB3-39E9174A9649}" dt="2025-07-10T11:48:59.737" v="421" actId="20577"/>
      <pc:docMkLst>
        <pc:docMk/>
      </pc:docMkLst>
      <pc:sldChg chg="modSp mod">
        <pc:chgData name="Dillamore, Adam" userId="6441083d-945f-4985-b40c-ed50987ff855" providerId="ADAL" clId="{D476AE1E-7B86-A14E-9EB3-39E9174A9649}" dt="2025-07-10T11:39:07.836" v="416" actId="20577"/>
        <pc:sldMkLst>
          <pc:docMk/>
          <pc:sldMk cId="894075074" sldId="277"/>
        </pc:sldMkLst>
        <pc:spChg chg="mod">
          <ac:chgData name="Dillamore, Adam" userId="6441083d-945f-4985-b40c-ed50987ff855" providerId="ADAL" clId="{D476AE1E-7B86-A14E-9EB3-39E9174A9649}" dt="2025-07-10T11:39:07.836" v="416" actId="20577"/>
          <ac:spMkLst>
            <pc:docMk/>
            <pc:sldMk cId="894075074" sldId="277"/>
            <ac:spMk id="3" creationId="{8658614A-E77E-2811-67B9-0CB8B4B72C1B}"/>
          </ac:spMkLst>
        </pc:spChg>
      </pc:sldChg>
      <pc:sldChg chg="addSp delSp modSp mod">
        <pc:chgData name="Dillamore, Adam" userId="6441083d-945f-4985-b40c-ed50987ff855" providerId="ADAL" clId="{D476AE1E-7B86-A14E-9EB3-39E9174A9649}" dt="2025-07-09T13:28:05.850" v="5" actId="1076"/>
        <pc:sldMkLst>
          <pc:docMk/>
          <pc:sldMk cId="3267341625" sldId="302"/>
        </pc:sldMkLst>
        <pc:grpChg chg="mod">
          <ac:chgData name="Dillamore, Adam" userId="6441083d-945f-4985-b40c-ed50987ff855" providerId="ADAL" clId="{D476AE1E-7B86-A14E-9EB3-39E9174A9649}" dt="2025-07-09T13:28:05.850" v="5" actId="1076"/>
          <ac:grpSpMkLst>
            <pc:docMk/>
            <pc:sldMk cId="3267341625" sldId="302"/>
            <ac:grpSpMk id="4" creationId="{5CB0B987-EACF-9204-3355-A7A0C7491B73}"/>
          </ac:grpSpMkLst>
        </pc:grpChg>
        <pc:grpChg chg="del">
          <ac:chgData name="Dillamore, Adam" userId="6441083d-945f-4985-b40c-ed50987ff855" providerId="ADAL" clId="{D476AE1E-7B86-A14E-9EB3-39E9174A9649}" dt="2025-07-09T13:23:41.788" v="0" actId="478"/>
          <ac:grpSpMkLst>
            <pc:docMk/>
            <pc:sldMk cId="3267341625" sldId="302"/>
            <ac:grpSpMk id="8" creationId="{044B1E1B-DC1B-4C47-7EBE-526171B441A1}"/>
          </ac:grpSpMkLst>
        </pc:grpChg>
        <pc:picChg chg="mod">
          <ac:chgData name="Dillamore, Adam" userId="6441083d-945f-4985-b40c-ed50987ff855" providerId="ADAL" clId="{D476AE1E-7B86-A14E-9EB3-39E9174A9649}" dt="2025-07-09T13:28:05.850" v="5" actId="1076"/>
          <ac:picMkLst>
            <pc:docMk/>
            <pc:sldMk cId="3267341625" sldId="302"/>
            <ac:picMk id="9" creationId="{4982C0EC-3F9F-0EE0-24E9-000ECA7972FC}"/>
          </ac:picMkLst>
        </pc:picChg>
        <pc:picChg chg="mod">
          <ac:chgData name="Dillamore, Adam" userId="6441083d-945f-4985-b40c-ed50987ff855" providerId="ADAL" clId="{D476AE1E-7B86-A14E-9EB3-39E9174A9649}" dt="2025-07-09T13:28:05.850" v="5" actId="1076"/>
          <ac:picMkLst>
            <pc:docMk/>
            <pc:sldMk cId="3267341625" sldId="302"/>
            <ac:picMk id="11" creationId="{8E322187-AD98-DF99-7121-C430102DEBF1}"/>
          </ac:picMkLst>
        </pc:picChg>
        <pc:picChg chg="add mod">
          <ac:chgData name="Dillamore, Adam" userId="6441083d-945f-4985-b40c-ed50987ff855" providerId="ADAL" clId="{D476AE1E-7B86-A14E-9EB3-39E9174A9649}" dt="2025-07-09T13:27:30.894" v="4" actId="14100"/>
          <ac:picMkLst>
            <pc:docMk/>
            <pc:sldMk cId="3267341625" sldId="302"/>
            <ac:picMk id="1026" creationId="{7F6364E8-6251-AD8D-23F5-0974694A4057}"/>
          </ac:picMkLst>
        </pc:picChg>
        <pc:picChg chg="mod">
          <ac:chgData name="Dillamore, Adam" userId="6441083d-945f-4985-b40c-ed50987ff855" providerId="ADAL" clId="{D476AE1E-7B86-A14E-9EB3-39E9174A9649}" dt="2025-07-09T13:28:05.850" v="5" actId="1076"/>
          <ac:picMkLst>
            <pc:docMk/>
            <pc:sldMk cId="3267341625" sldId="302"/>
            <ac:picMk id="6146" creationId="{1DE45643-012D-EB6F-A8E3-E5DF90AEB781}"/>
          </ac:picMkLst>
        </pc:picChg>
        <pc:picChg chg="mod">
          <ac:chgData name="Dillamore, Adam" userId="6441083d-945f-4985-b40c-ed50987ff855" providerId="ADAL" clId="{D476AE1E-7B86-A14E-9EB3-39E9174A9649}" dt="2025-07-09T13:28:05.850" v="5" actId="1076"/>
          <ac:picMkLst>
            <pc:docMk/>
            <pc:sldMk cId="3267341625" sldId="302"/>
            <ac:picMk id="6148" creationId="{1992B165-952F-9C27-940E-6A80CB5F89C9}"/>
          </ac:picMkLst>
        </pc:picChg>
      </pc:sldChg>
      <pc:sldChg chg="addSp delSp modSp mod">
        <pc:chgData name="Dillamore, Adam" userId="6441083d-945f-4985-b40c-ed50987ff855" providerId="ADAL" clId="{D476AE1E-7B86-A14E-9EB3-39E9174A9649}" dt="2025-07-10T10:53:47.643" v="367" actId="1036"/>
        <pc:sldMkLst>
          <pc:docMk/>
          <pc:sldMk cId="1006631321" sldId="313"/>
        </pc:sldMkLst>
        <pc:picChg chg="add mod">
          <ac:chgData name="Dillamore, Adam" userId="6441083d-945f-4985-b40c-ed50987ff855" providerId="ADAL" clId="{D476AE1E-7B86-A14E-9EB3-39E9174A9649}" dt="2025-07-10T10:53:47.643" v="367" actId="1036"/>
          <ac:picMkLst>
            <pc:docMk/>
            <pc:sldMk cId="1006631321" sldId="313"/>
            <ac:picMk id="7" creationId="{3670E1C1-7214-AAB8-CE92-B5E2CC4DE37E}"/>
          </ac:picMkLst>
        </pc:picChg>
        <pc:picChg chg="del">
          <ac:chgData name="Dillamore, Adam" userId="6441083d-945f-4985-b40c-ed50987ff855" providerId="ADAL" clId="{D476AE1E-7B86-A14E-9EB3-39E9174A9649}" dt="2025-07-10T10:53:28.174" v="354" actId="478"/>
          <ac:picMkLst>
            <pc:docMk/>
            <pc:sldMk cId="1006631321" sldId="313"/>
            <ac:picMk id="9" creationId="{52E1A28F-219B-1EA3-DF67-C7E56A9AE57F}"/>
          </ac:picMkLst>
        </pc:picChg>
      </pc:sldChg>
      <pc:sldChg chg="modSp mod">
        <pc:chgData name="Dillamore, Adam" userId="6441083d-945f-4985-b40c-ed50987ff855" providerId="ADAL" clId="{D476AE1E-7B86-A14E-9EB3-39E9174A9649}" dt="2025-07-10T11:48:59.737" v="421" actId="20577"/>
        <pc:sldMkLst>
          <pc:docMk/>
          <pc:sldMk cId="1007328925" sldId="319"/>
        </pc:sldMkLst>
        <pc:spChg chg="mod">
          <ac:chgData name="Dillamore, Adam" userId="6441083d-945f-4985-b40c-ed50987ff855" providerId="ADAL" clId="{D476AE1E-7B86-A14E-9EB3-39E9174A9649}" dt="2025-07-10T11:48:59.737" v="421" actId="20577"/>
          <ac:spMkLst>
            <pc:docMk/>
            <pc:sldMk cId="1007328925" sldId="319"/>
            <ac:spMk id="3" creationId="{23BDF952-4415-8160-3E0C-79DAF9334964}"/>
          </ac:spMkLst>
        </pc:spChg>
        <pc:picChg chg="mod">
          <ac:chgData name="Dillamore, Adam" userId="6441083d-945f-4985-b40c-ed50987ff855" providerId="ADAL" clId="{D476AE1E-7B86-A14E-9EB3-39E9174A9649}" dt="2025-07-10T08:13:15.850" v="351" actId="14100"/>
          <ac:picMkLst>
            <pc:docMk/>
            <pc:sldMk cId="1007328925" sldId="319"/>
            <ac:picMk id="7" creationId="{9680168D-0FD5-84FB-2A33-2DBE2D77048C}"/>
          </ac:picMkLst>
        </pc:picChg>
      </pc:sldChg>
      <pc:sldChg chg="addSp modSp mod modAnim">
        <pc:chgData name="Dillamore, Adam" userId="6441083d-945f-4985-b40c-ed50987ff855" providerId="ADAL" clId="{D476AE1E-7B86-A14E-9EB3-39E9174A9649}" dt="2025-07-10T11:32:46.742" v="405"/>
        <pc:sldMkLst>
          <pc:docMk/>
          <pc:sldMk cId="3642570622" sldId="325"/>
        </pc:sldMkLst>
        <pc:picChg chg="add mod modCrop">
          <ac:chgData name="Dillamore, Adam" userId="6441083d-945f-4985-b40c-ed50987ff855" providerId="ADAL" clId="{D476AE1E-7B86-A14E-9EB3-39E9174A9649}" dt="2025-07-10T11:31:30.756" v="394" actId="1076"/>
          <ac:picMkLst>
            <pc:docMk/>
            <pc:sldMk cId="3642570622" sldId="325"/>
            <ac:picMk id="6" creationId="{720C9093-3D75-25E8-BD08-ADE9956257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1A0C0-23D8-426C-B38F-E1C6DB9E9056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2B8C-3DD2-43D3-BD80-A2193C0699E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635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3E4C-4E49-0471-E310-168CF9C39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69231-A27B-5A99-419A-59D38CF1A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7C3BE-79FB-76EA-D350-A7BD820C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A8E8-617B-425E-B437-E1D56679E566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509FA-8E6B-B502-7DF1-55D153CC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D79B-287E-E25E-3B99-7520D857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95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6B41-3530-4688-F4A5-5F310170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D5B05-377C-DCFA-8653-B7A97488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E1A7D-BFFA-3AF5-972A-2514ABF4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FD82-2174-4A94-A1AD-DE20C5CD326F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22590-B7E4-9C88-BEB0-691AE33D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30049-9017-3295-9C1A-387E1DAF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54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DFDEC3-2B55-E69D-7AAE-DB7889215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D1AD9-9324-1D6C-DF43-A18ED65BA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632AF-B6B1-EA14-716B-043FC0C82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DF83-4F2D-42C1-8096-ACB8BC1CBE17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D2B29-93B8-47D3-094A-1A4FCAA2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38369-5C8F-1FFA-C215-EC97952F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86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C270-4CD1-BF87-8C30-ACD40882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7FFA3-5535-D9CC-1F2F-18EA0AE7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EBF503-8010-4EC6-D221-FD575C564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4CCF-85D9-420E-AFE2-F0CEB997E463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93E8F-AE57-D4C8-C653-E0FE8B544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FFB8150-8183-D159-1EB3-69F6BE27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31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94D0-162D-D99E-D6E7-D63F28F8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C22DF-1AAB-CC86-A08D-9498C1A75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CF217-A777-C0F7-CD96-6B87D058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9F9E-13AC-4353-B2F6-3C319C11DED3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9A19D-730C-C8F9-6EDC-0E1568EA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69A71-91B9-0336-FE49-80F487E6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80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CAE2-8A3D-2A96-FB94-7434DA28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4A0F9-603B-A78E-F676-27A2A1C86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BFE8D-E50F-7593-A5E6-9BDBE918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64236-3A5C-83A2-5323-38FF3BA3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8885-DC46-4678-8A32-03DB9898A6D3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F2261-838B-3578-CEEA-F07DF140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1A13F-D16A-DC94-CA1A-B23BE35D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529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743D-CAAF-992A-1607-506A3390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3128F-0495-1060-C8A5-32226F8F8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E69D9-B444-25B8-D418-9A5BB97AD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292E6-AB8A-24A6-7F03-B9F6EC7D2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4FB4A-5B7D-68FC-1917-509C6ECF5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B28F16-78ED-5E35-326D-DDC1FEA31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35BA-3022-4A27-ACCF-5F5FB610F0D5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AC085E-FC67-6DBD-EC54-0D01D22B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AC6BF-3527-DB5F-7FB3-D1739CE9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09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0A66-501B-3E9C-0450-CA76CDB8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E1548-6410-ED10-E576-01AD24B7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3067-20EF-4A40-97C2-B13D75AD401C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558E5-536D-C13D-0D48-5E326868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ED612-BA13-1098-9561-30C1E33A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73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10A47C-4B13-E03C-35AC-505091C3D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F0C7-D3C6-47B4-A76C-BA19E5A96420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3255E-251C-EED8-3B21-D726A3833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EC215-5295-90BC-0D67-35ABE56F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84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0D81-B6EE-ADEC-E99B-3763737D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3AB7C-2C0B-894B-3CCE-AB879ED5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C9052-6445-13D4-14C3-B3ECCFD4E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13C98-C813-CC21-0328-B901B906D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E930-D3F0-40F4-A19F-A2AD66BACC84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84AB7-FADE-3A54-D375-8E118288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9448B-99E2-CA1C-965A-0A6EE39B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50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D1D5-B777-FA19-C531-34913B24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FA4FF-996C-001B-8E2A-F4B0D17D56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C7776-7915-2BFF-81A9-B9C809A3A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031B3-51EC-4B24-30FE-473DC7BC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71A3-7592-42CD-BC8A-DD6851D4FB97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59897-F814-6DFC-BBC8-FC7BBB47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B64A3-F896-6999-124F-76E194A8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51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121240-422E-ED88-AE60-061FCF8E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EE89F-8572-3214-0C78-FAD71C19C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99DD0-0EAD-B697-EEAB-02391A21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A5DED-5D55-4895-9798-AFD7B11A1134}" type="datetime1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75BF9-DBC0-DAD3-0284-6092EB2DA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Adam Dillamore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E58DC-936D-8CE6-45F7-7FC7DCBD6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B39D1-B2B2-4D99-B263-4C968F1865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9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D069AD-B56D-0372-4DA5-C377ABEE6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251" y="1122363"/>
            <a:ext cx="7586749" cy="2387600"/>
          </a:xfrm>
        </p:spPr>
        <p:txBody>
          <a:bodyPr>
            <a:normAutofit/>
          </a:bodyPr>
          <a:lstStyle/>
          <a:p>
            <a:r>
              <a:rPr lang="en-US" dirty="0"/>
              <a:t>Dynamical streams in the local stellar halo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59AB9E7-2BBE-1C07-91BF-2664881F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251" y="3602038"/>
            <a:ext cx="7586749" cy="1655762"/>
          </a:xfrm>
        </p:spPr>
        <p:txBody>
          <a:bodyPr/>
          <a:lstStyle/>
          <a:p>
            <a:r>
              <a:rPr lang="en-US" b="1" dirty="0"/>
              <a:t>Adam Dillamore</a:t>
            </a:r>
          </a:p>
          <a:p>
            <a:r>
              <a:rPr lang="en-US" b="1" dirty="0"/>
              <a:t>Jason Sanders, Vasily </a:t>
            </a:r>
            <a:r>
              <a:rPr lang="en-US" b="1" dirty="0" err="1"/>
              <a:t>Belokurov</a:t>
            </a:r>
            <a:r>
              <a:rPr lang="en-US" b="1" dirty="0"/>
              <a:t>, </a:t>
            </a:r>
            <a:r>
              <a:rPr lang="en-US" b="1" dirty="0" err="1"/>
              <a:t>Hanyuan</a:t>
            </a:r>
            <a:r>
              <a:rPr lang="en-US" b="1" dirty="0"/>
              <a:t> Zhang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653F8-E24E-5CEC-E1DC-0D5A599C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1</a:t>
            </a:fld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0B987-EACF-9204-3355-A7A0C7491B73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6035040"/>
            <a:ext cx="7586519" cy="822960"/>
            <a:chOff x="0" y="6356350"/>
            <a:chExt cx="4624533" cy="501654"/>
          </a:xfrm>
        </p:grpSpPr>
        <p:pic>
          <p:nvPicPr>
            <p:cNvPr id="9" name="Picture 4" descr="undefined">
              <a:extLst>
                <a:ext uri="{FF2B5EF4-FFF2-40B4-BE49-F238E27FC236}">
                  <a16:creationId xmlns:a16="http://schemas.microsoft.com/office/drawing/2014/main" id="{4982C0EC-3F9F-0EE0-24E9-000ECA797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00"/>
            <a:stretch/>
          </p:blipFill>
          <p:spPr bwMode="auto">
            <a:xfrm>
              <a:off x="2211823" y="6356352"/>
              <a:ext cx="506932" cy="501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322187-AD98-DF99-7121-C430102D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474" y="6356350"/>
              <a:ext cx="1911059" cy="501653"/>
            </a:xfrm>
            <a:prstGeom prst="rect">
              <a:avLst/>
            </a:prstGeom>
          </p:spPr>
        </p:pic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DE45643-012D-EB6F-A8E3-E5DF90AEB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4"/>
              <a:ext cx="1710171" cy="50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The Royal Society">
              <a:extLst>
                <a:ext uri="{FF2B5EF4-FFF2-40B4-BE49-F238E27FC236}">
                  <a16:creationId xmlns:a16="http://schemas.microsoft.com/office/drawing/2014/main" id="{1992B165-952F-9C27-940E-6A80CB5F8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171" y="6356352"/>
              <a:ext cx="501651" cy="50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6364E8-6251-AD8D-23F5-0974694A4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4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CFCA5-E78B-3FC2-772B-3FEA323DA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phase space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2392B-7434-38F4-E6BC-1FEF7397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92B10-204A-6EB8-819B-4B525A3C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10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521C67C-BBB6-50D4-1AE4-B2B6B3A074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215743" cy="4351338"/>
              </a:xfrm>
            </p:spPr>
            <p:txBody>
              <a:bodyPr/>
              <a:lstStyle/>
              <a:p>
                <a:r>
                  <a:rPr lang="en-US" dirty="0"/>
                  <a:t>The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resonances are best viewed in radial velocity vs radius space</a:t>
                </a:r>
              </a:p>
              <a:p>
                <a:r>
                  <a:rPr lang="en-US" dirty="0"/>
                  <a:t>They form a series of nested ‘chevrons’</a:t>
                </a:r>
              </a:p>
              <a:p>
                <a:r>
                  <a:rPr lang="en-US" dirty="0"/>
                  <a:t>Their tracks depend on both the Galactic potential and the bar’s pattern speed</a:t>
                </a:r>
              </a:p>
              <a:p>
                <a:r>
                  <a:rPr lang="en-US" dirty="0"/>
                  <a:t>Can therefore be fitted with resonant orbits to simultaneously constrain both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521C67C-BBB6-50D4-1AE4-B2B6B3A074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215743" cy="4351338"/>
              </a:xfrm>
              <a:blipFill>
                <a:blip r:embed="rId2"/>
                <a:stretch>
                  <a:fillRect l="-1429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ADAB9B4-153D-C073-C568-791994ED4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0" t="16074" r="21068" b="4373"/>
          <a:stretch/>
        </p:blipFill>
        <p:spPr>
          <a:xfrm>
            <a:off x="7212752" y="660671"/>
            <a:ext cx="3662185" cy="5846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BD8CF1-7788-5430-B2B6-F8B38E0A39D9}"/>
              </a:ext>
            </a:extLst>
          </p:cNvPr>
          <p:cNvSpPr txBox="1"/>
          <p:nvPr/>
        </p:nvSpPr>
        <p:spPr>
          <a:xfrm>
            <a:off x="10333734" y="811256"/>
            <a:ext cx="15487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Prograde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0B69A-E536-3125-F914-E4F1C4C3DD05}"/>
              </a:ext>
            </a:extLst>
          </p:cNvPr>
          <p:cNvSpPr txBox="1"/>
          <p:nvPr/>
        </p:nvSpPr>
        <p:spPr>
          <a:xfrm>
            <a:off x="10333734" y="3322193"/>
            <a:ext cx="185826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Retrograde</a:t>
            </a:r>
          </a:p>
        </p:txBody>
      </p:sp>
    </p:spTree>
    <p:extLst>
      <p:ext uri="{BB962C8B-B14F-4D97-AF65-F5344CB8AC3E}">
        <p14:creationId xmlns:p14="http://schemas.microsoft.com/office/powerpoint/2010/main" val="589960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F6CF-CD37-CC59-7D0A-3EA58A37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Radial phase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D76D49-CCB9-C21D-C0B4-91D4B536B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728882" cy="4351338"/>
              </a:xfrm>
            </p:spPr>
            <p:txBody>
              <a:bodyPr/>
              <a:lstStyle/>
              <a:p>
                <a:r>
                  <a:rPr lang="en-US" dirty="0"/>
                  <a:t>The observed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moving groups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 can be traced over a range of radii</a:t>
                </a:r>
              </a:p>
              <a:p>
                <a:r>
                  <a:rPr lang="en-US" dirty="0"/>
                  <a:t>These are reproduced well by the CR and OLR resonances in the simulation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D76D49-CCB9-C21D-C0B4-91D4B536B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728882" cy="4351338"/>
              </a:xfrm>
              <a:blipFill>
                <a:blip r:embed="rId2"/>
                <a:stretch>
                  <a:fillRect l="-1877" t="-2035" r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4A57C-D0AD-4579-A325-1A492D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1D2FB-5A8B-097D-9946-436661B4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243A3-43D9-B51D-0E4F-664B23E56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37"/>
          <a:stretch/>
        </p:blipFill>
        <p:spPr>
          <a:xfrm>
            <a:off x="6403346" y="838198"/>
            <a:ext cx="5711687" cy="564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B9F7C8-A1F0-ABEA-7396-F1196299FD1A}"/>
              </a:ext>
            </a:extLst>
          </p:cNvPr>
          <p:cNvSpPr txBox="1"/>
          <p:nvPr/>
        </p:nvSpPr>
        <p:spPr>
          <a:xfrm>
            <a:off x="7102471" y="225752"/>
            <a:ext cx="21018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Distributions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46579-86BE-D5CA-E742-7ABD3EE334E5}"/>
              </a:ext>
            </a:extLst>
          </p:cNvPr>
          <p:cNvSpPr txBox="1"/>
          <p:nvPr/>
        </p:nvSpPr>
        <p:spPr>
          <a:xfrm>
            <a:off x="9883269" y="225752"/>
            <a:ext cx="185114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Asymmetry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6EBE8-2031-D660-FC9F-1AC0E3D464CF}"/>
              </a:ext>
            </a:extLst>
          </p:cNvPr>
          <p:cNvSpPr txBox="1"/>
          <p:nvPr/>
        </p:nvSpPr>
        <p:spPr>
          <a:xfrm>
            <a:off x="5788655" y="1167468"/>
            <a:ext cx="9060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1D137-0690-7949-0D0A-EF22A71ACB87}"/>
              </a:ext>
            </a:extLst>
          </p:cNvPr>
          <p:cNvSpPr txBox="1"/>
          <p:nvPr/>
        </p:nvSpPr>
        <p:spPr>
          <a:xfrm>
            <a:off x="5931321" y="3964595"/>
            <a:ext cx="7633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Sim</a:t>
            </a:r>
          </a:p>
        </p:txBody>
      </p:sp>
    </p:spTree>
    <p:extLst>
      <p:ext uri="{BB962C8B-B14F-4D97-AF65-F5344CB8AC3E}">
        <p14:creationId xmlns:p14="http://schemas.microsoft.com/office/powerpoint/2010/main" val="357160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EEC1-4A8C-C326-665B-6FB93F25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 on the Milky Way’s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0218DF-0F00-6920-B60B-0E62CFE18B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Mass enclosed within 20 kpc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&lt;20 </m:t>
                        </m:r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kpc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=(2.17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±0.21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fitted potential is in close agreement with previous results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0218DF-0F00-6920-B60B-0E62CFE18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A72E3-5876-C58A-3D03-388656C9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A6404-42C3-5FE6-6BCC-AC3B9481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0E1C1-7214-AAB8-CE92-B5E2CC4DE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94" y="2745753"/>
            <a:ext cx="11630612" cy="369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31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47AE7-45A8-88A2-E663-7141DADD3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9E39-2887-4CA1-9144-64CE07EFE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 on </a:t>
            </a:r>
            <a:r>
              <a:rPr lang="en-US" dirty="0" err="1"/>
              <a:t>Ω</a:t>
            </a:r>
            <a:r>
              <a:rPr lang="en-US" baseline="-25000" dirty="0" err="1"/>
              <a:t>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06AC7-A968-B458-DF5C-A8892E26F2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997508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31.9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−1.9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+1.8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kpc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is lower than most constraints, though consistent with some recent works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06AC7-A968-B458-DF5C-A8892E26F2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997508" cy="4351338"/>
              </a:xfrm>
              <a:blipFill>
                <a:blip r:embed="rId2"/>
                <a:stretch>
                  <a:fillRect l="-1270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86068-0D45-8EBA-88FF-96F28589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358B2-FA1E-543D-04A6-A7156587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13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C60418-255C-46FA-EBE4-018C697BD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823" y="27702"/>
            <a:ext cx="4266646" cy="68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15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1ADD-FEC8-FFF6-E815-6A1C6B418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BDF952-4415-8160-3E0C-79DAF93349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09788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Local velocity space includes moving groups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Can be associated with the corotation and outer Lindblad resonances</a:t>
                </a:r>
              </a:p>
              <a:p>
                <a:r>
                  <a:rPr lang="en-US" dirty="0"/>
                  <a:t>These are projections of chevron-shaped </a:t>
                </a:r>
                <a:r>
                  <a:rPr lang="en-US" dirty="0" err="1"/>
                  <a:t>overdensities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space </a:t>
                </a:r>
              </a:p>
              <a:p>
                <a:r>
                  <a:rPr lang="en-US" dirty="0"/>
                  <a:t>Allow us to constrain the MW potential to 20 kpc + the bar’s pattern speed</a:t>
                </a:r>
              </a:p>
              <a:p>
                <a:r>
                  <a:rPr lang="en-US" dirty="0"/>
                  <a:t>Paper: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Email: </a:t>
                </a:r>
                <a:r>
                  <a:rPr lang="en-US" dirty="0" err="1"/>
                  <a:t>a.dillamore@ucl.ac.uk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BDF952-4415-8160-3E0C-79DAF93349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09788" cy="4351338"/>
              </a:xfrm>
              <a:blipFill>
                <a:blip r:embed="rId2"/>
                <a:stretch>
                  <a:fillRect l="-710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8A22B-C929-727D-4C99-EF4A5380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DE209-F107-CF6E-EE55-8B428D6C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14</a:t>
            </a:fld>
            <a:endParaRPr lang="en-GB" dirty="0"/>
          </a:p>
        </p:txBody>
      </p:sp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680168D-0FD5-84FB-2A33-2DBE2D77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90" y="3694906"/>
            <a:ext cx="1148710" cy="11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2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8AD2-D05A-3BE4-5931-E14ED2D7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Milky Way’s bar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8614A-E77E-2811-67B9-0CB8B4B72C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414856" cy="4351338"/>
              </a:xfrm>
            </p:spPr>
            <p:txBody>
              <a:bodyPr/>
              <a:lstStyle/>
              <a:p>
                <a:r>
                  <a:rPr lang="en-GB" dirty="0"/>
                  <a:t>Rotates at a pattern speed (angular frequency)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0−40</m:t>
                    </m:r>
                  </m:oMath>
                </a14:m>
                <a:r>
                  <a:rPr lang="en-GB" dirty="0"/>
                  <a:t> km/s/kpc</a:t>
                </a:r>
              </a:p>
              <a:p>
                <a:r>
                  <a:rPr lang="en-GB" dirty="0"/>
                  <a:t>This provides a rotating non-axisymmetric component to the Galactic potential, which has implications for stellar dynamics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8614A-E77E-2811-67B9-0CB8B4B72C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414856" cy="4351338"/>
              </a:xfrm>
              <a:blipFill>
                <a:blip r:embed="rId2"/>
                <a:stretch>
                  <a:fillRect l="-1383" t="-2035" r="-2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6739C-79EA-1C8E-0851-11F1622A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DCBA3-F514-A0C0-0485-F9213F82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2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35BD2-0CF7-6CFC-A1D3-0F7117D55A15}"/>
              </a:ext>
            </a:extLst>
          </p:cNvPr>
          <p:cNvSpPr txBox="1"/>
          <p:nvPr/>
        </p:nvSpPr>
        <p:spPr>
          <a:xfrm>
            <a:off x="8693931" y="5588046"/>
            <a:ext cx="283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[NASA/JPL-Caltech/R. Hurt]</a:t>
            </a:r>
          </a:p>
        </p:txBody>
      </p:sp>
      <p:pic>
        <p:nvPicPr>
          <p:cNvPr id="1026" name="Picture 2" descr="This artist's concept depicts the most up-to-date information about the shape of our own Milky Way galaxy">
            <a:extLst>
              <a:ext uri="{FF2B5EF4-FFF2-40B4-BE49-F238E27FC236}">
                <a16:creationId xmlns:a16="http://schemas.microsoft.com/office/drawing/2014/main" id="{0802E2F9-8681-273E-0086-1D13E377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558" y="753904"/>
            <a:ext cx="4680751" cy="468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Circular 14">
            <a:extLst>
              <a:ext uri="{FF2B5EF4-FFF2-40B4-BE49-F238E27FC236}">
                <a16:creationId xmlns:a16="http://schemas.microsoft.com/office/drawing/2014/main" id="{276D0E28-F6B2-F530-2123-1BB09F27F117}"/>
              </a:ext>
            </a:extLst>
          </p:cNvPr>
          <p:cNvSpPr/>
          <p:nvPr/>
        </p:nvSpPr>
        <p:spPr>
          <a:xfrm>
            <a:off x="8693931" y="2207260"/>
            <a:ext cx="1847190" cy="1946626"/>
          </a:xfrm>
          <a:prstGeom prst="circularArrow">
            <a:avLst>
              <a:gd name="adj1" fmla="val 1918"/>
              <a:gd name="adj2" fmla="val 601346"/>
              <a:gd name="adj3" fmla="val 18250962"/>
              <a:gd name="adj4" fmla="val 13517752"/>
              <a:gd name="adj5" fmla="val 26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792501-0D81-1796-D9BC-DF95B9702DAD}"/>
                  </a:ext>
                </a:extLst>
              </p:cNvPr>
              <p:cNvSpPr txBox="1"/>
              <p:nvPr/>
            </p:nvSpPr>
            <p:spPr>
              <a:xfrm>
                <a:off x="9366948" y="1680449"/>
                <a:ext cx="62767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792501-0D81-1796-D9BC-DF95B9702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948" y="1680449"/>
                <a:ext cx="627670" cy="461665"/>
              </a:xfrm>
              <a:prstGeom prst="rect">
                <a:avLst/>
              </a:prstGeom>
              <a:blipFill>
                <a:blip r:embed="rId4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07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28D7-DAFD-6B67-FFEE-7104E400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 resonances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2B7115-F138-A0EC-9A77-C581EB4BE0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891074" cy="435133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Orbital motion of a star can be described by a set of frequencies,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Resonances with the bar occur when the frequencies relative to the bar have an integer ratio: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𝑙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e.g. corotation resonance (CR):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Stars can become trapped in these resonances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2B7115-F138-A0EC-9A77-C581EB4BE0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891074" cy="4351338"/>
              </a:xfrm>
              <a:blipFill>
                <a:blip r:embed="rId2"/>
                <a:stretch>
                  <a:fillRect l="-1509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531CC-E852-B405-996E-25F0EF26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79591-DD9A-0032-1585-CD8F63E7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3</a:t>
            </a:fld>
            <a:endParaRPr lang="en-GB" dirty="0"/>
          </a:p>
        </p:txBody>
      </p:sp>
      <p:pic>
        <p:nvPicPr>
          <p:cNvPr id="23" name="Picture 22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816884BE-20BA-56E2-7BED-2BEFFE8E3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1789" r="45027" b="7974"/>
          <a:stretch/>
        </p:blipFill>
        <p:spPr>
          <a:xfrm>
            <a:off x="6526306" y="136525"/>
            <a:ext cx="5665694" cy="59181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78823E-8D66-3665-F197-391A172A3ABE}"/>
              </a:ext>
            </a:extLst>
          </p:cNvPr>
          <p:cNvSpPr txBox="1"/>
          <p:nvPr/>
        </p:nvSpPr>
        <p:spPr>
          <a:xfrm>
            <a:off x="10483519" y="5807631"/>
            <a:ext cx="170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[Monari+ 2017]</a:t>
            </a:r>
          </a:p>
        </p:txBody>
      </p:sp>
    </p:spTree>
    <p:extLst>
      <p:ext uri="{BB962C8B-B14F-4D97-AF65-F5344CB8AC3E}">
        <p14:creationId xmlns:p14="http://schemas.microsoft.com/office/powerpoint/2010/main" val="251269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4E66A-3C15-26DF-6C13-1DEEFF4E5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C5D5-555A-7313-96FF-E2D98740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Moving groups…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F41103-2AB7-3C81-A6DA-389326082C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720361" cy="435133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When viewed in velocity space near a particular location, groups of trapped stars form </a:t>
                </a:r>
                <a:r>
                  <a:rPr lang="en-GB" dirty="0" err="1"/>
                  <a:t>overdensities</a:t>
                </a:r>
                <a:r>
                  <a:rPr lang="en-GB" dirty="0"/>
                  <a:t> known as moving groups or streams</a:t>
                </a:r>
              </a:p>
              <a:p>
                <a:r>
                  <a:rPr lang="en-GB" dirty="0"/>
                  <a:t>They are often asymmetric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Several well-known in the Galactic disc, including the Hercules Stream and the ‘Hat’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F41103-2AB7-3C81-A6DA-389326082C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720361" cy="4351338"/>
              </a:xfrm>
              <a:blipFill>
                <a:blip r:embed="rId2"/>
                <a:stretch>
                  <a:fillRect l="-1552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055DAF8-CD5B-C62B-17C4-A47882522EB9}"/>
              </a:ext>
            </a:extLst>
          </p:cNvPr>
          <p:cNvSpPr txBox="1"/>
          <p:nvPr/>
        </p:nvSpPr>
        <p:spPr>
          <a:xfrm>
            <a:off x="9444455" y="6019750"/>
            <a:ext cx="237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[Hunt &amp; Vasiliev 2025]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842D6-2D52-FE67-7672-4BAD5685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DD206-302E-C6C9-8586-E9296FFAE944}"/>
              </a:ext>
            </a:extLst>
          </p:cNvPr>
          <p:cNvSpPr txBox="1"/>
          <p:nvPr/>
        </p:nvSpPr>
        <p:spPr>
          <a:xfrm>
            <a:off x="8868031" y="191024"/>
            <a:ext cx="15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Velocity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DA0F7-9038-2B5D-0085-F4502140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470D282-270F-44A1-22D9-A9CAC4D6C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7" t="16294" r="6822" b="9200"/>
          <a:stretch/>
        </p:blipFill>
        <p:spPr>
          <a:xfrm>
            <a:off x="6729274" y="546842"/>
            <a:ext cx="5264237" cy="5472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F0474D-D636-F7DB-FB3A-2E6C65F0F623}"/>
              </a:ext>
            </a:extLst>
          </p:cNvPr>
          <p:cNvSpPr txBox="1"/>
          <p:nvPr/>
        </p:nvSpPr>
        <p:spPr>
          <a:xfrm>
            <a:off x="6257104" y="5831395"/>
            <a:ext cx="235288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Radial velocity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C126A-5926-FF25-BABB-5939834F2A82}"/>
              </a:ext>
            </a:extLst>
          </p:cNvPr>
          <p:cNvSpPr txBox="1"/>
          <p:nvPr/>
        </p:nvSpPr>
        <p:spPr>
          <a:xfrm>
            <a:off x="5081829" y="4747149"/>
            <a:ext cx="202834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Angular</a:t>
            </a:r>
          </a:p>
          <a:p>
            <a:r>
              <a:rPr lang="en-US" sz="2800" dirty="0"/>
              <a:t>momentum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B76D4B-FD1B-C75C-2854-5BA6D46473D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096000" y="3962400"/>
            <a:ext cx="788894" cy="7847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879689-168C-FFD9-5722-6618F79CFA00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8609992" y="5844988"/>
            <a:ext cx="516079" cy="2480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68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252DA3-1446-9E0F-82C5-CF6754CF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6" y="367874"/>
            <a:ext cx="5327422" cy="532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150914-EABE-2E7E-092D-52296D0D9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t="23511" r="36542" b="16425"/>
          <a:stretch/>
        </p:blipFill>
        <p:spPr>
          <a:xfrm flipH="1">
            <a:off x="419143" y="714196"/>
            <a:ext cx="5447571" cy="3571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378F8C-14A0-687A-1D28-22D3764A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884" y="365125"/>
            <a:ext cx="4842915" cy="1325563"/>
          </a:xfrm>
        </p:spPr>
        <p:txBody>
          <a:bodyPr/>
          <a:lstStyle/>
          <a:p>
            <a:r>
              <a:rPr lang="en-US" dirty="0"/>
              <a:t>… in the halo?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D34B7-8997-4F01-C629-D667C96DD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885" y="1825625"/>
            <a:ext cx="4556838" cy="4351338"/>
          </a:xfrm>
        </p:spPr>
        <p:txBody>
          <a:bodyPr/>
          <a:lstStyle/>
          <a:p>
            <a:r>
              <a:rPr lang="en-GB" dirty="0"/>
              <a:t>But stars on eccentric orbits can also be trapped by the bar</a:t>
            </a:r>
          </a:p>
          <a:p>
            <a:r>
              <a:rPr lang="en-GB" dirty="0"/>
              <a:t>Are there any moving groups in the halo associated with resonances?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599E0-5B42-7A2C-2323-8703940D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Adam Dillamore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FBBDC-EDA1-ECD2-1CEE-0DBC5CED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5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6BDB50-003C-34F3-CD91-1FCA117A0BA3}"/>
              </a:ext>
            </a:extLst>
          </p:cNvPr>
          <p:cNvSpPr txBox="1"/>
          <p:nvPr/>
        </p:nvSpPr>
        <p:spPr>
          <a:xfrm>
            <a:off x="1791027" y="3348425"/>
            <a:ext cx="12763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CR trapped</a:t>
            </a:r>
          </a:p>
          <a:p>
            <a:r>
              <a:rPr lang="en-US" dirty="0"/>
              <a:t>orbits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29A336-0804-592C-2038-0873EA90DE85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67338" y="3348425"/>
            <a:ext cx="703357" cy="3231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00BC0F0-6591-BC24-F228-80677F345B69}"/>
              </a:ext>
            </a:extLst>
          </p:cNvPr>
          <p:cNvSpPr txBox="1"/>
          <p:nvPr/>
        </p:nvSpPr>
        <p:spPr>
          <a:xfrm>
            <a:off x="1357233" y="1820223"/>
            <a:ext cx="20507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What’s down here?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F5E92-323C-2717-DCB2-CAD25099B3D0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237084" y="2189555"/>
            <a:ext cx="1145526" cy="14724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4ECD722-4C9C-E415-20BF-C003E099EB1C}"/>
              </a:ext>
            </a:extLst>
          </p:cNvPr>
          <p:cNvSpPr txBox="1"/>
          <p:nvPr/>
        </p:nvSpPr>
        <p:spPr>
          <a:xfrm>
            <a:off x="2996985" y="4244707"/>
            <a:ext cx="270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[Chiba &amp;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Schönrich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2021]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066AA4-A4C2-8620-739C-DFFB57C029F5}"/>
              </a:ext>
            </a:extLst>
          </p:cNvPr>
          <p:cNvSpPr txBox="1"/>
          <p:nvPr/>
        </p:nvSpPr>
        <p:spPr>
          <a:xfrm>
            <a:off x="2844090" y="5694125"/>
            <a:ext cx="150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[V.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Belokurov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6" name="Picture 5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720C9093-3D75-25E8-BD08-ADE995625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46418" r="53486" b="25688"/>
          <a:stretch/>
        </p:blipFill>
        <p:spPr>
          <a:xfrm>
            <a:off x="3195348" y="2433259"/>
            <a:ext cx="843252" cy="5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7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0" grpId="0" animBg="1"/>
      <p:bldP spid="20" grpId="1" animBg="1"/>
      <p:bldP spid="2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3B62-5FFA-6796-2E45-D8F61B51B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resonances in velocity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33BC0-23EE-C26E-722D-AA88918C3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24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BFD5D-2745-1FA1-59E9-97E39BE8F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207F6-59A1-F7A1-0F73-6FCA0D40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814F2-3F1B-C6CB-4DD2-9F428C77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873"/>
          <a:stretch/>
        </p:blipFill>
        <p:spPr>
          <a:xfrm>
            <a:off x="6108913" y="2055114"/>
            <a:ext cx="5760000" cy="3665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59F98-890B-ACF3-EFA2-D956BDAD11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5095"/>
          <a:stretch/>
        </p:blipFill>
        <p:spPr>
          <a:xfrm>
            <a:off x="430129" y="1576245"/>
            <a:ext cx="5760000" cy="4460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370EBB-8E8D-7975-6752-CC8063FDA00F}"/>
              </a:ext>
            </a:extLst>
          </p:cNvPr>
          <p:cNvSpPr txBox="1"/>
          <p:nvPr/>
        </p:nvSpPr>
        <p:spPr>
          <a:xfrm>
            <a:off x="2119116" y="1620695"/>
            <a:ext cx="266848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Velocity Space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6796B-0896-C58C-3C44-348914643108}"/>
              </a:ext>
            </a:extLst>
          </p:cNvPr>
          <p:cNvSpPr txBox="1"/>
          <p:nvPr/>
        </p:nvSpPr>
        <p:spPr>
          <a:xfrm>
            <a:off x="8610600" y="1455824"/>
            <a:ext cx="121219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Orbits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4F08F-C41A-2DEC-A770-3CAB9FB061BF}"/>
              </a:ext>
            </a:extLst>
          </p:cNvPr>
          <p:cNvSpPr txBox="1"/>
          <p:nvPr/>
        </p:nvSpPr>
        <p:spPr>
          <a:xfrm>
            <a:off x="4296675" y="6213655"/>
            <a:ext cx="235288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Radial velocity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80FA8-F943-235D-9AC1-AFE732061D1C}"/>
              </a:ext>
            </a:extLst>
          </p:cNvPr>
          <p:cNvSpPr txBox="1"/>
          <p:nvPr/>
        </p:nvSpPr>
        <p:spPr>
          <a:xfrm>
            <a:off x="53238" y="6019258"/>
            <a:ext cx="31694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Angular momentum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6CD841-E481-0030-C19F-CB3785CE1E47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71853" y="4374568"/>
            <a:ext cx="1066114" cy="16446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924AAE-9563-4353-9427-750F167931FB}"/>
              </a:ext>
            </a:extLst>
          </p:cNvPr>
          <p:cNvCxnSpPr>
            <a:cxnSpLocks/>
          </p:cNvCxnSpPr>
          <p:nvPr/>
        </p:nvCxnSpPr>
        <p:spPr>
          <a:xfrm flipH="1" flipV="1">
            <a:off x="3832196" y="5940933"/>
            <a:ext cx="464479" cy="2849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4C34755-AA66-86F1-F870-777285B37196}"/>
              </a:ext>
            </a:extLst>
          </p:cNvPr>
          <p:cNvSpPr txBox="1"/>
          <p:nvPr/>
        </p:nvSpPr>
        <p:spPr>
          <a:xfrm>
            <a:off x="5108442" y="4683864"/>
            <a:ext cx="9707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Trapped</a:t>
            </a:r>
          </a:p>
          <a:p>
            <a:r>
              <a:rPr lang="en-US" dirty="0"/>
              <a:t>orbits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C4CB34-2750-D487-34F0-3C04B266BE1C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4583289" y="4808343"/>
            <a:ext cx="525153" cy="1986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7A674F-7F8B-47B0-8030-050D7D18569F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4296675" y="3751843"/>
            <a:ext cx="811767" cy="1255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1C14D9-8200-6BC2-EAA5-48DB1366C444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4787603" y="3525786"/>
            <a:ext cx="320839" cy="14812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68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5EC9-E8B7-0077-BC05-EC9FF835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groups in data and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C4904F-8037-BFF5-3C68-81809209A9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015798" cy="4351338"/>
              </a:xfrm>
            </p:spPr>
            <p:txBody>
              <a:bodyPr/>
              <a:lstStyle/>
              <a:p>
                <a:r>
                  <a:rPr lang="en-US" dirty="0"/>
                  <a:t>Data: </a:t>
                </a:r>
                <a:r>
                  <a:rPr lang="en-US" i="1" dirty="0"/>
                  <a:t>Gaia</a:t>
                </a:r>
                <a:r>
                  <a:rPr lang="en-US" dirty="0"/>
                  <a:t> DR3 6D measurements, distances ≲ 2 kpc</a:t>
                </a:r>
              </a:p>
              <a:p>
                <a:r>
                  <a:rPr lang="en-US" dirty="0"/>
                  <a:t>Simulation: test particle simulation in a realistic MW potential with a decelerating bar</a:t>
                </a:r>
              </a:p>
              <a:p>
                <a:r>
                  <a:rPr lang="en-US" dirty="0"/>
                  <a:t>Moving groups best seen when the antisymmetric components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i="1" baseline="-25000" dirty="0"/>
                  <a:t> </a:t>
                </a:r>
                <a:r>
                  <a:rPr lang="en-US" dirty="0"/>
                  <a:t>of the histograms are plotted</a:t>
                </a:r>
              </a:p>
              <a:p>
                <a:r>
                  <a:rPr lang="en-US" dirty="0"/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: moving groups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i="1" baseline="-25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C4904F-8037-BFF5-3C68-81809209A9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015798" cy="4351338"/>
              </a:xfrm>
              <a:blipFill>
                <a:blip r:embed="rId2"/>
                <a:stretch>
                  <a:fillRect l="-1772" t="-2035" r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C21248-FF00-570A-5181-515024628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0C815-BC82-C651-04EE-32743CEC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7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990BDA-E320-0A4C-8216-D0B4D38412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35" r="31911"/>
          <a:stretch/>
        </p:blipFill>
        <p:spPr>
          <a:xfrm>
            <a:off x="6883554" y="1825625"/>
            <a:ext cx="4960778" cy="4962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E9B24-A268-17DA-7009-FD75BAF28C2D}"/>
              </a:ext>
            </a:extLst>
          </p:cNvPr>
          <p:cNvSpPr txBox="1"/>
          <p:nvPr/>
        </p:nvSpPr>
        <p:spPr>
          <a:xfrm>
            <a:off x="5966171" y="2770351"/>
            <a:ext cx="9060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643F4-2754-11AE-C615-EF83AE381B1E}"/>
              </a:ext>
            </a:extLst>
          </p:cNvPr>
          <p:cNvSpPr txBox="1"/>
          <p:nvPr/>
        </p:nvSpPr>
        <p:spPr>
          <a:xfrm>
            <a:off x="6114520" y="5288340"/>
            <a:ext cx="7633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Sim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DD6F08-A0AB-0303-542C-61B5A444993C}"/>
              </a:ext>
            </a:extLst>
          </p:cNvPr>
          <p:cNvSpPr txBox="1"/>
          <p:nvPr/>
        </p:nvSpPr>
        <p:spPr>
          <a:xfrm>
            <a:off x="9863291" y="1351799"/>
            <a:ext cx="185114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Asymmetry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FDCCC-B49C-C325-6975-997A257525ED}"/>
              </a:ext>
            </a:extLst>
          </p:cNvPr>
          <p:cNvSpPr txBox="1"/>
          <p:nvPr/>
        </p:nvSpPr>
        <p:spPr>
          <a:xfrm>
            <a:off x="7441552" y="1354974"/>
            <a:ext cx="21018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Distributions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A583DC-E1CF-A6F6-A6F7-AC7C59D34364}"/>
              </a:ext>
            </a:extLst>
          </p:cNvPr>
          <p:cNvSpPr/>
          <p:nvPr/>
        </p:nvSpPr>
        <p:spPr>
          <a:xfrm>
            <a:off x="10175846" y="2907598"/>
            <a:ext cx="402671" cy="248726"/>
          </a:xfrm>
          <a:prstGeom prst="ellipse">
            <a:avLst/>
          </a:prstGeom>
          <a:noFill/>
          <a:ln w="38100">
            <a:solidFill>
              <a:srgbClr val="1E77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A6495E-5C44-D858-1442-E0BE3B5B4C3B}"/>
              </a:ext>
            </a:extLst>
          </p:cNvPr>
          <p:cNvSpPr/>
          <p:nvPr/>
        </p:nvSpPr>
        <p:spPr>
          <a:xfrm>
            <a:off x="10175846" y="5381838"/>
            <a:ext cx="402671" cy="248726"/>
          </a:xfrm>
          <a:prstGeom prst="ellipse">
            <a:avLst/>
          </a:prstGeom>
          <a:noFill/>
          <a:ln w="38100">
            <a:solidFill>
              <a:srgbClr val="1E77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9E4668-F291-0184-4FC6-87668431D445}"/>
              </a:ext>
            </a:extLst>
          </p:cNvPr>
          <p:cNvSpPr/>
          <p:nvPr/>
        </p:nvSpPr>
        <p:spPr>
          <a:xfrm>
            <a:off x="9863291" y="2947100"/>
            <a:ext cx="229480" cy="248726"/>
          </a:xfrm>
          <a:prstGeom prst="ellipse">
            <a:avLst/>
          </a:prstGeom>
          <a:noFill/>
          <a:ln w="38100">
            <a:solidFill>
              <a:srgbClr val="FF7F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52E1A6-6FAA-F402-06C5-47D84B44F849}"/>
              </a:ext>
            </a:extLst>
          </p:cNvPr>
          <p:cNvSpPr/>
          <p:nvPr/>
        </p:nvSpPr>
        <p:spPr>
          <a:xfrm>
            <a:off x="9895702" y="5381838"/>
            <a:ext cx="229480" cy="248726"/>
          </a:xfrm>
          <a:prstGeom prst="ellipse">
            <a:avLst/>
          </a:prstGeom>
          <a:noFill/>
          <a:ln w="38100">
            <a:solidFill>
              <a:srgbClr val="FF7F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4EA20-891F-680B-F713-2BE1EDF7ACBD}"/>
              </a:ext>
            </a:extLst>
          </p:cNvPr>
          <p:cNvSpPr txBox="1"/>
          <p:nvPr/>
        </p:nvSpPr>
        <p:spPr>
          <a:xfrm>
            <a:off x="10810741" y="3180900"/>
            <a:ext cx="11166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Hercules </a:t>
            </a:r>
          </a:p>
          <a:p>
            <a:r>
              <a:rPr lang="en-US" dirty="0"/>
              <a:t>stream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767807-188F-5DE8-2321-2B2DA9EF5D39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1122327" y="2947100"/>
            <a:ext cx="246747" cy="233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9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F99A-3F0F-7A7E-3AD6-4B5FA7A1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groups vs resonances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011E6-7194-D963-4A92-F483EE90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Adam Dillamore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7D88E-1697-F081-D989-15F91CBC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8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45F99E-8F2C-AAEC-E257-D93F08F30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Contours show observed asymmetry, </a:t>
            </a:r>
            <a:r>
              <a:rPr lang="en-US" dirty="0" err="1"/>
              <a:t>colours</a:t>
            </a:r>
            <a:r>
              <a:rPr lang="en-US" dirty="0"/>
              <a:t> show resonant trapping 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7663624-1E6F-4001-C18E-62FF2396E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31" y="2366765"/>
            <a:ext cx="10897337" cy="44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5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6F6A51-B5BB-011D-F640-9A9FFDA90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951" y="1189653"/>
            <a:ext cx="11020099" cy="51806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5038C-3A58-FF73-0628-9DDDE5E5A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Metallicities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3A573-C4F5-2108-1A29-E75740261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Adam Dillamore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DBFE5-9350-0A55-C88F-4657201C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39D1-B2B2-4D99-B263-4C968F18655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183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37728</TotalTime>
  <Words>576</Words>
  <Application>Microsoft Macintosh PowerPoint</Application>
  <PresentationFormat>Widescreen</PresentationFormat>
  <Paragraphs>108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Franklin Gothic Book</vt:lpstr>
      <vt:lpstr>Franklin Gothic Medium</vt:lpstr>
      <vt:lpstr>Office Theme</vt:lpstr>
      <vt:lpstr>Dynamical streams in the local stellar halo</vt:lpstr>
      <vt:lpstr>The Milky Way’s bar</vt:lpstr>
      <vt:lpstr>Bar resonances</vt:lpstr>
      <vt:lpstr>Moving groups…</vt:lpstr>
      <vt:lpstr>… in the halo?</vt:lpstr>
      <vt:lpstr>Mapping resonances in velocity space</vt:lpstr>
      <vt:lpstr>Moving groups in data and simulation</vt:lpstr>
      <vt:lpstr>Moving groups vs resonances</vt:lpstr>
      <vt:lpstr>Metallicities</vt:lpstr>
      <vt:lpstr>Radial phase space</vt:lpstr>
      <vt:lpstr>Radial phase space</vt:lpstr>
      <vt:lpstr>Constraint on the Milky Way’s potential</vt:lpstr>
      <vt:lpstr>Constraint on Ωb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stellar halo walks into a bar: creation of substructure</dc:title>
  <dc:creator>Adam Dillamore</dc:creator>
  <cp:lastModifiedBy>Dillamore, Adam</cp:lastModifiedBy>
  <cp:revision>18</cp:revision>
  <dcterms:created xsi:type="dcterms:W3CDTF">2023-06-14T15:10:39Z</dcterms:created>
  <dcterms:modified xsi:type="dcterms:W3CDTF">2025-07-10T11:49:06Z</dcterms:modified>
</cp:coreProperties>
</file>