
<file path=[Content_Types].xml><?xml version="1.0" encoding="utf-8"?>
<Types xmlns="http://schemas.openxmlformats.org/package/2006/content-types">
  <Default Extension="gif" ContentType="image/gif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1.xml" ContentType="application/vnd.openxmlformats-officedocument.presentationml.tags+xml"/>
  <Override PartName="/ppt/notesSlides/notesSlide5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6.xml" ContentType="application/vnd.openxmlformats-officedocument.presentationml.notesSlide+xml"/>
  <Override PartName="/ppt/tags/tag4.xml" ContentType="application/vnd.openxmlformats-officedocument.presentationml.tag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29"/>
  </p:notesMasterIdLst>
  <p:sldIdLst>
    <p:sldId id="256" r:id="rId2"/>
    <p:sldId id="390" r:id="rId3"/>
    <p:sldId id="528" r:id="rId4"/>
    <p:sldId id="529" r:id="rId5"/>
    <p:sldId id="452" r:id="rId6"/>
    <p:sldId id="372" r:id="rId7"/>
    <p:sldId id="524" r:id="rId8"/>
    <p:sldId id="525" r:id="rId9"/>
    <p:sldId id="526" r:id="rId10"/>
    <p:sldId id="530" r:id="rId11"/>
    <p:sldId id="453" r:id="rId12"/>
    <p:sldId id="516" r:id="rId13"/>
    <p:sldId id="416" r:id="rId14"/>
    <p:sldId id="438" r:id="rId15"/>
    <p:sldId id="402" r:id="rId16"/>
    <p:sldId id="468" r:id="rId17"/>
    <p:sldId id="527" r:id="rId18"/>
    <p:sldId id="512" r:id="rId19"/>
    <p:sldId id="448" r:id="rId20"/>
    <p:sldId id="482" r:id="rId21"/>
    <p:sldId id="473" r:id="rId22"/>
    <p:sldId id="477" r:id="rId23"/>
    <p:sldId id="478" r:id="rId24"/>
    <p:sldId id="392" r:id="rId25"/>
    <p:sldId id="522" r:id="rId26"/>
    <p:sldId id="520" r:id="rId27"/>
    <p:sldId id="430" r:id="rId2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334A5A91-23D8-DE41-923A-E30F57799800}">
          <p14:sldIdLst>
            <p14:sldId id="256"/>
          </p14:sldIdLst>
        </p14:section>
        <p14:section name="Disturbed Milky Way" id="{054EE5AB-9B2D-B64B-90ED-5A40C574C221}">
          <p14:sldIdLst>
            <p14:sldId id="390"/>
            <p14:sldId id="528"/>
            <p14:sldId id="529"/>
            <p14:sldId id="452"/>
            <p14:sldId id="372"/>
            <p14:sldId id="524"/>
            <p14:sldId id="525"/>
            <p14:sldId id="526"/>
            <p14:sldId id="530"/>
            <p14:sldId id="453"/>
            <p14:sldId id="516"/>
          </p14:sldIdLst>
        </p14:section>
        <p14:section name="The end" id="{BA0CEE39-66BD-CF48-B67B-0496E0AB64C6}">
          <p14:sldIdLst>
            <p14:sldId id="416"/>
            <p14:sldId id="438"/>
            <p14:sldId id="402"/>
            <p14:sldId id="468"/>
            <p14:sldId id="527"/>
            <p14:sldId id="512"/>
          </p14:sldIdLst>
        </p14:section>
        <p14:section name="Miscellania" id="{948C5E2C-00AE-614D-81FF-DFB8A0B41D20}">
          <p14:sldIdLst>
            <p14:sldId id="448"/>
            <p14:sldId id="482"/>
            <p14:sldId id="473"/>
            <p14:sldId id="477"/>
            <p14:sldId id="478"/>
            <p14:sldId id="392"/>
            <p14:sldId id="522"/>
            <p14:sldId id="520"/>
            <p14:sldId id="430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5B59"/>
    <a:srgbClr val="F90004"/>
    <a:srgbClr val="0D0D0D"/>
    <a:srgbClr val="C95A4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754"/>
    <p:restoredTop sz="85274"/>
  </p:normalViewPr>
  <p:slideViewPr>
    <p:cSldViewPr snapToGrid="0" snapToObjects="1">
      <p:cViewPr varScale="1">
        <p:scale>
          <a:sx n="90" d="100"/>
          <a:sy n="90" d="100"/>
        </p:scale>
        <p:origin x="224" y="568"/>
      </p:cViewPr>
      <p:guideLst/>
    </p:cSldViewPr>
  </p:slideViewPr>
  <p:outlineViewPr>
    <p:cViewPr>
      <p:scale>
        <a:sx n="33" d="100"/>
        <a:sy n="33" d="100"/>
      </p:scale>
      <p:origin x="0" y="-8304"/>
    </p:cViewPr>
  </p:outlineViewPr>
  <p:notesTextViewPr>
    <p:cViewPr>
      <p:scale>
        <a:sx n="20" d="100"/>
        <a:sy n="20" d="100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8E1DB1D-413A-954D-97D8-7DDB3F16B931}" type="datetimeFigureOut">
              <a:rPr lang="en-GB" smtClean="0"/>
              <a:t>10/07/2025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F34CF6B-BA22-2245-9B20-F05A838F0D2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720347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34CF6B-BA22-2245-9B20-F05A838F0D2B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934656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Solar neighbourhood </a:t>
            </a:r>
          </a:p>
          <a:p>
            <a:r>
              <a:rPr lang="en-GB" dirty="0"/>
              <a:t>Disk outskirts (&gt;10kpc from Sun)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34CF6B-BA22-2245-9B20-F05A838F0D2B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8923866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34CF6B-BA22-2245-9B20-F05A838F0D2B}" type="slidenum">
              <a:rPr lang="en-GB" smtClean="0"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6714684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34CF6B-BA22-2245-9B20-F05A838F0D2B}" type="slidenum">
              <a:rPr lang="en-GB" smtClean="0"/>
              <a:t>25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667249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34CF6B-BA22-2245-9B20-F05A838F0D2B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323458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34CF6B-BA22-2245-9B20-F05A838F0D2B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74551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Warp</a:t>
            </a:r>
          </a:p>
          <a:p>
            <a:r>
              <a:rPr lang="en-GB" dirty="0"/>
              <a:t>Bending vs breathing mode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34CF6B-BA22-2245-9B20-F05A838F0D2B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0832025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34CF6B-BA22-2245-9B20-F05A838F0D2B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8916040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34CF6B-BA22-2245-9B20-F05A838F0D2B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483560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34CF6B-BA22-2245-9B20-F05A838F0D2B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4509130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34CF6B-BA22-2245-9B20-F05A838F0D2B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1950666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N.B. 13 minutes total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34CF6B-BA22-2245-9B20-F05A838F0D2B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19252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1EA5AB-8056-1043-9274-B035B41453FE}" type="datetimeFigureOut">
              <a:rPr lang="en-GB" smtClean="0"/>
              <a:t>10/07/2025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BD5478-14EF-0B43-AD5F-62FA9BC9697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469432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1EA5AB-8056-1043-9274-B035B41453FE}" type="datetimeFigureOut">
              <a:rPr lang="en-GB" smtClean="0"/>
              <a:t>10/07/2025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BD5478-14EF-0B43-AD5F-62FA9BC9697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12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1EA5AB-8056-1043-9274-B035B41453FE}" type="datetimeFigureOut">
              <a:rPr lang="en-GB" smtClean="0"/>
              <a:t>10/07/2025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BD5478-14EF-0B43-AD5F-62FA9BC9697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239237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1EA5AB-8056-1043-9274-B035B41453FE}" type="datetimeFigureOut">
              <a:rPr lang="en-GB" smtClean="0"/>
              <a:t>10/07/2025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BD5478-14EF-0B43-AD5F-62FA9BC9697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569633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1EA5AB-8056-1043-9274-B035B41453FE}" type="datetimeFigureOut">
              <a:rPr lang="en-GB" smtClean="0"/>
              <a:t>10/07/2025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BD5478-14EF-0B43-AD5F-62FA9BC9697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547349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1EA5AB-8056-1043-9274-B035B41453FE}" type="datetimeFigureOut">
              <a:rPr lang="en-GB" smtClean="0"/>
              <a:t>10/07/2025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BD5478-14EF-0B43-AD5F-62FA9BC9697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734909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1EA5AB-8056-1043-9274-B035B41453FE}" type="datetimeFigureOut">
              <a:rPr lang="en-GB" smtClean="0"/>
              <a:t>10/07/2025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BD5478-14EF-0B43-AD5F-62FA9BC9697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92275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1EA5AB-8056-1043-9274-B035B41453FE}" type="datetimeFigureOut">
              <a:rPr lang="en-GB" smtClean="0"/>
              <a:t>10/07/2025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BD5478-14EF-0B43-AD5F-62FA9BC9697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375989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1EA5AB-8056-1043-9274-B035B41453FE}" type="datetimeFigureOut">
              <a:rPr lang="en-GB" smtClean="0"/>
              <a:t>10/07/2025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BD5478-14EF-0B43-AD5F-62FA9BC9697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631627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1EA5AB-8056-1043-9274-B035B41453FE}" type="datetimeFigureOut">
              <a:rPr lang="en-GB" smtClean="0"/>
              <a:t>10/07/2025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BD5478-14EF-0B43-AD5F-62FA9BC9697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632151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1EA5AB-8056-1043-9274-B035B41453FE}" type="datetimeFigureOut">
              <a:rPr lang="en-GB" smtClean="0"/>
              <a:t>10/07/2025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BD5478-14EF-0B43-AD5F-62FA9BC9697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461318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1EA5AB-8056-1043-9274-B035B41453FE}" type="datetimeFigureOut">
              <a:rPr lang="en-GB" smtClean="0"/>
              <a:t>10/07/2025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BD5478-14EF-0B43-AD5F-62FA9BC9697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592693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Relationship Id="rId5" Type="http://schemas.openxmlformats.org/officeDocument/2006/relationships/image" Target="../media/image16.png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5" Type="http://schemas.openxmlformats.org/officeDocument/2006/relationships/image" Target="../media/image26.png"/><Relationship Id="rId4" Type="http://schemas.openxmlformats.org/officeDocument/2006/relationships/notesSlide" Target="../notesSlides/notesSlide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media" Target="../media/media8.mp4"/><Relationship Id="rId7" Type="http://schemas.openxmlformats.org/officeDocument/2006/relationships/image" Target="../media/image30.png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6" Type="http://schemas.openxmlformats.org/officeDocument/2006/relationships/image" Target="../media/image29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8.mp4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9.mp4"/><Relationship Id="rId1" Type="http://schemas.microsoft.com/office/2007/relationships/media" Target="../media/media9.mp4"/><Relationship Id="rId4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0.mp4"/><Relationship Id="rId1" Type="http://schemas.microsoft.com/office/2007/relationships/media" Target="../media/media10.mp4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microsoft.com/office/2007/relationships/media" Target="../media/media12.mp4"/><Relationship Id="rId7" Type="http://schemas.openxmlformats.org/officeDocument/2006/relationships/image" Target="../media/image38.png"/><Relationship Id="rId2" Type="http://schemas.openxmlformats.org/officeDocument/2006/relationships/video" Target="../media/media11.mp4"/><Relationship Id="rId1" Type="http://schemas.microsoft.com/office/2007/relationships/media" Target="../media/media11.mp4"/><Relationship Id="rId6" Type="http://schemas.openxmlformats.org/officeDocument/2006/relationships/notesSlide" Target="../notesSlides/notesSlide11.xml"/><Relationship Id="rId5" Type="http://schemas.openxmlformats.org/officeDocument/2006/relationships/slideLayout" Target="../slideLayouts/slideLayout7.xml"/><Relationship Id="rId4" Type="http://schemas.openxmlformats.org/officeDocument/2006/relationships/video" Target="../media/media12.mp4"/><Relationship Id="rId9" Type="http://schemas.openxmlformats.org/officeDocument/2006/relationships/image" Target="../media/image3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3.mp4"/><Relationship Id="rId1" Type="http://schemas.microsoft.com/office/2007/relationships/media" Target="../media/media13.mp4"/><Relationship Id="rId4" Type="http://schemas.openxmlformats.org/officeDocument/2006/relationships/image" Target="../media/image4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4.mp4"/><Relationship Id="rId1" Type="http://schemas.microsoft.com/office/2007/relationships/media" Target="../media/media14.mp4"/><Relationship Id="rId4" Type="http://schemas.openxmlformats.org/officeDocument/2006/relationships/image" Target="../media/image41.png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media" Target="../media/media16.mp4"/><Relationship Id="rId7" Type="http://schemas.openxmlformats.org/officeDocument/2006/relationships/image" Target="../media/image43.png"/><Relationship Id="rId2" Type="http://schemas.openxmlformats.org/officeDocument/2006/relationships/video" Target="../media/media15.mp4"/><Relationship Id="rId1" Type="http://schemas.microsoft.com/office/2007/relationships/media" Target="../media/media15.mp4"/><Relationship Id="rId6" Type="http://schemas.openxmlformats.org/officeDocument/2006/relationships/image" Target="../media/image42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16.mp4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microsoft.com/office/2007/relationships/media" Target="../media/media2.mp4"/><Relationship Id="rId7" Type="http://schemas.openxmlformats.org/officeDocument/2006/relationships/image" Target="../media/image12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notesSlide" Target="../notesSlides/notesSlide3.xml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2.mp4"/><Relationship Id="rId9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17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6" Type="http://schemas.openxmlformats.org/officeDocument/2006/relationships/image" Target="../media/image16.png"/><Relationship Id="rId5" Type="http://schemas.openxmlformats.org/officeDocument/2006/relationships/image" Target="../media/image5.jpg"/><Relationship Id="rId4" Type="http://schemas.openxmlformats.org/officeDocument/2006/relationships/image" Target="../media/image15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video" Target="../media/media3.mp4"/><Relationship Id="rId2" Type="http://schemas.microsoft.com/office/2007/relationships/media" Target="../media/media3.mp4"/><Relationship Id="rId1" Type="http://schemas.openxmlformats.org/officeDocument/2006/relationships/tags" Target="../tags/tag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video" Target="../media/media4.mp4"/><Relationship Id="rId7" Type="http://schemas.openxmlformats.org/officeDocument/2006/relationships/notesSlide" Target="../notesSlides/notesSlide6.xml"/><Relationship Id="rId2" Type="http://schemas.microsoft.com/office/2007/relationships/media" Target="../media/media4.mp4"/><Relationship Id="rId1" Type="http://schemas.openxmlformats.org/officeDocument/2006/relationships/tags" Target="../tags/tag3.xml"/><Relationship Id="rId6" Type="http://schemas.openxmlformats.org/officeDocument/2006/relationships/slideLayout" Target="../slideLayouts/slideLayout7.xml"/><Relationship Id="rId5" Type="http://schemas.openxmlformats.org/officeDocument/2006/relationships/video" Target="../media/media5.mp4"/><Relationship Id="rId4" Type="http://schemas.microsoft.com/office/2007/relationships/media" Target="../media/media5.mp4"/><Relationship Id="rId9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E3C03D8-A011-5F43-A53C-9DE9451141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81000"/>
            <a:ext cx="12196800" cy="6098400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5CF0DC07-7444-3D43-8A9B-1CD50E76D3D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63148" y="5147156"/>
            <a:ext cx="9144000" cy="1098395"/>
          </a:xfrm>
        </p:spPr>
        <p:txBody>
          <a:bodyPr>
            <a:normAutofit fontScale="92500" lnSpcReduction="20000"/>
          </a:bodyPr>
          <a:lstStyle/>
          <a:p>
            <a:r>
              <a:rPr lang="en-GB" dirty="0">
                <a:solidFill>
                  <a:srgbClr val="FFFFFF"/>
                </a:solidFill>
              </a:rPr>
              <a:t>Paul McMillan </a:t>
            </a:r>
          </a:p>
          <a:p>
            <a:r>
              <a:rPr lang="en-GB" dirty="0">
                <a:solidFill>
                  <a:srgbClr val="FFFFFF"/>
                </a:solidFill>
              </a:rPr>
              <a:t>(University of Leicester)</a:t>
            </a:r>
          </a:p>
          <a:p>
            <a:r>
              <a:rPr lang="en-GB" sz="1300" dirty="0">
                <a:solidFill>
                  <a:srgbClr val="FFFFFF"/>
                </a:solidFill>
              </a:rPr>
              <a:t>Collaborators: Simon </a:t>
            </a:r>
            <a:r>
              <a:rPr lang="en-GB" sz="1300" dirty="0" err="1">
                <a:solidFill>
                  <a:srgbClr val="FFFFFF"/>
                </a:solidFill>
              </a:rPr>
              <a:t>Alinder</a:t>
            </a:r>
            <a:r>
              <a:rPr lang="en-GB" sz="1300" dirty="0">
                <a:solidFill>
                  <a:srgbClr val="FFFFFF"/>
                </a:solidFill>
              </a:rPr>
              <a:t>, Thomas Bensby, Viktor Hrannar Jönsson, David Hobbs, Daniel Mikkola, Jonathan Petersson (Lund Observatory); Seti Astrophel, Urvi Modha (Leicester); Gaia DPAC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193BED1-C95D-9B44-A311-AB757B94797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07868" y="1041042"/>
            <a:ext cx="10376264" cy="1699060"/>
          </a:xfrm>
        </p:spPr>
        <p:txBody>
          <a:bodyPr>
            <a:normAutofit/>
          </a:bodyPr>
          <a:lstStyle/>
          <a:p>
            <a:r>
              <a:rPr lang="en-GB" sz="4800" dirty="0">
                <a:solidFill>
                  <a:srgbClr val="FFFFFF"/>
                </a:solidFill>
              </a:rPr>
              <a:t>The disturbance(s) of the outer Milky Way disc</a:t>
            </a: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5C96952D-B715-A74D-A9B7-0B9B5D9D60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57988" y="0"/>
            <a:ext cx="901826" cy="901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929CD31-2E79-DB16-66ED-096CED2B2142}"/>
              </a:ext>
            </a:extLst>
          </p:cNvPr>
          <p:cNvSpPr txBox="1"/>
          <p:nvPr/>
        </p:nvSpPr>
        <p:spPr>
          <a:xfrm>
            <a:off x="9910480" y="5147156"/>
            <a:ext cx="22493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sz="1200" dirty="0"/>
          </a:p>
          <a:p>
            <a:r>
              <a:rPr lang="en-GB" sz="1200" dirty="0"/>
              <a:t>@</a:t>
            </a:r>
            <a:r>
              <a:rPr lang="en-GB" sz="1200" dirty="0" err="1"/>
              <a:t>mcmillan-astro.bsky.social</a:t>
            </a:r>
            <a:endParaRPr lang="en-GB" sz="1200" dirty="0"/>
          </a:p>
        </p:txBody>
      </p:sp>
      <p:pic>
        <p:nvPicPr>
          <p:cNvPr id="7" name="Picture 2" descr="Bluesky Help Center home page">
            <a:extLst>
              <a:ext uri="{FF2B5EF4-FFF2-40B4-BE49-F238E27FC236}">
                <a16:creationId xmlns:a16="http://schemas.microsoft.com/office/drawing/2014/main" id="{857DC300-085C-5937-FB88-71BADB42F0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31080" y="5308138"/>
            <a:ext cx="279400" cy="27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 descr="A red sign with white text&#10;&#10;Description automatically generated">
            <a:extLst>
              <a:ext uri="{FF2B5EF4-FFF2-40B4-BE49-F238E27FC236}">
                <a16:creationId xmlns:a16="http://schemas.microsoft.com/office/drawing/2014/main" id="{C81ADD6A-D889-DD8F-6D73-75A5E8898D0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4800" y="0"/>
            <a:ext cx="1714857" cy="612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046771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035F11A-3400-BD4E-AF6C-CD88167CA96E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359528" y="1526319"/>
            <a:ext cx="5638083" cy="436895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270DB2E-F34A-1FFA-D69B-4881D885A340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265599" y="132388"/>
            <a:ext cx="6725612" cy="6725612"/>
          </a:xfrm>
          <a:prstGeom prst="rect">
            <a:avLst/>
          </a:prstGeom>
        </p:spPr>
      </p:pic>
      <p:pic>
        <p:nvPicPr>
          <p:cNvPr id="17" name="Picture 16" descr="A fan shaped fan made of squares&#10;&#10;Description automatically generated">
            <a:extLst>
              <a:ext uri="{FF2B5EF4-FFF2-40B4-BE49-F238E27FC236}">
                <a16:creationId xmlns:a16="http://schemas.microsoft.com/office/drawing/2014/main" id="{14F89A38-E9C3-0629-3D3D-EF37AE0BED86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214881" y="3328888"/>
            <a:ext cx="2667737" cy="200080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213596F-3A17-DA67-60A6-C980ABB7BEDE}"/>
              </a:ext>
            </a:extLst>
          </p:cNvPr>
          <p:cNvSpPr txBox="1"/>
          <p:nvPr/>
        </p:nvSpPr>
        <p:spPr>
          <a:xfrm>
            <a:off x="3009491" y="408478"/>
            <a:ext cx="563808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5400" dirty="0"/>
              <a:t>Precessing warp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365869A-C1E9-47FB-BDB2-A95AF2A10640}"/>
              </a:ext>
            </a:extLst>
          </p:cNvPr>
          <p:cNvSpPr txBox="1"/>
          <p:nvPr/>
        </p:nvSpPr>
        <p:spPr>
          <a:xfrm>
            <a:off x="2272606" y="5864745"/>
            <a:ext cx="224452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/>
              <a:t>Toy model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72C59D1-8684-67C3-CEFD-C697A580ACA3}"/>
              </a:ext>
            </a:extLst>
          </p:cNvPr>
          <p:cNvSpPr txBox="1"/>
          <p:nvPr/>
        </p:nvSpPr>
        <p:spPr>
          <a:xfrm>
            <a:off x="6981423" y="5864746"/>
            <a:ext cx="361990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/>
              <a:t>View from above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79388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861"/>
    </mc:Choice>
    <mc:Fallback xmlns="">
      <p:transition spd="slow" advTm="708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3178" objId="18"/>
        <p14:playEvt time="3182" objId="19"/>
        <p14:stopEvt time="45504" objId="19"/>
        <p14:stopEvt time="45522" objId="18"/>
      </p14:showEvtLst>
    </p:ext>
  </p:extLs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A987D40-7524-4115-C723-3F0392C976E8}"/>
              </a:ext>
            </a:extLst>
          </p:cNvPr>
          <p:cNvSpPr txBox="1"/>
          <p:nvPr/>
        </p:nvSpPr>
        <p:spPr>
          <a:xfrm>
            <a:off x="2099258" y="491984"/>
            <a:ext cx="7794121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800" dirty="0"/>
              <a:t>We can fit a simple warp model to this data</a:t>
            </a:r>
          </a:p>
          <a:p>
            <a:pPr algn="ctr"/>
            <a:r>
              <a:rPr lang="en-GB" sz="2800" dirty="0"/>
              <a:t>Precession ~13 km/s/kpc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FB08465-6DAD-AA2A-ABCF-C84CC0A44E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31296" y="0"/>
            <a:ext cx="1060704" cy="1060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A graph of a graph of a number of numbers&#10;&#10;Description automatically generated with medium confidence">
            <a:extLst>
              <a:ext uri="{FF2B5EF4-FFF2-40B4-BE49-F238E27FC236}">
                <a16:creationId xmlns:a16="http://schemas.microsoft.com/office/drawing/2014/main" id="{0F43F71F-153F-11D7-3932-812B7210C4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5000" y="1967345"/>
            <a:ext cx="10717527" cy="348319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5E3B78C-2573-5DE4-7D83-92A849A483D5}"/>
              </a:ext>
            </a:extLst>
          </p:cNvPr>
          <p:cNvSpPr txBox="1"/>
          <p:nvPr/>
        </p:nvSpPr>
        <p:spPr>
          <a:xfrm>
            <a:off x="3791226" y="5787129"/>
            <a:ext cx="41376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Hrannar Jónsson &amp; McMillan (2024)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FA2EE65-F237-12C1-D675-60E953F6BB4D}"/>
              </a:ext>
            </a:extLst>
          </p:cNvPr>
          <p:cNvSpPr txBox="1"/>
          <p:nvPr/>
        </p:nvSpPr>
        <p:spPr>
          <a:xfrm>
            <a:off x="555000" y="6262216"/>
            <a:ext cx="49888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/>
              <a:t>(again, see also Chen et al 2019, Poggio et al 2020, 2021, </a:t>
            </a:r>
            <a:r>
              <a:rPr lang="en-GB" sz="1200" dirty="0" err="1"/>
              <a:t>Dehnen</a:t>
            </a:r>
            <a:r>
              <a:rPr lang="en-GB" sz="1200" dirty="0"/>
              <a:t> et al 2023, Cabrera-</a:t>
            </a:r>
            <a:r>
              <a:rPr lang="en-GB" sz="1200" dirty="0" err="1"/>
              <a:t>Gadera</a:t>
            </a:r>
            <a:r>
              <a:rPr lang="en-GB" sz="1200" dirty="0"/>
              <a:t> et al 2024, Uppal et al 2024) </a:t>
            </a:r>
          </a:p>
        </p:txBody>
      </p:sp>
    </p:spTree>
    <p:extLst>
      <p:ext uri="{BB962C8B-B14F-4D97-AF65-F5344CB8AC3E}">
        <p14:creationId xmlns:p14="http://schemas.microsoft.com/office/powerpoint/2010/main" val="134818731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EF2291-C6DB-DE90-60DA-4DAAA8F202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06B3508-30C0-8541-49D7-9591CF3A6E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31296" y="0"/>
            <a:ext cx="1060704" cy="1060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01CDC1D-1BC8-F315-0311-D73C847382EA}"/>
              </a:ext>
            </a:extLst>
          </p:cNvPr>
          <p:cNvSpPr txBox="1"/>
          <p:nvPr/>
        </p:nvSpPr>
        <p:spPr>
          <a:xfrm>
            <a:off x="3878208" y="5849628"/>
            <a:ext cx="41376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Hrannar Jónsson &amp; McMillan (2024)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9E066B8-0EE4-1686-CAE7-4CE00A8062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2624484" y="-661866"/>
            <a:ext cx="6088280" cy="6991552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C846CD32-6627-5916-98CE-E7FBA71F12A7}"/>
              </a:ext>
            </a:extLst>
          </p:cNvPr>
          <p:cNvSpPr/>
          <p:nvPr/>
        </p:nvSpPr>
        <p:spPr>
          <a:xfrm>
            <a:off x="8662179" y="1751412"/>
            <a:ext cx="860962" cy="23299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A9F171C-1395-191E-8D8F-551E410464EF}"/>
              </a:ext>
            </a:extLst>
          </p:cNvPr>
          <p:cNvSpPr txBox="1"/>
          <p:nvPr/>
        </p:nvSpPr>
        <p:spPr>
          <a:xfrm>
            <a:off x="842587" y="4668087"/>
            <a:ext cx="5483088" cy="954107"/>
          </a:xfrm>
          <a:prstGeom prst="rect">
            <a:avLst/>
          </a:prstGeom>
          <a:noFill/>
          <a:ln w="2222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800" dirty="0"/>
              <a:t>Warp line-of-nodes (purely kinematics estimate)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B149B0F-DCE7-D459-3D57-27646BF8E7A1}"/>
              </a:ext>
            </a:extLst>
          </p:cNvPr>
          <p:cNvSpPr txBox="1"/>
          <p:nvPr/>
        </p:nvSpPr>
        <p:spPr>
          <a:xfrm>
            <a:off x="5947044" y="2044262"/>
            <a:ext cx="3786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☉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B358F094-CAAE-C021-854A-7E0EA6D1D738}"/>
              </a:ext>
            </a:extLst>
          </p:cNvPr>
          <p:cNvCxnSpPr/>
          <p:nvPr/>
        </p:nvCxnSpPr>
        <p:spPr>
          <a:xfrm>
            <a:off x="6122081" y="2286403"/>
            <a:ext cx="0" cy="2069196"/>
          </a:xfrm>
          <a:prstGeom prst="line">
            <a:avLst/>
          </a:prstGeom>
          <a:ln w="666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57D1E02B-70A5-064A-4789-EB87ADEE35C6}"/>
              </a:ext>
            </a:extLst>
          </p:cNvPr>
          <p:cNvSpPr txBox="1"/>
          <p:nvPr/>
        </p:nvSpPr>
        <p:spPr>
          <a:xfrm>
            <a:off x="7342099" y="4668087"/>
            <a:ext cx="4362083" cy="954107"/>
          </a:xfrm>
          <a:prstGeom prst="rect">
            <a:avLst/>
          </a:prstGeom>
          <a:noFill/>
          <a:ln w="22225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GB" sz="2800" dirty="0"/>
              <a:t>From stellar positions, should be ~180°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B0F47623-6C7A-B8C4-2A84-11FE7DE8A729}"/>
              </a:ext>
            </a:extLst>
          </p:cNvPr>
          <p:cNvCxnSpPr>
            <a:cxnSpLocks/>
            <a:stCxn id="6" idx="0"/>
          </p:cNvCxnSpPr>
          <p:nvPr/>
        </p:nvCxnSpPr>
        <p:spPr>
          <a:xfrm flipH="1" flipV="1">
            <a:off x="6297119" y="3823855"/>
            <a:ext cx="3226022" cy="844232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C7EEE4E8-5635-F682-5A36-38FECC873906}"/>
              </a:ext>
            </a:extLst>
          </p:cNvPr>
          <p:cNvSpPr txBox="1"/>
          <p:nvPr/>
        </p:nvSpPr>
        <p:spPr>
          <a:xfrm>
            <a:off x="3993776" y="218177"/>
            <a:ext cx="1324402" cy="58477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R[kpc]</a:t>
            </a:r>
          </a:p>
        </p:txBody>
      </p:sp>
    </p:spTree>
    <p:extLst>
      <p:ext uri="{BB962C8B-B14F-4D97-AF65-F5344CB8AC3E}">
        <p14:creationId xmlns:p14="http://schemas.microsoft.com/office/powerpoint/2010/main" val="3998599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E13C652-5F12-6810-6E6E-DCFA9B70C896}"/>
              </a:ext>
            </a:extLst>
          </p:cNvPr>
          <p:cNvSpPr txBox="1"/>
          <p:nvPr/>
        </p:nvSpPr>
        <p:spPr>
          <a:xfrm>
            <a:off x="1305618" y="487073"/>
            <a:ext cx="896110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800" dirty="0"/>
              <a:t>McMillan et al 2022 </a:t>
            </a:r>
          </a:p>
          <a:p>
            <a:pPr algn="ctr"/>
            <a:r>
              <a:rPr lang="en-GB" sz="2800" dirty="0"/>
              <a:t>(following Bland-Hawthorn &amp; Tepper-Garcia, 2021)</a:t>
            </a:r>
          </a:p>
        </p:txBody>
      </p:sp>
      <p:pic>
        <p:nvPicPr>
          <p:cNvPr id="3" name="hbd_7_hyrdisc_sink_4_comp5_7_snap1_201_xyxzyz (1)" descr="hbd_7_hyrdisc_sink_4_comp5_7_snap1_201_xyxzyz (1)">
            <a:hlinkClick r:id="" action="ppaction://media"/>
            <a:extLst>
              <a:ext uri="{FF2B5EF4-FFF2-40B4-BE49-F238E27FC236}">
                <a16:creationId xmlns:a16="http://schemas.microsoft.com/office/drawing/2014/main" id="{BC34F2D0-607E-3A1F-3C6D-D55DE687D80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04341" y="1897380"/>
            <a:ext cx="10983318" cy="366110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E985EA8-34BC-2BBA-5053-B590148699AE}"/>
              </a:ext>
            </a:extLst>
          </p:cNvPr>
          <p:cNvSpPr txBox="1"/>
          <p:nvPr/>
        </p:nvSpPr>
        <p:spPr>
          <a:xfrm>
            <a:off x="4087277" y="5814631"/>
            <a:ext cx="40174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/>
              <a:t>Simplified simulation of impact</a:t>
            </a:r>
          </a:p>
        </p:txBody>
      </p:sp>
    </p:spTree>
    <p:extLst>
      <p:ext uri="{BB962C8B-B14F-4D97-AF65-F5344CB8AC3E}">
        <p14:creationId xmlns:p14="http://schemas.microsoft.com/office/powerpoint/2010/main" val="25796648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1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ED8C70A-4396-7BA0-8BBC-761FCF7E0E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37954" y="850696"/>
            <a:ext cx="6833346" cy="443447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911ABCD-5A05-449C-0C43-7B83767697F4}"/>
              </a:ext>
            </a:extLst>
          </p:cNvPr>
          <p:cNvSpPr txBox="1"/>
          <p:nvPr/>
        </p:nvSpPr>
        <p:spPr>
          <a:xfrm>
            <a:off x="393700" y="850696"/>
            <a:ext cx="295910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/>
              <a:t>Set up to be a self gravitating </a:t>
            </a:r>
          </a:p>
          <a:p>
            <a:r>
              <a:rPr lang="en-GB" sz="2800" dirty="0"/>
              <a:t>simulation of impulsive perturbation</a:t>
            </a:r>
          </a:p>
          <a:p>
            <a:endParaRPr lang="en-GB" sz="2800" dirty="0"/>
          </a:p>
          <a:p>
            <a:r>
              <a:rPr lang="en-GB" sz="2800" dirty="0"/>
              <a:t>Phase-spiral forms</a:t>
            </a:r>
          </a:p>
          <a:p>
            <a:r>
              <a:rPr lang="en-GB" sz="2000" dirty="0"/>
              <a:t>(Bland-Hawthorn &amp; Tepper-Garcia 2021)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E189FC2-C18B-6264-4B79-1936934382DD}"/>
              </a:ext>
            </a:extLst>
          </p:cNvPr>
          <p:cNvSpPr txBox="1"/>
          <p:nvPr/>
        </p:nvSpPr>
        <p:spPr>
          <a:xfrm rot="5400000">
            <a:off x="3222633" y="2789689"/>
            <a:ext cx="265810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/>
              <a:t>Time in </a:t>
            </a:r>
            <a:r>
              <a:rPr lang="en-GB" sz="2800" dirty="0" err="1"/>
              <a:t>Myr</a:t>
            </a:r>
            <a:r>
              <a:rPr lang="en-GB" sz="2800" dirty="0"/>
              <a:t> →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280F37D-B38D-B3C4-ED82-64408979057E}"/>
              </a:ext>
            </a:extLst>
          </p:cNvPr>
          <p:cNvSpPr txBox="1"/>
          <p:nvPr/>
        </p:nvSpPr>
        <p:spPr>
          <a:xfrm>
            <a:off x="5575983" y="5397500"/>
            <a:ext cx="56557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400" dirty="0"/>
              <a:t> ← Different angles around galaxy →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6D73E50-23DE-2FE2-84DA-5A23DD005E2E}"/>
              </a:ext>
            </a:extLst>
          </p:cNvPr>
          <p:cNvSpPr txBox="1"/>
          <p:nvPr/>
        </p:nvSpPr>
        <p:spPr>
          <a:xfrm>
            <a:off x="4813293" y="6170477"/>
            <a:ext cx="70791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See also Laporte et al 2019, Hunt et al 2021, Gandhi et al 2022</a:t>
            </a:r>
          </a:p>
        </p:txBody>
      </p:sp>
    </p:spTree>
    <p:extLst>
      <p:ext uri="{BB962C8B-B14F-4D97-AF65-F5344CB8AC3E}">
        <p14:creationId xmlns:p14="http://schemas.microsoft.com/office/powerpoint/2010/main" val="229825926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C60D2F20-3D77-3EB9-39E2-AB05A656CE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34382" y="318528"/>
            <a:ext cx="8167746" cy="1143000"/>
          </a:xfrm>
        </p:spPr>
        <p:txBody>
          <a:bodyPr>
            <a:normAutofit fontScale="90000"/>
          </a:bodyPr>
          <a:lstStyle/>
          <a:p>
            <a:r>
              <a:rPr lang="en-GB" dirty="0"/>
              <a:t>Reminder of what we see in the Milky Way</a:t>
            </a:r>
          </a:p>
        </p:txBody>
      </p:sp>
      <p:pic>
        <p:nvPicPr>
          <p:cNvPr id="6" name="Picture 5" descr="A screenshot of a computer screen&#10;&#10;Description automatically generated">
            <a:extLst>
              <a:ext uri="{FF2B5EF4-FFF2-40B4-BE49-F238E27FC236}">
                <a16:creationId xmlns:a16="http://schemas.microsoft.com/office/drawing/2014/main" id="{F357B2C8-5D16-AD5D-8E7C-CAA9B56A7A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6194" y="2432232"/>
            <a:ext cx="10699611" cy="3197860"/>
          </a:xfrm>
          <a:prstGeom prst="rect">
            <a:avLst/>
          </a:prstGeom>
        </p:spPr>
      </p:pic>
      <p:pic>
        <p:nvPicPr>
          <p:cNvPr id="2" name="Picture 4">
            <a:extLst>
              <a:ext uri="{FF2B5EF4-FFF2-40B4-BE49-F238E27FC236}">
                <a16:creationId xmlns:a16="http://schemas.microsoft.com/office/drawing/2014/main" id="{2D133D4F-A5EA-1D75-B38E-D553B96AAD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31296" y="0"/>
            <a:ext cx="1060704" cy="1060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5165733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ovieR_401" descr="movieR_401">
            <a:hlinkClick r:id="" action="ppaction://media"/>
            <a:extLst>
              <a:ext uri="{FF2B5EF4-FFF2-40B4-BE49-F238E27FC236}">
                <a16:creationId xmlns:a16="http://schemas.microsoft.com/office/drawing/2014/main" id="{D122BB7F-6C6A-48FA-87DB-1FD7EE567E3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75360" y="3082582"/>
            <a:ext cx="10241280" cy="3443097"/>
          </a:xfrm>
          <a:prstGeom prst="rect">
            <a:avLst/>
          </a:prstGeom>
        </p:spPr>
      </p:pic>
      <p:pic>
        <p:nvPicPr>
          <p:cNvPr id="4" name="movieR_401_timer" descr="movieR_401_timer">
            <a:hlinkClick r:id="" action="ppaction://media"/>
            <a:extLst>
              <a:ext uri="{FF2B5EF4-FFF2-40B4-BE49-F238E27FC236}">
                <a16:creationId xmlns:a16="http://schemas.microsoft.com/office/drawing/2014/main" id="{D3404FB3-72BC-5F5F-7468-F568BE637966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452854" y="1475321"/>
            <a:ext cx="3286292" cy="1314517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C60D2F20-3D77-3EB9-39E2-AB05A656CE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4412" y="332321"/>
            <a:ext cx="10623176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n-GB" dirty="0"/>
              <a:t>Velocity bifurcation appears in outer disc</a:t>
            </a:r>
          </a:p>
        </p:txBody>
      </p:sp>
    </p:spTree>
    <p:extLst>
      <p:ext uri="{BB962C8B-B14F-4D97-AF65-F5344CB8AC3E}">
        <p14:creationId xmlns:p14="http://schemas.microsoft.com/office/powerpoint/2010/main" val="2075556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0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2406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4AFD3E-929F-A3AD-7A7E-FB848139D4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Warp?</a:t>
            </a:r>
          </a:p>
        </p:txBody>
      </p:sp>
      <p:pic>
        <p:nvPicPr>
          <p:cNvPr id="6" name="xy_snap1_201_masszvz_1xrange">
            <a:hlinkClick r:id="" action="ppaction://media"/>
            <a:extLst>
              <a:ext uri="{FF2B5EF4-FFF2-40B4-BE49-F238E27FC236}">
                <a16:creationId xmlns:a16="http://schemas.microsoft.com/office/drawing/2014/main" id="{B4EF02EB-F7A1-A976-F4A2-CE610CFDEB5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5881" y="1945318"/>
            <a:ext cx="10767919" cy="276488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F78AAC3-AA3F-5BD8-E6FB-78266F02BB1E}"/>
              </a:ext>
            </a:extLst>
          </p:cNvPr>
          <p:cNvSpPr txBox="1"/>
          <p:nvPr/>
        </p:nvSpPr>
        <p:spPr>
          <a:xfrm>
            <a:off x="2766403" y="5822576"/>
            <a:ext cx="665919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3200" dirty="0"/>
              <a:t>Unclear. Investigation ongoing…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B056CFD-9DF2-A973-0180-76C90D5C0B81}"/>
              </a:ext>
            </a:extLst>
          </p:cNvPr>
          <p:cNvSpPr txBox="1"/>
          <p:nvPr/>
        </p:nvSpPr>
        <p:spPr>
          <a:xfrm>
            <a:off x="8508149" y="4810947"/>
            <a:ext cx="284885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/>
              <a:t>Animation from Tepper-Garcia</a:t>
            </a:r>
          </a:p>
        </p:txBody>
      </p:sp>
    </p:spTree>
    <p:extLst>
      <p:ext uri="{BB962C8B-B14F-4D97-AF65-F5344CB8AC3E}">
        <p14:creationId xmlns:p14="http://schemas.microsoft.com/office/powerpoint/2010/main" val="345980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1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galaxy in space&#10;&#10;Description automatically generated with low confidence">
            <a:extLst>
              <a:ext uri="{FF2B5EF4-FFF2-40B4-BE49-F238E27FC236}">
                <a16:creationId xmlns:a16="http://schemas.microsoft.com/office/drawing/2014/main" id="{6232DA2E-CE69-35E8-6BB0-350AB6F9C03C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302695" y="-189040"/>
            <a:ext cx="11586608" cy="723608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E196195-602B-820D-A5EE-30B8FF386E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17376" y="520311"/>
            <a:ext cx="7557247" cy="1143000"/>
          </a:xfrm>
        </p:spPr>
        <p:txBody>
          <a:bodyPr>
            <a:normAutofit/>
          </a:bodyPr>
          <a:lstStyle/>
          <a:p>
            <a:pPr algn="ctr"/>
            <a:r>
              <a:rPr lang="en-GB" dirty="0"/>
              <a:t>Summary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F20CCF5-106C-BCF2-B74D-DB70860BDD0E}"/>
              </a:ext>
            </a:extLst>
          </p:cNvPr>
          <p:cNvSpPr txBox="1"/>
          <p:nvPr/>
        </p:nvSpPr>
        <p:spPr>
          <a:xfrm>
            <a:off x="814798" y="1663311"/>
            <a:ext cx="10432918" cy="4832092"/>
          </a:xfrm>
          <a:prstGeom prst="rect">
            <a:avLst/>
          </a:prstGeom>
          <a:solidFill>
            <a:srgbClr val="0D0D0D">
              <a:alpha val="54118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800" dirty="0"/>
              <a:t>The outer disc is shaking vertically</a:t>
            </a:r>
          </a:p>
          <a:p>
            <a:pPr algn="ctr"/>
            <a:endParaRPr lang="en-GB" sz="2800" dirty="0"/>
          </a:p>
          <a:p>
            <a:pPr algn="ctr"/>
            <a:r>
              <a:rPr lang="en-GB" sz="2800" dirty="0"/>
              <a:t>This manifests as a phase spiral, velocity break, and warp (depending on how you look at it)</a:t>
            </a:r>
          </a:p>
          <a:p>
            <a:pPr algn="ctr"/>
            <a:endParaRPr lang="en-GB" sz="2800" dirty="0"/>
          </a:p>
          <a:p>
            <a:pPr algn="ctr"/>
            <a:r>
              <a:rPr lang="en-GB" sz="2800" dirty="0"/>
              <a:t>The kinematics of the warp do not match its position for simple models – dynamical evolution?</a:t>
            </a:r>
          </a:p>
          <a:p>
            <a:pPr algn="ctr"/>
            <a:endParaRPr lang="en-GB" sz="2800" dirty="0"/>
          </a:p>
          <a:p>
            <a:pPr algn="ctr"/>
            <a:r>
              <a:rPr lang="en-GB" sz="2800" dirty="0"/>
              <a:t>A challenge for warp formation scenarios: Is it precessing fast? Are its physical and kinematic ‘line-of-nodes’ inconsistent ?</a:t>
            </a:r>
          </a:p>
        </p:txBody>
      </p:sp>
      <p:pic>
        <p:nvPicPr>
          <p:cNvPr id="3" name="Picture 2" descr="A red sign with white text&#10;&#10;Description automatically generated">
            <a:extLst>
              <a:ext uri="{FF2B5EF4-FFF2-40B4-BE49-F238E27FC236}">
                <a16:creationId xmlns:a16="http://schemas.microsoft.com/office/drawing/2014/main" id="{D95B7B23-74F8-694D-26E1-ECDD219D4B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800" y="0"/>
            <a:ext cx="1714857" cy="61244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AC2ADAA-F678-909D-B7A5-AD58A7FAA8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31296" y="0"/>
            <a:ext cx="1060704" cy="1060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A knitted hat with a black eye patch&#10;&#10;AI-generated content may be incorrect.">
            <a:extLst>
              <a:ext uri="{FF2B5EF4-FFF2-40B4-BE49-F238E27FC236}">
                <a16:creationId xmlns:a16="http://schemas.microsoft.com/office/drawing/2014/main" id="{298F081A-52FB-8D7B-319B-640ECB6AE85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031441">
            <a:off x="11353739" y="170925"/>
            <a:ext cx="829349" cy="718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214164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hart&#10;&#10;Description automatically generated">
            <a:extLst>
              <a:ext uri="{FF2B5EF4-FFF2-40B4-BE49-F238E27FC236}">
                <a16:creationId xmlns:a16="http://schemas.microsoft.com/office/drawing/2014/main" id="{E95FBABF-996A-2C42-829A-7352ECED59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03265" y="1459362"/>
            <a:ext cx="4295375" cy="333771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0075F82-5B65-7A42-A93E-AE8B0356B74D}"/>
              </a:ext>
            </a:extLst>
          </p:cNvPr>
          <p:cNvSpPr txBox="1"/>
          <p:nvPr/>
        </p:nvSpPr>
        <p:spPr>
          <a:xfrm>
            <a:off x="630247" y="204982"/>
            <a:ext cx="97697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/>
              <a:t>I’m going to focus on vertical disturbances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975E458-25AF-AE4B-BB41-EC6E81D17918}"/>
              </a:ext>
            </a:extLst>
          </p:cNvPr>
          <p:cNvSpPr txBox="1"/>
          <p:nvPr/>
        </p:nvSpPr>
        <p:spPr>
          <a:xfrm>
            <a:off x="3244927" y="4974242"/>
            <a:ext cx="546699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/>
              <a:t>R~8kpc</a:t>
            </a:r>
          </a:p>
          <a:p>
            <a:pPr algn="ctr"/>
            <a:endParaRPr lang="en-GB" sz="2000" dirty="0"/>
          </a:p>
          <a:p>
            <a:pPr algn="ctr"/>
            <a:r>
              <a:rPr lang="en-GB" sz="2400" dirty="0"/>
              <a:t>Phase-space snail, Phase-spiral, …</a:t>
            </a:r>
          </a:p>
          <a:p>
            <a:pPr algn="ctr"/>
            <a:r>
              <a:rPr lang="en-GB" sz="2000" dirty="0"/>
              <a:t>(</a:t>
            </a:r>
            <a:r>
              <a:rPr lang="en-GB" sz="2000" dirty="0" err="1"/>
              <a:t>Antoja</a:t>
            </a:r>
            <a:r>
              <a:rPr lang="en-GB" sz="2000" dirty="0"/>
              <a:t> et al 2018, and many others following)</a:t>
            </a: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1DBFC5E9-6B5D-C8AE-3191-CC1ECA7E99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31296" y="0"/>
            <a:ext cx="1060704" cy="1060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Chart&#10;&#10;Description automatically generated">
            <a:extLst>
              <a:ext uri="{FF2B5EF4-FFF2-40B4-BE49-F238E27FC236}">
                <a16:creationId xmlns:a16="http://schemas.microsoft.com/office/drawing/2014/main" id="{8F893596-1FAC-C1C5-AEB7-529E529AFA9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38165" y="1459362"/>
            <a:ext cx="3618737" cy="3337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39799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spiral galaxy in space&#10;&#10;AI-generated content may be incorrect.">
            <a:extLst>
              <a:ext uri="{FF2B5EF4-FFF2-40B4-BE49-F238E27FC236}">
                <a16:creationId xmlns:a16="http://schemas.microsoft.com/office/drawing/2014/main" id="{249CEE06-9761-54D5-4ED0-606702B26029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49486" y="-264886"/>
            <a:ext cx="7387771" cy="738777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6BA77C7-F0BB-616A-DDBA-8A944F4A9A64}"/>
              </a:ext>
            </a:extLst>
          </p:cNvPr>
          <p:cNvSpPr txBox="1"/>
          <p:nvPr/>
        </p:nvSpPr>
        <p:spPr>
          <a:xfrm>
            <a:off x="7536925" y="6002135"/>
            <a:ext cx="45159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200" dirty="0"/>
              <a:t>Adapted from ESA/Gaia/DPAC, Stefan Payne-</a:t>
            </a:r>
            <a:r>
              <a:rPr lang="en-GB" sz="1200" dirty="0" err="1"/>
              <a:t>Wardenaar</a:t>
            </a:r>
            <a:endParaRPr lang="en-GB" sz="1200" dirty="0"/>
          </a:p>
          <a:p>
            <a:pPr algn="ctr"/>
            <a:r>
              <a:rPr lang="en-GB" sz="1200" dirty="0"/>
              <a:t>Not a photo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7838B64-5650-3C2C-A651-98C7C467F8E7}"/>
              </a:ext>
            </a:extLst>
          </p:cNvPr>
          <p:cNvSpPr txBox="1"/>
          <p:nvPr/>
        </p:nvSpPr>
        <p:spPr>
          <a:xfrm rot="16200000">
            <a:off x="11250122" y="3244334"/>
            <a:ext cx="12362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V</a:t>
            </a:r>
            <a:r>
              <a:rPr lang="en-GB" baseline="-25000" dirty="0"/>
              <a:t>R</a:t>
            </a:r>
            <a:r>
              <a:rPr lang="en-GB" dirty="0"/>
              <a:t> [km/s]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8B71002-F14F-49C2-9F8C-333F853E0EC7}"/>
              </a:ext>
            </a:extLst>
          </p:cNvPr>
          <p:cNvSpPr txBox="1"/>
          <p:nvPr/>
        </p:nvSpPr>
        <p:spPr>
          <a:xfrm>
            <a:off x="900331" y="928143"/>
            <a:ext cx="995176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3600" dirty="0"/>
              <a:t>The Milky Way is not a simple smooth object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2A3918C-CB39-D77A-07C3-43CF40593E54}"/>
              </a:ext>
            </a:extLst>
          </p:cNvPr>
          <p:cNvSpPr txBox="1"/>
          <p:nvPr/>
        </p:nvSpPr>
        <p:spPr>
          <a:xfrm>
            <a:off x="900331" y="2828835"/>
            <a:ext cx="4642339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/>
              <a:t>We know it has spiral arms &amp; a bar</a:t>
            </a:r>
          </a:p>
          <a:p>
            <a:endParaRPr lang="en-GB" sz="3600" dirty="0"/>
          </a:p>
          <a:p>
            <a:r>
              <a:rPr lang="en-GB" dirty="0"/>
              <a:t>Gaia has measured associated velocity disturbance </a:t>
            </a:r>
          </a:p>
          <a:p>
            <a:endParaRPr lang="en-GB" dirty="0"/>
          </a:p>
          <a:p>
            <a:r>
              <a:rPr lang="en-GB" dirty="0"/>
              <a:t>(Gaia Collaboration: </a:t>
            </a:r>
            <a:r>
              <a:rPr lang="en-GB" dirty="0" err="1"/>
              <a:t>Drimmel</a:t>
            </a:r>
            <a:r>
              <a:rPr lang="en-GB" dirty="0"/>
              <a:t> et al 2021)</a:t>
            </a:r>
          </a:p>
        </p:txBody>
      </p:sp>
      <p:pic>
        <p:nvPicPr>
          <p:cNvPr id="9" name="Picture 4">
            <a:extLst>
              <a:ext uri="{FF2B5EF4-FFF2-40B4-BE49-F238E27FC236}">
                <a16:creationId xmlns:a16="http://schemas.microsoft.com/office/drawing/2014/main" id="{C63159EF-FC08-3862-F2E2-6C930207F8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31296" y="0"/>
            <a:ext cx="1060704" cy="1060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A colorful image of a galaxy&#10;&#10;Description automatically generated with medium confidence">
            <a:extLst>
              <a:ext uri="{FF2B5EF4-FFF2-40B4-BE49-F238E27FC236}">
                <a16:creationId xmlns:a16="http://schemas.microsoft.com/office/drawing/2014/main" id="{4062DC9D-2AA8-744A-2987-800F7566A248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16200000">
            <a:off x="7166264" y="2902346"/>
            <a:ext cx="3154216" cy="3129859"/>
          </a:xfrm>
          <a:prstGeom prst="rect">
            <a:avLst/>
          </a:prstGeom>
        </p:spPr>
      </p:pic>
      <p:pic>
        <p:nvPicPr>
          <p:cNvPr id="15" name="Picture 14" descr="A yellow and green line&#10;&#10;Description automatically generated with medium confidence">
            <a:extLst>
              <a:ext uri="{FF2B5EF4-FFF2-40B4-BE49-F238E27FC236}">
                <a16:creationId xmlns:a16="http://schemas.microsoft.com/office/drawing/2014/main" id="{415553AD-2238-51A8-37AB-3764608967A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395712" y="1371682"/>
            <a:ext cx="862021" cy="4319475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B25C85A7-076A-4791-645F-F073AC41C9D0}"/>
              </a:ext>
            </a:extLst>
          </p:cNvPr>
          <p:cNvSpPr txBox="1"/>
          <p:nvPr/>
        </p:nvSpPr>
        <p:spPr>
          <a:xfrm>
            <a:off x="11600538" y="1371682"/>
            <a:ext cx="4523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+8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D9CF62F-37BA-E038-0AB7-AD926812DA1F}"/>
              </a:ext>
            </a:extLst>
          </p:cNvPr>
          <p:cNvSpPr txBox="1"/>
          <p:nvPr/>
        </p:nvSpPr>
        <p:spPr>
          <a:xfrm>
            <a:off x="11647653" y="5301652"/>
            <a:ext cx="3898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-8</a:t>
            </a:r>
          </a:p>
        </p:txBody>
      </p:sp>
    </p:spTree>
    <p:extLst>
      <p:ext uri="{BB962C8B-B14F-4D97-AF65-F5344CB8AC3E}">
        <p14:creationId xmlns:p14="http://schemas.microsoft.com/office/powerpoint/2010/main" val="901278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6" grpId="0"/>
      <p:bldP spid="1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VerticalMotionPhaseSpiral_realism">
            <a:hlinkClick r:id="" action="ppaction://media"/>
            <a:extLst>
              <a:ext uri="{FF2B5EF4-FFF2-40B4-BE49-F238E27FC236}">
                <a16:creationId xmlns:a16="http://schemas.microsoft.com/office/drawing/2014/main" id="{11687862-97BB-DBF5-4CF3-DBD629310CA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37593" y="1142999"/>
            <a:ext cx="7315201" cy="447592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B3EA99D-0D46-BA42-195C-13F0A6BB79EF}"/>
              </a:ext>
            </a:extLst>
          </p:cNvPr>
          <p:cNvSpPr txBox="1"/>
          <p:nvPr/>
        </p:nvSpPr>
        <p:spPr>
          <a:xfrm>
            <a:off x="6842928" y="891790"/>
            <a:ext cx="493109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/>
              <a:t>Semi-realistic scenario:</a:t>
            </a:r>
          </a:p>
          <a:p>
            <a:pPr algn="ctr"/>
            <a:endParaRPr lang="en-GB" sz="2400" dirty="0"/>
          </a:p>
          <a:p>
            <a:pPr algn="ctr"/>
            <a:r>
              <a:rPr lang="en-GB" sz="2400" dirty="0"/>
              <a:t>Stars start at random phases in their orbits</a:t>
            </a:r>
          </a:p>
          <a:p>
            <a:pPr algn="ctr"/>
            <a:r>
              <a:rPr lang="en-GB" sz="2400" dirty="0"/>
              <a:t> </a:t>
            </a:r>
          </a:p>
          <a:p>
            <a:pPr algn="ctr"/>
            <a:r>
              <a:rPr lang="en-GB" sz="2400" dirty="0"/>
              <a:t>Sudden ‘impact’ from something shifts all stars in z.</a:t>
            </a:r>
          </a:p>
          <a:p>
            <a:pPr algn="ctr"/>
            <a:endParaRPr lang="en-GB" sz="2400" dirty="0"/>
          </a:p>
          <a:p>
            <a:pPr algn="ctr"/>
            <a:r>
              <a:rPr lang="en-GB" sz="2400" dirty="0"/>
              <a:t>Disturbance winds up as a phase spiral</a:t>
            </a:r>
          </a:p>
        </p:txBody>
      </p:sp>
      <p:pic>
        <p:nvPicPr>
          <p:cNvPr id="5" name="Picture 4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5B32BB34-48F2-6021-9612-769A085BB9E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71910" y="669796"/>
            <a:ext cx="5100773" cy="5100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714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repeatCount="2000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losSampleFull_SimpleLZrangeAnimation">
            <a:hlinkClick r:id="" action="ppaction://media"/>
            <a:extLst>
              <a:ext uri="{FF2B5EF4-FFF2-40B4-BE49-F238E27FC236}">
                <a16:creationId xmlns:a16="http://schemas.microsoft.com/office/drawing/2014/main" id="{CCD349CC-B99A-4318-5B19-5EEF168B16A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486399" y="1148300"/>
            <a:ext cx="5486400" cy="4572000"/>
          </a:xfrm>
          <a:prstGeom prst="rect">
            <a:avLst/>
          </a:prstGeom>
        </p:spPr>
      </p:pic>
      <p:pic>
        <p:nvPicPr>
          <p:cNvPr id="3" name="Picture 4">
            <a:extLst>
              <a:ext uri="{FF2B5EF4-FFF2-40B4-BE49-F238E27FC236}">
                <a16:creationId xmlns:a16="http://schemas.microsoft.com/office/drawing/2014/main" id="{6C7859E9-C064-301A-B9E3-5769128D72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31296" y="0"/>
            <a:ext cx="1060704" cy="1060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775EEB7-63FF-0E2B-C133-A825B0F68219}"/>
              </a:ext>
            </a:extLst>
          </p:cNvPr>
          <p:cNvSpPr txBox="1"/>
          <p:nvPr/>
        </p:nvSpPr>
        <p:spPr>
          <a:xfrm>
            <a:off x="576265" y="530352"/>
            <a:ext cx="100173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/>
              <a:t>Phase-spiral changes in shape and character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288A555-C11C-4DE8-9B27-B5D8D5F43EF0}"/>
              </a:ext>
            </a:extLst>
          </p:cNvPr>
          <p:cNvSpPr txBox="1"/>
          <p:nvPr/>
        </p:nvSpPr>
        <p:spPr>
          <a:xfrm>
            <a:off x="9088515" y="5632284"/>
            <a:ext cx="29883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/>
              <a:t>[Orbital radius = </a:t>
            </a:r>
            <a:r>
              <a:rPr lang="en-GB" sz="1600" dirty="0" err="1"/>
              <a:t>L</a:t>
            </a:r>
            <a:r>
              <a:rPr lang="en-GB" sz="1600" baseline="-25000" dirty="0" err="1"/>
              <a:t>z</a:t>
            </a:r>
            <a:r>
              <a:rPr lang="en-GB" sz="1600" dirty="0"/>
              <a:t>/236 km/s]</a:t>
            </a:r>
          </a:p>
        </p:txBody>
      </p:sp>
      <p:pic>
        <p:nvPicPr>
          <p:cNvPr id="7" name="RrangeSpiral_Hurt">
            <a:hlinkClick r:id="" action="ppaction://media"/>
            <a:extLst>
              <a:ext uri="{FF2B5EF4-FFF2-40B4-BE49-F238E27FC236}">
                <a16:creationId xmlns:a16="http://schemas.microsoft.com/office/drawing/2014/main" id="{1C23A9A3-7DE3-C33F-4368-21E570C017D4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76265" y="1060704"/>
            <a:ext cx="4910134" cy="4910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93959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2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92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VerticalMotionEmphasised">
            <a:hlinkClick r:id="" action="ppaction://media"/>
            <a:extLst>
              <a:ext uri="{FF2B5EF4-FFF2-40B4-BE49-F238E27FC236}">
                <a16:creationId xmlns:a16="http://schemas.microsoft.com/office/drawing/2014/main" id="{118B7DA1-7A5F-51C7-6610-A08AFF24EF1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51053" y="1143000"/>
            <a:ext cx="2743200" cy="4572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C396BF2-3EC4-9C81-AD38-C88E2F4991FC}"/>
              </a:ext>
            </a:extLst>
          </p:cNvPr>
          <p:cNvSpPr txBox="1"/>
          <p:nvPr/>
        </p:nvSpPr>
        <p:spPr>
          <a:xfrm>
            <a:off x="6842928" y="891790"/>
            <a:ext cx="493109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/>
              <a:t>Stars oscillate around z = 0 </a:t>
            </a:r>
          </a:p>
          <a:p>
            <a:pPr algn="ctr"/>
            <a:endParaRPr lang="en-GB" sz="2400" dirty="0"/>
          </a:p>
          <a:p>
            <a:pPr algn="ctr"/>
            <a:r>
              <a:rPr lang="en-GB" sz="2400" dirty="0"/>
              <a:t>Frequency decreases as oscillation gets bigger</a:t>
            </a:r>
          </a:p>
          <a:p>
            <a:pPr algn="ctr"/>
            <a:endParaRPr lang="en-GB" sz="2400" dirty="0"/>
          </a:p>
          <a:p>
            <a:pPr algn="ctr"/>
            <a:r>
              <a:rPr lang="en-GB" sz="2400" dirty="0"/>
              <a:t>(isolating two stars so you can see this clearly)</a:t>
            </a:r>
          </a:p>
        </p:txBody>
      </p:sp>
    </p:spTree>
    <p:extLst>
      <p:ext uri="{BB962C8B-B14F-4D97-AF65-F5344CB8AC3E}">
        <p14:creationId xmlns:p14="http://schemas.microsoft.com/office/powerpoint/2010/main" val="3304506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erticalMotionPhaseDiagram">
            <a:hlinkClick r:id="" action="ppaction://media"/>
            <a:extLst>
              <a:ext uri="{FF2B5EF4-FFF2-40B4-BE49-F238E27FC236}">
                <a16:creationId xmlns:a16="http://schemas.microsoft.com/office/drawing/2014/main" id="{B943DF81-1BBB-F222-D653-DA8CDE3F241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37594" y="1143000"/>
            <a:ext cx="7315200" cy="4572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3661C4B-0B4C-E3F6-BFFC-CDE3C9AA497E}"/>
              </a:ext>
            </a:extLst>
          </p:cNvPr>
          <p:cNvSpPr txBox="1"/>
          <p:nvPr/>
        </p:nvSpPr>
        <p:spPr>
          <a:xfrm>
            <a:off x="6842928" y="891790"/>
            <a:ext cx="493109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/>
              <a:t>Stars oscillate around z = 0 </a:t>
            </a:r>
          </a:p>
          <a:p>
            <a:pPr algn="ctr"/>
            <a:endParaRPr lang="en-GB" sz="2400" dirty="0"/>
          </a:p>
          <a:p>
            <a:pPr algn="ctr"/>
            <a:r>
              <a:rPr lang="en-GB" sz="2400" dirty="0"/>
              <a:t>Frequency decreases as oscillation gets bigger</a:t>
            </a:r>
          </a:p>
          <a:p>
            <a:pPr algn="ctr"/>
            <a:endParaRPr lang="en-GB" sz="2400" dirty="0"/>
          </a:p>
          <a:p>
            <a:pPr algn="ctr"/>
            <a:r>
              <a:rPr lang="en-GB" sz="2400" dirty="0"/>
              <a:t>In the z-</a:t>
            </a:r>
            <a:r>
              <a:rPr lang="en-GB" sz="2400" dirty="0" err="1"/>
              <a:t>v</a:t>
            </a:r>
            <a:r>
              <a:rPr lang="en-GB" sz="2400" baseline="-25000" dirty="0" err="1"/>
              <a:t>z</a:t>
            </a:r>
            <a:r>
              <a:rPr lang="en-GB" sz="2400" dirty="0"/>
              <a:t> plane, each star follows an ellipse/circle*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295C38A-B94C-D5E9-4329-C9FA06FD0954}"/>
              </a:ext>
            </a:extLst>
          </p:cNvPr>
          <p:cNvSpPr txBox="1"/>
          <p:nvPr/>
        </p:nvSpPr>
        <p:spPr>
          <a:xfrm>
            <a:off x="7425376" y="6137032"/>
            <a:ext cx="95250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/>
              <a:t>*roughly.</a:t>
            </a:r>
          </a:p>
        </p:txBody>
      </p:sp>
    </p:spTree>
    <p:extLst>
      <p:ext uri="{BB962C8B-B14F-4D97-AF65-F5344CB8AC3E}">
        <p14:creationId xmlns:p14="http://schemas.microsoft.com/office/powerpoint/2010/main" val="10785546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F43672-7D39-62E2-CEFA-B1A6BAB22C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92038" y="2489847"/>
            <a:ext cx="2860903" cy="1143000"/>
          </a:xfrm>
        </p:spPr>
        <p:txBody>
          <a:bodyPr>
            <a:noAutofit/>
          </a:bodyPr>
          <a:lstStyle/>
          <a:p>
            <a:r>
              <a:rPr lang="en-GB" sz="3600" dirty="0"/>
              <a:t>Nicely shown in angular momentum</a:t>
            </a:r>
          </a:p>
        </p:txBody>
      </p:sp>
      <p:pic>
        <p:nvPicPr>
          <p:cNvPr id="5" name="lrange_Hurt" descr="lrange_Hurt">
            <a:hlinkClick r:id="" action="ppaction://media"/>
            <a:extLst>
              <a:ext uri="{FF2B5EF4-FFF2-40B4-BE49-F238E27FC236}">
                <a16:creationId xmlns:a16="http://schemas.microsoft.com/office/drawing/2014/main" id="{3469D161-25A2-9C34-D406-C336958DF3E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863448" y="1138725"/>
            <a:ext cx="3845243" cy="3845243"/>
          </a:xfrm>
          <a:prstGeom prst="rect">
            <a:avLst/>
          </a:prstGeom>
        </p:spPr>
      </p:pic>
      <p:pic>
        <p:nvPicPr>
          <p:cNvPr id="8" name="Movie_lsweep_blue_200" descr="Movie_lsweep_blue_200">
            <a:hlinkClick r:id="" action="ppaction://media"/>
            <a:extLst>
              <a:ext uri="{FF2B5EF4-FFF2-40B4-BE49-F238E27FC236}">
                <a16:creationId xmlns:a16="http://schemas.microsoft.com/office/drawing/2014/main" id="{21F67766-A574-A7C0-9E07-6CC7B7BCB686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70523" y="358726"/>
            <a:ext cx="4605411" cy="614054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4E90982-1F18-08CA-D44D-7E72A5B85252}"/>
              </a:ext>
            </a:extLst>
          </p:cNvPr>
          <p:cNvSpPr txBox="1"/>
          <p:nvPr/>
        </p:nvSpPr>
        <p:spPr>
          <a:xfrm>
            <a:off x="5170105" y="6191497"/>
            <a:ext cx="185178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/>
              <a:t>McMillan et al 2022</a:t>
            </a:r>
          </a:p>
        </p:txBody>
      </p:sp>
    </p:spTree>
    <p:extLst>
      <p:ext uri="{BB962C8B-B14F-4D97-AF65-F5344CB8AC3E}">
        <p14:creationId xmlns:p14="http://schemas.microsoft.com/office/powerpoint/2010/main" val="1226710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4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840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2EEF2291-C6DB-DE90-60DA-4DAAA8F202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901CDC1D-1BC8-F315-0311-D73C847382EA}"/>
              </a:ext>
            </a:extLst>
          </p:cNvPr>
          <p:cNvSpPr txBox="1"/>
          <p:nvPr/>
        </p:nvSpPr>
        <p:spPr>
          <a:xfrm>
            <a:off x="3878208" y="6270491"/>
            <a:ext cx="41376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err="1"/>
              <a:t>Hrannar</a:t>
            </a:r>
            <a:r>
              <a:rPr lang="en-GB" dirty="0"/>
              <a:t> </a:t>
            </a:r>
            <a:r>
              <a:rPr lang="en-GB" dirty="0" err="1"/>
              <a:t>Jónsson</a:t>
            </a:r>
            <a:r>
              <a:rPr lang="en-GB" dirty="0"/>
              <a:t>  &amp; McMillan (2024)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9E066B8-0EE4-1686-CAE7-4CE00A8062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2624484" y="-661866"/>
            <a:ext cx="6088280" cy="6991552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C846CD32-6627-5916-98CE-E7FBA71F12A7}"/>
              </a:ext>
            </a:extLst>
          </p:cNvPr>
          <p:cNvSpPr/>
          <p:nvPr/>
        </p:nvSpPr>
        <p:spPr>
          <a:xfrm>
            <a:off x="8662179" y="1751412"/>
            <a:ext cx="860962" cy="23299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B149B0F-DCE7-D459-3D57-27646BF8E7A1}"/>
              </a:ext>
            </a:extLst>
          </p:cNvPr>
          <p:cNvSpPr txBox="1"/>
          <p:nvPr/>
        </p:nvSpPr>
        <p:spPr>
          <a:xfrm>
            <a:off x="5947044" y="2044262"/>
            <a:ext cx="3786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☉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A161FE1-EB5E-A97A-ADA5-19A0D228B197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16200000">
            <a:off x="3191119" y="-50756"/>
            <a:ext cx="5278582" cy="538009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22B9B6F-DA2B-AED1-02D4-FEAC9623D76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39259" y="2213262"/>
            <a:ext cx="3110804" cy="85205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5A9F171C-1395-191E-8D8F-551E410464EF}"/>
              </a:ext>
            </a:extLst>
          </p:cNvPr>
          <p:cNvSpPr txBox="1"/>
          <p:nvPr/>
        </p:nvSpPr>
        <p:spPr>
          <a:xfrm>
            <a:off x="842586" y="4668087"/>
            <a:ext cx="1050682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/>
              <a:t>Warp line-of-nodes (purely kinematics estimate)</a:t>
            </a:r>
          </a:p>
          <a:p>
            <a:pPr algn="ctr"/>
            <a:endParaRPr lang="en-GB" sz="2800" dirty="0"/>
          </a:p>
          <a:p>
            <a:pPr algn="ctr"/>
            <a:r>
              <a:rPr lang="en-GB" sz="2800" dirty="0"/>
              <a:t>From stellar positions, should be ~180°</a:t>
            </a:r>
          </a:p>
        </p:txBody>
      </p:sp>
    </p:spTree>
    <p:extLst>
      <p:ext uri="{BB962C8B-B14F-4D97-AF65-F5344CB8AC3E}">
        <p14:creationId xmlns:p14="http://schemas.microsoft.com/office/powerpoint/2010/main" val="58732669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8C94574-33A8-5A30-AE78-92B2D8785793}"/>
              </a:ext>
            </a:extLst>
          </p:cNvPr>
          <p:cNvSpPr txBox="1"/>
          <p:nvPr/>
        </p:nvSpPr>
        <p:spPr>
          <a:xfrm>
            <a:off x="3377948" y="602167"/>
            <a:ext cx="543610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400" dirty="0">
                <a:latin typeface="+mj-lt"/>
              </a:rPr>
              <a:t>Offsets in Cepheids</a:t>
            </a:r>
          </a:p>
        </p:txBody>
      </p:sp>
      <p:pic>
        <p:nvPicPr>
          <p:cNvPr id="4" name="Picture 3" descr="A diagram of a circle with a point in the center&#10;&#10;Description automatically generated with medium confidence">
            <a:extLst>
              <a:ext uri="{FF2B5EF4-FFF2-40B4-BE49-F238E27FC236}">
                <a16:creationId xmlns:a16="http://schemas.microsoft.com/office/drawing/2014/main" id="{4E1F0575-FEF0-3EF7-7068-6424F264DD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7085498" y="2230534"/>
            <a:ext cx="3545385" cy="2899182"/>
          </a:xfrm>
          <a:prstGeom prst="rect">
            <a:avLst/>
          </a:prstGeom>
        </p:spPr>
      </p:pic>
      <p:pic>
        <p:nvPicPr>
          <p:cNvPr id="6" name="Picture 5" descr="A diagram of a graph&#10;&#10;Description automatically generated">
            <a:extLst>
              <a:ext uri="{FF2B5EF4-FFF2-40B4-BE49-F238E27FC236}">
                <a16:creationId xmlns:a16="http://schemas.microsoft.com/office/drawing/2014/main" id="{C8352FDE-0BB6-8FD0-3ED8-52C44A84DA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1411439" y="1870295"/>
            <a:ext cx="3542349" cy="361662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A563114-3DA8-6BEA-411D-552FF76A7834}"/>
              </a:ext>
            </a:extLst>
          </p:cNvPr>
          <p:cNvSpPr txBox="1"/>
          <p:nvPr/>
        </p:nvSpPr>
        <p:spPr>
          <a:xfrm>
            <a:off x="1173704" y="5523941"/>
            <a:ext cx="401781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err="1"/>
              <a:t>Dehnen</a:t>
            </a:r>
            <a:r>
              <a:rPr lang="en-GB" dirty="0"/>
              <a:t> et al (2023)</a:t>
            </a:r>
          </a:p>
          <a:p>
            <a:pPr algn="ctr"/>
            <a:r>
              <a:rPr lang="en-GB" dirty="0"/>
              <a:t>Line of nodes from positions (red); orbital planes (blue)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1A1033D-5FC7-4A50-488F-8DBAC4D70721}"/>
              </a:ext>
            </a:extLst>
          </p:cNvPr>
          <p:cNvSpPr txBox="1"/>
          <p:nvPr/>
        </p:nvSpPr>
        <p:spPr>
          <a:xfrm>
            <a:off x="7142761" y="5523941"/>
            <a:ext cx="334258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Cabrera-</a:t>
            </a:r>
            <a:r>
              <a:rPr lang="en-GB" dirty="0" err="1"/>
              <a:t>Gadea</a:t>
            </a:r>
            <a:r>
              <a:rPr lang="en-GB" dirty="0"/>
              <a:t> et al (2024)</a:t>
            </a:r>
          </a:p>
          <a:p>
            <a:pPr algn="ctr"/>
            <a:r>
              <a:rPr lang="en-GB" dirty="0"/>
              <a:t>Line of nodes (black); </a:t>
            </a:r>
          </a:p>
          <a:p>
            <a:pPr algn="ctr"/>
            <a:r>
              <a:rPr lang="en-GB" dirty="0"/>
              <a:t>line of maximum </a:t>
            </a:r>
            <a:r>
              <a:rPr lang="en-GB" dirty="0" err="1"/>
              <a:t>Vz</a:t>
            </a:r>
            <a:r>
              <a:rPr lang="en-GB" dirty="0"/>
              <a:t> (green)</a:t>
            </a:r>
          </a:p>
        </p:txBody>
      </p:sp>
    </p:spTree>
    <p:extLst>
      <p:ext uri="{BB962C8B-B14F-4D97-AF65-F5344CB8AC3E}">
        <p14:creationId xmlns:p14="http://schemas.microsoft.com/office/powerpoint/2010/main" val="428176595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iagram&#10;&#10;Description automatically generated">
            <a:extLst>
              <a:ext uri="{FF2B5EF4-FFF2-40B4-BE49-F238E27FC236}">
                <a16:creationId xmlns:a16="http://schemas.microsoft.com/office/drawing/2014/main" id="{701E1896-D04D-E317-A623-E35A202580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81856" y="353412"/>
            <a:ext cx="7620000" cy="586862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584D086-7F51-5736-2012-C44986B28258}"/>
              </a:ext>
            </a:extLst>
          </p:cNvPr>
          <p:cNvSpPr txBox="1"/>
          <p:nvPr/>
        </p:nvSpPr>
        <p:spPr>
          <a:xfrm>
            <a:off x="5827776" y="1146048"/>
            <a:ext cx="1489510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Phase spiral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DB3638C-B8A3-A553-502B-FBDB4D2D4518}"/>
              </a:ext>
            </a:extLst>
          </p:cNvPr>
          <p:cNvSpPr txBox="1"/>
          <p:nvPr/>
        </p:nvSpPr>
        <p:spPr>
          <a:xfrm>
            <a:off x="9028929" y="2501574"/>
            <a:ext cx="788999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Warp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8351413-83BA-DA08-DC0C-F89EB58CD480}"/>
              </a:ext>
            </a:extLst>
          </p:cNvPr>
          <p:cNvSpPr txBox="1"/>
          <p:nvPr/>
        </p:nvSpPr>
        <p:spPr>
          <a:xfrm>
            <a:off x="7687056" y="5649206"/>
            <a:ext cx="1736373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Velocity ridge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D5EA524-7FAF-2A96-333C-20995C4DCBD3}"/>
              </a:ext>
            </a:extLst>
          </p:cNvPr>
          <p:cNvSpPr txBox="1"/>
          <p:nvPr/>
        </p:nvSpPr>
        <p:spPr>
          <a:xfrm>
            <a:off x="5937581" y="5527286"/>
            <a:ext cx="1282723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Spiral arm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377EF47-49AE-5995-3716-73CC454360F7}"/>
              </a:ext>
            </a:extLst>
          </p:cNvPr>
          <p:cNvSpPr txBox="1"/>
          <p:nvPr/>
        </p:nvSpPr>
        <p:spPr>
          <a:xfrm>
            <a:off x="5063925" y="2686240"/>
            <a:ext cx="701040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Two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9994E76-6FB4-E9A8-6D8F-A0FDA556EB04}"/>
              </a:ext>
            </a:extLst>
          </p:cNvPr>
          <p:cNvSpPr txBox="1"/>
          <p:nvPr/>
        </p:nvSpPr>
        <p:spPr>
          <a:xfrm>
            <a:off x="4181856" y="3055572"/>
            <a:ext cx="1955985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Velocity clumps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B6961B3-956A-CF6A-1AAF-2D7E84CCD9A6}"/>
              </a:ext>
            </a:extLst>
          </p:cNvPr>
          <p:cNvSpPr txBox="1"/>
          <p:nvPr/>
        </p:nvSpPr>
        <p:spPr>
          <a:xfrm>
            <a:off x="10484457" y="3240238"/>
            <a:ext cx="1207382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elephant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416E102-5F70-8B72-4FAB-04C55B8B8CC3}"/>
              </a:ext>
            </a:extLst>
          </p:cNvPr>
          <p:cNvSpPr txBox="1"/>
          <p:nvPr/>
        </p:nvSpPr>
        <p:spPr>
          <a:xfrm>
            <a:off x="618565" y="1536174"/>
            <a:ext cx="3348317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/>
              <a:t>Galactic dynamics in the Gaia era (an artist’s impression 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2448636-4E31-1D52-C50C-1CF807E0917F}"/>
              </a:ext>
            </a:extLst>
          </p:cNvPr>
          <p:cNvSpPr txBox="1"/>
          <p:nvPr/>
        </p:nvSpPr>
        <p:spPr>
          <a:xfrm>
            <a:off x="11131218" y="2918394"/>
            <a:ext cx="3257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n</a:t>
            </a:r>
          </a:p>
        </p:txBody>
      </p:sp>
      <p:pic>
        <p:nvPicPr>
          <p:cNvPr id="3" name="Picture 2" descr="A galaxy in space&#10;&#10;Description automatically generated with low confidence">
            <a:extLst>
              <a:ext uri="{FF2B5EF4-FFF2-40B4-BE49-F238E27FC236}">
                <a16:creationId xmlns:a16="http://schemas.microsoft.com/office/drawing/2014/main" id="{0B8EB021-A1CB-71E2-07C3-544DDD5207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37841" y="2371691"/>
            <a:ext cx="1982125" cy="1237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18371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10" grpId="0" animBg="1"/>
      <p:bldP spid="11" grpId="0" animBg="1"/>
      <p:bldP spid="12" grpId="0" animBg="1"/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FADFEF-5E1F-94B0-D68B-2F84F96C34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white square in space&#10;&#10;AI-generated content may be incorrect.">
            <a:extLst>
              <a:ext uri="{FF2B5EF4-FFF2-40B4-BE49-F238E27FC236}">
                <a16:creationId xmlns:a16="http://schemas.microsoft.com/office/drawing/2014/main" id="{F4F6D07E-D2B5-427F-FCFB-D6D2024E068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70000"/>
          </a:blip>
          <a:stretch>
            <a:fillRect/>
          </a:stretch>
        </p:blipFill>
        <p:spPr>
          <a:xfrm>
            <a:off x="7569183" y="3694049"/>
            <a:ext cx="3163951" cy="316395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AA25AAE-573C-E2F4-83E5-FA35F66A62DA}"/>
              </a:ext>
            </a:extLst>
          </p:cNvPr>
          <p:cNvSpPr txBox="1"/>
          <p:nvPr/>
        </p:nvSpPr>
        <p:spPr>
          <a:xfrm>
            <a:off x="675407" y="356280"/>
            <a:ext cx="6034675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/>
              <a:t>Plot stars in Z and </a:t>
            </a:r>
            <a:r>
              <a:rPr lang="en-GB" sz="4000" dirty="0" err="1"/>
              <a:t>v</a:t>
            </a:r>
            <a:r>
              <a:rPr lang="en-GB" sz="4000" baseline="-25000" dirty="0" err="1"/>
              <a:t>Z</a:t>
            </a:r>
            <a:r>
              <a:rPr lang="en-GB" sz="4000" dirty="0"/>
              <a:t> and you’ll see a spiral</a:t>
            </a:r>
          </a:p>
          <a:p>
            <a:pPr algn="ctr"/>
            <a:endParaRPr lang="en-GB" sz="3200" dirty="0"/>
          </a:p>
          <a:p>
            <a:pPr algn="ctr"/>
            <a:r>
              <a:rPr lang="en-GB" sz="2800" dirty="0"/>
              <a:t>This “phase-spiral” is not something you can see from just stellar positions</a:t>
            </a:r>
          </a:p>
          <a:p>
            <a:pPr algn="ctr"/>
            <a:endParaRPr lang="en-GB" sz="2800" dirty="0"/>
          </a:p>
          <a:p>
            <a:pPr algn="ctr"/>
            <a:r>
              <a:rPr lang="en-GB" sz="2800" dirty="0"/>
              <a:t>Sign of incomplete mixing after a disturbance</a:t>
            </a:r>
          </a:p>
          <a:p>
            <a:pPr algn="ctr"/>
            <a:endParaRPr lang="en-GB" sz="2800" dirty="0"/>
          </a:p>
          <a:p>
            <a:pPr algn="ctr"/>
            <a:r>
              <a:rPr lang="en-GB" sz="2800" dirty="0"/>
              <a:t>(</a:t>
            </a:r>
            <a:r>
              <a:rPr lang="en-GB" sz="2800" dirty="0" err="1"/>
              <a:t>Antoja</a:t>
            </a:r>
            <a:r>
              <a:rPr lang="en-GB" sz="2800" dirty="0"/>
              <a:t> et al. 2018, and many following)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B4198C8-315E-96D9-D8C5-344672281991}"/>
              </a:ext>
            </a:extLst>
          </p:cNvPr>
          <p:cNvSpPr/>
          <p:nvPr/>
        </p:nvSpPr>
        <p:spPr>
          <a:xfrm>
            <a:off x="6096000" y="1620456"/>
            <a:ext cx="4529559" cy="100699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6" name="Picture 4">
            <a:extLst>
              <a:ext uri="{FF2B5EF4-FFF2-40B4-BE49-F238E27FC236}">
                <a16:creationId xmlns:a16="http://schemas.microsoft.com/office/drawing/2014/main" id="{D44B268B-671C-BDDE-B36A-B97AFAC7B1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31296" y="0"/>
            <a:ext cx="1060704" cy="1060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A green and yellow spiral in a purple background&#10;&#10;AI-generated content may be incorrect.">
            <a:extLst>
              <a:ext uri="{FF2B5EF4-FFF2-40B4-BE49-F238E27FC236}">
                <a16:creationId xmlns:a16="http://schemas.microsoft.com/office/drawing/2014/main" id="{E579D2B3-FF64-40B7-596F-B09E5B4FA01C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110173" y="1060704"/>
            <a:ext cx="4021123" cy="2723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856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F1DF09-956B-76BF-1A12-65AE4E7F56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hart, histogram&#10;&#10;Description automatically generated">
            <a:extLst>
              <a:ext uri="{FF2B5EF4-FFF2-40B4-BE49-F238E27FC236}">
                <a16:creationId xmlns:a16="http://schemas.microsoft.com/office/drawing/2014/main" id="{8317087F-CE0B-7829-B560-6260A67D68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93555" y="1858297"/>
            <a:ext cx="3633849" cy="363384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7AC924B-AB6C-3F85-195F-E11163A3F233}"/>
              </a:ext>
            </a:extLst>
          </p:cNvPr>
          <p:cNvSpPr txBox="1"/>
          <p:nvPr/>
        </p:nvSpPr>
        <p:spPr>
          <a:xfrm>
            <a:off x="675408" y="356280"/>
            <a:ext cx="1029739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/>
              <a:t>Looking carefully, you can even see the phase spiral rotate when you look around the Galaxy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1ED352C-3D60-B484-06CA-F7F820FB1301}"/>
              </a:ext>
            </a:extLst>
          </p:cNvPr>
          <p:cNvSpPr/>
          <p:nvPr/>
        </p:nvSpPr>
        <p:spPr>
          <a:xfrm>
            <a:off x="6096000" y="1620456"/>
            <a:ext cx="4529559" cy="100699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26F9390-14D7-2E6F-4BEB-AC6311F84C38}"/>
              </a:ext>
            </a:extLst>
          </p:cNvPr>
          <p:cNvSpPr/>
          <p:nvPr/>
        </p:nvSpPr>
        <p:spPr>
          <a:xfrm>
            <a:off x="6095999" y="4909947"/>
            <a:ext cx="4529559" cy="100699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6" name="Picture 4">
            <a:extLst>
              <a:ext uri="{FF2B5EF4-FFF2-40B4-BE49-F238E27FC236}">
                <a16:creationId xmlns:a16="http://schemas.microsoft.com/office/drawing/2014/main" id="{6C271683-159F-9F1F-E321-68220BCFA3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31296" y="0"/>
            <a:ext cx="1060704" cy="1060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A white square in space&#10;&#10;AI-generated content may be incorrect.">
            <a:extLst>
              <a:ext uri="{FF2B5EF4-FFF2-40B4-BE49-F238E27FC236}">
                <a16:creationId xmlns:a16="http://schemas.microsoft.com/office/drawing/2014/main" id="{20E4B9B2-CE6C-F8F0-74DB-4E7EF0782C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51613" y="1416397"/>
            <a:ext cx="4500547" cy="4500547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4BC53677-C3D0-6E8B-11EC-54D3F373B453}"/>
              </a:ext>
            </a:extLst>
          </p:cNvPr>
          <p:cNvSpPr txBox="1"/>
          <p:nvPr/>
        </p:nvSpPr>
        <p:spPr>
          <a:xfrm>
            <a:off x="4317693" y="5734570"/>
            <a:ext cx="39517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err="1"/>
              <a:t>Alinder</a:t>
            </a:r>
            <a:r>
              <a:rPr lang="en-GB" dirty="0"/>
              <a:t>, McMillan &amp; </a:t>
            </a:r>
            <a:r>
              <a:rPr lang="en-GB" dirty="0" err="1"/>
              <a:t>Bensby</a:t>
            </a:r>
            <a:r>
              <a:rPr lang="en-GB" dirty="0"/>
              <a:t> (2023)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7C7441E-E1A3-9F75-324C-B00A795F62AE}"/>
              </a:ext>
            </a:extLst>
          </p:cNvPr>
          <p:cNvSpPr txBox="1"/>
          <p:nvPr/>
        </p:nvSpPr>
        <p:spPr>
          <a:xfrm>
            <a:off x="275795" y="6163745"/>
            <a:ext cx="1175272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/>
              <a:t>(see also Laporte et al 2019, Bland-Hawthorn et al 2019, Xu et al 2020, Li 2021, Hunt et al 2022, </a:t>
            </a:r>
            <a:r>
              <a:rPr lang="en-GB" sz="1200" dirty="0" err="1"/>
              <a:t>Antoja</a:t>
            </a:r>
            <a:r>
              <a:rPr lang="en-GB" sz="1200" dirty="0"/>
              <a:t> et al 2023, Darragh-Ford et al 2023, Frankel et al 2023)</a:t>
            </a:r>
          </a:p>
        </p:txBody>
      </p:sp>
    </p:spTree>
    <p:extLst>
      <p:ext uri="{BB962C8B-B14F-4D97-AF65-F5344CB8AC3E}">
        <p14:creationId xmlns:p14="http://schemas.microsoft.com/office/powerpoint/2010/main" val="40402429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lrange_Hurt">
            <a:hlinkClick r:id="" action="ppaction://media"/>
            <a:extLst>
              <a:ext uri="{FF2B5EF4-FFF2-40B4-BE49-F238E27FC236}">
                <a16:creationId xmlns:a16="http://schemas.microsoft.com/office/drawing/2014/main" id="{12D05D6C-BEE2-336E-AB22-5362728FEF8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0" y="101491"/>
            <a:ext cx="3551839" cy="355183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7F7E989-B308-6FFB-07A6-5C4BFBC368E5}"/>
              </a:ext>
            </a:extLst>
          </p:cNvPr>
          <p:cNvSpPr txBox="1"/>
          <p:nvPr/>
        </p:nvSpPr>
        <p:spPr>
          <a:xfrm>
            <a:off x="3797360" y="520319"/>
            <a:ext cx="6927245" cy="17334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133" dirty="0"/>
              <a:t>Star velocities across the outer galaxy are:</a:t>
            </a:r>
          </a:p>
          <a:p>
            <a:pPr algn="ctr"/>
            <a:endParaRPr lang="en-GB" sz="2133" dirty="0"/>
          </a:p>
          <a:p>
            <a:pPr algn="ctr"/>
            <a:r>
              <a:rPr lang="en-GB" sz="2133" dirty="0"/>
              <a:t>Bimodal</a:t>
            </a:r>
          </a:p>
          <a:p>
            <a:pPr algn="ctr"/>
            <a:endParaRPr lang="en-GB" sz="2133" dirty="0"/>
          </a:p>
          <a:p>
            <a:pPr algn="ctr"/>
            <a:r>
              <a:rPr lang="en-GB" sz="2133" dirty="0"/>
              <a:t>Different above and below plane</a:t>
            </a:r>
          </a:p>
        </p:txBody>
      </p:sp>
      <p:pic>
        <p:nvPicPr>
          <p:cNvPr id="3" name="Picture 4">
            <a:extLst>
              <a:ext uri="{FF2B5EF4-FFF2-40B4-BE49-F238E27FC236}">
                <a16:creationId xmlns:a16="http://schemas.microsoft.com/office/drawing/2014/main" id="{9F689A1B-C220-0B7C-393E-16FA92DF64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31296" y="0"/>
            <a:ext cx="1060704" cy="1060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Movie_Rsweep_l10_200" descr="Movie_Rsweep_l10_200">
            <a:hlinkClick r:id="" action="ppaction://media"/>
            <a:extLst>
              <a:ext uri="{FF2B5EF4-FFF2-40B4-BE49-F238E27FC236}">
                <a16:creationId xmlns:a16="http://schemas.microsoft.com/office/drawing/2014/main" id="{4E7EB839-F54A-481C-6A71-012179859DFC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29587" y="3214519"/>
            <a:ext cx="11532826" cy="329466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05BF741-93D5-FB56-58C7-1814F95B0579}"/>
              </a:ext>
            </a:extLst>
          </p:cNvPr>
          <p:cNvSpPr txBox="1"/>
          <p:nvPr/>
        </p:nvSpPr>
        <p:spPr>
          <a:xfrm>
            <a:off x="9109736" y="2472553"/>
            <a:ext cx="275267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GB" sz="1400" dirty="0"/>
              <a:t>Gaia Collaboration et al 2021</a:t>
            </a:r>
          </a:p>
          <a:p>
            <a:pPr algn="r"/>
            <a:r>
              <a:rPr lang="en-GB" sz="1400" dirty="0"/>
              <a:t>McMillan et al 2022</a:t>
            </a:r>
          </a:p>
        </p:txBody>
      </p:sp>
    </p:spTree>
    <p:extLst>
      <p:ext uri="{BB962C8B-B14F-4D97-AF65-F5344CB8AC3E}">
        <p14:creationId xmlns:p14="http://schemas.microsoft.com/office/powerpoint/2010/main" val="185938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4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84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72C1C9A8-4C59-BD4E-9A54-AC5FE20F3148}"/>
              </a:ext>
            </a:extLst>
          </p:cNvPr>
          <p:cNvSpPr txBox="1"/>
          <p:nvPr/>
        </p:nvSpPr>
        <p:spPr>
          <a:xfrm>
            <a:off x="3494179" y="379414"/>
            <a:ext cx="520366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800" dirty="0"/>
              <a:t>And the Milky Way is warped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4546625-75FB-57F2-32CB-1A01D5A2CA60}"/>
              </a:ext>
            </a:extLst>
          </p:cNvPr>
          <p:cNvSpPr txBox="1"/>
          <p:nvPr/>
        </p:nvSpPr>
        <p:spPr>
          <a:xfrm>
            <a:off x="7546073" y="5661254"/>
            <a:ext cx="39485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/>
              <a:t>Also not a photo</a:t>
            </a:r>
          </a:p>
          <a:p>
            <a:r>
              <a:rPr lang="en-GB" sz="1200" dirty="0"/>
              <a:t>Credit: ESA/Gaia/DPAC, Stefan Payne-</a:t>
            </a:r>
            <a:r>
              <a:rPr lang="en-GB" sz="1200" dirty="0" err="1"/>
              <a:t>Wardenaar</a:t>
            </a:r>
            <a:endParaRPr lang="en-GB" sz="1200" dirty="0"/>
          </a:p>
        </p:txBody>
      </p:sp>
      <p:pic>
        <p:nvPicPr>
          <p:cNvPr id="5" name="Picture 4" descr="A bright light in the sky&#10;&#10;AI-generated content may be incorrect.">
            <a:extLst>
              <a:ext uri="{FF2B5EF4-FFF2-40B4-BE49-F238E27FC236}">
                <a16:creationId xmlns:a16="http://schemas.microsoft.com/office/drawing/2014/main" id="{4EF2C78C-0006-BD4D-2FA5-60B133C547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7600" y="1771192"/>
            <a:ext cx="10241462" cy="3410407"/>
          </a:xfrm>
          <a:prstGeom prst="rect">
            <a:avLst/>
          </a:prstGeom>
        </p:spPr>
      </p:pic>
      <p:pic>
        <p:nvPicPr>
          <p:cNvPr id="2" name="Picture 4">
            <a:extLst>
              <a:ext uri="{FF2B5EF4-FFF2-40B4-BE49-F238E27FC236}">
                <a16:creationId xmlns:a16="http://schemas.microsoft.com/office/drawing/2014/main" id="{5B4D01F0-704D-EE17-466B-9E314788BD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31296" y="0"/>
            <a:ext cx="1060704" cy="1060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74417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picture containing star, outdoor object, black, dark&#10;&#10;Description automatically generated">
            <a:extLst>
              <a:ext uri="{FF2B5EF4-FFF2-40B4-BE49-F238E27FC236}">
                <a16:creationId xmlns:a16="http://schemas.microsoft.com/office/drawing/2014/main" id="{E03BC98E-DDFD-D242-EA1E-AFBBCCB25A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87926" y="150926"/>
            <a:ext cx="6710890" cy="6710890"/>
          </a:xfrm>
          <a:prstGeom prst="rect">
            <a:avLst/>
          </a:prstGeom>
        </p:spPr>
      </p:pic>
      <p:pic>
        <p:nvPicPr>
          <p:cNvPr id="9" name="Picture 8" descr="A spiral galaxy in space&#10;&#10;AI-generated content may be incorrect.">
            <a:extLst>
              <a:ext uri="{FF2B5EF4-FFF2-40B4-BE49-F238E27FC236}">
                <a16:creationId xmlns:a16="http://schemas.microsoft.com/office/drawing/2014/main" id="{B3C1E1A7-2E9E-8440-5598-17B995993A10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049486" y="-264886"/>
            <a:ext cx="7387771" cy="738777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5162F9E-F837-3955-DD29-89F0BE1674AD}"/>
              </a:ext>
            </a:extLst>
          </p:cNvPr>
          <p:cNvSpPr txBox="1"/>
          <p:nvPr/>
        </p:nvSpPr>
        <p:spPr>
          <a:xfrm>
            <a:off x="624920" y="505549"/>
            <a:ext cx="4427144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/>
              <a:t>Looking at this with stellar velocities from Gaia DR3</a:t>
            </a:r>
          </a:p>
          <a:p>
            <a:endParaRPr lang="en-GB" sz="3200" dirty="0"/>
          </a:p>
          <a:p>
            <a:r>
              <a:rPr lang="en-GB" sz="3200" dirty="0"/>
              <a:t>Note that the velocity goes upwards, then downwards as we go out from centre</a:t>
            </a:r>
          </a:p>
          <a:p>
            <a:endParaRPr lang="en-GB" sz="32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635F20A-4519-F711-AF50-C8C7AC32BDC3}"/>
              </a:ext>
            </a:extLst>
          </p:cNvPr>
          <p:cNvSpPr txBox="1"/>
          <p:nvPr/>
        </p:nvSpPr>
        <p:spPr>
          <a:xfrm>
            <a:off x="11559479" y="3742294"/>
            <a:ext cx="4988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400" dirty="0"/>
              <a:t>V</a:t>
            </a:r>
            <a:r>
              <a:rPr lang="en-GB" sz="2400" baseline="-25000" dirty="0"/>
              <a:t>Z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94B7073-0481-CEEC-AC12-279B49523A76}"/>
              </a:ext>
            </a:extLst>
          </p:cNvPr>
          <p:cNvSpPr txBox="1"/>
          <p:nvPr/>
        </p:nvSpPr>
        <p:spPr>
          <a:xfrm>
            <a:off x="11433683" y="2141167"/>
            <a:ext cx="7217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+10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6920478-15E9-2541-090F-8EDE94AEB4AD}"/>
              </a:ext>
            </a:extLst>
          </p:cNvPr>
          <p:cNvSpPr txBox="1"/>
          <p:nvPr/>
        </p:nvSpPr>
        <p:spPr>
          <a:xfrm>
            <a:off x="11459037" y="5357045"/>
            <a:ext cx="7217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-10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F655807-7753-4F42-1CF7-8EBDA355482D}"/>
              </a:ext>
            </a:extLst>
          </p:cNvPr>
          <p:cNvSpPr txBox="1"/>
          <p:nvPr/>
        </p:nvSpPr>
        <p:spPr>
          <a:xfrm>
            <a:off x="5124262" y="2951946"/>
            <a:ext cx="1680918" cy="954107"/>
          </a:xfrm>
          <a:prstGeom prst="rect">
            <a:avLst/>
          </a:prstGeom>
          <a:solidFill>
            <a:schemeClr val="bg1">
              <a:alpha val="49801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2800" dirty="0"/>
              <a:t>Warped upwards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51C9995-FFEB-34B0-9B96-F7699A7A0695}"/>
              </a:ext>
            </a:extLst>
          </p:cNvPr>
          <p:cNvSpPr txBox="1"/>
          <p:nvPr/>
        </p:nvSpPr>
        <p:spPr>
          <a:xfrm>
            <a:off x="9937082" y="2951945"/>
            <a:ext cx="2312560" cy="954107"/>
          </a:xfrm>
          <a:prstGeom prst="rect">
            <a:avLst/>
          </a:prstGeom>
          <a:solidFill>
            <a:schemeClr val="bg1">
              <a:alpha val="49801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800" dirty="0"/>
              <a:t>Warped downwards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BBE963A0-9434-C33B-FBC5-8A979918F3BB}"/>
              </a:ext>
            </a:extLst>
          </p:cNvPr>
          <p:cNvCxnSpPr>
            <a:cxnSpLocks/>
          </p:cNvCxnSpPr>
          <p:nvPr/>
        </p:nvCxnSpPr>
        <p:spPr>
          <a:xfrm flipH="1">
            <a:off x="7772400" y="4853904"/>
            <a:ext cx="893305" cy="0"/>
          </a:xfrm>
          <a:prstGeom prst="straightConnector1">
            <a:avLst/>
          </a:prstGeom>
          <a:ln w="635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3ECF5B03-29BF-7D22-1C8B-55F84997E5D7}"/>
              </a:ext>
            </a:extLst>
          </p:cNvPr>
          <p:cNvSpPr txBox="1"/>
          <p:nvPr/>
        </p:nvSpPr>
        <p:spPr>
          <a:xfrm>
            <a:off x="7781126" y="4990281"/>
            <a:ext cx="11272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Rotation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5AA632C6-E3C2-3C77-6BB9-462197154EC8}"/>
              </a:ext>
            </a:extLst>
          </p:cNvPr>
          <p:cNvSpPr/>
          <p:nvPr/>
        </p:nvSpPr>
        <p:spPr>
          <a:xfrm>
            <a:off x="8644311" y="4754844"/>
            <a:ext cx="198120" cy="198120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B7B42A7-1FAC-3DAD-F274-C62F32868549}"/>
              </a:ext>
            </a:extLst>
          </p:cNvPr>
          <p:cNvSpPr txBox="1"/>
          <p:nvPr/>
        </p:nvSpPr>
        <p:spPr>
          <a:xfrm>
            <a:off x="8883883" y="4853904"/>
            <a:ext cx="5822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Sun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366BE3A-0585-8C72-9796-06A55CD0057C}"/>
              </a:ext>
            </a:extLst>
          </p:cNvPr>
          <p:cNvSpPr txBox="1"/>
          <p:nvPr/>
        </p:nvSpPr>
        <p:spPr>
          <a:xfrm>
            <a:off x="6291143" y="6219730"/>
            <a:ext cx="41376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err="1"/>
              <a:t>Hrannar</a:t>
            </a:r>
            <a:r>
              <a:rPr lang="en-GB" dirty="0"/>
              <a:t> </a:t>
            </a:r>
            <a:r>
              <a:rPr lang="en-GB" dirty="0" err="1"/>
              <a:t>Jónsson</a:t>
            </a:r>
            <a:r>
              <a:rPr lang="en-GB" dirty="0"/>
              <a:t>  &amp; McMillan (2024)</a:t>
            </a:r>
          </a:p>
        </p:txBody>
      </p:sp>
      <p:pic>
        <p:nvPicPr>
          <p:cNvPr id="27" name="Picture 26" descr="A fan shaped fan made of squares&#10;&#10;Description automatically generated">
            <a:extLst>
              <a:ext uri="{FF2B5EF4-FFF2-40B4-BE49-F238E27FC236}">
                <a16:creationId xmlns:a16="http://schemas.microsoft.com/office/drawing/2014/main" id="{FA6AF12C-EB01-4D3F-F9AC-B03E65BEBE83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161938" y="2995375"/>
            <a:ext cx="4895503" cy="3671627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B1730EAB-5783-7FEC-D1C8-F950E3BCAAF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6200000" flipV="1">
            <a:off x="9503885" y="3872255"/>
            <a:ext cx="3884746" cy="19150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183DD9D-9D68-ACC0-B3FA-04477E490B8A}"/>
              </a:ext>
            </a:extLst>
          </p:cNvPr>
          <p:cNvSpPr txBox="1"/>
          <p:nvPr/>
        </p:nvSpPr>
        <p:spPr>
          <a:xfrm>
            <a:off x="399067" y="5758065"/>
            <a:ext cx="49888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/>
              <a:t>(see also Chen et al 2019, Cheng et al 2020,  Poggio et al 2020, 2021, </a:t>
            </a:r>
            <a:r>
              <a:rPr lang="en-GB" sz="1200" dirty="0" err="1"/>
              <a:t>Dehnen</a:t>
            </a:r>
            <a:r>
              <a:rPr lang="en-GB" sz="1200" dirty="0"/>
              <a:t> et al 2023, Cabrera-</a:t>
            </a:r>
            <a:r>
              <a:rPr lang="en-GB" sz="1200" dirty="0" err="1"/>
              <a:t>Gadera</a:t>
            </a:r>
            <a:r>
              <a:rPr lang="en-GB" sz="1200" dirty="0"/>
              <a:t> et al 2024, Uppal et al 2024) </a:t>
            </a:r>
          </a:p>
        </p:txBody>
      </p:sp>
      <p:pic>
        <p:nvPicPr>
          <p:cNvPr id="3" name="Picture 4">
            <a:extLst>
              <a:ext uri="{FF2B5EF4-FFF2-40B4-BE49-F238E27FC236}">
                <a16:creationId xmlns:a16="http://schemas.microsoft.com/office/drawing/2014/main" id="{270F88D2-2B15-9184-DB75-7C3AEAF496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31296" y="0"/>
            <a:ext cx="1060704" cy="1060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28699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7265"/>
    </mc:Choice>
    <mc:Fallback xmlns="">
      <p:transition spd="slow" advTm="772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8" grpId="0"/>
      <p:bldP spid="19" grpId="0" animBg="1"/>
      <p:bldP spid="19" grpId="1" animBg="1"/>
      <p:bldP spid="20" grpId="0" animBg="1"/>
      <p:bldP spid="20" grpId="1" animBg="1"/>
      <p:bldP spid="10" grpId="0"/>
      <p:bldP spid="5" grpId="0"/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non-precessing warp">
            <a:hlinkClick r:id="" action="ppaction://media"/>
            <a:extLst>
              <a:ext uri="{FF2B5EF4-FFF2-40B4-BE49-F238E27FC236}">
                <a16:creationId xmlns:a16="http://schemas.microsoft.com/office/drawing/2014/main" id="{62FE2FB4-67E6-D5EB-2601-9281A94913F0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239790" y="-826692"/>
            <a:ext cx="8511382" cy="851138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ECE3742-3BF8-64DC-D2B3-844A005EEA3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15100" y="1331808"/>
            <a:ext cx="5676900" cy="455453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72C59D1-8684-67C3-CEFD-C697A580ACA3}"/>
              </a:ext>
            </a:extLst>
          </p:cNvPr>
          <p:cNvSpPr txBox="1"/>
          <p:nvPr/>
        </p:nvSpPr>
        <p:spPr>
          <a:xfrm>
            <a:off x="6981423" y="5864746"/>
            <a:ext cx="361990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/>
              <a:t>View from above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365869A-C1E9-47FB-BDB2-A95AF2A10640}"/>
              </a:ext>
            </a:extLst>
          </p:cNvPr>
          <p:cNvSpPr txBox="1"/>
          <p:nvPr/>
        </p:nvSpPr>
        <p:spPr>
          <a:xfrm>
            <a:off x="2272606" y="5864745"/>
            <a:ext cx="224452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/>
              <a:t>Toy model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213596F-3A17-DA67-60A6-C980ABB7BEDE}"/>
              </a:ext>
            </a:extLst>
          </p:cNvPr>
          <p:cNvSpPr txBox="1"/>
          <p:nvPr/>
        </p:nvSpPr>
        <p:spPr>
          <a:xfrm>
            <a:off x="3099257" y="408478"/>
            <a:ext cx="545854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5400" dirty="0"/>
              <a:t>Stationary warp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25029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3729"/>
    </mc:Choice>
    <mc:Fallback xmlns="">
      <p:transition spd="slow" advTm="637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0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5635" objId="6"/>
        <p14:stopEvt time="41686" objId="6"/>
      </p14:showEvt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recessing warp plan to real">
            <a:hlinkClick r:id="" action="ppaction://media"/>
            <a:extLst>
              <a:ext uri="{FF2B5EF4-FFF2-40B4-BE49-F238E27FC236}">
                <a16:creationId xmlns:a16="http://schemas.microsoft.com/office/drawing/2014/main" id="{3762C53B-EEC0-8BDC-31CD-88108D8E00C6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517131" y="906054"/>
            <a:ext cx="8248116" cy="5498744"/>
          </a:xfrm>
          <a:prstGeom prst="rect">
            <a:avLst/>
          </a:prstGeom>
        </p:spPr>
      </p:pic>
      <p:pic>
        <p:nvPicPr>
          <p:cNvPr id="18" name="precessing warp to real">
            <a:hlinkClick r:id="" action="ppaction://media"/>
            <a:extLst>
              <a:ext uri="{FF2B5EF4-FFF2-40B4-BE49-F238E27FC236}">
                <a16:creationId xmlns:a16="http://schemas.microsoft.com/office/drawing/2014/main" id="{26120F0A-EDE8-C9A8-A3D0-4E31871BCE86}"/>
              </a:ext>
            </a:extLst>
          </p:cNvPr>
          <p:cNvPicPr>
            <a:picLocks noChangeAspect="1"/>
          </p:cNvPicPr>
          <p:nvPr>
            <a:vide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296501" y="-829292"/>
            <a:ext cx="8511382" cy="851138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213596F-3A17-DA67-60A6-C980ABB7BEDE}"/>
              </a:ext>
            </a:extLst>
          </p:cNvPr>
          <p:cNvSpPr txBox="1"/>
          <p:nvPr/>
        </p:nvSpPr>
        <p:spPr>
          <a:xfrm>
            <a:off x="3009491" y="408478"/>
            <a:ext cx="563808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5400" dirty="0"/>
              <a:t>Precessing warp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365869A-C1E9-47FB-BDB2-A95AF2A10640}"/>
              </a:ext>
            </a:extLst>
          </p:cNvPr>
          <p:cNvSpPr txBox="1"/>
          <p:nvPr/>
        </p:nvSpPr>
        <p:spPr>
          <a:xfrm>
            <a:off x="2272606" y="5864745"/>
            <a:ext cx="224452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/>
              <a:t>Toy model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72C59D1-8684-67C3-CEFD-C697A580ACA3}"/>
              </a:ext>
            </a:extLst>
          </p:cNvPr>
          <p:cNvSpPr txBox="1"/>
          <p:nvPr/>
        </p:nvSpPr>
        <p:spPr>
          <a:xfrm>
            <a:off x="6981423" y="5864746"/>
            <a:ext cx="361990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/>
              <a:t>View from above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30614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861"/>
    </mc:Choice>
    <mc:Fallback xmlns="">
      <p:transition spd="slow" advTm="708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25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42250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18"/>
                </p:tgtEl>
              </p:cMediaNode>
            </p:vide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video>
              <p:cMediaNode vol="80000">
                <p:cTn id="15" repeatCount="0" fill="hold" display="0">
                  <p:stCondLst>
                    <p:cond delay="indefinite"/>
                  </p:stCondLst>
                </p:cTn>
                <p:tgtEl>
                  <p:spTgt spid="19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3178" objId="18"/>
        <p14:playEvt time="3182" objId="19"/>
        <p14:stopEvt time="45504" objId="19"/>
        <p14:stopEvt time="45522" objId="18"/>
      </p14:showEvtLst>
    </p:ext>
  </p:extLs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7.6|2.4|2.5|7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1|59.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1|59.5"/>
</p:tagLst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F46216B-77A9-411A-B9D3-5023FCB70208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181458</TotalTime>
  <Words>859</Words>
  <Application>Microsoft Macintosh PowerPoint</Application>
  <PresentationFormat>Widescreen</PresentationFormat>
  <Paragraphs>155</Paragraphs>
  <Slides>27</Slides>
  <Notes>12</Notes>
  <HiddenSlides>9</HiddenSlides>
  <MMClips>16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2" baseType="lpstr">
      <vt:lpstr>Arial</vt:lpstr>
      <vt:lpstr>Calibri</vt:lpstr>
      <vt:lpstr>Century Gothic</vt:lpstr>
      <vt:lpstr>Times New Roman</vt:lpstr>
      <vt:lpstr>Office Theme</vt:lpstr>
      <vt:lpstr>The disturbance(s) of the outer Milky Way disc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Reminder of what we see in the Milky Way</vt:lpstr>
      <vt:lpstr>Velocity bifurcation appears in outer disc</vt:lpstr>
      <vt:lpstr>Warp?</vt:lpstr>
      <vt:lpstr>Summary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Nicely shown in angular momentum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structure &amp; properties of the Magellanic Clouds</dc:title>
  <dc:creator>Paul Mcmillan</dc:creator>
  <cp:lastModifiedBy>McMillan, Paul J.</cp:lastModifiedBy>
  <cp:revision>236</cp:revision>
  <dcterms:created xsi:type="dcterms:W3CDTF">2021-03-04T13:53:32Z</dcterms:created>
  <dcterms:modified xsi:type="dcterms:W3CDTF">2025-07-10T15:37:34Z</dcterms:modified>
</cp:coreProperties>
</file>