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5"/>
  </p:notesMasterIdLst>
  <p:sldIdLst>
    <p:sldId id="256" r:id="rId2"/>
    <p:sldId id="258" r:id="rId3"/>
    <p:sldId id="261" r:id="rId4"/>
    <p:sldId id="286" r:id="rId5"/>
    <p:sldId id="267" r:id="rId6"/>
    <p:sldId id="277" r:id="rId7"/>
    <p:sldId id="278" r:id="rId8"/>
    <p:sldId id="269" r:id="rId9"/>
    <p:sldId id="287" r:id="rId10"/>
    <p:sldId id="273" r:id="rId11"/>
    <p:sldId id="260" r:id="rId12"/>
    <p:sldId id="264" r:id="rId13"/>
    <p:sldId id="275" r:id="rId14"/>
    <p:sldId id="271" r:id="rId15"/>
    <p:sldId id="272" r:id="rId16"/>
    <p:sldId id="280" r:id="rId17"/>
    <p:sldId id="281" r:id="rId18"/>
    <p:sldId id="282" r:id="rId19"/>
    <p:sldId id="270" r:id="rId20"/>
    <p:sldId id="279" r:id="rId21"/>
    <p:sldId id="285" r:id="rId22"/>
    <p:sldId id="257" r:id="rId23"/>
    <p:sldId id="26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88"/>
    <p:restoredTop sz="93551"/>
  </p:normalViewPr>
  <p:slideViewPr>
    <p:cSldViewPr snapToGrid="0">
      <p:cViewPr varScale="1">
        <p:scale>
          <a:sx n="90" d="100"/>
          <a:sy n="90" d="100"/>
        </p:scale>
        <p:origin x="232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A86EB-3E2A-914F-92CA-72164DF75F7A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C14C1-DBE9-3E47-815E-BC26E3E6EC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206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number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30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701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088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205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124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759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397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830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351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408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791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7450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661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067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503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156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279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818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732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Maybe we can cut this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DC14C1-DBE9-3E47-815E-BC26E3E6ECC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252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89D3-8C0B-3644-BFC9-9BFFDA72FDDF}" type="datetime1">
              <a:rPr lang="en-US" smtClean="0"/>
              <a:t>7/10/25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191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075CC-25C4-F242-A395-0E1C1F7461CA}" type="datetime1">
              <a:rPr lang="en-US" smtClean="0"/>
              <a:t>7/10/25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993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E4C6-A9EE-894C-9B8A-866D48F93DDB}" type="datetime1">
              <a:rPr lang="en-US" smtClean="0"/>
              <a:t>7/10/25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635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DC3C-85D3-0C49-BB93-AC38FC0C3863}" type="datetime1">
              <a:rPr lang="en-US" smtClean="0"/>
              <a:t>7/10/25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753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C87B7-772C-2843-924A-973A6837C996}" type="datetime1">
              <a:rPr lang="en-US" smtClean="0"/>
              <a:t>7/10/25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136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C4C6-725A-3341-83E2-162654EA3BF1}" type="datetime1">
              <a:rPr lang="en-US" smtClean="0"/>
              <a:t>7/10/25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06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3F9DC-F3AB-B64C-B6D6-1F4BA7DEEE31}" type="datetime1">
              <a:rPr lang="en-US" smtClean="0"/>
              <a:t>7/10/25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22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FDEEF-4C3F-5E4E-9DAD-A5C9C1052AB4}" type="datetime1">
              <a:rPr lang="en-US" smtClean="0"/>
              <a:t>7/10/25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611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C6F27-8B88-B04A-A96B-0EED3964A310}" type="datetime1">
              <a:rPr lang="en-US" smtClean="0"/>
              <a:t>7/10/25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152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11C71-0A8A-124A-AA5C-B9E10F9C8697}" type="datetime1">
              <a:rPr lang="en-US" smtClean="0"/>
              <a:t>7/10/25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89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D619D-BE4F-244C-B561-9FAEA9107A5C}" type="datetime1">
              <a:rPr lang="en-US" smtClean="0"/>
              <a:t>7/10/25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90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1D7B4-9415-8D4F-A5A0-5B323789CBF0}" type="datetime1">
              <a:rPr lang="en-US" smtClean="0"/>
              <a:t>7/10/25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5B828-1978-6842-8771-3BCCF4C71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1925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arred spiral galaxy - Wikipedia">
            <a:extLst>
              <a:ext uri="{FF2B5EF4-FFF2-40B4-BE49-F238E27FC236}">
                <a16:creationId xmlns:a16="http://schemas.microsoft.com/office/drawing/2014/main" id="{235052CC-AA9B-BF0A-76F0-0F27B019F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"/>
          <a:stretch>
            <a:fillRect/>
          </a:stretch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BD3A36-5E84-F863-3719-2B0A88B18D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7409" y="458758"/>
            <a:ext cx="10257182" cy="1753360"/>
          </a:xfrm>
        </p:spPr>
        <p:txBody>
          <a:bodyPr>
            <a:normAutofit/>
          </a:bodyPr>
          <a:lstStyle/>
          <a:p>
            <a:pPr algn="l"/>
            <a:r>
              <a:rPr lang="en-GB" sz="4400" b="1" dirty="0">
                <a:latin typeface="Helvetica Neue" panose="02000503000000020004" pitchFamily="2" charset="0"/>
                <a:ea typeface="+mn-ea"/>
                <a:cs typeface="+mn-cs"/>
              </a:rPr>
              <a:t>Radial migration in the Galactic disc with a decelerating bar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C741C3-E0A3-7917-ADF0-FAC5A9D23E23}"/>
              </a:ext>
            </a:extLst>
          </p:cNvPr>
          <p:cNvSpPr txBox="1"/>
          <p:nvPr/>
        </p:nvSpPr>
        <p:spPr>
          <a:xfrm>
            <a:off x="3047998" y="411943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effectLst/>
                <a:latin typeface="Times New Roman" panose="02020603050405020304" pitchFamily="18" charset="0"/>
              </a:rPr>
              <a:t>HanYuan</a:t>
            </a:r>
            <a:r>
              <a:rPr lang="en-US" sz="2000" dirty="0">
                <a:effectLst/>
                <a:latin typeface="Times New Roman" panose="02020603050405020304" pitchFamily="18" charset="0"/>
              </a:rPr>
              <a:t> Zhang (hz420@cam.ac.uk)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961A3D-316B-D37A-31E3-FA40292BDDA2}"/>
              </a:ext>
            </a:extLst>
          </p:cNvPr>
          <p:cNvSpPr txBox="1"/>
          <p:nvPr/>
        </p:nvSpPr>
        <p:spPr>
          <a:xfrm>
            <a:off x="1734378" y="4566625"/>
            <a:ext cx="87232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Times New Roman" panose="02020603050405020304" pitchFamily="18" charset="0"/>
              </a:rPr>
              <a:t>Collaborators: </a:t>
            </a:r>
            <a:r>
              <a:rPr lang="en-US" sz="2000" dirty="0" err="1">
                <a:effectLst/>
                <a:latin typeface="Times New Roman" panose="02020603050405020304" pitchFamily="18" charset="0"/>
              </a:rPr>
              <a:t>Vasily</a:t>
            </a:r>
            <a:r>
              <a:rPr lang="en-US" sz="20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</a:rPr>
              <a:t>Belokurov</a:t>
            </a:r>
            <a:r>
              <a:rPr lang="en-US" sz="2000" dirty="0">
                <a:effectLst/>
                <a:latin typeface="Times New Roman" panose="02020603050405020304" pitchFamily="18" charset="0"/>
              </a:rPr>
              <a:t>, N. Wyn Evans, Jason L. Sanders, </a:t>
            </a:r>
            <a:r>
              <a:rPr lang="en-US" sz="2000" dirty="0" err="1">
                <a:effectLst/>
                <a:latin typeface="Times New Roman" panose="02020603050405020304" pitchFamily="18" charset="0"/>
              </a:rPr>
              <a:t>Yuxi</a:t>
            </a:r>
            <a:r>
              <a:rPr lang="en-US" sz="2000" dirty="0">
                <a:effectLst/>
                <a:latin typeface="Times New Roman" panose="02020603050405020304" pitchFamily="18" charset="0"/>
              </a:rPr>
              <a:t>(Lucy) Lu, </a:t>
            </a:r>
            <a:r>
              <a:rPr lang="en-US" sz="2000" dirty="0" err="1">
                <a:effectLst/>
                <a:latin typeface="Times New Roman" panose="02020603050405020304" pitchFamily="18" charset="0"/>
              </a:rPr>
              <a:t>Changye</a:t>
            </a:r>
            <a:r>
              <a:rPr lang="en-US" sz="2000" dirty="0">
                <a:effectLst/>
                <a:latin typeface="Times New Roman" panose="02020603050405020304" pitchFamily="18" charset="0"/>
              </a:rPr>
              <a:t> Cao, </a:t>
            </a:r>
            <a:r>
              <a:rPr lang="en-US" sz="2000" dirty="0" err="1">
                <a:effectLst/>
                <a:latin typeface="Times New Roman" panose="02020603050405020304" pitchFamily="18" charset="0"/>
              </a:rPr>
              <a:t>GyuChul</a:t>
            </a:r>
            <a:r>
              <a:rPr lang="en-US" sz="20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</a:rPr>
              <a:t>Meyong</a:t>
            </a:r>
            <a:r>
              <a:rPr lang="en-US" sz="2000" dirty="0">
                <a:effectLst/>
                <a:latin typeface="Times New Roman" panose="02020603050405020304" pitchFamily="18" charset="0"/>
              </a:rPr>
              <a:t>, Adam </a:t>
            </a:r>
            <a:r>
              <a:rPr lang="en-US" sz="2000" dirty="0" err="1">
                <a:effectLst/>
                <a:latin typeface="Times New Roman" panose="02020603050405020304" pitchFamily="18" charset="0"/>
              </a:rPr>
              <a:t>Dillamore</a:t>
            </a:r>
            <a:r>
              <a:rPr lang="en-US" sz="2000" dirty="0">
                <a:effectLst/>
                <a:latin typeface="Times New Roman" panose="02020603050405020304" pitchFamily="18" charset="0"/>
              </a:rPr>
              <a:t>, Sarah G. Kane</a:t>
            </a:r>
            <a:r>
              <a:rPr lang="en-US" sz="2000" dirty="0">
                <a:effectLst/>
                <a:latin typeface="Times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</a:rPr>
              <a:t>, Zhao-Yu Li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32DFF2FC-B01D-B95A-9311-8FAED33CB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281" y="5907724"/>
            <a:ext cx="2115405" cy="64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EA0FD2FD-95DA-BA75-EF4D-C2C5A6A29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90" y="5756164"/>
            <a:ext cx="793618" cy="79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512932-889E-CC51-FCBD-5A90A77A53C9}"/>
              </a:ext>
            </a:extLst>
          </p:cNvPr>
          <p:cNvSpPr txBox="1"/>
          <p:nvPr/>
        </p:nvSpPr>
        <p:spPr>
          <a:xfrm>
            <a:off x="8275982" y="6372969"/>
            <a:ext cx="3935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Zhang H. et al., 2025,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983, L10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1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6" y="325369"/>
            <a:ext cx="11724861" cy="1325563"/>
          </a:xfrm>
        </p:spPr>
        <p:txBody>
          <a:bodyPr/>
          <a:lstStyle/>
          <a:p>
            <a:r>
              <a:rPr lang="en-GB" dirty="0"/>
              <a:t>Inferring the pattern speed history of the bar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5B391-A7DB-26ED-449E-375EAC0D8C29}"/>
              </a:ext>
            </a:extLst>
          </p:cNvPr>
          <p:cNvSpPr txBox="1"/>
          <p:nvPr/>
        </p:nvSpPr>
        <p:spPr>
          <a:xfrm>
            <a:off x="9117965" y="5152441"/>
            <a:ext cx="192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Hawkins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8B549-5755-A549-FF21-92100421E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32523" y="1533810"/>
            <a:ext cx="5355535" cy="40971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584467-9977-D5EF-F309-3E0F730CAAFE}"/>
              </a:ext>
            </a:extLst>
          </p:cNvPr>
          <p:cNvSpPr txBox="1"/>
          <p:nvPr/>
        </p:nvSpPr>
        <p:spPr>
          <a:xfrm>
            <a:off x="132523" y="5537483"/>
            <a:ext cx="768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this birth radius calculation method (Lu+24), we can infer: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663E2B-9AA7-3B4E-8CBC-3FA830660226}"/>
                  </a:ext>
                </a:extLst>
              </p:cNvPr>
              <p:cNvSpPr txBox="1"/>
              <p:nvPr/>
            </p:nvSpPr>
            <p:spPr>
              <a:xfrm>
                <a:off x="1484243" y="5926210"/>
                <a:ext cx="9223514" cy="491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𝑏𝑓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~6−8</m:t>
                    </m:r>
                  </m:oMath>
                </a14:m>
                <a:r>
                  <a:rPr lang="en-GB" sz="2400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i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Gyr</m:t>
                    </m:r>
                  </m:oMath>
                </a14:m>
                <a:r>
                  <a:rPr lang="en-GB" sz="2400" dirty="0">
                    <a:solidFill>
                      <a:srgbClr val="FFC000"/>
                    </a:solidFill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~60−100</m:t>
                    </m:r>
                  </m:oMath>
                </a14:m>
                <a:r>
                  <a:rPr lang="en-GB" sz="2400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i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GB" sz="2400" i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2400" i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GB" sz="2400" i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2400" i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kpc</m:t>
                    </m:r>
                  </m:oMath>
                </a14:m>
                <a:r>
                  <a:rPr lang="en-GB" sz="2400" dirty="0">
                    <a:solidFill>
                      <a:srgbClr val="FFC000"/>
                    </a:solidFill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̇"/>
                        <m:ctrlP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4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~0.0025−0.004 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663E2B-9AA7-3B4E-8CBC-3FA830660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243" y="5926210"/>
                <a:ext cx="9223514" cy="491288"/>
              </a:xfrm>
              <a:prstGeom prst="rect">
                <a:avLst/>
              </a:prstGeom>
              <a:blipFill>
                <a:blip r:embed="rId4"/>
                <a:stretch>
                  <a:fillRect t="-7500" r="-549" b="-2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69E3FF-4D70-E541-C69F-8B9CDA267BE5}"/>
                  </a:ext>
                </a:extLst>
              </p:cNvPr>
              <p:cNvSpPr txBox="1"/>
              <p:nvPr/>
            </p:nvSpPr>
            <p:spPr>
              <a:xfrm>
                <a:off x="132523" y="6321186"/>
                <a:ext cx="13068300" cy="391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agree with other independent measurements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𝑏𝑓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(Chiba+21, Sanders+24), and non-independently Haywood+24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69E3FF-4D70-E541-C69F-8B9CDA267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23" y="6321186"/>
                <a:ext cx="13068300" cy="391582"/>
              </a:xfrm>
              <a:prstGeom prst="rect">
                <a:avLst/>
              </a:prstGeom>
              <a:blipFill>
                <a:blip r:embed="rId5"/>
                <a:stretch>
                  <a:fillRect l="-388" t="-6250" b="-156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B677831-31E4-7599-97D3-2D7187F13DDF}"/>
              </a:ext>
            </a:extLst>
          </p:cNvPr>
          <p:cNvSpPr txBox="1"/>
          <p:nvPr/>
        </p:nvSpPr>
        <p:spPr>
          <a:xfrm>
            <a:off x="1554819" y="4532592"/>
            <a:ext cx="1348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HZ+2025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54A5D1-949F-0E9D-D3EF-6059BA30F6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620"/>
          <a:stretch/>
        </p:blipFill>
        <p:spPr>
          <a:xfrm>
            <a:off x="10838226" y="1799494"/>
            <a:ext cx="1281539" cy="3371617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90040C8-C117-0AB8-D680-9B6F6A9A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7965" y="6354811"/>
            <a:ext cx="2743200" cy="365125"/>
          </a:xfrm>
        </p:spPr>
        <p:txBody>
          <a:bodyPr/>
          <a:lstStyle/>
          <a:p>
            <a:fld id="{1145B828-1978-6842-8771-3BCCF4C715E1}" type="slidenum">
              <a:rPr lang="en-GB" smtClean="0"/>
              <a:t>10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055FB3-ED53-1284-1AE4-F2A1C80A5A50}"/>
              </a:ext>
            </a:extLst>
          </p:cNvPr>
          <p:cNvSpPr/>
          <p:nvPr/>
        </p:nvSpPr>
        <p:spPr>
          <a:xfrm>
            <a:off x="885757" y="1946202"/>
            <a:ext cx="3450771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Stars experienced resonance dragging closely traces the pattern speed evolution in the past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7E6CD4-A76D-DCA7-BC41-8C853D5F4C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179"/>
          <a:stretch/>
        </p:blipFill>
        <p:spPr>
          <a:xfrm>
            <a:off x="5478901" y="1489138"/>
            <a:ext cx="5406351" cy="41507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31585A-EA5D-D5BC-6010-5D30B4B813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178"/>
          <a:stretch/>
        </p:blipFill>
        <p:spPr>
          <a:xfrm>
            <a:off x="5473770" y="1489531"/>
            <a:ext cx="5406352" cy="415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0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6D8A8-ECD8-8336-E8A5-0425A38D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65125"/>
            <a:ext cx="10515600" cy="955675"/>
          </a:xfrm>
        </p:spPr>
        <p:txBody>
          <a:bodyPr/>
          <a:lstStyle/>
          <a:p>
            <a:r>
              <a:rPr lang="en-GB" dirty="0"/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BE30BF-1D52-075B-D9E6-1413855D15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7500" y="1320800"/>
                <a:ext cx="11557000" cy="5333999"/>
              </a:xfrm>
            </p:spPr>
            <p:txBody>
              <a:bodyPr>
                <a:normAutofit/>
              </a:bodyPr>
              <a:lstStyle/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Milky Way’s age-metallicity distribution shows two distinct sequences, and exhibit clear transition as 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interpret the two distinct sequences as they consist </a:t>
                </a:r>
                <a:r>
                  <a:rPr lang="en-GB" sz="2400" b="1" i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migrated stars</a:t>
                </a:r>
                <a:r>
                  <a:rPr lang="en-GB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GB" sz="2400" b="1" i="1" dirty="0">
                    <a:solidFill>
                      <a:srgbClr val="FF646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locally-born stars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respectively, in which the migrated stars are driven by the corotation resonance dragging of the decelerating bar.</a:t>
                </a:r>
              </a:p>
              <a:p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interpretation could also help to explain the </a:t>
                </a:r>
                <a:r>
                  <a:rPr lang="en-GB" sz="24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disc’s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GB" sz="24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-bimodality 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GB" sz="24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its guiding radii dependence</a:t>
                </a: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 observed azimuthal chemical patterns, the broken stellar density distribution, and the coldness of the disc.</a:t>
                </a:r>
              </a:p>
              <a:p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could infer the pattern speed history of the Galactic bar. We obtained</a:t>
                </a:r>
                <a:r>
                  <a:rPr lang="en-US" sz="2400" dirty="0">
                    <a:solidFill>
                      <a:srgbClr val="FFC000"/>
                    </a:solidFill>
                  </a:rPr>
                  <a:t> </a:t>
                </a:r>
                <a:endParaRPr lang="en-US" sz="2400" b="0" i="1" dirty="0">
                  <a:solidFill>
                    <a:srgbClr val="FFC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           </m:t>
                        </m:r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𝑏𝑓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~6−8</m:t>
                    </m:r>
                  </m:oMath>
                </a14:m>
                <a:r>
                  <a:rPr lang="en-GB" sz="2400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i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Gyr</m:t>
                    </m:r>
                  </m:oMath>
                </a14:m>
                <a:r>
                  <a:rPr lang="en-GB" sz="2400" dirty="0">
                    <a:solidFill>
                      <a:srgbClr val="FFC000"/>
                    </a:solidFill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~60−100</m:t>
                    </m:r>
                  </m:oMath>
                </a14:m>
                <a:r>
                  <a:rPr lang="en-GB" sz="2400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i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km</m:t>
                    </m:r>
                    <m:r>
                      <a:rPr lang="en-GB" sz="2400" i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2400" i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GB" sz="2400" i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GB" sz="2400" i="0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kpc</m:t>
                    </m:r>
                  </m:oMath>
                </a14:m>
                <a:r>
                  <a:rPr lang="en-GB" sz="2400" dirty="0">
                    <a:solidFill>
                      <a:srgbClr val="FFC000"/>
                    </a:solidFill>
                  </a:rPr>
                  <a:t>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̇"/>
                        <m:ctrlP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40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~0.0025−0.004</m:t>
                    </m:r>
                  </m:oMath>
                </a14:m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BE30BF-1D52-075B-D9E6-1413855D15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7500" y="1320800"/>
                <a:ext cx="11557000" cy="5333999"/>
              </a:xfrm>
              <a:blipFill>
                <a:blip r:embed="rId2"/>
                <a:stretch>
                  <a:fillRect l="-658" t="-1900" b="-19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4740D27-49CD-3D90-C65A-958AE89A8F98}"/>
              </a:ext>
            </a:extLst>
          </p:cNvPr>
          <p:cNvSpPr txBox="1"/>
          <p:nvPr/>
        </p:nvSpPr>
        <p:spPr>
          <a:xfrm>
            <a:off x="8232752" y="103445"/>
            <a:ext cx="2221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Zhang H. et al., 2025,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ApJL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983, L10</a:t>
            </a:r>
            <a:endParaRPr lang="en-GB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30590E-3854-62F3-69EA-004426B82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4270" y="84595"/>
            <a:ext cx="1087860" cy="1091717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672ACE-1FD4-A1A2-A7F1-EDC35F7D0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241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7" y="325369"/>
            <a:ext cx="10515600" cy="1325563"/>
          </a:xfrm>
        </p:spPr>
        <p:txBody>
          <a:bodyPr/>
          <a:lstStyle/>
          <a:p>
            <a:r>
              <a:rPr lang="en-GB" dirty="0"/>
              <a:t>Resonant dragging of a decelerating bar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5B391-A7DB-26ED-449E-375EAC0D8C29}"/>
              </a:ext>
            </a:extLst>
          </p:cNvPr>
          <p:cNvSpPr txBox="1"/>
          <p:nvPr/>
        </p:nvSpPr>
        <p:spPr>
          <a:xfrm>
            <a:off x="9117965" y="4847641"/>
            <a:ext cx="192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Hawkins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88DBA6-6FA8-5495-59AE-C8C1509F0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13" y="2025634"/>
            <a:ext cx="5142787" cy="332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087679-D98B-39B8-4EEA-E360C4430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25634"/>
            <a:ext cx="5370299" cy="33255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3F7727-7D55-70D3-D682-E42E17B2197B}"/>
              </a:ext>
            </a:extLst>
          </p:cNvPr>
          <p:cNvSpPr txBox="1"/>
          <p:nvPr/>
        </p:nvSpPr>
        <p:spPr>
          <a:xfrm>
            <a:off x="4518484" y="4940405"/>
            <a:ext cx="3155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Chiba &amp; </a:t>
            </a:r>
            <a:r>
              <a:rPr lang="en-GB" sz="2400" dirty="0" err="1">
                <a:solidFill>
                  <a:schemeClr val="bg1"/>
                </a:solidFill>
              </a:rPr>
              <a:t>Schonrich</a:t>
            </a:r>
            <a:r>
              <a:rPr lang="en-GB" sz="2400" dirty="0">
                <a:solidFill>
                  <a:schemeClr val="bg1"/>
                </a:solidFill>
              </a:rPr>
              <a:t> 2021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6CFBCF8-23A5-2C25-8807-BC8E6A45719C}"/>
              </a:ext>
            </a:extLst>
          </p:cNvPr>
          <p:cNvSpPr txBox="1">
            <a:spLocks/>
          </p:cNvSpPr>
          <p:nvPr/>
        </p:nvSpPr>
        <p:spPr>
          <a:xfrm>
            <a:off x="7199243" y="1389676"/>
            <a:ext cx="3482010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A quick introduction</a:t>
            </a:r>
            <a:endParaRPr lang="en-GB" sz="3000" dirty="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CC6F8D80-B116-E274-F200-D703381FBF0C}"/>
              </a:ext>
            </a:extLst>
          </p:cNvPr>
          <p:cNvSpPr/>
          <p:nvPr/>
        </p:nvSpPr>
        <p:spPr>
          <a:xfrm rot="19658242">
            <a:off x="1918368" y="3861313"/>
            <a:ext cx="3073357" cy="2809247"/>
          </a:xfrm>
          <a:custGeom>
            <a:avLst/>
            <a:gdLst>
              <a:gd name="connsiteX0" fmla="*/ 1532218 w 3073357"/>
              <a:gd name="connsiteY0" fmla="*/ 6 h 2809247"/>
              <a:gd name="connsiteX1" fmla="*/ 2969740 w 3073357"/>
              <a:gd name="connsiteY1" fmla="*/ 897571 h 2809247"/>
              <a:gd name="connsiteX2" fmla="*/ 2463392 w 3073357"/>
              <a:gd name="connsiteY2" fmla="*/ 1076730 h 2809247"/>
              <a:gd name="connsiteX3" fmla="*/ 2000035 w 3073357"/>
              <a:gd name="connsiteY3" fmla="*/ 1240677 h 2809247"/>
              <a:gd name="connsiteX4" fmla="*/ 1536679 w 3073357"/>
              <a:gd name="connsiteY4" fmla="*/ 1404624 h 2809247"/>
              <a:gd name="connsiteX5" fmla="*/ 1535147 w 3073357"/>
              <a:gd name="connsiteY5" fmla="*/ 922372 h 2809247"/>
              <a:gd name="connsiteX6" fmla="*/ 1533750 w 3073357"/>
              <a:gd name="connsiteY6" fmla="*/ 482258 h 2809247"/>
              <a:gd name="connsiteX7" fmla="*/ 1532218 w 3073357"/>
              <a:gd name="connsiteY7" fmla="*/ 6 h 2809247"/>
              <a:gd name="connsiteX0" fmla="*/ 1532218 w 3073357"/>
              <a:gd name="connsiteY0" fmla="*/ 6 h 2809247"/>
              <a:gd name="connsiteX1" fmla="*/ 2969740 w 3073357"/>
              <a:gd name="connsiteY1" fmla="*/ 897571 h 280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73357" h="2809247" stroke="0" extrusionOk="0">
                <a:moveTo>
                  <a:pt x="1532218" y="6"/>
                </a:moveTo>
                <a:cubicBezTo>
                  <a:pt x="2100691" y="-43490"/>
                  <a:pt x="2646770" y="390222"/>
                  <a:pt x="2969740" y="897571"/>
                </a:cubicBezTo>
                <a:cubicBezTo>
                  <a:pt x="2783167" y="975902"/>
                  <a:pt x="2693042" y="974422"/>
                  <a:pt x="2463392" y="1076730"/>
                </a:cubicBezTo>
                <a:cubicBezTo>
                  <a:pt x="2233742" y="1179038"/>
                  <a:pt x="2229648" y="1170516"/>
                  <a:pt x="2000035" y="1240677"/>
                </a:cubicBezTo>
                <a:cubicBezTo>
                  <a:pt x="1770422" y="1310838"/>
                  <a:pt x="1692086" y="1326624"/>
                  <a:pt x="1536679" y="1404624"/>
                </a:cubicBezTo>
                <a:cubicBezTo>
                  <a:pt x="1534315" y="1290518"/>
                  <a:pt x="1541313" y="1119413"/>
                  <a:pt x="1535147" y="922372"/>
                </a:cubicBezTo>
                <a:cubicBezTo>
                  <a:pt x="1528981" y="725331"/>
                  <a:pt x="1532983" y="643631"/>
                  <a:pt x="1533750" y="482258"/>
                </a:cubicBezTo>
                <a:cubicBezTo>
                  <a:pt x="1534516" y="320885"/>
                  <a:pt x="1557054" y="239059"/>
                  <a:pt x="1532218" y="6"/>
                </a:cubicBezTo>
                <a:close/>
              </a:path>
              <a:path w="3073357" h="2809247" fill="none" extrusionOk="0">
                <a:moveTo>
                  <a:pt x="1532218" y="6"/>
                </a:moveTo>
                <a:cubicBezTo>
                  <a:pt x="2181494" y="1450"/>
                  <a:pt x="2619317" y="335680"/>
                  <a:pt x="2969740" y="897571"/>
                </a:cubicBezTo>
              </a:path>
              <a:path w="3073357" h="2809247" fill="none" stroke="0" extrusionOk="0">
                <a:moveTo>
                  <a:pt x="1532218" y="6"/>
                </a:moveTo>
                <a:cubicBezTo>
                  <a:pt x="2144565" y="31539"/>
                  <a:pt x="2791020" y="383739"/>
                  <a:pt x="2969740" y="897571"/>
                </a:cubicBezTo>
              </a:path>
            </a:pathLst>
          </a:custGeom>
          <a:ln w="69850">
            <a:solidFill>
              <a:schemeClr val="bg1"/>
            </a:solidFill>
            <a:tailEnd type="triangle" w="med" len="lg"/>
            <a:extLst>
              <a:ext uri="{C807C97D-BFC1-408E-A445-0C87EB9F89A2}">
                <ask:lineSketchStyleProps xmlns:ask="http://schemas.microsoft.com/office/drawing/2018/sketchyshapes" sd="1219033472">
                  <a:prstGeom prst="arc">
                    <a:avLst>
                      <a:gd name="adj1" fmla="val 16189083"/>
                      <a:gd name="adj2" fmla="val 2043089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8301921F-A2D8-B9DD-E464-DBCA6A1FAA2F}"/>
              </a:ext>
            </a:extLst>
          </p:cNvPr>
          <p:cNvSpPr/>
          <p:nvPr/>
        </p:nvSpPr>
        <p:spPr>
          <a:xfrm rot="19737007">
            <a:off x="7130095" y="3798655"/>
            <a:ext cx="3073357" cy="2809247"/>
          </a:xfrm>
          <a:custGeom>
            <a:avLst/>
            <a:gdLst>
              <a:gd name="connsiteX0" fmla="*/ 1532218 w 3073357"/>
              <a:gd name="connsiteY0" fmla="*/ 6 h 2809247"/>
              <a:gd name="connsiteX1" fmla="*/ 2969740 w 3073357"/>
              <a:gd name="connsiteY1" fmla="*/ 897571 h 2809247"/>
              <a:gd name="connsiteX2" fmla="*/ 2463392 w 3073357"/>
              <a:gd name="connsiteY2" fmla="*/ 1076730 h 2809247"/>
              <a:gd name="connsiteX3" fmla="*/ 2000035 w 3073357"/>
              <a:gd name="connsiteY3" fmla="*/ 1240677 h 2809247"/>
              <a:gd name="connsiteX4" fmla="*/ 1536679 w 3073357"/>
              <a:gd name="connsiteY4" fmla="*/ 1404624 h 2809247"/>
              <a:gd name="connsiteX5" fmla="*/ 1535147 w 3073357"/>
              <a:gd name="connsiteY5" fmla="*/ 922372 h 2809247"/>
              <a:gd name="connsiteX6" fmla="*/ 1533750 w 3073357"/>
              <a:gd name="connsiteY6" fmla="*/ 482258 h 2809247"/>
              <a:gd name="connsiteX7" fmla="*/ 1532218 w 3073357"/>
              <a:gd name="connsiteY7" fmla="*/ 6 h 2809247"/>
              <a:gd name="connsiteX0" fmla="*/ 1532218 w 3073357"/>
              <a:gd name="connsiteY0" fmla="*/ 6 h 2809247"/>
              <a:gd name="connsiteX1" fmla="*/ 2969740 w 3073357"/>
              <a:gd name="connsiteY1" fmla="*/ 897571 h 280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73357" h="2809247" stroke="0" extrusionOk="0">
                <a:moveTo>
                  <a:pt x="1532218" y="6"/>
                </a:moveTo>
                <a:cubicBezTo>
                  <a:pt x="2100691" y="-43490"/>
                  <a:pt x="2646770" y="390222"/>
                  <a:pt x="2969740" y="897571"/>
                </a:cubicBezTo>
                <a:cubicBezTo>
                  <a:pt x="2783167" y="975902"/>
                  <a:pt x="2693042" y="974422"/>
                  <a:pt x="2463392" y="1076730"/>
                </a:cubicBezTo>
                <a:cubicBezTo>
                  <a:pt x="2233742" y="1179038"/>
                  <a:pt x="2229648" y="1170516"/>
                  <a:pt x="2000035" y="1240677"/>
                </a:cubicBezTo>
                <a:cubicBezTo>
                  <a:pt x="1770422" y="1310838"/>
                  <a:pt x="1692086" y="1326624"/>
                  <a:pt x="1536679" y="1404624"/>
                </a:cubicBezTo>
                <a:cubicBezTo>
                  <a:pt x="1534315" y="1290518"/>
                  <a:pt x="1541313" y="1119413"/>
                  <a:pt x="1535147" y="922372"/>
                </a:cubicBezTo>
                <a:cubicBezTo>
                  <a:pt x="1528981" y="725331"/>
                  <a:pt x="1532983" y="643631"/>
                  <a:pt x="1533750" y="482258"/>
                </a:cubicBezTo>
                <a:cubicBezTo>
                  <a:pt x="1534516" y="320885"/>
                  <a:pt x="1557054" y="239059"/>
                  <a:pt x="1532218" y="6"/>
                </a:cubicBezTo>
                <a:close/>
              </a:path>
              <a:path w="3073357" h="2809247" fill="none" extrusionOk="0">
                <a:moveTo>
                  <a:pt x="1532218" y="6"/>
                </a:moveTo>
                <a:cubicBezTo>
                  <a:pt x="2181494" y="1450"/>
                  <a:pt x="2619317" y="335680"/>
                  <a:pt x="2969740" y="897571"/>
                </a:cubicBezTo>
              </a:path>
              <a:path w="3073357" h="2809247" fill="none" stroke="0" extrusionOk="0">
                <a:moveTo>
                  <a:pt x="1532218" y="6"/>
                </a:moveTo>
                <a:cubicBezTo>
                  <a:pt x="2144565" y="31539"/>
                  <a:pt x="2791020" y="383739"/>
                  <a:pt x="2969740" y="897571"/>
                </a:cubicBezTo>
              </a:path>
            </a:pathLst>
          </a:custGeom>
          <a:ln w="69850">
            <a:solidFill>
              <a:schemeClr val="bg1"/>
            </a:solidFill>
            <a:tailEnd type="triangle" w="med" len="lg"/>
            <a:extLst>
              <a:ext uri="{C807C97D-BFC1-408E-A445-0C87EB9F89A2}">
                <ask:lineSketchStyleProps xmlns:ask="http://schemas.microsoft.com/office/drawing/2018/sketchyshapes" sd="1219033472">
                  <a:prstGeom prst="arc">
                    <a:avLst>
                      <a:gd name="adj1" fmla="val 16189083"/>
                      <a:gd name="adj2" fmla="val 2043089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3C3B07-8D6C-19CC-8414-35DAC4A52DB2}"/>
              </a:ext>
            </a:extLst>
          </p:cNvPr>
          <p:cNvSpPr txBox="1"/>
          <p:nvPr/>
        </p:nvSpPr>
        <p:spPr>
          <a:xfrm>
            <a:off x="7199244" y="4429394"/>
            <a:ext cx="327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Born outer </a:t>
            </a:r>
            <a:r>
              <a:rPr lang="en-GB" b="1" dirty="0">
                <a:solidFill>
                  <a:schemeClr val="bg1"/>
                </a:solidFill>
                <a:sym typeface="Wingdings" pitchFamily="2" charset="2"/>
              </a:rPr>
              <a:t>more metal-poor</a:t>
            </a:r>
            <a:endParaRPr lang="en-GB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874D32-4FF2-5D42-3330-97F6BF9082FC}"/>
                  </a:ext>
                </a:extLst>
              </p:cNvPr>
              <p:cNvSpPr txBox="1"/>
              <p:nvPr/>
            </p:nvSpPr>
            <p:spPr>
              <a:xfrm>
                <a:off x="334617" y="5742304"/>
                <a:ext cx="115723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Today’s bar pattern speed: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~33−37</m:t>
                    </m:r>
                  </m:oMath>
                </a14:m>
                <a:r>
                  <a:rPr lang="en-GB" sz="2400" dirty="0"/>
                  <a:t> km/s/kpc (Chiba+21; Clarke+22; Zhang+24 ; Dillamore+24, 25) </a:t>
                </a:r>
                <a:r>
                  <a:rPr lang="en-GB" sz="2400" dirty="0">
                    <a:sym typeface="Wingdings" pitchFamily="2" charset="2"/>
                  </a:rPr>
                  <a:t> Corotation radius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𝐶𝑅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~6.2 −7.0</m:t>
                    </m:r>
                  </m:oMath>
                </a14:m>
                <a:r>
                  <a:rPr lang="en-GB" sz="2400" dirty="0">
                    <a:solidFill>
                      <a:srgbClr val="FFC000"/>
                    </a:solidFill>
                  </a:rPr>
                  <a:t> kpc</a:t>
                </a:r>
                <a:endParaRPr lang="en-GB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0874D32-4FF2-5D42-3330-97F6BF908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617" y="5742304"/>
                <a:ext cx="11572316" cy="830997"/>
              </a:xfrm>
              <a:prstGeom prst="rect">
                <a:avLst/>
              </a:prstGeom>
              <a:blipFill>
                <a:blip r:embed="rId5"/>
                <a:stretch>
                  <a:fillRect l="-877" t="-4545" b="-151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80FF7C-4175-04B7-5765-AA15FB9E7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61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7" y="325369"/>
            <a:ext cx="10515600" cy="1325563"/>
          </a:xfrm>
        </p:spPr>
        <p:txBody>
          <a:bodyPr/>
          <a:lstStyle/>
          <a:p>
            <a:r>
              <a:rPr lang="en-GB" dirty="0"/>
              <a:t>Resonant dragging of a decelerating bar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E6480A-BB1C-E814-152A-137D549E1CC8}"/>
              </a:ext>
            </a:extLst>
          </p:cNvPr>
          <p:cNvSpPr txBox="1">
            <a:spLocks/>
          </p:cNvSpPr>
          <p:nvPr/>
        </p:nvSpPr>
        <p:spPr>
          <a:xfrm>
            <a:off x="5834874" y="1389676"/>
            <a:ext cx="5208105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Test-particle simulation setup</a:t>
            </a:r>
            <a:endParaRPr lang="en-GB" sz="30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B29EEED-CAAE-F2B2-6D53-F7DBB2880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976" y="2177613"/>
            <a:ext cx="7075003" cy="4680387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656D7EF-CABD-7C1F-4083-CAF4D0EDB4BA}"/>
              </a:ext>
            </a:extLst>
          </p:cNvPr>
          <p:cNvCxnSpPr>
            <a:cxnSpLocks/>
          </p:cNvCxnSpPr>
          <p:nvPr/>
        </p:nvCxnSpPr>
        <p:spPr>
          <a:xfrm flipV="1">
            <a:off x="5185667" y="2886522"/>
            <a:ext cx="0" cy="2825165"/>
          </a:xfrm>
          <a:prstGeom prst="straightConnector1">
            <a:avLst/>
          </a:prstGeom>
          <a:ln w="44450">
            <a:solidFill>
              <a:schemeClr val="tx1"/>
            </a:solidFill>
            <a:headEnd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9DCB52D-9E6E-5BAA-84A6-D93351F7AD89}"/>
              </a:ext>
            </a:extLst>
          </p:cNvPr>
          <p:cNvSpPr txBox="1"/>
          <p:nvPr/>
        </p:nvSpPr>
        <p:spPr>
          <a:xfrm>
            <a:off x="4936278" y="2517190"/>
            <a:ext cx="3244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Linear metallicity gradient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05A388C-4E4B-687F-C600-65F20DC89FF7}"/>
              </a:ext>
            </a:extLst>
          </p:cNvPr>
          <p:cNvCxnSpPr>
            <a:cxnSpLocks/>
          </p:cNvCxnSpPr>
          <p:nvPr/>
        </p:nvCxnSpPr>
        <p:spPr>
          <a:xfrm flipH="1">
            <a:off x="5414799" y="5685183"/>
            <a:ext cx="3736967" cy="0"/>
          </a:xfrm>
          <a:prstGeom prst="straightConnector1">
            <a:avLst/>
          </a:prstGeom>
          <a:ln w="44450">
            <a:solidFill>
              <a:schemeClr val="tx1"/>
            </a:solidFill>
            <a:headEnd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D3B7FD7-FBB6-9599-C24A-015162278450}"/>
              </a:ext>
            </a:extLst>
          </p:cNvPr>
          <p:cNvSpPr txBox="1"/>
          <p:nvPr/>
        </p:nvSpPr>
        <p:spPr>
          <a:xfrm>
            <a:off x="5526207" y="5268269"/>
            <a:ext cx="3736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Metallicity enrichment with time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923E7B2-7713-4BBC-2DC6-5A103A1F854E}"/>
              </a:ext>
            </a:extLst>
          </p:cNvPr>
          <p:cNvSpPr txBox="1"/>
          <p:nvPr/>
        </p:nvSpPr>
        <p:spPr>
          <a:xfrm>
            <a:off x="757184" y="3329608"/>
            <a:ext cx="30860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adopted from Lu+24, which calibrated with observed Milky Way’s metallicity pattern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7A705-423C-5CC8-33C9-68E6C2B56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63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6" y="325369"/>
            <a:ext cx="11724861" cy="1325563"/>
          </a:xfrm>
        </p:spPr>
        <p:txBody>
          <a:bodyPr/>
          <a:lstStyle/>
          <a:p>
            <a:r>
              <a:rPr lang="en-GB" dirty="0"/>
              <a:t>Implications: 3) Broken power-law in stellar density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5B391-A7DB-26ED-449E-375EAC0D8C29}"/>
              </a:ext>
            </a:extLst>
          </p:cNvPr>
          <p:cNvSpPr txBox="1"/>
          <p:nvPr/>
        </p:nvSpPr>
        <p:spPr>
          <a:xfrm>
            <a:off x="9117965" y="5152441"/>
            <a:ext cx="192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Hawkins 2023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F23CEB-8DCB-1E60-E105-973CFF668985}"/>
              </a:ext>
            </a:extLst>
          </p:cNvPr>
          <p:cNvSpPr txBox="1">
            <a:spLocks/>
          </p:cNvSpPr>
          <p:nvPr/>
        </p:nvSpPr>
        <p:spPr>
          <a:xfrm>
            <a:off x="5834874" y="1389676"/>
            <a:ext cx="5208105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33F59-1705-FB85-BAD1-E25EDDC6F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47"/>
          <a:stretch/>
        </p:blipFill>
        <p:spPr>
          <a:xfrm>
            <a:off x="132523" y="1572031"/>
            <a:ext cx="5363221" cy="5285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6A7E96-E2A7-CE37-EEBB-DB95172BE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7947" y="1912187"/>
            <a:ext cx="5168900" cy="4178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58E245-B30B-E647-697D-ABCD12895E05}"/>
              </a:ext>
            </a:extLst>
          </p:cNvPr>
          <p:cNvSpPr txBox="1"/>
          <p:nvPr/>
        </p:nvSpPr>
        <p:spPr>
          <a:xfrm>
            <a:off x="7062452" y="2173442"/>
            <a:ext cx="1861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Yu et al.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51A665-43A2-716C-98F7-8895FC31D031}"/>
              </a:ext>
            </a:extLst>
          </p:cNvPr>
          <p:cNvSpPr txBox="1"/>
          <p:nvPr/>
        </p:nvSpPr>
        <p:spPr>
          <a:xfrm>
            <a:off x="8595067" y="6301798"/>
            <a:ext cx="3464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See also Bovy+15, Lian+22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31F49A-CDDD-7A76-20F5-D3B10F6AA6E5}"/>
              </a:ext>
            </a:extLst>
          </p:cNvPr>
          <p:cNvSpPr txBox="1"/>
          <p:nvPr/>
        </p:nvSpPr>
        <p:spPr>
          <a:xfrm>
            <a:off x="1011479" y="5721155"/>
            <a:ext cx="1348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HZ+2025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782D77E-F740-C285-2B9D-D70C3D2A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930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6" y="325369"/>
            <a:ext cx="11724861" cy="1325563"/>
          </a:xfrm>
        </p:spPr>
        <p:txBody>
          <a:bodyPr/>
          <a:lstStyle/>
          <a:p>
            <a:r>
              <a:rPr lang="en-GB" dirty="0"/>
              <a:t>Implications: 4) Coldness of the disc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5B391-A7DB-26ED-449E-375EAC0D8C29}"/>
              </a:ext>
            </a:extLst>
          </p:cNvPr>
          <p:cNvSpPr txBox="1"/>
          <p:nvPr/>
        </p:nvSpPr>
        <p:spPr>
          <a:xfrm>
            <a:off x="9117965" y="5152441"/>
            <a:ext cx="192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Hawkins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623F1F-9D64-D320-821D-5866604DF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983" y="1468926"/>
            <a:ext cx="6370984" cy="5169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CADDE8-D888-4EF0-BACA-85EF3AB97128}"/>
              </a:ext>
            </a:extLst>
          </p:cNvPr>
          <p:cNvSpPr txBox="1"/>
          <p:nvPr/>
        </p:nvSpPr>
        <p:spPr>
          <a:xfrm>
            <a:off x="7818967" y="1420099"/>
            <a:ext cx="271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Hamilton et al.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43CECD-C65F-F37E-4F36-57089869CCC7}"/>
              </a:ext>
            </a:extLst>
          </p:cNvPr>
          <p:cNvSpPr txBox="1"/>
          <p:nvPr/>
        </p:nvSpPr>
        <p:spPr>
          <a:xfrm>
            <a:off x="7818967" y="5383273"/>
            <a:ext cx="4134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But see also the demonstration in </a:t>
            </a:r>
            <a:r>
              <a:rPr lang="en-GB" sz="2400" dirty="0" err="1"/>
              <a:t>Sellwood</a:t>
            </a:r>
            <a:r>
              <a:rPr lang="en-GB" sz="2400" dirty="0"/>
              <a:t> &amp; Binney 2025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25B6F1-CD26-0D68-DA52-A4198C993307}"/>
              </a:ext>
            </a:extLst>
          </p:cNvPr>
          <p:cNvSpPr txBox="1"/>
          <p:nvPr/>
        </p:nvSpPr>
        <p:spPr>
          <a:xfrm>
            <a:off x="7818968" y="1827136"/>
            <a:ext cx="3803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Milky Way observation is from Frankel+20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76BAD-6B04-81AE-6A24-771F21FD1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780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907F4-C249-89FB-F2F5-F400E525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1EA23-07B8-07B3-E9AA-D13A5E065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F63BDE-1E96-17E1-4DAC-A39D698D8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0" y="1082192"/>
            <a:ext cx="12107904" cy="509477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6658AF-8EC6-7408-B3DD-7F1116E8A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521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B63B-14EA-0E0A-C14B-34162D596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AD2FA-5A7E-5AC9-4D41-CCC3DBB79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C6551-470A-31DC-6595-FA9ADDA2B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8" y="1027906"/>
            <a:ext cx="12059478" cy="507439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FEC5D-54B3-0180-D971-251BBC4B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765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2FBB0-B6DB-53F2-024B-EA0672D8F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DBA49-5FFE-D515-6684-02B757CDD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DAF87-0613-EDA3-8678-A34A23322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825625"/>
            <a:ext cx="12164641" cy="371378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EA439-F04F-6641-CB02-C73D5F97B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088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7" y="325369"/>
            <a:ext cx="10515600" cy="1325563"/>
          </a:xfrm>
        </p:spPr>
        <p:txBody>
          <a:bodyPr/>
          <a:lstStyle/>
          <a:p>
            <a:r>
              <a:rPr lang="en-GB" dirty="0"/>
              <a:t>Implications: 2) Azimuthal patterns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5B391-A7DB-26ED-449E-375EAC0D8C29}"/>
              </a:ext>
            </a:extLst>
          </p:cNvPr>
          <p:cNvSpPr txBox="1"/>
          <p:nvPr/>
        </p:nvSpPr>
        <p:spPr>
          <a:xfrm>
            <a:off x="9117965" y="5152441"/>
            <a:ext cx="192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Hawkins 2023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F23CEB-8DCB-1E60-E105-973CFF668985}"/>
              </a:ext>
            </a:extLst>
          </p:cNvPr>
          <p:cNvSpPr txBox="1">
            <a:spLocks/>
          </p:cNvSpPr>
          <p:nvPr/>
        </p:nvSpPr>
        <p:spPr>
          <a:xfrm>
            <a:off x="5834874" y="1389676"/>
            <a:ext cx="5208105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121D00-4638-EC8D-892E-BC50BBE07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455" r="33498"/>
          <a:stretch/>
        </p:blipFill>
        <p:spPr>
          <a:xfrm>
            <a:off x="1418088" y="5674953"/>
            <a:ext cx="10183691" cy="7277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BECDAB-8EC8-7A3F-615E-0D93D126E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798" b="18303"/>
          <a:stretch/>
        </p:blipFill>
        <p:spPr>
          <a:xfrm>
            <a:off x="3130904" y="1389676"/>
            <a:ext cx="5407939" cy="4348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E5E58C-9E53-24B2-8410-F746F35141D4}"/>
              </a:ext>
            </a:extLst>
          </p:cNvPr>
          <p:cNvSpPr txBox="1"/>
          <p:nvPr/>
        </p:nvSpPr>
        <p:spPr>
          <a:xfrm>
            <a:off x="69906" y="6402723"/>
            <a:ext cx="1348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HZ+2025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2017-1789-271E-0B2E-F507A01C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3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82FA5-0B40-00B7-5C8F-B8E5114F2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85" y="300965"/>
            <a:ext cx="10515600" cy="1325563"/>
          </a:xfrm>
        </p:spPr>
        <p:txBody>
          <a:bodyPr/>
          <a:lstStyle/>
          <a:p>
            <a:r>
              <a:rPr lang="en-GB" dirty="0"/>
              <a:t>Stellar migrations in the Galactic disc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8E2A3-0FE0-BA93-2CA3-31091C077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291" y="1562529"/>
            <a:ext cx="6124495" cy="4162945"/>
          </a:xfrm>
        </p:spPr>
        <p:txBody>
          <a:bodyPr>
            <a:normAutofit/>
          </a:bodyPr>
          <a:lstStyle/>
          <a:p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Stars could move from their birth radius to their present-day radius, called radial migration</a:t>
            </a:r>
          </a:p>
          <a:p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process happens through interaction with non-axisymmetric perturbations, e.g. the transient spiral arms, galactic bar. 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radial migration re-distributed stars around the disc, this effect can be studied by the chemical pattern in the disc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691C0C-3971-A9F2-B42B-BD8CBB327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816" y="1562368"/>
            <a:ext cx="5475140" cy="48778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990352-3E53-86DA-9E6D-EA868E557865}"/>
              </a:ext>
            </a:extLst>
          </p:cNvPr>
          <p:cNvSpPr txBox="1"/>
          <p:nvPr/>
        </p:nvSpPr>
        <p:spPr>
          <a:xfrm>
            <a:off x="9244386" y="1690688"/>
            <a:ext cx="2463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Sellwood</a:t>
            </a:r>
            <a:r>
              <a:rPr lang="en-GB" dirty="0">
                <a:solidFill>
                  <a:schemeClr val="bg1"/>
                </a:solidFill>
              </a:rPr>
              <a:t> &amp; Binney 2002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C69C29-BC01-87BF-46E7-84729824C57B}"/>
              </a:ext>
            </a:extLst>
          </p:cNvPr>
          <p:cNvSpPr txBox="1"/>
          <p:nvPr/>
        </p:nvSpPr>
        <p:spPr>
          <a:xfrm>
            <a:off x="224291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Sellwood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Binney 02,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Minchev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Famaey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10, Halle +15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44A8F-F6A2-195C-09E6-9F631E39F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2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B1E7A6-E8FE-7BA8-0C5C-DECB41F567BF}"/>
              </a:ext>
            </a:extLst>
          </p:cNvPr>
          <p:cNvSpPr txBox="1"/>
          <p:nvPr/>
        </p:nvSpPr>
        <p:spPr>
          <a:xfrm rot="16200000">
            <a:off x="4938223" y="3443947"/>
            <a:ext cx="3537297" cy="4001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Amount of radial migration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1DA196-8054-649E-E5E8-1024474F4A60}"/>
              </a:ext>
            </a:extLst>
          </p:cNvPr>
          <p:cNvSpPr txBox="1"/>
          <p:nvPr/>
        </p:nvSpPr>
        <p:spPr>
          <a:xfrm>
            <a:off x="7990986" y="6040110"/>
            <a:ext cx="3506595" cy="4001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Birth guiding radius of stars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6D5258-22A2-097E-8BDA-842B3E6B46EC}"/>
                  </a:ext>
                </a:extLst>
              </p:cNvPr>
              <p:cNvSpPr txBox="1"/>
              <p:nvPr/>
            </p:nvSpPr>
            <p:spPr>
              <a:xfrm>
                <a:off x="427385" y="5725474"/>
                <a:ext cx="5842529" cy="4731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Amount of migration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8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𝒛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)∝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en-US" sz="2800" b="1" i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𝐅𝐞</m:t>
                        </m:r>
                        <m:r>
                          <a:rPr lang="en-US" sz="2800" b="1" i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sz="2800" b="1" i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𝐇</m:t>
                        </m:r>
                        <m:r>
                          <a:rPr lang="en-US" sz="28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sub>
                    </m:sSub>
                  </m:oMath>
                </a14:m>
                <a:endParaRPr lang="en-US" sz="2800" b="1" dirty="0">
                  <a:solidFill>
                    <a:srgbClr val="FFC000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6D5258-22A2-097E-8BDA-842B3E6B4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385" y="5725474"/>
                <a:ext cx="5842529" cy="473143"/>
              </a:xfrm>
              <a:prstGeom prst="rect">
                <a:avLst/>
              </a:prstGeom>
              <a:blipFill>
                <a:blip r:embed="rId3"/>
                <a:stretch>
                  <a:fillRect l="-3688" t="-20513" b="-358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78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7" y="325369"/>
            <a:ext cx="10515600" cy="1325563"/>
          </a:xfrm>
        </p:spPr>
        <p:txBody>
          <a:bodyPr/>
          <a:lstStyle/>
          <a:p>
            <a:r>
              <a:rPr lang="en-GB" dirty="0"/>
              <a:t>Implications: 2) Azimuthal patterns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F23CEB-8DCB-1E60-E105-973CFF668985}"/>
              </a:ext>
            </a:extLst>
          </p:cNvPr>
          <p:cNvSpPr txBox="1">
            <a:spLocks/>
          </p:cNvSpPr>
          <p:nvPr/>
        </p:nvSpPr>
        <p:spPr>
          <a:xfrm>
            <a:off x="5834874" y="1389676"/>
            <a:ext cx="5208105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121D00-4638-EC8D-892E-BC50BBE07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45" r="33498" b="17471"/>
          <a:stretch/>
        </p:blipFill>
        <p:spPr>
          <a:xfrm>
            <a:off x="3259196" y="1620509"/>
            <a:ext cx="5108214" cy="4129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30DC56-ECC4-176E-46DF-2CB77A6C2D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271"/>
          <a:stretch/>
        </p:blipFill>
        <p:spPr>
          <a:xfrm>
            <a:off x="3259196" y="1839277"/>
            <a:ext cx="5208104" cy="4411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E80212-207E-FBC9-EE2C-295FD7BA8044}"/>
              </a:ext>
            </a:extLst>
          </p:cNvPr>
          <p:cNvSpPr txBox="1"/>
          <p:nvPr/>
        </p:nvSpPr>
        <p:spPr>
          <a:xfrm>
            <a:off x="4495287" y="2018260"/>
            <a:ext cx="3014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</a:rPr>
              <a:t>Khoperskov</a:t>
            </a:r>
            <a:r>
              <a:rPr lang="en-GB" sz="2400" dirty="0">
                <a:solidFill>
                  <a:schemeClr val="bg1"/>
                </a:solidFill>
              </a:rPr>
              <a:t> et al.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9064FA-1899-5A51-82E1-EE5145315A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" t="83707" r="33758" b="-189"/>
          <a:stretch/>
        </p:blipFill>
        <p:spPr>
          <a:xfrm>
            <a:off x="1138618" y="5614106"/>
            <a:ext cx="10133245" cy="8246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EC7582-E4C4-F7B9-AFC7-ADFE3AECEA48}"/>
              </a:ext>
            </a:extLst>
          </p:cNvPr>
          <p:cNvSpPr txBox="1"/>
          <p:nvPr/>
        </p:nvSpPr>
        <p:spPr>
          <a:xfrm>
            <a:off x="203096" y="6438777"/>
            <a:ext cx="1348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HZ+2025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47C6CF-4550-72CB-7AA1-D9F7E1602F27}"/>
              </a:ext>
            </a:extLst>
          </p:cNvPr>
          <p:cNvSpPr txBox="1"/>
          <p:nvPr/>
        </p:nvSpPr>
        <p:spPr>
          <a:xfrm>
            <a:off x="7392020" y="6448521"/>
            <a:ext cx="566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See also Poggio+23</a:t>
            </a:r>
            <a:r>
              <a:rPr lang="en-US" dirty="0"/>
              <a:t>, Hawkins 2023</a:t>
            </a:r>
            <a:r>
              <a:rPr lang="en-GB" dirty="0"/>
              <a:t>, Hackshaw+24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DD14C-38C6-41FB-1D4A-20B1482E2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54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2906A-A721-A518-948C-588E9C71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77CFB-1318-CE92-9858-C55AFB367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41A2A-D345-5852-868C-ED6953490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03137"/>
            <a:ext cx="10515600" cy="537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66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e Milky Way Galaxy - NASA Science">
            <a:extLst>
              <a:ext uri="{FF2B5EF4-FFF2-40B4-BE49-F238E27FC236}">
                <a16:creationId xmlns:a16="http://schemas.microsoft.com/office/drawing/2014/main" id="{9373B83D-E582-7C2B-D0C4-168119BDC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64" y="530172"/>
            <a:ext cx="5899527" cy="58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Point Star 5">
            <a:extLst>
              <a:ext uri="{FF2B5EF4-FFF2-40B4-BE49-F238E27FC236}">
                <a16:creationId xmlns:a16="http://schemas.microsoft.com/office/drawing/2014/main" id="{33916976-D577-09D1-5757-7DCA3BECE008}"/>
              </a:ext>
            </a:extLst>
          </p:cNvPr>
          <p:cNvSpPr/>
          <p:nvPr/>
        </p:nvSpPr>
        <p:spPr>
          <a:xfrm>
            <a:off x="3776874" y="4518802"/>
            <a:ext cx="181746" cy="174171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4DB10F-BD18-DB00-591F-7E54A1D77DDF}"/>
              </a:ext>
            </a:extLst>
          </p:cNvPr>
          <p:cNvSpPr/>
          <p:nvPr/>
        </p:nvSpPr>
        <p:spPr>
          <a:xfrm>
            <a:off x="3433259" y="4183072"/>
            <a:ext cx="859972" cy="859972"/>
          </a:xfrm>
          <a:custGeom>
            <a:avLst/>
            <a:gdLst>
              <a:gd name="connsiteX0" fmla="*/ 0 w 859972"/>
              <a:gd name="connsiteY0" fmla="*/ 429986 h 859972"/>
              <a:gd name="connsiteX1" fmla="*/ 429986 w 859972"/>
              <a:gd name="connsiteY1" fmla="*/ 0 h 859972"/>
              <a:gd name="connsiteX2" fmla="*/ 859972 w 859972"/>
              <a:gd name="connsiteY2" fmla="*/ 429986 h 859972"/>
              <a:gd name="connsiteX3" fmla="*/ 429986 w 859972"/>
              <a:gd name="connsiteY3" fmla="*/ 859972 h 859972"/>
              <a:gd name="connsiteX4" fmla="*/ 0 w 859972"/>
              <a:gd name="connsiteY4" fmla="*/ 429986 h 85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972" h="859972" extrusionOk="0">
                <a:moveTo>
                  <a:pt x="0" y="429986"/>
                </a:moveTo>
                <a:cubicBezTo>
                  <a:pt x="-22879" y="178399"/>
                  <a:pt x="164332" y="10576"/>
                  <a:pt x="429986" y="0"/>
                </a:cubicBezTo>
                <a:cubicBezTo>
                  <a:pt x="722436" y="11574"/>
                  <a:pt x="840793" y="193121"/>
                  <a:pt x="859972" y="429986"/>
                </a:cubicBezTo>
                <a:cubicBezTo>
                  <a:pt x="853515" y="673766"/>
                  <a:pt x="658397" y="910069"/>
                  <a:pt x="429986" y="859972"/>
                </a:cubicBezTo>
                <a:cubicBezTo>
                  <a:pt x="154682" y="839275"/>
                  <a:pt x="37365" y="685314"/>
                  <a:pt x="0" y="429986"/>
                </a:cubicBezTo>
                <a:close/>
              </a:path>
            </a:pathLst>
          </a:custGeom>
          <a:noFill/>
          <a:ln w="44450" cmpd="sng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DDB049-0EE7-0D7C-78CD-7F3D01EECEEB}"/>
              </a:ext>
            </a:extLst>
          </p:cNvPr>
          <p:cNvSpPr txBox="1"/>
          <p:nvPr/>
        </p:nvSpPr>
        <p:spPr>
          <a:xfrm>
            <a:off x="6831542" y="1687799"/>
            <a:ext cx="47680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stars in the solar neighbourhood, we can measure their: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Kinematics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Metallicity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Chemical abundances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865773-7D55-DB57-7FB1-DA1690A1ACE8}"/>
              </a:ext>
            </a:extLst>
          </p:cNvPr>
          <p:cNvSpPr txBox="1"/>
          <p:nvPr/>
        </p:nvSpPr>
        <p:spPr>
          <a:xfrm>
            <a:off x="6809191" y="4542924"/>
            <a:ext cx="4287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were these stars born in the Milky Way?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6EFCDBF-2422-4789-592F-BD8305594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96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7" y="86831"/>
            <a:ext cx="10515600" cy="1325563"/>
          </a:xfrm>
        </p:spPr>
        <p:txBody>
          <a:bodyPr/>
          <a:lstStyle/>
          <a:p>
            <a:r>
              <a:rPr lang="en-GB" dirty="0"/>
              <a:t>Resulting age-metallicity sequences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5B391-A7DB-26ED-449E-375EAC0D8C29}"/>
              </a:ext>
            </a:extLst>
          </p:cNvPr>
          <p:cNvSpPr txBox="1"/>
          <p:nvPr/>
        </p:nvSpPr>
        <p:spPr>
          <a:xfrm>
            <a:off x="9117965" y="5152441"/>
            <a:ext cx="192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Hawkins 2023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F23CEB-8DCB-1E60-E105-973CFF668985}"/>
              </a:ext>
            </a:extLst>
          </p:cNvPr>
          <p:cNvSpPr txBox="1">
            <a:spLocks/>
          </p:cNvSpPr>
          <p:nvPr/>
        </p:nvSpPr>
        <p:spPr>
          <a:xfrm>
            <a:off x="5834874" y="1151138"/>
            <a:ext cx="5208105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The guiding radii dependence</a:t>
            </a:r>
            <a:endParaRPr lang="en-GB" sz="3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91899-B022-2B0B-DE4C-9DCC0EFB29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07"/>
          <a:stretch/>
        </p:blipFill>
        <p:spPr>
          <a:xfrm>
            <a:off x="9117965" y="2421943"/>
            <a:ext cx="1458253" cy="39108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06997F-EA60-72E6-315B-6A1EFD2CC9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40"/>
          <a:stretch/>
        </p:blipFill>
        <p:spPr>
          <a:xfrm>
            <a:off x="3275042" y="1673649"/>
            <a:ext cx="5552616" cy="51194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06A219-9526-DB05-82DE-B0A52A1B8CB9}"/>
              </a:ext>
            </a:extLst>
          </p:cNvPr>
          <p:cNvSpPr txBox="1"/>
          <p:nvPr/>
        </p:nvSpPr>
        <p:spPr>
          <a:xfrm>
            <a:off x="334617" y="6310809"/>
            <a:ext cx="1348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HZ+2025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B928C1-3E36-61F7-B1C8-456D99A41F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" r="91179"/>
          <a:stretch/>
        </p:blipFill>
        <p:spPr>
          <a:xfrm>
            <a:off x="2573295" y="1685502"/>
            <a:ext cx="715617" cy="5119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63E865-A7EE-0554-80F2-365CB21C1829}"/>
              </a:ext>
            </a:extLst>
          </p:cNvPr>
          <p:cNvSpPr txBox="1"/>
          <p:nvPr/>
        </p:nvSpPr>
        <p:spPr>
          <a:xfrm>
            <a:off x="4470648" y="3750753"/>
            <a:ext cx="1443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Observation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268C76-6069-151D-ECC2-623172BE5194}"/>
              </a:ext>
            </a:extLst>
          </p:cNvPr>
          <p:cNvSpPr txBox="1"/>
          <p:nvPr/>
        </p:nvSpPr>
        <p:spPr>
          <a:xfrm>
            <a:off x="6056244" y="4377361"/>
            <a:ext cx="2004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Simulation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3CDF5D-D129-F355-452C-F79B4BBCD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23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3E0235-128E-A2CC-CA29-F320DF11240F}"/>
              </a:ext>
            </a:extLst>
          </p:cNvPr>
          <p:cNvSpPr txBox="1"/>
          <p:nvPr/>
        </p:nvSpPr>
        <p:spPr>
          <a:xfrm>
            <a:off x="8438926" y="1626957"/>
            <a:ext cx="3661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C000"/>
                </a:solidFill>
              </a:rPr>
              <a:t>The upper sequence disappeared outside the corotation zone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DA06EC4-D2F7-ACCC-B03C-CA1D78088E5D}"/>
              </a:ext>
            </a:extLst>
          </p:cNvPr>
          <p:cNvCxnSpPr>
            <a:cxnSpLocks/>
          </p:cNvCxnSpPr>
          <p:nvPr/>
        </p:nvCxnSpPr>
        <p:spPr>
          <a:xfrm flipH="1">
            <a:off x="7511143" y="2358414"/>
            <a:ext cx="1480457" cy="580729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E8627E0-F85E-F7C2-0BA9-D84674DCDA38}"/>
              </a:ext>
            </a:extLst>
          </p:cNvPr>
          <p:cNvCxnSpPr>
            <a:cxnSpLocks/>
          </p:cNvCxnSpPr>
          <p:nvPr/>
        </p:nvCxnSpPr>
        <p:spPr>
          <a:xfrm>
            <a:off x="2389660" y="2358414"/>
            <a:ext cx="1989255" cy="809329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14ACCEE-18E1-159C-A948-7756344D4A02}"/>
              </a:ext>
            </a:extLst>
          </p:cNvPr>
          <p:cNvSpPr txBox="1"/>
          <p:nvPr/>
        </p:nvSpPr>
        <p:spPr>
          <a:xfrm>
            <a:off x="317593" y="1577474"/>
            <a:ext cx="2793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C000"/>
                </a:solidFill>
              </a:rPr>
              <a:t>The bimodal sequences co-exist around the corotation radius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215CB9-4781-B126-04E2-BF36824D90DA}"/>
              </a:ext>
            </a:extLst>
          </p:cNvPr>
          <p:cNvSpPr/>
          <p:nvPr/>
        </p:nvSpPr>
        <p:spPr>
          <a:xfrm rot="19420785">
            <a:off x="3166062" y="3085514"/>
            <a:ext cx="1073832" cy="198517"/>
          </a:xfrm>
          <a:prstGeom prst="rect">
            <a:avLst/>
          </a:prstGeom>
          <a:solidFill>
            <a:srgbClr val="00B0F0">
              <a:alpha val="46592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621972-8F1C-C7FD-FA85-4CEBE6EEECDD}"/>
              </a:ext>
            </a:extLst>
          </p:cNvPr>
          <p:cNvSpPr/>
          <p:nvPr/>
        </p:nvSpPr>
        <p:spPr>
          <a:xfrm>
            <a:off x="4069055" y="2805942"/>
            <a:ext cx="1494398" cy="195223"/>
          </a:xfrm>
          <a:prstGeom prst="rect">
            <a:avLst/>
          </a:prstGeom>
          <a:solidFill>
            <a:srgbClr val="00B0F0">
              <a:alpha val="46592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EE78E0-A1D9-0709-684D-D140C01FC141}"/>
              </a:ext>
            </a:extLst>
          </p:cNvPr>
          <p:cNvSpPr/>
          <p:nvPr/>
        </p:nvSpPr>
        <p:spPr>
          <a:xfrm rot="20373371">
            <a:off x="3981190" y="3127902"/>
            <a:ext cx="1644040" cy="206649"/>
          </a:xfrm>
          <a:prstGeom prst="rect">
            <a:avLst/>
          </a:prstGeom>
          <a:solidFill>
            <a:srgbClr val="FF0000">
              <a:alpha val="4659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183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8" grpId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208120"/>
            <a:ext cx="10515600" cy="774087"/>
          </a:xfrm>
        </p:spPr>
        <p:txBody>
          <a:bodyPr>
            <a:normAutofit/>
          </a:bodyPr>
          <a:lstStyle/>
          <a:p>
            <a:r>
              <a:rPr lang="en-GB" dirty="0"/>
              <a:t>Chemical cartography in the Galactic disc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D811FF-8FC0-479B-2390-419537912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19" y="2066167"/>
            <a:ext cx="6743700" cy="4635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B42CD3-5668-4B3B-8ADA-40D8FE7B3962}"/>
              </a:ext>
            </a:extLst>
          </p:cNvPr>
          <p:cNvSpPr txBox="1"/>
          <p:nvPr/>
        </p:nvSpPr>
        <p:spPr>
          <a:xfrm>
            <a:off x="709819" y="6242331"/>
            <a:ext cx="2278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Xiang &amp; Rix 2022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9FE44B6-7452-1472-011D-02B0F33ECC3C}"/>
              </a:ext>
            </a:extLst>
          </p:cNvPr>
          <p:cNvSpPr txBox="1">
            <a:spLocks/>
          </p:cNvSpPr>
          <p:nvPr/>
        </p:nvSpPr>
        <p:spPr>
          <a:xfrm>
            <a:off x="7338864" y="850374"/>
            <a:ext cx="4515679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/>
              <a:t>The age-metallicity plane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3F2797-0DB1-B1D8-22C6-4CF9DB4BC6EC}"/>
              </a:ext>
            </a:extLst>
          </p:cNvPr>
          <p:cNvCxnSpPr>
            <a:cxnSpLocks/>
          </p:cNvCxnSpPr>
          <p:nvPr/>
        </p:nvCxnSpPr>
        <p:spPr>
          <a:xfrm flipH="1" flipV="1">
            <a:off x="4081669" y="3139181"/>
            <a:ext cx="1222098" cy="611184"/>
          </a:xfrm>
          <a:prstGeom prst="line">
            <a:avLst/>
          </a:prstGeom>
          <a:ln w="4762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339FD6-40DC-9E88-F780-7B3B59E4579D}"/>
              </a:ext>
            </a:extLst>
          </p:cNvPr>
          <p:cNvCxnSpPr>
            <a:cxnSpLocks/>
          </p:cNvCxnSpPr>
          <p:nvPr/>
        </p:nvCxnSpPr>
        <p:spPr>
          <a:xfrm flipH="1">
            <a:off x="2491409" y="3139181"/>
            <a:ext cx="1590260" cy="64323"/>
          </a:xfrm>
          <a:prstGeom prst="line">
            <a:avLst/>
          </a:prstGeom>
          <a:ln w="4762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813D2D-474D-4F70-0FB6-78AE02B25769}"/>
              </a:ext>
            </a:extLst>
          </p:cNvPr>
          <p:cNvCxnSpPr>
            <a:cxnSpLocks/>
          </p:cNvCxnSpPr>
          <p:nvPr/>
        </p:nvCxnSpPr>
        <p:spPr>
          <a:xfrm flipH="1" flipV="1">
            <a:off x="2491409" y="3165059"/>
            <a:ext cx="1338469" cy="469904"/>
          </a:xfrm>
          <a:prstGeom prst="line">
            <a:avLst/>
          </a:prstGeom>
          <a:ln w="47625">
            <a:solidFill>
              <a:schemeClr val="tx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96EA7CF-A9F1-E151-9E21-BAA18EDC238E}"/>
              </a:ext>
            </a:extLst>
          </p:cNvPr>
          <p:cNvSpPr txBox="1">
            <a:spLocks/>
          </p:cNvSpPr>
          <p:nvPr/>
        </p:nvSpPr>
        <p:spPr>
          <a:xfrm>
            <a:off x="7570304" y="2976495"/>
            <a:ext cx="4515679" cy="2205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mechanism caused this bimodal sequences </a:t>
            </a:r>
          </a:p>
          <a:p>
            <a:pPr marL="0" indent="0" algn="ctr">
              <a:buNone/>
            </a:pP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</a:p>
          <a:p>
            <a:pPr marL="0" indent="0">
              <a:buNone/>
            </a:pPr>
            <a:r>
              <a:rPr lang="en-GB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can we learn about the past of the Milky Way from this</a:t>
            </a:r>
          </a:p>
          <a:p>
            <a:endParaRPr lang="en-GB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A0A0C32-84C8-7187-B1EE-739909383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3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D679AE-9A3A-467D-1E39-B71F652FDC75}"/>
              </a:ext>
            </a:extLst>
          </p:cNvPr>
          <p:cNvSpPr/>
          <p:nvPr/>
        </p:nvSpPr>
        <p:spPr>
          <a:xfrm>
            <a:off x="709818" y="1634708"/>
            <a:ext cx="6276769" cy="42609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used in this work: LAMOST subgiants/MSTO stars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EC3BCE-0C57-2850-E7E6-CCF3AB7A9D66}"/>
              </a:ext>
            </a:extLst>
          </p:cNvPr>
          <p:cNvSpPr txBox="1">
            <a:spLocks/>
          </p:cNvSpPr>
          <p:nvPr/>
        </p:nvSpPr>
        <p:spPr>
          <a:xfrm>
            <a:off x="7570303" y="5181601"/>
            <a:ext cx="4515679" cy="816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Spoil alert: we can study bar deceleration with it!</a:t>
            </a:r>
          </a:p>
          <a:p>
            <a:endParaRPr lang="en-GB" sz="20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5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ack_noJR">
            <a:hlinkClick r:id="" action="ppaction://media"/>
            <a:extLst>
              <a:ext uri="{FF2B5EF4-FFF2-40B4-BE49-F238E27FC236}">
                <a16:creationId xmlns:a16="http://schemas.microsoft.com/office/drawing/2014/main" id="{6BC9092B-CFDB-D2AD-ED30-78C5F6FA83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84" y="1443440"/>
            <a:ext cx="8740316" cy="44236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7" y="325369"/>
            <a:ext cx="10515600" cy="1325563"/>
          </a:xfrm>
        </p:spPr>
        <p:txBody>
          <a:bodyPr/>
          <a:lstStyle/>
          <a:p>
            <a:r>
              <a:rPr lang="en-GB" dirty="0"/>
              <a:t>Resonant dragging of a decelerating bar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5B391-A7DB-26ED-449E-375EAC0D8C29}"/>
              </a:ext>
            </a:extLst>
          </p:cNvPr>
          <p:cNvSpPr txBox="1"/>
          <p:nvPr/>
        </p:nvSpPr>
        <p:spPr>
          <a:xfrm>
            <a:off x="9117965" y="5152441"/>
            <a:ext cx="192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Hawkins 2023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E6480A-BB1C-E814-152A-137D549E1CC8}"/>
              </a:ext>
            </a:extLst>
          </p:cNvPr>
          <p:cNvSpPr txBox="1">
            <a:spLocks/>
          </p:cNvSpPr>
          <p:nvPr/>
        </p:nvSpPr>
        <p:spPr>
          <a:xfrm>
            <a:off x="7199243" y="1389676"/>
            <a:ext cx="3482010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A toy demonstration</a:t>
            </a:r>
            <a:endParaRPr lang="en-GB" sz="3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87EFA-ACE8-A5ED-1C81-572E0224CD10}"/>
              </a:ext>
            </a:extLst>
          </p:cNvPr>
          <p:cNvSpPr txBox="1"/>
          <p:nvPr/>
        </p:nvSpPr>
        <p:spPr>
          <a:xfrm>
            <a:off x="69067" y="6004341"/>
            <a:ext cx="5245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See Chiba+21; Chiba &amp; </a:t>
            </a:r>
            <a:r>
              <a:rPr lang="en-GB" sz="2000" dirty="0" err="1"/>
              <a:t>Schonrich</a:t>
            </a:r>
            <a:r>
              <a:rPr lang="en-GB" sz="2000" dirty="0"/>
              <a:t> 2021 for analytic descriptions and very beautiful figures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4B66D6-197A-EB87-82CE-CBAF0E40D0A3}"/>
              </a:ext>
            </a:extLst>
          </p:cNvPr>
          <p:cNvSpPr txBox="1"/>
          <p:nvPr/>
        </p:nvSpPr>
        <p:spPr>
          <a:xfrm>
            <a:off x="7608404" y="4311664"/>
            <a:ext cx="10807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HZ+2025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7BF5296B-D17D-1EDE-BE4B-47503935F103}"/>
                  </a:ext>
                </a:extLst>
              </p:cNvPr>
              <p:cNvSpPr/>
              <p:nvPr/>
            </p:nvSpPr>
            <p:spPr>
              <a:xfrm>
                <a:off x="5284755" y="5909193"/>
                <a:ext cx="6808811" cy="803034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Today’s pattern speed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 ~ 3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km/s/kpc (Chiba+21, Clarke+22, Zhang+24, Dillamore+24,25); corotation radius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~ 6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−7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.5</m:t>
                    </m:r>
                  </m:oMath>
                </a14:m>
                <a:r>
                  <a:rPr lang="en-GB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kpc</a:t>
                </a:r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7BF5296B-D17D-1EDE-BE4B-47503935F1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755" y="5909193"/>
                <a:ext cx="6808811" cy="803034"/>
              </a:xfrm>
              <a:prstGeom prst="roundRect">
                <a:avLst/>
              </a:prstGeom>
              <a:blipFill>
                <a:blip r:embed="rId6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5474E33-2679-0E1F-C553-02CDE86AD100}"/>
              </a:ext>
            </a:extLst>
          </p:cNvPr>
          <p:cNvSpPr txBox="1"/>
          <p:nvPr/>
        </p:nvSpPr>
        <p:spPr>
          <a:xfrm>
            <a:off x="8843964" y="2501081"/>
            <a:ext cx="3282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Stars trapped in the corotation resonance migrate with the expansion of the corotation.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brings stars from the inner Milky Way to the present-day corotation radius.</a:t>
            </a:r>
          </a:p>
        </p:txBody>
      </p:sp>
    </p:spTree>
    <p:extLst>
      <p:ext uri="{BB962C8B-B14F-4D97-AF65-F5344CB8AC3E}">
        <p14:creationId xmlns:p14="http://schemas.microsoft.com/office/powerpoint/2010/main" val="124501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7" y="113335"/>
            <a:ext cx="10515600" cy="1325563"/>
          </a:xfrm>
        </p:spPr>
        <p:txBody>
          <a:bodyPr/>
          <a:lstStyle/>
          <a:p>
            <a:r>
              <a:rPr lang="en-GB" dirty="0"/>
              <a:t>Resulting age-metallicity sequences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F23CEB-8DCB-1E60-E105-973CFF668985}"/>
              </a:ext>
            </a:extLst>
          </p:cNvPr>
          <p:cNvSpPr txBox="1">
            <a:spLocks/>
          </p:cNvSpPr>
          <p:nvPr/>
        </p:nvSpPr>
        <p:spPr>
          <a:xfrm>
            <a:off x="5834874" y="1177642"/>
            <a:ext cx="5208105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Local stars vs. migrated stars</a:t>
            </a:r>
            <a:endParaRPr lang="en-GB" sz="3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C76013-85FE-0A7C-2427-85F84F2271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07"/>
          <a:stretch/>
        </p:blipFill>
        <p:spPr>
          <a:xfrm>
            <a:off x="10339979" y="1700153"/>
            <a:ext cx="1671045" cy="44815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96AD31-C62D-D7A8-37D0-23ADF06A0D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368" b="13424"/>
          <a:stretch/>
        </p:blipFill>
        <p:spPr>
          <a:xfrm>
            <a:off x="58184" y="1575415"/>
            <a:ext cx="5208104" cy="46404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576C0B-772D-B7B2-BAC3-828A0A90C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471" y="1630799"/>
            <a:ext cx="5168070" cy="46247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4444A1-BA6F-C0C0-14E3-4AF5D5FEC9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5" t="87685" r="-87" b="-1999"/>
          <a:stretch/>
        </p:blipFill>
        <p:spPr>
          <a:xfrm>
            <a:off x="159592" y="6254085"/>
            <a:ext cx="11698407" cy="5853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B571CB-C748-153D-D565-7E4DC1F96E9C}"/>
              </a:ext>
            </a:extLst>
          </p:cNvPr>
          <p:cNvSpPr txBox="1"/>
          <p:nvPr/>
        </p:nvSpPr>
        <p:spPr>
          <a:xfrm>
            <a:off x="3831799" y="5110131"/>
            <a:ext cx="1348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HZ+2025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937B5E-84B8-5254-AFBC-37B1E5DC4A11}"/>
              </a:ext>
            </a:extLst>
          </p:cNvPr>
          <p:cNvSpPr txBox="1"/>
          <p:nvPr/>
        </p:nvSpPr>
        <p:spPr>
          <a:xfrm rot="20683523">
            <a:off x="1940565" y="2792594"/>
            <a:ext cx="3200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</a:rPr>
              <a:t>Migrated stars via bar resonance dragging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28BB16-DBA0-37A3-5351-C5280B291E4A}"/>
              </a:ext>
            </a:extLst>
          </p:cNvPr>
          <p:cNvSpPr txBox="1"/>
          <p:nvPr/>
        </p:nvSpPr>
        <p:spPr>
          <a:xfrm rot="19188027">
            <a:off x="2784427" y="3751545"/>
            <a:ext cx="2832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Stars born around solar circle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6FC75-08CD-77AD-0F47-460627341B3D}"/>
              </a:ext>
            </a:extLst>
          </p:cNvPr>
          <p:cNvSpPr txBox="1"/>
          <p:nvPr/>
        </p:nvSpPr>
        <p:spPr>
          <a:xfrm>
            <a:off x="7355055" y="2337085"/>
            <a:ext cx="3200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B0F0"/>
                </a:solidFill>
              </a:rPr>
              <a:t>Migrated stars via bar resonance dragging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31023F-1481-9448-BF96-9C9B428AA8A2}"/>
              </a:ext>
            </a:extLst>
          </p:cNvPr>
          <p:cNvSpPr txBox="1"/>
          <p:nvPr/>
        </p:nvSpPr>
        <p:spPr>
          <a:xfrm rot="19936488">
            <a:off x="7537354" y="3769565"/>
            <a:ext cx="2832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Stars born around solar circle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9B3750-C0FC-E76E-9120-EF0EF0BB4C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261" y="1643962"/>
            <a:ext cx="5126027" cy="4547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E8AAC7-DBFC-0763-C78F-DC6BF1D51C90}"/>
              </a:ext>
            </a:extLst>
          </p:cNvPr>
          <p:cNvSpPr txBox="1"/>
          <p:nvPr/>
        </p:nvSpPr>
        <p:spPr>
          <a:xfrm>
            <a:off x="3841275" y="5112958"/>
            <a:ext cx="1348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HZ+2025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046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7" y="86831"/>
            <a:ext cx="10515600" cy="1325563"/>
          </a:xfrm>
        </p:spPr>
        <p:txBody>
          <a:bodyPr/>
          <a:lstStyle/>
          <a:p>
            <a:r>
              <a:rPr lang="en-GB" dirty="0"/>
              <a:t>Resulting age-metallicity sequences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5B391-A7DB-26ED-449E-375EAC0D8C29}"/>
              </a:ext>
            </a:extLst>
          </p:cNvPr>
          <p:cNvSpPr txBox="1"/>
          <p:nvPr/>
        </p:nvSpPr>
        <p:spPr>
          <a:xfrm>
            <a:off x="9117965" y="5152441"/>
            <a:ext cx="192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Hawkins 2023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F23CEB-8DCB-1E60-E105-973CFF668985}"/>
              </a:ext>
            </a:extLst>
          </p:cNvPr>
          <p:cNvSpPr txBox="1">
            <a:spLocks/>
          </p:cNvSpPr>
          <p:nvPr/>
        </p:nvSpPr>
        <p:spPr>
          <a:xfrm>
            <a:off x="5834874" y="1151138"/>
            <a:ext cx="5208105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The guiding radii dependence</a:t>
            </a:r>
            <a:endParaRPr lang="en-GB" sz="3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83065-90D3-6AC0-399A-FC6121BE6FFC}"/>
              </a:ext>
            </a:extLst>
          </p:cNvPr>
          <p:cNvSpPr txBox="1"/>
          <p:nvPr/>
        </p:nvSpPr>
        <p:spPr>
          <a:xfrm>
            <a:off x="9532457" y="2082646"/>
            <a:ext cx="1348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HZ+2025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0602FD-7DA3-EF9F-9F85-BFBA0096A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9" y="2343901"/>
            <a:ext cx="12095066" cy="3628014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30F30B4-D2C5-A853-2D67-88BFBF56D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56E0C5-BC55-8CC1-3E94-7BA2B97AB4A7}"/>
              </a:ext>
            </a:extLst>
          </p:cNvPr>
          <p:cNvSpPr txBox="1"/>
          <p:nvPr/>
        </p:nvSpPr>
        <p:spPr>
          <a:xfrm>
            <a:off x="6779666" y="5986428"/>
            <a:ext cx="3661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C000"/>
                </a:solidFill>
              </a:rPr>
              <a:t>The upper sequence disappeared outside the corotation zone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6F96AEB-C318-08CB-4556-C379D181C745}"/>
              </a:ext>
            </a:extLst>
          </p:cNvPr>
          <p:cNvCxnSpPr>
            <a:cxnSpLocks/>
          </p:cNvCxnSpPr>
          <p:nvPr/>
        </p:nvCxnSpPr>
        <p:spPr>
          <a:xfrm flipH="1">
            <a:off x="9386888" y="3361527"/>
            <a:ext cx="1559888" cy="2519498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C353EE-5393-91CB-3E91-72534D3EA5F0}"/>
              </a:ext>
            </a:extLst>
          </p:cNvPr>
          <p:cNvCxnSpPr>
            <a:cxnSpLocks/>
          </p:cNvCxnSpPr>
          <p:nvPr/>
        </p:nvCxnSpPr>
        <p:spPr>
          <a:xfrm>
            <a:off x="5172295" y="2285104"/>
            <a:ext cx="969978" cy="654039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7A7311-45C3-768F-D61B-FA5AC88BFF95}"/>
              </a:ext>
            </a:extLst>
          </p:cNvPr>
          <p:cNvSpPr txBox="1"/>
          <p:nvPr/>
        </p:nvSpPr>
        <p:spPr>
          <a:xfrm>
            <a:off x="2004191" y="1875936"/>
            <a:ext cx="7257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C000"/>
                </a:solidFill>
              </a:rPr>
              <a:t>The bimodal sequences co-exist around the corotation radius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45C1E8B-86F2-5F61-4FCE-425B1963CBF9}"/>
              </a:ext>
            </a:extLst>
          </p:cNvPr>
          <p:cNvCxnSpPr>
            <a:cxnSpLocks/>
          </p:cNvCxnSpPr>
          <p:nvPr/>
        </p:nvCxnSpPr>
        <p:spPr>
          <a:xfrm>
            <a:off x="1847120" y="5539849"/>
            <a:ext cx="4836343" cy="800522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89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720D-CC9A-912C-0598-451DC43ED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17" y="86831"/>
            <a:ext cx="10515600" cy="1325563"/>
          </a:xfrm>
        </p:spPr>
        <p:txBody>
          <a:bodyPr/>
          <a:lstStyle/>
          <a:p>
            <a:r>
              <a:rPr lang="en-GB" dirty="0"/>
              <a:t>Resulting age-metallicity sequences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5B391-A7DB-26ED-449E-375EAC0D8C29}"/>
              </a:ext>
            </a:extLst>
          </p:cNvPr>
          <p:cNvSpPr txBox="1"/>
          <p:nvPr/>
        </p:nvSpPr>
        <p:spPr>
          <a:xfrm>
            <a:off x="9117965" y="5152441"/>
            <a:ext cx="192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Hawkins 2023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F23CEB-8DCB-1E60-E105-973CFF668985}"/>
              </a:ext>
            </a:extLst>
          </p:cNvPr>
          <p:cNvSpPr txBox="1">
            <a:spLocks/>
          </p:cNvSpPr>
          <p:nvPr/>
        </p:nvSpPr>
        <p:spPr>
          <a:xfrm>
            <a:off x="5834874" y="1151138"/>
            <a:ext cx="5208105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The guiding radii dependence</a:t>
            </a:r>
            <a:endParaRPr lang="en-GB" sz="3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FD0CD1-CBD5-652C-0D73-3B6DF0FD6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1" y="1765356"/>
            <a:ext cx="10809857" cy="50926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55C169-6AFD-9A88-4773-7E743CD38576}"/>
              </a:ext>
            </a:extLst>
          </p:cNvPr>
          <p:cNvSpPr txBox="1"/>
          <p:nvPr/>
        </p:nvSpPr>
        <p:spPr>
          <a:xfrm>
            <a:off x="159026" y="6373954"/>
            <a:ext cx="2620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also Khoperskov+24 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B25DE40-543C-F25B-25AC-1CA5C79E6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7</a:t>
            </a:fld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BF51D8-DB89-4E72-A5FD-ED28A974F449}"/>
              </a:ext>
            </a:extLst>
          </p:cNvPr>
          <p:cNvSpPr/>
          <p:nvPr/>
        </p:nvSpPr>
        <p:spPr>
          <a:xfrm rot="7642608" flipV="1">
            <a:off x="1920286" y="3928546"/>
            <a:ext cx="2298004" cy="414036"/>
          </a:xfrm>
          <a:prstGeom prst="rect">
            <a:avLst/>
          </a:prstGeom>
          <a:solidFill>
            <a:srgbClr val="00B0F0">
              <a:alpha val="46592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44F3BC-5F93-3974-E9D2-BBF19520AB5D}"/>
              </a:ext>
            </a:extLst>
          </p:cNvPr>
          <p:cNvSpPr/>
          <p:nvPr/>
        </p:nvSpPr>
        <p:spPr>
          <a:xfrm rot="190332">
            <a:off x="3581434" y="3096826"/>
            <a:ext cx="3333715" cy="446474"/>
          </a:xfrm>
          <a:prstGeom prst="rect">
            <a:avLst/>
          </a:prstGeom>
          <a:solidFill>
            <a:srgbClr val="00B0F0">
              <a:alpha val="46592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86A8C2-77F7-D414-7346-74F2829B5E8F}"/>
              </a:ext>
            </a:extLst>
          </p:cNvPr>
          <p:cNvSpPr/>
          <p:nvPr/>
        </p:nvSpPr>
        <p:spPr>
          <a:xfrm rot="19811099">
            <a:off x="3788985" y="4063401"/>
            <a:ext cx="3212665" cy="661226"/>
          </a:xfrm>
          <a:prstGeom prst="rect">
            <a:avLst/>
          </a:prstGeom>
          <a:solidFill>
            <a:srgbClr val="FF0000">
              <a:alpha val="46592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28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5D91AB-8E1F-9E60-1CD1-DFD752D3E0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969"/>
          <a:stretch/>
        </p:blipFill>
        <p:spPr>
          <a:xfrm>
            <a:off x="272419" y="1340679"/>
            <a:ext cx="11647157" cy="35561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B63720D-CC9A-912C-0598-451DC43ED3B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34617" y="39614"/>
                <a:ext cx="10515600" cy="1325563"/>
              </a:xfrm>
            </p:spPr>
            <p:txBody>
              <a:bodyPr/>
              <a:lstStyle/>
              <a:p>
                <a:r>
                  <a:rPr lang="en-GB" dirty="0"/>
                  <a:t>Implications: 1)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Fe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Fe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GB" dirty="0"/>
                  <a:t> bimodality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B63720D-CC9A-912C-0598-451DC43ED3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34617" y="39614"/>
                <a:ext cx="10515600" cy="1325563"/>
              </a:xfrm>
              <a:blipFill>
                <a:blip r:embed="rId4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EB5B391-A7DB-26ED-449E-375EAC0D8C29}"/>
              </a:ext>
            </a:extLst>
          </p:cNvPr>
          <p:cNvSpPr txBox="1"/>
          <p:nvPr/>
        </p:nvSpPr>
        <p:spPr>
          <a:xfrm>
            <a:off x="9117965" y="4580933"/>
            <a:ext cx="1925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Hawkins 2023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7F23CEB-8DCB-1E60-E105-973CFF668985}"/>
              </a:ext>
            </a:extLst>
          </p:cNvPr>
          <p:cNvSpPr txBox="1">
            <a:spLocks/>
          </p:cNvSpPr>
          <p:nvPr/>
        </p:nvSpPr>
        <p:spPr>
          <a:xfrm>
            <a:off x="5834874" y="1275372"/>
            <a:ext cx="5208105" cy="52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BEFEF4-58A7-381F-4E5A-D7737FF01A5B}"/>
              </a:ext>
            </a:extLst>
          </p:cNvPr>
          <p:cNvSpPr txBox="1"/>
          <p:nvPr/>
        </p:nvSpPr>
        <p:spPr>
          <a:xfrm>
            <a:off x="8770163" y="6344850"/>
            <a:ext cx="2620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also Sharma+21 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1CF9C6-5160-8299-1B06-468FD93CF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19" y="1340679"/>
            <a:ext cx="11647156" cy="40860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2CC1E1-F656-A36A-F7E1-49215F87963E}"/>
              </a:ext>
            </a:extLst>
          </p:cNvPr>
          <p:cNvSpPr txBox="1"/>
          <p:nvPr/>
        </p:nvSpPr>
        <p:spPr>
          <a:xfrm>
            <a:off x="6927574" y="2143731"/>
            <a:ext cx="1348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HZ+2025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BBF3CC-3824-927A-576F-CCC77C543A39}"/>
              </a:ext>
            </a:extLst>
          </p:cNvPr>
          <p:cNvSpPr txBox="1"/>
          <p:nvPr/>
        </p:nvSpPr>
        <p:spPr>
          <a:xfrm>
            <a:off x="126645" y="6344850"/>
            <a:ext cx="6194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more detailed chemical cartography map in Hayden+15</a:t>
            </a:r>
            <a:endParaRPr lang="en-GB" dirty="0"/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A2B762F8-037E-6CDC-BF06-9A4D3C8E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5B828-1978-6842-8771-3BCCF4C715E1}" type="slidenum">
              <a:rPr lang="en-GB" smtClean="0"/>
              <a:t>8</a:t>
            </a:fld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D53D3B-9A1A-8FDC-F9DA-258B5DF24777}"/>
              </a:ext>
            </a:extLst>
          </p:cNvPr>
          <p:cNvSpPr/>
          <p:nvPr/>
        </p:nvSpPr>
        <p:spPr>
          <a:xfrm>
            <a:off x="7085342" y="5480680"/>
            <a:ext cx="3957637" cy="7906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bimodality indeed only appear around the corotation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8CF71F-ABC2-4272-E90E-EAF30557E26D}"/>
              </a:ext>
            </a:extLst>
          </p:cNvPr>
          <p:cNvSpPr/>
          <p:nvPr/>
        </p:nvSpPr>
        <p:spPr>
          <a:xfrm>
            <a:off x="1149022" y="5480680"/>
            <a:ext cx="4331358" cy="7906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bimodality is due to the co-existence of the local and migrated stars 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912A9E6A-37AB-BBF1-863A-093F7BB029F4}"/>
              </a:ext>
            </a:extLst>
          </p:cNvPr>
          <p:cNvSpPr/>
          <p:nvPr/>
        </p:nvSpPr>
        <p:spPr>
          <a:xfrm rot="16200000">
            <a:off x="6078400" y="5559058"/>
            <a:ext cx="485775" cy="653488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35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77C54-7112-5FEE-90CF-ADA49210F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Inferring the bar deceleration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461F1-E3F5-86A9-0DC7-EC67096DA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5B828-1978-6842-8771-3BCCF4C715E1}" type="slidenum">
              <a:rPr lang="en-GB" smtClean="0"/>
              <a:t>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1DFB1D-A29E-D252-9E2D-43130C0834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17" b="12824"/>
          <a:stretch/>
        </p:blipFill>
        <p:spPr>
          <a:xfrm>
            <a:off x="128588" y="1529647"/>
            <a:ext cx="5372100" cy="482670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31EDBB-2B55-E08C-9DFD-81EA8FD187FA}"/>
              </a:ext>
            </a:extLst>
          </p:cNvPr>
          <p:cNvCxnSpPr>
            <a:cxnSpLocks/>
          </p:cNvCxnSpPr>
          <p:nvPr/>
        </p:nvCxnSpPr>
        <p:spPr>
          <a:xfrm>
            <a:off x="2386013" y="3257554"/>
            <a:ext cx="2171700" cy="0"/>
          </a:xfrm>
          <a:prstGeom prst="line">
            <a:avLst/>
          </a:prstGeom>
          <a:ln w="190500">
            <a:solidFill>
              <a:srgbClr val="00B0F0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F0C12D-9C21-1402-A137-AA24464DDF8D}"/>
                  </a:ext>
                </a:extLst>
              </p:cNvPr>
              <p:cNvSpPr txBox="1"/>
              <p:nvPr/>
            </p:nvSpPr>
            <p:spPr>
              <a:xfrm>
                <a:off x="5657850" y="1690688"/>
                <a:ext cx="60579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age-metallicity relation upper sequence should be:</a:t>
                </a:r>
              </a:p>
              <a:p>
                <a:r>
                  <a:rPr lang="en-US" sz="2400" b="0" dirty="0"/>
                  <a:t>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Fe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](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=[</m:t>
                    </m:r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Fe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](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𝐶𝑅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GB" sz="2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F0C12D-9C21-1402-A137-AA24464DD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850" y="1690688"/>
                <a:ext cx="6057900" cy="1200329"/>
              </a:xfrm>
              <a:prstGeom prst="rect">
                <a:avLst/>
              </a:prstGeom>
              <a:blipFill>
                <a:blip r:embed="rId4"/>
                <a:stretch>
                  <a:fillRect l="-1255" t="-3125" b="-52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537F22-AEF4-4315-931E-C0DE34EB5BF5}"/>
              </a:ext>
            </a:extLst>
          </p:cNvPr>
          <p:cNvCxnSpPr>
            <a:cxnSpLocks/>
          </p:cNvCxnSpPr>
          <p:nvPr/>
        </p:nvCxnSpPr>
        <p:spPr>
          <a:xfrm flipV="1">
            <a:off x="10875167" y="4073751"/>
            <a:ext cx="0" cy="300035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53590C4-8E38-B8D4-74CD-32339807AB67}"/>
                  </a:ext>
                </a:extLst>
              </p:cNvPr>
              <p:cNvSpPr txBox="1"/>
              <p:nvPr/>
            </p:nvSpPr>
            <p:spPr>
              <a:xfrm>
                <a:off x="9515476" y="4345210"/>
                <a:ext cx="254793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≜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 </m:t>
                    </m:r>
                    <m:r>
                      <a:rPr lang="en-US" sz="20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GB" sz="2000" dirty="0">
                    <a:solidFill>
                      <a:srgbClr val="FFC000"/>
                    </a:solidFill>
                  </a:rPr>
                  <a:t> </a:t>
                </a:r>
              </a:p>
              <a:p>
                <a:pPr algn="ctr"/>
                <a:r>
                  <a:rPr lang="en-GB" sz="2000" dirty="0">
                    <a:solidFill>
                      <a:srgbClr val="FFC000"/>
                    </a:solidFill>
                  </a:rPr>
                  <a:t>(the deceleration rate)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53590C4-8E38-B8D4-74CD-32339807A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5476" y="4345210"/>
                <a:ext cx="2547936" cy="707886"/>
              </a:xfrm>
              <a:prstGeom prst="rect">
                <a:avLst/>
              </a:prstGeom>
              <a:blipFill>
                <a:blip r:embed="rId5"/>
                <a:stretch>
                  <a:fillRect l="-1990" r="-1990" b="-160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223BAEF-1A0D-07E4-3EB6-606AF9941BD6}"/>
                  </a:ext>
                </a:extLst>
              </p:cNvPr>
              <p:cNvSpPr txBox="1"/>
              <p:nvPr/>
            </p:nvSpPr>
            <p:spPr>
              <a:xfrm>
                <a:off x="5657850" y="4757737"/>
                <a:ext cx="6057900" cy="1095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sz="20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type m:val="li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Fe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den>
                                </m:f>
                              </m:e>
                            </m:d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−</m:t>
                        </m:r>
                        <m:f>
                          <m:fPr>
                            <m:type m:val="lin"/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800" i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Fe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2800" i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H</m:t>
                                    </m:r>
                                  </m:den>
                                </m:f>
                              </m:e>
                            </m:d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den>
                        </m:f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𝜕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i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Fe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i="0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H</m:t>
                                        </m:r>
                                      </m:den>
                                    </m:f>
                                  </m:e>
                                </m:d>
                              </m:num>
                              <m:den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</m:den>
                            </m:f>
                          </m:e>
                        </m:d>
                      </m:den>
                    </m:f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~0.004</m:t>
                    </m:r>
                  </m:oMath>
                </a14:m>
                <a:endParaRPr lang="en-GB" sz="20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223BAEF-1A0D-07E4-3EB6-606AF9941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850" y="4757737"/>
                <a:ext cx="6057900" cy="1095941"/>
              </a:xfrm>
              <a:prstGeom prst="rect">
                <a:avLst/>
              </a:prstGeom>
              <a:blipFill>
                <a:blip r:embed="rId6"/>
                <a:stretch>
                  <a:fillRect l="-1883" t="-14943" b="-6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76B1894-7952-A1EC-FA01-AC20AF8DA62B}"/>
                  </a:ext>
                </a:extLst>
              </p:cNvPr>
              <p:cNvSpPr txBox="1"/>
              <p:nvPr/>
            </p:nvSpPr>
            <p:spPr>
              <a:xfrm>
                <a:off x="5657850" y="3171646"/>
                <a:ext cx="6534150" cy="816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Fe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]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𝐷𝑡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Fe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]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Fe</m:t>
                        </m:r>
                        <m:r>
                          <a:rPr lang="en-US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]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den>
                    </m:f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𝐶𝑅</m:t>
                            </m:r>
                          </m:sub>
                        </m:sSub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𝑑𝑡</m:t>
                        </m:r>
                      </m:den>
                    </m:f>
                    <m:r>
                      <a:rPr lang="zh-CN" alt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～</m:t>
                    </m:r>
                    <m:r>
                      <a:rPr lang="en-US" altLang="zh-C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76B1894-7952-A1EC-FA01-AC20AF8DA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850" y="3171646"/>
                <a:ext cx="6534150" cy="816377"/>
              </a:xfrm>
              <a:prstGeom prst="rect">
                <a:avLst/>
              </a:prstGeom>
              <a:blipFill>
                <a:blip r:embed="rId7"/>
                <a:stretch>
                  <a:fillRect l="-2132" r="-194" b="-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6E61D3B-C4DA-4AD6-B36C-9AF658DBE6F3}"/>
              </a:ext>
            </a:extLst>
          </p:cNvPr>
          <p:cNvSpPr txBox="1"/>
          <p:nvPr/>
        </p:nvSpPr>
        <p:spPr>
          <a:xfrm>
            <a:off x="3498056" y="2783278"/>
            <a:ext cx="2371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flat 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5F173E9-868C-46AC-8410-451C250E5D40}"/>
                  </a:ext>
                </a:extLst>
              </p:cNvPr>
              <p:cNvSpPr txBox="1"/>
              <p:nvPr/>
            </p:nvSpPr>
            <p:spPr>
              <a:xfrm>
                <a:off x="5955506" y="5943039"/>
                <a:ext cx="610790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800" dirty="0">
                    <a:solidFill>
                      <a:schemeClr val="tx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Chiba+21 got 0.002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GB" sz="1800" dirty="0">
                    <a:solidFill>
                      <a:schemeClr val="tx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0.0045 using kinematic features of bar resonance in the solar vicinity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5F173E9-868C-46AC-8410-451C250E5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506" y="5943039"/>
                <a:ext cx="6107906" cy="646331"/>
              </a:xfrm>
              <a:prstGeom prst="rect">
                <a:avLst/>
              </a:prstGeom>
              <a:blipFill>
                <a:blip r:embed="rId8"/>
                <a:stretch>
                  <a:fillRect l="-622" t="-5882" b="-137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126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1" grpId="0"/>
      <p:bldP spid="25" grpId="0"/>
      <p:bldP spid="26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31464</TotalTime>
  <Words>1070</Words>
  <Application>Microsoft Macintosh PowerPoint</Application>
  <PresentationFormat>Widescreen</PresentationFormat>
  <Paragraphs>165</Paragraphs>
  <Slides>23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Times</vt:lpstr>
      <vt:lpstr>Arial</vt:lpstr>
      <vt:lpstr>Calibri</vt:lpstr>
      <vt:lpstr>Calibri Light</vt:lpstr>
      <vt:lpstr>Cambria Math</vt:lpstr>
      <vt:lpstr>Helvetica Neue</vt:lpstr>
      <vt:lpstr>Times New Roman</vt:lpstr>
      <vt:lpstr>Office Theme</vt:lpstr>
      <vt:lpstr>Radial migration in the Galactic disc with a decelerating bar</vt:lpstr>
      <vt:lpstr>Stellar migrations in the Galactic disc</vt:lpstr>
      <vt:lpstr>Chemical cartography in the Galactic disc</vt:lpstr>
      <vt:lpstr>Resonant dragging of a decelerating bar</vt:lpstr>
      <vt:lpstr>Resulting age-metallicity sequences</vt:lpstr>
      <vt:lpstr>Resulting age-metallicity sequences</vt:lpstr>
      <vt:lpstr>Resulting age-metallicity sequences</vt:lpstr>
      <vt:lpstr>Implications: 1) [α/Fe]-[Fe/H] bimodality</vt:lpstr>
      <vt:lpstr>Inferring the bar deceleration rate</vt:lpstr>
      <vt:lpstr>Inferring the pattern speed history of the bar</vt:lpstr>
      <vt:lpstr>Conclusion</vt:lpstr>
      <vt:lpstr>Resonant dragging of a decelerating bar</vt:lpstr>
      <vt:lpstr>Resonant dragging of a decelerating bar</vt:lpstr>
      <vt:lpstr>Implications: 3) Broken power-law in stellar density</vt:lpstr>
      <vt:lpstr>Implications: 4) Coldness of the disc</vt:lpstr>
      <vt:lpstr>PowerPoint Presentation</vt:lpstr>
      <vt:lpstr>PowerPoint Presentation</vt:lpstr>
      <vt:lpstr>PowerPoint Presentation</vt:lpstr>
      <vt:lpstr>Implications: 2) Azimuthal patterns </vt:lpstr>
      <vt:lpstr>Implications: 2) Azimuthal patterns </vt:lpstr>
      <vt:lpstr>PowerPoint Presentation</vt:lpstr>
      <vt:lpstr>PowerPoint Presentation</vt:lpstr>
      <vt:lpstr>Resulting age-metallicity sequences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Radial migration in the Galactic disc with a decelerating bar</dc:title>
  <dc:creator>Hanyuan Zhang</dc:creator>
  <cp:lastModifiedBy>Hanyuan Zhang</cp:lastModifiedBy>
  <cp:revision>57</cp:revision>
  <dcterms:created xsi:type="dcterms:W3CDTF">2025-05-25T15:38:26Z</dcterms:created>
  <dcterms:modified xsi:type="dcterms:W3CDTF">2025-07-11T07:47:47Z</dcterms:modified>
</cp:coreProperties>
</file>