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8" r:id="rId3"/>
    <p:sldId id="284" r:id="rId4"/>
    <p:sldId id="259" r:id="rId5"/>
    <p:sldId id="285" r:id="rId6"/>
    <p:sldId id="279" r:id="rId7"/>
    <p:sldId id="294" r:id="rId8"/>
    <p:sldId id="295" r:id="rId9"/>
    <p:sldId id="286" r:id="rId10"/>
    <p:sldId id="280" r:id="rId11"/>
    <p:sldId id="287" r:id="rId12"/>
    <p:sldId id="281" r:id="rId13"/>
    <p:sldId id="282" r:id="rId14"/>
    <p:sldId id="296" r:id="rId15"/>
    <p:sldId id="292" r:id="rId16"/>
    <p:sldId id="293" r:id="rId17"/>
    <p:sldId id="289" r:id="rId18"/>
    <p:sldId id="291" r:id="rId19"/>
    <p:sldId id="260" r:id="rId20"/>
    <p:sldId id="261" r:id="rId21"/>
    <p:sldId id="262" r:id="rId22"/>
    <p:sldId id="265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0EDB"/>
    <a:srgbClr val="77DB0A"/>
    <a:srgbClr val="DAD609"/>
    <a:srgbClr val="DB0F0F"/>
    <a:srgbClr val="F9E8E8"/>
    <a:srgbClr val="DB4F0C"/>
    <a:srgbClr val="68352C"/>
    <a:srgbClr val="6B3000"/>
    <a:srgbClr val="3E1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0169" autoAdjust="0"/>
  </p:normalViewPr>
  <p:slideViewPr>
    <p:cSldViewPr snapToGrid="0">
      <p:cViewPr varScale="1">
        <p:scale>
          <a:sx n="82" d="100"/>
          <a:sy n="82" d="100"/>
        </p:scale>
        <p:origin x="710" y="4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7F738-4EE6-4E54-9DA9-683B54AD8ACF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75E05-6570-4598-B33F-3E8F04FA35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44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Significant drawback to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5E05-6570-4598-B33F-3E8F04FA356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831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Note, not hard boundaries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5E05-6570-4598-B33F-3E8F04FA356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97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5E05-6570-4598-B33F-3E8F04FA356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39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Cargo was delayed by about a month</a:t>
            </a:r>
          </a:p>
          <a:p>
            <a:r>
              <a:rPr lang="en-GB" dirty="0"/>
              <a:t>Only a week and a half on-sky D: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5E05-6570-4598-B33F-3E8F04FA356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10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5E05-6570-4598-B33F-3E8F04FA356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069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Fabrication improvements:</a:t>
            </a:r>
          </a:p>
          <a:p>
            <a:r>
              <a:rPr lang="en-GB" dirty="0"/>
              <a:t>Decrease KID thickness to increase responsivity</a:t>
            </a:r>
          </a:p>
          <a:p>
            <a:r>
              <a:rPr lang="en-GB" dirty="0"/>
              <a:t>More compact design (shorten microstrips and shrink capacitors</a:t>
            </a:r>
          </a:p>
          <a:p>
            <a:r>
              <a:rPr lang="en-GB" dirty="0"/>
              <a:t>Redesigning our input analogue chain to deliver more power to KID tones.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5E05-6570-4598-B33F-3E8F04FA356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054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Shows the number of detectors deployed for various astronomical instruments ranging </a:t>
            </a:r>
            <a:r>
              <a:rPr lang="en-US" dirty="0" err="1"/>
              <a:t>millimetre</a:t>
            </a:r>
            <a:r>
              <a:rPr lang="en-US" dirty="0"/>
              <a:t> to far-infrared. </a:t>
            </a:r>
          </a:p>
          <a:p>
            <a:r>
              <a:rPr lang="en-US" dirty="0"/>
              <a:t>If we weight things towards past decade and near-term planned instruments, we see the trend in green here.</a:t>
            </a:r>
          </a:p>
          <a:p>
            <a:r>
              <a:rPr lang="en-US" dirty="0"/>
              <a:t>	Provided that trend holds and the rate doesn’t continue to slow. Won’t see the 1 million KID readouts needed for another two decades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5E05-6570-4598-B33F-3E8F04FA356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004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Dielectric loss tangent.</a:t>
            </a:r>
          </a:p>
          <a:p>
            <a:r>
              <a:rPr lang="en-GB" dirty="0"/>
              <a:t>	Energy dissipation through TLS mechanisms</a:t>
            </a:r>
          </a:p>
          <a:p>
            <a:r>
              <a:rPr lang="en-GB" dirty="0"/>
              <a:t>	Becomes worse at higher R filters. On resonance, signal oscillates more times along the length of the microstrip providing more opportunity for loss</a:t>
            </a:r>
          </a:p>
          <a:p>
            <a:r>
              <a:rPr lang="en-GB" dirty="0"/>
              <a:t>Can see that the </a:t>
            </a:r>
            <a:r>
              <a:rPr lang="en-GB" dirty="0" err="1"/>
              <a:t>SiN</a:t>
            </a:r>
            <a:r>
              <a:rPr lang="en-GB" dirty="0"/>
              <a:t> we used for SLIM really becomes a limiting factor in what we can do for resolution.</a:t>
            </a:r>
          </a:p>
          <a:p>
            <a:r>
              <a:rPr lang="en-GB" dirty="0"/>
              <a:t>	Low-loss dielectrics are extremely important to push to higher resolution </a:t>
            </a:r>
            <a:r>
              <a:rPr lang="en-GB" dirty="0" err="1"/>
              <a:t>filterbanks</a:t>
            </a:r>
            <a:r>
              <a:rPr lang="en-GB" dirty="0"/>
              <a:t>.</a:t>
            </a:r>
          </a:p>
          <a:p>
            <a:r>
              <a:rPr lang="en-GB" dirty="0"/>
              <a:t>	Amorphous hydrogenated silicon and </a:t>
            </a:r>
            <a:r>
              <a:rPr lang="en-GB" dirty="0" err="1"/>
              <a:t>SiC</a:t>
            </a:r>
            <a:r>
              <a:rPr lang="en-GB" dirty="0"/>
              <a:t> has seen some promising results at higher frequency.</a:t>
            </a:r>
          </a:p>
          <a:p>
            <a:r>
              <a:rPr lang="en-GB" dirty="0"/>
              <a:t>Using some simulations put together by a Ph.D. student in our group, can see the effects on a SLIM-type FBS.</a:t>
            </a:r>
          </a:p>
          <a:p>
            <a:r>
              <a:rPr lang="en-GB" dirty="0"/>
              <a:t>	Dropping down to only ~20% efficient at R=300.</a:t>
            </a:r>
          </a:p>
          <a:p>
            <a:r>
              <a:rPr lang="en-GB" dirty="0"/>
              <a:t>Fabrication itself also becomes increasingly more challenging at high resolution.</a:t>
            </a:r>
          </a:p>
          <a:p>
            <a:r>
              <a:rPr lang="en-GB" dirty="0"/>
              <a:t>	For R=1000 we would need feature variation less than ~50nm.</a:t>
            </a:r>
          </a:p>
          <a:p>
            <a:r>
              <a:rPr lang="en-GB" dirty="0"/>
              <a:t>		While this has been done for a single pixel FBS through some very challenging E-beam lithography, scaling this to a large focal plane in any practical way has yet to be seen.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5E05-6570-4598-B33F-3E8F04FA356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835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With FBSs having a quite a few things to figure out in order to reach this R=1000 goal,</a:t>
            </a:r>
          </a:p>
          <a:p>
            <a:r>
              <a:rPr lang="en-GB" dirty="0"/>
              <a:t>	Turn to a technique that’s becoming increasingly popular: Low R </a:t>
            </a:r>
            <a:r>
              <a:rPr lang="en-GB" dirty="0" err="1"/>
              <a:t>spect</a:t>
            </a:r>
            <a:r>
              <a:rPr lang="en-GB" dirty="0"/>
              <a:t> + high R </a:t>
            </a:r>
            <a:r>
              <a:rPr lang="en-GB" dirty="0" err="1"/>
              <a:t>spect</a:t>
            </a:r>
            <a:endParaRPr lang="en-GB" dirty="0"/>
          </a:p>
          <a:p>
            <a:r>
              <a:rPr lang="en-GB" dirty="0"/>
              <a:t>Post dispersed FTS is an increasingly popular solution for a medium R imaging spectrometer</a:t>
            </a:r>
          </a:p>
          <a:p>
            <a:r>
              <a:rPr lang="en-GB" dirty="0"/>
              <a:t>A medium R FTS is paired with a low-R dispersive spectrometer.</a:t>
            </a:r>
          </a:p>
          <a:p>
            <a:r>
              <a:rPr lang="en-GB" dirty="0"/>
              <a:t>	FTS provides the spectral resolution</a:t>
            </a:r>
          </a:p>
          <a:p>
            <a:r>
              <a:rPr lang="en-GB" dirty="0"/>
              <a:t>	Low R serves as a dispersing element to reduce the spectral band incident on each detector</a:t>
            </a:r>
          </a:p>
          <a:p>
            <a:r>
              <a:rPr lang="en-GB" dirty="0"/>
              <a:t>		Also provides an elegant low-resolution mode</a:t>
            </a:r>
          </a:p>
          <a:p>
            <a:r>
              <a:rPr lang="en-GB" dirty="0"/>
              <a:t>Can see here that an R of ~200 is enough to reduce photon noise by more than an order of magnitude.</a:t>
            </a:r>
          </a:p>
          <a:p>
            <a:r>
              <a:rPr lang="en-GB" dirty="0"/>
              <a:t>This technique has some heritage using a diffraction grating.</a:t>
            </a:r>
          </a:p>
          <a:p>
            <a:r>
              <a:rPr lang="en-GB" dirty="0"/>
              <a:t>	Considered for Origins, the flagship far-IR NASA space observatory</a:t>
            </a:r>
          </a:p>
          <a:p>
            <a:r>
              <a:rPr lang="en-GB" dirty="0"/>
              <a:t>	Was developed and ground tested for the SAFARI spectrometer on the ESA SPICA space telescope</a:t>
            </a:r>
          </a:p>
          <a:p>
            <a:r>
              <a:rPr lang="en-GB" dirty="0"/>
              <a:t>	Currently being developed as the FIRESS spectrometer for the PRIMA space telescope</a:t>
            </a:r>
          </a:p>
          <a:p>
            <a:r>
              <a:rPr lang="en-GB" dirty="0"/>
              <a:t>We think that </a:t>
            </a:r>
            <a:r>
              <a:rPr lang="en-GB" dirty="0" err="1"/>
              <a:t>Filterbank</a:t>
            </a:r>
            <a:r>
              <a:rPr lang="en-GB" dirty="0"/>
              <a:t> spectrometers are well suited for this application and is extremely near-term viable.</a:t>
            </a:r>
          </a:p>
          <a:p>
            <a:r>
              <a:rPr lang="en-GB" dirty="0"/>
              <a:t>	We went on sky with SPT:SLIM last austral summer. Demonstrating multipixel </a:t>
            </a:r>
            <a:r>
              <a:rPr lang="en-GB" dirty="0" err="1"/>
              <a:t>filterbank</a:t>
            </a:r>
            <a:r>
              <a:rPr lang="en-GB" dirty="0"/>
              <a:t> spectrometer with an R~100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5E05-6570-4598-B33F-3E8F04FA356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36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LIM noise levels that could be obtained as a function of spectrometer hours (integration time x number of spectrometers) for a 1deg^2 field from a SPT-like platform at 150 GHz</a:t>
            </a:r>
          </a:p>
          <a:p>
            <a:r>
              <a:rPr lang="en-US" dirty="0"/>
              <a:t>	This is shown for three CO lines at variety of </a:t>
            </a:r>
            <a:r>
              <a:rPr lang="en-US" dirty="0" err="1"/>
              <a:t>redhsifts</a:t>
            </a:r>
            <a:endParaRPr lang="en-US" dirty="0"/>
          </a:p>
          <a:p>
            <a:r>
              <a:rPr lang="en-US" dirty="0"/>
              <a:t>	Note line signal, shown by </a:t>
            </a:r>
            <a:r>
              <a:rPr lang="en-US" dirty="0" err="1"/>
              <a:t>coloured</a:t>
            </a:r>
            <a:r>
              <a:rPr lang="en-US" dirty="0"/>
              <a:t> bars, a function of spatial frequency </a:t>
            </a:r>
          </a:p>
          <a:p>
            <a:r>
              <a:rPr lang="en-US" dirty="0"/>
              <a:t>	Vertical line shows the spectrometer hours of current R=300 LIM experiments. Reaching 10^6 hours well within capabilities as pixel counts increase</a:t>
            </a:r>
          </a:p>
          <a:p>
            <a:r>
              <a:rPr lang="en-US" dirty="0"/>
              <a:t>	A </a:t>
            </a:r>
            <a:r>
              <a:rPr lang="en-US" dirty="0" err="1"/>
              <a:t>filterbank</a:t>
            </a:r>
            <a:r>
              <a:rPr lang="en-US" dirty="0"/>
              <a:t> dispersed FTS would be capable </a:t>
            </a:r>
          </a:p>
          <a:p>
            <a:r>
              <a:rPr lang="en-US" dirty="0"/>
              <a:t>Stress Blue line not currently possible</a:t>
            </a:r>
          </a:p>
          <a:p>
            <a:r>
              <a:rPr lang="en-US" dirty="0"/>
              <a:t>The NEP requirements on an R=1000 FBS means that with current dets, would be closer to the orange line. </a:t>
            </a:r>
          </a:p>
          <a:p>
            <a:r>
              <a:rPr lang="en-US" dirty="0"/>
              <a:t>And with modest and very sensible improvements (2x focal planes, higher R disperser), another factor of 2-3 closer to blue is possible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5E05-6570-4598-B33F-3E8F04FA356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340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91000">
              <a:srgbClr val="D65B5B"/>
            </a:gs>
            <a:gs pos="79000">
              <a:schemeClr val="bg1"/>
            </a:gs>
            <a:gs pos="100000">
              <a:schemeClr val="accent1">
                <a:lumMod val="5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E88E94-418D-B4C0-F770-B951C75CA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4808B4-4812-17F8-72F1-ADCCBFED2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546"/>
            <a:ext cx="4114800" cy="57646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ctr"/>
            <a:r>
              <a:rPr lang="en-GB" dirty="0"/>
              <a:t>C.S. Benson, Cardiff University AIG</a:t>
            </a:r>
          </a:p>
          <a:p>
            <a:pPr algn="ctr"/>
            <a:r>
              <a:rPr lang="en-GB" sz="1200" dirty="0"/>
              <a:t>BensonC@Cardiff.ac.uk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77ABEA-A886-6FEA-9D5F-0B204999A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462DE94-BD58-1E6F-B29A-9E8445E17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 descr="A white outline of a satellite dish with rainbow stripes&#10;&#10;AI-generated content may be incorrect.">
            <a:extLst>
              <a:ext uri="{FF2B5EF4-FFF2-40B4-BE49-F238E27FC236}">
                <a16:creationId xmlns:a16="http://schemas.microsoft.com/office/drawing/2014/main" id="{03CC60C6-7750-ED73-B23C-382B28C91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491" y="5979622"/>
            <a:ext cx="714895" cy="95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77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60340-E642-8979-749D-472D7C397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5F7B03-5CE6-A815-C937-9ECD181E0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AA880-3AFA-F279-1210-5CABB83014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51450-14D1-CDE4-4EE8-3C9E7495A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C.S. Benson, Cardiff University AIG BensonC@Cardiff.ac.uk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11FD4-D3E0-FF94-543A-E8F74AD45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429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A8ABEB-10B2-8340-DD99-D1257C66F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DB47EE-C54E-5B40-09DA-D4D6A14C3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D0208-78BD-28D5-8D50-D1A886AE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F3B91-6DCA-F2AD-44D8-DAF03DF72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C.S. Benson, Cardiff University AIG BensonC@Cardiff.ac.uk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E0FD9-FB67-DE53-6D86-BEE1A2CD6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99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5A3C-8B91-06C6-3B8D-D227CC9E8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15427-C636-D065-0736-F06AF2DA2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588F5-13FE-C2AE-B636-B71096421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167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ctr"/>
            <a:r>
              <a:rPr lang="en-GB" dirty="0"/>
              <a:t>C.S. Benson, Cardiff University AIG</a:t>
            </a:r>
          </a:p>
          <a:p>
            <a:pPr algn="ctr"/>
            <a:r>
              <a:rPr lang="en-GB" sz="1200" dirty="0"/>
              <a:t>BensonC@Cardiff.ac.uk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562BD-2663-814D-855F-A682DAE7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A1DEBA-84A3-460D-7554-2D1FC0DC60B2}"/>
              </a:ext>
            </a:extLst>
          </p:cNvPr>
          <p:cNvCxnSpPr/>
          <p:nvPr userDrawn="1"/>
        </p:nvCxnSpPr>
        <p:spPr>
          <a:xfrm>
            <a:off x="0" y="1064248"/>
            <a:ext cx="12192000" cy="0"/>
          </a:xfrm>
          <a:prstGeom prst="line">
            <a:avLst/>
          </a:prstGeom>
          <a:ln>
            <a:gradFill flip="none" rotWithShape="1">
              <a:gsLst>
                <a:gs pos="24000">
                  <a:schemeClr val="bg1"/>
                </a:gs>
                <a:gs pos="56000">
                  <a:schemeClr val="accent1">
                    <a:lumMod val="60000"/>
                    <a:lumOff val="40000"/>
                  </a:schemeClr>
                </a:gs>
                <a:gs pos="77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white outline of a satellite dish with rainbow stripes&#10;&#10;AI-generated content may be incorrect.">
            <a:extLst>
              <a:ext uri="{FF2B5EF4-FFF2-40B4-BE49-F238E27FC236}">
                <a16:creationId xmlns:a16="http://schemas.microsoft.com/office/drawing/2014/main" id="{F7B854D2-3B5F-CDF6-876E-55404293D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491" y="5979622"/>
            <a:ext cx="714895" cy="95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3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ACE7-BAF2-0631-C982-D61AE33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1454A-F395-4FE7-5402-7165E80D0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AD66B-7EC1-3620-3DF2-F53B194A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6063BD0-76E6-4203-C563-C0C779EA6D4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309790"/>
            <a:ext cx="4114800" cy="365125"/>
          </a:xfrm>
        </p:spPr>
        <p:txBody>
          <a:bodyPr/>
          <a:lstStyle/>
          <a:p>
            <a:pPr algn="ctr"/>
            <a:r>
              <a:rPr lang="en-US" dirty="0"/>
              <a:t>C.S. Benson, Cardiff University AIG BensonC@Cardiff.ac.uk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782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D547F-7B82-5D6E-24F2-5595AD0D8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7F496-3450-B210-EC4D-0BFAD4D460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94765A-5D05-E78A-E4DC-0D67FCB85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C3064-A6DC-D0AA-2018-D121AB89D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1E475-7395-D2C0-A0D0-BB6ED9CFB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C.S. Benson, Cardiff University AIG BensonC@Cardiff.ac.uk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EF4E4-5646-0462-2354-69679549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32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882E6-DD5A-E254-BC59-036450E16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3708E-7721-BE8E-1457-64EEADD26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1DA1D-CE7F-CA97-69E4-8F2C6F2FC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12C253-A3DF-9EDF-77C0-AB28B385F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5880F-4FC5-7395-BF04-2C0BC8CEA2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505EF5-1F03-B722-DFDA-63B015C1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B55752-B124-9931-ECF5-41F5C13AB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C.S. Benson, Cardiff University AIG BensonC@Cardiff.ac.uk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A6C34-8DBE-F346-CC82-F25F9E04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75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3548-F93E-67AB-D2E4-591EA1586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677EAD-FDC8-304D-36CA-C4844DE72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674E0-AAFE-5B38-57DD-48744C4C8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C.S. Benson, Cardiff University AIG BensonC@Cardiff.ac.uk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571E5-CBB7-F0FE-5271-E7A34A7BE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638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CB9681-78E1-7FB1-E571-24B32088C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4C7D0-F55D-AA6B-DB34-A4514F781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C.S. Benson, Cardiff University AIG BensonC@Cardiff.ac.uk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A20E4-F560-991E-F98E-CC1F9BC5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301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BE3-06A4-04E1-85CA-97CE0DB5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6F3AE-58EE-F9F8-AA45-9EA80849C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AA7F5-BC73-562C-80F2-FB35C94C5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A7DC5-EE18-2C5D-987A-0C4E328A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4AF55A-D8C2-E3AA-3753-72242D09C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C.S. Benson, Cardiff University AIG BensonC@Cardiff.ac.uk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844DF-0E20-E563-EB2F-B41D8A45E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670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2DCDF-7AF0-5479-FB95-3CB32C85C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0FEBE9-E976-BE8C-3A19-76881CCA7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A70C0-4E04-7D4C-3169-D02D12523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87282-CD27-87E8-22E9-0321CCF2A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74C-AF0F-3AAB-97CB-55A4EBB8C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C.S. Benson, Cardiff University AIG BensonC@Cardiff.ac.uk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97BFA-4AE9-AB22-C52C-27C4669FB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26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37E2B2C-B788-57A5-1853-FAF879026CCC}"/>
              </a:ext>
            </a:extLst>
          </p:cNvPr>
          <p:cNvSpPr/>
          <p:nvPr userDrawn="1"/>
        </p:nvSpPr>
        <p:spPr>
          <a:xfrm>
            <a:off x="-74213" y="5972783"/>
            <a:ext cx="12340425" cy="9494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7000">
                <a:schemeClr val="accent1">
                  <a:lumMod val="40000"/>
                  <a:lumOff val="60000"/>
                </a:schemeClr>
              </a:gs>
              <a:gs pos="2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76C981-D911-0E60-B723-A72EEBF4F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B1226-7DD9-634D-76B0-A42C5EF46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023" y="1443963"/>
            <a:ext cx="10515600" cy="4456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B007B-95D8-1FB9-41A0-04ED5BC08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D4E4678-BD73-47E0-96DF-0B7BEAAF4AA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CD29B8-0124-FEF5-FCDC-D24A710BDB6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058287"/>
            <a:ext cx="791936" cy="791936"/>
          </a:xfrm>
          <a:prstGeom prst="rect">
            <a:avLst/>
          </a:prstGeom>
        </p:spPr>
      </p:pic>
      <p:pic>
        <p:nvPicPr>
          <p:cNvPr id="12" name="Picture 11" descr="A close-up of a logo&#10;&#10;AI-generated content may be incorrect.">
            <a:extLst>
              <a:ext uri="{FF2B5EF4-FFF2-40B4-BE49-F238E27FC236}">
                <a16:creationId xmlns:a16="http://schemas.microsoft.com/office/drawing/2014/main" id="{9D2BA8AF-35BC-E464-4DA1-445841466BA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7" y="6058287"/>
            <a:ext cx="824353" cy="791935"/>
          </a:xfrm>
          <a:prstGeom prst="rect">
            <a:avLst/>
          </a:prstGeom>
        </p:spPr>
      </p:pic>
      <p:pic>
        <p:nvPicPr>
          <p:cNvPr id="16" name="Picture 15" descr="A close-up of a logo&#10;&#10;AI-generated content may be incorrect.">
            <a:extLst>
              <a:ext uri="{FF2B5EF4-FFF2-40B4-BE49-F238E27FC236}">
                <a16:creationId xmlns:a16="http://schemas.microsoft.com/office/drawing/2014/main" id="{6845924E-AE00-0CB7-5924-4B33C09A8E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39" y="6239401"/>
            <a:ext cx="1720297" cy="506947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03C9B9-74A5-A56A-726F-B9668322C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972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721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EB059-4B55-5A44-7128-D4603AD1A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483" y="1545695"/>
            <a:ext cx="11650717" cy="2564665"/>
          </a:xfrm>
        </p:spPr>
        <p:txBody>
          <a:bodyPr>
            <a:normAutofit/>
          </a:bodyPr>
          <a:lstStyle/>
          <a:p>
            <a:r>
              <a:rPr lang="en-US" dirty="0"/>
              <a:t>South Pole Telescope – </a:t>
            </a:r>
            <a:r>
              <a:rPr lang="en-US" dirty="0" err="1"/>
              <a:t>Shirokoff</a:t>
            </a:r>
            <a:r>
              <a:rPr lang="en-US" dirty="0"/>
              <a:t> Line Intensity Mapper: On-Sky Results and Spectral Calibration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B38A9-2346-196F-4EF6-3B8D8797E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8367" y="4182797"/>
            <a:ext cx="6593634" cy="1722703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Chris S. Benson¹, Peter S. Barry¹, Kyra Fichman</a:t>
            </a:r>
            <a:r>
              <a:rPr lang="en-GB" dirty="0"/>
              <a:t>²</a:t>
            </a:r>
            <a:r>
              <a:rPr lang="en-US" dirty="0"/>
              <a:t>, SPT-SLIM Collaboration.</a:t>
            </a:r>
          </a:p>
          <a:p>
            <a:pPr algn="r"/>
            <a:r>
              <a:rPr lang="en-US" sz="1600" dirty="0"/>
              <a:t>¹School of Physics and Astronomy, Astronomy Instrumentation Group, Cardiff University, UK</a:t>
            </a:r>
          </a:p>
          <a:p>
            <a:pPr algn="r"/>
            <a:r>
              <a:rPr lang="en-GB" sz="1200" dirty="0"/>
              <a:t>²</a:t>
            </a:r>
            <a:r>
              <a:rPr lang="en-US" sz="1600" dirty="0"/>
              <a:t>Department of Physics and Astronomy, University of Chicago</a:t>
            </a:r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B690C-EF74-5D92-4D64-6C852BD148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D4E4678-BD73-47E0-96DF-0B7BEAAF4AAB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223EEE-03C5-70E5-2974-FF2FBBF95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321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A3F74-7045-7927-76EE-C4F914AFC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SPT-SLIM first observing run!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8BDC8-C2D4-EF79-12FA-1F737F5BD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8368" y="1260865"/>
            <a:ext cx="4508755" cy="4456797"/>
          </a:xfrm>
        </p:spPr>
        <p:txBody>
          <a:bodyPr/>
          <a:lstStyle/>
          <a:p>
            <a:r>
              <a:rPr lang="en-GB" dirty="0"/>
              <a:t>HII region: RCW38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0F9D1B-D468-AE27-DEA3-1752D92B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15A8F-FCCA-D668-4DBA-6B7F090B8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10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4C322-342D-2BA1-DF84-C66F519603CB}"/>
              </a:ext>
            </a:extLst>
          </p:cNvPr>
          <p:cNvSpPr txBox="1"/>
          <p:nvPr/>
        </p:nvSpPr>
        <p:spPr>
          <a:xfrm>
            <a:off x="8441718" y="4763528"/>
            <a:ext cx="2743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i="1" dirty="0"/>
              <a:t>Herschel-</a:t>
            </a:r>
            <a:r>
              <a:rPr lang="en-GB" sz="1400" dirty="0"/>
              <a:t>SPIRE: ESA (500 </a:t>
            </a:r>
            <a:r>
              <a:rPr lang="el-GR" sz="1400" dirty="0"/>
              <a:t>μ</a:t>
            </a:r>
            <a:r>
              <a:rPr lang="en-US" sz="1400" dirty="0"/>
              <a:t>m)</a:t>
            </a:r>
            <a:endParaRPr lang="en-GB" sz="1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B8E6CE-124A-EDD7-7D0F-F0447864EE5B}"/>
              </a:ext>
            </a:extLst>
          </p:cNvPr>
          <p:cNvSpPr txBox="1"/>
          <p:nvPr/>
        </p:nvSpPr>
        <p:spPr>
          <a:xfrm>
            <a:off x="10515600" y="369538"/>
            <a:ext cx="2221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/>
              <a:t>Preliminary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097198-DA87-8981-6E59-EDE8A08C97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86"/>
          <a:stretch>
            <a:fillRect/>
          </a:stretch>
        </p:blipFill>
        <p:spPr>
          <a:xfrm>
            <a:off x="0" y="1098003"/>
            <a:ext cx="7182220" cy="48674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E21C93-E2F8-6779-8138-29C605B6C025}"/>
              </a:ext>
            </a:extLst>
          </p:cNvPr>
          <p:cNvSpPr/>
          <p:nvPr/>
        </p:nvSpPr>
        <p:spPr>
          <a:xfrm>
            <a:off x="1101866" y="5858933"/>
            <a:ext cx="456001" cy="106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C64ECF-804A-1AD5-CA5D-2367C3573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6" t="39029" r="15142" b="50930"/>
          <a:stretch>
            <a:fillRect/>
          </a:stretch>
        </p:blipFill>
        <p:spPr>
          <a:xfrm flipV="1">
            <a:off x="8467113" y="2586428"/>
            <a:ext cx="2631542" cy="22070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864E1B-EFB3-9573-8430-A18024CC7E78}"/>
              </a:ext>
            </a:extLst>
          </p:cNvPr>
          <p:cNvSpPr txBox="1"/>
          <p:nvPr/>
        </p:nvSpPr>
        <p:spPr>
          <a:xfrm>
            <a:off x="6163929" y="5675833"/>
            <a:ext cx="2743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SPT:SLIM (2 mm)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76402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2FC60-0BDC-A7F3-CB77-D6974A5AD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SPT-SLIM first observing run!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AA945-A00B-54BB-9D74-FC39C88DB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66FC3-E211-6422-6359-C9D4903F5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 descr="A group of colorful circles&#10;&#10;AI-generated content may be incorrect.">
            <a:extLst>
              <a:ext uri="{FF2B5EF4-FFF2-40B4-BE49-F238E27FC236}">
                <a16:creationId xmlns:a16="http://schemas.microsoft.com/office/drawing/2014/main" id="{6D1C46EB-D70F-0A9B-60CF-37D1C9F3B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" y="1136802"/>
            <a:ext cx="6676974" cy="4584396"/>
          </a:xfrm>
          <a:prstGeom prst="rect">
            <a:avLst/>
          </a:prstGeom>
        </p:spPr>
      </p:pic>
      <p:pic>
        <p:nvPicPr>
          <p:cNvPr id="10" name="Moon_SLIM24_cube">
            <a:hlinkClick r:id="" action="ppaction://media"/>
            <a:extLst>
              <a:ext uri="{FF2B5EF4-FFF2-40B4-BE49-F238E27FC236}">
                <a16:creationId xmlns:a16="http://schemas.microsoft.com/office/drawing/2014/main" id="{299A9713-B3DE-5767-E1CA-5E9588038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0251" y="1325563"/>
            <a:ext cx="5571455" cy="41785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B5D1C9-3332-2EBE-E008-66594840425A}"/>
              </a:ext>
            </a:extLst>
          </p:cNvPr>
          <p:cNvSpPr txBox="1"/>
          <p:nvPr/>
        </p:nvSpPr>
        <p:spPr>
          <a:xfrm>
            <a:off x="10515600" y="369538"/>
            <a:ext cx="2221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5656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E25F8-8063-9ECE-7B45-522841CC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Spectral calibration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1EB765-109F-EA5C-2EB7-091A5147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22A24-8422-DE21-B5BF-70084955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12</a:t>
            </a:fld>
            <a:endParaRPr lang="en-GB"/>
          </a:p>
        </p:txBody>
      </p:sp>
      <p:pic>
        <p:nvPicPr>
          <p:cNvPr id="13" name="Picture 12" descr="A diagram of a waveform&#10;&#10;AI-generated content may be incorrect.">
            <a:extLst>
              <a:ext uri="{FF2B5EF4-FFF2-40B4-BE49-F238E27FC236}">
                <a16:creationId xmlns:a16="http://schemas.microsoft.com/office/drawing/2014/main" id="{81A60D52-EBA7-D58B-0E10-5FAFF15F9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87749"/>
            <a:ext cx="6096000" cy="3697324"/>
          </a:xfrm>
          <a:prstGeom prst="rect">
            <a:avLst/>
          </a:prstGeom>
        </p:spPr>
      </p:pic>
      <p:pic>
        <p:nvPicPr>
          <p:cNvPr id="10" name="Picture 9" descr="A diagram of a signal&#10;&#10;AI-generated content may be incorrect.">
            <a:extLst>
              <a:ext uri="{FF2B5EF4-FFF2-40B4-BE49-F238E27FC236}">
                <a16:creationId xmlns:a16="http://schemas.microsoft.com/office/drawing/2014/main" id="{44C80337-94F8-EEC8-349D-2BA9EF842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32" y="3376926"/>
            <a:ext cx="3417086" cy="2562320"/>
          </a:xfrm>
          <a:prstGeom prst="rect">
            <a:avLst/>
          </a:prstGeom>
        </p:spPr>
      </p:pic>
      <p:pic>
        <p:nvPicPr>
          <p:cNvPr id="15" name="Picture 14" descr="A colorful spectrum of waves&#10;&#10;AI-generated content may be incorrect.">
            <a:extLst>
              <a:ext uri="{FF2B5EF4-FFF2-40B4-BE49-F238E27FC236}">
                <a16:creationId xmlns:a16="http://schemas.microsoft.com/office/drawing/2014/main" id="{30E0B8B5-3D97-D41A-3031-025A0954C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/>
          <a:stretch>
            <a:fillRect/>
          </a:stretch>
        </p:blipFill>
        <p:spPr>
          <a:xfrm>
            <a:off x="61753" y="1091679"/>
            <a:ext cx="6137332" cy="23653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165719-E65B-27FE-3935-7FE45BCE0420}"/>
              </a:ext>
            </a:extLst>
          </p:cNvPr>
          <p:cNvSpPr txBox="1"/>
          <p:nvPr/>
        </p:nvSpPr>
        <p:spPr>
          <a:xfrm>
            <a:off x="8153400" y="502058"/>
            <a:ext cx="410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Fichman K, Benson C S, 2025 (in press)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8708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2B5D1-65C5-7A91-40C2-F1BB5626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Next for SLIM?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11854-E69F-9AB6-CF4B-EDBB186D4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23" y="1189609"/>
            <a:ext cx="7397099" cy="471115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Improvements to SLIM</a:t>
            </a:r>
          </a:p>
          <a:p>
            <a:pPr lvl="1"/>
            <a:r>
              <a:rPr lang="en-GB" dirty="0"/>
              <a:t>Poor sensitivity</a:t>
            </a:r>
          </a:p>
          <a:p>
            <a:pPr lvl="2"/>
            <a:r>
              <a:rPr lang="en-GB" dirty="0"/>
              <a:t>Vibrational pickup from cryocoolers</a:t>
            </a:r>
          </a:p>
          <a:p>
            <a:pPr lvl="2"/>
            <a:r>
              <a:rPr lang="en-GB" dirty="0"/>
              <a:t>Better optimise readout hardware</a:t>
            </a:r>
          </a:p>
          <a:p>
            <a:pPr lvl="2"/>
            <a:r>
              <a:rPr lang="en-GB" dirty="0"/>
              <a:t>KID performance not ideal</a:t>
            </a:r>
          </a:p>
          <a:p>
            <a:pPr lvl="3"/>
            <a:r>
              <a:rPr lang="en-GB" dirty="0"/>
              <a:t>Iterating on design and fabrication process.</a:t>
            </a:r>
          </a:p>
          <a:p>
            <a:pPr lvl="1"/>
            <a:r>
              <a:rPr lang="en-GB" dirty="0"/>
              <a:t>Resolution R~35</a:t>
            </a:r>
          </a:p>
          <a:p>
            <a:pPr lvl="2"/>
            <a:r>
              <a:rPr lang="en-GB" dirty="0"/>
              <a:t>Higher loss </a:t>
            </a:r>
            <a:r>
              <a:rPr lang="en-GB" dirty="0" err="1"/>
              <a:t>SiN</a:t>
            </a:r>
            <a:r>
              <a:rPr lang="en-GB" dirty="0"/>
              <a:t> dielectric than expected</a:t>
            </a:r>
          </a:p>
          <a:p>
            <a:pPr lvl="2"/>
            <a:r>
              <a:rPr lang="en-GB" dirty="0"/>
              <a:t>Fabrication improvements.</a:t>
            </a:r>
          </a:p>
          <a:p>
            <a:r>
              <a:rPr lang="en-GB" dirty="0"/>
              <a:t>Fabricate improved devices for 2026-2028 LIM Science deployment</a:t>
            </a:r>
          </a:p>
          <a:p>
            <a:r>
              <a:rPr lang="en-GB" dirty="0"/>
              <a:t>Optical power calibration from atmospheric data</a:t>
            </a:r>
          </a:p>
          <a:p>
            <a:r>
              <a:rPr lang="en-GB" dirty="0"/>
              <a:t>Parallel fabrication and testing program</a:t>
            </a:r>
          </a:p>
          <a:p>
            <a:pPr lvl="1"/>
            <a:r>
              <a:rPr lang="en-GB" dirty="0"/>
              <a:t> Faster design, fabricate, test feedback loop</a:t>
            </a:r>
          </a:p>
          <a:p>
            <a:r>
              <a:rPr lang="en-GB" dirty="0"/>
              <a:t>Technology pathfinder successful! Multipixel FBS on sky!</a:t>
            </a:r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C90B1D-F335-3513-B635-E9EEB1F80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C.S. Benson, Cardiff University AIG BensonC@Cardiff.ac.uk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63F62-9CED-5372-A100-F40C2F59B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13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4A2F9-DDC7-1468-5D8C-98AA0BEEA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6848"/>
            <a:ext cx="2743200" cy="255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3B0B13-2D25-1305-62E2-F5E95C7FE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23" y="2522336"/>
            <a:ext cx="4580877" cy="343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11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851A-27D3-7A56-3841-3EB9600E3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C2AB9-457E-90BE-C694-CFC0759D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23" y="1443963"/>
            <a:ext cx="5948652" cy="4456797"/>
          </a:xfrm>
        </p:spPr>
        <p:txBody>
          <a:bodyPr/>
          <a:lstStyle/>
          <a:p>
            <a:r>
              <a:rPr lang="en-GB" dirty="0" err="1"/>
              <a:t>Filterbank</a:t>
            </a:r>
            <a:r>
              <a:rPr lang="en-GB" dirty="0"/>
              <a:t> + FTS (FBDFTS)</a:t>
            </a:r>
          </a:p>
          <a:p>
            <a:pPr lvl="1"/>
            <a:r>
              <a:rPr lang="en-GB" dirty="0"/>
              <a:t>FBSs struggle to scale to R=1000</a:t>
            </a:r>
          </a:p>
          <a:p>
            <a:pPr lvl="2"/>
            <a:r>
              <a:rPr lang="en-GB" dirty="0"/>
              <a:t>Detector count</a:t>
            </a:r>
          </a:p>
          <a:p>
            <a:pPr lvl="2"/>
            <a:r>
              <a:rPr lang="en-GB" dirty="0"/>
              <a:t>Dielectric loss</a:t>
            </a:r>
          </a:p>
          <a:p>
            <a:pPr lvl="1"/>
            <a:r>
              <a:rPr lang="en-GB" dirty="0"/>
              <a:t>Couple a high-R FTS with a </a:t>
            </a:r>
            <a:r>
              <a:rPr lang="en-GB" dirty="0" err="1"/>
              <a:t>filterbank</a:t>
            </a:r>
            <a:r>
              <a:rPr lang="en-GB" dirty="0"/>
              <a:t> backend disperser</a:t>
            </a:r>
          </a:p>
          <a:p>
            <a:pPr lvl="2"/>
            <a:r>
              <a:rPr lang="en-GB" dirty="0"/>
              <a:t>Reduce photon noise on each detector</a:t>
            </a:r>
          </a:p>
          <a:p>
            <a:pPr lvl="2"/>
            <a:r>
              <a:rPr lang="en-GB" dirty="0"/>
              <a:t>Maintains FTS advantages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1BB53-D090-87BA-DAD8-F85520886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/>
              <a:t>C.S. Benson, Cardiff University AIG</a:t>
            </a:r>
          </a:p>
          <a:p>
            <a:pPr algn="ctr"/>
            <a:r>
              <a:rPr lang="en-GB" sz="1200"/>
              <a:t>BensonC@Cardiff.ac.uk</a:t>
            </a:r>
            <a:endParaRPr lang="en-GB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5DA61-9FF9-3851-6662-8DF6F353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14</a:t>
            </a:fld>
            <a:endParaRPr lang="en-GB"/>
          </a:p>
        </p:txBody>
      </p:sp>
      <p:pic>
        <p:nvPicPr>
          <p:cNvPr id="6" name="FBDFTS_measurement">
            <a:hlinkClick r:id="" action="ppaction://media"/>
            <a:extLst>
              <a:ext uri="{FF2B5EF4-FFF2-40B4-BE49-F238E27FC236}">
                <a16:creationId xmlns:a16="http://schemas.microsoft.com/office/drawing/2014/main" id="{69CB6348-B692-7559-1987-D30CDEA40F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0774" t="25046" r="21927" b="26064"/>
          <a:stretch/>
        </p:blipFill>
        <p:spPr>
          <a:xfrm>
            <a:off x="7915247" y="31751"/>
            <a:ext cx="4276753" cy="2824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0EC9E9-B3CC-C4AE-431E-1BACEABC4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75" y="2797534"/>
            <a:ext cx="5695950" cy="34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2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8C87C-752E-64B2-59A9-B11BEBC3C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AE0DF-D6AF-5A45-45B5-35F1EFAE2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FFC8F9-2CA7-FDC4-F413-40F972F6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4D413-DE8E-8EA1-54BF-459367EC9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779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7E6E-081F-224E-B9AA-7B4F8498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78CB9-45B3-74FF-522F-855D67F18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4A0A09-FDC9-A619-9AA4-F7D46DEB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/>
              <a:t>C.S. Benson, Cardiff University AIG</a:t>
            </a:r>
          </a:p>
          <a:p>
            <a:pPr algn="ctr"/>
            <a:r>
              <a:rPr lang="en-GB" sz="1200"/>
              <a:t>BensonC@Cardiff.ac.uk</a:t>
            </a:r>
            <a:endParaRPr lang="en-GB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45355D-192E-7311-EF23-9CBB3BFEE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14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A437D-AF97-210F-A584-2611C387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D709A-A0A6-9503-6C46-F11B37790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23" y="1443963"/>
            <a:ext cx="4830580" cy="4456797"/>
          </a:xfrm>
        </p:spPr>
        <p:txBody>
          <a:bodyPr>
            <a:normAutofit/>
          </a:bodyPr>
          <a:lstStyle/>
          <a:p>
            <a:r>
              <a:rPr lang="en-GB" dirty="0"/>
              <a:t>Rotating out of the plane</a:t>
            </a:r>
          </a:p>
          <a:p>
            <a:pPr lvl="1"/>
            <a:r>
              <a:rPr lang="en-GB" dirty="0"/>
              <a:t>SWISS: Superconducting waveguide FBS.</a:t>
            </a:r>
          </a:p>
          <a:p>
            <a:pPr lvl="2"/>
            <a:r>
              <a:rPr lang="en-GB" dirty="0"/>
              <a:t>Better focal plane packing!</a:t>
            </a:r>
          </a:p>
          <a:p>
            <a:pPr lvl="2"/>
            <a:r>
              <a:rPr lang="en-GB" dirty="0"/>
              <a:t>No dielectric loss!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7544D-4AA6-3DF2-5DFE-067DC9E3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121D0-628B-F396-7715-39BBF481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17</a:t>
            </a:fld>
            <a:endParaRPr lang="en-GB"/>
          </a:p>
        </p:txBody>
      </p:sp>
      <p:pic>
        <p:nvPicPr>
          <p:cNvPr id="6" name="Picture 2" descr="A diagram of a hexagon shaped device&#10;&#10;AI-generated content may be incorrect.">
            <a:extLst>
              <a:ext uri="{FF2B5EF4-FFF2-40B4-BE49-F238E27FC236}">
                <a16:creationId xmlns:a16="http://schemas.microsoft.com/office/drawing/2014/main" id="{E31A24A8-1E77-F540-8DBE-1CF96C044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99" y="1302933"/>
            <a:ext cx="2357373" cy="231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E03A93-B802-DD48-20CA-A617E694B6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67" t="2756" b="2705"/>
          <a:stretch/>
        </p:blipFill>
        <p:spPr>
          <a:xfrm>
            <a:off x="4657641" y="1257351"/>
            <a:ext cx="2396302" cy="1970507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138CB50D-DFC2-CB8D-0C14-08AFC22CCB57}"/>
              </a:ext>
            </a:extLst>
          </p:cNvPr>
          <p:cNvSpPr/>
          <p:nvPr/>
        </p:nvSpPr>
        <p:spPr>
          <a:xfrm>
            <a:off x="7192488" y="1691305"/>
            <a:ext cx="1026499" cy="11887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63FE14-480F-60B1-C4A6-EAFE110E1D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317" t="6956" r="50011" b="1362"/>
          <a:stretch>
            <a:fillRect/>
          </a:stretch>
        </p:blipFill>
        <p:spPr>
          <a:xfrm>
            <a:off x="9826284" y="2472612"/>
            <a:ext cx="2316333" cy="16114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514F8F-D087-8D4C-8F68-B42573DADD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617" t="2228" b="1362"/>
          <a:stretch>
            <a:fillRect/>
          </a:stretch>
        </p:blipFill>
        <p:spPr>
          <a:xfrm>
            <a:off x="9978791" y="860006"/>
            <a:ext cx="2163826" cy="161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0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733AC-5BF9-338D-2C9D-83567BD82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88C50-77F9-8791-4AB7-745E5AB4D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DA84F-A42F-E4D1-DC06-F379E6F42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62" y="1404212"/>
            <a:ext cx="4632646" cy="444937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Rotating out of the plane</a:t>
            </a:r>
          </a:p>
          <a:p>
            <a:pPr lvl="1"/>
            <a:r>
              <a:rPr lang="en-GB" dirty="0"/>
              <a:t>SWISS: Superconducting waveguide FBS.</a:t>
            </a:r>
          </a:p>
          <a:p>
            <a:pPr lvl="2"/>
            <a:r>
              <a:rPr lang="en-GB" dirty="0"/>
              <a:t>Better focal plane packing!</a:t>
            </a:r>
          </a:p>
          <a:p>
            <a:pPr lvl="2"/>
            <a:r>
              <a:rPr lang="en-GB" dirty="0"/>
              <a:t>No dielectric loss!</a:t>
            </a:r>
          </a:p>
          <a:p>
            <a:r>
              <a:rPr lang="en-GB" dirty="0" err="1"/>
              <a:t>Filterbank</a:t>
            </a:r>
            <a:r>
              <a:rPr lang="en-GB" dirty="0"/>
              <a:t> + FTS</a:t>
            </a:r>
          </a:p>
          <a:p>
            <a:pPr lvl="1"/>
            <a:r>
              <a:rPr lang="en-GB" dirty="0"/>
              <a:t>FBSs struggle to scale to R=1000</a:t>
            </a:r>
          </a:p>
          <a:p>
            <a:pPr lvl="2"/>
            <a:r>
              <a:rPr lang="en-GB" dirty="0"/>
              <a:t>Detector count</a:t>
            </a:r>
          </a:p>
          <a:p>
            <a:pPr lvl="2"/>
            <a:r>
              <a:rPr lang="en-GB" dirty="0"/>
              <a:t>Dielectric loss</a:t>
            </a:r>
          </a:p>
          <a:p>
            <a:pPr lvl="1"/>
            <a:r>
              <a:rPr lang="en-GB" dirty="0"/>
              <a:t>Couple a high-R FTS with a </a:t>
            </a:r>
            <a:r>
              <a:rPr lang="en-GB" dirty="0" err="1"/>
              <a:t>filterbank</a:t>
            </a:r>
            <a:r>
              <a:rPr lang="en-GB" dirty="0"/>
              <a:t> backend disperser</a:t>
            </a:r>
          </a:p>
          <a:p>
            <a:pPr lvl="2"/>
            <a:r>
              <a:rPr lang="en-GB" dirty="0"/>
              <a:t>Reduce photon noise on each detector</a:t>
            </a:r>
          </a:p>
          <a:p>
            <a:pPr lvl="2"/>
            <a:r>
              <a:rPr lang="en-GB" dirty="0"/>
              <a:t>Maintains FTS advantages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49D22-3556-091C-00BA-7ED8D956D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4BE7C-CC40-B738-37BF-B380E9D76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18</a:t>
            </a:fld>
            <a:endParaRPr lang="en-GB"/>
          </a:p>
        </p:txBody>
      </p:sp>
      <p:pic>
        <p:nvPicPr>
          <p:cNvPr id="6" name="Picture 2" descr="A diagram of a hexagon shaped device&#10;&#10;AI-generated content may be incorrect.">
            <a:extLst>
              <a:ext uri="{FF2B5EF4-FFF2-40B4-BE49-F238E27FC236}">
                <a16:creationId xmlns:a16="http://schemas.microsoft.com/office/drawing/2014/main" id="{AAD5D0C3-DDF5-A0BA-6D92-7136EABD0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93" y="1200296"/>
            <a:ext cx="1794627" cy="176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445CD9-39ED-4771-DE2F-26E35A6BE7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317" t="6956" r="50011" b="1362"/>
          <a:stretch>
            <a:fillRect/>
          </a:stretch>
        </p:blipFill>
        <p:spPr>
          <a:xfrm>
            <a:off x="9662233" y="1405340"/>
            <a:ext cx="1954379" cy="13596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4C2822-94FE-E1EB-DC36-223D5277C3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617" t="2228" b="1362"/>
          <a:stretch>
            <a:fillRect/>
          </a:stretch>
        </p:blipFill>
        <p:spPr>
          <a:xfrm>
            <a:off x="7455269" y="1404212"/>
            <a:ext cx="1866013" cy="1390659"/>
          </a:xfrm>
          <a:prstGeom prst="rect">
            <a:avLst/>
          </a:prstGeom>
        </p:spPr>
      </p:pic>
      <p:pic>
        <p:nvPicPr>
          <p:cNvPr id="9" name="FBDFTS_measurement">
            <a:hlinkClick r:id="" action="ppaction://media"/>
            <a:extLst>
              <a:ext uri="{FF2B5EF4-FFF2-40B4-BE49-F238E27FC236}">
                <a16:creationId xmlns:a16="http://schemas.microsoft.com/office/drawing/2014/main" id="{8F1D395F-E62F-1630-7CDC-B9B0248BAB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0774" t="25046" r="21927" b="26064"/>
          <a:stretch/>
        </p:blipFill>
        <p:spPr>
          <a:xfrm>
            <a:off x="4683108" y="3029159"/>
            <a:ext cx="4276753" cy="28244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966786-FA2C-2647-9EAB-C9248B80A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1092" y="2911249"/>
            <a:ext cx="5113331" cy="313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7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9A73F-C34D-CA6F-9BB1-075A4240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High-R FBS: Detector Count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EA00D-FB7F-382C-B59E-F996FB4F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19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D289D3-2747-8FB4-3FA2-4C77FB844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67" y="1443964"/>
            <a:ext cx="3826933" cy="3983170"/>
          </a:xfrm>
        </p:spPr>
        <p:txBody>
          <a:bodyPr/>
          <a:lstStyle/>
          <a:p>
            <a:r>
              <a:rPr lang="en-US"/>
              <a:t>Each </a:t>
            </a:r>
            <a:r>
              <a:rPr lang="en-US" i="1"/>
              <a:t>spatial</a:t>
            </a:r>
            <a:r>
              <a:rPr lang="en-US"/>
              <a:t> FBS “pixel” requires ~4x resolution, R, </a:t>
            </a:r>
            <a:r>
              <a:rPr lang="en-US" i="1"/>
              <a:t>spectral </a:t>
            </a:r>
            <a:r>
              <a:rPr lang="en-US"/>
              <a:t>detectors.</a:t>
            </a:r>
          </a:p>
          <a:p>
            <a:pPr lvl="1"/>
            <a:r>
              <a:rPr lang="en-US"/>
              <a:t>Even a modest focal plane of R=1000 FBSs quickly exceeds near-term arrays.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723A95-308F-1308-289E-01B3C93A8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t="8502" r="7200"/>
          <a:stretch>
            <a:fillRect/>
          </a:stretch>
        </p:blipFill>
        <p:spPr>
          <a:xfrm>
            <a:off x="3994518" y="1443964"/>
            <a:ext cx="8197482" cy="432564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870CD7-BB35-ACF8-FFCB-E9BCBA52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C.S. Benson, Cardiff University AIG BensonC@Cardiff.ac.uk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3698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CF9B0438-76AA-7239-3847-456739064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Mm Line Intensity Mapping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4F77CC43-86E6-07E3-4257-57F74BE12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23" y="1443963"/>
            <a:ext cx="6886573" cy="4456797"/>
          </a:xfrm>
        </p:spPr>
        <p:txBody>
          <a:bodyPr>
            <a:normAutofit/>
          </a:bodyPr>
          <a:lstStyle/>
          <a:p>
            <a:r>
              <a:rPr lang="en-GB" dirty="0"/>
              <a:t>3D power spectrum of large-scale structure</a:t>
            </a:r>
          </a:p>
          <a:p>
            <a:pPr lvl="1"/>
            <a:r>
              <a:rPr lang="en-GB" dirty="0"/>
              <a:t>Spatial axes (2) + </a:t>
            </a:r>
            <a:r>
              <a:rPr lang="en-GB" i="1" dirty="0"/>
              <a:t>z</a:t>
            </a:r>
            <a:r>
              <a:rPr lang="en-GB" dirty="0"/>
              <a:t> (1)</a:t>
            </a:r>
          </a:p>
          <a:p>
            <a:pPr lvl="1"/>
            <a:r>
              <a:rPr lang="en-GB" dirty="0"/>
              <a:t>Spatially unresolved galaxy distributions.</a:t>
            </a:r>
          </a:p>
          <a:p>
            <a:pPr lvl="1"/>
            <a:r>
              <a:rPr lang="en-GB" dirty="0"/>
              <a:t>Target CII and rotational CO</a:t>
            </a:r>
          </a:p>
          <a:p>
            <a:pPr lvl="1"/>
            <a:r>
              <a:rPr lang="en-GB" dirty="0"/>
              <a:t>Competitive constraints on expansion history, neutrinos, and reionisation dynamics</a:t>
            </a:r>
          </a:p>
          <a:p>
            <a:r>
              <a:rPr lang="en-GB" dirty="0"/>
              <a:t>Requires spectrometers with high mapping speeds, large </a:t>
            </a:r>
            <a:r>
              <a:rPr lang="en-GB" dirty="0" err="1"/>
              <a:t>FoVs</a:t>
            </a:r>
            <a:r>
              <a:rPr lang="en-GB" dirty="0"/>
              <a:t>, target R=1000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1D364-A494-00B6-4F60-8CF162347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F9EFFCDD-1B7A-F8E1-4C40-F0792601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81964-F896-17F5-6C57-7F847828B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740" y="1933098"/>
            <a:ext cx="4968411" cy="3002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40392A-1DC0-F93B-62B7-BA1CB4D7904D}"/>
              </a:ext>
            </a:extLst>
          </p:cNvPr>
          <p:cNvSpPr txBox="1"/>
          <p:nvPr/>
        </p:nvSpPr>
        <p:spPr>
          <a:xfrm>
            <a:off x="7100596" y="1884521"/>
            <a:ext cx="1293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Karkare+ 2022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49180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934C-CE4E-C4AE-3261-C29B2FEDF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High-R FBS: Dielectric Loss Tangent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4DBEC-7920-FE57-E400-1DA737DEA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23" y="3169920"/>
            <a:ext cx="4195417" cy="2730840"/>
          </a:xfrm>
        </p:spPr>
        <p:txBody>
          <a:bodyPr>
            <a:normAutofit/>
          </a:bodyPr>
          <a:lstStyle/>
          <a:p>
            <a:r>
              <a:rPr lang="en-GB"/>
              <a:t>Fabrication Tolerance:</a:t>
            </a:r>
          </a:p>
          <a:p>
            <a:pPr lvl="1"/>
            <a:r>
              <a:rPr lang="en-GB"/>
              <a:t>An R~1000 FBS requires feature variation &lt; 50nm.</a:t>
            </a:r>
          </a:p>
          <a:p>
            <a:pPr lvl="2"/>
            <a:r>
              <a:rPr lang="en-GB"/>
              <a:t>Currently impractical to scale to large focal planes.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C09A5-3D04-3B98-2548-6E5D4B2AE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20</a:t>
            </a:fld>
            <a:endParaRPr lang="en-GB"/>
          </a:p>
        </p:txBody>
      </p:sp>
      <p:pic>
        <p:nvPicPr>
          <p:cNvPr id="8" name="Picture 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22D037FB-6D3C-9BC5-2C3A-4507819F5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20" y="2614898"/>
            <a:ext cx="3923553" cy="334736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1FEFCB-3368-ED8E-DBE0-96A4162A9666}"/>
              </a:ext>
            </a:extLst>
          </p:cNvPr>
          <p:cNvSpPr txBox="1">
            <a:spLocks/>
          </p:cNvSpPr>
          <p:nvPr/>
        </p:nvSpPr>
        <p:spPr>
          <a:xfrm>
            <a:off x="214023" y="1200601"/>
            <a:ext cx="10901017" cy="4456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Loss mechanism through the dielectric.</a:t>
            </a:r>
          </a:p>
          <a:p>
            <a:pPr lvl="1"/>
            <a:r>
              <a:rPr lang="en-GB" dirty="0"/>
              <a:t>Exacerbated for higher quality factor/resolution filters.</a:t>
            </a:r>
          </a:p>
          <a:p>
            <a:pPr lvl="1"/>
            <a:r>
              <a:rPr lang="en-GB" dirty="0"/>
              <a:t>Low-loss dielectrics needed to achieve R=1000 FBSs.</a:t>
            </a:r>
          </a:p>
          <a:p>
            <a:pPr lvl="2"/>
            <a:r>
              <a:rPr lang="en-GB" dirty="0" err="1"/>
              <a:t>a-SiC:H</a:t>
            </a:r>
            <a:r>
              <a:rPr lang="en-GB" dirty="0"/>
              <a:t> promising</a:t>
            </a:r>
          </a:p>
        </p:txBody>
      </p:sp>
      <p:pic>
        <p:nvPicPr>
          <p:cNvPr id="15" name="Picture 14" descr="A diagram of a graph&#10;&#10;AI-generated content may be incorrect.">
            <a:extLst>
              <a:ext uri="{FF2B5EF4-FFF2-40B4-BE49-F238E27FC236}">
                <a16:creationId xmlns:a16="http://schemas.microsoft.com/office/drawing/2014/main" id="{2A9775BB-B82B-A125-F0DD-CCF286947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32" y="2582026"/>
            <a:ext cx="3825248" cy="338023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01697F-AE77-9932-FD89-54DD0E2E12E2}"/>
              </a:ext>
            </a:extLst>
          </p:cNvPr>
          <p:cNvSpPr txBox="1">
            <a:spLocks/>
          </p:cNvSpPr>
          <p:nvPr/>
        </p:nvSpPr>
        <p:spPr>
          <a:xfrm>
            <a:off x="9235440" y="2338972"/>
            <a:ext cx="2987040" cy="486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300" dirty="0"/>
              <a:t>SPT-SLIM efficiency simulation. Robson (2024)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46D9C3A-48DE-74F9-5912-4CDD21C31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9593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DC09-4112-9031-74C1-4C8D7C65F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 Dispersed FTS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C3F40-A400-B11D-DF19-663494AA4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21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41C17-8AAE-E2D1-CC16-935BB1C82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23" y="1443963"/>
            <a:ext cx="6466177" cy="4456797"/>
          </a:xfrm>
        </p:spPr>
        <p:txBody>
          <a:bodyPr>
            <a:normAutofit lnSpcReduction="10000"/>
          </a:bodyPr>
          <a:lstStyle/>
          <a:p>
            <a:r>
              <a:rPr lang="en-US"/>
              <a:t>A low-resolution spectrometer is placed at the FTS output.</a:t>
            </a:r>
          </a:p>
          <a:p>
            <a:pPr lvl="1"/>
            <a:r>
              <a:rPr lang="en-US"/>
              <a:t>Significant reduction in photon noise.</a:t>
            </a:r>
          </a:p>
          <a:p>
            <a:pPr lvl="1"/>
            <a:r>
              <a:rPr lang="en-US"/>
              <a:t>Provides an elegant low-R mode.</a:t>
            </a:r>
          </a:p>
          <a:p>
            <a:r>
              <a:rPr lang="en-US"/>
              <a:t>Heritage (gratings):</a:t>
            </a:r>
          </a:p>
          <a:p>
            <a:pPr lvl="1"/>
            <a:r>
              <a:rPr lang="en-US"/>
              <a:t>SPICA-SAFARI: Ground based demonstrations.</a:t>
            </a:r>
          </a:p>
          <a:p>
            <a:pPr lvl="1"/>
            <a:r>
              <a:rPr lang="en-US"/>
              <a:t>PRIMA-FIRESS: Phase A Study.</a:t>
            </a:r>
          </a:p>
          <a:p>
            <a:r>
              <a:rPr lang="en-US" b="1"/>
              <a:t>Filterbank Spectrometers provide an extremely promising post-dispersion device.</a:t>
            </a:r>
          </a:p>
          <a:p>
            <a:pPr marL="0" indent="0">
              <a:buNone/>
            </a:pPr>
            <a:endParaRPr lang="en-GB"/>
          </a:p>
          <a:p>
            <a:endParaRPr lang="en-GB" dirty="0"/>
          </a:p>
        </p:txBody>
      </p:sp>
      <p:pic>
        <p:nvPicPr>
          <p:cNvPr id="8" name="Picture 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69EC11F-ACEC-AAEC-44AA-FF9643CD7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122" y="1583267"/>
            <a:ext cx="5471855" cy="4012693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3022EB1-742C-969C-78E2-B5EF1CD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446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B5DC1-E378-DC7F-90CD-A319FEEC6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Resolution LIM Experiment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D30C7-0D36-C2A7-7ECF-7A9FB311B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23" y="1260629"/>
            <a:ext cx="5214861" cy="4640131"/>
          </a:xfrm>
        </p:spPr>
        <p:txBody>
          <a:bodyPr>
            <a:normAutofit fontScale="92500" lnSpcReduction="10000"/>
          </a:bodyPr>
          <a:lstStyle/>
          <a:p>
            <a:r>
              <a:rPr lang="en-GB"/>
              <a:t>Measure large scale structure over </a:t>
            </a:r>
            <a:r>
              <a:rPr lang="en-GB" i="1"/>
              <a:t>z</a:t>
            </a:r>
            <a:endParaRPr lang="en-GB"/>
          </a:p>
          <a:p>
            <a:pPr lvl="1"/>
            <a:r>
              <a:rPr lang="en-GB"/>
              <a:t>Target R=1000</a:t>
            </a:r>
          </a:p>
          <a:p>
            <a:r>
              <a:rPr lang="en-GB"/>
              <a:t>LIM experiment from SPT at 150GHz band.</a:t>
            </a:r>
          </a:p>
          <a:p>
            <a:pPr lvl="1"/>
            <a:r>
              <a:rPr lang="en-GB"/>
              <a:t>Effort level/integration time represented by spectrometer hours.</a:t>
            </a:r>
          </a:p>
          <a:p>
            <a:r>
              <a:rPr lang="en-GB"/>
              <a:t>A significant step towards far-future ideal LIM instrument.</a:t>
            </a:r>
          </a:p>
          <a:p>
            <a:r>
              <a:rPr lang="en-GB"/>
              <a:t>R=1000 LIM experiment with SNR 10-100 within near-term surveys!</a:t>
            </a:r>
          </a:p>
          <a:p>
            <a:r>
              <a:rPr lang="en-GB"/>
              <a:t>Introduces Optical Complexity.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BDEE3-09DF-5C58-9B26-9B242D13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22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E02FF3-DE4B-6B6C-26DE-46B991808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7019" r="7835"/>
          <a:stretch/>
        </p:blipFill>
        <p:spPr>
          <a:xfrm>
            <a:off x="5641946" y="1099346"/>
            <a:ext cx="6405051" cy="4853718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01C7637-F786-6448-4F7A-5F4F2121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069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E1280-90FD-0C2A-AFCA-2ED50410A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SPT-SLIM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4416D-6DF8-4E1A-C83F-2490790F7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23" y="1325563"/>
            <a:ext cx="10515600" cy="4575197"/>
          </a:xfrm>
        </p:spPr>
        <p:txBody>
          <a:bodyPr>
            <a:normAutofit/>
          </a:bodyPr>
          <a:lstStyle/>
          <a:p>
            <a:r>
              <a:rPr lang="en-GB" dirty="0"/>
              <a:t>Spectrometer design: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Fabrication: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Readout: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Cryostat: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Laboratory Testing and Characterisation: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D77636-224A-D53C-353B-7B97C18C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2E6D21-3111-E5D8-B60B-2BCFE08B9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23</a:t>
            </a:fld>
            <a:endParaRPr lang="en-GB"/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6ABC3FC8-4E1E-D849-1794-D215DDFE4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64" y="1105250"/>
            <a:ext cx="986269" cy="947484"/>
          </a:xfrm>
          <a:prstGeom prst="rect">
            <a:avLst/>
          </a:prstGeom>
        </p:spPr>
      </p:pic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8383E160-1175-3AF2-BF10-72AA1AAD7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946" y="5112493"/>
            <a:ext cx="986269" cy="947484"/>
          </a:xfrm>
          <a:prstGeom prst="rect">
            <a:avLst/>
          </a:prstGeom>
        </p:spPr>
      </p:pic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189676F6-EFDF-A5AC-D7BC-60B47BA30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39" y="2147328"/>
            <a:ext cx="2390601" cy="835754"/>
          </a:xfrm>
          <a:prstGeom prst="rect">
            <a:avLst/>
          </a:prstGeom>
        </p:spPr>
      </p:pic>
      <p:pic>
        <p:nvPicPr>
          <p:cNvPr id="12" name="Picture 11" descr="A red text on a white background&#10;&#10;AI-generated content may be incorrect.">
            <a:extLst>
              <a:ext uri="{FF2B5EF4-FFF2-40B4-BE49-F238E27FC236}">
                <a16:creationId xmlns:a16="http://schemas.microsoft.com/office/drawing/2014/main" id="{7E3CDD6B-14D7-4807-FCFB-6B887A5B7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45" y="3024930"/>
            <a:ext cx="2097255" cy="1106319"/>
          </a:xfrm>
          <a:prstGeom prst="rect">
            <a:avLst/>
          </a:prstGeom>
        </p:spPr>
      </p:pic>
      <p:pic>
        <p:nvPicPr>
          <p:cNvPr id="14" name="Picture 13" descr="A close-up of a logo&#10;&#10;AI-generated content may be incorrect.">
            <a:extLst>
              <a:ext uri="{FF2B5EF4-FFF2-40B4-BE49-F238E27FC236}">
                <a16:creationId xmlns:a16="http://schemas.microsoft.com/office/drawing/2014/main" id="{BD722054-D21C-67A9-BD91-29513C791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1" b="23404"/>
          <a:stretch>
            <a:fillRect/>
          </a:stretch>
        </p:blipFill>
        <p:spPr>
          <a:xfrm>
            <a:off x="6722767" y="5236504"/>
            <a:ext cx="2333873" cy="678252"/>
          </a:xfrm>
          <a:prstGeom prst="rect">
            <a:avLst/>
          </a:prstGeom>
        </p:spPr>
      </p:pic>
      <p:pic>
        <p:nvPicPr>
          <p:cNvPr id="16" name="Picture 1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EB3D18DF-74D3-42D7-070D-0C90AB889B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6" t="31524" r="15613" b="28690"/>
          <a:stretch>
            <a:fillRect/>
          </a:stretch>
        </p:blipFill>
        <p:spPr>
          <a:xfrm>
            <a:off x="10094744" y="5283834"/>
            <a:ext cx="2097256" cy="583592"/>
          </a:xfrm>
          <a:prstGeom prst="rect">
            <a:avLst/>
          </a:prstGeom>
        </p:spPr>
      </p:pic>
      <p:pic>
        <p:nvPicPr>
          <p:cNvPr id="17" name="Picture 1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7A9E0935-2EAD-94D7-AF3D-58AC5E5289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6" t="31524" r="15613" b="28690"/>
          <a:stretch>
            <a:fillRect/>
          </a:stretch>
        </p:blipFill>
        <p:spPr>
          <a:xfrm>
            <a:off x="2034655" y="4340125"/>
            <a:ext cx="2097256" cy="583592"/>
          </a:xfrm>
          <a:prstGeom prst="rect">
            <a:avLst/>
          </a:prstGeom>
        </p:spPr>
      </p:pic>
      <p:pic>
        <p:nvPicPr>
          <p:cNvPr id="18" name="Picture 17" descr="A close-up of a logo&#10;&#10;AI-generated content may be incorrect.">
            <a:extLst>
              <a:ext uri="{FF2B5EF4-FFF2-40B4-BE49-F238E27FC236}">
                <a16:creationId xmlns:a16="http://schemas.microsoft.com/office/drawing/2014/main" id="{FAA33DA5-81E7-70A0-3F4D-93D7030EA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1" b="23404"/>
          <a:stretch>
            <a:fillRect/>
          </a:stretch>
        </p:blipFill>
        <p:spPr>
          <a:xfrm>
            <a:off x="4184173" y="4292795"/>
            <a:ext cx="2333873" cy="678252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D6DD8C0-A247-C8B9-5DDC-2F5B696F371D}"/>
              </a:ext>
            </a:extLst>
          </p:cNvPr>
          <p:cNvSpPr txBox="1">
            <a:spLocks/>
          </p:cNvSpPr>
          <p:nvPr/>
        </p:nvSpPr>
        <p:spPr>
          <a:xfrm>
            <a:off x="6080359" y="2538545"/>
            <a:ext cx="2107164" cy="4575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Science:</a:t>
            </a:r>
          </a:p>
        </p:txBody>
      </p:sp>
      <p:pic>
        <p:nvPicPr>
          <p:cNvPr id="20" name="Picture 19" descr="A close-up of a logo&#10;&#10;AI-generated content may be incorrect.">
            <a:extLst>
              <a:ext uri="{FF2B5EF4-FFF2-40B4-BE49-F238E27FC236}">
                <a16:creationId xmlns:a16="http://schemas.microsoft.com/office/drawing/2014/main" id="{010AC711-6CE1-1424-6B28-3ABA5DAFB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1" b="23404"/>
          <a:stretch>
            <a:fillRect/>
          </a:stretch>
        </p:blipFill>
        <p:spPr>
          <a:xfrm>
            <a:off x="9448800" y="2452848"/>
            <a:ext cx="2333873" cy="678252"/>
          </a:xfrm>
          <a:prstGeom prst="rect">
            <a:avLst/>
          </a:prstGeom>
        </p:spPr>
      </p:pic>
      <p:pic>
        <p:nvPicPr>
          <p:cNvPr id="24" name="Picture 23" descr="A red sign with white text&#10;&#10;AI-generated content may be incorrect.">
            <a:extLst>
              <a:ext uri="{FF2B5EF4-FFF2-40B4-BE49-F238E27FC236}">
                <a16:creationId xmlns:a16="http://schemas.microsoft.com/office/drawing/2014/main" id="{7CBB6B02-0BC4-E128-E5D6-454E3C55E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875" y="2346186"/>
            <a:ext cx="1592098" cy="89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29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41450-9692-B4EC-0808-2CA46248C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Spectroscopic Architectures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436184-5B24-B2FD-C1D7-707268D063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Gratings</a:t>
                </a:r>
              </a:p>
              <a:p>
                <a:pPr lvl="1"/>
                <a:r>
                  <a:rPr lang="en-GB" dirty="0"/>
                  <a:t>Size scales with R and λ</a:t>
                </a:r>
              </a:p>
              <a:p>
                <a:pPr lvl="1"/>
                <a:r>
                  <a:rPr lang="en-GB" dirty="0"/>
                  <a:t>Reduced throughput from slit apertures</a:t>
                </a:r>
              </a:p>
              <a:p>
                <a:pPr lvl="1"/>
                <a:r>
                  <a:rPr lang="en-GB" dirty="0"/>
                  <a:t>Spatial dimension dedicated to spectral detection</a:t>
                </a:r>
              </a:p>
              <a:p>
                <a:pPr lvl="2"/>
                <a:r>
                  <a:rPr lang="en-GB" dirty="0"/>
                  <a:t>Sacrifice spatial dimension</a:t>
                </a:r>
              </a:p>
              <a:p>
                <a:r>
                  <a:rPr lang="en-GB" dirty="0"/>
                  <a:t>Fourier Transform Spectroscopy (FTS)</a:t>
                </a:r>
              </a:p>
              <a:p>
                <a:pPr lvl="1"/>
                <a:r>
                  <a:rPr lang="en-GB" dirty="0"/>
                  <a:t>Throughput advantage</a:t>
                </a:r>
              </a:p>
              <a:p>
                <a:pPr lvl="1"/>
                <a:r>
                  <a:rPr lang="en-GB" dirty="0"/>
                  <a:t>Multiplexing advantage</a:t>
                </a:r>
              </a:p>
              <a:p>
                <a:pPr lvl="2"/>
                <a:r>
                  <a:rPr lang="en-GB" dirty="0"/>
                  <a:t>Noise penalty: full spectral band incident on each detector.</a:t>
                </a:r>
              </a:p>
              <a:p>
                <a:pPr lvl="3"/>
                <a:r>
                  <a:rPr lang="en-GB" dirty="0"/>
                  <a:t>Photon noise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𝑏𝑎𝑛𝑑𝑤𝑖𝑑𝑡h</m:t>
                        </m:r>
                      </m:e>
                    </m:rad>
                  </m:oMath>
                </a14:m>
                <a:endParaRPr lang="en-US" dirty="0"/>
              </a:p>
              <a:p>
                <a:pPr marL="1371600" lvl="3" indent="0">
                  <a:buNone/>
                </a:pPr>
                <a:endParaRPr lang="en-GB" dirty="0"/>
              </a:p>
              <a:p>
                <a:pPr lvl="3"/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436184-5B24-B2FD-C1D7-707268D063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4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08BF6-8F12-9179-8988-182A730A9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656CE-1390-5943-4A74-67C4AB1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032F92-B10F-E75F-3A6F-9FD9223900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830" t="4783" r="1931" b="5390"/>
          <a:stretch>
            <a:fillRect/>
          </a:stretch>
        </p:blipFill>
        <p:spPr>
          <a:xfrm>
            <a:off x="9333459" y="3371531"/>
            <a:ext cx="2644518" cy="2471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F42730-7F36-E783-6306-FA4684B438CA}"/>
              </a:ext>
            </a:extLst>
          </p:cNvPr>
          <p:cNvSpPr txBox="1"/>
          <p:nvPr/>
        </p:nvSpPr>
        <p:spPr>
          <a:xfrm>
            <a:off x="8922905" y="3281124"/>
            <a:ext cx="18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FTS-2: Naylor+ (2006)</a:t>
            </a:r>
            <a:endParaRPr lang="en-GB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E9D18D-F64C-A98D-1962-4BF751E00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8660" y="11896"/>
            <a:ext cx="2022212" cy="32769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8365BB-3A0D-883D-0123-D2634EA9AB93}"/>
              </a:ext>
            </a:extLst>
          </p:cNvPr>
          <p:cNvSpPr txBox="1"/>
          <p:nvPr/>
        </p:nvSpPr>
        <p:spPr>
          <a:xfrm>
            <a:off x="7999839" y="-45612"/>
            <a:ext cx="1944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ZSpec</a:t>
            </a:r>
            <a:r>
              <a:rPr lang="en-US" sz="1400" dirty="0"/>
              <a:t>: Bradford+ 2004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40427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0A4B3-229B-C28E-5BAA-E7A388EE3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On-Chip </a:t>
            </a:r>
            <a:r>
              <a:rPr lang="en-US" dirty="0" err="1"/>
              <a:t>Filterbank</a:t>
            </a:r>
            <a:r>
              <a:rPr lang="en-US" dirty="0"/>
              <a:t> Spectrometers (FBSs)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56EDA-513A-7912-A088-F89ADF54B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23" y="1426207"/>
            <a:ext cx="7482917" cy="1537083"/>
          </a:xfrm>
        </p:spPr>
        <p:txBody>
          <a:bodyPr>
            <a:normAutofit/>
          </a:bodyPr>
          <a:lstStyle/>
          <a:p>
            <a:r>
              <a:rPr lang="en-US" dirty="0"/>
              <a:t>Spectral dispersion over a few mm</a:t>
            </a:r>
          </a:p>
          <a:p>
            <a:r>
              <a:rPr lang="en-US" dirty="0"/>
              <a:t>Couple light from an antenna into superconducting waveguide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D2C9D-6E4E-5605-7B8E-383D67409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4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2222C8-5216-333D-A4E0-31501B2199A7}"/>
              </a:ext>
            </a:extLst>
          </p:cNvPr>
          <p:cNvGrpSpPr/>
          <p:nvPr/>
        </p:nvGrpSpPr>
        <p:grpSpPr>
          <a:xfrm>
            <a:off x="4581794" y="1970843"/>
            <a:ext cx="7474867" cy="3912161"/>
            <a:chOff x="2911615" y="2052287"/>
            <a:chExt cx="7474867" cy="3912161"/>
          </a:xfrm>
        </p:grpSpPr>
        <p:pic>
          <p:nvPicPr>
            <p:cNvPr id="9" name="Picture 8" descr="A diagram of a flowchart&#10;&#10;AI-generated content may be incorrect.">
              <a:extLst>
                <a:ext uri="{FF2B5EF4-FFF2-40B4-BE49-F238E27FC236}">
                  <a16:creationId xmlns:a16="http://schemas.microsoft.com/office/drawing/2014/main" id="{09C27AE3-F412-C916-BC03-ACABB6B9C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60"/>
            <a:stretch/>
          </p:blipFill>
          <p:spPr>
            <a:xfrm>
              <a:off x="4119629" y="2052287"/>
              <a:ext cx="6266853" cy="3912161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26039DEE-9A1C-1142-105E-FE61A63D1DF2}"/>
                </a:ext>
              </a:extLst>
            </p:cNvPr>
            <p:cNvSpPr txBox="1">
              <a:spLocks/>
            </p:cNvSpPr>
            <p:nvPr/>
          </p:nvSpPr>
          <p:spPr>
            <a:xfrm>
              <a:off x="2911615" y="3654605"/>
              <a:ext cx="1589363" cy="8403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dirty="0"/>
                <a:t>Signal from antenna</a:t>
              </a: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B5C988B-CFFA-3930-DBCD-3BB7AEDDED14}"/>
                </a:ext>
              </a:extLst>
            </p:cNvPr>
            <p:cNvSpPr txBox="1">
              <a:spLocks/>
            </p:cNvSpPr>
            <p:nvPr/>
          </p:nvSpPr>
          <p:spPr>
            <a:xfrm>
              <a:off x="7859437" y="4689354"/>
              <a:ext cx="1589363" cy="3933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l-GR" sz="2200" dirty="0"/>
                <a:t>λ</a:t>
              </a:r>
              <a:r>
                <a:rPr lang="en-GB" sz="2200" dirty="0"/>
                <a:t>/2 filters</a:t>
              </a: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5BD2F304-06C8-73F6-F226-07122EAB2F19}"/>
                </a:ext>
              </a:extLst>
            </p:cNvPr>
            <p:cNvSpPr txBox="1">
              <a:spLocks/>
            </p:cNvSpPr>
            <p:nvPr/>
          </p:nvSpPr>
          <p:spPr>
            <a:xfrm>
              <a:off x="4342771" y="3338487"/>
              <a:ext cx="2249010" cy="53159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200" dirty="0">
                  <a:solidFill>
                    <a:srgbClr val="68352C"/>
                  </a:solidFill>
                </a:rPr>
                <a:t>Microstrip feedline</a:t>
              </a:r>
              <a:endParaRPr lang="en-GB" sz="2200" dirty="0">
                <a:solidFill>
                  <a:srgbClr val="68352C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ontent Placeholder 2">
                  <a:extLst>
                    <a:ext uri="{FF2B5EF4-FFF2-40B4-BE49-F238E27FC236}">
                      <a16:creationId xmlns:a16="http://schemas.microsoft.com/office/drawing/2014/main" id="{61CC6650-AB0A-F3BD-B09A-BE85394968E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721362" y="5156280"/>
                  <a:ext cx="1589363" cy="39336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DB0F0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DB0F0F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DB0F0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2200" dirty="0"/>
                </a:p>
              </p:txBody>
            </p:sp>
          </mc:Choice>
          <mc:Fallback xmlns="">
            <p:sp>
              <p:nvSpPr>
                <p:cNvPr id="15" name="Content Placeholder 2">
                  <a:extLst>
                    <a:ext uri="{FF2B5EF4-FFF2-40B4-BE49-F238E27FC236}">
                      <a16:creationId xmlns:a16="http://schemas.microsoft.com/office/drawing/2014/main" id="{61CC6650-AB0A-F3BD-B09A-BE85394968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362" y="5156280"/>
                  <a:ext cx="1589363" cy="39336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ontent Placeholder 2">
                  <a:extLst>
                    <a:ext uri="{FF2B5EF4-FFF2-40B4-BE49-F238E27FC236}">
                      <a16:creationId xmlns:a16="http://schemas.microsoft.com/office/drawing/2014/main" id="{904E1D90-53FE-7049-B654-9463555846E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578151" y="2261196"/>
                  <a:ext cx="1589363" cy="39336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DB4F0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DB4F0C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DB4F0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2200" dirty="0">
                    <a:solidFill>
                      <a:srgbClr val="DB4F0C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Content Placeholder 2">
                  <a:extLst>
                    <a:ext uri="{FF2B5EF4-FFF2-40B4-BE49-F238E27FC236}">
                      <a16:creationId xmlns:a16="http://schemas.microsoft.com/office/drawing/2014/main" id="{904E1D90-53FE-7049-B654-9463555846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8151" y="2261196"/>
                  <a:ext cx="1589363" cy="39336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ontent Placeholder 2">
                  <a:extLst>
                    <a:ext uri="{FF2B5EF4-FFF2-40B4-BE49-F238E27FC236}">
                      <a16:creationId xmlns:a16="http://schemas.microsoft.com/office/drawing/2014/main" id="{1E487B24-928B-595A-CB20-927565A597C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458373" y="5199075"/>
                  <a:ext cx="1589363" cy="39336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DAD60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DAD609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DAD609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2200" dirty="0"/>
                </a:p>
              </p:txBody>
            </p:sp>
          </mc:Choice>
          <mc:Fallback xmlns="">
            <p:sp>
              <p:nvSpPr>
                <p:cNvPr id="17" name="Content Placeholder 2">
                  <a:extLst>
                    <a:ext uri="{FF2B5EF4-FFF2-40B4-BE49-F238E27FC236}">
                      <a16:creationId xmlns:a16="http://schemas.microsoft.com/office/drawing/2014/main" id="{1E487B24-928B-595A-CB20-927565A597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8373" y="5199075"/>
                  <a:ext cx="1589363" cy="39336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ontent Placeholder 2">
                  <a:extLst>
                    <a:ext uri="{FF2B5EF4-FFF2-40B4-BE49-F238E27FC236}">
                      <a16:creationId xmlns:a16="http://schemas.microsoft.com/office/drawing/2014/main" id="{2A1A914A-88B5-E652-9BBE-85C40AB73D7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359327" y="2261196"/>
                  <a:ext cx="1589363" cy="39336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7DB0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7DB0A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7DB0A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GB" sz="2200" dirty="0"/>
                </a:p>
              </p:txBody>
            </p:sp>
          </mc:Choice>
          <mc:Fallback xmlns="">
            <p:sp>
              <p:nvSpPr>
                <p:cNvPr id="18" name="Content Placeholder 2">
                  <a:extLst>
                    <a:ext uri="{FF2B5EF4-FFF2-40B4-BE49-F238E27FC236}">
                      <a16:creationId xmlns:a16="http://schemas.microsoft.com/office/drawing/2014/main" id="{2A1A914A-88B5-E652-9BBE-85C40AB73D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9327" y="2261196"/>
                  <a:ext cx="1589363" cy="39336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ontent Placeholder 2">
                  <a:extLst>
                    <a:ext uri="{FF2B5EF4-FFF2-40B4-BE49-F238E27FC236}">
                      <a16:creationId xmlns:a16="http://schemas.microsoft.com/office/drawing/2014/main" id="{37DB5F20-51CB-7EAB-8173-1EF97C48A2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626968" y="5199075"/>
                  <a:ext cx="1589363" cy="39336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D50ED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D50EDB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D50EDB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GB" sz="2200" dirty="0"/>
                </a:p>
              </p:txBody>
            </p:sp>
          </mc:Choice>
          <mc:Fallback xmlns="">
            <p:sp>
              <p:nvSpPr>
                <p:cNvPr id="19" name="Content Placeholder 2">
                  <a:extLst>
                    <a:ext uri="{FF2B5EF4-FFF2-40B4-BE49-F238E27FC236}">
                      <a16:creationId xmlns:a16="http://schemas.microsoft.com/office/drawing/2014/main" id="{37DB5F20-51CB-7EAB-8173-1EF97C48A2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26968" y="5199075"/>
                  <a:ext cx="1589363" cy="39336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7A90599-1E8A-1102-C39B-F33AB257FB36}"/>
                </a:ext>
              </a:extLst>
            </p:cNvPr>
            <p:cNvCxnSpPr/>
            <p:nvPr/>
          </p:nvCxnSpPr>
          <p:spPr>
            <a:xfrm flipH="1" flipV="1">
              <a:off x="7696940" y="4564380"/>
              <a:ext cx="350796" cy="3048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13B5FA2-0B25-6D06-3158-CE3E20E121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5750" y="4683313"/>
              <a:ext cx="271790" cy="17029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63431EB-33B3-4049-25EB-20CB6B156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C1D2FE3E-1DC4-F7F8-500A-559BEC5365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3354" y="2849197"/>
                <a:ext cx="4220123" cy="31287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Filters allow narrowband transmission centered at different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Terminate each filtered band in a low-noise direct detector</a:t>
                </a:r>
              </a:p>
              <a:p>
                <a:pPr lvl="1"/>
                <a:r>
                  <a:rPr lang="en-US" dirty="0"/>
                  <a:t>Kinetic inductance detectors (KIDs)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C1D2FE3E-1DC4-F7F8-500A-559BEC536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54" y="2849197"/>
                <a:ext cx="4220123" cy="3128707"/>
              </a:xfrm>
              <a:prstGeom prst="rect">
                <a:avLst/>
              </a:prstGeom>
              <a:blipFill>
                <a:blip r:embed="rId8"/>
                <a:stretch>
                  <a:fillRect l="-2601" t="-4280" r="-36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2B785E5E-FD5B-C8C7-F4BB-3BE679646F7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7037"/>
          <a:stretch>
            <a:fillRect/>
          </a:stretch>
        </p:blipFill>
        <p:spPr>
          <a:xfrm>
            <a:off x="10251669" y="-18662"/>
            <a:ext cx="1948085" cy="192435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EBD62D8-0735-DB76-DFC4-DB635BA5DB0E}"/>
              </a:ext>
            </a:extLst>
          </p:cNvPr>
          <p:cNvSpPr txBox="1"/>
          <p:nvPr/>
        </p:nvSpPr>
        <p:spPr>
          <a:xfrm>
            <a:off x="10311414" y="1856752"/>
            <a:ext cx="188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SuperSpec</a:t>
            </a:r>
            <a:r>
              <a:rPr lang="en-US" sz="1400" dirty="0"/>
              <a:t>: S. Hailey-</a:t>
            </a:r>
            <a:r>
              <a:rPr lang="en-US" sz="1400" dirty="0" err="1"/>
              <a:t>Dunsheath</a:t>
            </a:r>
            <a:r>
              <a:rPr lang="en-US" sz="1400" dirty="0"/>
              <a:t>+ 2014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79577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5AA48-8260-1314-EFE7-4AC50202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118" y="2251862"/>
            <a:ext cx="10515600" cy="1325563"/>
          </a:xfrm>
        </p:spPr>
        <p:txBody>
          <a:bodyPr/>
          <a:lstStyle/>
          <a:p>
            <a:r>
              <a:rPr lang="en-US" dirty="0"/>
              <a:t>FBS Focal Plane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36B84-909B-E82B-E40B-8C03381B7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23" y="1350653"/>
            <a:ext cx="6597324" cy="4456797"/>
          </a:xfrm>
        </p:spPr>
        <p:txBody>
          <a:bodyPr/>
          <a:lstStyle/>
          <a:p>
            <a:r>
              <a:rPr lang="en-GB" dirty="0"/>
              <a:t>Focal plane of compact spectrometers.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69186-4764-B8C0-9130-8869C8D99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F3D5A-D06E-481A-3905-6CC67F463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05111-7F4C-44D0-42B3-D61BD4017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033" y="1944085"/>
            <a:ext cx="4870579" cy="39910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68D5B73-6498-3304-7B99-73A1FE0B9029}"/>
              </a:ext>
            </a:extLst>
          </p:cNvPr>
          <p:cNvSpPr txBox="1"/>
          <p:nvPr/>
        </p:nvSpPr>
        <p:spPr>
          <a:xfrm>
            <a:off x="3732904" y="1883257"/>
            <a:ext cx="3311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/>
              <a:t>SPT-SLIM submodule. G. Robson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286726-ECD6-93AF-E982-8FE3F8AABAE0}"/>
              </a:ext>
            </a:extLst>
          </p:cNvPr>
          <p:cNvSpPr/>
          <p:nvPr/>
        </p:nvSpPr>
        <p:spPr>
          <a:xfrm>
            <a:off x="4038600" y="3862873"/>
            <a:ext cx="999931" cy="89306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1E2E61-77EE-C2A2-ED05-57B9FDDE0DA7}"/>
              </a:ext>
            </a:extLst>
          </p:cNvPr>
          <p:cNvSpPr/>
          <p:nvPr/>
        </p:nvSpPr>
        <p:spPr>
          <a:xfrm>
            <a:off x="3512685" y="4215529"/>
            <a:ext cx="396551" cy="39655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48812-9C9E-4CC2-47F8-559F5EDB92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67" t="2756" b="2705"/>
          <a:stretch/>
        </p:blipFill>
        <p:spPr>
          <a:xfrm>
            <a:off x="7168334" y="1883257"/>
            <a:ext cx="4809643" cy="395502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4F50BD0-5511-73A0-1672-870F70B661C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FBS Focal Planes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82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5654A-D2AB-4319-A68E-DB5648A4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SPT-SLIM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FDD29-C36E-CC1A-D7CC-642F185C8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69" y="1203650"/>
            <a:ext cx="5241747" cy="4541974"/>
          </a:xfrm>
        </p:spPr>
        <p:txBody>
          <a:bodyPr/>
          <a:lstStyle/>
          <a:p>
            <a:r>
              <a:rPr lang="en-GB" dirty="0"/>
              <a:t>South Pole Telescope (SPT)</a:t>
            </a:r>
          </a:p>
          <a:p>
            <a:pPr lvl="1"/>
            <a:r>
              <a:rPr lang="en-GB" dirty="0"/>
              <a:t>10m telescope, millimetre </a:t>
            </a:r>
            <a:r>
              <a:rPr lang="el-GR" dirty="0"/>
              <a:t>λ</a:t>
            </a:r>
            <a:endParaRPr lang="en-GB" dirty="0"/>
          </a:p>
          <a:p>
            <a:pPr lvl="1"/>
            <a:r>
              <a:rPr lang="en-GB" dirty="0"/>
              <a:t>Excellent atmospheric transmission</a:t>
            </a:r>
          </a:p>
          <a:p>
            <a:pPr lvl="1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87CE01-AB2D-7CA7-91DE-D7562FEC0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B4CAF-EA85-D568-8743-254267A3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 descr="A large satellite dish on a snowy mountain with Karl G. Jansky Very Large Array in the background&#10;&#10;AI-generated content may be incorrect.">
            <a:extLst>
              <a:ext uri="{FF2B5EF4-FFF2-40B4-BE49-F238E27FC236}">
                <a16:creationId xmlns:a16="http://schemas.microsoft.com/office/drawing/2014/main" id="{C16EE0CE-7541-2DD6-CE08-A81866E01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14" y="0"/>
            <a:ext cx="2982686" cy="2245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88B2CB-5C44-CA78-3506-3E506006585E}"/>
              </a:ext>
            </a:extLst>
          </p:cNvPr>
          <p:cNvSpPr txBox="1"/>
          <p:nvPr/>
        </p:nvSpPr>
        <p:spPr>
          <a:xfrm>
            <a:off x="9181321" y="-52064"/>
            <a:ext cx="4247038" cy="33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2">
                    <a:lumMod val="10000"/>
                    <a:lumOff val="90000"/>
                  </a:schemeClr>
                </a:solidFill>
              </a:rPr>
              <a:t>SPT collaboration (image)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3E1E03-4ACA-CE39-3B1A-B69694A74A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87"/>
          <a:stretch>
            <a:fillRect/>
          </a:stretch>
        </p:blipFill>
        <p:spPr>
          <a:xfrm>
            <a:off x="4461180" y="2892137"/>
            <a:ext cx="7626045" cy="3043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EA004E-B207-A33E-7F91-FE95609751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354" y="-81283"/>
            <a:ext cx="3319967" cy="30956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4705C3-1061-5934-CBB2-32421CCA29DC}"/>
              </a:ext>
            </a:extLst>
          </p:cNvPr>
          <p:cNvSpPr txBox="1">
            <a:spLocks/>
          </p:cNvSpPr>
          <p:nvPr/>
        </p:nvSpPr>
        <p:spPr>
          <a:xfrm>
            <a:off x="221136" y="2920481"/>
            <a:ext cx="4528145" cy="4541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SPT-</a:t>
            </a:r>
            <a:r>
              <a:rPr lang="en-GB" dirty="0" err="1"/>
              <a:t>Shirokoff</a:t>
            </a:r>
            <a:r>
              <a:rPr lang="en-GB" dirty="0"/>
              <a:t> Line Intensity Mapper</a:t>
            </a:r>
          </a:p>
          <a:p>
            <a:pPr lvl="1"/>
            <a:r>
              <a:rPr lang="en-GB" dirty="0"/>
              <a:t>Pathfinder LIM with FBSs</a:t>
            </a:r>
          </a:p>
          <a:p>
            <a:pPr lvl="2"/>
            <a:r>
              <a:rPr lang="en-GB" dirty="0"/>
              <a:t>9 Dual polarisation pixels, 18 FBSs with 65 bands, ~1,200 KIDs total</a:t>
            </a:r>
          </a:p>
          <a:p>
            <a:pPr lvl="2"/>
            <a:r>
              <a:rPr lang="en-GB" dirty="0"/>
              <a:t>R=100, 120-180 GHz (2.5-1.7mm)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116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4ECC6D-76F5-B759-5E51-37D30548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/>
              <a:t>C.S. Benson, Cardiff University AIG</a:t>
            </a:r>
          </a:p>
          <a:p>
            <a:pPr algn="ctr"/>
            <a:r>
              <a:rPr lang="en-GB" sz="1200"/>
              <a:t>BensonC@Cardiff.ac.uk</a:t>
            </a:r>
            <a:endParaRPr lang="en-GB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5D928-348C-4DEF-36D5-2AB7E5FC8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BFBD35-1D0C-C93A-A524-26A2EE334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41"/>
            <a:ext cx="12192000" cy="67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76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3A92-8098-2DE9-A462-4D0D3205C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SPT-SLIM: Expected Performance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C0CE9-B357-A45C-0610-21E440886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/>
              <a:t>C.S. Benson, Cardiff University AIG</a:t>
            </a:r>
          </a:p>
          <a:p>
            <a:pPr algn="ctr"/>
            <a:r>
              <a:rPr lang="en-GB" sz="1200"/>
              <a:t>BensonC@Cardiff.ac.uk</a:t>
            </a:r>
            <a:endParaRPr lang="en-GB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717B5-08FF-6147-B837-0A614EF76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8</a:t>
            </a:fld>
            <a:endParaRPr lang="en-GB"/>
          </a:p>
        </p:txBody>
      </p:sp>
      <p:pic>
        <p:nvPicPr>
          <p:cNvPr id="7" name="Picture 6" descr="A close-up of a hexagon shaped device&#10;&#10;AI-generated content may be incorrect.">
            <a:extLst>
              <a:ext uri="{FF2B5EF4-FFF2-40B4-BE49-F238E27FC236}">
                <a16:creationId xmlns:a16="http://schemas.microsoft.com/office/drawing/2014/main" id="{C1318C1B-2BDD-5D5E-A11D-A9FE7FAAB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020888"/>
            <a:ext cx="4791075" cy="3593306"/>
          </a:xfrm>
          <a:prstGeom prst="rect">
            <a:avLst/>
          </a:prstGeom>
        </p:spPr>
      </p:pic>
      <p:pic>
        <p:nvPicPr>
          <p:cNvPr id="9" name="Picture 8" descr="A graph of a spectrum&#10;&#10;AI-generated content may be incorrect.">
            <a:extLst>
              <a:ext uri="{FF2B5EF4-FFF2-40B4-BE49-F238E27FC236}">
                <a16:creationId xmlns:a16="http://schemas.microsoft.com/office/drawing/2014/main" id="{C508465F-0A86-83ED-E064-FF3F45CDA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3208969"/>
            <a:ext cx="5488519" cy="3649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1DC15E-5394-EA40-25F3-F1259BDEE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133" y="-1"/>
            <a:ext cx="4056867" cy="30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77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4E730-5F14-F041-B535-CAAEAAE10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South Pole Logistics: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1D3476-9C97-7ACC-F20F-DB3227DC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C.S. Benson, Cardiff University AIG BensonC@Cardiff.ac.uk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155CD-64AD-272F-00B7-5DC974A8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4678-BD73-47E0-96DF-0B7BEAAF4AAB}" type="slidenum">
              <a:rPr lang="en-GB" smtClean="0"/>
              <a:t>9</a:t>
            </a:fld>
            <a:endParaRPr lang="en-GB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127EA8E-8170-1923-AD72-2AE89293F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563"/>
            <a:ext cx="4696287" cy="352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83E0669-4BE3-8847-B3F3-B9CE3818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44" y="1667893"/>
            <a:ext cx="4696286" cy="352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401E3FC-2A13-2DF7-77BF-3B572A41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286" y="2128671"/>
            <a:ext cx="2714713" cy="361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124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3E1C00"/>
      </a:dk2>
      <a:lt2>
        <a:srgbClr val="E8E8E8"/>
      </a:lt2>
      <a:accent1>
        <a:srgbClr val="8C0829"/>
      </a:accent1>
      <a:accent2>
        <a:srgbClr val="E69F00"/>
      </a:accent2>
      <a:accent3>
        <a:srgbClr val="009E73"/>
      </a:accent3>
      <a:accent4>
        <a:srgbClr val="56B4E9"/>
      </a:accent4>
      <a:accent5>
        <a:srgbClr val="F0E442"/>
      </a:accent5>
      <a:accent6>
        <a:srgbClr val="CC79A7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bdb74b30-9568-4856-bdbf-06759778fcbc}" enabled="0" method="" siteId="{bdb74b30-9568-4856-bdbf-06759778fcb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1843</Words>
  <Application>Microsoft Office PowerPoint</Application>
  <PresentationFormat>Widescreen</PresentationFormat>
  <Paragraphs>250</Paragraphs>
  <Slides>23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Cambria Math</vt:lpstr>
      <vt:lpstr>Office Theme</vt:lpstr>
      <vt:lpstr>South Pole Telescope – Shirokoff Line Intensity Mapper: On-Sky Results and Spectral Calibration</vt:lpstr>
      <vt:lpstr>Mm Line Intensity Mapping</vt:lpstr>
      <vt:lpstr>Spectroscopic Architectures</vt:lpstr>
      <vt:lpstr>On-Chip Filterbank Spectrometers (FBSs)</vt:lpstr>
      <vt:lpstr>FBS Focal Plane</vt:lpstr>
      <vt:lpstr>SPT-SLIM</vt:lpstr>
      <vt:lpstr>PowerPoint Presentation</vt:lpstr>
      <vt:lpstr>SPT-SLIM: Expected Performance</vt:lpstr>
      <vt:lpstr>South Pole Logistics:</vt:lpstr>
      <vt:lpstr>SPT-SLIM first observing run!</vt:lpstr>
      <vt:lpstr>SPT-SLIM first observing run!</vt:lpstr>
      <vt:lpstr>Spectral calibration</vt:lpstr>
      <vt:lpstr>What’s Next for SLIM?</vt:lpstr>
      <vt:lpstr>Future Directions</vt:lpstr>
      <vt:lpstr>PowerPoint Presentation</vt:lpstr>
      <vt:lpstr>Extra Slides</vt:lpstr>
      <vt:lpstr>Future directions</vt:lpstr>
      <vt:lpstr>Future directions</vt:lpstr>
      <vt:lpstr>High-R FBS: Detector Count</vt:lpstr>
      <vt:lpstr>High-R FBS: Dielectric Loss Tangent</vt:lpstr>
      <vt:lpstr>Post Dispersed FTS</vt:lpstr>
      <vt:lpstr>High Resolution LIM Experiment</vt:lpstr>
      <vt:lpstr>SPT-SLIM Collaboration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Benson</dc:creator>
  <cp:lastModifiedBy>Chris Benson</cp:lastModifiedBy>
  <cp:revision>226</cp:revision>
  <dcterms:created xsi:type="dcterms:W3CDTF">2025-02-19T14:45:35Z</dcterms:created>
  <dcterms:modified xsi:type="dcterms:W3CDTF">2025-07-08T06:53:13Z</dcterms:modified>
</cp:coreProperties>
</file>