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60" r:id="rId5"/>
    <p:sldId id="259" r:id="rId6"/>
    <p:sldId id="261" r:id="rId7"/>
    <p:sldId id="279" r:id="rId8"/>
    <p:sldId id="263" r:id="rId9"/>
    <p:sldId id="264" r:id="rId10"/>
    <p:sldId id="280" r:id="rId11"/>
    <p:sldId id="266" r:id="rId12"/>
    <p:sldId id="268" r:id="rId13"/>
    <p:sldId id="269" r:id="rId14"/>
    <p:sldId id="275" r:id="rId15"/>
    <p:sldId id="27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A8FB"/>
    <a:srgbClr val="148585"/>
    <a:srgbClr val="A687C4"/>
    <a:srgbClr val="4BB97C"/>
    <a:srgbClr val="FAAD21"/>
    <a:srgbClr val="DB7093"/>
    <a:srgbClr val="ACBBF0"/>
    <a:srgbClr val="DE6959"/>
    <a:srgbClr val="F18C6C"/>
    <a:srgbClr val="CDD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75"/>
    <p:restoredTop sz="95701"/>
  </p:normalViewPr>
  <p:slideViewPr>
    <p:cSldViewPr snapToGrid="0">
      <p:cViewPr varScale="1">
        <p:scale>
          <a:sx n="103" d="100"/>
          <a:sy n="103" d="100"/>
        </p:scale>
        <p:origin x="13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8EC8D-54A3-5040-9D55-3A3E1FC540DF}" type="datetimeFigureOut">
              <a:rPr lang="en-US" smtClean="0"/>
              <a:t>7/8/25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A2000-92FD-864D-8CBD-279E7CC2D307}" type="slidenum">
              <a:rPr lang="en-US" smtClean="0"/>
              <a:t>‹#›</a:t>
            </a:fld>
            <a:endParaRPr lang="en-US"/>
          </a:p>
        </p:txBody>
      </p:sp>
    </p:spTree>
    <p:extLst>
      <p:ext uri="{BB962C8B-B14F-4D97-AF65-F5344CB8AC3E}">
        <p14:creationId xmlns:p14="http://schemas.microsoft.com/office/powerpoint/2010/main" val="257988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3</a:t>
            </a:fld>
            <a:endParaRPr lang="en-US"/>
          </a:p>
        </p:txBody>
      </p:sp>
    </p:spTree>
    <p:extLst>
      <p:ext uri="{BB962C8B-B14F-4D97-AF65-F5344CB8AC3E}">
        <p14:creationId xmlns:p14="http://schemas.microsoft.com/office/powerpoint/2010/main" val="131508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80DC-87DC-FF23-E30A-4DC18B786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C29D6-CF39-DE4F-7C20-86B1F8005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1A496-AA01-8379-3960-195030C3A3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492EA0-9B34-0C5E-E97F-912FC0031DDD}"/>
              </a:ext>
            </a:extLst>
          </p:cNvPr>
          <p:cNvSpPr>
            <a:spLocks noGrp="1"/>
          </p:cNvSpPr>
          <p:nvPr>
            <p:ph type="sldNum" sz="quarter" idx="5"/>
          </p:nvPr>
        </p:nvSpPr>
        <p:spPr/>
        <p:txBody>
          <a:bodyPr/>
          <a:lstStyle/>
          <a:p>
            <a:fld id="{328A2000-92FD-864D-8CBD-279E7CC2D307}" type="slidenum">
              <a:rPr lang="en-US" smtClean="0"/>
              <a:t>15</a:t>
            </a:fld>
            <a:endParaRPr lang="en-US"/>
          </a:p>
        </p:txBody>
      </p:sp>
    </p:spTree>
    <p:extLst>
      <p:ext uri="{BB962C8B-B14F-4D97-AF65-F5344CB8AC3E}">
        <p14:creationId xmlns:p14="http://schemas.microsoft.com/office/powerpoint/2010/main" val="397485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16</a:t>
            </a:fld>
            <a:endParaRPr lang="en-US"/>
          </a:p>
        </p:txBody>
      </p:sp>
    </p:spTree>
    <p:extLst>
      <p:ext uri="{BB962C8B-B14F-4D97-AF65-F5344CB8AC3E}">
        <p14:creationId xmlns:p14="http://schemas.microsoft.com/office/powerpoint/2010/main" val="153513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4</a:t>
            </a:fld>
            <a:endParaRPr lang="en-US"/>
          </a:p>
        </p:txBody>
      </p:sp>
    </p:spTree>
    <p:extLst>
      <p:ext uri="{BB962C8B-B14F-4D97-AF65-F5344CB8AC3E}">
        <p14:creationId xmlns:p14="http://schemas.microsoft.com/office/powerpoint/2010/main" val="159948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5</a:t>
            </a:fld>
            <a:endParaRPr lang="en-US"/>
          </a:p>
        </p:txBody>
      </p:sp>
    </p:spTree>
    <p:extLst>
      <p:ext uri="{BB962C8B-B14F-4D97-AF65-F5344CB8AC3E}">
        <p14:creationId xmlns:p14="http://schemas.microsoft.com/office/powerpoint/2010/main" val="211528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6</a:t>
            </a:fld>
            <a:endParaRPr lang="en-US"/>
          </a:p>
        </p:txBody>
      </p:sp>
    </p:spTree>
    <p:extLst>
      <p:ext uri="{BB962C8B-B14F-4D97-AF65-F5344CB8AC3E}">
        <p14:creationId xmlns:p14="http://schemas.microsoft.com/office/powerpoint/2010/main" val="145284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7</a:t>
            </a:fld>
            <a:endParaRPr lang="en-US"/>
          </a:p>
        </p:txBody>
      </p:sp>
    </p:spTree>
    <p:extLst>
      <p:ext uri="{BB962C8B-B14F-4D97-AF65-F5344CB8AC3E}">
        <p14:creationId xmlns:p14="http://schemas.microsoft.com/office/powerpoint/2010/main" val="247070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11</a:t>
            </a:fld>
            <a:endParaRPr lang="en-US"/>
          </a:p>
        </p:txBody>
      </p:sp>
    </p:spTree>
    <p:extLst>
      <p:ext uri="{BB962C8B-B14F-4D97-AF65-F5344CB8AC3E}">
        <p14:creationId xmlns:p14="http://schemas.microsoft.com/office/powerpoint/2010/main" val="192004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12</a:t>
            </a:fld>
            <a:endParaRPr lang="en-US"/>
          </a:p>
        </p:txBody>
      </p:sp>
    </p:spTree>
    <p:extLst>
      <p:ext uri="{BB962C8B-B14F-4D97-AF65-F5344CB8AC3E}">
        <p14:creationId xmlns:p14="http://schemas.microsoft.com/office/powerpoint/2010/main" val="353392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A2000-92FD-864D-8CBD-279E7CC2D307}" type="slidenum">
              <a:rPr lang="en-US" smtClean="0"/>
              <a:t>13</a:t>
            </a:fld>
            <a:endParaRPr lang="en-US"/>
          </a:p>
        </p:txBody>
      </p:sp>
    </p:spTree>
    <p:extLst>
      <p:ext uri="{BB962C8B-B14F-4D97-AF65-F5344CB8AC3E}">
        <p14:creationId xmlns:p14="http://schemas.microsoft.com/office/powerpoint/2010/main" val="121849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67FB-AE46-A916-6DFF-84BA58261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156CD-6A68-652F-CFD8-79F122F82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AB5BB-82B3-1851-36B4-FA26429436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832619-3B61-07F6-AC8A-19E80BE97022}"/>
              </a:ext>
            </a:extLst>
          </p:cNvPr>
          <p:cNvSpPr>
            <a:spLocks noGrp="1"/>
          </p:cNvSpPr>
          <p:nvPr>
            <p:ph type="sldNum" sz="quarter" idx="5"/>
          </p:nvPr>
        </p:nvSpPr>
        <p:spPr/>
        <p:txBody>
          <a:bodyPr/>
          <a:lstStyle/>
          <a:p>
            <a:fld id="{328A2000-92FD-864D-8CBD-279E7CC2D307}" type="slidenum">
              <a:rPr lang="en-US" smtClean="0"/>
              <a:t>14</a:t>
            </a:fld>
            <a:endParaRPr lang="en-US"/>
          </a:p>
        </p:txBody>
      </p:sp>
    </p:spTree>
    <p:extLst>
      <p:ext uri="{BB962C8B-B14F-4D97-AF65-F5344CB8AC3E}">
        <p14:creationId xmlns:p14="http://schemas.microsoft.com/office/powerpoint/2010/main" val="197208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F92A-96E9-220A-3657-EC0112CF166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27290FF-3167-BB86-5800-F5AF672E9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202CF5E-8BE9-CB57-4FBC-C620C4C3AFE1}"/>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5" name="Footer Placeholder 4">
            <a:extLst>
              <a:ext uri="{FF2B5EF4-FFF2-40B4-BE49-F238E27FC236}">
                <a16:creationId xmlns:a16="http://schemas.microsoft.com/office/drawing/2014/main" id="{7E90EFCF-D56B-F70B-F505-2216086D6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E6166-7686-E5CA-2D00-25AD301FB55A}"/>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415334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07D7-B536-517C-B0E3-B7ADF0CFCF3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123C23-1E5F-9E2F-75BD-A8518B81B3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273285-046D-FB12-F520-9454232C1A39}"/>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5" name="Footer Placeholder 4">
            <a:extLst>
              <a:ext uri="{FF2B5EF4-FFF2-40B4-BE49-F238E27FC236}">
                <a16:creationId xmlns:a16="http://schemas.microsoft.com/office/drawing/2014/main" id="{ED4373A9-0CE1-B2E8-7EC0-DB8221DFE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0F72A-CC53-09DB-3CE2-4AA9C144F8FE}"/>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32290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3A8FD-D37F-9A67-2E85-F2704C04215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7AA9C3-E699-E760-FC52-1FD9EB80E7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D5ECB0-AD7E-E737-6DE9-8C8F49E22DFB}"/>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5" name="Footer Placeholder 4">
            <a:extLst>
              <a:ext uri="{FF2B5EF4-FFF2-40B4-BE49-F238E27FC236}">
                <a16:creationId xmlns:a16="http://schemas.microsoft.com/office/drawing/2014/main" id="{3C061C87-12C1-94F1-3042-8BD06D707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BC9D3-C67A-6DBE-24AF-3D54D8A87A10}"/>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297111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35AC-A337-B742-9417-2FAD8F768F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12126F-21A4-D923-B203-B279CBC160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C398E9-DEAB-4E3E-3355-B155FD94B60B}"/>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5" name="Footer Placeholder 4">
            <a:extLst>
              <a:ext uri="{FF2B5EF4-FFF2-40B4-BE49-F238E27FC236}">
                <a16:creationId xmlns:a16="http://schemas.microsoft.com/office/drawing/2014/main" id="{4A66B21F-BC59-7173-8CE3-7A22D3ECE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1AFE0-CA16-0419-F62D-7673087313C4}"/>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7050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690D-0E31-516A-6374-FAA6999381F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37D36C-22A6-DD54-9263-E85200EA07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233577-14DD-6F51-9A61-FCEF67FCE8FF}"/>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5" name="Footer Placeholder 4">
            <a:extLst>
              <a:ext uri="{FF2B5EF4-FFF2-40B4-BE49-F238E27FC236}">
                <a16:creationId xmlns:a16="http://schemas.microsoft.com/office/drawing/2014/main" id="{40596164-4CD4-9512-A6E6-62F51EE0C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E48BD-D4CE-0F7A-725E-04CF6C6F5551}"/>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27388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C873-9C38-C0B2-7919-1A98067218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935C1F-B8DF-2E38-0D88-1828EB5EF88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0BDA44-DA75-DF5E-A614-70DBD282E15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D2A0F0-24B7-ACB3-4DED-0800E601498D}"/>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6" name="Footer Placeholder 5">
            <a:extLst>
              <a:ext uri="{FF2B5EF4-FFF2-40B4-BE49-F238E27FC236}">
                <a16:creationId xmlns:a16="http://schemas.microsoft.com/office/drawing/2014/main" id="{64C4865F-BE77-1461-447A-2B0F18F1E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671BE-58C8-4F7A-C17F-C33752F91A40}"/>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49064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9FB5-883E-3D8D-1884-3F8C7BF164B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37B36A-E3A6-1E5C-E11A-F73E177B7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68D335-2F6A-3325-1493-4B197ABBC2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CFB78BD-A0FE-8BD2-23DC-9308A880A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6D4628-52BD-05C9-529B-BBB38FC1F4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0B14F85-D4A3-621B-90F1-8418A01B5F2C}"/>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8" name="Footer Placeholder 7">
            <a:extLst>
              <a:ext uri="{FF2B5EF4-FFF2-40B4-BE49-F238E27FC236}">
                <a16:creationId xmlns:a16="http://schemas.microsoft.com/office/drawing/2014/main" id="{FC22885D-360A-9503-580E-C01591C093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44797B-9BFF-8209-683F-E9E133F90A33}"/>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288389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C364-E410-D5B0-6D8F-9ED42C98EB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74CD03E-D887-A0A5-5781-756E13B2EC18}"/>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4" name="Footer Placeholder 3">
            <a:extLst>
              <a:ext uri="{FF2B5EF4-FFF2-40B4-BE49-F238E27FC236}">
                <a16:creationId xmlns:a16="http://schemas.microsoft.com/office/drawing/2014/main" id="{E7A8AA09-BD89-F6FC-5843-719EE5A063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737CB-2F79-E81F-D5FC-2C57FCC6F9D0}"/>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127437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C91-3C57-DFF7-1B65-1735B04F59E8}"/>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3" name="Footer Placeholder 2">
            <a:extLst>
              <a:ext uri="{FF2B5EF4-FFF2-40B4-BE49-F238E27FC236}">
                <a16:creationId xmlns:a16="http://schemas.microsoft.com/office/drawing/2014/main" id="{8012A870-6255-8E07-875B-1F12C4E840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FDE085-DD61-E177-4DE2-AC42C1457824}"/>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232654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90F6-2549-8783-CE25-3580BA74A6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CDF9A1-6D27-C637-93E6-A016C4C0C1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547ED58-9DC8-E9D3-14FE-D7B7677F5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48C4AB-5B68-3170-9B8A-9BFE7DDC5A67}"/>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6" name="Footer Placeholder 5">
            <a:extLst>
              <a:ext uri="{FF2B5EF4-FFF2-40B4-BE49-F238E27FC236}">
                <a16:creationId xmlns:a16="http://schemas.microsoft.com/office/drawing/2014/main" id="{14147227-1A5A-AF73-71AC-6A659312D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01695-B09F-3743-02DF-DD8300A6CD86}"/>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104438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F1E3-90C2-CF38-8359-E057C165F6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ECD986-ACBC-7C42-324F-4E093DFF1C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3CF14-0D07-C3C0-6E95-1FA6F485C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7970D7-37CD-41D7-7CC3-482DEB9A34E2}"/>
              </a:ext>
            </a:extLst>
          </p:cNvPr>
          <p:cNvSpPr>
            <a:spLocks noGrp="1"/>
          </p:cNvSpPr>
          <p:nvPr>
            <p:ph type="dt" sz="half" idx="10"/>
          </p:nvPr>
        </p:nvSpPr>
        <p:spPr/>
        <p:txBody>
          <a:bodyPr/>
          <a:lstStyle/>
          <a:p>
            <a:fld id="{CE4DDAFB-E86A-3645-9941-2EA30B4561D0}" type="datetimeFigureOut">
              <a:rPr lang="en-US" smtClean="0"/>
              <a:t>7/8/25</a:t>
            </a:fld>
            <a:endParaRPr lang="en-US"/>
          </a:p>
        </p:txBody>
      </p:sp>
      <p:sp>
        <p:nvSpPr>
          <p:cNvPr id="6" name="Footer Placeholder 5">
            <a:extLst>
              <a:ext uri="{FF2B5EF4-FFF2-40B4-BE49-F238E27FC236}">
                <a16:creationId xmlns:a16="http://schemas.microsoft.com/office/drawing/2014/main" id="{D25B2B21-3E25-915D-8768-051764CF8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22A53-6AD6-08F0-04E4-CB8007C39667}"/>
              </a:ext>
            </a:extLst>
          </p:cNvPr>
          <p:cNvSpPr>
            <a:spLocks noGrp="1"/>
          </p:cNvSpPr>
          <p:nvPr>
            <p:ph type="sldNum" sz="quarter" idx="12"/>
          </p:nvPr>
        </p:nvSpPr>
        <p:spPr/>
        <p:txBody>
          <a:bodyPr/>
          <a:lstStyle/>
          <a:p>
            <a:fld id="{474B1D3A-EED1-0C49-88BE-2B8E075F6750}" type="slidenum">
              <a:rPr lang="en-US" smtClean="0"/>
              <a:t>‹#›</a:t>
            </a:fld>
            <a:endParaRPr lang="en-US"/>
          </a:p>
        </p:txBody>
      </p:sp>
    </p:spTree>
    <p:extLst>
      <p:ext uri="{BB962C8B-B14F-4D97-AF65-F5344CB8AC3E}">
        <p14:creationId xmlns:p14="http://schemas.microsoft.com/office/powerpoint/2010/main" val="193725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12768-8F7D-2193-0E38-D058E1279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DA94CDD-4B5C-A37F-01D2-A6C38D24CF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FCA577-B986-0438-5642-CA67E4E4E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4DDAFB-E86A-3645-9941-2EA30B4561D0}" type="datetimeFigureOut">
              <a:rPr lang="en-US" smtClean="0"/>
              <a:t>7/8/25</a:t>
            </a:fld>
            <a:endParaRPr lang="en-US"/>
          </a:p>
        </p:txBody>
      </p:sp>
      <p:sp>
        <p:nvSpPr>
          <p:cNvPr id="5" name="Footer Placeholder 4">
            <a:extLst>
              <a:ext uri="{FF2B5EF4-FFF2-40B4-BE49-F238E27FC236}">
                <a16:creationId xmlns:a16="http://schemas.microsoft.com/office/drawing/2014/main" id="{DC0B8862-E8D1-6240-C4BB-29DE1969D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6F7050-8F2C-015E-C869-F71C24F82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4B1D3A-EED1-0C49-88BE-2B8E075F6750}" type="slidenum">
              <a:rPr lang="en-US" smtClean="0"/>
              <a:t>‹#›</a:t>
            </a:fld>
            <a:endParaRPr lang="en-US"/>
          </a:p>
        </p:txBody>
      </p:sp>
    </p:spTree>
    <p:extLst>
      <p:ext uri="{BB962C8B-B14F-4D97-AF65-F5344CB8AC3E}">
        <p14:creationId xmlns:p14="http://schemas.microsoft.com/office/powerpoint/2010/main" val="150092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1F642B-9A5D-2D82-39FF-635A362E9071}"/>
              </a:ext>
            </a:extLst>
          </p:cNvPr>
          <p:cNvSpPr/>
          <p:nvPr/>
        </p:nvSpPr>
        <p:spPr>
          <a:xfrm rot="5400000">
            <a:off x="2666999" y="-2666998"/>
            <a:ext cx="6858002" cy="12192000"/>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401;p65" descr="ESA Science &amp; Technology - Artist's impression of a tidal disruption event">
            <a:extLst>
              <a:ext uri="{FF2B5EF4-FFF2-40B4-BE49-F238E27FC236}">
                <a16:creationId xmlns:a16="http://schemas.microsoft.com/office/drawing/2014/main" id="{2E05B764-F148-F5E0-A434-2946A6CD0787}"/>
              </a:ext>
            </a:extLst>
          </p:cNvPr>
          <p:cNvPicPr preferRelativeResize="0"/>
          <p:nvPr/>
        </p:nvPicPr>
        <p:blipFill rotWithShape="1">
          <a:blip r:embed="rId2">
            <a:alphaModFix/>
          </a:blip>
          <a:srcRect/>
          <a:stretch/>
        </p:blipFill>
        <p:spPr>
          <a:xfrm>
            <a:off x="557862" y="4919426"/>
            <a:ext cx="2863086" cy="1410553"/>
          </a:xfrm>
          <a:custGeom>
            <a:avLst/>
            <a:gdLst>
              <a:gd name="connsiteX0" fmla="*/ 0 w 2863086"/>
              <a:gd name="connsiteY0" fmla="*/ 0 h 1410553"/>
              <a:gd name="connsiteX1" fmla="*/ 543986 w 2863086"/>
              <a:gd name="connsiteY1" fmla="*/ 0 h 1410553"/>
              <a:gd name="connsiteX2" fmla="*/ 1030711 w 2863086"/>
              <a:gd name="connsiteY2" fmla="*/ 0 h 1410553"/>
              <a:gd name="connsiteX3" fmla="*/ 1660590 w 2863086"/>
              <a:gd name="connsiteY3" fmla="*/ 0 h 1410553"/>
              <a:gd name="connsiteX4" fmla="*/ 2204576 w 2863086"/>
              <a:gd name="connsiteY4" fmla="*/ 0 h 1410553"/>
              <a:gd name="connsiteX5" fmla="*/ 2863086 w 2863086"/>
              <a:gd name="connsiteY5" fmla="*/ 0 h 1410553"/>
              <a:gd name="connsiteX6" fmla="*/ 2863086 w 2863086"/>
              <a:gd name="connsiteY6" fmla="*/ 498395 h 1410553"/>
              <a:gd name="connsiteX7" fmla="*/ 2863086 w 2863086"/>
              <a:gd name="connsiteY7" fmla="*/ 968580 h 1410553"/>
              <a:gd name="connsiteX8" fmla="*/ 2863086 w 2863086"/>
              <a:gd name="connsiteY8" fmla="*/ 1410553 h 1410553"/>
              <a:gd name="connsiteX9" fmla="*/ 2347731 w 2863086"/>
              <a:gd name="connsiteY9" fmla="*/ 1410553 h 1410553"/>
              <a:gd name="connsiteX10" fmla="*/ 1775113 w 2863086"/>
              <a:gd name="connsiteY10" fmla="*/ 1410553 h 1410553"/>
              <a:gd name="connsiteX11" fmla="*/ 1202496 w 2863086"/>
              <a:gd name="connsiteY11" fmla="*/ 1410553 h 1410553"/>
              <a:gd name="connsiteX12" fmla="*/ 658510 w 2863086"/>
              <a:gd name="connsiteY12" fmla="*/ 1410553 h 1410553"/>
              <a:gd name="connsiteX13" fmla="*/ 0 w 2863086"/>
              <a:gd name="connsiteY13" fmla="*/ 1410553 h 1410553"/>
              <a:gd name="connsiteX14" fmla="*/ 0 w 2863086"/>
              <a:gd name="connsiteY14" fmla="*/ 912158 h 1410553"/>
              <a:gd name="connsiteX15" fmla="*/ 0 w 2863086"/>
              <a:gd name="connsiteY15" fmla="*/ 413762 h 1410553"/>
              <a:gd name="connsiteX16" fmla="*/ 0 w 2863086"/>
              <a:gd name="connsiteY16" fmla="*/ 0 h 141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3086" h="1410553" extrusionOk="0">
                <a:moveTo>
                  <a:pt x="0" y="0"/>
                </a:moveTo>
                <a:cubicBezTo>
                  <a:pt x="217906" y="-11153"/>
                  <a:pt x="358536" y="58300"/>
                  <a:pt x="543986" y="0"/>
                </a:cubicBezTo>
                <a:cubicBezTo>
                  <a:pt x="729436" y="-58300"/>
                  <a:pt x="925372" y="24764"/>
                  <a:pt x="1030711" y="0"/>
                </a:cubicBezTo>
                <a:cubicBezTo>
                  <a:pt x="1136051" y="-24764"/>
                  <a:pt x="1446980" y="38587"/>
                  <a:pt x="1660590" y="0"/>
                </a:cubicBezTo>
                <a:cubicBezTo>
                  <a:pt x="1874200" y="-38587"/>
                  <a:pt x="1973334" y="49447"/>
                  <a:pt x="2204576" y="0"/>
                </a:cubicBezTo>
                <a:cubicBezTo>
                  <a:pt x="2435818" y="-49447"/>
                  <a:pt x="2557171" y="3987"/>
                  <a:pt x="2863086" y="0"/>
                </a:cubicBezTo>
                <a:cubicBezTo>
                  <a:pt x="2880125" y="129479"/>
                  <a:pt x="2822958" y="393095"/>
                  <a:pt x="2863086" y="498395"/>
                </a:cubicBezTo>
                <a:cubicBezTo>
                  <a:pt x="2903214" y="603695"/>
                  <a:pt x="2856734" y="833057"/>
                  <a:pt x="2863086" y="968580"/>
                </a:cubicBezTo>
                <a:cubicBezTo>
                  <a:pt x="2869438" y="1104104"/>
                  <a:pt x="2841336" y="1202420"/>
                  <a:pt x="2863086" y="1410553"/>
                </a:cubicBezTo>
                <a:cubicBezTo>
                  <a:pt x="2652151" y="1470201"/>
                  <a:pt x="2591198" y="1396121"/>
                  <a:pt x="2347731" y="1410553"/>
                </a:cubicBezTo>
                <a:cubicBezTo>
                  <a:pt x="2104265" y="1424985"/>
                  <a:pt x="1919059" y="1399301"/>
                  <a:pt x="1775113" y="1410553"/>
                </a:cubicBezTo>
                <a:cubicBezTo>
                  <a:pt x="1631167" y="1421805"/>
                  <a:pt x="1438045" y="1370707"/>
                  <a:pt x="1202496" y="1410553"/>
                </a:cubicBezTo>
                <a:cubicBezTo>
                  <a:pt x="966947" y="1450399"/>
                  <a:pt x="847213" y="1379188"/>
                  <a:pt x="658510" y="1410553"/>
                </a:cubicBezTo>
                <a:cubicBezTo>
                  <a:pt x="469807" y="1441918"/>
                  <a:pt x="242646" y="1390672"/>
                  <a:pt x="0" y="1410553"/>
                </a:cubicBezTo>
                <a:cubicBezTo>
                  <a:pt x="-48622" y="1308548"/>
                  <a:pt x="54114" y="1057525"/>
                  <a:pt x="0" y="912158"/>
                </a:cubicBezTo>
                <a:cubicBezTo>
                  <a:pt x="-54114" y="766792"/>
                  <a:pt x="43911" y="627899"/>
                  <a:pt x="0" y="413762"/>
                </a:cubicBezTo>
                <a:cubicBezTo>
                  <a:pt x="-43911" y="199625"/>
                  <a:pt x="34823" y="117670"/>
                  <a:pt x="0" y="0"/>
                </a:cubicBezTo>
                <a:close/>
              </a:path>
            </a:pathLst>
          </a:custGeom>
          <a:noFill/>
          <a:ln w="28575" cap="flat" cmpd="sng">
            <a:solidFill>
              <a:schemeClr val="lt1"/>
            </a:solidFill>
            <a:prstDash val="sysDot"/>
            <a:round/>
            <a:headEnd type="none" w="sm" len="sm"/>
            <a:tailEnd type="none" w="sm" len="sm"/>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026" name="Picture 2">
            <a:extLst>
              <a:ext uri="{FF2B5EF4-FFF2-40B4-BE49-F238E27FC236}">
                <a16:creationId xmlns:a16="http://schemas.microsoft.com/office/drawing/2014/main" id="{FDFE9A03-EF24-54A0-CF35-3F625B3F9C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34" r="13988"/>
          <a:stretch>
            <a:fillRect/>
          </a:stretch>
        </p:blipFill>
        <p:spPr bwMode="auto">
          <a:xfrm rot="10800000" flipH="1">
            <a:off x="387974" y="94713"/>
            <a:ext cx="3202864" cy="446840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6A6AD38-C398-B201-C389-8E6E2D47C78D}"/>
              </a:ext>
            </a:extLst>
          </p:cNvPr>
          <p:cNvSpPr>
            <a:spLocks noGrp="1"/>
          </p:cNvSpPr>
          <p:nvPr>
            <p:ph type="ctrTitle"/>
          </p:nvPr>
        </p:nvSpPr>
        <p:spPr>
          <a:xfrm>
            <a:off x="3658955" y="1135113"/>
            <a:ext cx="8438310" cy="1949060"/>
          </a:xfrm>
        </p:spPr>
        <p:txBody>
          <a:bodyPr>
            <a:normAutofit/>
          </a:bodyPr>
          <a:lstStyle/>
          <a:p>
            <a:r>
              <a:rPr lang="en-US" b="1" dirty="0">
                <a:solidFill>
                  <a:schemeClr val="bg1"/>
                </a:solidFill>
                <a:latin typeface="Abadi MT Condensed Light" panose="020B0306030101010103" pitchFamily="34" charset="77"/>
              </a:rPr>
              <a:t>Investigating the host galaxies of Tidal Disruption Events</a:t>
            </a:r>
          </a:p>
        </p:txBody>
      </p:sp>
      <p:sp>
        <p:nvSpPr>
          <p:cNvPr id="18" name="Subtitle 2">
            <a:extLst>
              <a:ext uri="{FF2B5EF4-FFF2-40B4-BE49-F238E27FC236}">
                <a16:creationId xmlns:a16="http://schemas.microsoft.com/office/drawing/2014/main" id="{B10884B3-3D82-CCD0-D466-B3A6E00B238B}"/>
              </a:ext>
            </a:extLst>
          </p:cNvPr>
          <p:cNvSpPr>
            <a:spLocks noGrp="1"/>
          </p:cNvSpPr>
          <p:nvPr>
            <p:ph type="subTitle" idx="1"/>
          </p:nvPr>
        </p:nvSpPr>
        <p:spPr>
          <a:xfrm>
            <a:off x="4360127" y="3735233"/>
            <a:ext cx="7274011" cy="1655762"/>
          </a:xfrm>
        </p:spPr>
        <p:txBody>
          <a:bodyPr>
            <a:normAutofit fontScale="92500" lnSpcReduction="20000"/>
          </a:bodyPr>
          <a:lstStyle/>
          <a:p>
            <a:r>
              <a:rPr lang="en-US" sz="2800" dirty="0">
                <a:solidFill>
                  <a:srgbClr val="9FD1D1"/>
                </a:solidFill>
                <a:latin typeface="Abadi MT Condensed Light" panose="020B0306030101010103" pitchFamily="34" charset="77"/>
              </a:rPr>
              <a:t>Paige Ramsden </a:t>
            </a:r>
          </a:p>
          <a:p>
            <a:r>
              <a:rPr lang="en-US" sz="2800" dirty="0">
                <a:solidFill>
                  <a:srgbClr val="9FD1D1"/>
                </a:solidFill>
                <a:latin typeface="Abadi MT Condensed Light" panose="020B0306030101010103" pitchFamily="34" charset="77"/>
              </a:rPr>
              <a:t>University of Birmingham</a:t>
            </a:r>
          </a:p>
          <a:p>
            <a:r>
              <a:rPr lang="en-US" sz="2800" dirty="0">
                <a:solidFill>
                  <a:srgbClr val="9FD1D1"/>
                </a:solidFill>
                <a:latin typeface="Abadi MT Condensed Light" panose="020B0306030101010103" pitchFamily="34" charset="77"/>
              </a:rPr>
              <a:t> </a:t>
            </a:r>
          </a:p>
          <a:p>
            <a:r>
              <a:rPr lang="en-US" sz="2000" dirty="0">
                <a:solidFill>
                  <a:srgbClr val="9FD1D1"/>
                </a:solidFill>
                <a:latin typeface="Abadi MT Condensed Light" panose="020B0306030101010103" pitchFamily="34" charset="77"/>
              </a:rPr>
              <a:t>Supervisors: Dr Sean McGee &amp; Dr Matt Nicholl</a:t>
            </a:r>
          </a:p>
        </p:txBody>
      </p:sp>
      <p:cxnSp>
        <p:nvCxnSpPr>
          <p:cNvPr id="8" name="Google Shape;404;p65">
            <a:extLst>
              <a:ext uri="{FF2B5EF4-FFF2-40B4-BE49-F238E27FC236}">
                <a16:creationId xmlns:a16="http://schemas.microsoft.com/office/drawing/2014/main" id="{DCC133FA-BF22-E3DF-AC91-A3D76F3E2965}"/>
              </a:ext>
            </a:extLst>
          </p:cNvPr>
          <p:cNvCxnSpPr>
            <a:cxnSpLocks/>
          </p:cNvCxnSpPr>
          <p:nvPr/>
        </p:nvCxnSpPr>
        <p:spPr>
          <a:xfrm flipH="1">
            <a:off x="557862" y="1950924"/>
            <a:ext cx="2105665" cy="3020164"/>
          </a:xfrm>
          <a:prstGeom prst="straightConnector1">
            <a:avLst/>
          </a:prstGeom>
          <a:noFill/>
          <a:ln w="28575" cap="flat" cmpd="sng">
            <a:solidFill>
              <a:schemeClr val="lt1"/>
            </a:solidFill>
            <a:prstDash val="dot"/>
            <a:miter lim="800000"/>
            <a:headEnd type="none" w="sm" len="sm"/>
            <a:tailEnd type="none" w="sm" len="sm"/>
          </a:ln>
        </p:spPr>
      </p:cxnSp>
      <p:cxnSp>
        <p:nvCxnSpPr>
          <p:cNvPr id="31" name="Google Shape;404;p65">
            <a:extLst>
              <a:ext uri="{FF2B5EF4-FFF2-40B4-BE49-F238E27FC236}">
                <a16:creationId xmlns:a16="http://schemas.microsoft.com/office/drawing/2014/main" id="{DB32EE4C-883F-BC31-1B72-EA643E14C563}"/>
              </a:ext>
            </a:extLst>
          </p:cNvPr>
          <p:cNvCxnSpPr>
            <a:cxnSpLocks/>
          </p:cNvCxnSpPr>
          <p:nvPr/>
        </p:nvCxnSpPr>
        <p:spPr>
          <a:xfrm flipH="1" flipV="1">
            <a:off x="2663527" y="1950924"/>
            <a:ext cx="757421" cy="3020164"/>
          </a:xfrm>
          <a:prstGeom prst="straightConnector1">
            <a:avLst/>
          </a:prstGeom>
          <a:noFill/>
          <a:ln w="28575" cap="flat" cmpd="sng">
            <a:solidFill>
              <a:schemeClr val="lt1"/>
            </a:solidFill>
            <a:prstDash val="dot"/>
            <a:miter lim="800000"/>
            <a:headEnd type="none" w="sm" len="sm"/>
            <a:tailEnd type="none" w="sm" len="sm"/>
          </a:ln>
        </p:spPr>
      </p:cxnSp>
    </p:spTree>
    <p:extLst>
      <p:ext uri="{BB962C8B-B14F-4D97-AF65-F5344CB8AC3E}">
        <p14:creationId xmlns:p14="http://schemas.microsoft.com/office/powerpoint/2010/main" val="411740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797CD-379B-6A63-C653-2E2C3A8EE0A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FBFA08C-B0EC-611F-79B5-7F16014C7BA0}"/>
              </a:ext>
            </a:extLst>
          </p:cNvPr>
          <p:cNvSpPr/>
          <p:nvPr/>
        </p:nvSpPr>
        <p:spPr>
          <a:xfrm rot="5400000">
            <a:off x="4977712" y="-356286"/>
            <a:ext cx="6858002" cy="7570574"/>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B4D483E-C381-C4A1-D809-218EAB328992}"/>
              </a:ext>
            </a:extLst>
          </p:cNvPr>
          <p:cNvSpPr/>
          <p:nvPr/>
        </p:nvSpPr>
        <p:spPr>
          <a:xfrm rot="10800000">
            <a:off x="4977711" y="334782"/>
            <a:ext cx="6902519" cy="6172698"/>
          </a:xfrm>
          <a:custGeom>
            <a:avLst/>
            <a:gdLst>
              <a:gd name="connsiteX0" fmla="*/ 0 w 6902519"/>
              <a:gd name="connsiteY0" fmla="*/ 0 h 6172698"/>
              <a:gd name="connsiteX1" fmla="*/ 506185 w 6902519"/>
              <a:gd name="connsiteY1" fmla="*/ 0 h 6172698"/>
              <a:gd name="connsiteX2" fmla="*/ 1081395 w 6902519"/>
              <a:gd name="connsiteY2" fmla="*/ 0 h 6172698"/>
              <a:gd name="connsiteX3" fmla="*/ 1725630 w 6902519"/>
              <a:gd name="connsiteY3" fmla="*/ 0 h 6172698"/>
              <a:gd name="connsiteX4" fmla="*/ 2369865 w 6902519"/>
              <a:gd name="connsiteY4" fmla="*/ 0 h 6172698"/>
              <a:gd name="connsiteX5" fmla="*/ 3014100 w 6902519"/>
              <a:gd name="connsiteY5" fmla="*/ 0 h 6172698"/>
              <a:gd name="connsiteX6" fmla="*/ 3727360 w 6902519"/>
              <a:gd name="connsiteY6" fmla="*/ 0 h 6172698"/>
              <a:gd name="connsiteX7" fmla="*/ 4302570 w 6902519"/>
              <a:gd name="connsiteY7" fmla="*/ 0 h 6172698"/>
              <a:gd name="connsiteX8" fmla="*/ 4946805 w 6902519"/>
              <a:gd name="connsiteY8" fmla="*/ 0 h 6172698"/>
              <a:gd name="connsiteX9" fmla="*/ 5522015 w 6902519"/>
              <a:gd name="connsiteY9" fmla="*/ 0 h 6172698"/>
              <a:gd name="connsiteX10" fmla="*/ 6097225 w 6902519"/>
              <a:gd name="connsiteY10" fmla="*/ 0 h 6172698"/>
              <a:gd name="connsiteX11" fmla="*/ 6902519 w 6902519"/>
              <a:gd name="connsiteY11" fmla="*/ 0 h 6172698"/>
              <a:gd name="connsiteX12" fmla="*/ 6902519 w 6902519"/>
              <a:gd name="connsiteY12" fmla="*/ 375973 h 6172698"/>
              <a:gd name="connsiteX13" fmla="*/ 6902519 w 6902519"/>
              <a:gd name="connsiteY13" fmla="*/ 998855 h 6172698"/>
              <a:gd name="connsiteX14" fmla="*/ 6902519 w 6902519"/>
              <a:gd name="connsiteY14" fmla="*/ 1436555 h 6172698"/>
              <a:gd name="connsiteX15" fmla="*/ 6902519 w 6902519"/>
              <a:gd name="connsiteY15" fmla="*/ 2059437 h 6172698"/>
              <a:gd name="connsiteX16" fmla="*/ 6902519 w 6902519"/>
              <a:gd name="connsiteY16" fmla="*/ 2558864 h 6172698"/>
              <a:gd name="connsiteX17" fmla="*/ 6902519 w 6902519"/>
              <a:gd name="connsiteY17" fmla="*/ 2996564 h 6172698"/>
              <a:gd name="connsiteX18" fmla="*/ 6902519 w 6902519"/>
              <a:gd name="connsiteY18" fmla="*/ 3372538 h 6172698"/>
              <a:gd name="connsiteX19" fmla="*/ 6902519 w 6902519"/>
              <a:gd name="connsiteY19" fmla="*/ 3810238 h 6172698"/>
              <a:gd name="connsiteX20" fmla="*/ 6902519 w 6902519"/>
              <a:gd name="connsiteY20" fmla="*/ 4247939 h 6172698"/>
              <a:gd name="connsiteX21" fmla="*/ 6902519 w 6902519"/>
              <a:gd name="connsiteY21" fmla="*/ 4809093 h 6172698"/>
              <a:gd name="connsiteX22" fmla="*/ 6902519 w 6902519"/>
              <a:gd name="connsiteY22" fmla="*/ 5370247 h 6172698"/>
              <a:gd name="connsiteX23" fmla="*/ 6902519 w 6902519"/>
              <a:gd name="connsiteY23" fmla="*/ 6172698 h 6172698"/>
              <a:gd name="connsiteX24" fmla="*/ 6189259 w 6902519"/>
              <a:gd name="connsiteY24" fmla="*/ 6172698 h 6172698"/>
              <a:gd name="connsiteX25" fmla="*/ 5475998 w 6902519"/>
              <a:gd name="connsiteY25" fmla="*/ 6172698 h 6172698"/>
              <a:gd name="connsiteX26" fmla="*/ 4900788 w 6902519"/>
              <a:gd name="connsiteY26" fmla="*/ 6172698 h 6172698"/>
              <a:gd name="connsiteX27" fmla="*/ 4256553 w 6902519"/>
              <a:gd name="connsiteY27" fmla="*/ 6172698 h 6172698"/>
              <a:gd name="connsiteX28" fmla="*/ 3888419 w 6902519"/>
              <a:gd name="connsiteY28" fmla="*/ 6172698 h 6172698"/>
              <a:gd name="connsiteX29" fmla="*/ 3175159 w 6902519"/>
              <a:gd name="connsiteY29" fmla="*/ 6172698 h 6172698"/>
              <a:gd name="connsiteX30" fmla="*/ 2668974 w 6902519"/>
              <a:gd name="connsiteY30" fmla="*/ 6172698 h 6172698"/>
              <a:gd name="connsiteX31" fmla="*/ 2024739 w 6902519"/>
              <a:gd name="connsiteY31" fmla="*/ 6172698 h 6172698"/>
              <a:gd name="connsiteX32" fmla="*/ 1656605 w 6902519"/>
              <a:gd name="connsiteY32" fmla="*/ 6172698 h 6172698"/>
              <a:gd name="connsiteX33" fmla="*/ 943344 w 6902519"/>
              <a:gd name="connsiteY33" fmla="*/ 6172698 h 6172698"/>
              <a:gd name="connsiteX34" fmla="*/ 0 w 6902519"/>
              <a:gd name="connsiteY34" fmla="*/ 6172698 h 6172698"/>
              <a:gd name="connsiteX35" fmla="*/ 0 w 6902519"/>
              <a:gd name="connsiteY35" fmla="*/ 5611544 h 6172698"/>
              <a:gd name="connsiteX36" fmla="*/ 0 w 6902519"/>
              <a:gd name="connsiteY36" fmla="*/ 5235570 h 6172698"/>
              <a:gd name="connsiteX37" fmla="*/ 0 w 6902519"/>
              <a:gd name="connsiteY37" fmla="*/ 4550962 h 6172698"/>
              <a:gd name="connsiteX38" fmla="*/ 0 w 6902519"/>
              <a:gd name="connsiteY38" fmla="*/ 4174988 h 6172698"/>
              <a:gd name="connsiteX39" fmla="*/ 0 w 6902519"/>
              <a:gd name="connsiteY39" fmla="*/ 3613834 h 6172698"/>
              <a:gd name="connsiteX40" fmla="*/ 0 w 6902519"/>
              <a:gd name="connsiteY40" fmla="*/ 3237861 h 6172698"/>
              <a:gd name="connsiteX41" fmla="*/ 0 w 6902519"/>
              <a:gd name="connsiteY41" fmla="*/ 2614979 h 6172698"/>
              <a:gd name="connsiteX42" fmla="*/ 0 w 6902519"/>
              <a:gd name="connsiteY42" fmla="*/ 2053825 h 6172698"/>
              <a:gd name="connsiteX43" fmla="*/ 0 w 6902519"/>
              <a:gd name="connsiteY43" fmla="*/ 1430944 h 6172698"/>
              <a:gd name="connsiteX44" fmla="*/ 0 w 6902519"/>
              <a:gd name="connsiteY44" fmla="*/ 869789 h 6172698"/>
              <a:gd name="connsiteX45" fmla="*/ 0 w 6902519"/>
              <a:gd name="connsiteY45" fmla="*/ 0 h 617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902519" h="6172698" fill="none" extrusionOk="0">
                <a:moveTo>
                  <a:pt x="0" y="0"/>
                </a:moveTo>
                <a:cubicBezTo>
                  <a:pt x="159944" y="-35807"/>
                  <a:pt x="396841" y="20353"/>
                  <a:pt x="506185" y="0"/>
                </a:cubicBezTo>
                <a:cubicBezTo>
                  <a:pt x="615530" y="-20353"/>
                  <a:pt x="854649" y="52087"/>
                  <a:pt x="1081395" y="0"/>
                </a:cubicBezTo>
                <a:cubicBezTo>
                  <a:pt x="1308141" y="-52087"/>
                  <a:pt x="1410232" y="76239"/>
                  <a:pt x="1725630" y="0"/>
                </a:cubicBezTo>
                <a:cubicBezTo>
                  <a:pt x="2041029" y="-76239"/>
                  <a:pt x="2147514" y="46477"/>
                  <a:pt x="2369865" y="0"/>
                </a:cubicBezTo>
                <a:cubicBezTo>
                  <a:pt x="2592216" y="-46477"/>
                  <a:pt x="2862633" y="71751"/>
                  <a:pt x="3014100" y="0"/>
                </a:cubicBezTo>
                <a:cubicBezTo>
                  <a:pt x="3165567" y="-71751"/>
                  <a:pt x="3560622" y="49718"/>
                  <a:pt x="3727360" y="0"/>
                </a:cubicBezTo>
                <a:cubicBezTo>
                  <a:pt x="3894098" y="-49718"/>
                  <a:pt x="4142289" y="20259"/>
                  <a:pt x="4302570" y="0"/>
                </a:cubicBezTo>
                <a:cubicBezTo>
                  <a:pt x="4462851" y="-20259"/>
                  <a:pt x="4817241" y="50692"/>
                  <a:pt x="4946805" y="0"/>
                </a:cubicBezTo>
                <a:cubicBezTo>
                  <a:pt x="5076369" y="-50692"/>
                  <a:pt x="5328715" y="68780"/>
                  <a:pt x="5522015" y="0"/>
                </a:cubicBezTo>
                <a:cubicBezTo>
                  <a:pt x="5715315" y="-68780"/>
                  <a:pt x="5812021" y="24709"/>
                  <a:pt x="6097225" y="0"/>
                </a:cubicBezTo>
                <a:cubicBezTo>
                  <a:pt x="6382429" y="-24709"/>
                  <a:pt x="6639498" y="89948"/>
                  <a:pt x="6902519" y="0"/>
                </a:cubicBezTo>
                <a:cubicBezTo>
                  <a:pt x="6923134" y="139503"/>
                  <a:pt x="6895296" y="190951"/>
                  <a:pt x="6902519" y="375973"/>
                </a:cubicBezTo>
                <a:cubicBezTo>
                  <a:pt x="6909742" y="560995"/>
                  <a:pt x="6899951" y="830322"/>
                  <a:pt x="6902519" y="998855"/>
                </a:cubicBezTo>
                <a:cubicBezTo>
                  <a:pt x="6905087" y="1167388"/>
                  <a:pt x="6881991" y="1290251"/>
                  <a:pt x="6902519" y="1436555"/>
                </a:cubicBezTo>
                <a:cubicBezTo>
                  <a:pt x="6923047" y="1582859"/>
                  <a:pt x="6850207" y="1879396"/>
                  <a:pt x="6902519" y="2059437"/>
                </a:cubicBezTo>
                <a:cubicBezTo>
                  <a:pt x="6954831" y="2239478"/>
                  <a:pt x="6859081" y="2354144"/>
                  <a:pt x="6902519" y="2558864"/>
                </a:cubicBezTo>
                <a:cubicBezTo>
                  <a:pt x="6945957" y="2763584"/>
                  <a:pt x="6865850" y="2779288"/>
                  <a:pt x="6902519" y="2996564"/>
                </a:cubicBezTo>
                <a:cubicBezTo>
                  <a:pt x="6939188" y="3213840"/>
                  <a:pt x="6885322" y="3216459"/>
                  <a:pt x="6902519" y="3372538"/>
                </a:cubicBezTo>
                <a:cubicBezTo>
                  <a:pt x="6919716" y="3528617"/>
                  <a:pt x="6860133" y="3674030"/>
                  <a:pt x="6902519" y="3810238"/>
                </a:cubicBezTo>
                <a:cubicBezTo>
                  <a:pt x="6944905" y="3946446"/>
                  <a:pt x="6851475" y="4072692"/>
                  <a:pt x="6902519" y="4247939"/>
                </a:cubicBezTo>
                <a:cubicBezTo>
                  <a:pt x="6953563" y="4423186"/>
                  <a:pt x="6865079" y="4645964"/>
                  <a:pt x="6902519" y="4809093"/>
                </a:cubicBezTo>
                <a:cubicBezTo>
                  <a:pt x="6939959" y="4972222"/>
                  <a:pt x="6893308" y="5106409"/>
                  <a:pt x="6902519" y="5370247"/>
                </a:cubicBezTo>
                <a:cubicBezTo>
                  <a:pt x="6911730" y="5634085"/>
                  <a:pt x="6900834" y="5956363"/>
                  <a:pt x="6902519" y="6172698"/>
                </a:cubicBezTo>
                <a:cubicBezTo>
                  <a:pt x="6721965" y="6213021"/>
                  <a:pt x="6513414" y="6150152"/>
                  <a:pt x="6189259" y="6172698"/>
                </a:cubicBezTo>
                <a:cubicBezTo>
                  <a:pt x="5865104" y="6195244"/>
                  <a:pt x="5740059" y="6120899"/>
                  <a:pt x="5475998" y="6172698"/>
                </a:cubicBezTo>
                <a:cubicBezTo>
                  <a:pt x="5211937" y="6224497"/>
                  <a:pt x="5165626" y="6160126"/>
                  <a:pt x="4900788" y="6172698"/>
                </a:cubicBezTo>
                <a:cubicBezTo>
                  <a:pt x="4635950" y="6185270"/>
                  <a:pt x="4491653" y="6113757"/>
                  <a:pt x="4256553" y="6172698"/>
                </a:cubicBezTo>
                <a:cubicBezTo>
                  <a:pt x="4021454" y="6231639"/>
                  <a:pt x="3965428" y="6140275"/>
                  <a:pt x="3888419" y="6172698"/>
                </a:cubicBezTo>
                <a:cubicBezTo>
                  <a:pt x="3811410" y="6205121"/>
                  <a:pt x="3452564" y="6138270"/>
                  <a:pt x="3175159" y="6172698"/>
                </a:cubicBezTo>
                <a:cubicBezTo>
                  <a:pt x="2897754" y="6207126"/>
                  <a:pt x="2849668" y="6114687"/>
                  <a:pt x="2668974" y="6172698"/>
                </a:cubicBezTo>
                <a:cubicBezTo>
                  <a:pt x="2488281" y="6230709"/>
                  <a:pt x="2154480" y="6158744"/>
                  <a:pt x="2024739" y="6172698"/>
                </a:cubicBezTo>
                <a:cubicBezTo>
                  <a:pt x="1894998" y="6186652"/>
                  <a:pt x="1776584" y="6169529"/>
                  <a:pt x="1656605" y="6172698"/>
                </a:cubicBezTo>
                <a:cubicBezTo>
                  <a:pt x="1536626" y="6175867"/>
                  <a:pt x="1163384" y="6087988"/>
                  <a:pt x="943344" y="6172698"/>
                </a:cubicBezTo>
                <a:cubicBezTo>
                  <a:pt x="723304" y="6257408"/>
                  <a:pt x="220949" y="6064732"/>
                  <a:pt x="0" y="6172698"/>
                </a:cubicBezTo>
                <a:cubicBezTo>
                  <a:pt x="-19606" y="5940369"/>
                  <a:pt x="64675" y="5884815"/>
                  <a:pt x="0" y="5611544"/>
                </a:cubicBezTo>
                <a:cubicBezTo>
                  <a:pt x="-64675" y="5338273"/>
                  <a:pt x="26028" y="5422416"/>
                  <a:pt x="0" y="5235570"/>
                </a:cubicBezTo>
                <a:cubicBezTo>
                  <a:pt x="-26028" y="5048724"/>
                  <a:pt x="48693" y="4701625"/>
                  <a:pt x="0" y="4550962"/>
                </a:cubicBezTo>
                <a:cubicBezTo>
                  <a:pt x="-48693" y="4400299"/>
                  <a:pt x="18444" y="4255247"/>
                  <a:pt x="0" y="4174988"/>
                </a:cubicBezTo>
                <a:cubicBezTo>
                  <a:pt x="-18444" y="4094729"/>
                  <a:pt x="60417" y="3850024"/>
                  <a:pt x="0" y="3613834"/>
                </a:cubicBezTo>
                <a:cubicBezTo>
                  <a:pt x="-60417" y="3377644"/>
                  <a:pt x="35854" y="3361987"/>
                  <a:pt x="0" y="3237861"/>
                </a:cubicBezTo>
                <a:cubicBezTo>
                  <a:pt x="-35854" y="3113735"/>
                  <a:pt x="50717" y="2844139"/>
                  <a:pt x="0" y="2614979"/>
                </a:cubicBezTo>
                <a:cubicBezTo>
                  <a:pt x="-50717" y="2385819"/>
                  <a:pt x="62896" y="2195752"/>
                  <a:pt x="0" y="2053825"/>
                </a:cubicBezTo>
                <a:cubicBezTo>
                  <a:pt x="-62896" y="1911898"/>
                  <a:pt x="29056" y="1628118"/>
                  <a:pt x="0" y="1430944"/>
                </a:cubicBezTo>
                <a:cubicBezTo>
                  <a:pt x="-29056" y="1233770"/>
                  <a:pt x="23166" y="1084923"/>
                  <a:pt x="0" y="869789"/>
                </a:cubicBezTo>
                <a:cubicBezTo>
                  <a:pt x="-23166" y="654656"/>
                  <a:pt x="30521" y="352016"/>
                  <a:pt x="0" y="0"/>
                </a:cubicBezTo>
                <a:close/>
              </a:path>
              <a:path w="6902519" h="6172698" stroke="0" extrusionOk="0">
                <a:moveTo>
                  <a:pt x="0" y="0"/>
                </a:moveTo>
                <a:cubicBezTo>
                  <a:pt x="196878" y="-21156"/>
                  <a:pt x="264384" y="47958"/>
                  <a:pt x="506185" y="0"/>
                </a:cubicBezTo>
                <a:cubicBezTo>
                  <a:pt x="747986" y="-47958"/>
                  <a:pt x="746937" y="29978"/>
                  <a:pt x="874319" y="0"/>
                </a:cubicBezTo>
                <a:cubicBezTo>
                  <a:pt x="1001701" y="-29978"/>
                  <a:pt x="1354562" y="71064"/>
                  <a:pt x="1587579" y="0"/>
                </a:cubicBezTo>
                <a:cubicBezTo>
                  <a:pt x="1820596" y="-71064"/>
                  <a:pt x="1872322" y="59928"/>
                  <a:pt x="2093764" y="0"/>
                </a:cubicBezTo>
                <a:cubicBezTo>
                  <a:pt x="2315207" y="-59928"/>
                  <a:pt x="2489414" y="34807"/>
                  <a:pt x="2599949" y="0"/>
                </a:cubicBezTo>
                <a:cubicBezTo>
                  <a:pt x="2710484" y="-34807"/>
                  <a:pt x="3113579" y="79377"/>
                  <a:pt x="3313209" y="0"/>
                </a:cubicBezTo>
                <a:cubicBezTo>
                  <a:pt x="3512839" y="-79377"/>
                  <a:pt x="3641717" y="10467"/>
                  <a:pt x="3750369" y="0"/>
                </a:cubicBezTo>
                <a:cubicBezTo>
                  <a:pt x="3859021" y="-10467"/>
                  <a:pt x="4116734" y="46059"/>
                  <a:pt x="4463629" y="0"/>
                </a:cubicBezTo>
                <a:cubicBezTo>
                  <a:pt x="4810524" y="-46059"/>
                  <a:pt x="4822912" y="16460"/>
                  <a:pt x="5176889" y="0"/>
                </a:cubicBezTo>
                <a:cubicBezTo>
                  <a:pt x="5530866" y="-16460"/>
                  <a:pt x="5468130" y="49602"/>
                  <a:pt x="5752099" y="0"/>
                </a:cubicBezTo>
                <a:cubicBezTo>
                  <a:pt x="6036068" y="-49602"/>
                  <a:pt x="6605105" y="44008"/>
                  <a:pt x="6902519" y="0"/>
                </a:cubicBezTo>
                <a:cubicBezTo>
                  <a:pt x="6934808" y="118025"/>
                  <a:pt x="6860865" y="344213"/>
                  <a:pt x="6902519" y="499427"/>
                </a:cubicBezTo>
                <a:cubicBezTo>
                  <a:pt x="6944173" y="654641"/>
                  <a:pt x="6871472" y="689649"/>
                  <a:pt x="6902519" y="875401"/>
                </a:cubicBezTo>
                <a:cubicBezTo>
                  <a:pt x="6933566" y="1061153"/>
                  <a:pt x="6877161" y="1275056"/>
                  <a:pt x="6902519" y="1436555"/>
                </a:cubicBezTo>
                <a:cubicBezTo>
                  <a:pt x="6927877" y="1598054"/>
                  <a:pt x="6874439" y="1880811"/>
                  <a:pt x="6902519" y="1997710"/>
                </a:cubicBezTo>
                <a:cubicBezTo>
                  <a:pt x="6930599" y="2114609"/>
                  <a:pt x="6867488" y="2445605"/>
                  <a:pt x="6902519" y="2558864"/>
                </a:cubicBezTo>
                <a:cubicBezTo>
                  <a:pt x="6937550" y="2672123"/>
                  <a:pt x="6831462" y="2904794"/>
                  <a:pt x="6902519" y="3181745"/>
                </a:cubicBezTo>
                <a:cubicBezTo>
                  <a:pt x="6973576" y="3458696"/>
                  <a:pt x="6871258" y="3635957"/>
                  <a:pt x="6902519" y="3804627"/>
                </a:cubicBezTo>
                <a:cubicBezTo>
                  <a:pt x="6933780" y="3973297"/>
                  <a:pt x="6840926" y="4164555"/>
                  <a:pt x="6902519" y="4427508"/>
                </a:cubicBezTo>
                <a:cubicBezTo>
                  <a:pt x="6964112" y="4690461"/>
                  <a:pt x="6900404" y="4621683"/>
                  <a:pt x="6902519" y="4803481"/>
                </a:cubicBezTo>
                <a:cubicBezTo>
                  <a:pt x="6904634" y="4985279"/>
                  <a:pt x="6850529" y="5061709"/>
                  <a:pt x="6902519" y="5241182"/>
                </a:cubicBezTo>
                <a:cubicBezTo>
                  <a:pt x="6954509" y="5420655"/>
                  <a:pt x="6823090" y="5968886"/>
                  <a:pt x="6902519" y="6172698"/>
                </a:cubicBezTo>
                <a:cubicBezTo>
                  <a:pt x="6791260" y="6228795"/>
                  <a:pt x="6536102" y="6170230"/>
                  <a:pt x="6396334" y="6172698"/>
                </a:cubicBezTo>
                <a:cubicBezTo>
                  <a:pt x="6256567" y="6175166"/>
                  <a:pt x="6046457" y="6107398"/>
                  <a:pt x="5821124" y="6172698"/>
                </a:cubicBezTo>
                <a:cubicBezTo>
                  <a:pt x="5595791" y="6237998"/>
                  <a:pt x="5635875" y="6167905"/>
                  <a:pt x="5452990" y="6172698"/>
                </a:cubicBezTo>
                <a:cubicBezTo>
                  <a:pt x="5270105" y="6177491"/>
                  <a:pt x="5259806" y="6171526"/>
                  <a:pt x="5084856" y="6172698"/>
                </a:cubicBezTo>
                <a:cubicBezTo>
                  <a:pt x="4909906" y="6173870"/>
                  <a:pt x="4648100" y="6145910"/>
                  <a:pt x="4509646" y="6172698"/>
                </a:cubicBezTo>
                <a:cubicBezTo>
                  <a:pt x="4371192" y="6199486"/>
                  <a:pt x="4167466" y="6134055"/>
                  <a:pt x="4072486" y="6172698"/>
                </a:cubicBezTo>
                <a:cubicBezTo>
                  <a:pt x="3977506" y="6211341"/>
                  <a:pt x="3575395" y="6103448"/>
                  <a:pt x="3428251" y="6172698"/>
                </a:cubicBezTo>
                <a:cubicBezTo>
                  <a:pt x="3281107" y="6241948"/>
                  <a:pt x="3118030" y="6171268"/>
                  <a:pt x="2991092" y="6172698"/>
                </a:cubicBezTo>
                <a:cubicBezTo>
                  <a:pt x="2864154" y="6174128"/>
                  <a:pt x="2578390" y="6141594"/>
                  <a:pt x="2346856" y="6172698"/>
                </a:cubicBezTo>
                <a:cubicBezTo>
                  <a:pt x="2115322" y="6203802"/>
                  <a:pt x="2140562" y="6149871"/>
                  <a:pt x="1978722" y="6172698"/>
                </a:cubicBezTo>
                <a:cubicBezTo>
                  <a:pt x="1816882" y="6195525"/>
                  <a:pt x="1551813" y="6107995"/>
                  <a:pt x="1334487" y="6172698"/>
                </a:cubicBezTo>
                <a:cubicBezTo>
                  <a:pt x="1117162" y="6237401"/>
                  <a:pt x="1103869" y="6122924"/>
                  <a:pt x="897327" y="6172698"/>
                </a:cubicBezTo>
                <a:cubicBezTo>
                  <a:pt x="690785" y="6222472"/>
                  <a:pt x="644564" y="6133426"/>
                  <a:pt x="529193" y="6172698"/>
                </a:cubicBezTo>
                <a:cubicBezTo>
                  <a:pt x="413822" y="6211970"/>
                  <a:pt x="142066" y="6112286"/>
                  <a:pt x="0" y="6172698"/>
                </a:cubicBezTo>
                <a:cubicBezTo>
                  <a:pt x="-47983" y="5906073"/>
                  <a:pt x="4294" y="5823534"/>
                  <a:pt x="0" y="5549817"/>
                </a:cubicBezTo>
                <a:cubicBezTo>
                  <a:pt x="-4294" y="5276100"/>
                  <a:pt x="13471" y="5277176"/>
                  <a:pt x="0" y="5112116"/>
                </a:cubicBezTo>
                <a:cubicBezTo>
                  <a:pt x="-13471" y="4947056"/>
                  <a:pt x="3299" y="4820921"/>
                  <a:pt x="0" y="4736143"/>
                </a:cubicBezTo>
                <a:cubicBezTo>
                  <a:pt x="-3299" y="4651365"/>
                  <a:pt x="33222" y="4541637"/>
                  <a:pt x="0" y="4360169"/>
                </a:cubicBezTo>
                <a:cubicBezTo>
                  <a:pt x="-33222" y="4178701"/>
                  <a:pt x="42668" y="3972734"/>
                  <a:pt x="0" y="3737288"/>
                </a:cubicBezTo>
                <a:cubicBezTo>
                  <a:pt x="-42668" y="3501842"/>
                  <a:pt x="22053" y="3528076"/>
                  <a:pt x="0" y="3361315"/>
                </a:cubicBezTo>
                <a:cubicBezTo>
                  <a:pt x="-22053" y="3194554"/>
                  <a:pt x="55455" y="3067848"/>
                  <a:pt x="0" y="2800160"/>
                </a:cubicBezTo>
                <a:cubicBezTo>
                  <a:pt x="-55455" y="2532473"/>
                  <a:pt x="18333" y="2569784"/>
                  <a:pt x="0" y="2362460"/>
                </a:cubicBezTo>
                <a:cubicBezTo>
                  <a:pt x="-18333" y="2155136"/>
                  <a:pt x="39641" y="1967012"/>
                  <a:pt x="0" y="1801306"/>
                </a:cubicBezTo>
                <a:cubicBezTo>
                  <a:pt x="-39641" y="1635600"/>
                  <a:pt x="64713" y="1494071"/>
                  <a:pt x="0" y="1240151"/>
                </a:cubicBezTo>
                <a:cubicBezTo>
                  <a:pt x="-64713" y="986231"/>
                  <a:pt x="32211" y="804167"/>
                  <a:pt x="0" y="678997"/>
                </a:cubicBezTo>
                <a:cubicBezTo>
                  <a:pt x="-32211" y="553827"/>
                  <a:pt x="12896" y="306102"/>
                  <a:pt x="0" y="0"/>
                </a:cubicBezTo>
                <a:close/>
              </a:path>
            </a:pathLst>
          </a:custGeom>
          <a:solidFill>
            <a:schemeClr val="bg1"/>
          </a:solidFill>
          <a:ln w="76200">
            <a:solidFill>
              <a:srgbClr val="DEA0DD"/>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D21E4F-9977-47F5-4CE7-B9DE690467CF}"/>
              </a:ext>
            </a:extLst>
          </p:cNvPr>
          <p:cNvPicPr>
            <a:picLocks noChangeAspect="1"/>
          </p:cNvPicPr>
          <p:nvPr/>
        </p:nvPicPr>
        <p:blipFill>
          <a:blip r:embed="rId2"/>
          <a:srcRect t="8198" b="7782"/>
          <a:stretch>
            <a:fillRect/>
          </a:stretch>
        </p:blipFill>
        <p:spPr>
          <a:xfrm rot="5400000">
            <a:off x="5612492" y="106680"/>
            <a:ext cx="5588441" cy="6644641"/>
          </a:xfrm>
          <a:prstGeom prst="rect">
            <a:avLst/>
          </a:prstGeom>
        </p:spPr>
      </p:pic>
      <p:sp>
        <p:nvSpPr>
          <p:cNvPr id="2" name="TextBox 1">
            <a:extLst>
              <a:ext uri="{FF2B5EF4-FFF2-40B4-BE49-F238E27FC236}">
                <a16:creationId xmlns:a16="http://schemas.microsoft.com/office/drawing/2014/main" id="{C7F891DB-5736-AA09-9243-29028191BAC2}"/>
              </a:ext>
            </a:extLst>
          </p:cNvPr>
          <p:cNvSpPr txBox="1"/>
          <p:nvPr/>
        </p:nvSpPr>
        <p:spPr>
          <a:xfrm>
            <a:off x="128938" y="1066640"/>
            <a:ext cx="4363548" cy="4708981"/>
          </a:xfrm>
          <a:prstGeom prst="rect">
            <a:avLst/>
          </a:prstGeom>
          <a:noFill/>
        </p:spPr>
        <p:txBody>
          <a:bodyPr wrap="square">
            <a:spAutoFit/>
          </a:bodyPr>
          <a:lstStyle/>
          <a:p>
            <a:pPr marL="342900" indent="-342900">
              <a:buFont typeface="Arial" panose="020B0604020202020204" pitchFamily="34" charset="0"/>
              <a:buChar char="•"/>
            </a:pPr>
            <a:r>
              <a:rPr lang="en-GB" sz="2000" dirty="0">
                <a:solidFill>
                  <a:srgbClr val="000000"/>
                </a:solidFill>
                <a:latin typeface="Abadi MT Condensed Light" panose="020B0306030101010103" pitchFamily="34" charset="77"/>
              </a:rPr>
              <a:t>Canonical </a:t>
            </a:r>
            <a:r>
              <a:rPr lang="en-GB" sz="2000" b="0" i="0" u="none" strike="noStrike" dirty="0">
                <a:solidFill>
                  <a:srgbClr val="000000"/>
                </a:solidFill>
                <a:effectLst/>
                <a:latin typeface="Abadi MT Condensed Light" panose="020B0306030101010103" pitchFamily="34" charset="77"/>
              </a:rPr>
              <a:t>scaling relations do not recover the observed population </a:t>
            </a:r>
            <a:endParaRPr lang="en-GB" sz="2000" dirty="0">
              <a:solidFill>
                <a:srgbClr val="000000"/>
              </a:solidFill>
              <a:latin typeface="Abadi MT Condensed Light" panose="020B0306030101010103" pitchFamily="34" charset="77"/>
            </a:endParaRPr>
          </a:p>
          <a:p>
            <a:pPr marL="800100" lvl="1" indent="-342900">
              <a:buFont typeface="Courier New" panose="02070309020205020404" pitchFamily="49" charset="0"/>
              <a:buChar char="o"/>
            </a:pPr>
            <a:r>
              <a:rPr lang="en-GB" sz="2000" dirty="0">
                <a:solidFill>
                  <a:srgbClr val="000000"/>
                </a:solidFill>
                <a:latin typeface="Abadi MT Condensed Light" panose="020B0306030101010103" pitchFamily="34" charset="77"/>
              </a:rPr>
              <a:t>S</a:t>
            </a:r>
            <a:r>
              <a:rPr lang="en-GB" sz="2000" b="0" i="0" u="none" strike="noStrike" dirty="0">
                <a:solidFill>
                  <a:srgbClr val="000000"/>
                </a:solidFill>
                <a:effectLst/>
                <a:latin typeface="Abadi MT Condensed Light" panose="020B0306030101010103" pitchFamily="34" charset="77"/>
              </a:rPr>
              <a:t>election effects cannot account for overall steepening</a:t>
            </a:r>
          </a:p>
          <a:p>
            <a:pPr marL="342900" indent="-342900">
              <a:buFont typeface="Courier New" panose="02070309020205020404" pitchFamily="49" charset="0"/>
              <a:buChar char="o"/>
            </a:pPr>
            <a:endParaRPr lang="en-GB" sz="2000" dirty="0">
              <a:solidFill>
                <a:srgbClr val="000000"/>
              </a:solidFill>
              <a:latin typeface="Abadi MT Condensed Light" panose="020B0306030101010103" pitchFamily="34" charset="77"/>
            </a:endParaRPr>
          </a:p>
          <a:p>
            <a:pPr marL="342900" indent="-342900">
              <a:buFont typeface="Arial" panose="020B0604020202020204" pitchFamily="34" charset="0"/>
              <a:buChar char="•"/>
            </a:pPr>
            <a:r>
              <a:rPr lang="en-GB" sz="2000" b="0" i="0" u="none" strike="noStrike" dirty="0">
                <a:solidFill>
                  <a:srgbClr val="000000"/>
                </a:solidFill>
                <a:effectLst/>
                <a:latin typeface="Abadi MT Condensed Light" panose="020B0306030101010103" pitchFamily="34" charset="77"/>
              </a:rPr>
              <a:t>But, using the steeper TDE+KH13 relationship - observed population is recovered. </a:t>
            </a:r>
          </a:p>
          <a:p>
            <a:pPr marL="800100" lvl="1" indent="-342900">
              <a:buFont typeface="Courier New" panose="02070309020205020404" pitchFamily="49" charset="0"/>
              <a:buChar char="o"/>
            </a:pPr>
            <a:r>
              <a:rPr lang="en-GB" sz="2000" dirty="0">
                <a:solidFill>
                  <a:srgbClr val="000000"/>
                </a:solidFill>
                <a:latin typeface="Abadi MT Condensed Light" panose="020B0306030101010103" pitchFamily="34" charset="77"/>
              </a:rPr>
              <a:t>S</a:t>
            </a:r>
            <a:r>
              <a:rPr lang="en-GB" sz="2000" b="0" i="0" u="none" strike="noStrike" dirty="0">
                <a:solidFill>
                  <a:srgbClr val="000000"/>
                </a:solidFill>
                <a:effectLst/>
                <a:latin typeface="Abadi MT Condensed Light" panose="020B0306030101010103" pitchFamily="34" charset="77"/>
              </a:rPr>
              <a:t>election effects can account for the comparative flatness in the TDE-only relationship.</a:t>
            </a:r>
          </a:p>
          <a:p>
            <a:pPr marL="342900" indent="-342900">
              <a:buFont typeface="Courier New" panose="02070309020205020404" pitchFamily="49" charset="0"/>
              <a:buChar char="o"/>
            </a:pPr>
            <a:endParaRPr lang="en-GB" sz="2000" dirty="0">
              <a:solidFill>
                <a:srgbClr val="000000"/>
              </a:solidFill>
              <a:latin typeface="Abadi MT Condensed Light" panose="020B0306030101010103" pitchFamily="34" charset="77"/>
            </a:endParaRPr>
          </a:p>
          <a:p>
            <a:pPr marL="342900" indent="-342900">
              <a:buFont typeface="Arial" panose="020B0604020202020204" pitchFamily="34" charset="0"/>
              <a:buChar char="•"/>
            </a:pPr>
            <a:r>
              <a:rPr lang="en-GB" sz="2000" dirty="0">
                <a:solidFill>
                  <a:srgbClr val="000000"/>
                </a:solidFill>
                <a:latin typeface="Abadi MT Condensed Light" panose="020B0306030101010103" pitchFamily="34" charset="77"/>
              </a:rPr>
              <a:t>If a single slope is expected to extend the full SMBH mass range, it must be steeper to encompass the lower mass TDE population.</a:t>
            </a:r>
          </a:p>
        </p:txBody>
      </p:sp>
    </p:spTree>
    <p:extLst>
      <p:ext uri="{BB962C8B-B14F-4D97-AF65-F5344CB8AC3E}">
        <p14:creationId xmlns:p14="http://schemas.microsoft.com/office/powerpoint/2010/main" val="165817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9D3EFB-EA60-309E-779A-7C4288712893}"/>
              </a:ext>
            </a:extLst>
          </p:cNvPr>
          <p:cNvSpPr/>
          <p:nvPr/>
        </p:nvSpPr>
        <p:spPr>
          <a:xfrm rot="5400000">
            <a:off x="2666999" y="-2666999"/>
            <a:ext cx="6858002" cy="12192000"/>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390;p64">
            <a:extLst>
              <a:ext uri="{FF2B5EF4-FFF2-40B4-BE49-F238E27FC236}">
                <a16:creationId xmlns:a16="http://schemas.microsoft.com/office/drawing/2014/main" id="{EDD739CF-A0FA-C2AB-9A3A-61D0E746BE9D}"/>
              </a:ext>
            </a:extLst>
          </p:cNvPr>
          <p:cNvSpPr txBox="1">
            <a:spLocks noGrp="1"/>
          </p:cNvSpPr>
          <p:nvPr>
            <p:ph type="title"/>
          </p:nvPr>
        </p:nvSpPr>
        <p:spPr>
          <a:xfrm>
            <a:off x="410604" y="487179"/>
            <a:ext cx="3055856" cy="184338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2600"/>
              <a:buFont typeface="Georgia"/>
              <a:buNone/>
            </a:pPr>
            <a:r>
              <a:rPr lang="en-GB" sz="5000" dirty="0">
                <a:solidFill>
                  <a:schemeClr val="bg1"/>
                </a:solidFill>
                <a:latin typeface="Abadi MT Condensed Light" panose="020B0306030101010103" pitchFamily="34" charset="77"/>
                <a:ea typeface="Georgia"/>
                <a:cs typeface="Georgia"/>
                <a:sym typeface="Georgia"/>
              </a:rPr>
              <a:t>Unusual</a:t>
            </a:r>
            <a:br>
              <a:rPr lang="en-GB" sz="5000" dirty="0">
                <a:solidFill>
                  <a:schemeClr val="bg1"/>
                </a:solidFill>
                <a:latin typeface="Abadi MT Condensed Light" panose="020B0306030101010103" pitchFamily="34" charset="77"/>
                <a:ea typeface="Georgia"/>
                <a:cs typeface="Georgia"/>
                <a:sym typeface="Georgia"/>
              </a:rPr>
            </a:br>
            <a:r>
              <a:rPr lang="en-GB" sz="5000" dirty="0">
                <a:solidFill>
                  <a:schemeClr val="bg1"/>
                </a:solidFill>
                <a:latin typeface="Abadi MT Condensed Light" panose="020B0306030101010103" pitchFamily="34" charset="77"/>
                <a:ea typeface="Georgia"/>
                <a:cs typeface="Georgia"/>
                <a:sym typeface="Georgia"/>
              </a:rPr>
              <a:t>Host Galaxies</a:t>
            </a:r>
            <a:endParaRPr sz="5000" dirty="0">
              <a:solidFill>
                <a:schemeClr val="bg1"/>
              </a:solidFill>
              <a:latin typeface="Abadi MT Condensed Light" panose="020B0306030101010103" pitchFamily="34" charset="77"/>
            </a:endParaRPr>
          </a:p>
        </p:txBody>
      </p:sp>
      <p:sp>
        <p:nvSpPr>
          <p:cNvPr id="6" name="Google Shape;394;p64">
            <a:extLst>
              <a:ext uri="{FF2B5EF4-FFF2-40B4-BE49-F238E27FC236}">
                <a16:creationId xmlns:a16="http://schemas.microsoft.com/office/drawing/2014/main" id="{2F6B131B-4637-BAF2-ADFA-A071ECE0B66A}"/>
              </a:ext>
            </a:extLst>
          </p:cNvPr>
          <p:cNvSpPr txBox="1"/>
          <p:nvPr/>
        </p:nvSpPr>
        <p:spPr>
          <a:xfrm>
            <a:off x="10617998" y="6441976"/>
            <a:ext cx="1767841"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400" dirty="0">
                <a:solidFill>
                  <a:schemeClr val="bg1"/>
                </a:solidFill>
                <a:latin typeface="Abadi MT Condensed Light" panose="020B0306030101010103" pitchFamily="34" charset="77"/>
                <a:ea typeface="Calibri"/>
                <a:cs typeface="Calibri"/>
                <a:sym typeface="Calibri"/>
              </a:rPr>
              <a:t>French, et al. 2016</a:t>
            </a:r>
            <a:endParaRPr sz="1400" dirty="0">
              <a:solidFill>
                <a:schemeClr val="bg1"/>
              </a:solidFill>
              <a:latin typeface="Abadi MT Condensed Light" panose="020B0306030101010103" pitchFamily="34" charset="77"/>
              <a:ea typeface="Calibri"/>
              <a:cs typeface="Calibri"/>
              <a:sym typeface="Calibri"/>
            </a:endParaRPr>
          </a:p>
        </p:txBody>
      </p:sp>
      <p:sp>
        <p:nvSpPr>
          <p:cNvPr id="12" name="Rectangle 11">
            <a:extLst>
              <a:ext uri="{FF2B5EF4-FFF2-40B4-BE49-F238E27FC236}">
                <a16:creationId xmlns:a16="http://schemas.microsoft.com/office/drawing/2014/main" id="{3E582CCA-69A4-4D8D-531E-CAE20FE4B0E6}"/>
              </a:ext>
            </a:extLst>
          </p:cNvPr>
          <p:cNvSpPr/>
          <p:nvPr/>
        </p:nvSpPr>
        <p:spPr>
          <a:xfrm rot="10800000">
            <a:off x="5082766" y="487179"/>
            <a:ext cx="6698630" cy="5883641"/>
          </a:xfrm>
          <a:custGeom>
            <a:avLst/>
            <a:gdLst>
              <a:gd name="connsiteX0" fmla="*/ 0 w 6698630"/>
              <a:gd name="connsiteY0" fmla="*/ 0 h 5883641"/>
              <a:gd name="connsiteX1" fmla="*/ 468904 w 6698630"/>
              <a:gd name="connsiteY1" fmla="*/ 0 h 5883641"/>
              <a:gd name="connsiteX2" fmla="*/ 1205753 w 6698630"/>
              <a:gd name="connsiteY2" fmla="*/ 0 h 5883641"/>
              <a:gd name="connsiteX3" fmla="*/ 1674658 w 6698630"/>
              <a:gd name="connsiteY3" fmla="*/ 0 h 5883641"/>
              <a:gd name="connsiteX4" fmla="*/ 2143562 w 6698630"/>
              <a:gd name="connsiteY4" fmla="*/ 0 h 5883641"/>
              <a:gd name="connsiteX5" fmla="*/ 2947397 w 6698630"/>
              <a:gd name="connsiteY5" fmla="*/ 0 h 5883641"/>
              <a:gd name="connsiteX6" fmla="*/ 3617260 w 6698630"/>
              <a:gd name="connsiteY6" fmla="*/ 0 h 5883641"/>
              <a:gd name="connsiteX7" fmla="*/ 4086164 w 6698630"/>
              <a:gd name="connsiteY7" fmla="*/ 0 h 5883641"/>
              <a:gd name="connsiteX8" fmla="*/ 4756027 w 6698630"/>
              <a:gd name="connsiteY8" fmla="*/ 0 h 5883641"/>
              <a:gd name="connsiteX9" fmla="*/ 5559863 w 6698630"/>
              <a:gd name="connsiteY9" fmla="*/ 0 h 5883641"/>
              <a:gd name="connsiteX10" fmla="*/ 6698630 w 6698630"/>
              <a:gd name="connsiteY10" fmla="*/ 0 h 5883641"/>
              <a:gd name="connsiteX11" fmla="*/ 6698630 w 6698630"/>
              <a:gd name="connsiteY11" fmla="*/ 594901 h 5883641"/>
              <a:gd name="connsiteX12" fmla="*/ 6698630 w 6698630"/>
              <a:gd name="connsiteY12" fmla="*/ 1072130 h 5883641"/>
              <a:gd name="connsiteX13" fmla="*/ 6698630 w 6698630"/>
              <a:gd name="connsiteY13" fmla="*/ 1843541 h 5883641"/>
              <a:gd name="connsiteX14" fmla="*/ 6698630 w 6698630"/>
              <a:gd name="connsiteY14" fmla="*/ 2497279 h 5883641"/>
              <a:gd name="connsiteX15" fmla="*/ 6698630 w 6698630"/>
              <a:gd name="connsiteY15" fmla="*/ 3268689 h 5883641"/>
              <a:gd name="connsiteX16" fmla="*/ 6698630 w 6698630"/>
              <a:gd name="connsiteY16" fmla="*/ 3863591 h 5883641"/>
              <a:gd name="connsiteX17" fmla="*/ 6698630 w 6698630"/>
              <a:gd name="connsiteY17" fmla="*/ 4399656 h 5883641"/>
              <a:gd name="connsiteX18" fmla="*/ 6698630 w 6698630"/>
              <a:gd name="connsiteY18" fmla="*/ 5053394 h 5883641"/>
              <a:gd name="connsiteX19" fmla="*/ 6698630 w 6698630"/>
              <a:gd name="connsiteY19" fmla="*/ 5883641 h 5883641"/>
              <a:gd name="connsiteX20" fmla="*/ 5894794 w 6698630"/>
              <a:gd name="connsiteY20" fmla="*/ 5883641 h 5883641"/>
              <a:gd name="connsiteX21" fmla="*/ 5224931 w 6698630"/>
              <a:gd name="connsiteY21" fmla="*/ 5883641 h 5883641"/>
              <a:gd name="connsiteX22" fmla="*/ 4622055 w 6698630"/>
              <a:gd name="connsiteY22" fmla="*/ 5883641 h 5883641"/>
              <a:gd name="connsiteX23" fmla="*/ 4019178 w 6698630"/>
              <a:gd name="connsiteY23" fmla="*/ 5883641 h 5883641"/>
              <a:gd name="connsiteX24" fmla="*/ 3416301 w 6698630"/>
              <a:gd name="connsiteY24" fmla="*/ 5883641 h 5883641"/>
              <a:gd name="connsiteX25" fmla="*/ 2813425 w 6698630"/>
              <a:gd name="connsiteY25" fmla="*/ 5883641 h 5883641"/>
              <a:gd name="connsiteX26" fmla="*/ 2076575 w 6698630"/>
              <a:gd name="connsiteY26" fmla="*/ 5883641 h 5883641"/>
              <a:gd name="connsiteX27" fmla="*/ 1406712 w 6698630"/>
              <a:gd name="connsiteY27" fmla="*/ 5883641 h 5883641"/>
              <a:gd name="connsiteX28" fmla="*/ 937808 w 6698630"/>
              <a:gd name="connsiteY28" fmla="*/ 5883641 h 5883641"/>
              <a:gd name="connsiteX29" fmla="*/ 0 w 6698630"/>
              <a:gd name="connsiteY29" fmla="*/ 5883641 h 5883641"/>
              <a:gd name="connsiteX30" fmla="*/ 0 w 6698630"/>
              <a:gd name="connsiteY30" fmla="*/ 5171067 h 5883641"/>
              <a:gd name="connsiteX31" fmla="*/ 0 w 6698630"/>
              <a:gd name="connsiteY31" fmla="*/ 4399656 h 5883641"/>
              <a:gd name="connsiteX32" fmla="*/ 0 w 6698630"/>
              <a:gd name="connsiteY32" fmla="*/ 3922427 h 5883641"/>
              <a:gd name="connsiteX33" fmla="*/ 0 w 6698630"/>
              <a:gd name="connsiteY33" fmla="*/ 3445199 h 5883641"/>
              <a:gd name="connsiteX34" fmla="*/ 0 w 6698630"/>
              <a:gd name="connsiteY34" fmla="*/ 2673788 h 5883641"/>
              <a:gd name="connsiteX35" fmla="*/ 0 w 6698630"/>
              <a:gd name="connsiteY35" fmla="*/ 2196559 h 5883641"/>
              <a:gd name="connsiteX36" fmla="*/ 0 w 6698630"/>
              <a:gd name="connsiteY36" fmla="*/ 1542821 h 5883641"/>
              <a:gd name="connsiteX37" fmla="*/ 0 w 6698630"/>
              <a:gd name="connsiteY37" fmla="*/ 1006756 h 5883641"/>
              <a:gd name="connsiteX38" fmla="*/ 0 w 6698630"/>
              <a:gd name="connsiteY38" fmla="*/ 0 h 588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698630" h="5883641" fill="none" extrusionOk="0">
                <a:moveTo>
                  <a:pt x="0" y="0"/>
                </a:moveTo>
                <a:cubicBezTo>
                  <a:pt x="108489" y="-20704"/>
                  <a:pt x="290051" y="6112"/>
                  <a:pt x="468904" y="0"/>
                </a:cubicBezTo>
                <a:cubicBezTo>
                  <a:pt x="647757" y="-6112"/>
                  <a:pt x="1001799" y="-26068"/>
                  <a:pt x="1205753" y="0"/>
                </a:cubicBezTo>
                <a:cubicBezTo>
                  <a:pt x="1409707" y="26068"/>
                  <a:pt x="1486779" y="-7576"/>
                  <a:pt x="1674658" y="0"/>
                </a:cubicBezTo>
                <a:cubicBezTo>
                  <a:pt x="1862537" y="7576"/>
                  <a:pt x="1997937" y="18068"/>
                  <a:pt x="2143562" y="0"/>
                </a:cubicBezTo>
                <a:cubicBezTo>
                  <a:pt x="2289187" y="-18068"/>
                  <a:pt x="2610866" y="-27154"/>
                  <a:pt x="2947397" y="0"/>
                </a:cubicBezTo>
                <a:cubicBezTo>
                  <a:pt x="3283929" y="27154"/>
                  <a:pt x="3454446" y="-256"/>
                  <a:pt x="3617260" y="0"/>
                </a:cubicBezTo>
                <a:cubicBezTo>
                  <a:pt x="3780074" y="256"/>
                  <a:pt x="3951509" y="-16915"/>
                  <a:pt x="4086164" y="0"/>
                </a:cubicBezTo>
                <a:cubicBezTo>
                  <a:pt x="4220819" y="16915"/>
                  <a:pt x="4474509" y="-1300"/>
                  <a:pt x="4756027" y="0"/>
                </a:cubicBezTo>
                <a:cubicBezTo>
                  <a:pt x="5037545" y="1300"/>
                  <a:pt x="5220898" y="-27679"/>
                  <a:pt x="5559863" y="0"/>
                </a:cubicBezTo>
                <a:cubicBezTo>
                  <a:pt x="5898828" y="27679"/>
                  <a:pt x="6151013" y="20710"/>
                  <a:pt x="6698630" y="0"/>
                </a:cubicBezTo>
                <a:cubicBezTo>
                  <a:pt x="6693727" y="202437"/>
                  <a:pt x="6718588" y="472638"/>
                  <a:pt x="6698630" y="594901"/>
                </a:cubicBezTo>
                <a:cubicBezTo>
                  <a:pt x="6678672" y="717164"/>
                  <a:pt x="6704102" y="964827"/>
                  <a:pt x="6698630" y="1072130"/>
                </a:cubicBezTo>
                <a:cubicBezTo>
                  <a:pt x="6693158" y="1179433"/>
                  <a:pt x="6669653" y="1568283"/>
                  <a:pt x="6698630" y="1843541"/>
                </a:cubicBezTo>
                <a:cubicBezTo>
                  <a:pt x="6727607" y="2118799"/>
                  <a:pt x="6729952" y="2332687"/>
                  <a:pt x="6698630" y="2497279"/>
                </a:cubicBezTo>
                <a:cubicBezTo>
                  <a:pt x="6667308" y="2661871"/>
                  <a:pt x="6724214" y="3096291"/>
                  <a:pt x="6698630" y="3268689"/>
                </a:cubicBezTo>
                <a:cubicBezTo>
                  <a:pt x="6673047" y="3441087"/>
                  <a:pt x="6712495" y="3569705"/>
                  <a:pt x="6698630" y="3863591"/>
                </a:cubicBezTo>
                <a:cubicBezTo>
                  <a:pt x="6684765" y="4157477"/>
                  <a:pt x="6693118" y="4227873"/>
                  <a:pt x="6698630" y="4399656"/>
                </a:cubicBezTo>
                <a:cubicBezTo>
                  <a:pt x="6704142" y="4571440"/>
                  <a:pt x="6702881" y="4836574"/>
                  <a:pt x="6698630" y="5053394"/>
                </a:cubicBezTo>
                <a:cubicBezTo>
                  <a:pt x="6694379" y="5270214"/>
                  <a:pt x="6681802" y="5581659"/>
                  <a:pt x="6698630" y="5883641"/>
                </a:cubicBezTo>
                <a:cubicBezTo>
                  <a:pt x="6317992" y="5906040"/>
                  <a:pt x="6086467" y="5878045"/>
                  <a:pt x="5894794" y="5883641"/>
                </a:cubicBezTo>
                <a:cubicBezTo>
                  <a:pt x="5703121" y="5889237"/>
                  <a:pt x="5444931" y="5861482"/>
                  <a:pt x="5224931" y="5883641"/>
                </a:cubicBezTo>
                <a:cubicBezTo>
                  <a:pt x="5004931" y="5905800"/>
                  <a:pt x="4826923" y="5864756"/>
                  <a:pt x="4622055" y="5883641"/>
                </a:cubicBezTo>
                <a:cubicBezTo>
                  <a:pt x="4417187" y="5902526"/>
                  <a:pt x="4154837" y="5864463"/>
                  <a:pt x="4019178" y="5883641"/>
                </a:cubicBezTo>
                <a:cubicBezTo>
                  <a:pt x="3883519" y="5902819"/>
                  <a:pt x="3574863" y="5904465"/>
                  <a:pt x="3416301" y="5883641"/>
                </a:cubicBezTo>
                <a:cubicBezTo>
                  <a:pt x="3257739" y="5862817"/>
                  <a:pt x="3038507" y="5882101"/>
                  <a:pt x="2813425" y="5883641"/>
                </a:cubicBezTo>
                <a:cubicBezTo>
                  <a:pt x="2588343" y="5885181"/>
                  <a:pt x="2433247" y="5893435"/>
                  <a:pt x="2076575" y="5883641"/>
                </a:cubicBezTo>
                <a:cubicBezTo>
                  <a:pt x="1719903" y="5873848"/>
                  <a:pt x="1616517" y="5855651"/>
                  <a:pt x="1406712" y="5883641"/>
                </a:cubicBezTo>
                <a:cubicBezTo>
                  <a:pt x="1196907" y="5911631"/>
                  <a:pt x="1152807" y="5881411"/>
                  <a:pt x="937808" y="5883641"/>
                </a:cubicBezTo>
                <a:cubicBezTo>
                  <a:pt x="722809" y="5885871"/>
                  <a:pt x="239855" y="5874754"/>
                  <a:pt x="0" y="5883641"/>
                </a:cubicBezTo>
                <a:cubicBezTo>
                  <a:pt x="12091" y="5655480"/>
                  <a:pt x="-9147" y="5386032"/>
                  <a:pt x="0" y="5171067"/>
                </a:cubicBezTo>
                <a:cubicBezTo>
                  <a:pt x="9147" y="4956102"/>
                  <a:pt x="-25027" y="4702224"/>
                  <a:pt x="0" y="4399656"/>
                </a:cubicBezTo>
                <a:cubicBezTo>
                  <a:pt x="25027" y="4097088"/>
                  <a:pt x="23860" y="4028623"/>
                  <a:pt x="0" y="3922427"/>
                </a:cubicBezTo>
                <a:cubicBezTo>
                  <a:pt x="-23860" y="3816231"/>
                  <a:pt x="-11216" y="3583108"/>
                  <a:pt x="0" y="3445199"/>
                </a:cubicBezTo>
                <a:cubicBezTo>
                  <a:pt x="11216" y="3307290"/>
                  <a:pt x="-8117" y="2908890"/>
                  <a:pt x="0" y="2673788"/>
                </a:cubicBezTo>
                <a:cubicBezTo>
                  <a:pt x="8117" y="2438686"/>
                  <a:pt x="10439" y="2305167"/>
                  <a:pt x="0" y="2196559"/>
                </a:cubicBezTo>
                <a:cubicBezTo>
                  <a:pt x="-10439" y="2087951"/>
                  <a:pt x="26028" y="1678482"/>
                  <a:pt x="0" y="1542821"/>
                </a:cubicBezTo>
                <a:cubicBezTo>
                  <a:pt x="-26028" y="1407160"/>
                  <a:pt x="-19607" y="1117496"/>
                  <a:pt x="0" y="1006756"/>
                </a:cubicBezTo>
                <a:cubicBezTo>
                  <a:pt x="19607" y="896016"/>
                  <a:pt x="-6758" y="342836"/>
                  <a:pt x="0" y="0"/>
                </a:cubicBezTo>
                <a:close/>
              </a:path>
              <a:path w="6698630" h="5883641" stroke="0" extrusionOk="0">
                <a:moveTo>
                  <a:pt x="0" y="0"/>
                </a:moveTo>
                <a:cubicBezTo>
                  <a:pt x="268659" y="-18238"/>
                  <a:pt x="456348" y="16954"/>
                  <a:pt x="602877" y="0"/>
                </a:cubicBezTo>
                <a:cubicBezTo>
                  <a:pt x="749406" y="-16954"/>
                  <a:pt x="845633" y="9064"/>
                  <a:pt x="1071781" y="0"/>
                </a:cubicBezTo>
                <a:cubicBezTo>
                  <a:pt x="1297929" y="-9064"/>
                  <a:pt x="1600528" y="3490"/>
                  <a:pt x="1875616" y="0"/>
                </a:cubicBezTo>
                <a:cubicBezTo>
                  <a:pt x="2150704" y="-3490"/>
                  <a:pt x="2341694" y="-11254"/>
                  <a:pt x="2478493" y="0"/>
                </a:cubicBezTo>
                <a:cubicBezTo>
                  <a:pt x="2615292" y="11254"/>
                  <a:pt x="2817879" y="-155"/>
                  <a:pt x="3081370" y="0"/>
                </a:cubicBezTo>
                <a:cubicBezTo>
                  <a:pt x="3344861" y="155"/>
                  <a:pt x="3554432" y="28313"/>
                  <a:pt x="3885205" y="0"/>
                </a:cubicBezTo>
                <a:cubicBezTo>
                  <a:pt x="4215978" y="-28313"/>
                  <a:pt x="4200866" y="-21220"/>
                  <a:pt x="4421096" y="0"/>
                </a:cubicBezTo>
                <a:cubicBezTo>
                  <a:pt x="4641326" y="21220"/>
                  <a:pt x="4945003" y="20479"/>
                  <a:pt x="5224931" y="0"/>
                </a:cubicBezTo>
                <a:cubicBezTo>
                  <a:pt x="5504859" y="-20479"/>
                  <a:pt x="5689325" y="-10810"/>
                  <a:pt x="6028767" y="0"/>
                </a:cubicBezTo>
                <a:cubicBezTo>
                  <a:pt x="6368209" y="10810"/>
                  <a:pt x="6459166" y="-23644"/>
                  <a:pt x="6698630" y="0"/>
                </a:cubicBezTo>
                <a:cubicBezTo>
                  <a:pt x="6737076" y="175204"/>
                  <a:pt x="6678309" y="512444"/>
                  <a:pt x="6698630" y="771411"/>
                </a:cubicBezTo>
                <a:cubicBezTo>
                  <a:pt x="6718951" y="1030378"/>
                  <a:pt x="6724514" y="1219301"/>
                  <a:pt x="6698630" y="1483985"/>
                </a:cubicBezTo>
                <a:cubicBezTo>
                  <a:pt x="6672746" y="1748669"/>
                  <a:pt x="6700410" y="1855172"/>
                  <a:pt x="6698630" y="1961214"/>
                </a:cubicBezTo>
                <a:cubicBezTo>
                  <a:pt x="6696850" y="2067256"/>
                  <a:pt x="6706307" y="2423498"/>
                  <a:pt x="6698630" y="2614952"/>
                </a:cubicBezTo>
                <a:cubicBezTo>
                  <a:pt x="6690953" y="2806406"/>
                  <a:pt x="6684575" y="2989014"/>
                  <a:pt x="6698630" y="3268689"/>
                </a:cubicBezTo>
                <a:cubicBezTo>
                  <a:pt x="6712685" y="3548364"/>
                  <a:pt x="6684581" y="3721678"/>
                  <a:pt x="6698630" y="3922427"/>
                </a:cubicBezTo>
                <a:cubicBezTo>
                  <a:pt x="6712679" y="4123176"/>
                  <a:pt x="6727195" y="4380348"/>
                  <a:pt x="6698630" y="4635002"/>
                </a:cubicBezTo>
                <a:cubicBezTo>
                  <a:pt x="6670065" y="4889657"/>
                  <a:pt x="6758974" y="5629814"/>
                  <a:pt x="6698630" y="5883641"/>
                </a:cubicBezTo>
                <a:cubicBezTo>
                  <a:pt x="6408737" y="5852394"/>
                  <a:pt x="6213518" y="5880934"/>
                  <a:pt x="5961781" y="5883641"/>
                </a:cubicBezTo>
                <a:cubicBezTo>
                  <a:pt x="5710044" y="5886348"/>
                  <a:pt x="5554210" y="5875853"/>
                  <a:pt x="5425890" y="5883641"/>
                </a:cubicBezTo>
                <a:cubicBezTo>
                  <a:pt x="5297570" y="5891429"/>
                  <a:pt x="4953428" y="5919650"/>
                  <a:pt x="4622055" y="5883641"/>
                </a:cubicBezTo>
                <a:cubicBezTo>
                  <a:pt x="4290682" y="5847632"/>
                  <a:pt x="4233254" y="5917078"/>
                  <a:pt x="3952192" y="5883641"/>
                </a:cubicBezTo>
                <a:cubicBezTo>
                  <a:pt x="3671130" y="5850204"/>
                  <a:pt x="3525497" y="5885160"/>
                  <a:pt x="3416301" y="5883641"/>
                </a:cubicBezTo>
                <a:cubicBezTo>
                  <a:pt x="3307105" y="5882122"/>
                  <a:pt x="2922416" y="5911571"/>
                  <a:pt x="2746438" y="5883641"/>
                </a:cubicBezTo>
                <a:cubicBezTo>
                  <a:pt x="2570460" y="5855711"/>
                  <a:pt x="2437635" y="5883880"/>
                  <a:pt x="2277534" y="5883641"/>
                </a:cubicBezTo>
                <a:cubicBezTo>
                  <a:pt x="2117433" y="5883402"/>
                  <a:pt x="1992152" y="5874571"/>
                  <a:pt x="1808630" y="5883641"/>
                </a:cubicBezTo>
                <a:cubicBezTo>
                  <a:pt x="1625108" y="5892711"/>
                  <a:pt x="1377650" y="5888773"/>
                  <a:pt x="1138767" y="5883641"/>
                </a:cubicBezTo>
                <a:cubicBezTo>
                  <a:pt x="899884" y="5878509"/>
                  <a:pt x="734986" y="5891394"/>
                  <a:pt x="602877" y="5883641"/>
                </a:cubicBezTo>
                <a:cubicBezTo>
                  <a:pt x="470768" y="5875889"/>
                  <a:pt x="176035" y="5886303"/>
                  <a:pt x="0" y="5883641"/>
                </a:cubicBezTo>
                <a:cubicBezTo>
                  <a:pt x="-1361" y="5760377"/>
                  <a:pt x="-17102" y="5549661"/>
                  <a:pt x="0" y="5347576"/>
                </a:cubicBezTo>
                <a:cubicBezTo>
                  <a:pt x="17102" y="5145492"/>
                  <a:pt x="-19691" y="5104877"/>
                  <a:pt x="0" y="4870347"/>
                </a:cubicBezTo>
                <a:cubicBezTo>
                  <a:pt x="19691" y="4635817"/>
                  <a:pt x="-27201" y="4379281"/>
                  <a:pt x="0" y="4157773"/>
                </a:cubicBezTo>
                <a:cubicBezTo>
                  <a:pt x="27201" y="3936265"/>
                  <a:pt x="-9328" y="3810972"/>
                  <a:pt x="0" y="3621708"/>
                </a:cubicBezTo>
                <a:cubicBezTo>
                  <a:pt x="9328" y="3432445"/>
                  <a:pt x="18325" y="3196792"/>
                  <a:pt x="0" y="2909134"/>
                </a:cubicBezTo>
                <a:cubicBezTo>
                  <a:pt x="-18325" y="2621476"/>
                  <a:pt x="30090" y="2381222"/>
                  <a:pt x="0" y="2137723"/>
                </a:cubicBezTo>
                <a:cubicBezTo>
                  <a:pt x="-30090" y="1894224"/>
                  <a:pt x="-1426" y="1671832"/>
                  <a:pt x="0" y="1542821"/>
                </a:cubicBezTo>
                <a:cubicBezTo>
                  <a:pt x="1426" y="1413810"/>
                  <a:pt x="20757" y="1076153"/>
                  <a:pt x="0" y="771411"/>
                </a:cubicBezTo>
                <a:cubicBezTo>
                  <a:pt x="-20757" y="466669"/>
                  <a:pt x="-9692" y="320768"/>
                  <a:pt x="0" y="0"/>
                </a:cubicBezTo>
                <a:close/>
              </a:path>
            </a:pathLst>
          </a:custGeom>
          <a:solidFill>
            <a:schemeClr val="bg1"/>
          </a:solidFill>
          <a:ln w="76200">
            <a:solidFill>
              <a:srgbClr val="CDDBFE"/>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graph of a wave&#10;&#10;AI-generated content may be incorrect.">
            <a:extLst>
              <a:ext uri="{FF2B5EF4-FFF2-40B4-BE49-F238E27FC236}">
                <a16:creationId xmlns:a16="http://schemas.microsoft.com/office/drawing/2014/main" id="{0E622EE9-97FA-8C12-1751-1928E1DD0E4E}"/>
              </a:ext>
            </a:extLst>
          </p:cNvPr>
          <p:cNvPicPr>
            <a:picLocks noChangeAspect="1"/>
          </p:cNvPicPr>
          <p:nvPr/>
        </p:nvPicPr>
        <p:blipFill>
          <a:blip r:embed="rId3"/>
          <a:stretch>
            <a:fillRect/>
          </a:stretch>
        </p:blipFill>
        <p:spPr>
          <a:xfrm>
            <a:off x="5362243" y="558334"/>
            <a:ext cx="6139676" cy="5741333"/>
          </a:xfrm>
          <a:prstGeom prst="rect">
            <a:avLst/>
          </a:prstGeom>
        </p:spPr>
      </p:pic>
      <p:pic>
        <p:nvPicPr>
          <p:cNvPr id="21" name="Picture 2">
            <a:extLst>
              <a:ext uri="{FF2B5EF4-FFF2-40B4-BE49-F238E27FC236}">
                <a16:creationId xmlns:a16="http://schemas.microsoft.com/office/drawing/2014/main" id="{C5F4358E-D5FE-78C3-854A-D41D323F9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34" r="13988" b="14207"/>
          <a:stretch>
            <a:fillRect/>
          </a:stretch>
        </p:blipFill>
        <p:spPr bwMode="auto">
          <a:xfrm rot="10800000" flipH="1">
            <a:off x="209663" y="2817738"/>
            <a:ext cx="2487817" cy="2977718"/>
          </a:xfrm>
          <a:prstGeom prst="rect">
            <a:avLst/>
          </a:prstGeom>
          <a:noFill/>
          <a:effectLst>
            <a:softEdge rad="132706"/>
          </a:effectLst>
          <a:extLst>
            <a:ext uri="{909E8E84-426E-40DD-AFC4-6F175D3DCCD1}">
              <a14:hiddenFill xmlns:a14="http://schemas.microsoft.com/office/drawing/2010/main">
                <a:solidFill>
                  <a:srgbClr val="FFFFFF"/>
                </a:solidFill>
              </a14:hiddenFill>
            </a:ext>
          </a:extLst>
        </p:spPr>
      </p:pic>
      <p:cxnSp>
        <p:nvCxnSpPr>
          <p:cNvPr id="22" name="Google Shape;404;p65">
            <a:extLst>
              <a:ext uri="{FF2B5EF4-FFF2-40B4-BE49-F238E27FC236}">
                <a16:creationId xmlns:a16="http://schemas.microsoft.com/office/drawing/2014/main" id="{02A5257E-1510-9885-BE6B-509F48568CC5}"/>
              </a:ext>
            </a:extLst>
          </p:cNvPr>
          <p:cNvCxnSpPr>
            <a:cxnSpLocks/>
          </p:cNvCxnSpPr>
          <p:nvPr/>
        </p:nvCxnSpPr>
        <p:spPr>
          <a:xfrm>
            <a:off x="1996195" y="3724230"/>
            <a:ext cx="464383" cy="1548525"/>
          </a:xfrm>
          <a:prstGeom prst="straightConnector1">
            <a:avLst/>
          </a:prstGeom>
          <a:noFill/>
          <a:ln w="28575" cap="flat" cmpd="sng">
            <a:solidFill>
              <a:schemeClr val="lt1"/>
            </a:solidFill>
            <a:prstDash val="dot"/>
            <a:miter lim="800000"/>
            <a:headEnd type="none" w="sm" len="sm"/>
            <a:tailEnd type="none" w="sm" len="sm"/>
          </a:ln>
        </p:spPr>
      </p:cxnSp>
      <p:cxnSp>
        <p:nvCxnSpPr>
          <p:cNvPr id="23" name="Google Shape;404;p65">
            <a:extLst>
              <a:ext uri="{FF2B5EF4-FFF2-40B4-BE49-F238E27FC236}">
                <a16:creationId xmlns:a16="http://schemas.microsoft.com/office/drawing/2014/main" id="{697FC7AC-A36F-D5CE-ACBC-7AAEF167CE35}"/>
              </a:ext>
            </a:extLst>
          </p:cNvPr>
          <p:cNvCxnSpPr>
            <a:cxnSpLocks/>
          </p:cNvCxnSpPr>
          <p:nvPr/>
        </p:nvCxnSpPr>
        <p:spPr>
          <a:xfrm flipH="1" flipV="1">
            <a:off x="5878582" y="2062921"/>
            <a:ext cx="757421" cy="3020164"/>
          </a:xfrm>
          <a:prstGeom prst="straightConnector1">
            <a:avLst/>
          </a:prstGeom>
          <a:noFill/>
          <a:ln w="28575" cap="flat" cmpd="sng">
            <a:solidFill>
              <a:schemeClr val="lt1"/>
            </a:solidFill>
            <a:prstDash val="dot"/>
            <a:miter lim="800000"/>
            <a:headEnd type="none" w="sm" len="sm"/>
            <a:tailEnd type="none" w="sm" len="sm"/>
          </a:ln>
        </p:spPr>
      </p:cxnSp>
      <p:cxnSp>
        <p:nvCxnSpPr>
          <p:cNvPr id="26" name="Google Shape;404;p65">
            <a:extLst>
              <a:ext uri="{FF2B5EF4-FFF2-40B4-BE49-F238E27FC236}">
                <a16:creationId xmlns:a16="http://schemas.microsoft.com/office/drawing/2014/main" id="{CB1D6EE6-ED3A-82F5-0A98-EC2F6D6889E7}"/>
              </a:ext>
            </a:extLst>
          </p:cNvPr>
          <p:cNvCxnSpPr>
            <a:cxnSpLocks/>
          </p:cNvCxnSpPr>
          <p:nvPr/>
        </p:nvCxnSpPr>
        <p:spPr>
          <a:xfrm>
            <a:off x="1996195" y="3734819"/>
            <a:ext cx="2807094" cy="1537936"/>
          </a:xfrm>
          <a:prstGeom prst="straightConnector1">
            <a:avLst/>
          </a:prstGeom>
          <a:noFill/>
          <a:ln w="28575" cap="flat" cmpd="sng">
            <a:solidFill>
              <a:schemeClr val="lt1"/>
            </a:solidFill>
            <a:prstDash val="dot"/>
            <a:miter lim="800000"/>
            <a:headEnd type="none" w="sm" len="sm"/>
            <a:tailEnd type="none" w="sm" len="sm"/>
          </a:ln>
        </p:spPr>
      </p:cxnSp>
      <p:pic>
        <p:nvPicPr>
          <p:cNvPr id="20" name="Google Shape;401;p65" descr="ESA Science &amp; Technology - Artist's impression of a tidal disruption event">
            <a:extLst>
              <a:ext uri="{FF2B5EF4-FFF2-40B4-BE49-F238E27FC236}">
                <a16:creationId xmlns:a16="http://schemas.microsoft.com/office/drawing/2014/main" id="{07E73EE9-10A1-510F-DBDF-982C175BEAEA}"/>
              </a:ext>
            </a:extLst>
          </p:cNvPr>
          <p:cNvPicPr preferRelativeResize="0"/>
          <p:nvPr/>
        </p:nvPicPr>
        <p:blipFill rotWithShape="1">
          <a:blip r:embed="rId5">
            <a:alphaModFix/>
          </a:blip>
          <a:srcRect/>
          <a:stretch/>
        </p:blipFill>
        <p:spPr>
          <a:xfrm>
            <a:off x="2438400" y="5272755"/>
            <a:ext cx="2364889" cy="1273074"/>
          </a:xfrm>
          <a:custGeom>
            <a:avLst/>
            <a:gdLst>
              <a:gd name="connsiteX0" fmla="*/ 0 w 2364889"/>
              <a:gd name="connsiteY0" fmla="*/ 0 h 1273074"/>
              <a:gd name="connsiteX1" fmla="*/ 567573 w 2364889"/>
              <a:gd name="connsiteY1" fmla="*/ 0 h 1273074"/>
              <a:gd name="connsiteX2" fmla="*/ 1087849 w 2364889"/>
              <a:gd name="connsiteY2" fmla="*/ 0 h 1273074"/>
              <a:gd name="connsiteX3" fmla="*/ 1726369 w 2364889"/>
              <a:gd name="connsiteY3" fmla="*/ 0 h 1273074"/>
              <a:gd name="connsiteX4" fmla="*/ 2364889 w 2364889"/>
              <a:gd name="connsiteY4" fmla="*/ 0 h 1273074"/>
              <a:gd name="connsiteX5" fmla="*/ 2364889 w 2364889"/>
              <a:gd name="connsiteY5" fmla="*/ 411627 h 1273074"/>
              <a:gd name="connsiteX6" fmla="*/ 2364889 w 2364889"/>
              <a:gd name="connsiteY6" fmla="*/ 810524 h 1273074"/>
              <a:gd name="connsiteX7" fmla="*/ 2364889 w 2364889"/>
              <a:gd name="connsiteY7" fmla="*/ 1273074 h 1273074"/>
              <a:gd name="connsiteX8" fmla="*/ 1773667 w 2364889"/>
              <a:gd name="connsiteY8" fmla="*/ 1273074 h 1273074"/>
              <a:gd name="connsiteX9" fmla="*/ 1253391 w 2364889"/>
              <a:gd name="connsiteY9" fmla="*/ 1273074 h 1273074"/>
              <a:gd name="connsiteX10" fmla="*/ 662169 w 2364889"/>
              <a:gd name="connsiteY10" fmla="*/ 1273074 h 1273074"/>
              <a:gd name="connsiteX11" fmla="*/ 0 w 2364889"/>
              <a:gd name="connsiteY11" fmla="*/ 1273074 h 1273074"/>
              <a:gd name="connsiteX12" fmla="*/ 0 w 2364889"/>
              <a:gd name="connsiteY12" fmla="*/ 861447 h 1273074"/>
              <a:gd name="connsiteX13" fmla="*/ 0 w 2364889"/>
              <a:gd name="connsiteY13" fmla="*/ 449819 h 1273074"/>
              <a:gd name="connsiteX14" fmla="*/ 0 w 2364889"/>
              <a:gd name="connsiteY14" fmla="*/ 0 h 127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4889" h="1273074" extrusionOk="0">
                <a:moveTo>
                  <a:pt x="0" y="0"/>
                </a:moveTo>
                <a:cubicBezTo>
                  <a:pt x="272621" y="-44428"/>
                  <a:pt x="356157" y="6900"/>
                  <a:pt x="567573" y="0"/>
                </a:cubicBezTo>
                <a:cubicBezTo>
                  <a:pt x="778989" y="-6900"/>
                  <a:pt x="880767" y="53045"/>
                  <a:pt x="1087849" y="0"/>
                </a:cubicBezTo>
                <a:cubicBezTo>
                  <a:pt x="1294931" y="-53045"/>
                  <a:pt x="1582079" y="51744"/>
                  <a:pt x="1726369" y="0"/>
                </a:cubicBezTo>
                <a:cubicBezTo>
                  <a:pt x="1870659" y="-51744"/>
                  <a:pt x="2200472" y="39299"/>
                  <a:pt x="2364889" y="0"/>
                </a:cubicBezTo>
                <a:cubicBezTo>
                  <a:pt x="2400103" y="204988"/>
                  <a:pt x="2339552" y="243073"/>
                  <a:pt x="2364889" y="411627"/>
                </a:cubicBezTo>
                <a:cubicBezTo>
                  <a:pt x="2390226" y="580181"/>
                  <a:pt x="2328176" y="680021"/>
                  <a:pt x="2364889" y="810524"/>
                </a:cubicBezTo>
                <a:cubicBezTo>
                  <a:pt x="2401602" y="941027"/>
                  <a:pt x="2347704" y="1091402"/>
                  <a:pt x="2364889" y="1273074"/>
                </a:cubicBezTo>
                <a:cubicBezTo>
                  <a:pt x="2165205" y="1291075"/>
                  <a:pt x="1914097" y="1243454"/>
                  <a:pt x="1773667" y="1273074"/>
                </a:cubicBezTo>
                <a:cubicBezTo>
                  <a:pt x="1633237" y="1302694"/>
                  <a:pt x="1459341" y="1268179"/>
                  <a:pt x="1253391" y="1273074"/>
                </a:cubicBezTo>
                <a:cubicBezTo>
                  <a:pt x="1047441" y="1277969"/>
                  <a:pt x="923045" y="1268644"/>
                  <a:pt x="662169" y="1273074"/>
                </a:cubicBezTo>
                <a:cubicBezTo>
                  <a:pt x="401293" y="1277504"/>
                  <a:pt x="225003" y="1266900"/>
                  <a:pt x="0" y="1273074"/>
                </a:cubicBezTo>
                <a:cubicBezTo>
                  <a:pt x="-30368" y="1101777"/>
                  <a:pt x="19546" y="1050853"/>
                  <a:pt x="0" y="861447"/>
                </a:cubicBezTo>
                <a:cubicBezTo>
                  <a:pt x="-19546" y="672041"/>
                  <a:pt x="39099" y="626092"/>
                  <a:pt x="0" y="449819"/>
                </a:cubicBezTo>
                <a:cubicBezTo>
                  <a:pt x="-39099" y="273546"/>
                  <a:pt x="27882" y="106829"/>
                  <a:pt x="0" y="0"/>
                </a:cubicBezTo>
                <a:close/>
              </a:path>
            </a:pathLst>
          </a:custGeom>
          <a:noFill/>
          <a:ln w="28575" cap="flat" cmpd="sng">
            <a:solidFill>
              <a:schemeClr val="lt1"/>
            </a:solidFill>
            <a:prstDash val="sysDot"/>
            <a:round/>
            <a:headEnd type="none" w="sm" len="sm"/>
            <a:tailEnd type="none" w="sm" len="sm"/>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33281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172B5A9-EC39-049F-5C24-BCD95D4AA4BF}"/>
              </a:ext>
            </a:extLst>
          </p:cNvPr>
          <p:cNvSpPr/>
          <p:nvPr/>
        </p:nvSpPr>
        <p:spPr>
          <a:xfrm rot="5400000">
            <a:off x="4977712" y="-356286"/>
            <a:ext cx="6858002" cy="7570574"/>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D363E97-6DFA-52AA-5291-B9EC006434CB}"/>
              </a:ext>
            </a:extLst>
          </p:cNvPr>
          <p:cNvSpPr/>
          <p:nvPr/>
        </p:nvSpPr>
        <p:spPr>
          <a:xfrm rot="10800000">
            <a:off x="5082766" y="1031637"/>
            <a:ext cx="6698630" cy="4759561"/>
          </a:xfrm>
          <a:custGeom>
            <a:avLst/>
            <a:gdLst>
              <a:gd name="connsiteX0" fmla="*/ 0 w 6698630"/>
              <a:gd name="connsiteY0" fmla="*/ 0 h 4759561"/>
              <a:gd name="connsiteX1" fmla="*/ 602877 w 6698630"/>
              <a:gd name="connsiteY1" fmla="*/ 0 h 4759561"/>
              <a:gd name="connsiteX2" fmla="*/ 1339726 w 6698630"/>
              <a:gd name="connsiteY2" fmla="*/ 0 h 4759561"/>
              <a:gd name="connsiteX3" fmla="*/ 1875616 w 6698630"/>
              <a:gd name="connsiteY3" fmla="*/ 0 h 4759561"/>
              <a:gd name="connsiteX4" fmla="*/ 2545479 w 6698630"/>
              <a:gd name="connsiteY4" fmla="*/ 0 h 4759561"/>
              <a:gd name="connsiteX5" fmla="*/ 3282329 w 6698630"/>
              <a:gd name="connsiteY5" fmla="*/ 0 h 4759561"/>
              <a:gd name="connsiteX6" fmla="*/ 3751233 w 6698630"/>
              <a:gd name="connsiteY6" fmla="*/ 0 h 4759561"/>
              <a:gd name="connsiteX7" fmla="*/ 4220137 w 6698630"/>
              <a:gd name="connsiteY7" fmla="*/ 0 h 4759561"/>
              <a:gd name="connsiteX8" fmla="*/ 5023973 w 6698630"/>
              <a:gd name="connsiteY8" fmla="*/ 0 h 4759561"/>
              <a:gd name="connsiteX9" fmla="*/ 5693836 w 6698630"/>
              <a:gd name="connsiteY9" fmla="*/ 0 h 4759561"/>
              <a:gd name="connsiteX10" fmla="*/ 6698630 w 6698630"/>
              <a:gd name="connsiteY10" fmla="*/ 0 h 4759561"/>
              <a:gd name="connsiteX11" fmla="*/ 6698630 w 6698630"/>
              <a:gd name="connsiteY11" fmla="*/ 679937 h 4759561"/>
              <a:gd name="connsiteX12" fmla="*/ 6698630 w 6698630"/>
              <a:gd name="connsiteY12" fmla="*/ 1407470 h 4759561"/>
              <a:gd name="connsiteX13" fmla="*/ 6698630 w 6698630"/>
              <a:gd name="connsiteY13" fmla="*/ 1992216 h 4759561"/>
              <a:gd name="connsiteX14" fmla="*/ 6698630 w 6698630"/>
              <a:gd name="connsiteY14" fmla="*/ 2672154 h 4759561"/>
              <a:gd name="connsiteX15" fmla="*/ 6698630 w 6698630"/>
              <a:gd name="connsiteY15" fmla="*/ 3209304 h 4759561"/>
              <a:gd name="connsiteX16" fmla="*/ 6698630 w 6698630"/>
              <a:gd name="connsiteY16" fmla="*/ 3984432 h 4759561"/>
              <a:gd name="connsiteX17" fmla="*/ 6698630 w 6698630"/>
              <a:gd name="connsiteY17" fmla="*/ 4759561 h 4759561"/>
              <a:gd name="connsiteX18" fmla="*/ 5894794 w 6698630"/>
              <a:gd name="connsiteY18" fmla="*/ 4759561 h 4759561"/>
              <a:gd name="connsiteX19" fmla="*/ 5157945 w 6698630"/>
              <a:gd name="connsiteY19" fmla="*/ 4759561 h 4759561"/>
              <a:gd name="connsiteX20" fmla="*/ 4622055 w 6698630"/>
              <a:gd name="connsiteY20" fmla="*/ 4759561 h 4759561"/>
              <a:gd name="connsiteX21" fmla="*/ 3818219 w 6698630"/>
              <a:gd name="connsiteY21" fmla="*/ 4759561 h 4759561"/>
              <a:gd name="connsiteX22" fmla="*/ 3148356 w 6698630"/>
              <a:gd name="connsiteY22" fmla="*/ 4759561 h 4759561"/>
              <a:gd name="connsiteX23" fmla="*/ 2679452 w 6698630"/>
              <a:gd name="connsiteY23" fmla="*/ 4759561 h 4759561"/>
              <a:gd name="connsiteX24" fmla="*/ 2009589 w 6698630"/>
              <a:gd name="connsiteY24" fmla="*/ 4759561 h 4759561"/>
              <a:gd name="connsiteX25" fmla="*/ 1406712 w 6698630"/>
              <a:gd name="connsiteY25" fmla="*/ 4759561 h 4759561"/>
              <a:gd name="connsiteX26" fmla="*/ 803836 w 6698630"/>
              <a:gd name="connsiteY26" fmla="*/ 4759561 h 4759561"/>
              <a:gd name="connsiteX27" fmla="*/ 0 w 6698630"/>
              <a:gd name="connsiteY27" fmla="*/ 4759561 h 4759561"/>
              <a:gd name="connsiteX28" fmla="*/ 0 w 6698630"/>
              <a:gd name="connsiteY28" fmla="*/ 4127219 h 4759561"/>
              <a:gd name="connsiteX29" fmla="*/ 0 w 6698630"/>
              <a:gd name="connsiteY29" fmla="*/ 3399686 h 4759561"/>
              <a:gd name="connsiteX30" fmla="*/ 0 w 6698630"/>
              <a:gd name="connsiteY30" fmla="*/ 2767345 h 4759561"/>
              <a:gd name="connsiteX31" fmla="*/ 0 w 6698630"/>
              <a:gd name="connsiteY31" fmla="*/ 2230194 h 4759561"/>
              <a:gd name="connsiteX32" fmla="*/ 0 w 6698630"/>
              <a:gd name="connsiteY32" fmla="*/ 1597853 h 4759561"/>
              <a:gd name="connsiteX33" fmla="*/ 0 w 6698630"/>
              <a:gd name="connsiteY33" fmla="*/ 870320 h 4759561"/>
              <a:gd name="connsiteX34" fmla="*/ 0 w 6698630"/>
              <a:gd name="connsiteY34" fmla="*/ 0 h 475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98630" h="4759561" fill="none" extrusionOk="0">
                <a:moveTo>
                  <a:pt x="0" y="0"/>
                </a:moveTo>
                <a:cubicBezTo>
                  <a:pt x="262999" y="16014"/>
                  <a:pt x="413907" y="13712"/>
                  <a:pt x="602877" y="0"/>
                </a:cubicBezTo>
                <a:cubicBezTo>
                  <a:pt x="791847" y="-13712"/>
                  <a:pt x="998495" y="-13670"/>
                  <a:pt x="1339726" y="0"/>
                </a:cubicBezTo>
                <a:cubicBezTo>
                  <a:pt x="1680957" y="13670"/>
                  <a:pt x="1725161" y="2724"/>
                  <a:pt x="1875616" y="0"/>
                </a:cubicBezTo>
                <a:cubicBezTo>
                  <a:pt x="2026071" y="-2724"/>
                  <a:pt x="2293482" y="22330"/>
                  <a:pt x="2545479" y="0"/>
                </a:cubicBezTo>
                <a:cubicBezTo>
                  <a:pt x="2797476" y="-22330"/>
                  <a:pt x="3074266" y="-27725"/>
                  <a:pt x="3282329" y="0"/>
                </a:cubicBezTo>
                <a:cubicBezTo>
                  <a:pt x="3490392" y="27725"/>
                  <a:pt x="3567940" y="-523"/>
                  <a:pt x="3751233" y="0"/>
                </a:cubicBezTo>
                <a:cubicBezTo>
                  <a:pt x="3934526" y="523"/>
                  <a:pt x="4074512" y="18068"/>
                  <a:pt x="4220137" y="0"/>
                </a:cubicBezTo>
                <a:cubicBezTo>
                  <a:pt x="4365762" y="-18068"/>
                  <a:pt x="4684876" y="-30898"/>
                  <a:pt x="5023973" y="0"/>
                </a:cubicBezTo>
                <a:cubicBezTo>
                  <a:pt x="5363070" y="30898"/>
                  <a:pt x="5531022" y="-256"/>
                  <a:pt x="5693836" y="0"/>
                </a:cubicBezTo>
                <a:cubicBezTo>
                  <a:pt x="5856650" y="256"/>
                  <a:pt x="6470437" y="-9545"/>
                  <a:pt x="6698630" y="0"/>
                </a:cubicBezTo>
                <a:cubicBezTo>
                  <a:pt x="6671667" y="216277"/>
                  <a:pt x="6713503" y="451415"/>
                  <a:pt x="6698630" y="679937"/>
                </a:cubicBezTo>
                <a:cubicBezTo>
                  <a:pt x="6683757" y="908459"/>
                  <a:pt x="6731782" y="1214138"/>
                  <a:pt x="6698630" y="1407470"/>
                </a:cubicBezTo>
                <a:cubicBezTo>
                  <a:pt x="6665478" y="1600802"/>
                  <a:pt x="6706351" y="1708489"/>
                  <a:pt x="6698630" y="1992216"/>
                </a:cubicBezTo>
                <a:cubicBezTo>
                  <a:pt x="6690909" y="2275943"/>
                  <a:pt x="6714699" y="2384856"/>
                  <a:pt x="6698630" y="2672154"/>
                </a:cubicBezTo>
                <a:cubicBezTo>
                  <a:pt x="6682561" y="2959452"/>
                  <a:pt x="6690137" y="2943119"/>
                  <a:pt x="6698630" y="3209304"/>
                </a:cubicBezTo>
                <a:cubicBezTo>
                  <a:pt x="6707124" y="3475489"/>
                  <a:pt x="6736619" y="3778141"/>
                  <a:pt x="6698630" y="3984432"/>
                </a:cubicBezTo>
                <a:cubicBezTo>
                  <a:pt x="6660641" y="4190723"/>
                  <a:pt x="6687876" y="4390713"/>
                  <a:pt x="6698630" y="4759561"/>
                </a:cubicBezTo>
                <a:cubicBezTo>
                  <a:pt x="6480400" y="4752490"/>
                  <a:pt x="6174178" y="4771665"/>
                  <a:pt x="5894794" y="4759561"/>
                </a:cubicBezTo>
                <a:cubicBezTo>
                  <a:pt x="5615410" y="4747457"/>
                  <a:pt x="5409311" y="4748730"/>
                  <a:pt x="5157945" y="4759561"/>
                </a:cubicBezTo>
                <a:cubicBezTo>
                  <a:pt x="4906579" y="4770392"/>
                  <a:pt x="4816067" y="4743216"/>
                  <a:pt x="4622055" y="4759561"/>
                </a:cubicBezTo>
                <a:cubicBezTo>
                  <a:pt x="4428043" y="4775907"/>
                  <a:pt x="4033494" y="4726580"/>
                  <a:pt x="3818219" y="4759561"/>
                </a:cubicBezTo>
                <a:cubicBezTo>
                  <a:pt x="3602944" y="4792542"/>
                  <a:pt x="3421930" y="4754141"/>
                  <a:pt x="3148356" y="4759561"/>
                </a:cubicBezTo>
                <a:cubicBezTo>
                  <a:pt x="2874782" y="4764981"/>
                  <a:pt x="2845262" y="4775093"/>
                  <a:pt x="2679452" y="4759561"/>
                </a:cubicBezTo>
                <a:cubicBezTo>
                  <a:pt x="2513642" y="4744029"/>
                  <a:pt x="2229589" y="4737402"/>
                  <a:pt x="2009589" y="4759561"/>
                </a:cubicBezTo>
                <a:cubicBezTo>
                  <a:pt x="1789589" y="4781720"/>
                  <a:pt x="1614581" y="4747268"/>
                  <a:pt x="1406712" y="4759561"/>
                </a:cubicBezTo>
                <a:cubicBezTo>
                  <a:pt x="1198843" y="4771854"/>
                  <a:pt x="934144" y="4735893"/>
                  <a:pt x="803836" y="4759561"/>
                </a:cubicBezTo>
                <a:cubicBezTo>
                  <a:pt x="673528" y="4783229"/>
                  <a:pt x="197525" y="4750241"/>
                  <a:pt x="0" y="4759561"/>
                </a:cubicBezTo>
                <a:cubicBezTo>
                  <a:pt x="23421" y="4593057"/>
                  <a:pt x="-16549" y="4374435"/>
                  <a:pt x="0" y="4127219"/>
                </a:cubicBezTo>
                <a:cubicBezTo>
                  <a:pt x="16549" y="3880003"/>
                  <a:pt x="-23144" y="3700306"/>
                  <a:pt x="0" y="3399686"/>
                </a:cubicBezTo>
                <a:cubicBezTo>
                  <a:pt x="23144" y="3099066"/>
                  <a:pt x="-15510" y="2906940"/>
                  <a:pt x="0" y="2767345"/>
                </a:cubicBezTo>
                <a:cubicBezTo>
                  <a:pt x="15510" y="2627750"/>
                  <a:pt x="14038" y="2462700"/>
                  <a:pt x="0" y="2230194"/>
                </a:cubicBezTo>
                <a:cubicBezTo>
                  <a:pt x="-14038" y="1997688"/>
                  <a:pt x="30907" y="1764316"/>
                  <a:pt x="0" y="1597853"/>
                </a:cubicBezTo>
                <a:cubicBezTo>
                  <a:pt x="-30907" y="1431390"/>
                  <a:pt x="-27703" y="1147733"/>
                  <a:pt x="0" y="870320"/>
                </a:cubicBezTo>
                <a:cubicBezTo>
                  <a:pt x="27703" y="592907"/>
                  <a:pt x="-12892" y="387033"/>
                  <a:pt x="0" y="0"/>
                </a:cubicBezTo>
                <a:close/>
              </a:path>
              <a:path w="6698630" h="4759561" stroke="0" extrusionOk="0">
                <a:moveTo>
                  <a:pt x="0" y="0"/>
                </a:moveTo>
                <a:cubicBezTo>
                  <a:pt x="268659" y="-18238"/>
                  <a:pt x="456348" y="16954"/>
                  <a:pt x="602877" y="0"/>
                </a:cubicBezTo>
                <a:cubicBezTo>
                  <a:pt x="749406" y="-16954"/>
                  <a:pt x="845633" y="9064"/>
                  <a:pt x="1071781" y="0"/>
                </a:cubicBezTo>
                <a:cubicBezTo>
                  <a:pt x="1297929" y="-9064"/>
                  <a:pt x="1600528" y="3490"/>
                  <a:pt x="1875616" y="0"/>
                </a:cubicBezTo>
                <a:cubicBezTo>
                  <a:pt x="2150704" y="-3490"/>
                  <a:pt x="2341694" y="-11254"/>
                  <a:pt x="2478493" y="0"/>
                </a:cubicBezTo>
                <a:cubicBezTo>
                  <a:pt x="2615292" y="11254"/>
                  <a:pt x="2817879" y="-155"/>
                  <a:pt x="3081370" y="0"/>
                </a:cubicBezTo>
                <a:cubicBezTo>
                  <a:pt x="3344861" y="155"/>
                  <a:pt x="3554432" y="28313"/>
                  <a:pt x="3885205" y="0"/>
                </a:cubicBezTo>
                <a:cubicBezTo>
                  <a:pt x="4215978" y="-28313"/>
                  <a:pt x="4200866" y="-21220"/>
                  <a:pt x="4421096" y="0"/>
                </a:cubicBezTo>
                <a:cubicBezTo>
                  <a:pt x="4641326" y="21220"/>
                  <a:pt x="4945003" y="20479"/>
                  <a:pt x="5224931" y="0"/>
                </a:cubicBezTo>
                <a:cubicBezTo>
                  <a:pt x="5504859" y="-20479"/>
                  <a:pt x="5689325" y="-10810"/>
                  <a:pt x="6028767" y="0"/>
                </a:cubicBezTo>
                <a:cubicBezTo>
                  <a:pt x="6368209" y="10810"/>
                  <a:pt x="6459166" y="-23644"/>
                  <a:pt x="6698630" y="0"/>
                </a:cubicBezTo>
                <a:cubicBezTo>
                  <a:pt x="6700675" y="354382"/>
                  <a:pt x="6672959" y="437720"/>
                  <a:pt x="6698630" y="775129"/>
                </a:cubicBezTo>
                <a:cubicBezTo>
                  <a:pt x="6724301" y="1112538"/>
                  <a:pt x="6688821" y="1327483"/>
                  <a:pt x="6698630" y="1502661"/>
                </a:cubicBezTo>
                <a:cubicBezTo>
                  <a:pt x="6708439" y="1677839"/>
                  <a:pt x="6716369" y="1921420"/>
                  <a:pt x="6698630" y="2039812"/>
                </a:cubicBezTo>
                <a:cubicBezTo>
                  <a:pt x="6680891" y="2158204"/>
                  <a:pt x="6726156" y="2442461"/>
                  <a:pt x="6698630" y="2719749"/>
                </a:cubicBezTo>
                <a:cubicBezTo>
                  <a:pt x="6671104" y="2997037"/>
                  <a:pt x="6690887" y="3126710"/>
                  <a:pt x="6698630" y="3399686"/>
                </a:cubicBezTo>
                <a:cubicBezTo>
                  <a:pt x="6706373" y="3672662"/>
                  <a:pt x="6705703" y="3757722"/>
                  <a:pt x="6698630" y="4079624"/>
                </a:cubicBezTo>
                <a:cubicBezTo>
                  <a:pt x="6691557" y="4401526"/>
                  <a:pt x="6705592" y="4436196"/>
                  <a:pt x="6698630" y="4759561"/>
                </a:cubicBezTo>
                <a:cubicBezTo>
                  <a:pt x="6355953" y="4763900"/>
                  <a:pt x="6304305" y="4796312"/>
                  <a:pt x="5961781" y="4759561"/>
                </a:cubicBezTo>
                <a:cubicBezTo>
                  <a:pt x="5619257" y="4722810"/>
                  <a:pt x="5714298" y="4757283"/>
                  <a:pt x="5492877" y="4759561"/>
                </a:cubicBezTo>
                <a:cubicBezTo>
                  <a:pt x="5271456" y="4761839"/>
                  <a:pt x="5085306" y="4751773"/>
                  <a:pt x="4956986" y="4759561"/>
                </a:cubicBezTo>
                <a:cubicBezTo>
                  <a:pt x="4828666" y="4767349"/>
                  <a:pt x="4484524" y="4795570"/>
                  <a:pt x="4153151" y="4759561"/>
                </a:cubicBezTo>
                <a:cubicBezTo>
                  <a:pt x="3821778" y="4723552"/>
                  <a:pt x="3764350" y="4792998"/>
                  <a:pt x="3483288" y="4759561"/>
                </a:cubicBezTo>
                <a:cubicBezTo>
                  <a:pt x="3202226" y="4726124"/>
                  <a:pt x="3056593" y="4761080"/>
                  <a:pt x="2947397" y="4759561"/>
                </a:cubicBezTo>
                <a:cubicBezTo>
                  <a:pt x="2838201" y="4758042"/>
                  <a:pt x="2453512" y="4787491"/>
                  <a:pt x="2277534" y="4759561"/>
                </a:cubicBezTo>
                <a:cubicBezTo>
                  <a:pt x="2101556" y="4731631"/>
                  <a:pt x="1968731" y="4759800"/>
                  <a:pt x="1808630" y="4759561"/>
                </a:cubicBezTo>
                <a:cubicBezTo>
                  <a:pt x="1648529" y="4759322"/>
                  <a:pt x="1523248" y="4750491"/>
                  <a:pt x="1339726" y="4759561"/>
                </a:cubicBezTo>
                <a:cubicBezTo>
                  <a:pt x="1156204" y="4768631"/>
                  <a:pt x="908746" y="4764693"/>
                  <a:pt x="669863" y="4759561"/>
                </a:cubicBezTo>
                <a:cubicBezTo>
                  <a:pt x="430980" y="4754429"/>
                  <a:pt x="238202" y="4747543"/>
                  <a:pt x="0" y="4759561"/>
                </a:cubicBezTo>
                <a:cubicBezTo>
                  <a:pt x="-35737" y="4573161"/>
                  <a:pt x="32831" y="4335555"/>
                  <a:pt x="0" y="4032028"/>
                </a:cubicBezTo>
                <a:cubicBezTo>
                  <a:pt x="-32831" y="3728501"/>
                  <a:pt x="26024" y="3607507"/>
                  <a:pt x="0" y="3399686"/>
                </a:cubicBezTo>
                <a:cubicBezTo>
                  <a:pt x="-26024" y="3191865"/>
                  <a:pt x="-22682" y="3049789"/>
                  <a:pt x="0" y="2862536"/>
                </a:cubicBezTo>
                <a:cubicBezTo>
                  <a:pt x="22682" y="2675283"/>
                  <a:pt x="494" y="2372793"/>
                  <a:pt x="0" y="2135003"/>
                </a:cubicBezTo>
                <a:cubicBezTo>
                  <a:pt x="-494" y="1897213"/>
                  <a:pt x="-7815" y="1734190"/>
                  <a:pt x="0" y="1550257"/>
                </a:cubicBezTo>
                <a:cubicBezTo>
                  <a:pt x="7815" y="1366324"/>
                  <a:pt x="-31847" y="1101498"/>
                  <a:pt x="0" y="822724"/>
                </a:cubicBezTo>
                <a:cubicBezTo>
                  <a:pt x="31847" y="543950"/>
                  <a:pt x="-19428" y="310204"/>
                  <a:pt x="0" y="0"/>
                </a:cubicBezTo>
                <a:close/>
              </a:path>
            </a:pathLst>
          </a:custGeom>
          <a:solidFill>
            <a:schemeClr val="bg1"/>
          </a:solidFill>
          <a:ln w="76200">
            <a:solidFill>
              <a:srgbClr val="ACBBF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71;p16">
            <a:extLst>
              <a:ext uri="{FF2B5EF4-FFF2-40B4-BE49-F238E27FC236}">
                <a16:creationId xmlns:a16="http://schemas.microsoft.com/office/drawing/2014/main" id="{472D3267-8017-1592-A885-C8D1C27EBD8A}"/>
              </a:ext>
            </a:extLst>
          </p:cNvPr>
          <p:cNvSpPr txBox="1">
            <a:spLocks noGrp="1"/>
          </p:cNvSpPr>
          <p:nvPr>
            <p:ph type="title"/>
          </p:nvPr>
        </p:nvSpPr>
        <p:spPr>
          <a:xfrm>
            <a:off x="445303" y="1032286"/>
            <a:ext cx="3730820" cy="1622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GB" sz="5000" b="1" dirty="0">
                <a:solidFill>
                  <a:schemeClr val="bg1"/>
                </a:solidFill>
                <a:latin typeface="Abadi MT Condensed Light" panose="020B0306030101010103" pitchFamily="34" charset="77"/>
                <a:ea typeface="Georgia"/>
                <a:cs typeface="Georgia"/>
                <a:sym typeface="Georgia"/>
              </a:rPr>
              <a:t>Combined with High Mass Regime</a:t>
            </a:r>
            <a:endParaRPr sz="5000" b="1" dirty="0">
              <a:solidFill>
                <a:schemeClr val="bg1"/>
              </a:solidFill>
              <a:latin typeface="Abadi MT Condensed Light" panose="020B0306030101010103" pitchFamily="34" charset="77"/>
            </a:endParaRPr>
          </a:p>
        </p:txBody>
      </p:sp>
      <p:sp>
        <p:nvSpPr>
          <p:cNvPr id="14" name="Google Shape;394;p64">
            <a:extLst>
              <a:ext uri="{FF2B5EF4-FFF2-40B4-BE49-F238E27FC236}">
                <a16:creationId xmlns:a16="http://schemas.microsoft.com/office/drawing/2014/main" id="{E95BFEB6-CAAC-70DB-B5E1-EFC371668355}"/>
              </a:ext>
            </a:extLst>
          </p:cNvPr>
          <p:cNvSpPr txBox="1"/>
          <p:nvPr/>
        </p:nvSpPr>
        <p:spPr>
          <a:xfrm>
            <a:off x="10576560" y="5906037"/>
            <a:ext cx="1247997"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400" dirty="0">
                <a:solidFill>
                  <a:schemeClr val="bg1"/>
                </a:solidFill>
                <a:latin typeface="Abadi MT Condensed Light" panose="020B0306030101010103" pitchFamily="34" charset="77"/>
                <a:ea typeface="Calibri"/>
                <a:cs typeface="Calibri"/>
                <a:sym typeface="Calibri"/>
              </a:rPr>
              <a:t>Bower, et al. 2017</a:t>
            </a:r>
            <a:endParaRPr sz="1400" dirty="0">
              <a:solidFill>
                <a:schemeClr val="bg1"/>
              </a:solidFill>
              <a:latin typeface="Abadi MT Condensed Light" panose="020B0306030101010103" pitchFamily="34" charset="77"/>
              <a:ea typeface="Calibri"/>
              <a:cs typeface="Calibri"/>
              <a:sym typeface="Calibri"/>
            </a:endParaRPr>
          </a:p>
        </p:txBody>
      </p:sp>
      <p:sp>
        <p:nvSpPr>
          <p:cNvPr id="17" name="Google Shape;71;p16">
            <a:extLst>
              <a:ext uri="{FF2B5EF4-FFF2-40B4-BE49-F238E27FC236}">
                <a16:creationId xmlns:a16="http://schemas.microsoft.com/office/drawing/2014/main" id="{64689098-57D9-40DA-D8D6-1124192F83CB}"/>
              </a:ext>
            </a:extLst>
          </p:cNvPr>
          <p:cNvSpPr txBox="1">
            <a:spLocks/>
          </p:cNvSpPr>
          <p:nvPr/>
        </p:nvSpPr>
        <p:spPr>
          <a:xfrm>
            <a:off x="340010" y="1031638"/>
            <a:ext cx="3870812" cy="1622400"/>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300"/>
            </a:pPr>
            <a:r>
              <a:rPr lang="en-GB" sz="5000" b="1" dirty="0">
                <a:solidFill>
                  <a:srgbClr val="DE6959"/>
                </a:solidFill>
                <a:latin typeface="Abadi MT Condensed Light" panose="020B0306030101010103" pitchFamily="34" charset="77"/>
                <a:sym typeface="Georgia"/>
              </a:rPr>
              <a:t>The SMBH - Star Formation Rate Connection</a:t>
            </a:r>
            <a:endParaRPr lang="en-GB" sz="5000" b="1" dirty="0">
              <a:solidFill>
                <a:srgbClr val="DE6959"/>
              </a:solidFill>
              <a:latin typeface="Abadi MT Condensed Light" panose="020B0306030101010103" pitchFamily="34" charset="77"/>
            </a:endParaRPr>
          </a:p>
        </p:txBody>
      </p:sp>
      <p:pic>
        <p:nvPicPr>
          <p:cNvPr id="7" name="Picture 6" descr="A diagram of a graph&#10;&#10;AI-generated content may be incorrect.">
            <a:extLst>
              <a:ext uri="{FF2B5EF4-FFF2-40B4-BE49-F238E27FC236}">
                <a16:creationId xmlns:a16="http://schemas.microsoft.com/office/drawing/2014/main" id="{109F5AFB-5D7C-0B8D-7133-AD9FF5022979}"/>
              </a:ext>
            </a:extLst>
          </p:cNvPr>
          <p:cNvPicPr>
            <a:picLocks noChangeAspect="1"/>
          </p:cNvPicPr>
          <p:nvPr/>
        </p:nvPicPr>
        <p:blipFill>
          <a:blip r:embed="rId3"/>
          <a:srcRect l="3724" r="5257"/>
          <a:stretch>
            <a:fillRect/>
          </a:stretch>
        </p:blipFill>
        <p:spPr>
          <a:xfrm>
            <a:off x="5219701" y="1273419"/>
            <a:ext cx="6405860" cy="4311162"/>
          </a:xfrm>
          <a:prstGeom prst="rect">
            <a:avLst/>
          </a:prstGeom>
        </p:spPr>
      </p:pic>
      <p:sp>
        <p:nvSpPr>
          <p:cNvPr id="22" name="TextBox 21">
            <a:extLst>
              <a:ext uri="{FF2B5EF4-FFF2-40B4-BE49-F238E27FC236}">
                <a16:creationId xmlns:a16="http://schemas.microsoft.com/office/drawing/2014/main" id="{46F9B0F6-5AB6-10DC-7EE2-C70D27A38F06}"/>
              </a:ext>
            </a:extLst>
          </p:cNvPr>
          <p:cNvSpPr txBox="1"/>
          <p:nvPr/>
        </p:nvSpPr>
        <p:spPr>
          <a:xfrm>
            <a:off x="340010" y="2930132"/>
            <a:ext cx="3836113" cy="4062651"/>
          </a:xfrm>
          <a:prstGeom prst="rect">
            <a:avLst/>
          </a:prstGeom>
          <a:noFill/>
        </p:spPr>
        <p:txBody>
          <a:bodyPr wrap="square">
            <a:spAutoFit/>
          </a:bodyPr>
          <a:lstStyle/>
          <a:p>
            <a:pPr marL="285750" indent="-285750">
              <a:buFont typeface="Arial" panose="020B0604020202020204" pitchFamily="34" charset="0"/>
              <a:buChar char="•"/>
            </a:pPr>
            <a:r>
              <a:rPr lang="en-GB" sz="2000" dirty="0">
                <a:latin typeface="Abadi MT Condensed Light" panose="020B0306030101010103" pitchFamily="34" charset="77"/>
              </a:rPr>
              <a:t>Savorgnan et al. 2016 find a connection between black hole mass and galaxy morphology.</a:t>
            </a:r>
          </a:p>
          <a:p>
            <a:pPr marL="285750" indent="-285750">
              <a:buFont typeface="Arial" panose="020B0604020202020204" pitchFamily="34" charset="0"/>
              <a:buChar char="•"/>
            </a:pPr>
            <a:endParaRPr lang="en-GB" sz="2000" dirty="0">
              <a:latin typeface="Abadi MT Condensed Light" panose="020B0306030101010103" pitchFamily="34" charset="77"/>
            </a:endParaRPr>
          </a:p>
          <a:p>
            <a:pPr marL="285750" indent="-285750">
              <a:buFont typeface="Arial" panose="020B0604020202020204" pitchFamily="34" charset="0"/>
              <a:buChar char="•"/>
            </a:pPr>
            <a:r>
              <a:rPr lang="en-GB" sz="2000" dirty="0">
                <a:latin typeface="Abadi MT Condensed Light" panose="020B0306030101010103" pitchFamily="34" charset="77"/>
              </a:rPr>
              <a:t>The Bower et al. 2017 cosmological model sees black holes and star formation competing to regulate the gas content of a given galaxy. </a:t>
            </a:r>
          </a:p>
          <a:p>
            <a:pPr marL="285750" indent="-285750">
              <a:buFont typeface="Arial" panose="020B0604020202020204" pitchFamily="34" charset="0"/>
              <a:buChar char="•"/>
            </a:pPr>
            <a:endParaRPr lang="en-GB" sz="2000" dirty="0">
              <a:latin typeface="Abadi MT Condensed Light" panose="020B0306030101010103" pitchFamily="34" charset="77"/>
            </a:endParaRPr>
          </a:p>
          <a:p>
            <a:pPr marL="285750" indent="-285750">
              <a:buFont typeface="Arial" panose="020B0604020202020204" pitchFamily="34" charset="0"/>
              <a:buChar char="•"/>
            </a:pPr>
            <a:r>
              <a:rPr lang="en-GB" sz="2000" dirty="0">
                <a:latin typeface="Abadi MT Condensed Light" panose="020B0306030101010103" pitchFamily="34" charset="77"/>
              </a:rPr>
              <a:t>They find that the transition from blue to red sequence is driven by black hole growth.</a:t>
            </a:r>
          </a:p>
          <a:p>
            <a:endParaRPr lang="en-US" dirty="0"/>
          </a:p>
        </p:txBody>
      </p:sp>
    </p:spTree>
    <p:extLst>
      <p:ext uri="{BB962C8B-B14F-4D97-AF65-F5344CB8AC3E}">
        <p14:creationId xmlns:p14="http://schemas.microsoft.com/office/powerpoint/2010/main" val="218979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DB051D-46F1-86EE-A848-D17F0322464A}"/>
              </a:ext>
            </a:extLst>
          </p:cNvPr>
          <p:cNvSpPr/>
          <p:nvPr/>
        </p:nvSpPr>
        <p:spPr>
          <a:xfrm rot="5400000">
            <a:off x="-1118288" y="1118288"/>
            <a:ext cx="6858002" cy="4621427"/>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oogle Shape;71;p16">
            <a:extLst>
              <a:ext uri="{FF2B5EF4-FFF2-40B4-BE49-F238E27FC236}">
                <a16:creationId xmlns:a16="http://schemas.microsoft.com/office/drawing/2014/main" id="{74D9A904-ED5C-41F5-E18F-2C03019A083C}"/>
              </a:ext>
            </a:extLst>
          </p:cNvPr>
          <p:cNvSpPr txBox="1">
            <a:spLocks/>
          </p:cNvSpPr>
          <p:nvPr/>
        </p:nvSpPr>
        <p:spPr>
          <a:xfrm>
            <a:off x="340010" y="1031638"/>
            <a:ext cx="3870812" cy="1622400"/>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300"/>
            </a:pPr>
            <a:r>
              <a:rPr lang="en-GB" sz="5000" b="1" dirty="0">
                <a:solidFill>
                  <a:schemeClr val="bg1"/>
                </a:solidFill>
                <a:latin typeface="Abadi MT Condensed Light" panose="020B0306030101010103" pitchFamily="34" charset="77"/>
                <a:sym typeface="Georgia"/>
              </a:rPr>
              <a:t>The SMBH - Star Formation Rate Connection</a:t>
            </a:r>
            <a:endParaRPr lang="en-GB" sz="5000" b="1" dirty="0">
              <a:solidFill>
                <a:schemeClr val="bg1"/>
              </a:solidFill>
              <a:latin typeface="Abadi MT Condensed Light" panose="020B0306030101010103" pitchFamily="34" charset="77"/>
            </a:endParaRPr>
          </a:p>
        </p:txBody>
      </p:sp>
      <p:sp>
        <p:nvSpPr>
          <p:cNvPr id="13" name="TextBox 12">
            <a:extLst>
              <a:ext uri="{FF2B5EF4-FFF2-40B4-BE49-F238E27FC236}">
                <a16:creationId xmlns:a16="http://schemas.microsoft.com/office/drawing/2014/main" id="{B3CA2815-F407-F257-61D5-9FE33384D87C}"/>
              </a:ext>
            </a:extLst>
          </p:cNvPr>
          <p:cNvSpPr txBox="1"/>
          <p:nvPr/>
        </p:nvSpPr>
        <p:spPr>
          <a:xfrm>
            <a:off x="340010" y="3023370"/>
            <a:ext cx="4822131" cy="769441"/>
          </a:xfrm>
          <a:prstGeom prst="rect">
            <a:avLst/>
          </a:prstGeom>
          <a:noFill/>
        </p:spPr>
        <p:txBody>
          <a:bodyPr wrap="square">
            <a:spAutoFit/>
          </a:bodyPr>
          <a:lstStyle/>
          <a:p>
            <a:r>
              <a:rPr lang="en-US" sz="4400" b="1" dirty="0">
                <a:solidFill>
                  <a:srgbClr val="ACBBF0"/>
                </a:solidFill>
                <a:latin typeface="Abadi MT Condensed Light" panose="020B0306030101010103" pitchFamily="34" charset="77"/>
              </a:rPr>
              <a:t>for the TDE sample</a:t>
            </a:r>
          </a:p>
        </p:txBody>
      </p:sp>
      <p:sp>
        <p:nvSpPr>
          <p:cNvPr id="15" name="TextBox 14">
            <a:extLst>
              <a:ext uri="{FF2B5EF4-FFF2-40B4-BE49-F238E27FC236}">
                <a16:creationId xmlns:a16="http://schemas.microsoft.com/office/drawing/2014/main" id="{A2D2C244-6143-8FEE-20C7-9A786D3FCFCB}"/>
              </a:ext>
            </a:extLst>
          </p:cNvPr>
          <p:cNvSpPr txBox="1"/>
          <p:nvPr/>
        </p:nvSpPr>
        <p:spPr>
          <a:xfrm>
            <a:off x="6835547" y="6503015"/>
            <a:ext cx="3207306" cy="461665"/>
          </a:xfrm>
          <a:prstGeom prst="rect">
            <a:avLst/>
          </a:prstGeom>
          <a:noFill/>
        </p:spPr>
        <p:txBody>
          <a:bodyPr wrap="square">
            <a:spAutoFit/>
          </a:bodyPr>
          <a:lstStyle/>
          <a:p>
            <a:r>
              <a:rPr lang="en-US" sz="2400" b="1" dirty="0">
                <a:solidFill>
                  <a:srgbClr val="DE6959"/>
                </a:solidFill>
                <a:latin typeface="Abadi" panose="020B0604020104020204" pitchFamily="34" charset="0"/>
              </a:rPr>
              <a:t>PRELIMINARY RESULT</a:t>
            </a:r>
          </a:p>
        </p:txBody>
      </p:sp>
      <p:pic>
        <p:nvPicPr>
          <p:cNvPr id="3" name="Picture 2">
            <a:extLst>
              <a:ext uri="{FF2B5EF4-FFF2-40B4-BE49-F238E27FC236}">
                <a16:creationId xmlns:a16="http://schemas.microsoft.com/office/drawing/2014/main" id="{DD9EEC01-40BB-9A90-B651-D9F0E9D4BE27}"/>
              </a:ext>
            </a:extLst>
          </p:cNvPr>
          <p:cNvPicPr>
            <a:picLocks noChangeAspect="1"/>
          </p:cNvPicPr>
          <p:nvPr/>
        </p:nvPicPr>
        <p:blipFill>
          <a:blip r:embed="rId3"/>
          <a:stretch>
            <a:fillRect/>
          </a:stretch>
        </p:blipFill>
        <p:spPr>
          <a:xfrm>
            <a:off x="4922899" y="806127"/>
            <a:ext cx="7032602" cy="5270842"/>
          </a:xfrm>
          <a:prstGeom prst="rect">
            <a:avLst/>
          </a:prstGeom>
        </p:spPr>
      </p:pic>
    </p:spTree>
    <p:extLst>
      <p:ext uri="{BB962C8B-B14F-4D97-AF65-F5344CB8AC3E}">
        <p14:creationId xmlns:p14="http://schemas.microsoft.com/office/powerpoint/2010/main" val="417907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528E1-7F3E-BB8C-5694-7E29E7B4085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FC4CEF4-BE61-1A16-ED86-9348C2BEAD1A}"/>
              </a:ext>
            </a:extLst>
          </p:cNvPr>
          <p:cNvSpPr/>
          <p:nvPr/>
        </p:nvSpPr>
        <p:spPr>
          <a:xfrm rot="5400000">
            <a:off x="-1118288" y="1118288"/>
            <a:ext cx="6858002" cy="4621427"/>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oogle Shape;71;p16">
            <a:extLst>
              <a:ext uri="{FF2B5EF4-FFF2-40B4-BE49-F238E27FC236}">
                <a16:creationId xmlns:a16="http://schemas.microsoft.com/office/drawing/2014/main" id="{62049E25-91A0-0861-A775-FB97C1D5C41C}"/>
              </a:ext>
            </a:extLst>
          </p:cNvPr>
          <p:cNvSpPr txBox="1">
            <a:spLocks/>
          </p:cNvSpPr>
          <p:nvPr/>
        </p:nvSpPr>
        <p:spPr>
          <a:xfrm>
            <a:off x="340010" y="1031638"/>
            <a:ext cx="3870812" cy="1622400"/>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300"/>
            </a:pPr>
            <a:r>
              <a:rPr lang="en-GB" sz="5000" b="1" dirty="0">
                <a:solidFill>
                  <a:schemeClr val="bg1"/>
                </a:solidFill>
                <a:latin typeface="Abadi MT Condensed Light" panose="020B0306030101010103" pitchFamily="34" charset="77"/>
                <a:sym typeface="Georgia"/>
              </a:rPr>
              <a:t>The SMBH - Star Formation Rate Connection</a:t>
            </a:r>
            <a:endParaRPr lang="en-GB" sz="5000" b="1" dirty="0">
              <a:solidFill>
                <a:schemeClr val="bg1"/>
              </a:solidFill>
              <a:latin typeface="Abadi MT Condensed Light" panose="020B0306030101010103" pitchFamily="34" charset="77"/>
            </a:endParaRPr>
          </a:p>
        </p:txBody>
      </p:sp>
      <p:sp>
        <p:nvSpPr>
          <p:cNvPr id="13" name="TextBox 12">
            <a:extLst>
              <a:ext uri="{FF2B5EF4-FFF2-40B4-BE49-F238E27FC236}">
                <a16:creationId xmlns:a16="http://schemas.microsoft.com/office/drawing/2014/main" id="{161F948B-4A1D-0B38-2473-B8301B81FBF8}"/>
              </a:ext>
            </a:extLst>
          </p:cNvPr>
          <p:cNvSpPr txBox="1"/>
          <p:nvPr/>
        </p:nvSpPr>
        <p:spPr>
          <a:xfrm>
            <a:off x="340010" y="3023370"/>
            <a:ext cx="4822131" cy="769441"/>
          </a:xfrm>
          <a:prstGeom prst="rect">
            <a:avLst/>
          </a:prstGeom>
          <a:noFill/>
        </p:spPr>
        <p:txBody>
          <a:bodyPr wrap="square">
            <a:spAutoFit/>
          </a:bodyPr>
          <a:lstStyle/>
          <a:p>
            <a:r>
              <a:rPr lang="en-US" sz="4400" b="1" dirty="0">
                <a:solidFill>
                  <a:srgbClr val="DE6959"/>
                </a:solidFill>
                <a:latin typeface="Abadi MT Condensed Light" panose="020B0306030101010103" pitchFamily="34" charset="77"/>
              </a:rPr>
              <a:t>for the KH13 sample</a:t>
            </a:r>
          </a:p>
        </p:txBody>
      </p:sp>
      <p:sp>
        <p:nvSpPr>
          <p:cNvPr id="5" name="TextBox 4">
            <a:extLst>
              <a:ext uri="{FF2B5EF4-FFF2-40B4-BE49-F238E27FC236}">
                <a16:creationId xmlns:a16="http://schemas.microsoft.com/office/drawing/2014/main" id="{302DDE4E-78D9-5660-C8EE-35052D9DEB39}"/>
              </a:ext>
            </a:extLst>
          </p:cNvPr>
          <p:cNvSpPr txBox="1"/>
          <p:nvPr/>
        </p:nvSpPr>
        <p:spPr>
          <a:xfrm>
            <a:off x="6835547" y="6503015"/>
            <a:ext cx="3207306" cy="461665"/>
          </a:xfrm>
          <a:prstGeom prst="rect">
            <a:avLst/>
          </a:prstGeom>
          <a:noFill/>
        </p:spPr>
        <p:txBody>
          <a:bodyPr wrap="square">
            <a:spAutoFit/>
          </a:bodyPr>
          <a:lstStyle/>
          <a:p>
            <a:r>
              <a:rPr lang="en-US" sz="2400" b="1" dirty="0">
                <a:solidFill>
                  <a:srgbClr val="DE6959"/>
                </a:solidFill>
                <a:latin typeface="Abadi" panose="020B0604020104020204" pitchFamily="34" charset="0"/>
              </a:rPr>
              <a:t>PRELIMINARY RESULT</a:t>
            </a:r>
          </a:p>
        </p:txBody>
      </p:sp>
      <p:pic>
        <p:nvPicPr>
          <p:cNvPr id="10" name="Picture 9">
            <a:extLst>
              <a:ext uri="{FF2B5EF4-FFF2-40B4-BE49-F238E27FC236}">
                <a16:creationId xmlns:a16="http://schemas.microsoft.com/office/drawing/2014/main" id="{C81E3CBE-8DBE-9C62-7E35-5210A1D5BE8A}"/>
              </a:ext>
            </a:extLst>
          </p:cNvPr>
          <p:cNvPicPr>
            <a:picLocks noChangeAspect="1"/>
          </p:cNvPicPr>
          <p:nvPr/>
        </p:nvPicPr>
        <p:blipFill>
          <a:blip r:embed="rId3"/>
          <a:stretch>
            <a:fillRect/>
          </a:stretch>
        </p:blipFill>
        <p:spPr>
          <a:xfrm>
            <a:off x="4922898" y="806127"/>
            <a:ext cx="6903430" cy="5282499"/>
          </a:xfrm>
          <a:prstGeom prst="rect">
            <a:avLst/>
          </a:prstGeom>
        </p:spPr>
      </p:pic>
    </p:spTree>
    <p:extLst>
      <p:ext uri="{BB962C8B-B14F-4D97-AF65-F5344CB8AC3E}">
        <p14:creationId xmlns:p14="http://schemas.microsoft.com/office/powerpoint/2010/main" val="119216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FF0D-6D57-F832-5B60-283B92E0174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6632213-D09B-F07C-E841-614A4DECBCCB}"/>
              </a:ext>
            </a:extLst>
          </p:cNvPr>
          <p:cNvSpPr/>
          <p:nvPr/>
        </p:nvSpPr>
        <p:spPr>
          <a:xfrm rot="5400000">
            <a:off x="2666999" y="-2666999"/>
            <a:ext cx="6858002" cy="12192000"/>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41B11B-4C50-8405-A66E-78177352890D}"/>
              </a:ext>
            </a:extLst>
          </p:cNvPr>
          <p:cNvSpPr/>
          <p:nvPr/>
        </p:nvSpPr>
        <p:spPr>
          <a:xfrm rot="10800000">
            <a:off x="2019022" y="413265"/>
            <a:ext cx="8412480" cy="6031469"/>
          </a:xfrm>
          <a:custGeom>
            <a:avLst/>
            <a:gdLst>
              <a:gd name="connsiteX0" fmla="*/ 0 w 8412480"/>
              <a:gd name="connsiteY0" fmla="*/ 0 h 6031469"/>
              <a:gd name="connsiteX1" fmla="*/ 647114 w 8412480"/>
              <a:gd name="connsiteY1" fmla="*/ 0 h 6031469"/>
              <a:gd name="connsiteX2" fmla="*/ 1210103 w 8412480"/>
              <a:gd name="connsiteY2" fmla="*/ 0 h 6031469"/>
              <a:gd name="connsiteX3" fmla="*/ 1857217 w 8412480"/>
              <a:gd name="connsiteY3" fmla="*/ 0 h 6031469"/>
              <a:gd name="connsiteX4" fmla="*/ 2588455 w 8412480"/>
              <a:gd name="connsiteY4" fmla="*/ 0 h 6031469"/>
              <a:gd name="connsiteX5" fmla="*/ 3319694 w 8412480"/>
              <a:gd name="connsiteY5" fmla="*/ 0 h 6031469"/>
              <a:gd name="connsiteX6" fmla="*/ 4050933 w 8412480"/>
              <a:gd name="connsiteY6" fmla="*/ 0 h 6031469"/>
              <a:gd name="connsiteX7" fmla="*/ 4866296 w 8412480"/>
              <a:gd name="connsiteY7" fmla="*/ 0 h 6031469"/>
              <a:gd name="connsiteX8" fmla="*/ 5513410 w 8412480"/>
              <a:gd name="connsiteY8" fmla="*/ 0 h 6031469"/>
              <a:gd name="connsiteX9" fmla="*/ 6244649 w 8412480"/>
              <a:gd name="connsiteY9" fmla="*/ 0 h 6031469"/>
              <a:gd name="connsiteX10" fmla="*/ 6891762 w 8412480"/>
              <a:gd name="connsiteY10" fmla="*/ 0 h 6031469"/>
              <a:gd name="connsiteX11" fmla="*/ 7538876 w 8412480"/>
              <a:gd name="connsiteY11" fmla="*/ 0 h 6031469"/>
              <a:gd name="connsiteX12" fmla="*/ 8412480 w 8412480"/>
              <a:gd name="connsiteY12" fmla="*/ 0 h 6031469"/>
              <a:gd name="connsiteX13" fmla="*/ 8412480 w 8412480"/>
              <a:gd name="connsiteY13" fmla="*/ 489219 h 6031469"/>
              <a:gd name="connsiteX14" fmla="*/ 8412480 w 8412480"/>
              <a:gd name="connsiteY14" fmla="*/ 1219697 h 6031469"/>
              <a:gd name="connsiteX15" fmla="*/ 8412480 w 8412480"/>
              <a:gd name="connsiteY15" fmla="*/ 1769231 h 6031469"/>
              <a:gd name="connsiteX16" fmla="*/ 8412480 w 8412480"/>
              <a:gd name="connsiteY16" fmla="*/ 2499709 h 6031469"/>
              <a:gd name="connsiteX17" fmla="*/ 8412480 w 8412480"/>
              <a:gd name="connsiteY17" fmla="*/ 3109557 h 6031469"/>
              <a:gd name="connsiteX18" fmla="*/ 8412480 w 8412480"/>
              <a:gd name="connsiteY18" fmla="*/ 3659091 h 6031469"/>
              <a:gd name="connsiteX19" fmla="*/ 8412480 w 8412480"/>
              <a:gd name="connsiteY19" fmla="*/ 4148310 h 6031469"/>
              <a:gd name="connsiteX20" fmla="*/ 8412480 w 8412480"/>
              <a:gd name="connsiteY20" fmla="*/ 4697844 h 6031469"/>
              <a:gd name="connsiteX21" fmla="*/ 8412480 w 8412480"/>
              <a:gd name="connsiteY21" fmla="*/ 5247378 h 6031469"/>
              <a:gd name="connsiteX22" fmla="*/ 8412480 w 8412480"/>
              <a:gd name="connsiteY22" fmla="*/ 6031469 h 6031469"/>
              <a:gd name="connsiteX23" fmla="*/ 7765366 w 8412480"/>
              <a:gd name="connsiteY23" fmla="*/ 6031469 h 6031469"/>
              <a:gd name="connsiteX24" fmla="*/ 6950003 w 8412480"/>
              <a:gd name="connsiteY24" fmla="*/ 6031469 h 6031469"/>
              <a:gd name="connsiteX25" fmla="*/ 6302889 w 8412480"/>
              <a:gd name="connsiteY25" fmla="*/ 6031469 h 6031469"/>
              <a:gd name="connsiteX26" fmla="*/ 5487525 w 8412480"/>
              <a:gd name="connsiteY26" fmla="*/ 6031469 h 6031469"/>
              <a:gd name="connsiteX27" fmla="*/ 4840412 w 8412480"/>
              <a:gd name="connsiteY27" fmla="*/ 6031469 h 6031469"/>
              <a:gd name="connsiteX28" fmla="*/ 4109173 w 8412480"/>
              <a:gd name="connsiteY28" fmla="*/ 6031469 h 6031469"/>
              <a:gd name="connsiteX29" fmla="*/ 3714433 w 8412480"/>
              <a:gd name="connsiteY29" fmla="*/ 6031469 h 6031469"/>
              <a:gd name="connsiteX30" fmla="*/ 2899070 w 8412480"/>
              <a:gd name="connsiteY30" fmla="*/ 6031469 h 6031469"/>
              <a:gd name="connsiteX31" fmla="*/ 2336081 w 8412480"/>
              <a:gd name="connsiteY31" fmla="*/ 6031469 h 6031469"/>
              <a:gd name="connsiteX32" fmla="*/ 1604842 w 8412480"/>
              <a:gd name="connsiteY32" fmla="*/ 6031469 h 6031469"/>
              <a:gd name="connsiteX33" fmla="*/ 1210103 w 8412480"/>
              <a:gd name="connsiteY33" fmla="*/ 6031469 h 6031469"/>
              <a:gd name="connsiteX34" fmla="*/ 0 w 8412480"/>
              <a:gd name="connsiteY34" fmla="*/ 6031469 h 6031469"/>
              <a:gd name="connsiteX35" fmla="*/ 0 w 8412480"/>
              <a:gd name="connsiteY35" fmla="*/ 5421620 h 6031469"/>
              <a:gd name="connsiteX36" fmla="*/ 0 w 8412480"/>
              <a:gd name="connsiteY36" fmla="*/ 4872087 h 6031469"/>
              <a:gd name="connsiteX37" fmla="*/ 0 w 8412480"/>
              <a:gd name="connsiteY37" fmla="*/ 4382867 h 6031469"/>
              <a:gd name="connsiteX38" fmla="*/ 0 w 8412480"/>
              <a:gd name="connsiteY38" fmla="*/ 3592075 h 6031469"/>
              <a:gd name="connsiteX39" fmla="*/ 0 w 8412480"/>
              <a:gd name="connsiteY39" fmla="*/ 3102856 h 6031469"/>
              <a:gd name="connsiteX40" fmla="*/ 0 w 8412480"/>
              <a:gd name="connsiteY40" fmla="*/ 2432692 h 6031469"/>
              <a:gd name="connsiteX41" fmla="*/ 0 w 8412480"/>
              <a:gd name="connsiteY41" fmla="*/ 1943473 h 6031469"/>
              <a:gd name="connsiteX42" fmla="*/ 0 w 8412480"/>
              <a:gd name="connsiteY42" fmla="*/ 1212995 h 6031469"/>
              <a:gd name="connsiteX43" fmla="*/ 0 w 8412480"/>
              <a:gd name="connsiteY43" fmla="*/ 0 h 603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12480" h="6031469" fill="none" extrusionOk="0">
                <a:moveTo>
                  <a:pt x="0" y="0"/>
                </a:moveTo>
                <a:cubicBezTo>
                  <a:pt x="238055" y="-17451"/>
                  <a:pt x="516799" y="-22468"/>
                  <a:pt x="647114" y="0"/>
                </a:cubicBezTo>
                <a:cubicBezTo>
                  <a:pt x="777429" y="22468"/>
                  <a:pt x="955777" y="-13528"/>
                  <a:pt x="1210103" y="0"/>
                </a:cubicBezTo>
                <a:cubicBezTo>
                  <a:pt x="1464429" y="13528"/>
                  <a:pt x="1670192" y="11612"/>
                  <a:pt x="1857217" y="0"/>
                </a:cubicBezTo>
                <a:cubicBezTo>
                  <a:pt x="2044242" y="-11612"/>
                  <a:pt x="2372567" y="-30393"/>
                  <a:pt x="2588455" y="0"/>
                </a:cubicBezTo>
                <a:cubicBezTo>
                  <a:pt x="2804343" y="30393"/>
                  <a:pt x="3082970" y="26370"/>
                  <a:pt x="3319694" y="0"/>
                </a:cubicBezTo>
                <a:cubicBezTo>
                  <a:pt x="3556418" y="-26370"/>
                  <a:pt x="3815724" y="-31926"/>
                  <a:pt x="4050933" y="0"/>
                </a:cubicBezTo>
                <a:cubicBezTo>
                  <a:pt x="4286142" y="31926"/>
                  <a:pt x="4493941" y="31316"/>
                  <a:pt x="4866296" y="0"/>
                </a:cubicBezTo>
                <a:cubicBezTo>
                  <a:pt x="5238651" y="-31316"/>
                  <a:pt x="5303541" y="-23910"/>
                  <a:pt x="5513410" y="0"/>
                </a:cubicBezTo>
                <a:cubicBezTo>
                  <a:pt x="5723279" y="23910"/>
                  <a:pt x="6021725" y="11256"/>
                  <a:pt x="6244649" y="0"/>
                </a:cubicBezTo>
                <a:cubicBezTo>
                  <a:pt x="6467573" y="-11256"/>
                  <a:pt x="6680286" y="-25870"/>
                  <a:pt x="6891762" y="0"/>
                </a:cubicBezTo>
                <a:cubicBezTo>
                  <a:pt x="7103238" y="25870"/>
                  <a:pt x="7235265" y="32017"/>
                  <a:pt x="7538876" y="0"/>
                </a:cubicBezTo>
                <a:cubicBezTo>
                  <a:pt x="7842487" y="-32017"/>
                  <a:pt x="8151038" y="3047"/>
                  <a:pt x="8412480" y="0"/>
                </a:cubicBezTo>
                <a:cubicBezTo>
                  <a:pt x="8423318" y="212154"/>
                  <a:pt x="8401899" y="329705"/>
                  <a:pt x="8412480" y="489219"/>
                </a:cubicBezTo>
                <a:cubicBezTo>
                  <a:pt x="8423061" y="648733"/>
                  <a:pt x="8443749" y="916666"/>
                  <a:pt x="8412480" y="1219697"/>
                </a:cubicBezTo>
                <a:cubicBezTo>
                  <a:pt x="8381211" y="1522728"/>
                  <a:pt x="8390014" y="1589471"/>
                  <a:pt x="8412480" y="1769231"/>
                </a:cubicBezTo>
                <a:cubicBezTo>
                  <a:pt x="8434946" y="1948991"/>
                  <a:pt x="8393588" y="2276273"/>
                  <a:pt x="8412480" y="2499709"/>
                </a:cubicBezTo>
                <a:cubicBezTo>
                  <a:pt x="8431372" y="2723145"/>
                  <a:pt x="8424030" y="2955487"/>
                  <a:pt x="8412480" y="3109557"/>
                </a:cubicBezTo>
                <a:cubicBezTo>
                  <a:pt x="8400930" y="3263627"/>
                  <a:pt x="8435813" y="3402800"/>
                  <a:pt x="8412480" y="3659091"/>
                </a:cubicBezTo>
                <a:cubicBezTo>
                  <a:pt x="8389147" y="3915382"/>
                  <a:pt x="8422074" y="3949580"/>
                  <a:pt x="8412480" y="4148310"/>
                </a:cubicBezTo>
                <a:cubicBezTo>
                  <a:pt x="8402886" y="4347040"/>
                  <a:pt x="8407104" y="4505517"/>
                  <a:pt x="8412480" y="4697844"/>
                </a:cubicBezTo>
                <a:cubicBezTo>
                  <a:pt x="8417856" y="4890171"/>
                  <a:pt x="8431950" y="5086982"/>
                  <a:pt x="8412480" y="5247378"/>
                </a:cubicBezTo>
                <a:cubicBezTo>
                  <a:pt x="8393010" y="5407774"/>
                  <a:pt x="8410812" y="5768341"/>
                  <a:pt x="8412480" y="6031469"/>
                </a:cubicBezTo>
                <a:cubicBezTo>
                  <a:pt x="8179434" y="6003216"/>
                  <a:pt x="7970530" y="6022895"/>
                  <a:pt x="7765366" y="6031469"/>
                </a:cubicBezTo>
                <a:cubicBezTo>
                  <a:pt x="7560202" y="6040043"/>
                  <a:pt x="7315508" y="6065350"/>
                  <a:pt x="6950003" y="6031469"/>
                </a:cubicBezTo>
                <a:cubicBezTo>
                  <a:pt x="6584498" y="5997588"/>
                  <a:pt x="6435943" y="6042922"/>
                  <a:pt x="6302889" y="6031469"/>
                </a:cubicBezTo>
                <a:cubicBezTo>
                  <a:pt x="6169835" y="6020016"/>
                  <a:pt x="5841382" y="5991376"/>
                  <a:pt x="5487525" y="6031469"/>
                </a:cubicBezTo>
                <a:cubicBezTo>
                  <a:pt x="5133668" y="6071562"/>
                  <a:pt x="5034214" y="6047451"/>
                  <a:pt x="4840412" y="6031469"/>
                </a:cubicBezTo>
                <a:cubicBezTo>
                  <a:pt x="4646610" y="6015487"/>
                  <a:pt x="4305029" y="6057745"/>
                  <a:pt x="4109173" y="6031469"/>
                </a:cubicBezTo>
                <a:cubicBezTo>
                  <a:pt x="3913317" y="6005193"/>
                  <a:pt x="3842422" y="6044179"/>
                  <a:pt x="3714433" y="6031469"/>
                </a:cubicBezTo>
                <a:cubicBezTo>
                  <a:pt x="3586444" y="6018759"/>
                  <a:pt x="3215858" y="6054217"/>
                  <a:pt x="2899070" y="6031469"/>
                </a:cubicBezTo>
                <a:cubicBezTo>
                  <a:pt x="2582282" y="6008721"/>
                  <a:pt x="2576572" y="6053176"/>
                  <a:pt x="2336081" y="6031469"/>
                </a:cubicBezTo>
                <a:cubicBezTo>
                  <a:pt x="2095590" y="6009762"/>
                  <a:pt x="1849312" y="6009258"/>
                  <a:pt x="1604842" y="6031469"/>
                </a:cubicBezTo>
                <a:cubicBezTo>
                  <a:pt x="1360372" y="6053680"/>
                  <a:pt x="1390293" y="6042364"/>
                  <a:pt x="1210103" y="6031469"/>
                </a:cubicBezTo>
                <a:cubicBezTo>
                  <a:pt x="1029913" y="6020574"/>
                  <a:pt x="566332" y="5979323"/>
                  <a:pt x="0" y="6031469"/>
                </a:cubicBezTo>
                <a:cubicBezTo>
                  <a:pt x="14884" y="5739533"/>
                  <a:pt x="-20192" y="5625238"/>
                  <a:pt x="0" y="5421620"/>
                </a:cubicBezTo>
                <a:cubicBezTo>
                  <a:pt x="20192" y="5218002"/>
                  <a:pt x="13174" y="5114126"/>
                  <a:pt x="0" y="4872087"/>
                </a:cubicBezTo>
                <a:cubicBezTo>
                  <a:pt x="-13174" y="4630048"/>
                  <a:pt x="-16497" y="4603047"/>
                  <a:pt x="0" y="4382867"/>
                </a:cubicBezTo>
                <a:cubicBezTo>
                  <a:pt x="16497" y="4162687"/>
                  <a:pt x="-38779" y="3949982"/>
                  <a:pt x="0" y="3592075"/>
                </a:cubicBezTo>
                <a:cubicBezTo>
                  <a:pt x="38779" y="3234168"/>
                  <a:pt x="-21580" y="3220139"/>
                  <a:pt x="0" y="3102856"/>
                </a:cubicBezTo>
                <a:cubicBezTo>
                  <a:pt x="21580" y="2985573"/>
                  <a:pt x="-15484" y="2666863"/>
                  <a:pt x="0" y="2432692"/>
                </a:cubicBezTo>
                <a:cubicBezTo>
                  <a:pt x="15484" y="2198521"/>
                  <a:pt x="-9394" y="2064633"/>
                  <a:pt x="0" y="1943473"/>
                </a:cubicBezTo>
                <a:cubicBezTo>
                  <a:pt x="9394" y="1822313"/>
                  <a:pt x="19915" y="1464620"/>
                  <a:pt x="0" y="1212995"/>
                </a:cubicBezTo>
                <a:cubicBezTo>
                  <a:pt x="-19915" y="961370"/>
                  <a:pt x="-11024" y="434635"/>
                  <a:pt x="0" y="0"/>
                </a:cubicBezTo>
                <a:close/>
              </a:path>
              <a:path w="8412480" h="6031469" stroke="0" extrusionOk="0">
                <a:moveTo>
                  <a:pt x="0" y="0"/>
                </a:moveTo>
                <a:cubicBezTo>
                  <a:pt x="213933" y="-18468"/>
                  <a:pt x="418643" y="22763"/>
                  <a:pt x="562989" y="0"/>
                </a:cubicBezTo>
                <a:cubicBezTo>
                  <a:pt x="707335" y="-22763"/>
                  <a:pt x="776743" y="16268"/>
                  <a:pt x="957728" y="0"/>
                </a:cubicBezTo>
                <a:cubicBezTo>
                  <a:pt x="1138713" y="-16268"/>
                  <a:pt x="1554789" y="-11434"/>
                  <a:pt x="1773092" y="0"/>
                </a:cubicBezTo>
                <a:cubicBezTo>
                  <a:pt x="1991395" y="11434"/>
                  <a:pt x="2107137" y="21171"/>
                  <a:pt x="2336081" y="0"/>
                </a:cubicBezTo>
                <a:cubicBezTo>
                  <a:pt x="2565025" y="-21171"/>
                  <a:pt x="2670704" y="-25575"/>
                  <a:pt x="2899070" y="0"/>
                </a:cubicBezTo>
                <a:cubicBezTo>
                  <a:pt x="3127436" y="25575"/>
                  <a:pt x="3351843" y="35108"/>
                  <a:pt x="3714433" y="0"/>
                </a:cubicBezTo>
                <a:cubicBezTo>
                  <a:pt x="4077023" y="-35108"/>
                  <a:pt x="4023776" y="-1776"/>
                  <a:pt x="4193298" y="0"/>
                </a:cubicBezTo>
                <a:cubicBezTo>
                  <a:pt x="4362821" y="1776"/>
                  <a:pt x="4681637" y="-24626"/>
                  <a:pt x="5008661" y="0"/>
                </a:cubicBezTo>
                <a:cubicBezTo>
                  <a:pt x="5335685" y="24626"/>
                  <a:pt x="5448232" y="4414"/>
                  <a:pt x="5824025" y="0"/>
                </a:cubicBezTo>
                <a:cubicBezTo>
                  <a:pt x="6199818" y="-4414"/>
                  <a:pt x="6340188" y="-9193"/>
                  <a:pt x="6471138" y="0"/>
                </a:cubicBezTo>
                <a:cubicBezTo>
                  <a:pt x="6602088" y="9193"/>
                  <a:pt x="7084133" y="-24601"/>
                  <a:pt x="7286502" y="0"/>
                </a:cubicBezTo>
                <a:cubicBezTo>
                  <a:pt x="7488871" y="24601"/>
                  <a:pt x="7625851" y="-11782"/>
                  <a:pt x="7849491" y="0"/>
                </a:cubicBezTo>
                <a:cubicBezTo>
                  <a:pt x="8073131" y="11782"/>
                  <a:pt x="8243533" y="-13974"/>
                  <a:pt x="8412480" y="0"/>
                </a:cubicBezTo>
                <a:cubicBezTo>
                  <a:pt x="8412404" y="278992"/>
                  <a:pt x="8391096" y="370139"/>
                  <a:pt x="8412480" y="730478"/>
                </a:cubicBezTo>
                <a:cubicBezTo>
                  <a:pt x="8433864" y="1090817"/>
                  <a:pt x="8408937" y="1222819"/>
                  <a:pt x="8412480" y="1400641"/>
                </a:cubicBezTo>
                <a:cubicBezTo>
                  <a:pt x="8416023" y="1578463"/>
                  <a:pt x="8438587" y="1872092"/>
                  <a:pt x="8412480" y="2070804"/>
                </a:cubicBezTo>
                <a:cubicBezTo>
                  <a:pt x="8386373" y="2269516"/>
                  <a:pt x="8388866" y="2637425"/>
                  <a:pt x="8412480" y="2801282"/>
                </a:cubicBezTo>
                <a:cubicBezTo>
                  <a:pt x="8436094" y="2965139"/>
                  <a:pt x="8378420" y="3318840"/>
                  <a:pt x="8412480" y="3531760"/>
                </a:cubicBezTo>
                <a:cubicBezTo>
                  <a:pt x="8446540" y="3744680"/>
                  <a:pt x="8382828" y="4054313"/>
                  <a:pt x="8412480" y="4262238"/>
                </a:cubicBezTo>
                <a:cubicBezTo>
                  <a:pt x="8442132" y="4470163"/>
                  <a:pt x="8404952" y="4513867"/>
                  <a:pt x="8412480" y="4751457"/>
                </a:cubicBezTo>
                <a:cubicBezTo>
                  <a:pt x="8420008" y="4989047"/>
                  <a:pt x="8400624" y="5128256"/>
                  <a:pt x="8412480" y="5300991"/>
                </a:cubicBezTo>
                <a:cubicBezTo>
                  <a:pt x="8424336" y="5473726"/>
                  <a:pt x="8388780" y="5731832"/>
                  <a:pt x="8412480" y="6031469"/>
                </a:cubicBezTo>
                <a:cubicBezTo>
                  <a:pt x="8196571" y="6036885"/>
                  <a:pt x="8090284" y="6058552"/>
                  <a:pt x="7849491" y="6031469"/>
                </a:cubicBezTo>
                <a:cubicBezTo>
                  <a:pt x="7608698" y="6004386"/>
                  <a:pt x="7401771" y="6024626"/>
                  <a:pt x="7202377" y="6031469"/>
                </a:cubicBezTo>
                <a:cubicBezTo>
                  <a:pt x="7002983" y="6038312"/>
                  <a:pt x="6900474" y="6045015"/>
                  <a:pt x="6807638" y="6031469"/>
                </a:cubicBezTo>
                <a:cubicBezTo>
                  <a:pt x="6714802" y="6017923"/>
                  <a:pt x="6519482" y="6049022"/>
                  <a:pt x="6412898" y="6031469"/>
                </a:cubicBezTo>
                <a:cubicBezTo>
                  <a:pt x="6306314" y="6013916"/>
                  <a:pt x="5922399" y="6022521"/>
                  <a:pt x="5765784" y="6031469"/>
                </a:cubicBezTo>
                <a:cubicBezTo>
                  <a:pt x="5609169" y="6040417"/>
                  <a:pt x="5519106" y="6049906"/>
                  <a:pt x="5286920" y="6031469"/>
                </a:cubicBezTo>
                <a:cubicBezTo>
                  <a:pt x="5054734" y="6013032"/>
                  <a:pt x="4756155" y="6055001"/>
                  <a:pt x="4555681" y="6031469"/>
                </a:cubicBezTo>
                <a:cubicBezTo>
                  <a:pt x="4355207" y="6007937"/>
                  <a:pt x="4188448" y="6021870"/>
                  <a:pt x="4076817" y="6031469"/>
                </a:cubicBezTo>
                <a:cubicBezTo>
                  <a:pt x="3965186" y="6041068"/>
                  <a:pt x="3505635" y="6011728"/>
                  <a:pt x="3345579" y="6031469"/>
                </a:cubicBezTo>
                <a:cubicBezTo>
                  <a:pt x="3185523" y="6051210"/>
                  <a:pt x="3030253" y="6027628"/>
                  <a:pt x="2950839" y="6031469"/>
                </a:cubicBezTo>
                <a:cubicBezTo>
                  <a:pt x="2871425" y="6035310"/>
                  <a:pt x="2540216" y="6058339"/>
                  <a:pt x="2219600" y="6031469"/>
                </a:cubicBezTo>
                <a:cubicBezTo>
                  <a:pt x="1898984" y="6004599"/>
                  <a:pt x="1928119" y="6018752"/>
                  <a:pt x="1740736" y="6031469"/>
                </a:cubicBezTo>
                <a:cubicBezTo>
                  <a:pt x="1553353" y="6044186"/>
                  <a:pt x="1450450" y="6014889"/>
                  <a:pt x="1345997" y="6031469"/>
                </a:cubicBezTo>
                <a:cubicBezTo>
                  <a:pt x="1241544" y="6048049"/>
                  <a:pt x="975390" y="6029812"/>
                  <a:pt x="867133" y="6031469"/>
                </a:cubicBezTo>
                <a:cubicBezTo>
                  <a:pt x="758876" y="6033126"/>
                  <a:pt x="407702" y="6007798"/>
                  <a:pt x="0" y="6031469"/>
                </a:cubicBezTo>
                <a:cubicBezTo>
                  <a:pt x="14858" y="5837110"/>
                  <a:pt x="15409" y="5710461"/>
                  <a:pt x="0" y="5481935"/>
                </a:cubicBezTo>
                <a:cubicBezTo>
                  <a:pt x="-15409" y="5253409"/>
                  <a:pt x="4822" y="5158622"/>
                  <a:pt x="0" y="4992716"/>
                </a:cubicBezTo>
                <a:cubicBezTo>
                  <a:pt x="-4822" y="4826810"/>
                  <a:pt x="-6696" y="4741021"/>
                  <a:pt x="0" y="4503497"/>
                </a:cubicBezTo>
                <a:cubicBezTo>
                  <a:pt x="6696" y="4265973"/>
                  <a:pt x="-19452" y="4027874"/>
                  <a:pt x="0" y="3773019"/>
                </a:cubicBezTo>
                <a:cubicBezTo>
                  <a:pt x="19452" y="3518164"/>
                  <a:pt x="-15230" y="3513408"/>
                  <a:pt x="0" y="3283800"/>
                </a:cubicBezTo>
                <a:cubicBezTo>
                  <a:pt x="15230" y="3054192"/>
                  <a:pt x="11194" y="2870538"/>
                  <a:pt x="0" y="2613637"/>
                </a:cubicBezTo>
                <a:cubicBezTo>
                  <a:pt x="-11194" y="2356736"/>
                  <a:pt x="-20829" y="2321081"/>
                  <a:pt x="0" y="2064103"/>
                </a:cubicBezTo>
                <a:cubicBezTo>
                  <a:pt x="20829" y="1807125"/>
                  <a:pt x="32132" y="1726561"/>
                  <a:pt x="0" y="1393940"/>
                </a:cubicBezTo>
                <a:cubicBezTo>
                  <a:pt x="-32132" y="1061319"/>
                  <a:pt x="14521" y="886178"/>
                  <a:pt x="0" y="723776"/>
                </a:cubicBezTo>
                <a:cubicBezTo>
                  <a:pt x="-14521" y="561374"/>
                  <a:pt x="32907" y="355781"/>
                  <a:pt x="0" y="0"/>
                </a:cubicBezTo>
                <a:close/>
              </a:path>
            </a:pathLst>
          </a:custGeom>
          <a:solidFill>
            <a:schemeClr val="bg1"/>
          </a:solidFill>
          <a:ln w="76200">
            <a:solidFill>
              <a:srgbClr val="ACBBF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AD550D4E-0E84-3014-3E8C-0E9F829EAF61}"/>
              </a:ext>
            </a:extLst>
          </p:cNvPr>
          <p:cNvSpPr txBox="1"/>
          <p:nvPr/>
        </p:nvSpPr>
        <p:spPr>
          <a:xfrm>
            <a:off x="6835547" y="6503015"/>
            <a:ext cx="3207306" cy="461665"/>
          </a:xfrm>
          <a:prstGeom prst="rect">
            <a:avLst/>
          </a:prstGeom>
          <a:noFill/>
        </p:spPr>
        <p:txBody>
          <a:bodyPr wrap="square">
            <a:spAutoFit/>
          </a:bodyPr>
          <a:lstStyle/>
          <a:p>
            <a:r>
              <a:rPr lang="en-US" sz="2400" b="1" dirty="0">
                <a:solidFill>
                  <a:srgbClr val="DE6959"/>
                </a:solidFill>
                <a:latin typeface="Abadi" panose="020B0604020104020204" pitchFamily="34" charset="0"/>
              </a:rPr>
              <a:t>PRELIMINARY RESULT</a:t>
            </a:r>
          </a:p>
        </p:txBody>
      </p:sp>
      <p:pic>
        <p:nvPicPr>
          <p:cNvPr id="14" name="Picture 13">
            <a:extLst>
              <a:ext uri="{FF2B5EF4-FFF2-40B4-BE49-F238E27FC236}">
                <a16:creationId xmlns:a16="http://schemas.microsoft.com/office/drawing/2014/main" id="{E859119D-AE76-1802-E7E6-0A39E0C32276}"/>
              </a:ext>
            </a:extLst>
          </p:cNvPr>
          <p:cNvPicPr>
            <a:picLocks noChangeAspect="1"/>
          </p:cNvPicPr>
          <p:nvPr/>
        </p:nvPicPr>
        <p:blipFill>
          <a:blip r:embed="rId3"/>
          <a:stretch>
            <a:fillRect/>
          </a:stretch>
        </p:blipFill>
        <p:spPr>
          <a:xfrm>
            <a:off x="2282329" y="510782"/>
            <a:ext cx="7627341" cy="5836435"/>
          </a:xfrm>
          <a:prstGeom prst="rect">
            <a:avLst/>
          </a:prstGeom>
        </p:spPr>
      </p:pic>
    </p:spTree>
    <p:extLst>
      <p:ext uri="{BB962C8B-B14F-4D97-AF65-F5344CB8AC3E}">
        <p14:creationId xmlns:p14="http://schemas.microsoft.com/office/powerpoint/2010/main" val="161939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DFFA9-8CC7-334F-C27B-00563E142CC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F4856DC-802F-65C2-8A27-4E04DBAB5ABD}"/>
              </a:ext>
            </a:extLst>
          </p:cNvPr>
          <p:cNvSpPr txBox="1"/>
          <p:nvPr/>
        </p:nvSpPr>
        <p:spPr>
          <a:xfrm>
            <a:off x="4673950" y="197346"/>
            <a:ext cx="7178040" cy="6463308"/>
          </a:xfrm>
          <a:prstGeom prst="rect">
            <a:avLst/>
          </a:prstGeom>
          <a:noFill/>
        </p:spPr>
        <p:txBody>
          <a:bodyPr wrap="square">
            <a:spAutoFit/>
          </a:bodyPr>
          <a:lstStyle/>
          <a:p>
            <a:pPr marL="742950" lvl="1" indent="-285750" algn="l">
              <a:buFont typeface="Arial" panose="020B0604020202020204" pitchFamily="34" charset="0"/>
              <a:buChar char="•"/>
            </a:pPr>
            <a:r>
              <a:rPr lang="en-GB" b="0" i="0" u="none" strike="noStrike" dirty="0">
                <a:effectLst/>
                <a:latin typeface="Abadi MT Condensed Light" panose="020B0306030101010103" pitchFamily="34" charset="77"/>
              </a:rPr>
              <a:t>We find significant correlation between TDE SMBH mass and host galaxy bulge mass. </a:t>
            </a:r>
          </a:p>
          <a:p>
            <a:pPr lvl="1" algn="l"/>
            <a:endParaRPr lang="en-GB" b="0" i="0" u="none" strike="noStrike" dirty="0">
              <a:effectLst/>
              <a:latin typeface="Abadi MT Condensed Light" panose="020B0306030101010103" pitchFamily="34" charset="77"/>
            </a:endParaRPr>
          </a:p>
          <a:p>
            <a:pPr marL="742950" lvl="1" indent="-285750" algn="l">
              <a:buFont typeface="Arial" panose="020B0604020202020204" pitchFamily="34" charset="0"/>
              <a:buChar char="•"/>
            </a:pPr>
            <a:r>
              <a:rPr lang="en-GB" b="0" i="0" u="none" strike="noStrike" dirty="0">
                <a:effectLst/>
                <a:latin typeface="Abadi MT Condensed Light" panose="020B0306030101010103" pitchFamily="34" charset="77"/>
              </a:rPr>
              <a:t>When combining the observed TDE sample with that of the high mass regime, we recover a strong positive correlation</a:t>
            </a:r>
            <a:r>
              <a:rPr lang="en-GB" dirty="0">
                <a:latin typeface="Abadi MT Condensed Light" panose="020B0306030101010103" pitchFamily="34" charset="77"/>
              </a:rPr>
              <a:t>, where </a:t>
            </a:r>
            <a:r>
              <a:rPr lang="en-GB" b="0" i="0" u="none" strike="noStrike" dirty="0">
                <a:effectLst/>
                <a:latin typeface="Abadi MT Condensed Light" panose="020B0306030101010103" pitchFamily="34" charset="77"/>
              </a:rPr>
              <a:t>TDEs anchor the relationship at the low mass-end.</a:t>
            </a:r>
          </a:p>
          <a:p>
            <a:pPr lvl="1" algn="l"/>
            <a:endParaRPr lang="en-GB" b="0" i="0" u="none" strike="noStrike" dirty="0">
              <a:effectLst/>
              <a:latin typeface="Abadi MT Condensed Light" panose="020B0306030101010103" pitchFamily="34" charset="77"/>
            </a:endParaRPr>
          </a:p>
          <a:p>
            <a:pPr marL="742950" lvl="1" indent="-285750" algn="l">
              <a:buFont typeface="Arial" panose="020B0604020202020204" pitchFamily="34" charset="0"/>
              <a:buChar char="•"/>
            </a:pPr>
            <a:r>
              <a:rPr lang="en-GB" b="0" i="0" u="none" strike="noStrike" dirty="0">
                <a:effectLst/>
                <a:latin typeface="Abadi MT Condensed Light" panose="020B0306030101010103" pitchFamily="34" charset="77"/>
              </a:rPr>
              <a:t>If a single power-law relation does describe the SMBH-bulge scaling across this mass range, we find marginal evidence for a steeper relation than previous calibrations when including TDEs.</a:t>
            </a:r>
          </a:p>
          <a:p>
            <a:pPr lvl="1" algn="l"/>
            <a:endParaRPr lang="en-GB" b="0" i="0" u="none" strike="noStrike" dirty="0">
              <a:effectLst/>
              <a:latin typeface="Abadi MT Condensed Light" panose="020B0306030101010103" pitchFamily="34" charset="77"/>
            </a:endParaRPr>
          </a:p>
          <a:p>
            <a:pPr marL="742950" lvl="1" indent="-285750" algn="l">
              <a:buFont typeface="Arial" panose="020B0604020202020204" pitchFamily="34" charset="0"/>
              <a:buChar char="•"/>
            </a:pPr>
            <a:r>
              <a:rPr lang="en-GB" b="0" i="0" u="none" strike="noStrike" dirty="0">
                <a:effectLst/>
                <a:latin typeface="Abadi MT Condensed Light" panose="020B0306030101010103" pitchFamily="34" charset="77"/>
              </a:rPr>
              <a:t>As in previous work, the TDE-only relation is comparatively flatter than the relation including the full TDE+KH13 data set. Forward modelling is used to consider the impact of selection effects, such as the Hills and Malmquist biases. We find that the shallower slope within the TDE population can be explained by these effects.</a:t>
            </a:r>
          </a:p>
          <a:p>
            <a:pPr lvl="1" algn="l"/>
            <a:endParaRPr lang="en-GB" b="0" i="0" u="none" strike="noStrike" dirty="0">
              <a:effectLst/>
              <a:latin typeface="Abadi MT Condensed Light" panose="020B0306030101010103" pitchFamily="34" charset="77"/>
            </a:endParaRPr>
          </a:p>
          <a:p>
            <a:pPr marL="742950" lvl="1" indent="-285750">
              <a:buFont typeface="Arial" panose="020B0604020202020204" pitchFamily="34" charset="0"/>
              <a:buChar char="•"/>
            </a:pPr>
            <a:r>
              <a:rPr lang="en-GB" dirty="0">
                <a:latin typeface="Abadi MT Condensed Light" panose="020B0306030101010103" pitchFamily="34" charset="77"/>
              </a:rPr>
              <a:t>In the TDE sample, contrary to cosmological simulations and SFRs in massive galaxies, we find a reversed trend. Quenched TDE host galaxies, are those with the lowest mass BHs.</a:t>
            </a:r>
          </a:p>
          <a:p>
            <a:pPr marL="742950" lvl="1" indent="-285750">
              <a:buFont typeface="Arial" panose="020B0604020202020204" pitchFamily="34" charset="0"/>
              <a:buChar char="•"/>
            </a:pPr>
            <a:endParaRPr lang="en-GB" dirty="0">
              <a:latin typeface="Abadi MT Condensed Light" panose="020B0306030101010103" pitchFamily="34" charset="77"/>
            </a:endParaRPr>
          </a:p>
          <a:p>
            <a:pPr marL="742950" lvl="1" indent="-285750">
              <a:buFont typeface="Arial" panose="020B0604020202020204" pitchFamily="34" charset="0"/>
              <a:buChar char="•"/>
            </a:pPr>
            <a:r>
              <a:rPr lang="en-GB" dirty="0">
                <a:latin typeface="Abadi MT Condensed Light" panose="020B0306030101010103" pitchFamily="34" charset="77"/>
              </a:rPr>
              <a:t>Stay tuned while we work out why this might be, and if you have any ideas please come and chat!</a:t>
            </a:r>
          </a:p>
        </p:txBody>
      </p:sp>
      <p:sp>
        <p:nvSpPr>
          <p:cNvPr id="6" name="Rectangle 5">
            <a:extLst>
              <a:ext uri="{FF2B5EF4-FFF2-40B4-BE49-F238E27FC236}">
                <a16:creationId xmlns:a16="http://schemas.microsoft.com/office/drawing/2014/main" id="{381C5B81-2B9D-BDF0-BAA5-A56966774CDE}"/>
              </a:ext>
            </a:extLst>
          </p:cNvPr>
          <p:cNvSpPr/>
          <p:nvPr/>
        </p:nvSpPr>
        <p:spPr>
          <a:xfrm rot="5400000">
            <a:off x="-1118288" y="1118287"/>
            <a:ext cx="6858002" cy="4621427"/>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71;p16">
            <a:extLst>
              <a:ext uri="{FF2B5EF4-FFF2-40B4-BE49-F238E27FC236}">
                <a16:creationId xmlns:a16="http://schemas.microsoft.com/office/drawing/2014/main" id="{C8DE32AE-2F3E-1765-D9AD-3116649F3C25}"/>
              </a:ext>
            </a:extLst>
          </p:cNvPr>
          <p:cNvSpPr txBox="1">
            <a:spLocks/>
          </p:cNvSpPr>
          <p:nvPr/>
        </p:nvSpPr>
        <p:spPr>
          <a:xfrm>
            <a:off x="340010" y="1031638"/>
            <a:ext cx="3870812" cy="1622400"/>
          </a:xfrm>
          <a:prstGeom prst="rect">
            <a:avLst/>
          </a:prstGeom>
          <a:noFill/>
          <a:ln>
            <a:noFill/>
          </a:ln>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300"/>
            </a:pPr>
            <a:r>
              <a:rPr lang="en-GB" sz="5000" b="1" dirty="0">
                <a:solidFill>
                  <a:schemeClr val="bg1"/>
                </a:solidFill>
                <a:latin typeface="Abadi MT Condensed Light" panose="020B0306030101010103" pitchFamily="34" charset="77"/>
                <a:sym typeface="Georgia"/>
              </a:rPr>
              <a:t>In Summary…</a:t>
            </a:r>
            <a:endParaRPr lang="en-GB" sz="5000" b="1" dirty="0">
              <a:solidFill>
                <a:schemeClr val="bg1"/>
              </a:solidFill>
              <a:latin typeface="Abadi MT Condensed Light" panose="020B0306030101010103" pitchFamily="34" charset="77"/>
            </a:endParaRPr>
          </a:p>
        </p:txBody>
      </p:sp>
      <p:sp>
        <p:nvSpPr>
          <p:cNvPr id="8" name="Google Shape;87;p17">
            <a:extLst>
              <a:ext uri="{FF2B5EF4-FFF2-40B4-BE49-F238E27FC236}">
                <a16:creationId xmlns:a16="http://schemas.microsoft.com/office/drawing/2014/main" id="{FAEF0624-9EB4-37D5-A80D-10E39276B4A0}"/>
              </a:ext>
            </a:extLst>
          </p:cNvPr>
          <p:cNvSpPr txBox="1"/>
          <p:nvPr/>
        </p:nvSpPr>
        <p:spPr>
          <a:xfrm>
            <a:off x="275535" y="5284879"/>
            <a:ext cx="3999761" cy="830956"/>
          </a:xfrm>
          <a:prstGeom prst="rect">
            <a:avLst/>
          </a:prstGeom>
          <a:noFill/>
          <a:ln>
            <a:noFill/>
          </a:ln>
        </p:spPr>
        <p:txBody>
          <a:bodyPr spcFirstLastPara="1" wrap="square" lIns="91433" tIns="45700" rIns="91433" bIns="45700" anchor="t" anchorCtr="0">
            <a:spAutoFit/>
          </a:bodyPr>
          <a:lstStyle/>
          <a:p>
            <a:pPr algn="ctr"/>
            <a:r>
              <a:rPr lang="en-GB" sz="1600" b="1" dirty="0">
                <a:solidFill>
                  <a:schemeClr val="bg1"/>
                </a:solidFill>
                <a:latin typeface="Abadi" panose="020B0604020104020204" pitchFamily="34" charset="0"/>
                <a:ea typeface="Calibri"/>
                <a:cs typeface="Calibri"/>
                <a:sym typeface="Calibri"/>
              </a:rPr>
              <a:t>Paper now published!</a:t>
            </a:r>
          </a:p>
          <a:p>
            <a:pPr algn="ctr"/>
            <a:r>
              <a:rPr lang="en-GB" sz="1600" dirty="0">
                <a:solidFill>
                  <a:schemeClr val="bg1"/>
                </a:solidFill>
                <a:latin typeface="Abadi MT Condensed Light" panose="020B0306030101010103" pitchFamily="34" charset="77"/>
                <a:cs typeface="Calibri"/>
                <a:sym typeface="Calibri"/>
              </a:rPr>
              <a:t>“Evidence for a steeper SMBH–Bulge mass relationship extended to low masses using TDE host galaxies”</a:t>
            </a:r>
            <a:endParaRPr sz="1600" dirty="0">
              <a:solidFill>
                <a:schemeClr val="bg1"/>
              </a:solidFill>
              <a:latin typeface="Abadi MT Condensed Light" panose="020B0306030101010103" pitchFamily="34" charset="77"/>
            </a:endParaRPr>
          </a:p>
        </p:txBody>
      </p:sp>
      <p:sp>
        <p:nvSpPr>
          <p:cNvPr id="9" name="Collate 8">
            <a:extLst>
              <a:ext uri="{FF2B5EF4-FFF2-40B4-BE49-F238E27FC236}">
                <a16:creationId xmlns:a16="http://schemas.microsoft.com/office/drawing/2014/main" id="{F75286FF-BD7C-0853-CC78-AD69640E683B}"/>
              </a:ext>
            </a:extLst>
          </p:cNvPr>
          <p:cNvSpPr/>
          <p:nvPr/>
        </p:nvSpPr>
        <p:spPr>
          <a:xfrm>
            <a:off x="4946946" y="197346"/>
            <a:ext cx="167539" cy="4405651"/>
          </a:xfrm>
          <a:prstGeom prst="flowChartCollate">
            <a:avLst/>
          </a:prstGeom>
          <a:solidFill>
            <a:srgbClr val="A68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ollate 9">
            <a:extLst>
              <a:ext uri="{FF2B5EF4-FFF2-40B4-BE49-F238E27FC236}">
                <a16:creationId xmlns:a16="http://schemas.microsoft.com/office/drawing/2014/main" id="{E6C3846C-9842-13AC-A293-FC92DC968560}"/>
              </a:ext>
            </a:extLst>
          </p:cNvPr>
          <p:cNvSpPr/>
          <p:nvPr/>
        </p:nvSpPr>
        <p:spPr>
          <a:xfrm>
            <a:off x="4946946" y="4805387"/>
            <a:ext cx="167539" cy="1789941"/>
          </a:xfrm>
          <a:prstGeom prst="flowChartCollate">
            <a:avLst/>
          </a:prstGeom>
          <a:solidFill>
            <a:srgbClr val="87A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descr="A qr code with a black border&#10;&#10;AI-generated content may be incorrect.">
            <a:extLst>
              <a:ext uri="{FF2B5EF4-FFF2-40B4-BE49-F238E27FC236}">
                <a16:creationId xmlns:a16="http://schemas.microsoft.com/office/drawing/2014/main" id="{3A4B5ADC-C0EC-9D6D-BF09-149D759AE2FB}"/>
              </a:ext>
            </a:extLst>
          </p:cNvPr>
          <p:cNvPicPr>
            <a:picLocks noChangeAspect="1"/>
          </p:cNvPicPr>
          <p:nvPr/>
        </p:nvPicPr>
        <p:blipFill>
          <a:blip r:embed="rId3"/>
          <a:stretch>
            <a:fillRect/>
          </a:stretch>
        </p:blipFill>
        <p:spPr>
          <a:xfrm>
            <a:off x="1506504" y="3537019"/>
            <a:ext cx="1608416" cy="1608416"/>
          </a:xfrm>
          <a:prstGeom prst="rect">
            <a:avLst/>
          </a:prstGeom>
        </p:spPr>
      </p:pic>
      <p:sp>
        <p:nvSpPr>
          <p:cNvPr id="12" name="Google Shape;351;p60">
            <a:extLst>
              <a:ext uri="{FF2B5EF4-FFF2-40B4-BE49-F238E27FC236}">
                <a16:creationId xmlns:a16="http://schemas.microsoft.com/office/drawing/2014/main" id="{04D048D6-D65D-E945-5F90-2916934E5DDB}"/>
              </a:ext>
            </a:extLst>
          </p:cNvPr>
          <p:cNvSpPr/>
          <p:nvPr/>
        </p:nvSpPr>
        <p:spPr>
          <a:xfrm>
            <a:off x="1430966" y="3429000"/>
            <a:ext cx="1759493" cy="1824455"/>
          </a:xfrm>
          <a:prstGeom prst="roundRect">
            <a:avLst>
              <a:gd name="adj" fmla="val 16667"/>
            </a:avLst>
          </a:prstGeom>
          <a:noFill/>
          <a:ln w="508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 name="Arc 2">
            <a:extLst>
              <a:ext uri="{FF2B5EF4-FFF2-40B4-BE49-F238E27FC236}">
                <a16:creationId xmlns:a16="http://schemas.microsoft.com/office/drawing/2014/main" id="{6B796B72-D9CD-8114-11AD-E9FE6802B36A}"/>
              </a:ext>
            </a:extLst>
          </p:cNvPr>
          <p:cNvSpPr/>
          <p:nvPr/>
        </p:nvSpPr>
        <p:spPr>
          <a:xfrm rot="14760770">
            <a:off x="988960" y="4323324"/>
            <a:ext cx="1033269" cy="1466048"/>
          </a:xfrm>
          <a:prstGeom prst="arc">
            <a:avLst>
              <a:gd name="adj1" fmla="val 15546632"/>
              <a:gd name="adj2" fmla="val 1535479"/>
            </a:avLst>
          </a:prstGeom>
          <a:ln w="38100" cap="flat" cmpd="sng" algn="ctr">
            <a:solidFill>
              <a:srgbClr val="DB709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6304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68E337-AF75-2355-6C2A-4B410E120F75}"/>
              </a:ext>
            </a:extLst>
          </p:cNvPr>
          <p:cNvSpPr/>
          <p:nvPr/>
        </p:nvSpPr>
        <p:spPr>
          <a:xfrm rot="5400000">
            <a:off x="4977712" y="-357910"/>
            <a:ext cx="6858002" cy="7570574"/>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6DE92B-0BB7-39D6-49C8-64D671288194}"/>
              </a:ext>
            </a:extLst>
          </p:cNvPr>
          <p:cNvSpPr/>
          <p:nvPr/>
        </p:nvSpPr>
        <p:spPr>
          <a:xfrm rot="10800000">
            <a:off x="5424617" y="629267"/>
            <a:ext cx="6141308" cy="5586182"/>
          </a:xfrm>
          <a:custGeom>
            <a:avLst/>
            <a:gdLst>
              <a:gd name="connsiteX0" fmla="*/ 0 w 6141308"/>
              <a:gd name="connsiteY0" fmla="*/ 0 h 5586182"/>
              <a:gd name="connsiteX1" fmla="*/ 558301 w 6141308"/>
              <a:gd name="connsiteY1" fmla="*/ 0 h 5586182"/>
              <a:gd name="connsiteX2" fmla="*/ 1116601 w 6141308"/>
              <a:gd name="connsiteY2" fmla="*/ 0 h 5586182"/>
              <a:gd name="connsiteX3" fmla="*/ 1797728 w 6141308"/>
              <a:gd name="connsiteY3" fmla="*/ 0 h 5586182"/>
              <a:gd name="connsiteX4" fmla="*/ 2294616 w 6141308"/>
              <a:gd name="connsiteY4" fmla="*/ 0 h 5586182"/>
              <a:gd name="connsiteX5" fmla="*/ 2791504 w 6141308"/>
              <a:gd name="connsiteY5" fmla="*/ 0 h 5586182"/>
              <a:gd name="connsiteX6" fmla="*/ 3349804 w 6141308"/>
              <a:gd name="connsiteY6" fmla="*/ 0 h 5586182"/>
              <a:gd name="connsiteX7" fmla="*/ 3969518 w 6141308"/>
              <a:gd name="connsiteY7" fmla="*/ 0 h 5586182"/>
              <a:gd name="connsiteX8" fmla="*/ 4589232 w 6141308"/>
              <a:gd name="connsiteY8" fmla="*/ 0 h 5586182"/>
              <a:gd name="connsiteX9" fmla="*/ 5208946 w 6141308"/>
              <a:gd name="connsiteY9" fmla="*/ 0 h 5586182"/>
              <a:gd name="connsiteX10" fmla="*/ 6141308 w 6141308"/>
              <a:gd name="connsiteY10" fmla="*/ 0 h 5586182"/>
              <a:gd name="connsiteX11" fmla="*/ 6141308 w 6141308"/>
              <a:gd name="connsiteY11" fmla="*/ 558618 h 5586182"/>
              <a:gd name="connsiteX12" fmla="*/ 6141308 w 6141308"/>
              <a:gd name="connsiteY12" fmla="*/ 1117236 h 5586182"/>
              <a:gd name="connsiteX13" fmla="*/ 6141308 w 6141308"/>
              <a:gd name="connsiteY13" fmla="*/ 1731716 h 5586182"/>
              <a:gd name="connsiteX14" fmla="*/ 6141308 w 6141308"/>
              <a:gd name="connsiteY14" fmla="*/ 2402058 h 5586182"/>
              <a:gd name="connsiteX15" fmla="*/ 6141308 w 6141308"/>
              <a:gd name="connsiteY15" fmla="*/ 3016538 h 5586182"/>
              <a:gd name="connsiteX16" fmla="*/ 6141308 w 6141308"/>
              <a:gd name="connsiteY16" fmla="*/ 3686880 h 5586182"/>
              <a:gd name="connsiteX17" fmla="*/ 6141308 w 6141308"/>
              <a:gd name="connsiteY17" fmla="*/ 4301360 h 5586182"/>
              <a:gd name="connsiteX18" fmla="*/ 6141308 w 6141308"/>
              <a:gd name="connsiteY18" fmla="*/ 4748255 h 5586182"/>
              <a:gd name="connsiteX19" fmla="*/ 6141308 w 6141308"/>
              <a:gd name="connsiteY19" fmla="*/ 5586182 h 5586182"/>
              <a:gd name="connsiteX20" fmla="*/ 5644420 w 6141308"/>
              <a:gd name="connsiteY20" fmla="*/ 5586182 h 5586182"/>
              <a:gd name="connsiteX21" fmla="*/ 5086120 w 6141308"/>
              <a:gd name="connsiteY21" fmla="*/ 5586182 h 5586182"/>
              <a:gd name="connsiteX22" fmla="*/ 4712058 w 6141308"/>
              <a:gd name="connsiteY22" fmla="*/ 5586182 h 5586182"/>
              <a:gd name="connsiteX23" fmla="*/ 4215170 w 6141308"/>
              <a:gd name="connsiteY23" fmla="*/ 5586182 h 5586182"/>
              <a:gd name="connsiteX24" fmla="*/ 3595457 w 6141308"/>
              <a:gd name="connsiteY24" fmla="*/ 5586182 h 5586182"/>
              <a:gd name="connsiteX25" fmla="*/ 3159982 w 6141308"/>
              <a:gd name="connsiteY25" fmla="*/ 5586182 h 5586182"/>
              <a:gd name="connsiteX26" fmla="*/ 2478855 w 6141308"/>
              <a:gd name="connsiteY26" fmla="*/ 5586182 h 5586182"/>
              <a:gd name="connsiteX27" fmla="*/ 1797728 w 6141308"/>
              <a:gd name="connsiteY27" fmla="*/ 5586182 h 5586182"/>
              <a:gd name="connsiteX28" fmla="*/ 1239428 w 6141308"/>
              <a:gd name="connsiteY28" fmla="*/ 5586182 h 5586182"/>
              <a:gd name="connsiteX29" fmla="*/ 558301 w 6141308"/>
              <a:gd name="connsiteY29" fmla="*/ 5586182 h 5586182"/>
              <a:gd name="connsiteX30" fmla="*/ 0 w 6141308"/>
              <a:gd name="connsiteY30" fmla="*/ 5586182 h 5586182"/>
              <a:gd name="connsiteX31" fmla="*/ 0 w 6141308"/>
              <a:gd name="connsiteY31" fmla="*/ 4971702 h 5586182"/>
              <a:gd name="connsiteX32" fmla="*/ 0 w 6141308"/>
              <a:gd name="connsiteY32" fmla="*/ 4524807 h 5586182"/>
              <a:gd name="connsiteX33" fmla="*/ 0 w 6141308"/>
              <a:gd name="connsiteY33" fmla="*/ 4077913 h 5586182"/>
              <a:gd name="connsiteX34" fmla="*/ 0 w 6141308"/>
              <a:gd name="connsiteY34" fmla="*/ 3631018 h 5586182"/>
              <a:gd name="connsiteX35" fmla="*/ 0 w 6141308"/>
              <a:gd name="connsiteY35" fmla="*/ 3128262 h 5586182"/>
              <a:gd name="connsiteX36" fmla="*/ 0 w 6141308"/>
              <a:gd name="connsiteY36" fmla="*/ 2681367 h 5586182"/>
              <a:gd name="connsiteX37" fmla="*/ 0 w 6141308"/>
              <a:gd name="connsiteY37" fmla="*/ 2178611 h 5586182"/>
              <a:gd name="connsiteX38" fmla="*/ 0 w 6141308"/>
              <a:gd name="connsiteY38" fmla="*/ 1564131 h 5586182"/>
              <a:gd name="connsiteX39" fmla="*/ 0 w 6141308"/>
              <a:gd name="connsiteY39" fmla="*/ 1117236 h 5586182"/>
              <a:gd name="connsiteX40" fmla="*/ 0 w 6141308"/>
              <a:gd name="connsiteY40" fmla="*/ 726204 h 5586182"/>
              <a:gd name="connsiteX41" fmla="*/ 0 w 6141308"/>
              <a:gd name="connsiteY41" fmla="*/ 0 h 558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141308" h="5586182" fill="none" extrusionOk="0">
                <a:moveTo>
                  <a:pt x="0" y="0"/>
                </a:moveTo>
                <a:cubicBezTo>
                  <a:pt x="143963" y="-57311"/>
                  <a:pt x="353740" y="28227"/>
                  <a:pt x="558301" y="0"/>
                </a:cubicBezTo>
                <a:cubicBezTo>
                  <a:pt x="762862" y="-28227"/>
                  <a:pt x="990169" y="63014"/>
                  <a:pt x="1116601" y="0"/>
                </a:cubicBezTo>
                <a:cubicBezTo>
                  <a:pt x="1243033" y="-63014"/>
                  <a:pt x="1578692" y="39866"/>
                  <a:pt x="1797728" y="0"/>
                </a:cubicBezTo>
                <a:cubicBezTo>
                  <a:pt x="2016764" y="-39866"/>
                  <a:pt x="2100407" y="16688"/>
                  <a:pt x="2294616" y="0"/>
                </a:cubicBezTo>
                <a:cubicBezTo>
                  <a:pt x="2488825" y="-16688"/>
                  <a:pt x="2649803" y="47371"/>
                  <a:pt x="2791504" y="0"/>
                </a:cubicBezTo>
                <a:cubicBezTo>
                  <a:pt x="2933205" y="-47371"/>
                  <a:pt x="3205880" y="49500"/>
                  <a:pt x="3349804" y="0"/>
                </a:cubicBezTo>
                <a:cubicBezTo>
                  <a:pt x="3493728" y="-49500"/>
                  <a:pt x="3667650" y="1402"/>
                  <a:pt x="3969518" y="0"/>
                </a:cubicBezTo>
                <a:cubicBezTo>
                  <a:pt x="4271386" y="-1402"/>
                  <a:pt x="4380770" y="23984"/>
                  <a:pt x="4589232" y="0"/>
                </a:cubicBezTo>
                <a:cubicBezTo>
                  <a:pt x="4797694" y="-23984"/>
                  <a:pt x="4987171" y="37567"/>
                  <a:pt x="5208946" y="0"/>
                </a:cubicBezTo>
                <a:cubicBezTo>
                  <a:pt x="5430721" y="-37567"/>
                  <a:pt x="5904018" y="106654"/>
                  <a:pt x="6141308" y="0"/>
                </a:cubicBezTo>
                <a:cubicBezTo>
                  <a:pt x="6154370" y="224405"/>
                  <a:pt x="6095503" y="432916"/>
                  <a:pt x="6141308" y="558618"/>
                </a:cubicBezTo>
                <a:cubicBezTo>
                  <a:pt x="6187113" y="684320"/>
                  <a:pt x="6102011" y="971928"/>
                  <a:pt x="6141308" y="1117236"/>
                </a:cubicBezTo>
                <a:cubicBezTo>
                  <a:pt x="6180605" y="1262544"/>
                  <a:pt x="6110829" y="1478854"/>
                  <a:pt x="6141308" y="1731716"/>
                </a:cubicBezTo>
                <a:cubicBezTo>
                  <a:pt x="6171787" y="1984578"/>
                  <a:pt x="6104942" y="2154263"/>
                  <a:pt x="6141308" y="2402058"/>
                </a:cubicBezTo>
                <a:cubicBezTo>
                  <a:pt x="6177674" y="2649853"/>
                  <a:pt x="6100151" y="2839665"/>
                  <a:pt x="6141308" y="3016538"/>
                </a:cubicBezTo>
                <a:cubicBezTo>
                  <a:pt x="6182465" y="3193411"/>
                  <a:pt x="6140834" y="3508009"/>
                  <a:pt x="6141308" y="3686880"/>
                </a:cubicBezTo>
                <a:cubicBezTo>
                  <a:pt x="6141782" y="3865751"/>
                  <a:pt x="6125602" y="4095713"/>
                  <a:pt x="6141308" y="4301360"/>
                </a:cubicBezTo>
                <a:cubicBezTo>
                  <a:pt x="6157014" y="4507007"/>
                  <a:pt x="6090011" y="4581861"/>
                  <a:pt x="6141308" y="4748255"/>
                </a:cubicBezTo>
                <a:cubicBezTo>
                  <a:pt x="6192605" y="4914649"/>
                  <a:pt x="6088887" y="5356228"/>
                  <a:pt x="6141308" y="5586182"/>
                </a:cubicBezTo>
                <a:cubicBezTo>
                  <a:pt x="5922344" y="5629677"/>
                  <a:pt x="5769482" y="5560648"/>
                  <a:pt x="5644420" y="5586182"/>
                </a:cubicBezTo>
                <a:cubicBezTo>
                  <a:pt x="5519358" y="5611716"/>
                  <a:pt x="5207002" y="5523348"/>
                  <a:pt x="5086120" y="5586182"/>
                </a:cubicBezTo>
                <a:cubicBezTo>
                  <a:pt x="4965238" y="5649016"/>
                  <a:pt x="4885592" y="5551148"/>
                  <a:pt x="4712058" y="5586182"/>
                </a:cubicBezTo>
                <a:cubicBezTo>
                  <a:pt x="4538524" y="5621216"/>
                  <a:pt x="4415645" y="5543981"/>
                  <a:pt x="4215170" y="5586182"/>
                </a:cubicBezTo>
                <a:cubicBezTo>
                  <a:pt x="4014695" y="5628383"/>
                  <a:pt x="3767284" y="5526149"/>
                  <a:pt x="3595457" y="5586182"/>
                </a:cubicBezTo>
                <a:cubicBezTo>
                  <a:pt x="3423630" y="5646215"/>
                  <a:pt x="3336449" y="5536353"/>
                  <a:pt x="3159982" y="5586182"/>
                </a:cubicBezTo>
                <a:cubicBezTo>
                  <a:pt x="2983515" y="5636011"/>
                  <a:pt x="2796978" y="5534004"/>
                  <a:pt x="2478855" y="5586182"/>
                </a:cubicBezTo>
                <a:cubicBezTo>
                  <a:pt x="2160732" y="5638360"/>
                  <a:pt x="1961083" y="5561404"/>
                  <a:pt x="1797728" y="5586182"/>
                </a:cubicBezTo>
                <a:cubicBezTo>
                  <a:pt x="1634373" y="5610960"/>
                  <a:pt x="1391152" y="5548221"/>
                  <a:pt x="1239428" y="5586182"/>
                </a:cubicBezTo>
                <a:cubicBezTo>
                  <a:pt x="1087704" y="5624143"/>
                  <a:pt x="877770" y="5545391"/>
                  <a:pt x="558301" y="5586182"/>
                </a:cubicBezTo>
                <a:cubicBezTo>
                  <a:pt x="238832" y="5626973"/>
                  <a:pt x="136297" y="5562434"/>
                  <a:pt x="0" y="5586182"/>
                </a:cubicBezTo>
                <a:cubicBezTo>
                  <a:pt x="-54475" y="5407815"/>
                  <a:pt x="66792" y="5274965"/>
                  <a:pt x="0" y="4971702"/>
                </a:cubicBezTo>
                <a:cubicBezTo>
                  <a:pt x="-66792" y="4668439"/>
                  <a:pt x="30701" y="4644063"/>
                  <a:pt x="0" y="4524807"/>
                </a:cubicBezTo>
                <a:cubicBezTo>
                  <a:pt x="-30701" y="4405552"/>
                  <a:pt x="45803" y="4189788"/>
                  <a:pt x="0" y="4077913"/>
                </a:cubicBezTo>
                <a:cubicBezTo>
                  <a:pt x="-45803" y="3966038"/>
                  <a:pt x="32404" y="3755455"/>
                  <a:pt x="0" y="3631018"/>
                </a:cubicBezTo>
                <a:cubicBezTo>
                  <a:pt x="-32404" y="3506582"/>
                  <a:pt x="36341" y="3371598"/>
                  <a:pt x="0" y="3128262"/>
                </a:cubicBezTo>
                <a:cubicBezTo>
                  <a:pt x="-36341" y="2884926"/>
                  <a:pt x="47684" y="2834931"/>
                  <a:pt x="0" y="2681367"/>
                </a:cubicBezTo>
                <a:cubicBezTo>
                  <a:pt x="-47684" y="2527803"/>
                  <a:pt x="44110" y="2294352"/>
                  <a:pt x="0" y="2178611"/>
                </a:cubicBezTo>
                <a:cubicBezTo>
                  <a:pt x="-44110" y="2062870"/>
                  <a:pt x="50660" y="1718487"/>
                  <a:pt x="0" y="1564131"/>
                </a:cubicBezTo>
                <a:cubicBezTo>
                  <a:pt x="-50660" y="1409775"/>
                  <a:pt x="43696" y="1318183"/>
                  <a:pt x="0" y="1117236"/>
                </a:cubicBezTo>
                <a:cubicBezTo>
                  <a:pt x="-43696" y="916290"/>
                  <a:pt x="11045" y="883911"/>
                  <a:pt x="0" y="726204"/>
                </a:cubicBezTo>
                <a:cubicBezTo>
                  <a:pt x="-11045" y="568497"/>
                  <a:pt x="16148" y="336459"/>
                  <a:pt x="0" y="0"/>
                </a:cubicBezTo>
                <a:close/>
              </a:path>
              <a:path w="6141308" h="5586182" stroke="0" extrusionOk="0">
                <a:moveTo>
                  <a:pt x="0" y="0"/>
                </a:moveTo>
                <a:cubicBezTo>
                  <a:pt x="153885" y="-48381"/>
                  <a:pt x="318762" y="15984"/>
                  <a:pt x="496888" y="0"/>
                </a:cubicBezTo>
                <a:cubicBezTo>
                  <a:pt x="675014" y="-15984"/>
                  <a:pt x="716368" y="15065"/>
                  <a:pt x="870949" y="0"/>
                </a:cubicBezTo>
                <a:cubicBezTo>
                  <a:pt x="1025530" y="-15065"/>
                  <a:pt x="1222714" y="5492"/>
                  <a:pt x="1552076" y="0"/>
                </a:cubicBezTo>
                <a:cubicBezTo>
                  <a:pt x="1881438" y="-5492"/>
                  <a:pt x="1815392" y="16659"/>
                  <a:pt x="2048964" y="0"/>
                </a:cubicBezTo>
                <a:cubicBezTo>
                  <a:pt x="2282536" y="-16659"/>
                  <a:pt x="2416225" y="614"/>
                  <a:pt x="2545851" y="0"/>
                </a:cubicBezTo>
                <a:cubicBezTo>
                  <a:pt x="2675477" y="-614"/>
                  <a:pt x="3024404" y="44100"/>
                  <a:pt x="3226978" y="0"/>
                </a:cubicBezTo>
                <a:cubicBezTo>
                  <a:pt x="3429552" y="-44100"/>
                  <a:pt x="3539543" y="48993"/>
                  <a:pt x="3662453" y="0"/>
                </a:cubicBezTo>
                <a:cubicBezTo>
                  <a:pt x="3785364" y="-48993"/>
                  <a:pt x="4195268" y="6962"/>
                  <a:pt x="4343580" y="0"/>
                </a:cubicBezTo>
                <a:cubicBezTo>
                  <a:pt x="4491892" y="-6962"/>
                  <a:pt x="4694563" y="80876"/>
                  <a:pt x="5024707" y="0"/>
                </a:cubicBezTo>
                <a:cubicBezTo>
                  <a:pt x="5354851" y="-80876"/>
                  <a:pt x="5469342" y="54085"/>
                  <a:pt x="5583007" y="0"/>
                </a:cubicBezTo>
                <a:cubicBezTo>
                  <a:pt x="5696672" y="-54085"/>
                  <a:pt x="5918366" y="27934"/>
                  <a:pt x="6141308" y="0"/>
                </a:cubicBezTo>
                <a:cubicBezTo>
                  <a:pt x="6190602" y="190996"/>
                  <a:pt x="6109157" y="273685"/>
                  <a:pt x="6141308" y="502756"/>
                </a:cubicBezTo>
                <a:cubicBezTo>
                  <a:pt x="6173459" y="731827"/>
                  <a:pt x="6126843" y="800798"/>
                  <a:pt x="6141308" y="893789"/>
                </a:cubicBezTo>
                <a:cubicBezTo>
                  <a:pt x="6155773" y="986780"/>
                  <a:pt x="6090985" y="1267734"/>
                  <a:pt x="6141308" y="1452407"/>
                </a:cubicBezTo>
                <a:cubicBezTo>
                  <a:pt x="6191631" y="1637080"/>
                  <a:pt x="6094989" y="1833442"/>
                  <a:pt x="6141308" y="2011026"/>
                </a:cubicBezTo>
                <a:cubicBezTo>
                  <a:pt x="6187627" y="2188610"/>
                  <a:pt x="6134113" y="2420342"/>
                  <a:pt x="6141308" y="2569644"/>
                </a:cubicBezTo>
                <a:cubicBezTo>
                  <a:pt x="6148503" y="2718946"/>
                  <a:pt x="6090512" y="2906182"/>
                  <a:pt x="6141308" y="3184124"/>
                </a:cubicBezTo>
                <a:cubicBezTo>
                  <a:pt x="6192104" y="3462066"/>
                  <a:pt x="6136545" y="3594974"/>
                  <a:pt x="6141308" y="3798604"/>
                </a:cubicBezTo>
                <a:cubicBezTo>
                  <a:pt x="6146071" y="4002234"/>
                  <a:pt x="6106352" y="4130324"/>
                  <a:pt x="6141308" y="4413084"/>
                </a:cubicBezTo>
                <a:cubicBezTo>
                  <a:pt x="6176264" y="4695844"/>
                  <a:pt x="6098384" y="4672066"/>
                  <a:pt x="6141308" y="4804117"/>
                </a:cubicBezTo>
                <a:cubicBezTo>
                  <a:pt x="6184232" y="4936168"/>
                  <a:pt x="6077254" y="5403691"/>
                  <a:pt x="6141308" y="5586182"/>
                </a:cubicBezTo>
                <a:cubicBezTo>
                  <a:pt x="6003914" y="5591304"/>
                  <a:pt x="5807137" y="5522215"/>
                  <a:pt x="5521594" y="5586182"/>
                </a:cubicBezTo>
                <a:cubicBezTo>
                  <a:pt x="5236051" y="5650149"/>
                  <a:pt x="5202562" y="5581302"/>
                  <a:pt x="5086120" y="5586182"/>
                </a:cubicBezTo>
                <a:cubicBezTo>
                  <a:pt x="4969678" y="5591062"/>
                  <a:pt x="4696456" y="5535926"/>
                  <a:pt x="4527819" y="5586182"/>
                </a:cubicBezTo>
                <a:cubicBezTo>
                  <a:pt x="4359182" y="5636438"/>
                  <a:pt x="4307163" y="5542973"/>
                  <a:pt x="4153757" y="5586182"/>
                </a:cubicBezTo>
                <a:cubicBezTo>
                  <a:pt x="4000351" y="5629391"/>
                  <a:pt x="3867746" y="5555119"/>
                  <a:pt x="3779696" y="5586182"/>
                </a:cubicBezTo>
                <a:cubicBezTo>
                  <a:pt x="3691646" y="5617245"/>
                  <a:pt x="3358214" y="5533195"/>
                  <a:pt x="3221395" y="5586182"/>
                </a:cubicBezTo>
                <a:cubicBezTo>
                  <a:pt x="3084576" y="5639169"/>
                  <a:pt x="2957377" y="5536861"/>
                  <a:pt x="2785921" y="5586182"/>
                </a:cubicBezTo>
                <a:cubicBezTo>
                  <a:pt x="2614465" y="5635503"/>
                  <a:pt x="2342030" y="5536469"/>
                  <a:pt x="2166207" y="5586182"/>
                </a:cubicBezTo>
                <a:cubicBezTo>
                  <a:pt x="1990384" y="5635895"/>
                  <a:pt x="1848869" y="5542392"/>
                  <a:pt x="1730732" y="5586182"/>
                </a:cubicBezTo>
                <a:cubicBezTo>
                  <a:pt x="1612596" y="5629972"/>
                  <a:pt x="1267676" y="5546152"/>
                  <a:pt x="1111018" y="5586182"/>
                </a:cubicBezTo>
                <a:cubicBezTo>
                  <a:pt x="954360" y="5626212"/>
                  <a:pt x="862305" y="5550262"/>
                  <a:pt x="736957" y="5586182"/>
                </a:cubicBezTo>
                <a:cubicBezTo>
                  <a:pt x="611609" y="5622102"/>
                  <a:pt x="282321" y="5513981"/>
                  <a:pt x="0" y="5586182"/>
                </a:cubicBezTo>
                <a:cubicBezTo>
                  <a:pt x="-45270" y="5447907"/>
                  <a:pt x="38496" y="5242739"/>
                  <a:pt x="0" y="5139287"/>
                </a:cubicBezTo>
                <a:cubicBezTo>
                  <a:pt x="-38496" y="5035835"/>
                  <a:pt x="27061" y="4610479"/>
                  <a:pt x="0" y="4468946"/>
                </a:cubicBezTo>
                <a:cubicBezTo>
                  <a:pt x="-27061" y="4327413"/>
                  <a:pt x="47903" y="4207049"/>
                  <a:pt x="0" y="3966189"/>
                </a:cubicBezTo>
                <a:cubicBezTo>
                  <a:pt x="-47903" y="3725329"/>
                  <a:pt x="67580" y="3479801"/>
                  <a:pt x="0" y="3295847"/>
                </a:cubicBezTo>
                <a:cubicBezTo>
                  <a:pt x="-67580" y="3111893"/>
                  <a:pt x="17689" y="3055319"/>
                  <a:pt x="0" y="2848953"/>
                </a:cubicBezTo>
                <a:cubicBezTo>
                  <a:pt x="-17689" y="2642587"/>
                  <a:pt x="19838" y="2560125"/>
                  <a:pt x="0" y="2457920"/>
                </a:cubicBezTo>
                <a:cubicBezTo>
                  <a:pt x="-19838" y="2355715"/>
                  <a:pt x="38088" y="2174528"/>
                  <a:pt x="0" y="2066887"/>
                </a:cubicBezTo>
                <a:cubicBezTo>
                  <a:pt x="-38088" y="1959246"/>
                  <a:pt x="14273" y="1632799"/>
                  <a:pt x="0" y="1452407"/>
                </a:cubicBezTo>
                <a:cubicBezTo>
                  <a:pt x="-14273" y="1272015"/>
                  <a:pt x="21141" y="1250963"/>
                  <a:pt x="0" y="1061375"/>
                </a:cubicBezTo>
                <a:cubicBezTo>
                  <a:pt x="-21141" y="871787"/>
                  <a:pt x="54152" y="673386"/>
                  <a:pt x="0" y="502756"/>
                </a:cubicBezTo>
                <a:cubicBezTo>
                  <a:pt x="-54152" y="332126"/>
                  <a:pt x="59081" y="117376"/>
                  <a:pt x="0" y="0"/>
                </a:cubicBezTo>
                <a:close/>
              </a:path>
            </a:pathLst>
          </a:custGeom>
          <a:solidFill>
            <a:schemeClr val="bg1"/>
          </a:solidFill>
          <a:ln w="76200">
            <a:solidFill>
              <a:srgbClr val="FAAD2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oogle Shape;75;p16" descr="Chart, scatter chart&#10;&#10;Description automatically generated">
            <a:extLst>
              <a:ext uri="{FF2B5EF4-FFF2-40B4-BE49-F238E27FC236}">
                <a16:creationId xmlns:a16="http://schemas.microsoft.com/office/drawing/2014/main" id="{DF82A0FA-E848-F6A8-9EC2-FE4B9EF995AD}"/>
              </a:ext>
            </a:extLst>
          </p:cNvPr>
          <p:cNvPicPr preferRelativeResize="0"/>
          <p:nvPr/>
        </p:nvPicPr>
        <p:blipFill rotWithShape="1">
          <a:blip r:embed="rId2">
            <a:alphaModFix/>
          </a:blip>
          <a:srcRect/>
          <a:stretch/>
        </p:blipFill>
        <p:spPr>
          <a:xfrm>
            <a:off x="5602592" y="809216"/>
            <a:ext cx="5785357" cy="5239568"/>
          </a:xfrm>
          <a:custGeom>
            <a:avLst/>
            <a:gdLst>
              <a:gd name="connsiteX0" fmla="*/ 0 w 5785357"/>
              <a:gd name="connsiteY0" fmla="*/ 0 h 5239568"/>
              <a:gd name="connsiteX1" fmla="*/ 520682 w 5785357"/>
              <a:gd name="connsiteY1" fmla="*/ 0 h 5239568"/>
              <a:gd name="connsiteX2" fmla="*/ 925657 w 5785357"/>
              <a:gd name="connsiteY2" fmla="*/ 0 h 5239568"/>
              <a:gd name="connsiteX3" fmla="*/ 1619900 w 5785357"/>
              <a:gd name="connsiteY3" fmla="*/ 0 h 5239568"/>
              <a:gd name="connsiteX4" fmla="*/ 2140582 w 5785357"/>
              <a:gd name="connsiteY4" fmla="*/ 0 h 5239568"/>
              <a:gd name="connsiteX5" fmla="*/ 2661264 w 5785357"/>
              <a:gd name="connsiteY5" fmla="*/ 0 h 5239568"/>
              <a:gd name="connsiteX6" fmla="*/ 3355507 w 5785357"/>
              <a:gd name="connsiteY6" fmla="*/ 0 h 5239568"/>
              <a:gd name="connsiteX7" fmla="*/ 3818336 w 5785357"/>
              <a:gd name="connsiteY7" fmla="*/ 0 h 5239568"/>
              <a:gd name="connsiteX8" fmla="*/ 4512578 w 5785357"/>
              <a:gd name="connsiteY8" fmla="*/ 0 h 5239568"/>
              <a:gd name="connsiteX9" fmla="*/ 5206821 w 5785357"/>
              <a:gd name="connsiteY9" fmla="*/ 0 h 5239568"/>
              <a:gd name="connsiteX10" fmla="*/ 5785357 w 5785357"/>
              <a:gd name="connsiteY10" fmla="*/ 0 h 5239568"/>
              <a:gd name="connsiteX11" fmla="*/ 5785357 w 5785357"/>
              <a:gd name="connsiteY11" fmla="*/ 686966 h 5239568"/>
              <a:gd name="connsiteX12" fmla="*/ 5785357 w 5785357"/>
              <a:gd name="connsiteY12" fmla="*/ 1321535 h 5239568"/>
              <a:gd name="connsiteX13" fmla="*/ 5785357 w 5785357"/>
              <a:gd name="connsiteY13" fmla="*/ 1746523 h 5239568"/>
              <a:gd name="connsiteX14" fmla="*/ 5785357 w 5785357"/>
              <a:gd name="connsiteY14" fmla="*/ 2328697 h 5239568"/>
              <a:gd name="connsiteX15" fmla="*/ 5785357 w 5785357"/>
              <a:gd name="connsiteY15" fmla="*/ 2910871 h 5239568"/>
              <a:gd name="connsiteX16" fmla="*/ 5785357 w 5785357"/>
              <a:gd name="connsiteY16" fmla="*/ 3493045 h 5239568"/>
              <a:gd name="connsiteX17" fmla="*/ 5785357 w 5785357"/>
              <a:gd name="connsiteY17" fmla="*/ 4127615 h 5239568"/>
              <a:gd name="connsiteX18" fmla="*/ 5785357 w 5785357"/>
              <a:gd name="connsiteY18" fmla="*/ 5239568 h 5239568"/>
              <a:gd name="connsiteX19" fmla="*/ 5148968 w 5785357"/>
              <a:gd name="connsiteY19" fmla="*/ 5239568 h 5239568"/>
              <a:gd name="connsiteX20" fmla="*/ 4686139 w 5785357"/>
              <a:gd name="connsiteY20" fmla="*/ 5239568 h 5239568"/>
              <a:gd name="connsiteX21" fmla="*/ 3991896 w 5785357"/>
              <a:gd name="connsiteY21" fmla="*/ 5239568 h 5239568"/>
              <a:gd name="connsiteX22" fmla="*/ 3413361 w 5785357"/>
              <a:gd name="connsiteY22" fmla="*/ 5239568 h 5239568"/>
              <a:gd name="connsiteX23" fmla="*/ 2950532 w 5785357"/>
              <a:gd name="connsiteY23" fmla="*/ 5239568 h 5239568"/>
              <a:gd name="connsiteX24" fmla="*/ 2371996 w 5785357"/>
              <a:gd name="connsiteY24" fmla="*/ 5239568 h 5239568"/>
              <a:gd name="connsiteX25" fmla="*/ 1967021 w 5785357"/>
              <a:gd name="connsiteY25" fmla="*/ 5239568 h 5239568"/>
              <a:gd name="connsiteX26" fmla="*/ 1562046 w 5785357"/>
              <a:gd name="connsiteY26" fmla="*/ 5239568 h 5239568"/>
              <a:gd name="connsiteX27" fmla="*/ 983511 w 5785357"/>
              <a:gd name="connsiteY27" fmla="*/ 5239568 h 5239568"/>
              <a:gd name="connsiteX28" fmla="*/ 520682 w 5785357"/>
              <a:gd name="connsiteY28" fmla="*/ 5239568 h 5239568"/>
              <a:gd name="connsiteX29" fmla="*/ 0 w 5785357"/>
              <a:gd name="connsiteY29" fmla="*/ 5239568 h 5239568"/>
              <a:gd name="connsiteX30" fmla="*/ 0 w 5785357"/>
              <a:gd name="connsiteY30" fmla="*/ 4762185 h 5239568"/>
              <a:gd name="connsiteX31" fmla="*/ 0 w 5785357"/>
              <a:gd name="connsiteY31" fmla="*/ 4337198 h 5239568"/>
              <a:gd name="connsiteX32" fmla="*/ 0 w 5785357"/>
              <a:gd name="connsiteY32" fmla="*/ 3702628 h 5239568"/>
              <a:gd name="connsiteX33" fmla="*/ 0 w 5785357"/>
              <a:gd name="connsiteY33" fmla="*/ 3225245 h 5239568"/>
              <a:gd name="connsiteX34" fmla="*/ 0 w 5785357"/>
              <a:gd name="connsiteY34" fmla="*/ 2590675 h 5239568"/>
              <a:gd name="connsiteX35" fmla="*/ 0 w 5785357"/>
              <a:gd name="connsiteY35" fmla="*/ 1903710 h 5239568"/>
              <a:gd name="connsiteX36" fmla="*/ 0 w 5785357"/>
              <a:gd name="connsiteY36" fmla="*/ 1373931 h 5239568"/>
              <a:gd name="connsiteX37" fmla="*/ 0 w 5785357"/>
              <a:gd name="connsiteY37" fmla="*/ 686966 h 5239568"/>
              <a:gd name="connsiteX38" fmla="*/ 0 w 5785357"/>
              <a:gd name="connsiteY38" fmla="*/ 0 h 52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85357" h="5239568" extrusionOk="0">
                <a:moveTo>
                  <a:pt x="0" y="0"/>
                </a:moveTo>
                <a:cubicBezTo>
                  <a:pt x="238654" y="-13484"/>
                  <a:pt x="316337" y="23612"/>
                  <a:pt x="520682" y="0"/>
                </a:cubicBezTo>
                <a:cubicBezTo>
                  <a:pt x="725027" y="-23612"/>
                  <a:pt x="840455" y="13046"/>
                  <a:pt x="925657" y="0"/>
                </a:cubicBezTo>
                <a:cubicBezTo>
                  <a:pt x="1010859" y="-13046"/>
                  <a:pt x="1383287" y="28842"/>
                  <a:pt x="1619900" y="0"/>
                </a:cubicBezTo>
                <a:cubicBezTo>
                  <a:pt x="1856513" y="-28842"/>
                  <a:pt x="2033778" y="5418"/>
                  <a:pt x="2140582" y="0"/>
                </a:cubicBezTo>
                <a:cubicBezTo>
                  <a:pt x="2247386" y="-5418"/>
                  <a:pt x="2506230" y="49749"/>
                  <a:pt x="2661264" y="0"/>
                </a:cubicBezTo>
                <a:cubicBezTo>
                  <a:pt x="2816298" y="-49749"/>
                  <a:pt x="3126559" y="71309"/>
                  <a:pt x="3355507" y="0"/>
                </a:cubicBezTo>
                <a:cubicBezTo>
                  <a:pt x="3584455" y="-71309"/>
                  <a:pt x="3694466" y="33784"/>
                  <a:pt x="3818336" y="0"/>
                </a:cubicBezTo>
                <a:cubicBezTo>
                  <a:pt x="3942206" y="-33784"/>
                  <a:pt x="4353877" y="39090"/>
                  <a:pt x="4512578" y="0"/>
                </a:cubicBezTo>
                <a:cubicBezTo>
                  <a:pt x="4671279" y="-39090"/>
                  <a:pt x="4947292" y="57094"/>
                  <a:pt x="5206821" y="0"/>
                </a:cubicBezTo>
                <a:cubicBezTo>
                  <a:pt x="5466350" y="-57094"/>
                  <a:pt x="5584873" y="61577"/>
                  <a:pt x="5785357" y="0"/>
                </a:cubicBezTo>
                <a:cubicBezTo>
                  <a:pt x="5798525" y="201647"/>
                  <a:pt x="5782567" y="409615"/>
                  <a:pt x="5785357" y="686966"/>
                </a:cubicBezTo>
                <a:cubicBezTo>
                  <a:pt x="5788147" y="964317"/>
                  <a:pt x="5735275" y="1105921"/>
                  <a:pt x="5785357" y="1321535"/>
                </a:cubicBezTo>
                <a:cubicBezTo>
                  <a:pt x="5835439" y="1537149"/>
                  <a:pt x="5734702" y="1593661"/>
                  <a:pt x="5785357" y="1746523"/>
                </a:cubicBezTo>
                <a:cubicBezTo>
                  <a:pt x="5836012" y="1899385"/>
                  <a:pt x="5771011" y="2104651"/>
                  <a:pt x="5785357" y="2328697"/>
                </a:cubicBezTo>
                <a:cubicBezTo>
                  <a:pt x="5799703" y="2552743"/>
                  <a:pt x="5767501" y="2729934"/>
                  <a:pt x="5785357" y="2910871"/>
                </a:cubicBezTo>
                <a:cubicBezTo>
                  <a:pt x="5803213" y="3091808"/>
                  <a:pt x="5747420" y="3244354"/>
                  <a:pt x="5785357" y="3493045"/>
                </a:cubicBezTo>
                <a:cubicBezTo>
                  <a:pt x="5823294" y="3741736"/>
                  <a:pt x="5711430" y="3854013"/>
                  <a:pt x="5785357" y="4127615"/>
                </a:cubicBezTo>
                <a:cubicBezTo>
                  <a:pt x="5859284" y="4401217"/>
                  <a:pt x="5690257" y="4868264"/>
                  <a:pt x="5785357" y="5239568"/>
                </a:cubicBezTo>
                <a:cubicBezTo>
                  <a:pt x="5609918" y="5304685"/>
                  <a:pt x="5325859" y="5192565"/>
                  <a:pt x="5148968" y="5239568"/>
                </a:cubicBezTo>
                <a:cubicBezTo>
                  <a:pt x="4972077" y="5286571"/>
                  <a:pt x="4877722" y="5198150"/>
                  <a:pt x="4686139" y="5239568"/>
                </a:cubicBezTo>
                <a:cubicBezTo>
                  <a:pt x="4494556" y="5280986"/>
                  <a:pt x="4166216" y="5186043"/>
                  <a:pt x="3991896" y="5239568"/>
                </a:cubicBezTo>
                <a:cubicBezTo>
                  <a:pt x="3817576" y="5293093"/>
                  <a:pt x="3646712" y="5193199"/>
                  <a:pt x="3413361" y="5239568"/>
                </a:cubicBezTo>
                <a:cubicBezTo>
                  <a:pt x="3180010" y="5285937"/>
                  <a:pt x="3077965" y="5229209"/>
                  <a:pt x="2950532" y="5239568"/>
                </a:cubicBezTo>
                <a:cubicBezTo>
                  <a:pt x="2823099" y="5249927"/>
                  <a:pt x="2609413" y="5229336"/>
                  <a:pt x="2371996" y="5239568"/>
                </a:cubicBezTo>
                <a:cubicBezTo>
                  <a:pt x="2134579" y="5249800"/>
                  <a:pt x="2102110" y="5195483"/>
                  <a:pt x="1967021" y="5239568"/>
                </a:cubicBezTo>
                <a:cubicBezTo>
                  <a:pt x="1831933" y="5283653"/>
                  <a:pt x="1686955" y="5226539"/>
                  <a:pt x="1562046" y="5239568"/>
                </a:cubicBezTo>
                <a:cubicBezTo>
                  <a:pt x="1437137" y="5252597"/>
                  <a:pt x="1107790" y="5228190"/>
                  <a:pt x="983511" y="5239568"/>
                </a:cubicBezTo>
                <a:cubicBezTo>
                  <a:pt x="859232" y="5250946"/>
                  <a:pt x="717918" y="5218993"/>
                  <a:pt x="520682" y="5239568"/>
                </a:cubicBezTo>
                <a:cubicBezTo>
                  <a:pt x="323446" y="5260143"/>
                  <a:pt x="182908" y="5191413"/>
                  <a:pt x="0" y="5239568"/>
                </a:cubicBezTo>
                <a:cubicBezTo>
                  <a:pt x="-11503" y="5028288"/>
                  <a:pt x="8408" y="4944108"/>
                  <a:pt x="0" y="4762185"/>
                </a:cubicBezTo>
                <a:cubicBezTo>
                  <a:pt x="-8408" y="4580262"/>
                  <a:pt x="38097" y="4479183"/>
                  <a:pt x="0" y="4337198"/>
                </a:cubicBezTo>
                <a:cubicBezTo>
                  <a:pt x="-38097" y="4195213"/>
                  <a:pt x="15562" y="3862389"/>
                  <a:pt x="0" y="3702628"/>
                </a:cubicBezTo>
                <a:cubicBezTo>
                  <a:pt x="-15562" y="3542867"/>
                  <a:pt x="28843" y="3420225"/>
                  <a:pt x="0" y="3225245"/>
                </a:cubicBezTo>
                <a:cubicBezTo>
                  <a:pt x="-28843" y="3030265"/>
                  <a:pt x="28803" y="2847080"/>
                  <a:pt x="0" y="2590675"/>
                </a:cubicBezTo>
                <a:cubicBezTo>
                  <a:pt x="-28803" y="2334270"/>
                  <a:pt x="11952" y="2196990"/>
                  <a:pt x="0" y="1903710"/>
                </a:cubicBezTo>
                <a:cubicBezTo>
                  <a:pt x="-11952" y="1610431"/>
                  <a:pt x="62040" y="1613700"/>
                  <a:pt x="0" y="1373931"/>
                </a:cubicBezTo>
                <a:cubicBezTo>
                  <a:pt x="-62040" y="1134162"/>
                  <a:pt x="33217" y="882837"/>
                  <a:pt x="0" y="686966"/>
                </a:cubicBezTo>
                <a:cubicBezTo>
                  <a:pt x="-33217" y="491095"/>
                  <a:pt x="35018" y="329607"/>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5" name="Google Shape;71;p16">
            <a:extLst>
              <a:ext uri="{FF2B5EF4-FFF2-40B4-BE49-F238E27FC236}">
                <a16:creationId xmlns:a16="http://schemas.microsoft.com/office/drawing/2014/main" id="{7FDDB315-F860-C10D-ABEC-FA32AE3FA563}"/>
              </a:ext>
            </a:extLst>
          </p:cNvPr>
          <p:cNvSpPr txBox="1">
            <a:spLocks noGrp="1"/>
          </p:cNvSpPr>
          <p:nvPr>
            <p:ph type="title"/>
          </p:nvPr>
        </p:nvSpPr>
        <p:spPr>
          <a:xfrm>
            <a:off x="340010" y="1031638"/>
            <a:ext cx="3505600" cy="1622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GB" sz="5000" b="1" dirty="0">
                <a:solidFill>
                  <a:srgbClr val="117777"/>
                </a:solidFill>
                <a:latin typeface="Abadi MT Condensed Light" panose="020B0306030101010103" pitchFamily="34" charset="77"/>
                <a:ea typeface="Georgia"/>
                <a:cs typeface="Georgia"/>
                <a:sym typeface="Georgia"/>
              </a:rPr>
              <a:t>SMBHs in the nuclei of most galaxies</a:t>
            </a:r>
            <a:endParaRPr sz="5000" b="1" dirty="0">
              <a:solidFill>
                <a:srgbClr val="117777"/>
              </a:solidFill>
              <a:latin typeface="Abadi MT Condensed Light" panose="020B0306030101010103" pitchFamily="34" charset="77"/>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0F18F9-DF02-2C71-2D79-10A22D0ECCE9}"/>
                  </a:ext>
                </a:extLst>
              </p:cNvPr>
              <p:cNvSpPr txBox="1"/>
              <p:nvPr/>
            </p:nvSpPr>
            <p:spPr>
              <a:xfrm>
                <a:off x="340010" y="3422358"/>
                <a:ext cx="3505600" cy="2070567"/>
              </a:xfrm>
              <a:prstGeom prst="rect">
                <a:avLst/>
              </a:prstGeom>
              <a:noFill/>
            </p:spPr>
            <p:txBody>
              <a:bodyPr wrap="square" rtlCol="0">
                <a:spAutoFit/>
              </a:bodyPr>
              <a:lstStyle/>
              <a:p>
                <a:r>
                  <a:rPr lang="en-US" sz="2400" dirty="0">
                    <a:solidFill>
                      <a:schemeClr val="tx1"/>
                    </a:solidFill>
                    <a:latin typeface="Abadi MT Condensed Light" panose="020B0306030101010103" pitchFamily="34" charset="77"/>
                  </a:rPr>
                  <a:t>Calibration of this relation is dominated by the most massive systems.</a:t>
                </a:r>
              </a:p>
              <a:p>
                <a:endParaRPr lang="en-US" sz="2400" dirty="0">
                  <a:solidFill>
                    <a:schemeClr val="tx1"/>
                  </a:solidFill>
                  <a:latin typeface="Abadi MT Condensed Light" panose="020B0306030101010103" pitchFamily="34" charset="77"/>
                </a:endParaRPr>
              </a:p>
              <a:p>
                <a:pPr/>
                <a14:m>
                  <m:oMathPara xmlns:m="http://schemas.openxmlformats.org/officeDocument/2006/math">
                    <m:oMathParaPr>
                      <m:jc m:val="centerGroup"/>
                    </m:oMathParaPr>
                    <m:oMath xmlns:m="http://schemas.openxmlformats.org/officeDocument/2006/math">
                      <m:r>
                        <m:rPr>
                          <m:nor/>
                        </m:rPr>
                        <a:rPr lang="en-GB"/>
                        <m:t>≳</m:t>
                      </m:r>
                      <m:sSup>
                        <m:sSupPr>
                          <m:ctrlPr>
                            <a:rPr lang="en-GB" sz="2400" b="0" i="1" smtClean="0">
                              <a:solidFill>
                                <a:schemeClr val="tx1"/>
                              </a:solidFill>
                              <a:latin typeface="Cambria Math" panose="02040503050406030204" pitchFamily="18" charset="0"/>
                            </a:rPr>
                          </m:ctrlPr>
                        </m:sSupPr>
                        <m:e>
                          <m:r>
                            <m:rPr>
                              <m:nor/>
                            </m:rPr>
                            <a:rPr lang="en-GB" sz="2400" b="0" i="0" smtClean="0">
                              <a:solidFill>
                                <a:schemeClr val="tx1"/>
                              </a:solidFill>
                            </a:rPr>
                            <m:t> </m:t>
                          </m:r>
                          <m:r>
                            <m:rPr>
                              <m:nor/>
                            </m:rPr>
                            <a:rPr lang="en-GB" sz="2400" b="0" i="0" smtClean="0">
                              <a:solidFill>
                                <a:schemeClr val="tx1"/>
                              </a:solidFill>
                              <a:latin typeface="Abadi MT Condensed Light" panose="020B0306030101010103" pitchFamily="34" charset="77"/>
                            </a:rPr>
                            <m:t>10</m:t>
                          </m:r>
                        </m:e>
                        <m:sup>
                          <m:r>
                            <m:rPr>
                              <m:nor/>
                            </m:rPr>
                            <a:rPr lang="en-GB" sz="2400" b="0" i="0" smtClean="0">
                              <a:solidFill>
                                <a:schemeClr val="tx1"/>
                              </a:solidFill>
                              <a:latin typeface="Abadi MT Condensed Light" panose="020B0306030101010103" pitchFamily="34" charset="77"/>
                            </a:rPr>
                            <m:t>8</m:t>
                          </m:r>
                        </m:sup>
                      </m:sSup>
                      <m:r>
                        <m:rPr>
                          <m:nor/>
                        </m:rPr>
                        <a:rPr lang="en-GB" sz="2400" b="0" i="0" smtClean="0">
                          <a:solidFill>
                            <a:schemeClr val="tx1"/>
                          </a:solidFill>
                          <a:latin typeface="Abadi MT Condensed Light" panose="020B0306030101010103" pitchFamily="34" charset="77"/>
                        </a:rPr>
                        <m:t> </m:t>
                      </m:r>
                      <m:sSub>
                        <m:sSubPr>
                          <m:ctrlPr>
                            <a:rPr lang="en-GB" sz="2400" b="0" i="1" smtClean="0">
                              <a:solidFill>
                                <a:schemeClr val="tx1"/>
                              </a:solidFill>
                              <a:latin typeface="Cambria Math" panose="02040503050406030204" pitchFamily="18" charset="0"/>
                            </a:rPr>
                          </m:ctrlPr>
                        </m:sSubPr>
                        <m:e>
                          <m:r>
                            <m:rPr>
                              <m:nor/>
                            </m:rPr>
                            <a:rPr lang="en-GB" sz="2400" b="0" i="0" smtClean="0">
                              <a:solidFill>
                                <a:schemeClr val="tx1"/>
                              </a:solidFill>
                              <a:latin typeface="Abadi MT Condensed Light" panose="020B0306030101010103" pitchFamily="34" charset="77"/>
                            </a:rPr>
                            <m:t>M</m:t>
                          </m:r>
                        </m:e>
                        <m:sub>
                          <m:r>
                            <m:rPr>
                              <m:nor/>
                            </m:rPr>
                            <a:rPr lang="en-GB" sz="2400" b="0" i="0" smtClean="0">
                              <a:solidFill>
                                <a:schemeClr val="tx1"/>
                              </a:solidFill>
                              <a:latin typeface="Abadi MT Condensed Light" panose="020B0306030101010103" pitchFamily="34" charset="77"/>
                              <a:ea typeface="Cambria Math" panose="02040503050406030204" pitchFamily="18" charset="0"/>
                            </a:rPr>
                            <m:t>⊙</m:t>
                          </m:r>
                        </m:sub>
                      </m:sSub>
                    </m:oMath>
                  </m:oMathPara>
                </a14:m>
                <a:endParaRPr lang="en-US" sz="2400" dirty="0">
                  <a:solidFill>
                    <a:schemeClr val="tx1"/>
                  </a:solidFill>
                  <a:latin typeface="Abadi MT Condensed Light" panose="020B0306030101010103" pitchFamily="34" charset="77"/>
                </a:endParaRPr>
              </a:p>
            </p:txBody>
          </p:sp>
        </mc:Choice>
        <mc:Fallback xmlns="">
          <p:sp>
            <p:nvSpPr>
              <p:cNvPr id="6" name="TextBox 5">
                <a:extLst>
                  <a:ext uri="{FF2B5EF4-FFF2-40B4-BE49-F238E27FC236}">
                    <a16:creationId xmlns:a16="http://schemas.microsoft.com/office/drawing/2014/main" id="{300F18F9-DF02-2C71-2D79-10A22D0ECCE9}"/>
                  </a:ext>
                </a:extLst>
              </p:cNvPr>
              <p:cNvSpPr txBox="1">
                <a:spLocks noRot="1" noChangeAspect="1" noMove="1" noResize="1" noEditPoints="1" noAdjustHandles="1" noChangeArrowheads="1" noChangeShapeType="1" noTextEdit="1"/>
              </p:cNvSpPr>
              <p:nvPr/>
            </p:nvSpPr>
            <p:spPr>
              <a:xfrm>
                <a:off x="340010" y="3422358"/>
                <a:ext cx="3505600" cy="2070567"/>
              </a:xfrm>
              <a:prstGeom prst="rect">
                <a:avLst/>
              </a:prstGeom>
              <a:blipFill>
                <a:blip r:embed="rId3"/>
                <a:stretch>
                  <a:fillRect l="-2527" t="-2439" r="-2166" b="-2439"/>
                </a:stretch>
              </a:blipFill>
            </p:spPr>
            <p:txBody>
              <a:bodyPr/>
              <a:lstStyle/>
              <a:p>
                <a:r>
                  <a:rPr lang="en-US">
                    <a:noFill/>
                  </a:rPr>
                  <a:t> </a:t>
                </a:r>
              </a:p>
            </p:txBody>
          </p:sp>
        </mc:Fallback>
      </mc:AlternateContent>
      <p:sp>
        <p:nvSpPr>
          <p:cNvPr id="2" name="Google Shape;76;p16">
            <a:extLst>
              <a:ext uri="{FF2B5EF4-FFF2-40B4-BE49-F238E27FC236}">
                <a16:creationId xmlns:a16="http://schemas.microsoft.com/office/drawing/2014/main" id="{F36EE6ED-4551-BC9D-9486-D3C606CBAB97}"/>
              </a:ext>
            </a:extLst>
          </p:cNvPr>
          <p:cNvSpPr txBox="1"/>
          <p:nvPr/>
        </p:nvSpPr>
        <p:spPr>
          <a:xfrm>
            <a:off x="10044633" y="6376883"/>
            <a:ext cx="1706642" cy="318060"/>
          </a:xfrm>
          <a:prstGeom prst="rect">
            <a:avLst/>
          </a:prstGeom>
          <a:noFill/>
          <a:ln>
            <a:noFill/>
          </a:ln>
        </p:spPr>
        <p:txBody>
          <a:bodyPr spcFirstLastPara="1" wrap="square" lIns="91433" tIns="45700" rIns="91433" bIns="45700" anchor="t" anchorCtr="0">
            <a:spAutoFit/>
          </a:bodyPr>
          <a:lstStyle/>
          <a:p>
            <a:r>
              <a:rPr lang="en-GB" sz="1400" dirty="0">
                <a:solidFill>
                  <a:schemeClr val="bg1"/>
                </a:solidFill>
                <a:latin typeface="Abadi MT Condensed Light" panose="020B0306030101010103" pitchFamily="34" charset="77"/>
                <a:ea typeface="Calibri"/>
                <a:cs typeface="Calibri"/>
                <a:sym typeface="Calibri"/>
              </a:rPr>
              <a:t>Kormendy and Ho, 2013.</a:t>
            </a:r>
            <a:endParaRPr sz="1400" dirty="0">
              <a:solidFill>
                <a:schemeClr val="bg1"/>
              </a:solidFill>
              <a:latin typeface="Abadi MT Condensed Light" panose="020B0306030101010103" pitchFamily="34" charset="77"/>
              <a:ea typeface="Calibri"/>
              <a:cs typeface="Calibri"/>
              <a:sym typeface="Calibri"/>
            </a:endParaRPr>
          </a:p>
        </p:txBody>
      </p:sp>
    </p:spTree>
    <p:extLst>
      <p:ext uri="{BB962C8B-B14F-4D97-AF65-F5344CB8AC3E}">
        <p14:creationId xmlns:p14="http://schemas.microsoft.com/office/powerpoint/2010/main" val="281027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D0911-3012-A507-C2C2-D27B8213D24A}"/>
              </a:ext>
            </a:extLst>
          </p:cNvPr>
          <p:cNvSpPr/>
          <p:nvPr/>
        </p:nvSpPr>
        <p:spPr>
          <a:xfrm rot="5400000">
            <a:off x="-1118288" y="1118288"/>
            <a:ext cx="6858002" cy="4621427"/>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85;p17">
            <a:extLst>
              <a:ext uri="{FF2B5EF4-FFF2-40B4-BE49-F238E27FC236}">
                <a16:creationId xmlns:a16="http://schemas.microsoft.com/office/drawing/2014/main" id="{6A188206-BE5C-27CE-EE38-D3436F63128B}"/>
              </a:ext>
            </a:extLst>
          </p:cNvPr>
          <p:cNvSpPr txBox="1">
            <a:spLocks noGrp="1"/>
          </p:cNvSpPr>
          <p:nvPr>
            <p:ph type="title"/>
          </p:nvPr>
        </p:nvSpPr>
        <p:spPr>
          <a:xfrm>
            <a:off x="340010" y="1031638"/>
            <a:ext cx="4923968" cy="1781200"/>
          </a:xfrm>
          <a:prstGeom prst="rect">
            <a:avLst/>
          </a:prstGeom>
          <a:noFill/>
          <a:ln>
            <a:noFill/>
          </a:ln>
        </p:spPr>
        <p:txBody>
          <a:bodyPr spcFirstLastPara="1" vert="horz" wrap="square" lIns="91433" tIns="45700" rIns="91433" bIns="45700" rtlCol="0" anchor="ctr" anchorCtr="0">
            <a:noAutofit/>
          </a:bodyPr>
          <a:lstStyle/>
          <a:p>
            <a:pPr>
              <a:spcBef>
                <a:spcPts val="0"/>
              </a:spcBef>
              <a:buClr>
                <a:srgbClr val="FFFFFF"/>
              </a:buClr>
              <a:buSzPts val="2300"/>
            </a:pPr>
            <a:r>
              <a:rPr lang="en-GB" sz="5000" b="1" dirty="0">
                <a:solidFill>
                  <a:schemeClr val="bg1"/>
                </a:solidFill>
                <a:latin typeface="Abadi MT Condensed Light" panose="020B0306030101010103" pitchFamily="34" charset="77"/>
                <a:ea typeface="Georgia"/>
                <a:cs typeface="Georgia"/>
                <a:sym typeface="Georgia"/>
              </a:rPr>
              <a:t>Tidal Disruption Events (TDEs)</a:t>
            </a:r>
            <a:endParaRPr sz="5000" b="1" dirty="0">
              <a:solidFill>
                <a:schemeClr val="bg1"/>
              </a:solidFill>
              <a:latin typeface="Abadi MT Condensed Light" panose="020B0306030101010103" pitchFamily="34" charset="77"/>
            </a:endParaRPr>
          </a:p>
        </p:txBody>
      </p:sp>
      <p:sp>
        <p:nvSpPr>
          <p:cNvPr id="5" name="Google Shape;87;p17">
            <a:extLst>
              <a:ext uri="{FF2B5EF4-FFF2-40B4-BE49-F238E27FC236}">
                <a16:creationId xmlns:a16="http://schemas.microsoft.com/office/drawing/2014/main" id="{2486AD56-4A36-6B84-9350-1241E4954653}"/>
              </a:ext>
            </a:extLst>
          </p:cNvPr>
          <p:cNvSpPr txBox="1"/>
          <p:nvPr/>
        </p:nvSpPr>
        <p:spPr>
          <a:xfrm>
            <a:off x="340010" y="5322923"/>
            <a:ext cx="1539732" cy="318060"/>
          </a:xfrm>
          <a:prstGeom prst="rect">
            <a:avLst/>
          </a:prstGeom>
          <a:noFill/>
          <a:ln>
            <a:noFill/>
          </a:ln>
        </p:spPr>
        <p:txBody>
          <a:bodyPr spcFirstLastPara="1" wrap="square" lIns="91433" tIns="45700" rIns="91433" bIns="45700" anchor="t" anchorCtr="0">
            <a:spAutoFit/>
          </a:bodyPr>
          <a:lstStyle/>
          <a:p>
            <a:r>
              <a:rPr lang="en-GB" sz="1467" dirty="0">
                <a:solidFill>
                  <a:schemeClr val="bg1"/>
                </a:solidFill>
                <a:latin typeface="Abadi MT Condensed Light" panose="020B0306030101010103" pitchFamily="34" charset="77"/>
                <a:ea typeface="Calibri"/>
                <a:cs typeface="Calibri"/>
                <a:sym typeface="Calibri"/>
              </a:rPr>
              <a:t>Hills,1975. Nature</a:t>
            </a:r>
            <a:endParaRPr sz="1467" dirty="0">
              <a:solidFill>
                <a:schemeClr val="bg1"/>
              </a:solidFill>
              <a:latin typeface="Abadi MT Condensed Light" panose="020B0306030101010103" pitchFamily="34" charset="77"/>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247D1C-0FC6-C47A-5B8F-DE9E88D4884A}"/>
                  </a:ext>
                </a:extLst>
              </p:cNvPr>
              <p:cNvSpPr txBox="1"/>
              <p:nvPr/>
            </p:nvSpPr>
            <p:spPr>
              <a:xfrm>
                <a:off x="340010" y="3305857"/>
                <a:ext cx="4923967" cy="1842107"/>
              </a:xfrm>
              <a:prstGeom prst="rect">
                <a:avLst/>
              </a:prstGeom>
              <a:noFill/>
            </p:spPr>
            <p:txBody>
              <a:bodyPr wrap="square" rtlCol="0">
                <a:spAutoFit/>
              </a:bodyPr>
              <a:lstStyle/>
              <a:p>
                <a:r>
                  <a:rPr lang="en-US" sz="2400" dirty="0">
                    <a:solidFill>
                      <a:schemeClr val="bg1"/>
                    </a:solidFill>
                    <a:latin typeface="Abadi MT Condensed Light" panose="020B0306030101010103" pitchFamily="34" charset="77"/>
                  </a:rPr>
                  <a:t>Tidal Radius   &gt;   Schwarzschild Radius </a:t>
                </a:r>
              </a:p>
              <a:p>
                <a:endParaRPr lang="en-US" sz="2400" dirty="0">
                  <a:solidFill>
                    <a:schemeClr val="bg1"/>
                  </a:solidFill>
                </a:endParaRPr>
              </a:p>
              <a:p>
                <a:pPr/>
                <a14:m>
                  <m:oMathPara xmlns:m="http://schemas.openxmlformats.org/officeDocument/2006/math">
                    <m:oMathParaPr>
                      <m:jc m:val="left"/>
                    </m:oMathParaPr>
                    <m:oMath xmlns:m="http://schemas.openxmlformats.org/officeDocument/2006/math">
                      <m:sSup>
                        <m:sSupPr>
                          <m:ctrlPr>
                            <a:rPr lang="en-US" sz="2400" i="1" smtClean="0">
                              <a:solidFill>
                                <a:schemeClr val="bg1"/>
                              </a:solidFill>
                              <a:latin typeface="Cambria Math" panose="02040503050406030204" pitchFamily="18" charset="0"/>
                            </a:rPr>
                          </m:ctrlPr>
                        </m:sSupPr>
                        <m:e>
                          <m:d>
                            <m:dPr>
                              <m:ctrlPr>
                                <a:rPr lang="en-US" sz="2400" i="1" smtClean="0">
                                  <a:solidFill>
                                    <a:schemeClr val="bg1"/>
                                  </a:solidFill>
                                  <a:latin typeface="Cambria Math" panose="02040503050406030204" pitchFamily="18" charset="0"/>
                                  <a:ea typeface="Cambria Math" panose="02040503050406030204" pitchFamily="18" charset="0"/>
                                </a:rPr>
                              </m:ctrlPr>
                            </m:dPr>
                            <m:e>
                              <m:f>
                                <m:fPr>
                                  <m:ctrlPr>
                                    <a:rPr lang="en-US" sz="2400" i="1" smtClean="0">
                                      <a:solidFill>
                                        <a:schemeClr val="bg1"/>
                                      </a:solidFill>
                                      <a:latin typeface="Cambria Math" panose="02040503050406030204" pitchFamily="18" charset="0"/>
                                      <a:ea typeface="Cambria Math" panose="02040503050406030204" pitchFamily="18" charset="0"/>
                                    </a:rPr>
                                  </m:ctrlPr>
                                </m:fPr>
                                <m:num>
                                  <m:r>
                                    <m:rPr>
                                      <m:nor/>
                                    </m:rPr>
                                    <a:rPr lang="en-GB" sz="2400" b="0" i="0" smtClean="0">
                                      <a:solidFill>
                                        <a:schemeClr val="bg1"/>
                                      </a:solidFill>
                                      <a:latin typeface="Abadi MT Condensed Light" panose="020B0306030101010103" pitchFamily="34" charset="77"/>
                                    </a:rPr>
                                    <m:t>6</m:t>
                                  </m:r>
                                  <m:sSub>
                                    <m:sSubPr>
                                      <m:ctrlPr>
                                        <a:rPr lang="en-GB" sz="2400" b="0" i="1" smtClean="0">
                                          <a:solidFill>
                                            <a:schemeClr val="bg1"/>
                                          </a:solidFill>
                                          <a:latin typeface="Cambria Math" panose="02040503050406030204" pitchFamily="18" charset="0"/>
                                        </a:rPr>
                                      </m:ctrlPr>
                                    </m:sSubPr>
                                    <m:e>
                                      <m:r>
                                        <m:rPr>
                                          <m:nor/>
                                        </m:rPr>
                                        <a:rPr lang="en-GB" sz="2400" b="0" i="0" smtClean="0">
                                          <a:solidFill>
                                            <a:schemeClr val="bg1"/>
                                          </a:solidFill>
                                          <a:latin typeface="Abadi MT Condensed Light" panose="020B0306030101010103" pitchFamily="34" charset="77"/>
                                        </a:rPr>
                                        <m:t>M</m:t>
                                      </m:r>
                                    </m:e>
                                    <m:sub>
                                      <m:r>
                                        <m:rPr>
                                          <m:nor/>
                                        </m:rPr>
                                        <a:rPr lang="en-GB" sz="2400" b="0" i="0" smtClean="0">
                                          <a:solidFill>
                                            <a:schemeClr val="bg1"/>
                                          </a:solidFill>
                                          <a:latin typeface="Abadi MT Condensed Light" panose="020B0306030101010103" pitchFamily="34" charset="77"/>
                                        </a:rPr>
                                        <m:t>BH</m:t>
                                      </m:r>
                                    </m:sub>
                                  </m:sSub>
                                </m:num>
                                <m:den>
                                  <m:r>
                                    <m:rPr>
                                      <m:nor/>
                                    </m:rPr>
                                    <a:rPr lang="en-US" sz="2400" i="0" smtClean="0">
                                      <a:solidFill>
                                        <a:schemeClr val="bg1"/>
                                      </a:solidFill>
                                      <a:latin typeface="Abadi MT Condensed Light" panose="020B0306030101010103" pitchFamily="34" charset="77"/>
                                      <a:ea typeface="Cambria Math" panose="02040503050406030204" pitchFamily="18" charset="0"/>
                                    </a:rPr>
                                    <m:t>πρ</m:t>
                                  </m:r>
                                </m:den>
                              </m:f>
                            </m:e>
                          </m:d>
                        </m:e>
                        <m:sup>
                          <m:f>
                            <m:fPr>
                              <m:ctrlPr>
                                <a:rPr lang="en-US" sz="2400" i="1" smtClean="0">
                                  <a:solidFill>
                                    <a:schemeClr val="bg1"/>
                                  </a:solidFill>
                                  <a:latin typeface="Cambria Math" panose="02040503050406030204" pitchFamily="18" charset="0"/>
                                </a:rPr>
                              </m:ctrlPr>
                            </m:fPr>
                            <m:num>
                              <m:r>
                                <m:rPr>
                                  <m:nor/>
                                </m:rPr>
                                <a:rPr lang="en-GB" sz="2400" b="0" i="0" smtClean="0">
                                  <a:solidFill>
                                    <a:schemeClr val="bg1"/>
                                  </a:solidFill>
                                  <a:latin typeface="Abadi MT Condensed Light" panose="020B0306030101010103" pitchFamily="34" charset="77"/>
                                </a:rPr>
                                <m:t>1</m:t>
                              </m:r>
                            </m:num>
                            <m:den>
                              <m:r>
                                <m:rPr>
                                  <m:nor/>
                                </m:rPr>
                                <a:rPr lang="en-GB" sz="2400" b="0" i="0" smtClean="0">
                                  <a:solidFill>
                                    <a:schemeClr val="bg1"/>
                                  </a:solidFill>
                                  <a:latin typeface="Abadi MT Condensed Light" panose="020B0306030101010103" pitchFamily="34" charset="77"/>
                                </a:rPr>
                                <m:t>3</m:t>
                              </m:r>
                            </m:den>
                          </m:f>
                        </m:sup>
                      </m:sSup>
                      <m:r>
                        <m:rPr>
                          <m:nor/>
                        </m:rPr>
                        <a:rPr lang="en-GB" sz="2400" b="0" i="0" smtClean="0">
                          <a:solidFill>
                            <a:schemeClr val="bg1"/>
                          </a:solidFill>
                          <a:latin typeface="Abadi MT Condensed Light" panose="020B0306030101010103" pitchFamily="34" charset="77"/>
                        </a:rPr>
                        <m:t>     </m:t>
                      </m:r>
                      <m:r>
                        <m:rPr>
                          <m:nor/>
                        </m:rPr>
                        <a:rPr lang="en-US" sz="2400" i="0" smtClean="0">
                          <a:solidFill>
                            <a:schemeClr val="bg1"/>
                          </a:solidFill>
                          <a:latin typeface="Abadi MT Condensed Light" panose="020B0306030101010103" pitchFamily="34" charset="77"/>
                          <a:ea typeface="Cambria Math" panose="02040503050406030204" pitchFamily="18" charset="0"/>
                        </a:rPr>
                        <m:t>≥</m:t>
                      </m:r>
                      <m:r>
                        <m:rPr>
                          <m:nor/>
                        </m:rPr>
                        <a:rPr lang="en-GB" sz="2400" b="0" i="0" smtClean="0">
                          <a:solidFill>
                            <a:schemeClr val="bg1"/>
                          </a:solidFill>
                          <a:latin typeface="Abadi MT Condensed Light" panose="020B0306030101010103" pitchFamily="34" charset="77"/>
                          <a:ea typeface="Cambria Math" panose="02040503050406030204" pitchFamily="18" charset="0"/>
                        </a:rPr>
                        <m:t>     </m:t>
                      </m:r>
                      <m:f>
                        <m:fPr>
                          <m:ctrlPr>
                            <a:rPr lang="en-US" sz="2400" i="1" smtClean="0">
                              <a:solidFill>
                                <a:schemeClr val="bg1"/>
                              </a:solidFill>
                              <a:latin typeface="Cambria Math" panose="02040503050406030204" pitchFamily="18" charset="0"/>
                              <a:ea typeface="Cambria Math" panose="02040503050406030204" pitchFamily="18" charset="0"/>
                            </a:rPr>
                          </m:ctrlPr>
                        </m:fPr>
                        <m:num>
                          <m:r>
                            <m:rPr>
                              <m:nor/>
                            </m:rPr>
                            <a:rPr lang="en-GB" sz="2400" b="0" i="0" smtClean="0">
                              <a:solidFill>
                                <a:schemeClr val="bg1"/>
                              </a:solidFill>
                              <a:latin typeface="Abadi MT Condensed Light" panose="020B0306030101010103" pitchFamily="34" charset="77"/>
                              <a:ea typeface="Cambria Math" panose="02040503050406030204" pitchFamily="18" charset="0"/>
                            </a:rPr>
                            <m:t>2</m:t>
                          </m:r>
                          <m:r>
                            <m:rPr>
                              <m:nor/>
                            </m:rPr>
                            <a:rPr lang="en-GB" sz="2400" b="0" i="0" smtClean="0">
                              <a:solidFill>
                                <a:schemeClr val="bg1"/>
                              </a:solidFill>
                              <a:latin typeface="Abadi MT Condensed Light" panose="020B0306030101010103" pitchFamily="34" charset="77"/>
                              <a:ea typeface="Cambria Math" panose="02040503050406030204" pitchFamily="18" charset="0"/>
                            </a:rPr>
                            <m:t>G</m:t>
                          </m:r>
                          <m:sSub>
                            <m:sSubPr>
                              <m:ctrlPr>
                                <a:rPr lang="en-GB" sz="2400" b="0" i="1" smtClean="0">
                                  <a:solidFill>
                                    <a:schemeClr val="bg1"/>
                                  </a:solidFill>
                                  <a:latin typeface="Cambria Math" panose="02040503050406030204" pitchFamily="18" charset="0"/>
                                  <a:ea typeface="Cambria Math" panose="02040503050406030204" pitchFamily="18" charset="0"/>
                                </a:rPr>
                              </m:ctrlPr>
                            </m:sSubPr>
                            <m:e>
                              <m:r>
                                <m:rPr>
                                  <m:nor/>
                                </m:rPr>
                                <a:rPr lang="en-GB" sz="2400" b="0" i="0" smtClean="0">
                                  <a:solidFill>
                                    <a:schemeClr val="bg1"/>
                                  </a:solidFill>
                                  <a:latin typeface="Abadi MT Condensed Light" panose="020B0306030101010103" pitchFamily="34" charset="77"/>
                                  <a:ea typeface="Cambria Math" panose="02040503050406030204" pitchFamily="18" charset="0"/>
                                </a:rPr>
                                <m:t>M</m:t>
                              </m:r>
                            </m:e>
                            <m:sub>
                              <m:r>
                                <m:rPr>
                                  <m:nor/>
                                </m:rPr>
                                <a:rPr lang="en-GB" sz="2400" b="0" i="0" smtClean="0">
                                  <a:solidFill>
                                    <a:schemeClr val="bg1"/>
                                  </a:solidFill>
                                  <a:latin typeface="Abadi MT Condensed Light" panose="020B0306030101010103" pitchFamily="34" charset="77"/>
                                  <a:ea typeface="Cambria Math" panose="02040503050406030204" pitchFamily="18" charset="0"/>
                                </a:rPr>
                                <m:t>BH</m:t>
                              </m:r>
                            </m:sub>
                          </m:sSub>
                        </m:num>
                        <m:den>
                          <m:sSup>
                            <m:sSupPr>
                              <m:ctrlPr>
                                <a:rPr lang="en-US" sz="2400" i="1" smtClean="0">
                                  <a:solidFill>
                                    <a:schemeClr val="bg1"/>
                                  </a:solidFill>
                                  <a:latin typeface="Cambria Math" panose="02040503050406030204" pitchFamily="18" charset="0"/>
                                  <a:ea typeface="Cambria Math" panose="02040503050406030204" pitchFamily="18" charset="0"/>
                                </a:rPr>
                              </m:ctrlPr>
                            </m:sSupPr>
                            <m:e>
                              <m:r>
                                <m:rPr>
                                  <m:nor/>
                                </m:rPr>
                                <a:rPr lang="en-GB" sz="2400" b="0" i="0" smtClean="0">
                                  <a:solidFill>
                                    <a:schemeClr val="bg1"/>
                                  </a:solidFill>
                                  <a:latin typeface="Abadi MT Condensed Light" panose="020B0306030101010103" pitchFamily="34" charset="77"/>
                                  <a:ea typeface="Cambria Math" panose="02040503050406030204" pitchFamily="18" charset="0"/>
                                </a:rPr>
                                <m:t>c</m:t>
                              </m:r>
                            </m:e>
                            <m:sup>
                              <m:r>
                                <m:rPr>
                                  <m:nor/>
                                </m:rPr>
                                <a:rPr lang="en-GB" sz="2400" b="0" i="0" smtClean="0">
                                  <a:solidFill>
                                    <a:schemeClr val="bg1"/>
                                  </a:solidFill>
                                  <a:latin typeface="Abadi MT Condensed Light" panose="020B0306030101010103" pitchFamily="34" charset="77"/>
                                  <a:ea typeface="Cambria Math" panose="02040503050406030204" pitchFamily="18" charset="0"/>
                                </a:rPr>
                                <m:t>2</m:t>
                              </m:r>
                            </m:sup>
                          </m:sSup>
                        </m:den>
                      </m:f>
                    </m:oMath>
                  </m:oMathPara>
                </a14:m>
                <a:endParaRPr lang="en-US" sz="2400" dirty="0">
                  <a:solidFill>
                    <a:schemeClr val="bg1"/>
                  </a:solidFill>
                  <a:latin typeface="Abadi MT Condensed Light" panose="020B0306030101010103" pitchFamily="34" charset="77"/>
                </a:endParaRPr>
              </a:p>
            </p:txBody>
          </p:sp>
        </mc:Choice>
        <mc:Fallback xmlns="">
          <p:sp>
            <p:nvSpPr>
              <p:cNvPr id="6" name="TextBox 5">
                <a:extLst>
                  <a:ext uri="{FF2B5EF4-FFF2-40B4-BE49-F238E27FC236}">
                    <a16:creationId xmlns:a16="http://schemas.microsoft.com/office/drawing/2014/main" id="{DA247D1C-0FC6-C47A-5B8F-DE9E88D4884A}"/>
                  </a:ext>
                </a:extLst>
              </p:cNvPr>
              <p:cNvSpPr txBox="1">
                <a:spLocks noRot="1" noChangeAspect="1" noMove="1" noResize="1" noEditPoints="1" noAdjustHandles="1" noChangeArrowheads="1" noChangeShapeType="1" noTextEdit="1"/>
              </p:cNvSpPr>
              <p:nvPr/>
            </p:nvSpPr>
            <p:spPr>
              <a:xfrm>
                <a:off x="340010" y="3305857"/>
                <a:ext cx="4923967" cy="1842107"/>
              </a:xfrm>
              <a:prstGeom prst="rect">
                <a:avLst/>
              </a:prstGeom>
              <a:blipFill>
                <a:blip r:embed="rId3"/>
                <a:stretch>
                  <a:fillRect l="-1799" t="-2740" b="-1370"/>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6F71EBCD-098E-AEBC-6D9D-4DA3438A0E01}"/>
              </a:ext>
            </a:extLst>
          </p:cNvPr>
          <p:cNvSpPr/>
          <p:nvPr/>
        </p:nvSpPr>
        <p:spPr>
          <a:xfrm>
            <a:off x="8799513" y="5580444"/>
            <a:ext cx="450000" cy="45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27" name="Oval 26">
            <a:extLst>
              <a:ext uri="{FF2B5EF4-FFF2-40B4-BE49-F238E27FC236}">
                <a16:creationId xmlns:a16="http://schemas.microsoft.com/office/drawing/2014/main" id="{9FFC35E9-B52A-C2DD-F989-D7A1CF87C62C}"/>
              </a:ext>
            </a:extLst>
          </p:cNvPr>
          <p:cNvSpPr/>
          <p:nvPr/>
        </p:nvSpPr>
        <p:spPr>
          <a:xfrm rot="20721026">
            <a:off x="6471855" y="28101"/>
            <a:ext cx="3818238" cy="6762160"/>
          </a:xfrm>
          <a:prstGeom prst="ellipse">
            <a:avLst/>
          </a:prstGeom>
          <a:noFill/>
          <a:ln w="508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1EEC921-DA86-0477-465C-289F563EFCAB}"/>
              </a:ext>
            </a:extLst>
          </p:cNvPr>
          <p:cNvSpPr/>
          <p:nvPr/>
        </p:nvSpPr>
        <p:spPr>
          <a:xfrm>
            <a:off x="6281273" y="1266946"/>
            <a:ext cx="360000" cy="360000"/>
          </a:xfrm>
          <a:prstGeom prst="ellipse">
            <a:avLst/>
          </a:prstGeom>
          <a:solidFill>
            <a:srgbClr val="FFC96C"/>
          </a:solidFill>
          <a:ln>
            <a:solidFill>
              <a:srgbClr val="FFC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2F796E1C-D2A9-1FAC-9A8B-75B63FD622C6}"/>
              </a:ext>
            </a:extLst>
          </p:cNvPr>
          <p:cNvSpPr/>
          <p:nvPr/>
        </p:nvSpPr>
        <p:spPr>
          <a:xfrm rot="354402">
            <a:off x="6185389" y="2541841"/>
            <a:ext cx="324037" cy="541993"/>
          </a:xfrm>
          <a:prstGeom prst="ellipse">
            <a:avLst/>
          </a:prstGeom>
          <a:solidFill>
            <a:srgbClr val="FFC96C"/>
          </a:solidFill>
          <a:ln>
            <a:solidFill>
              <a:srgbClr val="FFC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B4B34698-7EEA-FCDA-F715-E0072B3A2F17}"/>
              </a:ext>
            </a:extLst>
          </p:cNvPr>
          <p:cNvSpPr/>
          <p:nvPr/>
        </p:nvSpPr>
        <p:spPr>
          <a:xfrm rot="20954755">
            <a:off x="6368345" y="3771510"/>
            <a:ext cx="360000" cy="824077"/>
          </a:xfrm>
          <a:prstGeom prst="ellipse">
            <a:avLst/>
          </a:prstGeom>
          <a:solidFill>
            <a:srgbClr val="FFC96C"/>
          </a:solidFill>
          <a:ln>
            <a:solidFill>
              <a:srgbClr val="FFC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F2A67E56-CCB6-2DA8-FC1D-1C431CF5608D}"/>
              </a:ext>
            </a:extLst>
          </p:cNvPr>
          <p:cNvSpPr/>
          <p:nvPr/>
        </p:nvSpPr>
        <p:spPr>
          <a:xfrm rot="20071945">
            <a:off x="7067013" y="5043508"/>
            <a:ext cx="360000" cy="1194949"/>
          </a:xfrm>
          <a:prstGeom prst="ellipse">
            <a:avLst/>
          </a:prstGeom>
          <a:solidFill>
            <a:srgbClr val="FFC96C"/>
          </a:solidFill>
          <a:ln>
            <a:solidFill>
              <a:srgbClr val="FFC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c 37">
            <a:extLst>
              <a:ext uri="{FF2B5EF4-FFF2-40B4-BE49-F238E27FC236}">
                <a16:creationId xmlns:a16="http://schemas.microsoft.com/office/drawing/2014/main" id="{F684EE9D-82D2-FC2F-9B88-0324F730309F}"/>
              </a:ext>
            </a:extLst>
          </p:cNvPr>
          <p:cNvSpPr/>
          <p:nvPr/>
        </p:nvSpPr>
        <p:spPr>
          <a:xfrm rot="9717116" flipH="1">
            <a:off x="7268066" y="2473626"/>
            <a:ext cx="2723481" cy="4268644"/>
          </a:xfrm>
          <a:prstGeom prst="arc">
            <a:avLst>
              <a:gd name="adj1" fmla="val 16200000"/>
              <a:gd name="adj2" fmla="val 4133078"/>
            </a:avLst>
          </a:prstGeom>
          <a:ln w="50800" cap="flat" cmpd="sng" algn="ctr">
            <a:solidFill>
              <a:srgbClr val="4BB97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39" name="Arc 38">
            <a:extLst>
              <a:ext uri="{FF2B5EF4-FFF2-40B4-BE49-F238E27FC236}">
                <a16:creationId xmlns:a16="http://schemas.microsoft.com/office/drawing/2014/main" id="{884D9851-37F4-11A4-1176-0D77245C2D3A}"/>
              </a:ext>
            </a:extLst>
          </p:cNvPr>
          <p:cNvSpPr/>
          <p:nvPr/>
        </p:nvSpPr>
        <p:spPr>
          <a:xfrm rot="10624314" flipH="1">
            <a:off x="7531186" y="2009656"/>
            <a:ext cx="2821912" cy="4661600"/>
          </a:xfrm>
          <a:prstGeom prst="arc">
            <a:avLst>
              <a:gd name="adj1" fmla="val 16650435"/>
              <a:gd name="adj2" fmla="val 4811061"/>
            </a:avLst>
          </a:prstGeom>
          <a:ln w="50800" cap="flat" cmpd="sng" algn="ctr">
            <a:solidFill>
              <a:srgbClr val="4BB97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2" name="Arc 41">
            <a:extLst>
              <a:ext uri="{FF2B5EF4-FFF2-40B4-BE49-F238E27FC236}">
                <a16:creationId xmlns:a16="http://schemas.microsoft.com/office/drawing/2014/main" id="{4175B1E0-9B1C-3F67-F62D-C608D2954927}"/>
              </a:ext>
            </a:extLst>
          </p:cNvPr>
          <p:cNvSpPr/>
          <p:nvPr/>
        </p:nvSpPr>
        <p:spPr>
          <a:xfrm rot="10800000" flipH="1">
            <a:off x="7296879" y="-797076"/>
            <a:ext cx="3527579" cy="7454742"/>
          </a:xfrm>
          <a:prstGeom prst="arc">
            <a:avLst>
              <a:gd name="adj1" fmla="val 16428794"/>
              <a:gd name="adj2" fmla="val 3917336"/>
            </a:avLst>
          </a:prstGeom>
          <a:ln w="50800" cap="flat" cmpd="sng" algn="ctr">
            <a:solidFill>
              <a:srgbClr val="DB709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ACAB1021-E169-D818-56F6-22D8B7903141}"/>
              </a:ext>
            </a:extLst>
          </p:cNvPr>
          <p:cNvSpPr/>
          <p:nvPr/>
        </p:nvSpPr>
        <p:spPr>
          <a:xfrm rot="11417075" flipH="1">
            <a:off x="7714232" y="-724831"/>
            <a:ext cx="3527579" cy="7454742"/>
          </a:xfrm>
          <a:prstGeom prst="arc">
            <a:avLst>
              <a:gd name="adj1" fmla="val 16738490"/>
              <a:gd name="adj2" fmla="val 3917336"/>
            </a:avLst>
          </a:prstGeom>
          <a:ln w="50800" cap="flat" cmpd="sng" algn="ctr">
            <a:solidFill>
              <a:srgbClr val="DB709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31A507A0-E31D-D051-BA3B-44D90170B7EB}"/>
              </a:ext>
            </a:extLst>
          </p:cNvPr>
          <p:cNvSpPr/>
          <p:nvPr/>
        </p:nvSpPr>
        <p:spPr>
          <a:xfrm>
            <a:off x="8150124" y="4984774"/>
            <a:ext cx="1710000" cy="1710000"/>
          </a:xfrm>
          <a:prstGeom prst="ellipse">
            <a:avLst/>
          </a:prstGeom>
          <a:noFill/>
          <a:ln w="50800">
            <a:solidFill>
              <a:srgbClr val="1177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a:extLst>
              <a:ext uri="{FF2B5EF4-FFF2-40B4-BE49-F238E27FC236}">
                <a16:creationId xmlns:a16="http://schemas.microsoft.com/office/drawing/2014/main" id="{5967BFFA-F339-5D45-F9D8-24F4F9681C07}"/>
              </a:ext>
            </a:extLst>
          </p:cNvPr>
          <p:cNvCxnSpPr>
            <a:cxnSpLocks/>
            <a:stCxn id="12" idx="1"/>
            <a:endCxn id="13" idx="1"/>
          </p:cNvCxnSpPr>
          <p:nvPr/>
        </p:nvCxnSpPr>
        <p:spPr>
          <a:xfrm flipH="1" flipV="1">
            <a:off x="8400548" y="5235198"/>
            <a:ext cx="464866" cy="411147"/>
          </a:xfrm>
          <a:prstGeom prst="straightConnector1">
            <a:avLst/>
          </a:prstGeom>
          <a:ln w="508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4" name="TextBox 53">
            <a:extLst>
              <a:ext uri="{FF2B5EF4-FFF2-40B4-BE49-F238E27FC236}">
                <a16:creationId xmlns:a16="http://schemas.microsoft.com/office/drawing/2014/main" id="{023651A2-3446-D159-A65A-953E7C2CDF51}"/>
              </a:ext>
            </a:extLst>
          </p:cNvPr>
          <p:cNvSpPr txBox="1"/>
          <p:nvPr/>
        </p:nvSpPr>
        <p:spPr>
          <a:xfrm>
            <a:off x="11602893" y="5768027"/>
            <a:ext cx="421910" cy="369332"/>
          </a:xfrm>
          <a:prstGeom prst="rect">
            <a:avLst/>
          </a:prstGeom>
          <a:noFill/>
        </p:spPr>
        <p:txBody>
          <a:bodyPr wrap="none" rtlCol="0">
            <a:spAutoFit/>
          </a:bodyPr>
          <a:lstStyle/>
          <a:p>
            <a:r>
              <a:rPr lang="en-US" b="1" dirty="0">
                <a:solidFill>
                  <a:schemeClr val="bg1"/>
                </a:solidFill>
                <a:latin typeface="Abadi MT Condensed Light" panose="020B0306030101010103" pitchFamily="34" charset="77"/>
              </a:rPr>
              <a:t>BH</a:t>
            </a:r>
          </a:p>
        </p:txBody>
      </p:sp>
      <p:sp>
        <p:nvSpPr>
          <p:cNvPr id="56" name="TextBox 55">
            <a:extLst>
              <a:ext uri="{FF2B5EF4-FFF2-40B4-BE49-F238E27FC236}">
                <a16:creationId xmlns:a16="http://schemas.microsoft.com/office/drawing/2014/main" id="{70442970-7B10-C6FE-A414-DA6B533D1876}"/>
              </a:ext>
            </a:extLst>
          </p:cNvPr>
          <p:cNvSpPr txBox="1"/>
          <p:nvPr/>
        </p:nvSpPr>
        <p:spPr>
          <a:xfrm>
            <a:off x="8799513" y="5604867"/>
            <a:ext cx="449162" cy="400110"/>
          </a:xfrm>
          <a:prstGeom prst="rect">
            <a:avLst/>
          </a:prstGeom>
          <a:noFill/>
        </p:spPr>
        <p:txBody>
          <a:bodyPr wrap="none" rtlCol="0">
            <a:spAutoFit/>
          </a:bodyPr>
          <a:lstStyle/>
          <a:p>
            <a:r>
              <a:rPr lang="en-US" sz="2000" b="1" dirty="0">
                <a:solidFill>
                  <a:schemeClr val="bg1"/>
                </a:solidFill>
                <a:latin typeface="Abadi MT Condensed Light" panose="020B0306030101010103" pitchFamily="34" charset="77"/>
              </a:rPr>
              <a:t>BH</a:t>
            </a:r>
            <a:endParaRPr lang="en-US" b="1" dirty="0">
              <a:solidFill>
                <a:schemeClr val="bg1"/>
              </a:solidFill>
              <a:latin typeface="Abadi MT Condensed Light" panose="020B0306030101010103" pitchFamily="34" charset="77"/>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02C0E5C-867A-5F66-4B3A-E8E23E7890DC}"/>
                  </a:ext>
                </a:extLst>
              </p:cNvPr>
              <p:cNvSpPr txBox="1"/>
              <p:nvPr/>
            </p:nvSpPr>
            <p:spPr>
              <a:xfrm>
                <a:off x="8610764" y="5037672"/>
                <a:ext cx="487056" cy="420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b="1" i="1" smtClean="0">
                              <a:solidFill>
                                <a:schemeClr val="tx1"/>
                              </a:solidFill>
                              <a:latin typeface="Cambria Math" panose="02040503050406030204" pitchFamily="18" charset="0"/>
                            </a:rPr>
                          </m:ctrlPr>
                        </m:sSubPr>
                        <m:e>
                          <m:r>
                            <m:rPr>
                              <m:nor/>
                            </m:rPr>
                            <a:rPr lang="en-GB" sz="2000" b="1" i="0" smtClean="0">
                              <a:solidFill>
                                <a:schemeClr val="tx1"/>
                              </a:solidFill>
                              <a:latin typeface="Abadi MT Condensed Light" panose="020B0306030101010103" pitchFamily="34" charset="77"/>
                            </a:rPr>
                            <m:t>R</m:t>
                          </m:r>
                        </m:e>
                        <m:sub>
                          <m:r>
                            <m:rPr>
                              <m:nor/>
                            </m:rPr>
                            <a:rPr lang="en-GB" sz="2000" b="1" i="0" smtClean="0">
                              <a:solidFill>
                                <a:schemeClr val="tx1"/>
                              </a:solidFill>
                              <a:latin typeface="Abadi MT Condensed Light" panose="020B0306030101010103" pitchFamily="34" charset="77"/>
                            </a:rPr>
                            <m:t>T</m:t>
                          </m:r>
                        </m:sub>
                      </m:sSub>
                    </m:oMath>
                  </m:oMathPara>
                </a14:m>
                <a:endParaRPr lang="en-US" b="1" dirty="0">
                  <a:latin typeface="Abadi MT Condensed Light" panose="020B0306030101010103" pitchFamily="34" charset="77"/>
                </a:endParaRPr>
              </a:p>
            </p:txBody>
          </p:sp>
        </mc:Choice>
        <mc:Fallback xmlns="">
          <p:sp>
            <p:nvSpPr>
              <p:cNvPr id="57" name="TextBox 56">
                <a:extLst>
                  <a:ext uri="{FF2B5EF4-FFF2-40B4-BE49-F238E27FC236}">
                    <a16:creationId xmlns:a16="http://schemas.microsoft.com/office/drawing/2014/main" id="{202C0E5C-867A-5F66-4B3A-E8E23E7890DC}"/>
                  </a:ext>
                </a:extLst>
              </p:cNvPr>
              <p:cNvSpPr txBox="1">
                <a:spLocks noRot="1" noChangeAspect="1" noMove="1" noResize="1" noEditPoints="1" noAdjustHandles="1" noChangeArrowheads="1" noChangeShapeType="1" noTextEdit="1"/>
              </p:cNvSpPr>
              <p:nvPr/>
            </p:nvSpPr>
            <p:spPr>
              <a:xfrm>
                <a:off x="8610764" y="5037672"/>
                <a:ext cx="487056" cy="420693"/>
              </a:xfrm>
              <a:prstGeom prst="rect">
                <a:avLst/>
              </a:prstGeom>
              <a:blipFill>
                <a:blip r:embed="rId4"/>
                <a:stretch>
                  <a:fillRect b="-8824"/>
                </a:stretch>
              </a:blipFill>
            </p:spPr>
            <p:txBody>
              <a:bodyPr/>
              <a:lstStyle/>
              <a:p>
                <a:r>
                  <a:rPr lang="en-US">
                    <a:noFill/>
                  </a:rPr>
                  <a:t> </a:t>
                </a:r>
              </a:p>
            </p:txBody>
          </p:sp>
        </mc:Fallback>
      </mc:AlternateContent>
      <p:sp>
        <p:nvSpPr>
          <p:cNvPr id="59" name="Rectangle 58">
            <a:extLst>
              <a:ext uri="{FF2B5EF4-FFF2-40B4-BE49-F238E27FC236}">
                <a16:creationId xmlns:a16="http://schemas.microsoft.com/office/drawing/2014/main" id="{695556F3-06C4-5A1F-0243-2664CB3BBAD9}"/>
              </a:ext>
            </a:extLst>
          </p:cNvPr>
          <p:cNvSpPr/>
          <p:nvPr/>
        </p:nvSpPr>
        <p:spPr>
          <a:xfrm rot="6113148">
            <a:off x="8204078" y="-432635"/>
            <a:ext cx="648293" cy="19368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FA5FC60-D516-B38C-2CD8-790C3536ACB6}"/>
              </a:ext>
            </a:extLst>
          </p:cNvPr>
          <p:cNvSpPr/>
          <p:nvPr/>
        </p:nvSpPr>
        <p:spPr>
          <a:xfrm rot="5400000">
            <a:off x="6886969" y="-702455"/>
            <a:ext cx="1058806" cy="2507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77CEDB3D-0876-A732-1527-777DF26FE448}"/>
              </a:ext>
            </a:extLst>
          </p:cNvPr>
          <p:cNvSpPr txBox="1"/>
          <p:nvPr/>
        </p:nvSpPr>
        <p:spPr>
          <a:xfrm>
            <a:off x="7602070" y="3129932"/>
            <a:ext cx="1646605" cy="400110"/>
          </a:xfrm>
          <a:prstGeom prst="rect">
            <a:avLst/>
          </a:prstGeom>
          <a:noFill/>
        </p:spPr>
        <p:txBody>
          <a:bodyPr wrap="none" rtlCol="0">
            <a:spAutoFit/>
          </a:bodyPr>
          <a:lstStyle/>
          <a:p>
            <a:r>
              <a:rPr lang="en-US" sz="2000" b="1" dirty="0">
                <a:solidFill>
                  <a:srgbClr val="4BB97C"/>
                </a:solidFill>
                <a:latin typeface="Abadi" panose="020F0502020204030204" pitchFamily="34" charset="0"/>
                <a:cs typeface="Abadi" panose="020F0502020204030204" pitchFamily="34" charset="0"/>
              </a:rPr>
              <a:t>Bound Debris</a:t>
            </a:r>
          </a:p>
        </p:txBody>
      </p:sp>
      <p:sp>
        <p:nvSpPr>
          <p:cNvPr id="64" name="TextBox 63">
            <a:extLst>
              <a:ext uri="{FF2B5EF4-FFF2-40B4-BE49-F238E27FC236}">
                <a16:creationId xmlns:a16="http://schemas.microsoft.com/office/drawing/2014/main" id="{FD32C96A-9FD2-119B-2C27-01EEDA0CBD95}"/>
              </a:ext>
            </a:extLst>
          </p:cNvPr>
          <p:cNvSpPr txBox="1"/>
          <p:nvPr/>
        </p:nvSpPr>
        <p:spPr>
          <a:xfrm>
            <a:off x="8360002" y="501775"/>
            <a:ext cx="2034083" cy="400110"/>
          </a:xfrm>
          <a:prstGeom prst="rect">
            <a:avLst/>
          </a:prstGeom>
          <a:noFill/>
        </p:spPr>
        <p:txBody>
          <a:bodyPr wrap="none" rtlCol="0">
            <a:spAutoFit/>
          </a:bodyPr>
          <a:lstStyle/>
          <a:p>
            <a:r>
              <a:rPr lang="en-US" sz="2000" b="1" dirty="0">
                <a:solidFill>
                  <a:srgbClr val="DB7093"/>
                </a:solidFill>
                <a:latin typeface="Abadi" panose="020B0604020104020204" pitchFamily="34" charset="0"/>
              </a:rPr>
              <a:t>Unbound Debris</a:t>
            </a:r>
          </a:p>
        </p:txBody>
      </p:sp>
    </p:spTree>
    <p:extLst>
      <p:ext uri="{BB962C8B-B14F-4D97-AF65-F5344CB8AC3E}">
        <p14:creationId xmlns:p14="http://schemas.microsoft.com/office/powerpoint/2010/main" val="284288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00DE91-9386-D673-951F-21D86C56009C}"/>
              </a:ext>
            </a:extLst>
          </p:cNvPr>
          <p:cNvSpPr/>
          <p:nvPr/>
        </p:nvSpPr>
        <p:spPr>
          <a:xfrm rot="5400000">
            <a:off x="4977712" y="-356286"/>
            <a:ext cx="6858002" cy="7570574"/>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05AC509-CD75-EED9-4EC9-EB60061A35DE}"/>
              </a:ext>
            </a:extLst>
          </p:cNvPr>
          <p:cNvSpPr/>
          <p:nvPr/>
        </p:nvSpPr>
        <p:spPr>
          <a:xfrm rot="10800000">
            <a:off x="5336059" y="228102"/>
            <a:ext cx="6141308" cy="4546954"/>
          </a:xfrm>
          <a:custGeom>
            <a:avLst/>
            <a:gdLst>
              <a:gd name="connsiteX0" fmla="*/ 0 w 6141308"/>
              <a:gd name="connsiteY0" fmla="*/ 0 h 4546954"/>
              <a:gd name="connsiteX1" fmla="*/ 374061 w 6141308"/>
              <a:gd name="connsiteY1" fmla="*/ 0 h 4546954"/>
              <a:gd name="connsiteX2" fmla="*/ 748123 w 6141308"/>
              <a:gd name="connsiteY2" fmla="*/ 0 h 4546954"/>
              <a:gd name="connsiteX3" fmla="*/ 1122184 w 6141308"/>
              <a:gd name="connsiteY3" fmla="*/ 0 h 4546954"/>
              <a:gd name="connsiteX4" fmla="*/ 1803311 w 6141308"/>
              <a:gd name="connsiteY4" fmla="*/ 0 h 4546954"/>
              <a:gd name="connsiteX5" fmla="*/ 2361612 w 6141308"/>
              <a:gd name="connsiteY5" fmla="*/ 0 h 4546954"/>
              <a:gd name="connsiteX6" fmla="*/ 2735674 w 6141308"/>
              <a:gd name="connsiteY6" fmla="*/ 0 h 4546954"/>
              <a:gd name="connsiteX7" fmla="*/ 3293974 w 6141308"/>
              <a:gd name="connsiteY7" fmla="*/ 0 h 4546954"/>
              <a:gd name="connsiteX8" fmla="*/ 3975101 w 6141308"/>
              <a:gd name="connsiteY8" fmla="*/ 0 h 4546954"/>
              <a:gd name="connsiteX9" fmla="*/ 4471989 w 6141308"/>
              <a:gd name="connsiteY9" fmla="*/ 0 h 4546954"/>
              <a:gd name="connsiteX10" fmla="*/ 4968876 w 6141308"/>
              <a:gd name="connsiteY10" fmla="*/ 0 h 4546954"/>
              <a:gd name="connsiteX11" fmla="*/ 5527177 w 6141308"/>
              <a:gd name="connsiteY11" fmla="*/ 0 h 4546954"/>
              <a:gd name="connsiteX12" fmla="*/ 6141308 w 6141308"/>
              <a:gd name="connsiteY12" fmla="*/ 0 h 4546954"/>
              <a:gd name="connsiteX13" fmla="*/ 6141308 w 6141308"/>
              <a:gd name="connsiteY13" fmla="*/ 613839 h 4546954"/>
              <a:gd name="connsiteX14" fmla="*/ 6141308 w 6141308"/>
              <a:gd name="connsiteY14" fmla="*/ 1273147 h 4546954"/>
              <a:gd name="connsiteX15" fmla="*/ 6141308 w 6141308"/>
              <a:gd name="connsiteY15" fmla="*/ 1796047 h 4546954"/>
              <a:gd name="connsiteX16" fmla="*/ 6141308 w 6141308"/>
              <a:gd name="connsiteY16" fmla="*/ 2273477 h 4546954"/>
              <a:gd name="connsiteX17" fmla="*/ 6141308 w 6141308"/>
              <a:gd name="connsiteY17" fmla="*/ 2841846 h 4546954"/>
              <a:gd name="connsiteX18" fmla="*/ 6141308 w 6141308"/>
              <a:gd name="connsiteY18" fmla="*/ 3455685 h 4546954"/>
              <a:gd name="connsiteX19" fmla="*/ 6141308 w 6141308"/>
              <a:gd name="connsiteY19" fmla="*/ 4546954 h 4546954"/>
              <a:gd name="connsiteX20" fmla="*/ 5521594 w 6141308"/>
              <a:gd name="connsiteY20" fmla="*/ 4546954 h 4546954"/>
              <a:gd name="connsiteX21" fmla="*/ 5024707 w 6141308"/>
              <a:gd name="connsiteY21" fmla="*/ 4546954 h 4546954"/>
              <a:gd name="connsiteX22" fmla="*/ 4527819 w 6141308"/>
              <a:gd name="connsiteY22" fmla="*/ 4546954 h 4546954"/>
              <a:gd name="connsiteX23" fmla="*/ 4030931 w 6141308"/>
              <a:gd name="connsiteY23" fmla="*/ 4546954 h 4546954"/>
              <a:gd name="connsiteX24" fmla="*/ 3534044 w 6141308"/>
              <a:gd name="connsiteY24" fmla="*/ 4546954 h 4546954"/>
              <a:gd name="connsiteX25" fmla="*/ 2914330 w 6141308"/>
              <a:gd name="connsiteY25" fmla="*/ 4546954 h 4546954"/>
              <a:gd name="connsiteX26" fmla="*/ 2356029 w 6141308"/>
              <a:gd name="connsiteY26" fmla="*/ 4546954 h 4546954"/>
              <a:gd name="connsiteX27" fmla="*/ 1981968 w 6141308"/>
              <a:gd name="connsiteY27" fmla="*/ 4546954 h 4546954"/>
              <a:gd name="connsiteX28" fmla="*/ 1485080 w 6141308"/>
              <a:gd name="connsiteY28" fmla="*/ 4546954 h 4546954"/>
              <a:gd name="connsiteX29" fmla="*/ 865366 w 6141308"/>
              <a:gd name="connsiteY29" fmla="*/ 4546954 h 4546954"/>
              <a:gd name="connsiteX30" fmla="*/ 0 w 6141308"/>
              <a:gd name="connsiteY30" fmla="*/ 4546954 h 4546954"/>
              <a:gd name="connsiteX31" fmla="*/ 0 w 6141308"/>
              <a:gd name="connsiteY31" fmla="*/ 3887646 h 4546954"/>
              <a:gd name="connsiteX32" fmla="*/ 0 w 6141308"/>
              <a:gd name="connsiteY32" fmla="*/ 3455685 h 4546954"/>
              <a:gd name="connsiteX33" fmla="*/ 0 w 6141308"/>
              <a:gd name="connsiteY33" fmla="*/ 2796377 h 4546954"/>
              <a:gd name="connsiteX34" fmla="*/ 0 w 6141308"/>
              <a:gd name="connsiteY34" fmla="*/ 2364416 h 4546954"/>
              <a:gd name="connsiteX35" fmla="*/ 0 w 6141308"/>
              <a:gd name="connsiteY35" fmla="*/ 1796047 h 4546954"/>
              <a:gd name="connsiteX36" fmla="*/ 0 w 6141308"/>
              <a:gd name="connsiteY36" fmla="*/ 1318617 h 4546954"/>
              <a:gd name="connsiteX37" fmla="*/ 0 w 6141308"/>
              <a:gd name="connsiteY37" fmla="*/ 841186 h 4546954"/>
              <a:gd name="connsiteX38" fmla="*/ 0 w 6141308"/>
              <a:gd name="connsiteY38" fmla="*/ 0 h 454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41308" h="4546954" fill="none" extrusionOk="0">
                <a:moveTo>
                  <a:pt x="0" y="0"/>
                </a:moveTo>
                <a:cubicBezTo>
                  <a:pt x="124796" y="-26582"/>
                  <a:pt x="253654" y="44609"/>
                  <a:pt x="374061" y="0"/>
                </a:cubicBezTo>
                <a:cubicBezTo>
                  <a:pt x="494468" y="-44609"/>
                  <a:pt x="659292" y="26911"/>
                  <a:pt x="748123" y="0"/>
                </a:cubicBezTo>
                <a:cubicBezTo>
                  <a:pt x="836954" y="-26911"/>
                  <a:pt x="995963" y="18112"/>
                  <a:pt x="1122184" y="0"/>
                </a:cubicBezTo>
                <a:cubicBezTo>
                  <a:pt x="1248405" y="-18112"/>
                  <a:pt x="1591939" y="71631"/>
                  <a:pt x="1803311" y="0"/>
                </a:cubicBezTo>
                <a:cubicBezTo>
                  <a:pt x="2014683" y="-71631"/>
                  <a:pt x="2132980" y="5396"/>
                  <a:pt x="2361612" y="0"/>
                </a:cubicBezTo>
                <a:cubicBezTo>
                  <a:pt x="2590244" y="-5396"/>
                  <a:pt x="2598714" y="43562"/>
                  <a:pt x="2735674" y="0"/>
                </a:cubicBezTo>
                <a:cubicBezTo>
                  <a:pt x="2872634" y="-43562"/>
                  <a:pt x="3167542" y="63014"/>
                  <a:pt x="3293974" y="0"/>
                </a:cubicBezTo>
                <a:cubicBezTo>
                  <a:pt x="3420406" y="-63014"/>
                  <a:pt x="3756065" y="39866"/>
                  <a:pt x="3975101" y="0"/>
                </a:cubicBezTo>
                <a:cubicBezTo>
                  <a:pt x="4194137" y="-39866"/>
                  <a:pt x="4277780" y="16688"/>
                  <a:pt x="4471989" y="0"/>
                </a:cubicBezTo>
                <a:cubicBezTo>
                  <a:pt x="4666198" y="-16688"/>
                  <a:pt x="4827548" y="55940"/>
                  <a:pt x="4968876" y="0"/>
                </a:cubicBezTo>
                <a:cubicBezTo>
                  <a:pt x="5110204" y="-55940"/>
                  <a:pt x="5377982" y="47896"/>
                  <a:pt x="5527177" y="0"/>
                </a:cubicBezTo>
                <a:cubicBezTo>
                  <a:pt x="5676372" y="-47896"/>
                  <a:pt x="5884090" y="34866"/>
                  <a:pt x="6141308" y="0"/>
                </a:cubicBezTo>
                <a:cubicBezTo>
                  <a:pt x="6201181" y="248960"/>
                  <a:pt x="6110424" y="486638"/>
                  <a:pt x="6141308" y="613839"/>
                </a:cubicBezTo>
                <a:cubicBezTo>
                  <a:pt x="6172192" y="741040"/>
                  <a:pt x="6125792" y="987090"/>
                  <a:pt x="6141308" y="1273147"/>
                </a:cubicBezTo>
                <a:cubicBezTo>
                  <a:pt x="6156824" y="1559204"/>
                  <a:pt x="6095884" y="1584782"/>
                  <a:pt x="6141308" y="1796047"/>
                </a:cubicBezTo>
                <a:cubicBezTo>
                  <a:pt x="6186732" y="2007312"/>
                  <a:pt x="6136361" y="2036704"/>
                  <a:pt x="6141308" y="2273477"/>
                </a:cubicBezTo>
                <a:cubicBezTo>
                  <a:pt x="6146255" y="2510250"/>
                  <a:pt x="6128012" y="2718171"/>
                  <a:pt x="6141308" y="2841846"/>
                </a:cubicBezTo>
                <a:cubicBezTo>
                  <a:pt x="6154604" y="2965521"/>
                  <a:pt x="6124754" y="3210581"/>
                  <a:pt x="6141308" y="3455685"/>
                </a:cubicBezTo>
                <a:cubicBezTo>
                  <a:pt x="6157862" y="3700789"/>
                  <a:pt x="6095065" y="4147250"/>
                  <a:pt x="6141308" y="4546954"/>
                </a:cubicBezTo>
                <a:cubicBezTo>
                  <a:pt x="5942059" y="4558672"/>
                  <a:pt x="5708010" y="4545516"/>
                  <a:pt x="5521594" y="4546954"/>
                </a:cubicBezTo>
                <a:cubicBezTo>
                  <a:pt x="5335178" y="4548392"/>
                  <a:pt x="5137908" y="4503169"/>
                  <a:pt x="5024707" y="4546954"/>
                </a:cubicBezTo>
                <a:cubicBezTo>
                  <a:pt x="4911506" y="4590739"/>
                  <a:pt x="4749593" y="4508456"/>
                  <a:pt x="4527819" y="4546954"/>
                </a:cubicBezTo>
                <a:cubicBezTo>
                  <a:pt x="4306045" y="4585452"/>
                  <a:pt x="4205540" y="4495609"/>
                  <a:pt x="4030931" y="4546954"/>
                </a:cubicBezTo>
                <a:cubicBezTo>
                  <a:pt x="3856322" y="4598299"/>
                  <a:pt x="3638677" y="4541379"/>
                  <a:pt x="3534044" y="4546954"/>
                </a:cubicBezTo>
                <a:cubicBezTo>
                  <a:pt x="3429411" y="4552529"/>
                  <a:pt x="3144821" y="4478049"/>
                  <a:pt x="2914330" y="4546954"/>
                </a:cubicBezTo>
                <a:cubicBezTo>
                  <a:pt x="2683839" y="4615859"/>
                  <a:pt x="2483912" y="4487418"/>
                  <a:pt x="2356029" y="4546954"/>
                </a:cubicBezTo>
                <a:cubicBezTo>
                  <a:pt x="2228146" y="4606490"/>
                  <a:pt x="2145931" y="4502727"/>
                  <a:pt x="1981968" y="4546954"/>
                </a:cubicBezTo>
                <a:cubicBezTo>
                  <a:pt x="1818005" y="4591181"/>
                  <a:pt x="1685555" y="4504753"/>
                  <a:pt x="1485080" y="4546954"/>
                </a:cubicBezTo>
                <a:cubicBezTo>
                  <a:pt x="1284605" y="4589155"/>
                  <a:pt x="1041778" y="4487182"/>
                  <a:pt x="865366" y="4546954"/>
                </a:cubicBezTo>
                <a:cubicBezTo>
                  <a:pt x="688954" y="4606726"/>
                  <a:pt x="310926" y="4544216"/>
                  <a:pt x="0" y="4546954"/>
                </a:cubicBezTo>
                <a:cubicBezTo>
                  <a:pt x="-12502" y="4251186"/>
                  <a:pt x="32069" y="4065491"/>
                  <a:pt x="0" y="3887646"/>
                </a:cubicBezTo>
                <a:cubicBezTo>
                  <a:pt x="-32069" y="3709801"/>
                  <a:pt x="30234" y="3659181"/>
                  <a:pt x="0" y="3455685"/>
                </a:cubicBezTo>
                <a:cubicBezTo>
                  <a:pt x="-30234" y="3252189"/>
                  <a:pt x="65186" y="3100263"/>
                  <a:pt x="0" y="2796377"/>
                </a:cubicBezTo>
                <a:cubicBezTo>
                  <a:pt x="-65186" y="2492491"/>
                  <a:pt x="21945" y="2547239"/>
                  <a:pt x="0" y="2364416"/>
                </a:cubicBezTo>
                <a:cubicBezTo>
                  <a:pt x="-21945" y="2181593"/>
                  <a:pt x="53483" y="1927899"/>
                  <a:pt x="0" y="1796047"/>
                </a:cubicBezTo>
                <a:cubicBezTo>
                  <a:pt x="-53483" y="1664195"/>
                  <a:pt x="47557" y="1426410"/>
                  <a:pt x="0" y="1318617"/>
                </a:cubicBezTo>
                <a:cubicBezTo>
                  <a:pt x="-47557" y="1210824"/>
                  <a:pt x="39087" y="1046239"/>
                  <a:pt x="0" y="841186"/>
                </a:cubicBezTo>
                <a:cubicBezTo>
                  <a:pt x="-39087" y="636133"/>
                  <a:pt x="83777" y="242603"/>
                  <a:pt x="0" y="0"/>
                </a:cubicBezTo>
                <a:close/>
              </a:path>
              <a:path w="6141308" h="4546954" stroke="0" extrusionOk="0">
                <a:moveTo>
                  <a:pt x="0" y="0"/>
                </a:moveTo>
                <a:cubicBezTo>
                  <a:pt x="153885" y="-48381"/>
                  <a:pt x="318762" y="15984"/>
                  <a:pt x="496888" y="0"/>
                </a:cubicBezTo>
                <a:cubicBezTo>
                  <a:pt x="675014" y="-15984"/>
                  <a:pt x="716368" y="15065"/>
                  <a:pt x="870949" y="0"/>
                </a:cubicBezTo>
                <a:cubicBezTo>
                  <a:pt x="1025530" y="-15065"/>
                  <a:pt x="1222714" y="5492"/>
                  <a:pt x="1552076" y="0"/>
                </a:cubicBezTo>
                <a:cubicBezTo>
                  <a:pt x="1881438" y="-5492"/>
                  <a:pt x="1815392" y="16659"/>
                  <a:pt x="2048964" y="0"/>
                </a:cubicBezTo>
                <a:cubicBezTo>
                  <a:pt x="2282536" y="-16659"/>
                  <a:pt x="2416225" y="614"/>
                  <a:pt x="2545851" y="0"/>
                </a:cubicBezTo>
                <a:cubicBezTo>
                  <a:pt x="2675477" y="-614"/>
                  <a:pt x="3024404" y="44100"/>
                  <a:pt x="3226978" y="0"/>
                </a:cubicBezTo>
                <a:cubicBezTo>
                  <a:pt x="3429552" y="-44100"/>
                  <a:pt x="3539543" y="48993"/>
                  <a:pt x="3662453" y="0"/>
                </a:cubicBezTo>
                <a:cubicBezTo>
                  <a:pt x="3785364" y="-48993"/>
                  <a:pt x="4195268" y="6962"/>
                  <a:pt x="4343580" y="0"/>
                </a:cubicBezTo>
                <a:cubicBezTo>
                  <a:pt x="4491892" y="-6962"/>
                  <a:pt x="4694563" y="80876"/>
                  <a:pt x="5024707" y="0"/>
                </a:cubicBezTo>
                <a:cubicBezTo>
                  <a:pt x="5354851" y="-80876"/>
                  <a:pt x="5469342" y="54085"/>
                  <a:pt x="5583007" y="0"/>
                </a:cubicBezTo>
                <a:cubicBezTo>
                  <a:pt x="5696672" y="-54085"/>
                  <a:pt x="5918366" y="27934"/>
                  <a:pt x="6141308" y="0"/>
                </a:cubicBezTo>
                <a:cubicBezTo>
                  <a:pt x="6188386" y="129424"/>
                  <a:pt x="6085026" y="264203"/>
                  <a:pt x="6141308" y="522900"/>
                </a:cubicBezTo>
                <a:cubicBezTo>
                  <a:pt x="6197590" y="781597"/>
                  <a:pt x="6136577" y="767393"/>
                  <a:pt x="6141308" y="954860"/>
                </a:cubicBezTo>
                <a:cubicBezTo>
                  <a:pt x="6146039" y="1142327"/>
                  <a:pt x="6121029" y="1378569"/>
                  <a:pt x="6141308" y="1523230"/>
                </a:cubicBezTo>
                <a:cubicBezTo>
                  <a:pt x="6161587" y="1667891"/>
                  <a:pt x="6136467" y="1851755"/>
                  <a:pt x="6141308" y="2091599"/>
                </a:cubicBezTo>
                <a:cubicBezTo>
                  <a:pt x="6146149" y="2331443"/>
                  <a:pt x="6088023" y="2519930"/>
                  <a:pt x="6141308" y="2659968"/>
                </a:cubicBezTo>
                <a:cubicBezTo>
                  <a:pt x="6194593" y="2800006"/>
                  <a:pt x="6076331" y="3007933"/>
                  <a:pt x="6141308" y="3273807"/>
                </a:cubicBezTo>
                <a:cubicBezTo>
                  <a:pt x="6206285" y="3539681"/>
                  <a:pt x="6100296" y="3633750"/>
                  <a:pt x="6141308" y="3887646"/>
                </a:cubicBezTo>
                <a:cubicBezTo>
                  <a:pt x="6182320" y="4141542"/>
                  <a:pt x="6070923" y="4311095"/>
                  <a:pt x="6141308" y="4546954"/>
                </a:cubicBezTo>
                <a:cubicBezTo>
                  <a:pt x="6015013" y="4588782"/>
                  <a:pt x="5854049" y="4538469"/>
                  <a:pt x="5767247" y="4546954"/>
                </a:cubicBezTo>
                <a:cubicBezTo>
                  <a:pt x="5680445" y="4555439"/>
                  <a:pt x="5384375" y="4492396"/>
                  <a:pt x="5086120" y="4546954"/>
                </a:cubicBezTo>
                <a:cubicBezTo>
                  <a:pt x="4787865" y="4601512"/>
                  <a:pt x="4720865" y="4540678"/>
                  <a:pt x="4527819" y="4546954"/>
                </a:cubicBezTo>
                <a:cubicBezTo>
                  <a:pt x="4334773" y="4553230"/>
                  <a:pt x="4214943" y="4498687"/>
                  <a:pt x="4092344" y="4546954"/>
                </a:cubicBezTo>
                <a:cubicBezTo>
                  <a:pt x="3969745" y="4595221"/>
                  <a:pt x="3701280" y="4494788"/>
                  <a:pt x="3534044" y="4546954"/>
                </a:cubicBezTo>
                <a:cubicBezTo>
                  <a:pt x="3366808" y="4599120"/>
                  <a:pt x="3313388" y="4503745"/>
                  <a:pt x="3159982" y="4546954"/>
                </a:cubicBezTo>
                <a:cubicBezTo>
                  <a:pt x="3006576" y="4590163"/>
                  <a:pt x="2873971" y="4515891"/>
                  <a:pt x="2785921" y="4546954"/>
                </a:cubicBezTo>
                <a:cubicBezTo>
                  <a:pt x="2697871" y="4578017"/>
                  <a:pt x="2364439" y="4493967"/>
                  <a:pt x="2227620" y="4546954"/>
                </a:cubicBezTo>
                <a:cubicBezTo>
                  <a:pt x="2090801" y="4599941"/>
                  <a:pt x="1968612" y="4498635"/>
                  <a:pt x="1792145" y="4546954"/>
                </a:cubicBezTo>
                <a:cubicBezTo>
                  <a:pt x="1615678" y="4595273"/>
                  <a:pt x="1347460" y="4492242"/>
                  <a:pt x="1172432" y="4546954"/>
                </a:cubicBezTo>
                <a:cubicBezTo>
                  <a:pt x="997404" y="4601666"/>
                  <a:pt x="855094" y="4503164"/>
                  <a:pt x="736957" y="4546954"/>
                </a:cubicBezTo>
                <a:cubicBezTo>
                  <a:pt x="618821" y="4590744"/>
                  <a:pt x="340527" y="4520366"/>
                  <a:pt x="0" y="4546954"/>
                </a:cubicBezTo>
                <a:cubicBezTo>
                  <a:pt x="-23456" y="4439055"/>
                  <a:pt x="4835" y="4301142"/>
                  <a:pt x="0" y="4114993"/>
                </a:cubicBezTo>
                <a:cubicBezTo>
                  <a:pt x="-4835" y="3928844"/>
                  <a:pt x="34892" y="3820307"/>
                  <a:pt x="0" y="3637563"/>
                </a:cubicBezTo>
                <a:cubicBezTo>
                  <a:pt x="-34892" y="3454819"/>
                  <a:pt x="58994" y="3249920"/>
                  <a:pt x="0" y="3023724"/>
                </a:cubicBezTo>
                <a:cubicBezTo>
                  <a:pt x="-58994" y="2797528"/>
                  <a:pt x="23104" y="2658326"/>
                  <a:pt x="0" y="2364416"/>
                </a:cubicBezTo>
                <a:cubicBezTo>
                  <a:pt x="-23104" y="2070506"/>
                  <a:pt x="51535" y="1982468"/>
                  <a:pt x="0" y="1841516"/>
                </a:cubicBezTo>
                <a:cubicBezTo>
                  <a:pt x="-51535" y="1700564"/>
                  <a:pt x="55916" y="1411475"/>
                  <a:pt x="0" y="1182208"/>
                </a:cubicBezTo>
                <a:cubicBezTo>
                  <a:pt x="-55916" y="952941"/>
                  <a:pt x="50639" y="924653"/>
                  <a:pt x="0" y="704778"/>
                </a:cubicBezTo>
                <a:cubicBezTo>
                  <a:pt x="-50639" y="484903"/>
                  <a:pt x="30106" y="288076"/>
                  <a:pt x="0" y="0"/>
                </a:cubicBezTo>
                <a:close/>
              </a:path>
            </a:pathLst>
          </a:custGeom>
          <a:solidFill>
            <a:schemeClr val="bg1"/>
          </a:solidFill>
          <a:ln w="76200">
            <a:solidFill>
              <a:srgbClr val="FAAD2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96C155D-16AD-56E0-4210-7E6DC940D18E}"/>
              </a:ext>
            </a:extLst>
          </p:cNvPr>
          <p:cNvPicPr>
            <a:picLocks noChangeAspect="1"/>
          </p:cNvPicPr>
          <p:nvPr/>
        </p:nvPicPr>
        <p:blipFill>
          <a:blip r:embed="rId3"/>
          <a:stretch>
            <a:fillRect/>
          </a:stretch>
        </p:blipFill>
        <p:spPr>
          <a:xfrm>
            <a:off x="5479363" y="304479"/>
            <a:ext cx="5854700" cy="4394200"/>
          </a:xfrm>
          <a:prstGeom prst="rect">
            <a:avLst/>
          </a:prstGeom>
        </p:spPr>
      </p:pic>
      <mc:AlternateContent xmlns:mc="http://schemas.openxmlformats.org/markup-compatibility/2006" xmlns:a14="http://schemas.microsoft.com/office/drawing/2010/main">
        <mc:Choice Requires="a14">
          <p:sp>
            <p:nvSpPr>
              <p:cNvPr id="8" name="Google Shape;106;p19">
                <a:extLst>
                  <a:ext uri="{FF2B5EF4-FFF2-40B4-BE49-F238E27FC236}">
                    <a16:creationId xmlns:a16="http://schemas.microsoft.com/office/drawing/2014/main" id="{27480EDD-C4F2-F3D3-4193-DCEFF5219DC1}"/>
                  </a:ext>
                </a:extLst>
              </p:cNvPr>
              <p:cNvSpPr txBox="1"/>
              <p:nvPr/>
            </p:nvSpPr>
            <p:spPr>
              <a:xfrm>
                <a:off x="322430" y="2797667"/>
                <a:ext cx="3748400" cy="3172023"/>
              </a:xfrm>
              <a:prstGeom prst="rect">
                <a:avLst/>
              </a:prstGeom>
              <a:noFill/>
              <a:ln>
                <a:noFill/>
              </a:ln>
            </p:spPr>
            <p:txBody>
              <a:bodyPr spcFirstLastPara="1" wrap="square" lIns="91433" tIns="45700" rIns="91433" bIns="45700" anchor="t" anchorCtr="0">
                <a:normAutofit/>
              </a:bodyPr>
              <a:lstStyle/>
              <a:p>
                <a:pPr marL="411690" indent="-342900">
                  <a:lnSpc>
                    <a:spcPct val="90000"/>
                  </a:lnSpc>
                  <a:buClr>
                    <a:schemeClr val="bg1"/>
                  </a:buClr>
                  <a:buSzPct val="100000"/>
                  <a:buFont typeface="Arial" panose="020B0604020202020204" pitchFamily="34" charset="0"/>
                  <a:buChar char="•"/>
                </a:pPr>
                <a:r>
                  <a:rPr lang="en-GB" sz="2200" dirty="0">
                    <a:solidFill>
                      <a:schemeClr val="bg1"/>
                    </a:solidFill>
                    <a:latin typeface="Calibri"/>
                    <a:ea typeface="Calibri"/>
                    <a:cs typeface="Calibri"/>
                    <a:sym typeface="Calibri"/>
                  </a:rPr>
                  <a:t>Sample of </a:t>
                </a:r>
                <a14:m>
                  <m:oMath xmlns:m="http://schemas.openxmlformats.org/officeDocument/2006/math">
                    <m:r>
                      <a:rPr lang="en-GB" sz="2200" i="1" smtClean="0">
                        <a:solidFill>
                          <a:schemeClr val="bg1"/>
                        </a:solidFill>
                        <a:latin typeface="Cambria Math" panose="02040503050406030204" pitchFamily="18" charset="0"/>
                        <a:ea typeface="Cambria Math" panose="02040503050406030204" pitchFamily="18" charset="0"/>
                        <a:cs typeface="Calibri"/>
                        <a:sym typeface="Calibri"/>
                      </a:rPr>
                      <m:t>~</m:t>
                    </m:r>
                  </m:oMath>
                </a14:m>
                <a:r>
                  <a:rPr lang="en-GB" sz="2200" dirty="0">
                    <a:solidFill>
                      <a:schemeClr val="bg1"/>
                    </a:solidFill>
                    <a:latin typeface="Calibri"/>
                    <a:ea typeface="Calibri"/>
                    <a:cs typeface="Calibri"/>
                    <a:sym typeface="Calibri"/>
                  </a:rPr>
                  <a:t>120 TDE hosts</a:t>
                </a:r>
                <a:endParaRPr sz="2200" dirty="0">
                  <a:solidFill>
                    <a:schemeClr val="bg1"/>
                  </a:solidFill>
                </a:endParaRPr>
              </a:p>
              <a:p>
                <a:pPr marL="411690" indent="-342900">
                  <a:lnSpc>
                    <a:spcPct val="90000"/>
                  </a:lnSpc>
                  <a:spcBef>
                    <a:spcPts val="667"/>
                  </a:spcBef>
                  <a:buClr>
                    <a:schemeClr val="bg1"/>
                  </a:buClr>
                  <a:buSzPct val="100000"/>
                  <a:buFont typeface="Arial" panose="020B0604020202020204" pitchFamily="34" charset="0"/>
                  <a:buChar char="•"/>
                </a:pPr>
                <a:r>
                  <a:rPr lang="en-GB" sz="2200" dirty="0">
                    <a:solidFill>
                      <a:schemeClr val="bg1"/>
                    </a:solidFill>
                    <a:latin typeface="Calibri"/>
                    <a:ea typeface="Calibri"/>
                    <a:cs typeface="Calibri"/>
                    <a:sym typeface="Calibri"/>
                  </a:rPr>
                  <a:t>Automatic collection of broadband photometry: </a:t>
                </a:r>
                <a:endParaRPr sz="2200" dirty="0">
                  <a:solidFill>
                    <a:schemeClr val="bg1"/>
                  </a:solidFill>
                </a:endParaRPr>
              </a:p>
              <a:p>
                <a:pPr marL="868879" lvl="1" indent="-342900">
                  <a:lnSpc>
                    <a:spcPct val="90000"/>
                  </a:lnSpc>
                  <a:spcBef>
                    <a:spcPts val="667"/>
                  </a:spcBef>
                  <a:buClr>
                    <a:schemeClr val="bg1"/>
                  </a:buClr>
                  <a:buSzPct val="100000"/>
                  <a:buFont typeface="Arial" panose="020B0604020202020204" pitchFamily="34" charset="0"/>
                  <a:buChar char="•"/>
                </a:pPr>
                <a:r>
                  <a:rPr lang="en-GB" sz="2200" dirty="0">
                    <a:solidFill>
                      <a:schemeClr val="bg1"/>
                    </a:solidFill>
                    <a:latin typeface="Calibri"/>
                    <a:ea typeface="Calibri"/>
                    <a:cs typeface="Calibri"/>
                    <a:sym typeface="Calibri"/>
                  </a:rPr>
                  <a:t>SDSS &amp; PanSTARRS – optical</a:t>
                </a:r>
                <a:endParaRPr sz="2200" dirty="0">
                  <a:solidFill>
                    <a:schemeClr val="bg1"/>
                  </a:solidFill>
                </a:endParaRPr>
              </a:p>
              <a:p>
                <a:pPr marL="868879" lvl="1" indent="-342900">
                  <a:lnSpc>
                    <a:spcPct val="90000"/>
                  </a:lnSpc>
                  <a:spcBef>
                    <a:spcPts val="667"/>
                  </a:spcBef>
                  <a:buClr>
                    <a:schemeClr val="bg1"/>
                  </a:buClr>
                  <a:buSzPct val="100000"/>
                  <a:buFont typeface="Arial" panose="020B0604020202020204" pitchFamily="34" charset="0"/>
                  <a:buChar char="•"/>
                </a:pPr>
                <a:r>
                  <a:rPr lang="en-GB" sz="2200" dirty="0">
                    <a:solidFill>
                      <a:schemeClr val="bg1"/>
                    </a:solidFill>
                    <a:latin typeface="Calibri"/>
                    <a:ea typeface="Calibri"/>
                    <a:cs typeface="Calibri"/>
                    <a:sym typeface="Calibri"/>
                  </a:rPr>
                  <a:t>2MASS - near infrared </a:t>
                </a:r>
                <a:endParaRPr sz="2200" dirty="0">
                  <a:solidFill>
                    <a:schemeClr val="bg1"/>
                  </a:solidFill>
                </a:endParaRPr>
              </a:p>
              <a:p>
                <a:pPr marL="868879" lvl="1" indent="-342900">
                  <a:lnSpc>
                    <a:spcPct val="90000"/>
                  </a:lnSpc>
                  <a:spcBef>
                    <a:spcPts val="667"/>
                  </a:spcBef>
                  <a:buClr>
                    <a:schemeClr val="bg1"/>
                  </a:buClr>
                  <a:buSzPct val="100000"/>
                  <a:buFont typeface="Arial" panose="020B0604020202020204" pitchFamily="34" charset="0"/>
                  <a:buChar char="•"/>
                </a:pPr>
                <a:r>
                  <a:rPr lang="en-GB" sz="2200" dirty="0">
                    <a:solidFill>
                      <a:schemeClr val="bg1"/>
                    </a:solidFill>
                    <a:latin typeface="Calibri"/>
                    <a:ea typeface="Calibri"/>
                    <a:cs typeface="Calibri"/>
                    <a:sym typeface="Calibri"/>
                  </a:rPr>
                  <a:t>WISE –  mid infrared</a:t>
                </a:r>
                <a:endParaRPr sz="2200" dirty="0">
                  <a:solidFill>
                    <a:schemeClr val="bg1"/>
                  </a:solidFill>
                </a:endParaRPr>
              </a:p>
              <a:p>
                <a:pPr marL="868879" lvl="1" indent="-342900">
                  <a:lnSpc>
                    <a:spcPct val="90000"/>
                  </a:lnSpc>
                  <a:spcBef>
                    <a:spcPts val="667"/>
                  </a:spcBef>
                  <a:buClr>
                    <a:schemeClr val="bg1"/>
                  </a:buClr>
                  <a:buSzPct val="100000"/>
                  <a:buFont typeface="Arial" panose="020B0604020202020204" pitchFamily="34" charset="0"/>
                  <a:buChar char="•"/>
                </a:pPr>
                <a:r>
                  <a:rPr lang="en-GB" sz="2200" dirty="0">
                    <a:solidFill>
                      <a:schemeClr val="bg1"/>
                    </a:solidFill>
                    <a:latin typeface="Calibri"/>
                    <a:ea typeface="Calibri"/>
                    <a:cs typeface="Calibri"/>
                    <a:sym typeface="Calibri"/>
                  </a:rPr>
                  <a:t>GALEX - UV</a:t>
                </a:r>
                <a:endParaRPr sz="2200" baseline="-25000" dirty="0">
                  <a:solidFill>
                    <a:schemeClr val="bg1"/>
                  </a:solidFill>
                  <a:latin typeface="Calibri"/>
                  <a:ea typeface="Calibri"/>
                  <a:cs typeface="Calibri"/>
                  <a:sym typeface="Calibri"/>
                </a:endParaRPr>
              </a:p>
              <a:p>
                <a:pPr marL="287859" indent="-101597">
                  <a:lnSpc>
                    <a:spcPct val="90000"/>
                  </a:lnSpc>
                  <a:spcBef>
                    <a:spcPts val="667"/>
                  </a:spcBef>
                  <a:buClr>
                    <a:schemeClr val="dk1"/>
                  </a:buClr>
                  <a:buSzPct val="100000"/>
                </a:pPr>
                <a:endParaRPr sz="2000" dirty="0">
                  <a:solidFill>
                    <a:schemeClr val="dk1"/>
                  </a:solidFill>
                  <a:latin typeface="Calibri"/>
                  <a:ea typeface="Calibri"/>
                  <a:cs typeface="Calibri"/>
                  <a:sym typeface="Calibri"/>
                </a:endParaRPr>
              </a:p>
              <a:p>
                <a:pPr indent="135463">
                  <a:lnSpc>
                    <a:spcPct val="90000"/>
                  </a:lnSpc>
                  <a:spcBef>
                    <a:spcPts val="667"/>
                  </a:spcBef>
                  <a:buClr>
                    <a:schemeClr val="dk1"/>
                  </a:buClr>
                  <a:buSzPct val="100000"/>
                </a:pPr>
                <a:endParaRPr sz="2000" dirty="0">
                  <a:solidFill>
                    <a:schemeClr val="dk1"/>
                  </a:solidFill>
                  <a:latin typeface="Calibri"/>
                  <a:ea typeface="Calibri"/>
                  <a:cs typeface="Calibri"/>
                  <a:sym typeface="Calibri"/>
                </a:endParaRPr>
              </a:p>
            </p:txBody>
          </p:sp>
        </mc:Choice>
        <mc:Fallback xmlns="">
          <p:sp>
            <p:nvSpPr>
              <p:cNvPr id="8" name="Google Shape;106;p19">
                <a:extLst>
                  <a:ext uri="{FF2B5EF4-FFF2-40B4-BE49-F238E27FC236}">
                    <a16:creationId xmlns:a16="http://schemas.microsoft.com/office/drawing/2014/main" id="{27480EDD-C4F2-F3D3-4193-DCEFF5219DC1}"/>
                  </a:ext>
                </a:extLst>
              </p:cNvPr>
              <p:cNvSpPr txBox="1">
                <a:spLocks noRot="1" noChangeAspect="1" noMove="1" noResize="1" noEditPoints="1" noAdjustHandles="1" noChangeArrowheads="1" noChangeShapeType="1" noTextEdit="1"/>
              </p:cNvSpPr>
              <p:nvPr/>
            </p:nvSpPr>
            <p:spPr>
              <a:xfrm>
                <a:off x="322430" y="2797667"/>
                <a:ext cx="3748400" cy="3172023"/>
              </a:xfrm>
              <a:prstGeom prst="rect">
                <a:avLst/>
              </a:prstGeom>
              <a:blipFill>
                <a:blip r:embed="rId4"/>
                <a:stretch>
                  <a:fillRect t="-2400"/>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030875A-E5EE-0B42-05D2-00F62D59E559}"/>
              </a:ext>
            </a:extLst>
          </p:cNvPr>
          <p:cNvSpPr/>
          <p:nvPr/>
        </p:nvSpPr>
        <p:spPr>
          <a:xfrm>
            <a:off x="9766167" y="4470397"/>
            <a:ext cx="2138897" cy="2210225"/>
          </a:xfrm>
          <a:custGeom>
            <a:avLst/>
            <a:gdLst>
              <a:gd name="connsiteX0" fmla="*/ 0 w 2138897"/>
              <a:gd name="connsiteY0" fmla="*/ 0 h 2210225"/>
              <a:gd name="connsiteX1" fmla="*/ 2138897 w 2138897"/>
              <a:gd name="connsiteY1" fmla="*/ 0 h 2210225"/>
              <a:gd name="connsiteX2" fmla="*/ 2138897 w 2138897"/>
              <a:gd name="connsiteY2" fmla="*/ 2210225 h 2210225"/>
              <a:gd name="connsiteX3" fmla="*/ 0 w 2138897"/>
              <a:gd name="connsiteY3" fmla="*/ 2210225 h 2210225"/>
              <a:gd name="connsiteX4" fmla="*/ 0 w 2138897"/>
              <a:gd name="connsiteY4" fmla="*/ 0 h 221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897" h="2210225" fill="none" extrusionOk="0">
                <a:moveTo>
                  <a:pt x="0" y="0"/>
                </a:moveTo>
                <a:cubicBezTo>
                  <a:pt x="762182" y="-49533"/>
                  <a:pt x="1748670" y="-14809"/>
                  <a:pt x="2138897" y="0"/>
                </a:cubicBezTo>
                <a:cubicBezTo>
                  <a:pt x="2226536" y="455732"/>
                  <a:pt x="2066218" y="1525545"/>
                  <a:pt x="2138897" y="2210225"/>
                </a:cubicBezTo>
                <a:cubicBezTo>
                  <a:pt x="1163496" y="2161994"/>
                  <a:pt x="909637" y="2294680"/>
                  <a:pt x="0" y="2210225"/>
                </a:cubicBezTo>
                <a:cubicBezTo>
                  <a:pt x="-38581" y="1759711"/>
                  <a:pt x="63341" y="834798"/>
                  <a:pt x="0" y="0"/>
                </a:cubicBezTo>
                <a:close/>
              </a:path>
              <a:path w="2138897" h="2210225" stroke="0" extrusionOk="0">
                <a:moveTo>
                  <a:pt x="0" y="0"/>
                </a:moveTo>
                <a:cubicBezTo>
                  <a:pt x="234270" y="118645"/>
                  <a:pt x="1531301" y="116012"/>
                  <a:pt x="2138897" y="0"/>
                </a:cubicBezTo>
                <a:cubicBezTo>
                  <a:pt x="2006015" y="676074"/>
                  <a:pt x="2223848" y="1559236"/>
                  <a:pt x="2138897" y="2210225"/>
                </a:cubicBezTo>
                <a:cubicBezTo>
                  <a:pt x="1091644" y="2344825"/>
                  <a:pt x="970314" y="2053029"/>
                  <a:pt x="0" y="2210225"/>
                </a:cubicBezTo>
                <a:cubicBezTo>
                  <a:pt x="-20187" y="1185895"/>
                  <a:pt x="-152480" y="1105072"/>
                  <a:pt x="0" y="0"/>
                </a:cubicBezTo>
                <a:close/>
              </a:path>
            </a:pathLst>
          </a:custGeom>
          <a:solidFill>
            <a:schemeClr val="bg1"/>
          </a:solidFill>
          <a:ln w="76200">
            <a:solidFill>
              <a:srgbClr val="87A8FB"/>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graph of a column with numbers&#10;&#10;AI-generated content may be incorrect.">
            <a:extLst>
              <a:ext uri="{FF2B5EF4-FFF2-40B4-BE49-F238E27FC236}">
                <a16:creationId xmlns:a16="http://schemas.microsoft.com/office/drawing/2014/main" id="{49EC2994-B174-55DA-73F8-BF1C74EA9C2C}"/>
              </a:ext>
            </a:extLst>
          </p:cNvPr>
          <p:cNvPicPr>
            <a:picLocks noChangeAspect="1"/>
          </p:cNvPicPr>
          <p:nvPr/>
        </p:nvPicPr>
        <p:blipFill>
          <a:blip r:embed="rId5"/>
          <a:stretch>
            <a:fillRect/>
          </a:stretch>
        </p:blipFill>
        <p:spPr>
          <a:xfrm>
            <a:off x="9955634" y="4621876"/>
            <a:ext cx="1806127" cy="1907270"/>
          </a:xfrm>
          <a:prstGeom prst="rect">
            <a:avLst/>
          </a:prstGeom>
        </p:spPr>
      </p:pic>
      <p:sp>
        <p:nvSpPr>
          <p:cNvPr id="16" name="Arc 15">
            <a:extLst>
              <a:ext uri="{FF2B5EF4-FFF2-40B4-BE49-F238E27FC236}">
                <a16:creationId xmlns:a16="http://schemas.microsoft.com/office/drawing/2014/main" id="{97B72682-2FFF-3EBC-BE6D-D91BBC0C4A20}"/>
              </a:ext>
            </a:extLst>
          </p:cNvPr>
          <p:cNvSpPr/>
          <p:nvPr/>
        </p:nvSpPr>
        <p:spPr>
          <a:xfrm rot="16200000" flipH="1">
            <a:off x="7408750" y="3003331"/>
            <a:ext cx="2723481" cy="3467076"/>
          </a:xfrm>
          <a:prstGeom prst="arc">
            <a:avLst>
              <a:gd name="adj1" fmla="val 15877206"/>
              <a:gd name="adj2" fmla="val 3237742"/>
            </a:avLst>
          </a:prstGeom>
          <a:ln w="50800" cap="flat" cmpd="sng" algn="ctr">
            <a:solidFill>
              <a:srgbClr val="4BB97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Google Shape;106;p19">
                <a:extLst>
                  <a:ext uri="{FF2B5EF4-FFF2-40B4-BE49-F238E27FC236}">
                    <a16:creationId xmlns:a16="http://schemas.microsoft.com/office/drawing/2014/main" id="{7CA45C64-E1A4-C309-A863-00568D6B1B1D}"/>
                  </a:ext>
                </a:extLst>
              </p:cNvPr>
              <p:cNvSpPr txBox="1"/>
              <p:nvPr/>
            </p:nvSpPr>
            <p:spPr>
              <a:xfrm>
                <a:off x="322430" y="3138317"/>
                <a:ext cx="3891704" cy="3172023"/>
              </a:xfrm>
              <a:prstGeom prst="rect">
                <a:avLst/>
              </a:prstGeom>
              <a:noFill/>
              <a:ln>
                <a:noFill/>
              </a:ln>
            </p:spPr>
            <p:txBody>
              <a:bodyPr spcFirstLastPara="1" wrap="square" lIns="91433" tIns="45700" rIns="91433" bIns="45700" anchor="t" anchorCtr="0">
                <a:normAutofit/>
              </a:bodyPr>
              <a:lstStyle/>
              <a:p>
                <a:pPr marL="68790">
                  <a:lnSpc>
                    <a:spcPct val="90000"/>
                  </a:lnSpc>
                  <a:buClr>
                    <a:schemeClr val="bg1"/>
                  </a:buClr>
                  <a:buSzPct val="100000"/>
                </a:pPr>
                <a:r>
                  <a:rPr lang="en-GB" sz="2400" dirty="0">
                    <a:solidFill>
                      <a:schemeClr val="tx1"/>
                    </a:solidFill>
                    <a:latin typeface="Abadi MT Condensed Light" panose="020B0306030101010103" pitchFamily="34" charset="77"/>
                    <a:ea typeface="Calibri"/>
                    <a:cs typeface="Calibri"/>
                    <a:sym typeface="Calibri"/>
                  </a:rPr>
                  <a:t>Sample of </a:t>
                </a:r>
                <a14:m>
                  <m:oMath xmlns:m="http://schemas.openxmlformats.org/officeDocument/2006/math">
                    <m:r>
                      <a:rPr lang="en-GB" sz="2400" i="1" smtClean="0">
                        <a:solidFill>
                          <a:schemeClr val="tx1"/>
                        </a:solidFill>
                        <a:latin typeface="Cambria Math" panose="02040503050406030204" pitchFamily="18" charset="0"/>
                        <a:ea typeface="Cambria Math" panose="02040503050406030204" pitchFamily="18" charset="0"/>
                        <a:cs typeface="Calibri"/>
                        <a:sym typeface="Calibri"/>
                      </a:rPr>
                      <m:t>~</m:t>
                    </m:r>
                    <m:r>
                      <m:rPr>
                        <m:nor/>
                      </m:rPr>
                      <a:rPr lang="en-GB" sz="2400" b="0" i="0" smtClean="0">
                        <a:solidFill>
                          <a:schemeClr val="tx1"/>
                        </a:solidFill>
                        <a:latin typeface="Abadi MT Condensed Light" panose="020B0306030101010103" pitchFamily="34" charset="77"/>
                        <a:ea typeface="Cambria Math" panose="02040503050406030204" pitchFamily="18" charset="0"/>
                        <a:cs typeface="Calibri"/>
                        <a:sym typeface="Calibri"/>
                      </a:rPr>
                      <m:t>40</m:t>
                    </m:r>
                  </m:oMath>
                </a14:m>
                <a:r>
                  <a:rPr lang="en-GB" sz="2400" dirty="0">
                    <a:solidFill>
                      <a:schemeClr val="tx1"/>
                    </a:solidFill>
                    <a:latin typeface="Abadi MT Condensed Light" panose="020B0306030101010103" pitchFamily="34" charset="77"/>
                    <a:ea typeface="Calibri"/>
                    <a:cs typeface="Calibri"/>
                    <a:sym typeface="Calibri"/>
                  </a:rPr>
                  <a:t> TDE hosts</a:t>
                </a:r>
              </a:p>
              <a:p>
                <a:pPr marL="68790">
                  <a:lnSpc>
                    <a:spcPct val="90000"/>
                  </a:lnSpc>
                  <a:buClr>
                    <a:schemeClr val="bg1"/>
                  </a:buClr>
                  <a:buSzPct val="100000"/>
                </a:pPr>
                <a:endParaRPr lang="en-GB" sz="2400" dirty="0">
                  <a:solidFill>
                    <a:schemeClr val="tx1"/>
                  </a:solidFill>
                  <a:latin typeface="Abadi MT Condensed Light" panose="020B0306030101010103" pitchFamily="34" charset="77"/>
                </a:endParaRPr>
              </a:p>
              <a:p>
                <a:pPr marL="68790">
                  <a:lnSpc>
                    <a:spcPct val="90000"/>
                  </a:lnSpc>
                  <a:spcBef>
                    <a:spcPts val="667"/>
                  </a:spcBef>
                  <a:buClr>
                    <a:schemeClr val="bg1"/>
                  </a:buClr>
                  <a:buSzPct val="100000"/>
                </a:pPr>
                <a:r>
                  <a:rPr lang="en-GB" sz="2400" dirty="0">
                    <a:solidFill>
                      <a:schemeClr val="tx1"/>
                    </a:solidFill>
                    <a:latin typeface="Abadi MT Condensed Light" panose="020B0306030101010103" pitchFamily="34" charset="77"/>
                    <a:ea typeface="Calibri"/>
                    <a:cs typeface="Calibri"/>
                    <a:sym typeface="Calibri"/>
                  </a:rPr>
                  <a:t>Automatic collection of broadband photometry: </a:t>
                </a:r>
                <a:endParaRPr lang="en-GB" sz="2400" dirty="0">
                  <a:solidFill>
                    <a:schemeClr val="tx1"/>
                  </a:solidFill>
                  <a:latin typeface="Abadi MT Condensed Light" panose="020B0306030101010103" pitchFamily="34" charset="77"/>
                </a:endParaRPr>
              </a:p>
              <a:p>
                <a:pPr marL="525979" lvl="1">
                  <a:lnSpc>
                    <a:spcPct val="90000"/>
                  </a:lnSpc>
                  <a:spcBef>
                    <a:spcPts val="667"/>
                  </a:spcBef>
                  <a:buClr>
                    <a:schemeClr val="bg1"/>
                  </a:buClr>
                  <a:buSzPct val="100000"/>
                </a:pPr>
                <a:r>
                  <a:rPr lang="en-GB" sz="2400" dirty="0">
                    <a:solidFill>
                      <a:schemeClr val="tx1"/>
                    </a:solidFill>
                    <a:latin typeface="Abadi MT Condensed Light" panose="020B0306030101010103" pitchFamily="34" charset="77"/>
                    <a:ea typeface="Calibri"/>
                    <a:cs typeface="Calibri"/>
                    <a:sym typeface="Calibri"/>
                  </a:rPr>
                  <a:t>SDSS &amp; PanSTARRS – optical</a:t>
                </a:r>
                <a:endParaRPr lang="en-GB" sz="2400" dirty="0">
                  <a:solidFill>
                    <a:schemeClr val="tx1"/>
                  </a:solidFill>
                  <a:latin typeface="Abadi MT Condensed Light" panose="020B0306030101010103" pitchFamily="34" charset="77"/>
                </a:endParaRPr>
              </a:p>
              <a:p>
                <a:pPr marL="525979" lvl="1">
                  <a:lnSpc>
                    <a:spcPct val="90000"/>
                  </a:lnSpc>
                  <a:spcBef>
                    <a:spcPts val="667"/>
                  </a:spcBef>
                  <a:buClr>
                    <a:schemeClr val="bg1"/>
                  </a:buClr>
                  <a:buSzPct val="100000"/>
                </a:pPr>
                <a:r>
                  <a:rPr lang="en-GB" sz="2400" dirty="0">
                    <a:solidFill>
                      <a:schemeClr val="tx1"/>
                    </a:solidFill>
                    <a:latin typeface="Abadi MT Condensed Light" panose="020B0306030101010103" pitchFamily="34" charset="77"/>
                    <a:ea typeface="Calibri"/>
                    <a:cs typeface="Calibri"/>
                    <a:sym typeface="Calibri"/>
                  </a:rPr>
                  <a:t>2MASS </a:t>
                </a:r>
                <a:r>
                  <a:rPr lang="en-GB" sz="2400" dirty="0">
                    <a:latin typeface="Abadi MT Condensed Light" panose="020B0306030101010103" pitchFamily="34" charset="77"/>
                    <a:ea typeface="Calibri"/>
                    <a:cs typeface="Calibri"/>
                    <a:sym typeface="Calibri"/>
                  </a:rPr>
                  <a:t>– </a:t>
                </a:r>
                <a:r>
                  <a:rPr lang="en-GB" sz="2400" dirty="0">
                    <a:solidFill>
                      <a:schemeClr val="tx1"/>
                    </a:solidFill>
                    <a:latin typeface="Abadi MT Condensed Light" panose="020B0306030101010103" pitchFamily="34" charset="77"/>
                    <a:ea typeface="Calibri"/>
                    <a:cs typeface="Calibri"/>
                    <a:sym typeface="Calibri"/>
                  </a:rPr>
                  <a:t>near infrared </a:t>
                </a:r>
                <a:endParaRPr lang="en-GB" sz="2400" dirty="0">
                  <a:solidFill>
                    <a:schemeClr val="tx1"/>
                  </a:solidFill>
                  <a:latin typeface="Abadi MT Condensed Light" panose="020B0306030101010103" pitchFamily="34" charset="77"/>
                </a:endParaRPr>
              </a:p>
              <a:p>
                <a:pPr marL="525979" lvl="1">
                  <a:lnSpc>
                    <a:spcPct val="90000"/>
                  </a:lnSpc>
                  <a:spcBef>
                    <a:spcPts val="667"/>
                  </a:spcBef>
                  <a:buClr>
                    <a:schemeClr val="bg1"/>
                  </a:buClr>
                  <a:buSzPct val="100000"/>
                </a:pPr>
                <a:r>
                  <a:rPr lang="en-GB" sz="2400" dirty="0">
                    <a:solidFill>
                      <a:schemeClr val="tx1"/>
                    </a:solidFill>
                    <a:latin typeface="Abadi MT Condensed Light" panose="020B0306030101010103" pitchFamily="34" charset="77"/>
                    <a:ea typeface="Calibri"/>
                    <a:cs typeface="Calibri"/>
                    <a:sym typeface="Calibri"/>
                  </a:rPr>
                  <a:t>WISE –  mid infrared</a:t>
                </a:r>
                <a:endParaRPr lang="en-GB" sz="2400" dirty="0">
                  <a:solidFill>
                    <a:schemeClr val="tx1"/>
                  </a:solidFill>
                  <a:latin typeface="Abadi MT Condensed Light" panose="020B0306030101010103" pitchFamily="34" charset="77"/>
                </a:endParaRPr>
              </a:p>
              <a:p>
                <a:pPr marL="525979" lvl="1">
                  <a:lnSpc>
                    <a:spcPct val="90000"/>
                  </a:lnSpc>
                  <a:spcBef>
                    <a:spcPts val="667"/>
                  </a:spcBef>
                  <a:buClr>
                    <a:schemeClr val="bg1"/>
                  </a:buClr>
                  <a:buSzPct val="100000"/>
                </a:pPr>
                <a:r>
                  <a:rPr lang="en-GB" sz="2400" dirty="0">
                    <a:solidFill>
                      <a:schemeClr val="tx1"/>
                    </a:solidFill>
                    <a:latin typeface="Abadi MT Condensed Light" panose="020B0306030101010103" pitchFamily="34" charset="77"/>
                    <a:ea typeface="Calibri"/>
                    <a:cs typeface="Calibri"/>
                    <a:sym typeface="Calibri"/>
                  </a:rPr>
                  <a:t>GALEX </a:t>
                </a:r>
                <a:r>
                  <a:rPr lang="en-GB" sz="2400" dirty="0">
                    <a:latin typeface="Abadi MT Condensed Light" panose="020B0306030101010103" pitchFamily="34" charset="77"/>
                    <a:ea typeface="Calibri"/>
                    <a:cs typeface="Calibri"/>
                    <a:sym typeface="Calibri"/>
                  </a:rPr>
                  <a:t>– </a:t>
                </a:r>
                <a:r>
                  <a:rPr lang="en-GB" sz="2400" dirty="0">
                    <a:solidFill>
                      <a:schemeClr val="tx1"/>
                    </a:solidFill>
                    <a:latin typeface="Abadi MT Condensed Light" panose="020B0306030101010103" pitchFamily="34" charset="77"/>
                    <a:ea typeface="Calibri"/>
                    <a:cs typeface="Calibri"/>
                    <a:sym typeface="Calibri"/>
                  </a:rPr>
                  <a:t>UV</a:t>
                </a:r>
                <a:endParaRPr lang="en-GB" sz="2400" baseline="-25000" dirty="0">
                  <a:solidFill>
                    <a:schemeClr val="tx1"/>
                  </a:solidFill>
                  <a:latin typeface="Abadi MT Condensed Light" panose="020B0306030101010103" pitchFamily="34" charset="77"/>
                  <a:ea typeface="Calibri"/>
                  <a:cs typeface="Calibri"/>
                  <a:sym typeface="Calibri"/>
                </a:endParaRPr>
              </a:p>
              <a:p>
                <a:pPr marL="287859" indent="-101597">
                  <a:lnSpc>
                    <a:spcPct val="90000"/>
                  </a:lnSpc>
                  <a:spcBef>
                    <a:spcPts val="667"/>
                  </a:spcBef>
                  <a:buClr>
                    <a:schemeClr val="dk1"/>
                  </a:buClr>
                  <a:buSzPct val="100000"/>
                </a:pPr>
                <a:endParaRPr lang="en-GB" sz="2400" dirty="0">
                  <a:solidFill>
                    <a:schemeClr val="tx1"/>
                  </a:solidFill>
                  <a:latin typeface="Abadi MT Condensed Light" panose="020B0306030101010103" pitchFamily="34" charset="77"/>
                  <a:ea typeface="Calibri"/>
                  <a:cs typeface="Calibri"/>
                  <a:sym typeface="Calibri"/>
                </a:endParaRPr>
              </a:p>
              <a:p>
                <a:pPr indent="135463">
                  <a:lnSpc>
                    <a:spcPct val="90000"/>
                  </a:lnSpc>
                  <a:spcBef>
                    <a:spcPts val="667"/>
                  </a:spcBef>
                  <a:buClr>
                    <a:schemeClr val="dk1"/>
                  </a:buClr>
                  <a:buSzPct val="100000"/>
                </a:pPr>
                <a:endParaRPr lang="en-GB" sz="2400" dirty="0">
                  <a:solidFill>
                    <a:schemeClr val="tx1"/>
                  </a:solidFill>
                  <a:latin typeface="Abadi MT Condensed Light" panose="020B0306030101010103" pitchFamily="34" charset="77"/>
                  <a:ea typeface="Calibri"/>
                  <a:cs typeface="Calibri"/>
                  <a:sym typeface="Calibri"/>
                </a:endParaRPr>
              </a:p>
            </p:txBody>
          </p:sp>
        </mc:Choice>
        <mc:Fallback xmlns="">
          <p:sp>
            <p:nvSpPr>
              <p:cNvPr id="21" name="Google Shape;106;p19">
                <a:extLst>
                  <a:ext uri="{FF2B5EF4-FFF2-40B4-BE49-F238E27FC236}">
                    <a16:creationId xmlns:a16="http://schemas.microsoft.com/office/drawing/2014/main" id="{7CA45C64-E1A4-C309-A863-00568D6B1B1D}"/>
                  </a:ext>
                </a:extLst>
              </p:cNvPr>
              <p:cNvSpPr txBox="1">
                <a:spLocks noRot="1" noChangeAspect="1" noMove="1" noResize="1" noEditPoints="1" noAdjustHandles="1" noChangeArrowheads="1" noChangeShapeType="1" noTextEdit="1"/>
              </p:cNvSpPr>
              <p:nvPr/>
            </p:nvSpPr>
            <p:spPr>
              <a:xfrm>
                <a:off x="322430" y="3138317"/>
                <a:ext cx="3891704" cy="3172023"/>
              </a:xfrm>
              <a:prstGeom prst="rect">
                <a:avLst/>
              </a:prstGeom>
              <a:blipFill>
                <a:blip r:embed="rId6"/>
                <a:stretch>
                  <a:fillRect l="-651" t="-2800" r="-977" b="-4800"/>
                </a:stretch>
              </a:blipFill>
              <a:ln>
                <a:noFill/>
              </a:ln>
            </p:spPr>
            <p:txBody>
              <a:bodyPr/>
              <a:lstStyle/>
              <a:p>
                <a:r>
                  <a:rPr lang="en-US">
                    <a:noFill/>
                  </a:rPr>
                  <a:t> </a:t>
                </a:r>
              </a:p>
            </p:txBody>
          </p:sp>
        </mc:Fallback>
      </mc:AlternateContent>
      <p:sp>
        <p:nvSpPr>
          <p:cNvPr id="22" name="Google Shape;71;p16">
            <a:extLst>
              <a:ext uri="{FF2B5EF4-FFF2-40B4-BE49-F238E27FC236}">
                <a16:creationId xmlns:a16="http://schemas.microsoft.com/office/drawing/2014/main" id="{478E35EB-AA9B-B6AA-1740-53FB813199E1}"/>
              </a:ext>
            </a:extLst>
          </p:cNvPr>
          <p:cNvSpPr txBox="1">
            <a:spLocks noGrp="1"/>
          </p:cNvSpPr>
          <p:nvPr>
            <p:ph type="title"/>
          </p:nvPr>
        </p:nvSpPr>
        <p:spPr>
          <a:xfrm>
            <a:off x="340010" y="1031638"/>
            <a:ext cx="3730820" cy="1622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GB" sz="5000" b="1" dirty="0">
                <a:solidFill>
                  <a:srgbClr val="5B2D88"/>
                </a:solidFill>
                <a:latin typeface="Abadi MT Condensed Light" panose="020B0306030101010103" pitchFamily="34" charset="77"/>
                <a:ea typeface="Georgia"/>
                <a:cs typeface="Georgia"/>
                <a:sym typeface="Georgia"/>
              </a:rPr>
              <a:t>Data Collection and SED Modelling</a:t>
            </a:r>
            <a:endParaRPr sz="5000" b="1" dirty="0">
              <a:solidFill>
                <a:srgbClr val="5B2D88"/>
              </a:solidFill>
              <a:latin typeface="Abadi MT Condensed Light" panose="020B0306030101010103" pitchFamily="34" charset="77"/>
            </a:endParaRPr>
          </a:p>
        </p:txBody>
      </p:sp>
    </p:spTree>
    <p:extLst>
      <p:ext uri="{BB962C8B-B14F-4D97-AF65-F5344CB8AC3E}">
        <p14:creationId xmlns:p14="http://schemas.microsoft.com/office/powerpoint/2010/main" val="412185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815C16-1993-7963-E99A-A26C8240B1F6}"/>
              </a:ext>
            </a:extLst>
          </p:cNvPr>
          <p:cNvSpPr/>
          <p:nvPr/>
        </p:nvSpPr>
        <p:spPr>
          <a:xfrm rot="5400000">
            <a:off x="2666998" y="-2667001"/>
            <a:ext cx="6858002" cy="12192000"/>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DE60BF3-0D87-CDFA-B49E-D3B5094CFB65}"/>
              </a:ext>
            </a:extLst>
          </p:cNvPr>
          <p:cNvSpPr/>
          <p:nvPr/>
        </p:nvSpPr>
        <p:spPr>
          <a:xfrm rot="10800000">
            <a:off x="288995" y="228102"/>
            <a:ext cx="5190368" cy="3835898"/>
          </a:xfrm>
          <a:custGeom>
            <a:avLst/>
            <a:gdLst>
              <a:gd name="connsiteX0" fmla="*/ 0 w 5190368"/>
              <a:gd name="connsiteY0" fmla="*/ 0 h 3835898"/>
              <a:gd name="connsiteX1" fmla="*/ 472900 w 5190368"/>
              <a:gd name="connsiteY1" fmla="*/ 0 h 3835898"/>
              <a:gd name="connsiteX2" fmla="*/ 1049608 w 5190368"/>
              <a:gd name="connsiteY2" fmla="*/ 0 h 3835898"/>
              <a:gd name="connsiteX3" fmla="*/ 1730123 w 5190368"/>
              <a:gd name="connsiteY3" fmla="*/ 0 h 3835898"/>
              <a:gd name="connsiteX4" fmla="*/ 2203023 w 5190368"/>
              <a:gd name="connsiteY4" fmla="*/ 0 h 3835898"/>
              <a:gd name="connsiteX5" fmla="*/ 2831634 w 5190368"/>
              <a:gd name="connsiteY5" fmla="*/ 0 h 3835898"/>
              <a:gd name="connsiteX6" fmla="*/ 3304534 w 5190368"/>
              <a:gd name="connsiteY6" fmla="*/ 0 h 3835898"/>
              <a:gd name="connsiteX7" fmla="*/ 3881242 w 5190368"/>
              <a:gd name="connsiteY7" fmla="*/ 0 h 3835898"/>
              <a:gd name="connsiteX8" fmla="*/ 4509853 w 5190368"/>
              <a:gd name="connsiteY8" fmla="*/ 0 h 3835898"/>
              <a:gd name="connsiteX9" fmla="*/ 5190368 w 5190368"/>
              <a:gd name="connsiteY9" fmla="*/ 0 h 3835898"/>
              <a:gd name="connsiteX10" fmla="*/ 5190368 w 5190368"/>
              <a:gd name="connsiteY10" fmla="*/ 432908 h 3835898"/>
              <a:gd name="connsiteX11" fmla="*/ 5190368 w 5190368"/>
              <a:gd name="connsiteY11" fmla="*/ 980894 h 3835898"/>
              <a:gd name="connsiteX12" fmla="*/ 5190368 w 5190368"/>
              <a:gd name="connsiteY12" fmla="*/ 1605597 h 3835898"/>
              <a:gd name="connsiteX13" fmla="*/ 5190368 w 5190368"/>
              <a:gd name="connsiteY13" fmla="*/ 2191942 h 3835898"/>
              <a:gd name="connsiteX14" fmla="*/ 5190368 w 5190368"/>
              <a:gd name="connsiteY14" fmla="*/ 2701568 h 3835898"/>
              <a:gd name="connsiteX15" fmla="*/ 5190368 w 5190368"/>
              <a:gd name="connsiteY15" fmla="*/ 3287913 h 3835898"/>
              <a:gd name="connsiteX16" fmla="*/ 5190368 w 5190368"/>
              <a:gd name="connsiteY16" fmla="*/ 3835898 h 3835898"/>
              <a:gd name="connsiteX17" fmla="*/ 4613660 w 5190368"/>
              <a:gd name="connsiteY17" fmla="*/ 3835898 h 3835898"/>
              <a:gd name="connsiteX18" fmla="*/ 3933146 w 5190368"/>
              <a:gd name="connsiteY18" fmla="*/ 3835898 h 3835898"/>
              <a:gd name="connsiteX19" fmla="*/ 3252631 w 5190368"/>
              <a:gd name="connsiteY19" fmla="*/ 3835898 h 3835898"/>
              <a:gd name="connsiteX20" fmla="*/ 2624019 w 5190368"/>
              <a:gd name="connsiteY20" fmla="*/ 3835898 h 3835898"/>
              <a:gd name="connsiteX21" fmla="*/ 1995408 w 5190368"/>
              <a:gd name="connsiteY21" fmla="*/ 3835898 h 3835898"/>
              <a:gd name="connsiteX22" fmla="*/ 1366797 w 5190368"/>
              <a:gd name="connsiteY22" fmla="*/ 3835898 h 3835898"/>
              <a:gd name="connsiteX23" fmla="*/ 893897 w 5190368"/>
              <a:gd name="connsiteY23" fmla="*/ 3835898 h 3835898"/>
              <a:gd name="connsiteX24" fmla="*/ 0 w 5190368"/>
              <a:gd name="connsiteY24" fmla="*/ 3835898 h 3835898"/>
              <a:gd name="connsiteX25" fmla="*/ 0 w 5190368"/>
              <a:gd name="connsiteY25" fmla="*/ 3287913 h 3835898"/>
              <a:gd name="connsiteX26" fmla="*/ 0 w 5190368"/>
              <a:gd name="connsiteY26" fmla="*/ 2855004 h 3835898"/>
              <a:gd name="connsiteX27" fmla="*/ 0 w 5190368"/>
              <a:gd name="connsiteY27" fmla="*/ 2268660 h 3835898"/>
              <a:gd name="connsiteX28" fmla="*/ 0 w 5190368"/>
              <a:gd name="connsiteY28" fmla="*/ 1835751 h 3835898"/>
              <a:gd name="connsiteX29" fmla="*/ 0 w 5190368"/>
              <a:gd name="connsiteY29" fmla="*/ 1287766 h 3835898"/>
              <a:gd name="connsiteX30" fmla="*/ 0 w 5190368"/>
              <a:gd name="connsiteY30" fmla="*/ 663062 h 3835898"/>
              <a:gd name="connsiteX31" fmla="*/ 0 w 5190368"/>
              <a:gd name="connsiteY31" fmla="*/ 0 h 383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368" h="3835898" fill="none" extrusionOk="0">
                <a:moveTo>
                  <a:pt x="0" y="0"/>
                </a:moveTo>
                <a:cubicBezTo>
                  <a:pt x="230176" y="-49876"/>
                  <a:pt x="255762" y="13176"/>
                  <a:pt x="472900" y="0"/>
                </a:cubicBezTo>
                <a:cubicBezTo>
                  <a:pt x="690038" y="-13176"/>
                  <a:pt x="893574" y="56782"/>
                  <a:pt x="1049608" y="0"/>
                </a:cubicBezTo>
                <a:cubicBezTo>
                  <a:pt x="1205642" y="-56782"/>
                  <a:pt x="1492423" y="37010"/>
                  <a:pt x="1730123" y="0"/>
                </a:cubicBezTo>
                <a:cubicBezTo>
                  <a:pt x="1967823" y="-37010"/>
                  <a:pt x="2058471" y="31963"/>
                  <a:pt x="2203023" y="0"/>
                </a:cubicBezTo>
                <a:cubicBezTo>
                  <a:pt x="2347575" y="-31963"/>
                  <a:pt x="2677879" y="15259"/>
                  <a:pt x="2831634" y="0"/>
                </a:cubicBezTo>
                <a:cubicBezTo>
                  <a:pt x="2985389" y="-15259"/>
                  <a:pt x="3174671" y="29743"/>
                  <a:pt x="3304534" y="0"/>
                </a:cubicBezTo>
                <a:cubicBezTo>
                  <a:pt x="3434397" y="-29743"/>
                  <a:pt x="3627053" y="35830"/>
                  <a:pt x="3881242" y="0"/>
                </a:cubicBezTo>
                <a:cubicBezTo>
                  <a:pt x="4135431" y="-35830"/>
                  <a:pt x="4217949" y="21585"/>
                  <a:pt x="4509853" y="0"/>
                </a:cubicBezTo>
                <a:cubicBezTo>
                  <a:pt x="4801757" y="-21585"/>
                  <a:pt x="4910121" y="51138"/>
                  <a:pt x="5190368" y="0"/>
                </a:cubicBezTo>
                <a:cubicBezTo>
                  <a:pt x="5239539" y="111504"/>
                  <a:pt x="5185828" y="256837"/>
                  <a:pt x="5190368" y="432908"/>
                </a:cubicBezTo>
                <a:cubicBezTo>
                  <a:pt x="5194908" y="608979"/>
                  <a:pt x="5175431" y="850541"/>
                  <a:pt x="5190368" y="980894"/>
                </a:cubicBezTo>
                <a:cubicBezTo>
                  <a:pt x="5205305" y="1111247"/>
                  <a:pt x="5123600" y="1356451"/>
                  <a:pt x="5190368" y="1605597"/>
                </a:cubicBezTo>
                <a:cubicBezTo>
                  <a:pt x="5257136" y="1854743"/>
                  <a:pt x="5131751" y="1959924"/>
                  <a:pt x="5190368" y="2191942"/>
                </a:cubicBezTo>
                <a:cubicBezTo>
                  <a:pt x="5248985" y="2423961"/>
                  <a:pt x="5184341" y="2458768"/>
                  <a:pt x="5190368" y="2701568"/>
                </a:cubicBezTo>
                <a:cubicBezTo>
                  <a:pt x="5196395" y="2944368"/>
                  <a:pt x="5178421" y="3024479"/>
                  <a:pt x="5190368" y="3287913"/>
                </a:cubicBezTo>
                <a:cubicBezTo>
                  <a:pt x="5202315" y="3551347"/>
                  <a:pt x="5169658" y="3586822"/>
                  <a:pt x="5190368" y="3835898"/>
                </a:cubicBezTo>
                <a:cubicBezTo>
                  <a:pt x="4977597" y="3842764"/>
                  <a:pt x="4834340" y="3824166"/>
                  <a:pt x="4613660" y="3835898"/>
                </a:cubicBezTo>
                <a:cubicBezTo>
                  <a:pt x="4392980" y="3847630"/>
                  <a:pt x="4196772" y="3828950"/>
                  <a:pt x="3933146" y="3835898"/>
                </a:cubicBezTo>
                <a:cubicBezTo>
                  <a:pt x="3669520" y="3842846"/>
                  <a:pt x="3442022" y="3828630"/>
                  <a:pt x="3252631" y="3835898"/>
                </a:cubicBezTo>
                <a:cubicBezTo>
                  <a:pt x="3063241" y="3843166"/>
                  <a:pt x="2880697" y="3830808"/>
                  <a:pt x="2624019" y="3835898"/>
                </a:cubicBezTo>
                <a:cubicBezTo>
                  <a:pt x="2367341" y="3840988"/>
                  <a:pt x="2179523" y="3772140"/>
                  <a:pt x="1995408" y="3835898"/>
                </a:cubicBezTo>
                <a:cubicBezTo>
                  <a:pt x="1811293" y="3899656"/>
                  <a:pt x="1619230" y="3813681"/>
                  <a:pt x="1366797" y="3835898"/>
                </a:cubicBezTo>
                <a:cubicBezTo>
                  <a:pt x="1114364" y="3858115"/>
                  <a:pt x="1046881" y="3782411"/>
                  <a:pt x="893897" y="3835898"/>
                </a:cubicBezTo>
                <a:cubicBezTo>
                  <a:pt x="740913" y="3889385"/>
                  <a:pt x="380451" y="3794828"/>
                  <a:pt x="0" y="3835898"/>
                </a:cubicBezTo>
                <a:cubicBezTo>
                  <a:pt x="-57831" y="3619886"/>
                  <a:pt x="34988" y="3436998"/>
                  <a:pt x="0" y="3287913"/>
                </a:cubicBezTo>
                <a:cubicBezTo>
                  <a:pt x="-34988" y="3138828"/>
                  <a:pt x="11675" y="3051809"/>
                  <a:pt x="0" y="2855004"/>
                </a:cubicBezTo>
                <a:cubicBezTo>
                  <a:pt x="-11675" y="2658199"/>
                  <a:pt x="67648" y="2498803"/>
                  <a:pt x="0" y="2268660"/>
                </a:cubicBezTo>
                <a:cubicBezTo>
                  <a:pt x="-67648" y="2038517"/>
                  <a:pt x="21915" y="2038939"/>
                  <a:pt x="0" y="1835751"/>
                </a:cubicBezTo>
                <a:cubicBezTo>
                  <a:pt x="-21915" y="1632563"/>
                  <a:pt x="38948" y="1508896"/>
                  <a:pt x="0" y="1287766"/>
                </a:cubicBezTo>
                <a:cubicBezTo>
                  <a:pt x="-38948" y="1066637"/>
                  <a:pt x="64682" y="855779"/>
                  <a:pt x="0" y="663062"/>
                </a:cubicBezTo>
                <a:cubicBezTo>
                  <a:pt x="-64682" y="470345"/>
                  <a:pt x="57181" y="307471"/>
                  <a:pt x="0" y="0"/>
                </a:cubicBezTo>
                <a:close/>
              </a:path>
              <a:path w="5190368" h="3835898" stroke="0" extrusionOk="0">
                <a:moveTo>
                  <a:pt x="0" y="0"/>
                </a:moveTo>
                <a:cubicBezTo>
                  <a:pt x="124171" y="-7493"/>
                  <a:pt x="417482" y="8508"/>
                  <a:pt x="524804" y="0"/>
                </a:cubicBezTo>
                <a:cubicBezTo>
                  <a:pt x="632126" y="-8508"/>
                  <a:pt x="783014" y="30700"/>
                  <a:pt x="945800" y="0"/>
                </a:cubicBezTo>
                <a:cubicBezTo>
                  <a:pt x="1108586" y="-30700"/>
                  <a:pt x="1447674" y="34410"/>
                  <a:pt x="1626315" y="0"/>
                </a:cubicBezTo>
                <a:cubicBezTo>
                  <a:pt x="1804956" y="-34410"/>
                  <a:pt x="2013738" y="46788"/>
                  <a:pt x="2151119" y="0"/>
                </a:cubicBezTo>
                <a:cubicBezTo>
                  <a:pt x="2288500" y="-46788"/>
                  <a:pt x="2463490" y="40762"/>
                  <a:pt x="2675923" y="0"/>
                </a:cubicBezTo>
                <a:cubicBezTo>
                  <a:pt x="2888356" y="-40762"/>
                  <a:pt x="3066525" y="61323"/>
                  <a:pt x="3356438" y="0"/>
                </a:cubicBezTo>
                <a:cubicBezTo>
                  <a:pt x="3646351" y="-61323"/>
                  <a:pt x="3596307" y="27999"/>
                  <a:pt x="3829338" y="0"/>
                </a:cubicBezTo>
                <a:cubicBezTo>
                  <a:pt x="4062369" y="-27999"/>
                  <a:pt x="4254358" y="40450"/>
                  <a:pt x="4509853" y="0"/>
                </a:cubicBezTo>
                <a:cubicBezTo>
                  <a:pt x="4765348" y="-40450"/>
                  <a:pt x="5021769" y="3945"/>
                  <a:pt x="5190368" y="0"/>
                </a:cubicBezTo>
                <a:cubicBezTo>
                  <a:pt x="5196233" y="224462"/>
                  <a:pt x="5140582" y="428198"/>
                  <a:pt x="5190368" y="547985"/>
                </a:cubicBezTo>
                <a:cubicBezTo>
                  <a:pt x="5240154" y="667772"/>
                  <a:pt x="5161265" y="961813"/>
                  <a:pt x="5190368" y="1095971"/>
                </a:cubicBezTo>
                <a:cubicBezTo>
                  <a:pt x="5219471" y="1230129"/>
                  <a:pt x="5142232" y="1449658"/>
                  <a:pt x="5190368" y="1682315"/>
                </a:cubicBezTo>
                <a:cubicBezTo>
                  <a:pt x="5238504" y="1914972"/>
                  <a:pt x="5147904" y="1909961"/>
                  <a:pt x="5190368" y="2115224"/>
                </a:cubicBezTo>
                <a:cubicBezTo>
                  <a:pt x="5232832" y="2320487"/>
                  <a:pt x="5165012" y="2494519"/>
                  <a:pt x="5190368" y="2663209"/>
                </a:cubicBezTo>
                <a:cubicBezTo>
                  <a:pt x="5215724" y="2831899"/>
                  <a:pt x="5150174" y="3058206"/>
                  <a:pt x="5190368" y="3211195"/>
                </a:cubicBezTo>
                <a:cubicBezTo>
                  <a:pt x="5230562" y="3364184"/>
                  <a:pt x="5153016" y="3597535"/>
                  <a:pt x="5190368" y="3835898"/>
                </a:cubicBezTo>
                <a:cubicBezTo>
                  <a:pt x="5029975" y="3852161"/>
                  <a:pt x="4818036" y="3782404"/>
                  <a:pt x="4561757" y="3835898"/>
                </a:cubicBezTo>
                <a:cubicBezTo>
                  <a:pt x="4305478" y="3889392"/>
                  <a:pt x="4267065" y="3828572"/>
                  <a:pt x="3985049" y="3835898"/>
                </a:cubicBezTo>
                <a:cubicBezTo>
                  <a:pt x="3703033" y="3843224"/>
                  <a:pt x="3686785" y="3822844"/>
                  <a:pt x="3564053" y="3835898"/>
                </a:cubicBezTo>
                <a:cubicBezTo>
                  <a:pt x="3441321" y="3848952"/>
                  <a:pt x="3261298" y="3779192"/>
                  <a:pt x="3091152" y="3835898"/>
                </a:cubicBezTo>
                <a:cubicBezTo>
                  <a:pt x="2921006" y="3892604"/>
                  <a:pt x="2701571" y="3769507"/>
                  <a:pt x="2410638" y="3835898"/>
                </a:cubicBezTo>
                <a:cubicBezTo>
                  <a:pt x="2119705" y="3902289"/>
                  <a:pt x="2014649" y="3795341"/>
                  <a:pt x="1833930" y="3835898"/>
                </a:cubicBezTo>
                <a:cubicBezTo>
                  <a:pt x="1653211" y="3876455"/>
                  <a:pt x="1525820" y="3834317"/>
                  <a:pt x="1361030" y="3835898"/>
                </a:cubicBezTo>
                <a:cubicBezTo>
                  <a:pt x="1196240" y="3837479"/>
                  <a:pt x="971373" y="3778793"/>
                  <a:pt x="784322" y="3835898"/>
                </a:cubicBezTo>
                <a:cubicBezTo>
                  <a:pt x="597271" y="3893003"/>
                  <a:pt x="308537" y="3834996"/>
                  <a:pt x="0" y="3835898"/>
                </a:cubicBezTo>
                <a:cubicBezTo>
                  <a:pt x="-23865" y="3664950"/>
                  <a:pt x="24823" y="3614839"/>
                  <a:pt x="0" y="3402990"/>
                </a:cubicBezTo>
                <a:cubicBezTo>
                  <a:pt x="-24823" y="3191141"/>
                  <a:pt x="11350" y="2948903"/>
                  <a:pt x="0" y="2816645"/>
                </a:cubicBezTo>
                <a:cubicBezTo>
                  <a:pt x="-11350" y="2684387"/>
                  <a:pt x="38872" y="2548588"/>
                  <a:pt x="0" y="2345378"/>
                </a:cubicBezTo>
                <a:cubicBezTo>
                  <a:pt x="-38872" y="2142168"/>
                  <a:pt x="5482" y="1964751"/>
                  <a:pt x="0" y="1720674"/>
                </a:cubicBezTo>
                <a:cubicBezTo>
                  <a:pt x="-5482" y="1476597"/>
                  <a:pt x="25183" y="1442485"/>
                  <a:pt x="0" y="1211048"/>
                </a:cubicBezTo>
                <a:cubicBezTo>
                  <a:pt x="-25183" y="979611"/>
                  <a:pt x="30005" y="941289"/>
                  <a:pt x="0" y="778139"/>
                </a:cubicBezTo>
                <a:cubicBezTo>
                  <a:pt x="-30005" y="614989"/>
                  <a:pt x="65845" y="314500"/>
                  <a:pt x="0" y="0"/>
                </a:cubicBezTo>
                <a:close/>
              </a:path>
            </a:pathLst>
          </a:custGeom>
          <a:solidFill>
            <a:schemeClr val="bg1"/>
          </a:solidFill>
          <a:ln w="76200">
            <a:solidFill>
              <a:srgbClr val="FAAD2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3A6C918-B532-4291-AEA8-1FDD84ECDE8E}"/>
              </a:ext>
            </a:extLst>
          </p:cNvPr>
          <p:cNvPicPr>
            <a:picLocks noChangeAspect="1"/>
          </p:cNvPicPr>
          <p:nvPr/>
        </p:nvPicPr>
        <p:blipFill>
          <a:blip r:embed="rId3"/>
          <a:stretch>
            <a:fillRect/>
          </a:stretch>
        </p:blipFill>
        <p:spPr>
          <a:xfrm>
            <a:off x="403458" y="290139"/>
            <a:ext cx="4945523" cy="3711824"/>
          </a:xfrm>
          <a:prstGeom prst="rect">
            <a:avLst/>
          </a:prstGeom>
        </p:spPr>
      </p:pic>
      <p:sp>
        <p:nvSpPr>
          <p:cNvPr id="15" name="Rectangle 14">
            <a:extLst>
              <a:ext uri="{FF2B5EF4-FFF2-40B4-BE49-F238E27FC236}">
                <a16:creationId xmlns:a16="http://schemas.microsoft.com/office/drawing/2014/main" id="{A30B863F-8DFA-9938-6EAD-FC9B758C5B2D}"/>
              </a:ext>
            </a:extLst>
          </p:cNvPr>
          <p:cNvSpPr/>
          <p:nvPr/>
        </p:nvSpPr>
        <p:spPr>
          <a:xfrm>
            <a:off x="1894769" y="4308406"/>
            <a:ext cx="2138897" cy="2210225"/>
          </a:xfrm>
          <a:custGeom>
            <a:avLst/>
            <a:gdLst>
              <a:gd name="connsiteX0" fmla="*/ 0 w 2138897"/>
              <a:gd name="connsiteY0" fmla="*/ 0 h 2210225"/>
              <a:gd name="connsiteX1" fmla="*/ 2138897 w 2138897"/>
              <a:gd name="connsiteY1" fmla="*/ 0 h 2210225"/>
              <a:gd name="connsiteX2" fmla="*/ 2138897 w 2138897"/>
              <a:gd name="connsiteY2" fmla="*/ 2210225 h 2210225"/>
              <a:gd name="connsiteX3" fmla="*/ 0 w 2138897"/>
              <a:gd name="connsiteY3" fmla="*/ 2210225 h 2210225"/>
              <a:gd name="connsiteX4" fmla="*/ 0 w 2138897"/>
              <a:gd name="connsiteY4" fmla="*/ 0 h 221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897" h="2210225" fill="none" extrusionOk="0">
                <a:moveTo>
                  <a:pt x="0" y="0"/>
                </a:moveTo>
                <a:cubicBezTo>
                  <a:pt x="762182" y="-49533"/>
                  <a:pt x="1748670" y="-14809"/>
                  <a:pt x="2138897" y="0"/>
                </a:cubicBezTo>
                <a:cubicBezTo>
                  <a:pt x="2226536" y="455732"/>
                  <a:pt x="2066218" y="1525545"/>
                  <a:pt x="2138897" y="2210225"/>
                </a:cubicBezTo>
                <a:cubicBezTo>
                  <a:pt x="1163496" y="2161994"/>
                  <a:pt x="909637" y="2294680"/>
                  <a:pt x="0" y="2210225"/>
                </a:cubicBezTo>
                <a:cubicBezTo>
                  <a:pt x="-38581" y="1759711"/>
                  <a:pt x="63341" y="834798"/>
                  <a:pt x="0" y="0"/>
                </a:cubicBezTo>
                <a:close/>
              </a:path>
              <a:path w="2138897" h="2210225" stroke="0" extrusionOk="0">
                <a:moveTo>
                  <a:pt x="0" y="0"/>
                </a:moveTo>
                <a:cubicBezTo>
                  <a:pt x="234270" y="118645"/>
                  <a:pt x="1531301" y="116012"/>
                  <a:pt x="2138897" y="0"/>
                </a:cubicBezTo>
                <a:cubicBezTo>
                  <a:pt x="2006015" y="676074"/>
                  <a:pt x="2223848" y="1559236"/>
                  <a:pt x="2138897" y="2210225"/>
                </a:cubicBezTo>
                <a:cubicBezTo>
                  <a:pt x="1091644" y="2344825"/>
                  <a:pt x="970314" y="2053029"/>
                  <a:pt x="0" y="2210225"/>
                </a:cubicBezTo>
                <a:cubicBezTo>
                  <a:pt x="-20187" y="1185895"/>
                  <a:pt x="-152480" y="1105072"/>
                  <a:pt x="0" y="0"/>
                </a:cubicBezTo>
                <a:close/>
              </a:path>
            </a:pathLst>
          </a:custGeom>
          <a:solidFill>
            <a:schemeClr val="bg1"/>
          </a:solidFill>
          <a:ln w="76200">
            <a:solidFill>
              <a:srgbClr val="87A8FB"/>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graph of a column with numbers&#10;&#10;AI-generated content may be incorrect.">
            <a:extLst>
              <a:ext uri="{FF2B5EF4-FFF2-40B4-BE49-F238E27FC236}">
                <a16:creationId xmlns:a16="http://schemas.microsoft.com/office/drawing/2014/main" id="{8E669C75-56B2-977A-A29C-2ACDCD0518C7}"/>
              </a:ext>
            </a:extLst>
          </p:cNvPr>
          <p:cNvPicPr>
            <a:picLocks noChangeAspect="1"/>
          </p:cNvPicPr>
          <p:nvPr/>
        </p:nvPicPr>
        <p:blipFill>
          <a:blip r:embed="rId4"/>
          <a:stretch>
            <a:fillRect/>
          </a:stretch>
        </p:blipFill>
        <p:spPr>
          <a:xfrm>
            <a:off x="2061153" y="4459885"/>
            <a:ext cx="1806127" cy="1907270"/>
          </a:xfrm>
          <a:prstGeom prst="rect">
            <a:avLst/>
          </a:prstGeom>
        </p:spPr>
      </p:pic>
      <p:sp>
        <p:nvSpPr>
          <p:cNvPr id="17" name="Arc 16">
            <a:extLst>
              <a:ext uri="{FF2B5EF4-FFF2-40B4-BE49-F238E27FC236}">
                <a16:creationId xmlns:a16="http://schemas.microsoft.com/office/drawing/2014/main" id="{82193D04-ABC5-2D5F-B8C1-7941478FABBE}"/>
              </a:ext>
            </a:extLst>
          </p:cNvPr>
          <p:cNvSpPr/>
          <p:nvPr/>
        </p:nvSpPr>
        <p:spPr>
          <a:xfrm rot="16200000" flipH="1">
            <a:off x="498850" y="2571611"/>
            <a:ext cx="3142942" cy="3280164"/>
          </a:xfrm>
          <a:prstGeom prst="arc">
            <a:avLst>
              <a:gd name="adj1" fmla="val 15641288"/>
              <a:gd name="adj2" fmla="val 478007"/>
            </a:avLst>
          </a:prstGeom>
          <a:ln w="50800" cap="flat" cmpd="sng" algn="ctr">
            <a:solidFill>
              <a:srgbClr val="4BB97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B6E2927-9DFD-1099-1DBA-EE4F49F50598}"/>
              </a:ext>
            </a:extLst>
          </p:cNvPr>
          <p:cNvSpPr/>
          <p:nvPr/>
        </p:nvSpPr>
        <p:spPr>
          <a:xfrm rot="10800000">
            <a:off x="6316133" y="677331"/>
            <a:ext cx="5586874" cy="2912535"/>
          </a:xfrm>
          <a:custGeom>
            <a:avLst/>
            <a:gdLst>
              <a:gd name="connsiteX0" fmla="*/ 0 w 5586874"/>
              <a:gd name="connsiteY0" fmla="*/ 0 h 2912535"/>
              <a:gd name="connsiteX1" fmla="*/ 391081 w 5586874"/>
              <a:gd name="connsiteY1" fmla="*/ 0 h 2912535"/>
              <a:gd name="connsiteX2" fmla="*/ 1005637 w 5586874"/>
              <a:gd name="connsiteY2" fmla="*/ 0 h 2912535"/>
              <a:gd name="connsiteX3" fmla="*/ 1508456 w 5586874"/>
              <a:gd name="connsiteY3" fmla="*/ 0 h 2912535"/>
              <a:gd name="connsiteX4" fmla="*/ 2067143 w 5586874"/>
              <a:gd name="connsiteY4" fmla="*/ 0 h 2912535"/>
              <a:gd name="connsiteX5" fmla="*/ 2737568 w 5586874"/>
              <a:gd name="connsiteY5" fmla="*/ 0 h 2912535"/>
              <a:gd name="connsiteX6" fmla="*/ 3184518 w 5586874"/>
              <a:gd name="connsiteY6" fmla="*/ 0 h 2912535"/>
              <a:gd name="connsiteX7" fmla="*/ 3799074 w 5586874"/>
              <a:gd name="connsiteY7" fmla="*/ 0 h 2912535"/>
              <a:gd name="connsiteX8" fmla="*/ 4246024 w 5586874"/>
              <a:gd name="connsiteY8" fmla="*/ 0 h 2912535"/>
              <a:gd name="connsiteX9" fmla="*/ 4804712 w 5586874"/>
              <a:gd name="connsiteY9" fmla="*/ 0 h 2912535"/>
              <a:gd name="connsiteX10" fmla="*/ 5586874 w 5586874"/>
              <a:gd name="connsiteY10" fmla="*/ 0 h 2912535"/>
              <a:gd name="connsiteX11" fmla="*/ 5586874 w 5586874"/>
              <a:gd name="connsiteY11" fmla="*/ 495131 h 2912535"/>
              <a:gd name="connsiteX12" fmla="*/ 5586874 w 5586874"/>
              <a:gd name="connsiteY12" fmla="*/ 1135889 h 2912535"/>
              <a:gd name="connsiteX13" fmla="*/ 5586874 w 5586874"/>
              <a:gd name="connsiteY13" fmla="*/ 1718396 h 2912535"/>
              <a:gd name="connsiteX14" fmla="*/ 5586874 w 5586874"/>
              <a:gd name="connsiteY14" fmla="*/ 2359153 h 2912535"/>
              <a:gd name="connsiteX15" fmla="*/ 5586874 w 5586874"/>
              <a:gd name="connsiteY15" fmla="*/ 2912535 h 2912535"/>
              <a:gd name="connsiteX16" fmla="*/ 5084055 w 5586874"/>
              <a:gd name="connsiteY16" fmla="*/ 2912535 h 2912535"/>
              <a:gd name="connsiteX17" fmla="*/ 4581237 w 5586874"/>
              <a:gd name="connsiteY17" fmla="*/ 2912535 h 2912535"/>
              <a:gd name="connsiteX18" fmla="*/ 3966681 w 5586874"/>
              <a:gd name="connsiteY18" fmla="*/ 2912535 h 2912535"/>
              <a:gd name="connsiteX19" fmla="*/ 3407993 w 5586874"/>
              <a:gd name="connsiteY19" fmla="*/ 2912535 h 2912535"/>
              <a:gd name="connsiteX20" fmla="*/ 2737568 w 5586874"/>
              <a:gd name="connsiteY20" fmla="*/ 2912535 h 2912535"/>
              <a:gd name="connsiteX21" fmla="*/ 2067143 w 5586874"/>
              <a:gd name="connsiteY21" fmla="*/ 2912535 h 2912535"/>
              <a:gd name="connsiteX22" fmla="*/ 1452587 w 5586874"/>
              <a:gd name="connsiteY22" fmla="*/ 2912535 h 2912535"/>
              <a:gd name="connsiteX23" fmla="*/ 838031 w 5586874"/>
              <a:gd name="connsiteY23" fmla="*/ 2912535 h 2912535"/>
              <a:gd name="connsiteX24" fmla="*/ 0 w 5586874"/>
              <a:gd name="connsiteY24" fmla="*/ 2912535 h 2912535"/>
              <a:gd name="connsiteX25" fmla="*/ 0 w 5586874"/>
              <a:gd name="connsiteY25" fmla="*/ 2388279 h 2912535"/>
              <a:gd name="connsiteX26" fmla="*/ 0 w 5586874"/>
              <a:gd name="connsiteY26" fmla="*/ 1805772 h 2912535"/>
              <a:gd name="connsiteX27" fmla="*/ 0 w 5586874"/>
              <a:gd name="connsiteY27" fmla="*/ 1223265 h 2912535"/>
              <a:gd name="connsiteX28" fmla="*/ 0 w 5586874"/>
              <a:gd name="connsiteY28" fmla="*/ 728134 h 2912535"/>
              <a:gd name="connsiteX29" fmla="*/ 0 w 5586874"/>
              <a:gd name="connsiteY29" fmla="*/ 0 h 291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86874" h="2912535" fill="none" extrusionOk="0">
                <a:moveTo>
                  <a:pt x="0" y="0"/>
                </a:moveTo>
                <a:cubicBezTo>
                  <a:pt x="87042" y="-16463"/>
                  <a:pt x="201913" y="1217"/>
                  <a:pt x="391081" y="0"/>
                </a:cubicBezTo>
                <a:cubicBezTo>
                  <a:pt x="580249" y="-1217"/>
                  <a:pt x="845812" y="30258"/>
                  <a:pt x="1005637" y="0"/>
                </a:cubicBezTo>
                <a:cubicBezTo>
                  <a:pt x="1165462" y="-30258"/>
                  <a:pt x="1269468" y="37083"/>
                  <a:pt x="1508456" y="0"/>
                </a:cubicBezTo>
                <a:cubicBezTo>
                  <a:pt x="1747444" y="-37083"/>
                  <a:pt x="1873602" y="4891"/>
                  <a:pt x="2067143" y="0"/>
                </a:cubicBezTo>
                <a:cubicBezTo>
                  <a:pt x="2260684" y="-4891"/>
                  <a:pt x="2516456" y="13966"/>
                  <a:pt x="2737568" y="0"/>
                </a:cubicBezTo>
                <a:cubicBezTo>
                  <a:pt x="2958680" y="-13966"/>
                  <a:pt x="3023366" y="2029"/>
                  <a:pt x="3184518" y="0"/>
                </a:cubicBezTo>
                <a:cubicBezTo>
                  <a:pt x="3345670" y="-2029"/>
                  <a:pt x="3662429" y="72108"/>
                  <a:pt x="3799074" y="0"/>
                </a:cubicBezTo>
                <a:cubicBezTo>
                  <a:pt x="3935719" y="-72108"/>
                  <a:pt x="4053585" y="35215"/>
                  <a:pt x="4246024" y="0"/>
                </a:cubicBezTo>
                <a:cubicBezTo>
                  <a:pt x="4438463" y="-35215"/>
                  <a:pt x="4587736" y="52354"/>
                  <a:pt x="4804712" y="0"/>
                </a:cubicBezTo>
                <a:cubicBezTo>
                  <a:pt x="5021688" y="-52354"/>
                  <a:pt x="5255342" y="39824"/>
                  <a:pt x="5586874" y="0"/>
                </a:cubicBezTo>
                <a:cubicBezTo>
                  <a:pt x="5616212" y="203920"/>
                  <a:pt x="5575431" y="371778"/>
                  <a:pt x="5586874" y="495131"/>
                </a:cubicBezTo>
                <a:cubicBezTo>
                  <a:pt x="5598317" y="618484"/>
                  <a:pt x="5584146" y="868820"/>
                  <a:pt x="5586874" y="1135889"/>
                </a:cubicBezTo>
                <a:cubicBezTo>
                  <a:pt x="5589602" y="1402958"/>
                  <a:pt x="5522209" y="1455662"/>
                  <a:pt x="5586874" y="1718396"/>
                </a:cubicBezTo>
                <a:cubicBezTo>
                  <a:pt x="5651539" y="1981130"/>
                  <a:pt x="5556140" y="2219172"/>
                  <a:pt x="5586874" y="2359153"/>
                </a:cubicBezTo>
                <a:cubicBezTo>
                  <a:pt x="5617608" y="2499134"/>
                  <a:pt x="5530820" y="2638920"/>
                  <a:pt x="5586874" y="2912535"/>
                </a:cubicBezTo>
                <a:cubicBezTo>
                  <a:pt x="5365689" y="2920333"/>
                  <a:pt x="5198867" y="2904548"/>
                  <a:pt x="5084055" y="2912535"/>
                </a:cubicBezTo>
                <a:cubicBezTo>
                  <a:pt x="4969243" y="2920522"/>
                  <a:pt x="4719215" y="2860463"/>
                  <a:pt x="4581237" y="2912535"/>
                </a:cubicBezTo>
                <a:cubicBezTo>
                  <a:pt x="4443259" y="2964607"/>
                  <a:pt x="4132562" y="2879705"/>
                  <a:pt x="3966681" y="2912535"/>
                </a:cubicBezTo>
                <a:cubicBezTo>
                  <a:pt x="3800800" y="2945365"/>
                  <a:pt x="3628643" y="2863251"/>
                  <a:pt x="3407993" y="2912535"/>
                </a:cubicBezTo>
                <a:cubicBezTo>
                  <a:pt x="3187343" y="2961819"/>
                  <a:pt x="2895778" y="2839703"/>
                  <a:pt x="2737568" y="2912535"/>
                </a:cubicBezTo>
                <a:cubicBezTo>
                  <a:pt x="2579358" y="2985367"/>
                  <a:pt x="2203078" y="2876930"/>
                  <a:pt x="2067143" y="2912535"/>
                </a:cubicBezTo>
                <a:cubicBezTo>
                  <a:pt x="1931209" y="2948140"/>
                  <a:pt x="1686522" y="2908735"/>
                  <a:pt x="1452587" y="2912535"/>
                </a:cubicBezTo>
                <a:cubicBezTo>
                  <a:pt x="1218652" y="2916335"/>
                  <a:pt x="1012204" y="2890730"/>
                  <a:pt x="838031" y="2912535"/>
                </a:cubicBezTo>
                <a:cubicBezTo>
                  <a:pt x="663858" y="2934340"/>
                  <a:pt x="377239" y="2886559"/>
                  <a:pt x="0" y="2912535"/>
                </a:cubicBezTo>
                <a:cubicBezTo>
                  <a:pt x="-58638" y="2790314"/>
                  <a:pt x="56490" y="2503568"/>
                  <a:pt x="0" y="2388279"/>
                </a:cubicBezTo>
                <a:cubicBezTo>
                  <a:pt x="-56490" y="2272990"/>
                  <a:pt x="8622" y="1928347"/>
                  <a:pt x="0" y="1805772"/>
                </a:cubicBezTo>
                <a:cubicBezTo>
                  <a:pt x="-8622" y="1683197"/>
                  <a:pt x="42510" y="1340075"/>
                  <a:pt x="0" y="1223265"/>
                </a:cubicBezTo>
                <a:cubicBezTo>
                  <a:pt x="-42510" y="1106455"/>
                  <a:pt x="10293" y="961918"/>
                  <a:pt x="0" y="728134"/>
                </a:cubicBezTo>
                <a:cubicBezTo>
                  <a:pt x="-10293" y="494350"/>
                  <a:pt x="55826" y="168149"/>
                  <a:pt x="0" y="0"/>
                </a:cubicBezTo>
                <a:close/>
              </a:path>
              <a:path w="5586874" h="2912535" stroke="0" extrusionOk="0">
                <a:moveTo>
                  <a:pt x="0" y="0"/>
                </a:moveTo>
                <a:cubicBezTo>
                  <a:pt x="196153" y="-22056"/>
                  <a:pt x="314024" y="42208"/>
                  <a:pt x="502819" y="0"/>
                </a:cubicBezTo>
                <a:cubicBezTo>
                  <a:pt x="691614" y="-42208"/>
                  <a:pt x="810393" y="35997"/>
                  <a:pt x="893900" y="0"/>
                </a:cubicBezTo>
                <a:cubicBezTo>
                  <a:pt x="977407" y="-35997"/>
                  <a:pt x="1356628" y="8672"/>
                  <a:pt x="1564325" y="0"/>
                </a:cubicBezTo>
                <a:cubicBezTo>
                  <a:pt x="1772023" y="-8672"/>
                  <a:pt x="1893546" y="9959"/>
                  <a:pt x="2067143" y="0"/>
                </a:cubicBezTo>
                <a:cubicBezTo>
                  <a:pt x="2240740" y="-9959"/>
                  <a:pt x="2463913" y="39059"/>
                  <a:pt x="2569962" y="0"/>
                </a:cubicBezTo>
                <a:cubicBezTo>
                  <a:pt x="2676011" y="-39059"/>
                  <a:pt x="2969024" y="23752"/>
                  <a:pt x="3240387" y="0"/>
                </a:cubicBezTo>
                <a:cubicBezTo>
                  <a:pt x="3511750" y="-23752"/>
                  <a:pt x="3518951" y="27975"/>
                  <a:pt x="3687337" y="0"/>
                </a:cubicBezTo>
                <a:cubicBezTo>
                  <a:pt x="3855723" y="-27975"/>
                  <a:pt x="4095297" y="29418"/>
                  <a:pt x="4357762" y="0"/>
                </a:cubicBezTo>
                <a:cubicBezTo>
                  <a:pt x="4620228" y="-29418"/>
                  <a:pt x="4858130" y="63130"/>
                  <a:pt x="5028187" y="0"/>
                </a:cubicBezTo>
                <a:cubicBezTo>
                  <a:pt x="5198245" y="-63130"/>
                  <a:pt x="5411650" y="46713"/>
                  <a:pt x="5586874" y="0"/>
                </a:cubicBezTo>
                <a:cubicBezTo>
                  <a:pt x="5588124" y="132302"/>
                  <a:pt x="5536623" y="466456"/>
                  <a:pt x="5586874" y="640758"/>
                </a:cubicBezTo>
                <a:cubicBezTo>
                  <a:pt x="5637125" y="815060"/>
                  <a:pt x="5530904" y="976569"/>
                  <a:pt x="5586874" y="1252390"/>
                </a:cubicBezTo>
                <a:cubicBezTo>
                  <a:pt x="5642844" y="1528211"/>
                  <a:pt x="5580578" y="1529066"/>
                  <a:pt x="5586874" y="1747521"/>
                </a:cubicBezTo>
                <a:cubicBezTo>
                  <a:pt x="5593170" y="1965976"/>
                  <a:pt x="5524668" y="2107925"/>
                  <a:pt x="5586874" y="2330028"/>
                </a:cubicBezTo>
                <a:cubicBezTo>
                  <a:pt x="5649080" y="2552131"/>
                  <a:pt x="5577295" y="2749370"/>
                  <a:pt x="5586874" y="2912535"/>
                </a:cubicBezTo>
                <a:cubicBezTo>
                  <a:pt x="5394499" y="2979027"/>
                  <a:pt x="5262316" y="2889411"/>
                  <a:pt x="5028187" y="2912535"/>
                </a:cubicBezTo>
                <a:cubicBezTo>
                  <a:pt x="4794058" y="2935659"/>
                  <a:pt x="4533362" y="2910418"/>
                  <a:pt x="4357762" y="2912535"/>
                </a:cubicBezTo>
                <a:cubicBezTo>
                  <a:pt x="4182162" y="2914652"/>
                  <a:pt x="3942010" y="2850969"/>
                  <a:pt x="3799074" y="2912535"/>
                </a:cubicBezTo>
                <a:cubicBezTo>
                  <a:pt x="3656138" y="2974101"/>
                  <a:pt x="3494625" y="2867493"/>
                  <a:pt x="3407993" y="2912535"/>
                </a:cubicBezTo>
                <a:cubicBezTo>
                  <a:pt x="3321361" y="2957577"/>
                  <a:pt x="3116789" y="2861726"/>
                  <a:pt x="2961043" y="2912535"/>
                </a:cubicBezTo>
                <a:cubicBezTo>
                  <a:pt x="2805297" y="2963344"/>
                  <a:pt x="2586823" y="2834728"/>
                  <a:pt x="2290618" y="2912535"/>
                </a:cubicBezTo>
                <a:cubicBezTo>
                  <a:pt x="1994413" y="2990342"/>
                  <a:pt x="1920378" y="2857675"/>
                  <a:pt x="1731931" y="2912535"/>
                </a:cubicBezTo>
                <a:cubicBezTo>
                  <a:pt x="1543484" y="2967395"/>
                  <a:pt x="1400423" y="2905656"/>
                  <a:pt x="1284981" y="2912535"/>
                </a:cubicBezTo>
                <a:cubicBezTo>
                  <a:pt x="1169539" y="2919414"/>
                  <a:pt x="933089" y="2861902"/>
                  <a:pt x="726294" y="2912535"/>
                </a:cubicBezTo>
                <a:cubicBezTo>
                  <a:pt x="519499" y="2963168"/>
                  <a:pt x="193282" y="2897218"/>
                  <a:pt x="0" y="2912535"/>
                </a:cubicBezTo>
                <a:cubicBezTo>
                  <a:pt x="-20690" y="2784918"/>
                  <a:pt x="31339" y="2531220"/>
                  <a:pt x="0" y="2417404"/>
                </a:cubicBezTo>
                <a:cubicBezTo>
                  <a:pt x="-31339" y="2303588"/>
                  <a:pt x="6832" y="2057003"/>
                  <a:pt x="0" y="1805772"/>
                </a:cubicBezTo>
                <a:cubicBezTo>
                  <a:pt x="-6832" y="1554541"/>
                  <a:pt x="34339" y="1417692"/>
                  <a:pt x="0" y="1281515"/>
                </a:cubicBezTo>
                <a:cubicBezTo>
                  <a:pt x="-34339" y="1145338"/>
                  <a:pt x="73431" y="876819"/>
                  <a:pt x="0" y="640758"/>
                </a:cubicBezTo>
                <a:cubicBezTo>
                  <a:pt x="-73431" y="404697"/>
                  <a:pt x="10435" y="279827"/>
                  <a:pt x="0" y="0"/>
                </a:cubicBezTo>
                <a:close/>
              </a:path>
            </a:pathLst>
          </a:custGeom>
          <a:solidFill>
            <a:schemeClr val="bg1"/>
          </a:solidFill>
          <a:ln w="76200">
            <a:solidFill>
              <a:srgbClr val="FAAD2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AF4E5406-B00B-29AC-D580-A41D3F8FDFCF}"/>
              </a:ext>
            </a:extLst>
          </p:cNvPr>
          <p:cNvPicPr>
            <a:picLocks noChangeAspect="1"/>
          </p:cNvPicPr>
          <p:nvPr/>
        </p:nvPicPr>
        <p:blipFill rotWithShape="1">
          <a:blip r:embed="rId5"/>
          <a:srcRect l="5165" t="6454" r="9357" b="48555"/>
          <a:stretch/>
        </p:blipFill>
        <p:spPr>
          <a:xfrm>
            <a:off x="6489790" y="1111905"/>
            <a:ext cx="5239559" cy="2068291"/>
          </a:xfrm>
          <a:prstGeom prst="rect">
            <a:avLst/>
          </a:prstGeom>
        </p:spPr>
      </p:pic>
      <p:sp>
        <p:nvSpPr>
          <p:cNvPr id="21" name="Cross 20">
            <a:extLst>
              <a:ext uri="{FF2B5EF4-FFF2-40B4-BE49-F238E27FC236}">
                <a16:creationId xmlns:a16="http://schemas.microsoft.com/office/drawing/2014/main" id="{C0BC40CF-9BDE-25C2-6593-588196CD8148}"/>
              </a:ext>
            </a:extLst>
          </p:cNvPr>
          <p:cNvSpPr/>
          <p:nvPr/>
        </p:nvSpPr>
        <p:spPr>
          <a:xfrm>
            <a:off x="5351258" y="4661749"/>
            <a:ext cx="1138532" cy="1121416"/>
          </a:xfrm>
          <a:prstGeom prst="plus">
            <a:avLst>
              <a:gd name="adj" fmla="val 45206"/>
            </a:avLst>
          </a:prstGeom>
          <a:solidFill>
            <a:srgbClr val="148585"/>
          </a:solidFill>
          <a:ln>
            <a:solidFill>
              <a:srgbClr val="1485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6434EB3-DA57-58AA-E18F-E052B50E0507}"/>
              </a:ext>
            </a:extLst>
          </p:cNvPr>
          <p:cNvSpPr/>
          <p:nvPr/>
        </p:nvSpPr>
        <p:spPr>
          <a:xfrm>
            <a:off x="7031624" y="4064001"/>
            <a:ext cx="3280164" cy="2210225"/>
          </a:xfrm>
          <a:custGeom>
            <a:avLst/>
            <a:gdLst>
              <a:gd name="connsiteX0" fmla="*/ 0 w 3280164"/>
              <a:gd name="connsiteY0" fmla="*/ 0 h 2210225"/>
              <a:gd name="connsiteX1" fmla="*/ 3280164 w 3280164"/>
              <a:gd name="connsiteY1" fmla="*/ 0 h 2210225"/>
              <a:gd name="connsiteX2" fmla="*/ 3280164 w 3280164"/>
              <a:gd name="connsiteY2" fmla="*/ 2210225 h 2210225"/>
              <a:gd name="connsiteX3" fmla="*/ 0 w 3280164"/>
              <a:gd name="connsiteY3" fmla="*/ 2210225 h 2210225"/>
              <a:gd name="connsiteX4" fmla="*/ 0 w 3280164"/>
              <a:gd name="connsiteY4" fmla="*/ 0 h 221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164" h="2210225" fill="none" extrusionOk="0">
                <a:moveTo>
                  <a:pt x="0" y="0"/>
                </a:moveTo>
                <a:cubicBezTo>
                  <a:pt x="1482544" y="-49533"/>
                  <a:pt x="2136138" y="-14809"/>
                  <a:pt x="3280164" y="0"/>
                </a:cubicBezTo>
                <a:cubicBezTo>
                  <a:pt x="3367803" y="455732"/>
                  <a:pt x="3207485" y="1525545"/>
                  <a:pt x="3280164" y="2210225"/>
                </a:cubicBezTo>
                <a:cubicBezTo>
                  <a:pt x="2640435" y="2161994"/>
                  <a:pt x="499869" y="2294680"/>
                  <a:pt x="0" y="2210225"/>
                </a:cubicBezTo>
                <a:cubicBezTo>
                  <a:pt x="-38581" y="1759711"/>
                  <a:pt x="63341" y="834798"/>
                  <a:pt x="0" y="0"/>
                </a:cubicBezTo>
                <a:close/>
              </a:path>
              <a:path w="3280164" h="2210225" stroke="0" extrusionOk="0">
                <a:moveTo>
                  <a:pt x="0" y="0"/>
                </a:moveTo>
                <a:cubicBezTo>
                  <a:pt x="956629" y="118645"/>
                  <a:pt x="1810211" y="116012"/>
                  <a:pt x="3280164" y="0"/>
                </a:cubicBezTo>
                <a:cubicBezTo>
                  <a:pt x="3147282" y="676074"/>
                  <a:pt x="3365115" y="1559236"/>
                  <a:pt x="3280164" y="2210225"/>
                </a:cubicBezTo>
                <a:cubicBezTo>
                  <a:pt x="2682824" y="2344825"/>
                  <a:pt x="995955" y="2053029"/>
                  <a:pt x="0" y="2210225"/>
                </a:cubicBezTo>
                <a:cubicBezTo>
                  <a:pt x="-20187" y="1185895"/>
                  <a:pt x="-152480" y="1105072"/>
                  <a:pt x="0" y="0"/>
                </a:cubicBezTo>
                <a:close/>
              </a:path>
            </a:pathLst>
          </a:custGeom>
          <a:solidFill>
            <a:schemeClr val="bg1"/>
          </a:solidFill>
          <a:ln w="76200">
            <a:solidFill>
              <a:srgbClr val="87A8FB"/>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285AAF32-4535-CC59-5B57-B25BF2B37A0B}"/>
              </a:ext>
            </a:extLst>
          </p:cNvPr>
          <p:cNvPicPr>
            <a:picLocks noChangeAspect="1"/>
          </p:cNvPicPr>
          <p:nvPr/>
        </p:nvPicPr>
        <p:blipFill>
          <a:blip r:embed="rId6"/>
          <a:stretch>
            <a:fillRect/>
          </a:stretch>
        </p:blipFill>
        <p:spPr>
          <a:xfrm>
            <a:off x="7391619" y="4292103"/>
            <a:ext cx="2627334" cy="1771689"/>
          </a:xfrm>
          <a:prstGeom prst="rect">
            <a:avLst/>
          </a:prstGeom>
        </p:spPr>
      </p:pic>
      <p:sp>
        <p:nvSpPr>
          <p:cNvPr id="20" name="Arc 19">
            <a:extLst>
              <a:ext uri="{FF2B5EF4-FFF2-40B4-BE49-F238E27FC236}">
                <a16:creationId xmlns:a16="http://schemas.microsoft.com/office/drawing/2014/main" id="{30238E9D-F60A-60BC-AB97-3A81B691F1D5}"/>
              </a:ext>
            </a:extLst>
          </p:cNvPr>
          <p:cNvSpPr/>
          <p:nvPr/>
        </p:nvSpPr>
        <p:spPr>
          <a:xfrm rot="9989447">
            <a:off x="9661532" y="2677705"/>
            <a:ext cx="2155327" cy="3467076"/>
          </a:xfrm>
          <a:prstGeom prst="arc">
            <a:avLst>
              <a:gd name="adj1" fmla="val 8308925"/>
              <a:gd name="adj2" fmla="val 19115666"/>
            </a:avLst>
          </a:prstGeom>
          <a:ln w="50800" cap="flat" cmpd="sng" algn="ctr">
            <a:solidFill>
              <a:srgbClr val="4BB97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3" name="Google Shape;394;p64">
            <a:extLst>
              <a:ext uri="{FF2B5EF4-FFF2-40B4-BE49-F238E27FC236}">
                <a16:creationId xmlns:a16="http://schemas.microsoft.com/office/drawing/2014/main" id="{FFE0CB5E-5285-1F3C-A9FF-E96AE8FC9B35}"/>
              </a:ext>
            </a:extLst>
          </p:cNvPr>
          <p:cNvSpPr txBox="1"/>
          <p:nvPr/>
        </p:nvSpPr>
        <p:spPr>
          <a:xfrm>
            <a:off x="10342159" y="6460950"/>
            <a:ext cx="1560848"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400" dirty="0">
                <a:solidFill>
                  <a:schemeClr val="bg1"/>
                </a:solidFill>
                <a:latin typeface="Abadi MT Condensed Light" panose="020B0306030101010103" pitchFamily="34" charset="77"/>
                <a:ea typeface="Calibri"/>
                <a:cs typeface="Calibri"/>
                <a:sym typeface="Calibri"/>
              </a:rPr>
              <a:t>Mummery, et al. 2024</a:t>
            </a:r>
            <a:endParaRPr sz="1400" dirty="0">
              <a:solidFill>
                <a:schemeClr val="bg1"/>
              </a:solidFill>
              <a:latin typeface="Abadi MT Condensed Light" panose="020B0306030101010103" pitchFamily="34" charset="77"/>
              <a:ea typeface="Calibri"/>
              <a:cs typeface="Calibri"/>
              <a:sym typeface="Calibri"/>
            </a:endParaRPr>
          </a:p>
        </p:txBody>
      </p:sp>
      <p:sp>
        <p:nvSpPr>
          <p:cNvPr id="2" name="TextBox 1">
            <a:extLst>
              <a:ext uri="{FF2B5EF4-FFF2-40B4-BE49-F238E27FC236}">
                <a16:creationId xmlns:a16="http://schemas.microsoft.com/office/drawing/2014/main" id="{4FFF065B-693D-64AE-8AA3-B6561D9BF295}"/>
              </a:ext>
            </a:extLst>
          </p:cNvPr>
          <p:cNvSpPr txBox="1"/>
          <p:nvPr/>
        </p:nvSpPr>
        <p:spPr>
          <a:xfrm>
            <a:off x="4147139" y="6012616"/>
            <a:ext cx="1236236" cy="523220"/>
          </a:xfrm>
          <a:custGeom>
            <a:avLst/>
            <a:gdLst>
              <a:gd name="connsiteX0" fmla="*/ 0 w 1236236"/>
              <a:gd name="connsiteY0" fmla="*/ 0 h 523220"/>
              <a:gd name="connsiteX1" fmla="*/ 399716 w 1236236"/>
              <a:gd name="connsiteY1" fmla="*/ 0 h 523220"/>
              <a:gd name="connsiteX2" fmla="*/ 774708 w 1236236"/>
              <a:gd name="connsiteY2" fmla="*/ 0 h 523220"/>
              <a:gd name="connsiteX3" fmla="*/ 1236236 w 1236236"/>
              <a:gd name="connsiteY3" fmla="*/ 0 h 523220"/>
              <a:gd name="connsiteX4" fmla="*/ 1236236 w 1236236"/>
              <a:gd name="connsiteY4" fmla="*/ 523220 h 523220"/>
              <a:gd name="connsiteX5" fmla="*/ 848882 w 1236236"/>
              <a:gd name="connsiteY5" fmla="*/ 523220 h 523220"/>
              <a:gd name="connsiteX6" fmla="*/ 412079 w 1236236"/>
              <a:gd name="connsiteY6" fmla="*/ 523220 h 523220"/>
              <a:gd name="connsiteX7" fmla="*/ 0 w 1236236"/>
              <a:gd name="connsiteY7" fmla="*/ 523220 h 523220"/>
              <a:gd name="connsiteX8" fmla="*/ 0 w 12362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236" h="523220" extrusionOk="0">
                <a:moveTo>
                  <a:pt x="0" y="0"/>
                </a:moveTo>
                <a:cubicBezTo>
                  <a:pt x="104689" y="-16058"/>
                  <a:pt x="282149" y="16321"/>
                  <a:pt x="399716" y="0"/>
                </a:cubicBezTo>
                <a:cubicBezTo>
                  <a:pt x="517283" y="-16321"/>
                  <a:pt x="640588" y="27046"/>
                  <a:pt x="774708" y="0"/>
                </a:cubicBezTo>
                <a:cubicBezTo>
                  <a:pt x="908828" y="-27046"/>
                  <a:pt x="1052205" y="15836"/>
                  <a:pt x="1236236" y="0"/>
                </a:cubicBezTo>
                <a:cubicBezTo>
                  <a:pt x="1282897" y="167463"/>
                  <a:pt x="1205085" y="364065"/>
                  <a:pt x="1236236" y="523220"/>
                </a:cubicBezTo>
                <a:cubicBezTo>
                  <a:pt x="1069437" y="537217"/>
                  <a:pt x="979150" y="506243"/>
                  <a:pt x="848882" y="523220"/>
                </a:cubicBezTo>
                <a:cubicBezTo>
                  <a:pt x="718614" y="540197"/>
                  <a:pt x="574980" y="519676"/>
                  <a:pt x="412079" y="523220"/>
                </a:cubicBezTo>
                <a:cubicBezTo>
                  <a:pt x="249178" y="526764"/>
                  <a:pt x="138843" y="481939"/>
                  <a:pt x="0" y="523220"/>
                </a:cubicBezTo>
                <a:cubicBezTo>
                  <a:pt x="-33071" y="392278"/>
                  <a:pt x="10897" y="199333"/>
                  <a:pt x="0" y="0"/>
                </a:cubicBezTo>
                <a:close/>
              </a:path>
            </a:pathLst>
          </a:custGeom>
          <a:noFill/>
          <a:ln w="25400">
            <a:solidFill>
              <a:srgbClr val="87A8F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GB" sz="2800" b="1" dirty="0">
                <a:solidFill>
                  <a:schemeClr val="bg1"/>
                </a:solidFill>
                <a:latin typeface="Abadi MT Condensed Light" panose="020B0306030101010103" pitchFamily="34" charset="77"/>
              </a:rPr>
              <a:t>x (B/T)g</a:t>
            </a:r>
          </a:p>
        </p:txBody>
      </p:sp>
    </p:spTree>
    <p:extLst>
      <p:ext uri="{BB962C8B-B14F-4D97-AF65-F5344CB8AC3E}">
        <p14:creationId xmlns:p14="http://schemas.microsoft.com/office/powerpoint/2010/main" val="306994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3D1B3C-05B2-450B-FC33-7080EBF1F056}"/>
              </a:ext>
            </a:extLst>
          </p:cNvPr>
          <p:cNvSpPr/>
          <p:nvPr/>
        </p:nvSpPr>
        <p:spPr>
          <a:xfrm rot="5400000">
            <a:off x="-1118288" y="1118288"/>
            <a:ext cx="6858002" cy="4621427"/>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B80D8B3-1A98-76C3-F8B5-B37707139496}"/>
              </a:ext>
            </a:extLst>
          </p:cNvPr>
          <p:cNvPicPr>
            <a:picLocks noChangeAspect="1"/>
          </p:cNvPicPr>
          <p:nvPr/>
        </p:nvPicPr>
        <p:blipFill>
          <a:blip r:embed="rId3"/>
          <a:stretch>
            <a:fillRect/>
          </a:stretch>
        </p:blipFill>
        <p:spPr>
          <a:xfrm rot="5400000">
            <a:off x="5290231" y="-1035234"/>
            <a:ext cx="6309308" cy="8928467"/>
          </a:xfrm>
          <a:prstGeom prst="rect">
            <a:avLst/>
          </a:prstGeom>
        </p:spPr>
      </p:pic>
      <p:sp>
        <p:nvSpPr>
          <p:cNvPr id="11" name="Google Shape;71;p16">
            <a:extLst>
              <a:ext uri="{FF2B5EF4-FFF2-40B4-BE49-F238E27FC236}">
                <a16:creationId xmlns:a16="http://schemas.microsoft.com/office/drawing/2014/main" id="{B5B24971-C873-E762-AF47-1DC46C0F08AB}"/>
              </a:ext>
            </a:extLst>
          </p:cNvPr>
          <p:cNvSpPr txBox="1">
            <a:spLocks noGrp="1"/>
          </p:cNvSpPr>
          <p:nvPr>
            <p:ph type="title"/>
          </p:nvPr>
        </p:nvSpPr>
        <p:spPr>
          <a:xfrm>
            <a:off x="445303" y="1032286"/>
            <a:ext cx="3730820" cy="1622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GB" sz="5000" b="1" dirty="0">
                <a:solidFill>
                  <a:schemeClr val="bg1"/>
                </a:solidFill>
                <a:latin typeface="Abadi MT Condensed Light" panose="020B0306030101010103" pitchFamily="34" charset="77"/>
                <a:ea typeface="Georgia"/>
                <a:cs typeface="Georgia"/>
                <a:sym typeface="Georgia"/>
              </a:rPr>
              <a:t>Combined with High Mass Regime</a:t>
            </a:r>
            <a:endParaRPr sz="5000" b="1" dirty="0">
              <a:solidFill>
                <a:schemeClr val="bg1"/>
              </a:solidFill>
              <a:latin typeface="Abadi MT Condensed Light" panose="020B0306030101010103" pitchFamily="34" charset="77"/>
            </a:endParaRPr>
          </a:p>
        </p:txBody>
      </p:sp>
      <mc:AlternateContent xmlns:mc="http://schemas.openxmlformats.org/markup-compatibility/2006" xmlns:a14="http://schemas.microsoft.com/office/drawing/2010/main">
        <mc:Choice Requires="a14">
          <p:sp>
            <p:nvSpPr>
              <p:cNvPr id="19" name="Google Shape;106;p19">
                <a:extLst>
                  <a:ext uri="{FF2B5EF4-FFF2-40B4-BE49-F238E27FC236}">
                    <a16:creationId xmlns:a16="http://schemas.microsoft.com/office/drawing/2014/main" id="{34D18D16-4C80-6FE9-9920-7589CBC89263}"/>
                  </a:ext>
                </a:extLst>
              </p:cNvPr>
              <p:cNvSpPr txBox="1"/>
              <p:nvPr/>
            </p:nvSpPr>
            <p:spPr>
              <a:xfrm>
                <a:off x="198885" y="3434706"/>
                <a:ext cx="4223657" cy="1316875"/>
              </a:xfrm>
              <a:custGeom>
                <a:avLst/>
                <a:gdLst>
                  <a:gd name="connsiteX0" fmla="*/ 0 w 4223657"/>
                  <a:gd name="connsiteY0" fmla="*/ 0 h 1316875"/>
                  <a:gd name="connsiteX1" fmla="*/ 561143 w 4223657"/>
                  <a:gd name="connsiteY1" fmla="*/ 0 h 1316875"/>
                  <a:gd name="connsiteX2" fmla="*/ 1037813 w 4223657"/>
                  <a:gd name="connsiteY2" fmla="*/ 0 h 1316875"/>
                  <a:gd name="connsiteX3" fmla="*/ 1725666 w 4223657"/>
                  <a:gd name="connsiteY3" fmla="*/ 0 h 1316875"/>
                  <a:gd name="connsiteX4" fmla="*/ 2286809 w 4223657"/>
                  <a:gd name="connsiteY4" fmla="*/ 0 h 1316875"/>
                  <a:gd name="connsiteX5" fmla="*/ 2847952 w 4223657"/>
                  <a:gd name="connsiteY5" fmla="*/ 0 h 1316875"/>
                  <a:gd name="connsiteX6" fmla="*/ 3535804 w 4223657"/>
                  <a:gd name="connsiteY6" fmla="*/ 0 h 1316875"/>
                  <a:gd name="connsiteX7" fmla="*/ 4223657 w 4223657"/>
                  <a:gd name="connsiteY7" fmla="*/ 0 h 1316875"/>
                  <a:gd name="connsiteX8" fmla="*/ 4223657 w 4223657"/>
                  <a:gd name="connsiteY8" fmla="*/ 684775 h 1316875"/>
                  <a:gd name="connsiteX9" fmla="*/ 4223657 w 4223657"/>
                  <a:gd name="connsiteY9" fmla="*/ 1316875 h 1316875"/>
                  <a:gd name="connsiteX10" fmla="*/ 3704751 w 4223657"/>
                  <a:gd name="connsiteY10" fmla="*/ 1316875 h 1316875"/>
                  <a:gd name="connsiteX11" fmla="*/ 3101371 w 4223657"/>
                  <a:gd name="connsiteY11" fmla="*/ 1316875 h 1316875"/>
                  <a:gd name="connsiteX12" fmla="*/ 2540228 w 4223657"/>
                  <a:gd name="connsiteY12" fmla="*/ 1316875 h 1316875"/>
                  <a:gd name="connsiteX13" fmla="*/ 1852375 w 4223657"/>
                  <a:gd name="connsiteY13" fmla="*/ 1316875 h 1316875"/>
                  <a:gd name="connsiteX14" fmla="*/ 1164523 w 4223657"/>
                  <a:gd name="connsiteY14" fmla="*/ 1316875 h 1316875"/>
                  <a:gd name="connsiteX15" fmla="*/ 645616 w 4223657"/>
                  <a:gd name="connsiteY15" fmla="*/ 1316875 h 1316875"/>
                  <a:gd name="connsiteX16" fmla="*/ 0 w 4223657"/>
                  <a:gd name="connsiteY16" fmla="*/ 1316875 h 1316875"/>
                  <a:gd name="connsiteX17" fmla="*/ 0 w 4223657"/>
                  <a:gd name="connsiteY17" fmla="*/ 632100 h 1316875"/>
                  <a:gd name="connsiteX18" fmla="*/ 0 w 4223657"/>
                  <a:gd name="connsiteY18" fmla="*/ 0 h 131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3657" h="1316875" extrusionOk="0">
                    <a:moveTo>
                      <a:pt x="0" y="0"/>
                    </a:moveTo>
                    <a:cubicBezTo>
                      <a:pt x="264231" y="4868"/>
                      <a:pt x="336673" y="13342"/>
                      <a:pt x="561143" y="0"/>
                    </a:cubicBezTo>
                    <a:cubicBezTo>
                      <a:pt x="785613" y="-13342"/>
                      <a:pt x="849255" y="22561"/>
                      <a:pt x="1037813" y="0"/>
                    </a:cubicBezTo>
                    <a:cubicBezTo>
                      <a:pt x="1226371" y="-22561"/>
                      <a:pt x="1548012" y="27547"/>
                      <a:pt x="1725666" y="0"/>
                    </a:cubicBezTo>
                    <a:cubicBezTo>
                      <a:pt x="1903320" y="-27547"/>
                      <a:pt x="2052459" y="39"/>
                      <a:pt x="2286809" y="0"/>
                    </a:cubicBezTo>
                    <a:cubicBezTo>
                      <a:pt x="2521159" y="-39"/>
                      <a:pt x="2602459" y="22775"/>
                      <a:pt x="2847952" y="0"/>
                    </a:cubicBezTo>
                    <a:cubicBezTo>
                      <a:pt x="3093445" y="-22775"/>
                      <a:pt x="3246676" y="22686"/>
                      <a:pt x="3535804" y="0"/>
                    </a:cubicBezTo>
                    <a:cubicBezTo>
                      <a:pt x="3824932" y="-22686"/>
                      <a:pt x="3967605" y="-15759"/>
                      <a:pt x="4223657" y="0"/>
                    </a:cubicBezTo>
                    <a:cubicBezTo>
                      <a:pt x="4231425" y="146525"/>
                      <a:pt x="4233603" y="424762"/>
                      <a:pt x="4223657" y="684775"/>
                    </a:cubicBezTo>
                    <a:cubicBezTo>
                      <a:pt x="4213711" y="944788"/>
                      <a:pt x="4242722" y="1064768"/>
                      <a:pt x="4223657" y="1316875"/>
                    </a:cubicBezTo>
                    <a:cubicBezTo>
                      <a:pt x="4026846" y="1300264"/>
                      <a:pt x="3928937" y="1338338"/>
                      <a:pt x="3704751" y="1316875"/>
                    </a:cubicBezTo>
                    <a:cubicBezTo>
                      <a:pt x="3480565" y="1295412"/>
                      <a:pt x="3402817" y="1328176"/>
                      <a:pt x="3101371" y="1316875"/>
                    </a:cubicBezTo>
                    <a:cubicBezTo>
                      <a:pt x="2799925" y="1305574"/>
                      <a:pt x="2726437" y="1327008"/>
                      <a:pt x="2540228" y="1316875"/>
                    </a:cubicBezTo>
                    <a:cubicBezTo>
                      <a:pt x="2354019" y="1306742"/>
                      <a:pt x="2024343" y="1297523"/>
                      <a:pt x="1852375" y="1316875"/>
                    </a:cubicBezTo>
                    <a:cubicBezTo>
                      <a:pt x="1680407" y="1336227"/>
                      <a:pt x="1482287" y="1288812"/>
                      <a:pt x="1164523" y="1316875"/>
                    </a:cubicBezTo>
                    <a:cubicBezTo>
                      <a:pt x="846759" y="1344938"/>
                      <a:pt x="834593" y="1337093"/>
                      <a:pt x="645616" y="1316875"/>
                    </a:cubicBezTo>
                    <a:cubicBezTo>
                      <a:pt x="456639" y="1296657"/>
                      <a:pt x="144630" y="1295681"/>
                      <a:pt x="0" y="1316875"/>
                    </a:cubicBezTo>
                    <a:cubicBezTo>
                      <a:pt x="-12686" y="1163196"/>
                      <a:pt x="-5017" y="843812"/>
                      <a:pt x="0" y="632100"/>
                    </a:cubicBezTo>
                    <a:cubicBezTo>
                      <a:pt x="5017" y="420388"/>
                      <a:pt x="-20169" y="285050"/>
                      <a:pt x="0" y="0"/>
                    </a:cubicBezTo>
                    <a:close/>
                  </a:path>
                </a:pathLst>
              </a:custGeom>
              <a:noFill/>
              <a:ln w="25400">
                <a:solidFill>
                  <a:srgbClr val="FAAD2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spcFirstLastPara="1" wrap="square" lIns="91433" tIns="45700" rIns="91433" bIns="45700" anchor="t" anchorCtr="0">
                <a:normAutofit/>
              </a:bodyPr>
              <a:lstStyle/>
              <a:p>
                <a:pPr marL="287859" indent="-101597">
                  <a:lnSpc>
                    <a:spcPct val="90000"/>
                  </a:lnSpc>
                  <a:spcBef>
                    <a:spcPts val="667"/>
                  </a:spcBef>
                  <a:buClr>
                    <a:schemeClr val="dk1"/>
                  </a:buClr>
                  <a:buSzPct val="100000"/>
                </a:pPr>
                <a14:m>
                  <m:oMathPara xmlns:m="http://schemas.openxmlformats.org/officeDocument/2006/math">
                    <m:oMathParaPr>
                      <m:jc m:val="centerGroup"/>
                    </m:oMathParaPr>
                    <m:oMath xmlns:m="http://schemas.openxmlformats.org/officeDocument/2006/math">
                      <m:f>
                        <m:fPr>
                          <m:ctrlPr>
                            <a:rPr lang="en-GB" sz="1600" i="1" smtClean="0">
                              <a:solidFill>
                                <a:schemeClr val="bg1"/>
                              </a:solidFill>
                              <a:latin typeface="Cambria Math" panose="02040503050406030204" pitchFamily="18" charset="0"/>
                              <a:cs typeface="Calibri"/>
                              <a:sym typeface="Calibri"/>
                            </a:rPr>
                          </m:ctrlPr>
                        </m:fPr>
                        <m:num>
                          <m:sSub>
                            <m:sSubPr>
                              <m:ctrlPr>
                                <a:rPr lang="en-GB" sz="1600" i="1" smtClean="0">
                                  <a:solidFill>
                                    <a:schemeClr val="bg1"/>
                                  </a:solidFill>
                                  <a:latin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cs typeface="Calibri"/>
                                  <a:sym typeface="Calibri"/>
                                </a:rPr>
                                <m:t>M</m:t>
                              </m:r>
                            </m:e>
                            <m:sub>
                              <m:r>
                                <m:rPr>
                                  <m:nor/>
                                </m:rPr>
                                <a:rPr lang="en-GB" sz="1600" smtClean="0">
                                  <a:solidFill>
                                    <a:schemeClr val="bg1"/>
                                  </a:solidFill>
                                  <a:latin typeface="Abadi MT Condensed Light" panose="020B0306030101010103" pitchFamily="34" charset="77"/>
                                </a:rPr>
                                <m:t>•</m:t>
                              </m:r>
                            </m:sub>
                          </m:sSub>
                        </m:num>
                        <m:den>
                          <m:sSup>
                            <m:sSupPr>
                              <m:ctrlPr>
                                <a:rPr lang="en-GB" sz="1600" i="1" smtClean="0">
                                  <a:solidFill>
                                    <a:schemeClr val="bg1"/>
                                  </a:solidFill>
                                  <a:latin typeface="Cambria Math" panose="02040503050406030204" pitchFamily="18" charset="0"/>
                                  <a:cs typeface="Calibri"/>
                                  <a:sym typeface="Calibri"/>
                                </a:rPr>
                              </m:ctrlPr>
                            </m:sSupPr>
                            <m:e>
                              <m:r>
                                <m:rPr>
                                  <m:nor/>
                                </m:rPr>
                                <a:rPr lang="en-GB" sz="1600" b="0" i="0" smtClean="0">
                                  <a:solidFill>
                                    <a:schemeClr val="bg1"/>
                                  </a:solidFill>
                                  <a:latin typeface="Abadi MT Condensed Light" panose="020B0306030101010103" pitchFamily="34" charset="77"/>
                                  <a:cs typeface="Calibri"/>
                                  <a:sym typeface="Calibri"/>
                                </a:rPr>
                                <m:t>10</m:t>
                              </m:r>
                            </m:e>
                            <m:sup>
                              <m:r>
                                <m:rPr>
                                  <m:nor/>
                                </m:rPr>
                                <a:rPr lang="en-GB" sz="1600" b="0" i="0" smtClean="0">
                                  <a:solidFill>
                                    <a:schemeClr val="bg1"/>
                                  </a:solidFill>
                                  <a:latin typeface="Abadi MT Condensed Light" panose="020B0306030101010103" pitchFamily="34" charset="77"/>
                                  <a:cs typeface="Calibri"/>
                                  <a:sym typeface="Calibri"/>
                                </a:rPr>
                                <m:t>9</m:t>
                              </m:r>
                            </m:sup>
                          </m:sSup>
                          <m:sSub>
                            <m:sSubPr>
                              <m:ctrlPr>
                                <a:rPr lang="en-GB" sz="1600" i="1" smtClean="0">
                                  <a:solidFill>
                                    <a:schemeClr val="bg1"/>
                                  </a:solidFill>
                                  <a:latin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cs typeface="Calibri"/>
                                  <a:sym typeface="Calibri"/>
                                </a:rPr>
                                <m:t>M</m:t>
                              </m:r>
                            </m:e>
                            <m:sub>
                              <m:r>
                                <m:rPr>
                                  <m:nor/>
                                </m:rPr>
                                <a:rPr lang="en-GB" sz="1600" i="0" smtClean="0">
                                  <a:solidFill>
                                    <a:schemeClr val="bg1"/>
                                  </a:solidFill>
                                  <a:latin typeface="Abadi MT Condensed Light" panose="020B0306030101010103" pitchFamily="34" charset="77"/>
                                  <a:ea typeface="Cambria Math" panose="02040503050406030204" pitchFamily="18" charset="0"/>
                                  <a:cs typeface="Calibri"/>
                                  <a:sym typeface="Calibri"/>
                                </a:rPr>
                                <m:t>⨀</m:t>
                              </m:r>
                            </m:sub>
                          </m:sSub>
                        </m:den>
                      </m:f>
                      <m:r>
                        <m:rPr>
                          <m:nor/>
                        </m:rPr>
                        <a:rPr lang="en-GB" sz="1600" b="0" i="0" smtClean="0">
                          <a:solidFill>
                            <a:schemeClr val="bg1"/>
                          </a:solidFill>
                          <a:latin typeface="Abadi MT Condensed Light" panose="020B0306030101010103" pitchFamily="34" charset="77"/>
                          <a:cs typeface="Calibri"/>
                          <a:sym typeface="Calibri"/>
                        </a:rPr>
                        <m:t>=</m:t>
                      </m:r>
                      <m:d>
                        <m:dPr>
                          <m:ctrlPr>
                            <a:rPr lang="en-GB" sz="1600" b="0" i="1" smtClean="0">
                              <a:solidFill>
                                <a:schemeClr val="bg1"/>
                              </a:solidFill>
                              <a:latin typeface="Cambria Math" panose="02040503050406030204" pitchFamily="18" charset="0"/>
                              <a:cs typeface="Calibri"/>
                              <a:sym typeface="Calibri"/>
                            </a:rPr>
                          </m:ctrlPr>
                        </m:dPr>
                        <m:e>
                          <m:sSubSup>
                            <m:sSubSupPr>
                              <m:ctrlPr>
                                <a:rPr lang="en-GB" sz="1600" b="0" i="1" smtClean="0">
                                  <a:solidFill>
                                    <a:schemeClr val="bg1"/>
                                  </a:solidFill>
                                  <a:latin typeface="Cambria Math" panose="02040503050406030204" pitchFamily="18" charset="0"/>
                                  <a:cs typeface="Calibri"/>
                                  <a:sym typeface="Calibri"/>
                                </a:rPr>
                              </m:ctrlPr>
                            </m:sSubSupPr>
                            <m:e>
                              <m:r>
                                <m:rPr>
                                  <m:nor/>
                                </m:rPr>
                                <a:rPr lang="en-GB" sz="1600" b="0" i="0" smtClean="0">
                                  <a:solidFill>
                                    <a:schemeClr val="bg1"/>
                                  </a:solidFill>
                                  <a:latin typeface="Abadi MT Condensed Light" panose="020B0306030101010103" pitchFamily="34" charset="77"/>
                                  <a:cs typeface="Calibri"/>
                                  <a:sym typeface="Calibri"/>
                                </a:rPr>
                                <m:t>0.15</m:t>
                              </m:r>
                            </m:e>
                            <m:sub>
                              <m:r>
                                <m:rPr>
                                  <m:nor/>
                                </m:rPr>
                                <a:rPr lang="en-GB" sz="1600" b="0" i="0" smtClean="0">
                                  <a:solidFill>
                                    <a:schemeClr val="bg1"/>
                                  </a:solidFill>
                                  <a:latin typeface="Abadi MT Condensed Light" panose="020B0306030101010103" pitchFamily="34" charset="77"/>
                                  <a:cs typeface="Calibri"/>
                                  <a:sym typeface="Calibri"/>
                                </a:rPr>
                                <m:t>−0.03</m:t>
                              </m:r>
                            </m:sub>
                            <m:sup>
                              <m:r>
                                <m:rPr>
                                  <m:nor/>
                                </m:rPr>
                                <a:rPr lang="en-GB" sz="1600" b="0" i="0" smtClean="0">
                                  <a:solidFill>
                                    <a:schemeClr val="bg1"/>
                                  </a:solidFill>
                                  <a:latin typeface="Abadi MT Condensed Light" panose="020B0306030101010103" pitchFamily="34" charset="77"/>
                                  <a:cs typeface="Calibri"/>
                                  <a:sym typeface="Calibri"/>
                                </a:rPr>
                                <m:t>+0.03</m:t>
                              </m:r>
                            </m:sup>
                          </m:sSubSup>
                        </m:e>
                      </m:d>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 </m:t>
                      </m:r>
                      <m:sSup>
                        <m:sSup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sSupPr>
                        <m:e>
                          <m:d>
                            <m:d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dPr>
                            <m:e>
                              <m:f>
                                <m:f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fPr>
                                <m:num>
                                  <m:sSub>
                                    <m:sSub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M</m:t>
                                      </m:r>
                                    </m:e>
                                    <m:sub>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Bulge</m:t>
                                      </m:r>
                                    </m:sub>
                                  </m:sSub>
                                </m:num>
                                <m:den>
                                  <m:sSup>
                                    <m:sSup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sSupPr>
                                    <m:e>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10</m:t>
                                      </m:r>
                                    </m:e>
                                    <m:sup>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11</m:t>
                                      </m:r>
                                    </m:sup>
                                  </m:sSup>
                                  <m:sSub>
                                    <m:sSubPr>
                                      <m:ctrlPr>
                                        <a:rPr lang="en-GB" sz="1600" i="1" smtClean="0">
                                          <a:solidFill>
                                            <a:schemeClr val="bg1"/>
                                          </a:solidFill>
                                          <a:latin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cs typeface="Calibri"/>
                                          <a:sym typeface="Calibri"/>
                                        </a:rPr>
                                        <m:t>M</m:t>
                                      </m:r>
                                    </m:e>
                                    <m:sub>
                                      <m:r>
                                        <m:rPr>
                                          <m:nor/>
                                        </m:rPr>
                                        <a:rPr lang="en-GB" sz="1600" i="0" smtClean="0">
                                          <a:solidFill>
                                            <a:schemeClr val="bg1"/>
                                          </a:solidFill>
                                          <a:latin typeface="Abadi MT Condensed Light" panose="020B0306030101010103" pitchFamily="34" charset="77"/>
                                          <a:ea typeface="Cambria Math" panose="02040503050406030204" pitchFamily="18" charset="0"/>
                                          <a:cs typeface="Calibri"/>
                                          <a:sym typeface="Calibri"/>
                                        </a:rPr>
                                        <m:t>⨀</m:t>
                                      </m:r>
                                    </m:sub>
                                  </m:sSub>
                                </m:den>
                              </m:f>
                            </m:e>
                          </m:d>
                        </m:e>
                        <m:sup>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1.17</m:t>
                          </m:r>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m:t>
                          </m:r>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0.10</m:t>
                          </m:r>
                        </m:sup>
                      </m:sSup>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 </m:t>
                      </m:r>
                    </m:oMath>
                  </m:oMathPara>
                </a14:m>
                <a:endParaRPr lang="en-GB" sz="1600" b="0" i="1" dirty="0">
                  <a:solidFill>
                    <a:schemeClr val="bg1"/>
                  </a:solidFill>
                  <a:latin typeface="Abadi MT Condensed Light" panose="020B0306030101010103" pitchFamily="34" charset="77"/>
                  <a:ea typeface="Cambria Math" panose="02040503050406030204" pitchFamily="18" charset="0"/>
                  <a:cs typeface="Calibri"/>
                  <a:sym typeface="Calibri"/>
                </a:endParaRPr>
              </a:p>
              <a:p>
                <a:pPr marL="287859" indent="-101597">
                  <a:lnSpc>
                    <a:spcPct val="90000"/>
                  </a:lnSpc>
                  <a:spcBef>
                    <a:spcPts val="667"/>
                  </a:spcBef>
                  <a:buClr>
                    <a:schemeClr val="dk1"/>
                  </a:buClr>
                  <a:buSzPct val="100000"/>
                </a:pPr>
                <a:endParaRPr lang="en-GB" sz="1600" b="0" i="0" dirty="0">
                  <a:solidFill>
                    <a:schemeClr val="bg1"/>
                  </a:solidFill>
                  <a:latin typeface="Abadi MT Condensed Light" panose="020B0306030101010103" pitchFamily="34" charset="77"/>
                  <a:ea typeface="Cambria Math" panose="02040503050406030204" pitchFamily="18" charset="0"/>
                  <a:cs typeface="Calibri"/>
                  <a:sym typeface="Calibri"/>
                </a:endParaRPr>
              </a:p>
              <a:p>
                <a:pPr marL="287859" indent="-101597">
                  <a:lnSpc>
                    <a:spcPct val="90000"/>
                  </a:lnSpc>
                  <a:spcBef>
                    <a:spcPts val="667"/>
                  </a:spcBef>
                  <a:buClr>
                    <a:schemeClr val="dk1"/>
                  </a:buClr>
                  <a:buSzPct val="100000"/>
                </a:pPr>
                <a14:m>
                  <m:oMathPara xmlns:m="http://schemas.openxmlformats.org/officeDocument/2006/math">
                    <m:oMathParaPr>
                      <m:jc m:val="centerGroup"/>
                    </m:oMathParaPr>
                    <m:oMath xmlns:m="http://schemas.openxmlformats.org/officeDocument/2006/math">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 </m:t>
                      </m:r>
                      <m:sSub>
                        <m:sSub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ε</m:t>
                          </m:r>
                        </m:e>
                        <m:sub>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0</m:t>
                          </m:r>
                        </m:sub>
                      </m:sSub>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=0.24 </m:t>
                      </m:r>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dex</m:t>
                      </m:r>
                    </m:oMath>
                  </m:oMathPara>
                </a14:m>
                <a:endParaRPr lang="en-GB" sz="1600" dirty="0">
                  <a:solidFill>
                    <a:schemeClr val="bg1"/>
                  </a:solidFill>
                  <a:latin typeface="Abadi MT Condensed Light" panose="020B0306030101010103" pitchFamily="34" charset="77"/>
                  <a:ea typeface="Calibri"/>
                  <a:cs typeface="Calibri"/>
                  <a:sym typeface="Calibri"/>
                </a:endParaRPr>
              </a:p>
            </p:txBody>
          </p:sp>
        </mc:Choice>
        <mc:Fallback xmlns="">
          <p:sp>
            <p:nvSpPr>
              <p:cNvPr id="19" name="Google Shape;106;p19">
                <a:extLst>
                  <a:ext uri="{FF2B5EF4-FFF2-40B4-BE49-F238E27FC236}">
                    <a16:creationId xmlns:a16="http://schemas.microsoft.com/office/drawing/2014/main" id="{34D18D16-4C80-6FE9-9920-7589CBC89263}"/>
                  </a:ext>
                </a:extLst>
              </p:cNvPr>
              <p:cNvSpPr txBox="1">
                <a:spLocks noRot="1" noChangeAspect="1" noMove="1" noResize="1" noEditPoints="1" noAdjustHandles="1" noChangeArrowheads="1" noChangeShapeType="1" noTextEdit="1"/>
              </p:cNvSpPr>
              <p:nvPr/>
            </p:nvSpPr>
            <p:spPr>
              <a:xfrm>
                <a:off x="198885" y="3434706"/>
                <a:ext cx="4223657" cy="1316875"/>
              </a:xfrm>
              <a:prstGeom prst="rect">
                <a:avLst/>
              </a:prstGeom>
              <a:blipFill>
                <a:blip r:embed="rId4"/>
                <a:stretch>
                  <a:fillRect/>
                </a:stretch>
              </a:blipFill>
              <a:ln w="25400">
                <a:solidFill>
                  <a:srgbClr val="FAAD21"/>
                </a:solidFill>
                <a:extLst>
                  <a:ext uri="{C807C97D-BFC1-408E-A445-0C87EB9F89A2}">
                    <ask:lineSketchStyleProps xmlns:ask="http://schemas.microsoft.com/office/drawing/2018/sketchyshapes" sd="1219033472">
                      <a:custGeom>
                        <a:avLst/>
                        <a:gdLst>
                          <a:gd name="connsiteX0" fmla="*/ 0 w 4223657"/>
                          <a:gd name="connsiteY0" fmla="*/ 0 h 1316875"/>
                          <a:gd name="connsiteX1" fmla="*/ 561143 w 4223657"/>
                          <a:gd name="connsiteY1" fmla="*/ 0 h 1316875"/>
                          <a:gd name="connsiteX2" fmla="*/ 1037813 w 4223657"/>
                          <a:gd name="connsiteY2" fmla="*/ 0 h 1316875"/>
                          <a:gd name="connsiteX3" fmla="*/ 1725666 w 4223657"/>
                          <a:gd name="connsiteY3" fmla="*/ 0 h 1316875"/>
                          <a:gd name="connsiteX4" fmla="*/ 2286809 w 4223657"/>
                          <a:gd name="connsiteY4" fmla="*/ 0 h 1316875"/>
                          <a:gd name="connsiteX5" fmla="*/ 2847952 w 4223657"/>
                          <a:gd name="connsiteY5" fmla="*/ 0 h 1316875"/>
                          <a:gd name="connsiteX6" fmla="*/ 3535804 w 4223657"/>
                          <a:gd name="connsiteY6" fmla="*/ 0 h 1316875"/>
                          <a:gd name="connsiteX7" fmla="*/ 4223657 w 4223657"/>
                          <a:gd name="connsiteY7" fmla="*/ 0 h 1316875"/>
                          <a:gd name="connsiteX8" fmla="*/ 4223657 w 4223657"/>
                          <a:gd name="connsiteY8" fmla="*/ 684775 h 1316875"/>
                          <a:gd name="connsiteX9" fmla="*/ 4223657 w 4223657"/>
                          <a:gd name="connsiteY9" fmla="*/ 1316875 h 1316875"/>
                          <a:gd name="connsiteX10" fmla="*/ 3704751 w 4223657"/>
                          <a:gd name="connsiteY10" fmla="*/ 1316875 h 1316875"/>
                          <a:gd name="connsiteX11" fmla="*/ 3101371 w 4223657"/>
                          <a:gd name="connsiteY11" fmla="*/ 1316875 h 1316875"/>
                          <a:gd name="connsiteX12" fmla="*/ 2540228 w 4223657"/>
                          <a:gd name="connsiteY12" fmla="*/ 1316875 h 1316875"/>
                          <a:gd name="connsiteX13" fmla="*/ 1852375 w 4223657"/>
                          <a:gd name="connsiteY13" fmla="*/ 1316875 h 1316875"/>
                          <a:gd name="connsiteX14" fmla="*/ 1164523 w 4223657"/>
                          <a:gd name="connsiteY14" fmla="*/ 1316875 h 1316875"/>
                          <a:gd name="connsiteX15" fmla="*/ 645616 w 4223657"/>
                          <a:gd name="connsiteY15" fmla="*/ 1316875 h 1316875"/>
                          <a:gd name="connsiteX16" fmla="*/ 0 w 4223657"/>
                          <a:gd name="connsiteY16" fmla="*/ 1316875 h 1316875"/>
                          <a:gd name="connsiteX17" fmla="*/ 0 w 4223657"/>
                          <a:gd name="connsiteY17" fmla="*/ 632100 h 1316875"/>
                          <a:gd name="connsiteX18" fmla="*/ 0 w 4223657"/>
                          <a:gd name="connsiteY18" fmla="*/ 0 h 131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3657" h="1316875" extrusionOk="0">
                            <a:moveTo>
                              <a:pt x="0" y="0"/>
                            </a:moveTo>
                            <a:cubicBezTo>
                              <a:pt x="264231" y="4868"/>
                              <a:pt x="336673" y="13342"/>
                              <a:pt x="561143" y="0"/>
                            </a:cubicBezTo>
                            <a:cubicBezTo>
                              <a:pt x="785613" y="-13342"/>
                              <a:pt x="849255" y="22561"/>
                              <a:pt x="1037813" y="0"/>
                            </a:cubicBezTo>
                            <a:cubicBezTo>
                              <a:pt x="1226371" y="-22561"/>
                              <a:pt x="1548012" y="27547"/>
                              <a:pt x="1725666" y="0"/>
                            </a:cubicBezTo>
                            <a:cubicBezTo>
                              <a:pt x="1903320" y="-27547"/>
                              <a:pt x="2052459" y="39"/>
                              <a:pt x="2286809" y="0"/>
                            </a:cubicBezTo>
                            <a:cubicBezTo>
                              <a:pt x="2521159" y="-39"/>
                              <a:pt x="2602459" y="22775"/>
                              <a:pt x="2847952" y="0"/>
                            </a:cubicBezTo>
                            <a:cubicBezTo>
                              <a:pt x="3093445" y="-22775"/>
                              <a:pt x="3246676" y="22686"/>
                              <a:pt x="3535804" y="0"/>
                            </a:cubicBezTo>
                            <a:cubicBezTo>
                              <a:pt x="3824932" y="-22686"/>
                              <a:pt x="3967605" y="-15759"/>
                              <a:pt x="4223657" y="0"/>
                            </a:cubicBezTo>
                            <a:cubicBezTo>
                              <a:pt x="4231425" y="146525"/>
                              <a:pt x="4233603" y="424762"/>
                              <a:pt x="4223657" y="684775"/>
                            </a:cubicBezTo>
                            <a:cubicBezTo>
                              <a:pt x="4213711" y="944788"/>
                              <a:pt x="4242722" y="1064768"/>
                              <a:pt x="4223657" y="1316875"/>
                            </a:cubicBezTo>
                            <a:cubicBezTo>
                              <a:pt x="4026846" y="1300264"/>
                              <a:pt x="3928937" y="1338338"/>
                              <a:pt x="3704751" y="1316875"/>
                            </a:cubicBezTo>
                            <a:cubicBezTo>
                              <a:pt x="3480565" y="1295412"/>
                              <a:pt x="3402817" y="1328176"/>
                              <a:pt x="3101371" y="1316875"/>
                            </a:cubicBezTo>
                            <a:cubicBezTo>
                              <a:pt x="2799925" y="1305574"/>
                              <a:pt x="2726437" y="1327008"/>
                              <a:pt x="2540228" y="1316875"/>
                            </a:cubicBezTo>
                            <a:cubicBezTo>
                              <a:pt x="2354019" y="1306742"/>
                              <a:pt x="2024343" y="1297523"/>
                              <a:pt x="1852375" y="1316875"/>
                            </a:cubicBezTo>
                            <a:cubicBezTo>
                              <a:pt x="1680407" y="1336227"/>
                              <a:pt x="1482287" y="1288812"/>
                              <a:pt x="1164523" y="1316875"/>
                            </a:cubicBezTo>
                            <a:cubicBezTo>
                              <a:pt x="846759" y="1344938"/>
                              <a:pt x="834593" y="1337093"/>
                              <a:pt x="645616" y="1316875"/>
                            </a:cubicBezTo>
                            <a:cubicBezTo>
                              <a:pt x="456639" y="1296657"/>
                              <a:pt x="144630" y="1295681"/>
                              <a:pt x="0" y="1316875"/>
                            </a:cubicBezTo>
                            <a:cubicBezTo>
                              <a:pt x="-12686" y="1163196"/>
                              <a:pt x="-5017" y="843812"/>
                              <a:pt x="0" y="632100"/>
                            </a:cubicBezTo>
                            <a:cubicBezTo>
                              <a:pt x="5017" y="420388"/>
                              <a:pt x="-20169" y="285050"/>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106;p19">
                <a:extLst>
                  <a:ext uri="{FF2B5EF4-FFF2-40B4-BE49-F238E27FC236}">
                    <a16:creationId xmlns:a16="http://schemas.microsoft.com/office/drawing/2014/main" id="{0C7260DD-9D97-8CB8-3A9A-280611EE1ED8}"/>
                  </a:ext>
                </a:extLst>
              </p:cNvPr>
              <p:cNvSpPr txBox="1"/>
              <p:nvPr/>
            </p:nvSpPr>
            <p:spPr>
              <a:xfrm>
                <a:off x="198884" y="5214912"/>
                <a:ext cx="4223658" cy="1316875"/>
              </a:xfrm>
              <a:custGeom>
                <a:avLst/>
                <a:gdLst>
                  <a:gd name="connsiteX0" fmla="*/ 0 w 4223658"/>
                  <a:gd name="connsiteY0" fmla="*/ 0 h 1316875"/>
                  <a:gd name="connsiteX1" fmla="*/ 485721 w 4223658"/>
                  <a:gd name="connsiteY1" fmla="*/ 0 h 1316875"/>
                  <a:gd name="connsiteX2" fmla="*/ 886968 w 4223658"/>
                  <a:gd name="connsiteY2" fmla="*/ 0 h 1316875"/>
                  <a:gd name="connsiteX3" fmla="*/ 1499399 w 4223658"/>
                  <a:gd name="connsiteY3" fmla="*/ 0 h 1316875"/>
                  <a:gd name="connsiteX4" fmla="*/ 1985119 w 4223658"/>
                  <a:gd name="connsiteY4" fmla="*/ 0 h 1316875"/>
                  <a:gd name="connsiteX5" fmla="*/ 2470840 w 4223658"/>
                  <a:gd name="connsiteY5" fmla="*/ 0 h 1316875"/>
                  <a:gd name="connsiteX6" fmla="*/ 3083270 w 4223658"/>
                  <a:gd name="connsiteY6" fmla="*/ 0 h 1316875"/>
                  <a:gd name="connsiteX7" fmla="*/ 3526754 w 4223658"/>
                  <a:gd name="connsiteY7" fmla="*/ 0 h 1316875"/>
                  <a:gd name="connsiteX8" fmla="*/ 4223658 w 4223658"/>
                  <a:gd name="connsiteY8" fmla="*/ 0 h 1316875"/>
                  <a:gd name="connsiteX9" fmla="*/ 4223658 w 4223658"/>
                  <a:gd name="connsiteY9" fmla="*/ 465296 h 1316875"/>
                  <a:gd name="connsiteX10" fmla="*/ 4223658 w 4223658"/>
                  <a:gd name="connsiteY10" fmla="*/ 877917 h 1316875"/>
                  <a:gd name="connsiteX11" fmla="*/ 4223658 w 4223658"/>
                  <a:gd name="connsiteY11" fmla="*/ 1316875 h 1316875"/>
                  <a:gd name="connsiteX12" fmla="*/ 3653464 w 4223658"/>
                  <a:gd name="connsiteY12" fmla="*/ 1316875 h 1316875"/>
                  <a:gd name="connsiteX13" fmla="*/ 3041034 w 4223658"/>
                  <a:gd name="connsiteY13" fmla="*/ 1316875 h 1316875"/>
                  <a:gd name="connsiteX14" fmla="*/ 2428603 w 4223658"/>
                  <a:gd name="connsiteY14" fmla="*/ 1316875 h 1316875"/>
                  <a:gd name="connsiteX15" fmla="*/ 1985119 w 4223658"/>
                  <a:gd name="connsiteY15" fmla="*/ 1316875 h 1316875"/>
                  <a:gd name="connsiteX16" fmla="*/ 1457162 w 4223658"/>
                  <a:gd name="connsiteY16" fmla="*/ 1316875 h 1316875"/>
                  <a:gd name="connsiteX17" fmla="*/ 844732 w 4223658"/>
                  <a:gd name="connsiteY17" fmla="*/ 1316875 h 1316875"/>
                  <a:gd name="connsiteX18" fmla="*/ 0 w 4223658"/>
                  <a:gd name="connsiteY18" fmla="*/ 1316875 h 1316875"/>
                  <a:gd name="connsiteX19" fmla="*/ 0 w 4223658"/>
                  <a:gd name="connsiteY19" fmla="*/ 917423 h 1316875"/>
                  <a:gd name="connsiteX20" fmla="*/ 0 w 4223658"/>
                  <a:gd name="connsiteY20" fmla="*/ 504802 h 1316875"/>
                  <a:gd name="connsiteX21" fmla="*/ 0 w 4223658"/>
                  <a:gd name="connsiteY21" fmla="*/ 0 h 131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3658" h="1316875" extrusionOk="0">
                    <a:moveTo>
                      <a:pt x="0" y="0"/>
                    </a:moveTo>
                    <a:cubicBezTo>
                      <a:pt x="214267" y="-34685"/>
                      <a:pt x="252539" y="32071"/>
                      <a:pt x="485721" y="0"/>
                    </a:cubicBezTo>
                    <a:cubicBezTo>
                      <a:pt x="718903" y="-32071"/>
                      <a:pt x="775979" y="41676"/>
                      <a:pt x="886968" y="0"/>
                    </a:cubicBezTo>
                    <a:cubicBezTo>
                      <a:pt x="997957" y="-41676"/>
                      <a:pt x="1251454" y="10416"/>
                      <a:pt x="1499399" y="0"/>
                    </a:cubicBezTo>
                    <a:cubicBezTo>
                      <a:pt x="1747344" y="-10416"/>
                      <a:pt x="1821376" y="23402"/>
                      <a:pt x="1985119" y="0"/>
                    </a:cubicBezTo>
                    <a:cubicBezTo>
                      <a:pt x="2148862" y="-23402"/>
                      <a:pt x="2272944" y="45502"/>
                      <a:pt x="2470840" y="0"/>
                    </a:cubicBezTo>
                    <a:cubicBezTo>
                      <a:pt x="2668736" y="-45502"/>
                      <a:pt x="2802543" y="17305"/>
                      <a:pt x="3083270" y="0"/>
                    </a:cubicBezTo>
                    <a:cubicBezTo>
                      <a:pt x="3363997" y="-17305"/>
                      <a:pt x="3310514" y="45521"/>
                      <a:pt x="3526754" y="0"/>
                    </a:cubicBezTo>
                    <a:cubicBezTo>
                      <a:pt x="3742994" y="-45521"/>
                      <a:pt x="4068032" y="63557"/>
                      <a:pt x="4223658" y="0"/>
                    </a:cubicBezTo>
                    <a:cubicBezTo>
                      <a:pt x="4256023" y="144329"/>
                      <a:pt x="4179357" y="365146"/>
                      <a:pt x="4223658" y="465296"/>
                    </a:cubicBezTo>
                    <a:cubicBezTo>
                      <a:pt x="4267959" y="565446"/>
                      <a:pt x="4223522" y="680237"/>
                      <a:pt x="4223658" y="877917"/>
                    </a:cubicBezTo>
                    <a:cubicBezTo>
                      <a:pt x="4223794" y="1075597"/>
                      <a:pt x="4185714" y="1176886"/>
                      <a:pt x="4223658" y="1316875"/>
                    </a:cubicBezTo>
                    <a:cubicBezTo>
                      <a:pt x="3974721" y="1337419"/>
                      <a:pt x="3929111" y="1302951"/>
                      <a:pt x="3653464" y="1316875"/>
                    </a:cubicBezTo>
                    <a:cubicBezTo>
                      <a:pt x="3377817" y="1330799"/>
                      <a:pt x="3311554" y="1286347"/>
                      <a:pt x="3041034" y="1316875"/>
                    </a:cubicBezTo>
                    <a:cubicBezTo>
                      <a:pt x="2770514" y="1347403"/>
                      <a:pt x="2716573" y="1308933"/>
                      <a:pt x="2428603" y="1316875"/>
                    </a:cubicBezTo>
                    <a:cubicBezTo>
                      <a:pt x="2140633" y="1324817"/>
                      <a:pt x="2150017" y="1267521"/>
                      <a:pt x="1985119" y="1316875"/>
                    </a:cubicBezTo>
                    <a:cubicBezTo>
                      <a:pt x="1820221" y="1366229"/>
                      <a:pt x="1577028" y="1254280"/>
                      <a:pt x="1457162" y="1316875"/>
                    </a:cubicBezTo>
                    <a:cubicBezTo>
                      <a:pt x="1337296" y="1379470"/>
                      <a:pt x="1093267" y="1286068"/>
                      <a:pt x="844732" y="1316875"/>
                    </a:cubicBezTo>
                    <a:cubicBezTo>
                      <a:pt x="596197" y="1347682"/>
                      <a:pt x="377327" y="1231574"/>
                      <a:pt x="0" y="1316875"/>
                    </a:cubicBezTo>
                    <a:cubicBezTo>
                      <a:pt x="-19318" y="1143983"/>
                      <a:pt x="8691" y="1007862"/>
                      <a:pt x="0" y="917423"/>
                    </a:cubicBezTo>
                    <a:cubicBezTo>
                      <a:pt x="-8691" y="826984"/>
                      <a:pt x="20010" y="615723"/>
                      <a:pt x="0" y="504802"/>
                    </a:cubicBezTo>
                    <a:cubicBezTo>
                      <a:pt x="-20010" y="393881"/>
                      <a:pt x="58451" y="112734"/>
                      <a:pt x="0" y="0"/>
                    </a:cubicBezTo>
                    <a:close/>
                  </a:path>
                </a:pathLst>
              </a:custGeom>
              <a:noFill/>
              <a:ln w="25400">
                <a:solidFill>
                  <a:srgbClr val="14858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33" tIns="45700" rIns="91433" bIns="45700" anchor="t" anchorCtr="0">
                <a:normAutofit/>
              </a:bodyPr>
              <a:lstStyle/>
              <a:p>
                <a:pPr marL="287859" indent="-101597">
                  <a:lnSpc>
                    <a:spcPct val="90000"/>
                  </a:lnSpc>
                  <a:spcBef>
                    <a:spcPts val="667"/>
                  </a:spcBef>
                  <a:buClr>
                    <a:schemeClr val="dk1"/>
                  </a:buClr>
                  <a:buSzPct val="100000"/>
                </a:pPr>
                <a14:m>
                  <m:oMathPara xmlns:m="http://schemas.openxmlformats.org/officeDocument/2006/math">
                    <m:oMathParaPr>
                      <m:jc m:val="centerGroup"/>
                    </m:oMathParaPr>
                    <m:oMath xmlns:m="http://schemas.openxmlformats.org/officeDocument/2006/math">
                      <m:f>
                        <m:fPr>
                          <m:ctrlPr>
                            <a:rPr lang="en-GB" sz="1600" i="1" smtClean="0">
                              <a:solidFill>
                                <a:schemeClr val="bg1"/>
                              </a:solidFill>
                              <a:latin typeface="Cambria Math" panose="02040503050406030204" pitchFamily="18" charset="0"/>
                              <a:cs typeface="Calibri"/>
                              <a:sym typeface="Calibri"/>
                            </a:rPr>
                          </m:ctrlPr>
                        </m:fPr>
                        <m:num>
                          <m:sSub>
                            <m:sSubPr>
                              <m:ctrlPr>
                                <a:rPr lang="en-GB" sz="1600" i="1" smtClean="0">
                                  <a:solidFill>
                                    <a:schemeClr val="bg1"/>
                                  </a:solidFill>
                                  <a:latin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cs typeface="Calibri"/>
                                  <a:sym typeface="Calibri"/>
                                </a:rPr>
                                <m:t>M</m:t>
                              </m:r>
                            </m:e>
                            <m:sub>
                              <m:r>
                                <m:rPr>
                                  <m:nor/>
                                </m:rPr>
                                <a:rPr lang="en-GB" sz="1600" i="0" smtClean="0">
                                  <a:solidFill>
                                    <a:schemeClr val="bg1"/>
                                  </a:solidFill>
                                  <a:latin typeface="Abadi MT Condensed Light" panose="020B0306030101010103" pitchFamily="34" charset="77"/>
                                </a:rPr>
                                <m:t>•</m:t>
                              </m:r>
                            </m:sub>
                          </m:sSub>
                        </m:num>
                        <m:den>
                          <m:sSup>
                            <m:sSupPr>
                              <m:ctrlPr>
                                <a:rPr lang="en-GB" sz="1600" i="1" smtClean="0">
                                  <a:solidFill>
                                    <a:schemeClr val="bg1"/>
                                  </a:solidFill>
                                  <a:latin typeface="Cambria Math" panose="02040503050406030204" pitchFamily="18" charset="0"/>
                                  <a:cs typeface="Calibri"/>
                                  <a:sym typeface="Calibri"/>
                                </a:rPr>
                              </m:ctrlPr>
                            </m:sSupPr>
                            <m:e>
                              <m:r>
                                <m:rPr>
                                  <m:nor/>
                                </m:rPr>
                                <a:rPr lang="en-GB" sz="1600" b="0" i="0" smtClean="0">
                                  <a:solidFill>
                                    <a:schemeClr val="bg1"/>
                                  </a:solidFill>
                                  <a:latin typeface="Abadi MT Condensed Light" panose="020B0306030101010103" pitchFamily="34" charset="77"/>
                                  <a:cs typeface="Calibri"/>
                                  <a:sym typeface="Calibri"/>
                                </a:rPr>
                                <m:t>10</m:t>
                              </m:r>
                            </m:e>
                            <m:sup>
                              <m:r>
                                <m:rPr>
                                  <m:nor/>
                                </m:rPr>
                                <a:rPr lang="en-GB" sz="1600" b="0" i="0" smtClean="0">
                                  <a:solidFill>
                                    <a:schemeClr val="bg1"/>
                                  </a:solidFill>
                                  <a:latin typeface="Abadi MT Condensed Light" panose="020B0306030101010103" pitchFamily="34" charset="77"/>
                                  <a:cs typeface="Calibri"/>
                                  <a:sym typeface="Calibri"/>
                                </a:rPr>
                                <m:t>9</m:t>
                              </m:r>
                            </m:sup>
                          </m:sSup>
                          <m:sSub>
                            <m:sSubPr>
                              <m:ctrlPr>
                                <a:rPr lang="en-GB" sz="1600" i="1" smtClean="0">
                                  <a:solidFill>
                                    <a:schemeClr val="bg1"/>
                                  </a:solidFill>
                                  <a:latin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cs typeface="Calibri"/>
                                  <a:sym typeface="Calibri"/>
                                </a:rPr>
                                <m:t>M</m:t>
                              </m:r>
                            </m:e>
                            <m:sub>
                              <m:r>
                                <m:rPr>
                                  <m:nor/>
                                </m:rPr>
                                <a:rPr lang="en-GB" sz="1600" i="0" smtClean="0">
                                  <a:solidFill>
                                    <a:schemeClr val="bg1"/>
                                  </a:solidFill>
                                  <a:latin typeface="Abadi MT Condensed Light" panose="020B0306030101010103" pitchFamily="34" charset="77"/>
                                  <a:ea typeface="Cambria Math" panose="02040503050406030204" pitchFamily="18" charset="0"/>
                                  <a:cs typeface="Calibri"/>
                                  <a:sym typeface="Calibri"/>
                                </a:rPr>
                                <m:t>⨀</m:t>
                              </m:r>
                            </m:sub>
                          </m:sSub>
                        </m:den>
                      </m:f>
                      <m:r>
                        <m:rPr>
                          <m:nor/>
                        </m:rPr>
                        <a:rPr lang="en-GB" sz="1600" b="0" i="0" smtClean="0">
                          <a:solidFill>
                            <a:schemeClr val="bg1"/>
                          </a:solidFill>
                          <a:latin typeface="Abadi MT Condensed Light" panose="020B0306030101010103" pitchFamily="34" charset="77"/>
                          <a:cs typeface="Calibri"/>
                          <a:sym typeface="Calibri"/>
                        </a:rPr>
                        <m:t>=</m:t>
                      </m:r>
                      <m:d>
                        <m:dPr>
                          <m:ctrlPr>
                            <a:rPr lang="en-GB" sz="1600" b="0" i="1" smtClean="0">
                              <a:solidFill>
                                <a:schemeClr val="bg1"/>
                              </a:solidFill>
                              <a:latin typeface="Cambria Math" panose="02040503050406030204" pitchFamily="18" charset="0"/>
                              <a:cs typeface="Calibri"/>
                              <a:sym typeface="Calibri"/>
                            </a:rPr>
                          </m:ctrlPr>
                        </m:dPr>
                        <m:e>
                          <m:sSubSup>
                            <m:sSubSupPr>
                              <m:ctrlPr>
                                <a:rPr lang="en-GB" sz="1600" b="0" i="1" smtClean="0">
                                  <a:solidFill>
                                    <a:schemeClr val="bg1"/>
                                  </a:solidFill>
                                  <a:latin typeface="Cambria Math" panose="02040503050406030204" pitchFamily="18" charset="0"/>
                                  <a:cs typeface="Calibri"/>
                                  <a:sym typeface="Calibri"/>
                                </a:rPr>
                              </m:ctrlPr>
                            </m:sSubSupPr>
                            <m:e>
                              <m:r>
                                <m:rPr>
                                  <m:nor/>
                                </m:rPr>
                                <a:rPr lang="en-GB" sz="1600" b="0" i="0" smtClean="0">
                                  <a:solidFill>
                                    <a:schemeClr val="bg1"/>
                                  </a:solidFill>
                                  <a:latin typeface="Abadi MT Condensed Light" panose="020B0306030101010103" pitchFamily="34" charset="77"/>
                                  <a:cs typeface="Calibri"/>
                                  <a:sym typeface="Calibri"/>
                                </a:rPr>
                                <m:t>0.31</m:t>
                              </m:r>
                            </m:e>
                            <m:sub>
                              <m:r>
                                <m:rPr>
                                  <m:nor/>
                                </m:rPr>
                                <a:rPr lang="en-GB" sz="1600" b="0" i="0" smtClean="0">
                                  <a:solidFill>
                                    <a:schemeClr val="bg1"/>
                                  </a:solidFill>
                                  <a:latin typeface="Abadi MT Condensed Light" panose="020B0306030101010103" pitchFamily="34" charset="77"/>
                                  <a:cs typeface="Calibri"/>
                                  <a:sym typeface="Calibri"/>
                                </a:rPr>
                                <m:t>−0.01</m:t>
                              </m:r>
                            </m:sub>
                            <m:sup>
                              <m:r>
                                <m:rPr>
                                  <m:nor/>
                                </m:rPr>
                                <a:rPr lang="en-GB" sz="1600" b="0" i="0" smtClean="0">
                                  <a:solidFill>
                                    <a:schemeClr val="bg1"/>
                                  </a:solidFill>
                                  <a:latin typeface="Abadi MT Condensed Light" panose="020B0306030101010103" pitchFamily="34" charset="77"/>
                                  <a:cs typeface="Calibri"/>
                                  <a:sym typeface="Calibri"/>
                                </a:rPr>
                                <m:t>+0.01</m:t>
                              </m:r>
                            </m:sup>
                          </m:sSubSup>
                        </m:e>
                      </m:d>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 </m:t>
                      </m:r>
                      <m:sSup>
                        <m:sSup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sSupPr>
                        <m:e>
                          <m:d>
                            <m:d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dPr>
                            <m:e>
                              <m:f>
                                <m:f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fPr>
                                <m:num>
                                  <m:sSub>
                                    <m:sSub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M</m:t>
                                      </m:r>
                                    </m:e>
                                    <m:sub>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Bulge</m:t>
                                      </m:r>
                                    </m:sub>
                                  </m:sSub>
                                </m:num>
                                <m:den>
                                  <m:sSup>
                                    <m:sSup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sSupPr>
                                    <m:e>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10</m:t>
                                      </m:r>
                                    </m:e>
                                    <m:sup>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11</m:t>
                                      </m:r>
                                    </m:sup>
                                  </m:sSup>
                                  <m:sSub>
                                    <m:sSubPr>
                                      <m:ctrlPr>
                                        <a:rPr lang="en-GB" sz="1600" i="1" smtClean="0">
                                          <a:solidFill>
                                            <a:schemeClr val="bg1"/>
                                          </a:solidFill>
                                          <a:latin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cs typeface="Calibri"/>
                                          <a:sym typeface="Calibri"/>
                                        </a:rPr>
                                        <m:t>M</m:t>
                                      </m:r>
                                    </m:e>
                                    <m:sub>
                                      <m:r>
                                        <m:rPr>
                                          <m:nor/>
                                        </m:rPr>
                                        <a:rPr lang="en-GB" sz="1600" i="0" smtClean="0">
                                          <a:solidFill>
                                            <a:schemeClr val="bg1"/>
                                          </a:solidFill>
                                          <a:latin typeface="Abadi MT Condensed Light" panose="020B0306030101010103" pitchFamily="34" charset="77"/>
                                          <a:ea typeface="Cambria Math" panose="02040503050406030204" pitchFamily="18" charset="0"/>
                                          <a:cs typeface="Calibri"/>
                                          <a:sym typeface="Calibri"/>
                                        </a:rPr>
                                        <m:t>⨀</m:t>
                                      </m:r>
                                    </m:sub>
                                  </m:sSub>
                                </m:den>
                              </m:f>
                            </m:e>
                          </m:d>
                        </m:e>
                        <m:sup>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1.34</m:t>
                          </m:r>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m:t>
                          </m:r>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0.03</m:t>
                          </m:r>
                        </m:sup>
                      </m:sSup>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 </m:t>
                      </m:r>
                    </m:oMath>
                  </m:oMathPara>
                </a14:m>
                <a:endParaRPr lang="en-GB" sz="1600" b="0" i="1" dirty="0">
                  <a:solidFill>
                    <a:schemeClr val="bg1"/>
                  </a:solidFill>
                  <a:latin typeface="Abadi MT Condensed Light" panose="020B0306030101010103" pitchFamily="34" charset="77"/>
                  <a:ea typeface="Cambria Math" panose="02040503050406030204" pitchFamily="18" charset="0"/>
                  <a:cs typeface="Calibri"/>
                  <a:sym typeface="Calibri"/>
                </a:endParaRPr>
              </a:p>
              <a:p>
                <a:pPr marL="287859" indent="-101597">
                  <a:lnSpc>
                    <a:spcPct val="90000"/>
                  </a:lnSpc>
                  <a:spcBef>
                    <a:spcPts val="667"/>
                  </a:spcBef>
                  <a:buClr>
                    <a:schemeClr val="dk1"/>
                  </a:buClr>
                  <a:buSzPct val="100000"/>
                </a:pPr>
                <a:endParaRPr lang="en-GB" sz="1600" b="0" i="0" dirty="0">
                  <a:solidFill>
                    <a:schemeClr val="bg1"/>
                  </a:solidFill>
                  <a:latin typeface="Abadi MT Condensed Light" panose="020B0306030101010103" pitchFamily="34" charset="77"/>
                  <a:ea typeface="Cambria Math" panose="02040503050406030204" pitchFamily="18" charset="0"/>
                  <a:cs typeface="Calibri"/>
                  <a:sym typeface="Calibri"/>
                </a:endParaRPr>
              </a:p>
              <a:p>
                <a:pPr marL="287859" indent="-101597">
                  <a:lnSpc>
                    <a:spcPct val="90000"/>
                  </a:lnSpc>
                  <a:spcBef>
                    <a:spcPts val="667"/>
                  </a:spcBef>
                  <a:buClr>
                    <a:schemeClr val="dk1"/>
                  </a:buClr>
                  <a:buSzPct val="100000"/>
                </a:pPr>
                <a14:m>
                  <m:oMathPara xmlns:m="http://schemas.openxmlformats.org/officeDocument/2006/math">
                    <m:oMathParaPr>
                      <m:jc m:val="centerGroup"/>
                    </m:oMathParaPr>
                    <m:oMath xmlns:m="http://schemas.openxmlformats.org/officeDocument/2006/math">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 </m:t>
                      </m:r>
                      <m:sSub>
                        <m:sSubPr>
                          <m:ctrlPr>
                            <a:rPr lang="en-GB" sz="1600" b="0" i="1" smtClean="0">
                              <a:solidFill>
                                <a:schemeClr val="bg1"/>
                              </a:solidFill>
                              <a:latin typeface="Cambria Math" panose="02040503050406030204" pitchFamily="18" charset="0"/>
                              <a:ea typeface="Cambria Math" panose="02040503050406030204" pitchFamily="18" charset="0"/>
                              <a:cs typeface="Calibri"/>
                              <a:sym typeface="Calibri"/>
                            </a:rPr>
                          </m:ctrlPr>
                        </m:sSubPr>
                        <m:e>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ε</m:t>
                          </m:r>
                        </m:e>
                        <m:sub>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0</m:t>
                          </m:r>
                        </m:sub>
                      </m:sSub>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=0.45 </m:t>
                      </m:r>
                      <m:r>
                        <m:rPr>
                          <m:nor/>
                        </m:rPr>
                        <a:rPr lang="en-GB" sz="1600" b="0" i="0" smtClean="0">
                          <a:solidFill>
                            <a:schemeClr val="bg1"/>
                          </a:solidFill>
                          <a:latin typeface="Abadi MT Condensed Light" panose="020B0306030101010103" pitchFamily="34" charset="77"/>
                          <a:ea typeface="Cambria Math" panose="02040503050406030204" pitchFamily="18" charset="0"/>
                          <a:cs typeface="Calibri"/>
                          <a:sym typeface="Calibri"/>
                        </a:rPr>
                        <m:t>dex</m:t>
                      </m:r>
                    </m:oMath>
                  </m:oMathPara>
                </a14:m>
                <a:endParaRPr lang="en-GB" sz="1600" dirty="0">
                  <a:solidFill>
                    <a:schemeClr val="bg1"/>
                  </a:solidFill>
                  <a:latin typeface="Abadi MT Condensed Light" panose="020B0306030101010103" pitchFamily="34" charset="77"/>
                  <a:ea typeface="Calibri"/>
                  <a:cs typeface="Calibri"/>
                  <a:sym typeface="Calibri"/>
                </a:endParaRPr>
              </a:p>
            </p:txBody>
          </p:sp>
        </mc:Choice>
        <mc:Fallback xmlns="">
          <p:sp>
            <p:nvSpPr>
              <p:cNvPr id="21" name="Google Shape;106;p19">
                <a:extLst>
                  <a:ext uri="{FF2B5EF4-FFF2-40B4-BE49-F238E27FC236}">
                    <a16:creationId xmlns:a16="http://schemas.microsoft.com/office/drawing/2014/main" id="{0C7260DD-9D97-8CB8-3A9A-280611EE1ED8}"/>
                  </a:ext>
                </a:extLst>
              </p:cNvPr>
              <p:cNvSpPr txBox="1">
                <a:spLocks noRot="1" noChangeAspect="1" noMove="1" noResize="1" noEditPoints="1" noAdjustHandles="1" noChangeArrowheads="1" noChangeShapeType="1" noTextEdit="1"/>
              </p:cNvSpPr>
              <p:nvPr/>
            </p:nvSpPr>
            <p:spPr>
              <a:xfrm>
                <a:off x="198884" y="5214912"/>
                <a:ext cx="4223658" cy="1316875"/>
              </a:xfrm>
              <a:prstGeom prst="rect">
                <a:avLst/>
              </a:prstGeom>
              <a:blipFill>
                <a:blip r:embed="rId5"/>
                <a:stretch>
                  <a:fillRect/>
                </a:stretch>
              </a:blipFill>
              <a:ln w="25400">
                <a:solidFill>
                  <a:srgbClr val="148585"/>
                </a:solidFill>
                <a:extLst>
                  <a:ext uri="{C807C97D-BFC1-408E-A445-0C87EB9F89A2}">
                    <ask:lineSketchStyleProps xmlns:ask="http://schemas.microsoft.com/office/drawing/2018/sketchyshapes" sd="1219033472">
                      <a:custGeom>
                        <a:avLst/>
                        <a:gdLst>
                          <a:gd name="connsiteX0" fmla="*/ 0 w 4223658"/>
                          <a:gd name="connsiteY0" fmla="*/ 0 h 1316875"/>
                          <a:gd name="connsiteX1" fmla="*/ 485721 w 4223658"/>
                          <a:gd name="connsiteY1" fmla="*/ 0 h 1316875"/>
                          <a:gd name="connsiteX2" fmla="*/ 886968 w 4223658"/>
                          <a:gd name="connsiteY2" fmla="*/ 0 h 1316875"/>
                          <a:gd name="connsiteX3" fmla="*/ 1499399 w 4223658"/>
                          <a:gd name="connsiteY3" fmla="*/ 0 h 1316875"/>
                          <a:gd name="connsiteX4" fmla="*/ 1985119 w 4223658"/>
                          <a:gd name="connsiteY4" fmla="*/ 0 h 1316875"/>
                          <a:gd name="connsiteX5" fmla="*/ 2470840 w 4223658"/>
                          <a:gd name="connsiteY5" fmla="*/ 0 h 1316875"/>
                          <a:gd name="connsiteX6" fmla="*/ 3083270 w 4223658"/>
                          <a:gd name="connsiteY6" fmla="*/ 0 h 1316875"/>
                          <a:gd name="connsiteX7" fmla="*/ 3526754 w 4223658"/>
                          <a:gd name="connsiteY7" fmla="*/ 0 h 1316875"/>
                          <a:gd name="connsiteX8" fmla="*/ 4223658 w 4223658"/>
                          <a:gd name="connsiteY8" fmla="*/ 0 h 1316875"/>
                          <a:gd name="connsiteX9" fmla="*/ 4223658 w 4223658"/>
                          <a:gd name="connsiteY9" fmla="*/ 465296 h 1316875"/>
                          <a:gd name="connsiteX10" fmla="*/ 4223658 w 4223658"/>
                          <a:gd name="connsiteY10" fmla="*/ 877917 h 1316875"/>
                          <a:gd name="connsiteX11" fmla="*/ 4223658 w 4223658"/>
                          <a:gd name="connsiteY11" fmla="*/ 1316875 h 1316875"/>
                          <a:gd name="connsiteX12" fmla="*/ 3653464 w 4223658"/>
                          <a:gd name="connsiteY12" fmla="*/ 1316875 h 1316875"/>
                          <a:gd name="connsiteX13" fmla="*/ 3041034 w 4223658"/>
                          <a:gd name="connsiteY13" fmla="*/ 1316875 h 1316875"/>
                          <a:gd name="connsiteX14" fmla="*/ 2428603 w 4223658"/>
                          <a:gd name="connsiteY14" fmla="*/ 1316875 h 1316875"/>
                          <a:gd name="connsiteX15" fmla="*/ 1985119 w 4223658"/>
                          <a:gd name="connsiteY15" fmla="*/ 1316875 h 1316875"/>
                          <a:gd name="connsiteX16" fmla="*/ 1457162 w 4223658"/>
                          <a:gd name="connsiteY16" fmla="*/ 1316875 h 1316875"/>
                          <a:gd name="connsiteX17" fmla="*/ 844732 w 4223658"/>
                          <a:gd name="connsiteY17" fmla="*/ 1316875 h 1316875"/>
                          <a:gd name="connsiteX18" fmla="*/ 0 w 4223658"/>
                          <a:gd name="connsiteY18" fmla="*/ 1316875 h 1316875"/>
                          <a:gd name="connsiteX19" fmla="*/ 0 w 4223658"/>
                          <a:gd name="connsiteY19" fmla="*/ 917423 h 1316875"/>
                          <a:gd name="connsiteX20" fmla="*/ 0 w 4223658"/>
                          <a:gd name="connsiteY20" fmla="*/ 504802 h 1316875"/>
                          <a:gd name="connsiteX21" fmla="*/ 0 w 4223658"/>
                          <a:gd name="connsiteY21" fmla="*/ 0 h 131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3658" h="1316875" extrusionOk="0">
                            <a:moveTo>
                              <a:pt x="0" y="0"/>
                            </a:moveTo>
                            <a:cubicBezTo>
                              <a:pt x="214267" y="-34685"/>
                              <a:pt x="252539" y="32071"/>
                              <a:pt x="485721" y="0"/>
                            </a:cubicBezTo>
                            <a:cubicBezTo>
                              <a:pt x="718903" y="-32071"/>
                              <a:pt x="775979" y="41676"/>
                              <a:pt x="886968" y="0"/>
                            </a:cubicBezTo>
                            <a:cubicBezTo>
                              <a:pt x="997957" y="-41676"/>
                              <a:pt x="1251454" y="10416"/>
                              <a:pt x="1499399" y="0"/>
                            </a:cubicBezTo>
                            <a:cubicBezTo>
                              <a:pt x="1747344" y="-10416"/>
                              <a:pt x="1821376" y="23402"/>
                              <a:pt x="1985119" y="0"/>
                            </a:cubicBezTo>
                            <a:cubicBezTo>
                              <a:pt x="2148862" y="-23402"/>
                              <a:pt x="2272944" y="45502"/>
                              <a:pt x="2470840" y="0"/>
                            </a:cubicBezTo>
                            <a:cubicBezTo>
                              <a:pt x="2668736" y="-45502"/>
                              <a:pt x="2802543" y="17305"/>
                              <a:pt x="3083270" y="0"/>
                            </a:cubicBezTo>
                            <a:cubicBezTo>
                              <a:pt x="3363997" y="-17305"/>
                              <a:pt x="3310514" y="45521"/>
                              <a:pt x="3526754" y="0"/>
                            </a:cubicBezTo>
                            <a:cubicBezTo>
                              <a:pt x="3742994" y="-45521"/>
                              <a:pt x="4068032" y="63557"/>
                              <a:pt x="4223658" y="0"/>
                            </a:cubicBezTo>
                            <a:cubicBezTo>
                              <a:pt x="4256023" y="144329"/>
                              <a:pt x="4179357" y="365146"/>
                              <a:pt x="4223658" y="465296"/>
                            </a:cubicBezTo>
                            <a:cubicBezTo>
                              <a:pt x="4267959" y="565446"/>
                              <a:pt x="4223522" y="680237"/>
                              <a:pt x="4223658" y="877917"/>
                            </a:cubicBezTo>
                            <a:cubicBezTo>
                              <a:pt x="4223794" y="1075597"/>
                              <a:pt x="4185714" y="1176886"/>
                              <a:pt x="4223658" y="1316875"/>
                            </a:cubicBezTo>
                            <a:cubicBezTo>
                              <a:pt x="3974721" y="1337419"/>
                              <a:pt x="3929111" y="1302951"/>
                              <a:pt x="3653464" y="1316875"/>
                            </a:cubicBezTo>
                            <a:cubicBezTo>
                              <a:pt x="3377817" y="1330799"/>
                              <a:pt x="3311554" y="1286347"/>
                              <a:pt x="3041034" y="1316875"/>
                            </a:cubicBezTo>
                            <a:cubicBezTo>
                              <a:pt x="2770514" y="1347403"/>
                              <a:pt x="2716573" y="1308933"/>
                              <a:pt x="2428603" y="1316875"/>
                            </a:cubicBezTo>
                            <a:cubicBezTo>
                              <a:pt x="2140633" y="1324817"/>
                              <a:pt x="2150017" y="1267521"/>
                              <a:pt x="1985119" y="1316875"/>
                            </a:cubicBezTo>
                            <a:cubicBezTo>
                              <a:pt x="1820221" y="1366229"/>
                              <a:pt x="1577028" y="1254280"/>
                              <a:pt x="1457162" y="1316875"/>
                            </a:cubicBezTo>
                            <a:cubicBezTo>
                              <a:pt x="1337296" y="1379470"/>
                              <a:pt x="1093267" y="1286068"/>
                              <a:pt x="844732" y="1316875"/>
                            </a:cubicBezTo>
                            <a:cubicBezTo>
                              <a:pt x="596197" y="1347682"/>
                              <a:pt x="377327" y="1231574"/>
                              <a:pt x="0" y="1316875"/>
                            </a:cubicBezTo>
                            <a:cubicBezTo>
                              <a:pt x="-19318" y="1143983"/>
                              <a:pt x="8691" y="1007862"/>
                              <a:pt x="0" y="917423"/>
                            </a:cubicBezTo>
                            <a:cubicBezTo>
                              <a:pt x="-8691" y="826984"/>
                              <a:pt x="20010" y="615723"/>
                              <a:pt x="0" y="504802"/>
                            </a:cubicBezTo>
                            <a:cubicBezTo>
                              <a:pt x="-20010" y="393881"/>
                              <a:pt x="58451" y="112734"/>
                              <a:pt x="0" y="0"/>
                            </a:cubicBezTo>
                            <a:close/>
                          </a:path>
                        </a:pathLst>
                      </a:custGeom>
                      <ask:type>
                        <ask:lineSketchScribble/>
                      </ask:type>
                    </ask:lineSketchStyleProps>
                  </a:ext>
                </a:extLst>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E6EF1CDC-137A-C3F8-35B2-7827A6905CD4}"/>
              </a:ext>
            </a:extLst>
          </p:cNvPr>
          <p:cNvSpPr txBox="1"/>
          <p:nvPr/>
        </p:nvSpPr>
        <p:spPr>
          <a:xfrm>
            <a:off x="0" y="3066701"/>
            <a:ext cx="4923967" cy="461665"/>
          </a:xfrm>
          <a:prstGeom prst="rect">
            <a:avLst/>
          </a:prstGeom>
          <a:noFill/>
        </p:spPr>
        <p:txBody>
          <a:bodyPr wrap="square" rtlCol="0">
            <a:spAutoFit/>
          </a:bodyPr>
          <a:lstStyle/>
          <a:p>
            <a:r>
              <a:rPr lang="en-GB" sz="2400" b="1" dirty="0">
                <a:solidFill>
                  <a:schemeClr val="bg1"/>
                </a:solidFill>
                <a:latin typeface="Abadi MT Condensed Light" panose="020B0306030101010103" pitchFamily="34" charset="77"/>
              </a:rPr>
              <a:t>TDE-Only,</a:t>
            </a:r>
            <a:endParaRPr lang="en-US" sz="2400" b="1" dirty="0">
              <a:solidFill>
                <a:schemeClr val="bg1"/>
              </a:solidFill>
              <a:latin typeface="Abadi MT Condensed Light" panose="020B0306030101010103" pitchFamily="34" charset="77"/>
            </a:endParaRPr>
          </a:p>
        </p:txBody>
      </p:sp>
      <p:sp>
        <p:nvSpPr>
          <p:cNvPr id="23" name="TextBox 22">
            <a:extLst>
              <a:ext uri="{FF2B5EF4-FFF2-40B4-BE49-F238E27FC236}">
                <a16:creationId xmlns:a16="http://schemas.microsoft.com/office/drawing/2014/main" id="{7A582DF4-950B-0ED4-3FB0-A12B70B432BC}"/>
              </a:ext>
            </a:extLst>
          </p:cNvPr>
          <p:cNvSpPr txBox="1"/>
          <p:nvPr/>
        </p:nvSpPr>
        <p:spPr>
          <a:xfrm>
            <a:off x="0" y="4832825"/>
            <a:ext cx="4923967" cy="461665"/>
          </a:xfrm>
          <a:prstGeom prst="rect">
            <a:avLst/>
          </a:prstGeom>
          <a:noFill/>
        </p:spPr>
        <p:txBody>
          <a:bodyPr wrap="square" rtlCol="0">
            <a:spAutoFit/>
          </a:bodyPr>
          <a:lstStyle/>
          <a:p>
            <a:r>
              <a:rPr lang="en-GB" sz="2400" b="1" dirty="0">
                <a:solidFill>
                  <a:schemeClr val="bg1"/>
                </a:solidFill>
                <a:latin typeface="Abadi MT Condensed Light" panose="020B0306030101010103" pitchFamily="34" charset="77"/>
              </a:rPr>
              <a:t>TDE+KH13,</a:t>
            </a:r>
            <a:endParaRPr lang="en-US" sz="2400" b="1" dirty="0">
              <a:solidFill>
                <a:schemeClr val="bg1"/>
              </a:solidFill>
              <a:latin typeface="Abadi MT Condensed Light" panose="020B0306030101010103" pitchFamily="34" charset="77"/>
            </a:endParaRPr>
          </a:p>
        </p:txBody>
      </p:sp>
    </p:spTree>
    <p:extLst>
      <p:ext uri="{BB962C8B-B14F-4D97-AF65-F5344CB8AC3E}">
        <p14:creationId xmlns:p14="http://schemas.microsoft.com/office/powerpoint/2010/main" val="382218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CD1E26A-622D-3A3C-4107-A1982A5539EB}"/>
              </a:ext>
            </a:extLst>
          </p:cNvPr>
          <p:cNvSpPr/>
          <p:nvPr/>
        </p:nvSpPr>
        <p:spPr>
          <a:xfrm rot="5400000">
            <a:off x="2666999" y="-2666999"/>
            <a:ext cx="6858002" cy="12192000"/>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Google Shape;346;p60">
            <a:extLst>
              <a:ext uri="{FF2B5EF4-FFF2-40B4-BE49-F238E27FC236}">
                <a16:creationId xmlns:a16="http://schemas.microsoft.com/office/drawing/2014/main" id="{4E242EC7-9C1C-A9D4-6791-A175B1E67D0C}"/>
              </a:ext>
            </a:extLst>
          </p:cNvPr>
          <p:cNvCxnSpPr>
            <a:cxnSpLocks/>
          </p:cNvCxnSpPr>
          <p:nvPr/>
        </p:nvCxnSpPr>
        <p:spPr>
          <a:xfrm flipV="1">
            <a:off x="944335" y="927775"/>
            <a:ext cx="6700859" cy="4081986"/>
          </a:xfrm>
          <a:prstGeom prst="straightConnector1">
            <a:avLst/>
          </a:prstGeom>
          <a:noFill/>
          <a:ln w="50800" cap="flat" cmpd="sng">
            <a:solidFill>
              <a:srgbClr val="148585"/>
            </a:solidFill>
            <a:prstDash val="dash"/>
            <a:round/>
            <a:headEnd type="none" w="med" len="med"/>
            <a:tailEnd type="none" w="med" len="med"/>
          </a:ln>
        </p:spPr>
      </p:cxnSp>
      <p:cxnSp>
        <p:nvCxnSpPr>
          <p:cNvPr id="8" name="Google Shape;347;p60">
            <a:extLst>
              <a:ext uri="{FF2B5EF4-FFF2-40B4-BE49-F238E27FC236}">
                <a16:creationId xmlns:a16="http://schemas.microsoft.com/office/drawing/2014/main" id="{ECBBC3CE-2A6D-2195-8127-50C7193B03BF}"/>
              </a:ext>
            </a:extLst>
          </p:cNvPr>
          <p:cNvCxnSpPr>
            <a:cxnSpLocks/>
          </p:cNvCxnSpPr>
          <p:nvPr/>
        </p:nvCxnSpPr>
        <p:spPr>
          <a:xfrm flipV="1">
            <a:off x="910907" y="2099032"/>
            <a:ext cx="5268803" cy="2819943"/>
          </a:xfrm>
          <a:prstGeom prst="straightConnector1">
            <a:avLst/>
          </a:prstGeom>
          <a:noFill/>
          <a:ln w="50800" cap="flat" cmpd="sng">
            <a:solidFill>
              <a:srgbClr val="FAAD21"/>
            </a:solidFill>
            <a:prstDash val="dash"/>
            <a:round/>
            <a:headEnd type="none" w="med" len="med"/>
            <a:tailEnd type="none" w="med" len="med"/>
          </a:ln>
        </p:spPr>
      </p:cxnSp>
      <p:sp>
        <p:nvSpPr>
          <p:cNvPr id="9" name="Google Shape;348;p60">
            <a:extLst>
              <a:ext uri="{FF2B5EF4-FFF2-40B4-BE49-F238E27FC236}">
                <a16:creationId xmlns:a16="http://schemas.microsoft.com/office/drawing/2014/main" id="{78DE304B-FF44-9CA4-0742-63D3B58181BB}"/>
              </a:ext>
            </a:extLst>
          </p:cNvPr>
          <p:cNvSpPr txBox="1"/>
          <p:nvPr/>
        </p:nvSpPr>
        <p:spPr>
          <a:xfrm>
            <a:off x="-274230" y="2120075"/>
            <a:ext cx="5899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10" name="Google Shape;349;p60">
            <a:extLst>
              <a:ext uri="{FF2B5EF4-FFF2-40B4-BE49-F238E27FC236}">
                <a16:creationId xmlns:a16="http://schemas.microsoft.com/office/drawing/2014/main" id="{0894AE22-72D7-D3A6-98B3-1844A1931BE4}"/>
              </a:ext>
            </a:extLst>
          </p:cNvPr>
          <p:cNvSpPr/>
          <p:nvPr/>
        </p:nvSpPr>
        <p:spPr>
          <a:xfrm>
            <a:off x="1743420" y="4721250"/>
            <a:ext cx="1864200" cy="635100"/>
          </a:xfrm>
          <a:prstGeom prst="roundRect">
            <a:avLst>
              <a:gd name="adj" fmla="val 16667"/>
            </a:avLst>
          </a:prstGeom>
          <a:solidFill>
            <a:srgbClr val="C8B6DA"/>
          </a:solidFill>
          <a:ln w="19050" cap="flat" cmpd="sng">
            <a:solidFill>
              <a:srgbClr val="6632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 name="Google Shape;351;p60">
            <a:extLst>
              <a:ext uri="{FF2B5EF4-FFF2-40B4-BE49-F238E27FC236}">
                <a16:creationId xmlns:a16="http://schemas.microsoft.com/office/drawing/2014/main" id="{26759BDE-BB52-9EBE-0BBE-8533F3BA8C12}"/>
              </a:ext>
            </a:extLst>
          </p:cNvPr>
          <p:cNvSpPr/>
          <p:nvPr/>
        </p:nvSpPr>
        <p:spPr>
          <a:xfrm>
            <a:off x="4933634" y="670854"/>
            <a:ext cx="1864200" cy="635100"/>
          </a:xfrm>
          <a:prstGeom prst="roundRect">
            <a:avLst>
              <a:gd name="adj" fmla="val 16667"/>
            </a:avLst>
          </a:prstGeom>
          <a:solidFill>
            <a:srgbClr val="E9AAC0"/>
          </a:solidFill>
          <a:ln w="19050" cap="flat" cmpd="sng">
            <a:solidFill>
              <a:srgbClr val="DB709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 name="Google Shape;353;p60">
            <a:extLst>
              <a:ext uri="{FF2B5EF4-FFF2-40B4-BE49-F238E27FC236}">
                <a16:creationId xmlns:a16="http://schemas.microsoft.com/office/drawing/2014/main" id="{9EC76B24-8CF4-0708-82BF-729E7A14F805}"/>
              </a:ext>
            </a:extLst>
          </p:cNvPr>
          <p:cNvSpPr txBox="1"/>
          <p:nvPr/>
        </p:nvSpPr>
        <p:spPr>
          <a:xfrm>
            <a:off x="4365734" y="762647"/>
            <a:ext cx="3000000" cy="46163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2000" b="1" dirty="0">
                <a:solidFill>
                  <a:schemeClr val="lt1"/>
                </a:solidFill>
                <a:latin typeface="Abadi" panose="020B0604020104020204" pitchFamily="34" charset="0"/>
                <a:ea typeface="Georgia"/>
                <a:cs typeface="Georgia"/>
                <a:sym typeface="Georgia"/>
              </a:rPr>
              <a:t>Hills Bias</a:t>
            </a:r>
            <a:endParaRPr sz="2000" b="1" dirty="0">
              <a:solidFill>
                <a:schemeClr val="lt1"/>
              </a:solidFill>
              <a:latin typeface="Abadi" panose="020B0604020104020204" pitchFamily="34" charset="0"/>
              <a:ea typeface="Georgia"/>
              <a:cs typeface="Georgia"/>
              <a:sym typeface="Georgia"/>
            </a:endParaRPr>
          </a:p>
        </p:txBody>
      </p:sp>
      <p:sp>
        <p:nvSpPr>
          <p:cNvPr id="15" name="Google Shape;352;p60">
            <a:extLst>
              <a:ext uri="{FF2B5EF4-FFF2-40B4-BE49-F238E27FC236}">
                <a16:creationId xmlns:a16="http://schemas.microsoft.com/office/drawing/2014/main" id="{5E8CA053-0AD5-D201-6AF7-1A63880BFBD0}"/>
              </a:ext>
            </a:extLst>
          </p:cNvPr>
          <p:cNvSpPr txBox="1"/>
          <p:nvPr/>
        </p:nvSpPr>
        <p:spPr>
          <a:xfrm>
            <a:off x="1175520" y="4807982"/>
            <a:ext cx="3000000" cy="46163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2000" b="1" dirty="0">
                <a:solidFill>
                  <a:schemeClr val="lt1"/>
                </a:solidFill>
                <a:latin typeface="Abadi" panose="020B0604020104020204" pitchFamily="34" charset="0"/>
                <a:ea typeface="Georgia"/>
                <a:cs typeface="Georgia"/>
                <a:sym typeface="Georgia"/>
              </a:rPr>
              <a:t>Malmquist Bias</a:t>
            </a:r>
            <a:endParaRPr sz="2000" b="1" dirty="0">
              <a:solidFill>
                <a:schemeClr val="lt1"/>
              </a:solidFill>
              <a:latin typeface="Abadi" panose="020B0604020104020204" pitchFamily="34" charset="0"/>
              <a:ea typeface="Georgia"/>
              <a:cs typeface="Georgia"/>
              <a:sym typeface="Georgia"/>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79D649E-8DC2-A42A-4345-6CA3D0200A4C}"/>
                  </a:ext>
                </a:extLst>
              </p:cNvPr>
              <p:cNvSpPr txBox="1"/>
              <p:nvPr/>
            </p:nvSpPr>
            <p:spPr>
              <a:xfrm>
                <a:off x="3054004" y="6181018"/>
                <a:ext cx="2481519" cy="556434"/>
              </a:xfrm>
              <a:prstGeom prst="rect">
                <a:avLst/>
              </a:prstGeom>
              <a:noFill/>
            </p:spPr>
            <p:txBody>
              <a:bodyPr wrap="square" rtlCol="0">
                <a:spAutoFit/>
              </a:bodyPr>
              <a:lstStyle/>
              <a:p>
                <a14:m>
                  <m:oMath xmlns:m="http://schemas.openxmlformats.org/officeDocument/2006/math">
                    <m:sSub>
                      <m:sSubPr>
                        <m:ctrlPr>
                          <a:rPr lang="en-US" sz="2400" b="1" i="1" smtClean="0">
                            <a:solidFill>
                              <a:schemeClr val="bg1"/>
                            </a:solidFill>
                            <a:latin typeface="Cambria Math" panose="02040503050406030204" pitchFamily="18" charset="0"/>
                          </a:rPr>
                        </m:ctrlPr>
                      </m:sSubPr>
                      <m:e>
                        <m:r>
                          <m:rPr>
                            <m:nor/>
                          </m:rPr>
                          <a:rPr lang="en-GB" sz="2400" b="1" i="0" smtClean="0">
                            <a:solidFill>
                              <a:schemeClr val="bg1"/>
                            </a:solidFill>
                            <a:latin typeface="Abadi MT Condensed Light" panose="020B0306030101010103" pitchFamily="34" charset="77"/>
                          </a:rPr>
                          <m:t>log</m:t>
                        </m:r>
                      </m:e>
                      <m:sub>
                        <m:r>
                          <m:rPr>
                            <m:nor/>
                          </m:rPr>
                          <a:rPr lang="en-GB" sz="2400" b="1" i="0" smtClean="0">
                            <a:solidFill>
                              <a:schemeClr val="bg1"/>
                            </a:solidFill>
                            <a:latin typeface="Abadi MT Condensed Light" panose="020B0306030101010103" pitchFamily="34" charset="77"/>
                          </a:rPr>
                          <m:t>10</m:t>
                        </m:r>
                      </m:sub>
                    </m:sSub>
                    <m:r>
                      <m:rPr>
                        <m:nor/>
                      </m:rPr>
                      <a:rPr lang="en-GB" sz="2400" b="1" i="0" smtClean="0">
                        <a:solidFill>
                          <a:schemeClr val="bg1"/>
                        </a:solidFill>
                        <a:latin typeface="Abadi MT Condensed Light" panose="020B0306030101010103" pitchFamily="34" charset="77"/>
                      </a:rPr>
                      <m:t>(</m:t>
                    </m:r>
                    <m:sSub>
                      <m:sSubPr>
                        <m:ctrlPr>
                          <a:rPr lang="en-GB" sz="2400" b="1" i="1" smtClean="0">
                            <a:solidFill>
                              <a:schemeClr val="bg1"/>
                            </a:solidFill>
                            <a:latin typeface="Cambria Math" panose="02040503050406030204" pitchFamily="18" charset="0"/>
                          </a:rPr>
                        </m:ctrlPr>
                      </m:sSubPr>
                      <m:e>
                        <m:r>
                          <m:rPr>
                            <m:nor/>
                          </m:rPr>
                          <a:rPr lang="en-GB" sz="2400" b="1" i="0" smtClean="0">
                            <a:solidFill>
                              <a:schemeClr val="bg1"/>
                            </a:solidFill>
                            <a:latin typeface="Abadi MT Condensed Light" panose="020B0306030101010103" pitchFamily="34" charset="77"/>
                          </a:rPr>
                          <m:t>M</m:t>
                        </m:r>
                      </m:e>
                      <m:sub>
                        <m:r>
                          <m:rPr>
                            <m:nor/>
                          </m:rPr>
                          <a:rPr lang="en-GB" sz="2400" b="1" i="0" smtClean="0">
                            <a:solidFill>
                              <a:schemeClr val="bg1"/>
                            </a:solidFill>
                            <a:latin typeface="Abadi MT Condensed Light" panose="020B0306030101010103" pitchFamily="34" charset="77"/>
                          </a:rPr>
                          <m:t>Bulge</m:t>
                        </m:r>
                      </m:sub>
                    </m:sSub>
                    <m:r>
                      <m:rPr>
                        <m:nor/>
                      </m:rPr>
                      <a:rPr lang="en-GB" sz="2400" b="1" i="0" smtClean="0">
                        <a:solidFill>
                          <a:schemeClr val="bg1"/>
                        </a:solidFill>
                        <a:latin typeface="Abadi MT Condensed Light" panose="020B0306030101010103" pitchFamily="34" charset="77"/>
                      </a:rPr>
                      <m:t>/</m:t>
                    </m:r>
                    <m:sSub>
                      <m:sSubPr>
                        <m:ctrlPr>
                          <a:rPr lang="en-GB" sz="2400" b="1" i="1" smtClean="0">
                            <a:solidFill>
                              <a:schemeClr val="bg1"/>
                            </a:solidFill>
                            <a:latin typeface="Cambria Math" panose="02040503050406030204" pitchFamily="18" charset="0"/>
                          </a:rPr>
                        </m:ctrlPr>
                      </m:sSubPr>
                      <m:e>
                        <m:r>
                          <m:rPr>
                            <m:nor/>
                          </m:rPr>
                          <a:rPr lang="en-GB" sz="2400" b="1" i="0" smtClean="0">
                            <a:solidFill>
                              <a:schemeClr val="bg1"/>
                            </a:solidFill>
                            <a:latin typeface="Abadi MT Condensed Light" panose="020B0306030101010103" pitchFamily="34" charset="77"/>
                          </a:rPr>
                          <m:t>M</m:t>
                        </m:r>
                      </m:e>
                      <m:sub>
                        <m:r>
                          <m:rPr>
                            <m:nor/>
                          </m:rPr>
                          <a:rPr lang="en-GB" sz="2400" b="1">
                            <a:solidFill>
                              <a:schemeClr val="bg1"/>
                            </a:solidFill>
                            <a:latin typeface="Abadi MT Condensed Light" panose="020B0306030101010103" pitchFamily="34" charset="77"/>
                            <a:ea typeface="Cambria Math" panose="02040503050406030204" pitchFamily="18" charset="0"/>
                            <a:cs typeface="Calibri"/>
                            <a:sym typeface="Calibri"/>
                          </a:rPr>
                          <m:t>⨀</m:t>
                        </m:r>
                      </m:sub>
                    </m:sSub>
                  </m:oMath>
                </a14:m>
                <a:r>
                  <a:rPr lang="en-US" sz="2400" b="1" dirty="0">
                    <a:solidFill>
                      <a:schemeClr val="bg1"/>
                    </a:solidFill>
                    <a:latin typeface="Abadi MT Condensed Light" panose="020B0306030101010103" pitchFamily="34" charset="77"/>
                  </a:rPr>
                  <a:t>)</a:t>
                </a:r>
                <a:endParaRPr lang="en-US" sz="2000" b="1" dirty="0">
                  <a:latin typeface="Abadi MT Condensed Light" panose="020B0306030101010103" pitchFamily="34" charset="77"/>
                </a:endParaRPr>
              </a:p>
            </p:txBody>
          </p:sp>
        </mc:Choice>
        <mc:Fallback xmlns="">
          <p:sp>
            <p:nvSpPr>
              <p:cNvPr id="26" name="TextBox 25">
                <a:extLst>
                  <a:ext uri="{FF2B5EF4-FFF2-40B4-BE49-F238E27FC236}">
                    <a16:creationId xmlns:a16="http://schemas.microsoft.com/office/drawing/2014/main" id="{D79D649E-8DC2-A42A-4345-6CA3D0200A4C}"/>
                  </a:ext>
                </a:extLst>
              </p:cNvPr>
              <p:cNvSpPr txBox="1">
                <a:spLocks noRot="1" noChangeAspect="1" noMove="1" noResize="1" noEditPoints="1" noAdjustHandles="1" noChangeArrowheads="1" noChangeShapeType="1" noTextEdit="1"/>
              </p:cNvSpPr>
              <p:nvPr/>
            </p:nvSpPr>
            <p:spPr>
              <a:xfrm>
                <a:off x="3054004" y="6181018"/>
                <a:ext cx="2481519" cy="556434"/>
              </a:xfrm>
              <a:prstGeom prst="rect">
                <a:avLst/>
              </a:prstGeom>
              <a:blipFill>
                <a:blip r:embed="rId3"/>
                <a:stretch>
                  <a:fillRect l="-2041" t="-6667" r="-51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7AC90FF-132C-8051-A351-F006989F74CA}"/>
                  </a:ext>
                </a:extLst>
              </p:cNvPr>
              <p:cNvSpPr txBox="1"/>
              <p:nvPr/>
            </p:nvSpPr>
            <p:spPr>
              <a:xfrm rot="16200000">
                <a:off x="-503626" y="2953956"/>
                <a:ext cx="1970145" cy="512384"/>
              </a:xfrm>
              <a:prstGeom prst="rect">
                <a:avLst/>
              </a:prstGeom>
              <a:noFill/>
            </p:spPr>
            <p:txBody>
              <a:bodyPr wrap="square" rtlCol="0">
                <a:spAutoFit/>
              </a:bodyPr>
              <a:lstStyle/>
              <a:p>
                <a14:m>
                  <m:oMath xmlns:m="http://schemas.openxmlformats.org/officeDocument/2006/math">
                    <m:sSub>
                      <m:sSubPr>
                        <m:ctrlPr>
                          <a:rPr lang="en-US" sz="2400" b="1" i="1" smtClean="0">
                            <a:solidFill>
                              <a:schemeClr val="bg1"/>
                            </a:solidFill>
                            <a:latin typeface="Cambria Math" panose="02040503050406030204" pitchFamily="18" charset="0"/>
                          </a:rPr>
                        </m:ctrlPr>
                      </m:sSubPr>
                      <m:e>
                        <m:r>
                          <m:rPr>
                            <m:nor/>
                          </m:rPr>
                          <a:rPr lang="en-GB" sz="2400" b="1" i="0" smtClean="0">
                            <a:solidFill>
                              <a:schemeClr val="bg1"/>
                            </a:solidFill>
                            <a:latin typeface="Abadi MT Condensed Light" panose="020B0306030101010103" pitchFamily="34" charset="77"/>
                          </a:rPr>
                          <m:t>log</m:t>
                        </m:r>
                      </m:e>
                      <m:sub>
                        <m:r>
                          <m:rPr>
                            <m:nor/>
                          </m:rPr>
                          <a:rPr lang="en-GB" sz="2400" b="1" i="0" smtClean="0">
                            <a:solidFill>
                              <a:schemeClr val="bg1"/>
                            </a:solidFill>
                            <a:latin typeface="Abadi MT Condensed Light" panose="020B0306030101010103" pitchFamily="34" charset="77"/>
                          </a:rPr>
                          <m:t>10</m:t>
                        </m:r>
                      </m:sub>
                    </m:sSub>
                    <m:r>
                      <m:rPr>
                        <m:nor/>
                      </m:rPr>
                      <a:rPr lang="en-GB" sz="2400" b="1" i="0" smtClean="0">
                        <a:solidFill>
                          <a:schemeClr val="bg1"/>
                        </a:solidFill>
                        <a:latin typeface="Abadi MT Condensed Light" panose="020B0306030101010103" pitchFamily="34" charset="77"/>
                      </a:rPr>
                      <m:t>(</m:t>
                    </m:r>
                    <m:sSub>
                      <m:sSubPr>
                        <m:ctrlPr>
                          <a:rPr lang="en-GB" sz="2400" b="1" i="1" smtClean="0">
                            <a:solidFill>
                              <a:schemeClr val="bg1"/>
                            </a:solidFill>
                            <a:latin typeface="Cambria Math" panose="02040503050406030204" pitchFamily="18" charset="0"/>
                          </a:rPr>
                        </m:ctrlPr>
                      </m:sSubPr>
                      <m:e>
                        <m:r>
                          <m:rPr>
                            <m:nor/>
                          </m:rPr>
                          <a:rPr lang="en-GB" sz="2400" b="1" i="0" smtClean="0">
                            <a:solidFill>
                              <a:schemeClr val="bg1"/>
                            </a:solidFill>
                            <a:latin typeface="Abadi MT Condensed Light" panose="020B0306030101010103" pitchFamily="34" charset="77"/>
                          </a:rPr>
                          <m:t>M</m:t>
                        </m:r>
                      </m:e>
                      <m:sub>
                        <m:r>
                          <m:rPr>
                            <m:nor/>
                          </m:rPr>
                          <a:rPr lang="en-GB" sz="2400" b="1">
                            <a:solidFill>
                              <a:schemeClr val="bg1"/>
                            </a:solidFill>
                            <a:latin typeface="Abadi MT Condensed Light" panose="020B0306030101010103" pitchFamily="34" charset="77"/>
                          </a:rPr>
                          <m:t>•</m:t>
                        </m:r>
                      </m:sub>
                    </m:sSub>
                    <m:r>
                      <m:rPr>
                        <m:nor/>
                      </m:rPr>
                      <a:rPr lang="en-GB" sz="2400" b="1" i="0" smtClean="0">
                        <a:solidFill>
                          <a:schemeClr val="bg1"/>
                        </a:solidFill>
                        <a:latin typeface="Abadi MT Condensed Light" panose="020B0306030101010103" pitchFamily="34" charset="77"/>
                      </a:rPr>
                      <m:t>/</m:t>
                    </m:r>
                    <m:sSub>
                      <m:sSubPr>
                        <m:ctrlPr>
                          <a:rPr lang="en-GB" sz="2400" b="1" i="1" smtClean="0">
                            <a:solidFill>
                              <a:schemeClr val="bg1"/>
                            </a:solidFill>
                            <a:latin typeface="Cambria Math" panose="02040503050406030204" pitchFamily="18" charset="0"/>
                          </a:rPr>
                        </m:ctrlPr>
                      </m:sSubPr>
                      <m:e>
                        <m:r>
                          <m:rPr>
                            <m:nor/>
                          </m:rPr>
                          <a:rPr lang="en-GB" sz="2400" b="1" i="0" smtClean="0">
                            <a:solidFill>
                              <a:schemeClr val="bg1"/>
                            </a:solidFill>
                            <a:latin typeface="Abadi MT Condensed Light" panose="020B0306030101010103" pitchFamily="34" charset="77"/>
                          </a:rPr>
                          <m:t>M</m:t>
                        </m:r>
                      </m:e>
                      <m:sub>
                        <m:r>
                          <m:rPr>
                            <m:nor/>
                          </m:rPr>
                          <a:rPr lang="en-GB" sz="2400" b="1">
                            <a:solidFill>
                              <a:schemeClr val="bg1"/>
                            </a:solidFill>
                            <a:latin typeface="Abadi MT Condensed Light" panose="020B0306030101010103" pitchFamily="34" charset="77"/>
                            <a:ea typeface="Cambria Math" panose="02040503050406030204" pitchFamily="18" charset="0"/>
                            <a:cs typeface="Calibri"/>
                            <a:sym typeface="Calibri"/>
                          </a:rPr>
                          <m:t>⨀</m:t>
                        </m:r>
                      </m:sub>
                    </m:sSub>
                  </m:oMath>
                </a14:m>
                <a:r>
                  <a:rPr lang="en-US" sz="2400" b="1" dirty="0">
                    <a:solidFill>
                      <a:schemeClr val="bg1"/>
                    </a:solidFill>
                    <a:latin typeface="Abadi MT Condensed Light" panose="020B0306030101010103" pitchFamily="34" charset="77"/>
                  </a:rPr>
                  <a:t>)</a:t>
                </a:r>
                <a:endParaRPr lang="en-US" sz="2400" b="1" dirty="0">
                  <a:latin typeface="Abadi MT Condensed Light" panose="020B0306030101010103" pitchFamily="34" charset="77"/>
                </a:endParaRPr>
              </a:p>
            </p:txBody>
          </p:sp>
        </mc:Choice>
        <mc:Fallback xmlns="">
          <p:sp>
            <p:nvSpPr>
              <p:cNvPr id="27" name="TextBox 26">
                <a:extLst>
                  <a:ext uri="{FF2B5EF4-FFF2-40B4-BE49-F238E27FC236}">
                    <a16:creationId xmlns:a16="http://schemas.microsoft.com/office/drawing/2014/main" id="{07AC90FF-132C-8051-A351-F006989F74CA}"/>
                  </a:ext>
                </a:extLst>
              </p:cNvPr>
              <p:cNvSpPr txBox="1">
                <a:spLocks noRot="1" noChangeAspect="1" noMove="1" noResize="1" noEditPoints="1" noAdjustHandles="1" noChangeArrowheads="1" noChangeShapeType="1" noTextEdit="1"/>
              </p:cNvSpPr>
              <p:nvPr/>
            </p:nvSpPr>
            <p:spPr>
              <a:xfrm rot="16200000">
                <a:off x="-503626" y="2953956"/>
                <a:ext cx="1970145" cy="512384"/>
              </a:xfrm>
              <a:prstGeom prst="rect">
                <a:avLst/>
              </a:prstGeom>
              <a:blipFill>
                <a:blip r:embed="rId4"/>
                <a:stretch>
                  <a:fillRect l="-7143" t="-3205" r="-19048" b="-2564"/>
                </a:stretch>
              </a:blipFill>
            </p:spPr>
            <p:txBody>
              <a:bodyPr/>
              <a:lstStyle/>
              <a:p>
                <a:r>
                  <a:rPr lang="en-US">
                    <a:noFill/>
                  </a:rPr>
                  <a:t> </a:t>
                </a:r>
              </a:p>
            </p:txBody>
          </p:sp>
        </mc:Fallback>
      </mc:AlternateContent>
      <p:sp>
        <p:nvSpPr>
          <p:cNvPr id="29" name="Arc 28">
            <a:extLst>
              <a:ext uri="{FF2B5EF4-FFF2-40B4-BE49-F238E27FC236}">
                <a16:creationId xmlns:a16="http://schemas.microsoft.com/office/drawing/2014/main" id="{99D5B602-B93F-10EE-D061-DBD777DCC576}"/>
              </a:ext>
            </a:extLst>
          </p:cNvPr>
          <p:cNvSpPr/>
          <p:nvPr/>
        </p:nvSpPr>
        <p:spPr>
          <a:xfrm rot="2771445">
            <a:off x="6048798" y="1165026"/>
            <a:ext cx="1242167" cy="1370975"/>
          </a:xfrm>
          <a:prstGeom prst="arc">
            <a:avLst>
              <a:gd name="adj1" fmla="val 16200000"/>
              <a:gd name="adj2" fmla="val 720021"/>
            </a:avLst>
          </a:prstGeom>
          <a:ln w="50800" cap="flat" cmpd="sng" algn="ctr">
            <a:solidFill>
              <a:srgbClr val="DB709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6" name="Google Shape;345;p60">
            <a:extLst>
              <a:ext uri="{FF2B5EF4-FFF2-40B4-BE49-F238E27FC236}">
                <a16:creationId xmlns:a16="http://schemas.microsoft.com/office/drawing/2014/main" id="{03E72AA8-FC98-A282-765B-E9428AEB8C63}"/>
              </a:ext>
            </a:extLst>
          </p:cNvPr>
          <p:cNvSpPr/>
          <p:nvPr/>
        </p:nvSpPr>
        <p:spPr>
          <a:xfrm>
            <a:off x="922399" y="333281"/>
            <a:ext cx="6744730" cy="5707037"/>
          </a:xfrm>
          <a:prstGeom prst="rect">
            <a:avLst/>
          </a:prstGeom>
          <a:noFill/>
          <a:ln w="635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30" name="Arc 29">
            <a:extLst>
              <a:ext uri="{FF2B5EF4-FFF2-40B4-BE49-F238E27FC236}">
                <a16:creationId xmlns:a16="http://schemas.microsoft.com/office/drawing/2014/main" id="{7213236D-8180-902A-99A5-F65ED26A93DB}"/>
              </a:ext>
            </a:extLst>
          </p:cNvPr>
          <p:cNvSpPr/>
          <p:nvPr/>
        </p:nvSpPr>
        <p:spPr>
          <a:xfrm rot="13943946">
            <a:off x="1344298" y="3434989"/>
            <a:ext cx="1242167" cy="1370975"/>
          </a:xfrm>
          <a:prstGeom prst="arc">
            <a:avLst>
              <a:gd name="adj1" fmla="val 16200000"/>
              <a:gd name="adj2" fmla="val 720021"/>
            </a:avLst>
          </a:prstGeom>
          <a:ln w="50800" cap="flat" cmpd="sng" algn="ctr">
            <a:solidFill>
              <a:srgbClr val="663299"/>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31" name="Google Shape;71;p16">
            <a:extLst>
              <a:ext uri="{FF2B5EF4-FFF2-40B4-BE49-F238E27FC236}">
                <a16:creationId xmlns:a16="http://schemas.microsoft.com/office/drawing/2014/main" id="{6C97B1BB-C203-0618-C461-DF15CB809745}"/>
              </a:ext>
            </a:extLst>
          </p:cNvPr>
          <p:cNvSpPr txBox="1">
            <a:spLocks noGrp="1"/>
          </p:cNvSpPr>
          <p:nvPr>
            <p:ph type="title"/>
          </p:nvPr>
        </p:nvSpPr>
        <p:spPr>
          <a:xfrm>
            <a:off x="8006981" y="116574"/>
            <a:ext cx="4151637" cy="1622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GB" sz="5000" b="1" dirty="0">
                <a:solidFill>
                  <a:schemeClr val="bg1"/>
                </a:solidFill>
                <a:latin typeface="Abadi MT Condensed Light" panose="020B0306030101010103" pitchFamily="34" charset="77"/>
                <a:ea typeface="Georgia"/>
                <a:cs typeface="Georgia"/>
                <a:sym typeface="Georgia"/>
              </a:rPr>
              <a:t>Forward Modelling</a:t>
            </a:r>
            <a:endParaRPr sz="5000" b="1" dirty="0">
              <a:solidFill>
                <a:schemeClr val="bg1"/>
              </a:solidFill>
              <a:latin typeface="Abadi MT Condensed Light" panose="020B0306030101010103" pitchFamily="34" charset="77"/>
            </a:endParaRPr>
          </a:p>
        </p:txBody>
      </p:sp>
      <p:pic>
        <p:nvPicPr>
          <p:cNvPr id="88" name="Picture 87" descr="A diagram of a space structure&#10;&#10;AI-generated content may be incorrect.">
            <a:extLst>
              <a:ext uri="{FF2B5EF4-FFF2-40B4-BE49-F238E27FC236}">
                <a16:creationId xmlns:a16="http://schemas.microsoft.com/office/drawing/2014/main" id="{333B8E9D-93B7-A30D-799A-DD7A1450079C}"/>
              </a:ext>
            </a:extLst>
          </p:cNvPr>
          <p:cNvPicPr>
            <a:picLocks noChangeAspect="1"/>
          </p:cNvPicPr>
          <p:nvPr/>
        </p:nvPicPr>
        <p:blipFill>
          <a:blip r:embed="rId5"/>
          <a:stretch>
            <a:fillRect/>
          </a:stretch>
        </p:blipFill>
        <p:spPr>
          <a:xfrm>
            <a:off x="7941359" y="1647540"/>
            <a:ext cx="3293106" cy="4945872"/>
          </a:xfrm>
          <a:prstGeom prst="rect">
            <a:avLst/>
          </a:prstGeom>
        </p:spPr>
      </p:pic>
      <p:sp>
        <p:nvSpPr>
          <p:cNvPr id="2" name="Rectangle 1">
            <a:extLst>
              <a:ext uri="{FF2B5EF4-FFF2-40B4-BE49-F238E27FC236}">
                <a16:creationId xmlns:a16="http://schemas.microsoft.com/office/drawing/2014/main" id="{61911629-6010-F811-E511-EF9384A40920}"/>
              </a:ext>
            </a:extLst>
          </p:cNvPr>
          <p:cNvSpPr/>
          <p:nvPr/>
        </p:nvSpPr>
        <p:spPr>
          <a:xfrm>
            <a:off x="8846023" y="4818612"/>
            <a:ext cx="1602557" cy="1774800"/>
          </a:xfrm>
          <a:prstGeom prst="rect">
            <a:avLst/>
          </a:prstGeom>
          <a:solidFill>
            <a:srgbClr val="060808"/>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descr="A diagram of a space structure&#10;&#10;AI-generated content may be incorrect.">
            <a:extLst>
              <a:ext uri="{FF2B5EF4-FFF2-40B4-BE49-F238E27FC236}">
                <a16:creationId xmlns:a16="http://schemas.microsoft.com/office/drawing/2014/main" id="{4295B324-7913-349C-9170-8A678AE4ACE4}"/>
              </a:ext>
            </a:extLst>
          </p:cNvPr>
          <p:cNvPicPr>
            <a:picLocks noChangeAspect="1"/>
          </p:cNvPicPr>
          <p:nvPr/>
        </p:nvPicPr>
        <p:blipFill>
          <a:blip r:embed="rId5"/>
          <a:srcRect t="81421" r="26270"/>
          <a:stretch>
            <a:fillRect/>
          </a:stretch>
        </p:blipFill>
        <p:spPr>
          <a:xfrm>
            <a:off x="9749826" y="5686963"/>
            <a:ext cx="2411106" cy="912521"/>
          </a:xfrm>
          <a:prstGeom prst="rect">
            <a:avLst/>
          </a:prstGeom>
        </p:spPr>
      </p:pic>
      <p:sp>
        <p:nvSpPr>
          <p:cNvPr id="13" name="Google Shape;351;p60">
            <a:extLst>
              <a:ext uri="{FF2B5EF4-FFF2-40B4-BE49-F238E27FC236}">
                <a16:creationId xmlns:a16="http://schemas.microsoft.com/office/drawing/2014/main" id="{E79989C7-5E6E-CE78-0C45-02C554ADFEC0}"/>
              </a:ext>
            </a:extLst>
          </p:cNvPr>
          <p:cNvSpPr/>
          <p:nvPr/>
        </p:nvSpPr>
        <p:spPr>
          <a:xfrm>
            <a:off x="10777041" y="4341823"/>
            <a:ext cx="1264118" cy="464476"/>
          </a:xfrm>
          <a:prstGeom prst="roundRect">
            <a:avLst>
              <a:gd name="adj" fmla="val 16667"/>
            </a:avLst>
          </a:prstGeom>
          <a:noFill/>
          <a:ln w="1905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 name="Google Shape;353;p60">
            <a:extLst>
              <a:ext uri="{FF2B5EF4-FFF2-40B4-BE49-F238E27FC236}">
                <a16:creationId xmlns:a16="http://schemas.microsoft.com/office/drawing/2014/main" id="{6C4CE61C-4619-9A92-30B0-CC19C70F54AD}"/>
              </a:ext>
            </a:extLst>
          </p:cNvPr>
          <p:cNvSpPr txBox="1"/>
          <p:nvPr/>
        </p:nvSpPr>
        <p:spPr>
          <a:xfrm>
            <a:off x="10921594" y="4384793"/>
            <a:ext cx="975011" cy="37853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400" b="1" dirty="0">
                <a:solidFill>
                  <a:schemeClr val="lt1"/>
                </a:solidFill>
                <a:latin typeface="Abadi MT Condensed Light" panose="020B0306030101010103" pitchFamily="34" charset="77"/>
                <a:ea typeface="Georgia"/>
                <a:cs typeface="Georgia"/>
                <a:sym typeface="Georgia"/>
              </a:rPr>
              <a:t>Distance</a:t>
            </a:r>
            <a:endParaRPr sz="1400" b="1" dirty="0">
              <a:solidFill>
                <a:schemeClr val="lt1"/>
              </a:solidFill>
              <a:latin typeface="Abadi MT Condensed Light" panose="020B0306030101010103" pitchFamily="34" charset="77"/>
              <a:ea typeface="Georgia"/>
              <a:cs typeface="Georgia"/>
              <a:sym typeface="Georgia"/>
            </a:endParaRPr>
          </a:p>
        </p:txBody>
      </p:sp>
      <p:cxnSp>
        <p:nvCxnSpPr>
          <p:cNvPr id="18" name="Straight Arrow Connector 17">
            <a:extLst>
              <a:ext uri="{FF2B5EF4-FFF2-40B4-BE49-F238E27FC236}">
                <a16:creationId xmlns:a16="http://schemas.microsoft.com/office/drawing/2014/main" id="{A396B96A-C6D0-932C-A8AF-BC0B6CF4EEBF}"/>
              </a:ext>
            </a:extLst>
          </p:cNvPr>
          <p:cNvCxnSpPr>
            <a:cxnSpLocks/>
            <a:endCxn id="13" idx="1"/>
          </p:cNvCxnSpPr>
          <p:nvPr/>
        </p:nvCxnSpPr>
        <p:spPr>
          <a:xfrm>
            <a:off x="10259454" y="4574061"/>
            <a:ext cx="517587"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0" name="Google Shape;353;p60">
            <a:extLst>
              <a:ext uri="{FF2B5EF4-FFF2-40B4-BE49-F238E27FC236}">
                <a16:creationId xmlns:a16="http://schemas.microsoft.com/office/drawing/2014/main" id="{1315ED57-218A-43D9-5747-DF2D6EF22ECC}"/>
              </a:ext>
            </a:extLst>
          </p:cNvPr>
          <p:cNvSpPr txBox="1"/>
          <p:nvPr/>
        </p:nvSpPr>
        <p:spPr>
          <a:xfrm>
            <a:off x="10015305" y="4583520"/>
            <a:ext cx="975011" cy="37853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400" b="1" dirty="0">
                <a:solidFill>
                  <a:schemeClr val="lt1"/>
                </a:solidFill>
                <a:latin typeface="Abadi MT Condensed Light" panose="020B0306030101010103" pitchFamily="34" charset="77"/>
                <a:ea typeface="Georgia"/>
                <a:cs typeface="Georgia"/>
                <a:sym typeface="Georgia"/>
              </a:rPr>
              <a:t>Yes</a:t>
            </a:r>
            <a:endParaRPr sz="1400" b="1" dirty="0">
              <a:solidFill>
                <a:schemeClr val="lt1"/>
              </a:solidFill>
              <a:latin typeface="Abadi MT Condensed Light" panose="020B0306030101010103" pitchFamily="34" charset="77"/>
              <a:ea typeface="Georgia"/>
              <a:cs typeface="Georgia"/>
              <a:sym typeface="Georgia"/>
            </a:endParaRPr>
          </a:p>
        </p:txBody>
      </p:sp>
      <p:cxnSp>
        <p:nvCxnSpPr>
          <p:cNvPr id="22" name="Straight Arrow Connector 21">
            <a:extLst>
              <a:ext uri="{FF2B5EF4-FFF2-40B4-BE49-F238E27FC236}">
                <a16:creationId xmlns:a16="http://schemas.microsoft.com/office/drawing/2014/main" id="{8304EF64-E6C0-4C3F-B92D-9F2548C0A18D}"/>
              </a:ext>
            </a:extLst>
          </p:cNvPr>
          <p:cNvCxnSpPr>
            <a:cxnSpLocks/>
          </p:cNvCxnSpPr>
          <p:nvPr/>
        </p:nvCxnSpPr>
        <p:spPr>
          <a:xfrm>
            <a:off x="11409099" y="4816047"/>
            <a:ext cx="3386" cy="412607"/>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808DC27-F430-C103-FDBC-F67585D67FFB}"/>
              </a:ext>
            </a:extLst>
          </p:cNvPr>
          <p:cNvSpPr/>
          <p:nvPr/>
        </p:nvSpPr>
        <p:spPr>
          <a:xfrm>
            <a:off x="11484711" y="5782624"/>
            <a:ext cx="496245" cy="257694"/>
          </a:xfrm>
          <a:prstGeom prst="rect">
            <a:avLst/>
          </a:prstGeom>
          <a:solidFill>
            <a:srgbClr val="060808"/>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Google Shape;351;p60">
            <a:extLst>
              <a:ext uri="{FF2B5EF4-FFF2-40B4-BE49-F238E27FC236}">
                <a16:creationId xmlns:a16="http://schemas.microsoft.com/office/drawing/2014/main" id="{CA6AD858-C578-1403-3F38-2E52A9772E7C}"/>
              </a:ext>
            </a:extLst>
          </p:cNvPr>
          <p:cNvSpPr/>
          <p:nvPr/>
        </p:nvSpPr>
        <p:spPr>
          <a:xfrm>
            <a:off x="8980652" y="6128936"/>
            <a:ext cx="1264118" cy="464476"/>
          </a:xfrm>
          <a:prstGeom prst="roundRect">
            <a:avLst>
              <a:gd name="adj" fmla="val 16667"/>
            </a:avLst>
          </a:prstGeom>
          <a:solidFill>
            <a:srgbClr val="91D4AF"/>
          </a:solidFill>
          <a:ln w="19050" cap="flat" cmpd="sng">
            <a:solidFill>
              <a:srgbClr val="4BB97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32" name="Straight Arrow Connector 31">
            <a:extLst>
              <a:ext uri="{FF2B5EF4-FFF2-40B4-BE49-F238E27FC236}">
                <a16:creationId xmlns:a16="http://schemas.microsoft.com/office/drawing/2014/main" id="{2A755A01-4BBB-0CE7-83D8-4D4CF04FD0B6}"/>
              </a:ext>
            </a:extLst>
          </p:cNvPr>
          <p:cNvCxnSpPr>
            <a:cxnSpLocks/>
          </p:cNvCxnSpPr>
          <p:nvPr/>
        </p:nvCxnSpPr>
        <p:spPr>
          <a:xfrm flipH="1">
            <a:off x="10259454" y="6365134"/>
            <a:ext cx="517586" cy="752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5" name="Google Shape;353;p60">
            <a:extLst>
              <a:ext uri="{FF2B5EF4-FFF2-40B4-BE49-F238E27FC236}">
                <a16:creationId xmlns:a16="http://schemas.microsoft.com/office/drawing/2014/main" id="{E23311B9-1A69-523E-5DA6-D71FE2D13759}"/>
              </a:ext>
            </a:extLst>
          </p:cNvPr>
          <p:cNvSpPr txBox="1"/>
          <p:nvPr/>
        </p:nvSpPr>
        <p:spPr>
          <a:xfrm>
            <a:off x="10030741" y="6030653"/>
            <a:ext cx="975011" cy="37853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400" b="1" dirty="0">
                <a:solidFill>
                  <a:schemeClr val="lt1"/>
                </a:solidFill>
                <a:latin typeface="Abadi MT Condensed Light" panose="020B0306030101010103" pitchFamily="34" charset="77"/>
                <a:ea typeface="Georgia"/>
                <a:cs typeface="Georgia"/>
                <a:sym typeface="Georgia"/>
              </a:rPr>
              <a:t>Yes</a:t>
            </a:r>
            <a:endParaRPr sz="1400" b="1" dirty="0">
              <a:solidFill>
                <a:schemeClr val="lt1"/>
              </a:solidFill>
              <a:latin typeface="Abadi MT Condensed Light" panose="020B0306030101010103" pitchFamily="34" charset="77"/>
              <a:ea typeface="Georgia"/>
              <a:cs typeface="Georgia"/>
              <a:sym typeface="Georgia"/>
            </a:endParaRPr>
          </a:p>
        </p:txBody>
      </p:sp>
      <p:sp>
        <p:nvSpPr>
          <p:cNvPr id="36" name="Google Shape;353;p60">
            <a:extLst>
              <a:ext uri="{FF2B5EF4-FFF2-40B4-BE49-F238E27FC236}">
                <a16:creationId xmlns:a16="http://schemas.microsoft.com/office/drawing/2014/main" id="{E46CC42F-80D1-08FA-AB86-9E0BF620FB12}"/>
              </a:ext>
            </a:extLst>
          </p:cNvPr>
          <p:cNvSpPr txBox="1"/>
          <p:nvPr/>
        </p:nvSpPr>
        <p:spPr>
          <a:xfrm>
            <a:off x="8913917" y="6091463"/>
            <a:ext cx="1404913" cy="572434"/>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400" b="1" dirty="0">
                <a:solidFill>
                  <a:schemeClr val="lt1"/>
                </a:solidFill>
                <a:latin typeface="Abadi MT Condensed Light" panose="020B0306030101010103" pitchFamily="34" charset="77"/>
                <a:ea typeface="Georgia"/>
                <a:cs typeface="Georgia"/>
                <a:sym typeface="Georgia"/>
              </a:rPr>
              <a:t>Simulated Population</a:t>
            </a:r>
            <a:endParaRPr sz="1400" b="1" dirty="0">
              <a:solidFill>
                <a:schemeClr val="lt1"/>
              </a:solidFill>
              <a:latin typeface="Abadi MT Condensed Light" panose="020B0306030101010103" pitchFamily="34" charset="77"/>
              <a:ea typeface="Georgia"/>
              <a:cs typeface="Georgia"/>
              <a:sym typeface="Georgia"/>
            </a:endParaRPr>
          </a:p>
        </p:txBody>
      </p:sp>
      <p:sp>
        <p:nvSpPr>
          <p:cNvPr id="38" name="Google Shape;351;p60">
            <a:extLst>
              <a:ext uri="{FF2B5EF4-FFF2-40B4-BE49-F238E27FC236}">
                <a16:creationId xmlns:a16="http://schemas.microsoft.com/office/drawing/2014/main" id="{64E123C2-2B6D-6618-45C3-707873A052C3}"/>
              </a:ext>
            </a:extLst>
          </p:cNvPr>
          <p:cNvSpPr/>
          <p:nvPr/>
        </p:nvSpPr>
        <p:spPr>
          <a:xfrm>
            <a:off x="10777040" y="5235726"/>
            <a:ext cx="1264118" cy="464476"/>
          </a:xfrm>
          <a:prstGeom prst="roundRect">
            <a:avLst>
              <a:gd name="adj" fmla="val 16667"/>
            </a:avLst>
          </a:prstGeom>
          <a:solidFill>
            <a:srgbClr val="C8B6DA"/>
          </a:solidFill>
          <a:ln w="19050" cap="flat" cmpd="sng">
            <a:solidFill>
              <a:srgbClr val="6632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9" name="Google Shape;353;p60">
            <a:extLst>
              <a:ext uri="{FF2B5EF4-FFF2-40B4-BE49-F238E27FC236}">
                <a16:creationId xmlns:a16="http://schemas.microsoft.com/office/drawing/2014/main" id="{54AC78BD-AA5C-A04A-1389-5E28474114B3}"/>
              </a:ext>
            </a:extLst>
          </p:cNvPr>
          <p:cNvSpPr txBox="1"/>
          <p:nvPr/>
        </p:nvSpPr>
        <p:spPr>
          <a:xfrm>
            <a:off x="10711966" y="5277646"/>
            <a:ext cx="1404913" cy="37853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400" b="1" dirty="0">
                <a:solidFill>
                  <a:schemeClr val="lt1"/>
                </a:solidFill>
                <a:latin typeface="Abadi MT Condensed Light" panose="020B0306030101010103" pitchFamily="34" charset="77"/>
                <a:ea typeface="Georgia"/>
                <a:cs typeface="Georgia"/>
                <a:sym typeface="Georgia"/>
              </a:rPr>
              <a:t>Peak Luminosity</a:t>
            </a:r>
            <a:endParaRPr sz="1400" b="1" dirty="0">
              <a:solidFill>
                <a:schemeClr val="lt1"/>
              </a:solidFill>
              <a:latin typeface="Abadi MT Condensed Light" panose="020B0306030101010103" pitchFamily="34" charset="77"/>
              <a:ea typeface="Georgia"/>
              <a:cs typeface="Georgia"/>
              <a:sym typeface="Georgia"/>
            </a:endParaRPr>
          </a:p>
        </p:txBody>
      </p:sp>
    </p:spTree>
    <p:extLst>
      <p:ext uri="{BB962C8B-B14F-4D97-AF65-F5344CB8AC3E}">
        <p14:creationId xmlns:p14="http://schemas.microsoft.com/office/powerpoint/2010/main" val="58987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A2E07-6991-A74B-E575-CEEFD675AA04}"/>
              </a:ext>
            </a:extLst>
          </p:cNvPr>
          <p:cNvSpPr/>
          <p:nvPr/>
        </p:nvSpPr>
        <p:spPr>
          <a:xfrm rot="5400000">
            <a:off x="2666999" y="-2666999"/>
            <a:ext cx="6858002" cy="12192000"/>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D935439-A740-3437-292B-B5607BC2A1D2}"/>
              </a:ext>
            </a:extLst>
          </p:cNvPr>
          <p:cNvSpPr/>
          <p:nvPr/>
        </p:nvSpPr>
        <p:spPr>
          <a:xfrm rot="10800000">
            <a:off x="334028" y="822462"/>
            <a:ext cx="11523944" cy="5029644"/>
          </a:xfrm>
          <a:custGeom>
            <a:avLst/>
            <a:gdLst>
              <a:gd name="connsiteX0" fmla="*/ 0 w 11523944"/>
              <a:gd name="connsiteY0" fmla="*/ 0 h 5029644"/>
              <a:gd name="connsiteX1" fmla="*/ 230479 w 11523944"/>
              <a:gd name="connsiteY1" fmla="*/ 0 h 5029644"/>
              <a:gd name="connsiteX2" fmla="*/ 921916 w 11523944"/>
              <a:gd name="connsiteY2" fmla="*/ 0 h 5029644"/>
              <a:gd name="connsiteX3" fmla="*/ 1152394 w 11523944"/>
              <a:gd name="connsiteY3" fmla="*/ 0 h 5029644"/>
              <a:gd name="connsiteX4" fmla="*/ 1728592 w 11523944"/>
              <a:gd name="connsiteY4" fmla="*/ 0 h 5029644"/>
              <a:gd name="connsiteX5" fmla="*/ 2535268 w 11523944"/>
              <a:gd name="connsiteY5" fmla="*/ 0 h 5029644"/>
              <a:gd name="connsiteX6" fmla="*/ 3341944 w 11523944"/>
              <a:gd name="connsiteY6" fmla="*/ 0 h 5029644"/>
              <a:gd name="connsiteX7" fmla="*/ 4033380 w 11523944"/>
              <a:gd name="connsiteY7" fmla="*/ 0 h 5029644"/>
              <a:gd name="connsiteX8" fmla="*/ 4494338 w 11523944"/>
              <a:gd name="connsiteY8" fmla="*/ 0 h 5029644"/>
              <a:gd name="connsiteX9" fmla="*/ 4724817 w 11523944"/>
              <a:gd name="connsiteY9" fmla="*/ 0 h 5029644"/>
              <a:gd name="connsiteX10" fmla="*/ 5185775 w 11523944"/>
              <a:gd name="connsiteY10" fmla="*/ 0 h 5029644"/>
              <a:gd name="connsiteX11" fmla="*/ 5877211 w 11523944"/>
              <a:gd name="connsiteY11" fmla="*/ 0 h 5029644"/>
              <a:gd name="connsiteX12" fmla="*/ 6683888 w 11523944"/>
              <a:gd name="connsiteY12" fmla="*/ 0 h 5029644"/>
              <a:gd name="connsiteX13" fmla="*/ 6914366 w 11523944"/>
              <a:gd name="connsiteY13" fmla="*/ 0 h 5029644"/>
              <a:gd name="connsiteX14" fmla="*/ 7144845 w 11523944"/>
              <a:gd name="connsiteY14" fmla="*/ 0 h 5029644"/>
              <a:gd name="connsiteX15" fmla="*/ 7951521 w 11523944"/>
              <a:gd name="connsiteY15" fmla="*/ 0 h 5029644"/>
              <a:gd name="connsiteX16" fmla="*/ 8182000 w 11523944"/>
              <a:gd name="connsiteY16" fmla="*/ 0 h 5029644"/>
              <a:gd name="connsiteX17" fmla="*/ 8758197 w 11523944"/>
              <a:gd name="connsiteY17" fmla="*/ 0 h 5029644"/>
              <a:gd name="connsiteX18" fmla="*/ 9103916 w 11523944"/>
              <a:gd name="connsiteY18" fmla="*/ 0 h 5029644"/>
              <a:gd name="connsiteX19" fmla="*/ 9449634 w 11523944"/>
              <a:gd name="connsiteY19" fmla="*/ 0 h 5029644"/>
              <a:gd name="connsiteX20" fmla="*/ 9795352 w 11523944"/>
              <a:gd name="connsiteY20" fmla="*/ 0 h 5029644"/>
              <a:gd name="connsiteX21" fmla="*/ 10141071 w 11523944"/>
              <a:gd name="connsiteY21" fmla="*/ 0 h 5029644"/>
              <a:gd name="connsiteX22" fmla="*/ 10602028 w 11523944"/>
              <a:gd name="connsiteY22" fmla="*/ 0 h 5029644"/>
              <a:gd name="connsiteX23" fmla="*/ 10947747 w 11523944"/>
              <a:gd name="connsiteY23" fmla="*/ 0 h 5029644"/>
              <a:gd name="connsiteX24" fmla="*/ 11523944 w 11523944"/>
              <a:gd name="connsiteY24" fmla="*/ 0 h 5029644"/>
              <a:gd name="connsiteX25" fmla="*/ 11523944 w 11523944"/>
              <a:gd name="connsiteY25" fmla="*/ 609146 h 5029644"/>
              <a:gd name="connsiteX26" fmla="*/ 11523944 w 11523944"/>
              <a:gd name="connsiteY26" fmla="*/ 1117699 h 5029644"/>
              <a:gd name="connsiteX27" fmla="*/ 11523944 w 11523944"/>
              <a:gd name="connsiteY27" fmla="*/ 1525659 h 5029644"/>
              <a:gd name="connsiteX28" fmla="*/ 11523944 w 11523944"/>
              <a:gd name="connsiteY28" fmla="*/ 2185101 h 5029644"/>
              <a:gd name="connsiteX29" fmla="*/ 11523944 w 11523944"/>
              <a:gd name="connsiteY29" fmla="*/ 2844543 h 5029644"/>
              <a:gd name="connsiteX30" fmla="*/ 11523944 w 11523944"/>
              <a:gd name="connsiteY30" fmla="*/ 3252503 h 5029644"/>
              <a:gd name="connsiteX31" fmla="*/ 11523944 w 11523944"/>
              <a:gd name="connsiteY31" fmla="*/ 3710760 h 5029644"/>
              <a:gd name="connsiteX32" fmla="*/ 11523944 w 11523944"/>
              <a:gd name="connsiteY32" fmla="*/ 4269609 h 5029644"/>
              <a:gd name="connsiteX33" fmla="*/ 11523944 w 11523944"/>
              <a:gd name="connsiteY33" fmla="*/ 5029644 h 5029644"/>
              <a:gd name="connsiteX34" fmla="*/ 11062986 w 11523944"/>
              <a:gd name="connsiteY34" fmla="*/ 5029644 h 5029644"/>
              <a:gd name="connsiteX35" fmla="*/ 10486789 w 11523944"/>
              <a:gd name="connsiteY35" fmla="*/ 5029644 h 5029644"/>
              <a:gd name="connsiteX36" fmla="*/ 9910592 w 11523944"/>
              <a:gd name="connsiteY36" fmla="*/ 5029644 h 5029644"/>
              <a:gd name="connsiteX37" fmla="*/ 9219155 w 11523944"/>
              <a:gd name="connsiteY37" fmla="*/ 5029644 h 5029644"/>
              <a:gd name="connsiteX38" fmla="*/ 8873437 w 11523944"/>
              <a:gd name="connsiteY38" fmla="*/ 5029644 h 5029644"/>
              <a:gd name="connsiteX39" fmla="*/ 8527719 w 11523944"/>
              <a:gd name="connsiteY39" fmla="*/ 5029644 h 5029644"/>
              <a:gd name="connsiteX40" fmla="*/ 7721042 w 11523944"/>
              <a:gd name="connsiteY40" fmla="*/ 5029644 h 5029644"/>
              <a:gd name="connsiteX41" fmla="*/ 6914366 w 11523944"/>
              <a:gd name="connsiteY41" fmla="*/ 5029644 h 5029644"/>
              <a:gd name="connsiteX42" fmla="*/ 6338169 w 11523944"/>
              <a:gd name="connsiteY42" fmla="*/ 5029644 h 5029644"/>
              <a:gd name="connsiteX43" fmla="*/ 6107690 w 11523944"/>
              <a:gd name="connsiteY43" fmla="*/ 5029644 h 5029644"/>
              <a:gd name="connsiteX44" fmla="*/ 5877211 w 11523944"/>
              <a:gd name="connsiteY44" fmla="*/ 5029644 h 5029644"/>
              <a:gd name="connsiteX45" fmla="*/ 5070535 w 11523944"/>
              <a:gd name="connsiteY45" fmla="*/ 5029644 h 5029644"/>
              <a:gd name="connsiteX46" fmla="*/ 4609578 w 11523944"/>
              <a:gd name="connsiteY46" fmla="*/ 5029644 h 5029644"/>
              <a:gd name="connsiteX47" fmla="*/ 3802902 w 11523944"/>
              <a:gd name="connsiteY47" fmla="*/ 5029644 h 5029644"/>
              <a:gd name="connsiteX48" fmla="*/ 3226704 w 11523944"/>
              <a:gd name="connsiteY48" fmla="*/ 5029644 h 5029644"/>
              <a:gd name="connsiteX49" fmla="*/ 2996225 w 11523944"/>
              <a:gd name="connsiteY49" fmla="*/ 5029644 h 5029644"/>
              <a:gd name="connsiteX50" fmla="*/ 2650507 w 11523944"/>
              <a:gd name="connsiteY50" fmla="*/ 5029644 h 5029644"/>
              <a:gd name="connsiteX51" fmla="*/ 2189549 w 11523944"/>
              <a:gd name="connsiteY51" fmla="*/ 5029644 h 5029644"/>
              <a:gd name="connsiteX52" fmla="*/ 1498113 w 11523944"/>
              <a:gd name="connsiteY52" fmla="*/ 5029644 h 5029644"/>
              <a:gd name="connsiteX53" fmla="*/ 806676 w 11523944"/>
              <a:gd name="connsiteY53" fmla="*/ 5029644 h 5029644"/>
              <a:gd name="connsiteX54" fmla="*/ 0 w 11523944"/>
              <a:gd name="connsiteY54" fmla="*/ 5029644 h 5029644"/>
              <a:gd name="connsiteX55" fmla="*/ 0 w 11523944"/>
              <a:gd name="connsiteY55" fmla="*/ 4521091 h 5029644"/>
              <a:gd name="connsiteX56" fmla="*/ 0 w 11523944"/>
              <a:gd name="connsiteY56" fmla="*/ 3861649 h 5029644"/>
              <a:gd name="connsiteX57" fmla="*/ 0 w 11523944"/>
              <a:gd name="connsiteY57" fmla="*/ 3453689 h 5029644"/>
              <a:gd name="connsiteX58" fmla="*/ 0 w 11523944"/>
              <a:gd name="connsiteY58" fmla="*/ 2894840 h 5029644"/>
              <a:gd name="connsiteX59" fmla="*/ 0 w 11523944"/>
              <a:gd name="connsiteY59" fmla="*/ 2235397 h 5029644"/>
              <a:gd name="connsiteX60" fmla="*/ 0 w 11523944"/>
              <a:gd name="connsiteY60" fmla="*/ 1575955 h 5029644"/>
              <a:gd name="connsiteX61" fmla="*/ 0 w 11523944"/>
              <a:gd name="connsiteY61" fmla="*/ 966809 h 5029644"/>
              <a:gd name="connsiteX62" fmla="*/ 0 w 11523944"/>
              <a:gd name="connsiteY62" fmla="*/ 0 h 50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523944" h="5029644" fill="none" extrusionOk="0">
                <a:moveTo>
                  <a:pt x="0" y="0"/>
                </a:moveTo>
                <a:cubicBezTo>
                  <a:pt x="69793" y="-964"/>
                  <a:pt x="119770" y="6392"/>
                  <a:pt x="230479" y="0"/>
                </a:cubicBezTo>
                <a:cubicBezTo>
                  <a:pt x="341188" y="-6392"/>
                  <a:pt x="754281" y="33270"/>
                  <a:pt x="921916" y="0"/>
                </a:cubicBezTo>
                <a:cubicBezTo>
                  <a:pt x="1089551" y="-33270"/>
                  <a:pt x="1080314" y="18242"/>
                  <a:pt x="1152394" y="0"/>
                </a:cubicBezTo>
                <a:cubicBezTo>
                  <a:pt x="1224474" y="-18242"/>
                  <a:pt x="1569374" y="7444"/>
                  <a:pt x="1728592" y="0"/>
                </a:cubicBezTo>
                <a:cubicBezTo>
                  <a:pt x="1887810" y="-7444"/>
                  <a:pt x="2223325" y="71981"/>
                  <a:pt x="2535268" y="0"/>
                </a:cubicBezTo>
                <a:cubicBezTo>
                  <a:pt x="2847211" y="-71981"/>
                  <a:pt x="3072057" y="79763"/>
                  <a:pt x="3341944" y="0"/>
                </a:cubicBezTo>
                <a:cubicBezTo>
                  <a:pt x="3611831" y="-79763"/>
                  <a:pt x="3795387" y="65101"/>
                  <a:pt x="4033380" y="0"/>
                </a:cubicBezTo>
                <a:cubicBezTo>
                  <a:pt x="4271373" y="-65101"/>
                  <a:pt x="4388921" y="6829"/>
                  <a:pt x="4494338" y="0"/>
                </a:cubicBezTo>
                <a:cubicBezTo>
                  <a:pt x="4599755" y="-6829"/>
                  <a:pt x="4661789" y="24847"/>
                  <a:pt x="4724817" y="0"/>
                </a:cubicBezTo>
                <a:cubicBezTo>
                  <a:pt x="4787845" y="-24847"/>
                  <a:pt x="5058652" y="51985"/>
                  <a:pt x="5185775" y="0"/>
                </a:cubicBezTo>
                <a:cubicBezTo>
                  <a:pt x="5312898" y="-51985"/>
                  <a:pt x="5656991" y="41049"/>
                  <a:pt x="5877211" y="0"/>
                </a:cubicBezTo>
                <a:cubicBezTo>
                  <a:pt x="6097431" y="-41049"/>
                  <a:pt x="6341711" y="27904"/>
                  <a:pt x="6683888" y="0"/>
                </a:cubicBezTo>
                <a:cubicBezTo>
                  <a:pt x="7026065" y="-27904"/>
                  <a:pt x="6830915" y="2153"/>
                  <a:pt x="6914366" y="0"/>
                </a:cubicBezTo>
                <a:cubicBezTo>
                  <a:pt x="6997817" y="-2153"/>
                  <a:pt x="7065544" y="22884"/>
                  <a:pt x="7144845" y="0"/>
                </a:cubicBezTo>
                <a:cubicBezTo>
                  <a:pt x="7224146" y="-22884"/>
                  <a:pt x="7763157" y="215"/>
                  <a:pt x="7951521" y="0"/>
                </a:cubicBezTo>
                <a:cubicBezTo>
                  <a:pt x="8139885" y="-215"/>
                  <a:pt x="8078548" y="9394"/>
                  <a:pt x="8182000" y="0"/>
                </a:cubicBezTo>
                <a:cubicBezTo>
                  <a:pt x="8285452" y="-9394"/>
                  <a:pt x="8535302" y="31235"/>
                  <a:pt x="8758197" y="0"/>
                </a:cubicBezTo>
                <a:cubicBezTo>
                  <a:pt x="8981092" y="-31235"/>
                  <a:pt x="8963418" y="27282"/>
                  <a:pt x="9103916" y="0"/>
                </a:cubicBezTo>
                <a:cubicBezTo>
                  <a:pt x="9244414" y="-27282"/>
                  <a:pt x="9344280" y="23738"/>
                  <a:pt x="9449634" y="0"/>
                </a:cubicBezTo>
                <a:cubicBezTo>
                  <a:pt x="9554988" y="-23738"/>
                  <a:pt x="9696195" y="32191"/>
                  <a:pt x="9795352" y="0"/>
                </a:cubicBezTo>
                <a:cubicBezTo>
                  <a:pt x="9894509" y="-32191"/>
                  <a:pt x="10008053" y="27097"/>
                  <a:pt x="10141071" y="0"/>
                </a:cubicBezTo>
                <a:cubicBezTo>
                  <a:pt x="10274089" y="-27097"/>
                  <a:pt x="10487202" y="39375"/>
                  <a:pt x="10602028" y="0"/>
                </a:cubicBezTo>
                <a:cubicBezTo>
                  <a:pt x="10716854" y="-39375"/>
                  <a:pt x="10839811" y="4655"/>
                  <a:pt x="10947747" y="0"/>
                </a:cubicBezTo>
                <a:cubicBezTo>
                  <a:pt x="11055683" y="-4655"/>
                  <a:pt x="11342538" y="39081"/>
                  <a:pt x="11523944" y="0"/>
                </a:cubicBezTo>
                <a:cubicBezTo>
                  <a:pt x="11567002" y="138987"/>
                  <a:pt x="11509898" y="359601"/>
                  <a:pt x="11523944" y="609146"/>
                </a:cubicBezTo>
                <a:cubicBezTo>
                  <a:pt x="11537990" y="858691"/>
                  <a:pt x="11473150" y="946635"/>
                  <a:pt x="11523944" y="1117699"/>
                </a:cubicBezTo>
                <a:cubicBezTo>
                  <a:pt x="11574738" y="1288763"/>
                  <a:pt x="11519971" y="1435569"/>
                  <a:pt x="11523944" y="1525659"/>
                </a:cubicBezTo>
                <a:cubicBezTo>
                  <a:pt x="11527917" y="1615749"/>
                  <a:pt x="11514571" y="1973632"/>
                  <a:pt x="11523944" y="2185101"/>
                </a:cubicBezTo>
                <a:cubicBezTo>
                  <a:pt x="11533317" y="2396570"/>
                  <a:pt x="11502077" y="2683665"/>
                  <a:pt x="11523944" y="2844543"/>
                </a:cubicBezTo>
                <a:cubicBezTo>
                  <a:pt x="11545811" y="3005421"/>
                  <a:pt x="11491288" y="3133115"/>
                  <a:pt x="11523944" y="3252503"/>
                </a:cubicBezTo>
                <a:cubicBezTo>
                  <a:pt x="11556600" y="3371891"/>
                  <a:pt x="11521713" y="3483223"/>
                  <a:pt x="11523944" y="3710760"/>
                </a:cubicBezTo>
                <a:cubicBezTo>
                  <a:pt x="11526175" y="3938297"/>
                  <a:pt x="11518402" y="4108479"/>
                  <a:pt x="11523944" y="4269609"/>
                </a:cubicBezTo>
                <a:cubicBezTo>
                  <a:pt x="11529486" y="4430739"/>
                  <a:pt x="11502961" y="4653334"/>
                  <a:pt x="11523944" y="5029644"/>
                </a:cubicBezTo>
                <a:cubicBezTo>
                  <a:pt x="11418458" y="5077405"/>
                  <a:pt x="11275682" y="4979554"/>
                  <a:pt x="11062986" y="5029644"/>
                </a:cubicBezTo>
                <a:cubicBezTo>
                  <a:pt x="10850290" y="5079734"/>
                  <a:pt x="10649343" y="4973060"/>
                  <a:pt x="10486789" y="5029644"/>
                </a:cubicBezTo>
                <a:cubicBezTo>
                  <a:pt x="10324235" y="5086228"/>
                  <a:pt x="10120807" y="4963920"/>
                  <a:pt x="9910592" y="5029644"/>
                </a:cubicBezTo>
                <a:cubicBezTo>
                  <a:pt x="9700377" y="5095368"/>
                  <a:pt x="9522488" y="4983077"/>
                  <a:pt x="9219155" y="5029644"/>
                </a:cubicBezTo>
                <a:cubicBezTo>
                  <a:pt x="8915822" y="5076211"/>
                  <a:pt x="9010712" y="5008827"/>
                  <a:pt x="8873437" y="5029644"/>
                </a:cubicBezTo>
                <a:cubicBezTo>
                  <a:pt x="8736162" y="5050461"/>
                  <a:pt x="8639144" y="5009224"/>
                  <a:pt x="8527719" y="5029644"/>
                </a:cubicBezTo>
                <a:cubicBezTo>
                  <a:pt x="8416294" y="5050064"/>
                  <a:pt x="8083652" y="4941242"/>
                  <a:pt x="7721042" y="5029644"/>
                </a:cubicBezTo>
                <a:cubicBezTo>
                  <a:pt x="7358432" y="5118046"/>
                  <a:pt x="7194509" y="4997925"/>
                  <a:pt x="6914366" y="5029644"/>
                </a:cubicBezTo>
                <a:cubicBezTo>
                  <a:pt x="6634223" y="5061363"/>
                  <a:pt x="6538582" y="5011061"/>
                  <a:pt x="6338169" y="5029644"/>
                </a:cubicBezTo>
                <a:cubicBezTo>
                  <a:pt x="6137756" y="5048227"/>
                  <a:pt x="6189841" y="5021840"/>
                  <a:pt x="6107690" y="5029644"/>
                </a:cubicBezTo>
                <a:cubicBezTo>
                  <a:pt x="6025539" y="5037448"/>
                  <a:pt x="5964417" y="5029193"/>
                  <a:pt x="5877211" y="5029644"/>
                </a:cubicBezTo>
                <a:cubicBezTo>
                  <a:pt x="5790005" y="5030095"/>
                  <a:pt x="5314235" y="4945169"/>
                  <a:pt x="5070535" y="5029644"/>
                </a:cubicBezTo>
                <a:cubicBezTo>
                  <a:pt x="4826835" y="5114119"/>
                  <a:pt x="4751379" y="4990161"/>
                  <a:pt x="4609578" y="5029644"/>
                </a:cubicBezTo>
                <a:cubicBezTo>
                  <a:pt x="4467777" y="5069127"/>
                  <a:pt x="4163117" y="4935254"/>
                  <a:pt x="3802902" y="5029644"/>
                </a:cubicBezTo>
                <a:cubicBezTo>
                  <a:pt x="3442687" y="5124034"/>
                  <a:pt x="3455727" y="4992989"/>
                  <a:pt x="3226704" y="5029644"/>
                </a:cubicBezTo>
                <a:cubicBezTo>
                  <a:pt x="2997681" y="5066299"/>
                  <a:pt x="3066021" y="5011872"/>
                  <a:pt x="2996225" y="5029644"/>
                </a:cubicBezTo>
                <a:cubicBezTo>
                  <a:pt x="2926429" y="5047416"/>
                  <a:pt x="2786058" y="5021178"/>
                  <a:pt x="2650507" y="5029644"/>
                </a:cubicBezTo>
                <a:cubicBezTo>
                  <a:pt x="2514956" y="5038110"/>
                  <a:pt x="2325483" y="4983830"/>
                  <a:pt x="2189549" y="5029644"/>
                </a:cubicBezTo>
                <a:cubicBezTo>
                  <a:pt x="2053615" y="5075458"/>
                  <a:pt x="1656789" y="4973172"/>
                  <a:pt x="1498113" y="5029644"/>
                </a:cubicBezTo>
                <a:cubicBezTo>
                  <a:pt x="1339437" y="5086116"/>
                  <a:pt x="955397" y="4959991"/>
                  <a:pt x="806676" y="5029644"/>
                </a:cubicBezTo>
                <a:cubicBezTo>
                  <a:pt x="657955" y="5099297"/>
                  <a:pt x="285079" y="4970387"/>
                  <a:pt x="0" y="5029644"/>
                </a:cubicBezTo>
                <a:cubicBezTo>
                  <a:pt x="-28441" y="4897670"/>
                  <a:pt x="49901" y="4771432"/>
                  <a:pt x="0" y="4521091"/>
                </a:cubicBezTo>
                <a:cubicBezTo>
                  <a:pt x="-49901" y="4270750"/>
                  <a:pt x="40087" y="4142481"/>
                  <a:pt x="0" y="3861649"/>
                </a:cubicBezTo>
                <a:cubicBezTo>
                  <a:pt x="-40087" y="3580817"/>
                  <a:pt x="25829" y="3541815"/>
                  <a:pt x="0" y="3453689"/>
                </a:cubicBezTo>
                <a:cubicBezTo>
                  <a:pt x="-25829" y="3365563"/>
                  <a:pt x="32028" y="3131892"/>
                  <a:pt x="0" y="2894840"/>
                </a:cubicBezTo>
                <a:cubicBezTo>
                  <a:pt x="-32028" y="2657788"/>
                  <a:pt x="29946" y="2389575"/>
                  <a:pt x="0" y="2235397"/>
                </a:cubicBezTo>
                <a:cubicBezTo>
                  <a:pt x="-29946" y="2081219"/>
                  <a:pt x="45664" y="1874273"/>
                  <a:pt x="0" y="1575955"/>
                </a:cubicBezTo>
                <a:cubicBezTo>
                  <a:pt x="-45664" y="1277637"/>
                  <a:pt x="22831" y="1141465"/>
                  <a:pt x="0" y="966809"/>
                </a:cubicBezTo>
                <a:cubicBezTo>
                  <a:pt x="-22831" y="792153"/>
                  <a:pt x="103772" y="311378"/>
                  <a:pt x="0" y="0"/>
                </a:cubicBezTo>
                <a:close/>
              </a:path>
              <a:path w="11523944" h="5029644" stroke="0" extrusionOk="0">
                <a:moveTo>
                  <a:pt x="0" y="0"/>
                </a:moveTo>
                <a:cubicBezTo>
                  <a:pt x="202892" y="-31584"/>
                  <a:pt x="325634" y="28655"/>
                  <a:pt x="460958" y="0"/>
                </a:cubicBezTo>
                <a:cubicBezTo>
                  <a:pt x="596282" y="-28655"/>
                  <a:pt x="593288" y="10653"/>
                  <a:pt x="691437" y="0"/>
                </a:cubicBezTo>
                <a:cubicBezTo>
                  <a:pt x="789586" y="-10653"/>
                  <a:pt x="1136140" y="48341"/>
                  <a:pt x="1498113" y="0"/>
                </a:cubicBezTo>
                <a:cubicBezTo>
                  <a:pt x="1860086" y="-48341"/>
                  <a:pt x="1842826" y="14049"/>
                  <a:pt x="1959070" y="0"/>
                </a:cubicBezTo>
                <a:cubicBezTo>
                  <a:pt x="2075314" y="-14049"/>
                  <a:pt x="2307235" y="21944"/>
                  <a:pt x="2420028" y="0"/>
                </a:cubicBezTo>
                <a:cubicBezTo>
                  <a:pt x="2532821" y="-21944"/>
                  <a:pt x="3051470" y="95720"/>
                  <a:pt x="3226704" y="0"/>
                </a:cubicBezTo>
                <a:cubicBezTo>
                  <a:pt x="3401938" y="-95720"/>
                  <a:pt x="3494647" y="28207"/>
                  <a:pt x="3572423" y="0"/>
                </a:cubicBezTo>
                <a:cubicBezTo>
                  <a:pt x="3650199" y="-28207"/>
                  <a:pt x="4002824" y="9800"/>
                  <a:pt x="4379099" y="0"/>
                </a:cubicBezTo>
                <a:cubicBezTo>
                  <a:pt x="4755374" y="-9800"/>
                  <a:pt x="4795325" y="24687"/>
                  <a:pt x="5185775" y="0"/>
                </a:cubicBezTo>
                <a:cubicBezTo>
                  <a:pt x="5576225" y="-24687"/>
                  <a:pt x="5497863" y="30893"/>
                  <a:pt x="5761972" y="0"/>
                </a:cubicBezTo>
                <a:cubicBezTo>
                  <a:pt x="6026081" y="-30893"/>
                  <a:pt x="6388787" y="18803"/>
                  <a:pt x="6568648" y="0"/>
                </a:cubicBezTo>
                <a:cubicBezTo>
                  <a:pt x="6748509" y="-18803"/>
                  <a:pt x="6812237" y="21512"/>
                  <a:pt x="7029606" y="0"/>
                </a:cubicBezTo>
                <a:cubicBezTo>
                  <a:pt x="7246975" y="-21512"/>
                  <a:pt x="7319801" y="1376"/>
                  <a:pt x="7490564" y="0"/>
                </a:cubicBezTo>
                <a:cubicBezTo>
                  <a:pt x="7661327" y="-1376"/>
                  <a:pt x="7993301" y="53942"/>
                  <a:pt x="8182000" y="0"/>
                </a:cubicBezTo>
                <a:cubicBezTo>
                  <a:pt x="8370699" y="-53942"/>
                  <a:pt x="8519561" y="47881"/>
                  <a:pt x="8642958" y="0"/>
                </a:cubicBezTo>
                <a:cubicBezTo>
                  <a:pt x="8766355" y="-47881"/>
                  <a:pt x="9142117" y="1692"/>
                  <a:pt x="9449634" y="0"/>
                </a:cubicBezTo>
                <a:cubicBezTo>
                  <a:pt x="9757151" y="-1692"/>
                  <a:pt x="9944074" y="34093"/>
                  <a:pt x="10256310" y="0"/>
                </a:cubicBezTo>
                <a:cubicBezTo>
                  <a:pt x="10568546" y="-34093"/>
                  <a:pt x="10617622" y="43360"/>
                  <a:pt x="10832507" y="0"/>
                </a:cubicBezTo>
                <a:cubicBezTo>
                  <a:pt x="11047392" y="-43360"/>
                  <a:pt x="11226665" y="28656"/>
                  <a:pt x="11523944" y="0"/>
                </a:cubicBezTo>
                <a:cubicBezTo>
                  <a:pt x="11555298" y="164789"/>
                  <a:pt x="11513421" y="315425"/>
                  <a:pt x="11523944" y="407960"/>
                </a:cubicBezTo>
                <a:cubicBezTo>
                  <a:pt x="11534467" y="500495"/>
                  <a:pt x="11499652" y="737569"/>
                  <a:pt x="11523944" y="866216"/>
                </a:cubicBezTo>
                <a:cubicBezTo>
                  <a:pt x="11548236" y="994863"/>
                  <a:pt x="11483022" y="1311791"/>
                  <a:pt x="11523944" y="1475362"/>
                </a:cubicBezTo>
                <a:cubicBezTo>
                  <a:pt x="11564866" y="1638933"/>
                  <a:pt x="11480877" y="1783638"/>
                  <a:pt x="11523944" y="1983915"/>
                </a:cubicBezTo>
                <a:cubicBezTo>
                  <a:pt x="11567011" y="2184192"/>
                  <a:pt x="11509422" y="2272061"/>
                  <a:pt x="11523944" y="2442172"/>
                </a:cubicBezTo>
                <a:cubicBezTo>
                  <a:pt x="11538466" y="2612283"/>
                  <a:pt x="11477290" y="2774846"/>
                  <a:pt x="11523944" y="3051317"/>
                </a:cubicBezTo>
                <a:cubicBezTo>
                  <a:pt x="11570598" y="3327789"/>
                  <a:pt x="11522036" y="3446318"/>
                  <a:pt x="11523944" y="3610167"/>
                </a:cubicBezTo>
                <a:cubicBezTo>
                  <a:pt x="11525852" y="3774016"/>
                  <a:pt x="11508786" y="3917886"/>
                  <a:pt x="11523944" y="4169016"/>
                </a:cubicBezTo>
                <a:cubicBezTo>
                  <a:pt x="11539102" y="4420146"/>
                  <a:pt x="11446530" y="4782525"/>
                  <a:pt x="11523944" y="5029644"/>
                </a:cubicBezTo>
                <a:cubicBezTo>
                  <a:pt x="11221094" y="5035246"/>
                  <a:pt x="10977115" y="4947881"/>
                  <a:pt x="10832507" y="5029644"/>
                </a:cubicBezTo>
                <a:cubicBezTo>
                  <a:pt x="10687899" y="5111407"/>
                  <a:pt x="10609789" y="4996134"/>
                  <a:pt x="10486789" y="5029644"/>
                </a:cubicBezTo>
                <a:cubicBezTo>
                  <a:pt x="10363789" y="5063154"/>
                  <a:pt x="10028336" y="4949188"/>
                  <a:pt x="9795352" y="5029644"/>
                </a:cubicBezTo>
                <a:cubicBezTo>
                  <a:pt x="9562368" y="5110100"/>
                  <a:pt x="9636026" y="5027417"/>
                  <a:pt x="9564874" y="5029644"/>
                </a:cubicBezTo>
                <a:cubicBezTo>
                  <a:pt x="9493722" y="5031871"/>
                  <a:pt x="9067307" y="5001308"/>
                  <a:pt x="8873437" y="5029644"/>
                </a:cubicBezTo>
                <a:cubicBezTo>
                  <a:pt x="8679567" y="5057980"/>
                  <a:pt x="8622658" y="5028038"/>
                  <a:pt x="8527719" y="5029644"/>
                </a:cubicBezTo>
                <a:cubicBezTo>
                  <a:pt x="8432780" y="5031250"/>
                  <a:pt x="8385184" y="5023054"/>
                  <a:pt x="8297240" y="5029644"/>
                </a:cubicBezTo>
                <a:cubicBezTo>
                  <a:pt x="8209296" y="5036234"/>
                  <a:pt x="8116034" y="4995826"/>
                  <a:pt x="7951521" y="5029644"/>
                </a:cubicBezTo>
                <a:cubicBezTo>
                  <a:pt x="7787008" y="5063462"/>
                  <a:pt x="7434435" y="4979294"/>
                  <a:pt x="7260085" y="5029644"/>
                </a:cubicBezTo>
                <a:cubicBezTo>
                  <a:pt x="7085735" y="5079994"/>
                  <a:pt x="7077667" y="5016996"/>
                  <a:pt x="6914366" y="5029644"/>
                </a:cubicBezTo>
                <a:cubicBezTo>
                  <a:pt x="6751065" y="5042292"/>
                  <a:pt x="6734777" y="5006713"/>
                  <a:pt x="6683888" y="5029644"/>
                </a:cubicBezTo>
                <a:cubicBezTo>
                  <a:pt x="6632999" y="5052575"/>
                  <a:pt x="6458329" y="5021437"/>
                  <a:pt x="6338169" y="5029644"/>
                </a:cubicBezTo>
                <a:cubicBezTo>
                  <a:pt x="6218009" y="5037851"/>
                  <a:pt x="6064898" y="5005957"/>
                  <a:pt x="5877211" y="5029644"/>
                </a:cubicBezTo>
                <a:cubicBezTo>
                  <a:pt x="5689524" y="5053331"/>
                  <a:pt x="5542043" y="4963681"/>
                  <a:pt x="5301014" y="5029644"/>
                </a:cubicBezTo>
                <a:cubicBezTo>
                  <a:pt x="5059985" y="5095607"/>
                  <a:pt x="5092343" y="4997693"/>
                  <a:pt x="4955296" y="5029644"/>
                </a:cubicBezTo>
                <a:cubicBezTo>
                  <a:pt x="4818249" y="5061595"/>
                  <a:pt x="4515862" y="4982789"/>
                  <a:pt x="4148620" y="5029644"/>
                </a:cubicBezTo>
                <a:cubicBezTo>
                  <a:pt x="3781378" y="5076499"/>
                  <a:pt x="3813971" y="4981120"/>
                  <a:pt x="3572423" y="5029644"/>
                </a:cubicBezTo>
                <a:cubicBezTo>
                  <a:pt x="3330875" y="5078168"/>
                  <a:pt x="3044859" y="4990401"/>
                  <a:pt x="2765747" y="5029644"/>
                </a:cubicBezTo>
                <a:cubicBezTo>
                  <a:pt x="2486635" y="5068887"/>
                  <a:pt x="2360764" y="4990515"/>
                  <a:pt x="2074310" y="5029644"/>
                </a:cubicBezTo>
                <a:cubicBezTo>
                  <a:pt x="1787856" y="5068773"/>
                  <a:pt x="1785531" y="5006328"/>
                  <a:pt x="1613352" y="5029644"/>
                </a:cubicBezTo>
                <a:cubicBezTo>
                  <a:pt x="1441173" y="5052960"/>
                  <a:pt x="1060739" y="5020602"/>
                  <a:pt x="921916" y="5029644"/>
                </a:cubicBezTo>
                <a:cubicBezTo>
                  <a:pt x="783093" y="5038686"/>
                  <a:pt x="689061" y="5008283"/>
                  <a:pt x="576197" y="5029644"/>
                </a:cubicBezTo>
                <a:cubicBezTo>
                  <a:pt x="463333" y="5051005"/>
                  <a:pt x="201878" y="4987621"/>
                  <a:pt x="0" y="5029644"/>
                </a:cubicBezTo>
                <a:cubicBezTo>
                  <a:pt x="-35582" y="4933676"/>
                  <a:pt x="16182" y="4805001"/>
                  <a:pt x="0" y="4621684"/>
                </a:cubicBezTo>
                <a:cubicBezTo>
                  <a:pt x="-16182" y="4438367"/>
                  <a:pt x="64270" y="4194464"/>
                  <a:pt x="0" y="3962242"/>
                </a:cubicBezTo>
                <a:cubicBezTo>
                  <a:pt x="-64270" y="3730020"/>
                  <a:pt x="48800" y="3579536"/>
                  <a:pt x="0" y="3353096"/>
                </a:cubicBezTo>
                <a:cubicBezTo>
                  <a:pt x="-48800" y="3126656"/>
                  <a:pt x="45726" y="2891992"/>
                  <a:pt x="0" y="2743950"/>
                </a:cubicBezTo>
                <a:cubicBezTo>
                  <a:pt x="-45726" y="2595908"/>
                  <a:pt x="25699" y="2379921"/>
                  <a:pt x="0" y="2134804"/>
                </a:cubicBezTo>
                <a:cubicBezTo>
                  <a:pt x="-25699" y="1889687"/>
                  <a:pt x="47767" y="1827587"/>
                  <a:pt x="0" y="1676548"/>
                </a:cubicBezTo>
                <a:cubicBezTo>
                  <a:pt x="-47767" y="1525509"/>
                  <a:pt x="30590" y="1321855"/>
                  <a:pt x="0" y="1017106"/>
                </a:cubicBezTo>
                <a:cubicBezTo>
                  <a:pt x="-30590" y="712357"/>
                  <a:pt x="11689" y="487844"/>
                  <a:pt x="0" y="0"/>
                </a:cubicBezTo>
                <a:close/>
              </a:path>
            </a:pathLst>
          </a:custGeom>
          <a:solidFill>
            <a:schemeClr val="bg1"/>
          </a:solidFill>
          <a:ln w="76200">
            <a:solidFill>
              <a:srgbClr val="FAAD2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8418B35-C291-5862-F167-71FDFE29C897}"/>
              </a:ext>
            </a:extLst>
          </p:cNvPr>
          <p:cNvPicPr>
            <a:picLocks noChangeAspect="1"/>
          </p:cNvPicPr>
          <p:nvPr/>
        </p:nvPicPr>
        <p:blipFill>
          <a:blip r:embed="rId2"/>
          <a:srcRect t="7306" b="8676"/>
          <a:stretch>
            <a:fillRect/>
          </a:stretch>
        </p:blipFill>
        <p:spPr>
          <a:xfrm rot="5400000">
            <a:off x="6596103" y="548015"/>
            <a:ext cx="4846211" cy="5761972"/>
          </a:xfrm>
          <a:prstGeom prst="rect">
            <a:avLst/>
          </a:prstGeom>
        </p:spPr>
      </p:pic>
      <p:pic>
        <p:nvPicPr>
          <p:cNvPr id="7" name="Picture 6">
            <a:extLst>
              <a:ext uri="{FF2B5EF4-FFF2-40B4-BE49-F238E27FC236}">
                <a16:creationId xmlns:a16="http://schemas.microsoft.com/office/drawing/2014/main" id="{3AF97558-E59E-E7C9-52BB-84AD60314DF1}"/>
              </a:ext>
            </a:extLst>
          </p:cNvPr>
          <p:cNvPicPr>
            <a:picLocks noChangeAspect="1"/>
          </p:cNvPicPr>
          <p:nvPr/>
        </p:nvPicPr>
        <p:blipFill>
          <a:blip r:embed="rId3"/>
          <a:srcRect t="8749" b="9695"/>
          <a:stretch>
            <a:fillRect/>
          </a:stretch>
        </p:blipFill>
        <p:spPr>
          <a:xfrm rot="5400000">
            <a:off x="834133" y="632461"/>
            <a:ext cx="4846211" cy="5593080"/>
          </a:xfrm>
          <a:prstGeom prst="rect">
            <a:avLst/>
          </a:prstGeom>
        </p:spPr>
      </p:pic>
    </p:spTree>
    <p:extLst>
      <p:ext uri="{BB962C8B-B14F-4D97-AF65-F5344CB8AC3E}">
        <p14:creationId xmlns:p14="http://schemas.microsoft.com/office/powerpoint/2010/main" val="303263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1E8230-D9B2-DAF6-CD52-DA5DEBACB20B}"/>
              </a:ext>
            </a:extLst>
          </p:cNvPr>
          <p:cNvSpPr/>
          <p:nvPr/>
        </p:nvSpPr>
        <p:spPr>
          <a:xfrm rot="5400000">
            <a:off x="4977712" y="-356286"/>
            <a:ext cx="6858002" cy="7570574"/>
          </a:xfrm>
          <a:prstGeom prst="rect">
            <a:avLst/>
          </a:prstGeom>
          <a:solidFill>
            <a:srgbClr val="0708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1B958B9-7708-BE05-E3F5-A15F2E1F6731}"/>
              </a:ext>
            </a:extLst>
          </p:cNvPr>
          <p:cNvSpPr/>
          <p:nvPr/>
        </p:nvSpPr>
        <p:spPr>
          <a:xfrm rot="10800000">
            <a:off x="4977711" y="334782"/>
            <a:ext cx="6902519" cy="6172698"/>
          </a:xfrm>
          <a:custGeom>
            <a:avLst/>
            <a:gdLst>
              <a:gd name="connsiteX0" fmla="*/ 0 w 6902519"/>
              <a:gd name="connsiteY0" fmla="*/ 0 h 6172698"/>
              <a:gd name="connsiteX1" fmla="*/ 506185 w 6902519"/>
              <a:gd name="connsiteY1" fmla="*/ 0 h 6172698"/>
              <a:gd name="connsiteX2" fmla="*/ 1081395 w 6902519"/>
              <a:gd name="connsiteY2" fmla="*/ 0 h 6172698"/>
              <a:gd name="connsiteX3" fmla="*/ 1725630 w 6902519"/>
              <a:gd name="connsiteY3" fmla="*/ 0 h 6172698"/>
              <a:gd name="connsiteX4" fmla="*/ 2369865 w 6902519"/>
              <a:gd name="connsiteY4" fmla="*/ 0 h 6172698"/>
              <a:gd name="connsiteX5" fmla="*/ 3014100 w 6902519"/>
              <a:gd name="connsiteY5" fmla="*/ 0 h 6172698"/>
              <a:gd name="connsiteX6" fmla="*/ 3727360 w 6902519"/>
              <a:gd name="connsiteY6" fmla="*/ 0 h 6172698"/>
              <a:gd name="connsiteX7" fmla="*/ 4302570 w 6902519"/>
              <a:gd name="connsiteY7" fmla="*/ 0 h 6172698"/>
              <a:gd name="connsiteX8" fmla="*/ 4946805 w 6902519"/>
              <a:gd name="connsiteY8" fmla="*/ 0 h 6172698"/>
              <a:gd name="connsiteX9" fmla="*/ 5522015 w 6902519"/>
              <a:gd name="connsiteY9" fmla="*/ 0 h 6172698"/>
              <a:gd name="connsiteX10" fmla="*/ 6097225 w 6902519"/>
              <a:gd name="connsiteY10" fmla="*/ 0 h 6172698"/>
              <a:gd name="connsiteX11" fmla="*/ 6902519 w 6902519"/>
              <a:gd name="connsiteY11" fmla="*/ 0 h 6172698"/>
              <a:gd name="connsiteX12" fmla="*/ 6902519 w 6902519"/>
              <a:gd name="connsiteY12" fmla="*/ 375973 h 6172698"/>
              <a:gd name="connsiteX13" fmla="*/ 6902519 w 6902519"/>
              <a:gd name="connsiteY13" fmla="*/ 998855 h 6172698"/>
              <a:gd name="connsiteX14" fmla="*/ 6902519 w 6902519"/>
              <a:gd name="connsiteY14" fmla="*/ 1436555 h 6172698"/>
              <a:gd name="connsiteX15" fmla="*/ 6902519 w 6902519"/>
              <a:gd name="connsiteY15" fmla="*/ 2059437 h 6172698"/>
              <a:gd name="connsiteX16" fmla="*/ 6902519 w 6902519"/>
              <a:gd name="connsiteY16" fmla="*/ 2558864 h 6172698"/>
              <a:gd name="connsiteX17" fmla="*/ 6902519 w 6902519"/>
              <a:gd name="connsiteY17" fmla="*/ 2996564 h 6172698"/>
              <a:gd name="connsiteX18" fmla="*/ 6902519 w 6902519"/>
              <a:gd name="connsiteY18" fmla="*/ 3372538 h 6172698"/>
              <a:gd name="connsiteX19" fmla="*/ 6902519 w 6902519"/>
              <a:gd name="connsiteY19" fmla="*/ 3810238 h 6172698"/>
              <a:gd name="connsiteX20" fmla="*/ 6902519 w 6902519"/>
              <a:gd name="connsiteY20" fmla="*/ 4247939 h 6172698"/>
              <a:gd name="connsiteX21" fmla="*/ 6902519 w 6902519"/>
              <a:gd name="connsiteY21" fmla="*/ 4809093 h 6172698"/>
              <a:gd name="connsiteX22" fmla="*/ 6902519 w 6902519"/>
              <a:gd name="connsiteY22" fmla="*/ 5370247 h 6172698"/>
              <a:gd name="connsiteX23" fmla="*/ 6902519 w 6902519"/>
              <a:gd name="connsiteY23" fmla="*/ 6172698 h 6172698"/>
              <a:gd name="connsiteX24" fmla="*/ 6189259 w 6902519"/>
              <a:gd name="connsiteY24" fmla="*/ 6172698 h 6172698"/>
              <a:gd name="connsiteX25" fmla="*/ 5475998 w 6902519"/>
              <a:gd name="connsiteY25" fmla="*/ 6172698 h 6172698"/>
              <a:gd name="connsiteX26" fmla="*/ 4900788 w 6902519"/>
              <a:gd name="connsiteY26" fmla="*/ 6172698 h 6172698"/>
              <a:gd name="connsiteX27" fmla="*/ 4256553 w 6902519"/>
              <a:gd name="connsiteY27" fmla="*/ 6172698 h 6172698"/>
              <a:gd name="connsiteX28" fmla="*/ 3888419 w 6902519"/>
              <a:gd name="connsiteY28" fmla="*/ 6172698 h 6172698"/>
              <a:gd name="connsiteX29" fmla="*/ 3175159 w 6902519"/>
              <a:gd name="connsiteY29" fmla="*/ 6172698 h 6172698"/>
              <a:gd name="connsiteX30" fmla="*/ 2668974 w 6902519"/>
              <a:gd name="connsiteY30" fmla="*/ 6172698 h 6172698"/>
              <a:gd name="connsiteX31" fmla="*/ 2024739 w 6902519"/>
              <a:gd name="connsiteY31" fmla="*/ 6172698 h 6172698"/>
              <a:gd name="connsiteX32" fmla="*/ 1656605 w 6902519"/>
              <a:gd name="connsiteY32" fmla="*/ 6172698 h 6172698"/>
              <a:gd name="connsiteX33" fmla="*/ 943344 w 6902519"/>
              <a:gd name="connsiteY33" fmla="*/ 6172698 h 6172698"/>
              <a:gd name="connsiteX34" fmla="*/ 0 w 6902519"/>
              <a:gd name="connsiteY34" fmla="*/ 6172698 h 6172698"/>
              <a:gd name="connsiteX35" fmla="*/ 0 w 6902519"/>
              <a:gd name="connsiteY35" fmla="*/ 5611544 h 6172698"/>
              <a:gd name="connsiteX36" fmla="*/ 0 w 6902519"/>
              <a:gd name="connsiteY36" fmla="*/ 5235570 h 6172698"/>
              <a:gd name="connsiteX37" fmla="*/ 0 w 6902519"/>
              <a:gd name="connsiteY37" fmla="*/ 4550962 h 6172698"/>
              <a:gd name="connsiteX38" fmla="*/ 0 w 6902519"/>
              <a:gd name="connsiteY38" fmla="*/ 4174988 h 6172698"/>
              <a:gd name="connsiteX39" fmla="*/ 0 w 6902519"/>
              <a:gd name="connsiteY39" fmla="*/ 3613834 h 6172698"/>
              <a:gd name="connsiteX40" fmla="*/ 0 w 6902519"/>
              <a:gd name="connsiteY40" fmla="*/ 3237861 h 6172698"/>
              <a:gd name="connsiteX41" fmla="*/ 0 w 6902519"/>
              <a:gd name="connsiteY41" fmla="*/ 2614979 h 6172698"/>
              <a:gd name="connsiteX42" fmla="*/ 0 w 6902519"/>
              <a:gd name="connsiteY42" fmla="*/ 2053825 h 6172698"/>
              <a:gd name="connsiteX43" fmla="*/ 0 w 6902519"/>
              <a:gd name="connsiteY43" fmla="*/ 1430944 h 6172698"/>
              <a:gd name="connsiteX44" fmla="*/ 0 w 6902519"/>
              <a:gd name="connsiteY44" fmla="*/ 869789 h 6172698"/>
              <a:gd name="connsiteX45" fmla="*/ 0 w 6902519"/>
              <a:gd name="connsiteY45" fmla="*/ 0 h 617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902519" h="6172698" fill="none" extrusionOk="0">
                <a:moveTo>
                  <a:pt x="0" y="0"/>
                </a:moveTo>
                <a:cubicBezTo>
                  <a:pt x="159944" y="-35807"/>
                  <a:pt x="396841" y="20353"/>
                  <a:pt x="506185" y="0"/>
                </a:cubicBezTo>
                <a:cubicBezTo>
                  <a:pt x="615530" y="-20353"/>
                  <a:pt x="854649" y="52087"/>
                  <a:pt x="1081395" y="0"/>
                </a:cubicBezTo>
                <a:cubicBezTo>
                  <a:pt x="1308141" y="-52087"/>
                  <a:pt x="1410232" y="76239"/>
                  <a:pt x="1725630" y="0"/>
                </a:cubicBezTo>
                <a:cubicBezTo>
                  <a:pt x="2041029" y="-76239"/>
                  <a:pt x="2147514" y="46477"/>
                  <a:pt x="2369865" y="0"/>
                </a:cubicBezTo>
                <a:cubicBezTo>
                  <a:pt x="2592216" y="-46477"/>
                  <a:pt x="2862633" y="71751"/>
                  <a:pt x="3014100" y="0"/>
                </a:cubicBezTo>
                <a:cubicBezTo>
                  <a:pt x="3165567" y="-71751"/>
                  <a:pt x="3560622" y="49718"/>
                  <a:pt x="3727360" y="0"/>
                </a:cubicBezTo>
                <a:cubicBezTo>
                  <a:pt x="3894098" y="-49718"/>
                  <a:pt x="4142289" y="20259"/>
                  <a:pt x="4302570" y="0"/>
                </a:cubicBezTo>
                <a:cubicBezTo>
                  <a:pt x="4462851" y="-20259"/>
                  <a:pt x="4817241" y="50692"/>
                  <a:pt x="4946805" y="0"/>
                </a:cubicBezTo>
                <a:cubicBezTo>
                  <a:pt x="5076369" y="-50692"/>
                  <a:pt x="5328715" y="68780"/>
                  <a:pt x="5522015" y="0"/>
                </a:cubicBezTo>
                <a:cubicBezTo>
                  <a:pt x="5715315" y="-68780"/>
                  <a:pt x="5812021" y="24709"/>
                  <a:pt x="6097225" y="0"/>
                </a:cubicBezTo>
                <a:cubicBezTo>
                  <a:pt x="6382429" y="-24709"/>
                  <a:pt x="6639498" y="89948"/>
                  <a:pt x="6902519" y="0"/>
                </a:cubicBezTo>
                <a:cubicBezTo>
                  <a:pt x="6923134" y="139503"/>
                  <a:pt x="6895296" y="190951"/>
                  <a:pt x="6902519" y="375973"/>
                </a:cubicBezTo>
                <a:cubicBezTo>
                  <a:pt x="6909742" y="560995"/>
                  <a:pt x="6899951" y="830322"/>
                  <a:pt x="6902519" y="998855"/>
                </a:cubicBezTo>
                <a:cubicBezTo>
                  <a:pt x="6905087" y="1167388"/>
                  <a:pt x="6881991" y="1290251"/>
                  <a:pt x="6902519" y="1436555"/>
                </a:cubicBezTo>
                <a:cubicBezTo>
                  <a:pt x="6923047" y="1582859"/>
                  <a:pt x="6850207" y="1879396"/>
                  <a:pt x="6902519" y="2059437"/>
                </a:cubicBezTo>
                <a:cubicBezTo>
                  <a:pt x="6954831" y="2239478"/>
                  <a:pt x="6859081" y="2354144"/>
                  <a:pt x="6902519" y="2558864"/>
                </a:cubicBezTo>
                <a:cubicBezTo>
                  <a:pt x="6945957" y="2763584"/>
                  <a:pt x="6865850" y="2779288"/>
                  <a:pt x="6902519" y="2996564"/>
                </a:cubicBezTo>
                <a:cubicBezTo>
                  <a:pt x="6939188" y="3213840"/>
                  <a:pt x="6885322" y="3216459"/>
                  <a:pt x="6902519" y="3372538"/>
                </a:cubicBezTo>
                <a:cubicBezTo>
                  <a:pt x="6919716" y="3528617"/>
                  <a:pt x="6860133" y="3674030"/>
                  <a:pt x="6902519" y="3810238"/>
                </a:cubicBezTo>
                <a:cubicBezTo>
                  <a:pt x="6944905" y="3946446"/>
                  <a:pt x="6851475" y="4072692"/>
                  <a:pt x="6902519" y="4247939"/>
                </a:cubicBezTo>
                <a:cubicBezTo>
                  <a:pt x="6953563" y="4423186"/>
                  <a:pt x="6865079" y="4645964"/>
                  <a:pt x="6902519" y="4809093"/>
                </a:cubicBezTo>
                <a:cubicBezTo>
                  <a:pt x="6939959" y="4972222"/>
                  <a:pt x="6893308" y="5106409"/>
                  <a:pt x="6902519" y="5370247"/>
                </a:cubicBezTo>
                <a:cubicBezTo>
                  <a:pt x="6911730" y="5634085"/>
                  <a:pt x="6900834" y="5956363"/>
                  <a:pt x="6902519" y="6172698"/>
                </a:cubicBezTo>
                <a:cubicBezTo>
                  <a:pt x="6721965" y="6213021"/>
                  <a:pt x="6513414" y="6150152"/>
                  <a:pt x="6189259" y="6172698"/>
                </a:cubicBezTo>
                <a:cubicBezTo>
                  <a:pt x="5865104" y="6195244"/>
                  <a:pt x="5740059" y="6120899"/>
                  <a:pt x="5475998" y="6172698"/>
                </a:cubicBezTo>
                <a:cubicBezTo>
                  <a:pt x="5211937" y="6224497"/>
                  <a:pt x="5165626" y="6160126"/>
                  <a:pt x="4900788" y="6172698"/>
                </a:cubicBezTo>
                <a:cubicBezTo>
                  <a:pt x="4635950" y="6185270"/>
                  <a:pt x="4491653" y="6113757"/>
                  <a:pt x="4256553" y="6172698"/>
                </a:cubicBezTo>
                <a:cubicBezTo>
                  <a:pt x="4021454" y="6231639"/>
                  <a:pt x="3965428" y="6140275"/>
                  <a:pt x="3888419" y="6172698"/>
                </a:cubicBezTo>
                <a:cubicBezTo>
                  <a:pt x="3811410" y="6205121"/>
                  <a:pt x="3452564" y="6138270"/>
                  <a:pt x="3175159" y="6172698"/>
                </a:cubicBezTo>
                <a:cubicBezTo>
                  <a:pt x="2897754" y="6207126"/>
                  <a:pt x="2849668" y="6114687"/>
                  <a:pt x="2668974" y="6172698"/>
                </a:cubicBezTo>
                <a:cubicBezTo>
                  <a:pt x="2488281" y="6230709"/>
                  <a:pt x="2154480" y="6158744"/>
                  <a:pt x="2024739" y="6172698"/>
                </a:cubicBezTo>
                <a:cubicBezTo>
                  <a:pt x="1894998" y="6186652"/>
                  <a:pt x="1776584" y="6169529"/>
                  <a:pt x="1656605" y="6172698"/>
                </a:cubicBezTo>
                <a:cubicBezTo>
                  <a:pt x="1536626" y="6175867"/>
                  <a:pt x="1163384" y="6087988"/>
                  <a:pt x="943344" y="6172698"/>
                </a:cubicBezTo>
                <a:cubicBezTo>
                  <a:pt x="723304" y="6257408"/>
                  <a:pt x="220949" y="6064732"/>
                  <a:pt x="0" y="6172698"/>
                </a:cubicBezTo>
                <a:cubicBezTo>
                  <a:pt x="-19606" y="5940369"/>
                  <a:pt x="64675" y="5884815"/>
                  <a:pt x="0" y="5611544"/>
                </a:cubicBezTo>
                <a:cubicBezTo>
                  <a:pt x="-64675" y="5338273"/>
                  <a:pt x="26028" y="5422416"/>
                  <a:pt x="0" y="5235570"/>
                </a:cubicBezTo>
                <a:cubicBezTo>
                  <a:pt x="-26028" y="5048724"/>
                  <a:pt x="48693" y="4701625"/>
                  <a:pt x="0" y="4550962"/>
                </a:cubicBezTo>
                <a:cubicBezTo>
                  <a:pt x="-48693" y="4400299"/>
                  <a:pt x="18444" y="4255247"/>
                  <a:pt x="0" y="4174988"/>
                </a:cubicBezTo>
                <a:cubicBezTo>
                  <a:pt x="-18444" y="4094729"/>
                  <a:pt x="60417" y="3850024"/>
                  <a:pt x="0" y="3613834"/>
                </a:cubicBezTo>
                <a:cubicBezTo>
                  <a:pt x="-60417" y="3377644"/>
                  <a:pt x="35854" y="3361987"/>
                  <a:pt x="0" y="3237861"/>
                </a:cubicBezTo>
                <a:cubicBezTo>
                  <a:pt x="-35854" y="3113735"/>
                  <a:pt x="50717" y="2844139"/>
                  <a:pt x="0" y="2614979"/>
                </a:cubicBezTo>
                <a:cubicBezTo>
                  <a:pt x="-50717" y="2385819"/>
                  <a:pt x="62896" y="2195752"/>
                  <a:pt x="0" y="2053825"/>
                </a:cubicBezTo>
                <a:cubicBezTo>
                  <a:pt x="-62896" y="1911898"/>
                  <a:pt x="29056" y="1628118"/>
                  <a:pt x="0" y="1430944"/>
                </a:cubicBezTo>
                <a:cubicBezTo>
                  <a:pt x="-29056" y="1233770"/>
                  <a:pt x="23166" y="1084923"/>
                  <a:pt x="0" y="869789"/>
                </a:cubicBezTo>
                <a:cubicBezTo>
                  <a:pt x="-23166" y="654656"/>
                  <a:pt x="30521" y="352016"/>
                  <a:pt x="0" y="0"/>
                </a:cubicBezTo>
                <a:close/>
              </a:path>
              <a:path w="6902519" h="6172698" stroke="0" extrusionOk="0">
                <a:moveTo>
                  <a:pt x="0" y="0"/>
                </a:moveTo>
                <a:cubicBezTo>
                  <a:pt x="196878" y="-21156"/>
                  <a:pt x="264384" y="47958"/>
                  <a:pt x="506185" y="0"/>
                </a:cubicBezTo>
                <a:cubicBezTo>
                  <a:pt x="747986" y="-47958"/>
                  <a:pt x="746937" y="29978"/>
                  <a:pt x="874319" y="0"/>
                </a:cubicBezTo>
                <a:cubicBezTo>
                  <a:pt x="1001701" y="-29978"/>
                  <a:pt x="1354562" y="71064"/>
                  <a:pt x="1587579" y="0"/>
                </a:cubicBezTo>
                <a:cubicBezTo>
                  <a:pt x="1820596" y="-71064"/>
                  <a:pt x="1872322" y="59928"/>
                  <a:pt x="2093764" y="0"/>
                </a:cubicBezTo>
                <a:cubicBezTo>
                  <a:pt x="2315207" y="-59928"/>
                  <a:pt x="2489414" y="34807"/>
                  <a:pt x="2599949" y="0"/>
                </a:cubicBezTo>
                <a:cubicBezTo>
                  <a:pt x="2710484" y="-34807"/>
                  <a:pt x="3113579" y="79377"/>
                  <a:pt x="3313209" y="0"/>
                </a:cubicBezTo>
                <a:cubicBezTo>
                  <a:pt x="3512839" y="-79377"/>
                  <a:pt x="3641717" y="10467"/>
                  <a:pt x="3750369" y="0"/>
                </a:cubicBezTo>
                <a:cubicBezTo>
                  <a:pt x="3859021" y="-10467"/>
                  <a:pt x="4116734" y="46059"/>
                  <a:pt x="4463629" y="0"/>
                </a:cubicBezTo>
                <a:cubicBezTo>
                  <a:pt x="4810524" y="-46059"/>
                  <a:pt x="4822912" y="16460"/>
                  <a:pt x="5176889" y="0"/>
                </a:cubicBezTo>
                <a:cubicBezTo>
                  <a:pt x="5530866" y="-16460"/>
                  <a:pt x="5468130" y="49602"/>
                  <a:pt x="5752099" y="0"/>
                </a:cubicBezTo>
                <a:cubicBezTo>
                  <a:pt x="6036068" y="-49602"/>
                  <a:pt x="6605105" y="44008"/>
                  <a:pt x="6902519" y="0"/>
                </a:cubicBezTo>
                <a:cubicBezTo>
                  <a:pt x="6934808" y="118025"/>
                  <a:pt x="6860865" y="344213"/>
                  <a:pt x="6902519" y="499427"/>
                </a:cubicBezTo>
                <a:cubicBezTo>
                  <a:pt x="6944173" y="654641"/>
                  <a:pt x="6871472" y="689649"/>
                  <a:pt x="6902519" y="875401"/>
                </a:cubicBezTo>
                <a:cubicBezTo>
                  <a:pt x="6933566" y="1061153"/>
                  <a:pt x="6877161" y="1275056"/>
                  <a:pt x="6902519" y="1436555"/>
                </a:cubicBezTo>
                <a:cubicBezTo>
                  <a:pt x="6927877" y="1598054"/>
                  <a:pt x="6874439" y="1880811"/>
                  <a:pt x="6902519" y="1997710"/>
                </a:cubicBezTo>
                <a:cubicBezTo>
                  <a:pt x="6930599" y="2114609"/>
                  <a:pt x="6867488" y="2445605"/>
                  <a:pt x="6902519" y="2558864"/>
                </a:cubicBezTo>
                <a:cubicBezTo>
                  <a:pt x="6937550" y="2672123"/>
                  <a:pt x="6831462" y="2904794"/>
                  <a:pt x="6902519" y="3181745"/>
                </a:cubicBezTo>
                <a:cubicBezTo>
                  <a:pt x="6973576" y="3458696"/>
                  <a:pt x="6871258" y="3635957"/>
                  <a:pt x="6902519" y="3804627"/>
                </a:cubicBezTo>
                <a:cubicBezTo>
                  <a:pt x="6933780" y="3973297"/>
                  <a:pt x="6840926" y="4164555"/>
                  <a:pt x="6902519" y="4427508"/>
                </a:cubicBezTo>
                <a:cubicBezTo>
                  <a:pt x="6964112" y="4690461"/>
                  <a:pt x="6900404" y="4621683"/>
                  <a:pt x="6902519" y="4803481"/>
                </a:cubicBezTo>
                <a:cubicBezTo>
                  <a:pt x="6904634" y="4985279"/>
                  <a:pt x="6850529" y="5061709"/>
                  <a:pt x="6902519" y="5241182"/>
                </a:cubicBezTo>
                <a:cubicBezTo>
                  <a:pt x="6954509" y="5420655"/>
                  <a:pt x="6823090" y="5968886"/>
                  <a:pt x="6902519" y="6172698"/>
                </a:cubicBezTo>
                <a:cubicBezTo>
                  <a:pt x="6791260" y="6228795"/>
                  <a:pt x="6536102" y="6170230"/>
                  <a:pt x="6396334" y="6172698"/>
                </a:cubicBezTo>
                <a:cubicBezTo>
                  <a:pt x="6256567" y="6175166"/>
                  <a:pt x="6046457" y="6107398"/>
                  <a:pt x="5821124" y="6172698"/>
                </a:cubicBezTo>
                <a:cubicBezTo>
                  <a:pt x="5595791" y="6237998"/>
                  <a:pt x="5635875" y="6167905"/>
                  <a:pt x="5452990" y="6172698"/>
                </a:cubicBezTo>
                <a:cubicBezTo>
                  <a:pt x="5270105" y="6177491"/>
                  <a:pt x="5259806" y="6171526"/>
                  <a:pt x="5084856" y="6172698"/>
                </a:cubicBezTo>
                <a:cubicBezTo>
                  <a:pt x="4909906" y="6173870"/>
                  <a:pt x="4648100" y="6145910"/>
                  <a:pt x="4509646" y="6172698"/>
                </a:cubicBezTo>
                <a:cubicBezTo>
                  <a:pt x="4371192" y="6199486"/>
                  <a:pt x="4167466" y="6134055"/>
                  <a:pt x="4072486" y="6172698"/>
                </a:cubicBezTo>
                <a:cubicBezTo>
                  <a:pt x="3977506" y="6211341"/>
                  <a:pt x="3575395" y="6103448"/>
                  <a:pt x="3428251" y="6172698"/>
                </a:cubicBezTo>
                <a:cubicBezTo>
                  <a:pt x="3281107" y="6241948"/>
                  <a:pt x="3118030" y="6171268"/>
                  <a:pt x="2991092" y="6172698"/>
                </a:cubicBezTo>
                <a:cubicBezTo>
                  <a:pt x="2864154" y="6174128"/>
                  <a:pt x="2578390" y="6141594"/>
                  <a:pt x="2346856" y="6172698"/>
                </a:cubicBezTo>
                <a:cubicBezTo>
                  <a:pt x="2115322" y="6203802"/>
                  <a:pt x="2140562" y="6149871"/>
                  <a:pt x="1978722" y="6172698"/>
                </a:cubicBezTo>
                <a:cubicBezTo>
                  <a:pt x="1816882" y="6195525"/>
                  <a:pt x="1551813" y="6107995"/>
                  <a:pt x="1334487" y="6172698"/>
                </a:cubicBezTo>
                <a:cubicBezTo>
                  <a:pt x="1117162" y="6237401"/>
                  <a:pt x="1103869" y="6122924"/>
                  <a:pt x="897327" y="6172698"/>
                </a:cubicBezTo>
                <a:cubicBezTo>
                  <a:pt x="690785" y="6222472"/>
                  <a:pt x="644564" y="6133426"/>
                  <a:pt x="529193" y="6172698"/>
                </a:cubicBezTo>
                <a:cubicBezTo>
                  <a:pt x="413822" y="6211970"/>
                  <a:pt x="142066" y="6112286"/>
                  <a:pt x="0" y="6172698"/>
                </a:cubicBezTo>
                <a:cubicBezTo>
                  <a:pt x="-47983" y="5906073"/>
                  <a:pt x="4294" y="5823534"/>
                  <a:pt x="0" y="5549817"/>
                </a:cubicBezTo>
                <a:cubicBezTo>
                  <a:pt x="-4294" y="5276100"/>
                  <a:pt x="13471" y="5277176"/>
                  <a:pt x="0" y="5112116"/>
                </a:cubicBezTo>
                <a:cubicBezTo>
                  <a:pt x="-13471" y="4947056"/>
                  <a:pt x="3299" y="4820921"/>
                  <a:pt x="0" y="4736143"/>
                </a:cubicBezTo>
                <a:cubicBezTo>
                  <a:pt x="-3299" y="4651365"/>
                  <a:pt x="33222" y="4541637"/>
                  <a:pt x="0" y="4360169"/>
                </a:cubicBezTo>
                <a:cubicBezTo>
                  <a:pt x="-33222" y="4178701"/>
                  <a:pt x="42668" y="3972734"/>
                  <a:pt x="0" y="3737288"/>
                </a:cubicBezTo>
                <a:cubicBezTo>
                  <a:pt x="-42668" y="3501842"/>
                  <a:pt x="22053" y="3528076"/>
                  <a:pt x="0" y="3361315"/>
                </a:cubicBezTo>
                <a:cubicBezTo>
                  <a:pt x="-22053" y="3194554"/>
                  <a:pt x="55455" y="3067848"/>
                  <a:pt x="0" y="2800160"/>
                </a:cubicBezTo>
                <a:cubicBezTo>
                  <a:pt x="-55455" y="2532473"/>
                  <a:pt x="18333" y="2569784"/>
                  <a:pt x="0" y="2362460"/>
                </a:cubicBezTo>
                <a:cubicBezTo>
                  <a:pt x="-18333" y="2155136"/>
                  <a:pt x="39641" y="1967012"/>
                  <a:pt x="0" y="1801306"/>
                </a:cubicBezTo>
                <a:cubicBezTo>
                  <a:pt x="-39641" y="1635600"/>
                  <a:pt x="64713" y="1494071"/>
                  <a:pt x="0" y="1240151"/>
                </a:cubicBezTo>
                <a:cubicBezTo>
                  <a:pt x="-64713" y="986231"/>
                  <a:pt x="32211" y="804167"/>
                  <a:pt x="0" y="678997"/>
                </a:cubicBezTo>
                <a:cubicBezTo>
                  <a:pt x="-32211" y="553827"/>
                  <a:pt x="12896" y="306102"/>
                  <a:pt x="0" y="0"/>
                </a:cubicBezTo>
                <a:close/>
              </a:path>
            </a:pathLst>
          </a:custGeom>
          <a:solidFill>
            <a:schemeClr val="bg1"/>
          </a:solidFill>
          <a:ln w="76200">
            <a:solidFill>
              <a:srgbClr val="DEA0DD"/>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D1DD0BF-F536-8639-82E0-ACB3D160C378}"/>
              </a:ext>
            </a:extLst>
          </p:cNvPr>
          <p:cNvPicPr>
            <a:picLocks noChangeAspect="1"/>
          </p:cNvPicPr>
          <p:nvPr/>
        </p:nvPicPr>
        <p:blipFill>
          <a:blip r:embed="rId2"/>
          <a:stretch>
            <a:fillRect/>
          </a:stretch>
        </p:blipFill>
        <p:spPr>
          <a:xfrm>
            <a:off x="5106649" y="639827"/>
            <a:ext cx="6641783" cy="5583393"/>
          </a:xfrm>
          <a:prstGeom prst="rect">
            <a:avLst/>
          </a:prstGeom>
        </p:spPr>
      </p:pic>
      <p:sp>
        <p:nvSpPr>
          <p:cNvPr id="2" name="TextBox 1">
            <a:extLst>
              <a:ext uri="{FF2B5EF4-FFF2-40B4-BE49-F238E27FC236}">
                <a16:creationId xmlns:a16="http://schemas.microsoft.com/office/drawing/2014/main" id="{96DD30D1-D6C0-B166-CAF3-6AA80A4D090E}"/>
              </a:ext>
            </a:extLst>
          </p:cNvPr>
          <p:cNvSpPr txBox="1"/>
          <p:nvPr/>
        </p:nvSpPr>
        <p:spPr>
          <a:xfrm>
            <a:off x="128938" y="1066640"/>
            <a:ext cx="4363548" cy="4708981"/>
          </a:xfrm>
          <a:prstGeom prst="rect">
            <a:avLst/>
          </a:prstGeom>
          <a:noFill/>
        </p:spPr>
        <p:txBody>
          <a:bodyPr wrap="square">
            <a:spAutoFit/>
          </a:bodyPr>
          <a:lstStyle/>
          <a:p>
            <a:pPr marL="342900" indent="-342900">
              <a:buFont typeface="Arial" panose="020B0604020202020204" pitchFamily="34" charset="0"/>
              <a:buChar char="•"/>
            </a:pPr>
            <a:r>
              <a:rPr lang="en-GB" sz="2000" dirty="0">
                <a:solidFill>
                  <a:srgbClr val="000000"/>
                </a:solidFill>
                <a:latin typeface="Abadi MT Condensed Light" panose="020B0306030101010103" pitchFamily="34" charset="77"/>
              </a:rPr>
              <a:t>Canonical </a:t>
            </a:r>
            <a:r>
              <a:rPr lang="en-GB" sz="2000" b="0" i="0" u="none" strike="noStrike" dirty="0">
                <a:solidFill>
                  <a:srgbClr val="000000"/>
                </a:solidFill>
                <a:effectLst/>
                <a:latin typeface="Abadi MT Condensed Light" panose="020B0306030101010103" pitchFamily="34" charset="77"/>
              </a:rPr>
              <a:t>scaling relations do not recover the observed population </a:t>
            </a:r>
            <a:endParaRPr lang="en-GB" sz="2000" dirty="0">
              <a:solidFill>
                <a:srgbClr val="000000"/>
              </a:solidFill>
              <a:latin typeface="Abadi MT Condensed Light" panose="020B0306030101010103" pitchFamily="34" charset="77"/>
            </a:endParaRPr>
          </a:p>
          <a:p>
            <a:pPr marL="800100" lvl="1" indent="-342900">
              <a:buFont typeface="Courier New" panose="02070309020205020404" pitchFamily="49" charset="0"/>
              <a:buChar char="o"/>
            </a:pPr>
            <a:r>
              <a:rPr lang="en-GB" sz="2000" dirty="0">
                <a:solidFill>
                  <a:srgbClr val="000000"/>
                </a:solidFill>
                <a:latin typeface="Abadi MT Condensed Light" panose="020B0306030101010103" pitchFamily="34" charset="77"/>
              </a:rPr>
              <a:t>S</a:t>
            </a:r>
            <a:r>
              <a:rPr lang="en-GB" sz="2000" b="0" i="0" u="none" strike="noStrike" dirty="0">
                <a:solidFill>
                  <a:srgbClr val="000000"/>
                </a:solidFill>
                <a:effectLst/>
                <a:latin typeface="Abadi MT Condensed Light" panose="020B0306030101010103" pitchFamily="34" charset="77"/>
              </a:rPr>
              <a:t>election effects cannot account for overall steepening</a:t>
            </a:r>
          </a:p>
          <a:p>
            <a:pPr marL="342900" indent="-342900">
              <a:buFont typeface="Courier New" panose="02070309020205020404" pitchFamily="49" charset="0"/>
              <a:buChar char="o"/>
            </a:pPr>
            <a:endParaRPr lang="en-GB" sz="2000" dirty="0">
              <a:solidFill>
                <a:srgbClr val="000000"/>
              </a:solidFill>
              <a:latin typeface="Abadi MT Condensed Light" panose="020B0306030101010103" pitchFamily="34" charset="77"/>
            </a:endParaRPr>
          </a:p>
          <a:p>
            <a:pPr marL="342900" indent="-342900">
              <a:buFont typeface="Arial" panose="020B0604020202020204" pitchFamily="34" charset="0"/>
              <a:buChar char="•"/>
            </a:pPr>
            <a:r>
              <a:rPr lang="en-GB" sz="2000" b="0" i="0" u="none" strike="noStrike" dirty="0">
                <a:solidFill>
                  <a:srgbClr val="000000"/>
                </a:solidFill>
                <a:effectLst/>
                <a:latin typeface="Abadi MT Condensed Light" panose="020B0306030101010103" pitchFamily="34" charset="77"/>
              </a:rPr>
              <a:t>But, using the steeper TDE+KH13 relationship - observed population is recovered. </a:t>
            </a:r>
          </a:p>
          <a:p>
            <a:pPr marL="800100" lvl="1" indent="-342900">
              <a:buFont typeface="Courier New" panose="02070309020205020404" pitchFamily="49" charset="0"/>
              <a:buChar char="o"/>
            </a:pPr>
            <a:r>
              <a:rPr lang="en-GB" sz="2000" dirty="0">
                <a:solidFill>
                  <a:srgbClr val="000000"/>
                </a:solidFill>
                <a:latin typeface="Abadi MT Condensed Light" panose="020B0306030101010103" pitchFamily="34" charset="77"/>
              </a:rPr>
              <a:t>S</a:t>
            </a:r>
            <a:r>
              <a:rPr lang="en-GB" sz="2000" b="0" i="0" u="none" strike="noStrike" dirty="0">
                <a:solidFill>
                  <a:srgbClr val="000000"/>
                </a:solidFill>
                <a:effectLst/>
                <a:latin typeface="Abadi MT Condensed Light" panose="020B0306030101010103" pitchFamily="34" charset="77"/>
              </a:rPr>
              <a:t>election effects can account for the comparative flatness in the TDE-only relationship.</a:t>
            </a:r>
          </a:p>
          <a:p>
            <a:pPr marL="342900" indent="-342900">
              <a:buFont typeface="Courier New" panose="02070309020205020404" pitchFamily="49" charset="0"/>
              <a:buChar char="o"/>
            </a:pPr>
            <a:endParaRPr lang="en-GB" sz="2000" dirty="0">
              <a:solidFill>
                <a:srgbClr val="000000"/>
              </a:solidFill>
              <a:latin typeface="Abadi MT Condensed Light" panose="020B0306030101010103" pitchFamily="34" charset="77"/>
            </a:endParaRPr>
          </a:p>
          <a:p>
            <a:pPr marL="342900" indent="-342900">
              <a:buFont typeface="Arial" panose="020B0604020202020204" pitchFamily="34" charset="0"/>
              <a:buChar char="•"/>
            </a:pPr>
            <a:r>
              <a:rPr lang="en-GB" sz="2000" dirty="0">
                <a:solidFill>
                  <a:srgbClr val="000000"/>
                </a:solidFill>
                <a:latin typeface="Abadi MT Condensed Light" panose="020B0306030101010103" pitchFamily="34" charset="77"/>
              </a:rPr>
              <a:t>If a single slope is expected to extend the full SMBH mass range, it must be steeper to encompass the lower mass TDE population.</a:t>
            </a:r>
          </a:p>
        </p:txBody>
      </p:sp>
    </p:spTree>
    <p:extLst>
      <p:ext uri="{BB962C8B-B14F-4D97-AF65-F5344CB8AC3E}">
        <p14:creationId xmlns:p14="http://schemas.microsoft.com/office/powerpoint/2010/main" val="1218108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7383</TotalTime>
  <Words>689</Words>
  <Application>Microsoft Macintosh PowerPoint</Application>
  <PresentationFormat>Widescreen</PresentationFormat>
  <Paragraphs>111</Paragraphs>
  <Slides>16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vt:lpstr>
      <vt:lpstr>Abadi MT Condensed Light</vt:lpstr>
      <vt:lpstr>Aptos</vt:lpstr>
      <vt:lpstr>Aptos Display</vt:lpstr>
      <vt:lpstr>Arial</vt:lpstr>
      <vt:lpstr>Calibri</vt:lpstr>
      <vt:lpstr>Cambria Math</vt:lpstr>
      <vt:lpstr>Courier New</vt:lpstr>
      <vt:lpstr>Georgia</vt:lpstr>
      <vt:lpstr>Office Theme</vt:lpstr>
      <vt:lpstr>Investigating the host galaxies of Tidal Disruption Events</vt:lpstr>
      <vt:lpstr>SMBHs in the nuclei of most galaxies</vt:lpstr>
      <vt:lpstr>Tidal Disruption Events (TDEs)</vt:lpstr>
      <vt:lpstr>Data Collection and SED Modelling</vt:lpstr>
      <vt:lpstr>PowerPoint Presentation</vt:lpstr>
      <vt:lpstr>Combined with High Mass Regime</vt:lpstr>
      <vt:lpstr>Forward Modelling</vt:lpstr>
      <vt:lpstr>PowerPoint Presentation</vt:lpstr>
      <vt:lpstr>PowerPoint Presentation</vt:lpstr>
      <vt:lpstr>PowerPoint Presentation</vt:lpstr>
      <vt:lpstr>Unusual Host Galaxies</vt:lpstr>
      <vt:lpstr>Combined with High Mass Regime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Paige Ramsden (PhD Phys + Astronomy FT)</dc:creator>
  <cp:lastModifiedBy>Paige Ramsden (PhD Phys + Astronomy FT)</cp:lastModifiedBy>
  <cp:revision>16</cp:revision>
  <dcterms:created xsi:type="dcterms:W3CDTF">2025-06-18T09:53:19Z</dcterms:created>
  <dcterms:modified xsi:type="dcterms:W3CDTF">2025-07-08T20:55:11Z</dcterms:modified>
</cp:coreProperties>
</file>