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media1.mp4" ContentType="video/unknown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7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8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2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5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8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19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2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2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3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44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mailto:aip981@student.bham.ac.uk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hyperlink" Target="mailto:aip981@student.bham.ac.uk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hyperlink" Target="mailto:aip981@student.bham.ac.uk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5.png"/><Relationship Id="rId5" Type="http://schemas.openxmlformats.org/officeDocument/2006/relationships/hyperlink" Target="mailto:aip981@student.bham.ac.uk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gif"/><Relationship Id="rId3" Type="http://schemas.openxmlformats.org/officeDocument/2006/relationships/hyperlink" Target="mailto:aip981@student.bham.ac.uk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gif"/><Relationship Id="rId3" Type="http://schemas.openxmlformats.org/officeDocument/2006/relationships/image" Target="../media/image2.gif"/><Relationship Id="rId4" Type="http://schemas.openxmlformats.org/officeDocument/2006/relationships/hyperlink" Target="mailto:aip981@student.bham.ac.uk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hyperlink" Target="mailto:aip981@student.bham.ac.uk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Relationship Id="rId3" Type="http://schemas.openxmlformats.org/officeDocument/2006/relationships/hyperlink" Target="mailto:aip981@student.bham.ac.uk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Relationship Id="rId3" Type="http://schemas.openxmlformats.org/officeDocument/2006/relationships/hyperlink" Target="mailto:aip981@student.bham.ac.uk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hyperlink" Target="mailto:aip981@student.bham.ac.uk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ip981@student.bham.ac.uk" TargetMode="Externa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hyperlink" Target="mailto:aip981@student.bham.ac.uk" TargetMode="Externa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mailto:aip981@student.bham.ac.uk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mailto:aip981@student.bham.ac.uk" TargetMode="Externa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hyperlink" Target="mailto:aip981@student.bham.ac.uk" TargetMode="Externa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hyperlink" Target="mailto:aip981@student.bham.ac.uk" TargetMode="Externa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hyperlink" Target="mailto:aip981@student.bham.ac.uk" TargetMode="Externa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hyperlink" Target="mailto:aip981@student.bham.ac.uk" TargetMode="External"/><Relationship Id="rId4" Type="http://schemas.openxmlformats.org/officeDocument/2006/relationships/image" Target="../media/image1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esahubble.org/images/potw2050a/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hyperlink" Target="mailto:aip981@student.bham.ac.uk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ensed Type IIn Supernovae with LSST"/>
          <p:cNvSpPr txBox="1"/>
          <p:nvPr>
            <p:ph type="ctrTitle"/>
          </p:nvPr>
        </p:nvSpPr>
        <p:spPr>
          <a:xfrm>
            <a:off x="10466019" y="2219539"/>
            <a:ext cx="12474514" cy="2459117"/>
          </a:xfrm>
          <a:prstGeom prst="rect">
            <a:avLst/>
          </a:prstGeom>
        </p:spPr>
        <p:txBody>
          <a:bodyPr anchor="ctr"/>
          <a:lstStyle>
            <a:lvl1pPr defTabSz="457200">
              <a:lnSpc>
                <a:spcPct val="100000"/>
              </a:lnSpc>
              <a:defRPr spc="0"/>
            </a:lvl1pPr>
          </a:lstStyle>
          <a:p>
            <a:pPr/>
            <a:r>
              <a:t>Lensed Type IIn Supernovae with LSST</a:t>
            </a:r>
          </a:p>
        </p:txBody>
      </p:sp>
      <p:sp>
        <p:nvSpPr>
          <p:cNvPr id="72" name="How Ultraviolet Suppression Shapes Detection Rates"/>
          <p:cNvSpPr txBox="1"/>
          <p:nvPr>
            <p:ph type="subTitle" sz="quarter" idx="1"/>
          </p:nvPr>
        </p:nvSpPr>
        <p:spPr>
          <a:xfrm>
            <a:off x="10488782" y="4900905"/>
            <a:ext cx="21971001" cy="743673"/>
          </a:xfrm>
          <a:prstGeom prst="rect">
            <a:avLst/>
          </a:prstGeom>
        </p:spPr>
        <p:txBody>
          <a:bodyPr/>
          <a:lstStyle>
            <a:lvl1pPr defTabSz="457200">
              <a:defRPr b="0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 b="1" sz="8000"/>
            </a:pPr>
            <a:r>
              <a:rPr b="0" sz="4000"/>
              <a:t>How Ultraviolet Suppression Shapes Detection Rates</a:t>
            </a:r>
          </a:p>
        </p:txBody>
      </p:sp>
      <p:sp>
        <p:nvSpPr>
          <p:cNvPr id="73" name="Andrés Ponte Pérez"/>
          <p:cNvSpPr txBox="1"/>
          <p:nvPr/>
        </p:nvSpPr>
        <p:spPr>
          <a:xfrm>
            <a:off x="10526882" y="8380383"/>
            <a:ext cx="21971001" cy="74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57200"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 b="1"/>
            </a:pPr>
            <a:r>
              <a:rPr b="0"/>
              <a:t>Andrés Ponte Pérez</a:t>
            </a:r>
          </a:p>
        </p:txBody>
      </p:sp>
      <p:sp>
        <p:nvSpPr>
          <p:cNvPr id="74" name="University of Birmingham                                                                               NAM @ Durham, 9th July 2025"/>
          <p:cNvSpPr txBox="1"/>
          <p:nvPr/>
        </p:nvSpPr>
        <p:spPr>
          <a:xfrm>
            <a:off x="10488782" y="8942936"/>
            <a:ext cx="21971001" cy="74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572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 b="1"/>
            </a:pPr>
            <a:r>
              <a:rPr b="0"/>
              <a:t>University of Birmingham                                                                               NAM @ Durham, 9th July 2025</a:t>
            </a:r>
          </a:p>
        </p:txBody>
      </p:sp>
      <p:sp>
        <p:nvSpPr>
          <p:cNvPr id="75" name="Line"/>
          <p:cNvSpPr/>
          <p:nvPr/>
        </p:nvSpPr>
        <p:spPr>
          <a:xfrm>
            <a:off x="10561290" y="9478991"/>
            <a:ext cx="14186335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6" name="aip981@student.bham.ac.uk"/>
          <p:cNvSpPr txBox="1"/>
          <p:nvPr/>
        </p:nvSpPr>
        <p:spPr>
          <a:xfrm>
            <a:off x="20100387" y="12984967"/>
            <a:ext cx="21971001" cy="74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572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aip981@student.bham.ac.uk</a:t>
            </a:r>
          </a:p>
        </p:txBody>
      </p:sp>
      <p:pic>
        <p:nvPicPr>
          <p:cNvPr id="77" name="Compact horizontal - Light gray RGB - use over black.png" descr="Compact horizontal - Light gray RGB - use over bla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41327" y="11756969"/>
            <a:ext cx="8162384" cy="2125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UoB_Crest_Logo_RGB_NEG_Landscape.png" descr="UoB_Crest_Logo_RGB_NEG_Landscap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98004" y="12270726"/>
            <a:ext cx="4315744" cy="1097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xit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1000" fill="hold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xit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xit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xit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xit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xit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xit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6"/>
      <p:bldP build="whole" bldLvl="1" animBg="1" rev="0" advAuto="0" spid="72" grpId="2"/>
      <p:bldP build="whole" bldLvl="1" animBg="1" rev="0" advAuto="0" spid="71" grpId="1"/>
      <p:bldP build="whole" bldLvl="1" animBg="1" rev="0" advAuto="0" spid="73" grpId="3"/>
      <p:bldP build="whole" bldLvl="1" animBg="1" rev="0" advAuto="0" spid="75" grpId="5"/>
      <p:bldP build="whole" bldLvl="1" animBg="1" rev="0" advAuto="0" spid="74" grpId="4"/>
      <p:bldP build="whole" bldLvl="1" animBg="1" rev="0" advAuto="0" spid="78" grpId="7"/>
      <p:bldP build="whole" bldLvl="1" animBg="1" rev="0" advAuto="0" spid="76" grpId="8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20230209 Illustration for the home page Rubin on top of Cerro Pachon.jpg" descr="20230209 Illustration for the home page Rubin on top of Cerro Pachon.jpg"/>
          <p:cNvPicPr>
            <a:picLocks noChangeAspect="1"/>
          </p:cNvPicPr>
          <p:nvPr/>
        </p:nvPicPr>
        <p:blipFill>
          <a:blip r:embed="rId2">
            <a:extLst/>
          </a:blip>
          <a:srcRect l="17" t="36206" r="30366" b="17064"/>
          <a:stretch>
            <a:fillRect/>
          </a:stretch>
        </p:blipFill>
        <p:spPr>
          <a:xfrm>
            <a:off x="-1374621" y="7902847"/>
            <a:ext cx="16981488" cy="7125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2" fill="norm" stroke="1" extrusionOk="0">
                <a:moveTo>
                  <a:pt x="9854" y="3"/>
                </a:moveTo>
                <a:cubicBezTo>
                  <a:pt x="9839" y="-8"/>
                  <a:pt x="9815" y="11"/>
                  <a:pt x="9772" y="52"/>
                </a:cubicBezTo>
                <a:cubicBezTo>
                  <a:pt x="9744" y="78"/>
                  <a:pt x="9685" y="68"/>
                  <a:pt x="9631" y="34"/>
                </a:cubicBezTo>
                <a:cubicBezTo>
                  <a:pt x="9607" y="50"/>
                  <a:pt x="9577" y="59"/>
                  <a:pt x="9540" y="59"/>
                </a:cubicBezTo>
                <a:cubicBezTo>
                  <a:pt x="9474" y="59"/>
                  <a:pt x="9392" y="94"/>
                  <a:pt x="9358" y="137"/>
                </a:cubicBezTo>
                <a:cubicBezTo>
                  <a:pt x="9316" y="191"/>
                  <a:pt x="9286" y="193"/>
                  <a:pt x="9265" y="142"/>
                </a:cubicBezTo>
                <a:cubicBezTo>
                  <a:pt x="9225" y="48"/>
                  <a:pt x="8957" y="112"/>
                  <a:pt x="8831" y="246"/>
                </a:cubicBezTo>
                <a:cubicBezTo>
                  <a:pt x="8779" y="301"/>
                  <a:pt x="8678" y="347"/>
                  <a:pt x="8608" y="347"/>
                </a:cubicBezTo>
                <a:cubicBezTo>
                  <a:pt x="8537" y="347"/>
                  <a:pt x="8458" y="390"/>
                  <a:pt x="8431" y="443"/>
                </a:cubicBezTo>
                <a:cubicBezTo>
                  <a:pt x="8405" y="496"/>
                  <a:pt x="8289" y="628"/>
                  <a:pt x="8173" y="735"/>
                </a:cubicBezTo>
                <a:cubicBezTo>
                  <a:pt x="8057" y="842"/>
                  <a:pt x="7892" y="1029"/>
                  <a:pt x="7807" y="1151"/>
                </a:cubicBezTo>
                <a:lnTo>
                  <a:pt x="7714" y="1283"/>
                </a:lnTo>
                <a:cubicBezTo>
                  <a:pt x="7684" y="1345"/>
                  <a:pt x="7660" y="1404"/>
                  <a:pt x="7645" y="1460"/>
                </a:cubicBezTo>
                <a:lnTo>
                  <a:pt x="7570" y="2384"/>
                </a:lnTo>
                <a:cubicBezTo>
                  <a:pt x="7524" y="2940"/>
                  <a:pt x="7468" y="3488"/>
                  <a:pt x="7443" y="3601"/>
                </a:cubicBezTo>
                <a:cubicBezTo>
                  <a:pt x="7419" y="3716"/>
                  <a:pt x="7393" y="4111"/>
                  <a:pt x="7383" y="4498"/>
                </a:cubicBezTo>
                <a:cubicBezTo>
                  <a:pt x="7374" y="4878"/>
                  <a:pt x="7354" y="5226"/>
                  <a:pt x="7339" y="5272"/>
                </a:cubicBezTo>
                <a:cubicBezTo>
                  <a:pt x="7325" y="5317"/>
                  <a:pt x="7262" y="5376"/>
                  <a:pt x="7200" y="5403"/>
                </a:cubicBezTo>
                <a:cubicBezTo>
                  <a:pt x="7139" y="5429"/>
                  <a:pt x="7056" y="5500"/>
                  <a:pt x="7017" y="5560"/>
                </a:cubicBezTo>
                <a:cubicBezTo>
                  <a:pt x="6970" y="5634"/>
                  <a:pt x="6913" y="5654"/>
                  <a:pt x="6843" y="5623"/>
                </a:cubicBezTo>
                <a:cubicBezTo>
                  <a:pt x="6772" y="5591"/>
                  <a:pt x="6686" y="5623"/>
                  <a:pt x="6568" y="5730"/>
                </a:cubicBezTo>
                <a:cubicBezTo>
                  <a:pt x="6530" y="5763"/>
                  <a:pt x="6475" y="5804"/>
                  <a:pt x="6421" y="5842"/>
                </a:cubicBezTo>
                <a:cubicBezTo>
                  <a:pt x="6431" y="6151"/>
                  <a:pt x="6359" y="7744"/>
                  <a:pt x="6328" y="7818"/>
                </a:cubicBezTo>
                <a:cubicBezTo>
                  <a:pt x="6315" y="7851"/>
                  <a:pt x="5958" y="7973"/>
                  <a:pt x="5536" y="8089"/>
                </a:cubicBezTo>
                <a:cubicBezTo>
                  <a:pt x="5114" y="8206"/>
                  <a:pt x="4624" y="8383"/>
                  <a:pt x="4448" y="8483"/>
                </a:cubicBezTo>
                <a:cubicBezTo>
                  <a:pt x="4190" y="8629"/>
                  <a:pt x="4107" y="8649"/>
                  <a:pt x="4026" y="8589"/>
                </a:cubicBezTo>
                <a:cubicBezTo>
                  <a:pt x="3971" y="8548"/>
                  <a:pt x="3770" y="8503"/>
                  <a:pt x="3579" y="8489"/>
                </a:cubicBezTo>
                <a:cubicBezTo>
                  <a:pt x="3389" y="8475"/>
                  <a:pt x="3138" y="8439"/>
                  <a:pt x="3022" y="8409"/>
                </a:cubicBezTo>
                <a:cubicBezTo>
                  <a:pt x="2906" y="8380"/>
                  <a:pt x="2798" y="8365"/>
                  <a:pt x="2781" y="8377"/>
                </a:cubicBezTo>
                <a:cubicBezTo>
                  <a:pt x="2764" y="8389"/>
                  <a:pt x="2697" y="8407"/>
                  <a:pt x="2631" y="8418"/>
                </a:cubicBezTo>
                <a:cubicBezTo>
                  <a:pt x="2447" y="8447"/>
                  <a:pt x="1975" y="8600"/>
                  <a:pt x="1948" y="8640"/>
                </a:cubicBezTo>
                <a:cubicBezTo>
                  <a:pt x="1935" y="8660"/>
                  <a:pt x="1839" y="8694"/>
                  <a:pt x="1735" y="8716"/>
                </a:cubicBezTo>
                <a:cubicBezTo>
                  <a:pt x="1631" y="8738"/>
                  <a:pt x="1531" y="8786"/>
                  <a:pt x="1512" y="8821"/>
                </a:cubicBezTo>
                <a:cubicBezTo>
                  <a:pt x="1494" y="8856"/>
                  <a:pt x="1440" y="8896"/>
                  <a:pt x="1392" y="8908"/>
                </a:cubicBezTo>
                <a:cubicBezTo>
                  <a:pt x="1300" y="8933"/>
                  <a:pt x="1279" y="8948"/>
                  <a:pt x="1109" y="9102"/>
                </a:cubicBezTo>
                <a:cubicBezTo>
                  <a:pt x="1051" y="9155"/>
                  <a:pt x="943" y="9204"/>
                  <a:pt x="868" y="9212"/>
                </a:cubicBezTo>
                <a:cubicBezTo>
                  <a:pt x="779" y="9220"/>
                  <a:pt x="635" y="9334"/>
                  <a:pt x="446" y="9547"/>
                </a:cubicBezTo>
                <a:cubicBezTo>
                  <a:pt x="289" y="9724"/>
                  <a:pt x="123" y="9890"/>
                  <a:pt x="77" y="9916"/>
                </a:cubicBezTo>
                <a:lnTo>
                  <a:pt x="9" y="9955"/>
                </a:lnTo>
                <a:lnTo>
                  <a:pt x="2" y="19173"/>
                </a:lnTo>
                <a:lnTo>
                  <a:pt x="0" y="21592"/>
                </a:lnTo>
                <a:lnTo>
                  <a:pt x="21600" y="21592"/>
                </a:lnTo>
                <a:lnTo>
                  <a:pt x="21600" y="18057"/>
                </a:lnTo>
                <a:cubicBezTo>
                  <a:pt x="21560" y="18021"/>
                  <a:pt x="21519" y="17985"/>
                  <a:pt x="21479" y="17941"/>
                </a:cubicBezTo>
                <a:cubicBezTo>
                  <a:pt x="21427" y="17885"/>
                  <a:pt x="21380" y="17828"/>
                  <a:pt x="21354" y="17784"/>
                </a:cubicBezTo>
                <a:cubicBezTo>
                  <a:pt x="21339" y="17759"/>
                  <a:pt x="21326" y="17740"/>
                  <a:pt x="21312" y="17719"/>
                </a:cubicBezTo>
                <a:cubicBezTo>
                  <a:pt x="21278" y="17673"/>
                  <a:pt x="21250" y="17639"/>
                  <a:pt x="21243" y="17639"/>
                </a:cubicBezTo>
                <a:cubicBezTo>
                  <a:pt x="21231" y="17639"/>
                  <a:pt x="21148" y="17552"/>
                  <a:pt x="21058" y="17446"/>
                </a:cubicBezTo>
                <a:cubicBezTo>
                  <a:pt x="21056" y="17444"/>
                  <a:pt x="21055" y="17443"/>
                  <a:pt x="21053" y="17440"/>
                </a:cubicBezTo>
                <a:cubicBezTo>
                  <a:pt x="21028" y="17412"/>
                  <a:pt x="21008" y="17392"/>
                  <a:pt x="20980" y="17361"/>
                </a:cubicBezTo>
                <a:cubicBezTo>
                  <a:pt x="20845" y="17209"/>
                  <a:pt x="20714" y="17064"/>
                  <a:pt x="20689" y="17039"/>
                </a:cubicBezTo>
                <a:cubicBezTo>
                  <a:pt x="20664" y="17014"/>
                  <a:pt x="20624" y="16964"/>
                  <a:pt x="20599" y="16927"/>
                </a:cubicBezTo>
                <a:cubicBezTo>
                  <a:pt x="20574" y="16890"/>
                  <a:pt x="20489" y="16808"/>
                  <a:pt x="20411" y="16746"/>
                </a:cubicBezTo>
                <a:cubicBezTo>
                  <a:pt x="20056" y="16467"/>
                  <a:pt x="19972" y="16393"/>
                  <a:pt x="19824" y="16228"/>
                </a:cubicBezTo>
                <a:cubicBezTo>
                  <a:pt x="19785" y="16184"/>
                  <a:pt x="19749" y="16144"/>
                  <a:pt x="19719" y="16114"/>
                </a:cubicBezTo>
                <a:cubicBezTo>
                  <a:pt x="19717" y="16112"/>
                  <a:pt x="19714" y="16109"/>
                  <a:pt x="19712" y="16108"/>
                </a:cubicBezTo>
                <a:cubicBezTo>
                  <a:pt x="19685" y="16081"/>
                  <a:pt x="19664" y="16064"/>
                  <a:pt x="19658" y="16062"/>
                </a:cubicBezTo>
                <a:cubicBezTo>
                  <a:pt x="19646" y="16058"/>
                  <a:pt x="19580" y="16007"/>
                  <a:pt x="19511" y="15949"/>
                </a:cubicBezTo>
                <a:cubicBezTo>
                  <a:pt x="19477" y="15920"/>
                  <a:pt x="19438" y="15893"/>
                  <a:pt x="19404" y="15874"/>
                </a:cubicBezTo>
                <a:cubicBezTo>
                  <a:pt x="19369" y="15856"/>
                  <a:pt x="19337" y="15844"/>
                  <a:pt x="19319" y="15844"/>
                </a:cubicBezTo>
                <a:cubicBezTo>
                  <a:pt x="19282" y="15844"/>
                  <a:pt x="19219" y="15785"/>
                  <a:pt x="19180" y="15712"/>
                </a:cubicBezTo>
                <a:cubicBezTo>
                  <a:pt x="19154" y="15664"/>
                  <a:pt x="19091" y="15607"/>
                  <a:pt x="19021" y="15558"/>
                </a:cubicBezTo>
                <a:cubicBezTo>
                  <a:pt x="19006" y="15548"/>
                  <a:pt x="18990" y="15537"/>
                  <a:pt x="18973" y="15527"/>
                </a:cubicBezTo>
                <a:cubicBezTo>
                  <a:pt x="18953" y="15515"/>
                  <a:pt x="18933" y="15502"/>
                  <a:pt x="18912" y="15493"/>
                </a:cubicBezTo>
                <a:cubicBezTo>
                  <a:pt x="18825" y="15454"/>
                  <a:pt x="18727" y="15404"/>
                  <a:pt x="18656" y="15364"/>
                </a:cubicBezTo>
                <a:cubicBezTo>
                  <a:pt x="18594" y="15340"/>
                  <a:pt x="18534" y="15321"/>
                  <a:pt x="18475" y="15307"/>
                </a:cubicBezTo>
                <a:cubicBezTo>
                  <a:pt x="18462" y="15311"/>
                  <a:pt x="18451" y="15317"/>
                  <a:pt x="18443" y="15327"/>
                </a:cubicBezTo>
                <a:cubicBezTo>
                  <a:pt x="18411" y="15370"/>
                  <a:pt x="18342" y="15326"/>
                  <a:pt x="18228" y="15191"/>
                </a:cubicBezTo>
                <a:cubicBezTo>
                  <a:pt x="18159" y="15110"/>
                  <a:pt x="18046" y="15019"/>
                  <a:pt x="17944" y="14960"/>
                </a:cubicBezTo>
                <a:cubicBezTo>
                  <a:pt x="17943" y="14960"/>
                  <a:pt x="17943" y="14961"/>
                  <a:pt x="17943" y="14960"/>
                </a:cubicBezTo>
                <a:cubicBezTo>
                  <a:pt x="17928" y="14955"/>
                  <a:pt x="17912" y="14948"/>
                  <a:pt x="17899" y="14946"/>
                </a:cubicBezTo>
                <a:cubicBezTo>
                  <a:pt x="17824" y="14935"/>
                  <a:pt x="17755" y="14907"/>
                  <a:pt x="17745" y="14883"/>
                </a:cubicBezTo>
                <a:cubicBezTo>
                  <a:pt x="17742" y="14876"/>
                  <a:pt x="17735" y="14870"/>
                  <a:pt x="17726" y="14864"/>
                </a:cubicBezTo>
                <a:cubicBezTo>
                  <a:pt x="17715" y="14860"/>
                  <a:pt x="17703" y="14855"/>
                  <a:pt x="17693" y="14851"/>
                </a:cubicBezTo>
                <a:cubicBezTo>
                  <a:pt x="17673" y="14845"/>
                  <a:pt x="17652" y="14840"/>
                  <a:pt x="17629" y="14840"/>
                </a:cubicBezTo>
                <a:cubicBezTo>
                  <a:pt x="17574" y="14840"/>
                  <a:pt x="17522" y="14807"/>
                  <a:pt x="17512" y="14768"/>
                </a:cubicBezTo>
                <a:cubicBezTo>
                  <a:pt x="17511" y="14767"/>
                  <a:pt x="17511" y="14766"/>
                  <a:pt x="17510" y="14766"/>
                </a:cubicBezTo>
                <a:cubicBezTo>
                  <a:pt x="17461" y="14740"/>
                  <a:pt x="17417" y="14715"/>
                  <a:pt x="17378" y="14690"/>
                </a:cubicBezTo>
                <a:cubicBezTo>
                  <a:pt x="17334" y="14681"/>
                  <a:pt x="17286" y="14659"/>
                  <a:pt x="17262" y="14626"/>
                </a:cubicBezTo>
                <a:cubicBezTo>
                  <a:pt x="17246" y="14604"/>
                  <a:pt x="17179" y="14546"/>
                  <a:pt x="17094" y="14476"/>
                </a:cubicBezTo>
                <a:cubicBezTo>
                  <a:pt x="17019" y="14448"/>
                  <a:pt x="16584" y="14093"/>
                  <a:pt x="16442" y="13949"/>
                </a:cubicBezTo>
                <a:cubicBezTo>
                  <a:pt x="16442" y="13980"/>
                  <a:pt x="16426" y="13968"/>
                  <a:pt x="16406" y="13921"/>
                </a:cubicBezTo>
                <a:cubicBezTo>
                  <a:pt x="16397" y="13899"/>
                  <a:pt x="16383" y="13879"/>
                  <a:pt x="16369" y="13864"/>
                </a:cubicBezTo>
                <a:cubicBezTo>
                  <a:pt x="16346" y="13847"/>
                  <a:pt x="16317" y="13836"/>
                  <a:pt x="16289" y="13836"/>
                </a:cubicBezTo>
                <a:cubicBezTo>
                  <a:pt x="16206" y="13836"/>
                  <a:pt x="16157" y="13731"/>
                  <a:pt x="16125" y="13499"/>
                </a:cubicBezTo>
                <a:cubicBezTo>
                  <a:pt x="16115" y="13460"/>
                  <a:pt x="16107" y="13421"/>
                  <a:pt x="16105" y="13386"/>
                </a:cubicBezTo>
                <a:cubicBezTo>
                  <a:pt x="16104" y="13375"/>
                  <a:pt x="16103" y="13365"/>
                  <a:pt x="16102" y="13355"/>
                </a:cubicBezTo>
                <a:cubicBezTo>
                  <a:pt x="16080" y="13246"/>
                  <a:pt x="16034" y="13201"/>
                  <a:pt x="15883" y="13109"/>
                </a:cubicBezTo>
                <a:cubicBezTo>
                  <a:pt x="15768" y="13040"/>
                  <a:pt x="15600" y="12935"/>
                  <a:pt x="15508" y="12875"/>
                </a:cubicBezTo>
                <a:cubicBezTo>
                  <a:pt x="15417" y="12815"/>
                  <a:pt x="15302" y="12769"/>
                  <a:pt x="15252" y="12773"/>
                </a:cubicBezTo>
                <a:cubicBezTo>
                  <a:pt x="15195" y="12777"/>
                  <a:pt x="15097" y="12697"/>
                  <a:pt x="15022" y="12607"/>
                </a:cubicBezTo>
                <a:cubicBezTo>
                  <a:pt x="14917" y="12511"/>
                  <a:pt x="14817" y="12393"/>
                  <a:pt x="14799" y="12324"/>
                </a:cubicBezTo>
                <a:cubicBezTo>
                  <a:pt x="14790" y="12287"/>
                  <a:pt x="14734" y="12257"/>
                  <a:pt x="14676" y="12257"/>
                </a:cubicBezTo>
                <a:cubicBezTo>
                  <a:pt x="14587" y="12257"/>
                  <a:pt x="14540" y="12183"/>
                  <a:pt x="14354" y="11748"/>
                </a:cubicBezTo>
                <a:cubicBezTo>
                  <a:pt x="14235" y="11468"/>
                  <a:pt x="14097" y="11199"/>
                  <a:pt x="14047" y="11149"/>
                </a:cubicBezTo>
                <a:cubicBezTo>
                  <a:pt x="13997" y="11099"/>
                  <a:pt x="13900" y="10921"/>
                  <a:pt x="13830" y="10755"/>
                </a:cubicBezTo>
                <a:cubicBezTo>
                  <a:pt x="13707" y="10460"/>
                  <a:pt x="13694" y="10449"/>
                  <a:pt x="13363" y="10319"/>
                </a:cubicBezTo>
                <a:cubicBezTo>
                  <a:pt x="12802" y="10100"/>
                  <a:pt x="12743" y="10054"/>
                  <a:pt x="12544" y="9689"/>
                </a:cubicBezTo>
                <a:lnTo>
                  <a:pt x="12360" y="9351"/>
                </a:lnTo>
                <a:lnTo>
                  <a:pt x="12112" y="9345"/>
                </a:lnTo>
                <a:cubicBezTo>
                  <a:pt x="11881" y="9340"/>
                  <a:pt x="11853" y="9323"/>
                  <a:pt x="11726" y="9106"/>
                </a:cubicBezTo>
                <a:cubicBezTo>
                  <a:pt x="11651" y="8977"/>
                  <a:pt x="11573" y="8863"/>
                  <a:pt x="11553" y="8853"/>
                </a:cubicBezTo>
                <a:cubicBezTo>
                  <a:pt x="11533" y="8843"/>
                  <a:pt x="11482" y="8800"/>
                  <a:pt x="11440" y="8758"/>
                </a:cubicBezTo>
                <a:cubicBezTo>
                  <a:pt x="11298" y="8619"/>
                  <a:pt x="11040" y="8592"/>
                  <a:pt x="10809" y="8693"/>
                </a:cubicBezTo>
                <a:cubicBezTo>
                  <a:pt x="10475" y="8839"/>
                  <a:pt x="10477" y="8850"/>
                  <a:pt x="10477" y="7442"/>
                </a:cubicBezTo>
                <a:cubicBezTo>
                  <a:pt x="10477" y="6927"/>
                  <a:pt x="10486" y="6481"/>
                  <a:pt x="10498" y="6329"/>
                </a:cubicBezTo>
                <a:lnTo>
                  <a:pt x="10470" y="6302"/>
                </a:lnTo>
                <a:lnTo>
                  <a:pt x="10492" y="5890"/>
                </a:lnTo>
                <a:cubicBezTo>
                  <a:pt x="10504" y="5663"/>
                  <a:pt x="10533" y="5389"/>
                  <a:pt x="10556" y="5282"/>
                </a:cubicBezTo>
                <a:cubicBezTo>
                  <a:pt x="10589" y="5132"/>
                  <a:pt x="10598" y="4699"/>
                  <a:pt x="10598" y="3345"/>
                </a:cubicBezTo>
                <a:cubicBezTo>
                  <a:pt x="10598" y="3329"/>
                  <a:pt x="10597" y="3315"/>
                  <a:pt x="10597" y="3299"/>
                </a:cubicBezTo>
                <a:cubicBezTo>
                  <a:pt x="10596" y="3190"/>
                  <a:pt x="10594" y="3095"/>
                  <a:pt x="10593" y="2979"/>
                </a:cubicBezTo>
                <a:cubicBezTo>
                  <a:pt x="10587" y="2356"/>
                  <a:pt x="10578" y="1789"/>
                  <a:pt x="10570" y="1381"/>
                </a:cubicBezTo>
                <a:cubicBezTo>
                  <a:pt x="10550" y="806"/>
                  <a:pt x="10522" y="423"/>
                  <a:pt x="10485" y="298"/>
                </a:cubicBezTo>
                <a:cubicBezTo>
                  <a:pt x="10476" y="280"/>
                  <a:pt x="10465" y="263"/>
                  <a:pt x="10451" y="249"/>
                </a:cubicBezTo>
                <a:cubicBezTo>
                  <a:pt x="10410" y="224"/>
                  <a:pt x="10311" y="204"/>
                  <a:pt x="10204" y="203"/>
                </a:cubicBezTo>
                <a:lnTo>
                  <a:pt x="9977" y="203"/>
                </a:lnTo>
                <a:cubicBezTo>
                  <a:pt x="9948" y="313"/>
                  <a:pt x="9901" y="286"/>
                  <a:pt x="9884" y="131"/>
                </a:cubicBezTo>
                <a:cubicBezTo>
                  <a:pt x="9875" y="54"/>
                  <a:pt x="9869" y="13"/>
                  <a:pt x="9854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2" name="The Legacy Survey of Space and Time (LSST)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The Legacy Survey of Space and Time (LSST)</a:t>
            </a:r>
          </a:p>
        </p:txBody>
      </p:sp>
      <p:sp>
        <p:nvSpPr>
          <p:cNvPr id="203" name="10 year survey commencing this year (2025).…"/>
          <p:cNvSpPr txBox="1"/>
          <p:nvPr/>
        </p:nvSpPr>
        <p:spPr>
          <a:xfrm>
            <a:off x="1113549" y="2766886"/>
            <a:ext cx="22156902" cy="4394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3504" indent="-603504" algn="l" defTabSz="2413955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5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10 year survey commencing this year (2025).</a:t>
            </a:r>
          </a:p>
          <a:p>
            <a:pPr marL="603504" indent="-603504" algn="l" defTabSz="2413955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5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Will take multi-band </a:t>
            </a:r>
            <a:r>
              <a:rPr i="1"/>
              <a:t>ugrizy </a:t>
            </a:r>
            <a:r>
              <a:t>images of ~20 000 deg</a:t>
            </a:r>
            <a:r>
              <a:rPr baseline="31999"/>
              <a:t>2</a:t>
            </a:r>
            <a:r>
              <a:t> of the sky.</a:t>
            </a:r>
          </a:p>
          <a:p>
            <a:pPr marL="603504" indent="-603504" algn="l" defTabSz="2413955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5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All sky cadence of 2-3 days.</a:t>
            </a:r>
          </a:p>
          <a:p>
            <a:pPr marL="603504" indent="-603504" algn="l" defTabSz="2413955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5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Limiting magnitude of ∼ 24.</a:t>
            </a:r>
          </a:p>
        </p:txBody>
      </p:sp>
      <p:sp>
        <p:nvSpPr>
          <p:cNvPr id="204" name="WIDE"/>
          <p:cNvSpPr txBox="1"/>
          <p:nvPr/>
        </p:nvSpPr>
        <p:spPr>
          <a:xfrm>
            <a:off x="19096749" y="3935055"/>
            <a:ext cx="2632041" cy="86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4800">
                <a:solidFill>
                  <a:schemeClr val="accent6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WIDE</a:t>
            </a:r>
          </a:p>
        </p:txBody>
      </p:sp>
      <p:sp>
        <p:nvSpPr>
          <p:cNvPr id="205" name="FAST"/>
          <p:cNvSpPr txBox="1"/>
          <p:nvPr/>
        </p:nvSpPr>
        <p:spPr>
          <a:xfrm>
            <a:off x="9495549" y="5179655"/>
            <a:ext cx="2632041" cy="86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4800">
                <a:solidFill>
                  <a:schemeClr val="accent6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FAST</a:t>
            </a:r>
          </a:p>
        </p:txBody>
      </p:sp>
      <p:sp>
        <p:nvSpPr>
          <p:cNvPr id="206" name="DEEP"/>
          <p:cNvSpPr txBox="1"/>
          <p:nvPr/>
        </p:nvSpPr>
        <p:spPr>
          <a:xfrm>
            <a:off x="9851149" y="6424255"/>
            <a:ext cx="2632041" cy="86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4800">
                <a:solidFill>
                  <a:schemeClr val="accent6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DEEP</a:t>
            </a:r>
          </a:p>
        </p:txBody>
      </p:sp>
      <p:grpSp>
        <p:nvGrpSpPr>
          <p:cNvPr id="209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207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3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3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208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210" name="2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7" dur="1000" fill="hold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3"/>
      <p:bldP build="whole" bldLvl="1" animBg="1" rev="0" advAuto="0" spid="210" grpId="4"/>
      <p:bldP build="whole" bldLvl="1" animBg="1" rev="0" advAuto="0" spid="205" grpId="2"/>
      <p:bldP build="whole" bldLvl="1" animBg="1" rev="0" advAuto="0" spid="20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0"/>
          <p:cNvSpPr txBox="1"/>
          <p:nvPr/>
        </p:nvSpPr>
        <p:spPr>
          <a:xfrm>
            <a:off x="14500242" y="9072520"/>
            <a:ext cx="6164031" cy="366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15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13" name="1"/>
          <p:cNvSpPr txBox="1"/>
          <p:nvPr/>
        </p:nvSpPr>
        <p:spPr>
          <a:xfrm>
            <a:off x="14500242" y="9072520"/>
            <a:ext cx="6164031" cy="366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15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14" name="2"/>
          <p:cNvSpPr txBox="1"/>
          <p:nvPr/>
        </p:nvSpPr>
        <p:spPr>
          <a:xfrm>
            <a:off x="14500242" y="9072520"/>
            <a:ext cx="6164031" cy="366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15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5" name="3"/>
          <p:cNvSpPr txBox="1"/>
          <p:nvPr/>
        </p:nvSpPr>
        <p:spPr>
          <a:xfrm>
            <a:off x="14500242" y="9072520"/>
            <a:ext cx="6164031" cy="366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15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16" name="5"/>
          <p:cNvSpPr txBox="1"/>
          <p:nvPr/>
        </p:nvSpPr>
        <p:spPr>
          <a:xfrm>
            <a:off x="14500242" y="9072520"/>
            <a:ext cx="6164031" cy="366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15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17" name="10"/>
          <p:cNvSpPr txBox="1"/>
          <p:nvPr/>
        </p:nvSpPr>
        <p:spPr>
          <a:xfrm>
            <a:off x="14500242" y="9072520"/>
            <a:ext cx="6164031" cy="366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15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18" name="50"/>
          <p:cNvSpPr txBox="1"/>
          <p:nvPr/>
        </p:nvSpPr>
        <p:spPr>
          <a:xfrm>
            <a:off x="14500242" y="9072520"/>
            <a:ext cx="6164031" cy="366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15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50</a:t>
            </a:r>
          </a:p>
        </p:txBody>
      </p:sp>
      <p:sp>
        <p:nvSpPr>
          <p:cNvPr id="219" name="100"/>
          <p:cNvSpPr txBox="1"/>
          <p:nvPr/>
        </p:nvSpPr>
        <p:spPr>
          <a:xfrm>
            <a:off x="14500242" y="9072520"/>
            <a:ext cx="6164031" cy="366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15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220" name="500"/>
          <p:cNvSpPr txBox="1"/>
          <p:nvPr/>
        </p:nvSpPr>
        <p:spPr>
          <a:xfrm>
            <a:off x="14500242" y="9072520"/>
            <a:ext cx="6164031" cy="366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15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500</a:t>
            </a:r>
          </a:p>
        </p:txBody>
      </p:sp>
      <p:sp>
        <p:nvSpPr>
          <p:cNvPr id="221" name="1000+"/>
          <p:cNvSpPr txBox="1"/>
          <p:nvPr/>
        </p:nvSpPr>
        <p:spPr>
          <a:xfrm>
            <a:off x="14500242" y="9072520"/>
            <a:ext cx="6164031" cy="366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2340805">
              <a:lnSpc>
                <a:spcPct val="90000"/>
              </a:lnSpc>
              <a:spcBef>
                <a:spcPts val="4300"/>
              </a:spcBef>
              <a:defRPr b="1" sz="144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1000+</a:t>
            </a:r>
          </a:p>
        </p:txBody>
      </p:sp>
      <p:sp>
        <p:nvSpPr>
          <p:cNvPr id="222" name="Science Case: Strongly Lensed Supernovae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Science Case: Strongly Lensed Supernovae</a:t>
            </a:r>
          </a:p>
        </p:txBody>
      </p:sp>
      <p:sp>
        <p:nvSpPr>
          <p:cNvPr id="223" name="Strong lensing is rare, roughly 1/1000 objects are strongly lensed.…"/>
          <p:cNvSpPr txBox="1"/>
          <p:nvPr/>
        </p:nvSpPr>
        <p:spPr>
          <a:xfrm>
            <a:off x="1113549" y="2766886"/>
            <a:ext cx="22156902" cy="4394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3504" indent="-603504" algn="l" defTabSz="2413955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5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Strong lensing is rare, roughly 1/1000 objects are strongly lensed. </a:t>
            </a:r>
          </a:p>
          <a:p>
            <a:pPr marL="603504" indent="-603504" algn="l" defTabSz="2413955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5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Supernovae evolve relatively fast around peak brightness.</a:t>
            </a:r>
          </a:p>
          <a:p>
            <a:pPr marL="603504" indent="-603504" algn="l" defTabSz="2413955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5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Cosmic supernova rate increases with distance.</a:t>
            </a:r>
          </a:p>
          <a:p>
            <a:pPr marL="603504" indent="-603504" algn="l" defTabSz="2413955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5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Probability of lensing increases with distance.</a:t>
            </a:r>
          </a:p>
        </p:txBody>
      </p:sp>
      <p:sp>
        <p:nvSpPr>
          <p:cNvPr id="224" name="WIDE"/>
          <p:cNvSpPr txBox="1"/>
          <p:nvPr/>
        </p:nvSpPr>
        <p:spPr>
          <a:xfrm>
            <a:off x="19376149" y="2360255"/>
            <a:ext cx="2632041" cy="86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4800">
                <a:solidFill>
                  <a:schemeClr val="accent6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WIDE</a:t>
            </a:r>
          </a:p>
        </p:txBody>
      </p:sp>
      <p:sp>
        <p:nvSpPr>
          <p:cNvPr id="225" name="DEEP"/>
          <p:cNvSpPr txBox="1"/>
          <p:nvPr/>
        </p:nvSpPr>
        <p:spPr>
          <a:xfrm>
            <a:off x="19376149" y="3020655"/>
            <a:ext cx="2632041" cy="86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4800">
                <a:solidFill>
                  <a:schemeClr val="accent6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DEEP</a:t>
            </a:r>
          </a:p>
        </p:txBody>
      </p:sp>
      <p:sp>
        <p:nvSpPr>
          <p:cNvPr id="226" name="FAST"/>
          <p:cNvSpPr txBox="1"/>
          <p:nvPr/>
        </p:nvSpPr>
        <p:spPr>
          <a:xfrm>
            <a:off x="17115549" y="3985855"/>
            <a:ext cx="2632041" cy="86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4800">
                <a:solidFill>
                  <a:schemeClr val="accent6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FAST</a:t>
            </a:r>
          </a:p>
        </p:txBody>
      </p:sp>
      <p:sp>
        <p:nvSpPr>
          <p:cNvPr id="227" name="DEEP"/>
          <p:cNvSpPr txBox="1"/>
          <p:nvPr/>
        </p:nvSpPr>
        <p:spPr>
          <a:xfrm>
            <a:off x="14473949" y="5154255"/>
            <a:ext cx="2632041" cy="86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4800">
                <a:solidFill>
                  <a:schemeClr val="accent6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DEEP</a:t>
            </a:r>
          </a:p>
        </p:txBody>
      </p:sp>
      <p:sp>
        <p:nvSpPr>
          <p:cNvPr id="228" name="DEEP"/>
          <p:cNvSpPr txBox="1"/>
          <p:nvPr/>
        </p:nvSpPr>
        <p:spPr>
          <a:xfrm>
            <a:off x="14118349" y="6360755"/>
            <a:ext cx="2632041" cy="86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4800">
                <a:solidFill>
                  <a:schemeClr val="accent6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DEEP</a:t>
            </a:r>
          </a:p>
        </p:txBody>
      </p:sp>
      <p:sp>
        <p:nvSpPr>
          <p:cNvPr id="229" name="To date:"/>
          <p:cNvSpPr txBox="1"/>
          <p:nvPr/>
        </p:nvSpPr>
        <p:spPr>
          <a:xfrm>
            <a:off x="6345949" y="8642556"/>
            <a:ext cx="2533418" cy="98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2316421">
              <a:lnSpc>
                <a:spcPct val="90000"/>
              </a:lnSpc>
              <a:spcBef>
                <a:spcPts val="4200"/>
              </a:spcBef>
              <a:defRPr b="1" sz="456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To date:</a:t>
            </a:r>
          </a:p>
        </p:txBody>
      </p:sp>
      <p:sp>
        <p:nvSpPr>
          <p:cNvPr id="230" name="By 2035 with LSST:"/>
          <p:cNvSpPr txBox="1"/>
          <p:nvPr/>
        </p:nvSpPr>
        <p:spPr>
          <a:xfrm>
            <a:off x="14677149" y="8642556"/>
            <a:ext cx="5810216" cy="98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2292038">
              <a:lnSpc>
                <a:spcPct val="90000"/>
              </a:lnSpc>
              <a:spcBef>
                <a:spcPts val="4200"/>
              </a:spcBef>
              <a:defRPr b="1" sz="451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By 2035 with LSST:</a:t>
            </a:r>
          </a:p>
        </p:txBody>
      </p:sp>
      <p:sp>
        <p:nvSpPr>
          <p:cNvPr id="231" name="8"/>
          <p:cNvSpPr txBox="1"/>
          <p:nvPr/>
        </p:nvSpPr>
        <p:spPr>
          <a:xfrm>
            <a:off x="4530642" y="9072520"/>
            <a:ext cx="6164031" cy="366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232" name="Rectangle"/>
          <p:cNvSpPr/>
          <p:nvPr/>
        </p:nvSpPr>
        <p:spPr>
          <a:xfrm>
            <a:off x="4196705" y="8497706"/>
            <a:ext cx="6831906" cy="4230887"/>
          </a:xfrm>
          <a:prstGeom prst="rect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3" name="Rectangle"/>
          <p:cNvSpPr/>
          <p:nvPr/>
        </p:nvSpPr>
        <p:spPr>
          <a:xfrm>
            <a:off x="14166304" y="8477456"/>
            <a:ext cx="6831906" cy="4230887"/>
          </a:xfrm>
          <a:prstGeom prst="rect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36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234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235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237" name="3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Class="exit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7" dur="500" fill="hold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4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Class="exit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55" dur="4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Class="exit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3" dur="300" fill="hold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"/>
                            </p:stCondLst>
                            <p:childTnLst>
                              <p:par>
                                <p:cTn id="66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2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"/>
                            </p:stCondLst>
                            <p:childTnLst>
                              <p:par>
                                <p:cTn id="70" presetClass="exit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71" dur="200" fill="hold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00"/>
                            </p:stCondLst>
                            <p:childTnLst>
                              <p:par>
                                <p:cTn id="74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"/>
                            </p:stCondLst>
                            <p:childTnLst>
                              <p:par>
                                <p:cTn id="78" presetClass="exit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79" dur="100" fill="hold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00"/>
                            </p:stCondLst>
                            <p:childTnLst>
                              <p:par>
                                <p:cTn id="86" presetClass="exit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87" dur="200" fill="hold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00"/>
                            </p:stCondLst>
                            <p:childTnLst>
                              <p:par>
                                <p:cTn id="90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"/>
                            </p:stCondLst>
                            <p:childTnLst>
                              <p:par>
                                <p:cTn id="94" presetClass="exit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95" dur="300" fill="hold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0" dur="4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Class="exit" nodeType="after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3" dur="400" fill="hold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800"/>
                            </p:stCondLst>
                            <p:childTnLst>
                              <p:par>
                                <p:cTn id="106" presetClass="entr" nodeType="after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300"/>
                            </p:stCondLst>
                            <p:childTnLst>
                              <p:par>
                                <p:cTn id="110" presetClass="exit" nodeType="after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1" dur="500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800"/>
                            </p:stCondLst>
                            <p:childTnLst>
                              <p:par>
                                <p:cTn id="114" presetClass="entr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6" dur="6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400"/>
                            </p:stCondLst>
                            <p:childTnLst>
                              <p:par>
                                <p:cTn id="118" presetClass="exit" nodeType="afterEffect" presetSubtype="8" presetID="22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19" dur="1000" fill="hold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9"/>
      <p:bldP build="whole" bldLvl="1" animBg="1" rev="0" advAuto="0" spid="218" grpId="23"/>
      <p:bldP build="whole" bldLvl="1" animBg="1" rev="0" advAuto="0" spid="214" grpId="15"/>
      <p:bldP build="whole" bldLvl="1" animBg="1" rev="0" advAuto="0" spid="214" grpId="16"/>
      <p:bldP build="whole" bldLvl="1" animBg="1" rev="0" advAuto="0" spid="218" grpId="24"/>
      <p:bldP build="whole" bldLvl="1" animBg="1" rev="0" advAuto="0" spid="220" grpId="27"/>
      <p:bldP build="whole" bldLvl="1" animBg="1" rev="0" advAuto="0" spid="216" grpId="19"/>
      <p:bldP build="whole" bldLvl="1" animBg="1" rev="0" advAuto="0" spid="216" grpId="20"/>
      <p:bldP build="whole" bldLvl="1" animBg="1" rev="0" advAuto="0" spid="217" grpId="21"/>
      <p:bldP build="whole" bldLvl="1" animBg="1" rev="0" advAuto="0" spid="217" grpId="22"/>
      <p:bldP build="whole" bldLvl="1" animBg="1" rev="0" advAuto="0" spid="219" grpId="25"/>
      <p:bldP build="whole" bldLvl="1" animBg="1" rev="0" advAuto="0" spid="219" grpId="26"/>
      <p:bldP build="whole" bldLvl="1" animBg="1" rev="0" advAuto="0" spid="226" grpId="3"/>
      <p:bldP build="whole" bldLvl="1" animBg="1" rev="0" advAuto="0" spid="215" grpId="17"/>
      <p:bldP build="whole" bldLvl="1" animBg="1" rev="0" advAuto="0" spid="224" grpId="1"/>
      <p:bldP build="whole" bldLvl="1" animBg="1" rev="0" advAuto="0" spid="215" grpId="18"/>
      <p:bldP build="whole" bldLvl="1" animBg="1" rev="0" advAuto="0" spid="220" grpId="28"/>
      <p:bldP build="whole" bldLvl="1" animBg="1" rev="0" advAuto="0" spid="232" grpId="7"/>
      <p:bldP build="whole" bldLvl="1" animBg="1" rev="0" advAuto="0" spid="221" grpId="29"/>
      <p:bldP build="whole" bldLvl="1" animBg="1" rev="0" advAuto="0" spid="212" grpId="11"/>
      <p:bldP build="whole" bldLvl="1" animBg="1" rev="0" advAuto="0" spid="212" grpId="12"/>
      <p:bldP build="whole" bldLvl="1" animBg="1" rev="0" advAuto="0" spid="213" grpId="13"/>
      <p:bldP build="whole" bldLvl="1" animBg="1" rev="0" advAuto="0" spid="213" grpId="14"/>
      <p:bldP build="whole" bldLvl="1" animBg="1" rev="0" advAuto="0" spid="227" grpId="4"/>
      <p:bldP build="whole" bldLvl="1" animBg="1" rev="0" advAuto="0" spid="230" grpId="8"/>
      <p:bldP build="whole" bldLvl="1" animBg="1" rev="0" advAuto="0" spid="231" grpId="10"/>
      <p:bldP build="whole" bldLvl="1" animBg="1" rev="0" advAuto="0" spid="237" grpId="30"/>
      <p:bldP build="whole" bldLvl="1" animBg="1" rev="0" advAuto="0" spid="225" grpId="2"/>
      <p:bldP build="whole" bldLvl="1" animBg="1" rev="0" advAuto="0" spid="228" grpId="5"/>
      <p:bldP build="whole" bldLvl="1" animBg="1" rev="0" advAuto="0" spid="233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cience Case: Strongly Lensed Supernovae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Science Case: Strongly Lensed Supernovae</a:t>
            </a:r>
          </a:p>
        </p:txBody>
      </p:sp>
      <p:graphicFrame>
        <p:nvGraphicFramePr>
          <p:cNvPr id="240" name="Table 1"/>
          <p:cNvGraphicFramePr/>
          <p:nvPr/>
        </p:nvGraphicFramePr>
        <p:xfrm>
          <a:off x="1609383" y="3452944"/>
          <a:ext cx="21292234" cy="896812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055077"/>
                <a:gridCol w="7055077"/>
                <a:gridCol w="7055077"/>
              </a:tblGrid>
              <a:tr h="1263017">
                <a:tc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Supernova Type</a:t>
                      </a:r>
                    </a:p>
                  </a:txBody>
                  <a:tcPr marL="50800" marR="50800" marT="50800" marB="50800" anchor="ctr" anchorCtr="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101600">
                      <a:solidFill>
                        <a:srgbClr val="FFFFFF"/>
                      </a:solidFill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defRPr>
                      </a:pPr>
                      <a:r>
                        <a:t>Rate of lensed detections by LSST [yr</a:t>
                      </a:r>
                      <a:r>
                        <a:rPr baseline="31999"/>
                        <a:t>-1</a:t>
                      </a:r>
                      <a:r>
                        <a:t>]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101600">
                      <a:solidFill>
                        <a:srgbClr val="FFFFFF"/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  <a:tr h="126301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Goldstein, Nugent and Goobar (2019)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101600">
                      <a:solidFill>
                        <a:srgbClr val="FFFFFF"/>
                      </a:solidFill>
                      <a:miter lim="400000"/>
                    </a:lnT>
                    <a:lnB w="1016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Wojtak, Hjorth and Gall (2019)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101600">
                      <a:solidFill>
                        <a:srgbClr val="FFFFFF"/>
                      </a:solidFill>
                      <a:miter lim="400000"/>
                    </a:lnT>
                    <a:lnB w="1016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26301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Ia</a:t>
                      </a:r>
                    </a:p>
                  </a:txBody>
                  <a:tcPr marL="50800" marR="50800" marT="50800" marB="50800" anchor="ctr" anchorCtr="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1016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47.84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016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89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1016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26301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IIP</a:t>
                      </a:r>
                    </a:p>
                  </a:txBody>
                  <a:tcPr marL="50800" marR="50800" marT="50800" marB="50800" anchor="ctr" anchorCtr="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88.51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16.3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26301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IIL</a:t>
                      </a:r>
                    </a:p>
                  </a:txBody>
                  <a:tcPr marL="50800" marR="50800" marT="50800" marB="50800" anchor="ctr" anchorCtr="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12.78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11.9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26301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Ib/c</a:t>
                      </a:r>
                    </a:p>
                  </a:txBody>
                  <a:tcPr marL="50800" marR="50800" marT="50800" marB="50800" anchor="ctr" anchorCtr="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15.43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15.8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263017">
                <a:tc>
                  <a:txBody>
                    <a:bodyPr/>
                    <a:lstStyle/>
                    <a:p>
                      <a:pPr defTabSz="914400"/>
                      <a:r>
                        <a:rPr b="1" sz="5000">
                          <a:solidFill>
                            <a:schemeClr val="accent6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IIn</a:t>
                      </a:r>
                    </a:p>
                  </a:txBody>
                  <a:tcPr marL="50800" marR="50800" marT="50800" marB="50800" anchor="ctr" anchorCtr="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5000">
                          <a:solidFill>
                            <a:schemeClr val="accent6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209.32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5000">
                          <a:solidFill>
                            <a:schemeClr val="accent6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210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243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241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242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244" name="4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Why is this surprising?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Why is this surprising?</a:t>
            </a:r>
          </a:p>
        </p:txBody>
      </p:sp>
      <p:sp>
        <p:nvSpPr>
          <p:cNvPr id="247" name="Type IIn supernovae only make up around 5 - 10% of non lensed core-collapse supernova detections."/>
          <p:cNvSpPr txBox="1"/>
          <p:nvPr/>
        </p:nvSpPr>
        <p:spPr>
          <a:xfrm>
            <a:off x="1113549" y="5316542"/>
            <a:ext cx="22156902" cy="439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4500"/>
              </a:spcBef>
              <a:defRPr sz="9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Type IIn supernovae only make up around </a:t>
            </a:r>
            <a:r>
              <a:rPr>
                <a:solidFill>
                  <a:schemeClr val="accent6"/>
                </a:solidFill>
              </a:rPr>
              <a:t>5 - 10%</a:t>
            </a:r>
            <a:r>
              <a:t> of non lensed core-collapse supernova detections.</a:t>
            </a:r>
          </a:p>
        </p:txBody>
      </p:sp>
      <p:grpSp>
        <p:nvGrpSpPr>
          <p:cNvPr id="250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248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249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Why Type IIn Supernovae?"/>
          <p:cNvSpPr txBox="1"/>
          <p:nvPr>
            <p:ph type="title" idx="4294967295"/>
          </p:nvPr>
        </p:nvSpPr>
        <p:spPr>
          <a:xfrm>
            <a:off x="1206498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Why Type IIn Supernovae?</a:t>
            </a:r>
          </a:p>
        </p:txBody>
      </p:sp>
      <p:grpSp>
        <p:nvGrpSpPr>
          <p:cNvPr id="255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253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254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ason 1: Brightness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Reason 1: Brightness</a:t>
            </a:r>
          </a:p>
        </p:txBody>
      </p:sp>
      <p:pic>
        <p:nvPicPr>
          <p:cNvPr id="258" name="gaussian_sn_plot_with_box_fixed.png" descr="gaussian_sn_plot_with_box_fix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3787" y="2390986"/>
            <a:ext cx="11976426" cy="893402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Data from Goldstein, Nugent and Goobar (2019)"/>
          <p:cNvSpPr txBox="1"/>
          <p:nvPr/>
        </p:nvSpPr>
        <p:spPr>
          <a:xfrm>
            <a:off x="4050344" y="11709985"/>
            <a:ext cx="16283312" cy="890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Data from Goldstein, Nugent and Goobar (2019)</a:t>
            </a:r>
          </a:p>
        </p:txBody>
      </p:sp>
      <p:grpSp>
        <p:nvGrpSpPr>
          <p:cNvPr id="262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260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3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3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261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ason 2: Colour (and rate evolution)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Reason 2: Colour (and rate evolution)</a:t>
            </a:r>
          </a:p>
        </p:txBody>
      </p:sp>
      <p:pic>
        <p:nvPicPr>
          <p:cNvPr id="265" name="BlackbodyEvolution.mp4" descr="BlackbodyEvolution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580295" y="2656709"/>
            <a:ext cx="17223410" cy="96881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8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266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5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5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267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5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6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6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“What actually are Type IIn Supernovae - and why are they interesting?”"/>
          <p:cNvSpPr txBox="1"/>
          <p:nvPr>
            <p:ph type="title" idx="4294967295"/>
          </p:nvPr>
        </p:nvSpPr>
        <p:spPr>
          <a:xfrm>
            <a:off x="1206498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“What actually are Type IIn Supernovae - and why are they interesting?”</a:t>
            </a:r>
          </a:p>
        </p:txBody>
      </p:sp>
      <p:grpSp>
        <p:nvGrpSpPr>
          <p:cNvPr id="273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271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272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What are type IIn supernovae?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What are type IIn supernovae?</a:t>
            </a:r>
          </a:p>
        </p:txBody>
      </p:sp>
      <p:sp>
        <p:nvSpPr>
          <p:cNvPr id="276" name="Type II because they have hydrogen lines.…"/>
          <p:cNvSpPr txBox="1"/>
          <p:nvPr/>
        </p:nvSpPr>
        <p:spPr>
          <a:xfrm>
            <a:off x="1113549" y="2766886"/>
            <a:ext cx="22156902" cy="210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Type II because they have hydrogen lines.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The 'n' distinction is because these hydrogen lines are narrow.</a:t>
            </a:r>
          </a:p>
        </p:txBody>
      </p:sp>
      <p:sp>
        <p:nvSpPr>
          <p:cNvPr id="277" name="Circle"/>
          <p:cNvSpPr/>
          <p:nvPr/>
        </p:nvSpPr>
        <p:spPr>
          <a:xfrm>
            <a:off x="-939800" y="5674816"/>
            <a:ext cx="6224142" cy="6224142"/>
          </a:xfrm>
          <a:prstGeom prst="ellipse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8" name="Circle"/>
          <p:cNvSpPr/>
          <p:nvPr/>
        </p:nvSpPr>
        <p:spPr>
          <a:xfrm>
            <a:off x="-27534" y="6587083"/>
            <a:ext cx="4399609" cy="4399608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9" name="Rectangle"/>
          <p:cNvSpPr/>
          <p:nvPr/>
        </p:nvSpPr>
        <p:spPr>
          <a:xfrm>
            <a:off x="-2083991" y="4927600"/>
            <a:ext cx="3319364" cy="7820174"/>
          </a:xfrm>
          <a:prstGeom prst="rect">
            <a:avLst/>
          </a:prstGeom>
          <a:solidFill>
            <a:srgbClr val="254E6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0" name="Square"/>
          <p:cNvSpPr/>
          <p:nvPr/>
        </p:nvSpPr>
        <p:spPr>
          <a:xfrm>
            <a:off x="1244600" y="5080000"/>
            <a:ext cx="7515374" cy="7515374"/>
          </a:xfrm>
          <a:prstGeom prst="rect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1" name="Line"/>
          <p:cNvSpPr/>
          <p:nvPr/>
        </p:nvSpPr>
        <p:spPr>
          <a:xfrm flipV="1">
            <a:off x="3428999" y="5666199"/>
            <a:ext cx="1041401" cy="1041401"/>
          </a:xfrm>
          <a:prstGeom prst="line">
            <a:avLst/>
          </a:prstGeom>
          <a:ln w="127000">
            <a:solidFill>
              <a:schemeClr val="accent4">
                <a:hueOff val="-476017"/>
                <a:lumOff val="-10042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85" name="Group"/>
          <p:cNvGrpSpPr/>
          <p:nvPr/>
        </p:nvGrpSpPr>
        <p:grpSpPr>
          <a:xfrm>
            <a:off x="4975216" y="6149382"/>
            <a:ext cx="1473101" cy="1855120"/>
            <a:chOff x="0" y="100"/>
            <a:chExt cx="1473100" cy="1855118"/>
          </a:xfrm>
        </p:grpSpPr>
        <p:sp>
          <p:nvSpPr>
            <p:cNvPr id="282" name="Line"/>
            <p:cNvSpPr/>
            <p:nvPr/>
          </p:nvSpPr>
          <p:spPr>
            <a:xfrm>
              <a:off x="330176" y="792632"/>
              <a:ext cx="1142925" cy="106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fill="norm" stroke="1" extrusionOk="0">
                  <a:moveTo>
                    <a:pt x="0" y="21596"/>
                  </a:moveTo>
                  <a:cubicBezTo>
                    <a:pt x="2729" y="21158"/>
                    <a:pt x="5251" y="19776"/>
                    <a:pt x="7185" y="17659"/>
                  </a:cubicBezTo>
                  <a:cubicBezTo>
                    <a:pt x="8923" y="15756"/>
                    <a:pt x="10103" y="13345"/>
                    <a:pt x="10578" y="10727"/>
                  </a:cubicBezTo>
                  <a:cubicBezTo>
                    <a:pt x="10807" y="8130"/>
                    <a:pt x="11830" y="5687"/>
                    <a:pt x="13487" y="3781"/>
                  </a:cubicBezTo>
                  <a:cubicBezTo>
                    <a:pt x="15586" y="1365"/>
                    <a:pt x="18525" y="-4"/>
                    <a:pt x="21600" y="0"/>
                  </a:cubicBezTo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83" name="Line"/>
            <p:cNvSpPr/>
            <p:nvPr/>
          </p:nvSpPr>
          <p:spPr>
            <a:xfrm>
              <a:off x="182212" y="387803"/>
              <a:ext cx="1142925" cy="106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fill="norm" stroke="1" extrusionOk="0">
                  <a:moveTo>
                    <a:pt x="0" y="21596"/>
                  </a:moveTo>
                  <a:cubicBezTo>
                    <a:pt x="2729" y="21158"/>
                    <a:pt x="5251" y="19776"/>
                    <a:pt x="7185" y="17659"/>
                  </a:cubicBezTo>
                  <a:cubicBezTo>
                    <a:pt x="8923" y="15756"/>
                    <a:pt x="10103" y="13345"/>
                    <a:pt x="10578" y="10727"/>
                  </a:cubicBezTo>
                  <a:cubicBezTo>
                    <a:pt x="10807" y="8130"/>
                    <a:pt x="11830" y="5687"/>
                    <a:pt x="13487" y="3781"/>
                  </a:cubicBezTo>
                  <a:cubicBezTo>
                    <a:pt x="15586" y="1365"/>
                    <a:pt x="18525" y="-4"/>
                    <a:pt x="21600" y="0"/>
                  </a:cubicBezTo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84" name="Line"/>
            <p:cNvSpPr/>
            <p:nvPr/>
          </p:nvSpPr>
          <p:spPr>
            <a:xfrm>
              <a:off x="0" y="100"/>
              <a:ext cx="1142924" cy="106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fill="norm" stroke="1" extrusionOk="0">
                  <a:moveTo>
                    <a:pt x="0" y="21596"/>
                  </a:moveTo>
                  <a:cubicBezTo>
                    <a:pt x="2729" y="21158"/>
                    <a:pt x="5251" y="19776"/>
                    <a:pt x="7185" y="17659"/>
                  </a:cubicBezTo>
                  <a:cubicBezTo>
                    <a:pt x="8923" y="15756"/>
                    <a:pt x="10103" y="13345"/>
                    <a:pt x="10578" y="10727"/>
                  </a:cubicBezTo>
                  <a:cubicBezTo>
                    <a:pt x="10807" y="8130"/>
                    <a:pt x="11830" y="5687"/>
                    <a:pt x="13487" y="3781"/>
                  </a:cubicBezTo>
                  <a:cubicBezTo>
                    <a:pt x="15586" y="1365"/>
                    <a:pt x="18525" y="-4"/>
                    <a:pt x="21600" y="0"/>
                  </a:cubicBezTo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86" name="Shocked ejecta"/>
          <p:cNvSpPr txBox="1"/>
          <p:nvPr/>
        </p:nvSpPr>
        <p:spPr>
          <a:xfrm>
            <a:off x="1121468" y="7963808"/>
            <a:ext cx="2821921" cy="174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Shocked ejecta</a:t>
            </a:r>
          </a:p>
        </p:txBody>
      </p:sp>
      <p:sp>
        <p:nvSpPr>
          <p:cNvPr id="287" name="Ionised gas"/>
          <p:cNvSpPr txBox="1"/>
          <p:nvPr/>
        </p:nvSpPr>
        <p:spPr>
          <a:xfrm>
            <a:off x="1083368" y="5335472"/>
            <a:ext cx="2821921" cy="174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27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Ionised gas</a:t>
            </a:r>
          </a:p>
        </p:txBody>
      </p:sp>
      <p:grpSp>
        <p:nvGrpSpPr>
          <p:cNvPr id="291" name="Group"/>
          <p:cNvGrpSpPr/>
          <p:nvPr/>
        </p:nvGrpSpPr>
        <p:grpSpPr>
          <a:xfrm flipH="1" rot="10800000">
            <a:off x="4962516" y="9679082"/>
            <a:ext cx="1473101" cy="1855120"/>
            <a:chOff x="0" y="100"/>
            <a:chExt cx="1473100" cy="1855118"/>
          </a:xfrm>
        </p:grpSpPr>
        <p:sp>
          <p:nvSpPr>
            <p:cNvPr id="288" name="Line"/>
            <p:cNvSpPr/>
            <p:nvPr/>
          </p:nvSpPr>
          <p:spPr>
            <a:xfrm>
              <a:off x="330176" y="792632"/>
              <a:ext cx="1142925" cy="106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fill="norm" stroke="1" extrusionOk="0">
                  <a:moveTo>
                    <a:pt x="0" y="21596"/>
                  </a:moveTo>
                  <a:cubicBezTo>
                    <a:pt x="2729" y="21158"/>
                    <a:pt x="5251" y="19776"/>
                    <a:pt x="7185" y="17659"/>
                  </a:cubicBezTo>
                  <a:cubicBezTo>
                    <a:pt x="8923" y="15756"/>
                    <a:pt x="10103" y="13345"/>
                    <a:pt x="10578" y="10727"/>
                  </a:cubicBezTo>
                  <a:cubicBezTo>
                    <a:pt x="10807" y="8130"/>
                    <a:pt x="11830" y="5687"/>
                    <a:pt x="13487" y="3781"/>
                  </a:cubicBezTo>
                  <a:cubicBezTo>
                    <a:pt x="15586" y="1365"/>
                    <a:pt x="18525" y="-4"/>
                    <a:pt x="21600" y="0"/>
                  </a:cubicBezTo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89" name="Line"/>
            <p:cNvSpPr/>
            <p:nvPr/>
          </p:nvSpPr>
          <p:spPr>
            <a:xfrm>
              <a:off x="182212" y="387803"/>
              <a:ext cx="1142925" cy="106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fill="norm" stroke="1" extrusionOk="0">
                  <a:moveTo>
                    <a:pt x="0" y="21596"/>
                  </a:moveTo>
                  <a:cubicBezTo>
                    <a:pt x="2729" y="21158"/>
                    <a:pt x="5251" y="19776"/>
                    <a:pt x="7185" y="17659"/>
                  </a:cubicBezTo>
                  <a:cubicBezTo>
                    <a:pt x="8923" y="15756"/>
                    <a:pt x="10103" y="13345"/>
                    <a:pt x="10578" y="10727"/>
                  </a:cubicBezTo>
                  <a:cubicBezTo>
                    <a:pt x="10807" y="8130"/>
                    <a:pt x="11830" y="5687"/>
                    <a:pt x="13487" y="3781"/>
                  </a:cubicBezTo>
                  <a:cubicBezTo>
                    <a:pt x="15586" y="1365"/>
                    <a:pt x="18525" y="-4"/>
                    <a:pt x="21600" y="0"/>
                  </a:cubicBezTo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0" name="Line"/>
            <p:cNvSpPr/>
            <p:nvPr/>
          </p:nvSpPr>
          <p:spPr>
            <a:xfrm>
              <a:off x="0" y="100"/>
              <a:ext cx="1142924" cy="106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fill="norm" stroke="1" extrusionOk="0">
                  <a:moveTo>
                    <a:pt x="0" y="21596"/>
                  </a:moveTo>
                  <a:cubicBezTo>
                    <a:pt x="2729" y="21158"/>
                    <a:pt x="5251" y="19776"/>
                    <a:pt x="7185" y="17659"/>
                  </a:cubicBezTo>
                  <a:cubicBezTo>
                    <a:pt x="8923" y="15756"/>
                    <a:pt x="10103" y="13345"/>
                    <a:pt x="10578" y="10727"/>
                  </a:cubicBezTo>
                  <a:cubicBezTo>
                    <a:pt x="10807" y="8130"/>
                    <a:pt x="11830" y="5687"/>
                    <a:pt x="13487" y="3781"/>
                  </a:cubicBezTo>
                  <a:cubicBezTo>
                    <a:pt x="15586" y="1365"/>
                    <a:pt x="18525" y="-4"/>
                    <a:pt x="21600" y="0"/>
                  </a:cubicBezTo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92" name="Broad lines"/>
          <p:cNvSpPr txBox="1"/>
          <p:nvPr/>
        </p:nvSpPr>
        <p:spPr>
          <a:xfrm>
            <a:off x="4288106" y="4806119"/>
            <a:ext cx="2821921" cy="174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2700">
                <a:solidFill>
                  <a:schemeClr val="accent4">
                    <a:hueOff val="-476017"/>
                    <a:lumOff val="-10042"/>
                  </a:scheme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Broad lines</a:t>
            </a:r>
          </a:p>
        </p:txBody>
      </p:sp>
      <p:sp>
        <p:nvSpPr>
          <p:cNvPr id="293" name="Line"/>
          <p:cNvSpPr/>
          <p:nvPr/>
        </p:nvSpPr>
        <p:spPr>
          <a:xfrm>
            <a:off x="3428999" y="10866174"/>
            <a:ext cx="1041401" cy="1041401"/>
          </a:xfrm>
          <a:prstGeom prst="line">
            <a:avLst/>
          </a:prstGeom>
          <a:ln w="127000">
            <a:solidFill>
              <a:schemeClr val="accent4">
                <a:hueOff val="-476017"/>
                <a:lumOff val="-10042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4" name="Line"/>
          <p:cNvSpPr/>
          <p:nvPr/>
        </p:nvSpPr>
        <p:spPr>
          <a:xfrm>
            <a:off x="4548855" y="8841792"/>
            <a:ext cx="1472763" cy="1"/>
          </a:xfrm>
          <a:prstGeom prst="line">
            <a:avLst/>
          </a:prstGeom>
          <a:ln w="127000">
            <a:solidFill>
              <a:schemeClr val="accent4">
                <a:hueOff val="-476017"/>
                <a:lumOff val="-10042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5" name="Broad lines"/>
          <p:cNvSpPr txBox="1"/>
          <p:nvPr/>
        </p:nvSpPr>
        <p:spPr>
          <a:xfrm>
            <a:off x="5813217" y="7963808"/>
            <a:ext cx="2821921" cy="174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2700">
                <a:solidFill>
                  <a:schemeClr val="accent4">
                    <a:hueOff val="-476017"/>
                    <a:lumOff val="-10042"/>
                  </a:scheme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Broad lines</a:t>
            </a:r>
          </a:p>
        </p:txBody>
      </p:sp>
      <p:sp>
        <p:nvSpPr>
          <p:cNvPr id="296" name="Broad lines"/>
          <p:cNvSpPr txBox="1"/>
          <p:nvPr/>
        </p:nvSpPr>
        <p:spPr>
          <a:xfrm>
            <a:off x="4288106" y="11129707"/>
            <a:ext cx="2821921" cy="174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2700">
                <a:solidFill>
                  <a:schemeClr val="accent4">
                    <a:hueOff val="-476017"/>
                    <a:lumOff val="-10042"/>
                  </a:scheme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Broad lines</a:t>
            </a:r>
          </a:p>
        </p:txBody>
      </p:sp>
      <p:sp>
        <p:nvSpPr>
          <p:cNvPr id="297" name="Narrow lines"/>
          <p:cNvSpPr txBox="1"/>
          <p:nvPr/>
        </p:nvSpPr>
        <p:spPr>
          <a:xfrm>
            <a:off x="6026488" y="5346734"/>
            <a:ext cx="2821921" cy="1747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2700">
                <a:solidFill>
                  <a:schemeClr val="accent1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Narrow lines</a:t>
            </a:r>
          </a:p>
        </p:txBody>
      </p:sp>
      <p:sp>
        <p:nvSpPr>
          <p:cNvPr id="298" name="Narrow lines"/>
          <p:cNvSpPr txBox="1"/>
          <p:nvPr/>
        </p:nvSpPr>
        <p:spPr>
          <a:xfrm>
            <a:off x="6026488" y="10580882"/>
            <a:ext cx="2821921" cy="1747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b="1" sz="2700">
                <a:solidFill>
                  <a:schemeClr val="accent1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Narrow lines</a:t>
            </a:r>
          </a:p>
        </p:txBody>
      </p:sp>
      <p:pic>
        <p:nvPicPr>
          <p:cNvPr id="299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rcRect l="0" t="60973" r="0" b="0"/>
          <a:stretch>
            <a:fillRect/>
          </a:stretch>
        </p:blipFill>
        <p:spPr>
          <a:xfrm>
            <a:off x="10969608" y="5672608"/>
            <a:ext cx="12098784" cy="6228632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Filippenko (1997)"/>
          <p:cNvSpPr txBox="1"/>
          <p:nvPr/>
        </p:nvSpPr>
        <p:spPr>
          <a:xfrm>
            <a:off x="8877320" y="12201409"/>
            <a:ext cx="16283312" cy="890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Filippenko (1997)</a:t>
            </a:r>
          </a:p>
        </p:txBody>
      </p:sp>
      <p:grpSp>
        <p:nvGrpSpPr>
          <p:cNvPr id="303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301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3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3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302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304" name="5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520808" y="811212"/>
            <a:ext cx="9167603" cy="1209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asted-movie.gif" descr="pasted-movie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6700" y="1562100"/>
            <a:ext cx="11150600" cy="10591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Filippenko (1997)"/>
          <p:cNvSpPr txBox="1"/>
          <p:nvPr/>
        </p:nvSpPr>
        <p:spPr>
          <a:xfrm>
            <a:off x="8877320" y="12303009"/>
            <a:ext cx="16283312" cy="890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Filippenko (1997)</a:t>
            </a:r>
          </a:p>
        </p:txBody>
      </p:sp>
      <p:grpSp>
        <p:nvGrpSpPr>
          <p:cNvPr id="311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309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4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4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310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20230209 Illustration for the home page Rubin on top of Cerro Pachon.jpg" descr="20230209 Illustration for the home page Rubin on top of Cerro Pachon.jpg"/>
          <p:cNvPicPr>
            <a:picLocks noChangeAspect="1"/>
          </p:cNvPicPr>
          <p:nvPr/>
        </p:nvPicPr>
        <p:blipFill>
          <a:blip r:embed="rId2">
            <a:extLst/>
          </a:blip>
          <a:srcRect l="0" t="4902" r="0" b="5002"/>
          <a:stretch>
            <a:fillRect/>
          </a:stretch>
        </p:blipFill>
        <p:spPr>
          <a:xfrm>
            <a:off x="-4573" y="-10915"/>
            <a:ext cx="24393145" cy="1373783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Circle"/>
          <p:cNvSpPr/>
          <p:nvPr/>
        </p:nvSpPr>
        <p:spPr>
          <a:xfrm>
            <a:off x="14545202" y="658166"/>
            <a:ext cx="228154" cy="22815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2" name="Line"/>
          <p:cNvSpPr/>
          <p:nvPr/>
        </p:nvSpPr>
        <p:spPr>
          <a:xfrm flipV="1">
            <a:off x="8326275" y="781253"/>
            <a:ext cx="6333895" cy="4190474"/>
          </a:xfrm>
          <a:prstGeom prst="line">
            <a:avLst/>
          </a:prstGeom>
          <a:ln w="1016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3" name="Line"/>
          <p:cNvSpPr/>
          <p:nvPr/>
        </p:nvSpPr>
        <p:spPr>
          <a:xfrm flipV="1">
            <a:off x="8282399" y="2532316"/>
            <a:ext cx="8362656" cy="2360083"/>
          </a:xfrm>
          <a:prstGeom prst="line">
            <a:avLst/>
          </a:prstGeom>
          <a:ln w="1016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84" name="image-from-rawpixel-id-7616278-png.png" descr="image-from-rawpixel-id-7616278-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117914">
            <a:off x="11155650" y="2770865"/>
            <a:ext cx="1659202" cy="933578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Line"/>
          <p:cNvSpPr/>
          <p:nvPr/>
        </p:nvSpPr>
        <p:spPr>
          <a:xfrm>
            <a:off x="8179345" y="1171984"/>
            <a:ext cx="8011814" cy="3766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1559" y="14614"/>
                </a:lnTo>
                <a:lnTo>
                  <a:pt x="21600" y="0"/>
                </a:lnTo>
              </a:path>
            </a:pathLst>
          </a:custGeom>
          <a:ln w="101600" cap="rnd">
            <a:solidFill>
              <a:schemeClr val="accent6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6" name="Line"/>
          <p:cNvSpPr/>
          <p:nvPr/>
        </p:nvSpPr>
        <p:spPr>
          <a:xfrm>
            <a:off x="8711108" y="1245585"/>
            <a:ext cx="7387195" cy="3487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8293" y="9897"/>
                </a:lnTo>
                <a:lnTo>
                  <a:pt x="21600" y="0"/>
                </a:lnTo>
              </a:path>
            </a:pathLst>
          </a:custGeom>
          <a:ln w="101600" cap="rnd">
            <a:solidFill>
              <a:schemeClr val="accent6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7" name="Multiple images…"/>
          <p:cNvSpPr txBox="1"/>
          <p:nvPr>
            <p:ph type="body" sz="quarter" idx="4294967295"/>
          </p:nvPr>
        </p:nvSpPr>
        <p:spPr>
          <a:xfrm>
            <a:off x="12105039" y="8862886"/>
            <a:ext cx="11825156" cy="3780651"/>
          </a:xfrm>
          <a:prstGeom prst="rect">
            <a:avLst/>
          </a:prstGeom>
        </p:spPr>
        <p:txBody>
          <a:bodyPr/>
          <a:lstStyle/>
          <a:p>
            <a:pPr marL="889000" indent="-889000">
              <a:buSzPct val="100000"/>
              <a:buAutoNum type="arabicPeriod" startAt="1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Multiple images </a:t>
            </a:r>
          </a:p>
          <a:p>
            <a:pPr marL="889000" indent="-889000">
              <a:buSzPct val="100000"/>
              <a:buAutoNum type="arabicPeriod" startAt="1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Magnified images</a:t>
            </a:r>
          </a:p>
          <a:p>
            <a:pPr marL="889000" indent="-889000">
              <a:buSzPct val="100000"/>
              <a:buAutoNum type="arabicPeriod" startAt="1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Time delay between images</a:t>
            </a:r>
          </a:p>
        </p:txBody>
      </p:sp>
      <p:sp>
        <p:nvSpPr>
          <p:cNvPr id="88" name="Circle"/>
          <p:cNvSpPr/>
          <p:nvPr/>
        </p:nvSpPr>
        <p:spPr>
          <a:xfrm>
            <a:off x="16637551" y="2393178"/>
            <a:ext cx="228154" cy="22815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Why are they interesting?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Why are they interesting?</a:t>
            </a:r>
          </a:p>
        </p:txBody>
      </p:sp>
      <p:sp>
        <p:nvSpPr>
          <p:cNvPr id="314" name="Sometimes when a star dies, the progenitor star becomes violently unstable in the years, decades, or centuries before explosion.…"/>
          <p:cNvSpPr txBox="1"/>
          <p:nvPr/>
        </p:nvSpPr>
        <p:spPr>
          <a:xfrm>
            <a:off x="1113549" y="2766886"/>
            <a:ext cx="22156902" cy="993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Sometimes when a star dies, the progenitor star becomes violently unstable in the years, decades, or centuries before explosion.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Circumstellar material (CSM) interaction is an efficient engine for making bright transients.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The CSM interaction may also be highly non-spherical.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The CSM properties are a proxy for the stellar structure. Lensed type IIn supernovae allow us to investigate how this evolves with redshift.</a:t>
            </a:r>
          </a:p>
        </p:txBody>
      </p:sp>
      <p:grpSp>
        <p:nvGrpSpPr>
          <p:cNvPr id="317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315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316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318" name="6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here’s a catch…"/>
          <p:cNvSpPr txBox="1"/>
          <p:nvPr>
            <p:ph type="title" idx="4294967295"/>
          </p:nvPr>
        </p:nvSpPr>
        <p:spPr>
          <a:xfrm>
            <a:off x="1206498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There’s a catch…</a:t>
            </a:r>
          </a:p>
        </p:txBody>
      </p:sp>
      <p:grpSp>
        <p:nvGrpSpPr>
          <p:cNvPr id="323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321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322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wo Problems: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Two Problems:</a:t>
            </a:r>
          </a:p>
        </p:txBody>
      </p:sp>
      <p:sp>
        <p:nvSpPr>
          <p:cNvPr id="326" name="Goldstein+ and Wojtak+ did not account for an accurate LSST cadence.…"/>
          <p:cNvSpPr txBox="1"/>
          <p:nvPr/>
        </p:nvSpPr>
        <p:spPr>
          <a:xfrm>
            <a:off x="1113549" y="2766886"/>
            <a:ext cx="22156902" cy="993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889000" indent="-889000" algn="l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Goldstein+ and Wojtak+ did not account for an accurate LSST cadence.</a:t>
            </a:r>
          </a:p>
          <a:p>
            <a:pPr marL="889000" indent="-889000" algn="l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Goldstein+ and Wojtak+ both used a standard IIn template (based on SN1999el). This models the IIn spectrum as a </a:t>
            </a:r>
            <a:r>
              <a:rPr>
                <a:solidFill>
                  <a:schemeClr val="accent6"/>
                </a:solidFill>
              </a:rPr>
              <a:t>pure blackbody.</a:t>
            </a:r>
          </a:p>
        </p:txBody>
      </p:sp>
      <p:grpSp>
        <p:nvGrpSpPr>
          <p:cNvPr id="329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327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328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330" name="7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5" dur="1000" fill="hold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2"/>
      <p:bldP build="p" bldLvl="5" animBg="1" rev="0" advAuto="0" spid="32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he issue of cadence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The issue of cadence</a:t>
            </a:r>
          </a:p>
        </p:txBody>
      </p:sp>
      <p:sp>
        <p:nvSpPr>
          <p:cNvPr id="333" name="Arendse+ (2024) use the LSST baseline v3.0 cadence and find that only 50% of the type Ia supernovae detected by Wojtak+ are recovered."/>
          <p:cNvSpPr txBox="1"/>
          <p:nvPr/>
        </p:nvSpPr>
        <p:spPr>
          <a:xfrm>
            <a:off x="1113549" y="2766886"/>
            <a:ext cx="22156902" cy="993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4500"/>
              </a:spcBef>
              <a:defRPr sz="9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Arendse+ (2024) use the LSST baseline v3.0 cadence and find that only </a:t>
            </a:r>
            <a:r>
              <a:rPr>
                <a:solidFill>
                  <a:schemeClr val="accent6"/>
                </a:solidFill>
              </a:rPr>
              <a:t>50%</a:t>
            </a:r>
            <a:r>
              <a:t> of the type Ia supernovae detected by Wojtak+ are recovered.</a:t>
            </a:r>
          </a:p>
        </p:txBody>
      </p:sp>
      <p:grpSp>
        <p:nvGrpSpPr>
          <p:cNvPr id="336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334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335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337" name="8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he issue of template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The issue of template</a:t>
            </a:r>
          </a:p>
        </p:txBody>
      </p:sp>
      <p:sp>
        <p:nvSpPr>
          <p:cNvPr id="340" name="Rectangle"/>
          <p:cNvSpPr txBox="1"/>
          <p:nvPr/>
        </p:nvSpPr>
        <p:spPr>
          <a:xfrm>
            <a:off x="1113549" y="2766886"/>
            <a:ext cx="22156902" cy="2700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072588">
              <a:lnSpc>
                <a:spcPct val="90000"/>
              </a:lnSpc>
              <a:spcBef>
                <a:spcPts val="3800"/>
              </a:spcBef>
              <a:defRPr sz="7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</a:p>
        </p:txBody>
      </p:sp>
      <p:sp>
        <p:nvSpPr>
          <p:cNvPr id="341" name="Because type IIn supernovae are blue and have significant high redshift detections (z &gt; 2), the ultraviolet (UV) spectrum is relevant.…"/>
          <p:cNvSpPr txBox="1"/>
          <p:nvPr/>
        </p:nvSpPr>
        <p:spPr>
          <a:xfrm>
            <a:off x="13135784" y="2766886"/>
            <a:ext cx="10134668" cy="877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3504" indent="-603504" algn="l" defTabSz="2413955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5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Because type IIn supernovae are blue and have significant high redshift detections (z &gt; 2), the ultraviolet (UV) spectrum is relevant.</a:t>
            </a:r>
          </a:p>
          <a:p>
            <a:pPr marL="603504" indent="-603504" algn="l" defTabSz="2413955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5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Across almost all supernovae, the UV spectrum falls below the blackbody continuum.</a:t>
            </a:r>
          </a:p>
          <a:p>
            <a:pPr marL="603504" indent="-603504" algn="l" defTabSz="2413955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52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This is due to line-blanketing - the absorption of high energy photons by iron-group elements and other metals.</a:t>
            </a:r>
          </a:p>
        </p:txBody>
      </p:sp>
      <p:pic>
        <p:nvPicPr>
          <p:cNvPr id="342" name="apj427571f7_hr.jpg" descr="apj427571f7_h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713" y="2857031"/>
            <a:ext cx="11445539" cy="877184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Roming+ (2012)"/>
          <p:cNvSpPr txBox="1"/>
          <p:nvPr/>
        </p:nvSpPr>
        <p:spPr>
          <a:xfrm>
            <a:off x="3612627" y="11913432"/>
            <a:ext cx="6465712" cy="890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Roming+ (2012)</a:t>
            </a:r>
          </a:p>
        </p:txBody>
      </p:sp>
      <p:grpSp>
        <p:nvGrpSpPr>
          <p:cNvPr id="346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344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3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3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345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347" name="9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imulating a Sample of Lensed IIn Detections"/>
          <p:cNvSpPr txBox="1"/>
          <p:nvPr>
            <p:ph type="title" idx="4294967295"/>
          </p:nvPr>
        </p:nvSpPr>
        <p:spPr>
          <a:xfrm>
            <a:off x="1206498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Simulating a Sample of Lensed IIn Detections</a:t>
            </a:r>
          </a:p>
        </p:txBody>
      </p:sp>
      <p:grpSp>
        <p:nvGrpSpPr>
          <p:cNvPr id="352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350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351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adence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Cadence</a:t>
            </a:r>
          </a:p>
        </p:txBody>
      </p:sp>
      <p:sp>
        <p:nvSpPr>
          <p:cNvPr id="355" name="We use the v3.4 LSST observing strategy.…"/>
          <p:cNvSpPr txBox="1"/>
          <p:nvPr/>
        </p:nvSpPr>
        <p:spPr>
          <a:xfrm>
            <a:off x="1113549" y="2766886"/>
            <a:ext cx="22156902" cy="993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We use the v3.4 LSST observing strategy.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Consists of two main survey modes, wide-fast-deep (~90%) and deep-drilling fields (DDF).</a:t>
            </a:r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2545" y="6719809"/>
            <a:ext cx="21284046" cy="4820746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Arendse+ (2024)"/>
          <p:cNvSpPr txBox="1"/>
          <p:nvPr/>
        </p:nvSpPr>
        <p:spPr>
          <a:xfrm>
            <a:off x="10468400" y="11817755"/>
            <a:ext cx="3447200" cy="89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Arendse+ (2024)</a:t>
            </a:r>
          </a:p>
        </p:txBody>
      </p:sp>
      <p:grpSp>
        <p:nvGrpSpPr>
          <p:cNvPr id="360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358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3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3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359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361" name="10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mplate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Template</a:t>
            </a:r>
          </a:p>
        </p:txBody>
      </p:sp>
      <p:sp>
        <p:nvSpPr>
          <p:cNvPr id="364" name="For comparison, we use the standard IIn blackbody template used by Goldstein+ and Wojtak+ as a starting point.…"/>
          <p:cNvSpPr txBox="1"/>
          <p:nvPr/>
        </p:nvSpPr>
        <p:spPr>
          <a:xfrm>
            <a:off x="1113549" y="2766886"/>
            <a:ext cx="22156902" cy="282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For comparison, we use the standard IIn blackbody template used by Goldstein+ and Wojtak+ as a starting point.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We then incorporate a simple power law model: </a:t>
            </a:r>
          </a:p>
        </p:txBody>
      </p:sp>
      <p:sp>
        <p:nvSpPr>
          <p:cNvPr id="365" name="Equation"/>
          <p:cNvSpPr txBox="1"/>
          <p:nvPr/>
        </p:nvSpPr>
        <p:spPr>
          <a:xfrm>
            <a:off x="7922790" y="6335137"/>
            <a:ext cx="8538420" cy="33608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sub>
                  </m:sSub>
                  <m:d>
                    <m:d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d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d>
                        <m:dPr>
                          <m:ctrlP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xmlns:a="http://schemas.openxmlformats.org/drawingml/2006/main" sz="80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r>
                                <a:rPr xmlns:a="http://schemas.openxmlformats.org/drawingml/2006/main" sz="80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sSub>
                                <m:e>
                                  <m:r>
                                    <a:rPr xmlns:a="http://schemas.openxmlformats.org/drawingml/2006/main" sz="8000" i="1">
                                      <a:solidFill>
                                        <a:srgbClr val="FEFFFE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xmlns:a="http://schemas.openxmlformats.org/drawingml/2006/main" sz="8000" i="1">
                                      <a:solidFill>
                                        <a:srgbClr val="FEFFF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e>
                    <m:sup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sup>
                  </m:sSup>
                  <m:sSub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8000">
              <a:solidFill>
                <a:srgbClr val="FFFFFF"/>
              </a:solidFill>
            </a:endParaRPr>
          </a:p>
        </p:txBody>
      </p:sp>
      <p:sp>
        <p:nvSpPr>
          <p:cNvPr id="366" name="We create a suite of templates with      ranging from 2600-3600    and     from 0 (blackbody) to 4.0."/>
          <p:cNvSpPr txBox="1"/>
          <p:nvPr/>
        </p:nvSpPr>
        <p:spPr>
          <a:xfrm>
            <a:off x="1113549" y="10209086"/>
            <a:ext cx="22156902" cy="282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We create a suite of templates with      ranging from 2600-3600    and     from 0 (blackbody) to 4.0. </a:t>
            </a:r>
          </a:p>
        </p:txBody>
      </p:sp>
      <p:sp>
        <p:nvSpPr>
          <p:cNvPr id="367" name="Equation"/>
          <p:cNvSpPr txBox="1"/>
          <p:nvPr/>
        </p:nvSpPr>
        <p:spPr>
          <a:xfrm>
            <a:off x="11346241" y="10362249"/>
            <a:ext cx="530004" cy="6432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4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54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</m:oMath>
              </m:oMathPara>
            </a14:m>
            <a:endParaRPr sz="5400">
              <a:solidFill>
                <a:srgbClr val="FFFFFF"/>
              </a:solidFill>
            </a:endParaRPr>
          </a:p>
        </p:txBody>
      </p:sp>
      <p:sp>
        <p:nvSpPr>
          <p:cNvPr id="368" name="Equation"/>
          <p:cNvSpPr txBox="1"/>
          <p:nvPr/>
        </p:nvSpPr>
        <p:spPr>
          <a:xfrm>
            <a:off x="18805210" y="10270022"/>
            <a:ext cx="404267" cy="5614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4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Å</m:t>
                  </m:r>
                </m:oMath>
              </m:oMathPara>
            </a14:m>
            <a:endParaRPr sz="4600">
              <a:solidFill>
                <a:srgbClr val="FFFFFF"/>
              </a:solidFill>
            </a:endParaRPr>
          </a:p>
        </p:txBody>
      </p:sp>
      <p:sp>
        <p:nvSpPr>
          <p:cNvPr id="369" name="Equation"/>
          <p:cNvSpPr txBox="1"/>
          <p:nvPr/>
        </p:nvSpPr>
        <p:spPr>
          <a:xfrm>
            <a:off x="20599240" y="10362249"/>
            <a:ext cx="379934" cy="60556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4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β</m:t>
                  </m:r>
                </m:oMath>
              </m:oMathPara>
            </a14:m>
            <a:endParaRPr sz="5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mplate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Template</a:t>
            </a:r>
          </a:p>
        </p:txBody>
      </p:sp>
      <p:sp>
        <p:nvSpPr>
          <p:cNvPr id="372" name="Equation"/>
          <p:cNvSpPr txBox="1"/>
          <p:nvPr/>
        </p:nvSpPr>
        <p:spPr>
          <a:xfrm>
            <a:off x="7922790" y="1985078"/>
            <a:ext cx="8538420" cy="33608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sub>
                  </m:sSub>
                  <m:d>
                    <m:d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d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d>
                        <m:dPr>
                          <m:ctrlP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xmlns:a="http://schemas.openxmlformats.org/drawingml/2006/main" sz="80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r>
                                <a:rPr xmlns:a="http://schemas.openxmlformats.org/drawingml/2006/main" sz="80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sSub>
                                <m:e>
                                  <m:r>
                                    <a:rPr xmlns:a="http://schemas.openxmlformats.org/drawingml/2006/main" sz="8000" i="1">
                                      <a:solidFill>
                                        <a:srgbClr val="FEFFFE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xmlns:a="http://schemas.openxmlformats.org/drawingml/2006/main" sz="8000" i="1">
                                      <a:solidFill>
                                        <a:srgbClr val="FEFFF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e>
                    <m:sup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sup>
                  </m:sSup>
                  <m:sSub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8000">
              <a:solidFill>
                <a:srgbClr val="FFFFFF"/>
              </a:solidFill>
            </a:endParaRPr>
          </a:p>
        </p:txBody>
      </p:sp>
      <p:graphicFrame>
        <p:nvGraphicFramePr>
          <p:cNvPr id="373" name="Table 1"/>
          <p:cNvGraphicFramePr/>
          <p:nvPr/>
        </p:nvGraphicFramePr>
        <p:xfrm>
          <a:off x="1104883" y="6314761"/>
          <a:ext cx="11456112" cy="590249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776370"/>
                <a:gridCol w="3776370"/>
                <a:gridCol w="3776370"/>
              </a:tblGrid>
              <a:tr h="1163988">
                <a:tc>
                  <a:txBody>
                    <a:bodyPr/>
                    <a:lstStyle/>
                    <a:p>
                      <a:pPr defTabSz="914400"/>
                      <a:r>
                        <a:rPr b="1"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Object</a:t>
                      </a:r>
                    </a:p>
                  </a:txBody>
                  <a:tcPr marL="50800" marR="50800" marT="50800" marB="50800" anchor="ctr" anchorCtr="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101600">
                      <a:solidFill>
                        <a:srgbClr val="FFFFFF"/>
                      </a:solidFill>
                      <a:miter lim="400000"/>
                    </a:lnT>
                    <a:lnB w="1016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101600">
                      <a:solidFill>
                        <a:srgbClr val="FFFFFF"/>
                      </a:solidFill>
                      <a:miter lim="400000"/>
                    </a:lnT>
                    <a:lnB w="1016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63988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SN2017egm</a:t>
                      </a:r>
                    </a:p>
                  </a:txBody>
                  <a:tcPr marL="50800" marR="50800" marT="50800" marB="50800" anchor="ctr" anchorCtr="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016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1016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63988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Gaia16apd</a:t>
                      </a:r>
                    </a:p>
                  </a:txBody>
                  <a:tcPr marL="50800" marR="50800" marT="50800" marB="50800" anchor="ctr" anchorCtr="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63988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iPTF13ajg</a:t>
                      </a:r>
                    </a:p>
                  </a:txBody>
                  <a:tcPr marL="50800" marR="50800" marT="50800" marB="50800" anchor="ctr" anchorCtr="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63988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rPr>
                        <a:t>PTF12dam</a:t>
                      </a:r>
                    </a:p>
                  </a:txBody>
                  <a:tcPr marL="50800" marR="50800" marT="50800" marB="50800" anchor="ctr" anchorCtr="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016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74" name="apjaabad5f1_hr.jpg" descr="apjaabad5f1_h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64963" y="5751350"/>
            <a:ext cx="8538420" cy="6902315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Yan+ (2018)"/>
          <p:cNvSpPr txBox="1"/>
          <p:nvPr/>
        </p:nvSpPr>
        <p:spPr>
          <a:xfrm>
            <a:off x="2500229" y="12430009"/>
            <a:ext cx="8538420" cy="890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Yan+ (2018)</a:t>
            </a:r>
          </a:p>
        </p:txBody>
      </p:sp>
      <p:sp>
        <p:nvSpPr>
          <p:cNvPr id="376" name="Equation"/>
          <p:cNvSpPr txBox="1"/>
          <p:nvPr/>
        </p:nvSpPr>
        <p:spPr>
          <a:xfrm>
            <a:off x="6600580" y="6588861"/>
            <a:ext cx="337719" cy="53827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8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β</m:t>
                  </m:r>
                </m:oMath>
              </m:oMathPara>
            </a14:m>
            <a:endParaRPr sz="4800">
              <a:solidFill>
                <a:srgbClr val="FFFFFF"/>
              </a:solidFill>
            </a:endParaRPr>
          </a:p>
        </p:txBody>
      </p:sp>
      <p:sp>
        <p:nvSpPr>
          <p:cNvPr id="377" name="Equation"/>
          <p:cNvSpPr txBox="1"/>
          <p:nvPr/>
        </p:nvSpPr>
        <p:spPr>
          <a:xfrm>
            <a:off x="9944788" y="6532374"/>
            <a:ext cx="1115453" cy="6512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2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m:rPr>
                      <m:sty m:val="p"/>
                    </m:rPr>
                    <a:rPr xmlns:a="http://schemas.openxmlformats.org/drawingml/2006/main" sz="42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Å</m:t>
                  </m:r>
                  <m:r>
                    <a:rPr xmlns:a="http://schemas.openxmlformats.org/drawingml/2006/main" sz="42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  <a:endParaRPr sz="4200">
              <a:solidFill>
                <a:srgbClr val="FFFFFF"/>
              </a:solidFill>
            </a:endParaRPr>
          </a:p>
        </p:txBody>
      </p:sp>
      <p:sp>
        <p:nvSpPr>
          <p:cNvPr id="378" name="Equation"/>
          <p:cNvSpPr txBox="1"/>
          <p:nvPr/>
        </p:nvSpPr>
        <p:spPr>
          <a:xfrm>
            <a:off x="6025195" y="7812627"/>
            <a:ext cx="1488489" cy="53584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1.95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0.14</m:t>
                      </m:r>
                    </m:sub>
                    <m:sup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0.15</m:t>
                      </m:r>
                    </m:sup>
                  </m:sSubSup>
                </m:oMath>
              </m:oMathPara>
            </a14:m>
            <a:endParaRPr sz="3500">
              <a:solidFill>
                <a:srgbClr val="FFFFFF"/>
              </a:solidFill>
            </a:endParaRPr>
          </a:p>
        </p:txBody>
      </p:sp>
      <p:sp>
        <p:nvSpPr>
          <p:cNvPr id="379" name="Equation"/>
          <p:cNvSpPr txBox="1"/>
          <p:nvPr/>
        </p:nvSpPr>
        <p:spPr>
          <a:xfrm>
            <a:off x="6025195" y="8934587"/>
            <a:ext cx="1528107" cy="53457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0.51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0.16</m:t>
                      </m:r>
                    </m:sub>
                    <m:sup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0.40</m:t>
                      </m:r>
                    </m:sup>
                  </m:sSubSup>
                </m:oMath>
              </m:oMathPara>
            </a14:m>
            <a:endParaRPr sz="3500">
              <a:solidFill>
                <a:srgbClr val="FFFFFF"/>
              </a:solidFill>
            </a:endParaRPr>
          </a:p>
        </p:txBody>
      </p:sp>
      <p:sp>
        <p:nvSpPr>
          <p:cNvPr id="380" name="Equation"/>
          <p:cNvSpPr txBox="1"/>
          <p:nvPr/>
        </p:nvSpPr>
        <p:spPr>
          <a:xfrm>
            <a:off x="6025195" y="10121949"/>
            <a:ext cx="1520519" cy="53457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2.86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0.09</m:t>
                      </m:r>
                    </m:sub>
                    <m:sup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0.18</m:t>
                      </m:r>
                    </m:sup>
                  </m:sSubSup>
                </m:oMath>
              </m:oMathPara>
            </a14:m>
            <a:endParaRPr sz="3500">
              <a:solidFill>
                <a:srgbClr val="FFFFFF"/>
              </a:solidFill>
            </a:endParaRPr>
          </a:p>
        </p:txBody>
      </p:sp>
      <p:sp>
        <p:nvSpPr>
          <p:cNvPr id="381" name="Equation"/>
          <p:cNvSpPr txBox="1"/>
          <p:nvPr/>
        </p:nvSpPr>
        <p:spPr>
          <a:xfrm>
            <a:off x="6028988" y="11275979"/>
            <a:ext cx="1486912" cy="53457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1.78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0.06</m:t>
                      </m:r>
                    </m:sub>
                    <m:sup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0.08</m:t>
                      </m:r>
                    </m:sup>
                  </m:sSubSup>
                </m:oMath>
              </m:oMathPara>
            </a14:m>
            <a:endParaRPr sz="3500">
              <a:solidFill>
                <a:srgbClr val="FFFFFF"/>
              </a:solidFill>
            </a:endParaRPr>
          </a:p>
        </p:txBody>
      </p:sp>
      <p:sp>
        <p:nvSpPr>
          <p:cNvPr id="382" name="Equation"/>
          <p:cNvSpPr txBox="1"/>
          <p:nvPr/>
        </p:nvSpPr>
        <p:spPr>
          <a:xfrm>
            <a:off x="9635670" y="7814521"/>
            <a:ext cx="1733689" cy="53205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2817.5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b>
                    <m:sup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78</m:t>
                      </m:r>
                    </m:sup>
                  </m:sSubSup>
                </m:oMath>
              </m:oMathPara>
            </a14:m>
            <a:endParaRPr sz="3500">
              <a:solidFill>
                <a:srgbClr val="FFFFFF"/>
              </a:solidFill>
            </a:endParaRPr>
          </a:p>
        </p:txBody>
      </p:sp>
      <p:sp>
        <p:nvSpPr>
          <p:cNvPr id="383" name="Equation"/>
          <p:cNvSpPr txBox="1"/>
          <p:nvPr/>
        </p:nvSpPr>
        <p:spPr>
          <a:xfrm>
            <a:off x="9728808" y="8931431"/>
            <a:ext cx="1547412" cy="5421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3133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549</m:t>
                      </m:r>
                    </m:sub>
                    <m:sup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453</m:t>
                      </m:r>
                    </m:sup>
                  </m:sSubSup>
                </m:oMath>
              </m:oMathPara>
            </a14:m>
            <a:endParaRPr sz="3500">
              <a:solidFill>
                <a:srgbClr val="FFFFFF"/>
              </a:solidFill>
            </a:endParaRPr>
          </a:p>
        </p:txBody>
      </p:sp>
      <p:sp>
        <p:nvSpPr>
          <p:cNvPr id="384" name="Equation"/>
          <p:cNvSpPr txBox="1"/>
          <p:nvPr/>
        </p:nvSpPr>
        <p:spPr>
          <a:xfrm>
            <a:off x="9802358" y="10123212"/>
            <a:ext cx="1400314" cy="53205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2820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b>
                    <m:sup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sup>
                  </m:sSubSup>
                </m:oMath>
              </m:oMathPara>
            </a14:m>
            <a:endParaRPr sz="3500">
              <a:solidFill>
                <a:srgbClr val="FFFFFF"/>
              </a:solidFill>
            </a:endParaRPr>
          </a:p>
        </p:txBody>
      </p:sp>
      <p:sp>
        <p:nvSpPr>
          <p:cNvPr id="385" name="Equation"/>
          <p:cNvSpPr txBox="1"/>
          <p:nvPr/>
        </p:nvSpPr>
        <p:spPr>
          <a:xfrm>
            <a:off x="9802358" y="11308050"/>
            <a:ext cx="1391792" cy="5339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2819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sub>
                    <m:sup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sup>
                  </m:sSubSup>
                </m:oMath>
              </m:oMathPara>
            </a14:m>
            <a:endParaRPr sz="3500">
              <a:solidFill>
                <a:srgbClr val="FFFFFF"/>
              </a:solidFill>
            </a:endParaRPr>
          </a:p>
        </p:txBody>
      </p:sp>
      <p:grpSp>
        <p:nvGrpSpPr>
          <p:cNvPr id="388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386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3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3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387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389" name="11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alculation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Calculation</a:t>
            </a:r>
          </a:p>
        </p:txBody>
      </p:sp>
      <p:sp>
        <p:nvSpPr>
          <p:cNvPr id="392" name="Equation"/>
          <p:cNvSpPr txBox="1"/>
          <p:nvPr/>
        </p:nvSpPr>
        <p:spPr>
          <a:xfrm>
            <a:off x="1801741" y="6145746"/>
            <a:ext cx="20780518" cy="268401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sSubSup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m:rPr>
                          <m:sty m:val="p"/>
                        </m:r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sup>
                  </m:sSubSup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m:rPr>
                      <m:sty m:val="p"/>
                    </m:rP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Λ</m:t>
                  </m:r>
                  <m:sSubSup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sSub>
                        <m:e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sub>
                    <m:sup>
                      <m:r>
                        <m:rPr>
                          <m:sty m:val="p"/>
                        </m:r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sup>
                  </m:sSubSup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μ</m:t>
                  </m:r>
                  <m:sSubSup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sSub>
                        <m:e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sup>
                  </m:sSubSup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z</m:t>
                  </m:r>
                  <m:sSub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phys</m:t>
                      </m:r>
                    </m:sub>
                  </m:sSub>
                  <m:d>
                    <m:d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e>
                  </m:d>
                  <m:f>
                    <m:f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num>
                    <m:den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den>
                  </m:f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ϕ</m:t>
                  </m:r>
                  <m:d>
                    <m:d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</m:d>
                </m:oMath>
              </m:oMathPara>
            </a14:m>
            <a:endParaRPr sz="8000">
              <a:solidFill>
                <a:srgbClr val="FFFFFF"/>
              </a:solidFill>
            </a:endParaRPr>
          </a:p>
        </p:txBody>
      </p:sp>
      <p:sp>
        <p:nvSpPr>
          <p:cNvPr id="393" name="Equation"/>
          <p:cNvSpPr txBox="1"/>
          <p:nvPr/>
        </p:nvSpPr>
        <p:spPr>
          <a:xfrm>
            <a:off x="13612172" y="6924241"/>
            <a:ext cx="3193924" cy="11016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phys</m:t>
                      </m:r>
                    </m:sub>
                  </m:sSub>
                  <m:d>
                    <m:d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e>
                  </m:d>
                </m:oMath>
              </m:oMathPara>
            </a14:m>
            <a:endParaRPr sz="8000">
              <a:solidFill>
                <a:srgbClr val="FFFFFF"/>
              </a:solidFill>
            </a:endParaRPr>
          </a:p>
        </p:txBody>
      </p:sp>
      <p:sp>
        <p:nvSpPr>
          <p:cNvPr id="394" name="Equation"/>
          <p:cNvSpPr txBox="1"/>
          <p:nvPr/>
        </p:nvSpPr>
        <p:spPr>
          <a:xfrm>
            <a:off x="17244941" y="6208612"/>
            <a:ext cx="2148841" cy="23804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num>
                    <m:den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den>
                  </m:f>
                </m:oMath>
              </m:oMathPara>
            </a14:m>
            <a:endParaRPr sz="8000">
              <a:solidFill>
                <a:srgbClr val="FFFFFF"/>
              </a:solidFill>
            </a:endParaRPr>
          </a:p>
        </p:txBody>
      </p:sp>
      <p:sp>
        <p:nvSpPr>
          <p:cNvPr id="395" name="Equation"/>
          <p:cNvSpPr txBox="1"/>
          <p:nvPr/>
        </p:nvSpPr>
        <p:spPr>
          <a:xfrm>
            <a:off x="19645241" y="6922351"/>
            <a:ext cx="2938950" cy="9022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ϕ</m:t>
                  </m:r>
                  <m:d>
                    <m:d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</m:d>
                </m:oMath>
              </m:oMathPara>
            </a14:m>
            <a:endParaRPr sz="8000">
              <a:solidFill>
                <a:srgbClr val="FFFFFF"/>
              </a:solidFill>
            </a:endParaRPr>
          </a:p>
        </p:txBody>
      </p:sp>
      <p:grpSp>
        <p:nvGrpSpPr>
          <p:cNvPr id="398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396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397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399" name="12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20230209 Illustration for the home page Rubin on top of Cerro Pachon.jpg" descr="20230209 Illustration for the home page Rubin on top of Cerro Pachon.jpg"/>
          <p:cNvPicPr>
            <a:picLocks noChangeAspect="1"/>
          </p:cNvPicPr>
          <p:nvPr/>
        </p:nvPicPr>
        <p:blipFill>
          <a:blip r:embed="rId2">
            <a:extLst/>
          </a:blip>
          <a:srcRect l="0" t="4902" r="0" b="5002"/>
          <a:stretch>
            <a:fillRect/>
          </a:stretch>
        </p:blipFill>
        <p:spPr>
          <a:xfrm>
            <a:off x="-4573" y="-10915"/>
            <a:ext cx="24393145" cy="1373783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Circle"/>
          <p:cNvSpPr/>
          <p:nvPr/>
        </p:nvSpPr>
        <p:spPr>
          <a:xfrm>
            <a:off x="14545202" y="658166"/>
            <a:ext cx="228154" cy="22815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2" name="Circle"/>
          <p:cNvSpPr/>
          <p:nvPr/>
        </p:nvSpPr>
        <p:spPr>
          <a:xfrm>
            <a:off x="16567945" y="2420244"/>
            <a:ext cx="228154" cy="22815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3" name="Line"/>
          <p:cNvSpPr/>
          <p:nvPr/>
        </p:nvSpPr>
        <p:spPr>
          <a:xfrm flipV="1">
            <a:off x="8326275" y="781253"/>
            <a:ext cx="6333895" cy="4190474"/>
          </a:xfrm>
          <a:prstGeom prst="line">
            <a:avLst/>
          </a:prstGeom>
          <a:ln w="1016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4" name="Line"/>
          <p:cNvSpPr/>
          <p:nvPr/>
        </p:nvSpPr>
        <p:spPr>
          <a:xfrm flipV="1">
            <a:off x="8282399" y="2532316"/>
            <a:ext cx="8362656" cy="2360083"/>
          </a:xfrm>
          <a:prstGeom prst="line">
            <a:avLst/>
          </a:prstGeom>
          <a:ln w="1016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95" name="image-from-rawpixel-id-7616278-png.png" descr="image-from-rawpixel-id-7616278-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117914">
            <a:off x="11155650" y="2770865"/>
            <a:ext cx="1659202" cy="93357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ine"/>
          <p:cNvSpPr/>
          <p:nvPr/>
        </p:nvSpPr>
        <p:spPr>
          <a:xfrm>
            <a:off x="8179345" y="1171984"/>
            <a:ext cx="8011814" cy="3766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1559" y="14614"/>
                </a:lnTo>
                <a:lnTo>
                  <a:pt x="21600" y="0"/>
                </a:lnTo>
              </a:path>
            </a:pathLst>
          </a:custGeom>
          <a:ln w="101600" cap="rnd">
            <a:solidFill>
              <a:schemeClr val="accent6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7" name="Line"/>
          <p:cNvSpPr/>
          <p:nvPr/>
        </p:nvSpPr>
        <p:spPr>
          <a:xfrm>
            <a:off x="8711108" y="1245585"/>
            <a:ext cx="7387195" cy="3487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8293" y="9897"/>
                </a:lnTo>
                <a:lnTo>
                  <a:pt x="21600" y="0"/>
                </a:lnTo>
              </a:path>
            </a:pathLst>
          </a:custGeom>
          <a:ln w="101600" cap="rnd">
            <a:solidFill>
              <a:schemeClr val="accent6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8" name="Multiple images…"/>
          <p:cNvSpPr txBox="1"/>
          <p:nvPr>
            <p:ph type="body" sz="quarter" idx="4294967295"/>
          </p:nvPr>
        </p:nvSpPr>
        <p:spPr>
          <a:xfrm>
            <a:off x="12105039" y="8862886"/>
            <a:ext cx="11825156" cy="3780651"/>
          </a:xfrm>
          <a:prstGeom prst="rect">
            <a:avLst/>
          </a:prstGeom>
        </p:spPr>
        <p:txBody>
          <a:bodyPr/>
          <a:lstStyle/>
          <a:p>
            <a:pPr marL="889000" indent="-889000">
              <a:buSzPct val="100000"/>
              <a:buAutoNum type="arabicPeriod" startAt="1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Multiple images </a:t>
            </a:r>
          </a:p>
          <a:p>
            <a:pPr marL="889000" indent="-889000">
              <a:buSzPct val="100000"/>
              <a:buAutoNum type="arabicPeriod" startAt="1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Magnified images</a:t>
            </a:r>
          </a:p>
          <a:p>
            <a:pPr marL="889000" indent="-889000">
              <a:buSzPct val="100000"/>
              <a:buAutoNum type="arabicPeriod" startAt="1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Time delay between images</a:t>
            </a:r>
          </a:p>
        </p:txBody>
      </p:sp>
      <p:grpSp>
        <p:nvGrpSpPr>
          <p:cNvPr id="101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99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4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4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100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102" name="1"/>
          <p:cNvSpPr txBox="1"/>
          <p:nvPr/>
        </p:nvSpPr>
        <p:spPr>
          <a:xfrm>
            <a:off x="547081" y="12273924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Class="entr" nodeType="with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xit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53" dur="1000" fill="hold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8" grpId="8"/>
      <p:bldP build="whole" bldLvl="1" animBg="1" rev="0" advAuto="0" spid="94" grpId="4"/>
      <p:bldP build="whole" bldLvl="1" animBg="1" rev="0" advAuto="0" spid="92" grpId="2"/>
      <p:bldP build="whole" bldLvl="1" animBg="1" rev="0" advAuto="0" spid="93" grpId="3"/>
      <p:bldP build="whole" bldLvl="1" animBg="1" rev="0" advAuto="0" spid="96" grpId="7"/>
      <p:bldP build="whole" bldLvl="1" animBg="1" rev="0" advAuto="0" spid="95" grpId="5"/>
      <p:bldP build="whole" bldLvl="1" animBg="1" rev="0" advAuto="0" spid="91" grpId="1"/>
      <p:bldP build="whole" bldLvl="1" animBg="1" rev="0" advAuto="0" spid="97" grpId="6"/>
      <p:bldP build="whole" bldLvl="1" animBg="1" rev="0" advAuto="0" spid="102" grpId="9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alculation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Calculation</a:t>
            </a:r>
          </a:p>
        </p:txBody>
      </p:sp>
      <p:sp>
        <p:nvSpPr>
          <p:cNvPr id="402" name="Equation"/>
          <p:cNvSpPr txBox="1"/>
          <p:nvPr/>
        </p:nvSpPr>
        <p:spPr>
          <a:xfrm>
            <a:off x="1940995" y="4462167"/>
            <a:ext cx="3193924" cy="11016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phys</m:t>
                      </m:r>
                    </m:sub>
                  </m:sSub>
                  <m:d>
                    <m:d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e>
                  </m:d>
                </m:oMath>
              </m:oMathPara>
            </a14:m>
            <a:endParaRPr sz="8000">
              <a:solidFill>
                <a:srgbClr val="FFFFFF"/>
              </a:solidFill>
            </a:endParaRPr>
          </a:p>
        </p:txBody>
      </p:sp>
      <p:sp>
        <p:nvSpPr>
          <p:cNvPr id="403" name="Equation"/>
          <p:cNvSpPr txBox="1"/>
          <p:nvPr/>
        </p:nvSpPr>
        <p:spPr>
          <a:xfrm>
            <a:off x="2463536" y="6614707"/>
            <a:ext cx="2148841" cy="23804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num>
                    <m:den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den>
                  </m:f>
                </m:oMath>
              </m:oMathPara>
            </a14:m>
            <a:endParaRPr sz="8000">
              <a:solidFill>
                <a:srgbClr val="FFFFFF"/>
              </a:solidFill>
            </a:endParaRPr>
          </a:p>
        </p:txBody>
      </p:sp>
      <p:sp>
        <p:nvSpPr>
          <p:cNvPr id="404" name="Equation"/>
          <p:cNvSpPr txBox="1"/>
          <p:nvPr/>
        </p:nvSpPr>
        <p:spPr>
          <a:xfrm>
            <a:off x="2068482" y="10046106"/>
            <a:ext cx="2938950" cy="9022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ϕ</m:t>
                  </m:r>
                  <m:d>
                    <m:d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</m:d>
                </m:oMath>
              </m:oMathPara>
            </a14:m>
            <a:endParaRPr sz="8000">
              <a:solidFill>
                <a:srgbClr val="FFFFFF"/>
              </a:solidFill>
            </a:endParaRPr>
          </a:p>
        </p:txBody>
      </p:sp>
      <p:sp>
        <p:nvSpPr>
          <p:cNvPr id="405" name="= the number of type IIn supernovae that happen per year as a function of redshift."/>
          <p:cNvSpPr txBox="1"/>
          <p:nvPr/>
        </p:nvSpPr>
        <p:spPr>
          <a:xfrm>
            <a:off x="5777284" y="4517294"/>
            <a:ext cx="17328455" cy="282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= the number of type IIn supernovae that happen per year as a function of redshift.</a:t>
            </a:r>
          </a:p>
        </p:txBody>
      </p:sp>
      <p:sp>
        <p:nvSpPr>
          <p:cNvPr id="406" name="= the lensing optical depth. The fraction of the the sky in which objects in a given redshift shell are magnified with magnification"/>
          <p:cNvSpPr txBox="1"/>
          <p:nvPr/>
        </p:nvSpPr>
        <p:spPr>
          <a:xfrm>
            <a:off x="5777284" y="7235094"/>
            <a:ext cx="17328455" cy="282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= the lensing </a:t>
            </a:r>
            <a:r>
              <a:rPr i="1"/>
              <a:t>optical depth. </a:t>
            </a:r>
            <a:r>
              <a:t>The fraction of the the sky in which objects in a given redshift shell are magnified with magnification</a:t>
            </a:r>
          </a:p>
        </p:txBody>
      </p:sp>
      <p:sp>
        <p:nvSpPr>
          <p:cNvPr id="407" name="Equation"/>
          <p:cNvSpPr txBox="1"/>
          <p:nvPr/>
        </p:nvSpPr>
        <p:spPr>
          <a:xfrm>
            <a:off x="9825684" y="8706085"/>
            <a:ext cx="1428169" cy="5789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xmlns:a="http://schemas.openxmlformats.org/drawingml/2006/main" sz="5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μ</m:t>
                  </m:r>
                  <m:r>
                    <a:rPr xmlns:a="http://schemas.openxmlformats.org/drawingml/2006/main" sz="5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.</m:t>
                  </m:r>
                </m:oMath>
              </m:oMathPara>
            </a14:m>
            <a:endParaRPr sz="5600">
              <a:solidFill>
                <a:srgbClr val="FFFFFF"/>
              </a:solidFill>
            </a:endParaRPr>
          </a:p>
        </p:txBody>
      </p:sp>
      <p:sp>
        <p:nvSpPr>
          <p:cNvPr id="408" name="= the probability that a given lensed supernova is detected by LSST."/>
          <p:cNvSpPr txBox="1"/>
          <p:nvPr/>
        </p:nvSpPr>
        <p:spPr>
          <a:xfrm>
            <a:off x="5777284" y="10054494"/>
            <a:ext cx="17328455" cy="282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= the probability that a given lensed supernova is detected by LSST.</a:t>
            </a:r>
          </a:p>
        </p:txBody>
      </p:sp>
      <p:grpSp>
        <p:nvGrpSpPr>
          <p:cNvPr id="411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409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410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412" name="13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quation"/>
          <p:cNvSpPr txBox="1"/>
          <p:nvPr/>
        </p:nvSpPr>
        <p:spPr>
          <a:xfrm>
            <a:off x="5692635" y="1134767"/>
            <a:ext cx="12998730" cy="2254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phys</m:t>
                      </m:r>
                    </m:sub>
                  </m:sSub>
                  <m:d>
                    <m:d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e>
                  </m:d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)</m:t>
                  </m:r>
                  <m:f>
                    <m:f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num>
                    <m:den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den>
                  </m:f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z</m:t>
                  </m:r>
                  <m:sSup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  <a:endParaRPr sz="8000">
              <a:solidFill>
                <a:srgbClr val="FFFFFF"/>
              </a:solidFill>
            </a:endParaRPr>
          </a:p>
        </p:txBody>
      </p:sp>
      <p:sp>
        <p:nvSpPr>
          <p:cNvPr id="415" name="Line"/>
          <p:cNvSpPr/>
          <p:nvPr/>
        </p:nvSpPr>
        <p:spPr>
          <a:xfrm flipV="1">
            <a:off x="5775027" y="2920999"/>
            <a:ext cx="4384974" cy="2648944"/>
          </a:xfrm>
          <a:prstGeom prst="line">
            <a:avLst/>
          </a:prstGeom>
          <a:ln w="1270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6" name="local coming rate density of type IIn supernovae"/>
          <p:cNvSpPr txBox="1"/>
          <p:nvPr/>
        </p:nvSpPr>
        <p:spPr>
          <a:xfrm>
            <a:off x="316284" y="5685694"/>
            <a:ext cx="6853039" cy="282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local coming rate density of type IIn supernovae </a:t>
            </a:r>
          </a:p>
        </p:txBody>
      </p:sp>
      <p:sp>
        <p:nvSpPr>
          <p:cNvPr id="417" name="Equation"/>
          <p:cNvSpPr txBox="1"/>
          <p:nvPr/>
        </p:nvSpPr>
        <p:spPr>
          <a:xfrm>
            <a:off x="282435" y="7327975"/>
            <a:ext cx="6366468" cy="63755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5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4.77</m:t>
                  </m:r>
                  <m:r>
                    <a:rPr xmlns:a="http://schemas.openxmlformats.org/drawingml/2006/main" sz="45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4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4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sSup>
                    <m:e>
                      <m:r>
                        <m:rPr>
                          <m:sty m:val="p"/>
                        </m:rPr>
                        <a:rPr xmlns:a="http://schemas.openxmlformats.org/drawingml/2006/main" sz="4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yr</m:t>
                      </m:r>
                    </m:e>
                    <m:sup>
                      <m:r>
                        <a:rPr xmlns:a="http://schemas.openxmlformats.org/drawingml/2006/main" sz="4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sSup>
                    <m:e>
                      <m:r>
                        <m:rPr>
                          <m:sty m:val="p"/>
                        </m:rPr>
                        <a:rPr xmlns:a="http://schemas.openxmlformats.org/drawingml/2006/main" sz="4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Mpc</m:t>
                      </m:r>
                    </m:e>
                    <m:sup>
                      <m:r>
                        <a:rPr xmlns:a="http://schemas.openxmlformats.org/drawingml/2006/main" sz="4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m:oMathPara>
            </a14:m>
            <a:endParaRPr sz="4500">
              <a:solidFill>
                <a:srgbClr val="FFFFFF"/>
              </a:solidFill>
            </a:endParaRPr>
          </a:p>
        </p:txBody>
      </p:sp>
      <p:sp>
        <p:nvSpPr>
          <p:cNvPr id="418" name="Line"/>
          <p:cNvSpPr/>
          <p:nvPr/>
        </p:nvSpPr>
        <p:spPr>
          <a:xfrm flipV="1">
            <a:off x="10245129" y="2921197"/>
            <a:ext cx="1286472" cy="2675382"/>
          </a:xfrm>
          <a:prstGeom prst="line">
            <a:avLst/>
          </a:prstGeom>
          <a:ln w="1270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9" name="Star formation rate density"/>
          <p:cNvSpPr txBox="1"/>
          <p:nvPr/>
        </p:nvSpPr>
        <p:spPr>
          <a:xfrm>
            <a:off x="6688882" y="5685694"/>
            <a:ext cx="6853038" cy="156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Star formation rate density</a:t>
            </a:r>
          </a:p>
        </p:txBody>
      </p:sp>
      <p:sp>
        <p:nvSpPr>
          <p:cNvPr id="420" name="Line"/>
          <p:cNvSpPr/>
          <p:nvPr/>
        </p:nvSpPr>
        <p:spPr>
          <a:xfrm flipH="1" flipV="1">
            <a:off x="14579600" y="3029853"/>
            <a:ext cx="1344117" cy="2456183"/>
          </a:xfrm>
          <a:prstGeom prst="line">
            <a:avLst/>
          </a:prstGeom>
          <a:ln w="1270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21" name="Cosmological volume element"/>
          <p:cNvSpPr txBox="1"/>
          <p:nvPr/>
        </p:nvSpPr>
        <p:spPr>
          <a:xfrm>
            <a:off x="12629679" y="5685694"/>
            <a:ext cx="6853038" cy="156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Cosmological volume element</a:t>
            </a:r>
          </a:p>
        </p:txBody>
      </p:sp>
      <p:sp>
        <p:nvSpPr>
          <p:cNvPr id="422" name="Time dilation"/>
          <p:cNvSpPr txBox="1"/>
          <p:nvPr/>
        </p:nvSpPr>
        <p:spPr>
          <a:xfrm>
            <a:off x="18141478" y="5685694"/>
            <a:ext cx="6853039" cy="156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Time dilation</a:t>
            </a:r>
          </a:p>
        </p:txBody>
      </p:sp>
      <p:sp>
        <p:nvSpPr>
          <p:cNvPr id="423" name="Line"/>
          <p:cNvSpPr/>
          <p:nvPr/>
        </p:nvSpPr>
        <p:spPr>
          <a:xfrm flipH="1" flipV="1">
            <a:off x="17907000" y="2801253"/>
            <a:ext cx="3166965" cy="2893515"/>
          </a:xfrm>
          <a:prstGeom prst="line">
            <a:avLst/>
          </a:prstGeom>
          <a:ln w="1270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24" name="Line"/>
          <p:cNvSpPr/>
          <p:nvPr/>
        </p:nvSpPr>
        <p:spPr>
          <a:xfrm flipH="1" flipV="1">
            <a:off x="10185399" y="7188397"/>
            <a:ext cx="1312216" cy="1312216"/>
          </a:xfrm>
          <a:prstGeom prst="line">
            <a:avLst/>
          </a:prstGeom>
          <a:ln w="1270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2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9911" t="3207" r="0" b="29897"/>
          <a:stretch>
            <a:fillRect/>
          </a:stretch>
        </p:blipFill>
        <p:spPr>
          <a:xfrm>
            <a:off x="11721526" y="7600590"/>
            <a:ext cx="7115832" cy="571176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Cold and Hjorth (2023)"/>
          <p:cNvSpPr txBox="1"/>
          <p:nvPr/>
        </p:nvSpPr>
        <p:spPr>
          <a:xfrm>
            <a:off x="-526406" y="8493009"/>
            <a:ext cx="8538420" cy="890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Cold and Hjorth (2023)</a:t>
            </a:r>
          </a:p>
        </p:txBody>
      </p:sp>
      <p:sp>
        <p:nvSpPr>
          <p:cNvPr id="427" name="Madau and Dickinson (2014)"/>
          <p:cNvSpPr txBox="1"/>
          <p:nvPr/>
        </p:nvSpPr>
        <p:spPr>
          <a:xfrm>
            <a:off x="18559304" y="9550037"/>
            <a:ext cx="4345138" cy="314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Madau and Dickinson (2014)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Equation"/>
          <p:cNvSpPr txBox="1"/>
          <p:nvPr/>
        </p:nvSpPr>
        <p:spPr>
          <a:xfrm>
            <a:off x="5580454" y="4092590"/>
            <a:ext cx="13223091" cy="553082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167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67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67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num>
                    <m:den>
                      <m:r>
                        <a:rPr xmlns:a="http://schemas.openxmlformats.org/drawingml/2006/main" sz="167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67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xmlns:a="http://schemas.openxmlformats.org/drawingml/2006/main" sz="167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67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den>
                  </m:f>
                  <m:r>
                    <a:rPr xmlns:a="http://schemas.openxmlformats.org/drawingml/2006/main" sz="167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∝</m:t>
                  </m:r>
                  <m:f>
                    <m:fPr>
                      <m:ctrlPr>
                        <a:rPr xmlns:a="http://schemas.openxmlformats.org/drawingml/2006/main" sz="167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167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xmlns:a="http://schemas.openxmlformats.org/drawingml/2006/main" sz="167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sSup>
                        <m:e>
                          <m:d>
                            <m:dPr>
                              <m:ctrlPr>
                                <a:rPr xmlns:a="http://schemas.openxmlformats.org/drawingml/2006/main" sz="167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167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d>
                        </m:e>
                        <m:sup>
                          <m:r>
                            <a:rPr xmlns:a="http://schemas.openxmlformats.org/drawingml/2006/main" sz="167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num>
                    <m:den>
                      <m:sSup>
                        <m:e>
                          <m:r>
                            <a:rPr xmlns:a="http://schemas.openxmlformats.org/drawingml/2006/main" sz="167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xmlns:a="http://schemas.openxmlformats.org/drawingml/2006/main" sz="167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  <a:endParaRPr sz="16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Equation"/>
          <p:cNvSpPr txBox="1"/>
          <p:nvPr/>
        </p:nvSpPr>
        <p:spPr>
          <a:xfrm>
            <a:off x="9116825" y="869696"/>
            <a:ext cx="6150350" cy="241346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ϕ</m:t>
                  </m:r>
                  <m:d>
                    <m:d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</m:d>
                  <m:r>
                    <a:rPr xmlns:a="http://schemas.openxmlformats.org/drawingml/2006/main" sz="8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8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80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den>
                  </m:f>
                </m:oMath>
              </m:oMathPara>
            </a14:m>
            <a:endParaRPr sz="8000">
              <a:solidFill>
                <a:srgbClr val="FFFFFF"/>
              </a:solidFill>
            </a:endParaRPr>
          </a:p>
        </p:txBody>
      </p:sp>
      <p:sp>
        <p:nvSpPr>
          <p:cNvPr id="432" name="Whether or not a source is detected depends on:…"/>
          <p:cNvSpPr txBox="1"/>
          <p:nvPr/>
        </p:nvSpPr>
        <p:spPr>
          <a:xfrm>
            <a:off x="1772867" y="4115409"/>
            <a:ext cx="22565467" cy="8787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Whether or not a source is detected depends on: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Position in the sky.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Redshift.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The timing, filters and observing conditions of each LSST visit.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Intrinsic brightness - absolute magnitude.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Whether or not the multiple images formed by lensing are resolved.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The time delay between the images.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Equation"/>
          <p:cNvSpPr txBox="1"/>
          <p:nvPr/>
        </p:nvSpPr>
        <p:spPr>
          <a:xfrm>
            <a:off x="6233849" y="4519953"/>
            <a:ext cx="11916302" cy="467609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55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ϕ</m:t>
                  </m:r>
                  <m:d>
                    <m:dPr>
                      <m:ctrlPr>
                        <a:rPr xmlns:a="http://schemas.openxmlformats.org/drawingml/2006/main" sz="15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15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15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xmlns:a="http://schemas.openxmlformats.org/drawingml/2006/main" sz="15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</m:d>
                  <m:r>
                    <a:rPr xmlns:a="http://schemas.openxmlformats.org/drawingml/2006/main" sz="155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5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155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155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155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155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155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155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155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155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den>
                  </m:f>
                </m:oMath>
              </m:oMathPara>
            </a14:m>
            <a:endParaRPr sz="155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imulation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Simulation</a:t>
            </a:r>
          </a:p>
        </p:txBody>
      </p:sp>
      <p:sp>
        <p:nvSpPr>
          <p:cNvPr id="437" name="We simulate 200 000 unique lensed type IIn supernovae drawing parameters from the following distributions:…"/>
          <p:cNvSpPr txBox="1"/>
          <p:nvPr/>
        </p:nvSpPr>
        <p:spPr>
          <a:xfrm>
            <a:off x="1113549" y="2766886"/>
            <a:ext cx="22156902" cy="8583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We simulate 200 000 unique lensed type IIn supernovae drawing parameters from the following distributions: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For a source in our study to be detected, it must have 5 separate observations in any combination of filter.</a:t>
            </a:r>
          </a:p>
        </p:txBody>
      </p:sp>
      <p:sp>
        <p:nvSpPr>
          <p:cNvPr id="438" name="Equation"/>
          <p:cNvSpPr txBox="1"/>
          <p:nvPr/>
        </p:nvSpPr>
        <p:spPr>
          <a:xfrm>
            <a:off x="2430854" y="5741722"/>
            <a:ext cx="4069089" cy="10309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6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∼</m:t>
                  </m:r>
                  <m:r>
                    <m:rPr>
                      <m:scr m:val="script"/>
                    </m:rPr>
                    <a:rPr xmlns:a="http://schemas.openxmlformats.org/drawingml/2006/main" sz="6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U</m:t>
                  </m:r>
                  <m:d>
                    <m:dPr>
                      <m:ctrlP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e>
                  </m:d>
                </m:oMath>
              </m:oMathPara>
            </a14:m>
            <a:endParaRPr sz="6600">
              <a:solidFill>
                <a:srgbClr val="FFFFFF"/>
              </a:solidFill>
            </a:endParaRPr>
          </a:p>
        </p:txBody>
      </p:sp>
      <p:sp>
        <p:nvSpPr>
          <p:cNvPr id="439" name="Equation"/>
          <p:cNvSpPr txBox="1"/>
          <p:nvPr/>
        </p:nvSpPr>
        <p:spPr>
          <a:xfrm>
            <a:off x="8310395" y="5741722"/>
            <a:ext cx="4629008" cy="10309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μ</m:t>
                  </m:r>
                  <m:r>
                    <a:rPr xmlns:a="http://schemas.openxmlformats.org/drawingml/2006/main" sz="6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∼</m:t>
                  </m:r>
                  <m:r>
                    <m:rPr>
                      <m:scr m:val="script"/>
                    </m:rPr>
                    <a:rPr xmlns:a="http://schemas.openxmlformats.org/drawingml/2006/main" sz="6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U</m:t>
                  </m:r>
                  <m:d>
                    <m:dPr>
                      <m:ctrlP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</m:e>
                  </m:d>
                </m:oMath>
              </m:oMathPara>
            </a14:m>
            <a:endParaRPr sz="6600">
              <a:solidFill>
                <a:srgbClr val="FFFFFF"/>
              </a:solidFill>
            </a:endParaRPr>
          </a:p>
        </p:txBody>
      </p:sp>
      <p:sp>
        <p:nvSpPr>
          <p:cNvPr id="440" name="Equation"/>
          <p:cNvSpPr txBox="1"/>
          <p:nvPr/>
        </p:nvSpPr>
        <p:spPr>
          <a:xfrm>
            <a:off x="14749854" y="5741722"/>
            <a:ext cx="7612354" cy="10309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6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∼</m:t>
                  </m:r>
                  <m:r>
                    <m:rPr>
                      <m:scr m:val="script"/>
                    </m:rPr>
                    <a:rPr xmlns:a="http://schemas.openxmlformats.org/drawingml/2006/main" sz="66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N</m:t>
                  </m:r>
                  <m:d>
                    <m:dPr>
                      <m:ctrlP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19.05,</m:t>
                      </m:r>
                      <m:r>
                        <a:rPr xmlns:a="http://schemas.openxmlformats.org/drawingml/2006/main" sz="66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e>
                  </m:d>
                </m:oMath>
              </m:oMathPara>
            </a14:m>
            <a:endParaRPr sz="6600">
              <a:solidFill>
                <a:srgbClr val="FFFFFF"/>
              </a:solidFill>
            </a:endParaRPr>
          </a:p>
        </p:txBody>
      </p:sp>
      <p:grpSp>
        <p:nvGrpSpPr>
          <p:cNvPr id="443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441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442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444" name="14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imulation cont.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Simulation cont.</a:t>
            </a:r>
          </a:p>
        </p:txBody>
      </p:sp>
      <p:sp>
        <p:nvSpPr>
          <p:cNvPr id="447" name="If it falls outside the survey footprint, or has no visits by LSST, it is not detected.…"/>
          <p:cNvSpPr txBox="1"/>
          <p:nvPr/>
        </p:nvSpPr>
        <p:spPr>
          <a:xfrm>
            <a:off x="1113549" y="2766886"/>
            <a:ext cx="22156902" cy="993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If it falls outside the survey footprint, or has no visits by LSST, it is not detected.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We then apply analytical expressions for a range of lens models (e.g. galaxy, group, cluster) to calculate the time delay and angular separation between images.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The simulated lightcurves are fed through a mock LSST observing run which produces a series of observations.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For a source in our study to be detected, it must have 5 separate observations in any filter.</a:t>
            </a:r>
          </a:p>
        </p:txBody>
      </p:sp>
      <p:grpSp>
        <p:nvGrpSpPr>
          <p:cNvPr id="450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448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449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sults"/>
          <p:cNvSpPr txBox="1"/>
          <p:nvPr>
            <p:ph type="title" idx="4294967295"/>
          </p:nvPr>
        </p:nvSpPr>
        <p:spPr>
          <a:xfrm>
            <a:off x="1206498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Results</a:t>
            </a:r>
          </a:p>
        </p:txBody>
      </p:sp>
      <p:grpSp>
        <p:nvGrpSpPr>
          <p:cNvPr id="455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453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2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2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454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otal yearly detections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Total yearly detections</a:t>
            </a:r>
          </a:p>
        </p:txBody>
      </p:sp>
      <p:pic>
        <p:nvPicPr>
          <p:cNvPr id="458" name="detections_heatmap_all_lim_5_model_galaxy_double.pdf" descr="detections_heatmap_all_lim_5_model_galaxy_double.pdf"/>
          <p:cNvPicPr>
            <a:picLocks noChangeAspect="1"/>
          </p:cNvPicPr>
          <p:nvPr/>
        </p:nvPicPr>
        <p:blipFill>
          <a:blip r:embed="rId2">
            <a:extLst/>
          </a:blip>
          <a:srcRect l="0" t="2074" r="0" b="2074"/>
          <a:stretch>
            <a:fillRect/>
          </a:stretch>
        </p:blipFill>
        <p:spPr>
          <a:xfrm>
            <a:off x="6838894" y="4913197"/>
            <a:ext cx="10706212" cy="8029659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Reminder: Goldstein+ and Wojtak+ predicted 210 lensed type IIn SNe per year using a pure blackbody."/>
          <p:cNvSpPr txBox="1"/>
          <p:nvPr/>
        </p:nvSpPr>
        <p:spPr>
          <a:xfrm>
            <a:off x="1113549" y="2766886"/>
            <a:ext cx="22156902" cy="2889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Reminder: Goldstein+ and Wojtak+ predicted 210 lensed type IIn SNe per year using a pure blackbody.</a:t>
            </a:r>
          </a:p>
        </p:txBody>
      </p:sp>
      <p:sp>
        <p:nvSpPr>
          <p:cNvPr id="460" name="aip981@student.bham.ac.uk"/>
          <p:cNvSpPr txBox="1"/>
          <p:nvPr/>
        </p:nvSpPr>
        <p:spPr>
          <a:xfrm>
            <a:off x="20100387" y="12984967"/>
            <a:ext cx="21971001" cy="74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572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aip981@student.bham.ac.uk</a:t>
            </a:r>
          </a:p>
        </p:txBody>
      </p:sp>
      <p:sp>
        <p:nvSpPr>
          <p:cNvPr id="461" name="Ponte Pérez, Smith+ (2025)"/>
          <p:cNvSpPr txBox="1"/>
          <p:nvPr/>
        </p:nvSpPr>
        <p:spPr>
          <a:xfrm>
            <a:off x="9911891" y="12984967"/>
            <a:ext cx="5172571" cy="74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57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Ponte Pérez, Smith+ (2025)</a:t>
            </a:r>
          </a:p>
        </p:txBody>
      </p:sp>
      <p:sp>
        <p:nvSpPr>
          <p:cNvPr id="462" name="15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edshift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Redshift</a:t>
            </a:r>
          </a:p>
        </p:txBody>
      </p:sp>
      <p:pic>
        <p:nvPicPr>
          <p:cNvPr id="465" name="redshift_lambda=2800.0_False_kde.pdf" descr="redshift_lambda=2800.0_False_kde.pdf"/>
          <p:cNvPicPr>
            <a:picLocks noChangeAspect="1"/>
          </p:cNvPicPr>
          <p:nvPr/>
        </p:nvPicPr>
        <p:blipFill>
          <a:blip r:embed="rId2">
            <a:extLst/>
          </a:blip>
          <a:srcRect l="0" t="373" r="0" b="373"/>
          <a:stretch>
            <a:fillRect/>
          </a:stretch>
        </p:blipFill>
        <p:spPr>
          <a:xfrm>
            <a:off x="1220684" y="3706447"/>
            <a:ext cx="10491185" cy="786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redshift_beta=1.0_False_kde.pdf" descr="redshift_beta=1.0_False_kde.pdf"/>
          <p:cNvPicPr>
            <a:picLocks noChangeAspect="1"/>
          </p:cNvPicPr>
          <p:nvPr/>
        </p:nvPicPr>
        <p:blipFill>
          <a:blip r:embed="rId3">
            <a:extLst/>
          </a:blip>
          <a:srcRect l="0" t="373" r="0" b="373"/>
          <a:stretch>
            <a:fillRect/>
          </a:stretch>
        </p:blipFill>
        <p:spPr>
          <a:xfrm>
            <a:off x="12672131" y="3706447"/>
            <a:ext cx="10491184" cy="78683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9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467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4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4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468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470" name="Ponte Pérez, Smith+ (2025)"/>
          <p:cNvSpPr txBox="1"/>
          <p:nvPr/>
        </p:nvSpPr>
        <p:spPr>
          <a:xfrm>
            <a:off x="3880051" y="11805757"/>
            <a:ext cx="5172572" cy="74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57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Ponte Pérez, Smith+ (2025)</a:t>
            </a:r>
          </a:p>
        </p:txBody>
      </p:sp>
      <p:sp>
        <p:nvSpPr>
          <p:cNvPr id="471" name="Ponte Pérez, Smith+ (2025)"/>
          <p:cNvSpPr txBox="1"/>
          <p:nvPr/>
        </p:nvSpPr>
        <p:spPr>
          <a:xfrm>
            <a:off x="15331498" y="11805757"/>
            <a:ext cx="5172571" cy="74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57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Ponte Pérez, Smith+ (2025)</a:t>
            </a:r>
          </a:p>
        </p:txBody>
      </p:sp>
      <p:sp>
        <p:nvSpPr>
          <p:cNvPr id="472" name="16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1. Multiple images"/>
          <p:cNvSpPr txBox="1"/>
          <p:nvPr>
            <p:ph type="body" sz="quarter" idx="4294967295"/>
          </p:nvPr>
        </p:nvSpPr>
        <p:spPr>
          <a:xfrm>
            <a:off x="1017939" y="1014286"/>
            <a:ext cx="11825156" cy="174775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1. Multiple images </a:t>
            </a:r>
          </a:p>
        </p:txBody>
      </p:sp>
      <p:sp>
        <p:nvSpPr>
          <p:cNvPr id="105" name="Line"/>
          <p:cNvSpPr/>
          <p:nvPr/>
        </p:nvSpPr>
        <p:spPr>
          <a:xfrm flipV="1">
            <a:off x="1221343" y="5130150"/>
            <a:ext cx="6322862" cy="3465948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6" name="Line"/>
          <p:cNvSpPr/>
          <p:nvPr/>
        </p:nvSpPr>
        <p:spPr>
          <a:xfrm>
            <a:off x="7739211" y="5108655"/>
            <a:ext cx="4898021" cy="1144339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7" name="Line"/>
          <p:cNvSpPr/>
          <p:nvPr/>
        </p:nvSpPr>
        <p:spPr>
          <a:xfrm flipV="1">
            <a:off x="1208206" y="6305323"/>
            <a:ext cx="11423250" cy="2313106"/>
          </a:xfrm>
          <a:prstGeom prst="line">
            <a:avLst/>
          </a:prstGeom>
          <a:ln w="508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8" name="Line"/>
          <p:cNvSpPr/>
          <p:nvPr/>
        </p:nvSpPr>
        <p:spPr>
          <a:xfrm>
            <a:off x="1259631" y="8657292"/>
            <a:ext cx="11479177" cy="1"/>
          </a:xfrm>
          <a:prstGeom prst="line">
            <a:avLst/>
          </a:prstGeom>
          <a:ln w="508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9" name="Line"/>
          <p:cNvSpPr/>
          <p:nvPr/>
        </p:nvSpPr>
        <p:spPr>
          <a:xfrm flipV="1">
            <a:off x="7628992" y="5232169"/>
            <a:ext cx="1" cy="1399250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0" name="Line"/>
          <p:cNvSpPr/>
          <p:nvPr/>
        </p:nvSpPr>
        <p:spPr>
          <a:xfrm>
            <a:off x="7619432" y="7158622"/>
            <a:ext cx="1" cy="1348016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1" name="Line"/>
          <p:cNvSpPr/>
          <p:nvPr/>
        </p:nvSpPr>
        <p:spPr>
          <a:xfrm>
            <a:off x="2675399" y="7829707"/>
            <a:ext cx="201805" cy="852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6806" y="3440"/>
                  <a:pt x="12070" y="7039"/>
                  <a:pt x="15707" y="10739"/>
                </a:cubicBezTo>
                <a:cubicBezTo>
                  <a:pt x="19210" y="14303"/>
                  <a:pt x="21185" y="17942"/>
                  <a:pt x="21600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2" name="Line"/>
          <p:cNvSpPr/>
          <p:nvPr/>
        </p:nvSpPr>
        <p:spPr>
          <a:xfrm>
            <a:off x="4216669" y="6991074"/>
            <a:ext cx="334145" cy="974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6537" y="3180"/>
                  <a:pt x="11714" y="6665"/>
                  <a:pt x="15373" y="10348"/>
                </a:cubicBezTo>
                <a:cubicBezTo>
                  <a:pt x="18982" y="13979"/>
                  <a:pt x="21078" y="17768"/>
                  <a:pt x="21600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3" name="Line"/>
          <p:cNvSpPr/>
          <p:nvPr/>
        </p:nvSpPr>
        <p:spPr>
          <a:xfrm>
            <a:off x="5696350" y="7752608"/>
            <a:ext cx="126164" cy="9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96" h="21600" fill="norm" stroke="1" extrusionOk="0">
                <a:moveTo>
                  <a:pt x="0" y="0"/>
                </a:moveTo>
                <a:cubicBezTo>
                  <a:pt x="10555" y="3416"/>
                  <a:pt x="17110" y="7067"/>
                  <a:pt x="19390" y="10800"/>
                </a:cubicBezTo>
                <a:cubicBezTo>
                  <a:pt x="21600" y="14419"/>
                  <a:pt x="19762" y="18067"/>
                  <a:pt x="13948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4" name="Line"/>
          <p:cNvSpPr/>
          <p:nvPr/>
        </p:nvSpPr>
        <p:spPr>
          <a:xfrm>
            <a:off x="8670176" y="4541103"/>
            <a:ext cx="126050" cy="825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3" h="21600" fill="norm" stroke="1" extrusionOk="0">
                <a:moveTo>
                  <a:pt x="0" y="0"/>
                </a:moveTo>
                <a:cubicBezTo>
                  <a:pt x="10013" y="3405"/>
                  <a:pt x="16460" y="7054"/>
                  <a:pt x="19080" y="10800"/>
                </a:cubicBezTo>
                <a:cubicBezTo>
                  <a:pt x="21600" y="14404"/>
                  <a:pt x="20542" y="18050"/>
                  <a:pt x="15947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5" name="Line"/>
          <p:cNvSpPr/>
          <p:nvPr/>
        </p:nvSpPr>
        <p:spPr>
          <a:xfrm flipV="1">
            <a:off x="7734805" y="3942392"/>
            <a:ext cx="1998037" cy="1094265"/>
          </a:xfrm>
          <a:prstGeom prst="line">
            <a:avLst/>
          </a:prstGeom>
          <a:ln w="508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6" name="Line"/>
          <p:cNvSpPr/>
          <p:nvPr/>
        </p:nvSpPr>
        <p:spPr>
          <a:xfrm flipH="1">
            <a:off x="1162267" y="9114775"/>
            <a:ext cx="287780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Line"/>
          <p:cNvSpPr/>
          <p:nvPr/>
        </p:nvSpPr>
        <p:spPr>
          <a:xfrm>
            <a:off x="4713858" y="9114775"/>
            <a:ext cx="287780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8" name="Line"/>
          <p:cNvSpPr/>
          <p:nvPr/>
        </p:nvSpPr>
        <p:spPr>
          <a:xfrm flipH="1">
            <a:off x="7671180" y="9114775"/>
            <a:ext cx="212528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9" name="Line"/>
          <p:cNvSpPr/>
          <p:nvPr/>
        </p:nvSpPr>
        <p:spPr>
          <a:xfrm>
            <a:off x="10769232" y="9114775"/>
            <a:ext cx="192413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0" name="Line"/>
          <p:cNvSpPr/>
          <p:nvPr/>
        </p:nvSpPr>
        <p:spPr>
          <a:xfrm>
            <a:off x="7266579" y="9474591"/>
            <a:ext cx="543026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1" name="Line"/>
          <p:cNvSpPr/>
          <p:nvPr/>
        </p:nvSpPr>
        <p:spPr>
          <a:xfrm flipH="1">
            <a:off x="1158415" y="9479772"/>
            <a:ext cx="543025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2" name="Circle"/>
          <p:cNvSpPr/>
          <p:nvPr/>
        </p:nvSpPr>
        <p:spPr>
          <a:xfrm>
            <a:off x="7523233" y="8549338"/>
            <a:ext cx="215906" cy="21590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3" name="Circle"/>
          <p:cNvSpPr/>
          <p:nvPr/>
        </p:nvSpPr>
        <p:spPr>
          <a:xfrm>
            <a:off x="7523233" y="4982291"/>
            <a:ext cx="215906" cy="21590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4" name="Circle"/>
          <p:cNvSpPr/>
          <p:nvPr/>
        </p:nvSpPr>
        <p:spPr>
          <a:xfrm>
            <a:off x="12627188" y="6177927"/>
            <a:ext cx="215907" cy="215907"/>
          </a:xfrm>
          <a:prstGeom prst="ellipse">
            <a:avLst/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5" name="Equation"/>
          <p:cNvSpPr txBox="1"/>
          <p:nvPr/>
        </p:nvSpPr>
        <p:spPr>
          <a:xfrm>
            <a:off x="2937763" y="7719751"/>
            <a:ext cx="237237" cy="35001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θ</m:t>
                  </m:r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26" name="Equation"/>
          <p:cNvSpPr txBox="1"/>
          <p:nvPr/>
        </p:nvSpPr>
        <p:spPr>
          <a:xfrm>
            <a:off x="5933172" y="7988011"/>
            <a:ext cx="281433" cy="4485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β</m:t>
                  </m:r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27" name="Equation"/>
          <p:cNvSpPr txBox="1"/>
          <p:nvPr/>
        </p:nvSpPr>
        <p:spPr>
          <a:xfrm>
            <a:off x="4621828" y="7156636"/>
            <a:ext cx="265177" cy="2296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α</m:t>
                  </m:r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28" name="Equation"/>
          <p:cNvSpPr txBox="1"/>
          <p:nvPr/>
        </p:nvSpPr>
        <p:spPr>
          <a:xfrm>
            <a:off x="8967261" y="4611086"/>
            <a:ext cx="481973" cy="39967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29" name="Equation"/>
          <p:cNvSpPr txBox="1"/>
          <p:nvPr/>
        </p:nvSpPr>
        <p:spPr>
          <a:xfrm>
            <a:off x="4102055" y="8882590"/>
            <a:ext cx="554612" cy="45872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30" name="Equation"/>
          <p:cNvSpPr txBox="1"/>
          <p:nvPr/>
        </p:nvSpPr>
        <p:spPr>
          <a:xfrm>
            <a:off x="9884225" y="8882590"/>
            <a:ext cx="736756" cy="4652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31" name="Equation"/>
          <p:cNvSpPr txBox="1"/>
          <p:nvPr/>
        </p:nvSpPr>
        <p:spPr>
          <a:xfrm>
            <a:off x="6648422" y="9308391"/>
            <a:ext cx="536217" cy="4652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32" name="Equation"/>
          <p:cNvSpPr txBox="1"/>
          <p:nvPr/>
        </p:nvSpPr>
        <p:spPr>
          <a:xfrm>
            <a:off x="7503725" y="6716574"/>
            <a:ext cx="228601" cy="3525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33" name="Circle"/>
          <p:cNvSpPr/>
          <p:nvPr/>
        </p:nvSpPr>
        <p:spPr>
          <a:xfrm>
            <a:off x="1017939" y="8549338"/>
            <a:ext cx="215907" cy="215907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34" name="Equation"/>
          <p:cNvSpPr txBox="1"/>
          <p:nvPr/>
        </p:nvSpPr>
        <p:spPr>
          <a:xfrm>
            <a:off x="17056402" y="1431931"/>
            <a:ext cx="3323419" cy="91246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lim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5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lim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5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lim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</m:oMath>
              </m:oMathPara>
            </a14:m>
            <a:endParaRPr sz="5900">
              <a:solidFill>
                <a:srgbClr val="FFFFFF"/>
              </a:solidFill>
            </a:endParaRPr>
          </a:p>
        </p:txBody>
      </p:sp>
      <p:sp>
        <p:nvSpPr>
          <p:cNvPr id="135" name="Equation"/>
          <p:cNvSpPr txBox="1"/>
          <p:nvPr/>
        </p:nvSpPr>
        <p:spPr>
          <a:xfrm>
            <a:off x="16192802" y="2600331"/>
            <a:ext cx="4167323" cy="91246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⇒</m:t>
                  </m:r>
                  <m:limUpp>
                    <m:e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lim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5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lim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5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lim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</m:oMath>
              </m:oMathPara>
            </a14:m>
            <a:endParaRPr sz="5900">
              <a:solidFill>
                <a:srgbClr val="FFFFFF"/>
              </a:solidFill>
            </a:endParaRPr>
          </a:p>
        </p:txBody>
      </p:sp>
      <p:sp>
        <p:nvSpPr>
          <p:cNvPr id="136" name="Equation"/>
          <p:cNvSpPr txBox="1"/>
          <p:nvPr/>
        </p:nvSpPr>
        <p:spPr>
          <a:xfrm>
            <a:off x="15879374" y="5014924"/>
            <a:ext cx="5308889" cy="20235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lim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5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sSub>
                        <m:e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num>
                    <m:den>
                      <m:sSup>
                        <m:e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e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den>
                  </m:f>
                  <m:f>
                    <m:fPr>
                      <m:ctrlP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limUpp>
                        <m:e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lim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num>
                    <m:den>
                      <m:sSup>
                        <m:e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  <a:endParaRPr sz="5900">
              <a:solidFill>
                <a:srgbClr val="FFFFFF"/>
              </a:solidFill>
            </a:endParaRPr>
          </a:p>
        </p:txBody>
      </p:sp>
      <p:sp>
        <p:nvSpPr>
          <p:cNvPr id="137" name="Equation"/>
          <p:cNvSpPr txBox="1"/>
          <p:nvPr/>
        </p:nvSpPr>
        <p:spPr>
          <a:xfrm>
            <a:off x="13832214" y="7583675"/>
            <a:ext cx="9088371" cy="23040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5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sSub>
                            <m:e>
                              <m:r>
                                <a:rPr xmlns:a="http://schemas.openxmlformats.org/drawingml/2006/main" sz="59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xmlns:a="http://schemas.openxmlformats.org/drawingml/2006/main" sz="59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xmlns:a="http://schemas.openxmlformats.org/drawingml/2006/main" sz="59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p>
                            <m:e>
                              <m:r>
                                <a:rPr xmlns:a="http://schemas.openxmlformats.org/drawingml/2006/main" sz="59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xmlns:a="http://schemas.openxmlformats.org/drawingml/2006/main" sz="59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e>
                              <m:r>
                                <a:rPr xmlns:a="http://schemas.openxmlformats.org/drawingml/2006/main" sz="59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xmlns:a="http://schemas.openxmlformats.org/drawingml/2006/main" sz="59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  <m:sSub>
                            <m:e>
                              <m:r>
                                <a:rPr xmlns:a="http://schemas.openxmlformats.org/drawingml/2006/main" sz="59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xmlns:a="http://schemas.openxmlformats.org/drawingml/2006/main" sz="590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</m:e>
                  </m:rad>
                  <m:r>
                    <a:rPr xmlns:a="http://schemas.openxmlformats.org/drawingml/2006/main" sz="5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⇒</m:t>
                  </m:r>
                  <m:limUpp>
                    <m:e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lim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5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  <m:sup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num>
                    <m:den>
                      <m:sSup>
                        <m:e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xmlns:a="http://schemas.openxmlformats.org/drawingml/2006/main" sz="59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  <m:limUpp>
                    <m:e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lim>
                      <m:r>
                        <a:rPr xmlns:a="http://schemas.openxmlformats.org/drawingml/2006/main" sz="5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</m:oMath>
              </m:oMathPara>
            </a14:m>
            <a:endParaRPr sz="5900">
              <a:solidFill>
                <a:srgbClr val="FFFFFF"/>
              </a:solidFill>
            </a:endParaRPr>
          </a:p>
        </p:txBody>
      </p:sp>
      <p:grpSp>
        <p:nvGrpSpPr>
          <p:cNvPr id="141" name="Group"/>
          <p:cNvGrpSpPr/>
          <p:nvPr/>
        </p:nvGrpSpPr>
        <p:grpSpPr>
          <a:xfrm>
            <a:off x="14912185" y="10756251"/>
            <a:ext cx="8165076" cy="912469"/>
            <a:chOff x="0" y="0"/>
            <a:chExt cx="8165074" cy="912467"/>
          </a:xfrm>
        </p:grpSpPr>
        <p:sp>
          <p:nvSpPr>
            <p:cNvPr id="138" name="Equation"/>
            <p:cNvSpPr txBox="1"/>
            <p:nvPr/>
          </p:nvSpPr>
          <p:spPr>
            <a:xfrm>
              <a:off x="1961708" y="108558"/>
              <a:ext cx="3904942" cy="695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5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xmlns:a="http://schemas.openxmlformats.org/drawingml/2006/main" sz="5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59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xmlns:a="http://schemas.openxmlformats.org/drawingml/2006/main" sz="59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xmlns:a="http://schemas.openxmlformats.org/drawingml/2006/main" sz="5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5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β</m:t>
                    </m:r>
                    <m:r>
                      <a:rPr xmlns:a="http://schemas.openxmlformats.org/drawingml/2006/main" sz="5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5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m:oMathPara>
              </a14:m>
              <a:endParaRPr sz="5900">
                <a:solidFill>
                  <a:srgbClr val="FFFFFF"/>
                </a:solidFill>
              </a:endParaRPr>
            </a:p>
          </p:txBody>
        </p:sp>
        <p:sp>
          <p:nvSpPr>
            <p:cNvPr id="139" name="When"/>
            <p:cNvSpPr txBox="1"/>
            <p:nvPr/>
          </p:nvSpPr>
          <p:spPr>
            <a:xfrm>
              <a:off x="0" y="0"/>
              <a:ext cx="2094475" cy="912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When</a:t>
              </a:r>
            </a:p>
          </p:txBody>
        </p:sp>
        <p:sp>
          <p:nvSpPr>
            <p:cNvPr id="140" name="and…"/>
            <p:cNvSpPr txBox="1"/>
            <p:nvPr/>
          </p:nvSpPr>
          <p:spPr>
            <a:xfrm>
              <a:off x="6070600" y="0"/>
              <a:ext cx="2094475" cy="912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and…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37" grpId="4"/>
      <p:bldP build="whole" bldLvl="1" animBg="1" rev="0" advAuto="0" spid="141" grpId="5"/>
      <p:bldP build="whole" bldLvl="1" animBg="1" rev="0" advAuto="0" spid="135" grpId="2"/>
      <p:bldP build="whole" bldLvl="1" animBg="1" rev="0" advAuto="0" spid="13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magnification_lambda_2800.0_False.pdf" descr="magnification_lambda_2800.0_False.pdf"/>
          <p:cNvPicPr>
            <a:picLocks noChangeAspect="1"/>
          </p:cNvPicPr>
          <p:nvPr/>
        </p:nvPicPr>
        <p:blipFill>
          <a:blip r:embed="rId2">
            <a:extLst/>
          </a:blip>
          <a:srcRect l="206" t="0" r="206" b="0"/>
          <a:stretch>
            <a:fillRect/>
          </a:stretch>
        </p:blipFill>
        <p:spPr>
          <a:xfrm>
            <a:off x="1221038" y="3706713"/>
            <a:ext cx="10490477" cy="7867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magnification_beta_1.0_False.pdf" descr="magnification_beta_1.0_False.pdf"/>
          <p:cNvPicPr>
            <a:picLocks noChangeAspect="1"/>
          </p:cNvPicPr>
          <p:nvPr/>
        </p:nvPicPr>
        <p:blipFill>
          <a:blip r:embed="rId3">
            <a:extLst/>
          </a:blip>
          <a:srcRect l="206" t="0" r="206" b="0"/>
          <a:stretch>
            <a:fillRect/>
          </a:stretch>
        </p:blipFill>
        <p:spPr>
          <a:xfrm>
            <a:off x="12672485" y="3706713"/>
            <a:ext cx="10490476" cy="7867857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Magnification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Magnification</a:t>
            </a:r>
          </a:p>
        </p:txBody>
      </p:sp>
      <p:grpSp>
        <p:nvGrpSpPr>
          <p:cNvPr id="479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477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4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4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478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480" name="Ponte Pérez, Smith+ (2025)"/>
          <p:cNvSpPr txBox="1"/>
          <p:nvPr/>
        </p:nvSpPr>
        <p:spPr>
          <a:xfrm>
            <a:off x="3880051" y="11805757"/>
            <a:ext cx="5172572" cy="74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57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Ponte Pérez, Smith+ (2025)</a:t>
            </a:r>
          </a:p>
        </p:txBody>
      </p:sp>
      <p:sp>
        <p:nvSpPr>
          <p:cNvPr id="481" name="Ponte Pérez, Smith+ (2025)"/>
          <p:cNvSpPr txBox="1"/>
          <p:nvPr/>
        </p:nvSpPr>
        <p:spPr>
          <a:xfrm>
            <a:off x="15331498" y="11805757"/>
            <a:ext cx="5172571" cy="74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57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Ponte Pérez, Smith+ (2025)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magnitude_lambda=2800.0_False_kde.pdf" descr="magnitude_lambda=2800.0_False_kde.pdf"/>
          <p:cNvPicPr>
            <a:picLocks noChangeAspect="1"/>
          </p:cNvPicPr>
          <p:nvPr/>
        </p:nvPicPr>
        <p:blipFill>
          <a:blip r:embed="rId2">
            <a:extLst/>
          </a:blip>
          <a:srcRect l="933" t="0" r="933" b="0"/>
          <a:stretch>
            <a:fillRect/>
          </a:stretch>
        </p:blipFill>
        <p:spPr>
          <a:xfrm>
            <a:off x="1221038" y="3706713"/>
            <a:ext cx="10490477" cy="7867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magnitude_beta=1.0_False_kde.pdf" descr="magnitude_beta=1.0_False_kde.pdf"/>
          <p:cNvPicPr>
            <a:picLocks noChangeAspect="1"/>
          </p:cNvPicPr>
          <p:nvPr/>
        </p:nvPicPr>
        <p:blipFill>
          <a:blip r:embed="rId3">
            <a:extLst/>
          </a:blip>
          <a:srcRect l="933" t="0" r="933" b="0"/>
          <a:stretch>
            <a:fillRect/>
          </a:stretch>
        </p:blipFill>
        <p:spPr>
          <a:xfrm>
            <a:off x="12672485" y="3706713"/>
            <a:ext cx="10490477" cy="7867857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Magnitude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Magnitude</a:t>
            </a:r>
          </a:p>
        </p:txBody>
      </p:sp>
      <p:grpSp>
        <p:nvGrpSpPr>
          <p:cNvPr id="488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486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4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4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487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489" name="Ponte Pérez, Smith+ (2025)"/>
          <p:cNvSpPr txBox="1"/>
          <p:nvPr/>
        </p:nvSpPr>
        <p:spPr>
          <a:xfrm>
            <a:off x="3880051" y="11805757"/>
            <a:ext cx="5172572" cy="74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57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Ponte Pérez, Smith+ (2025)</a:t>
            </a:r>
          </a:p>
        </p:txBody>
      </p:sp>
      <p:sp>
        <p:nvSpPr>
          <p:cNvPr id="490" name="Ponte Pérez, Smith+ (2025)"/>
          <p:cNvSpPr txBox="1"/>
          <p:nvPr/>
        </p:nvSpPr>
        <p:spPr>
          <a:xfrm>
            <a:off x="15331498" y="11805757"/>
            <a:ext cx="5172571" cy="74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57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Ponte Pérez, Smith+ (2025)</a:t>
            </a:r>
          </a:p>
        </p:txBody>
      </p:sp>
      <p:sp>
        <p:nvSpPr>
          <p:cNvPr id="491" name="17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_beta=1.0.pdf" descr="_beta=1.0.pdf"/>
          <p:cNvPicPr>
            <a:picLocks noChangeAspect="1"/>
          </p:cNvPicPr>
          <p:nvPr/>
        </p:nvPicPr>
        <p:blipFill>
          <a:blip r:embed="rId2">
            <a:extLst/>
          </a:blip>
          <a:srcRect l="0" t="1136" r="0" b="1136"/>
          <a:stretch>
            <a:fillRect/>
          </a:stretch>
        </p:blipFill>
        <p:spPr>
          <a:xfrm>
            <a:off x="12707675" y="3733105"/>
            <a:ext cx="10420097" cy="7815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_lambda=2800.0.pdf" descr="_lambda=2800.0.pdf"/>
          <p:cNvPicPr>
            <a:picLocks noChangeAspect="1"/>
          </p:cNvPicPr>
          <p:nvPr/>
        </p:nvPicPr>
        <p:blipFill>
          <a:blip r:embed="rId3">
            <a:extLst/>
          </a:blip>
          <a:srcRect l="0" t="1136" r="0" b="1136"/>
          <a:stretch>
            <a:fillRect/>
          </a:stretch>
        </p:blipFill>
        <p:spPr>
          <a:xfrm>
            <a:off x="1256228" y="3733105"/>
            <a:ext cx="10420097" cy="7815073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Number of observations"/>
          <p:cNvSpPr txBox="1"/>
          <p:nvPr>
            <p:ph type="body" sz="quarter" idx="4294967295"/>
          </p:nvPr>
        </p:nvSpPr>
        <p:spPr>
          <a:xfrm>
            <a:off x="1017939" y="1014286"/>
            <a:ext cx="22960475" cy="1747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59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Number of observations</a:t>
            </a:r>
          </a:p>
        </p:txBody>
      </p:sp>
      <p:grpSp>
        <p:nvGrpSpPr>
          <p:cNvPr id="498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496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4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4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497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20230209 Illustration for the home page Rubin on top of Cerro Pachon.jpg" descr="20230209 Illustration for the home page Rubin on top of Cerro Pachon.jpg"/>
          <p:cNvPicPr>
            <a:picLocks noChangeAspect="1"/>
          </p:cNvPicPr>
          <p:nvPr/>
        </p:nvPicPr>
        <p:blipFill>
          <a:blip r:embed="rId2">
            <a:alphaModFix amt="30424"/>
            <a:extLst/>
          </a:blip>
          <a:srcRect l="17" t="36206" r="30366" b="17064"/>
          <a:stretch>
            <a:fillRect/>
          </a:stretch>
        </p:blipFill>
        <p:spPr>
          <a:xfrm>
            <a:off x="-1374621" y="7902847"/>
            <a:ext cx="16981488" cy="7125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2" fill="norm" stroke="1" extrusionOk="0">
                <a:moveTo>
                  <a:pt x="9854" y="3"/>
                </a:moveTo>
                <a:cubicBezTo>
                  <a:pt x="9839" y="-8"/>
                  <a:pt x="9815" y="11"/>
                  <a:pt x="9772" y="52"/>
                </a:cubicBezTo>
                <a:cubicBezTo>
                  <a:pt x="9744" y="78"/>
                  <a:pt x="9685" y="68"/>
                  <a:pt x="9631" y="34"/>
                </a:cubicBezTo>
                <a:cubicBezTo>
                  <a:pt x="9607" y="50"/>
                  <a:pt x="9577" y="59"/>
                  <a:pt x="9540" y="59"/>
                </a:cubicBezTo>
                <a:cubicBezTo>
                  <a:pt x="9474" y="59"/>
                  <a:pt x="9392" y="94"/>
                  <a:pt x="9358" y="137"/>
                </a:cubicBezTo>
                <a:cubicBezTo>
                  <a:pt x="9316" y="191"/>
                  <a:pt x="9286" y="193"/>
                  <a:pt x="9265" y="142"/>
                </a:cubicBezTo>
                <a:cubicBezTo>
                  <a:pt x="9225" y="48"/>
                  <a:pt x="8957" y="112"/>
                  <a:pt x="8831" y="246"/>
                </a:cubicBezTo>
                <a:cubicBezTo>
                  <a:pt x="8779" y="301"/>
                  <a:pt x="8678" y="347"/>
                  <a:pt x="8608" y="347"/>
                </a:cubicBezTo>
                <a:cubicBezTo>
                  <a:pt x="8537" y="347"/>
                  <a:pt x="8458" y="390"/>
                  <a:pt x="8431" y="443"/>
                </a:cubicBezTo>
                <a:cubicBezTo>
                  <a:pt x="8405" y="496"/>
                  <a:pt x="8289" y="628"/>
                  <a:pt x="8173" y="735"/>
                </a:cubicBezTo>
                <a:cubicBezTo>
                  <a:pt x="8057" y="842"/>
                  <a:pt x="7892" y="1029"/>
                  <a:pt x="7807" y="1151"/>
                </a:cubicBezTo>
                <a:lnTo>
                  <a:pt x="7714" y="1283"/>
                </a:lnTo>
                <a:cubicBezTo>
                  <a:pt x="7684" y="1345"/>
                  <a:pt x="7660" y="1404"/>
                  <a:pt x="7645" y="1460"/>
                </a:cubicBezTo>
                <a:lnTo>
                  <a:pt x="7570" y="2384"/>
                </a:lnTo>
                <a:cubicBezTo>
                  <a:pt x="7524" y="2940"/>
                  <a:pt x="7468" y="3488"/>
                  <a:pt x="7443" y="3601"/>
                </a:cubicBezTo>
                <a:cubicBezTo>
                  <a:pt x="7419" y="3716"/>
                  <a:pt x="7393" y="4111"/>
                  <a:pt x="7383" y="4498"/>
                </a:cubicBezTo>
                <a:cubicBezTo>
                  <a:pt x="7374" y="4878"/>
                  <a:pt x="7354" y="5226"/>
                  <a:pt x="7339" y="5272"/>
                </a:cubicBezTo>
                <a:cubicBezTo>
                  <a:pt x="7325" y="5317"/>
                  <a:pt x="7262" y="5376"/>
                  <a:pt x="7200" y="5403"/>
                </a:cubicBezTo>
                <a:cubicBezTo>
                  <a:pt x="7139" y="5429"/>
                  <a:pt x="7056" y="5500"/>
                  <a:pt x="7017" y="5560"/>
                </a:cubicBezTo>
                <a:cubicBezTo>
                  <a:pt x="6970" y="5634"/>
                  <a:pt x="6913" y="5654"/>
                  <a:pt x="6843" y="5623"/>
                </a:cubicBezTo>
                <a:cubicBezTo>
                  <a:pt x="6772" y="5591"/>
                  <a:pt x="6686" y="5623"/>
                  <a:pt x="6568" y="5730"/>
                </a:cubicBezTo>
                <a:cubicBezTo>
                  <a:pt x="6530" y="5763"/>
                  <a:pt x="6475" y="5804"/>
                  <a:pt x="6421" y="5842"/>
                </a:cubicBezTo>
                <a:cubicBezTo>
                  <a:pt x="6431" y="6151"/>
                  <a:pt x="6359" y="7744"/>
                  <a:pt x="6328" y="7818"/>
                </a:cubicBezTo>
                <a:cubicBezTo>
                  <a:pt x="6315" y="7851"/>
                  <a:pt x="5958" y="7973"/>
                  <a:pt x="5536" y="8089"/>
                </a:cubicBezTo>
                <a:cubicBezTo>
                  <a:pt x="5114" y="8206"/>
                  <a:pt x="4624" y="8383"/>
                  <a:pt x="4448" y="8483"/>
                </a:cubicBezTo>
                <a:cubicBezTo>
                  <a:pt x="4190" y="8629"/>
                  <a:pt x="4107" y="8649"/>
                  <a:pt x="4026" y="8589"/>
                </a:cubicBezTo>
                <a:cubicBezTo>
                  <a:pt x="3971" y="8548"/>
                  <a:pt x="3770" y="8503"/>
                  <a:pt x="3579" y="8489"/>
                </a:cubicBezTo>
                <a:cubicBezTo>
                  <a:pt x="3389" y="8475"/>
                  <a:pt x="3138" y="8439"/>
                  <a:pt x="3022" y="8409"/>
                </a:cubicBezTo>
                <a:cubicBezTo>
                  <a:pt x="2906" y="8380"/>
                  <a:pt x="2798" y="8365"/>
                  <a:pt x="2781" y="8377"/>
                </a:cubicBezTo>
                <a:cubicBezTo>
                  <a:pt x="2764" y="8389"/>
                  <a:pt x="2697" y="8407"/>
                  <a:pt x="2631" y="8418"/>
                </a:cubicBezTo>
                <a:cubicBezTo>
                  <a:pt x="2447" y="8447"/>
                  <a:pt x="1975" y="8600"/>
                  <a:pt x="1948" y="8640"/>
                </a:cubicBezTo>
                <a:cubicBezTo>
                  <a:pt x="1935" y="8660"/>
                  <a:pt x="1839" y="8694"/>
                  <a:pt x="1735" y="8716"/>
                </a:cubicBezTo>
                <a:cubicBezTo>
                  <a:pt x="1631" y="8738"/>
                  <a:pt x="1531" y="8786"/>
                  <a:pt x="1512" y="8821"/>
                </a:cubicBezTo>
                <a:cubicBezTo>
                  <a:pt x="1494" y="8856"/>
                  <a:pt x="1440" y="8896"/>
                  <a:pt x="1392" y="8908"/>
                </a:cubicBezTo>
                <a:cubicBezTo>
                  <a:pt x="1300" y="8933"/>
                  <a:pt x="1279" y="8948"/>
                  <a:pt x="1109" y="9102"/>
                </a:cubicBezTo>
                <a:cubicBezTo>
                  <a:pt x="1051" y="9155"/>
                  <a:pt x="943" y="9204"/>
                  <a:pt x="868" y="9212"/>
                </a:cubicBezTo>
                <a:cubicBezTo>
                  <a:pt x="779" y="9220"/>
                  <a:pt x="635" y="9334"/>
                  <a:pt x="446" y="9547"/>
                </a:cubicBezTo>
                <a:cubicBezTo>
                  <a:pt x="289" y="9724"/>
                  <a:pt x="123" y="9890"/>
                  <a:pt x="77" y="9916"/>
                </a:cubicBezTo>
                <a:lnTo>
                  <a:pt x="9" y="9955"/>
                </a:lnTo>
                <a:lnTo>
                  <a:pt x="2" y="19173"/>
                </a:lnTo>
                <a:lnTo>
                  <a:pt x="0" y="21592"/>
                </a:lnTo>
                <a:lnTo>
                  <a:pt x="21600" y="21592"/>
                </a:lnTo>
                <a:lnTo>
                  <a:pt x="21600" y="18057"/>
                </a:lnTo>
                <a:cubicBezTo>
                  <a:pt x="21560" y="18021"/>
                  <a:pt x="21519" y="17985"/>
                  <a:pt x="21479" y="17941"/>
                </a:cubicBezTo>
                <a:cubicBezTo>
                  <a:pt x="21427" y="17885"/>
                  <a:pt x="21380" y="17828"/>
                  <a:pt x="21354" y="17784"/>
                </a:cubicBezTo>
                <a:cubicBezTo>
                  <a:pt x="21339" y="17759"/>
                  <a:pt x="21326" y="17740"/>
                  <a:pt x="21312" y="17719"/>
                </a:cubicBezTo>
                <a:cubicBezTo>
                  <a:pt x="21278" y="17673"/>
                  <a:pt x="21250" y="17639"/>
                  <a:pt x="21243" y="17639"/>
                </a:cubicBezTo>
                <a:cubicBezTo>
                  <a:pt x="21231" y="17639"/>
                  <a:pt x="21148" y="17552"/>
                  <a:pt x="21058" y="17446"/>
                </a:cubicBezTo>
                <a:cubicBezTo>
                  <a:pt x="21056" y="17444"/>
                  <a:pt x="21055" y="17443"/>
                  <a:pt x="21053" y="17440"/>
                </a:cubicBezTo>
                <a:cubicBezTo>
                  <a:pt x="21028" y="17412"/>
                  <a:pt x="21008" y="17392"/>
                  <a:pt x="20980" y="17361"/>
                </a:cubicBezTo>
                <a:cubicBezTo>
                  <a:pt x="20845" y="17209"/>
                  <a:pt x="20714" y="17064"/>
                  <a:pt x="20689" y="17039"/>
                </a:cubicBezTo>
                <a:cubicBezTo>
                  <a:pt x="20664" y="17014"/>
                  <a:pt x="20624" y="16964"/>
                  <a:pt x="20599" y="16927"/>
                </a:cubicBezTo>
                <a:cubicBezTo>
                  <a:pt x="20574" y="16890"/>
                  <a:pt x="20489" y="16808"/>
                  <a:pt x="20411" y="16746"/>
                </a:cubicBezTo>
                <a:cubicBezTo>
                  <a:pt x="20056" y="16467"/>
                  <a:pt x="19972" y="16393"/>
                  <a:pt x="19824" y="16228"/>
                </a:cubicBezTo>
                <a:cubicBezTo>
                  <a:pt x="19785" y="16184"/>
                  <a:pt x="19749" y="16144"/>
                  <a:pt x="19719" y="16114"/>
                </a:cubicBezTo>
                <a:cubicBezTo>
                  <a:pt x="19717" y="16112"/>
                  <a:pt x="19714" y="16109"/>
                  <a:pt x="19712" y="16108"/>
                </a:cubicBezTo>
                <a:cubicBezTo>
                  <a:pt x="19685" y="16081"/>
                  <a:pt x="19664" y="16064"/>
                  <a:pt x="19658" y="16062"/>
                </a:cubicBezTo>
                <a:cubicBezTo>
                  <a:pt x="19646" y="16058"/>
                  <a:pt x="19580" y="16007"/>
                  <a:pt x="19511" y="15949"/>
                </a:cubicBezTo>
                <a:cubicBezTo>
                  <a:pt x="19477" y="15920"/>
                  <a:pt x="19438" y="15893"/>
                  <a:pt x="19404" y="15874"/>
                </a:cubicBezTo>
                <a:cubicBezTo>
                  <a:pt x="19369" y="15856"/>
                  <a:pt x="19337" y="15844"/>
                  <a:pt x="19319" y="15844"/>
                </a:cubicBezTo>
                <a:cubicBezTo>
                  <a:pt x="19282" y="15844"/>
                  <a:pt x="19219" y="15785"/>
                  <a:pt x="19180" y="15712"/>
                </a:cubicBezTo>
                <a:cubicBezTo>
                  <a:pt x="19154" y="15664"/>
                  <a:pt x="19091" y="15607"/>
                  <a:pt x="19021" y="15558"/>
                </a:cubicBezTo>
                <a:cubicBezTo>
                  <a:pt x="19006" y="15548"/>
                  <a:pt x="18990" y="15537"/>
                  <a:pt x="18973" y="15527"/>
                </a:cubicBezTo>
                <a:cubicBezTo>
                  <a:pt x="18953" y="15515"/>
                  <a:pt x="18933" y="15502"/>
                  <a:pt x="18912" y="15493"/>
                </a:cubicBezTo>
                <a:cubicBezTo>
                  <a:pt x="18825" y="15454"/>
                  <a:pt x="18727" y="15404"/>
                  <a:pt x="18656" y="15364"/>
                </a:cubicBezTo>
                <a:cubicBezTo>
                  <a:pt x="18594" y="15340"/>
                  <a:pt x="18534" y="15321"/>
                  <a:pt x="18475" y="15307"/>
                </a:cubicBezTo>
                <a:cubicBezTo>
                  <a:pt x="18462" y="15311"/>
                  <a:pt x="18451" y="15317"/>
                  <a:pt x="18443" y="15327"/>
                </a:cubicBezTo>
                <a:cubicBezTo>
                  <a:pt x="18411" y="15370"/>
                  <a:pt x="18342" y="15326"/>
                  <a:pt x="18228" y="15191"/>
                </a:cubicBezTo>
                <a:cubicBezTo>
                  <a:pt x="18159" y="15110"/>
                  <a:pt x="18046" y="15019"/>
                  <a:pt x="17944" y="14960"/>
                </a:cubicBezTo>
                <a:cubicBezTo>
                  <a:pt x="17943" y="14960"/>
                  <a:pt x="17943" y="14961"/>
                  <a:pt x="17943" y="14960"/>
                </a:cubicBezTo>
                <a:cubicBezTo>
                  <a:pt x="17928" y="14955"/>
                  <a:pt x="17912" y="14948"/>
                  <a:pt x="17899" y="14946"/>
                </a:cubicBezTo>
                <a:cubicBezTo>
                  <a:pt x="17824" y="14935"/>
                  <a:pt x="17755" y="14907"/>
                  <a:pt x="17745" y="14883"/>
                </a:cubicBezTo>
                <a:cubicBezTo>
                  <a:pt x="17742" y="14876"/>
                  <a:pt x="17735" y="14870"/>
                  <a:pt x="17726" y="14864"/>
                </a:cubicBezTo>
                <a:cubicBezTo>
                  <a:pt x="17715" y="14860"/>
                  <a:pt x="17703" y="14855"/>
                  <a:pt x="17693" y="14851"/>
                </a:cubicBezTo>
                <a:cubicBezTo>
                  <a:pt x="17673" y="14845"/>
                  <a:pt x="17652" y="14840"/>
                  <a:pt x="17629" y="14840"/>
                </a:cubicBezTo>
                <a:cubicBezTo>
                  <a:pt x="17574" y="14840"/>
                  <a:pt x="17522" y="14807"/>
                  <a:pt x="17512" y="14768"/>
                </a:cubicBezTo>
                <a:cubicBezTo>
                  <a:pt x="17511" y="14767"/>
                  <a:pt x="17511" y="14766"/>
                  <a:pt x="17510" y="14766"/>
                </a:cubicBezTo>
                <a:cubicBezTo>
                  <a:pt x="17461" y="14740"/>
                  <a:pt x="17417" y="14715"/>
                  <a:pt x="17378" y="14690"/>
                </a:cubicBezTo>
                <a:cubicBezTo>
                  <a:pt x="17334" y="14681"/>
                  <a:pt x="17286" y="14659"/>
                  <a:pt x="17262" y="14626"/>
                </a:cubicBezTo>
                <a:cubicBezTo>
                  <a:pt x="17246" y="14604"/>
                  <a:pt x="17179" y="14546"/>
                  <a:pt x="17094" y="14476"/>
                </a:cubicBezTo>
                <a:cubicBezTo>
                  <a:pt x="17019" y="14448"/>
                  <a:pt x="16584" y="14093"/>
                  <a:pt x="16442" y="13949"/>
                </a:cubicBezTo>
                <a:cubicBezTo>
                  <a:pt x="16442" y="13980"/>
                  <a:pt x="16426" y="13968"/>
                  <a:pt x="16406" y="13921"/>
                </a:cubicBezTo>
                <a:cubicBezTo>
                  <a:pt x="16397" y="13899"/>
                  <a:pt x="16383" y="13879"/>
                  <a:pt x="16369" y="13864"/>
                </a:cubicBezTo>
                <a:cubicBezTo>
                  <a:pt x="16346" y="13847"/>
                  <a:pt x="16317" y="13836"/>
                  <a:pt x="16289" y="13836"/>
                </a:cubicBezTo>
                <a:cubicBezTo>
                  <a:pt x="16206" y="13836"/>
                  <a:pt x="16157" y="13731"/>
                  <a:pt x="16125" y="13499"/>
                </a:cubicBezTo>
                <a:cubicBezTo>
                  <a:pt x="16115" y="13460"/>
                  <a:pt x="16107" y="13421"/>
                  <a:pt x="16105" y="13386"/>
                </a:cubicBezTo>
                <a:cubicBezTo>
                  <a:pt x="16104" y="13375"/>
                  <a:pt x="16103" y="13365"/>
                  <a:pt x="16102" y="13355"/>
                </a:cubicBezTo>
                <a:cubicBezTo>
                  <a:pt x="16080" y="13246"/>
                  <a:pt x="16034" y="13201"/>
                  <a:pt x="15883" y="13109"/>
                </a:cubicBezTo>
                <a:cubicBezTo>
                  <a:pt x="15768" y="13040"/>
                  <a:pt x="15600" y="12935"/>
                  <a:pt x="15508" y="12875"/>
                </a:cubicBezTo>
                <a:cubicBezTo>
                  <a:pt x="15417" y="12815"/>
                  <a:pt x="15302" y="12769"/>
                  <a:pt x="15252" y="12773"/>
                </a:cubicBezTo>
                <a:cubicBezTo>
                  <a:pt x="15195" y="12777"/>
                  <a:pt x="15097" y="12697"/>
                  <a:pt x="15022" y="12607"/>
                </a:cubicBezTo>
                <a:cubicBezTo>
                  <a:pt x="14917" y="12511"/>
                  <a:pt x="14817" y="12393"/>
                  <a:pt x="14799" y="12324"/>
                </a:cubicBezTo>
                <a:cubicBezTo>
                  <a:pt x="14790" y="12287"/>
                  <a:pt x="14734" y="12257"/>
                  <a:pt x="14676" y="12257"/>
                </a:cubicBezTo>
                <a:cubicBezTo>
                  <a:pt x="14587" y="12257"/>
                  <a:pt x="14540" y="12183"/>
                  <a:pt x="14354" y="11748"/>
                </a:cubicBezTo>
                <a:cubicBezTo>
                  <a:pt x="14235" y="11468"/>
                  <a:pt x="14097" y="11199"/>
                  <a:pt x="14047" y="11149"/>
                </a:cubicBezTo>
                <a:cubicBezTo>
                  <a:pt x="13997" y="11099"/>
                  <a:pt x="13900" y="10921"/>
                  <a:pt x="13830" y="10755"/>
                </a:cubicBezTo>
                <a:cubicBezTo>
                  <a:pt x="13707" y="10460"/>
                  <a:pt x="13694" y="10449"/>
                  <a:pt x="13363" y="10319"/>
                </a:cubicBezTo>
                <a:cubicBezTo>
                  <a:pt x="12802" y="10100"/>
                  <a:pt x="12743" y="10054"/>
                  <a:pt x="12544" y="9689"/>
                </a:cubicBezTo>
                <a:lnTo>
                  <a:pt x="12360" y="9351"/>
                </a:lnTo>
                <a:lnTo>
                  <a:pt x="12112" y="9345"/>
                </a:lnTo>
                <a:cubicBezTo>
                  <a:pt x="11881" y="9340"/>
                  <a:pt x="11853" y="9323"/>
                  <a:pt x="11726" y="9106"/>
                </a:cubicBezTo>
                <a:cubicBezTo>
                  <a:pt x="11651" y="8977"/>
                  <a:pt x="11573" y="8863"/>
                  <a:pt x="11553" y="8853"/>
                </a:cubicBezTo>
                <a:cubicBezTo>
                  <a:pt x="11533" y="8843"/>
                  <a:pt x="11482" y="8800"/>
                  <a:pt x="11440" y="8758"/>
                </a:cubicBezTo>
                <a:cubicBezTo>
                  <a:pt x="11298" y="8619"/>
                  <a:pt x="11040" y="8592"/>
                  <a:pt x="10809" y="8693"/>
                </a:cubicBezTo>
                <a:cubicBezTo>
                  <a:pt x="10475" y="8839"/>
                  <a:pt x="10477" y="8850"/>
                  <a:pt x="10477" y="7442"/>
                </a:cubicBezTo>
                <a:cubicBezTo>
                  <a:pt x="10477" y="6927"/>
                  <a:pt x="10486" y="6481"/>
                  <a:pt x="10498" y="6329"/>
                </a:cubicBezTo>
                <a:lnTo>
                  <a:pt x="10470" y="6302"/>
                </a:lnTo>
                <a:lnTo>
                  <a:pt x="10492" y="5890"/>
                </a:lnTo>
                <a:cubicBezTo>
                  <a:pt x="10504" y="5663"/>
                  <a:pt x="10533" y="5389"/>
                  <a:pt x="10556" y="5282"/>
                </a:cubicBezTo>
                <a:cubicBezTo>
                  <a:pt x="10589" y="5132"/>
                  <a:pt x="10598" y="4699"/>
                  <a:pt x="10598" y="3345"/>
                </a:cubicBezTo>
                <a:cubicBezTo>
                  <a:pt x="10598" y="3329"/>
                  <a:pt x="10597" y="3315"/>
                  <a:pt x="10597" y="3299"/>
                </a:cubicBezTo>
                <a:cubicBezTo>
                  <a:pt x="10596" y="3190"/>
                  <a:pt x="10594" y="3095"/>
                  <a:pt x="10593" y="2979"/>
                </a:cubicBezTo>
                <a:cubicBezTo>
                  <a:pt x="10587" y="2356"/>
                  <a:pt x="10578" y="1789"/>
                  <a:pt x="10570" y="1381"/>
                </a:cubicBezTo>
                <a:cubicBezTo>
                  <a:pt x="10550" y="806"/>
                  <a:pt x="10522" y="423"/>
                  <a:pt x="10485" y="298"/>
                </a:cubicBezTo>
                <a:cubicBezTo>
                  <a:pt x="10476" y="280"/>
                  <a:pt x="10465" y="263"/>
                  <a:pt x="10451" y="249"/>
                </a:cubicBezTo>
                <a:cubicBezTo>
                  <a:pt x="10410" y="224"/>
                  <a:pt x="10311" y="204"/>
                  <a:pt x="10204" y="203"/>
                </a:cubicBezTo>
                <a:lnTo>
                  <a:pt x="9977" y="203"/>
                </a:lnTo>
                <a:cubicBezTo>
                  <a:pt x="9948" y="313"/>
                  <a:pt x="9901" y="286"/>
                  <a:pt x="9884" y="131"/>
                </a:cubicBezTo>
                <a:cubicBezTo>
                  <a:pt x="9875" y="54"/>
                  <a:pt x="9869" y="13"/>
                  <a:pt x="9854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1" name="What I didn’t get the chance to cover"/>
          <p:cNvSpPr txBox="1"/>
          <p:nvPr>
            <p:ph type="body" sz="quarter" idx="4294967295"/>
          </p:nvPr>
        </p:nvSpPr>
        <p:spPr>
          <a:xfrm>
            <a:off x="1017939" y="1014286"/>
            <a:ext cx="21871153" cy="174775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What I didn’t get the chance to cover</a:t>
            </a:r>
          </a:p>
        </p:txBody>
      </p:sp>
      <p:sp>
        <p:nvSpPr>
          <p:cNvPr id="502" name="Cosmological prospects of lensed Type IIn SNe (e.g utilising multi-source plane lensing).…"/>
          <p:cNvSpPr txBox="1"/>
          <p:nvPr/>
        </p:nvSpPr>
        <p:spPr>
          <a:xfrm>
            <a:off x="1113549" y="2766886"/>
            <a:ext cx="22156902" cy="100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Cosmological prospects of lensed Type IIn SNe (e.g utilising multi-source plane lensing).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How many of these lensed Type IIn SNe will we get to do interesting science with (spectroscopic “gold sample”)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How we calculated image separations and time delays for our range of lens models.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Identification - how will we know it is a Type IIn and how will we know if it is lensed?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Type IIn SN lightcurve heterogeneity.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Time evolving CSM interaction (aspherical CSM, winds etc.).</a:t>
            </a:r>
          </a:p>
        </p:txBody>
      </p:sp>
      <p:grpSp>
        <p:nvGrpSpPr>
          <p:cNvPr id="505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503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3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3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504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506" name="18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20230209 Illustration for the home page Rubin on top of Cerro Pachon.jpg" descr="20230209 Illustration for the home page Rubin on top of Cerro Pachon.jpg"/>
          <p:cNvPicPr>
            <a:picLocks noChangeAspect="1"/>
          </p:cNvPicPr>
          <p:nvPr/>
        </p:nvPicPr>
        <p:blipFill>
          <a:blip r:embed="rId2">
            <a:alphaModFix amt="30424"/>
            <a:extLst/>
          </a:blip>
          <a:srcRect l="17" t="36206" r="30366" b="17064"/>
          <a:stretch>
            <a:fillRect/>
          </a:stretch>
        </p:blipFill>
        <p:spPr>
          <a:xfrm>
            <a:off x="-1374621" y="7902847"/>
            <a:ext cx="16981488" cy="7125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2" fill="norm" stroke="1" extrusionOk="0">
                <a:moveTo>
                  <a:pt x="9854" y="3"/>
                </a:moveTo>
                <a:cubicBezTo>
                  <a:pt x="9839" y="-8"/>
                  <a:pt x="9815" y="11"/>
                  <a:pt x="9772" y="52"/>
                </a:cubicBezTo>
                <a:cubicBezTo>
                  <a:pt x="9744" y="78"/>
                  <a:pt x="9685" y="68"/>
                  <a:pt x="9631" y="34"/>
                </a:cubicBezTo>
                <a:cubicBezTo>
                  <a:pt x="9607" y="50"/>
                  <a:pt x="9577" y="59"/>
                  <a:pt x="9540" y="59"/>
                </a:cubicBezTo>
                <a:cubicBezTo>
                  <a:pt x="9474" y="59"/>
                  <a:pt x="9392" y="94"/>
                  <a:pt x="9358" y="137"/>
                </a:cubicBezTo>
                <a:cubicBezTo>
                  <a:pt x="9316" y="191"/>
                  <a:pt x="9286" y="193"/>
                  <a:pt x="9265" y="142"/>
                </a:cubicBezTo>
                <a:cubicBezTo>
                  <a:pt x="9225" y="48"/>
                  <a:pt x="8957" y="112"/>
                  <a:pt x="8831" y="246"/>
                </a:cubicBezTo>
                <a:cubicBezTo>
                  <a:pt x="8779" y="301"/>
                  <a:pt x="8678" y="347"/>
                  <a:pt x="8608" y="347"/>
                </a:cubicBezTo>
                <a:cubicBezTo>
                  <a:pt x="8537" y="347"/>
                  <a:pt x="8458" y="390"/>
                  <a:pt x="8431" y="443"/>
                </a:cubicBezTo>
                <a:cubicBezTo>
                  <a:pt x="8405" y="496"/>
                  <a:pt x="8289" y="628"/>
                  <a:pt x="8173" y="735"/>
                </a:cubicBezTo>
                <a:cubicBezTo>
                  <a:pt x="8057" y="842"/>
                  <a:pt x="7892" y="1029"/>
                  <a:pt x="7807" y="1151"/>
                </a:cubicBezTo>
                <a:lnTo>
                  <a:pt x="7714" y="1283"/>
                </a:lnTo>
                <a:cubicBezTo>
                  <a:pt x="7684" y="1345"/>
                  <a:pt x="7660" y="1404"/>
                  <a:pt x="7645" y="1460"/>
                </a:cubicBezTo>
                <a:lnTo>
                  <a:pt x="7570" y="2384"/>
                </a:lnTo>
                <a:cubicBezTo>
                  <a:pt x="7524" y="2940"/>
                  <a:pt x="7468" y="3488"/>
                  <a:pt x="7443" y="3601"/>
                </a:cubicBezTo>
                <a:cubicBezTo>
                  <a:pt x="7419" y="3716"/>
                  <a:pt x="7393" y="4111"/>
                  <a:pt x="7383" y="4498"/>
                </a:cubicBezTo>
                <a:cubicBezTo>
                  <a:pt x="7374" y="4878"/>
                  <a:pt x="7354" y="5226"/>
                  <a:pt x="7339" y="5272"/>
                </a:cubicBezTo>
                <a:cubicBezTo>
                  <a:pt x="7325" y="5317"/>
                  <a:pt x="7262" y="5376"/>
                  <a:pt x="7200" y="5403"/>
                </a:cubicBezTo>
                <a:cubicBezTo>
                  <a:pt x="7139" y="5429"/>
                  <a:pt x="7056" y="5500"/>
                  <a:pt x="7017" y="5560"/>
                </a:cubicBezTo>
                <a:cubicBezTo>
                  <a:pt x="6970" y="5634"/>
                  <a:pt x="6913" y="5654"/>
                  <a:pt x="6843" y="5623"/>
                </a:cubicBezTo>
                <a:cubicBezTo>
                  <a:pt x="6772" y="5591"/>
                  <a:pt x="6686" y="5623"/>
                  <a:pt x="6568" y="5730"/>
                </a:cubicBezTo>
                <a:cubicBezTo>
                  <a:pt x="6530" y="5763"/>
                  <a:pt x="6475" y="5804"/>
                  <a:pt x="6421" y="5842"/>
                </a:cubicBezTo>
                <a:cubicBezTo>
                  <a:pt x="6431" y="6151"/>
                  <a:pt x="6359" y="7744"/>
                  <a:pt x="6328" y="7818"/>
                </a:cubicBezTo>
                <a:cubicBezTo>
                  <a:pt x="6315" y="7851"/>
                  <a:pt x="5958" y="7973"/>
                  <a:pt x="5536" y="8089"/>
                </a:cubicBezTo>
                <a:cubicBezTo>
                  <a:pt x="5114" y="8206"/>
                  <a:pt x="4624" y="8383"/>
                  <a:pt x="4448" y="8483"/>
                </a:cubicBezTo>
                <a:cubicBezTo>
                  <a:pt x="4190" y="8629"/>
                  <a:pt x="4107" y="8649"/>
                  <a:pt x="4026" y="8589"/>
                </a:cubicBezTo>
                <a:cubicBezTo>
                  <a:pt x="3971" y="8548"/>
                  <a:pt x="3770" y="8503"/>
                  <a:pt x="3579" y="8489"/>
                </a:cubicBezTo>
                <a:cubicBezTo>
                  <a:pt x="3389" y="8475"/>
                  <a:pt x="3138" y="8439"/>
                  <a:pt x="3022" y="8409"/>
                </a:cubicBezTo>
                <a:cubicBezTo>
                  <a:pt x="2906" y="8380"/>
                  <a:pt x="2798" y="8365"/>
                  <a:pt x="2781" y="8377"/>
                </a:cubicBezTo>
                <a:cubicBezTo>
                  <a:pt x="2764" y="8389"/>
                  <a:pt x="2697" y="8407"/>
                  <a:pt x="2631" y="8418"/>
                </a:cubicBezTo>
                <a:cubicBezTo>
                  <a:pt x="2447" y="8447"/>
                  <a:pt x="1975" y="8600"/>
                  <a:pt x="1948" y="8640"/>
                </a:cubicBezTo>
                <a:cubicBezTo>
                  <a:pt x="1935" y="8660"/>
                  <a:pt x="1839" y="8694"/>
                  <a:pt x="1735" y="8716"/>
                </a:cubicBezTo>
                <a:cubicBezTo>
                  <a:pt x="1631" y="8738"/>
                  <a:pt x="1531" y="8786"/>
                  <a:pt x="1512" y="8821"/>
                </a:cubicBezTo>
                <a:cubicBezTo>
                  <a:pt x="1494" y="8856"/>
                  <a:pt x="1440" y="8896"/>
                  <a:pt x="1392" y="8908"/>
                </a:cubicBezTo>
                <a:cubicBezTo>
                  <a:pt x="1300" y="8933"/>
                  <a:pt x="1279" y="8948"/>
                  <a:pt x="1109" y="9102"/>
                </a:cubicBezTo>
                <a:cubicBezTo>
                  <a:pt x="1051" y="9155"/>
                  <a:pt x="943" y="9204"/>
                  <a:pt x="868" y="9212"/>
                </a:cubicBezTo>
                <a:cubicBezTo>
                  <a:pt x="779" y="9220"/>
                  <a:pt x="635" y="9334"/>
                  <a:pt x="446" y="9547"/>
                </a:cubicBezTo>
                <a:cubicBezTo>
                  <a:pt x="289" y="9724"/>
                  <a:pt x="123" y="9890"/>
                  <a:pt x="77" y="9916"/>
                </a:cubicBezTo>
                <a:lnTo>
                  <a:pt x="9" y="9955"/>
                </a:lnTo>
                <a:lnTo>
                  <a:pt x="2" y="19173"/>
                </a:lnTo>
                <a:lnTo>
                  <a:pt x="0" y="21592"/>
                </a:lnTo>
                <a:lnTo>
                  <a:pt x="21600" y="21592"/>
                </a:lnTo>
                <a:lnTo>
                  <a:pt x="21600" y="18057"/>
                </a:lnTo>
                <a:cubicBezTo>
                  <a:pt x="21560" y="18021"/>
                  <a:pt x="21519" y="17985"/>
                  <a:pt x="21479" y="17941"/>
                </a:cubicBezTo>
                <a:cubicBezTo>
                  <a:pt x="21427" y="17885"/>
                  <a:pt x="21380" y="17828"/>
                  <a:pt x="21354" y="17784"/>
                </a:cubicBezTo>
                <a:cubicBezTo>
                  <a:pt x="21339" y="17759"/>
                  <a:pt x="21326" y="17740"/>
                  <a:pt x="21312" y="17719"/>
                </a:cubicBezTo>
                <a:cubicBezTo>
                  <a:pt x="21278" y="17673"/>
                  <a:pt x="21250" y="17639"/>
                  <a:pt x="21243" y="17639"/>
                </a:cubicBezTo>
                <a:cubicBezTo>
                  <a:pt x="21231" y="17639"/>
                  <a:pt x="21148" y="17552"/>
                  <a:pt x="21058" y="17446"/>
                </a:cubicBezTo>
                <a:cubicBezTo>
                  <a:pt x="21056" y="17444"/>
                  <a:pt x="21055" y="17443"/>
                  <a:pt x="21053" y="17440"/>
                </a:cubicBezTo>
                <a:cubicBezTo>
                  <a:pt x="21028" y="17412"/>
                  <a:pt x="21008" y="17392"/>
                  <a:pt x="20980" y="17361"/>
                </a:cubicBezTo>
                <a:cubicBezTo>
                  <a:pt x="20845" y="17209"/>
                  <a:pt x="20714" y="17064"/>
                  <a:pt x="20689" y="17039"/>
                </a:cubicBezTo>
                <a:cubicBezTo>
                  <a:pt x="20664" y="17014"/>
                  <a:pt x="20624" y="16964"/>
                  <a:pt x="20599" y="16927"/>
                </a:cubicBezTo>
                <a:cubicBezTo>
                  <a:pt x="20574" y="16890"/>
                  <a:pt x="20489" y="16808"/>
                  <a:pt x="20411" y="16746"/>
                </a:cubicBezTo>
                <a:cubicBezTo>
                  <a:pt x="20056" y="16467"/>
                  <a:pt x="19972" y="16393"/>
                  <a:pt x="19824" y="16228"/>
                </a:cubicBezTo>
                <a:cubicBezTo>
                  <a:pt x="19785" y="16184"/>
                  <a:pt x="19749" y="16144"/>
                  <a:pt x="19719" y="16114"/>
                </a:cubicBezTo>
                <a:cubicBezTo>
                  <a:pt x="19717" y="16112"/>
                  <a:pt x="19714" y="16109"/>
                  <a:pt x="19712" y="16108"/>
                </a:cubicBezTo>
                <a:cubicBezTo>
                  <a:pt x="19685" y="16081"/>
                  <a:pt x="19664" y="16064"/>
                  <a:pt x="19658" y="16062"/>
                </a:cubicBezTo>
                <a:cubicBezTo>
                  <a:pt x="19646" y="16058"/>
                  <a:pt x="19580" y="16007"/>
                  <a:pt x="19511" y="15949"/>
                </a:cubicBezTo>
                <a:cubicBezTo>
                  <a:pt x="19477" y="15920"/>
                  <a:pt x="19438" y="15893"/>
                  <a:pt x="19404" y="15874"/>
                </a:cubicBezTo>
                <a:cubicBezTo>
                  <a:pt x="19369" y="15856"/>
                  <a:pt x="19337" y="15844"/>
                  <a:pt x="19319" y="15844"/>
                </a:cubicBezTo>
                <a:cubicBezTo>
                  <a:pt x="19282" y="15844"/>
                  <a:pt x="19219" y="15785"/>
                  <a:pt x="19180" y="15712"/>
                </a:cubicBezTo>
                <a:cubicBezTo>
                  <a:pt x="19154" y="15664"/>
                  <a:pt x="19091" y="15607"/>
                  <a:pt x="19021" y="15558"/>
                </a:cubicBezTo>
                <a:cubicBezTo>
                  <a:pt x="19006" y="15548"/>
                  <a:pt x="18990" y="15537"/>
                  <a:pt x="18973" y="15527"/>
                </a:cubicBezTo>
                <a:cubicBezTo>
                  <a:pt x="18953" y="15515"/>
                  <a:pt x="18933" y="15502"/>
                  <a:pt x="18912" y="15493"/>
                </a:cubicBezTo>
                <a:cubicBezTo>
                  <a:pt x="18825" y="15454"/>
                  <a:pt x="18727" y="15404"/>
                  <a:pt x="18656" y="15364"/>
                </a:cubicBezTo>
                <a:cubicBezTo>
                  <a:pt x="18594" y="15340"/>
                  <a:pt x="18534" y="15321"/>
                  <a:pt x="18475" y="15307"/>
                </a:cubicBezTo>
                <a:cubicBezTo>
                  <a:pt x="18462" y="15311"/>
                  <a:pt x="18451" y="15317"/>
                  <a:pt x="18443" y="15327"/>
                </a:cubicBezTo>
                <a:cubicBezTo>
                  <a:pt x="18411" y="15370"/>
                  <a:pt x="18342" y="15326"/>
                  <a:pt x="18228" y="15191"/>
                </a:cubicBezTo>
                <a:cubicBezTo>
                  <a:pt x="18159" y="15110"/>
                  <a:pt x="18046" y="15019"/>
                  <a:pt x="17944" y="14960"/>
                </a:cubicBezTo>
                <a:cubicBezTo>
                  <a:pt x="17943" y="14960"/>
                  <a:pt x="17943" y="14961"/>
                  <a:pt x="17943" y="14960"/>
                </a:cubicBezTo>
                <a:cubicBezTo>
                  <a:pt x="17928" y="14955"/>
                  <a:pt x="17912" y="14948"/>
                  <a:pt x="17899" y="14946"/>
                </a:cubicBezTo>
                <a:cubicBezTo>
                  <a:pt x="17824" y="14935"/>
                  <a:pt x="17755" y="14907"/>
                  <a:pt x="17745" y="14883"/>
                </a:cubicBezTo>
                <a:cubicBezTo>
                  <a:pt x="17742" y="14876"/>
                  <a:pt x="17735" y="14870"/>
                  <a:pt x="17726" y="14864"/>
                </a:cubicBezTo>
                <a:cubicBezTo>
                  <a:pt x="17715" y="14860"/>
                  <a:pt x="17703" y="14855"/>
                  <a:pt x="17693" y="14851"/>
                </a:cubicBezTo>
                <a:cubicBezTo>
                  <a:pt x="17673" y="14845"/>
                  <a:pt x="17652" y="14840"/>
                  <a:pt x="17629" y="14840"/>
                </a:cubicBezTo>
                <a:cubicBezTo>
                  <a:pt x="17574" y="14840"/>
                  <a:pt x="17522" y="14807"/>
                  <a:pt x="17512" y="14768"/>
                </a:cubicBezTo>
                <a:cubicBezTo>
                  <a:pt x="17511" y="14767"/>
                  <a:pt x="17511" y="14766"/>
                  <a:pt x="17510" y="14766"/>
                </a:cubicBezTo>
                <a:cubicBezTo>
                  <a:pt x="17461" y="14740"/>
                  <a:pt x="17417" y="14715"/>
                  <a:pt x="17378" y="14690"/>
                </a:cubicBezTo>
                <a:cubicBezTo>
                  <a:pt x="17334" y="14681"/>
                  <a:pt x="17286" y="14659"/>
                  <a:pt x="17262" y="14626"/>
                </a:cubicBezTo>
                <a:cubicBezTo>
                  <a:pt x="17246" y="14604"/>
                  <a:pt x="17179" y="14546"/>
                  <a:pt x="17094" y="14476"/>
                </a:cubicBezTo>
                <a:cubicBezTo>
                  <a:pt x="17019" y="14448"/>
                  <a:pt x="16584" y="14093"/>
                  <a:pt x="16442" y="13949"/>
                </a:cubicBezTo>
                <a:cubicBezTo>
                  <a:pt x="16442" y="13980"/>
                  <a:pt x="16426" y="13968"/>
                  <a:pt x="16406" y="13921"/>
                </a:cubicBezTo>
                <a:cubicBezTo>
                  <a:pt x="16397" y="13899"/>
                  <a:pt x="16383" y="13879"/>
                  <a:pt x="16369" y="13864"/>
                </a:cubicBezTo>
                <a:cubicBezTo>
                  <a:pt x="16346" y="13847"/>
                  <a:pt x="16317" y="13836"/>
                  <a:pt x="16289" y="13836"/>
                </a:cubicBezTo>
                <a:cubicBezTo>
                  <a:pt x="16206" y="13836"/>
                  <a:pt x="16157" y="13731"/>
                  <a:pt x="16125" y="13499"/>
                </a:cubicBezTo>
                <a:cubicBezTo>
                  <a:pt x="16115" y="13460"/>
                  <a:pt x="16107" y="13421"/>
                  <a:pt x="16105" y="13386"/>
                </a:cubicBezTo>
                <a:cubicBezTo>
                  <a:pt x="16104" y="13375"/>
                  <a:pt x="16103" y="13365"/>
                  <a:pt x="16102" y="13355"/>
                </a:cubicBezTo>
                <a:cubicBezTo>
                  <a:pt x="16080" y="13246"/>
                  <a:pt x="16034" y="13201"/>
                  <a:pt x="15883" y="13109"/>
                </a:cubicBezTo>
                <a:cubicBezTo>
                  <a:pt x="15768" y="13040"/>
                  <a:pt x="15600" y="12935"/>
                  <a:pt x="15508" y="12875"/>
                </a:cubicBezTo>
                <a:cubicBezTo>
                  <a:pt x="15417" y="12815"/>
                  <a:pt x="15302" y="12769"/>
                  <a:pt x="15252" y="12773"/>
                </a:cubicBezTo>
                <a:cubicBezTo>
                  <a:pt x="15195" y="12777"/>
                  <a:pt x="15097" y="12697"/>
                  <a:pt x="15022" y="12607"/>
                </a:cubicBezTo>
                <a:cubicBezTo>
                  <a:pt x="14917" y="12511"/>
                  <a:pt x="14817" y="12393"/>
                  <a:pt x="14799" y="12324"/>
                </a:cubicBezTo>
                <a:cubicBezTo>
                  <a:pt x="14790" y="12287"/>
                  <a:pt x="14734" y="12257"/>
                  <a:pt x="14676" y="12257"/>
                </a:cubicBezTo>
                <a:cubicBezTo>
                  <a:pt x="14587" y="12257"/>
                  <a:pt x="14540" y="12183"/>
                  <a:pt x="14354" y="11748"/>
                </a:cubicBezTo>
                <a:cubicBezTo>
                  <a:pt x="14235" y="11468"/>
                  <a:pt x="14097" y="11199"/>
                  <a:pt x="14047" y="11149"/>
                </a:cubicBezTo>
                <a:cubicBezTo>
                  <a:pt x="13997" y="11099"/>
                  <a:pt x="13900" y="10921"/>
                  <a:pt x="13830" y="10755"/>
                </a:cubicBezTo>
                <a:cubicBezTo>
                  <a:pt x="13707" y="10460"/>
                  <a:pt x="13694" y="10449"/>
                  <a:pt x="13363" y="10319"/>
                </a:cubicBezTo>
                <a:cubicBezTo>
                  <a:pt x="12802" y="10100"/>
                  <a:pt x="12743" y="10054"/>
                  <a:pt x="12544" y="9689"/>
                </a:cubicBezTo>
                <a:lnTo>
                  <a:pt x="12360" y="9351"/>
                </a:lnTo>
                <a:lnTo>
                  <a:pt x="12112" y="9345"/>
                </a:lnTo>
                <a:cubicBezTo>
                  <a:pt x="11881" y="9340"/>
                  <a:pt x="11853" y="9323"/>
                  <a:pt x="11726" y="9106"/>
                </a:cubicBezTo>
                <a:cubicBezTo>
                  <a:pt x="11651" y="8977"/>
                  <a:pt x="11573" y="8863"/>
                  <a:pt x="11553" y="8853"/>
                </a:cubicBezTo>
                <a:cubicBezTo>
                  <a:pt x="11533" y="8843"/>
                  <a:pt x="11482" y="8800"/>
                  <a:pt x="11440" y="8758"/>
                </a:cubicBezTo>
                <a:cubicBezTo>
                  <a:pt x="11298" y="8619"/>
                  <a:pt x="11040" y="8592"/>
                  <a:pt x="10809" y="8693"/>
                </a:cubicBezTo>
                <a:cubicBezTo>
                  <a:pt x="10475" y="8839"/>
                  <a:pt x="10477" y="8850"/>
                  <a:pt x="10477" y="7442"/>
                </a:cubicBezTo>
                <a:cubicBezTo>
                  <a:pt x="10477" y="6927"/>
                  <a:pt x="10486" y="6481"/>
                  <a:pt x="10498" y="6329"/>
                </a:cubicBezTo>
                <a:lnTo>
                  <a:pt x="10470" y="6302"/>
                </a:lnTo>
                <a:lnTo>
                  <a:pt x="10492" y="5890"/>
                </a:lnTo>
                <a:cubicBezTo>
                  <a:pt x="10504" y="5663"/>
                  <a:pt x="10533" y="5389"/>
                  <a:pt x="10556" y="5282"/>
                </a:cubicBezTo>
                <a:cubicBezTo>
                  <a:pt x="10589" y="5132"/>
                  <a:pt x="10598" y="4699"/>
                  <a:pt x="10598" y="3345"/>
                </a:cubicBezTo>
                <a:cubicBezTo>
                  <a:pt x="10598" y="3329"/>
                  <a:pt x="10597" y="3315"/>
                  <a:pt x="10597" y="3299"/>
                </a:cubicBezTo>
                <a:cubicBezTo>
                  <a:pt x="10596" y="3190"/>
                  <a:pt x="10594" y="3095"/>
                  <a:pt x="10593" y="2979"/>
                </a:cubicBezTo>
                <a:cubicBezTo>
                  <a:pt x="10587" y="2356"/>
                  <a:pt x="10578" y="1789"/>
                  <a:pt x="10570" y="1381"/>
                </a:cubicBezTo>
                <a:cubicBezTo>
                  <a:pt x="10550" y="806"/>
                  <a:pt x="10522" y="423"/>
                  <a:pt x="10485" y="298"/>
                </a:cubicBezTo>
                <a:cubicBezTo>
                  <a:pt x="10476" y="280"/>
                  <a:pt x="10465" y="263"/>
                  <a:pt x="10451" y="249"/>
                </a:cubicBezTo>
                <a:cubicBezTo>
                  <a:pt x="10410" y="224"/>
                  <a:pt x="10311" y="204"/>
                  <a:pt x="10204" y="203"/>
                </a:cubicBezTo>
                <a:lnTo>
                  <a:pt x="9977" y="203"/>
                </a:lnTo>
                <a:cubicBezTo>
                  <a:pt x="9948" y="313"/>
                  <a:pt x="9901" y="286"/>
                  <a:pt x="9884" y="131"/>
                </a:cubicBezTo>
                <a:cubicBezTo>
                  <a:pt x="9875" y="54"/>
                  <a:pt x="9869" y="13"/>
                  <a:pt x="9854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9" name="Key Takeaways and a View on the Future"/>
          <p:cNvSpPr txBox="1"/>
          <p:nvPr>
            <p:ph type="body" sz="quarter" idx="4294967295"/>
          </p:nvPr>
        </p:nvSpPr>
        <p:spPr>
          <a:xfrm>
            <a:off x="1017939" y="1014286"/>
            <a:ext cx="21871153" cy="174775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Key Takeaways and a View on the Future</a:t>
            </a:r>
          </a:p>
        </p:txBody>
      </p:sp>
      <p:sp>
        <p:nvSpPr>
          <p:cNvPr id="510" name="Ultraviolet suppression does not extinguish prospects for lensed type IIn supernovae, even in the most pessimistic model (hooray!).…"/>
          <p:cNvSpPr txBox="1"/>
          <p:nvPr/>
        </p:nvSpPr>
        <p:spPr>
          <a:xfrm>
            <a:off x="1113549" y="2766886"/>
            <a:ext cx="22156902" cy="100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Ultraviolet suppression does not extinguish prospects for lensed type IIn supernovae, even in the most pessimistic model (hooray!).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Strongly lensed type IIn supernovae provide a unique laboratory to investigate stellar structure, populations and the terminal stages of giant stars at high redshift. 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LSST is a one of a kind survey and will offer unprecedented advances in many areas of astrophysics.</a:t>
            </a:r>
          </a:p>
        </p:txBody>
      </p:sp>
      <p:sp>
        <p:nvSpPr>
          <p:cNvPr id="511" name="Paper now on ArXiv! - Please reach out if you want to know more!"/>
          <p:cNvSpPr txBox="1"/>
          <p:nvPr/>
        </p:nvSpPr>
        <p:spPr>
          <a:xfrm>
            <a:off x="7521413" y="11036487"/>
            <a:ext cx="15389425" cy="857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315468">
              <a:defRPr sz="414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Paper now on ArXiv! - Please reach out if you want to know more!</a:t>
            </a:r>
          </a:p>
        </p:txBody>
      </p:sp>
      <p:grpSp>
        <p:nvGrpSpPr>
          <p:cNvPr id="514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512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3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3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513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  <p:sp>
        <p:nvSpPr>
          <p:cNvPr id="515" name="19"/>
          <p:cNvSpPr txBox="1"/>
          <p:nvPr/>
        </p:nvSpPr>
        <p:spPr>
          <a:xfrm>
            <a:off x="547081" y="12273923"/>
            <a:ext cx="1385226" cy="10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4340">
              <a:defRPr b="1" sz="665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19</a:t>
            </a:r>
          </a:p>
        </p:txBody>
      </p:sp>
      <p:pic>
        <p:nvPicPr>
          <p:cNvPr id="516" name="qr-code (3).png" descr="qr-code (3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95750" y="10814583"/>
            <a:ext cx="2390748" cy="2390747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Line"/>
          <p:cNvSpPr/>
          <p:nvPr/>
        </p:nvSpPr>
        <p:spPr>
          <a:xfrm flipH="1">
            <a:off x="5249940" y="11465473"/>
            <a:ext cx="1877922" cy="1"/>
          </a:xfrm>
          <a:prstGeom prst="line">
            <a:avLst/>
          </a:prstGeom>
          <a:ln w="1270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8" name="+ huge thanks to my many collaborators and the LSST Strong Lensing Science Collaboration!"/>
          <p:cNvSpPr txBox="1"/>
          <p:nvPr/>
        </p:nvSpPr>
        <p:spPr>
          <a:xfrm>
            <a:off x="5249940" y="12010727"/>
            <a:ext cx="15389425" cy="857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219455">
              <a:defRPr sz="288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+ huge thanks to my many collaborators and the LSST Strong Lensing Science Collaboration!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xit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1000" fill="hold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xit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4" dur="1000" fill="hold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8" grpId="3"/>
      <p:bldP build="whole" bldLvl="1" animBg="1" rev="0" advAuto="0" spid="511" grpId="1"/>
      <p:bldP build="whole" bldLvl="1" animBg="1" rev="0" advAuto="0" spid="515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van Dokkum, P., Brammer, G., Wang, B. et al. A massive compact quiescent galaxy at z = 2 with a complete Einstein ring in JWST imaging. Nat Astron 8, 119–125 (2024).…"/>
          <p:cNvSpPr txBox="1"/>
          <p:nvPr>
            <p:ph type="body" idx="4294967295"/>
          </p:nvPr>
        </p:nvSpPr>
        <p:spPr>
          <a:xfrm>
            <a:off x="763939" y="2335086"/>
            <a:ext cx="22856122" cy="10662365"/>
          </a:xfrm>
          <a:prstGeom prst="rect">
            <a:avLst/>
          </a:prstGeom>
        </p:spPr>
        <p:txBody>
          <a:bodyPr/>
          <a:lstStyle/>
          <a:p>
            <a:pPr marL="728979" indent="-728979" defTabSz="1999437">
              <a:spcBef>
                <a:spcPts val="3600"/>
              </a:spcBef>
              <a:buSzPct val="100000"/>
              <a:buAutoNum type="arabicPeriod" startAt="1"/>
              <a:defRPr sz="3936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van Dokkum, P., Brammer, G., Wang, B. </a:t>
            </a:r>
            <a:r>
              <a:rPr i="1"/>
              <a:t>et al.</a:t>
            </a:r>
            <a:r>
              <a:t> A massive compact quiescent galaxy at </a:t>
            </a:r>
            <a:r>
              <a:rPr i="1"/>
              <a:t>z</a:t>
            </a:r>
            <a:r>
              <a:t> = 2 with a complete Einstein ring in JWST imaging. </a:t>
            </a:r>
            <a:r>
              <a:rPr i="1"/>
              <a:t>Nat Astron</a:t>
            </a:r>
            <a:r>
              <a:t> </a:t>
            </a:r>
            <a:r>
              <a:rPr b="1"/>
              <a:t>8</a:t>
            </a:r>
            <a:r>
              <a:t>, 119–125 (2024).</a:t>
            </a:r>
          </a:p>
          <a:p>
            <a:pPr marL="728979" indent="-728979" defTabSz="1999437">
              <a:spcBef>
                <a:spcPts val="3600"/>
              </a:spcBef>
              <a:buSzPct val="100000"/>
              <a:buAutoNum type="arabicPeriod" startAt="1"/>
              <a:defRPr sz="3936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Jha S., Shatz L., 2020, Rings of Relativity, </a:t>
            </a:r>
            <a:r>
              <a:rPr u="sng">
                <a:hlinkClick r:id="rId2" invalidUrl="" action="" tgtFrame="" tooltip="" history="1" highlightClick="0" endSnd="0"/>
              </a:rPr>
              <a:t>https://esahubble.org/images/potw2050a/</a:t>
            </a:r>
          </a:p>
          <a:p>
            <a:pPr marL="728979" indent="-728979" defTabSz="1999437">
              <a:spcBef>
                <a:spcPts val="3600"/>
              </a:spcBef>
              <a:buSzPct val="100000"/>
              <a:buAutoNum type="arabicPeriod" startAt="1"/>
              <a:defRPr sz="3936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Goldstein D. A., Nugent P. E., Goobar A., 2019, The Astrophysical JournalSupplement Series, 243, 6</a:t>
            </a:r>
          </a:p>
          <a:p>
            <a:pPr marL="728979" indent="-728979" defTabSz="1999437">
              <a:spcBef>
                <a:spcPts val="3600"/>
              </a:spcBef>
              <a:buSzPct val="100000"/>
              <a:buAutoNum type="arabicPeriod" startAt="1"/>
              <a:defRPr sz="3936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Wojtak R., Hjorth J., Gall C., 2019, Monthly Notices of the Royal Astronomical Society, 487, 3342</a:t>
            </a:r>
          </a:p>
          <a:p>
            <a:pPr marL="728979" indent="-728979" defTabSz="1999437">
              <a:spcBef>
                <a:spcPts val="3600"/>
              </a:spcBef>
              <a:buSzPct val="100000"/>
              <a:buAutoNum type="arabicPeriod" startAt="1"/>
              <a:defRPr sz="3936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Filippenko A., 1997, Annual Review of Astronomy and Astrophysics, 35, 309</a:t>
            </a:r>
          </a:p>
          <a:p>
            <a:pPr marL="728979" indent="-728979" defTabSz="1999437">
              <a:spcBef>
                <a:spcPts val="3600"/>
              </a:spcBef>
              <a:buSzPct val="100000"/>
              <a:buAutoNum type="arabicPeriod" startAt="1"/>
              <a:defRPr sz="3936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Arendse N., et al., 2024, Monthly Notices of the Royal Astronomical Society, 531, 3509</a:t>
            </a:r>
          </a:p>
          <a:p>
            <a:pPr marL="728979" indent="-728979" defTabSz="1999437">
              <a:spcBef>
                <a:spcPts val="3600"/>
              </a:spcBef>
              <a:buSzPct val="100000"/>
              <a:buAutoNum type="arabicPeriod" startAt="1"/>
              <a:defRPr sz="3936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Roming P. W. A., et al., 2012, The Astrophysical Journal, 751, 92</a:t>
            </a:r>
          </a:p>
          <a:p>
            <a:pPr marL="728979" indent="-728979" defTabSz="1999437">
              <a:spcBef>
                <a:spcPts val="3600"/>
              </a:spcBef>
              <a:buSzPct val="100000"/>
              <a:buAutoNum type="arabicPeriod" startAt="1"/>
              <a:defRPr sz="3936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Yan L., Perley D. A., Cia A. D., Quimby R., Lunnan R., Rubin K. H. R., Brown P. J., 2018, The Astrophysical Journal, 858, 91</a:t>
            </a:r>
          </a:p>
          <a:p>
            <a:pPr marL="728979" indent="-728979" defTabSz="1999437">
              <a:spcBef>
                <a:spcPts val="3600"/>
              </a:spcBef>
              <a:buSzPct val="100000"/>
              <a:buAutoNum type="arabicPeriod" startAt="1"/>
              <a:defRPr sz="3936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Cold, C. Hjorth, J. 2023, Astronomy and Astrophysics, 670, A48</a:t>
            </a:r>
          </a:p>
          <a:p>
            <a:pPr marL="728979" indent="-728979" defTabSz="1999437">
              <a:spcBef>
                <a:spcPts val="3600"/>
              </a:spcBef>
              <a:buSzPct val="100000"/>
              <a:buAutoNum type="arabicPeriod" startAt="1"/>
              <a:defRPr sz="3936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Madau P., Dickinson M., 2014, Annual Review of Astronomy and Astrophysics, 52, 415</a:t>
            </a:r>
          </a:p>
        </p:txBody>
      </p:sp>
      <p:sp>
        <p:nvSpPr>
          <p:cNvPr id="521" name="References"/>
          <p:cNvSpPr txBox="1"/>
          <p:nvPr/>
        </p:nvSpPr>
        <p:spPr>
          <a:xfrm>
            <a:off x="1017939" y="1014286"/>
            <a:ext cx="11825156" cy="1747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b="1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References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41550_2023_2103_Fig1_HTML.jpeg" descr="41550_2023_2103_Fig1_HTML.jpeg"/>
          <p:cNvPicPr>
            <a:picLocks noChangeAspect="1"/>
          </p:cNvPicPr>
          <p:nvPr/>
        </p:nvPicPr>
        <p:blipFill>
          <a:blip r:embed="rId2">
            <a:extLst/>
          </a:blip>
          <a:srcRect l="4985" t="15269" r="72294" b="17365"/>
          <a:stretch>
            <a:fillRect/>
          </a:stretch>
        </p:blipFill>
        <p:spPr>
          <a:xfrm>
            <a:off x="7121326" y="1993503"/>
            <a:ext cx="10141268" cy="9729060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144" name="Van Dokkum et al. (2024)"/>
          <p:cNvSpPr txBox="1"/>
          <p:nvPr>
            <p:ph type="body" sz="quarter" idx="4294967295"/>
          </p:nvPr>
        </p:nvSpPr>
        <p:spPr>
          <a:xfrm>
            <a:off x="8606549" y="11910886"/>
            <a:ext cx="7170903" cy="89001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Van Dokkum et al. (2024)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Einstein_ring (1).jpg" descr="Einstein_ring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343" y="1461953"/>
            <a:ext cx="18537314" cy="10792094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147" name="Jha and Shatz (2020)"/>
          <p:cNvSpPr txBox="1"/>
          <p:nvPr/>
        </p:nvSpPr>
        <p:spPr>
          <a:xfrm>
            <a:off x="8606549" y="12469686"/>
            <a:ext cx="7170903" cy="89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Jha and Shatz (2020)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ircle"/>
          <p:cNvSpPr/>
          <p:nvPr/>
        </p:nvSpPr>
        <p:spPr>
          <a:xfrm>
            <a:off x="12627188" y="6177927"/>
            <a:ext cx="215907" cy="215907"/>
          </a:xfrm>
          <a:prstGeom prst="ellipse">
            <a:avLst/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0" name="Line"/>
          <p:cNvSpPr/>
          <p:nvPr/>
        </p:nvSpPr>
        <p:spPr>
          <a:xfrm flipV="1">
            <a:off x="1221343" y="5130150"/>
            <a:ext cx="6322862" cy="3465948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1" name="Line"/>
          <p:cNvSpPr/>
          <p:nvPr/>
        </p:nvSpPr>
        <p:spPr>
          <a:xfrm>
            <a:off x="7739211" y="5108655"/>
            <a:ext cx="4898021" cy="1144339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2" name="Line"/>
          <p:cNvSpPr/>
          <p:nvPr/>
        </p:nvSpPr>
        <p:spPr>
          <a:xfrm flipV="1">
            <a:off x="1208206" y="6305323"/>
            <a:ext cx="11423250" cy="2313106"/>
          </a:xfrm>
          <a:prstGeom prst="line">
            <a:avLst/>
          </a:prstGeom>
          <a:ln w="508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3" name="Line"/>
          <p:cNvSpPr/>
          <p:nvPr/>
        </p:nvSpPr>
        <p:spPr>
          <a:xfrm>
            <a:off x="1259631" y="8657292"/>
            <a:ext cx="11479177" cy="1"/>
          </a:xfrm>
          <a:prstGeom prst="line">
            <a:avLst/>
          </a:prstGeom>
          <a:ln w="508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4" name="Line"/>
          <p:cNvSpPr/>
          <p:nvPr/>
        </p:nvSpPr>
        <p:spPr>
          <a:xfrm flipV="1">
            <a:off x="7628992" y="5232170"/>
            <a:ext cx="1" cy="139924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5" name="Line"/>
          <p:cNvSpPr/>
          <p:nvPr/>
        </p:nvSpPr>
        <p:spPr>
          <a:xfrm>
            <a:off x="7619432" y="7158622"/>
            <a:ext cx="1" cy="1348016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6" name="Line"/>
          <p:cNvSpPr/>
          <p:nvPr/>
        </p:nvSpPr>
        <p:spPr>
          <a:xfrm>
            <a:off x="2675399" y="7829707"/>
            <a:ext cx="201805" cy="852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6806" y="3440"/>
                  <a:pt x="12070" y="7039"/>
                  <a:pt x="15707" y="10739"/>
                </a:cubicBezTo>
                <a:cubicBezTo>
                  <a:pt x="19210" y="14303"/>
                  <a:pt x="21185" y="17942"/>
                  <a:pt x="21600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7" name="Line"/>
          <p:cNvSpPr/>
          <p:nvPr/>
        </p:nvSpPr>
        <p:spPr>
          <a:xfrm>
            <a:off x="4216669" y="6991074"/>
            <a:ext cx="334145" cy="974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6537" y="3180"/>
                  <a:pt x="11714" y="6665"/>
                  <a:pt x="15373" y="10348"/>
                </a:cubicBezTo>
                <a:cubicBezTo>
                  <a:pt x="18982" y="13979"/>
                  <a:pt x="21078" y="17768"/>
                  <a:pt x="21600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8" name="Line"/>
          <p:cNvSpPr/>
          <p:nvPr/>
        </p:nvSpPr>
        <p:spPr>
          <a:xfrm>
            <a:off x="5696350" y="7752608"/>
            <a:ext cx="126164" cy="918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96" h="21600" fill="norm" stroke="1" extrusionOk="0">
                <a:moveTo>
                  <a:pt x="0" y="0"/>
                </a:moveTo>
                <a:cubicBezTo>
                  <a:pt x="10555" y="3416"/>
                  <a:pt x="17110" y="7067"/>
                  <a:pt x="19390" y="10800"/>
                </a:cubicBezTo>
                <a:cubicBezTo>
                  <a:pt x="21600" y="14419"/>
                  <a:pt x="19762" y="18067"/>
                  <a:pt x="13948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9" name="Line"/>
          <p:cNvSpPr/>
          <p:nvPr/>
        </p:nvSpPr>
        <p:spPr>
          <a:xfrm>
            <a:off x="8670176" y="4541103"/>
            <a:ext cx="126050" cy="825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3" h="21600" fill="norm" stroke="1" extrusionOk="0">
                <a:moveTo>
                  <a:pt x="0" y="0"/>
                </a:moveTo>
                <a:cubicBezTo>
                  <a:pt x="10013" y="3405"/>
                  <a:pt x="16460" y="7054"/>
                  <a:pt x="19080" y="10800"/>
                </a:cubicBezTo>
                <a:cubicBezTo>
                  <a:pt x="21600" y="14404"/>
                  <a:pt x="20542" y="18050"/>
                  <a:pt x="15947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0" name="Line"/>
          <p:cNvSpPr/>
          <p:nvPr/>
        </p:nvSpPr>
        <p:spPr>
          <a:xfrm flipV="1">
            <a:off x="7734805" y="3942392"/>
            <a:ext cx="1998037" cy="1094265"/>
          </a:xfrm>
          <a:prstGeom prst="line">
            <a:avLst/>
          </a:prstGeom>
          <a:ln w="508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1" name="Line"/>
          <p:cNvSpPr/>
          <p:nvPr/>
        </p:nvSpPr>
        <p:spPr>
          <a:xfrm flipH="1">
            <a:off x="1162267" y="9114775"/>
            <a:ext cx="287780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2" name="Line"/>
          <p:cNvSpPr/>
          <p:nvPr/>
        </p:nvSpPr>
        <p:spPr>
          <a:xfrm>
            <a:off x="4713858" y="9114775"/>
            <a:ext cx="287780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3" name="Line"/>
          <p:cNvSpPr/>
          <p:nvPr/>
        </p:nvSpPr>
        <p:spPr>
          <a:xfrm flipH="1">
            <a:off x="7671180" y="9114775"/>
            <a:ext cx="212528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4" name="Line"/>
          <p:cNvSpPr/>
          <p:nvPr/>
        </p:nvSpPr>
        <p:spPr>
          <a:xfrm>
            <a:off x="10769232" y="9114775"/>
            <a:ext cx="192413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5" name="Line"/>
          <p:cNvSpPr/>
          <p:nvPr/>
        </p:nvSpPr>
        <p:spPr>
          <a:xfrm>
            <a:off x="7266579" y="9474592"/>
            <a:ext cx="543026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6" name="Line"/>
          <p:cNvSpPr/>
          <p:nvPr/>
        </p:nvSpPr>
        <p:spPr>
          <a:xfrm flipH="1">
            <a:off x="1158415" y="9479773"/>
            <a:ext cx="543025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7" name="Circle"/>
          <p:cNvSpPr/>
          <p:nvPr/>
        </p:nvSpPr>
        <p:spPr>
          <a:xfrm>
            <a:off x="7523233" y="8549338"/>
            <a:ext cx="215906" cy="21590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8" name="Circle"/>
          <p:cNvSpPr/>
          <p:nvPr/>
        </p:nvSpPr>
        <p:spPr>
          <a:xfrm>
            <a:off x="7523233" y="4982291"/>
            <a:ext cx="215906" cy="21590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9" name="Circle"/>
          <p:cNvSpPr/>
          <p:nvPr/>
        </p:nvSpPr>
        <p:spPr>
          <a:xfrm>
            <a:off x="12627188" y="6177927"/>
            <a:ext cx="215907" cy="215907"/>
          </a:xfrm>
          <a:prstGeom prst="ellipse">
            <a:avLst/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0" name="Equation"/>
          <p:cNvSpPr txBox="1"/>
          <p:nvPr/>
        </p:nvSpPr>
        <p:spPr>
          <a:xfrm>
            <a:off x="2937763" y="7719752"/>
            <a:ext cx="237237" cy="35001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θ</m:t>
                  </m:r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71" name="Equation"/>
          <p:cNvSpPr txBox="1"/>
          <p:nvPr/>
        </p:nvSpPr>
        <p:spPr>
          <a:xfrm>
            <a:off x="5933172" y="7988011"/>
            <a:ext cx="281433" cy="4485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β</m:t>
                  </m:r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72" name="Equation"/>
          <p:cNvSpPr txBox="1"/>
          <p:nvPr/>
        </p:nvSpPr>
        <p:spPr>
          <a:xfrm>
            <a:off x="4621828" y="7156636"/>
            <a:ext cx="265177" cy="2296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α</m:t>
                  </m:r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73" name="Equation"/>
          <p:cNvSpPr txBox="1"/>
          <p:nvPr/>
        </p:nvSpPr>
        <p:spPr>
          <a:xfrm>
            <a:off x="8967261" y="4611087"/>
            <a:ext cx="481973" cy="39967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74" name="Equation"/>
          <p:cNvSpPr txBox="1"/>
          <p:nvPr/>
        </p:nvSpPr>
        <p:spPr>
          <a:xfrm>
            <a:off x="4102055" y="8882591"/>
            <a:ext cx="554612" cy="45872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75" name="Equation"/>
          <p:cNvSpPr txBox="1"/>
          <p:nvPr/>
        </p:nvSpPr>
        <p:spPr>
          <a:xfrm>
            <a:off x="9884225" y="8882591"/>
            <a:ext cx="736756" cy="4652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76" name="Equation"/>
          <p:cNvSpPr txBox="1"/>
          <p:nvPr/>
        </p:nvSpPr>
        <p:spPr>
          <a:xfrm>
            <a:off x="6648422" y="9308391"/>
            <a:ext cx="536217" cy="4652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77" name="Equation"/>
          <p:cNvSpPr txBox="1"/>
          <p:nvPr/>
        </p:nvSpPr>
        <p:spPr>
          <a:xfrm>
            <a:off x="7503725" y="6716574"/>
            <a:ext cx="228601" cy="3525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178" name="Circle"/>
          <p:cNvSpPr/>
          <p:nvPr/>
        </p:nvSpPr>
        <p:spPr>
          <a:xfrm>
            <a:off x="1017939" y="8549338"/>
            <a:ext cx="215907" cy="215907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9" name="2. Magnified images"/>
          <p:cNvSpPr txBox="1"/>
          <p:nvPr>
            <p:ph type="body" sz="quarter" idx="4294967295"/>
          </p:nvPr>
        </p:nvSpPr>
        <p:spPr>
          <a:xfrm>
            <a:off x="1017939" y="1014286"/>
            <a:ext cx="11825156" cy="174775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2. Magnified images </a:t>
            </a:r>
          </a:p>
        </p:txBody>
      </p:sp>
      <p:sp>
        <p:nvSpPr>
          <p:cNvPr id="180" name="Circle"/>
          <p:cNvSpPr/>
          <p:nvPr/>
        </p:nvSpPr>
        <p:spPr>
          <a:xfrm>
            <a:off x="16970588" y="1072527"/>
            <a:ext cx="4056169" cy="4056169"/>
          </a:xfrm>
          <a:prstGeom prst="ellipse">
            <a:avLst/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1" name="Circle"/>
          <p:cNvSpPr/>
          <p:nvPr/>
        </p:nvSpPr>
        <p:spPr>
          <a:xfrm>
            <a:off x="18746767" y="2848705"/>
            <a:ext cx="503812" cy="503813"/>
          </a:xfrm>
          <a:prstGeom prst="ellipse">
            <a:avLst/>
          </a:prstGeom>
          <a:ln w="508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2" name="Circle"/>
          <p:cNvSpPr/>
          <p:nvPr/>
        </p:nvSpPr>
        <p:spPr>
          <a:xfrm>
            <a:off x="17881649" y="1983587"/>
            <a:ext cx="2234049" cy="2234049"/>
          </a:xfrm>
          <a:prstGeom prst="ellips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3" name="Equation"/>
          <p:cNvSpPr txBox="1"/>
          <p:nvPr/>
        </p:nvSpPr>
        <p:spPr>
          <a:xfrm>
            <a:off x="20286152" y="2863458"/>
            <a:ext cx="386640" cy="4743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μ</m:t>
                  </m:r>
                </m:oMath>
              </m:oMathPara>
            </a14:m>
            <a:endParaRPr sz="59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56793 -0.233030" origin="layout" pathEditMode="relative">
                                      <p:cBhvr>
                                        <p:cTn id="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5"/>
      <p:bldP build="whole" bldLvl="1" animBg="1" rev="0" advAuto="0" spid="149" grpId="2"/>
      <p:bldP build="whole" bldLvl="1" animBg="1" rev="0" advAuto="0" spid="181" grpId="4"/>
      <p:bldP build="whole" bldLvl="1" animBg="1" rev="0" advAuto="0" spid="183" grpId="6"/>
      <p:bldP build="whole" bldLvl="1" animBg="1" rev="0" advAuto="0" spid="18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3. Time Delays"/>
          <p:cNvSpPr txBox="1"/>
          <p:nvPr>
            <p:ph type="body" sz="quarter" idx="4294967295"/>
          </p:nvPr>
        </p:nvSpPr>
        <p:spPr>
          <a:xfrm>
            <a:off x="1017939" y="1014286"/>
            <a:ext cx="11825156" cy="174775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3. Time Delays </a:t>
            </a:r>
          </a:p>
        </p:txBody>
      </p:sp>
      <p:sp>
        <p:nvSpPr>
          <p:cNvPr id="186" name="Equation"/>
          <p:cNvSpPr txBox="1"/>
          <p:nvPr/>
        </p:nvSpPr>
        <p:spPr>
          <a:xfrm>
            <a:off x="2503709" y="4238026"/>
            <a:ext cx="8853615" cy="13592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10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10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10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10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10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10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0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0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b>
                  </m:sSub>
                  <m:r>
                    <a:rPr xmlns:a="http://schemas.openxmlformats.org/drawingml/2006/main" sz="10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p"/>
                    </m:rPr>
                    <a:rPr xmlns:a="http://schemas.openxmlformats.org/drawingml/2006/main" sz="10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10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10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0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b>
                  </m:sSub>
                </m:oMath>
              </m:oMathPara>
            </a14:m>
            <a:endParaRPr sz="10000">
              <a:solidFill>
                <a:srgbClr val="FFFFFF"/>
              </a:solidFill>
            </a:endParaRPr>
          </a:p>
        </p:txBody>
      </p:sp>
      <p:sp>
        <p:nvSpPr>
          <p:cNvPr id="187" name="Circle"/>
          <p:cNvSpPr/>
          <p:nvPr/>
        </p:nvSpPr>
        <p:spPr>
          <a:xfrm>
            <a:off x="19035225" y="4803565"/>
            <a:ext cx="228155" cy="22815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88" name="image-from-rawpixel-id-7616278-png.png" descr="image-from-rawpixel-id-7616278-p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117914">
            <a:off x="10868172" y="6997873"/>
            <a:ext cx="3902550" cy="219583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Circle"/>
          <p:cNvSpPr/>
          <p:nvPr/>
        </p:nvSpPr>
        <p:spPr>
          <a:xfrm>
            <a:off x="19035225" y="9905744"/>
            <a:ext cx="228155" cy="22815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0" name="Line"/>
          <p:cNvSpPr/>
          <p:nvPr/>
        </p:nvSpPr>
        <p:spPr>
          <a:xfrm>
            <a:off x="6827617" y="5444042"/>
            <a:ext cx="13749965" cy="3744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896"/>
                </a:moveTo>
                <a:lnTo>
                  <a:pt x="10991" y="21600"/>
                </a:lnTo>
                <a:lnTo>
                  <a:pt x="21600" y="0"/>
                </a:lnTo>
              </a:path>
            </a:pathLst>
          </a:custGeom>
          <a:ln w="101600" cap="rnd">
            <a:solidFill>
              <a:schemeClr val="accent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1" name="Line"/>
          <p:cNvSpPr/>
          <p:nvPr/>
        </p:nvSpPr>
        <p:spPr>
          <a:xfrm>
            <a:off x="7080029" y="5442148"/>
            <a:ext cx="13410735" cy="2711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7604" y="11470"/>
                </a:lnTo>
                <a:lnTo>
                  <a:pt x="21600" y="0"/>
                </a:lnTo>
              </a:path>
            </a:pathLst>
          </a:custGeom>
          <a:ln w="101600" cap="rnd">
            <a:solidFill>
              <a:schemeClr val="accent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2" name="Star"/>
          <p:cNvSpPr/>
          <p:nvPr/>
        </p:nvSpPr>
        <p:spPr>
          <a:xfrm>
            <a:off x="20484039" y="5131765"/>
            <a:ext cx="507169" cy="482346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93" name="20230209 Illustration for the home page Rubin on top of Cerro Pachon.jpg" descr="20230209 Illustration for the home page Rubin on top of Cerro Pachon.jpg"/>
          <p:cNvPicPr>
            <a:picLocks noChangeAspect="1"/>
          </p:cNvPicPr>
          <p:nvPr/>
        </p:nvPicPr>
        <p:blipFill>
          <a:blip r:embed="rId3">
            <a:extLst/>
          </a:blip>
          <a:srcRect l="17" t="36206" r="30366" b="17064"/>
          <a:stretch>
            <a:fillRect/>
          </a:stretch>
        </p:blipFill>
        <p:spPr>
          <a:xfrm>
            <a:off x="-1374621" y="7902847"/>
            <a:ext cx="16981488" cy="7125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2" fill="norm" stroke="1" extrusionOk="0">
                <a:moveTo>
                  <a:pt x="9854" y="3"/>
                </a:moveTo>
                <a:cubicBezTo>
                  <a:pt x="9839" y="-8"/>
                  <a:pt x="9815" y="11"/>
                  <a:pt x="9772" y="52"/>
                </a:cubicBezTo>
                <a:cubicBezTo>
                  <a:pt x="9744" y="78"/>
                  <a:pt x="9685" y="68"/>
                  <a:pt x="9631" y="34"/>
                </a:cubicBezTo>
                <a:cubicBezTo>
                  <a:pt x="9607" y="50"/>
                  <a:pt x="9577" y="59"/>
                  <a:pt x="9540" y="59"/>
                </a:cubicBezTo>
                <a:cubicBezTo>
                  <a:pt x="9474" y="59"/>
                  <a:pt x="9392" y="94"/>
                  <a:pt x="9358" y="137"/>
                </a:cubicBezTo>
                <a:cubicBezTo>
                  <a:pt x="9316" y="191"/>
                  <a:pt x="9286" y="193"/>
                  <a:pt x="9265" y="142"/>
                </a:cubicBezTo>
                <a:cubicBezTo>
                  <a:pt x="9225" y="48"/>
                  <a:pt x="8957" y="112"/>
                  <a:pt x="8831" y="246"/>
                </a:cubicBezTo>
                <a:cubicBezTo>
                  <a:pt x="8779" y="301"/>
                  <a:pt x="8678" y="347"/>
                  <a:pt x="8608" y="347"/>
                </a:cubicBezTo>
                <a:cubicBezTo>
                  <a:pt x="8537" y="347"/>
                  <a:pt x="8458" y="390"/>
                  <a:pt x="8431" y="443"/>
                </a:cubicBezTo>
                <a:cubicBezTo>
                  <a:pt x="8405" y="496"/>
                  <a:pt x="8289" y="628"/>
                  <a:pt x="8173" y="735"/>
                </a:cubicBezTo>
                <a:cubicBezTo>
                  <a:pt x="8057" y="842"/>
                  <a:pt x="7892" y="1029"/>
                  <a:pt x="7807" y="1151"/>
                </a:cubicBezTo>
                <a:lnTo>
                  <a:pt x="7714" y="1283"/>
                </a:lnTo>
                <a:cubicBezTo>
                  <a:pt x="7684" y="1345"/>
                  <a:pt x="7660" y="1404"/>
                  <a:pt x="7645" y="1460"/>
                </a:cubicBezTo>
                <a:lnTo>
                  <a:pt x="7570" y="2384"/>
                </a:lnTo>
                <a:cubicBezTo>
                  <a:pt x="7524" y="2940"/>
                  <a:pt x="7468" y="3488"/>
                  <a:pt x="7443" y="3601"/>
                </a:cubicBezTo>
                <a:cubicBezTo>
                  <a:pt x="7419" y="3716"/>
                  <a:pt x="7393" y="4111"/>
                  <a:pt x="7383" y="4498"/>
                </a:cubicBezTo>
                <a:cubicBezTo>
                  <a:pt x="7374" y="4878"/>
                  <a:pt x="7354" y="5226"/>
                  <a:pt x="7339" y="5272"/>
                </a:cubicBezTo>
                <a:cubicBezTo>
                  <a:pt x="7325" y="5317"/>
                  <a:pt x="7262" y="5376"/>
                  <a:pt x="7200" y="5403"/>
                </a:cubicBezTo>
                <a:cubicBezTo>
                  <a:pt x="7139" y="5429"/>
                  <a:pt x="7056" y="5500"/>
                  <a:pt x="7017" y="5560"/>
                </a:cubicBezTo>
                <a:cubicBezTo>
                  <a:pt x="6970" y="5634"/>
                  <a:pt x="6913" y="5654"/>
                  <a:pt x="6843" y="5623"/>
                </a:cubicBezTo>
                <a:cubicBezTo>
                  <a:pt x="6772" y="5591"/>
                  <a:pt x="6686" y="5623"/>
                  <a:pt x="6568" y="5730"/>
                </a:cubicBezTo>
                <a:cubicBezTo>
                  <a:pt x="6530" y="5763"/>
                  <a:pt x="6475" y="5804"/>
                  <a:pt x="6421" y="5842"/>
                </a:cubicBezTo>
                <a:cubicBezTo>
                  <a:pt x="6431" y="6151"/>
                  <a:pt x="6359" y="7744"/>
                  <a:pt x="6328" y="7818"/>
                </a:cubicBezTo>
                <a:cubicBezTo>
                  <a:pt x="6315" y="7851"/>
                  <a:pt x="5958" y="7973"/>
                  <a:pt x="5536" y="8089"/>
                </a:cubicBezTo>
                <a:cubicBezTo>
                  <a:pt x="5114" y="8206"/>
                  <a:pt x="4624" y="8383"/>
                  <a:pt x="4448" y="8483"/>
                </a:cubicBezTo>
                <a:cubicBezTo>
                  <a:pt x="4190" y="8629"/>
                  <a:pt x="4107" y="8649"/>
                  <a:pt x="4026" y="8589"/>
                </a:cubicBezTo>
                <a:cubicBezTo>
                  <a:pt x="3971" y="8548"/>
                  <a:pt x="3770" y="8503"/>
                  <a:pt x="3579" y="8489"/>
                </a:cubicBezTo>
                <a:cubicBezTo>
                  <a:pt x="3389" y="8475"/>
                  <a:pt x="3138" y="8439"/>
                  <a:pt x="3022" y="8409"/>
                </a:cubicBezTo>
                <a:cubicBezTo>
                  <a:pt x="2906" y="8380"/>
                  <a:pt x="2798" y="8365"/>
                  <a:pt x="2781" y="8377"/>
                </a:cubicBezTo>
                <a:cubicBezTo>
                  <a:pt x="2764" y="8389"/>
                  <a:pt x="2697" y="8407"/>
                  <a:pt x="2631" y="8418"/>
                </a:cubicBezTo>
                <a:cubicBezTo>
                  <a:pt x="2447" y="8447"/>
                  <a:pt x="1975" y="8600"/>
                  <a:pt x="1948" y="8640"/>
                </a:cubicBezTo>
                <a:cubicBezTo>
                  <a:pt x="1935" y="8660"/>
                  <a:pt x="1839" y="8694"/>
                  <a:pt x="1735" y="8716"/>
                </a:cubicBezTo>
                <a:cubicBezTo>
                  <a:pt x="1631" y="8738"/>
                  <a:pt x="1531" y="8786"/>
                  <a:pt x="1512" y="8821"/>
                </a:cubicBezTo>
                <a:cubicBezTo>
                  <a:pt x="1494" y="8856"/>
                  <a:pt x="1440" y="8896"/>
                  <a:pt x="1392" y="8908"/>
                </a:cubicBezTo>
                <a:cubicBezTo>
                  <a:pt x="1300" y="8933"/>
                  <a:pt x="1279" y="8948"/>
                  <a:pt x="1109" y="9102"/>
                </a:cubicBezTo>
                <a:cubicBezTo>
                  <a:pt x="1051" y="9155"/>
                  <a:pt x="943" y="9204"/>
                  <a:pt x="868" y="9212"/>
                </a:cubicBezTo>
                <a:cubicBezTo>
                  <a:pt x="779" y="9220"/>
                  <a:pt x="635" y="9334"/>
                  <a:pt x="446" y="9547"/>
                </a:cubicBezTo>
                <a:cubicBezTo>
                  <a:pt x="289" y="9724"/>
                  <a:pt x="123" y="9890"/>
                  <a:pt x="77" y="9916"/>
                </a:cubicBezTo>
                <a:lnTo>
                  <a:pt x="9" y="9955"/>
                </a:lnTo>
                <a:lnTo>
                  <a:pt x="2" y="19173"/>
                </a:lnTo>
                <a:lnTo>
                  <a:pt x="0" y="21592"/>
                </a:lnTo>
                <a:lnTo>
                  <a:pt x="21600" y="21592"/>
                </a:lnTo>
                <a:lnTo>
                  <a:pt x="21600" y="18057"/>
                </a:lnTo>
                <a:cubicBezTo>
                  <a:pt x="21560" y="18021"/>
                  <a:pt x="21519" y="17985"/>
                  <a:pt x="21479" y="17941"/>
                </a:cubicBezTo>
                <a:cubicBezTo>
                  <a:pt x="21427" y="17885"/>
                  <a:pt x="21380" y="17828"/>
                  <a:pt x="21354" y="17784"/>
                </a:cubicBezTo>
                <a:cubicBezTo>
                  <a:pt x="21339" y="17759"/>
                  <a:pt x="21326" y="17740"/>
                  <a:pt x="21312" y="17719"/>
                </a:cubicBezTo>
                <a:cubicBezTo>
                  <a:pt x="21278" y="17673"/>
                  <a:pt x="21250" y="17639"/>
                  <a:pt x="21243" y="17639"/>
                </a:cubicBezTo>
                <a:cubicBezTo>
                  <a:pt x="21231" y="17639"/>
                  <a:pt x="21148" y="17552"/>
                  <a:pt x="21058" y="17446"/>
                </a:cubicBezTo>
                <a:cubicBezTo>
                  <a:pt x="21056" y="17444"/>
                  <a:pt x="21055" y="17443"/>
                  <a:pt x="21053" y="17440"/>
                </a:cubicBezTo>
                <a:cubicBezTo>
                  <a:pt x="21028" y="17412"/>
                  <a:pt x="21008" y="17392"/>
                  <a:pt x="20980" y="17361"/>
                </a:cubicBezTo>
                <a:cubicBezTo>
                  <a:pt x="20845" y="17209"/>
                  <a:pt x="20714" y="17064"/>
                  <a:pt x="20689" y="17039"/>
                </a:cubicBezTo>
                <a:cubicBezTo>
                  <a:pt x="20664" y="17014"/>
                  <a:pt x="20624" y="16964"/>
                  <a:pt x="20599" y="16927"/>
                </a:cubicBezTo>
                <a:cubicBezTo>
                  <a:pt x="20574" y="16890"/>
                  <a:pt x="20489" y="16808"/>
                  <a:pt x="20411" y="16746"/>
                </a:cubicBezTo>
                <a:cubicBezTo>
                  <a:pt x="20056" y="16467"/>
                  <a:pt x="19972" y="16393"/>
                  <a:pt x="19824" y="16228"/>
                </a:cubicBezTo>
                <a:cubicBezTo>
                  <a:pt x="19785" y="16184"/>
                  <a:pt x="19749" y="16144"/>
                  <a:pt x="19719" y="16114"/>
                </a:cubicBezTo>
                <a:cubicBezTo>
                  <a:pt x="19717" y="16112"/>
                  <a:pt x="19714" y="16109"/>
                  <a:pt x="19712" y="16108"/>
                </a:cubicBezTo>
                <a:cubicBezTo>
                  <a:pt x="19685" y="16081"/>
                  <a:pt x="19664" y="16064"/>
                  <a:pt x="19658" y="16062"/>
                </a:cubicBezTo>
                <a:cubicBezTo>
                  <a:pt x="19646" y="16058"/>
                  <a:pt x="19580" y="16007"/>
                  <a:pt x="19511" y="15949"/>
                </a:cubicBezTo>
                <a:cubicBezTo>
                  <a:pt x="19477" y="15920"/>
                  <a:pt x="19438" y="15893"/>
                  <a:pt x="19404" y="15874"/>
                </a:cubicBezTo>
                <a:cubicBezTo>
                  <a:pt x="19369" y="15856"/>
                  <a:pt x="19337" y="15844"/>
                  <a:pt x="19319" y="15844"/>
                </a:cubicBezTo>
                <a:cubicBezTo>
                  <a:pt x="19282" y="15844"/>
                  <a:pt x="19219" y="15785"/>
                  <a:pt x="19180" y="15712"/>
                </a:cubicBezTo>
                <a:cubicBezTo>
                  <a:pt x="19154" y="15664"/>
                  <a:pt x="19091" y="15607"/>
                  <a:pt x="19021" y="15558"/>
                </a:cubicBezTo>
                <a:cubicBezTo>
                  <a:pt x="19006" y="15548"/>
                  <a:pt x="18990" y="15537"/>
                  <a:pt x="18973" y="15527"/>
                </a:cubicBezTo>
                <a:cubicBezTo>
                  <a:pt x="18953" y="15515"/>
                  <a:pt x="18933" y="15502"/>
                  <a:pt x="18912" y="15493"/>
                </a:cubicBezTo>
                <a:cubicBezTo>
                  <a:pt x="18825" y="15454"/>
                  <a:pt x="18727" y="15404"/>
                  <a:pt x="18656" y="15364"/>
                </a:cubicBezTo>
                <a:cubicBezTo>
                  <a:pt x="18594" y="15340"/>
                  <a:pt x="18534" y="15321"/>
                  <a:pt x="18475" y="15307"/>
                </a:cubicBezTo>
                <a:cubicBezTo>
                  <a:pt x="18462" y="15311"/>
                  <a:pt x="18451" y="15317"/>
                  <a:pt x="18443" y="15327"/>
                </a:cubicBezTo>
                <a:cubicBezTo>
                  <a:pt x="18411" y="15370"/>
                  <a:pt x="18342" y="15326"/>
                  <a:pt x="18228" y="15191"/>
                </a:cubicBezTo>
                <a:cubicBezTo>
                  <a:pt x="18159" y="15110"/>
                  <a:pt x="18046" y="15019"/>
                  <a:pt x="17944" y="14960"/>
                </a:cubicBezTo>
                <a:cubicBezTo>
                  <a:pt x="17943" y="14960"/>
                  <a:pt x="17943" y="14961"/>
                  <a:pt x="17943" y="14960"/>
                </a:cubicBezTo>
                <a:cubicBezTo>
                  <a:pt x="17928" y="14955"/>
                  <a:pt x="17912" y="14948"/>
                  <a:pt x="17899" y="14946"/>
                </a:cubicBezTo>
                <a:cubicBezTo>
                  <a:pt x="17824" y="14935"/>
                  <a:pt x="17755" y="14907"/>
                  <a:pt x="17745" y="14883"/>
                </a:cubicBezTo>
                <a:cubicBezTo>
                  <a:pt x="17742" y="14876"/>
                  <a:pt x="17735" y="14870"/>
                  <a:pt x="17726" y="14864"/>
                </a:cubicBezTo>
                <a:cubicBezTo>
                  <a:pt x="17715" y="14860"/>
                  <a:pt x="17703" y="14855"/>
                  <a:pt x="17693" y="14851"/>
                </a:cubicBezTo>
                <a:cubicBezTo>
                  <a:pt x="17673" y="14845"/>
                  <a:pt x="17652" y="14840"/>
                  <a:pt x="17629" y="14840"/>
                </a:cubicBezTo>
                <a:cubicBezTo>
                  <a:pt x="17574" y="14840"/>
                  <a:pt x="17522" y="14807"/>
                  <a:pt x="17512" y="14768"/>
                </a:cubicBezTo>
                <a:cubicBezTo>
                  <a:pt x="17511" y="14767"/>
                  <a:pt x="17511" y="14766"/>
                  <a:pt x="17510" y="14766"/>
                </a:cubicBezTo>
                <a:cubicBezTo>
                  <a:pt x="17461" y="14740"/>
                  <a:pt x="17417" y="14715"/>
                  <a:pt x="17378" y="14690"/>
                </a:cubicBezTo>
                <a:cubicBezTo>
                  <a:pt x="17334" y="14681"/>
                  <a:pt x="17286" y="14659"/>
                  <a:pt x="17262" y="14626"/>
                </a:cubicBezTo>
                <a:cubicBezTo>
                  <a:pt x="17246" y="14604"/>
                  <a:pt x="17179" y="14546"/>
                  <a:pt x="17094" y="14476"/>
                </a:cubicBezTo>
                <a:cubicBezTo>
                  <a:pt x="17019" y="14448"/>
                  <a:pt x="16584" y="14093"/>
                  <a:pt x="16442" y="13949"/>
                </a:cubicBezTo>
                <a:cubicBezTo>
                  <a:pt x="16442" y="13980"/>
                  <a:pt x="16426" y="13968"/>
                  <a:pt x="16406" y="13921"/>
                </a:cubicBezTo>
                <a:cubicBezTo>
                  <a:pt x="16397" y="13899"/>
                  <a:pt x="16383" y="13879"/>
                  <a:pt x="16369" y="13864"/>
                </a:cubicBezTo>
                <a:cubicBezTo>
                  <a:pt x="16346" y="13847"/>
                  <a:pt x="16317" y="13836"/>
                  <a:pt x="16289" y="13836"/>
                </a:cubicBezTo>
                <a:cubicBezTo>
                  <a:pt x="16206" y="13836"/>
                  <a:pt x="16157" y="13731"/>
                  <a:pt x="16125" y="13499"/>
                </a:cubicBezTo>
                <a:cubicBezTo>
                  <a:pt x="16115" y="13460"/>
                  <a:pt x="16107" y="13421"/>
                  <a:pt x="16105" y="13386"/>
                </a:cubicBezTo>
                <a:cubicBezTo>
                  <a:pt x="16104" y="13375"/>
                  <a:pt x="16103" y="13365"/>
                  <a:pt x="16102" y="13355"/>
                </a:cubicBezTo>
                <a:cubicBezTo>
                  <a:pt x="16080" y="13246"/>
                  <a:pt x="16034" y="13201"/>
                  <a:pt x="15883" y="13109"/>
                </a:cubicBezTo>
                <a:cubicBezTo>
                  <a:pt x="15768" y="13040"/>
                  <a:pt x="15600" y="12935"/>
                  <a:pt x="15508" y="12875"/>
                </a:cubicBezTo>
                <a:cubicBezTo>
                  <a:pt x="15417" y="12815"/>
                  <a:pt x="15302" y="12769"/>
                  <a:pt x="15252" y="12773"/>
                </a:cubicBezTo>
                <a:cubicBezTo>
                  <a:pt x="15195" y="12777"/>
                  <a:pt x="15097" y="12697"/>
                  <a:pt x="15022" y="12607"/>
                </a:cubicBezTo>
                <a:cubicBezTo>
                  <a:pt x="14917" y="12511"/>
                  <a:pt x="14817" y="12393"/>
                  <a:pt x="14799" y="12324"/>
                </a:cubicBezTo>
                <a:cubicBezTo>
                  <a:pt x="14790" y="12287"/>
                  <a:pt x="14734" y="12257"/>
                  <a:pt x="14676" y="12257"/>
                </a:cubicBezTo>
                <a:cubicBezTo>
                  <a:pt x="14587" y="12257"/>
                  <a:pt x="14540" y="12183"/>
                  <a:pt x="14354" y="11748"/>
                </a:cubicBezTo>
                <a:cubicBezTo>
                  <a:pt x="14235" y="11468"/>
                  <a:pt x="14097" y="11199"/>
                  <a:pt x="14047" y="11149"/>
                </a:cubicBezTo>
                <a:cubicBezTo>
                  <a:pt x="13997" y="11099"/>
                  <a:pt x="13900" y="10921"/>
                  <a:pt x="13830" y="10755"/>
                </a:cubicBezTo>
                <a:cubicBezTo>
                  <a:pt x="13707" y="10460"/>
                  <a:pt x="13694" y="10449"/>
                  <a:pt x="13363" y="10319"/>
                </a:cubicBezTo>
                <a:cubicBezTo>
                  <a:pt x="12802" y="10100"/>
                  <a:pt x="12743" y="10054"/>
                  <a:pt x="12544" y="9689"/>
                </a:cubicBezTo>
                <a:lnTo>
                  <a:pt x="12360" y="9351"/>
                </a:lnTo>
                <a:lnTo>
                  <a:pt x="12112" y="9345"/>
                </a:lnTo>
                <a:cubicBezTo>
                  <a:pt x="11881" y="9340"/>
                  <a:pt x="11853" y="9323"/>
                  <a:pt x="11726" y="9106"/>
                </a:cubicBezTo>
                <a:cubicBezTo>
                  <a:pt x="11651" y="8977"/>
                  <a:pt x="11573" y="8863"/>
                  <a:pt x="11553" y="8853"/>
                </a:cubicBezTo>
                <a:cubicBezTo>
                  <a:pt x="11533" y="8843"/>
                  <a:pt x="11482" y="8800"/>
                  <a:pt x="11440" y="8758"/>
                </a:cubicBezTo>
                <a:cubicBezTo>
                  <a:pt x="11298" y="8619"/>
                  <a:pt x="11040" y="8592"/>
                  <a:pt x="10809" y="8693"/>
                </a:cubicBezTo>
                <a:cubicBezTo>
                  <a:pt x="10475" y="8839"/>
                  <a:pt x="10477" y="8850"/>
                  <a:pt x="10477" y="7442"/>
                </a:cubicBezTo>
                <a:cubicBezTo>
                  <a:pt x="10477" y="6927"/>
                  <a:pt x="10486" y="6481"/>
                  <a:pt x="10498" y="6329"/>
                </a:cubicBezTo>
                <a:lnTo>
                  <a:pt x="10470" y="6302"/>
                </a:lnTo>
                <a:lnTo>
                  <a:pt x="10492" y="5890"/>
                </a:lnTo>
                <a:cubicBezTo>
                  <a:pt x="10504" y="5663"/>
                  <a:pt x="10533" y="5389"/>
                  <a:pt x="10556" y="5282"/>
                </a:cubicBezTo>
                <a:cubicBezTo>
                  <a:pt x="10589" y="5132"/>
                  <a:pt x="10598" y="4699"/>
                  <a:pt x="10598" y="3345"/>
                </a:cubicBezTo>
                <a:cubicBezTo>
                  <a:pt x="10598" y="3329"/>
                  <a:pt x="10597" y="3315"/>
                  <a:pt x="10597" y="3299"/>
                </a:cubicBezTo>
                <a:cubicBezTo>
                  <a:pt x="10596" y="3190"/>
                  <a:pt x="10594" y="3095"/>
                  <a:pt x="10593" y="2979"/>
                </a:cubicBezTo>
                <a:cubicBezTo>
                  <a:pt x="10587" y="2356"/>
                  <a:pt x="10578" y="1789"/>
                  <a:pt x="10570" y="1381"/>
                </a:cubicBezTo>
                <a:cubicBezTo>
                  <a:pt x="10550" y="806"/>
                  <a:pt x="10522" y="423"/>
                  <a:pt x="10485" y="298"/>
                </a:cubicBezTo>
                <a:cubicBezTo>
                  <a:pt x="10476" y="280"/>
                  <a:pt x="10465" y="263"/>
                  <a:pt x="10451" y="249"/>
                </a:cubicBezTo>
                <a:cubicBezTo>
                  <a:pt x="10410" y="224"/>
                  <a:pt x="10311" y="204"/>
                  <a:pt x="10204" y="203"/>
                </a:cubicBezTo>
                <a:lnTo>
                  <a:pt x="9977" y="203"/>
                </a:lnTo>
                <a:cubicBezTo>
                  <a:pt x="9948" y="313"/>
                  <a:pt x="9901" y="286"/>
                  <a:pt x="9884" y="131"/>
                </a:cubicBezTo>
                <a:cubicBezTo>
                  <a:pt x="9875" y="54"/>
                  <a:pt x="9869" y="13"/>
                  <a:pt x="9854" y="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6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4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" presetClass="entr" nodeType="afterEffect" presetSubtype="16" presetID="23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4"/>
      <p:bldP build="whole" bldLvl="1" animBg="1" rev="0" advAuto="0" spid="192" grpId="1"/>
      <p:bldP build="whole" bldLvl="1" animBg="1" rev="0" advAuto="0" spid="191" grpId="2"/>
      <p:bldP build="whole" bldLvl="1" animBg="1" rev="0" advAuto="0" spid="190" grpId="3"/>
      <p:bldP build="whole" bldLvl="1" animBg="1" rev="0" advAuto="0" spid="186" grpId="6"/>
      <p:bldP build="whole" bldLvl="1" animBg="1" rev="0" advAuto="0" spid="189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54E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20230209 Illustration for the home page Rubin on top of Cerro Pachon.jpg" descr="20230209 Illustration for the home page Rubin on top of Cerro Pachon.jpg"/>
          <p:cNvPicPr>
            <a:picLocks noChangeAspect="1"/>
          </p:cNvPicPr>
          <p:nvPr/>
        </p:nvPicPr>
        <p:blipFill>
          <a:blip r:embed="rId2">
            <a:extLst/>
          </a:blip>
          <a:srcRect l="17" t="36206" r="30366" b="17064"/>
          <a:stretch>
            <a:fillRect/>
          </a:stretch>
        </p:blipFill>
        <p:spPr>
          <a:xfrm>
            <a:off x="-1374621" y="7902847"/>
            <a:ext cx="16981488" cy="7125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2" fill="norm" stroke="1" extrusionOk="0">
                <a:moveTo>
                  <a:pt x="9854" y="3"/>
                </a:moveTo>
                <a:cubicBezTo>
                  <a:pt x="9839" y="-8"/>
                  <a:pt x="9815" y="11"/>
                  <a:pt x="9772" y="52"/>
                </a:cubicBezTo>
                <a:cubicBezTo>
                  <a:pt x="9744" y="78"/>
                  <a:pt x="9685" y="68"/>
                  <a:pt x="9631" y="34"/>
                </a:cubicBezTo>
                <a:cubicBezTo>
                  <a:pt x="9607" y="50"/>
                  <a:pt x="9577" y="59"/>
                  <a:pt x="9540" y="59"/>
                </a:cubicBezTo>
                <a:cubicBezTo>
                  <a:pt x="9474" y="59"/>
                  <a:pt x="9392" y="94"/>
                  <a:pt x="9358" y="137"/>
                </a:cubicBezTo>
                <a:cubicBezTo>
                  <a:pt x="9316" y="191"/>
                  <a:pt x="9286" y="193"/>
                  <a:pt x="9265" y="142"/>
                </a:cubicBezTo>
                <a:cubicBezTo>
                  <a:pt x="9225" y="48"/>
                  <a:pt x="8957" y="112"/>
                  <a:pt x="8831" y="246"/>
                </a:cubicBezTo>
                <a:cubicBezTo>
                  <a:pt x="8779" y="301"/>
                  <a:pt x="8678" y="347"/>
                  <a:pt x="8608" y="347"/>
                </a:cubicBezTo>
                <a:cubicBezTo>
                  <a:pt x="8537" y="347"/>
                  <a:pt x="8458" y="390"/>
                  <a:pt x="8431" y="443"/>
                </a:cubicBezTo>
                <a:cubicBezTo>
                  <a:pt x="8405" y="496"/>
                  <a:pt x="8289" y="628"/>
                  <a:pt x="8173" y="735"/>
                </a:cubicBezTo>
                <a:cubicBezTo>
                  <a:pt x="8057" y="842"/>
                  <a:pt x="7892" y="1029"/>
                  <a:pt x="7807" y="1151"/>
                </a:cubicBezTo>
                <a:lnTo>
                  <a:pt x="7714" y="1283"/>
                </a:lnTo>
                <a:cubicBezTo>
                  <a:pt x="7684" y="1345"/>
                  <a:pt x="7660" y="1404"/>
                  <a:pt x="7645" y="1460"/>
                </a:cubicBezTo>
                <a:lnTo>
                  <a:pt x="7570" y="2384"/>
                </a:lnTo>
                <a:cubicBezTo>
                  <a:pt x="7524" y="2940"/>
                  <a:pt x="7468" y="3488"/>
                  <a:pt x="7443" y="3601"/>
                </a:cubicBezTo>
                <a:cubicBezTo>
                  <a:pt x="7419" y="3716"/>
                  <a:pt x="7393" y="4111"/>
                  <a:pt x="7383" y="4498"/>
                </a:cubicBezTo>
                <a:cubicBezTo>
                  <a:pt x="7374" y="4878"/>
                  <a:pt x="7354" y="5226"/>
                  <a:pt x="7339" y="5272"/>
                </a:cubicBezTo>
                <a:cubicBezTo>
                  <a:pt x="7325" y="5317"/>
                  <a:pt x="7262" y="5376"/>
                  <a:pt x="7200" y="5403"/>
                </a:cubicBezTo>
                <a:cubicBezTo>
                  <a:pt x="7139" y="5429"/>
                  <a:pt x="7056" y="5500"/>
                  <a:pt x="7017" y="5560"/>
                </a:cubicBezTo>
                <a:cubicBezTo>
                  <a:pt x="6970" y="5634"/>
                  <a:pt x="6913" y="5654"/>
                  <a:pt x="6843" y="5623"/>
                </a:cubicBezTo>
                <a:cubicBezTo>
                  <a:pt x="6772" y="5591"/>
                  <a:pt x="6686" y="5623"/>
                  <a:pt x="6568" y="5730"/>
                </a:cubicBezTo>
                <a:cubicBezTo>
                  <a:pt x="6530" y="5763"/>
                  <a:pt x="6475" y="5804"/>
                  <a:pt x="6421" y="5842"/>
                </a:cubicBezTo>
                <a:cubicBezTo>
                  <a:pt x="6431" y="6151"/>
                  <a:pt x="6359" y="7744"/>
                  <a:pt x="6328" y="7818"/>
                </a:cubicBezTo>
                <a:cubicBezTo>
                  <a:pt x="6315" y="7851"/>
                  <a:pt x="5958" y="7973"/>
                  <a:pt x="5536" y="8089"/>
                </a:cubicBezTo>
                <a:cubicBezTo>
                  <a:pt x="5114" y="8206"/>
                  <a:pt x="4624" y="8383"/>
                  <a:pt x="4448" y="8483"/>
                </a:cubicBezTo>
                <a:cubicBezTo>
                  <a:pt x="4190" y="8629"/>
                  <a:pt x="4107" y="8649"/>
                  <a:pt x="4026" y="8589"/>
                </a:cubicBezTo>
                <a:cubicBezTo>
                  <a:pt x="3971" y="8548"/>
                  <a:pt x="3770" y="8503"/>
                  <a:pt x="3579" y="8489"/>
                </a:cubicBezTo>
                <a:cubicBezTo>
                  <a:pt x="3389" y="8475"/>
                  <a:pt x="3138" y="8439"/>
                  <a:pt x="3022" y="8409"/>
                </a:cubicBezTo>
                <a:cubicBezTo>
                  <a:pt x="2906" y="8380"/>
                  <a:pt x="2798" y="8365"/>
                  <a:pt x="2781" y="8377"/>
                </a:cubicBezTo>
                <a:cubicBezTo>
                  <a:pt x="2764" y="8389"/>
                  <a:pt x="2697" y="8407"/>
                  <a:pt x="2631" y="8418"/>
                </a:cubicBezTo>
                <a:cubicBezTo>
                  <a:pt x="2447" y="8447"/>
                  <a:pt x="1975" y="8600"/>
                  <a:pt x="1948" y="8640"/>
                </a:cubicBezTo>
                <a:cubicBezTo>
                  <a:pt x="1935" y="8660"/>
                  <a:pt x="1839" y="8694"/>
                  <a:pt x="1735" y="8716"/>
                </a:cubicBezTo>
                <a:cubicBezTo>
                  <a:pt x="1631" y="8738"/>
                  <a:pt x="1531" y="8786"/>
                  <a:pt x="1512" y="8821"/>
                </a:cubicBezTo>
                <a:cubicBezTo>
                  <a:pt x="1494" y="8856"/>
                  <a:pt x="1440" y="8896"/>
                  <a:pt x="1392" y="8908"/>
                </a:cubicBezTo>
                <a:cubicBezTo>
                  <a:pt x="1300" y="8933"/>
                  <a:pt x="1279" y="8948"/>
                  <a:pt x="1109" y="9102"/>
                </a:cubicBezTo>
                <a:cubicBezTo>
                  <a:pt x="1051" y="9155"/>
                  <a:pt x="943" y="9204"/>
                  <a:pt x="868" y="9212"/>
                </a:cubicBezTo>
                <a:cubicBezTo>
                  <a:pt x="779" y="9220"/>
                  <a:pt x="635" y="9334"/>
                  <a:pt x="446" y="9547"/>
                </a:cubicBezTo>
                <a:cubicBezTo>
                  <a:pt x="289" y="9724"/>
                  <a:pt x="123" y="9890"/>
                  <a:pt x="77" y="9916"/>
                </a:cubicBezTo>
                <a:lnTo>
                  <a:pt x="9" y="9955"/>
                </a:lnTo>
                <a:lnTo>
                  <a:pt x="2" y="19173"/>
                </a:lnTo>
                <a:lnTo>
                  <a:pt x="0" y="21592"/>
                </a:lnTo>
                <a:lnTo>
                  <a:pt x="21600" y="21592"/>
                </a:lnTo>
                <a:lnTo>
                  <a:pt x="21600" y="18057"/>
                </a:lnTo>
                <a:cubicBezTo>
                  <a:pt x="21560" y="18021"/>
                  <a:pt x="21519" y="17985"/>
                  <a:pt x="21479" y="17941"/>
                </a:cubicBezTo>
                <a:cubicBezTo>
                  <a:pt x="21427" y="17885"/>
                  <a:pt x="21380" y="17828"/>
                  <a:pt x="21354" y="17784"/>
                </a:cubicBezTo>
                <a:cubicBezTo>
                  <a:pt x="21339" y="17759"/>
                  <a:pt x="21326" y="17740"/>
                  <a:pt x="21312" y="17719"/>
                </a:cubicBezTo>
                <a:cubicBezTo>
                  <a:pt x="21278" y="17673"/>
                  <a:pt x="21250" y="17639"/>
                  <a:pt x="21243" y="17639"/>
                </a:cubicBezTo>
                <a:cubicBezTo>
                  <a:pt x="21231" y="17639"/>
                  <a:pt x="21148" y="17552"/>
                  <a:pt x="21058" y="17446"/>
                </a:cubicBezTo>
                <a:cubicBezTo>
                  <a:pt x="21056" y="17444"/>
                  <a:pt x="21055" y="17443"/>
                  <a:pt x="21053" y="17440"/>
                </a:cubicBezTo>
                <a:cubicBezTo>
                  <a:pt x="21028" y="17412"/>
                  <a:pt x="21008" y="17392"/>
                  <a:pt x="20980" y="17361"/>
                </a:cubicBezTo>
                <a:cubicBezTo>
                  <a:pt x="20845" y="17209"/>
                  <a:pt x="20714" y="17064"/>
                  <a:pt x="20689" y="17039"/>
                </a:cubicBezTo>
                <a:cubicBezTo>
                  <a:pt x="20664" y="17014"/>
                  <a:pt x="20624" y="16964"/>
                  <a:pt x="20599" y="16927"/>
                </a:cubicBezTo>
                <a:cubicBezTo>
                  <a:pt x="20574" y="16890"/>
                  <a:pt x="20489" y="16808"/>
                  <a:pt x="20411" y="16746"/>
                </a:cubicBezTo>
                <a:cubicBezTo>
                  <a:pt x="20056" y="16467"/>
                  <a:pt x="19972" y="16393"/>
                  <a:pt x="19824" y="16228"/>
                </a:cubicBezTo>
                <a:cubicBezTo>
                  <a:pt x="19785" y="16184"/>
                  <a:pt x="19749" y="16144"/>
                  <a:pt x="19719" y="16114"/>
                </a:cubicBezTo>
                <a:cubicBezTo>
                  <a:pt x="19717" y="16112"/>
                  <a:pt x="19714" y="16109"/>
                  <a:pt x="19712" y="16108"/>
                </a:cubicBezTo>
                <a:cubicBezTo>
                  <a:pt x="19685" y="16081"/>
                  <a:pt x="19664" y="16064"/>
                  <a:pt x="19658" y="16062"/>
                </a:cubicBezTo>
                <a:cubicBezTo>
                  <a:pt x="19646" y="16058"/>
                  <a:pt x="19580" y="16007"/>
                  <a:pt x="19511" y="15949"/>
                </a:cubicBezTo>
                <a:cubicBezTo>
                  <a:pt x="19477" y="15920"/>
                  <a:pt x="19438" y="15893"/>
                  <a:pt x="19404" y="15874"/>
                </a:cubicBezTo>
                <a:cubicBezTo>
                  <a:pt x="19369" y="15856"/>
                  <a:pt x="19337" y="15844"/>
                  <a:pt x="19319" y="15844"/>
                </a:cubicBezTo>
                <a:cubicBezTo>
                  <a:pt x="19282" y="15844"/>
                  <a:pt x="19219" y="15785"/>
                  <a:pt x="19180" y="15712"/>
                </a:cubicBezTo>
                <a:cubicBezTo>
                  <a:pt x="19154" y="15664"/>
                  <a:pt x="19091" y="15607"/>
                  <a:pt x="19021" y="15558"/>
                </a:cubicBezTo>
                <a:cubicBezTo>
                  <a:pt x="19006" y="15548"/>
                  <a:pt x="18990" y="15537"/>
                  <a:pt x="18973" y="15527"/>
                </a:cubicBezTo>
                <a:cubicBezTo>
                  <a:pt x="18953" y="15515"/>
                  <a:pt x="18933" y="15502"/>
                  <a:pt x="18912" y="15493"/>
                </a:cubicBezTo>
                <a:cubicBezTo>
                  <a:pt x="18825" y="15454"/>
                  <a:pt x="18727" y="15404"/>
                  <a:pt x="18656" y="15364"/>
                </a:cubicBezTo>
                <a:cubicBezTo>
                  <a:pt x="18594" y="15340"/>
                  <a:pt x="18534" y="15321"/>
                  <a:pt x="18475" y="15307"/>
                </a:cubicBezTo>
                <a:cubicBezTo>
                  <a:pt x="18462" y="15311"/>
                  <a:pt x="18451" y="15317"/>
                  <a:pt x="18443" y="15327"/>
                </a:cubicBezTo>
                <a:cubicBezTo>
                  <a:pt x="18411" y="15370"/>
                  <a:pt x="18342" y="15326"/>
                  <a:pt x="18228" y="15191"/>
                </a:cubicBezTo>
                <a:cubicBezTo>
                  <a:pt x="18159" y="15110"/>
                  <a:pt x="18046" y="15019"/>
                  <a:pt x="17944" y="14960"/>
                </a:cubicBezTo>
                <a:cubicBezTo>
                  <a:pt x="17943" y="14960"/>
                  <a:pt x="17943" y="14961"/>
                  <a:pt x="17943" y="14960"/>
                </a:cubicBezTo>
                <a:cubicBezTo>
                  <a:pt x="17928" y="14955"/>
                  <a:pt x="17912" y="14948"/>
                  <a:pt x="17899" y="14946"/>
                </a:cubicBezTo>
                <a:cubicBezTo>
                  <a:pt x="17824" y="14935"/>
                  <a:pt x="17755" y="14907"/>
                  <a:pt x="17745" y="14883"/>
                </a:cubicBezTo>
                <a:cubicBezTo>
                  <a:pt x="17742" y="14876"/>
                  <a:pt x="17735" y="14870"/>
                  <a:pt x="17726" y="14864"/>
                </a:cubicBezTo>
                <a:cubicBezTo>
                  <a:pt x="17715" y="14860"/>
                  <a:pt x="17703" y="14855"/>
                  <a:pt x="17693" y="14851"/>
                </a:cubicBezTo>
                <a:cubicBezTo>
                  <a:pt x="17673" y="14845"/>
                  <a:pt x="17652" y="14840"/>
                  <a:pt x="17629" y="14840"/>
                </a:cubicBezTo>
                <a:cubicBezTo>
                  <a:pt x="17574" y="14840"/>
                  <a:pt x="17522" y="14807"/>
                  <a:pt x="17512" y="14768"/>
                </a:cubicBezTo>
                <a:cubicBezTo>
                  <a:pt x="17511" y="14767"/>
                  <a:pt x="17511" y="14766"/>
                  <a:pt x="17510" y="14766"/>
                </a:cubicBezTo>
                <a:cubicBezTo>
                  <a:pt x="17461" y="14740"/>
                  <a:pt x="17417" y="14715"/>
                  <a:pt x="17378" y="14690"/>
                </a:cubicBezTo>
                <a:cubicBezTo>
                  <a:pt x="17334" y="14681"/>
                  <a:pt x="17286" y="14659"/>
                  <a:pt x="17262" y="14626"/>
                </a:cubicBezTo>
                <a:cubicBezTo>
                  <a:pt x="17246" y="14604"/>
                  <a:pt x="17179" y="14546"/>
                  <a:pt x="17094" y="14476"/>
                </a:cubicBezTo>
                <a:cubicBezTo>
                  <a:pt x="17019" y="14448"/>
                  <a:pt x="16584" y="14093"/>
                  <a:pt x="16442" y="13949"/>
                </a:cubicBezTo>
                <a:cubicBezTo>
                  <a:pt x="16442" y="13980"/>
                  <a:pt x="16426" y="13968"/>
                  <a:pt x="16406" y="13921"/>
                </a:cubicBezTo>
                <a:cubicBezTo>
                  <a:pt x="16397" y="13899"/>
                  <a:pt x="16383" y="13879"/>
                  <a:pt x="16369" y="13864"/>
                </a:cubicBezTo>
                <a:cubicBezTo>
                  <a:pt x="16346" y="13847"/>
                  <a:pt x="16317" y="13836"/>
                  <a:pt x="16289" y="13836"/>
                </a:cubicBezTo>
                <a:cubicBezTo>
                  <a:pt x="16206" y="13836"/>
                  <a:pt x="16157" y="13731"/>
                  <a:pt x="16125" y="13499"/>
                </a:cubicBezTo>
                <a:cubicBezTo>
                  <a:pt x="16115" y="13460"/>
                  <a:pt x="16107" y="13421"/>
                  <a:pt x="16105" y="13386"/>
                </a:cubicBezTo>
                <a:cubicBezTo>
                  <a:pt x="16104" y="13375"/>
                  <a:pt x="16103" y="13365"/>
                  <a:pt x="16102" y="13355"/>
                </a:cubicBezTo>
                <a:cubicBezTo>
                  <a:pt x="16080" y="13246"/>
                  <a:pt x="16034" y="13201"/>
                  <a:pt x="15883" y="13109"/>
                </a:cubicBezTo>
                <a:cubicBezTo>
                  <a:pt x="15768" y="13040"/>
                  <a:pt x="15600" y="12935"/>
                  <a:pt x="15508" y="12875"/>
                </a:cubicBezTo>
                <a:cubicBezTo>
                  <a:pt x="15417" y="12815"/>
                  <a:pt x="15302" y="12769"/>
                  <a:pt x="15252" y="12773"/>
                </a:cubicBezTo>
                <a:cubicBezTo>
                  <a:pt x="15195" y="12777"/>
                  <a:pt x="15097" y="12697"/>
                  <a:pt x="15022" y="12607"/>
                </a:cubicBezTo>
                <a:cubicBezTo>
                  <a:pt x="14917" y="12511"/>
                  <a:pt x="14817" y="12393"/>
                  <a:pt x="14799" y="12324"/>
                </a:cubicBezTo>
                <a:cubicBezTo>
                  <a:pt x="14790" y="12287"/>
                  <a:pt x="14734" y="12257"/>
                  <a:pt x="14676" y="12257"/>
                </a:cubicBezTo>
                <a:cubicBezTo>
                  <a:pt x="14587" y="12257"/>
                  <a:pt x="14540" y="12183"/>
                  <a:pt x="14354" y="11748"/>
                </a:cubicBezTo>
                <a:cubicBezTo>
                  <a:pt x="14235" y="11468"/>
                  <a:pt x="14097" y="11199"/>
                  <a:pt x="14047" y="11149"/>
                </a:cubicBezTo>
                <a:cubicBezTo>
                  <a:pt x="13997" y="11099"/>
                  <a:pt x="13900" y="10921"/>
                  <a:pt x="13830" y="10755"/>
                </a:cubicBezTo>
                <a:cubicBezTo>
                  <a:pt x="13707" y="10460"/>
                  <a:pt x="13694" y="10449"/>
                  <a:pt x="13363" y="10319"/>
                </a:cubicBezTo>
                <a:cubicBezTo>
                  <a:pt x="12802" y="10100"/>
                  <a:pt x="12743" y="10054"/>
                  <a:pt x="12544" y="9689"/>
                </a:cubicBezTo>
                <a:lnTo>
                  <a:pt x="12360" y="9351"/>
                </a:lnTo>
                <a:lnTo>
                  <a:pt x="12112" y="9345"/>
                </a:lnTo>
                <a:cubicBezTo>
                  <a:pt x="11881" y="9340"/>
                  <a:pt x="11853" y="9323"/>
                  <a:pt x="11726" y="9106"/>
                </a:cubicBezTo>
                <a:cubicBezTo>
                  <a:pt x="11651" y="8977"/>
                  <a:pt x="11573" y="8863"/>
                  <a:pt x="11553" y="8853"/>
                </a:cubicBezTo>
                <a:cubicBezTo>
                  <a:pt x="11533" y="8843"/>
                  <a:pt x="11482" y="8800"/>
                  <a:pt x="11440" y="8758"/>
                </a:cubicBezTo>
                <a:cubicBezTo>
                  <a:pt x="11298" y="8619"/>
                  <a:pt x="11040" y="8592"/>
                  <a:pt x="10809" y="8693"/>
                </a:cubicBezTo>
                <a:cubicBezTo>
                  <a:pt x="10475" y="8839"/>
                  <a:pt x="10477" y="8850"/>
                  <a:pt x="10477" y="7442"/>
                </a:cubicBezTo>
                <a:cubicBezTo>
                  <a:pt x="10477" y="6927"/>
                  <a:pt x="10486" y="6481"/>
                  <a:pt x="10498" y="6329"/>
                </a:cubicBezTo>
                <a:lnTo>
                  <a:pt x="10470" y="6302"/>
                </a:lnTo>
                <a:lnTo>
                  <a:pt x="10492" y="5890"/>
                </a:lnTo>
                <a:cubicBezTo>
                  <a:pt x="10504" y="5663"/>
                  <a:pt x="10533" y="5389"/>
                  <a:pt x="10556" y="5282"/>
                </a:cubicBezTo>
                <a:cubicBezTo>
                  <a:pt x="10589" y="5132"/>
                  <a:pt x="10598" y="4699"/>
                  <a:pt x="10598" y="3345"/>
                </a:cubicBezTo>
                <a:cubicBezTo>
                  <a:pt x="10598" y="3329"/>
                  <a:pt x="10597" y="3315"/>
                  <a:pt x="10597" y="3299"/>
                </a:cubicBezTo>
                <a:cubicBezTo>
                  <a:pt x="10596" y="3190"/>
                  <a:pt x="10594" y="3095"/>
                  <a:pt x="10593" y="2979"/>
                </a:cubicBezTo>
                <a:cubicBezTo>
                  <a:pt x="10587" y="2356"/>
                  <a:pt x="10578" y="1789"/>
                  <a:pt x="10570" y="1381"/>
                </a:cubicBezTo>
                <a:cubicBezTo>
                  <a:pt x="10550" y="806"/>
                  <a:pt x="10522" y="423"/>
                  <a:pt x="10485" y="298"/>
                </a:cubicBezTo>
                <a:cubicBezTo>
                  <a:pt x="10476" y="280"/>
                  <a:pt x="10465" y="263"/>
                  <a:pt x="10451" y="249"/>
                </a:cubicBezTo>
                <a:cubicBezTo>
                  <a:pt x="10410" y="224"/>
                  <a:pt x="10311" y="204"/>
                  <a:pt x="10204" y="203"/>
                </a:cubicBezTo>
                <a:lnTo>
                  <a:pt x="9977" y="203"/>
                </a:lnTo>
                <a:cubicBezTo>
                  <a:pt x="9948" y="313"/>
                  <a:pt x="9901" y="286"/>
                  <a:pt x="9884" y="131"/>
                </a:cubicBezTo>
                <a:cubicBezTo>
                  <a:pt x="9875" y="54"/>
                  <a:pt x="9869" y="13"/>
                  <a:pt x="9854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6" name="Vera C. Rubin Observatory"/>
          <p:cNvSpPr txBox="1"/>
          <p:nvPr>
            <p:ph type="title" idx="4294967295"/>
          </p:nvPr>
        </p:nvSpPr>
        <p:spPr>
          <a:xfrm>
            <a:off x="1206498" y="1651444"/>
            <a:ext cx="21971004" cy="4648201"/>
          </a:xfrm>
          <a:prstGeom prst="rect">
            <a:avLst/>
          </a:prstGeom>
        </p:spPr>
        <p:txBody>
          <a:bodyPr anchor="ctr"/>
          <a:lstStyle/>
          <a:p>
            <a:pPr algn="ctr">
              <a:defRPr spc="-232" sz="11600">
                <a:latin typeface="+mj-lt"/>
                <a:ea typeface="+mj-ea"/>
                <a:cs typeface="+mj-cs"/>
                <a:sym typeface="Georgia"/>
              </a:defRPr>
            </a:pPr>
            <a:r>
              <a:rPr>
                <a:solidFill>
                  <a:srgbClr val="FFFFFF"/>
                </a:solidFill>
              </a:rPr>
              <a:t>Vera C.</a:t>
            </a:r>
            <a:r>
              <a:t> </a:t>
            </a:r>
            <a:r>
              <a:rPr>
                <a:solidFill>
                  <a:srgbClr val="FFFFFF"/>
                </a:solidFill>
              </a:rPr>
              <a:t>Rubin</a:t>
            </a:r>
            <a:r>
              <a:t> </a:t>
            </a:r>
            <a:r>
              <a:rPr>
                <a:solidFill>
                  <a:srgbClr val="FFFFFF"/>
                </a:solidFill>
              </a:rPr>
              <a:t>Observatory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10782829" y="12984967"/>
            <a:ext cx="31288559" cy="743673"/>
            <a:chOff x="0" y="0"/>
            <a:chExt cx="31288556" cy="743672"/>
          </a:xfrm>
        </p:grpSpPr>
        <p:sp>
          <p:nvSpPr>
            <p:cNvPr id="197" name="aip981@student.bham.ac.uk"/>
            <p:cNvSpPr txBox="1"/>
            <p:nvPr/>
          </p:nvSpPr>
          <p:spPr>
            <a:xfrm>
              <a:off x="9317556" y="0"/>
              <a:ext cx="21971001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  <a:hlinkClick r:id="rId3" invalidUrl="" action="" tgtFrame="" tooltip="" history="1" highlightClick="0" endSnd="0"/>
                </a:defRPr>
              </a:lvl1pPr>
            </a:lstStyle>
            <a:p>
              <a:pPr/>
              <a:r>
                <a:rPr>
                  <a:hlinkClick r:id="rId3" invalidUrl="" action="" tgtFrame="" tooltip="" history="1" highlightClick="0" endSnd="0"/>
                </a:rPr>
                <a:t>aip981@student.bham.ac.uk</a:t>
              </a:r>
            </a:p>
          </p:txBody>
        </p:sp>
        <p:sp>
          <p:nvSpPr>
            <p:cNvPr id="198" name="Andrés Ponte Pérez"/>
            <p:cNvSpPr txBox="1"/>
            <p:nvPr/>
          </p:nvSpPr>
          <p:spPr>
            <a:xfrm>
              <a:off x="0" y="0"/>
              <a:ext cx="2818340" cy="743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Georgia"/>
                </a:defRPr>
              </a:lvl1pPr>
            </a:lstStyle>
            <a:p>
              <a:pPr/>
              <a:r>
                <a:t>Andrés Ponte Pérez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orgia"/>
        <a:ea typeface="Georgia"/>
        <a:cs typeface="Georgi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orgia"/>
        <a:ea typeface="Georgia"/>
        <a:cs typeface="Georgi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