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363"/>
  </p:normalViewPr>
  <p:slideViewPr>
    <p:cSldViewPr snapToGrid="0">
      <p:cViewPr varScale="1">
        <p:scale>
          <a:sx n="71" d="100"/>
          <a:sy n="71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0D2A-AE54-3100-6718-706D459AF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5BB52-E32B-088C-5882-1E6040153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23444-47E8-8C1B-F571-27851D62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73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CE3E-FC61-0329-1C91-1208ADA7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C7108-247F-9672-A342-0054BEF04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2F30-0741-2986-D462-522BCF72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D023-4EA9-FF5D-5444-83691F66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7D062-A89C-076F-AA40-9E2282BB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8310E-9ED4-CCB5-ACEC-6A2FC3BD0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F4F04-C900-9DF6-0713-C4E564251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2E85-DF9D-E930-6A1A-36D14046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A3C4-F47B-D48F-7480-48A23273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1EC0A-1CC7-D6C7-C565-5C83FDF1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4995-097C-4A74-053D-7EA28FA6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C78A-2275-5020-2946-D19536EC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8BC0-E8BC-FB4C-FE0D-C368D5DD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GB" dirty="0"/>
              <a:t>Rob Eyles-Ferris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1F5D-2552-EAEF-7EB4-ADC6AD69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8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7F53-E7B0-D783-508D-7FE5A708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3476E-A5E0-D9EB-0B0B-D53ABEFCF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3A0F7-6732-E4CF-EB0B-1638E5CA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B3DCC-8496-4237-0C9E-5DA2CB96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DE23-50A8-45D1-25EF-86BB12B2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1217-D728-8E89-459E-BAD103E5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033CB-9661-157F-D4DD-BA52C9040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58D15-71BF-431B-6A81-EEF1B5B8E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5A436-E746-91EF-3F84-D9ED0E75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6F13F-AFE0-688D-D114-7F97D9C0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CE68F-ECC7-4931-4047-83EB3055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1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0A7D-3928-FB2A-2B2D-C48B2A7C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08B89-9461-81C9-AFD5-840EA6C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0FF4F-C407-014A-E314-2A34B3517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D3B82-BD9D-3A88-46E7-492065C93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ED1FD-A3A7-3F01-241F-00B8BF0E6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2C41C-C35D-FD31-18FF-8EF44265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6EC66-7B00-2B54-2C70-0B181FCC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04C2E-F537-6F78-B23F-D0A7E24F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4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B222-CE30-02F3-BA0D-52E6507E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EFE8E-18B9-E5B9-CDD9-D22846A6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43456-81A8-47CF-ECE9-7B5AEE37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B05A2-C7BC-0DBD-0A64-040AFD66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6B596-1FB4-90B8-46EC-BC846CAE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8942D-E748-DBA7-0E27-72446F83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6193D-A855-2CE4-4E86-392B58BB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6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6F4A-4696-20FE-DD15-8C78E0F3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BB75-6936-91D9-317A-1DA44DA3B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BD0F-73D2-19FE-1C97-9D69CF5B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6701C-80CF-5E67-107E-B20486EF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E5B9D-6460-3E85-89AC-8B11553F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2B6F8-B818-581C-11DE-26670461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1DE3-BD39-6FD4-2352-FA61CFFC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F741E-DC63-DEF5-0A2A-669DD29C4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8CD7-7A1A-036B-26EC-794612B9E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ABF15-139A-83B8-886F-8526F6D4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20E1-7878-AE37-A59C-F193F3CB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4EACB-2F4F-0219-FB63-933B62B9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F016D-15C0-AA76-16CA-B3A8E3BA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99E10-44EE-EC76-BFFA-3494738BB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DC7E4-FFCA-C20F-72FA-DFA9C1546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DF3AA-F426-3B42-99E2-1446D2E2A30C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BEA7-1FB4-D9CD-4277-CCCFFD59E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42A8-5384-299A-60FA-8D1F5590E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21822B-0A00-574A-BF3B-C20DD2E22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2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B530-A3B5-8ED0-8760-F08F7F160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337370" cy="2387600"/>
          </a:xfrm>
        </p:spPr>
        <p:txBody>
          <a:bodyPr/>
          <a:lstStyle/>
          <a:p>
            <a:pPr algn="r"/>
            <a:r>
              <a:rPr lang="en-GB" dirty="0"/>
              <a:t>A tidal disruption event that turned 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2B4CA-B7D0-F939-CB5B-4C9A333D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0218" y="4079875"/>
            <a:ext cx="4701152" cy="1655762"/>
          </a:xfrm>
        </p:spPr>
        <p:txBody>
          <a:bodyPr/>
          <a:lstStyle/>
          <a:p>
            <a:pPr algn="r"/>
            <a:r>
              <a:rPr lang="en-GB" dirty="0"/>
              <a:t>Rob Eyles-Ferris,</a:t>
            </a:r>
          </a:p>
          <a:p>
            <a:pPr algn="r"/>
            <a:r>
              <a:rPr lang="en-GB" dirty="0"/>
              <a:t> Chris Nixon, Eric Coughlin, Phil Evans, Paul O’Brien &amp; </a:t>
            </a:r>
            <a:r>
              <a:rPr lang="en-GB" dirty="0" err="1"/>
              <a:t>Rhaana</a:t>
            </a:r>
            <a:r>
              <a:rPr lang="en-GB" dirty="0"/>
              <a:t> Starling</a:t>
            </a:r>
          </a:p>
        </p:txBody>
      </p:sp>
      <p:pic>
        <p:nvPicPr>
          <p:cNvPr id="5" name="Picture 2" descr="University of Leicester logo">
            <a:extLst>
              <a:ext uri="{FF2B5EF4-FFF2-40B4-BE49-F238E27FC236}">
                <a16:creationId xmlns:a16="http://schemas.microsoft.com/office/drawing/2014/main" id="{0D66E495-6921-8B88-498E-35BC75A2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00" y="5917539"/>
            <a:ext cx="2910070" cy="7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7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69CA-BD3F-E9A7-5D9C-A982691A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1FC981-5F41-65A2-3332-EA0AB1D0B9F4}"/>
              </a:ext>
            </a:extLst>
          </p:cNvPr>
          <p:cNvSpPr txBox="1"/>
          <p:nvPr/>
        </p:nvSpPr>
        <p:spPr>
          <a:xfrm>
            <a:off x="9629554" y="6550223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Eyles-Ferris et al. in prep.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7F4181-159A-9FE9-F0E4-DC658EBD8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 r="5655"/>
          <a:stretch/>
        </p:blipFill>
        <p:spPr bwMode="auto">
          <a:xfrm>
            <a:off x="68799" y="1241251"/>
            <a:ext cx="6147124" cy="43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4B5ED05-43D1-8418-0E06-9E74420A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341" y="1241251"/>
            <a:ext cx="5815850" cy="43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A902-EBF5-2548-91BD-1DCDDE97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makes LSXPS J0956 special?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F35DA-8086-243F-0989-4311657D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08" y="1690688"/>
            <a:ext cx="6399584" cy="4590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089F7-5CA2-064D-6693-917A530E5DFA}"/>
              </a:ext>
            </a:extLst>
          </p:cNvPr>
          <p:cNvSpPr txBox="1"/>
          <p:nvPr/>
        </p:nvSpPr>
        <p:spPr>
          <a:xfrm>
            <a:off x="9629554" y="6550223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Eyles-Ferris et al. in prep.</a:t>
            </a:r>
          </a:p>
        </p:txBody>
      </p:sp>
    </p:spTree>
    <p:extLst>
      <p:ext uri="{BB962C8B-B14F-4D97-AF65-F5344CB8AC3E}">
        <p14:creationId xmlns:p14="http://schemas.microsoft.com/office/powerpoint/2010/main" val="143809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85EE8-30E8-63BF-1C4A-525C25C5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A490-FB99-B217-53BE-BD1582FB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makes LSXPS J0956 special?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FEEDE-BE87-C365-0F9F-299E4542452E}"/>
              </a:ext>
            </a:extLst>
          </p:cNvPr>
          <p:cNvSpPr txBox="1"/>
          <p:nvPr/>
        </p:nvSpPr>
        <p:spPr>
          <a:xfrm>
            <a:off x="9629554" y="6550223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Eyles-Ferris et al. in prep.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195E7AE-8E5B-F946-013B-26D082CE1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208" y="1690688"/>
            <a:ext cx="6399584" cy="4590356"/>
          </a:xfrm>
        </p:spPr>
      </p:pic>
    </p:spTree>
    <p:extLst>
      <p:ext uri="{BB962C8B-B14F-4D97-AF65-F5344CB8AC3E}">
        <p14:creationId xmlns:p14="http://schemas.microsoft.com/office/powerpoint/2010/main" val="196773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DA99-F62E-18B3-3611-3E416473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explain this behaviour?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261B-FA23-32CB-DFEB-EBD0DADE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Repeating TDEs/periodic nuclear transients do fade quickly</a:t>
            </a:r>
          </a:p>
          <a:p>
            <a:pPr lvl="1"/>
            <a:r>
              <a:rPr lang="en-GB" dirty="0"/>
              <a:t>Monte Carlo modelling based on observed duty cycles</a:t>
            </a:r>
          </a:p>
          <a:p>
            <a:pPr lvl="1"/>
            <a:r>
              <a:rPr lang="en-GB" dirty="0"/>
              <a:t>&lt;1% chance of reproducing the light curve</a:t>
            </a:r>
          </a:p>
          <a:p>
            <a:pPr lvl="1"/>
            <a:endParaRPr lang="en-GB" dirty="0"/>
          </a:p>
          <a:p>
            <a:r>
              <a:rPr lang="en-GB" dirty="0"/>
              <a:t>But there are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47149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0E58-347D-4D22-C8F3-2C313DB6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Jetted TDEs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DA54-2A45-7D0F-C022-0E444CE6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67728" cy="448523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Some TDEs do show this exact behaviour – jetted TDEs</a:t>
            </a:r>
          </a:p>
          <a:p>
            <a:r>
              <a:rPr lang="en-GB" dirty="0"/>
              <a:t>Fade slowly before abruptly declining</a:t>
            </a:r>
          </a:p>
          <a:p>
            <a:pPr lvl="1"/>
            <a:r>
              <a:rPr lang="en-GB" dirty="0"/>
              <a:t>Seems to be tied to black hole mass/accretion rate dropping below Eddington</a:t>
            </a:r>
          </a:p>
          <a:p>
            <a:pPr lvl="1"/>
            <a:r>
              <a:rPr lang="en-GB" dirty="0"/>
              <a:t>Timescale works with estimated black hole mass</a:t>
            </a:r>
          </a:p>
          <a:p>
            <a:pPr lvl="1"/>
            <a:endParaRPr lang="en-GB" dirty="0"/>
          </a:p>
          <a:p>
            <a:r>
              <a:rPr lang="en-GB" dirty="0"/>
              <a:t>But…</a:t>
            </a:r>
          </a:p>
          <a:p>
            <a:pPr lvl="1"/>
            <a:r>
              <a:rPr lang="en-GB" dirty="0"/>
              <a:t>These are jets so should have power law spectra…</a:t>
            </a:r>
          </a:p>
        </p:txBody>
      </p:sp>
      <p:pic>
        <p:nvPicPr>
          <p:cNvPr id="4" name="Picture 3" descr="A diagram of a flight schedule&#10;&#10;Description automatically generated with medium confidence">
            <a:extLst>
              <a:ext uri="{FF2B5EF4-FFF2-40B4-BE49-F238E27FC236}">
                <a16:creationId xmlns:a16="http://schemas.microsoft.com/office/drawing/2014/main" id="{3721319D-87E2-F742-8B08-BBF2B207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803" y="1486553"/>
            <a:ext cx="6085296" cy="4824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88DDE-143B-69D6-ED25-F4A9570867B8}"/>
              </a:ext>
            </a:extLst>
          </p:cNvPr>
          <p:cNvSpPr txBox="1"/>
          <p:nvPr/>
        </p:nvSpPr>
        <p:spPr>
          <a:xfrm>
            <a:off x="9479653" y="6310859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Eftekhari et al. 2024</a:t>
            </a:r>
          </a:p>
        </p:txBody>
      </p:sp>
    </p:spTree>
    <p:extLst>
      <p:ext uri="{BB962C8B-B14F-4D97-AF65-F5344CB8AC3E}">
        <p14:creationId xmlns:p14="http://schemas.microsoft.com/office/powerpoint/2010/main" val="429247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55385-67EE-82D7-AE9B-5B42FC95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off-axis 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B5C36-4D28-17E4-98A8-9D7D6547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690687"/>
            <a:ext cx="5257800" cy="480218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 about a structured jet?</a:t>
            </a:r>
          </a:p>
          <a:p>
            <a:r>
              <a:rPr lang="en-GB" dirty="0"/>
              <a:t>Viscous-like interactions between jet and medium produces slower moving and dense sheath</a:t>
            </a:r>
          </a:p>
          <a:p>
            <a:r>
              <a:rPr lang="en-GB" dirty="0"/>
              <a:t>Line of sight is aligned with the sheath</a:t>
            </a:r>
          </a:p>
          <a:p>
            <a:pPr lvl="1"/>
            <a:r>
              <a:rPr lang="en-GB" dirty="0"/>
              <a:t>Optically thick</a:t>
            </a:r>
          </a:p>
          <a:p>
            <a:pPr lvl="1"/>
            <a:r>
              <a:rPr lang="en-GB" dirty="0"/>
              <a:t>Varying optical depth and composite regions produce effective photosphere and quasi-thermal spectrum</a:t>
            </a:r>
          </a:p>
          <a:p>
            <a:r>
              <a:rPr lang="en-GB" dirty="0"/>
              <a:t>First example of an X-ray off-axis jetted TDE?</a:t>
            </a:r>
          </a:p>
          <a:p>
            <a:endParaRPr lang="en-GB" dirty="0"/>
          </a:p>
        </p:txBody>
      </p:sp>
      <p:pic>
        <p:nvPicPr>
          <p:cNvPr id="4" name="Picture 3" descr="A diagram of a shield with arrows&#10;&#10;Description automatically generated">
            <a:extLst>
              <a:ext uri="{FF2B5EF4-FFF2-40B4-BE49-F238E27FC236}">
                <a16:creationId xmlns:a16="http://schemas.microsoft.com/office/drawing/2014/main" id="{F91D5C23-6BD2-7F86-F2E3-EC65812B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46" y="2146085"/>
            <a:ext cx="6142220" cy="3255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05F4A-B420-3C45-EFD8-F73F5089B0CF}"/>
              </a:ext>
            </a:extLst>
          </p:cNvPr>
          <p:cNvSpPr txBox="1"/>
          <p:nvPr/>
        </p:nvSpPr>
        <p:spPr>
          <a:xfrm>
            <a:off x="3957403" y="5401461"/>
            <a:ext cx="280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Coughlin and Begelman, 2020</a:t>
            </a:r>
          </a:p>
        </p:txBody>
      </p:sp>
    </p:spTree>
    <p:extLst>
      <p:ext uri="{BB962C8B-B14F-4D97-AF65-F5344CB8AC3E}">
        <p14:creationId xmlns:p14="http://schemas.microsoft.com/office/powerpoint/2010/main" val="18048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F17B8-E80A-3005-C2F0-351DD21D7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DEFE-A088-AC81-6ECC-E1D7CBCD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the jet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F547-6DA1-2829-BAE3-C0F87B61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Radio observations can be used to test this model.</a:t>
            </a:r>
          </a:p>
          <a:p>
            <a:endParaRPr lang="en-GB" dirty="0"/>
          </a:p>
          <a:p>
            <a:r>
              <a:rPr lang="en-GB" dirty="0" err="1"/>
              <a:t>eMERLIN</a:t>
            </a:r>
            <a:r>
              <a:rPr lang="en-GB" dirty="0"/>
              <a:t> observed last year</a:t>
            </a:r>
          </a:p>
          <a:p>
            <a:r>
              <a:rPr lang="en-GB" dirty="0"/>
              <a:t>Full analysis is on going but non-detection</a:t>
            </a:r>
          </a:p>
          <a:p>
            <a:pPr lvl="1"/>
            <a:r>
              <a:rPr lang="en-GB" dirty="0" err="1"/>
              <a:t>E</a:t>
            </a:r>
            <a:r>
              <a:rPr lang="en-GB" baseline="-25000" dirty="0" err="1"/>
              <a:t>jet</a:t>
            </a:r>
            <a:r>
              <a:rPr lang="en-GB" dirty="0"/>
              <a:t> ≳ 1-2 orders of magnitude smaller than Swift J1644+57 </a:t>
            </a:r>
          </a:p>
          <a:p>
            <a:r>
              <a:rPr lang="en-GB" dirty="0"/>
              <a:t>Not necessarily ruled out but…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9EA71-5EDB-C9FA-F4AF-5F90A16D3D77}"/>
              </a:ext>
            </a:extLst>
          </p:cNvPr>
          <p:cNvSpPr txBox="1"/>
          <p:nvPr/>
        </p:nvSpPr>
        <p:spPr>
          <a:xfrm>
            <a:off x="9629554" y="6550223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Eyles-Ferris et al. in prep.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1BB85-54EA-5983-9DD6-D9D50F7A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5990"/>
            <a:ext cx="5927569" cy="44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C171-72BC-B114-8283-D48BA156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option – fully bound TDEs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6599B9-F2E5-F9E3-4EF2-8D9D5CF4B6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26843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Stars are normally assumed to have parabolic orbits</a:t>
                </a:r>
              </a:p>
              <a:p>
                <a:pPr lvl="1"/>
                <a:r>
                  <a:rPr lang="en-GB" dirty="0"/>
                  <a:t>Means ~half the material is bound when its disrupted</a:t>
                </a:r>
              </a:p>
              <a:p>
                <a:r>
                  <a:rPr lang="en-GB" dirty="0"/>
                  <a:t>But this fraction depends on the eccentricity of the orbit</a:t>
                </a:r>
              </a:p>
              <a:p>
                <a:pPr lvl="1"/>
                <a:r>
                  <a:rPr lang="en-GB" dirty="0"/>
                  <a:t>More circular orbits mean more debris is bound</a:t>
                </a:r>
              </a:p>
              <a:p>
                <a:pPr lvl="1"/>
                <a:r>
                  <a:rPr lang="en-GB" dirty="0"/>
                  <a:t>Below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  <m:sup>
                        <m:r>
                          <a:rPr lang="en-GB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GB" dirty="0"/>
                  <a:t>, all debris is bound</a:t>
                </a:r>
              </a:p>
              <a:p>
                <a:r>
                  <a:rPr lang="en-GB" dirty="0"/>
                  <a:t>Can produce the orbit through Hills capture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6599B9-F2E5-F9E3-4EF2-8D9D5CF4B6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268434" cy="4351338"/>
              </a:xfrm>
              <a:blipFill>
                <a:blip r:embed="rId2"/>
                <a:stretch>
                  <a:fillRect l="-2169" t="-2907" r="-4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6B405C-913E-87A9-1B39-0F6CA280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34" y="1738076"/>
            <a:ext cx="6048388" cy="3840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6C4493-4626-5598-531C-DC26BBBCB7B1}"/>
              </a:ext>
            </a:extLst>
          </p:cNvPr>
          <p:cNvSpPr txBox="1"/>
          <p:nvPr/>
        </p:nvSpPr>
        <p:spPr>
          <a:xfrm>
            <a:off x="6886589" y="5570105"/>
            <a:ext cx="526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bg1"/>
                </a:solidFill>
                <a:latin typeface="Avenir Book" panose="02000503020000020003" pitchFamily="2" charset="0"/>
              </a:rPr>
              <a:t>Cufari</a:t>
            </a: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, Coughlin and Nixon, 2022</a:t>
            </a:r>
          </a:p>
        </p:txBody>
      </p:sp>
    </p:spTree>
    <p:extLst>
      <p:ext uri="{BB962C8B-B14F-4D97-AF65-F5344CB8AC3E}">
        <p14:creationId xmlns:p14="http://schemas.microsoft.com/office/powerpoint/2010/main" val="163658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2F6A-FE75-DA08-8FCB-F1AC8D2E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fully bound TDEs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6E3C9-A2A9-D599-A41F-3EC533FE7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515" y="1825625"/>
                <a:ext cx="4937284" cy="48899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Fallback rate rises and initially decays slowly</a:t>
                </a:r>
              </a:p>
              <a:p>
                <a:r>
                  <a:rPr lang="en-GB" dirty="0"/>
                  <a:t>Sudden drop at late time as the entire star is accreted</a:t>
                </a:r>
              </a:p>
              <a:p>
                <a:pPr lvl="1"/>
                <a:r>
                  <a:rPr lang="en-GB" dirty="0"/>
                  <a:t>Can derive this time analytically</a:t>
                </a:r>
              </a:p>
              <a:p>
                <a:r>
                  <a:rPr lang="en-GB" dirty="0"/>
                  <a:t>For a Solar type star and a </a:t>
                </a:r>
                <a:r>
                  <a:rPr lang="en-GB" sz="2800" dirty="0">
                    <a:solidFill>
                      <a:schemeClr val="bg1"/>
                    </a:solidFill>
                  </a:rPr>
                  <a:t>10</a:t>
                </a:r>
                <a:r>
                  <a:rPr lang="en-GB" sz="2800" baseline="30000" dirty="0">
                    <a:solidFill>
                      <a:schemeClr val="bg1"/>
                    </a:solidFill>
                  </a:rPr>
                  <a:t>7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black hole, e ~ 0.98 gives required timescale</a:t>
                </a:r>
              </a:p>
              <a:p>
                <a:pPr lvl="1"/>
                <a:r>
                  <a:rPr lang="en-GB" dirty="0"/>
                  <a:t>Numerical simulations will confirm</a:t>
                </a:r>
              </a:p>
              <a:p>
                <a:r>
                  <a:rPr lang="en-GB" dirty="0">
                    <a:solidFill>
                      <a:schemeClr val="bg1"/>
                    </a:solidFill>
                  </a:rPr>
                  <a:t>First example of a fully bound TDE?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6E3C9-A2A9-D599-A41F-3EC533FE7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515" y="1825625"/>
                <a:ext cx="4937284" cy="4889968"/>
              </a:xfrm>
              <a:blipFill>
                <a:blip r:embed="rId2"/>
                <a:stretch>
                  <a:fillRect l="-2314" t="-2591" r="-3342" b="-3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2A437B4-2C3D-D9BA-1263-E2A99470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06"/>
          <a:stretch/>
        </p:blipFill>
        <p:spPr>
          <a:xfrm>
            <a:off x="421685" y="2069785"/>
            <a:ext cx="5994830" cy="359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B1AEB-847F-8EF7-A932-68A472F6BB96}"/>
              </a:ext>
            </a:extLst>
          </p:cNvPr>
          <p:cNvSpPr txBox="1"/>
          <p:nvPr/>
        </p:nvSpPr>
        <p:spPr>
          <a:xfrm>
            <a:off x="1148081" y="5644833"/>
            <a:ext cx="526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bg1"/>
                </a:solidFill>
                <a:latin typeface="Avenir Book" panose="02000503020000020003" pitchFamily="2" charset="0"/>
              </a:rPr>
              <a:t>Cufari</a:t>
            </a: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, Coughlin and Nixon, 2022</a:t>
            </a:r>
          </a:p>
        </p:txBody>
      </p:sp>
    </p:spTree>
    <p:extLst>
      <p:ext uri="{BB962C8B-B14F-4D97-AF65-F5344CB8AC3E}">
        <p14:creationId xmlns:p14="http://schemas.microsoft.com/office/powerpoint/2010/main" val="137119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00F2-B9E5-2FA8-0DCE-1FD388BB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7636-CE1D-46DB-28C4-1EFD90EA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6292" cy="4515214"/>
          </a:xfrm>
        </p:spPr>
        <p:txBody>
          <a:bodyPr>
            <a:normAutofit/>
          </a:bodyPr>
          <a:lstStyle/>
          <a:p>
            <a:r>
              <a:rPr lang="en-GB" dirty="0"/>
              <a:t>LSXPS J0956 is unique – a thermal X-ray TDE that turns off</a:t>
            </a:r>
          </a:p>
          <a:p>
            <a:r>
              <a:rPr lang="en-GB" dirty="0"/>
              <a:t>Two possible models</a:t>
            </a:r>
          </a:p>
          <a:p>
            <a:pPr lvl="1"/>
            <a:r>
              <a:rPr lang="en-GB" dirty="0"/>
              <a:t>Off-axis jetted TDE</a:t>
            </a:r>
          </a:p>
          <a:p>
            <a:pPr lvl="1"/>
            <a:r>
              <a:rPr lang="en-GB" dirty="0"/>
              <a:t>Fully bound TDE</a:t>
            </a:r>
          </a:p>
          <a:p>
            <a:r>
              <a:rPr lang="en-GB" dirty="0"/>
              <a:t>Do all jetted TDEs look like jetted TDEs?</a:t>
            </a:r>
          </a:p>
          <a:p>
            <a:r>
              <a:rPr lang="en-GB" dirty="0"/>
              <a:t>Are eccentric orbits common in TDEs and how do they affect them?</a:t>
            </a:r>
          </a:p>
        </p:txBody>
      </p:sp>
    </p:spTree>
    <p:extLst>
      <p:ext uri="{BB962C8B-B14F-4D97-AF65-F5344CB8AC3E}">
        <p14:creationId xmlns:p14="http://schemas.microsoft.com/office/powerpoint/2010/main" val="42087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35D4-5236-5388-9A2C-CF223C72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tidal disruption events?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1EBE6-92B3-EABC-B10E-B35DD13D2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1048999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2400" dirty="0">
                    <a:solidFill>
                      <a:schemeClr val="bg1"/>
                    </a:solidFill>
                  </a:rPr>
                  <a:t>Stars get torn apart when they get too close to a supermassive black hole and ~half the material remains bound to be accreted</a:t>
                </a:r>
              </a:p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2400" dirty="0">
                    <a:solidFill>
                      <a:schemeClr val="bg1"/>
                    </a:solidFill>
                  </a:rPr>
                  <a:t>Fallback rate typically declines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for a full disruption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for a partial disruption</a:t>
                </a:r>
              </a:p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2400" dirty="0">
                    <a:solidFill>
                      <a:schemeClr val="bg1"/>
                    </a:solidFill>
                  </a:rPr>
                  <a:t>Accretion rate can be </a:t>
                </a:r>
                <a:r>
                  <a:rPr lang="en-GB" sz="2400" dirty="0"/>
                  <a:t>highly </a:t>
                </a:r>
                <a:r>
                  <a:rPr lang="en-GB" sz="2400" dirty="0">
                    <a:solidFill>
                      <a:schemeClr val="bg1"/>
                    </a:solidFill>
                  </a:rPr>
                  <a:t>super-Eddington at early times</a:t>
                </a:r>
              </a:p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2400" dirty="0">
                    <a:solidFill>
                      <a:schemeClr val="bg1"/>
                    </a:solidFill>
                  </a:rPr>
                  <a:t>Typical hosts are green valley and centrally concentrated galaxies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1EBE6-92B3-EABC-B10E-B35DD13D2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1048999" cy="4351338"/>
              </a:xfrm>
              <a:blipFill>
                <a:blip r:embed="rId2"/>
                <a:stretch>
                  <a:fillRect l="-804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ABC2649-C572-9DA3-707E-6C326D6FCFCD}"/>
              </a:ext>
            </a:extLst>
          </p:cNvPr>
          <p:cNvSpPr txBox="1"/>
          <p:nvPr/>
        </p:nvSpPr>
        <p:spPr>
          <a:xfrm>
            <a:off x="9571113" y="6109748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bg1"/>
                </a:solidFill>
                <a:latin typeface="Avenir Book" panose="02000503020000020003" pitchFamily="2" charset="0"/>
              </a:rPr>
              <a:t>Bonnerot</a:t>
            </a:r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 et al. 2016</a:t>
            </a:r>
          </a:p>
        </p:txBody>
      </p:sp>
      <p:pic>
        <p:nvPicPr>
          <p:cNvPr id="9" name="Picture 8" descr="A comparison of a number of objects&#10;&#10;AI-generated content may be incorrect.">
            <a:extLst>
              <a:ext uri="{FF2B5EF4-FFF2-40B4-BE49-F238E27FC236}">
                <a16:creationId xmlns:a16="http://schemas.microsoft.com/office/drawing/2014/main" id="{5FEE2B81-58FE-ECD6-3AA7-C3E07B99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5" t="4806" r="1291" b="2989"/>
          <a:stretch/>
        </p:blipFill>
        <p:spPr>
          <a:xfrm>
            <a:off x="591842" y="4496304"/>
            <a:ext cx="9689052" cy="23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AA06-70B8-4218-DA43-999D33C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BONUS SLIDE – What about UVOT?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B461F-B00C-2546-A08C-9494B27A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5606"/>
            <a:ext cx="5201219" cy="4941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97F71-1268-2F12-5920-B27C1A234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61" y="1607585"/>
            <a:ext cx="5189353" cy="48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07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11ACF-29FB-C083-0C64-E60574023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ECA4-9D3F-FAA1-8669-EC2E071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BONUS SLIDE – What about UVOT?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3F583-A659-3B6C-68D7-287D18EA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616" y="1497202"/>
            <a:ext cx="4154768" cy="50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07C8-FBAA-D4B9-779D-31FE1A83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find X-ray TDEs?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A2D3-BC85-F198-8020-B5EC5303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36842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First, we need an X-ray catalogue</a:t>
            </a:r>
          </a:p>
          <a:p>
            <a:endParaRPr lang="en-GB" dirty="0"/>
          </a:p>
          <a:p>
            <a:r>
              <a:rPr lang="en-GB" sz="2800" dirty="0"/>
              <a:t>The Living </a:t>
            </a:r>
            <a:r>
              <a:rPr lang="en-GB" sz="2800" i="1" dirty="0"/>
              <a:t>Swift</a:t>
            </a:r>
            <a:r>
              <a:rPr lang="en-GB" sz="2800" dirty="0"/>
              <a:t>-XRT Point Source Catalogue</a:t>
            </a:r>
          </a:p>
          <a:p>
            <a:pPr lvl="1"/>
            <a:r>
              <a:rPr lang="en-GB" dirty="0"/>
              <a:t>All the point sources </a:t>
            </a:r>
            <a:r>
              <a:rPr lang="en-GB" i="1" dirty="0"/>
              <a:t>Swift</a:t>
            </a:r>
            <a:r>
              <a:rPr lang="en-GB" dirty="0"/>
              <a:t> has observed</a:t>
            </a:r>
          </a:p>
          <a:p>
            <a:pPr lvl="1"/>
            <a:r>
              <a:rPr lang="en-GB" dirty="0"/>
              <a:t>342 080 sources as of this morning</a:t>
            </a:r>
          </a:p>
          <a:p>
            <a:pPr lvl="1"/>
            <a:r>
              <a:rPr lang="en-GB" dirty="0"/>
              <a:t>Living – this is a unique resource</a:t>
            </a:r>
          </a:p>
          <a:p>
            <a:endParaRPr lang="en-GB" dirty="0"/>
          </a:p>
          <a:p>
            <a:r>
              <a:rPr lang="en-GB" dirty="0"/>
              <a:t>Has a built in transient detector*</a:t>
            </a:r>
          </a:p>
          <a:p>
            <a:pPr lvl="1"/>
            <a:r>
              <a:rPr lang="en-GB" dirty="0"/>
              <a:t>Already made a significant TDE contribution with the discovery of </a:t>
            </a:r>
            <a:r>
              <a:rPr lang="en-GB" dirty="0" err="1"/>
              <a:t>rpTDE</a:t>
            </a:r>
            <a:r>
              <a:rPr lang="en-GB" dirty="0"/>
              <a:t> Swift J0230</a:t>
            </a:r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4A836-025D-B248-198F-A965F742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193" y="1690688"/>
            <a:ext cx="5404481" cy="4256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DAB43-702C-24F6-EE12-AB0FCB2C7F23}"/>
              </a:ext>
            </a:extLst>
          </p:cNvPr>
          <p:cNvSpPr txBox="1"/>
          <p:nvPr/>
        </p:nvSpPr>
        <p:spPr>
          <a:xfrm>
            <a:off x="9468082" y="6000217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Evans et al.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2FAA-2D7F-C7DE-B490-B9E5444B1141}"/>
              </a:ext>
            </a:extLst>
          </p:cNvPr>
          <p:cNvSpPr txBox="1"/>
          <p:nvPr/>
        </p:nvSpPr>
        <p:spPr>
          <a:xfrm>
            <a:off x="970562" y="6323598"/>
            <a:ext cx="5404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*See poster by Srijan 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Srivastava</a:t>
            </a:r>
            <a:endParaRPr lang="en-GB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0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DF61-8C8E-9572-2384-42847D09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TDEs look like (X-rays)?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2C30-B63B-2243-A43D-3D98531C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192"/>
            <a:ext cx="10515600" cy="4708771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GB" sz="2400" dirty="0"/>
              <a:t>Most emission is thermal from the accretion flow or stream self-interactions</a:t>
            </a:r>
          </a:p>
          <a:p>
            <a:pPr lvl="1">
              <a:buClr>
                <a:schemeClr val="bg1"/>
              </a:buClr>
            </a:pPr>
            <a:r>
              <a:rPr lang="en-GB" sz="2000" dirty="0"/>
              <a:t>Soft or super-soft spectra – typical blackbody temperatures ~50 to ~100 eV</a:t>
            </a:r>
          </a:p>
          <a:p>
            <a:pPr>
              <a:buClr>
                <a:schemeClr val="bg1"/>
              </a:buClr>
            </a:pPr>
            <a:r>
              <a:rPr lang="en-GB" sz="2400" dirty="0"/>
              <a:t>Decline consistent with fallback rate decline</a:t>
            </a:r>
          </a:p>
          <a:p>
            <a:pPr lvl="1">
              <a:buClr>
                <a:schemeClr val="bg1"/>
              </a:buClr>
            </a:pPr>
            <a:r>
              <a:rPr lang="en-GB" sz="2000" dirty="0"/>
              <a:t>Remain luminous for years (over a decade in some cases)</a:t>
            </a:r>
          </a:p>
          <a:p>
            <a:pPr>
              <a:buClr>
                <a:schemeClr val="bg1"/>
              </a:buClr>
            </a:pPr>
            <a:r>
              <a:rPr lang="en-GB" sz="2400" dirty="0"/>
              <a:t>UVOIR counterparts in some cases but not all (probably angular dependence)</a:t>
            </a:r>
          </a:p>
          <a:p>
            <a:pPr>
              <a:buClr>
                <a:schemeClr val="bg1"/>
              </a:buClr>
            </a:pPr>
            <a:endParaRPr lang="en-GB" sz="2400" dirty="0"/>
          </a:p>
          <a:p>
            <a:pPr>
              <a:buClr>
                <a:schemeClr val="bg1"/>
              </a:buClr>
            </a:pPr>
            <a:r>
              <a:rPr lang="en-GB" sz="2400" dirty="0"/>
              <a:t>4 TDEs (out of ~100) have relativistic jets</a:t>
            </a:r>
          </a:p>
          <a:p>
            <a:pPr lvl="1">
              <a:buClr>
                <a:schemeClr val="bg1"/>
              </a:buClr>
            </a:pPr>
            <a:r>
              <a:rPr lang="en-GB" sz="2000" dirty="0"/>
              <a:t>3 found by </a:t>
            </a:r>
            <a:r>
              <a:rPr lang="en-GB" sz="2000" i="1" dirty="0"/>
              <a:t>Swift</a:t>
            </a:r>
            <a:endParaRPr lang="en-GB" sz="2000" dirty="0"/>
          </a:p>
          <a:p>
            <a:pPr>
              <a:buClr>
                <a:schemeClr val="bg1"/>
              </a:buClr>
            </a:pPr>
            <a:endParaRPr lang="en-GB" sz="2400" dirty="0"/>
          </a:p>
          <a:p>
            <a:pPr>
              <a:buClr>
                <a:schemeClr val="bg1"/>
              </a:buClr>
            </a:pPr>
            <a:r>
              <a:rPr lang="en-GB" sz="2400" dirty="0"/>
              <a:t>Repeating partial TDEs/QPEs/PNTs</a:t>
            </a:r>
          </a:p>
          <a:p>
            <a:pPr lvl="1">
              <a:buClr>
                <a:schemeClr val="bg1"/>
              </a:buClr>
            </a:pPr>
            <a:r>
              <a:rPr lang="en-GB" sz="1800" dirty="0"/>
              <a:t>Quasi-periodic thermal emission as a star is repeatedly disrupted</a:t>
            </a:r>
          </a:p>
        </p:txBody>
      </p:sp>
    </p:spTree>
    <p:extLst>
      <p:ext uri="{BB962C8B-B14F-4D97-AF65-F5344CB8AC3E}">
        <p14:creationId xmlns:p14="http://schemas.microsoft.com/office/powerpoint/2010/main" val="191096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A6B8-5994-EF5E-3089-FF7FF667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find X-ray TDEs?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EF5E-28BD-1CDE-08A4-1374D340F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11084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Often look for flaring sources</a:t>
            </a:r>
          </a:p>
          <a:p>
            <a:r>
              <a:rPr lang="en-GB" dirty="0"/>
              <a:t>But TDEs are supersoft so can use the spectra instead</a:t>
            </a:r>
          </a:p>
          <a:p>
            <a:pPr lvl="1"/>
            <a:r>
              <a:rPr lang="en-GB" dirty="0"/>
              <a:t>Works with </a:t>
            </a:r>
            <a:r>
              <a:rPr lang="en-GB" i="1" dirty="0"/>
              <a:t>XMM-Newton</a:t>
            </a:r>
            <a:r>
              <a:rPr lang="en-GB" dirty="0"/>
              <a:t> (Sacchi et al. 2023) and </a:t>
            </a:r>
            <a:r>
              <a:rPr lang="en-GB" dirty="0" err="1"/>
              <a:t>eROSITA</a:t>
            </a:r>
            <a:r>
              <a:rPr lang="en-GB" dirty="0"/>
              <a:t> (Eyles-Ferris et al. submitted)</a:t>
            </a:r>
          </a:p>
          <a:p>
            <a:r>
              <a:rPr lang="en-GB" dirty="0"/>
              <a:t>Set some criteria and we get ~400 sources to manually classify</a:t>
            </a:r>
          </a:p>
          <a:p>
            <a:r>
              <a:rPr lang="en-GB" dirty="0"/>
              <a:t>Picked up pretty much all the TDEs </a:t>
            </a:r>
            <a:r>
              <a:rPr lang="en-GB" i="1" dirty="0"/>
              <a:t>Swift</a:t>
            </a:r>
            <a:r>
              <a:rPr lang="en-GB" dirty="0"/>
              <a:t> has observed</a:t>
            </a:r>
          </a:p>
          <a:p>
            <a:r>
              <a:rPr lang="en-GB" dirty="0"/>
              <a:t>6 new candidates including LSXPS J0956</a:t>
            </a: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77233096-FDA0-3E5D-B70D-BEC3491F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5" y="2933208"/>
            <a:ext cx="5624427" cy="1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7445B-1C8C-5403-7E32-636EC125D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1336-2CF9-3034-8218-B6981867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find X-ray TDEs?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F628A-8642-AD3D-8260-5749C27F0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305799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GB" sz="3200" dirty="0">
                    <a:solidFill>
                      <a:schemeClr val="bg1"/>
                    </a:solidFill>
                  </a:rPr>
                  <a:t>Consistent with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schemeClr val="bg1"/>
                    </a:solidFill>
                  </a:rPr>
                  <a:t> decay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3200" dirty="0"/>
                  <a:t>(Super)s</a:t>
                </a:r>
                <a:r>
                  <a:rPr lang="en-GB" sz="3200" dirty="0">
                    <a:solidFill>
                      <a:schemeClr val="bg1"/>
                    </a:solidFill>
                  </a:rPr>
                  <a:t>oft thermal spectra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3200" dirty="0">
                    <a:solidFill>
                      <a:schemeClr val="bg1"/>
                    </a:solidFill>
                  </a:rPr>
                  <a:t>Spatially consistent with the nucleus of a galaxy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3200" dirty="0">
                    <a:solidFill>
                      <a:schemeClr val="bg1"/>
                    </a:solidFill>
                  </a:rPr>
                  <a:t>Host often green valley galaxy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F628A-8642-AD3D-8260-5749C27F0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305799" cy="4351338"/>
              </a:xfrm>
              <a:blipFill>
                <a:blip r:embed="rId2"/>
                <a:stretch>
                  <a:fillRect l="-1682" t="-2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5770DD2-FAA4-7D65-9D5C-24967B14C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779" y="760754"/>
            <a:ext cx="7196441" cy="53364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A1486-86BF-6F66-64BA-7A14DE23994A}"/>
              </a:ext>
            </a:extLst>
          </p:cNvPr>
          <p:cNvSpPr txBox="1"/>
          <p:nvPr/>
        </p:nvSpPr>
        <p:spPr>
          <a:xfrm>
            <a:off x="9629554" y="6550223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Eyles-Ferris et al. in prep.</a:t>
            </a:r>
          </a:p>
        </p:txBody>
      </p:sp>
    </p:spTree>
    <p:extLst>
      <p:ext uri="{BB962C8B-B14F-4D97-AF65-F5344CB8AC3E}">
        <p14:creationId xmlns:p14="http://schemas.microsoft.com/office/powerpoint/2010/main" val="413771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4C820-4E00-53C4-98EA-D8009D31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4E00D-61B5-037C-C027-590286BFF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72" y="751984"/>
            <a:ext cx="7202655" cy="5354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30870-F3F3-73A9-AA8D-6B80D063FCC3}"/>
              </a:ext>
            </a:extLst>
          </p:cNvPr>
          <p:cNvSpPr txBox="1"/>
          <p:nvPr/>
        </p:nvSpPr>
        <p:spPr>
          <a:xfrm>
            <a:off x="9629554" y="6550223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Eyles-Ferris et al. in prep.</a:t>
            </a:r>
          </a:p>
        </p:txBody>
      </p:sp>
    </p:spTree>
    <p:extLst>
      <p:ext uri="{BB962C8B-B14F-4D97-AF65-F5344CB8AC3E}">
        <p14:creationId xmlns:p14="http://schemas.microsoft.com/office/powerpoint/2010/main" val="379568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EDE9-B478-ECA1-8970-838B4DAC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4">
            <a:extLst>
              <a:ext uri="{FF2B5EF4-FFF2-40B4-BE49-F238E27FC236}">
                <a16:creationId xmlns:a16="http://schemas.microsoft.com/office/drawing/2014/main" id="{C107C527-0D5F-2023-9023-36D9E8C4A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167" y="483465"/>
            <a:ext cx="6355665" cy="589107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367D46-FFFD-CEC9-9A91-79DBEA7599C6}"/>
              </a:ext>
            </a:extLst>
          </p:cNvPr>
          <p:cNvSpPr txBox="1"/>
          <p:nvPr/>
        </p:nvSpPr>
        <p:spPr>
          <a:xfrm>
            <a:off x="9629554" y="6550223"/>
            <a:ext cx="256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Eyles-Ferris et al. in prep.</a:t>
            </a:r>
          </a:p>
        </p:txBody>
      </p:sp>
    </p:spTree>
    <p:extLst>
      <p:ext uri="{BB962C8B-B14F-4D97-AF65-F5344CB8AC3E}">
        <p14:creationId xmlns:p14="http://schemas.microsoft.com/office/powerpoint/2010/main" val="132580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805</Words>
  <Application>Microsoft Macintosh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Avenir Book</vt:lpstr>
      <vt:lpstr>Avenir Next</vt:lpstr>
      <vt:lpstr>Avenir Next LT Pro</vt:lpstr>
      <vt:lpstr>Cambria Math</vt:lpstr>
      <vt:lpstr>Office Theme</vt:lpstr>
      <vt:lpstr>A tidal disruption event that turned off</vt:lpstr>
      <vt:lpstr>What are tidal disruption events?</vt:lpstr>
      <vt:lpstr>How can we find X-ray TDEs?</vt:lpstr>
      <vt:lpstr>What do TDEs look like (X-rays)?</vt:lpstr>
      <vt:lpstr>How can we find X-ray TDEs?</vt:lpstr>
      <vt:lpstr>How can we find X-ray TDEs?</vt:lpstr>
      <vt:lpstr>PowerPoint Presentation</vt:lpstr>
      <vt:lpstr>PowerPoint Presentation</vt:lpstr>
      <vt:lpstr>PowerPoint Presentation</vt:lpstr>
      <vt:lpstr>PowerPoint Presentation</vt:lpstr>
      <vt:lpstr>So what makes LSXPS J0956 special?</vt:lpstr>
      <vt:lpstr>So what makes LSXPS J0956 special?</vt:lpstr>
      <vt:lpstr>Can we explain this behaviour?</vt:lpstr>
      <vt:lpstr>Jetted TDEs</vt:lpstr>
      <vt:lpstr>An off-axis jet</vt:lpstr>
      <vt:lpstr>Testing the jet model</vt:lpstr>
      <vt:lpstr>Another option – fully bound TDEs</vt:lpstr>
      <vt:lpstr>What do fully bound TDEs look like?</vt:lpstr>
      <vt:lpstr>Conclusions</vt:lpstr>
      <vt:lpstr>BONUS SLIDE – What about UVOT?</vt:lpstr>
      <vt:lpstr>BONUS SLIDE – What about UVOT?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Eyles-Ferris, Rob</dc:creator>
  <cp:lastModifiedBy>Eyles-Ferris, Rob</cp:lastModifiedBy>
  <cp:revision>13</cp:revision>
  <dcterms:created xsi:type="dcterms:W3CDTF">2025-03-26T18:06:22Z</dcterms:created>
  <dcterms:modified xsi:type="dcterms:W3CDTF">2025-07-09T11:27:45Z</dcterms:modified>
</cp:coreProperties>
</file>