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0" r:id="rId11"/>
    <p:sldId id="267" r:id="rId12"/>
    <p:sldId id="26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F2A0383-A2F8-4EAE-ADD3-1C3F2A439DFC}" v="343" dt="2025-07-09T07:15:56.34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DEC5F6-2B87-4D25-BAF6-DD312AF01AF4}" type="datetimeFigureOut">
              <a:rPr lang="en-GB" smtClean="0"/>
              <a:t>08/07/2025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1D6F26-9043-4167-BFF3-7BF7EFFF06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0451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0828D-8DDF-EBBA-CA73-64443C27B2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B2B62A-CD69-1EB8-8428-F462F865E0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A69C27-B06E-E44D-BBF4-E4E78ED0C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E5B8F-4007-4C1D-8E8B-6201425C2414}" type="datetime1">
              <a:rPr lang="en-GB" smtClean="0"/>
              <a:t>08/07/2025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F3FACF-6A8D-BE69-9061-3C3B97313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2B3478-ABE7-1C8C-56FE-2387A5C1E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91FFD-D7C2-48F7-AAB7-0132F511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0931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73BEE-C700-C1E5-2E23-8E1EEC765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ED7C2D-A6F5-1B55-2011-8F403CA463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70CF78-8758-ED03-351B-B626283CC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9569A-439B-46B4-A213-0B24CCEAA9B9}" type="datetime1">
              <a:rPr lang="en-GB" smtClean="0"/>
              <a:t>08/07/2025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47F912-E879-ED1B-6330-C4A08DD19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A71115-FBB2-5689-A1EE-9B7870F48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91FFD-D7C2-48F7-AAB7-0132F511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3708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AC8E33A-4BD1-AE3C-308B-5CFE7E519F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B4C850-09F1-1CE2-DB02-3A6DB0AAA5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A30AED-0E1C-3B6D-0A57-43CA09757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D28A6-09EA-4914-9730-C420FF55742D}" type="datetime1">
              <a:rPr lang="en-GB" smtClean="0"/>
              <a:t>08/07/2025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7ACB50-DA86-2CD5-1FE9-C6F826462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DC91D1-74AE-7260-61C7-D0868DD04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91FFD-D7C2-48F7-AAB7-0132F511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7087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463A3-7219-671B-C801-BE5D4475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C44A82-B1D6-EFE2-769E-F1E1EB7787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4E407-F455-79AA-A354-DD6AAE9E8F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80127-0BF8-40B1-A6BF-A494D06AF7BA}" type="datetime1">
              <a:rPr lang="en-GB" smtClean="0"/>
              <a:t>08/07/2025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A8C92B-7F81-EA0E-5A58-73ABC78B7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B4536A-F25A-63FE-BFD4-E25F8DA0A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91FFD-D7C2-48F7-AAB7-0132F511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4464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F963A-6E54-2FD8-9789-A36D860BB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F87CB7-163B-F89B-09A8-8B1E40BA65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27A86-0C62-501C-50FD-8D902FF72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75136-714B-4A2D-921A-D1648D5C9207}" type="datetime1">
              <a:rPr lang="en-GB" smtClean="0"/>
              <a:t>08/07/2025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3811AB-ECBE-240B-0042-33073273B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BF3039-CDB4-553C-FA60-BED59121E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91FFD-D7C2-48F7-AAB7-0132F511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1773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7F65B-2588-E73F-6FCD-915B5962A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D14105-A271-76AD-74CE-DC08058F21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BB5ED5-417B-B9C4-77F8-E4657EFD0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9A65AE-69EE-9B87-B5C0-B702DF0ED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45C83-2B4B-454C-AF93-19BE6B887227}" type="datetime1">
              <a:rPr lang="en-GB" smtClean="0"/>
              <a:t>08/07/2025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3D2985-5BD9-D13A-4F22-6DB5845BB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EE9C48-610F-5022-BE76-749916FA8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91FFD-D7C2-48F7-AAB7-0132F511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26825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8D759-7180-F307-0C1C-4A53D57C6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D976DB-20C8-84C0-12BF-EF72CE46AB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4E028C-8911-F5E7-D731-AA3325D1C3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DA303C-A16B-FDDB-8D5F-7C457E9821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7FEDE3-3CBB-CC03-B054-8FEB9048A7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519989-DF6D-93C3-1BA3-B06D219FB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8BA7C-71E8-4D9D-AD7D-42D52340EA40}" type="datetime1">
              <a:rPr lang="en-GB" smtClean="0"/>
              <a:t>08/07/2025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461DC3-2C8E-3AFF-2282-20B480BFD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48DB49-F07A-735F-7176-0EBB19EE1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91FFD-D7C2-48F7-AAB7-0132F511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3713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E50C1-540A-94BB-6CBB-06AD8B1FC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085B6C-FB79-EDA9-77D1-212F1367F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915C2-D20C-48D5-B256-FD2E0FE663A2}" type="datetime1">
              <a:rPr lang="en-GB" smtClean="0"/>
              <a:t>08/07/2025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745B28-11EF-E09B-07E2-4FEE40E18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BD2BA0-9D53-D384-4E6A-7A11BF2EE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91FFD-D7C2-48F7-AAB7-0132F511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8901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900E63-D09F-01AF-B8FF-4F1442ECF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AD035-3D8C-4881-A48D-588AB4FECB0F}" type="datetime1">
              <a:rPr lang="en-GB" smtClean="0"/>
              <a:t>08/07/2025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6A24F3-0D71-7A13-72E5-44EB7B1B3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63CAC7-B480-DDAF-E67B-FA277DEE9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91FFD-D7C2-48F7-AAB7-0132F511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43981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24B0A-537B-721F-5C16-0A64A1F30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D3D6B4-0D26-0B4E-1EAA-4F1D715F3D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81FB02-70B9-7FD5-E8C7-E725EF7873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F2E60B-6F8E-0022-6C01-6A8197D55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E442D-E761-495C-A2E9-316BA9888160}" type="datetime1">
              <a:rPr lang="en-GB" smtClean="0"/>
              <a:t>08/07/2025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214FB2-E56D-D258-943F-1231DF456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D0B656-A0E7-F97D-88B3-9F4F24105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91FFD-D7C2-48F7-AAB7-0132F511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117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366D3-DC7C-15FE-2B0B-87D08683D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F7B1E5-0D1B-5138-35BF-97AC513762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54AC1A-164A-997D-FFEB-6A359DDA0F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36677D-6C7B-A1AA-48A3-D6446014E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630A0-9D71-4EF1-9D50-86F28985F490}" type="datetime1">
              <a:rPr lang="en-GB" smtClean="0"/>
              <a:t>08/07/2025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81E80E-D924-9518-76E0-63476D3DDD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433C13-E29F-71B6-4C49-EFCB73624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91FFD-D7C2-48F7-AAB7-0132F511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3290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A3F56B-DBCB-0584-9B09-E0FA0B7CF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56C27C-A93F-E788-BBC1-5B71CE65A9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7FF32-151F-8A5C-78DF-7A2CE83E4D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0956C31-9BE1-4F05-9975-DA9D10C2BA81}" type="datetime1">
              <a:rPr lang="en-GB" smtClean="0"/>
              <a:t>08/07/2025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E9C583-5FC9-B570-0EEE-76238F323E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D9CF96-EC2A-7AF7-2697-5C753C43BA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2A91FFD-D7C2-48F7-AAB7-0132F511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0144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iopscience.iop.org/article/10.3847/1538-4365/abd32e/pdf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cience.nasa.gov/sun/solar-storms-and-flares/" TargetMode="External"/><Relationship Id="rId5" Type="http://schemas.openxmlformats.org/officeDocument/2006/relationships/image" Target="../media/image11.gif"/><Relationship Id="rId4" Type="http://schemas.openxmlformats.org/officeDocument/2006/relationships/hyperlink" Target="https://svs.gsfc.nasa.gov/4282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Accurate forecasting of space weather is needed now">
            <a:extLst>
              <a:ext uri="{FF2B5EF4-FFF2-40B4-BE49-F238E27FC236}">
                <a16:creationId xmlns:a16="http://schemas.microsoft.com/office/drawing/2014/main" id="{7AE3CDF8-5DFB-323C-65C9-398162863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>
            <a:fillRect/>
          </a:stretch>
        </p:blipFill>
        <p:spPr bwMode="auto">
          <a:xfrm>
            <a:off x="20" y="1282"/>
            <a:ext cx="12191980" cy="68567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AA3D58-438B-422A-B583-808C3240E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B2A91FFD-D7C2-48F7-AAB7-0132F5112A21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AutoShape 4" descr="Durham University - NamuWiki">
            <a:extLst>
              <a:ext uri="{FF2B5EF4-FFF2-40B4-BE49-F238E27FC236}">
                <a16:creationId xmlns:a16="http://schemas.microsoft.com/office/drawing/2014/main" id="{03F88F88-2C3B-E06A-435B-4987AB6B85B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6" descr="Durham University - NamuWiki">
            <a:extLst>
              <a:ext uri="{FF2B5EF4-FFF2-40B4-BE49-F238E27FC236}">
                <a16:creationId xmlns:a16="http://schemas.microsoft.com/office/drawing/2014/main" id="{A2E6CB00-616B-D2ED-734E-6D95A11B24C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DE65C2-BF4B-7A67-AC5F-E0CDFD4D00A5}"/>
              </a:ext>
            </a:extLst>
          </p:cNvPr>
          <p:cNvSpPr/>
          <p:nvPr/>
        </p:nvSpPr>
        <p:spPr>
          <a:xfrm>
            <a:off x="1011995" y="1979474"/>
            <a:ext cx="704481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Fermi LAT analysis of </a:t>
            </a:r>
          </a:p>
          <a:p>
            <a:pPr algn="ctr"/>
            <a:r>
              <a:rPr lang="en-US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Solar Flares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50624B-AF90-FBFF-B0DF-06E1E573EF97}"/>
              </a:ext>
            </a:extLst>
          </p:cNvPr>
          <p:cNvSpPr txBox="1"/>
          <p:nvPr/>
        </p:nvSpPr>
        <p:spPr>
          <a:xfrm>
            <a:off x="1658389" y="3832436"/>
            <a:ext cx="55321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</a:rPr>
              <a:t>Amrit Nayak</a:t>
            </a:r>
          </a:p>
          <a:p>
            <a:pPr algn="ctr"/>
            <a:r>
              <a:rPr lang="en-GB" sz="2400" dirty="0">
                <a:solidFill>
                  <a:schemeClr val="bg1"/>
                </a:solidFill>
              </a:rPr>
              <a:t>Prof. Anthony Brown</a:t>
            </a:r>
          </a:p>
          <a:p>
            <a:pPr algn="ctr"/>
            <a:r>
              <a:rPr lang="en-GB" sz="2400" dirty="0">
                <a:solidFill>
                  <a:schemeClr val="bg1"/>
                </a:solidFill>
              </a:rPr>
              <a:t>Prof. Paula Chadwick</a:t>
            </a:r>
          </a:p>
          <a:p>
            <a:pPr algn="ctr"/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D7F8B8-CE8E-DD57-8296-84F78B4C0557}"/>
              </a:ext>
            </a:extLst>
          </p:cNvPr>
          <p:cNvSpPr txBox="1"/>
          <p:nvPr/>
        </p:nvSpPr>
        <p:spPr>
          <a:xfrm>
            <a:off x="4101752" y="6418432"/>
            <a:ext cx="52029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>
                <a:solidFill>
                  <a:schemeClr val="bg1"/>
                </a:solidFill>
              </a:rPr>
              <a:t>amrit.p.nayak@durham.ac.uk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15B959-D3C8-6B10-3242-56A8212B059C}"/>
              </a:ext>
            </a:extLst>
          </p:cNvPr>
          <p:cNvSpPr txBox="1"/>
          <p:nvPr/>
        </p:nvSpPr>
        <p:spPr>
          <a:xfrm>
            <a:off x="7773924" y="6409288"/>
            <a:ext cx="2622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09 July 2025</a:t>
            </a:r>
          </a:p>
        </p:txBody>
      </p:sp>
      <p:sp>
        <p:nvSpPr>
          <p:cNvPr id="12" name="AutoShape 10" descr="Durham University - NamuWiki">
            <a:extLst>
              <a:ext uri="{FF2B5EF4-FFF2-40B4-BE49-F238E27FC236}">
                <a16:creationId xmlns:a16="http://schemas.microsoft.com/office/drawing/2014/main" id="{AB828C42-00B2-AFD5-36C2-F07F83E411C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4" name="Picture 13" descr="Blue text on a black background&#10;&#10;AI-generated content may be incorrect.">
            <a:extLst>
              <a:ext uri="{FF2B5EF4-FFF2-40B4-BE49-F238E27FC236}">
                <a16:creationId xmlns:a16="http://schemas.microsoft.com/office/drawing/2014/main" id="{E45D6E15-2D3A-980A-1AAA-E8C548EE19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48006" cy="12618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pic>
        <p:nvPicPr>
          <p:cNvPr id="1036" name="Picture 12" descr="Event Booking Details">
            <a:extLst>
              <a:ext uri="{FF2B5EF4-FFF2-40B4-BE49-F238E27FC236}">
                <a16:creationId xmlns:a16="http://schemas.microsoft.com/office/drawing/2014/main" id="{E16D4A04-AC7C-F659-A1BD-72D8947E9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925" y="5690339"/>
            <a:ext cx="2073563" cy="1166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78371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9A025B-6F60-EEA6-45E1-BB9F9E1F08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F29B550-78CC-179C-BACC-B6061259B4C0}"/>
              </a:ext>
            </a:extLst>
          </p:cNvPr>
          <p:cNvSpPr txBox="1">
            <a:spLocks/>
          </p:cNvSpPr>
          <p:nvPr/>
        </p:nvSpPr>
        <p:spPr>
          <a:xfrm>
            <a:off x="104013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Fermi Solar flare results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784C4DB-97F6-59F9-C956-1C2CE220F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91FFD-D7C2-48F7-AAB7-0132F5112A21}" type="slidenum">
              <a:rPr lang="en-GB" smtClean="0"/>
              <a:t>10</a:t>
            </a:fld>
            <a:endParaRPr lang="en-GB"/>
          </a:p>
        </p:txBody>
      </p:sp>
      <p:pic>
        <p:nvPicPr>
          <p:cNvPr id="8" name="Picture 7" descr="A graph of blue dots&#10;&#10;AI-generated content may be incorrect.">
            <a:extLst>
              <a:ext uri="{FF2B5EF4-FFF2-40B4-BE49-F238E27FC236}">
                <a16:creationId xmlns:a16="http://schemas.microsoft.com/office/drawing/2014/main" id="{04228D60-8A24-E76E-5280-6358BEA5BF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822" y="1357880"/>
            <a:ext cx="5353455" cy="4405941"/>
          </a:xfrm>
          <a:prstGeom prst="rect">
            <a:avLst/>
          </a:prstGeom>
        </p:spPr>
      </p:pic>
      <p:pic>
        <p:nvPicPr>
          <p:cNvPr id="12" name="Picture 11" descr="A graph with lines and dots&#10;&#10;AI-generated content may be incorrect.">
            <a:extLst>
              <a:ext uri="{FF2B5EF4-FFF2-40B4-BE49-F238E27FC236}">
                <a16:creationId xmlns:a16="http://schemas.microsoft.com/office/drawing/2014/main" id="{6502CA74-C06B-1910-EE51-5BBCB8ACA1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69" y="1357879"/>
            <a:ext cx="5376317" cy="4206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3682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4C8224-1D2F-975A-B631-892652B26D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79C0829-C621-BD1B-8441-8F0497AA0C6F}"/>
              </a:ext>
            </a:extLst>
          </p:cNvPr>
          <p:cNvSpPr txBox="1">
            <a:spLocks/>
          </p:cNvSpPr>
          <p:nvPr/>
        </p:nvSpPr>
        <p:spPr>
          <a:xfrm>
            <a:off x="189344" y="-739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Flare Classification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DC25B0B-0253-BCDC-62AE-6A432C89D0A3}"/>
              </a:ext>
            </a:extLst>
          </p:cNvPr>
          <p:cNvSpPr txBox="1"/>
          <p:nvPr/>
        </p:nvSpPr>
        <p:spPr>
          <a:xfrm>
            <a:off x="190500" y="1038225"/>
            <a:ext cx="9782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/>
              <a:t>This summary is based on the </a:t>
            </a:r>
            <a:r>
              <a:rPr lang="en-GB" sz="1600" i="1" dirty="0" err="1"/>
              <a:t>FermiLAT</a:t>
            </a:r>
            <a:r>
              <a:rPr lang="en-GB" sz="1600" i="1" dirty="0"/>
              <a:t> solar flare catalogue. </a:t>
            </a:r>
          </a:p>
          <a:p>
            <a:r>
              <a:rPr lang="en-GB" sz="1200" i="1" dirty="0">
                <a:hlinkClick r:id="rId2"/>
              </a:rPr>
              <a:t>(https://iopscience.iop.org/article/10.3847/1538-4365/abd32e/pdf)</a:t>
            </a:r>
            <a:endParaRPr lang="en-GB" sz="1600" i="1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E582F55-EB02-4227-21FB-D78DC7EECD9F}"/>
              </a:ext>
            </a:extLst>
          </p:cNvPr>
          <p:cNvSpPr/>
          <p:nvPr/>
        </p:nvSpPr>
        <p:spPr>
          <a:xfrm>
            <a:off x="552450" y="2769602"/>
            <a:ext cx="2466975" cy="131879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0" i="0" dirty="0">
                <a:solidFill>
                  <a:schemeClr val="bg1"/>
                </a:solidFill>
                <a:effectLst/>
                <a:latin typeface="+mj-lt"/>
              </a:rPr>
              <a:t>14324</a:t>
            </a:r>
            <a:r>
              <a:rPr lang="en-GB" dirty="0">
                <a:latin typeface="+mj-lt"/>
              </a:rPr>
              <a:t> </a:t>
            </a:r>
          </a:p>
          <a:p>
            <a:pPr algn="ctr"/>
            <a:r>
              <a:rPr lang="en-GB" sz="1600" dirty="0"/>
              <a:t>CMEs from 2010 – 2018</a:t>
            </a:r>
          </a:p>
          <a:p>
            <a:pPr algn="ctr"/>
            <a:r>
              <a:rPr lang="en-GB" dirty="0"/>
              <a:t>(</a:t>
            </a:r>
            <a:r>
              <a:rPr lang="en-GB" sz="1100" i="1" dirty="0"/>
              <a:t>Source – LASCO CME catalogue</a:t>
            </a:r>
            <a:r>
              <a:rPr lang="en-GB" dirty="0"/>
              <a:t>)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3FD052D-8C27-87C5-D048-405D48E16A42}"/>
              </a:ext>
            </a:extLst>
          </p:cNvPr>
          <p:cNvSpPr/>
          <p:nvPr/>
        </p:nvSpPr>
        <p:spPr>
          <a:xfrm>
            <a:off x="4133850" y="2769602"/>
            <a:ext cx="2295525" cy="131879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0" i="0" dirty="0">
                <a:solidFill>
                  <a:schemeClr val="bg1"/>
                </a:solidFill>
                <a:effectLst/>
                <a:latin typeface="+mj-lt"/>
              </a:rPr>
              <a:t>45</a:t>
            </a:r>
            <a:r>
              <a:rPr lang="en-GB" dirty="0">
                <a:latin typeface="+mj-lt"/>
              </a:rPr>
              <a:t> </a:t>
            </a:r>
          </a:p>
          <a:p>
            <a:pPr algn="ctr"/>
            <a:r>
              <a:rPr lang="en-GB" sz="1600" dirty="0">
                <a:latin typeface="+mj-lt"/>
              </a:rPr>
              <a:t>Solar flares detected by </a:t>
            </a:r>
            <a:r>
              <a:rPr lang="en-GB" sz="1600" dirty="0" err="1">
                <a:latin typeface="+mj-lt"/>
              </a:rPr>
              <a:t>FermiLAT</a:t>
            </a:r>
            <a:r>
              <a:rPr lang="en-GB" sz="1600" dirty="0">
                <a:latin typeface="+mj-lt"/>
              </a:rPr>
              <a:t> 2010 - 2018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0B2E7FD-D726-6200-D4B5-130DEA7E17F1}"/>
              </a:ext>
            </a:extLst>
          </p:cNvPr>
          <p:cNvSpPr/>
          <p:nvPr/>
        </p:nvSpPr>
        <p:spPr>
          <a:xfrm>
            <a:off x="7970982" y="2415003"/>
            <a:ext cx="2715491" cy="40957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Prompt Emission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C77E4FA-FB04-D900-6AAD-870F66C7D933}"/>
              </a:ext>
            </a:extLst>
          </p:cNvPr>
          <p:cNvSpPr/>
          <p:nvPr/>
        </p:nvSpPr>
        <p:spPr>
          <a:xfrm>
            <a:off x="7970982" y="3120856"/>
            <a:ext cx="2715490" cy="40957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Delayed Emission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18DD2FDD-088A-F6E0-717E-FDF9C6B531AB}"/>
              </a:ext>
            </a:extLst>
          </p:cNvPr>
          <p:cNvSpPr/>
          <p:nvPr/>
        </p:nvSpPr>
        <p:spPr>
          <a:xfrm>
            <a:off x="3138487" y="3378993"/>
            <a:ext cx="876300" cy="10001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1213708-0334-012E-6194-D70759CDE10A}"/>
              </a:ext>
            </a:extLst>
          </p:cNvPr>
          <p:cNvSpPr txBox="1"/>
          <p:nvPr/>
        </p:nvSpPr>
        <p:spPr>
          <a:xfrm>
            <a:off x="1785937" y="5311943"/>
            <a:ext cx="82962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/>
              <a:t>The emission mechanism for all these different types of flares is not completely understood.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548971-20FF-8251-CCDE-097ABE7CE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91FFD-D7C2-48F7-AAB7-0132F5112A21}" type="slidenum">
              <a:rPr lang="en-GB" smtClean="0"/>
              <a:t>11</a:t>
            </a:fld>
            <a:endParaRPr lang="en-GB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983E05A-267A-24A4-C21B-8713E2421F94}"/>
              </a:ext>
            </a:extLst>
          </p:cNvPr>
          <p:cNvSpPr/>
          <p:nvPr/>
        </p:nvSpPr>
        <p:spPr>
          <a:xfrm>
            <a:off x="7970982" y="3864143"/>
            <a:ext cx="2715490" cy="40957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Behind the limb</a:t>
            </a:r>
          </a:p>
        </p:txBody>
      </p:sp>
    </p:spTree>
    <p:extLst>
      <p:ext uri="{BB962C8B-B14F-4D97-AF65-F5344CB8AC3E}">
        <p14:creationId xmlns:p14="http://schemas.microsoft.com/office/powerpoint/2010/main" val="14546803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0DDDE1-7F4F-49B6-41FE-082ADB4B31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F7826FF-0510-63C6-0196-0D29F31727AB}"/>
              </a:ext>
            </a:extLst>
          </p:cNvPr>
          <p:cNvSpPr txBox="1">
            <a:spLocks/>
          </p:cNvSpPr>
          <p:nvPr/>
        </p:nvSpPr>
        <p:spPr>
          <a:xfrm>
            <a:off x="369189" y="402336"/>
            <a:ext cx="2748915" cy="7037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/>
              <a:t>Conclusion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DB7CE76-7260-77A3-C997-DF00B4351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91FFD-D7C2-48F7-AAB7-0132F5112A21}" type="slidenum">
              <a:rPr lang="en-GB" smtClean="0"/>
              <a:t>12</a:t>
            </a:fld>
            <a:endParaRPr lang="en-GB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1E99D0E-4710-7D4C-FC51-E737F054694D}"/>
              </a:ext>
            </a:extLst>
          </p:cNvPr>
          <p:cNvSpPr/>
          <p:nvPr/>
        </p:nvSpPr>
        <p:spPr>
          <a:xfrm>
            <a:off x="7031734" y="1544981"/>
            <a:ext cx="4528457" cy="116477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Origin of sustained gamma ray observation hours after the prompt phase.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71AC2F6-8B21-02CF-955A-F356A4EF6F14}"/>
              </a:ext>
            </a:extLst>
          </p:cNvPr>
          <p:cNvSpPr/>
          <p:nvPr/>
        </p:nvSpPr>
        <p:spPr>
          <a:xfrm>
            <a:off x="7031734" y="3148627"/>
            <a:ext cx="4528457" cy="116477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Acceleration site of the particle.</a:t>
            </a:r>
          </a:p>
          <a:p>
            <a:pPr algn="ctr"/>
            <a:r>
              <a:rPr lang="en-GB" dirty="0"/>
              <a:t>Chromosphere vs higher up in corona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9AE2DB3-368A-E54C-48CE-07C7E24D2290}"/>
              </a:ext>
            </a:extLst>
          </p:cNvPr>
          <p:cNvSpPr txBox="1">
            <a:spLocks/>
          </p:cNvSpPr>
          <p:nvPr/>
        </p:nvSpPr>
        <p:spPr>
          <a:xfrm>
            <a:off x="8037957" y="402335"/>
            <a:ext cx="2748915" cy="7037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/>
              <a:t>Open Questions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33DD73A-6729-55D9-B848-71A03B55EBCC}"/>
              </a:ext>
            </a:extLst>
          </p:cNvPr>
          <p:cNvSpPr/>
          <p:nvPr/>
        </p:nvSpPr>
        <p:spPr>
          <a:xfrm>
            <a:off x="467648" y="1544981"/>
            <a:ext cx="4528457" cy="94883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Limited potential of observing the solar flares directly with ground-based instruments.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212E687-80FA-5EA7-C1A6-A579F4A0F414}"/>
              </a:ext>
            </a:extLst>
          </p:cNvPr>
          <p:cNvSpPr/>
          <p:nvPr/>
        </p:nvSpPr>
        <p:spPr>
          <a:xfrm>
            <a:off x="467648" y="2730534"/>
            <a:ext cx="4528457" cy="85317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Gamma ray flux are correlated with the solar maxima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13CBC8A-2F36-7C3F-BCA0-DA1A14C5741E}"/>
              </a:ext>
            </a:extLst>
          </p:cNvPr>
          <p:cNvSpPr/>
          <p:nvPr/>
        </p:nvSpPr>
        <p:spPr>
          <a:xfrm>
            <a:off x="467647" y="3886810"/>
            <a:ext cx="4528457" cy="85317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All flares have similar cutoff energy</a:t>
            </a:r>
          </a:p>
        </p:txBody>
      </p:sp>
    </p:spTree>
    <p:extLst>
      <p:ext uri="{BB962C8B-B14F-4D97-AF65-F5344CB8AC3E}">
        <p14:creationId xmlns:p14="http://schemas.microsoft.com/office/powerpoint/2010/main" val="33867569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9BC1B-A4BA-A0F0-C5D5-517FA0575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D4DDBE-CCE7-8CB2-E318-B8EBFD858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91FFD-D7C2-48F7-AAB7-0132F5112A21}" type="slidenum">
              <a:rPr lang="en-GB" smtClean="0"/>
              <a:t>2</a:t>
            </a:fld>
            <a:endParaRPr lang="en-GB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BBAA113-AB96-4048-A346-14E18822A770}"/>
              </a:ext>
            </a:extLst>
          </p:cNvPr>
          <p:cNvSpPr/>
          <p:nvPr/>
        </p:nvSpPr>
        <p:spPr>
          <a:xfrm>
            <a:off x="1182254" y="2277486"/>
            <a:ext cx="2798618" cy="78191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Introduction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21F6973-18EC-FE4F-F581-379CC0EFC938}"/>
              </a:ext>
            </a:extLst>
          </p:cNvPr>
          <p:cNvSpPr/>
          <p:nvPr/>
        </p:nvSpPr>
        <p:spPr>
          <a:xfrm>
            <a:off x="4456545" y="2277486"/>
            <a:ext cx="2798618" cy="78191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Fermi LAT observation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4BCD2B8-D0BF-3A79-59D7-C3F1E9AB167D}"/>
              </a:ext>
            </a:extLst>
          </p:cNvPr>
          <p:cNvSpPr/>
          <p:nvPr/>
        </p:nvSpPr>
        <p:spPr>
          <a:xfrm>
            <a:off x="7811655" y="2279651"/>
            <a:ext cx="2798618" cy="78191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Spectral information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8B38A8D-8AA6-23C7-4324-D456CB8CEA76}"/>
              </a:ext>
            </a:extLst>
          </p:cNvPr>
          <p:cNvSpPr/>
          <p:nvPr/>
        </p:nvSpPr>
        <p:spPr>
          <a:xfrm>
            <a:off x="3057236" y="3776664"/>
            <a:ext cx="2798618" cy="78191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Flare classification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1BF6FA3-49EE-CE7A-3D98-9BC5DF84AD61}"/>
              </a:ext>
            </a:extLst>
          </p:cNvPr>
          <p:cNvSpPr/>
          <p:nvPr/>
        </p:nvSpPr>
        <p:spPr>
          <a:xfrm>
            <a:off x="6412346" y="3805094"/>
            <a:ext cx="2798618" cy="78191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12995098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9A6563-638D-9577-1473-7BCD0C6C68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B3503-522B-820C-2D54-4B28C0732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736" y="0"/>
            <a:ext cx="10515600" cy="1325563"/>
          </a:xfrm>
        </p:spPr>
        <p:txBody>
          <a:bodyPr/>
          <a:lstStyle/>
          <a:p>
            <a:r>
              <a:rPr lang="en-GB" dirty="0"/>
              <a:t>Importance of Space Weather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BA0E35-3775-76FB-0CEC-71B6A1F820A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4159"/>
          <a:stretch/>
        </p:blipFill>
        <p:spPr>
          <a:xfrm>
            <a:off x="244202" y="1465939"/>
            <a:ext cx="5851798" cy="24103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D46401B-8347-3D08-86A4-3B8AD649BE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76323"/>
            <a:ext cx="8407832" cy="17780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9472065-C4E6-05DD-46B8-108731BDA68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59" t="4888" r="3404" b="4922"/>
          <a:stretch/>
        </p:blipFill>
        <p:spPr>
          <a:xfrm>
            <a:off x="6203775" y="2388276"/>
            <a:ext cx="5569125" cy="1488047"/>
          </a:xfrm>
          <a:prstGeom prst="rect">
            <a:avLst/>
          </a:prstGeom>
        </p:spPr>
      </p:pic>
      <p:pic>
        <p:nvPicPr>
          <p:cNvPr id="16" name="Picture 15" descr="A satellite and satellite in space&#10;&#10;AI-generated content may be incorrect.">
            <a:extLst>
              <a:ext uri="{FF2B5EF4-FFF2-40B4-BE49-F238E27FC236}">
                <a16:creationId xmlns:a16="http://schemas.microsoft.com/office/drawing/2014/main" id="{F7A72D7C-E434-53CF-36C4-3B86AB35FE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2490" y="4075690"/>
            <a:ext cx="3566160" cy="201099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B30055A-24C5-1526-9FAB-61BCD44AA9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5462" y="662781"/>
            <a:ext cx="3648076" cy="164844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3E8EE3E-FD72-F6EA-341D-A16B3D2E5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91FFD-D7C2-48F7-AAB7-0132F5112A21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11744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BB5FDD-0A44-25AE-6160-9C0DC98824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5DA6B84B-BF91-0808-49C6-3D02D273B1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4691811"/>
              </p:ext>
            </p:extLst>
          </p:nvPr>
        </p:nvGraphicFramePr>
        <p:xfrm>
          <a:off x="393192" y="1087819"/>
          <a:ext cx="10752217" cy="51987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7008">
                  <a:extLst>
                    <a:ext uri="{9D8B030D-6E8A-4147-A177-3AD203B41FA5}">
                      <a16:colId xmlns:a16="http://schemas.microsoft.com/office/drawing/2014/main" val="1023398092"/>
                    </a:ext>
                  </a:extLst>
                </a:gridCol>
                <a:gridCol w="3648456">
                  <a:extLst>
                    <a:ext uri="{9D8B030D-6E8A-4147-A177-3AD203B41FA5}">
                      <a16:colId xmlns:a16="http://schemas.microsoft.com/office/drawing/2014/main" val="1713609755"/>
                    </a:ext>
                  </a:extLst>
                </a:gridCol>
                <a:gridCol w="3026664">
                  <a:extLst>
                    <a:ext uri="{9D8B030D-6E8A-4147-A177-3AD203B41FA5}">
                      <a16:colId xmlns:a16="http://schemas.microsoft.com/office/drawing/2014/main" val="1029140213"/>
                    </a:ext>
                  </a:extLst>
                </a:gridCol>
                <a:gridCol w="2870089">
                  <a:extLst>
                    <a:ext uri="{9D8B030D-6E8A-4147-A177-3AD203B41FA5}">
                      <a16:colId xmlns:a16="http://schemas.microsoft.com/office/drawing/2014/main" val="2250835185"/>
                    </a:ext>
                  </a:extLst>
                </a:gridCol>
              </a:tblGrid>
              <a:tr h="53455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Event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Solar Flare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Solar Energetic Particle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Coronal Mass Ejection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73375949"/>
                  </a:ext>
                </a:extLst>
              </a:tr>
              <a:tr h="3109708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Images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14580928"/>
                  </a:ext>
                </a:extLst>
              </a:tr>
              <a:tr h="42322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Cause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Magnetic reconnection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Particle acceleration in reconnection or shock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Magnetic reconnection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1768165"/>
                  </a:ext>
                </a:extLst>
              </a:tr>
              <a:tr h="42976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Effect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Sudden release of EM radiation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Acceleration of charged particles to high energies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Release of plasma and magnetic field from Sun’s corona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51557119"/>
                  </a:ext>
                </a:extLst>
              </a:tr>
              <a:tr h="42976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Affected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Radio communication, GNSS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Polar flights, Space equipment, Astronauts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Power grids, Satellite drag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82930330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E41EDF4E-B62D-B2E8-E380-02D3D29C7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013" y="0"/>
            <a:ext cx="10515600" cy="1325563"/>
          </a:xfrm>
        </p:spPr>
        <p:txBody>
          <a:bodyPr/>
          <a:lstStyle/>
          <a:p>
            <a:r>
              <a:rPr lang="en-GB" dirty="0"/>
              <a:t>Solar Activity </a:t>
            </a:r>
            <a:r>
              <a:rPr lang="en-GB" sz="1800" dirty="0"/>
              <a:t>(Thermal Emission)</a:t>
            </a:r>
            <a:endParaRPr lang="en-GB" dirty="0"/>
          </a:p>
        </p:txBody>
      </p:sp>
      <p:pic>
        <p:nvPicPr>
          <p:cNvPr id="5" name="Picture 4" descr="A red circle with white circle in center&#10;&#10;AI-generated content may be incorrect.">
            <a:extLst>
              <a:ext uri="{FF2B5EF4-FFF2-40B4-BE49-F238E27FC236}">
                <a16:creationId xmlns:a16="http://schemas.microsoft.com/office/drawing/2014/main" id="{C5F4FF8E-D266-AA3B-8DB7-D16E130653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3865" y="1776476"/>
            <a:ext cx="2352089" cy="2209156"/>
          </a:xfrm>
          <a:prstGeom prst="rect">
            <a:avLst/>
          </a:prstGeom>
        </p:spPr>
      </p:pic>
      <p:pic>
        <p:nvPicPr>
          <p:cNvPr id="10" name="Picture 9" descr="A red planet with a black background&#10;&#10;AI-generated content may be incorrect.">
            <a:extLst>
              <a:ext uri="{FF2B5EF4-FFF2-40B4-BE49-F238E27FC236}">
                <a16:creationId xmlns:a16="http://schemas.microsoft.com/office/drawing/2014/main" id="{FA7E72E7-24C5-DB4C-AD78-5A56C6608E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005" y="1794128"/>
            <a:ext cx="3407902" cy="219150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1CF1D71-B598-E490-AA89-83DE28DDE26B}"/>
              </a:ext>
            </a:extLst>
          </p:cNvPr>
          <p:cNvSpPr txBox="1"/>
          <p:nvPr/>
        </p:nvSpPr>
        <p:spPr>
          <a:xfrm>
            <a:off x="1786385" y="4224776"/>
            <a:ext cx="3209143" cy="4154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1050" i="1" dirty="0"/>
              <a:t>(Credit – NASA science visualisation studio)</a:t>
            </a:r>
          </a:p>
          <a:p>
            <a:pPr algn="ctr"/>
            <a:r>
              <a:rPr lang="en-GB" sz="1050" dirty="0">
                <a:hlinkClick r:id="rId4"/>
              </a:rPr>
              <a:t>https://svs.gsfc.nasa.gov/4282/</a:t>
            </a:r>
            <a:endParaRPr lang="en-GB" sz="1050" dirty="0"/>
          </a:p>
        </p:txBody>
      </p:sp>
      <p:pic>
        <p:nvPicPr>
          <p:cNvPr id="16" name="Picture 15" descr="A blue circle with a white circle in the middle&#10;&#10;AI-generated content may be incorrect.">
            <a:extLst>
              <a:ext uri="{FF2B5EF4-FFF2-40B4-BE49-F238E27FC236}">
                <a16:creationId xmlns:a16="http://schemas.microsoft.com/office/drawing/2014/main" id="{56FED9F9-BF8E-1B0A-C9D4-D6267F4521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454" y="1848722"/>
            <a:ext cx="2609879" cy="213691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A29CD8D-A98D-5AD2-BA84-6C60109FA977}"/>
              </a:ext>
            </a:extLst>
          </p:cNvPr>
          <p:cNvSpPr txBox="1"/>
          <p:nvPr/>
        </p:nvSpPr>
        <p:spPr>
          <a:xfrm>
            <a:off x="5067613" y="4143985"/>
            <a:ext cx="3209143" cy="57708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1050" i="1" dirty="0"/>
              <a:t>(Credit – NASA science explore)</a:t>
            </a:r>
          </a:p>
          <a:p>
            <a:pPr algn="ctr"/>
            <a:r>
              <a:rPr lang="en-GB" sz="1050" dirty="0">
                <a:hlinkClick r:id="rId6"/>
              </a:rPr>
              <a:t>https://science.nasa.gov/sun/solar-storms-and-flares/</a:t>
            </a:r>
            <a:endParaRPr lang="en-GB" sz="105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7F0616D-F2BB-AB1A-EFC4-30F3E9F1D3B3}"/>
              </a:ext>
            </a:extLst>
          </p:cNvPr>
          <p:cNvSpPr txBox="1"/>
          <p:nvPr/>
        </p:nvSpPr>
        <p:spPr>
          <a:xfrm>
            <a:off x="8009002" y="4290677"/>
            <a:ext cx="3209143" cy="2539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1050" i="1" dirty="0"/>
              <a:t>Generated from LASCO C2 Data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8B3CE82-D330-269A-FD2C-4F242B61A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91FFD-D7C2-48F7-AAB7-0132F5112A21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3716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21D83D-3893-366A-AED8-2D8E94EB3A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209D2665-7AC6-EEDD-DF8A-F6F94D51E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013" y="0"/>
            <a:ext cx="10515600" cy="1325563"/>
          </a:xfrm>
        </p:spPr>
        <p:txBody>
          <a:bodyPr/>
          <a:lstStyle/>
          <a:p>
            <a:r>
              <a:rPr lang="en-GB" dirty="0"/>
              <a:t>Solar Activity </a:t>
            </a:r>
            <a:r>
              <a:rPr lang="en-GB" sz="1800" dirty="0"/>
              <a:t>(Non-Thermal Emission)</a:t>
            </a:r>
            <a:endParaRPr lang="en-GB" dirty="0"/>
          </a:p>
        </p:txBody>
      </p:sp>
      <p:pic>
        <p:nvPicPr>
          <p:cNvPr id="11" name="Content Placeholder 4" descr="Diagram of a diagram of a cell&#10;&#10;AI-generated content may be incorrect.">
            <a:extLst>
              <a:ext uri="{FF2B5EF4-FFF2-40B4-BE49-F238E27FC236}">
                <a16:creationId xmlns:a16="http://schemas.microsoft.com/office/drawing/2014/main" id="{7408EC0F-DC6C-046F-3FD3-D16E3E00D9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51" y="1253331"/>
            <a:ext cx="4245055" cy="4351338"/>
          </a:xfr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A8B9AC8-8926-C7F4-427B-ACA02E59A54B}"/>
              </a:ext>
            </a:extLst>
          </p:cNvPr>
          <p:cNvSpPr txBox="1"/>
          <p:nvPr/>
        </p:nvSpPr>
        <p:spPr>
          <a:xfrm>
            <a:off x="528851" y="5706285"/>
            <a:ext cx="447560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i="1" dirty="0"/>
              <a:t>Standard Solar Flare Model</a:t>
            </a:r>
          </a:p>
          <a:p>
            <a:pPr algn="ctr"/>
            <a:r>
              <a:rPr lang="en-GB" sz="1200" i="1" dirty="0"/>
              <a:t>(Credit - Lysenko et.al 2019, X-ray and gamma-ray emission of solar flares)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7B4E15A-469F-FA9B-F5E7-5F09A09B35D8}"/>
              </a:ext>
            </a:extLst>
          </p:cNvPr>
          <p:cNvSpPr/>
          <p:nvPr/>
        </p:nvSpPr>
        <p:spPr>
          <a:xfrm>
            <a:off x="7485501" y="1029050"/>
            <a:ext cx="2418586" cy="38417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Magnetic reconnection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0F3C814-74C3-1851-FC90-56A7A57FCF88}"/>
              </a:ext>
            </a:extLst>
          </p:cNvPr>
          <p:cNvSpPr/>
          <p:nvPr/>
        </p:nvSpPr>
        <p:spPr>
          <a:xfrm>
            <a:off x="7485501" y="2003032"/>
            <a:ext cx="2418587" cy="56991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Electrons and protons travel downward towards sun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A895B8C-1801-FC27-93C8-6164EBBB0B4A}"/>
              </a:ext>
            </a:extLst>
          </p:cNvPr>
          <p:cNvSpPr/>
          <p:nvPr/>
        </p:nvSpPr>
        <p:spPr>
          <a:xfrm>
            <a:off x="5458383" y="4124026"/>
            <a:ext cx="3133725" cy="56991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Electrons produce hard X-rays via Bremsstrahlung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5201375-DD85-E2C4-FB47-B3949BF448A6}"/>
              </a:ext>
            </a:extLst>
          </p:cNvPr>
          <p:cNvSpPr/>
          <p:nvPr/>
        </p:nvSpPr>
        <p:spPr>
          <a:xfrm>
            <a:off x="8971785" y="4138824"/>
            <a:ext cx="3133725" cy="56991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Protons produce Gamma rays via Pion decay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52A986D-9B84-8236-1E3D-F83051A44182}"/>
              </a:ext>
            </a:extLst>
          </p:cNvPr>
          <p:cNvSpPr/>
          <p:nvPr/>
        </p:nvSpPr>
        <p:spPr>
          <a:xfrm>
            <a:off x="7485500" y="3058515"/>
            <a:ext cx="2418587" cy="56991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Thick target interaction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F75B2B7-EE14-5990-85A8-68A7E5486AD4}"/>
              </a:ext>
            </a:extLst>
          </p:cNvPr>
          <p:cNvSpPr/>
          <p:nvPr/>
        </p:nvSpPr>
        <p:spPr>
          <a:xfrm>
            <a:off x="5458383" y="5160977"/>
            <a:ext cx="3133725" cy="56991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KeV to tens of MeV energy radiation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6C34A76-8A99-4746-45CB-CCC753BABD40}"/>
              </a:ext>
            </a:extLst>
          </p:cNvPr>
          <p:cNvSpPr/>
          <p:nvPr/>
        </p:nvSpPr>
        <p:spPr>
          <a:xfrm>
            <a:off x="8971786" y="5136373"/>
            <a:ext cx="3133725" cy="56991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~30 MeV to few GeV energy radiation</a:t>
            </a:r>
          </a:p>
        </p:txBody>
      </p:sp>
      <p:sp>
        <p:nvSpPr>
          <p:cNvPr id="22" name="Arrow: Down 21">
            <a:extLst>
              <a:ext uri="{FF2B5EF4-FFF2-40B4-BE49-F238E27FC236}">
                <a16:creationId xmlns:a16="http://schemas.microsoft.com/office/drawing/2014/main" id="{5AB4A42C-8722-9A98-58B9-1969AA5C1556}"/>
              </a:ext>
            </a:extLst>
          </p:cNvPr>
          <p:cNvSpPr/>
          <p:nvPr/>
        </p:nvSpPr>
        <p:spPr>
          <a:xfrm>
            <a:off x="8592108" y="1533525"/>
            <a:ext cx="45719" cy="27132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Arrow: Down 22">
            <a:extLst>
              <a:ext uri="{FF2B5EF4-FFF2-40B4-BE49-F238E27FC236}">
                <a16:creationId xmlns:a16="http://schemas.microsoft.com/office/drawing/2014/main" id="{F2841D75-AC9F-3018-89D6-CDA04E1CD3AA}"/>
              </a:ext>
            </a:extLst>
          </p:cNvPr>
          <p:cNvSpPr/>
          <p:nvPr/>
        </p:nvSpPr>
        <p:spPr>
          <a:xfrm>
            <a:off x="8614967" y="2680069"/>
            <a:ext cx="45719" cy="27132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Arrow: Down 23">
            <a:extLst>
              <a:ext uri="{FF2B5EF4-FFF2-40B4-BE49-F238E27FC236}">
                <a16:creationId xmlns:a16="http://schemas.microsoft.com/office/drawing/2014/main" id="{22261227-00AA-2693-BF6B-73FA86433147}"/>
              </a:ext>
            </a:extLst>
          </p:cNvPr>
          <p:cNvSpPr/>
          <p:nvPr/>
        </p:nvSpPr>
        <p:spPr>
          <a:xfrm rot="2326641">
            <a:off x="8317785" y="3702669"/>
            <a:ext cx="45719" cy="27132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Arrow: Down 24">
            <a:extLst>
              <a:ext uri="{FF2B5EF4-FFF2-40B4-BE49-F238E27FC236}">
                <a16:creationId xmlns:a16="http://schemas.microsoft.com/office/drawing/2014/main" id="{76482CC9-CF73-4EB2-6C8B-C91BD152A063}"/>
              </a:ext>
            </a:extLst>
          </p:cNvPr>
          <p:cNvSpPr/>
          <p:nvPr/>
        </p:nvSpPr>
        <p:spPr>
          <a:xfrm rot="19113849">
            <a:off x="9045355" y="3723103"/>
            <a:ext cx="45719" cy="27132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Arrow: Down 25">
            <a:extLst>
              <a:ext uri="{FF2B5EF4-FFF2-40B4-BE49-F238E27FC236}">
                <a16:creationId xmlns:a16="http://schemas.microsoft.com/office/drawing/2014/main" id="{5FC4BDFF-5C23-6AA9-8B7F-FEF57C1300AA}"/>
              </a:ext>
            </a:extLst>
          </p:cNvPr>
          <p:cNvSpPr/>
          <p:nvPr/>
        </p:nvSpPr>
        <p:spPr>
          <a:xfrm>
            <a:off x="7025245" y="4791797"/>
            <a:ext cx="45719" cy="27132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Arrow: Down 26">
            <a:extLst>
              <a:ext uri="{FF2B5EF4-FFF2-40B4-BE49-F238E27FC236}">
                <a16:creationId xmlns:a16="http://schemas.microsoft.com/office/drawing/2014/main" id="{42CC281B-7AEB-5CEA-62D9-F0D8D793F89C}"/>
              </a:ext>
            </a:extLst>
          </p:cNvPr>
          <p:cNvSpPr/>
          <p:nvPr/>
        </p:nvSpPr>
        <p:spPr>
          <a:xfrm>
            <a:off x="10492928" y="4771813"/>
            <a:ext cx="45719" cy="27132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E363B96-9088-D20F-2AF4-C2A9E4256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91FFD-D7C2-48F7-AAB7-0132F5112A21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33770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6EED7B-FD6F-F5DB-1954-E2C8D7F9A2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EFFB610-0FBF-4726-ACF2-9236CF4C9998}"/>
              </a:ext>
            </a:extLst>
          </p:cNvPr>
          <p:cNvSpPr txBox="1">
            <a:spLocks/>
          </p:cNvSpPr>
          <p:nvPr/>
        </p:nvSpPr>
        <p:spPr>
          <a:xfrm>
            <a:off x="104013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Observation</a:t>
            </a:r>
          </a:p>
        </p:txBody>
      </p:sp>
      <p:pic>
        <p:nvPicPr>
          <p:cNvPr id="2050" name="Picture 2" descr="Fermi Gamma-ray Space Telescope - Wikipedia">
            <a:extLst>
              <a:ext uri="{FF2B5EF4-FFF2-40B4-BE49-F238E27FC236}">
                <a16:creationId xmlns:a16="http://schemas.microsoft.com/office/drawing/2014/main" id="{923193FA-D924-2017-36FD-FAF495962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84" y="2177284"/>
            <a:ext cx="3203122" cy="1836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diagram of a building&#10;&#10;AI-generated content may be incorrect.">
            <a:extLst>
              <a:ext uri="{FF2B5EF4-FFF2-40B4-BE49-F238E27FC236}">
                <a16:creationId xmlns:a16="http://schemas.microsoft.com/office/drawing/2014/main" id="{BFB9CE86-AD9B-57D5-EA59-D1246F49C6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3202" y="793866"/>
            <a:ext cx="2051131" cy="153955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B2AC0FF9-88DD-3BFA-002D-8256BF08CC98}"/>
              </a:ext>
            </a:extLst>
          </p:cNvPr>
          <p:cNvGrpSpPr/>
          <p:nvPr/>
        </p:nvGrpSpPr>
        <p:grpSpPr>
          <a:xfrm>
            <a:off x="6096000" y="3341280"/>
            <a:ext cx="1878333" cy="2931466"/>
            <a:chOff x="5199774" y="3314750"/>
            <a:chExt cx="1878333" cy="293146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33044E4-1A04-4CB6-9FF1-82CAC5A1E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99774" y="3314750"/>
              <a:ext cx="1878333" cy="153955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B8F10D0-DBED-BD73-1751-79E8309DED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99774" y="4854305"/>
              <a:ext cx="1878333" cy="1391911"/>
            </a:xfrm>
            <a:prstGeom prst="rect">
              <a:avLst/>
            </a:prstGeom>
          </p:spPr>
        </p:pic>
      </p:grp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841C094F-7D6E-B258-4284-9661FD9C2A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4290093"/>
              </p:ext>
            </p:extLst>
          </p:nvPr>
        </p:nvGraphicFramePr>
        <p:xfrm>
          <a:off x="715126" y="4105973"/>
          <a:ext cx="2530476" cy="140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5238">
                  <a:extLst>
                    <a:ext uri="{9D8B030D-6E8A-4147-A177-3AD203B41FA5}">
                      <a16:colId xmlns:a16="http://schemas.microsoft.com/office/drawing/2014/main" val="1098478104"/>
                    </a:ext>
                  </a:extLst>
                </a:gridCol>
                <a:gridCol w="1265238">
                  <a:extLst>
                    <a:ext uri="{9D8B030D-6E8A-4147-A177-3AD203B41FA5}">
                      <a16:colId xmlns:a16="http://schemas.microsoft.com/office/drawing/2014/main" val="2186683786"/>
                    </a:ext>
                  </a:extLst>
                </a:gridCol>
              </a:tblGrid>
              <a:tr h="156633">
                <a:tc gridSpan="2">
                  <a:txBody>
                    <a:bodyPr/>
                    <a:lstStyle/>
                    <a:p>
                      <a:pPr algn="ctr"/>
                      <a:r>
                        <a:rPr lang="en-GB" dirty="0"/>
                        <a:t>Fermi Telescope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1754374"/>
                  </a:ext>
                </a:extLst>
              </a:tr>
              <a:tr h="156633">
                <a:tc>
                  <a:txBody>
                    <a:bodyPr/>
                    <a:lstStyle/>
                    <a:p>
                      <a:r>
                        <a:rPr lang="en-GB" sz="1100" b="1" dirty="0"/>
                        <a:t>Mode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Survey Mode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285511"/>
                  </a:ext>
                </a:extLst>
              </a:tr>
              <a:tr h="156633">
                <a:tc>
                  <a:txBody>
                    <a:bodyPr/>
                    <a:lstStyle/>
                    <a:p>
                      <a:r>
                        <a:rPr lang="en-GB" sz="1100" b="1" dirty="0"/>
                        <a:t>Orbital Period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~96 mins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5324693"/>
                  </a:ext>
                </a:extLst>
              </a:tr>
              <a:tr h="156633">
                <a:tc>
                  <a:txBody>
                    <a:bodyPr/>
                    <a:lstStyle/>
                    <a:p>
                      <a:r>
                        <a:rPr lang="en-GB" sz="1100" b="1" dirty="0" err="1"/>
                        <a:t>FoV</a:t>
                      </a:r>
                      <a:endParaRPr lang="en-GB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All sky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9333755"/>
                  </a:ext>
                </a:extLst>
              </a:tr>
              <a:tr h="156633">
                <a:tc>
                  <a:txBody>
                    <a:bodyPr/>
                    <a:lstStyle/>
                    <a:p>
                      <a:r>
                        <a:rPr lang="en-GB" sz="1100" b="1" dirty="0"/>
                        <a:t>Operation Period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2008 - Present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3857965"/>
                  </a:ext>
                </a:extLst>
              </a:tr>
            </a:tbl>
          </a:graphicData>
        </a:graphic>
      </p:graphicFrame>
      <p:sp>
        <p:nvSpPr>
          <p:cNvPr id="16" name="Arrow: Down 15">
            <a:extLst>
              <a:ext uri="{FF2B5EF4-FFF2-40B4-BE49-F238E27FC236}">
                <a16:creationId xmlns:a16="http://schemas.microsoft.com/office/drawing/2014/main" id="{36AE2E86-F150-E1B3-7484-01B6A68CC5D0}"/>
              </a:ext>
            </a:extLst>
          </p:cNvPr>
          <p:cNvSpPr/>
          <p:nvPr/>
        </p:nvSpPr>
        <p:spPr>
          <a:xfrm rot="15140127">
            <a:off x="4936093" y="1915441"/>
            <a:ext cx="45719" cy="157464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DF6105B3-8670-39EA-452E-DF82514A0DE3}"/>
              </a:ext>
            </a:extLst>
          </p:cNvPr>
          <p:cNvSpPr/>
          <p:nvPr/>
        </p:nvSpPr>
        <p:spPr>
          <a:xfrm rot="18021430">
            <a:off x="4797102" y="3565118"/>
            <a:ext cx="45719" cy="157464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5537685A-6094-B3FE-63C1-6EF00482EAF8}"/>
              </a:ext>
            </a:extLst>
          </p:cNvPr>
          <p:cNvSpPr/>
          <p:nvPr/>
        </p:nvSpPr>
        <p:spPr>
          <a:xfrm rot="16200000" flipH="1">
            <a:off x="8388489" y="952446"/>
            <a:ext cx="50429" cy="860986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Arrow: Down 18">
            <a:extLst>
              <a:ext uri="{FF2B5EF4-FFF2-40B4-BE49-F238E27FC236}">
                <a16:creationId xmlns:a16="http://schemas.microsoft.com/office/drawing/2014/main" id="{4604844C-7FDD-C3B2-20A0-2689A9EACC1D}"/>
              </a:ext>
            </a:extLst>
          </p:cNvPr>
          <p:cNvSpPr/>
          <p:nvPr/>
        </p:nvSpPr>
        <p:spPr>
          <a:xfrm rot="16200000" flipH="1">
            <a:off x="8461362" y="4498001"/>
            <a:ext cx="50425" cy="71524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ECF19046-1AA4-A7F1-8F38-D8518ECF30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5432640"/>
              </p:ext>
            </p:extLst>
          </p:nvPr>
        </p:nvGraphicFramePr>
        <p:xfrm>
          <a:off x="8989937" y="841394"/>
          <a:ext cx="2887736" cy="1569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3868">
                  <a:extLst>
                    <a:ext uri="{9D8B030D-6E8A-4147-A177-3AD203B41FA5}">
                      <a16:colId xmlns:a16="http://schemas.microsoft.com/office/drawing/2014/main" val="1098478104"/>
                    </a:ext>
                  </a:extLst>
                </a:gridCol>
                <a:gridCol w="1443868">
                  <a:extLst>
                    <a:ext uri="{9D8B030D-6E8A-4147-A177-3AD203B41FA5}">
                      <a16:colId xmlns:a16="http://schemas.microsoft.com/office/drawing/2014/main" val="2186683786"/>
                    </a:ext>
                  </a:extLst>
                </a:gridCol>
              </a:tblGrid>
              <a:tr h="156633">
                <a:tc gridSpan="2">
                  <a:txBody>
                    <a:bodyPr/>
                    <a:lstStyle/>
                    <a:p>
                      <a:pPr algn="ctr"/>
                      <a:r>
                        <a:rPr lang="en-GB" dirty="0"/>
                        <a:t>Large Area Telescope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1754374"/>
                  </a:ext>
                </a:extLst>
              </a:tr>
              <a:tr h="156633">
                <a:tc>
                  <a:txBody>
                    <a:bodyPr/>
                    <a:lstStyle/>
                    <a:p>
                      <a:r>
                        <a:rPr lang="en-GB" sz="1100" b="1" dirty="0"/>
                        <a:t>Energy range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100 MeV – 300 GeV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285511"/>
                  </a:ext>
                </a:extLst>
              </a:tr>
              <a:tr h="156633">
                <a:tc>
                  <a:txBody>
                    <a:bodyPr/>
                    <a:lstStyle/>
                    <a:p>
                      <a:r>
                        <a:rPr lang="en-GB" sz="1100" b="1" dirty="0"/>
                        <a:t>Angular resolution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3.5° (100 MeV)</a:t>
                      </a:r>
                    </a:p>
                    <a:p>
                      <a:r>
                        <a:rPr lang="en-GB" sz="1100" dirty="0"/>
                        <a:t>&lt;0.15° ( &gt;10 GeV)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5324693"/>
                  </a:ext>
                </a:extLst>
              </a:tr>
              <a:tr h="156633">
                <a:tc>
                  <a:txBody>
                    <a:bodyPr/>
                    <a:lstStyle/>
                    <a:p>
                      <a:r>
                        <a:rPr lang="en-GB" sz="1100" b="1" dirty="0"/>
                        <a:t>Energy resolution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&lt;10%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9333755"/>
                  </a:ext>
                </a:extLst>
              </a:tr>
              <a:tr h="156633">
                <a:tc>
                  <a:txBody>
                    <a:bodyPr/>
                    <a:lstStyle/>
                    <a:p>
                      <a:r>
                        <a:rPr lang="en-GB" sz="1100" b="1" dirty="0"/>
                        <a:t>Detection method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Pair production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3857965"/>
                  </a:ext>
                </a:extLst>
              </a:tr>
            </a:tbl>
          </a:graphicData>
        </a:graphic>
      </p:graphicFrame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54F00F9C-80B8-D004-7673-DEDB5B5A55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4175921"/>
              </p:ext>
            </p:extLst>
          </p:nvPr>
        </p:nvGraphicFramePr>
        <p:xfrm>
          <a:off x="8989937" y="4146399"/>
          <a:ext cx="3042352" cy="1569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1176">
                  <a:extLst>
                    <a:ext uri="{9D8B030D-6E8A-4147-A177-3AD203B41FA5}">
                      <a16:colId xmlns:a16="http://schemas.microsoft.com/office/drawing/2014/main" val="1098478104"/>
                    </a:ext>
                  </a:extLst>
                </a:gridCol>
                <a:gridCol w="1521176">
                  <a:extLst>
                    <a:ext uri="{9D8B030D-6E8A-4147-A177-3AD203B41FA5}">
                      <a16:colId xmlns:a16="http://schemas.microsoft.com/office/drawing/2014/main" val="2186683786"/>
                    </a:ext>
                  </a:extLst>
                </a:gridCol>
              </a:tblGrid>
              <a:tr h="156633">
                <a:tc gridSpan="2">
                  <a:txBody>
                    <a:bodyPr/>
                    <a:lstStyle/>
                    <a:p>
                      <a:pPr algn="ctr"/>
                      <a:r>
                        <a:rPr lang="en-GB" dirty="0"/>
                        <a:t>Gamma Ray Burst Monitor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1754374"/>
                  </a:ext>
                </a:extLst>
              </a:tr>
              <a:tr h="156633">
                <a:tc>
                  <a:txBody>
                    <a:bodyPr/>
                    <a:lstStyle/>
                    <a:p>
                      <a:r>
                        <a:rPr lang="en-GB" sz="1100" b="1" dirty="0"/>
                        <a:t>Energy range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10 KeV – 25 MeV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285511"/>
                  </a:ext>
                </a:extLst>
              </a:tr>
              <a:tr h="156633">
                <a:tc>
                  <a:txBody>
                    <a:bodyPr/>
                    <a:lstStyle/>
                    <a:p>
                      <a:r>
                        <a:rPr lang="en-GB" sz="1100" b="1" dirty="0"/>
                        <a:t>Angular resolution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15° ( Alert)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/>
                        <a:t>3° (Final)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5324693"/>
                  </a:ext>
                </a:extLst>
              </a:tr>
              <a:tr h="156633">
                <a:tc>
                  <a:txBody>
                    <a:bodyPr/>
                    <a:lstStyle/>
                    <a:p>
                      <a:r>
                        <a:rPr lang="en-GB" sz="1100" b="1" dirty="0"/>
                        <a:t>Energy resolution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&lt;10%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9333755"/>
                  </a:ext>
                </a:extLst>
              </a:tr>
              <a:tr h="156633">
                <a:tc>
                  <a:txBody>
                    <a:bodyPr/>
                    <a:lstStyle/>
                    <a:p>
                      <a:r>
                        <a:rPr lang="en-GB" sz="1100" b="1" dirty="0"/>
                        <a:t>Detection method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Scintillation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3857965"/>
                  </a:ext>
                </a:extLst>
              </a:tr>
            </a:tbl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4F3A4B65-B0F3-D5FA-0E02-76EE4CA95B5D}"/>
              </a:ext>
            </a:extLst>
          </p:cNvPr>
          <p:cNvSpPr txBox="1"/>
          <p:nvPr/>
        </p:nvSpPr>
        <p:spPr>
          <a:xfrm>
            <a:off x="361949" y="1133475"/>
            <a:ext cx="5148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/>
              <a:t>Fermi is the only open-science space-based telescope doing dedicated gamma ray observation.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73A9E19-A7FD-23A2-7A64-82FACC66A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91FFD-D7C2-48F7-AAB7-0132F5112A21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82705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AAFC89-25A4-5DFB-EC85-D68DFB2372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4A60215C-B35D-DD7A-75E9-42284236AFA3}"/>
              </a:ext>
            </a:extLst>
          </p:cNvPr>
          <p:cNvSpPr txBox="1">
            <a:spLocks/>
          </p:cNvSpPr>
          <p:nvPr/>
        </p:nvSpPr>
        <p:spPr>
          <a:xfrm>
            <a:off x="104013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Data Analysis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4723E29-E12D-9E3E-7953-7090FC1224E0}"/>
              </a:ext>
            </a:extLst>
          </p:cNvPr>
          <p:cNvSpPr/>
          <p:nvPr/>
        </p:nvSpPr>
        <p:spPr>
          <a:xfrm>
            <a:off x="1019174" y="1181100"/>
            <a:ext cx="2695575" cy="1219200"/>
          </a:xfrm>
          <a:prstGeom prst="round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t"/>
          <a:lstStyle/>
          <a:p>
            <a:pPr algn="ctr"/>
            <a:r>
              <a:rPr lang="en-GB" u="sng" dirty="0"/>
              <a:t>Data</a:t>
            </a:r>
          </a:p>
          <a:p>
            <a:pPr algn="ctr"/>
            <a:endParaRPr lang="en-GB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dirty="0"/>
              <a:t>Weekly photon files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dirty="0"/>
              <a:t>Weekly spacecraft files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471130A-2547-7FA8-DEEA-2E05B64E37A2}"/>
              </a:ext>
            </a:extLst>
          </p:cNvPr>
          <p:cNvSpPr/>
          <p:nvPr/>
        </p:nvSpPr>
        <p:spPr>
          <a:xfrm>
            <a:off x="609598" y="2590800"/>
            <a:ext cx="3657602" cy="2276475"/>
          </a:xfrm>
          <a:prstGeom prst="round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t"/>
          <a:lstStyle/>
          <a:p>
            <a:pPr algn="ctr"/>
            <a:r>
              <a:rPr lang="en-GB" u="sng" dirty="0"/>
              <a:t>Recipe</a:t>
            </a:r>
          </a:p>
          <a:p>
            <a:pPr algn="ctr"/>
            <a:endParaRPr lang="en-GB" u="sng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/>
              <a:t>Photon selection in 10° ROI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/>
              <a:t>Exposure calculation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/>
              <a:t>Model Selection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/>
              <a:t>Forward folding with IRF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 err="1"/>
              <a:t>Unbinned</a:t>
            </a:r>
            <a:r>
              <a:rPr lang="en-GB" dirty="0"/>
              <a:t> Likelihood analysis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7C2D99B-F5B6-528C-1E34-2985CAE2B4ED}"/>
              </a:ext>
            </a:extLst>
          </p:cNvPr>
          <p:cNvSpPr/>
          <p:nvPr/>
        </p:nvSpPr>
        <p:spPr>
          <a:xfrm>
            <a:off x="909636" y="5057775"/>
            <a:ext cx="2924175" cy="1385094"/>
          </a:xfrm>
          <a:prstGeom prst="round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t"/>
          <a:lstStyle/>
          <a:p>
            <a:pPr algn="ctr"/>
            <a:r>
              <a:rPr lang="en-GB" u="sng" dirty="0"/>
              <a:t>Result</a:t>
            </a:r>
          </a:p>
          <a:p>
            <a:pPr algn="ctr"/>
            <a:endParaRPr lang="en-GB" u="sng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/>
              <a:t>Best fit parameter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/>
              <a:t>Spectral energy density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7A1CA09-60A2-ADC6-4C95-26F08FB340B8}"/>
              </a:ext>
            </a:extLst>
          </p:cNvPr>
          <p:cNvGrpSpPr/>
          <p:nvPr/>
        </p:nvGrpSpPr>
        <p:grpSpPr>
          <a:xfrm>
            <a:off x="5094636" y="250756"/>
            <a:ext cx="6078190" cy="3129095"/>
            <a:chOff x="4748972" y="1704976"/>
            <a:chExt cx="7148093" cy="4254613"/>
          </a:xfrm>
        </p:grpSpPr>
        <p:pic>
          <p:nvPicPr>
            <p:cNvPr id="15" name="Picture 14" descr="A diagram of the sun and moon&#10;&#10;Description automatically generated">
              <a:extLst>
                <a:ext uri="{FF2B5EF4-FFF2-40B4-BE49-F238E27FC236}">
                  <a16:creationId xmlns:a16="http://schemas.microsoft.com/office/drawing/2014/main" id="{EBAF0EC8-D0C2-D043-99A7-2D5E4888F3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48972" y="1704976"/>
              <a:ext cx="7148093" cy="3882134"/>
            </a:xfrm>
            <a:prstGeom prst="rect">
              <a:avLst/>
            </a:prstGeom>
          </p:spPr>
        </p:pic>
        <p:pic>
          <p:nvPicPr>
            <p:cNvPr id="17" name="Picture 16" descr="A blue and orange light&#10;&#10;AI-generated content may be incorrect.">
              <a:extLst>
                <a:ext uri="{FF2B5EF4-FFF2-40B4-BE49-F238E27FC236}">
                  <a16:creationId xmlns:a16="http://schemas.microsoft.com/office/drawing/2014/main" id="{E58FEBC5-502C-69C5-2E00-8D0E170636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3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4614" y="1828799"/>
              <a:ext cx="6952451" cy="3570986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7856C35-8299-7228-74A7-DED90CF3EAE6}"/>
                </a:ext>
              </a:extLst>
            </p:cNvPr>
            <p:cNvSpPr txBox="1"/>
            <p:nvPr/>
          </p:nvSpPr>
          <p:spPr>
            <a:xfrm>
              <a:off x="7125439" y="5527546"/>
              <a:ext cx="3016198" cy="4320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i="1" dirty="0"/>
                <a:t>Flare observation profile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DE0617B-898E-415D-3F55-3719BD54076E}"/>
              </a:ext>
            </a:extLst>
          </p:cNvPr>
          <p:cNvGrpSpPr/>
          <p:nvPr/>
        </p:nvGrpSpPr>
        <p:grpSpPr>
          <a:xfrm>
            <a:off x="4732016" y="3512963"/>
            <a:ext cx="3484894" cy="3089623"/>
            <a:chOff x="6755969" y="3517621"/>
            <a:chExt cx="3484894" cy="3089623"/>
          </a:xfrm>
        </p:grpSpPr>
        <p:pic>
          <p:nvPicPr>
            <p:cNvPr id="20" name="Picture 19" descr="A red and yellow dot&#10;&#10;Description automatically generated">
              <a:extLst>
                <a:ext uri="{FF2B5EF4-FFF2-40B4-BE49-F238E27FC236}">
                  <a16:creationId xmlns:a16="http://schemas.microsoft.com/office/drawing/2014/main" id="{E08EE703-7C13-C349-7B55-750A541B2B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2879" t="7570" r="15671" b="4489"/>
            <a:stretch/>
          </p:blipFill>
          <p:spPr>
            <a:xfrm>
              <a:off x="6755969" y="3517621"/>
              <a:ext cx="2924175" cy="2699307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8F40CC2-4078-8695-4B11-7402F32A43F9}"/>
                </a:ext>
              </a:extLst>
            </p:cNvPr>
            <p:cNvSpPr txBox="1"/>
            <p:nvPr/>
          </p:nvSpPr>
          <p:spPr>
            <a:xfrm>
              <a:off x="6755969" y="6237912"/>
              <a:ext cx="34848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i="1" dirty="0"/>
                <a:t>Quiet Sun gamma ray emission</a:t>
              </a: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0A12EBB-3294-9A9E-A7B8-FDD57C4A3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91FFD-D7C2-48F7-AAB7-0132F5112A21}" type="slidenum">
              <a:rPr lang="en-GB" smtClean="0"/>
              <a:t>7</a:t>
            </a:fld>
            <a:endParaRPr lang="en-GB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29F94DE-71E5-1229-F3B6-D67BB71BC8BA}"/>
              </a:ext>
            </a:extLst>
          </p:cNvPr>
          <p:cNvSpPr/>
          <p:nvPr/>
        </p:nvSpPr>
        <p:spPr>
          <a:xfrm>
            <a:off x="8532381" y="3935422"/>
            <a:ext cx="2295525" cy="155670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0" i="0" dirty="0">
                <a:solidFill>
                  <a:schemeClr val="bg1"/>
                </a:solidFill>
                <a:effectLst/>
                <a:latin typeface="+mj-lt"/>
              </a:rPr>
              <a:t>45</a:t>
            </a:r>
            <a:r>
              <a:rPr lang="en-GB" dirty="0">
                <a:latin typeface="+mj-lt"/>
              </a:rPr>
              <a:t> </a:t>
            </a:r>
          </a:p>
          <a:p>
            <a:pPr algn="ctr"/>
            <a:r>
              <a:rPr lang="en-GB" sz="1600" dirty="0">
                <a:latin typeface="+mj-lt"/>
              </a:rPr>
              <a:t>Solar flares detected by </a:t>
            </a:r>
            <a:r>
              <a:rPr lang="en-GB" sz="1600" dirty="0" err="1">
                <a:latin typeface="+mj-lt"/>
              </a:rPr>
              <a:t>FermiLAT</a:t>
            </a:r>
            <a:r>
              <a:rPr lang="en-GB" sz="1600" dirty="0">
                <a:latin typeface="+mj-lt"/>
              </a:rPr>
              <a:t> 2010 – 2018</a:t>
            </a:r>
          </a:p>
          <a:p>
            <a:pPr algn="ctr"/>
            <a:r>
              <a:rPr lang="en-GB" sz="1600" dirty="0">
                <a:latin typeface="+mj-lt"/>
              </a:rPr>
              <a:t>(</a:t>
            </a:r>
            <a:r>
              <a:rPr lang="en-GB" sz="1100" i="1" dirty="0">
                <a:latin typeface="+mj-lt"/>
              </a:rPr>
              <a:t>Source – </a:t>
            </a:r>
            <a:r>
              <a:rPr lang="en-GB" sz="1100" i="1" dirty="0" err="1">
                <a:latin typeface="+mj-lt"/>
              </a:rPr>
              <a:t>FermiLAT</a:t>
            </a:r>
            <a:r>
              <a:rPr lang="en-GB" sz="1100" i="1" dirty="0">
                <a:latin typeface="+mj-lt"/>
              </a:rPr>
              <a:t> solar flare catalogue</a:t>
            </a:r>
            <a:r>
              <a:rPr lang="en-GB" sz="1600" dirty="0">
                <a:latin typeface="+mj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5568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2763D6-2EC6-1FDF-B30E-5B1D25A65B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50A7917-8B86-4444-9651-751AAE2DFC23}"/>
              </a:ext>
            </a:extLst>
          </p:cNvPr>
          <p:cNvSpPr txBox="1">
            <a:spLocks/>
          </p:cNvSpPr>
          <p:nvPr/>
        </p:nvSpPr>
        <p:spPr>
          <a:xfrm>
            <a:off x="104013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Spectral Information</a:t>
            </a:r>
          </a:p>
        </p:txBody>
      </p:sp>
      <p:pic>
        <p:nvPicPr>
          <p:cNvPr id="10" name="Picture 9" descr="A graph of a solar flare sed&#10;&#10;AI-generated content may be incorrect.">
            <a:extLst>
              <a:ext uri="{FF2B5EF4-FFF2-40B4-BE49-F238E27FC236}">
                <a16:creationId xmlns:a16="http://schemas.microsoft.com/office/drawing/2014/main" id="{24F4E5A3-A246-4452-1BF6-9C124EA795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446" y="1295622"/>
            <a:ext cx="5679629" cy="4590654"/>
          </a:xfrm>
          <a:prstGeom prst="rect">
            <a:avLst/>
          </a:prstGeom>
        </p:spPr>
      </p:pic>
      <p:pic>
        <p:nvPicPr>
          <p:cNvPr id="12" name="Picture 11" descr="A graph of a solar flare sed&#10;&#10;AI-generated content may be incorrect.">
            <a:extLst>
              <a:ext uri="{FF2B5EF4-FFF2-40B4-BE49-F238E27FC236}">
                <a16:creationId xmlns:a16="http://schemas.microsoft.com/office/drawing/2014/main" id="{FA6ECE43-0D95-C8DB-818D-CFFC0361E7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13" y="1325563"/>
            <a:ext cx="5679628" cy="459065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6D23B79-295A-D321-8C46-2918BCDBD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91FFD-D7C2-48F7-AAB7-0132F5112A21}" type="slidenum">
              <a:rPr lang="en-GB" smtClean="0"/>
              <a:t>8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C50299-D897-2C4E-9286-A8A20F0B35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8768" y="136525"/>
            <a:ext cx="3270307" cy="92768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0093866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4DD9F3-690B-4BA3-ECCB-AF88FE3F02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0291802-918A-ED13-9B75-CF24D96DC6DE}"/>
              </a:ext>
            </a:extLst>
          </p:cNvPr>
          <p:cNvSpPr txBox="1">
            <a:spLocks/>
          </p:cNvSpPr>
          <p:nvPr/>
        </p:nvSpPr>
        <p:spPr>
          <a:xfrm>
            <a:off x="104013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Fermi Solar flare results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0432144-83A9-B947-0BFD-AB86A0C2A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91FFD-D7C2-48F7-AAB7-0132F5112A21}" type="slidenum">
              <a:rPr lang="en-GB" smtClean="0"/>
              <a:t>9</a:t>
            </a:fld>
            <a:endParaRPr lang="en-GB"/>
          </a:p>
        </p:txBody>
      </p:sp>
      <p:pic>
        <p:nvPicPr>
          <p:cNvPr id="11" name="Picture 10" descr="A graph with numbers and lines&#10;&#10;AI-generated content may be incorrect.">
            <a:extLst>
              <a:ext uri="{FF2B5EF4-FFF2-40B4-BE49-F238E27FC236}">
                <a16:creationId xmlns:a16="http://schemas.microsoft.com/office/drawing/2014/main" id="{2FDF994F-11E5-8C10-93B9-3E0A9CBCC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53" y="1325563"/>
            <a:ext cx="5598419" cy="4335185"/>
          </a:xfrm>
          <a:prstGeom prst="rect">
            <a:avLst/>
          </a:prstGeom>
        </p:spPr>
      </p:pic>
      <p:pic>
        <p:nvPicPr>
          <p:cNvPr id="13" name="Picture 12" descr="A graph of energy with lines and numbers&#10;&#10;AI-generated content may be incorrect.">
            <a:extLst>
              <a:ext uri="{FF2B5EF4-FFF2-40B4-BE49-F238E27FC236}">
                <a16:creationId xmlns:a16="http://schemas.microsoft.com/office/drawing/2014/main" id="{8750046A-161A-2D5A-FD50-E90E1F9280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849" y="1381007"/>
            <a:ext cx="5394552" cy="4279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7741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TM04033929[[fn=Slate]]</Template>
  <TotalTime>8078</TotalTime>
  <Words>528</Words>
  <Application>Microsoft Office PowerPoint</Application>
  <PresentationFormat>Widescreen</PresentationFormat>
  <Paragraphs>134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Aptos</vt:lpstr>
      <vt:lpstr>Aptos Display</vt:lpstr>
      <vt:lpstr>Arial</vt:lpstr>
      <vt:lpstr>Office Theme</vt:lpstr>
      <vt:lpstr>PowerPoint Presentation</vt:lpstr>
      <vt:lpstr>Outline</vt:lpstr>
      <vt:lpstr>Importance of Space Weather</vt:lpstr>
      <vt:lpstr>Solar Activity (Thermal Emission)</vt:lpstr>
      <vt:lpstr>Solar Activity (Non-Thermal Emission)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NAYAK, AMRIT P.</dc:creator>
  <cp:lastModifiedBy>NAYAK, AMRIT P.</cp:lastModifiedBy>
  <cp:revision>2</cp:revision>
  <dcterms:created xsi:type="dcterms:W3CDTF">2025-07-03T10:59:50Z</dcterms:created>
  <dcterms:modified xsi:type="dcterms:W3CDTF">2025-07-09T07:27:43Z</dcterms:modified>
</cp:coreProperties>
</file>