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27B_CC97EF92.xml" ContentType="application/vnd.ms-powerpoint.comments+xml"/>
  <Override PartName="/ppt/notesSlides/notesSlide8.xml" ContentType="application/vnd.openxmlformats-officedocument.presentationml.notesSlide+xml"/>
  <Override PartName="/ppt/comments/modernComment_314_1D49AFAC.xml" ContentType="application/vnd.ms-powerpoint.comments+xml"/>
  <Override PartName="/ppt/notesSlides/notesSlide9.xml" ContentType="application/vnd.openxmlformats-officedocument.presentationml.notesSlide+xml"/>
  <Override PartName="/ppt/comments/modernComment_32B_7A69A650.xml" ContentType="application/vnd.ms-powerpoint.comments+xml"/>
  <Override PartName="/ppt/notesSlides/notesSlide10.xml" ContentType="application/vnd.openxmlformats-officedocument.presentationml.notesSlide+xml"/>
  <Override PartName="/ppt/comments/modernComment_32C_7A6F7B5B.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276_AC0865B2.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687" r:id="rId4"/>
    <p:sldId id="674" r:id="rId5"/>
    <p:sldId id="525" r:id="rId6"/>
    <p:sldId id="787" r:id="rId7"/>
    <p:sldId id="635" r:id="rId8"/>
    <p:sldId id="788" r:id="rId9"/>
    <p:sldId id="811" r:id="rId10"/>
    <p:sldId id="812" r:id="rId11"/>
    <p:sldId id="805" r:id="rId12"/>
    <p:sldId id="797" r:id="rId13"/>
    <p:sldId id="796" r:id="rId14"/>
    <p:sldId id="794" r:id="rId15"/>
    <p:sldId id="800" r:id="rId16"/>
    <p:sldId id="809" r:id="rId17"/>
    <p:sldId id="815" r:id="rId18"/>
    <p:sldId id="816" r:id="rId19"/>
    <p:sldId id="804" r:id="rId20"/>
    <p:sldId id="792" r:id="rId21"/>
    <p:sldId id="819" r:id="rId22"/>
    <p:sldId id="630" r:id="rId23"/>
    <p:sldId id="817" r:id="rId24"/>
    <p:sldId id="818" r:id="rId25"/>
    <p:sldId id="52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5F5B4F-F5B1-E230-AAB7-14176BA24841}" name="Nicholas Boardman" initials="NB" userId="8e387bda88b9868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p:restoredTop sz="85308"/>
  </p:normalViewPr>
  <p:slideViewPr>
    <p:cSldViewPr snapToGrid="0">
      <p:cViewPr varScale="1">
        <p:scale>
          <a:sx n="95" d="100"/>
          <a:sy n="95" d="100"/>
        </p:scale>
        <p:origin x="9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276_AC0865B2.xml><?xml version="1.0" encoding="utf-8"?>
<p188:cmLst xmlns:a="http://schemas.openxmlformats.org/drawingml/2006/main" xmlns:r="http://schemas.openxmlformats.org/officeDocument/2006/relationships" xmlns:p188="http://schemas.microsoft.com/office/powerpoint/2018/8/main">
  <p188:cm id="{BD0915DE-16E8-F248-9308-EC325CADD62A}" authorId="{CE5F5B4F-F5B1-E230-AAB7-14176BA24841}" created="2023-09-30T14:08:53.254">
    <pc:sldMkLst xmlns:pc="http://schemas.microsoft.com/office/powerpoint/2013/main/command">
      <pc:docMk/>
      <pc:sldMk cId="3114072642" sldId="584"/>
    </pc:sldMkLst>
    <p188:replyLst>
      <p188:reply id="{19BDCD81-696A-464D-ADF5-90534E841482}" authorId="{CE5F5B4F-F5B1-E230-AAB7-14176BA24841}" created="2023-10-01T10:42:56.090">
        <p188:txBody>
          <a:bodyPr/>
          <a:lstStyle/>
          <a:p>
            <a:r>
              <a:rPr lang="en-US"/>
              <a:t>Strikes me that I’m not really sure how N/O direct measurements work. I should look into that…</a:t>
            </a:r>
          </a:p>
        </p188:txBody>
      </p188:reply>
      <p188:reply id="{8D695A0D-3ED3-B743-ACA1-B57A0CE651DC}" authorId="{CE5F5B4F-F5B1-E230-AAB7-14176BA24841}" created="2023-10-01T12:30:24.808">
        <p188:txBody>
          <a:bodyPr/>
          <a:lstStyle/>
          <a:p>
            <a:r>
              <a:rPr lang="en-US"/>
              <a:t>Remove for Hong Kong version</a:t>
            </a:r>
          </a:p>
        </p188:txBody>
      </p188:reply>
    </p188:replyLst>
    <p188:txBody>
      <a:bodyPr/>
      <a:lstStyle/>
      <a:p>
        <a:r>
          <a:rPr lang="en-US"/>
          <a:t>Largely writes itself. Don’t spend too long here!</a:t>
        </a:r>
      </a:p>
    </p188:txBody>
  </p188:cm>
</p188:cmLst>
</file>

<file path=ppt/comments/modernComment_27B_CC97EF92.xml><?xml version="1.0" encoding="utf-8"?>
<p188:cmLst xmlns:a="http://schemas.openxmlformats.org/drawingml/2006/main" xmlns:r="http://schemas.openxmlformats.org/officeDocument/2006/relationships" xmlns:p188="http://schemas.microsoft.com/office/powerpoint/2018/8/main">
  <p188:cm id="{7CB06935-74A5-494B-B4D2-1D34428B9385}" authorId="{CE5F5B4F-F5B1-E230-AAB7-14176BA24841}" created="2024-08-18T12:05:27.928">
    <pc:sldMkLst xmlns:pc="http://schemas.microsoft.com/office/powerpoint/2013/main/command">
      <pc:docMk/>
      <pc:sldMk cId="3432509330" sldId="635"/>
    </pc:sldMkLst>
    <p188:txBody>
      <a:bodyPr/>
      <a:lstStyle/>
      <a:p>
        <a:r>
          <a:rPr lang="en-US"/>
          <a:t>These are light-weighted metallicities from pPXF. Note however that pipe3d gives very similar results, from my in prep. paper, so this isn’t just a pPXF thing.</a:t>
        </a:r>
      </a:p>
    </p188:txBody>
  </p188:cm>
</p188:cmLst>
</file>

<file path=ppt/comments/modernComment_314_1D49AFAC.xml><?xml version="1.0" encoding="utf-8"?>
<p188:cmLst xmlns:a="http://schemas.openxmlformats.org/drawingml/2006/main" xmlns:r="http://schemas.openxmlformats.org/officeDocument/2006/relationships" xmlns:p188="http://schemas.microsoft.com/office/powerpoint/2018/8/main">
  <p188:cm id="{E82E32E9-9D9D-154C-BC4B-D2F8B3E7CD9C}" authorId="{CE5F5B4F-F5B1-E230-AAB7-14176BA24841}" created="2024-08-18T12:05:27.928">
    <pc:sldMkLst xmlns:pc="http://schemas.microsoft.com/office/powerpoint/2013/main/command">
      <pc:docMk/>
      <pc:sldMk cId="3432509330" sldId="635"/>
    </pc:sldMkLst>
    <p188:txBody>
      <a:bodyPr/>
      <a:lstStyle/>
      <a:p>
        <a:r>
          <a:rPr lang="en-US"/>
          <a:t>These are light-weighted metallicities from pPXF. Note however that pipe3d gives very similar results, from my in prep. paper, so this isn’t just a pPXF thing.</a:t>
        </a:r>
      </a:p>
    </p188:txBody>
  </p188:cm>
</p188:cmLst>
</file>

<file path=ppt/comments/modernComment_32B_7A69A650.xml><?xml version="1.0" encoding="utf-8"?>
<p188:cmLst xmlns:a="http://schemas.openxmlformats.org/drawingml/2006/main" xmlns:r="http://schemas.openxmlformats.org/officeDocument/2006/relationships" xmlns:p188="http://schemas.microsoft.com/office/powerpoint/2018/8/main">
  <p188:cm id="{1D7D270A-51DB-F84C-8CC9-6E9C6F58C304}" authorId="{CE5F5B4F-F5B1-E230-AAB7-14176BA24841}" created="2024-08-18T12:05:27.928">
    <pc:sldMkLst xmlns:pc="http://schemas.microsoft.com/office/powerpoint/2013/main/command">
      <pc:docMk/>
      <pc:sldMk cId="3432509330" sldId="635"/>
    </pc:sldMkLst>
    <p188:txBody>
      <a:bodyPr/>
      <a:lstStyle/>
      <a:p>
        <a:r>
          <a:rPr lang="en-US"/>
          <a:t>These are light-weighted metallicities from pPXF. Note however that pipe3d gives very similar results, from my in prep. paper, so this isn’t just a pPXF thing.</a:t>
        </a:r>
      </a:p>
    </p188:txBody>
  </p188:cm>
</p188:cmLst>
</file>

<file path=ppt/comments/modernComment_32C_7A6F7B5B.xml><?xml version="1.0" encoding="utf-8"?>
<p188:cmLst xmlns:a="http://schemas.openxmlformats.org/drawingml/2006/main" xmlns:r="http://schemas.openxmlformats.org/officeDocument/2006/relationships" xmlns:p188="http://schemas.microsoft.com/office/powerpoint/2018/8/main">
  <p188:cm id="{8DE77731-FC4A-8F4C-BBB8-764EE839B94E}" authorId="{CE5F5B4F-F5B1-E230-AAB7-14176BA24841}" created="2024-08-18T12:05:27.928">
    <pc:sldMkLst xmlns:pc="http://schemas.microsoft.com/office/powerpoint/2013/main/command">
      <pc:docMk/>
      <pc:sldMk cId="3432509330" sldId="635"/>
    </pc:sldMkLst>
    <p188:txBody>
      <a:bodyPr/>
      <a:lstStyle/>
      <a:p>
        <a:r>
          <a:rPr lang="en-US"/>
          <a:t>These are light-weighted metallicities from pPXF. Note however that pipe3d gives very similar results, from my in prep. paper, so this isn’t just a pPXF thing.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CC31B-28EA-4B45-84DF-FB451FA6DC0F}" type="datetimeFigureOut">
              <a:rPr lang="en-US" smtClean="0"/>
              <a:t>7/7/25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9EB9E-B9A6-3046-B76D-AA8F7A562034}" type="slidenum">
              <a:rPr lang="en-US" smtClean="0"/>
              <a:t>‹#›</a:t>
            </a:fld>
            <a:endParaRPr lang="en-US"/>
          </a:p>
        </p:txBody>
      </p:sp>
    </p:spTree>
    <p:extLst>
      <p:ext uri="{BB962C8B-B14F-4D97-AF65-F5344CB8AC3E}">
        <p14:creationId xmlns:p14="http://schemas.microsoft.com/office/powerpoint/2010/main" val="112683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Introduce myself. For anyone who doesn’t know me, I’m a postdoc in St Andrews.  And I’m going to start with the key takeaway…</a:t>
            </a:r>
          </a:p>
          <a:p>
            <a:endParaRPr lang="en-US" dirty="0"/>
          </a:p>
        </p:txBody>
      </p:sp>
      <p:sp>
        <p:nvSpPr>
          <p:cNvPr id="4" name="Slide Number Placeholder 3"/>
          <p:cNvSpPr>
            <a:spLocks noGrp="1"/>
          </p:cNvSpPr>
          <p:nvPr>
            <p:ph type="sldNum" sz="quarter" idx="5"/>
          </p:nvPr>
        </p:nvSpPr>
        <p:spPr/>
        <p:txBody>
          <a:bodyPr/>
          <a:lstStyle/>
          <a:p>
            <a:fld id="{4199EB9E-B9A6-3046-B76D-AA8F7A562034}" type="slidenum">
              <a:rPr lang="en-US" smtClean="0"/>
              <a:t>1</a:t>
            </a:fld>
            <a:endParaRPr lang="en-US"/>
          </a:p>
        </p:txBody>
      </p:sp>
    </p:spTree>
    <p:extLst>
      <p:ext uri="{BB962C8B-B14F-4D97-AF65-F5344CB8AC3E}">
        <p14:creationId xmlns:p14="http://schemas.microsoft.com/office/powerpoint/2010/main" val="406640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14E65-DE87-5071-9A21-3C0A52540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BAD75-35CA-5E78-C250-038A8179A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BC618-1884-6EBA-BCA1-62BF1A32ED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why is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so predictive of different chemical abundance measures? Essentially, we believe this to be due to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relating tightly to star-formation history with in turn relates tightly to chemical evolution history. In this view, low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corresponds to late and gradual star-formation histories, with slow metal enrichment along with low final metallicities. High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corresponds to earlier SFHs, faster metal-enrichment and higher final metallicities…we should not however that N/O will also be affected due to N enrichment depending on metallicity, producing different tracks in N/O-metallicity space.</a:t>
            </a:r>
          </a:p>
          <a:p>
            <a:endParaRPr lang="en-US" dirty="0"/>
          </a:p>
        </p:txBody>
      </p:sp>
      <p:sp>
        <p:nvSpPr>
          <p:cNvPr id="4" name="Slide Number Placeholder 3">
            <a:extLst>
              <a:ext uri="{FF2B5EF4-FFF2-40B4-BE49-F238E27FC236}">
                <a16:creationId xmlns:a16="http://schemas.microsoft.com/office/drawing/2014/main" id="{386984EB-F128-B7E4-2933-F568C6C96CEA}"/>
              </a:ext>
            </a:extLst>
          </p:cNvPr>
          <p:cNvSpPr>
            <a:spLocks noGrp="1"/>
          </p:cNvSpPr>
          <p:nvPr>
            <p:ph type="sldNum" sz="quarter" idx="5"/>
          </p:nvPr>
        </p:nvSpPr>
        <p:spPr/>
        <p:txBody>
          <a:bodyPr/>
          <a:lstStyle/>
          <a:p>
            <a:fld id="{4199EB9E-B9A6-3046-B76D-AA8F7A562034}" type="slidenum">
              <a:rPr lang="en-US" smtClean="0"/>
              <a:t>10</a:t>
            </a:fld>
            <a:endParaRPr lang="en-US"/>
          </a:p>
        </p:txBody>
      </p:sp>
    </p:spTree>
    <p:extLst>
      <p:ext uri="{BB962C8B-B14F-4D97-AF65-F5344CB8AC3E}">
        <p14:creationId xmlns:p14="http://schemas.microsoft.com/office/powerpoint/2010/main" val="336711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BF3F9-1510-FC1D-976C-39EC14A92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B726E-0BBD-9708-9569-8137EFA5B5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AC72C-ADC2-EBA9-090A-E3B90690E1E5}"/>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And next we can consider why star-formation state seems to matter so much at a given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Or to put it another way, how can we interpret the so-called ‘</a:t>
            </a:r>
            <a:r>
              <a:rPr lang="en-GB" sz="1200" kern="1200" dirty="0" err="1">
                <a:solidFill>
                  <a:schemeClr val="tx1"/>
                </a:solidFill>
                <a:effectLst/>
                <a:latin typeface="+mn-lt"/>
                <a:ea typeface="+mn-ea"/>
                <a:cs typeface="+mn-cs"/>
              </a:rPr>
              <a:t>fundamentall</a:t>
            </a:r>
            <a:r>
              <a:rPr lang="en-GB" sz="1200" kern="1200" dirty="0">
                <a:solidFill>
                  <a:schemeClr val="tx1"/>
                </a:solidFill>
                <a:effectLst/>
                <a:latin typeface="+mn-lt"/>
                <a:ea typeface="+mn-ea"/>
                <a:cs typeface="+mn-cs"/>
              </a:rPr>
              <a:t>’ relations. In the case of low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we believe this to be driven by short-term variations in gas inflow histories, as for instance shown in the above cartoon, where an increased gas infall into one galaxy has caused their star-formation rates to diverge…</a:t>
            </a:r>
          </a:p>
        </p:txBody>
      </p:sp>
      <p:sp>
        <p:nvSpPr>
          <p:cNvPr id="4" name="Slide Number Placeholder 3">
            <a:extLst>
              <a:ext uri="{FF2B5EF4-FFF2-40B4-BE49-F238E27FC236}">
                <a16:creationId xmlns:a16="http://schemas.microsoft.com/office/drawing/2014/main" id="{B86A3242-F582-F820-DA44-F2082CD7F795}"/>
              </a:ext>
            </a:extLst>
          </p:cNvPr>
          <p:cNvSpPr>
            <a:spLocks noGrp="1"/>
          </p:cNvSpPr>
          <p:nvPr>
            <p:ph type="sldNum" sz="quarter" idx="5"/>
          </p:nvPr>
        </p:nvSpPr>
        <p:spPr/>
        <p:txBody>
          <a:bodyPr/>
          <a:lstStyle/>
          <a:p>
            <a:fld id="{4199EB9E-B9A6-3046-B76D-AA8F7A562034}" type="slidenum">
              <a:rPr lang="en-US" smtClean="0"/>
              <a:t>11</a:t>
            </a:fld>
            <a:endParaRPr lang="en-US"/>
          </a:p>
        </p:txBody>
      </p:sp>
    </p:spTree>
    <p:extLst>
      <p:ext uri="{BB962C8B-B14F-4D97-AF65-F5344CB8AC3E}">
        <p14:creationId xmlns:p14="http://schemas.microsoft.com/office/powerpoint/2010/main" val="122391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167C1-80B5-4376-AC01-8CC654EC1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A7805-BB08-8F2A-CBC8-F6F8DF908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88204-15EE-8467-676F-B1D1431BB7A2}"/>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And next we can consider why star-formation state seems to matter so much at a given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Or to put it another way, how can we interpret the so-called ‘</a:t>
            </a:r>
            <a:r>
              <a:rPr lang="en-GB" sz="1200" kern="1200" dirty="0" err="1">
                <a:solidFill>
                  <a:schemeClr val="tx1"/>
                </a:solidFill>
                <a:effectLst/>
                <a:latin typeface="+mn-lt"/>
                <a:ea typeface="+mn-ea"/>
                <a:cs typeface="+mn-cs"/>
              </a:rPr>
              <a:t>fundamentall</a:t>
            </a:r>
            <a:r>
              <a:rPr lang="en-GB" sz="1200" kern="1200" dirty="0">
                <a:solidFill>
                  <a:schemeClr val="tx1"/>
                </a:solidFill>
                <a:effectLst/>
                <a:latin typeface="+mn-lt"/>
                <a:ea typeface="+mn-ea"/>
                <a:cs typeface="+mn-cs"/>
              </a:rPr>
              <a:t>’ relations. In the case of low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we believe this to be driven by short-term variations in gas inflow histories, as for instance shown in the above cartoon, where an increased gas infall into one galaxy has caused their star-formation rates to diverge…</a:t>
            </a:r>
          </a:p>
        </p:txBody>
      </p:sp>
      <p:sp>
        <p:nvSpPr>
          <p:cNvPr id="4" name="Slide Number Placeholder 3">
            <a:extLst>
              <a:ext uri="{FF2B5EF4-FFF2-40B4-BE49-F238E27FC236}">
                <a16:creationId xmlns:a16="http://schemas.microsoft.com/office/drawing/2014/main" id="{10025D48-7B0D-69A8-0856-3E05A7CEE55D}"/>
              </a:ext>
            </a:extLst>
          </p:cNvPr>
          <p:cNvSpPr>
            <a:spLocks noGrp="1"/>
          </p:cNvSpPr>
          <p:nvPr>
            <p:ph type="sldNum" sz="quarter" idx="5"/>
          </p:nvPr>
        </p:nvSpPr>
        <p:spPr/>
        <p:txBody>
          <a:bodyPr/>
          <a:lstStyle/>
          <a:p>
            <a:fld id="{4199EB9E-B9A6-3046-B76D-AA8F7A562034}" type="slidenum">
              <a:rPr lang="en-US" smtClean="0"/>
              <a:t>12</a:t>
            </a:fld>
            <a:endParaRPr lang="en-US"/>
          </a:p>
        </p:txBody>
      </p:sp>
    </p:spTree>
    <p:extLst>
      <p:ext uri="{BB962C8B-B14F-4D97-AF65-F5344CB8AC3E}">
        <p14:creationId xmlns:p14="http://schemas.microsoft.com/office/powerpoint/2010/main" val="326414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98CFF-E0CB-0290-439A-171C1F45B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F5906-CF43-F4A1-8BD2-A6AF4A260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149F5-F40A-05EE-F34F-83A22155988B}"/>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And next we can consider why star-formation state seems to matter so much at a given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Or to put it another way, how can we interpret the so-called ‘</a:t>
            </a:r>
            <a:r>
              <a:rPr lang="en-GB" sz="1200" kern="1200" dirty="0" err="1">
                <a:solidFill>
                  <a:schemeClr val="tx1"/>
                </a:solidFill>
                <a:effectLst/>
                <a:latin typeface="+mn-lt"/>
                <a:ea typeface="+mn-ea"/>
                <a:cs typeface="+mn-cs"/>
              </a:rPr>
              <a:t>fundamentall</a:t>
            </a:r>
            <a:r>
              <a:rPr lang="en-GB" sz="1200" kern="1200" dirty="0">
                <a:solidFill>
                  <a:schemeClr val="tx1"/>
                </a:solidFill>
                <a:effectLst/>
                <a:latin typeface="+mn-lt"/>
                <a:ea typeface="+mn-ea"/>
                <a:cs typeface="+mn-cs"/>
              </a:rPr>
              <a:t>’ relations. In the case of low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we believe this to be driven by short-term variations in gas inflow histories, as for instance shown in the above cartoon, where an increased gas infall into one galaxy has caused their star-formation rates to diverge…</a:t>
            </a:r>
          </a:p>
        </p:txBody>
      </p:sp>
      <p:sp>
        <p:nvSpPr>
          <p:cNvPr id="4" name="Slide Number Placeholder 3">
            <a:extLst>
              <a:ext uri="{FF2B5EF4-FFF2-40B4-BE49-F238E27FC236}">
                <a16:creationId xmlns:a16="http://schemas.microsoft.com/office/drawing/2014/main" id="{0002E647-D455-C693-514F-CE4AF365892B}"/>
              </a:ext>
            </a:extLst>
          </p:cNvPr>
          <p:cNvSpPr>
            <a:spLocks noGrp="1"/>
          </p:cNvSpPr>
          <p:nvPr>
            <p:ph type="sldNum" sz="quarter" idx="5"/>
          </p:nvPr>
        </p:nvSpPr>
        <p:spPr/>
        <p:txBody>
          <a:bodyPr/>
          <a:lstStyle/>
          <a:p>
            <a:fld id="{4199EB9E-B9A6-3046-B76D-AA8F7A562034}" type="slidenum">
              <a:rPr lang="en-US" smtClean="0"/>
              <a:t>13</a:t>
            </a:fld>
            <a:endParaRPr lang="en-US"/>
          </a:p>
        </p:txBody>
      </p:sp>
    </p:spTree>
    <p:extLst>
      <p:ext uri="{BB962C8B-B14F-4D97-AF65-F5344CB8AC3E}">
        <p14:creationId xmlns:p14="http://schemas.microsoft.com/office/powerpoint/2010/main" val="2673770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7705C-B0AA-0DBF-C62E-17DA43BE6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8C88A-99FC-0202-305A-5871800F7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230E8E-AD71-A0E7-439C-91DBBB122896}"/>
              </a:ext>
            </a:extLst>
          </p:cNvPr>
          <p:cNvSpPr>
            <a:spLocks noGrp="1"/>
          </p:cNvSpPr>
          <p:nvPr>
            <p:ph type="body" idx="1"/>
          </p:nvPr>
        </p:nvSpPr>
        <p:spPr/>
        <p:txBody>
          <a:bodyPr/>
          <a:lstStyle/>
          <a:p>
            <a:r>
              <a:rPr lang="en-US" dirty="0"/>
              <a:t>Reveal these in stages; delete the Fe/H to prevent confusion; make clear these are ISM </a:t>
            </a:r>
            <a:r>
              <a:rPr lang="en-US" dirty="0" err="1"/>
              <a:t>abudnances</a:t>
            </a:r>
            <a:r>
              <a:rPr lang="en-US" dirty="0"/>
              <a:t>. Also, use block charts to make it easier to digest; can reveal low </a:t>
            </a:r>
            <a:r>
              <a:rPr lang="en-US" dirty="0" err="1"/>
              <a:t>Phi_e</a:t>
            </a:r>
            <a:r>
              <a:rPr lang="en-US" dirty="0"/>
              <a:t> and high </a:t>
            </a:r>
            <a:r>
              <a:rPr lang="en-US" dirty="0" err="1"/>
              <a:t>Phi_e</a:t>
            </a:r>
            <a:r>
              <a:rPr lang="en-US" dirty="0"/>
              <a:t> separately. </a:t>
            </a:r>
          </a:p>
        </p:txBody>
      </p:sp>
      <p:sp>
        <p:nvSpPr>
          <p:cNvPr id="4" name="Slide Number Placeholder 3">
            <a:extLst>
              <a:ext uri="{FF2B5EF4-FFF2-40B4-BE49-F238E27FC236}">
                <a16:creationId xmlns:a16="http://schemas.microsoft.com/office/drawing/2014/main" id="{36BD8DCC-2AC3-E3EB-BEFA-4D26A3A6D5AB}"/>
              </a:ext>
            </a:extLst>
          </p:cNvPr>
          <p:cNvSpPr>
            <a:spLocks noGrp="1"/>
          </p:cNvSpPr>
          <p:nvPr>
            <p:ph type="sldNum" sz="quarter" idx="5"/>
          </p:nvPr>
        </p:nvSpPr>
        <p:spPr/>
        <p:txBody>
          <a:bodyPr/>
          <a:lstStyle/>
          <a:p>
            <a:fld id="{4199EB9E-B9A6-3046-B76D-AA8F7A562034}" type="slidenum">
              <a:rPr lang="en-US" smtClean="0"/>
              <a:t>14</a:t>
            </a:fld>
            <a:endParaRPr lang="en-US"/>
          </a:p>
        </p:txBody>
      </p:sp>
    </p:spTree>
    <p:extLst>
      <p:ext uri="{BB962C8B-B14F-4D97-AF65-F5344CB8AC3E}">
        <p14:creationId xmlns:p14="http://schemas.microsoft.com/office/powerpoint/2010/main" val="494410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49D79-DE57-6B3E-76EC-C2875B68F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6C3C0-C050-45BA-8E0C-797538C5E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148A9-B38C-729D-33ED-09086F18380C}"/>
              </a:ext>
            </a:extLst>
          </p:cNvPr>
          <p:cNvSpPr>
            <a:spLocks noGrp="1"/>
          </p:cNvSpPr>
          <p:nvPr>
            <p:ph type="body" idx="1"/>
          </p:nvPr>
        </p:nvSpPr>
        <p:spPr/>
        <p:txBody>
          <a:bodyPr/>
          <a:lstStyle/>
          <a:p>
            <a:r>
              <a:rPr lang="en-US" dirty="0"/>
              <a:t>Reveal these in stages; delete the Fe/H to prevent confusion; make clear these are ISM </a:t>
            </a:r>
            <a:r>
              <a:rPr lang="en-US" dirty="0" err="1"/>
              <a:t>abudnances</a:t>
            </a:r>
            <a:r>
              <a:rPr lang="en-US" dirty="0"/>
              <a:t>. Also, use block charts to make it easier to digest; can reveal low </a:t>
            </a:r>
            <a:r>
              <a:rPr lang="en-US" dirty="0" err="1"/>
              <a:t>Phi_e</a:t>
            </a:r>
            <a:r>
              <a:rPr lang="en-US" dirty="0"/>
              <a:t> and high </a:t>
            </a:r>
            <a:r>
              <a:rPr lang="en-US" dirty="0" err="1"/>
              <a:t>Phi_e</a:t>
            </a:r>
            <a:r>
              <a:rPr lang="en-US" dirty="0"/>
              <a:t> separately. </a:t>
            </a:r>
          </a:p>
        </p:txBody>
      </p:sp>
      <p:sp>
        <p:nvSpPr>
          <p:cNvPr id="4" name="Slide Number Placeholder 3">
            <a:extLst>
              <a:ext uri="{FF2B5EF4-FFF2-40B4-BE49-F238E27FC236}">
                <a16:creationId xmlns:a16="http://schemas.microsoft.com/office/drawing/2014/main" id="{AC87AC43-49D5-0A73-51FC-5CFFFA09F7E6}"/>
              </a:ext>
            </a:extLst>
          </p:cNvPr>
          <p:cNvSpPr>
            <a:spLocks noGrp="1"/>
          </p:cNvSpPr>
          <p:nvPr>
            <p:ph type="sldNum" sz="quarter" idx="5"/>
          </p:nvPr>
        </p:nvSpPr>
        <p:spPr/>
        <p:txBody>
          <a:bodyPr/>
          <a:lstStyle/>
          <a:p>
            <a:fld id="{4199EB9E-B9A6-3046-B76D-AA8F7A562034}" type="slidenum">
              <a:rPr lang="en-US" smtClean="0"/>
              <a:t>15</a:t>
            </a:fld>
            <a:endParaRPr lang="en-US"/>
          </a:p>
        </p:txBody>
      </p:sp>
    </p:spTree>
    <p:extLst>
      <p:ext uri="{BB962C8B-B14F-4D97-AF65-F5344CB8AC3E}">
        <p14:creationId xmlns:p14="http://schemas.microsoft.com/office/powerpoint/2010/main" val="2485498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F556D-1024-1C8D-626C-87A6B27DB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F6553-AF73-D2C0-EED1-ECA0DC3A2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96032-D9FC-B39D-C786-5D58D001E6AE}"/>
              </a:ext>
            </a:extLst>
          </p:cNvPr>
          <p:cNvSpPr>
            <a:spLocks noGrp="1"/>
          </p:cNvSpPr>
          <p:nvPr>
            <p:ph type="body" idx="1"/>
          </p:nvPr>
        </p:nvSpPr>
        <p:spPr/>
        <p:txBody>
          <a:bodyPr/>
          <a:lstStyle/>
          <a:p>
            <a:r>
              <a:rPr lang="en-US" dirty="0"/>
              <a:t>Reveal these in stages; delete the Fe/H to prevent confusion; make clear these are ISM </a:t>
            </a:r>
            <a:r>
              <a:rPr lang="en-US" dirty="0" err="1"/>
              <a:t>abudnances</a:t>
            </a:r>
            <a:r>
              <a:rPr lang="en-US" dirty="0"/>
              <a:t>. Also, use block charts to make it easier to digest; can reveal low </a:t>
            </a:r>
            <a:r>
              <a:rPr lang="en-US" dirty="0" err="1"/>
              <a:t>Phi_e</a:t>
            </a:r>
            <a:r>
              <a:rPr lang="en-US" dirty="0"/>
              <a:t> and high </a:t>
            </a:r>
            <a:r>
              <a:rPr lang="en-US" dirty="0" err="1"/>
              <a:t>Phi_e</a:t>
            </a:r>
            <a:r>
              <a:rPr lang="en-US" dirty="0"/>
              <a:t> separately. </a:t>
            </a:r>
          </a:p>
        </p:txBody>
      </p:sp>
      <p:sp>
        <p:nvSpPr>
          <p:cNvPr id="4" name="Slide Number Placeholder 3">
            <a:extLst>
              <a:ext uri="{FF2B5EF4-FFF2-40B4-BE49-F238E27FC236}">
                <a16:creationId xmlns:a16="http://schemas.microsoft.com/office/drawing/2014/main" id="{9964892A-4721-BA5E-57E3-D5FDC2AA6778}"/>
              </a:ext>
            </a:extLst>
          </p:cNvPr>
          <p:cNvSpPr>
            <a:spLocks noGrp="1"/>
          </p:cNvSpPr>
          <p:nvPr>
            <p:ph type="sldNum" sz="quarter" idx="5"/>
          </p:nvPr>
        </p:nvSpPr>
        <p:spPr/>
        <p:txBody>
          <a:bodyPr/>
          <a:lstStyle/>
          <a:p>
            <a:fld id="{4199EB9E-B9A6-3046-B76D-AA8F7A562034}" type="slidenum">
              <a:rPr lang="en-US" smtClean="0"/>
              <a:t>16</a:t>
            </a:fld>
            <a:endParaRPr lang="en-US"/>
          </a:p>
        </p:txBody>
      </p:sp>
    </p:spTree>
    <p:extLst>
      <p:ext uri="{BB962C8B-B14F-4D97-AF65-F5344CB8AC3E}">
        <p14:creationId xmlns:p14="http://schemas.microsoft.com/office/powerpoint/2010/main" val="370619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3DB64-5E39-3B81-C0F8-364AAA5C6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D0406-E81E-B3A3-EEF1-80F348B4D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36F77-BDB5-7006-4213-680777A974A3}"/>
              </a:ext>
            </a:extLst>
          </p:cNvPr>
          <p:cNvSpPr>
            <a:spLocks noGrp="1"/>
          </p:cNvSpPr>
          <p:nvPr>
            <p:ph type="body" idx="1"/>
          </p:nvPr>
        </p:nvSpPr>
        <p:spPr/>
        <p:txBody>
          <a:bodyPr/>
          <a:lstStyle/>
          <a:p>
            <a:r>
              <a:rPr lang="en-US" dirty="0"/>
              <a:t>Emphasize top points if I’m running low on time…</a:t>
            </a:r>
          </a:p>
        </p:txBody>
      </p:sp>
      <p:sp>
        <p:nvSpPr>
          <p:cNvPr id="4" name="Slide Number Placeholder 3">
            <a:extLst>
              <a:ext uri="{FF2B5EF4-FFF2-40B4-BE49-F238E27FC236}">
                <a16:creationId xmlns:a16="http://schemas.microsoft.com/office/drawing/2014/main" id="{C8E7A020-F1BA-5993-3827-E6D9DCAD4666}"/>
              </a:ext>
            </a:extLst>
          </p:cNvPr>
          <p:cNvSpPr>
            <a:spLocks noGrp="1"/>
          </p:cNvSpPr>
          <p:nvPr>
            <p:ph type="sldNum" sz="quarter" idx="5"/>
          </p:nvPr>
        </p:nvSpPr>
        <p:spPr/>
        <p:txBody>
          <a:bodyPr/>
          <a:lstStyle/>
          <a:p>
            <a:fld id="{4199EB9E-B9A6-3046-B76D-AA8F7A562034}" type="slidenum">
              <a:rPr lang="en-US" smtClean="0"/>
              <a:t>17</a:t>
            </a:fld>
            <a:endParaRPr lang="en-US"/>
          </a:p>
        </p:txBody>
      </p:sp>
    </p:spTree>
    <p:extLst>
      <p:ext uri="{BB962C8B-B14F-4D97-AF65-F5344CB8AC3E}">
        <p14:creationId xmlns:p14="http://schemas.microsoft.com/office/powerpoint/2010/main" val="929796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4F920-7911-4036-687F-D21EF06D3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417AB-52E1-6F4B-F23C-01A0B82AC0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C1463-CACA-A494-DED7-B0A9F80116FB}"/>
              </a:ext>
            </a:extLst>
          </p:cNvPr>
          <p:cNvSpPr>
            <a:spLocks noGrp="1"/>
          </p:cNvSpPr>
          <p:nvPr>
            <p:ph type="body" idx="1"/>
          </p:nvPr>
        </p:nvSpPr>
        <p:spPr/>
        <p:txBody>
          <a:bodyPr/>
          <a:lstStyle/>
          <a:p>
            <a:r>
              <a:rPr lang="en-US" dirty="0"/>
              <a:t>Emphasize top points if I’m running low on time…</a:t>
            </a:r>
          </a:p>
        </p:txBody>
      </p:sp>
      <p:sp>
        <p:nvSpPr>
          <p:cNvPr id="4" name="Slide Number Placeholder 3">
            <a:extLst>
              <a:ext uri="{FF2B5EF4-FFF2-40B4-BE49-F238E27FC236}">
                <a16:creationId xmlns:a16="http://schemas.microsoft.com/office/drawing/2014/main" id="{1746DDC1-6BAB-BCF7-FEF4-F69AD98880FA}"/>
              </a:ext>
            </a:extLst>
          </p:cNvPr>
          <p:cNvSpPr>
            <a:spLocks noGrp="1"/>
          </p:cNvSpPr>
          <p:nvPr>
            <p:ph type="sldNum" sz="quarter" idx="5"/>
          </p:nvPr>
        </p:nvSpPr>
        <p:spPr/>
        <p:txBody>
          <a:bodyPr/>
          <a:lstStyle/>
          <a:p>
            <a:fld id="{4199EB9E-B9A6-3046-B76D-AA8F7A562034}" type="slidenum">
              <a:rPr lang="en-US" smtClean="0"/>
              <a:t>18</a:t>
            </a:fld>
            <a:endParaRPr lang="en-US"/>
          </a:p>
        </p:txBody>
      </p:sp>
    </p:spTree>
    <p:extLst>
      <p:ext uri="{BB962C8B-B14F-4D97-AF65-F5344CB8AC3E}">
        <p14:creationId xmlns:p14="http://schemas.microsoft.com/office/powerpoint/2010/main" val="1694348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76CA5-F3AA-AC32-CC90-7EA6588E5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5B311-4A04-D229-4F02-4AF3A5500F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E34CC-0569-9588-9DA2-379D5409BB37}"/>
              </a:ext>
            </a:extLst>
          </p:cNvPr>
          <p:cNvSpPr>
            <a:spLocks noGrp="1"/>
          </p:cNvSpPr>
          <p:nvPr>
            <p:ph type="body" idx="1"/>
          </p:nvPr>
        </p:nvSpPr>
        <p:spPr/>
        <p:txBody>
          <a:bodyPr/>
          <a:lstStyle/>
          <a:p>
            <a:r>
              <a:rPr lang="en-US" dirty="0"/>
              <a:t>Just leave up; I’ll be out of time.</a:t>
            </a:r>
          </a:p>
        </p:txBody>
      </p:sp>
      <p:sp>
        <p:nvSpPr>
          <p:cNvPr id="4" name="Slide Number Placeholder 3">
            <a:extLst>
              <a:ext uri="{FF2B5EF4-FFF2-40B4-BE49-F238E27FC236}">
                <a16:creationId xmlns:a16="http://schemas.microsoft.com/office/drawing/2014/main" id="{8304B456-42A0-E7DC-C70C-126AD5474CEF}"/>
              </a:ext>
            </a:extLst>
          </p:cNvPr>
          <p:cNvSpPr>
            <a:spLocks noGrp="1"/>
          </p:cNvSpPr>
          <p:nvPr>
            <p:ph type="sldNum" sz="quarter" idx="5"/>
          </p:nvPr>
        </p:nvSpPr>
        <p:spPr/>
        <p:txBody>
          <a:bodyPr/>
          <a:lstStyle/>
          <a:p>
            <a:fld id="{4199EB9E-B9A6-3046-B76D-AA8F7A562034}" type="slidenum">
              <a:rPr lang="en-US" smtClean="0"/>
              <a:t>19</a:t>
            </a:fld>
            <a:endParaRPr lang="en-US"/>
          </a:p>
        </p:txBody>
      </p:sp>
    </p:spTree>
    <p:extLst>
      <p:ext uri="{BB962C8B-B14F-4D97-AF65-F5344CB8AC3E}">
        <p14:creationId xmlns:p14="http://schemas.microsoft.com/office/powerpoint/2010/main" val="146555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I’ll actually start with what I want you to take away from this talk. Firstly, the parameter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 stellar mass divided by effective radius - is a key parameter for understanding gas phase chemical abundances. I will argue that this is due to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being tightly linked to the star-formation history of galaxies: with high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galaxies possessing earlier star-formation histories and low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galaxies possessing later star-formation histories. This is all based on low z observations but will have implications for higher-z work. </a:t>
            </a:r>
          </a:p>
          <a:p>
            <a:endParaRPr lang="en-US" dirty="0"/>
          </a:p>
        </p:txBody>
      </p:sp>
      <p:sp>
        <p:nvSpPr>
          <p:cNvPr id="4" name="Slide Number Placeholder 3"/>
          <p:cNvSpPr>
            <a:spLocks noGrp="1"/>
          </p:cNvSpPr>
          <p:nvPr>
            <p:ph type="sldNum" sz="quarter" idx="5"/>
          </p:nvPr>
        </p:nvSpPr>
        <p:spPr/>
        <p:txBody>
          <a:bodyPr/>
          <a:lstStyle/>
          <a:p>
            <a:fld id="{4199EB9E-B9A6-3046-B76D-AA8F7A562034}" type="slidenum">
              <a:rPr lang="en-US" smtClean="0"/>
              <a:t>2</a:t>
            </a:fld>
            <a:endParaRPr lang="en-US"/>
          </a:p>
        </p:txBody>
      </p:sp>
    </p:spTree>
    <p:extLst>
      <p:ext uri="{BB962C8B-B14F-4D97-AF65-F5344CB8AC3E}">
        <p14:creationId xmlns:p14="http://schemas.microsoft.com/office/powerpoint/2010/main" val="33400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7E552-DFEC-F799-00FA-DFB997BC5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2A237-CF2C-636D-5D6B-3E13EA248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787479-AA7A-D650-6B07-250C7CF8A2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Sample consists of galaxies with enough star-forming </a:t>
            </a:r>
            <a:r>
              <a:rPr lang="en-GB" sz="1200" kern="1200" dirty="0" err="1">
                <a:solidFill>
                  <a:schemeClr val="tx1"/>
                </a:solidFill>
                <a:effectLst/>
                <a:latin typeface="+mn-lt"/>
                <a:ea typeface="+mn-ea"/>
                <a:cs typeface="+mn-cs"/>
              </a:rPr>
              <a:t>MaNGA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spaxels</a:t>
            </a:r>
            <a:r>
              <a:rPr lang="en-GB" sz="1200" kern="1200" dirty="0">
                <a:solidFill>
                  <a:schemeClr val="tx1"/>
                </a:solidFill>
                <a:effectLst/>
                <a:latin typeface="+mn-lt"/>
                <a:ea typeface="+mn-ea"/>
                <a:cs typeface="+mn-cs"/>
              </a:rPr>
              <a:t> to reliably estimate O/H and N/O, resulting in a sample of star-forming galaxies. For each galaxy, we tracked the offset from the fitted star-forming sequence. M*, Re and light weighted [Z/H] all obtained from published </a:t>
            </a:r>
            <a:r>
              <a:rPr lang="en-GB" sz="1200" kern="1200" dirty="0" err="1">
                <a:solidFill>
                  <a:schemeClr val="tx1"/>
                </a:solidFill>
                <a:effectLst/>
                <a:latin typeface="+mn-lt"/>
                <a:ea typeface="+mn-ea"/>
                <a:cs typeface="+mn-cs"/>
              </a:rPr>
              <a:t>catalogs</a:t>
            </a:r>
            <a:endParaRPr lang="en-US" dirty="0"/>
          </a:p>
        </p:txBody>
      </p:sp>
      <p:sp>
        <p:nvSpPr>
          <p:cNvPr id="4" name="Slide Number Placeholder 3">
            <a:extLst>
              <a:ext uri="{FF2B5EF4-FFF2-40B4-BE49-F238E27FC236}">
                <a16:creationId xmlns:a16="http://schemas.microsoft.com/office/drawing/2014/main" id="{8E682B0E-DEF0-21BE-F0E1-706699188411}"/>
              </a:ext>
            </a:extLst>
          </p:cNvPr>
          <p:cNvSpPr>
            <a:spLocks noGrp="1"/>
          </p:cNvSpPr>
          <p:nvPr>
            <p:ph type="sldNum" sz="quarter" idx="5"/>
          </p:nvPr>
        </p:nvSpPr>
        <p:spPr/>
        <p:txBody>
          <a:bodyPr/>
          <a:lstStyle/>
          <a:p>
            <a:fld id="{4199EB9E-B9A6-3046-B76D-AA8F7A562034}" type="slidenum">
              <a:rPr lang="en-US" smtClean="0"/>
              <a:t>21</a:t>
            </a:fld>
            <a:endParaRPr lang="en-US"/>
          </a:p>
        </p:txBody>
      </p:sp>
    </p:spTree>
    <p:extLst>
      <p:ext uri="{BB962C8B-B14F-4D97-AF65-F5344CB8AC3E}">
        <p14:creationId xmlns:p14="http://schemas.microsoft.com/office/powerpoint/2010/main" val="82035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99EB9E-B9A6-3046-B76D-AA8F7A562034}" type="slidenum">
              <a:rPr lang="en-US" smtClean="0"/>
              <a:t>23</a:t>
            </a:fld>
            <a:endParaRPr lang="en-US"/>
          </a:p>
        </p:txBody>
      </p:sp>
    </p:spTree>
    <p:extLst>
      <p:ext uri="{BB962C8B-B14F-4D97-AF65-F5344CB8AC3E}">
        <p14:creationId xmlns:p14="http://schemas.microsoft.com/office/powerpoint/2010/main" val="3170505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4E211-67AC-6B52-0777-454A9B871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433F2-8889-77CA-E72F-99599AD39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EA470-8BAA-46E0-CD6D-C3AE651013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01E732-7E81-1D03-149F-ED680CE2F73E}"/>
              </a:ext>
            </a:extLst>
          </p:cNvPr>
          <p:cNvSpPr>
            <a:spLocks noGrp="1"/>
          </p:cNvSpPr>
          <p:nvPr>
            <p:ph type="sldNum" sz="quarter" idx="5"/>
          </p:nvPr>
        </p:nvSpPr>
        <p:spPr/>
        <p:txBody>
          <a:bodyPr/>
          <a:lstStyle/>
          <a:p>
            <a:fld id="{4199EB9E-B9A6-3046-B76D-AA8F7A562034}" type="slidenum">
              <a:rPr lang="en-US" smtClean="0"/>
              <a:t>24</a:t>
            </a:fld>
            <a:endParaRPr lang="en-US"/>
          </a:p>
        </p:txBody>
      </p:sp>
    </p:spTree>
    <p:extLst>
      <p:ext uri="{BB962C8B-B14F-4D97-AF65-F5344CB8AC3E}">
        <p14:creationId xmlns:p14="http://schemas.microsoft.com/office/powerpoint/2010/main" val="3977144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38DFF2-5F8E-B34C-A3E1-461D1429F9A6}" type="slidenum">
              <a:rPr lang="en-US" smtClean="0"/>
              <a:t>25</a:t>
            </a:fld>
            <a:endParaRPr lang="en-US"/>
          </a:p>
        </p:txBody>
      </p:sp>
    </p:spTree>
    <p:extLst>
      <p:ext uri="{BB962C8B-B14F-4D97-AF65-F5344CB8AC3E}">
        <p14:creationId xmlns:p14="http://schemas.microsoft.com/office/powerpoint/2010/main" val="64708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gaseous chemical abundances represent the end-products of galaxy evolution, making them an observable consequence of how galaxies form and evolve. Within star-forming gas, two elements which are comparatively easy to measure are O and N. O is released on very short timescales after any given star-formation event, whereas Nitrogen is released over much longer timescales at a metallicity-dependent rate…though Nitrogen is still not well-understood, as JWST result can attest! </a:t>
            </a:r>
          </a:p>
          <a:p>
            <a:endParaRPr lang="en-US" dirty="0"/>
          </a:p>
        </p:txBody>
      </p:sp>
      <p:sp>
        <p:nvSpPr>
          <p:cNvPr id="4" name="Slide Number Placeholder 3"/>
          <p:cNvSpPr>
            <a:spLocks noGrp="1"/>
          </p:cNvSpPr>
          <p:nvPr>
            <p:ph type="sldNum" sz="quarter" idx="5"/>
          </p:nvPr>
        </p:nvSpPr>
        <p:spPr/>
        <p:txBody>
          <a:bodyPr/>
          <a:lstStyle/>
          <a:p>
            <a:fld id="{4199EB9E-B9A6-3046-B76D-AA8F7A562034}" type="slidenum">
              <a:rPr lang="en-US" smtClean="0"/>
              <a:t>3</a:t>
            </a:fld>
            <a:endParaRPr lang="en-US"/>
          </a:p>
        </p:txBody>
      </p:sp>
    </p:spTree>
    <p:extLst>
      <p:ext uri="{BB962C8B-B14F-4D97-AF65-F5344CB8AC3E}">
        <p14:creationId xmlns:p14="http://schemas.microsoft.com/office/powerpoint/2010/main" val="274840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Recently, I led a study looking how the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parameter correlates with the gaseous N/O abundance ratio in star-forming </a:t>
            </a:r>
            <a:r>
              <a:rPr lang="en-GB" sz="1200" kern="1200" dirty="0" err="1">
                <a:solidFill>
                  <a:schemeClr val="tx1"/>
                </a:solidFill>
                <a:effectLst/>
                <a:latin typeface="+mn-lt"/>
                <a:ea typeface="+mn-ea"/>
                <a:cs typeface="+mn-cs"/>
              </a:rPr>
              <a:t>MaNGA</a:t>
            </a:r>
            <a:r>
              <a:rPr lang="en-GB" sz="1200" kern="1200" dirty="0">
                <a:solidFill>
                  <a:schemeClr val="tx1"/>
                </a:solidFill>
                <a:effectLst/>
                <a:latin typeface="+mn-lt"/>
                <a:ea typeface="+mn-ea"/>
                <a:cs typeface="+mn-cs"/>
              </a:rPr>
              <a:t> galaxies. I plot at the top N/O vs stellar mass and N/O vs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with data points coloured by effective radius and with spearman correlation coefficients also shown. I show equivalent relations for the gas metallicity O/H below.  I find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to provide the tighter correlation with no clear residual dependence on effective radius, similarly to what has been reported previously for metallicity; interestingly however,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actually seems to correlate </a:t>
            </a:r>
            <a:r>
              <a:rPr lang="en-GB" sz="1200" kern="1200" dirty="0" err="1">
                <a:solidFill>
                  <a:schemeClr val="tx1"/>
                </a:solidFill>
                <a:effectLst/>
                <a:latin typeface="+mn-lt"/>
                <a:ea typeface="+mn-ea"/>
                <a:cs typeface="+mn-cs"/>
              </a:rPr>
              <a:t>slighrtly</a:t>
            </a:r>
            <a:r>
              <a:rPr lang="en-GB" sz="1200" kern="1200" dirty="0">
                <a:solidFill>
                  <a:schemeClr val="tx1"/>
                </a:solidFill>
                <a:effectLst/>
                <a:latin typeface="+mn-lt"/>
                <a:ea typeface="+mn-ea"/>
                <a:cs typeface="+mn-cs"/>
              </a:rPr>
              <a:t> more tightly with N/O than with the oxygen abundance, based on the derived correlation coefficients.</a:t>
            </a:r>
          </a:p>
          <a:p>
            <a:endParaRPr lang="en-US" dirty="0"/>
          </a:p>
        </p:txBody>
      </p:sp>
      <p:sp>
        <p:nvSpPr>
          <p:cNvPr id="4" name="Slide Number Placeholder 3"/>
          <p:cNvSpPr>
            <a:spLocks noGrp="1"/>
          </p:cNvSpPr>
          <p:nvPr>
            <p:ph type="sldNum" sz="quarter" idx="5"/>
          </p:nvPr>
        </p:nvSpPr>
        <p:spPr/>
        <p:txBody>
          <a:bodyPr/>
          <a:lstStyle/>
          <a:p>
            <a:fld id="{4199EB9E-B9A6-3046-B76D-AA8F7A562034}" type="slidenum">
              <a:rPr lang="en-US" smtClean="0"/>
              <a:t>4</a:t>
            </a:fld>
            <a:endParaRPr lang="en-US"/>
          </a:p>
        </p:txBody>
      </p:sp>
    </p:spTree>
    <p:extLst>
      <p:ext uri="{BB962C8B-B14F-4D97-AF65-F5344CB8AC3E}">
        <p14:creationId xmlns:p14="http://schemas.microsoft.com/office/powerpoint/2010/main" val="269287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Stellar chemical abundances provide another useful tool, due to these effectively representing the chemistry of gas at the time stars were formed. It was recently reported in Looser et al. that, at any given stellar mass or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stellar </a:t>
            </a:r>
            <a:r>
              <a:rPr lang="en-GB" sz="1200" kern="1200" dirty="0" err="1">
                <a:solidFill>
                  <a:schemeClr val="tx1"/>
                </a:solidFill>
                <a:effectLst/>
                <a:latin typeface="+mn-lt"/>
                <a:ea typeface="+mn-ea"/>
                <a:cs typeface="+mn-cs"/>
              </a:rPr>
              <a:t>metallcity</a:t>
            </a:r>
            <a:r>
              <a:rPr lang="en-GB" sz="1200" kern="1200" dirty="0">
                <a:solidFill>
                  <a:schemeClr val="tx1"/>
                </a:solidFill>
                <a:effectLst/>
                <a:latin typeface="+mn-lt"/>
                <a:ea typeface="+mn-ea"/>
                <a:cs typeface="+mn-cs"/>
              </a:rPr>
              <a:t> inversely correlated with star-formation rate. This mirrors were so-called fundamental metallicity relation between stellar mass, star-formation rate and gas metallicity, and it suggests a significant connection between a galaxy’s star-formation properties and its metallicity history. We can gain more information however by combining this with the gaseous O/H and N/O abundances, to probe the chemistry of galaxies over a wide range of timescales.</a:t>
            </a:r>
          </a:p>
          <a:p>
            <a:endParaRPr lang="en-US" dirty="0"/>
          </a:p>
        </p:txBody>
      </p:sp>
      <p:sp>
        <p:nvSpPr>
          <p:cNvPr id="4" name="Slide Number Placeholder 3"/>
          <p:cNvSpPr>
            <a:spLocks noGrp="1"/>
          </p:cNvSpPr>
          <p:nvPr>
            <p:ph type="sldNum" sz="quarter" idx="5"/>
          </p:nvPr>
        </p:nvSpPr>
        <p:spPr/>
        <p:txBody>
          <a:bodyPr/>
          <a:lstStyle/>
          <a:p>
            <a:fld id="{4199EB9E-B9A6-3046-B76D-AA8F7A562034}" type="slidenum">
              <a:rPr lang="en-US" smtClean="0"/>
              <a:t>5</a:t>
            </a:fld>
            <a:endParaRPr lang="en-US"/>
          </a:p>
        </p:txBody>
      </p:sp>
    </p:spTree>
    <p:extLst>
      <p:ext uri="{BB962C8B-B14F-4D97-AF65-F5344CB8AC3E}">
        <p14:creationId xmlns:p14="http://schemas.microsoft.com/office/powerpoint/2010/main" val="3272605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Sample consists of galaxies with enough star-forming </a:t>
            </a:r>
            <a:r>
              <a:rPr lang="en-GB" sz="1200" kern="1200" dirty="0" err="1">
                <a:solidFill>
                  <a:schemeClr val="tx1"/>
                </a:solidFill>
                <a:effectLst/>
                <a:latin typeface="+mn-lt"/>
                <a:ea typeface="+mn-ea"/>
                <a:cs typeface="+mn-cs"/>
              </a:rPr>
              <a:t>MaNGA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spaxels</a:t>
            </a:r>
            <a:r>
              <a:rPr lang="en-GB" sz="1200" kern="1200" dirty="0">
                <a:solidFill>
                  <a:schemeClr val="tx1"/>
                </a:solidFill>
                <a:effectLst/>
                <a:latin typeface="+mn-lt"/>
                <a:ea typeface="+mn-ea"/>
                <a:cs typeface="+mn-cs"/>
              </a:rPr>
              <a:t> to reliably estimate O/H and N/O, resulting in a sample of star-forming galaxies. For each galaxy, we tracked the offset from the fitted star-forming sequence. M*, Re and light weighted [Z/H] all obtained from published </a:t>
            </a:r>
            <a:r>
              <a:rPr lang="en-GB" sz="1200" kern="1200" dirty="0" err="1">
                <a:solidFill>
                  <a:schemeClr val="tx1"/>
                </a:solidFill>
                <a:effectLst/>
                <a:latin typeface="+mn-lt"/>
                <a:ea typeface="+mn-ea"/>
                <a:cs typeface="+mn-cs"/>
              </a:rPr>
              <a:t>catalogs</a:t>
            </a:r>
            <a:endParaRPr lang="en-US" dirty="0"/>
          </a:p>
        </p:txBody>
      </p:sp>
      <p:sp>
        <p:nvSpPr>
          <p:cNvPr id="4" name="Slide Number Placeholder 3"/>
          <p:cNvSpPr>
            <a:spLocks noGrp="1"/>
          </p:cNvSpPr>
          <p:nvPr>
            <p:ph type="sldNum" sz="quarter" idx="5"/>
          </p:nvPr>
        </p:nvSpPr>
        <p:spPr/>
        <p:txBody>
          <a:bodyPr/>
          <a:lstStyle/>
          <a:p>
            <a:fld id="{4199EB9E-B9A6-3046-B76D-AA8F7A562034}" type="slidenum">
              <a:rPr lang="en-US" smtClean="0"/>
              <a:t>6</a:t>
            </a:fld>
            <a:endParaRPr lang="en-US"/>
          </a:p>
        </p:txBody>
      </p:sp>
    </p:spTree>
    <p:extLst>
      <p:ext uri="{BB962C8B-B14F-4D97-AF65-F5344CB8AC3E}">
        <p14:creationId xmlns:p14="http://schemas.microsoft.com/office/powerpoint/2010/main" val="1993804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now show the fundamental metallicity relation on the left, with equivalent relation for N/O and stellar metallicity plotted in the middle and right. The grey points represent individual galaxies, while the coloured lines represent medians for galaxies grouped by their star formation rate. We can see how the traditional FMR effectively disappears at higher masses, which is a well-known result; however, we can see that the N/O relation persists over the full mass range, while the stellar metallicity relation actually seems to become somewhat stronger at higher masses.</a:t>
            </a:r>
          </a:p>
          <a:p>
            <a:endParaRPr lang="en-US" dirty="0"/>
          </a:p>
        </p:txBody>
      </p:sp>
      <p:sp>
        <p:nvSpPr>
          <p:cNvPr id="4" name="Slide Number Placeholder 3"/>
          <p:cNvSpPr>
            <a:spLocks noGrp="1"/>
          </p:cNvSpPr>
          <p:nvPr>
            <p:ph type="sldNum" sz="quarter" idx="5"/>
          </p:nvPr>
        </p:nvSpPr>
        <p:spPr/>
        <p:txBody>
          <a:bodyPr/>
          <a:lstStyle/>
          <a:p>
            <a:fld id="{4199EB9E-B9A6-3046-B76D-AA8F7A562034}" type="slidenum">
              <a:rPr lang="en-US" smtClean="0"/>
              <a:t>7</a:t>
            </a:fld>
            <a:endParaRPr lang="en-US"/>
          </a:p>
        </p:txBody>
      </p:sp>
    </p:spTree>
    <p:extLst>
      <p:ext uri="{BB962C8B-B14F-4D97-AF65-F5344CB8AC3E}">
        <p14:creationId xmlns:p14="http://schemas.microsoft.com/office/powerpoint/2010/main" val="934904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next show equivalent plots to the above ones, in which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has replaced stellar mass. Looking at the plots for gas abundances, we see a greater separation between coloured lines, indicating that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and SFR capture the scatter quite a bit better than do stellar mass and SFR. Again however, we see that gas metallicity relation falls off at high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while the N/O relation persists and while the stellar metallicity relation strengthens. </a:t>
            </a:r>
          </a:p>
          <a:p>
            <a:endParaRPr lang="en-US" dirty="0"/>
          </a:p>
        </p:txBody>
      </p:sp>
      <p:sp>
        <p:nvSpPr>
          <p:cNvPr id="4" name="Slide Number Placeholder 3"/>
          <p:cNvSpPr>
            <a:spLocks noGrp="1"/>
          </p:cNvSpPr>
          <p:nvPr>
            <p:ph type="sldNum" sz="quarter" idx="5"/>
          </p:nvPr>
        </p:nvSpPr>
        <p:spPr/>
        <p:txBody>
          <a:bodyPr/>
          <a:lstStyle/>
          <a:p>
            <a:fld id="{4199EB9E-B9A6-3046-B76D-AA8F7A562034}" type="slidenum">
              <a:rPr lang="en-US" smtClean="0"/>
              <a:t>8</a:t>
            </a:fld>
            <a:endParaRPr lang="en-US"/>
          </a:p>
        </p:txBody>
      </p:sp>
    </p:spTree>
    <p:extLst>
      <p:ext uri="{BB962C8B-B14F-4D97-AF65-F5344CB8AC3E}">
        <p14:creationId xmlns:p14="http://schemas.microsoft.com/office/powerpoint/2010/main" val="3138920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why is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so predictive of chemical abundances? Essentially, we believe this to be due to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relating tightly to star-formation history with in turn relates tightly to chemical evolution history. In this view, low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corresponds to late and gradual star-formation histories, with slow metal enrichment along with low final metallicities. High </a:t>
            </a:r>
            <a:r>
              <a:rPr lang="en-GB" sz="1200" kern="1200" dirty="0" err="1">
                <a:solidFill>
                  <a:schemeClr val="tx1"/>
                </a:solidFill>
                <a:effectLst/>
                <a:latin typeface="+mn-lt"/>
                <a:ea typeface="+mn-ea"/>
                <a:cs typeface="+mn-cs"/>
              </a:rPr>
              <a:t>Phi_e</a:t>
            </a:r>
            <a:r>
              <a:rPr lang="en-GB" sz="1200" kern="1200" dirty="0">
                <a:solidFill>
                  <a:schemeClr val="tx1"/>
                </a:solidFill>
                <a:effectLst/>
                <a:latin typeface="+mn-lt"/>
                <a:ea typeface="+mn-ea"/>
                <a:cs typeface="+mn-cs"/>
              </a:rPr>
              <a:t> corresponds to earlier SFHs, faster metal-enrichment and higher final metallicities…</a:t>
            </a:r>
          </a:p>
          <a:p>
            <a:endParaRPr lang="en-US" dirty="0"/>
          </a:p>
        </p:txBody>
      </p:sp>
      <p:sp>
        <p:nvSpPr>
          <p:cNvPr id="4" name="Slide Number Placeholder 3"/>
          <p:cNvSpPr>
            <a:spLocks noGrp="1"/>
          </p:cNvSpPr>
          <p:nvPr>
            <p:ph type="sldNum" sz="quarter" idx="5"/>
          </p:nvPr>
        </p:nvSpPr>
        <p:spPr/>
        <p:txBody>
          <a:bodyPr/>
          <a:lstStyle/>
          <a:p>
            <a:fld id="{4199EB9E-B9A6-3046-B76D-AA8F7A562034}" type="slidenum">
              <a:rPr lang="en-US" smtClean="0"/>
              <a:t>9</a:t>
            </a:fld>
            <a:endParaRPr lang="en-US"/>
          </a:p>
        </p:txBody>
      </p:sp>
    </p:spTree>
    <p:extLst>
      <p:ext uri="{BB962C8B-B14F-4D97-AF65-F5344CB8AC3E}">
        <p14:creationId xmlns:p14="http://schemas.microsoft.com/office/powerpoint/2010/main" val="240577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403B5-4011-49D7-D298-0885922225C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DCFDACD-5EDE-C9AE-391C-98308C8E69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12423FB-12CA-644A-F7D9-E4AA32105D1D}"/>
              </a:ext>
            </a:extLst>
          </p:cNvPr>
          <p:cNvSpPr>
            <a:spLocks noGrp="1"/>
          </p:cNvSpPr>
          <p:nvPr>
            <p:ph type="dt" sz="half" idx="10"/>
          </p:nvPr>
        </p:nvSpPr>
        <p:spPr/>
        <p:txBody>
          <a:bodyPr/>
          <a:lstStyle/>
          <a:p>
            <a:fld id="{83E24F1B-A653-4542-A0AC-4A95B5B01936}" type="datetimeFigureOut">
              <a:rPr lang="en-US" smtClean="0"/>
              <a:t>7/7/25</a:t>
            </a:fld>
            <a:endParaRPr lang="en-US"/>
          </a:p>
        </p:txBody>
      </p:sp>
      <p:sp>
        <p:nvSpPr>
          <p:cNvPr id="5" name="Footer Placeholder 4">
            <a:extLst>
              <a:ext uri="{FF2B5EF4-FFF2-40B4-BE49-F238E27FC236}">
                <a16:creationId xmlns:a16="http://schemas.microsoft.com/office/drawing/2014/main" id="{4093DC74-A955-E1C1-8C77-0787A89CB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3781E-7FBE-84A3-32BF-C681898904A6}"/>
              </a:ext>
            </a:extLst>
          </p:cNvPr>
          <p:cNvSpPr>
            <a:spLocks noGrp="1"/>
          </p:cNvSpPr>
          <p:nvPr>
            <p:ph type="sldNum" sz="quarter" idx="12"/>
          </p:nvPr>
        </p:nvSpPr>
        <p:spPr/>
        <p:txBody>
          <a:bodyPr/>
          <a:lstStyle/>
          <a:p>
            <a:fld id="{B9457AF6-0E86-0B4D-88CE-0B44A82D95AB}" type="slidenum">
              <a:rPr lang="en-US" smtClean="0"/>
              <a:t>‹#›</a:t>
            </a:fld>
            <a:endParaRPr lang="en-US"/>
          </a:p>
        </p:txBody>
      </p:sp>
    </p:spTree>
    <p:extLst>
      <p:ext uri="{BB962C8B-B14F-4D97-AF65-F5344CB8AC3E}">
        <p14:creationId xmlns:p14="http://schemas.microsoft.com/office/powerpoint/2010/main" val="333295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705D-313A-1BAF-489C-A9AA54577F7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1E30C72-D745-6B39-FBE4-4A956EA747B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AB1DFAE-D150-FE88-A412-E518CA950F33}"/>
              </a:ext>
            </a:extLst>
          </p:cNvPr>
          <p:cNvSpPr>
            <a:spLocks noGrp="1"/>
          </p:cNvSpPr>
          <p:nvPr>
            <p:ph type="dt" sz="half" idx="10"/>
          </p:nvPr>
        </p:nvSpPr>
        <p:spPr/>
        <p:txBody>
          <a:bodyPr/>
          <a:lstStyle/>
          <a:p>
            <a:fld id="{83E24F1B-A653-4542-A0AC-4A95B5B01936}" type="datetimeFigureOut">
              <a:rPr lang="en-US" smtClean="0"/>
              <a:t>7/7/25</a:t>
            </a:fld>
            <a:endParaRPr lang="en-US"/>
          </a:p>
        </p:txBody>
      </p:sp>
      <p:sp>
        <p:nvSpPr>
          <p:cNvPr id="5" name="Footer Placeholder 4">
            <a:extLst>
              <a:ext uri="{FF2B5EF4-FFF2-40B4-BE49-F238E27FC236}">
                <a16:creationId xmlns:a16="http://schemas.microsoft.com/office/drawing/2014/main" id="{18912E51-5E95-2B12-02AB-5FEFF5EFB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06158-A3F2-3C50-53A8-5365EDDE5749}"/>
              </a:ext>
            </a:extLst>
          </p:cNvPr>
          <p:cNvSpPr>
            <a:spLocks noGrp="1"/>
          </p:cNvSpPr>
          <p:nvPr>
            <p:ph type="sldNum" sz="quarter" idx="12"/>
          </p:nvPr>
        </p:nvSpPr>
        <p:spPr/>
        <p:txBody>
          <a:bodyPr/>
          <a:lstStyle/>
          <a:p>
            <a:fld id="{B9457AF6-0E86-0B4D-88CE-0B44A82D95AB}" type="slidenum">
              <a:rPr lang="en-US" smtClean="0"/>
              <a:t>‹#›</a:t>
            </a:fld>
            <a:endParaRPr lang="en-US"/>
          </a:p>
        </p:txBody>
      </p:sp>
    </p:spTree>
    <p:extLst>
      <p:ext uri="{BB962C8B-B14F-4D97-AF65-F5344CB8AC3E}">
        <p14:creationId xmlns:p14="http://schemas.microsoft.com/office/powerpoint/2010/main" val="208593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577E53-0256-5558-5550-67E8E456578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8853679-47EA-BFBA-CC4D-6360829A18C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FDD2E3-E96A-2101-4933-64548CB485B4}"/>
              </a:ext>
            </a:extLst>
          </p:cNvPr>
          <p:cNvSpPr>
            <a:spLocks noGrp="1"/>
          </p:cNvSpPr>
          <p:nvPr>
            <p:ph type="dt" sz="half" idx="10"/>
          </p:nvPr>
        </p:nvSpPr>
        <p:spPr/>
        <p:txBody>
          <a:bodyPr/>
          <a:lstStyle/>
          <a:p>
            <a:fld id="{83E24F1B-A653-4542-A0AC-4A95B5B01936}" type="datetimeFigureOut">
              <a:rPr lang="en-US" smtClean="0"/>
              <a:t>7/7/25</a:t>
            </a:fld>
            <a:endParaRPr lang="en-US"/>
          </a:p>
        </p:txBody>
      </p:sp>
      <p:sp>
        <p:nvSpPr>
          <p:cNvPr id="5" name="Footer Placeholder 4">
            <a:extLst>
              <a:ext uri="{FF2B5EF4-FFF2-40B4-BE49-F238E27FC236}">
                <a16:creationId xmlns:a16="http://schemas.microsoft.com/office/drawing/2014/main" id="{D63059A1-A245-AECE-DF8D-08260E39D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782B8-864A-1107-1E64-618E40E9FEEA}"/>
              </a:ext>
            </a:extLst>
          </p:cNvPr>
          <p:cNvSpPr>
            <a:spLocks noGrp="1"/>
          </p:cNvSpPr>
          <p:nvPr>
            <p:ph type="sldNum" sz="quarter" idx="12"/>
          </p:nvPr>
        </p:nvSpPr>
        <p:spPr/>
        <p:txBody>
          <a:bodyPr/>
          <a:lstStyle/>
          <a:p>
            <a:fld id="{B9457AF6-0E86-0B4D-88CE-0B44A82D95AB}" type="slidenum">
              <a:rPr lang="en-US" smtClean="0"/>
              <a:t>‹#›</a:t>
            </a:fld>
            <a:endParaRPr lang="en-US"/>
          </a:p>
        </p:txBody>
      </p:sp>
    </p:spTree>
    <p:extLst>
      <p:ext uri="{BB962C8B-B14F-4D97-AF65-F5344CB8AC3E}">
        <p14:creationId xmlns:p14="http://schemas.microsoft.com/office/powerpoint/2010/main" val="296484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C44E-53B7-9C46-6E8E-24C4FD41CA4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CFB4293-71DC-0A89-31DA-9B18515201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EEED7C-8E2D-3F63-F2EA-FEDEDBCF495D}"/>
              </a:ext>
            </a:extLst>
          </p:cNvPr>
          <p:cNvSpPr>
            <a:spLocks noGrp="1"/>
          </p:cNvSpPr>
          <p:nvPr>
            <p:ph type="dt" sz="half" idx="10"/>
          </p:nvPr>
        </p:nvSpPr>
        <p:spPr/>
        <p:txBody>
          <a:bodyPr/>
          <a:lstStyle/>
          <a:p>
            <a:fld id="{83E24F1B-A653-4542-A0AC-4A95B5B01936}" type="datetimeFigureOut">
              <a:rPr lang="en-US" smtClean="0"/>
              <a:t>7/7/25</a:t>
            </a:fld>
            <a:endParaRPr lang="en-US"/>
          </a:p>
        </p:txBody>
      </p:sp>
      <p:sp>
        <p:nvSpPr>
          <p:cNvPr id="5" name="Footer Placeholder 4">
            <a:extLst>
              <a:ext uri="{FF2B5EF4-FFF2-40B4-BE49-F238E27FC236}">
                <a16:creationId xmlns:a16="http://schemas.microsoft.com/office/drawing/2014/main" id="{22F1320E-06DB-1409-E70C-CA05F5FDF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44224-7FAA-ACFC-9925-201932384669}"/>
              </a:ext>
            </a:extLst>
          </p:cNvPr>
          <p:cNvSpPr>
            <a:spLocks noGrp="1"/>
          </p:cNvSpPr>
          <p:nvPr>
            <p:ph type="sldNum" sz="quarter" idx="12"/>
          </p:nvPr>
        </p:nvSpPr>
        <p:spPr/>
        <p:txBody>
          <a:bodyPr/>
          <a:lstStyle/>
          <a:p>
            <a:fld id="{B9457AF6-0E86-0B4D-88CE-0B44A82D95AB}" type="slidenum">
              <a:rPr lang="en-US" smtClean="0"/>
              <a:t>‹#›</a:t>
            </a:fld>
            <a:endParaRPr lang="en-US"/>
          </a:p>
        </p:txBody>
      </p:sp>
    </p:spTree>
    <p:extLst>
      <p:ext uri="{BB962C8B-B14F-4D97-AF65-F5344CB8AC3E}">
        <p14:creationId xmlns:p14="http://schemas.microsoft.com/office/powerpoint/2010/main" val="423783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A671F-EA08-A19B-6AF8-BAAF43B14D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CA5C087-E648-F2A1-0CE8-868E9F92BA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AE940CB-3EA5-66DD-F882-21FBF0CE6842}"/>
              </a:ext>
            </a:extLst>
          </p:cNvPr>
          <p:cNvSpPr>
            <a:spLocks noGrp="1"/>
          </p:cNvSpPr>
          <p:nvPr>
            <p:ph type="dt" sz="half" idx="10"/>
          </p:nvPr>
        </p:nvSpPr>
        <p:spPr/>
        <p:txBody>
          <a:bodyPr/>
          <a:lstStyle/>
          <a:p>
            <a:fld id="{83E24F1B-A653-4542-A0AC-4A95B5B01936}" type="datetimeFigureOut">
              <a:rPr lang="en-US" smtClean="0"/>
              <a:t>7/7/25</a:t>
            </a:fld>
            <a:endParaRPr lang="en-US"/>
          </a:p>
        </p:txBody>
      </p:sp>
      <p:sp>
        <p:nvSpPr>
          <p:cNvPr id="5" name="Footer Placeholder 4">
            <a:extLst>
              <a:ext uri="{FF2B5EF4-FFF2-40B4-BE49-F238E27FC236}">
                <a16:creationId xmlns:a16="http://schemas.microsoft.com/office/drawing/2014/main" id="{4186E85F-3EFD-9107-587F-6C7B952A1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88900-FC30-CAEC-2991-8033C433B75B}"/>
              </a:ext>
            </a:extLst>
          </p:cNvPr>
          <p:cNvSpPr>
            <a:spLocks noGrp="1"/>
          </p:cNvSpPr>
          <p:nvPr>
            <p:ph type="sldNum" sz="quarter" idx="12"/>
          </p:nvPr>
        </p:nvSpPr>
        <p:spPr/>
        <p:txBody>
          <a:bodyPr/>
          <a:lstStyle/>
          <a:p>
            <a:fld id="{B9457AF6-0E86-0B4D-88CE-0B44A82D95AB}" type="slidenum">
              <a:rPr lang="en-US" smtClean="0"/>
              <a:t>‹#›</a:t>
            </a:fld>
            <a:endParaRPr lang="en-US"/>
          </a:p>
        </p:txBody>
      </p:sp>
    </p:spTree>
    <p:extLst>
      <p:ext uri="{BB962C8B-B14F-4D97-AF65-F5344CB8AC3E}">
        <p14:creationId xmlns:p14="http://schemas.microsoft.com/office/powerpoint/2010/main" val="18405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BCE1-349A-712F-3EBA-5B3283198CD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3FAF76-CB6C-391A-5F3E-F946A34C66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E9CF168-8E6F-D0B2-59AE-3897BBE6959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DF769D6-D2F0-9209-8C0F-73C5CF5E9FC9}"/>
              </a:ext>
            </a:extLst>
          </p:cNvPr>
          <p:cNvSpPr>
            <a:spLocks noGrp="1"/>
          </p:cNvSpPr>
          <p:nvPr>
            <p:ph type="dt" sz="half" idx="10"/>
          </p:nvPr>
        </p:nvSpPr>
        <p:spPr/>
        <p:txBody>
          <a:bodyPr/>
          <a:lstStyle/>
          <a:p>
            <a:fld id="{83E24F1B-A653-4542-A0AC-4A95B5B01936}" type="datetimeFigureOut">
              <a:rPr lang="en-US" smtClean="0"/>
              <a:t>7/7/25</a:t>
            </a:fld>
            <a:endParaRPr lang="en-US"/>
          </a:p>
        </p:txBody>
      </p:sp>
      <p:sp>
        <p:nvSpPr>
          <p:cNvPr id="6" name="Footer Placeholder 5">
            <a:extLst>
              <a:ext uri="{FF2B5EF4-FFF2-40B4-BE49-F238E27FC236}">
                <a16:creationId xmlns:a16="http://schemas.microsoft.com/office/drawing/2014/main" id="{8CB5A25D-DAA4-470E-8E99-67205914E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476B90-DAF1-2361-CBBA-5C495D937079}"/>
              </a:ext>
            </a:extLst>
          </p:cNvPr>
          <p:cNvSpPr>
            <a:spLocks noGrp="1"/>
          </p:cNvSpPr>
          <p:nvPr>
            <p:ph type="sldNum" sz="quarter" idx="12"/>
          </p:nvPr>
        </p:nvSpPr>
        <p:spPr/>
        <p:txBody>
          <a:bodyPr/>
          <a:lstStyle/>
          <a:p>
            <a:fld id="{B9457AF6-0E86-0B4D-88CE-0B44A82D95AB}" type="slidenum">
              <a:rPr lang="en-US" smtClean="0"/>
              <a:t>‹#›</a:t>
            </a:fld>
            <a:endParaRPr lang="en-US"/>
          </a:p>
        </p:txBody>
      </p:sp>
    </p:spTree>
    <p:extLst>
      <p:ext uri="{BB962C8B-B14F-4D97-AF65-F5344CB8AC3E}">
        <p14:creationId xmlns:p14="http://schemas.microsoft.com/office/powerpoint/2010/main" val="354067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FAAE1-5B10-CAB3-6FAD-5B3EB98FB70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B874C3-1E19-8C9C-5C4B-CC499BD53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2138E02-7CFD-3A1A-E3E8-E3E09E2C6C1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244C84-F402-2764-26EE-CD22D232B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CCFB79-54E3-F35A-4CD6-4C1D13A72E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C1E879-4BED-3A31-296C-CBCF7DF13D11}"/>
              </a:ext>
            </a:extLst>
          </p:cNvPr>
          <p:cNvSpPr>
            <a:spLocks noGrp="1"/>
          </p:cNvSpPr>
          <p:nvPr>
            <p:ph type="dt" sz="half" idx="10"/>
          </p:nvPr>
        </p:nvSpPr>
        <p:spPr/>
        <p:txBody>
          <a:bodyPr/>
          <a:lstStyle/>
          <a:p>
            <a:fld id="{83E24F1B-A653-4542-A0AC-4A95B5B01936}" type="datetimeFigureOut">
              <a:rPr lang="en-US" smtClean="0"/>
              <a:t>7/7/25</a:t>
            </a:fld>
            <a:endParaRPr lang="en-US"/>
          </a:p>
        </p:txBody>
      </p:sp>
      <p:sp>
        <p:nvSpPr>
          <p:cNvPr id="8" name="Footer Placeholder 7">
            <a:extLst>
              <a:ext uri="{FF2B5EF4-FFF2-40B4-BE49-F238E27FC236}">
                <a16:creationId xmlns:a16="http://schemas.microsoft.com/office/drawing/2014/main" id="{8C171800-F38F-CE0C-1990-A64FAC7E33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4F0F5A-4D76-CDD9-F19B-C38E8412758F}"/>
              </a:ext>
            </a:extLst>
          </p:cNvPr>
          <p:cNvSpPr>
            <a:spLocks noGrp="1"/>
          </p:cNvSpPr>
          <p:nvPr>
            <p:ph type="sldNum" sz="quarter" idx="12"/>
          </p:nvPr>
        </p:nvSpPr>
        <p:spPr/>
        <p:txBody>
          <a:bodyPr/>
          <a:lstStyle/>
          <a:p>
            <a:fld id="{B9457AF6-0E86-0B4D-88CE-0B44A82D95AB}" type="slidenum">
              <a:rPr lang="en-US" smtClean="0"/>
              <a:t>‹#›</a:t>
            </a:fld>
            <a:endParaRPr lang="en-US"/>
          </a:p>
        </p:txBody>
      </p:sp>
    </p:spTree>
    <p:extLst>
      <p:ext uri="{BB962C8B-B14F-4D97-AF65-F5344CB8AC3E}">
        <p14:creationId xmlns:p14="http://schemas.microsoft.com/office/powerpoint/2010/main" val="29559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C90A-5BDF-E258-87A3-EAC9297E852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1BB74A-347B-B0B0-C3D0-4B07FAB05A69}"/>
              </a:ext>
            </a:extLst>
          </p:cNvPr>
          <p:cNvSpPr>
            <a:spLocks noGrp="1"/>
          </p:cNvSpPr>
          <p:nvPr>
            <p:ph type="dt" sz="half" idx="10"/>
          </p:nvPr>
        </p:nvSpPr>
        <p:spPr/>
        <p:txBody>
          <a:bodyPr/>
          <a:lstStyle/>
          <a:p>
            <a:fld id="{83E24F1B-A653-4542-A0AC-4A95B5B01936}" type="datetimeFigureOut">
              <a:rPr lang="en-US" smtClean="0"/>
              <a:t>7/7/25</a:t>
            </a:fld>
            <a:endParaRPr lang="en-US"/>
          </a:p>
        </p:txBody>
      </p:sp>
      <p:sp>
        <p:nvSpPr>
          <p:cNvPr id="4" name="Footer Placeholder 3">
            <a:extLst>
              <a:ext uri="{FF2B5EF4-FFF2-40B4-BE49-F238E27FC236}">
                <a16:creationId xmlns:a16="http://schemas.microsoft.com/office/drawing/2014/main" id="{89E9CB1A-C43D-750F-7565-0B5C88D548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A837FE-CF10-C904-F1CC-A7D0B5EC84F7}"/>
              </a:ext>
            </a:extLst>
          </p:cNvPr>
          <p:cNvSpPr>
            <a:spLocks noGrp="1"/>
          </p:cNvSpPr>
          <p:nvPr>
            <p:ph type="sldNum" sz="quarter" idx="12"/>
          </p:nvPr>
        </p:nvSpPr>
        <p:spPr/>
        <p:txBody>
          <a:bodyPr/>
          <a:lstStyle/>
          <a:p>
            <a:fld id="{B9457AF6-0E86-0B4D-88CE-0B44A82D95AB}" type="slidenum">
              <a:rPr lang="en-US" smtClean="0"/>
              <a:t>‹#›</a:t>
            </a:fld>
            <a:endParaRPr lang="en-US"/>
          </a:p>
        </p:txBody>
      </p:sp>
    </p:spTree>
    <p:extLst>
      <p:ext uri="{BB962C8B-B14F-4D97-AF65-F5344CB8AC3E}">
        <p14:creationId xmlns:p14="http://schemas.microsoft.com/office/powerpoint/2010/main" val="30085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4F6D7F-F51E-EC15-8912-0DC1967AAC45}"/>
              </a:ext>
            </a:extLst>
          </p:cNvPr>
          <p:cNvSpPr>
            <a:spLocks noGrp="1"/>
          </p:cNvSpPr>
          <p:nvPr>
            <p:ph type="dt" sz="half" idx="10"/>
          </p:nvPr>
        </p:nvSpPr>
        <p:spPr/>
        <p:txBody>
          <a:bodyPr/>
          <a:lstStyle/>
          <a:p>
            <a:fld id="{83E24F1B-A653-4542-A0AC-4A95B5B01936}" type="datetimeFigureOut">
              <a:rPr lang="en-US" smtClean="0"/>
              <a:t>7/7/25</a:t>
            </a:fld>
            <a:endParaRPr lang="en-US"/>
          </a:p>
        </p:txBody>
      </p:sp>
      <p:sp>
        <p:nvSpPr>
          <p:cNvPr id="3" name="Footer Placeholder 2">
            <a:extLst>
              <a:ext uri="{FF2B5EF4-FFF2-40B4-BE49-F238E27FC236}">
                <a16:creationId xmlns:a16="http://schemas.microsoft.com/office/drawing/2014/main" id="{A5E83A48-D469-3271-2327-9165BD66EE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5F3190-6851-F1AB-F9C2-106D11C608FE}"/>
              </a:ext>
            </a:extLst>
          </p:cNvPr>
          <p:cNvSpPr>
            <a:spLocks noGrp="1"/>
          </p:cNvSpPr>
          <p:nvPr>
            <p:ph type="sldNum" sz="quarter" idx="12"/>
          </p:nvPr>
        </p:nvSpPr>
        <p:spPr/>
        <p:txBody>
          <a:bodyPr/>
          <a:lstStyle/>
          <a:p>
            <a:fld id="{B9457AF6-0E86-0B4D-88CE-0B44A82D95AB}" type="slidenum">
              <a:rPr lang="en-US" smtClean="0"/>
              <a:t>‹#›</a:t>
            </a:fld>
            <a:endParaRPr lang="en-US"/>
          </a:p>
        </p:txBody>
      </p:sp>
    </p:spTree>
    <p:extLst>
      <p:ext uri="{BB962C8B-B14F-4D97-AF65-F5344CB8AC3E}">
        <p14:creationId xmlns:p14="http://schemas.microsoft.com/office/powerpoint/2010/main" val="48576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08789-A6AE-91FE-4290-7B8C900FDD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B5C89A4-43D8-4E86-BD68-4963A2E824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9956399-1388-211F-87F9-E6645C505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75FC7F-89EA-DD4F-37FA-662C10C8B8B5}"/>
              </a:ext>
            </a:extLst>
          </p:cNvPr>
          <p:cNvSpPr>
            <a:spLocks noGrp="1"/>
          </p:cNvSpPr>
          <p:nvPr>
            <p:ph type="dt" sz="half" idx="10"/>
          </p:nvPr>
        </p:nvSpPr>
        <p:spPr/>
        <p:txBody>
          <a:bodyPr/>
          <a:lstStyle/>
          <a:p>
            <a:fld id="{83E24F1B-A653-4542-A0AC-4A95B5B01936}" type="datetimeFigureOut">
              <a:rPr lang="en-US" smtClean="0"/>
              <a:t>7/7/25</a:t>
            </a:fld>
            <a:endParaRPr lang="en-US"/>
          </a:p>
        </p:txBody>
      </p:sp>
      <p:sp>
        <p:nvSpPr>
          <p:cNvPr id="6" name="Footer Placeholder 5">
            <a:extLst>
              <a:ext uri="{FF2B5EF4-FFF2-40B4-BE49-F238E27FC236}">
                <a16:creationId xmlns:a16="http://schemas.microsoft.com/office/drawing/2014/main" id="{683BD37C-17CC-C10B-A150-04E93EA7AC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9B080-AE04-EB89-6A4C-282336578119}"/>
              </a:ext>
            </a:extLst>
          </p:cNvPr>
          <p:cNvSpPr>
            <a:spLocks noGrp="1"/>
          </p:cNvSpPr>
          <p:nvPr>
            <p:ph type="sldNum" sz="quarter" idx="12"/>
          </p:nvPr>
        </p:nvSpPr>
        <p:spPr/>
        <p:txBody>
          <a:bodyPr/>
          <a:lstStyle/>
          <a:p>
            <a:fld id="{B9457AF6-0E86-0B4D-88CE-0B44A82D95AB}" type="slidenum">
              <a:rPr lang="en-US" smtClean="0"/>
              <a:t>‹#›</a:t>
            </a:fld>
            <a:endParaRPr lang="en-US"/>
          </a:p>
        </p:txBody>
      </p:sp>
    </p:spTree>
    <p:extLst>
      <p:ext uri="{BB962C8B-B14F-4D97-AF65-F5344CB8AC3E}">
        <p14:creationId xmlns:p14="http://schemas.microsoft.com/office/powerpoint/2010/main" val="312984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2C0D-1594-14B9-35AB-D62E02FE06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47DA07D-F82A-A363-95E2-82DEC934E8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C4962C-67E5-EB4D-2F30-94D1FD49C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8A546B-03CA-3C48-F4E7-D8ED00FAAF84}"/>
              </a:ext>
            </a:extLst>
          </p:cNvPr>
          <p:cNvSpPr>
            <a:spLocks noGrp="1"/>
          </p:cNvSpPr>
          <p:nvPr>
            <p:ph type="dt" sz="half" idx="10"/>
          </p:nvPr>
        </p:nvSpPr>
        <p:spPr/>
        <p:txBody>
          <a:bodyPr/>
          <a:lstStyle/>
          <a:p>
            <a:fld id="{83E24F1B-A653-4542-A0AC-4A95B5B01936}" type="datetimeFigureOut">
              <a:rPr lang="en-US" smtClean="0"/>
              <a:t>7/7/25</a:t>
            </a:fld>
            <a:endParaRPr lang="en-US"/>
          </a:p>
        </p:txBody>
      </p:sp>
      <p:sp>
        <p:nvSpPr>
          <p:cNvPr id="6" name="Footer Placeholder 5">
            <a:extLst>
              <a:ext uri="{FF2B5EF4-FFF2-40B4-BE49-F238E27FC236}">
                <a16:creationId xmlns:a16="http://schemas.microsoft.com/office/drawing/2014/main" id="{3785913E-4014-7B1F-AF98-2D0CA69AC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A85062-88C0-AAA1-7DF7-4BDF98A77C73}"/>
              </a:ext>
            </a:extLst>
          </p:cNvPr>
          <p:cNvSpPr>
            <a:spLocks noGrp="1"/>
          </p:cNvSpPr>
          <p:nvPr>
            <p:ph type="sldNum" sz="quarter" idx="12"/>
          </p:nvPr>
        </p:nvSpPr>
        <p:spPr/>
        <p:txBody>
          <a:bodyPr/>
          <a:lstStyle/>
          <a:p>
            <a:fld id="{B9457AF6-0E86-0B4D-88CE-0B44A82D95AB}" type="slidenum">
              <a:rPr lang="en-US" smtClean="0"/>
              <a:t>‹#›</a:t>
            </a:fld>
            <a:endParaRPr lang="en-US"/>
          </a:p>
        </p:txBody>
      </p:sp>
    </p:spTree>
    <p:extLst>
      <p:ext uri="{BB962C8B-B14F-4D97-AF65-F5344CB8AC3E}">
        <p14:creationId xmlns:p14="http://schemas.microsoft.com/office/powerpoint/2010/main" val="117966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599F2-C359-2C62-28E7-9C2FBA4C8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7958FFC-D6DD-4BEC-D215-921E2596F9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34A1D62-D95B-404B-DBC1-D867D647A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E24F1B-A653-4542-A0AC-4A95B5B01936}" type="datetimeFigureOut">
              <a:rPr lang="en-US" smtClean="0"/>
              <a:t>7/7/25</a:t>
            </a:fld>
            <a:endParaRPr lang="en-US"/>
          </a:p>
        </p:txBody>
      </p:sp>
      <p:sp>
        <p:nvSpPr>
          <p:cNvPr id="5" name="Footer Placeholder 4">
            <a:extLst>
              <a:ext uri="{FF2B5EF4-FFF2-40B4-BE49-F238E27FC236}">
                <a16:creationId xmlns:a16="http://schemas.microsoft.com/office/drawing/2014/main" id="{ACEB5E72-670D-C9FA-44EC-B9580B398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3D32C75-0183-59DB-F4B4-8FACCEA1E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457AF6-0E86-0B4D-88CE-0B44A82D95AB}" type="slidenum">
              <a:rPr lang="en-US" smtClean="0"/>
              <a:t>‹#›</a:t>
            </a:fld>
            <a:endParaRPr lang="en-US"/>
          </a:p>
        </p:txBody>
      </p:sp>
    </p:spTree>
    <p:extLst>
      <p:ext uri="{BB962C8B-B14F-4D97-AF65-F5344CB8AC3E}">
        <p14:creationId xmlns:p14="http://schemas.microsoft.com/office/powerpoint/2010/main" val="387226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18/10/relationships/comments" Target="../comments/modernComment_32C_7A6F7B5B.xml"/><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0.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1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30.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8/10/relationships/comments" Target="../comments/modernComment_276_AC0865B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0.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18/10/relationships/comments" Target="../comments/modernComment_27B_CC97EF92.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18/10/relationships/comments" Target="../comments/modernComment_314_1D49AFAC.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18/10/relationships/comments" Target="../comments/modernComment_32B_7A69A650.xml"/><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0.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0C884-789C-C0E2-EB6C-966058E497F8}"/>
              </a:ext>
            </a:extLst>
          </p:cNvPr>
          <p:cNvSpPr>
            <a:spLocks noGrp="1"/>
          </p:cNvSpPr>
          <p:nvPr>
            <p:ph type="ctrTitle"/>
          </p:nvPr>
        </p:nvSpPr>
        <p:spPr>
          <a:xfrm>
            <a:off x="188119" y="1436688"/>
            <a:ext cx="11815762" cy="2387600"/>
          </a:xfrm>
        </p:spPr>
        <p:txBody>
          <a:bodyPr>
            <a:normAutofit fontScale="90000"/>
          </a:bodyPr>
          <a:lstStyle/>
          <a:p>
            <a:r>
              <a:rPr lang="en-US" dirty="0"/>
              <a:t>The competing effects of recent and long-term star-formation histories on galaxy chemical abundances</a:t>
            </a:r>
          </a:p>
        </p:txBody>
      </p:sp>
      <p:sp>
        <p:nvSpPr>
          <p:cNvPr id="3" name="Subtitle 2">
            <a:extLst>
              <a:ext uri="{FF2B5EF4-FFF2-40B4-BE49-F238E27FC236}">
                <a16:creationId xmlns:a16="http://schemas.microsoft.com/office/drawing/2014/main" id="{49386C1F-0F33-2ECD-E93B-904840B5CCCF}"/>
              </a:ext>
            </a:extLst>
          </p:cNvPr>
          <p:cNvSpPr>
            <a:spLocks noGrp="1"/>
          </p:cNvSpPr>
          <p:nvPr>
            <p:ph type="subTitle" idx="1"/>
          </p:nvPr>
        </p:nvSpPr>
        <p:spPr>
          <a:xfrm>
            <a:off x="618565" y="4387850"/>
            <a:ext cx="11147611" cy="1655762"/>
          </a:xfrm>
        </p:spPr>
        <p:txBody>
          <a:bodyPr>
            <a:normAutofit/>
          </a:bodyPr>
          <a:lstStyle/>
          <a:p>
            <a:r>
              <a:rPr lang="en-US" b="1" dirty="0"/>
              <a:t>Nicholas Boardman</a:t>
            </a:r>
            <a:r>
              <a:rPr lang="en-US" dirty="0"/>
              <a:t>, Vivienne Wild, Natalia Vale Asari, Francesco </a:t>
            </a:r>
            <a:r>
              <a:rPr lang="en-US" dirty="0" err="1"/>
              <a:t>D’Eugenio</a:t>
            </a:r>
            <a:endParaRPr lang="en-US" b="1" dirty="0"/>
          </a:p>
          <a:p>
            <a:endParaRPr lang="en-US" dirty="0"/>
          </a:p>
          <a:p>
            <a:r>
              <a:rPr lang="en-US" b="1" dirty="0" err="1"/>
              <a:t>arXiv</a:t>
            </a:r>
            <a:r>
              <a:rPr lang="en-US" b="1" dirty="0"/>
              <a:t>: </a:t>
            </a:r>
            <a:r>
              <a:rPr lang="en-GB" b="1" dirty="0"/>
              <a:t>2505.07018</a:t>
            </a:r>
            <a:endParaRPr lang="en-US" b="1" dirty="0"/>
          </a:p>
        </p:txBody>
      </p:sp>
    </p:spTree>
    <p:extLst>
      <p:ext uri="{BB962C8B-B14F-4D97-AF65-F5344CB8AC3E}">
        <p14:creationId xmlns:p14="http://schemas.microsoft.com/office/powerpoint/2010/main" val="2349568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B8B2D-4FD4-D4C1-9D68-D3017BA5F82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815B9AC-5FEA-FB1B-F51C-FC6D22CEEFC4}"/>
                  </a:ext>
                </a:extLst>
              </p:cNvPr>
              <p:cNvSpPr>
                <a:spLocks noGrp="1"/>
              </p:cNvSpPr>
              <p:nvPr>
                <p:ph type="title"/>
              </p:nvPr>
            </p:nvSpPr>
            <p:spPr>
              <a:xfrm>
                <a:off x="0" y="-241113"/>
                <a:ext cx="11696700" cy="1325563"/>
              </a:xfrm>
            </p:spPr>
            <p:txBody>
              <a:bodyPr>
                <a:normAutofit/>
              </a:bodyPr>
              <a:lstStyle/>
              <a:p>
                <a:pPr algn="ctr"/>
                <a:r>
                  <a:rPr lang="en-US" sz="4000" dirty="0"/>
                  <a:t>Why is</a:t>
                </a:r>
                <a14:m>
                  <m:oMath xmlns:m="http://schemas.openxmlformats.org/officeDocument/2006/math">
                    <m:r>
                      <a:rPr lang="en-GB" sz="4000" b="0" i="0" smtClean="0">
                        <a:latin typeface="Cambria Math" panose="02040503050406030204" pitchFamily="18" charset="0"/>
                      </a:rPr>
                      <m:t> </m:t>
                    </m:r>
                    <m:sSub>
                      <m:sSubPr>
                        <m:ctrlPr>
                          <a:rPr lang="en-US" sz="4000" i="1" smtClean="0">
                            <a:latin typeface="Cambria Math" panose="02040503050406030204" pitchFamily="18" charset="0"/>
                          </a:rPr>
                        </m:ctrlPr>
                      </m:sSubPr>
                      <m:e>
                        <m:r>
                          <m:rPr>
                            <m:sty m:val="p"/>
                          </m:rPr>
                          <a:rPr lang="el-GR" sz="4000" i="1" smtClean="0">
                            <a:latin typeface="Cambria Math" panose="02040503050406030204" pitchFamily="18" charset="0"/>
                            <a:ea typeface="Cambria Math" panose="02040503050406030204" pitchFamily="18" charset="0"/>
                          </a:rPr>
                          <m:t>Φ</m:t>
                        </m:r>
                      </m:e>
                      <m:sub>
                        <m:r>
                          <a:rPr lang="en-GB" sz="4000" b="0" i="1" smtClean="0">
                            <a:latin typeface="Cambria Math" panose="02040503050406030204" pitchFamily="18" charset="0"/>
                          </a:rPr>
                          <m:t>𝑒</m:t>
                        </m:r>
                      </m:sub>
                    </m:sSub>
                  </m:oMath>
                </a14:m>
                <a:r>
                  <a:rPr lang="en-US" sz="4000" dirty="0"/>
                  <a:t> so predictive of chemical abundances?</a:t>
                </a:r>
              </a:p>
            </p:txBody>
          </p:sp>
        </mc:Choice>
        <mc:Fallback xmlns="">
          <p:sp>
            <p:nvSpPr>
              <p:cNvPr id="2" name="Title 1">
                <a:extLst>
                  <a:ext uri="{FF2B5EF4-FFF2-40B4-BE49-F238E27FC236}">
                    <a16:creationId xmlns:a16="http://schemas.microsoft.com/office/drawing/2014/main" id="{B815B9AC-5FEA-FB1B-F51C-FC6D22CEEFC4}"/>
                  </a:ext>
                </a:extLst>
              </p:cNvPr>
              <p:cNvSpPr>
                <a:spLocks noGrp="1" noRot="1" noChangeAspect="1" noMove="1" noResize="1" noEditPoints="1" noAdjustHandles="1" noChangeArrowheads="1" noChangeShapeType="1" noTextEdit="1"/>
              </p:cNvSpPr>
              <p:nvPr>
                <p:ph type="title"/>
              </p:nvPr>
            </p:nvSpPr>
            <p:spPr>
              <a:xfrm>
                <a:off x="0" y="-241113"/>
                <a:ext cx="11696700" cy="1325563"/>
              </a:xfrm>
              <a:blipFill>
                <a:blip r:embed="rId4"/>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F35CF47-0E2A-4ACA-9E91-C6EBF784D81E}"/>
              </a:ext>
            </a:extLst>
          </p:cNvPr>
          <p:cNvPicPr>
            <a:picLocks noChangeAspect="1"/>
          </p:cNvPicPr>
          <p:nvPr/>
        </p:nvPicPr>
        <p:blipFill>
          <a:blip r:embed="rId5"/>
          <a:srcRect l="35220" t="10666" r="35220" b="49599"/>
          <a:stretch/>
        </p:blipFill>
        <p:spPr>
          <a:xfrm rot="5400000">
            <a:off x="5972699" y="-1099544"/>
            <a:ext cx="3909616" cy="7436788"/>
          </a:xfrm>
          <a:prstGeom prst="rect">
            <a:avLst/>
          </a:prstGeom>
        </p:spPr>
      </p:pic>
      <p:pic>
        <p:nvPicPr>
          <p:cNvPr id="7" name="Picture 6">
            <a:extLst>
              <a:ext uri="{FF2B5EF4-FFF2-40B4-BE49-F238E27FC236}">
                <a16:creationId xmlns:a16="http://schemas.microsoft.com/office/drawing/2014/main" id="{FC41F77A-E81D-494A-87B0-DE937D4F58C8}"/>
              </a:ext>
            </a:extLst>
          </p:cNvPr>
          <p:cNvPicPr>
            <a:picLocks noChangeAspect="1"/>
          </p:cNvPicPr>
          <p:nvPr/>
        </p:nvPicPr>
        <p:blipFill>
          <a:blip r:embed="rId5"/>
          <a:srcRect l="35220" t="69970" r="35220" b="10222"/>
          <a:stretch/>
        </p:blipFill>
        <p:spPr>
          <a:xfrm rot="5400000">
            <a:off x="253081" y="853220"/>
            <a:ext cx="3866138" cy="366617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D0474E9-18A7-C526-FE99-1CEB202CDAE4}"/>
                  </a:ext>
                </a:extLst>
              </p:cNvPr>
              <p:cNvSpPr txBox="1"/>
              <p:nvPr/>
            </p:nvSpPr>
            <p:spPr>
              <a:xfrm>
                <a:off x="1818598" y="1832911"/>
                <a:ext cx="1689810" cy="1200329"/>
              </a:xfrm>
              <a:prstGeom prst="rect">
                <a:avLst/>
              </a:prstGeom>
              <a:noFill/>
            </p:spPr>
            <p:txBody>
              <a:bodyPr wrap="square" rtlCol="0">
                <a:spAutoFit/>
              </a:bodyPr>
              <a:lstStyle/>
              <a:p>
                <a:r>
                  <a:rPr lang="en-US" sz="2400" b="1" dirty="0">
                    <a:solidFill>
                      <a:srgbClr val="FF0000"/>
                    </a:solidFill>
                  </a:rPr>
                  <a:t>High </a:t>
                </a:r>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l-GR" sz="2400" b="1" i="0" smtClean="0">
                            <a:solidFill>
                              <a:srgbClr val="FF0000"/>
                            </a:solidFill>
                            <a:latin typeface="Cambria Math" panose="02040503050406030204" pitchFamily="18" charset="0"/>
                            <a:ea typeface="Cambria Math" panose="02040503050406030204" pitchFamily="18" charset="0"/>
                          </a:rPr>
                          <m:t>𝚽</m:t>
                        </m:r>
                      </m:e>
                      <m:sub>
                        <m:r>
                          <a:rPr lang="en-GB" sz="2400" b="1" i="0" smtClean="0">
                            <a:solidFill>
                              <a:srgbClr val="FF0000"/>
                            </a:solidFill>
                            <a:latin typeface="Cambria Math" panose="02040503050406030204" pitchFamily="18" charset="0"/>
                          </a:rPr>
                          <m:t>𝐞</m:t>
                        </m:r>
                      </m:sub>
                    </m:sSub>
                  </m:oMath>
                </a14:m>
                <a:endParaRPr lang="en-US" sz="2400" b="1" dirty="0"/>
              </a:p>
              <a:p>
                <a:endParaRPr lang="en-US" sz="2400" b="1" dirty="0"/>
              </a:p>
              <a:p>
                <a:r>
                  <a:rPr lang="en-US" sz="2400" b="1" dirty="0">
                    <a:solidFill>
                      <a:srgbClr val="0070C0"/>
                    </a:solidFill>
                  </a:rPr>
                  <a:t>Low </a:t>
                </a:r>
                <a14:m>
                  <m:oMath xmlns:m="http://schemas.openxmlformats.org/officeDocument/2006/math">
                    <m:sSub>
                      <m:sSubPr>
                        <m:ctrlPr>
                          <a:rPr lang="en-US" sz="2400" b="1" i="1" smtClean="0">
                            <a:solidFill>
                              <a:srgbClr val="0070C0"/>
                            </a:solidFill>
                            <a:latin typeface="Cambria Math" panose="02040503050406030204" pitchFamily="18" charset="0"/>
                          </a:rPr>
                        </m:ctrlPr>
                      </m:sSubPr>
                      <m:e>
                        <m:r>
                          <a:rPr lang="el-GR" sz="2400" b="1" i="0" smtClean="0">
                            <a:solidFill>
                              <a:srgbClr val="0070C0"/>
                            </a:solidFill>
                            <a:latin typeface="Cambria Math" panose="02040503050406030204" pitchFamily="18" charset="0"/>
                            <a:ea typeface="Cambria Math" panose="02040503050406030204" pitchFamily="18" charset="0"/>
                          </a:rPr>
                          <m:t>𝚽</m:t>
                        </m:r>
                      </m:e>
                      <m:sub>
                        <m:r>
                          <a:rPr lang="en-GB" sz="2400" b="1" i="0" smtClean="0">
                            <a:solidFill>
                              <a:srgbClr val="0070C0"/>
                            </a:solidFill>
                            <a:latin typeface="Cambria Math" panose="02040503050406030204" pitchFamily="18" charset="0"/>
                          </a:rPr>
                          <m:t>𝐞</m:t>
                        </m:r>
                      </m:sub>
                    </m:sSub>
                  </m:oMath>
                </a14:m>
                <a:endParaRPr lang="en-US" sz="2400" b="1" dirty="0">
                  <a:solidFill>
                    <a:srgbClr val="0070C0"/>
                  </a:solidFill>
                </a:endParaRPr>
              </a:p>
            </p:txBody>
          </p:sp>
        </mc:Choice>
        <mc:Fallback xmlns="">
          <p:sp>
            <p:nvSpPr>
              <p:cNvPr id="8" name="TextBox 7">
                <a:extLst>
                  <a:ext uri="{FF2B5EF4-FFF2-40B4-BE49-F238E27FC236}">
                    <a16:creationId xmlns:a16="http://schemas.microsoft.com/office/drawing/2014/main" id="{7D0474E9-18A7-C526-FE99-1CEB202CDAE4}"/>
                  </a:ext>
                </a:extLst>
              </p:cNvPr>
              <p:cNvSpPr txBox="1">
                <a:spLocks noRot="1" noChangeAspect="1" noMove="1" noResize="1" noEditPoints="1" noAdjustHandles="1" noChangeArrowheads="1" noChangeShapeType="1" noTextEdit="1"/>
              </p:cNvSpPr>
              <p:nvPr/>
            </p:nvSpPr>
            <p:spPr>
              <a:xfrm>
                <a:off x="1818598" y="1832911"/>
                <a:ext cx="1689810" cy="1200329"/>
              </a:xfrm>
              <a:prstGeom prst="rect">
                <a:avLst/>
              </a:prstGeom>
              <a:blipFill>
                <a:blip r:embed="rId6"/>
                <a:stretch>
                  <a:fillRect l="-5970" t="-4167" b="-1041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609E0822-C137-6D8E-5AE6-6017F7251028}"/>
              </a:ext>
            </a:extLst>
          </p:cNvPr>
          <p:cNvSpPr/>
          <p:nvPr/>
        </p:nvSpPr>
        <p:spPr>
          <a:xfrm>
            <a:off x="3019439" y="4590556"/>
            <a:ext cx="2183441"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Late SFH</a:t>
            </a:r>
          </a:p>
        </p:txBody>
      </p:sp>
      <p:cxnSp>
        <p:nvCxnSpPr>
          <p:cNvPr id="12" name="Straight Arrow Connector 11">
            <a:extLst>
              <a:ext uri="{FF2B5EF4-FFF2-40B4-BE49-F238E27FC236}">
                <a16:creationId xmlns:a16="http://schemas.microsoft.com/office/drawing/2014/main" id="{05347CAB-4CE7-EFE5-48B0-37267905B1C9}"/>
              </a:ext>
            </a:extLst>
          </p:cNvPr>
          <p:cNvCxnSpPr>
            <a:cxnSpLocks/>
          </p:cNvCxnSpPr>
          <p:nvPr/>
        </p:nvCxnSpPr>
        <p:spPr>
          <a:xfrm>
            <a:off x="2408591" y="4784932"/>
            <a:ext cx="532729" cy="7962"/>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902AC8C2-3EB2-2748-0BEE-59D18E48D8C4}"/>
                  </a:ext>
                </a:extLst>
              </p:cNvPr>
              <p:cNvSpPr/>
              <p:nvPr/>
            </p:nvSpPr>
            <p:spPr>
              <a:xfrm>
                <a:off x="231141" y="4573658"/>
                <a:ext cx="2076249" cy="57695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Low </a:t>
                </a:r>
                <a14:m>
                  <m:oMath xmlns:m="http://schemas.openxmlformats.org/officeDocument/2006/math">
                    <m:sSub>
                      <m:sSubPr>
                        <m:ctrlPr>
                          <a:rPr lang="en-US" sz="3600" b="1" i="1" smtClean="0">
                            <a:solidFill>
                              <a:schemeClr val="tx1"/>
                            </a:solidFill>
                            <a:latin typeface="Cambria Math" panose="02040503050406030204" pitchFamily="18" charset="0"/>
                          </a:rPr>
                        </m:ctrlPr>
                      </m:sSubPr>
                      <m:e>
                        <m:r>
                          <a:rPr lang="el-GR" sz="3600" b="1" i="0" smtClean="0">
                            <a:solidFill>
                              <a:schemeClr val="tx1"/>
                            </a:solidFill>
                            <a:latin typeface="Cambria Math" panose="02040503050406030204" pitchFamily="18" charset="0"/>
                            <a:ea typeface="Cambria Math" panose="02040503050406030204" pitchFamily="18" charset="0"/>
                          </a:rPr>
                          <m:t>𝚽</m:t>
                        </m:r>
                      </m:e>
                      <m:sub>
                        <m:r>
                          <a:rPr lang="en-GB" sz="3600" b="1" i="0" smtClean="0">
                            <a:solidFill>
                              <a:schemeClr val="tx1"/>
                            </a:solidFill>
                            <a:latin typeface="Cambria Math" panose="02040503050406030204" pitchFamily="18" charset="0"/>
                          </a:rPr>
                          <m:t>𝐞</m:t>
                        </m:r>
                      </m:sub>
                    </m:sSub>
                  </m:oMath>
                </a14:m>
                <a:r>
                  <a:rPr lang="en-US" sz="3600" b="1" dirty="0">
                    <a:solidFill>
                      <a:schemeClr val="tx1"/>
                    </a:solidFill>
                  </a:rPr>
                  <a:t>  </a:t>
                </a:r>
              </a:p>
            </p:txBody>
          </p:sp>
        </mc:Choice>
        <mc:Fallback xmlns="">
          <p:sp>
            <p:nvSpPr>
              <p:cNvPr id="16" name="Rectangle 15">
                <a:extLst>
                  <a:ext uri="{FF2B5EF4-FFF2-40B4-BE49-F238E27FC236}">
                    <a16:creationId xmlns:a16="http://schemas.microsoft.com/office/drawing/2014/main" id="{902AC8C2-3EB2-2748-0BEE-59D18E48D8C4}"/>
                  </a:ext>
                </a:extLst>
              </p:cNvPr>
              <p:cNvSpPr>
                <a:spLocks noRot="1" noChangeAspect="1" noMove="1" noResize="1" noEditPoints="1" noAdjustHandles="1" noChangeArrowheads="1" noChangeShapeType="1" noTextEdit="1"/>
              </p:cNvSpPr>
              <p:nvPr/>
            </p:nvSpPr>
            <p:spPr>
              <a:xfrm>
                <a:off x="231141" y="4573658"/>
                <a:ext cx="2076249" cy="576954"/>
              </a:xfrm>
              <a:prstGeom prst="rect">
                <a:avLst/>
              </a:prstGeom>
              <a:blipFill>
                <a:blip r:embed="rId7"/>
                <a:stretch>
                  <a:fillRect t="-18750" b="-39583"/>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F724CE16-B3DB-F2ED-7F7A-738D0EC7B1DE}"/>
              </a:ext>
            </a:extLst>
          </p:cNvPr>
          <p:cNvSpPr/>
          <p:nvPr/>
        </p:nvSpPr>
        <p:spPr>
          <a:xfrm>
            <a:off x="3012777" y="5789997"/>
            <a:ext cx="2183441" cy="53147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Early SFH</a:t>
            </a:r>
          </a:p>
        </p:txBody>
      </p:sp>
      <p:cxnSp>
        <p:nvCxnSpPr>
          <p:cNvPr id="18" name="Straight Arrow Connector 17">
            <a:extLst>
              <a:ext uri="{FF2B5EF4-FFF2-40B4-BE49-F238E27FC236}">
                <a16:creationId xmlns:a16="http://schemas.microsoft.com/office/drawing/2014/main" id="{B208487C-ED40-CF12-8E81-55BE4116720F}"/>
              </a:ext>
            </a:extLst>
          </p:cNvPr>
          <p:cNvCxnSpPr>
            <a:cxnSpLocks/>
          </p:cNvCxnSpPr>
          <p:nvPr/>
        </p:nvCxnSpPr>
        <p:spPr>
          <a:xfrm>
            <a:off x="2408591" y="6038834"/>
            <a:ext cx="532729" cy="12819"/>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5498FC8-7366-DB49-A020-0620DE70F333}"/>
                  </a:ext>
                </a:extLst>
              </p:cNvPr>
              <p:cNvSpPr/>
              <p:nvPr/>
            </p:nvSpPr>
            <p:spPr>
              <a:xfrm>
                <a:off x="231141" y="5763176"/>
                <a:ext cx="2076249" cy="57695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High </a:t>
                </a:r>
                <a14:m>
                  <m:oMath xmlns:m="http://schemas.openxmlformats.org/officeDocument/2006/math">
                    <m:sSub>
                      <m:sSubPr>
                        <m:ctrlPr>
                          <a:rPr lang="en-US" sz="3600" b="1" i="1" smtClean="0">
                            <a:solidFill>
                              <a:schemeClr val="tx1"/>
                            </a:solidFill>
                            <a:latin typeface="Cambria Math" panose="02040503050406030204" pitchFamily="18" charset="0"/>
                          </a:rPr>
                        </m:ctrlPr>
                      </m:sSubPr>
                      <m:e>
                        <m:r>
                          <a:rPr lang="el-GR" sz="3600" b="1" i="0" smtClean="0">
                            <a:solidFill>
                              <a:schemeClr val="tx1"/>
                            </a:solidFill>
                            <a:latin typeface="Cambria Math" panose="02040503050406030204" pitchFamily="18" charset="0"/>
                            <a:ea typeface="Cambria Math" panose="02040503050406030204" pitchFamily="18" charset="0"/>
                          </a:rPr>
                          <m:t>𝚽</m:t>
                        </m:r>
                      </m:e>
                      <m:sub>
                        <m:r>
                          <a:rPr lang="en-GB" sz="3600" b="1" i="0" smtClean="0">
                            <a:solidFill>
                              <a:schemeClr val="tx1"/>
                            </a:solidFill>
                            <a:latin typeface="Cambria Math" panose="02040503050406030204" pitchFamily="18" charset="0"/>
                          </a:rPr>
                          <m:t>𝐞</m:t>
                        </m:r>
                      </m:sub>
                    </m:sSub>
                  </m:oMath>
                </a14:m>
                <a:r>
                  <a:rPr lang="en-US" sz="3600" b="1" dirty="0">
                    <a:solidFill>
                      <a:schemeClr val="tx1"/>
                    </a:solidFill>
                  </a:rPr>
                  <a:t>  </a:t>
                </a:r>
              </a:p>
            </p:txBody>
          </p:sp>
        </mc:Choice>
        <mc:Fallback xmlns="">
          <p:sp>
            <p:nvSpPr>
              <p:cNvPr id="20" name="Rectangle 19">
                <a:extLst>
                  <a:ext uri="{FF2B5EF4-FFF2-40B4-BE49-F238E27FC236}">
                    <a16:creationId xmlns:a16="http://schemas.microsoft.com/office/drawing/2014/main" id="{C5498FC8-7366-DB49-A020-0620DE70F333}"/>
                  </a:ext>
                </a:extLst>
              </p:cNvPr>
              <p:cNvSpPr>
                <a:spLocks noRot="1" noChangeAspect="1" noMove="1" noResize="1" noEditPoints="1" noAdjustHandles="1" noChangeArrowheads="1" noChangeShapeType="1" noTextEdit="1"/>
              </p:cNvSpPr>
              <p:nvPr/>
            </p:nvSpPr>
            <p:spPr>
              <a:xfrm>
                <a:off x="231141" y="5763176"/>
                <a:ext cx="2076249" cy="576954"/>
              </a:xfrm>
              <a:prstGeom prst="rect">
                <a:avLst/>
              </a:prstGeom>
              <a:blipFill>
                <a:blip r:embed="rId8"/>
                <a:stretch>
                  <a:fillRect l="-1807" t="-18750" b="-39583"/>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5FF0023A-0734-3CF6-9E34-D48504C549A0}"/>
              </a:ext>
            </a:extLst>
          </p:cNvPr>
          <p:cNvSpPr/>
          <p:nvPr/>
        </p:nvSpPr>
        <p:spPr>
          <a:xfrm>
            <a:off x="6024340" y="4590556"/>
            <a:ext cx="2517542"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Lower O/H</a:t>
            </a:r>
          </a:p>
        </p:txBody>
      </p:sp>
      <p:cxnSp>
        <p:nvCxnSpPr>
          <p:cNvPr id="27" name="Straight Arrow Connector 26">
            <a:extLst>
              <a:ext uri="{FF2B5EF4-FFF2-40B4-BE49-F238E27FC236}">
                <a16:creationId xmlns:a16="http://schemas.microsoft.com/office/drawing/2014/main" id="{03762F58-2847-DB9D-B4CC-2CDC184DE0E6}"/>
              </a:ext>
            </a:extLst>
          </p:cNvPr>
          <p:cNvCxnSpPr>
            <a:cxnSpLocks/>
          </p:cNvCxnSpPr>
          <p:nvPr/>
        </p:nvCxnSpPr>
        <p:spPr>
          <a:xfrm>
            <a:off x="5383922" y="4792894"/>
            <a:ext cx="540685" cy="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6CB6D615-88CB-9DBB-4C3D-EB0C05B432EC}"/>
              </a:ext>
            </a:extLst>
          </p:cNvPr>
          <p:cNvCxnSpPr>
            <a:cxnSpLocks/>
          </p:cNvCxnSpPr>
          <p:nvPr/>
        </p:nvCxnSpPr>
        <p:spPr>
          <a:xfrm>
            <a:off x="5368681" y="6045243"/>
            <a:ext cx="555926" cy="641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C4C509A7-8C23-BED9-FF4D-470B9FBA2578}"/>
              </a:ext>
            </a:extLst>
          </p:cNvPr>
          <p:cNvSpPr/>
          <p:nvPr/>
        </p:nvSpPr>
        <p:spPr>
          <a:xfrm>
            <a:off x="6024340" y="5789997"/>
            <a:ext cx="2517542"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Higher O/H</a:t>
            </a:r>
          </a:p>
        </p:txBody>
      </p:sp>
      <p:sp>
        <p:nvSpPr>
          <p:cNvPr id="30" name="Rectangle 29">
            <a:extLst>
              <a:ext uri="{FF2B5EF4-FFF2-40B4-BE49-F238E27FC236}">
                <a16:creationId xmlns:a16="http://schemas.microsoft.com/office/drawing/2014/main" id="{EA6A6CE6-C95F-6AAE-2D8D-5E9978425B81}"/>
              </a:ext>
            </a:extLst>
          </p:cNvPr>
          <p:cNvSpPr/>
          <p:nvPr/>
        </p:nvSpPr>
        <p:spPr>
          <a:xfrm>
            <a:off x="9314180" y="4590556"/>
            <a:ext cx="2517542"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Lower N/O</a:t>
            </a:r>
          </a:p>
        </p:txBody>
      </p:sp>
      <p:cxnSp>
        <p:nvCxnSpPr>
          <p:cNvPr id="31" name="Straight Arrow Connector 30">
            <a:extLst>
              <a:ext uri="{FF2B5EF4-FFF2-40B4-BE49-F238E27FC236}">
                <a16:creationId xmlns:a16="http://schemas.microsoft.com/office/drawing/2014/main" id="{7BEB76F6-01A8-9F4F-36E9-475B49110924}"/>
              </a:ext>
            </a:extLst>
          </p:cNvPr>
          <p:cNvCxnSpPr>
            <a:cxnSpLocks/>
          </p:cNvCxnSpPr>
          <p:nvPr/>
        </p:nvCxnSpPr>
        <p:spPr>
          <a:xfrm>
            <a:off x="8711983" y="4784932"/>
            <a:ext cx="492977" cy="7962"/>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E1A3FB92-BE30-8F43-07A3-80D92CC0F383}"/>
              </a:ext>
            </a:extLst>
          </p:cNvPr>
          <p:cNvCxnSpPr>
            <a:cxnSpLocks/>
          </p:cNvCxnSpPr>
          <p:nvPr/>
        </p:nvCxnSpPr>
        <p:spPr>
          <a:xfrm>
            <a:off x="8711983" y="6021488"/>
            <a:ext cx="492977" cy="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A8B02E14-2EC4-8A75-A98E-4B510A3F5863}"/>
              </a:ext>
            </a:extLst>
          </p:cNvPr>
          <p:cNvSpPr/>
          <p:nvPr/>
        </p:nvSpPr>
        <p:spPr>
          <a:xfrm>
            <a:off x="9314180" y="5789997"/>
            <a:ext cx="2517542"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Higher N/O</a:t>
            </a:r>
          </a:p>
        </p:txBody>
      </p:sp>
      <p:sp>
        <p:nvSpPr>
          <p:cNvPr id="3" name="TextBox 2">
            <a:extLst>
              <a:ext uri="{FF2B5EF4-FFF2-40B4-BE49-F238E27FC236}">
                <a16:creationId xmlns:a16="http://schemas.microsoft.com/office/drawing/2014/main" id="{7A9165C3-409D-DF78-7417-3CE0578EF24D}"/>
              </a:ext>
            </a:extLst>
          </p:cNvPr>
          <p:cNvSpPr txBox="1"/>
          <p:nvPr/>
        </p:nvSpPr>
        <p:spPr>
          <a:xfrm>
            <a:off x="9863159" y="6488668"/>
            <a:ext cx="2328841" cy="369332"/>
          </a:xfrm>
          <a:prstGeom prst="rect">
            <a:avLst/>
          </a:prstGeom>
          <a:noFill/>
        </p:spPr>
        <p:txBody>
          <a:bodyPr wrap="square" rtlCol="0">
            <a:spAutoFit/>
          </a:bodyPr>
          <a:lstStyle/>
          <a:p>
            <a:r>
              <a:rPr lang="en-US" dirty="0"/>
              <a:t>Boardman et al. 2025</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66ACA80-771E-099F-4904-D918C4C88536}"/>
                  </a:ext>
                </a:extLst>
              </p:cNvPr>
              <p:cNvSpPr txBox="1"/>
              <p:nvPr/>
            </p:nvSpPr>
            <p:spPr>
              <a:xfrm>
                <a:off x="1779028" y="964937"/>
                <a:ext cx="1520518" cy="400110"/>
              </a:xfrm>
              <a:prstGeom prst="rect">
                <a:avLst/>
              </a:prstGeom>
              <a:noFill/>
            </p:spPr>
            <p:txBody>
              <a:bodyPr wrap="square" rtlCol="0">
                <a:spAutoFit/>
              </a:bodyPr>
              <a:lstStyle/>
              <a:p>
                <a:r>
                  <a:rPr lang="en-US" sz="2000" dirty="0"/>
                  <a:t>(</a:t>
                </a:r>
                <a14:m>
                  <m:oMath xmlns:m="http://schemas.openxmlformats.org/officeDocument/2006/math">
                    <m:sSub>
                      <m:sSubPr>
                        <m:ctrlPr>
                          <a:rPr lang="en-US" sz="2000" i="1" smtClean="0">
                            <a:latin typeface="Cambria Math" panose="02040503050406030204" pitchFamily="18" charset="0"/>
                          </a:rPr>
                        </m:ctrlPr>
                      </m:sSubPr>
                      <m:e>
                        <m:r>
                          <m:rPr>
                            <m:sty m:val="p"/>
                          </m:rPr>
                          <a:rPr lang="el-GR" sz="2000" i="1" smtClean="0">
                            <a:latin typeface="Cambria Math" panose="02040503050406030204" pitchFamily="18" charset="0"/>
                            <a:ea typeface="Cambria Math" panose="02040503050406030204" pitchFamily="18" charset="0"/>
                          </a:rPr>
                          <m:t>Φ</m:t>
                        </m:r>
                      </m:e>
                      <m:sub>
                        <m:r>
                          <a:rPr lang="en-GB" sz="2000" b="0" i="1" smtClean="0">
                            <a:latin typeface="Cambria Math" panose="02040503050406030204" pitchFamily="18" charset="0"/>
                          </a:rPr>
                          <m:t>𝑒</m:t>
                        </m:r>
                      </m:sub>
                    </m:sSub>
                  </m:oMath>
                </a14:m>
                <a:r>
                  <a:rPr lang="en-US" sz="2000" dirty="0"/>
                  <a:t>=M*/R</a:t>
                </a:r>
                <a:r>
                  <a:rPr lang="en-US" sz="2000" baseline="-25000" dirty="0"/>
                  <a:t>e</a:t>
                </a:r>
                <a:r>
                  <a:rPr lang="en-US" sz="2000" dirty="0"/>
                  <a:t>) </a:t>
                </a:r>
              </a:p>
            </p:txBody>
          </p:sp>
        </mc:Choice>
        <mc:Fallback>
          <p:sp>
            <p:nvSpPr>
              <p:cNvPr id="5" name="TextBox 4">
                <a:extLst>
                  <a:ext uri="{FF2B5EF4-FFF2-40B4-BE49-F238E27FC236}">
                    <a16:creationId xmlns:a16="http://schemas.microsoft.com/office/drawing/2014/main" id="{766ACA80-771E-099F-4904-D918C4C88536}"/>
                  </a:ext>
                </a:extLst>
              </p:cNvPr>
              <p:cNvSpPr txBox="1">
                <a:spLocks noRot="1" noChangeAspect="1" noMove="1" noResize="1" noEditPoints="1" noAdjustHandles="1" noChangeArrowheads="1" noChangeShapeType="1" noTextEdit="1"/>
              </p:cNvSpPr>
              <p:nvPr/>
            </p:nvSpPr>
            <p:spPr>
              <a:xfrm>
                <a:off x="1779028" y="964937"/>
                <a:ext cx="1520518" cy="400110"/>
              </a:xfrm>
              <a:prstGeom prst="rect">
                <a:avLst/>
              </a:prstGeom>
              <a:blipFill>
                <a:blip r:embed="rId9"/>
                <a:stretch>
                  <a:fillRect l="-5000" t="-3030" r="-1667" b="-27273"/>
                </a:stretch>
              </a:blipFill>
            </p:spPr>
            <p:txBody>
              <a:bodyPr/>
              <a:lstStyle/>
              <a:p>
                <a:r>
                  <a:rPr lang="en-US">
                    <a:noFill/>
                  </a:rPr>
                  <a:t> </a:t>
                </a:r>
              </a:p>
            </p:txBody>
          </p:sp>
        </mc:Fallback>
      </mc:AlternateContent>
    </p:spTree>
    <p:extLst>
      <p:ext uri="{BB962C8B-B14F-4D97-AF65-F5344CB8AC3E}">
        <p14:creationId xmlns:p14="http://schemas.microsoft.com/office/powerpoint/2010/main" val="205412642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AD395-8609-D098-0A0A-CB82542D8A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CEE97AC-9DEA-E5B5-B085-17AF4275BF55}"/>
              </a:ext>
            </a:extLst>
          </p:cNvPr>
          <p:cNvPicPr>
            <a:picLocks noChangeAspect="1"/>
          </p:cNvPicPr>
          <p:nvPr/>
        </p:nvPicPr>
        <p:blipFill>
          <a:blip r:embed="rId3"/>
          <a:srcRect t="6629" r="75659" b="50000"/>
          <a:stretch/>
        </p:blipFill>
        <p:spPr>
          <a:xfrm>
            <a:off x="1308431" y="1683017"/>
            <a:ext cx="2857500" cy="2686385"/>
          </a:xfrm>
          <a:prstGeom prst="rect">
            <a:avLst/>
          </a:prstGeom>
        </p:spPr>
      </p:pic>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C2497ABA-DA6C-6E07-8A7E-9CD41929FC21}"/>
                  </a:ext>
                </a:extLst>
              </p:cNvPr>
              <p:cNvSpPr txBox="1">
                <a:spLocks/>
              </p:cNvSpPr>
              <p:nvPr/>
            </p:nvSpPr>
            <p:spPr>
              <a:xfrm>
                <a:off x="838200" y="903411"/>
                <a:ext cx="10515600" cy="815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Low </a:t>
                </a:r>
                <a14:m>
                  <m:oMath xmlns:m="http://schemas.openxmlformats.org/officeDocument/2006/math">
                    <m:sSub>
                      <m:sSubPr>
                        <m:ctrlPr>
                          <a:rPr lang="en-US" sz="4000" i="1" smtClean="0">
                            <a:latin typeface="Cambria Math" panose="02040503050406030204" pitchFamily="18" charset="0"/>
                          </a:rPr>
                        </m:ctrlPr>
                      </m:sSubPr>
                      <m:e>
                        <m:r>
                          <m:rPr>
                            <m:sty m:val="p"/>
                          </m:rPr>
                          <a:rPr lang="el-GR" sz="4000" i="1" smtClean="0">
                            <a:latin typeface="Cambria Math" panose="02040503050406030204" pitchFamily="18" charset="0"/>
                            <a:ea typeface="Cambria Math" panose="02040503050406030204" pitchFamily="18" charset="0"/>
                          </a:rPr>
                          <m:t>Φ</m:t>
                        </m:r>
                      </m:e>
                      <m:sub>
                        <m:r>
                          <a:rPr lang="en-GB" sz="4000" b="0" i="1" smtClean="0">
                            <a:latin typeface="Cambria Math" panose="02040503050406030204" pitchFamily="18" charset="0"/>
                          </a:rPr>
                          <m:t>𝑒</m:t>
                        </m:r>
                      </m:sub>
                    </m:sSub>
                  </m:oMath>
                </a14:m>
                <a:endParaRPr lang="en-US" sz="4000" dirty="0"/>
              </a:p>
            </p:txBody>
          </p:sp>
        </mc:Choice>
        <mc:Fallback xmlns="">
          <p:sp>
            <p:nvSpPr>
              <p:cNvPr id="5" name="Title 1">
                <a:extLst>
                  <a:ext uri="{FF2B5EF4-FFF2-40B4-BE49-F238E27FC236}">
                    <a16:creationId xmlns:a16="http://schemas.microsoft.com/office/drawing/2014/main" id="{2DC6EA0A-F150-E887-0916-10B16E5AF859}"/>
                  </a:ext>
                </a:extLst>
              </p:cNvPr>
              <p:cNvSpPr txBox="1">
                <a:spLocks noRot="1" noChangeAspect="1" noMove="1" noResize="1" noEditPoints="1" noAdjustHandles="1" noChangeArrowheads="1" noChangeShapeType="1" noTextEdit="1"/>
              </p:cNvSpPr>
              <p:nvPr/>
            </p:nvSpPr>
            <p:spPr>
              <a:xfrm>
                <a:off x="838200" y="903411"/>
                <a:ext cx="10515600" cy="815975"/>
              </a:xfrm>
              <a:prstGeom prst="rect">
                <a:avLst/>
              </a:prstGeom>
              <a:blipFill>
                <a:blip r:embed="rId5"/>
                <a:stretch>
                  <a:fillRect t="-10769" b="-20000"/>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25D1FBC4-E209-596D-145B-5B653F938759}"/>
              </a:ext>
            </a:extLst>
          </p:cNvPr>
          <p:cNvSpPr>
            <a:spLocks noGrp="1"/>
          </p:cNvSpPr>
          <p:nvPr>
            <p:ph type="title"/>
          </p:nvPr>
        </p:nvSpPr>
        <p:spPr>
          <a:xfrm>
            <a:off x="838200" y="16185"/>
            <a:ext cx="10515600" cy="815975"/>
          </a:xfrm>
        </p:spPr>
        <p:txBody>
          <a:bodyPr>
            <a:normAutofit/>
          </a:bodyPr>
          <a:lstStyle/>
          <a:p>
            <a:pPr algn="ctr"/>
            <a:r>
              <a:rPr lang="en-US" sz="4000" dirty="0"/>
              <a:t>A unified interpretation of ‘fundamental’ relations</a:t>
            </a:r>
          </a:p>
        </p:txBody>
      </p:sp>
      <p:sp>
        <p:nvSpPr>
          <p:cNvPr id="15" name="Rectangle 14">
            <a:extLst>
              <a:ext uri="{FF2B5EF4-FFF2-40B4-BE49-F238E27FC236}">
                <a16:creationId xmlns:a16="http://schemas.microsoft.com/office/drawing/2014/main" id="{6C05C815-5B75-7250-A3A4-BB07D32A10F8}"/>
              </a:ext>
            </a:extLst>
          </p:cNvPr>
          <p:cNvSpPr/>
          <p:nvPr/>
        </p:nvSpPr>
        <p:spPr>
          <a:xfrm>
            <a:off x="4713505" y="4357527"/>
            <a:ext cx="3558720"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SFR variations</a:t>
            </a:r>
          </a:p>
        </p:txBody>
      </p:sp>
      <p:cxnSp>
        <p:nvCxnSpPr>
          <p:cNvPr id="17" name="Straight Arrow Connector 16">
            <a:extLst>
              <a:ext uri="{FF2B5EF4-FFF2-40B4-BE49-F238E27FC236}">
                <a16:creationId xmlns:a16="http://schemas.microsoft.com/office/drawing/2014/main" id="{CF1B119B-1C85-36D7-4E58-062FA7FB593E}"/>
              </a:ext>
            </a:extLst>
          </p:cNvPr>
          <p:cNvCxnSpPr>
            <a:cxnSpLocks/>
            <a:endCxn id="15" idx="1"/>
          </p:cNvCxnSpPr>
          <p:nvPr/>
        </p:nvCxnSpPr>
        <p:spPr>
          <a:xfrm flipV="1">
            <a:off x="3012887" y="4592831"/>
            <a:ext cx="1700618" cy="53147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8E0F6D65-6AD4-6468-33E2-0FB268B6C7BD}"/>
              </a:ext>
            </a:extLst>
          </p:cNvPr>
          <p:cNvSpPr/>
          <p:nvPr/>
        </p:nvSpPr>
        <p:spPr>
          <a:xfrm>
            <a:off x="545031" y="4547347"/>
            <a:ext cx="2427514" cy="180018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Late-time gas inflow variations</a:t>
            </a:r>
          </a:p>
        </p:txBody>
      </p:sp>
      <p:sp>
        <p:nvSpPr>
          <p:cNvPr id="2" name="TextBox 1">
            <a:extLst>
              <a:ext uri="{FF2B5EF4-FFF2-40B4-BE49-F238E27FC236}">
                <a16:creationId xmlns:a16="http://schemas.microsoft.com/office/drawing/2014/main" id="{864E1036-E1D0-350D-8838-4D7B412AACE9}"/>
              </a:ext>
            </a:extLst>
          </p:cNvPr>
          <p:cNvSpPr txBox="1"/>
          <p:nvPr/>
        </p:nvSpPr>
        <p:spPr>
          <a:xfrm>
            <a:off x="9863159" y="6488668"/>
            <a:ext cx="2328841" cy="369332"/>
          </a:xfrm>
          <a:prstGeom prst="rect">
            <a:avLst/>
          </a:prstGeom>
          <a:noFill/>
        </p:spPr>
        <p:txBody>
          <a:bodyPr wrap="square" rtlCol="0">
            <a:spAutoFit/>
          </a:bodyPr>
          <a:lstStyle/>
          <a:p>
            <a:r>
              <a:rPr lang="en-US" dirty="0"/>
              <a:t>Boardman et al. 2025</a:t>
            </a:r>
          </a:p>
        </p:txBody>
      </p:sp>
    </p:spTree>
    <p:extLst>
      <p:ext uri="{BB962C8B-B14F-4D97-AF65-F5344CB8AC3E}">
        <p14:creationId xmlns:p14="http://schemas.microsoft.com/office/powerpoint/2010/main" val="124562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5EE9-062F-D554-FA84-8C8AB53EBC3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23F20A8-478A-66C3-50A0-3FA81B1A7513}"/>
              </a:ext>
            </a:extLst>
          </p:cNvPr>
          <p:cNvPicPr>
            <a:picLocks noChangeAspect="1"/>
          </p:cNvPicPr>
          <p:nvPr/>
        </p:nvPicPr>
        <p:blipFill>
          <a:blip r:embed="rId3"/>
          <a:srcRect t="6629" r="75659" b="50000"/>
          <a:stretch/>
        </p:blipFill>
        <p:spPr>
          <a:xfrm>
            <a:off x="1308431" y="1683017"/>
            <a:ext cx="2857500" cy="2686385"/>
          </a:xfrm>
          <a:prstGeom prst="rect">
            <a:avLst/>
          </a:prstGeom>
        </p:spPr>
      </p:pic>
      <p:pic>
        <p:nvPicPr>
          <p:cNvPr id="3" name="Picture 2">
            <a:extLst>
              <a:ext uri="{FF2B5EF4-FFF2-40B4-BE49-F238E27FC236}">
                <a16:creationId xmlns:a16="http://schemas.microsoft.com/office/drawing/2014/main" id="{4F748C29-0B0A-EF79-CC7E-79D4C038E7DF}"/>
              </a:ext>
            </a:extLst>
          </p:cNvPr>
          <p:cNvPicPr>
            <a:picLocks noChangeAspect="1"/>
          </p:cNvPicPr>
          <p:nvPr/>
        </p:nvPicPr>
        <p:blipFill>
          <a:blip r:embed="rId3"/>
          <a:srcRect l="49690" t="6629" r="25225" b="50000"/>
          <a:stretch/>
        </p:blipFill>
        <p:spPr>
          <a:xfrm>
            <a:off x="4239661" y="1671142"/>
            <a:ext cx="2944910" cy="2686385"/>
          </a:xfrm>
          <a:prstGeom prst="rect">
            <a:avLst/>
          </a:prstGeom>
        </p:spPr>
      </p:pic>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9E9F7803-24E1-77C3-3A43-27C9496CCADD}"/>
                  </a:ext>
                </a:extLst>
              </p:cNvPr>
              <p:cNvSpPr txBox="1">
                <a:spLocks/>
              </p:cNvSpPr>
              <p:nvPr/>
            </p:nvSpPr>
            <p:spPr>
              <a:xfrm>
                <a:off x="838200" y="903411"/>
                <a:ext cx="10515600" cy="815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Low </a:t>
                </a:r>
                <a14:m>
                  <m:oMath xmlns:m="http://schemas.openxmlformats.org/officeDocument/2006/math">
                    <m:sSub>
                      <m:sSubPr>
                        <m:ctrlPr>
                          <a:rPr lang="en-US" sz="4000" i="1" smtClean="0">
                            <a:latin typeface="Cambria Math" panose="02040503050406030204" pitchFamily="18" charset="0"/>
                          </a:rPr>
                        </m:ctrlPr>
                      </m:sSubPr>
                      <m:e>
                        <m:r>
                          <m:rPr>
                            <m:sty m:val="p"/>
                          </m:rPr>
                          <a:rPr lang="el-GR" sz="4000" i="1" smtClean="0">
                            <a:latin typeface="Cambria Math" panose="02040503050406030204" pitchFamily="18" charset="0"/>
                            <a:ea typeface="Cambria Math" panose="02040503050406030204" pitchFamily="18" charset="0"/>
                          </a:rPr>
                          <m:t>Φ</m:t>
                        </m:r>
                      </m:e>
                      <m:sub>
                        <m:r>
                          <a:rPr lang="en-GB" sz="4000" b="0" i="1" smtClean="0">
                            <a:latin typeface="Cambria Math" panose="02040503050406030204" pitchFamily="18" charset="0"/>
                          </a:rPr>
                          <m:t>𝑒</m:t>
                        </m:r>
                      </m:sub>
                    </m:sSub>
                  </m:oMath>
                </a14:m>
                <a:endParaRPr lang="en-US" sz="4000" dirty="0"/>
              </a:p>
            </p:txBody>
          </p:sp>
        </mc:Choice>
        <mc:Fallback xmlns="">
          <p:sp>
            <p:nvSpPr>
              <p:cNvPr id="5" name="Title 1">
                <a:extLst>
                  <a:ext uri="{FF2B5EF4-FFF2-40B4-BE49-F238E27FC236}">
                    <a16:creationId xmlns:a16="http://schemas.microsoft.com/office/drawing/2014/main" id="{9E9F7803-24E1-77C3-3A43-27C9496CCADD}"/>
                  </a:ext>
                </a:extLst>
              </p:cNvPr>
              <p:cNvSpPr txBox="1">
                <a:spLocks noRot="1" noChangeAspect="1" noMove="1" noResize="1" noEditPoints="1" noAdjustHandles="1" noChangeArrowheads="1" noChangeShapeType="1" noTextEdit="1"/>
              </p:cNvSpPr>
              <p:nvPr/>
            </p:nvSpPr>
            <p:spPr>
              <a:xfrm>
                <a:off x="838200" y="903411"/>
                <a:ext cx="10515600" cy="815975"/>
              </a:xfrm>
              <a:prstGeom prst="rect">
                <a:avLst/>
              </a:prstGeom>
              <a:blipFill>
                <a:blip r:embed="rId5"/>
                <a:stretch>
                  <a:fillRect t="-10769" b="-20000"/>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55A4C0C5-3C85-18F4-87EC-6A4721EF8A66}"/>
              </a:ext>
            </a:extLst>
          </p:cNvPr>
          <p:cNvSpPr>
            <a:spLocks noGrp="1"/>
          </p:cNvSpPr>
          <p:nvPr>
            <p:ph type="title"/>
          </p:nvPr>
        </p:nvSpPr>
        <p:spPr>
          <a:xfrm>
            <a:off x="838200" y="16185"/>
            <a:ext cx="10515600" cy="815975"/>
          </a:xfrm>
        </p:spPr>
        <p:txBody>
          <a:bodyPr>
            <a:normAutofit/>
          </a:bodyPr>
          <a:lstStyle/>
          <a:p>
            <a:pPr algn="ctr"/>
            <a:r>
              <a:rPr lang="en-US" sz="4000" dirty="0"/>
              <a:t>A unified interpretation of ‘fundamental’ relations</a:t>
            </a:r>
          </a:p>
        </p:txBody>
      </p:sp>
      <p:sp>
        <p:nvSpPr>
          <p:cNvPr id="12" name="Rectangle 11">
            <a:extLst>
              <a:ext uri="{FF2B5EF4-FFF2-40B4-BE49-F238E27FC236}">
                <a16:creationId xmlns:a16="http://schemas.microsoft.com/office/drawing/2014/main" id="{D98F97FE-3B3C-E2D8-20C4-C19A3C66D390}"/>
              </a:ext>
            </a:extLst>
          </p:cNvPr>
          <p:cNvSpPr/>
          <p:nvPr/>
        </p:nvSpPr>
        <p:spPr>
          <a:xfrm>
            <a:off x="4713505" y="4357527"/>
            <a:ext cx="3558720"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SFR variations</a:t>
            </a:r>
          </a:p>
        </p:txBody>
      </p:sp>
      <p:sp>
        <p:nvSpPr>
          <p:cNvPr id="13" name="Rectangle 12">
            <a:extLst>
              <a:ext uri="{FF2B5EF4-FFF2-40B4-BE49-F238E27FC236}">
                <a16:creationId xmlns:a16="http://schemas.microsoft.com/office/drawing/2014/main" id="{9FF6D573-C34C-109E-1484-22D01720AD86}"/>
              </a:ext>
            </a:extLst>
          </p:cNvPr>
          <p:cNvSpPr/>
          <p:nvPr/>
        </p:nvSpPr>
        <p:spPr>
          <a:xfrm>
            <a:off x="4713505" y="5288096"/>
            <a:ext cx="3558720" cy="53147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O/H variations</a:t>
            </a:r>
          </a:p>
        </p:txBody>
      </p:sp>
      <p:cxnSp>
        <p:nvCxnSpPr>
          <p:cNvPr id="14" name="Straight Arrow Connector 13">
            <a:extLst>
              <a:ext uri="{FF2B5EF4-FFF2-40B4-BE49-F238E27FC236}">
                <a16:creationId xmlns:a16="http://schemas.microsoft.com/office/drawing/2014/main" id="{E2DCD8E6-E738-979C-14A9-4DEF2A383214}"/>
              </a:ext>
            </a:extLst>
          </p:cNvPr>
          <p:cNvCxnSpPr>
            <a:cxnSpLocks/>
            <a:endCxn id="12" idx="1"/>
          </p:cNvCxnSpPr>
          <p:nvPr/>
        </p:nvCxnSpPr>
        <p:spPr>
          <a:xfrm flipV="1">
            <a:off x="3012887" y="4592831"/>
            <a:ext cx="1700618" cy="53147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0424DC5-3454-6039-C91F-559FEE013DF4}"/>
              </a:ext>
            </a:extLst>
          </p:cNvPr>
          <p:cNvCxnSpPr>
            <a:cxnSpLocks/>
          </p:cNvCxnSpPr>
          <p:nvPr/>
        </p:nvCxnSpPr>
        <p:spPr>
          <a:xfrm>
            <a:off x="3012887" y="5571492"/>
            <a:ext cx="1700618" cy="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F9752E3-42A1-343D-84B0-F4610F488F5A}"/>
              </a:ext>
            </a:extLst>
          </p:cNvPr>
          <p:cNvSpPr/>
          <p:nvPr/>
        </p:nvSpPr>
        <p:spPr>
          <a:xfrm>
            <a:off x="545031" y="4547347"/>
            <a:ext cx="2427514" cy="180018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Late-time gas inflow variations</a:t>
            </a:r>
          </a:p>
        </p:txBody>
      </p:sp>
      <p:sp>
        <p:nvSpPr>
          <p:cNvPr id="2" name="TextBox 1">
            <a:extLst>
              <a:ext uri="{FF2B5EF4-FFF2-40B4-BE49-F238E27FC236}">
                <a16:creationId xmlns:a16="http://schemas.microsoft.com/office/drawing/2014/main" id="{8101EB46-4257-0AD6-E39E-266F785AE9BD}"/>
              </a:ext>
            </a:extLst>
          </p:cNvPr>
          <p:cNvSpPr txBox="1"/>
          <p:nvPr/>
        </p:nvSpPr>
        <p:spPr>
          <a:xfrm>
            <a:off x="8581774" y="5051003"/>
            <a:ext cx="3717802" cy="954107"/>
          </a:xfrm>
          <a:prstGeom prst="rect">
            <a:avLst/>
          </a:prstGeom>
          <a:noFill/>
        </p:spPr>
        <p:txBody>
          <a:bodyPr wrap="square" rtlCol="0">
            <a:spAutoFit/>
          </a:bodyPr>
          <a:lstStyle/>
          <a:p>
            <a:r>
              <a:rPr lang="en-US" sz="2800" b="1" dirty="0"/>
              <a:t>BUT: little impact on measured [Z/H]</a:t>
            </a:r>
          </a:p>
        </p:txBody>
      </p:sp>
      <p:sp>
        <p:nvSpPr>
          <p:cNvPr id="7" name="TextBox 6">
            <a:extLst>
              <a:ext uri="{FF2B5EF4-FFF2-40B4-BE49-F238E27FC236}">
                <a16:creationId xmlns:a16="http://schemas.microsoft.com/office/drawing/2014/main" id="{28C4A6F1-4E1E-C3F9-4288-A4F5E5D25473}"/>
              </a:ext>
            </a:extLst>
          </p:cNvPr>
          <p:cNvSpPr txBox="1"/>
          <p:nvPr/>
        </p:nvSpPr>
        <p:spPr>
          <a:xfrm>
            <a:off x="9863159" y="6488668"/>
            <a:ext cx="2328841" cy="369332"/>
          </a:xfrm>
          <a:prstGeom prst="rect">
            <a:avLst/>
          </a:prstGeom>
          <a:noFill/>
        </p:spPr>
        <p:txBody>
          <a:bodyPr wrap="square" rtlCol="0">
            <a:spAutoFit/>
          </a:bodyPr>
          <a:lstStyle/>
          <a:p>
            <a:r>
              <a:rPr lang="en-US" dirty="0"/>
              <a:t>Boardman et al. 2025</a:t>
            </a:r>
          </a:p>
        </p:txBody>
      </p:sp>
    </p:spTree>
    <p:extLst>
      <p:ext uri="{BB962C8B-B14F-4D97-AF65-F5344CB8AC3E}">
        <p14:creationId xmlns:p14="http://schemas.microsoft.com/office/powerpoint/2010/main" val="173329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1F147-49A6-3BC4-C7D5-DAF4C405A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784AC-958C-3109-BF00-69814A4028FD}"/>
              </a:ext>
            </a:extLst>
          </p:cNvPr>
          <p:cNvSpPr>
            <a:spLocks noGrp="1"/>
          </p:cNvSpPr>
          <p:nvPr>
            <p:ph type="title"/>
          </p:nvPr>
        </p:nvSpPr>
        <p:spPr>
          <a:xfrm>
            <a:off x="838200" y="16185"/>
            <a:ext cx="10515600" cy="815975"/>
          </a:xfrm>
        </p:spPr>
        <p:txBody>
          <a:bodyPr>
            <a:normAutofit/>
          </a:bodyPr>
          <a:lstStyle/>
          <a:p>
            <a:pPr algn="ctr"/>
            <a:r>
              <a:rPr lang="en-US" sz="4000" dirty="0"/>
              <a:t>A unified interpretation of ‘fundamental’ relations</a:t>
            </a:r>
          </a:p>
        </p:txBody>
      </p:sp>
      <p:pic>
        <p:nvPicPr>
          <p:cNvPr id="4" name="Picture 3">
            <a:extLst>
              <a:ext uri="{FF2B5EF4-FFF2-40B4-BE49-F238E27FC236}">
                <a16:creationId xmlns:a16="http://schemas.microsoft.com/office/drawing/2014/main" id="{631242A4-503E-8944-048B-3538E0A541C6}"/>
              </a:ext>
            </a:extLst>
          </p:cNvPr>
          <p:cNvPicPr>
            <a:picLocks noChangeAspect="1"/>
          </p:cNvPicPr>
          <p:nvPr/>
        </p:nvPicPr>
        <p:blipFill>
          <a:blip r:embed="rId3"/>
          <a:srcRect t="6629" r="75659" b="50000"/>
          <a:stretch/>
        </p:blipFill>
        <p:spPr>
          <a:xfrm>
            <a:off x="1308431" y="1683017"/>
            <a:ext cx="2857500" cy="2686385"/>
          </a:xfrm>
          <a:prstGeom prst="rect">
            <a:avLst/>
          </a:prstGeom>
        </p:spPr>
      </p:pic>
      <p:pic>
        <p:nvPicPr>
          <p:cNvPr id="3" name="Picture 2">
            <a:extLst>
              <a:ext uri="{FF2B5EF4-FFF2-40B4-BE49-F238E27FC236}">
                <a16:creationId xmlns:a16="http://schemas.microsoft.com/office/drawing/2014/main" id="{51558B96-D535-7E0D-13D6-CE88DF77F5AA}"/>
              </a:ext>
            </a:extLst>
          </p:cNvPr>
          <p:cNvPicPr>
            <a:picLocks noChangeAspect="1"/>
          </p:cNvPicPr>
          <p:nvPr/>
        </p:nvPicPr>
        <p:blipFill>
          <a:blip r:embed="rId3"/>
          <a:srcRect l="49690" t="6629" r="239" b="50000"/>
          <a:stretch/>
        </p:blipFill>
        <p:spPr>
          <a:xfrm>
            <a:off x="4239661" y="1671142"/>
            <a:ext cx="5878120" cy="2686385"/>
          </a:xfrm>
          <a:prstGeom prst="rect">
            <a:avLst/>
          </a:prstGeom>
        </p:spPr>
      </p:pic>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DF0950E2-8394-AE8B-B182-167488634A59}"/>
                  </a:ext>
                </a:extLst>
              </p:cNvPr>
              <p:cNvSpPr txBox="1">
                <a:spLocks/>
              </p:cNvSpPr>
              <p:nvPr/>
            </p:nvSpPr>
            <p:spPr>
              <a:xfrm>
                <a:off x="838200" y="903411"/>
                <a:ext cx="10515600" cy="815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Low </a:t>
                </a:r>
                <a14:m>
                  <m:oMath xmlns:m="http://schemas.openxmlformats.org/officeDocument/2006/math">
                    <m:sSub>
                      <m:sSubPr>
                        <m:ctrlPr>
                          <a:rPr lang="en-US" sz="4000" i="1" smtClean="0">
                            <a:latin typeface="Cambria Math" panose="02040503050406030204" pitchFamily="18" charset="0"/>
                          </a:rPr>
                        </m:ctrlPr>
                      </m:sSubPr>
                      <m:e>
                        <m:r>
                          <m:rPr>
                            <m:sty m:val="p"/>
                          </m:rPr>
                          <a:rPr lang="el-GR" sz="4000" i="1" smtClean="0">
                            <a:latin typeface="Cambria Math" panose="02040503050406030204" pitchFamily="18" charset="0"/>
                            <a:ea typeface="Cambria Math" panose="02040503050406030204" pitchFamily="18" charset="0"/>
                          </a:rPr>
                          <m:t>Φ</m:t>
                        </m:r>
                      </m:e>
                      <m:sub>
                        <m:r>
                          <a:rPr lang="en-GB" sz="4000" b="0" i="1" smtClean="0">
                            <a:latin typeface="Cambria Math" panose="02040503050406030204" pitchFamily="18" charset="0"/>
                          </a:rPr>
                          <m:t>𝑒</m:t>
                        </m:r>
                      </m:sub>
                    </m:sSub>
                  </m:oMath>
                </a14:m>
                <a:endParaRPr lang="en-US" sz="4000" dirty="0"/>
              </a:p>
            </p:txBody>
          </p:sp>
        </mc:Choice>
        <mc:Fallback xmlns="">
          <p:sp>
            <p:nvSpPr>
              <p:cNvPr id="5" name="Title 1">
                <a:extLst>
                  <a:ext uri="{FF2B5EF4-FFF2-40B4-BE49-F238E27FC236}">
                    <a16:creationId xmlns:a16="http://schemas.microsoft.com/office/drawing/2014/main" id="{DF0950E2-8394-AE8B-B182-167488634A59}"/>
                  </a:ext>
                </a:extLst>
              </p:cNvPr>
              <p:cNvSpPr txBox="1">
                <a:spLocks noRot="1" noChangeAspect="1" noMove="1" noResize="1" noEditPoints="1" noAdjustHandles="1" noChangeArrowheads="1" noChangeShapeType="1" noTextEdit="1"/>
              </p:cNvSpPr>
              <p:nvPr/>
            </p:nvSpPr>
            <p:spPr>
              <a:xfrm>
                <a:off x="838200" y="903411"/>
                <a:ext cx="10515600" cy="815975"/>
              </a:xfrm>
              <a:prstGeom prst="rect">
                <a:avLst/>
              </a:prstGeom>
              <a:blipFill>
                <a:blip r:embed="rId5"/>
                <a:stretch>
                  <a:fillRect t="-10769" b="-20000"/>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2F5481A2-C18C-C908-2F1E-F16DEB78E759}"/>
              </a:ext>
            </a:extLst>
          </p:cNvPr>
          <p:cNvSpPr/>
          <p:nvPr/>
        </p:nvSpPr>
        <p:spPr>
          <a:xfrm>
            <a:off x="545031" y="4547347"/>
            <a:ext cx="2427514" cy="180018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Late-time gas inflow variations</a:t>
            </a:r>
          </a:p>
        </p:txBody>
      </p:sp>
      <p:sp>
        <p:nvSpPr>
          <p:cNvPr id="18" name="Rectangle 17">
            <a:extLst>
              <a:ext uri="{FF2B5EF4-FFF2-40B4-BE49-F238E27FC236}">
                <a16:creationId xmlns:a16="http://schemas.microsoft.com/office/drawing/2014/main" id="{F39251D7-907A-353A-6F46-DDD3BE842E56}"/>
              </a:ext>
            </a:extLst>
          </p:cNvPr>
          <p:cNvSpPr/>
          <p:nvPr/>
        </p:nvSpPr>
        <p:spPr>
          <a:xfrm>
            <a:off x="4713505" y="4357527"/>
            <a:ext cx="3558720"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SFR variations</a:t>
            </a:r>
          </a:p>
        </p:txBody>
      </p:sp>
      <p:cxnSp>
        <p:nvCxnSpPr>
          <p:cNvPr id="19" name="Straight Arrow Connector 18">
            <a:extLst>
              <a:ext uri="{FF2B5EF4-FFF2-40B4-BE49-F238E27FC236}">
                <a16:creationId xmlns:a16="http://schemas.microsoft.com/office/drawing/2014/main" id="{738ACC1E-0ADF-6BC7-B497-1F8058187F6A}"/>
              </a:ext>
            </a:extLst>
          </p:cNvPr>
          <p:cNvCxnSpPr>
            <a:cxnSpLocks/>
            <a:endCxn id="18" idx="1"/>
          </p:cNvCxnSpPr>
          <p:nvPr/>
        </p:nvCxnSpPr>
        <p:spPr>
          <a:xfrm flipV="1">
            <a:off x="3012887" y="4592831"/>
            <a:ext cx="1700618" cy="53147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B5B1FC5-90B5-E3B8-B10A-673D78E2B635}"/>
              </a:ext>
            </a:extLst>
          </p:cNvPr>
          <p:cNvCxnSpPr>
            <a:cxnSpLocks/>
          </p:cNvCxnSpPr>
          <p:nvPr/>
        </p:nvCxnSpPr>
        <p:spPr>
          <a:xfrm>
            <a:off x="3012887" y="6018684"/>
            <a:ext cx="1660276" cy="459346"/>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9BB739F6-FCCB-3700-0AC2-15839F68AC5B}"/>
              </a:ext>
            </a:extLst>
          </p:cNvPr>
          <p:cNvSpPr/>
          <p:nvPr/>
        </p:nvSpPr>
        <p:spPr>
          <a:xfrm>
            <a:off x="4713505" y="5288096"/>
            <a:ext cx="3558720" cy="53147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O/H variations</a:t>
            </a:r>
          </a:p>
        </p:txBody>
      </p:sp>
      <p:cxnSp>
        <p:nvCxnSpPr>
          <p:cNvPr id="22" name="Straight Arrow Connector 21">
            <a:extLst>
              <a:ext uri="{FF2B5EF4-FFF2-40B4-BE49-F238E27FC236}">
                <a16:creationId xmlns:a16="http://schemas.microsoft.com/office/drawing/2014/main" id="{F1C6C08A-308C-6AC0-8690-F02D1E5B02B5}"/>
              </a:ext>
            </a:extLst>
          </p:cNvPr>
          <p:cNvCxnSpPr>
            <a:cxnSpLocks/>
          </p:cNvCxnSpPr>
          <p:nvPr/>
        </p:nvCxnSpPr>
        <p:spPr>
          <a:xfrm>
            <a:off x="3012887" y="5571492"/>
            <a:ext cx="1700618" cy="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E83AF40F-BC34-DF42-5714-A1BA80833024}"/>
              </a:ext>
            </a:extLst>
          </p:cNvPr>
          <p:cNvSpPr/>
          <p:nvPr/>
        </p:nvSpPr>
        <p:spPr>
          <a:xfrm>
            <a:off x="4713505" y="6178672"/>
            <a:ext cx="3558720" cy="53147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N/O variations</a:t>
            </a:r>
          </a:p>
        </p:txBody>
      </p:sp>
      <p:sp>
        <p:nvSpPr>
          <p:cNvPr id="6" name="TextBox 5">
            <a:extLst>
              <a:ext uri="{FF2B5EF4-FFF2-40B4-BE49-F238E27FC236}">
                <a16:creationId xmlns:a16="http://schemas.microsoft.com/office/drawing/2014/main" id="{D6A7194D-9B60-B563-2D5A-64412071DF1D}"/>
              </a:ext>
            </a:extLst>
          </p:cNvPr>
          <p:cNvSpPr txBox="1"/>
          <p:nvPr/>
        </p:nvSpPr>
        <p:spPr>
          <a:xfrm>
            <a:off x="8581774" y="5051003"/>
            <a:ext cx="3717802" cy="954107"/>
          </a:xfrm>
          <a:prstGeom prst="rect">
            <a:avLst/>
          </a:prstGeom>
          <a:noFill/>
        </p:spPr>
        <p:txBody>
          <a:bodyPr wrap="square" rtlCol="0">
            <a:spAutoFit/>
          </a:bodyPr>
          <a:lstStyle/>
          <a:p>
            <a:r>
              <a:rPr lang="en-US" sz="2800" b="1" dirty="0"/>
              <a:t>BUT: little impact on measured [Z/H]</a:t>
            </a:r>
          </a:p>
        </p:txBody>
      </p:sp>
      <p:sp>
        <p:nvSpPr>
          <p:cNvPr id="9" name="TextBox 8">
            <a:extLst>
              <a:ext uri="{FF2B5EF4-FFF2-40B4-BE49-F238E27FC236}">
                <a16:creationId xmlns:a16="http://schemas.microsoft.com/office/drawing/2014/main" id="{729C1B26-A119-DBFB-EA7F-D4A8B348A2EE}"/>
              </a:ext>
            </a:extLst>
          </p:cNvPr>
          <p:cNvSpPr txBox="1"/>
          <p:nvPr/>
        </p:nvSpPr>
        <p:spPr>
          <a:xfrm>
            <a:off x="0" y="6525476"/>
            <a:ext cx="2857500" cy="369332"/>
          </a:xfrm>
          <a:prstGeom prst="rect">
            <a:avLst/>
          </a:prstGeom>
          <a:noFill/>
        </p:spPr>
        <p:txBody>
          <a:bodyPr wrap="square" rtlCol="0">
            <a:spAutoFit/>
          </a:bodyPr>
          <a:lstStyle/>
          <a:p>
            <a:r>
              <a:rPr lang="en-US" dirty="0"/>
              <a:t>Boardman et al. accepted</a:t>
            </a:r>
          </a:p>
        </p:txBody>
      </p:sp>
    </p:spTree>
    <p:extLst>
      <p:ext uri="{BB962C8B-B14F-4D97-AF65-F5344CB8AC3E}">
        <p14:creationId xmlns:p14="http://schemas.microsoft.com/office/powerpoint/2010/main" val="57808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1FAE8-0F47-7B73-AFD0-AC6B3D3A1FE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1EE0BA-3995-7130-D737-2447117DF03C}"/>
              </a:ext>
            </a:extLst>
          </p:cNvPr>
          <p:cNvPicPr>
            <a:picLocks noChangeAspect="1"/>
          </p:cNvPicPr>
          <p:nvPr/>
        </p:nvPicPr>
        <p:blipFill>
          <a:blip r:embed="rId3"/>
          <a:srcRect l="-5" t="54368" r="75664" b="2261"/>
          <a:stretch/>
        </p:blipFill>
        <p:spPr>
          <a:xfrm>
            <a:off x="1308431" y="1683017"/>
            <a:ext cx="2857500" cy="2686385"/>
          </a:xfrm>
          <a:prstGeom prst="rect">
            <a:avLst/>
          </a:prstGeom>
        </p:spPr>
      </p:pic>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E0BDFDE9-EC9C-9E34-5398-4F8865925037}"/>
                  </a:ext>
                </a:extLst>
              </p:cNvPr>
              <p:cNvSpPr txBox="1">
                <a:spLocks/>
              </p:cNvSpPr>
              <p:nvPr/>
            </p:nvSpPr>
            <p:spPr>
              <a:xfrm>
                <a:off x="838200" y="903411"/>
                <a:ext cx="10515600" cy="815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High </a:t>
                </a:r>
                <a14:m>
                  <m:oMath xmlns:m="http://schemas.openxmlformats.org/officeDocument/2006/math">
                    <m:sSub>
                      <m:sSubPr>
                        <m:ctrlPr>
                          <a:rPr lang="en-US" sz="4000" i="1" smtClean="0">
                            <a:latin typeface="Cambria Math" panose="02040503050406030204" pitchFamily="18" charset="0"/>
                          </a:rPr>
                        </m:ctrlPr>
                      </m:sSubPr>
                      <m:e>
                        <m:r>
                          <m:rPr>
                            <m:sty m:val="p"/>
                          </m:rPr>
                          <a:rPr lang="el-GR" sz="4000" i="1" smtClean="0">
                            <a:latin typeface="Cambria Math" panose="02040503050406030204" pitchFamily="18" charset="0"/>
                            <a:ea typeface="Cambria Math" panose="02040503050406030204" pitchFamily="18" charset="0"/>
                          </a:rPr>
                          <m:t>Φ</m:t>
                        </m:r>
                      </m:e>
                      <m:sub>
                        <m:r>
                          <a:rPr lang="en-GB" sz="4000" b="0" i="1" smtClean="0">
                            <a:latin typeface="Cambria Math" panose="02040503050406030204" pitchFamily="18" charset="0"/>
                          </a:rPr>
                          <m:t>𝑒</m:t>
                        </m:r>
                      </m:sub>
                    </m:sSub>
                  </m:oMath>
                </a14:m>
                <a:endParaRPr lang="en-US" sz="4000" dirty="0"/>
              </a:p>
            </p:txBody>
          </p:sp>
        </mc:Choice>
        <mc:Fallback xmlns="">
          <p:sp>
            <p:nvSpPr>
              <p:cNvPr id="5" name="Title 1">
                <a:extLst>
                  <a:ext uri="{FF2B5EF4-FFF2-40B4-BE49-F238E27FC236}">
                    <a16:creationId xmlns:a16="http://schemas.microsoft.com/office/drawing/2014/main" id="{E0BDFDE9-EC9C-9E34-5398-4F8865925037}"/>
                  </a:ext>
                </a:extLst>
              </p:cNvPr>
              <p:cNvSpPr txBox="1">
                <a:spLocks noRot="1" noChangeAspect="1" noMove="1" noResize="1" noEditPoints="1" noAdjustHandles="1" noChangeArrowheads="1" noChangeShapeType="1" noTextEdit="1"/>
              </p:cNvSpPr>
              <p:nvPr/>
            </p:nvSpPr>
            <p:spPr>
              <a:xfrm>
                <a:off x="838200" y="903411"/>
                <a:ext cx="10515600" cy="815975"/>
              </a:xfrm>
              <a:prstGeom prst="rect">
                <a:avLst/>
              </a:prstGeom>
              <a:blipFill>
                <a:blip r:embed="rId5"/>
                <a:stretch>
                  <a:fillRect t="-10769" b="-20000"/>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69A7E480-EBED-B763-1EFD-457B1215B99C}"/>
              </a:ext>
            </a:extLst>
          </p:cNvPr>
          <p:cNvSpPr/>
          <p:nvPr/>
        </p:nvSpPr>
        <p:spPr>
          <a:xfrm>
            <a:off x="443753" y="4780285"/>
            <a:ext cx="2485049" cy="156493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Long-term SFH variations</a:t>
            </a:r>
          </a:p>
        </p:txBody>
      </p:sp>
      <p:sp>
        <p:nvSpPr>
          <p:cNvPr id="16" name="Rectangle 15">
            <a:extLst>
              <a:ext uri="{FF2B5EF4-FFF2-40B4-BE49-F238E27FC236}">
                <a16:creationId xmlns:a16="http://schemas.microsoft.com/office/drawing/2014/main" id="{6854F70B-CFE1-4B5A-CBCB-CA76F634DCAB}"/>
              </a:ext>
            </a:extLst>
          </p:cNvPr>
          <p:cNvSpPr/>
          <p:nvPr/>
        </p:nvSpPr>
        <p:spPr>
          <a:xfrm>
            <a:off x="4713505" y="4357527"/>
            <a:ext cx="3558720"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SFR variations</a:t>
            </a:r>
          </a:p>
        </p:txBody>
      </p:sp>
      <p:cxnSp>
        <p:nvCxnSpPr>
          <p:cNvPr id="18" name="Straight Arrow Connector 17">
            <a:extLst>
              <a:ext uri="{FF2B5EF4-FFF2-40B4-BE49-F238E27FC236}">
                <a16:creationId xmlns:a16="http://schemas.microsoft.com/office/drawing/2014/main" id="{8AFD70E1-E1BB-E079-0E35-6CC20D1EDD17}"/>
              </a:ext>
            </a:extLst>
          </p:cNvPr>
          <p:cNvCxnSpPr>
            <a:cxnSpLocks/>
            <a:endCxn id="16" idx="1"/>
          </p:cNvCxnSpPr>
          <p:nvPr/>
        </p:nvCxnSpPr>
        <p:spPr>
          <a:xfrm flipV="1">
            <a:off x="3012887" y="4592831"/>
            <a:ext cx="1700618" cy="53147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3" name="Title 1">
            <a:extLst>
              <a:ext uri="{FF2B5EF4-FFF2-40B4-BE49-F238E27FC236}">
                <a16:creationId xmlns:a16="http://schemas.microsoft.com/office/drawing/2014/main" id="{716AC5BE-C526-924B-C71F-60FAAC0D5597}"/>
              </a:ext>
            </a:extLst>
          </p:cNvPr>
          <p:cNvSpPr>
            <a:spLocks noGrp="1"/>
          </p:cNvSpPr>
          <p:nvPr>
            <p:ph type="title"/>
          </p:nvPr>
        </p:nvSpPr>
        <p:spPr>
          <a:xfrm>
            <a:off x="838200" y="16185"/>
            <a:ext cx="10515600" cy="815975"/>
          </a:xfrm>
        </p:spPr>
        <p:txBody>
          <a:bodyPr>
            <a:normAutofit/>
          </a:bodyPr>
          <a:lstStyle/>
          <a:p>
            <a:pPr algn="ctr"/>
            <a:r>
              <a:rPr lang="en-US" sz="4000" dirty="0"/>
              <a:t>A unified interpretation of ‘fundamental’ relations</a:t>
            </a:r>
          </a:p>
        </p:txBody>
      </p:sp>
      <p:sp>
        <p:nvSpPr>
          <p:cNvPr id="2" name="TextBox 1">
            <a:extLst>
              <a:ext uri="{FF2B5EF4-FFF2-40B4-BE49-F238E27FC236}">
                <a16:creationId xmlns:a16="http://schemas.microsoft.com/office/drawing/2014/main" id="{DA495331-66D3-8C1F-03DB-4A74A970D0FE}"/>
              </a:ext>
            </a:extLst>
          </p:cNvPr>
          <p:cNvSpPr txBox="1"/>
          <p:nvPr/>
        </p:nvSpPr>
        <p:spPr>
          <a:xfrm>
            <a:off x="9863159" y="6488668"/>
            <a:ext cx="2328841" cy="369332"/>
          </a:xfrm>
          <a:prstGeom prst="rect">
            <a:avLst/>
          </a:prstGeom>
          <a:noFill/>
        </p:spPr>
        <p:txBody>
          <a:bodyPr wrap="square" rtlCol="0">
            <a:spAutoFit/>
          </a:bodyPr>
          <a:lstStyle/>
          <a:p>
            <a:r>
              <a:rPr lang="en-US" dirty="0"/>
              <a:t>Boardman et al. 2025</a:t>
            </a:r>
          </a:p>
        </p:txBody>
      </p:sp>
    </p:spTree>
    <p:extLst>
      <p:ext uri="{BB962C8B-B14F-4D97-AF65-F5344CB8AC3E}">
        <p14:creationId xmlns:p14="http://schemas.microsoft.com/office/powerpoint/2010/main" val="307752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42065-01C7-9F16-4DAA-C99EF7CE7CA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DC933E9-E2F3-A325-F80D-29DDFA006B91}"/>
              </a:ext>
            </a:extLst>
          </p:cNvPr>
          <p:cNvPicPr>
            <a:picLocks noChangeAspect="1"/>
          </p:cNvPicPr>
          <p:nvPr/>
        </p:nvPicPr>
        <p:blipFill>
          <a:blip r:embed="rId3"/>
          <a:srcRect l="-5" t="54368" r="75664" b="2261"/>
          <a:stretch/>
        </p:blipFill>
        <p:spPr>
          <a:xfrm>
            <a:off x="1308431" y="1683017"/>
            <a:ext cx="2857500" cy="2686385"/>
          </a:xfrm>
          <a:prstGeom prst="rect">
            <a:avLst/>
          </a:prstGeom>
        </p:spPr>
      </p:pic>
      <p:pic>
        <p:nvPicPr>
          <p:cNvPr id="3" name="Picture 2">
            <a:extLst>
              <a:ext uri="{FF2B5EF4-FFF2-40B4-BE49-F238E27FC236}">
                <a16:creationId xmlns:a16="http://schemas.microsoft.com/office/drawing/2014/main" id="{BBD848CD-67C7-0231-DB71-C471080E25A3}"/>
              </a:ext>
            </a:extLst>
          </p:cNvPr>
          <p:cNvPicPr>
            <a:picLocks noChangeAspect="1"/>
          </p:cNvPicPr>
          <p:nvPr/>
        </p:nvPicPr>
        <p:blipFill>
          <a:blip r:embed="rId3"/>
          <a:srcRect l="48961" t="56241" r="25587" b="387"/>
          <a:stretch/>
        </p:blipFill>
        <p:spPr>
          <a:xfrm>
            <a:off x="4165931" y="1775350"/>
            <a:ext cx="2987904" cy="2686385"/>
          </a:xfrm>
          <a:prstGeom prst="rect">
            <a:avLst/>
          </a:prstGeom>
        </p:spPr>
      </p:pic>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94BC34DB-A034-E919-C8AE-F5397113C002}"/>
                  </a:ext>
                </a:extLst>
              </p:cNvPr>
              <p:cNvSpPr txBox="1">
                <a:spLocks/>
              </p:cNvSpPr>
              <p:nvPr/>
            </p:nvSpPr>
            <p:spPr>
              <a:xfrm>
                <a:off x="838200" y="903411"/>
                <a:ext cx="10515600" cy="815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High </a:t>
                </a:r>
                <a14:m>
                  <m:oMath xmlns:m="http://schemas.openxmlformats.org/officeDocument/2006/math">
                    <m:sSub>
                      <m:sSubPr>
                        <m:ctrlPr>
                          <a:rPr lang="en-US" sz="4000" i="1" smtClean="0">
                            <a:latin typeface="Cambria Math" panose="02040503050406030204" pitchFamily="18" charset="0"/>
                          </a:rPr>
                        </m:ctrlPr>
                      </m:sSubPr>
                      <m:e>
                        <m:r>
                          <m:rPr>
                            <m:sty m:val="p"/>
                          </m:rPr>
                          <a:rPr lang="el-GR" sz="4000" i="1" smtClean="0">
                            <a:latin typeface="Cambria Math" panose="02040503050406030204" pitchFamily="18" charset="0"/>
                            <a:ea typeface="Cambria Math" panose="02040503050406030204" pitchFamily="18" charset="0"/>
                          </a:rPr>
                          <m:t>Φ</m:t>
                        </m:r>
                      </m:e>
                      <m:sub>
                        <m:r>
                          <a:rPr lang="en-GB" sz="4000" b="0" i="1" smtClean="0">
                            <a:latin typeface="Cambria Math" panose="02040503050406030204" pitchFamily="18" charset="0"/>
                          </a:rPr>
                          <m:t>𝑒</m:t>
                        </m:r>
                      </m:sub>
                    </m:sSub>
                  </m:oMath>
                </a14:m>
                <a:endParaRPr lang="en-US" sz="4000" dirty="0"/>
              </a:p>
            </p:txBody>
          </p:sp>
        </mc:Choice>
        <mc:Fallback xmlns="">
          <p:sp>
            <p:nvSpPr>
              <p:cNvPr id="5" name="Title 1">
                <a:extLst>
                  <a:ext uri="{FF2B5EF4-FFF2-40B4-BE49-F238E27FC236}">
                    <a16:creationId xmlns:a16="http://schemas.microsoft.com/office/drawing/2014/main" id="{94BC34DB-A034-E919-C8AE-F5397113C002}"/>
                  </a:ext>
                </a:extLst>
              </p:cNvPr>
              <p:cNvSpPr txBox="1">
                <a:spLocks noRot="1" noChangeAspect="1" noMove="1" noResize="1" noEditPoints="1" noAdjustHandles="1" noChangeArrowheads="1" noChangeShapeType="1" noTextEdit="1"/>
              </p:cNvSpPr>
              <p:nvPr/>
            </p:nvSpPr>
            <p:spPr>
              <a:xfrm>
                <a:off x="838200" y="903411"/>
                <a:ext cx="10515600" cy="815975"/>
              </a:xfrm>
              <a:prstGeom prst="rect">
                <a:avLst/>
              </a:prstGeom>
              <a:blipFill>
                <a:blip r:embed="rId5"/>
                <a:stretch>
                  <a:fillRect t="-10769" b="-20000"/>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5A36BC55-D1C7-6E52-A6B9-5EB1DAC370D3}"/>
              </a:ext>
            </a:extLst>
          </p:cNvPr>
          <p:cNvSpPr/>
          <p:nvPr/>
        </p:nvSpPr>
        <p:spPr>
          <a:xfrm>
            <a:off x="443753" y="4780285"/>
            <a:ext cx="2485049" cy="156493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Long-term SFH variations</a:t>
            </a:r>
          </a:p>
        </p:txBody>
      </p:sp>
      <p:sp>
        <p:nvSpPr>
          <p:cNvPr id="9" name="Rectangle 8">
            <a:extLst>
              <a:ext uri="{FF2B5EF4-FFF2-40B4-BE49-F238E27FC236}">
                <a16:creationId xmlns:a16="http://schemas.microsoft.com/office/drawing/2014/main" id="{69E6DAC0-6919-7E44-A6E1-308F67746194}"/>
              </a:ext>
            </a:extLst>
          </p:cNvPr>
          <p:cNvSpPr/>
          <p:nvPr/>
        </p:nvSpPr>
        <p:spPr>
          <a:xfrm>
            <a:off x="4713505" y="4357527"/>
            <a:ext cx="3558720"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SFR variations</a:t>
            </a:r>
          </a:p>
        </p:txBody>
      </p:sp>
      <p:cxnSp>
        <p:nvCxnSpPr>
          <p:cNvPr id="11" name="Straight Arrow Connector 10">
            <a:extLst>
              <a:ext uri="{FF2B5EF4-FFF2-40B4-BE49-F238E27FC236}">
                <a16:creationId xmlns:a16="http://schemas.microsoft.com/office/drawing/2014/main" id="{298D9125-9F0E-8882-59AD-8B0E992D6F84}"/>
              </a:ext>
            </a:extLst>
          </p:cNvPr>
          <p:cNvCxnSpPr>
            <a:cxnSpLocks/>
            <a:endCxn id="9" idx="1"/>
          </p:cNvCxnSpPr>
          <p:nvPr/>
        </p:nvCxnSpPr>
        <p:spPr>
          <a:xfrm flipV="1">
            <a:off x="3012887" y="4592831"/>
            <a:ext cx="1700618" cy="53147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3A139C0-B772-5A08-172C-D1CB4C9D071F}"/>
              </a:ext>
            </a:extLst>
          </p:cNvPr>
          <p:cNvCxnSpPr>
            <a:cxnSpLocks/>
          </p:cNvCxnSpPr>
          <p:nvPr/>
        </p:nvCxnSpPr>
        <p:spPr>
          <a:xfrm>
            <a:off x="3012887" y="5571492"/>
            <a:ext cx="1700617" cy="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E01B9121-227F-31F5-71AC-A2934E4C0477}"/>
              </a:ext>
            </a:extLst>
          </p:cNvPr>
          <p:cNvSpPr>
            <a:spLocks noGrp="1"/>
          </p:cNvSpPr>
          <p:nvPr>
            <p:ph type="title"/>
          </p:nvPr>
        </p:nvSpPr>
        <p:spPr>
          <a:xfrm>
            <a:off x="838200" y="16185"/>
            <a:ext cx="10515600" cy="815975"/>
          </a:xfrm>
        </p:spPr>
        <p:txBody>
          <a:bodyPr>
            <a:normAutofit/>
          </a:bodyPr>
          <a:lstStyle/>
          <a:p>
            <a:pPr algn="ctr"/>
            <a:r>
              <a:rPr lang="en-US" sz="4000" dirty="0"/>
              <a:t>A unified interpretation of ‘fundamental’ relations</a:t>
            </a:r>
          </a:p>
        </p:txBody>
      </p:sp>
      <p:sp>
        <p:nvSpPr>
          <p:cNvPr id="19" name="TextBox 18">
            <a:extLst>
              <a:ext uri="{FF2B5EF4-FFF2-40B4-BE49-F238E27FC236}">
                <a16:creationId xmlns:a16="http://schemas.microsoft.com/office/drawing/2014/main" id="{D26626D6-9EBC-9DB5-923F-E85BC0C51653}"/>
              </a:ext>
            </a:extLst>
          </p:cNvPr>
          <p:cNvSpPr txBox="1"/>
          <p:nvPr/>
        </p:nvSpPr>
        <p:spPr>
          <a:xfrm>
            <a:off x="8606117" y="5094438"/>
            <a:ext cx="3717802" cy="954107"/>
          </a:xfrm>
          <a:prstGeom prst="rect">
            <a:avLst/>
          </a:prstGeom>
          <a:noFill/>
        </p:spPr>
        <p:txBody>
          <a:bodyPr wrap="square" rtlCol="0">
            <a:spAutoFit/>
          </a:bodyPr>
          <a:lstStyle/>
          <a:p>
            <a:r>
              <a:rPr lang="en-US" sz="2800" b="1" dirty="0"/>
              <a:t>BUT: little impact on final measured O/H</a:t>
            </a:r>
          </a:p>
        </p:txBody>
      </p:sp>
      <p:sp>
        <p:nvSpPr>
          <p:cNvPr id="20" name="Rectangle 19">
            <a:extLst>
              <a:ext uri="{FF2B5EF4-FFF2-40B4-BE49-F238E27FC236}">
                <a16:creationId xmlns:a16="http://schemas.microsoft.com/office/drawing/2014/main" id="{BE0857BF-3DDD-0024-FDFE-738264920B37}"/>
              </a:ext>
            </a:extLst>
          </p:cNvPr>
          <p:cNvSpPr/>
          <p:nvPr/>
        </p:nvSpPr>
        <p:spPr>
          <a:xfrm>
            <a:off x="4713505" y="5347730"/>
            <a:ext cx="3558720" cy="53147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[Z/H] variations</a:t>
            </a:r>
          </a:p>
        </p:txBody>
      </p:sp>
      <p:sp>
        <p:nvSpPr>
          <p:cNvPr id="2" name="TextBox 1">
            <a:extLst>
              <a:ext uri="{FF2B5EF4-FFF2-40B4-BE49-F238E27FC236}">
                <a16:creationId xmlns:a16="http://schemas.microsoft.com/office/drawing/2014/main" id="{67162A9E-A7A5-7A78-071E-160617079781}"/>
              </a:ext>
            </a:extLst>
          </p:cNvPr>
          <p:cNvSpPr txBox="1"/>
          <p:nvPr/>
        </p:nvSpPr>
        <p:spPr>
          <a:xfrm>
            <a:off x="9863159" y="6488668"/>
            <a:ext cx="2328841" cy="369332"/>
          </a:xfrm>
          <a:prstGeom prst="rect">
            <a:avLst/>
          </a:prstGeom>
          <a:noFill/>
        </p:spPr>
        <p:txBody>
          <a:bodyPr wrap="square" rtlCol="0">
            <a:spAutoFit/>
          </a:bodyPr>
          <a:lstStyle/>
          <a:p>
            <a:r>
              <a:rPr lang="en-US" dirty="0"/>
              <a:t>Boardman et al. 2025</a:t>
            </a:r>
          </a:p>
        </p:txBody>
      </p:sp>
    </p:spTree>
    <p:extLst>
      <p:ext uri="{BB962C8B-B14F-4D97-AF65-F5344CB8AC3E}">
        <p14:creationId xmlns:p14="http://schemas.microsoft.com/office/powerpoint/2010/main" val="52049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4B9FA-4B56-D830-0BC6-A5E9466946D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4CFE87D-4D44-4158-9DF3-2BC74E22B484}"/>
              </a:ext>
            </a:extLst>
          </p:cNvPr>
          <p:cNvPicPr>
            <a:picLocks noChangeAspect="1"/>
          </p:cNvPicPr>
          <p:nvPr/>
        </p:nvPicPr>
        <p:blipFill>
          <a:blip r:embed="rId3"/>
          <a:srcRect l="-5" t="54368" r="75664" b="2261"/>
          <a:stretch/>
        </p:blipFill>
        <p:spPr>
          <a:xfrm>
            <a:off x="1308431" y="1526606"/>
            <a:ext cx="2857500" cy="2686385"/>
          </a:xfrm>
          <a:prstGeom prst="rect">
            <a:avLst/>
          </a:prstGeom>
        </p:spPr>
      </p:pic>
      <p:pic>
        <p:nvPicPr>
          <p:cNvPr id="3" name="Picture 2">
            <a:extLst>
              <a:ext uri="{FF2B5EF4-FFF2-40B4-BE49-F238E27FC236}">
                <a16:creationId xmlns:a16="http://schemas.microsoft.com/office/drawing/2014/main" id="{1CCE1D61-A2BE-6392-6601-ECF58B35E5EF}"/>
              </a:ext>
            </a:extLst>
          </p:cNvPr>
          <p:cNvPicPr>
            <a:picLocks noChangeAspect="1"/>
          </p:cNvPicPr>
          <p:nvPr/>
        </p:nvPicPr>
        <p:blipFill>
          <a:blip r:embed="rId3"/>
          <a:srcRect l="48961" t="56241" r="968" b="387"/>
          <a:stretch/>
        </p:blipFill>
        <p:spPr>
          <a:xfrm>
            <a:off x="4165931" y="1618939"/>
            <a:ext cx="5878120" cy="2686385"/>
          </a:xfrm>
          <a:prstGeom prst="rect">
            <a:avLst/>
          </a:prstGeom>
        </p:spPr>
      </p:pic>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8BE448A6-3771-03B8-717E-3A7CB51C0AB0}"/>
                  </a:ext>
                </a:extLst>
              </p:cNvPr>
              <p:cNvSpPr txBox="1">
                <a:spLocks/>
              </p:cNvSpPr>
              <p:nvPr/>
            </p:nvSpPr>
            <p:spPr>
              <a:xfrm>
                <a:off x="838200" y="685312"/>
                <a:ext cx="10515600" cy="815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High </a:t>
                </a:r>
                <a14:m>
                  <m:oMath xmlns:m="http://schemas.openxmlformats.org/officeDocument/2006/math">
                    <m:sSub>
                      <m:sSubPr>
                        <m:ctrlPr>
                          <a:rPr lang="en-US" sz="4000" i="1" smtClean="0">
                            <a:latin typeface="Cambria Math" panose="02040503050406030204" pitchFamily="18" charset="0"/>
                          </a:rPr>
                        </m:ctrlPr>
                      </m:sSubPr>
                      <m:e>
                        <m:r>
                          <m:rPr>
                            <m:sty m:val="p"/>
                          </m:rPr>
                          <a:rPr lang="el-GR" sz="4000" i="1" smtClean="0">
                            <a:latin typeface="Cambria Math" panose="02040503050406030204" pitchFamily="18" charset="0"/>
                            <a:ea typeface="Cambria Math" panose="02040503050406030204" pitchFamily="18" charset="0"/>
                          </a:rPr>
                          <m:t>Φ</m:t>
                        </m:r>
                      </m:e>
                      <m:sub>
                        <m:r>
                          <a:rPr lang="en-GB" sz="4000" b="0" i="1" smtClean="0">
                            <a:latin typeface="Cambria Math" panose="02040503050406030204" pitchFamily="18" charset="0"/>
                          </a:rPr>
                          <m:t>𝑒</m:t>
                        </m:r>
                      </m:sub>
                    </m:sSub>
                  </m:oMath>
                </a14:m>
                <a:endParaRPr lang="en-US" sz="4000" dirty="0"/>
              </a:p>
            </p:txBody>
          </p:sp>
        </mc:Choice>
        <mc:Fallback xmlns="">
          <p:sp>
            <p:nvSpPr>
              <p:cNvPr id="5" name="Title 1">
                <a:extLst>
                  <a:ext uri="{FF2B5EF4-FFF2-40B4-BE49-F238E27FC236}">
                    <a16:creationId xmlns:a16="http://schemas.microsoft.com/office/drawing/2014/main" id="{8BE448A6-3771-03B8-717E-3A7CB51C0AB0}"/>
                  </a:ext>
                </a:extLst>
              </p:cNvPr>
              <p:cNvSpPr txBox="1">
                <a:spLocks noRot="1" noChangeAspect="1" noMove="1" noResize="1" noEditPoints="1" noAdjustHandles="1" noChangeArrowheads="1" noChangeShapeType="1" noTextEdit="1"/>
              </p:cNvSpPr>
              <p:nvPr/>
            </p:nvSpPr>
            <p:spPr>
              <a:xfrm>
                <a:off x="838200" y="685312"/>
                <a:ext cx="10515600" cy="815975"/>
              </a:xfrm>
              <a:prstGeom prst="rect">
                <a:avLst/>
              </a:prstGeom>
              <a:blipFill>
                <a:blip r:embed="rId4"/>
                <a:stretch>
                  <a:fillRect t="-9091" b="-19697"/>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3D81706-2BD4-4737-3E23-6D8C522AAFFA}"/>
              </a:ext>
            </a:extLst>
          </p:cNvPr>
          <p:cNvSpPr/>
          <p:nvPr/>
        </p:nvSpPr>
        <p:spPr>
          <a:xfrm>
            <a:off x="443753" y="4780285"/>
            <a:ext cx="2485049" cy="156493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Long-term SFH variations</a:t>
            </a:r>
          </a:p>
        </p:txBody>
      </p:sp>
      <p:sp>
        <p:nvSpPr>
          <p:cNvPr id="9" name="Rectangle 8">
            <a:extLst>
              <a:ext uri="{FF2B5EF4-FFF2-40B4-BE49-F238E27FC236}">
                <a16:creationId xmlns:a16="http://schemas.microsoft.com/office/drawing/2014/main" id="{9FB2CE77-5F01-C990-BF04-FAB74AB09902}"/>
              </a:ext>
            </a:extLst>
          </p:cNvPr>
          <p:cNvSpPr/>
          <p:nvPr/>
        </p:nvSpPr>
        <p:spPr>
          <a:xfrm>
            <a:off x="4713505" y="4357527"/>
            <a:ext cx="3558720"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SFR variations</a:t>
            </a:r>
          </a:p>
        </p:txBody>
      </p:sp>
      <p:cxnSp>
        <p:nvCxnSpPr>
          <p:cNvPr id="11" name="Straight Arrow Connector 10">
            <a:extLst>
              <a:ext uri="{FF2B5EF4-FFF2-40B4-BE49-F238E27FC236}">
                <a16:creationId xmlns:a16="http://schemas.microsoft.com/office/drawing/2014/main" id="{8F3E2ADB-4AF9-ADB7-E918-E6941C9361EC}"/>
              </a:ext>
            </a:extLst>
          </p:cNvPr>
          <p:cNvCxnSpPr>
            <a:cxnSpLocks/>
            <a:endCxn id="9" idx="1"/>
          </p:cNvCxnSpPr>
          <p:nvPr/>
        </p:nvCxnSpPr>
        <p:spPr>
          <a:xfrm flipV="1">
            <a:off x="3012887" y="4592831"/>
            <a:ext cx="1700618" cy="53147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B963839-F1CA-D4E5-AA68-1CC3F8DE1AE2}"/>
              </a:ext>
            </a:extLst>
          </p:cNvPr>
          <p:cNvCxnSpPr>
            <a:cxnSpLocks/>
          </p:cNvCxnSpPr>
          <p:nvPr/>
        </p:nvCxnSpPr>
        <p:spPr>
          <a:xfrm>
            <a:off x="3012887" y="5571492"/>
            <a:ext cx="1700617" cy="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C131DF25-41BE-40BD-F471-BDED925DF4ED}"/>
              </a:ext>
            </a:extLst>
          </p:cNvPr>
          <p:cNvSpPr>
            <a:spLocks noGrp="1"/>
          </p:cNvSpPr>
          <p:nvPr>
            <p:ph type="title"/>
          </p:nvPr>
        </p:nvSpPr>
        <p:spPr>
          <a:xfrm>
            <a:off x="838200" y="16185"/>
            <a:ext cx="10515600" cy="815975"/>
          </a:xfrm>
        </p:spPr>
        <p:txBody>
          <a:bodyPr>
            <a:normAutofit/>
          </a:bodyPr>
          <a:lstStyle/>
          <a:p>
            <a:pPr algn="ctr"/>
            <a:r>
              <a:rPr lang="en-US" sz="4000" dirty="0"/>
              <a:t>A unified interpretation of ‘fundamental’ relations</a:t>
            </a:r>
          </a:p>
        </p:txBody>
      </p:sp>
      <p:sp>
        <p:nvSpPr>
          <p:cNvPr id="2" name="TextBox 1">
            <a:extLst>
              <a:ext uri="{FF2B5EF4-FFF2-40B4-BE49-F238E27FC236}">
                <a16:creationId xmlns:a16="http://schemas.microsoft.com/office/drawing/2014/main" id="{5DCA218A-E61E-8FD0-B9CE-BF6D1F87BCB3}"/>
              </a:ext>
            </a:extLst>
          </p:cNvPr>
          <p:cNvSpPr txBox="1"/>
          <p:nvPr/>
        </p:nvSpPr>
        <p:spPr>
          <a:xfrm>
            <a:off x="8606117" y="5094438"/>
            <a:ext cx="3717802" cy="954107"/>
          </a:xfrm>
          <a:prstGeom prst="rect">
            <a:avLst/>
          </a:prstGeom>
          <a:noFill/>
        </p:spPr>
        <p:txBody>
          <a:bodyPr wrap="square" rtlCol="0">
            <a:spAutoFit/>
          </a:bodyPr>
          <a:lstStyle/>
          <a:p>
            <a:r>
              <a:rPr lang="en-US" sz="2800" b="1" dirty="0"/>
              <a:t>BUT: little impact on final measured O/H</a:t>
            </a:r>
          </a:p>
        </p:txBody>
      </p:sp>
      <p:cxnSp>
        <p:nvCxnSpPr>
          <p:cNvPr id="6" name="Straight Arrow Connector 5">
            <a:extLst>
              <a:ext uri="{FF2B5EF4-FFF2-40B4-BE49-F238E27FC236}">
                <a16:creationId xmlns:a16="http://schemas.microsoft.com/office/drawing/2014/main" id="{B0FE9D7B-76DA-7ACF-A77B-6E2360E1FEA8}"/>
              </a:ext>
            </a:extLst>
          </p:cNvPr>
          <p:cNvCxnSpPr>
            <a:cxnSpLocks/>
          </p:cNvCxnSpPr>
          <p:nvPr/>
        </p:nvCxnSpPr>
        <p:spPr>
          <a:xfrm>
            <a:off x="3012887" y="6018684"/>
            <a:ext cx="1660276" cy="459346"/>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271CC276-F334-1854-B350-A69491079FB5}"/>
              </a:ext>
            </a:extLst>
          </p:cNvPr>
          <p:cNvSpPr/>
          <p:nvPr/>
        </p:nvSpPr>
        <p:spPr>
          <a:xfrm>
            <a:off x="4713505" y="6178672"/>
            <a:ext cx="3558720" cy="53147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N/O variations</a:t>
            </a:r>
          </a:p>
        </p:txBody>
      </p:sp>
      <p:sp>
        <p:nvSpPr>
          <p:cNvPr id="13" name="Rectangle 12">
            <a:extLst>
              <a:ext uri="{FF2B5EF4-FFF2-40B4-BE49-F238E27FC236}">
                <a16:creationId xmlns:a16="http://schemas.microsoft.com/office/drawing/2014/main" id="{15AEB241-677A-17D6-EE1E-DF336586D194}"/>
              </a:ext>
            </a:extLst>
          </p:cNvPr>
          <p:cNvSpPr/>
          <p:nvPr/>
        </p:nvSpPr>
        <p:spPr>
          <a:xfrm>
            <a:off x="4713505" y="5347730"/>
            <a:ext cx="3558720" cy="53147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[Z/H] variations</a:t>
            </a:r>
          </a:p>
        </p:txBody>
      </p:sp>
      <p:sp>
        <p:nvSpPr>
          <p:cNvPr id="10" name="TextBox 9">
            <a:extLst>
              <a:ext uri="{FF2B5EF4-FFF2-40B4-BE49-F238E27FC236}">
                <a16:creationId xmlns:a16="http://schemas.microsoft.com/office/drawing/2014/main" id="{1CFB6F8A-DBD4-161E-F4F4-BA1C93EEFCF1}"/>
              </a:ext>
            </a:extLst>
          </p:cNvPr>
          <p:cNvSpPr txBox="1"/>
          <p:nvPr/>
        </p:nvSpPr>
        <p:spPr>
          <a:xfrm>
            <a:off x="9863159" y="6488668"/>
            <a:ext cx="2328841" cy="369332"/>
          </a:xfrm>
          <a:prstGeom prst="rect">
            <a:avLst/>
          </a:prstGeom>
          <a:noFill/>
        </p:spPr>
        <p:txBody>
          <a:bodyPr wrap="square" rtlCol="0">
            <a:spAutoFit/>
          </a:bodyPr>
          <a:lstStyle/>
          <a:p>
            <a:r>
              <a:rPr lang="en-US" dirty="0"/>
              <a:t>Boardman et al. 2025</a:t>
            </a:r>
          </a:p>
        </p:txBody>
      </p:sp>
    </p:spTree>
    <p:extLst>
      <p:ext uri="{BB962C8B-B14F-4D97-AF65-F5344CB8AC3E}">
        <p14:creationId xmlns:p14="http://schemas.microsoft.com/office/powerpoint/2010/main" val="704550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7F3E0-5EDA-E9A3-CC91-F3FE6036C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5F1D9-6906-2AE7-B803-B81A1A4B203F}"/>
              </a:ext>
            </a:extLst>
          </p:cNvPr>
          <p:cNvSpPr>
            <a:spLocks noGrp="1"/>
          </p:cNvSpPr>
          <p:nvPr>
            <p:ph type="title"/>
          </p:nvPr>
        </p:nvSpPr>
        <p:spPr>
          <a:xfrm>
            <a:off x="1219200" y="0"/>
            <a:ext cx="10515600" cy="1325563"/>
          </a:xfrm>
        </p:spPr>
        <p:txBody>
          <a:bodyPr/>
          <a:lstStyle/>
          <a:p>
            <a:r>
              <a:rPr lang="en-US" dirty="0"/>
              <a:t>Implications for high-redshift observations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ED4F91-AC33-F143-F6C7-404521CBA472}"/>
                  </a:ext>
                </a:extLst>
              </p:cNvPr>
              <p:cNvSpPr>
                <a:spLocks noGrp="1"/>
              </p:cNvSpPr>
              <p:nvPr>
                <p:ph idx="1"/>
              </p:nvPr>
            </p:nvSpPr>
            <p:spPr>
              <a:xfrm>
                <a:off x="30480" y="1008437"/>
                <a:ext cx="12192000" cy="4005523"/>
              </a:xfrm>
            </p:spPr>
            <p:txBody>
              <a:bodyPr>
                <a:normAutofit/>
              </a:bodyPr>
              <a:lstStyle/>
              <a:p>
                <a:r>
                  <a:rPr lang="en-US" dirty="0"/>
                  <a:t>The traditional FMR is the weakest tested relation</a:t>
                </a:r>
              </a:p>
              <a:p>
                <a:pPr lvl="1"/>
                <a:r>
                  <a:rPr lang="en-US" dirty="0"/>
                  <a:t>Thus, it’s not very useful for understanding galaxy chemical evolution</a:t>
                </a:r>
              </a:p>
              <a:p>
                <a:r>
                  <a:rPr lang="en-US" dirty="0"/>
                  <a:t>Replacing M* with </a:t>
                </a:r>
                <a14:m>
                  <m:oMath xmlns:m="http://schemas.openxmlformats.org/officeDocument/2006/math">
                    <m:sSub>
                      <m:sSubPr>
                        <m:ctrlPr>
                          <a:rPr lang="en-US" i="1" smtClean="0">
                            <a:latin typeface="Cambria Math" panose="02040503050406030204" pitchFamily="18" charset="0"/>
                          </a:rPr>
                        </m:ctrlPr>
                      </m:sSubPr>
                      <m:e>
                        <m:r>
                          <m:rPr>
                            <m:sty m:val="p"/>
                          </m:rPr>
                          <a:rPr lang="el-GR" b="0" i="0" smtClean="0">
                            <a:latin typeface="Cambria Math" panose="02040503050406030204" pitchFamily="18" charset="0"/>
                            <a:ea typeface="Cambria Math" panose="02040503050406030204" pitchFamily="18" charset="0"/>
                          </a:rPr>
                          <m:t>Φ</m:t>
                        </m:r>
                      </m:e>
                      <m:sub>
                        <m:r>
                          <m:rPr>
                            <m:sty m:val="p"/>
                          </m:rPr>
                          <a:rPr lang="en-GB" b="0" i="0" smtClean="0">
                            <a:latin typeface="Cambria Math" panose="02040503050406030204" pitchFamily="18" charset="0"/>
                          </a:rPr>
                          <m:t>e</m:t>
                        </m:r>
                      </m:sub>
                    </m:sSub>
                  </m:oMath>
                </a14:m>
                <a:r>
                  <a:rPr lang="en-US" dirty="0"/>
                  <a:t> significantly tightens gas abundance trends…</a:t>
                </a:r>
                <a:r>
                  <a:rPr lang="en-US" b="1" dirty="0"/>
                  <a:t>but </a:t>
                </a:r>
                <a:r>
                  <a:rPr lang="en-US" b="1" i="1" dirty="0"/>
                  <a:t>significant</a:t>
                </a:r>
                <a:r>
                  <a:rPr lang="en-US" b="1" dirty="0"/>
                  <a:t> redshift evolution is expected</a:t>
                </a:r>
              </a:p>
              <a:p>
                <a:pPr lvl="1"/>
                <a:r>
                  <a:rPr lang="en-US" dirty="0"/>
                  <a:t>Mass-size and mass-metallicity relations evolve with redshift (e.g. </a:t>
                </a:r>
                <a:r>
                  <a:rPr lang="en-US" dirty="0" err="1"/>
                  <a:t>Maiolino</a:t>
                </a:r>
                <a:r>
                  <a:rPr lang="en-US" dirty="0"/>
                  <a:t> et al. 2008 van der Wel et al. 2014)</a:t>
                </a:r>
              </a:p>
              <a:p>
                <a:r>
                  <a:rPr lang="en-US" dirty="0"/>
                  <a:t>Galaxy structures, SFHs and chemical abundances are intimately linked…</a:t>
                </a:r>
                <a:endParaRPr lang="en-US" b="1" dirty="0"/>
              </a:p>
            </p:txBody>
          </p:sp>
        </mc:Choice>
        <mc:Fallback xmlns="">
          <p:sp>
            <p:nvSpPr>
              <p:cNvPr id="3" name="Content Placeholder 2">
                <a:extLst>
                  <a:ext uri="{FF2B5EF4-FFF2-40B4-BE49-F238E27FC236}">
                    <a16:creationId xmlns:a16="http://schemas.microsoft.com/office/drawing/2014/main" id="{8EED4F91-AC33-F143-F6C7-404521CBA472}"/>
                  </a:ext>
                </a:extLst>
              </p:cNvPr>
              <p:cNvSpPr>
                <a:spLocks noGrp="1" noRot="1" noChangeAspect="1" noMove="1" noResize="1" noEditPoints="1" noAdjustHandles="1" noChangeArrowheads="1" noChangeShapeType="1" noTextEdit="1"/>
              </p:cNvSpPr>
              <p:nvPr>
                <p:ph idx="1"/>
              </p:nvPr>
            </p:nvSpPr>
            <p:spPr>
              <a:xfrm>
                <a:off x="30480" y="1008437"/>
                <a:ext cx="12192000" cy="4005523"/>
              </a:xfrm>
              <a:blipFill>
                <a:blip r:embed="rId3"/>
                <a:stretch>
                  <a:fillRect l="-937" t="-2524" r="-20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7648BB7-E3E8-F8B6-C2E1-2DC0C83BEA61}"/>
              </a:ext>
            </a:extLst>
          </p:cNvPr>
          <p:cNvSpPr/>
          <p:nvPr/>
        </p:nvSpPr>
        <p:spPr>
          <a:xfrm>
            <a:off x="995945" y="6086128"/>
            <a:ext cx="2332314" cy="53898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SFH</a:t>
            </a:r>
          </a:p>
        </p:txBody>
      </p:sp>
      <p:sp>
        <p:nvSpPr>
          <p:cNvPr id="5" name="Rectangle 4">
            <a:extLst>
              <a:ext uri="{FF2B5EF4-FFF2-40B4-BE49-F238E27FC236}">
                <a16:creationId xmlns:a16="http://schemas.microsoft.com/office/drawing/2014/main" id="{865F517F-6CC9-4FA6-4237-96407A0BFAE1}"/>
              </a:ext>
            </a:extLst>
          </p:cNvPr>
          <p:cNvSpPr/>
          <p:nvPr/>
        </p:nvSpPr>
        <p:spPr>
          <a:xfrm>
            <a:off x="995945" y="4602441"/>
            <a:ext cx="2332314" cy="53898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Structure</a:t>
            </a:r>
          </a:p>
        </p:txBody>
      </p:sp>
      <p:sp>
        <p:nvSpPr>
          <p:cNvPr id="6" name="Rectangle 5">
            <a:extLst>
              <a:ext uri="{FF2B5EF4-FFF2-40B4-BE49-F238E27FC236}">
                <a16:creationId xmlns:a16="http://schemas.microsoft.com/office/drawing/2014/main" id="{823ADCEB-EC71-0302-9BA9-68AF1DB6A8C1}"/>
              </a:ext>
            </a:extLst>
          </p:cNvPr>
          <p:cNvSpPr/>
          <p:nvPr/>
        </p:nvSpPr>
        <p:spPr>
          <a:xfrm>
            <a:off x="6477000" y="5141423"/>
            <a:ext cx="4719055" cy="67687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Chemical abundance</a:t>
            </a:r>
          </a:p>
        </p:txBody>
      </p:sp>
    </p:spTree>
    <p:extLst>
      <p:ext uri="{BB962C8B-B14F-4D97-AF65-F5344CB8AC3E}">
        <p14:creationId xmlns:p14="http://schemas.microsoft.com/office/powerpoint/2010/main" val="1251802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488E6-3410-170C-3EE2-188F248CF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6CA66A-9064-DC48-500C-581A4FA6EA95}"/>
              </a:ext>
            </a:extLst>
          </p:cNvPr>
          <p:cNvSpPr>
            <a:spLocks noGrp="1"/>
          </p:cNvSpPr>
          <p:nvPr>
            <p:ph type="title"/>
          </p:nvPr>
        </p:nvSpPr>
        <p:spPr>
          <a:xfrm>
            <a:off x="1219200" y="0"/>
            <a:ext cx="10515600" cy="1325563"/>
          </a:xfrm>
        </p:spPr>
        <p:txBody>
          <a:bodyPr/>
          <a:lstStyle/>
          <a:p>
            <a:r>
              <a:rPr lang="en-US" dirty="0"/>
              <a:t>Implications for high-redshift observations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46901D-9E6B-6EBE-D588-6D8C846DA153}"/>
                  </a:ext>
                </a:extLst>
              </p:cNvPr>
              <p:cNvSpPr>
                <a:spLocks noGrp="1"/>
              </p:cNvSpPr>
              <p:nvPr>
                <p:ph idx="1"/>
              </p:nvPr>
            </p:nvSpPr>
            <p:spPr>
              <a:xfrm>
                <a:off x="30480" y="1008437"/>
                <a:ext cx="12192000" cy="4005523"/>
              </a:xfrm>
            </p:spPr>
            <p:txBody>
              <a:bodyPr>
                <a:normAutofit/>
              </a:bodyPr>
              <a:lstStyle/>
              <a:p>
                <a:r>
                  <a:rPr lang="en-US" dirty="0"/>
                  <a:t>The traditional FMR is the weakest tested relation</a:t>
                </a:r>
              </a:p>
              <a:p>
                <a:pPr lvl="1"/>
                <a:r>
                  <a:rPr lang="en-US" dirty="0"/>
                  <a:t>Thus, it’s not very useful for understanding galaxy chemical evolution</a:t>
                </a:r>
              </a:p>
              <a:p>
                <a:r>
                  <a:rPr lang="en-US" dirty="0"/>
                  <a:t>Replacing M* with </a:t>
                </a:r>
                <a14:m>
                  <m:oMath xmlns:m="http://schemas.openxmlformats.org/officeDocument/2006/math">
                    <m:sSub>
                      <m:sSubPr>
                        <m:ctrlPr>
                          <a:rPr lang="en-US" i="1" smtClean="0">
                            <a:latin typeface="Cambria Math" panose="02040503050406030204" pitchFamily="18" charset="0"/>
                          </a:rPr>
                        </m:ctrlPr>
                      </m:sSubPr>
                      <m:e>
                        <m:r>
                          <m:rPr>
                            <m:sty m:val="p"/>
                          </m:rPr>
                          <a:rPr lang="el-GR" b="0" i="0" smtClean="0">
                            <a:latin typeface="Cambria Math" panose="02040503050406030204" pitchFamily="18" charset="0"/>
                            <a:ea typeface="Cambria Math" panose="02040503050406030204" pitchFamily="18" charset="0"/>
                          </a:rPr>
                          <m:t>Φ</m:t>
                        </m:r>
                      </m:e>
                      <m:sub>
                        <m:r>
                          <m:rPr>
                            <m:sty m:val="p"/>
                          </m:rPr>
                          <a:rPr lang="en-GB" b="0" i="0" smtClean="0">
                            <a:latin typeface="Cambria Math" panose="02040503050406030204" pitchFamily="18" charset="0"/>
                          </a:rPr>
                          <m:t>e</m:t>
                        </m:r>
                      </m:sub>
                    </m:sSub>
                  </m:oMath>
                </a14:m>
                <a:r>
                  <a:rPr lang="en-US" dirty="0"/>
                  <a:t> significantly tightens gas abundance trends…</a:t>
                </a:r>
                <a:r>
                  <a:rPr lang="en-US" b="1" dirty="0"/>
                  <a:t>but </a:t>
                </a:r>
                <a:r>
                  <a:rPr lang="en-US" b="1" i="1" dirty="0"/>
                  <a:t>significant</a:t>
                </a:r>
                <a:r>
                  <a:rPr lang="en-US" b="1" dirty="0"/>
                  <a:t> redshift evolution is expected</a:t>
                </a:r>
              </a:p>
              <a:p>
                <a:pPr lvl="1"/>
                <a:r>
                  <a:rPr lang="en-US" dirty="0"/>
                  <a:t>Mass-size and mass-metallicity relations evolve with redshift (e.g. </a:t>
                </a:r>
                <a:r>
                  <a:rPr lang="en-US" dirty="0" err="1"/>
                  <a:t>Maiolino</a:t>
                </a:r>
                <a:r>
                  <a:rPr lang="en-US" dirty="0"/>
                  <a:t> et al. 2008 van der Wel et al. 2014)</a:t>
                </a:r>
              </a:p>
              <a:p>
                <a:r>
                  <a:rPr lang="en-US" dirty="0"/>
                  <a:t>Galaxy structures, SFHs and chemical abundances are intimately linked… but role of structure remains unclear</a:t>
                </a:r>
              </a:p>
            </p:txBody>
          </p:sp>
        </mc:Choice>
        <mc:Fallback>
          <p:sp>
            <p:nvSpPr>
              <p:cNvPr id="3" name="Content Placeholder 2">
                <a:extLst>
                  <a:ext uri="{FF2B5EF4-FFF2-40B4-BE49-F238E27FC236}">
                    <a16:creationId xmlns:a16="http://schemas.microsoft.com/office/drawing/2014/main" id="{1946901D-9E6B-6EBE-D588-6D8C846DA153}"/>
                  </a:ext>
                </a:extLst>
              </p:cNvPr>
              <p:cNvSpPr>
                <a:spLocks noGrp="1" noRot="1" noChangeAspect="1" noMove="1" noResize="1" noEditPoints="1" noAdjustHandles="1" noChangeArrowheads="1" noChangeShapeType="1" noTextEdit="1"/>
              </p:cNvSpPr>
              <p:nvPr>
                <p:ph idx="1"/>
              </p:nvPr>
            </p:nvSpPr>
            <p:spPr>
              <a:xfrm>
                <a:off x="30480" y="1008437"/>
                <a:ext cx="12192000" cy="4005523"/>
              </a:xfrm>
              <a:blipFill>
                <a:blip r:embed="rId3"/>
                <a:stretch>
                  <a:fillRect l="-937" t="-2524" r="-20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62A02B51-8333-F3C4-70CF-9EF73EDA04FF}"/>
              </a:ext>
            </a:extLst>
          </p:cNvPr>
          <p:cNvSpPr/>
          <p:nvPr/>
        </p:nvSpPr>
        <p:spPr>
          <a:xfrm>
            <a:off x="995945" y="6086128"/>
            <a:ext cx="2332314" cy="53898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SFH</a:t>
            </a:r>
          </a:p>
        </p:txBody>
      </p:sp>
      <p:sp>
        <p:nvSpPr>
          <p:cNvPr id="5" name="Rectangle 4">
            <a:extLst>
              <a:ext uri="{FF2B5EF4-FFF2-40B4-BE49-F238E27FC236}">
                <a16:creationId xmlns:a16="http://schemas.microsoft.com/office/drawing/2014/main" id="{3F47B288-262D-0082-DEBC-2B720F565169}"/>
              </a:ext>
            </a:extLst>
          </p:cNvPr>
          <p:cNvSpPr/>
          <p:nvPr/>
        </p:nvSpPr>
        <p:spPr>
          <a:xfrm>
            <a:off x="995945" y="4602441"/>
            <a:ext cx="2332314" cy="53898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Structure</a:t>
            </a:r>
          </a:p>
        </p:txBody>
      </p:sp>
      <p:sp>
        <p:nvSpPr>
          <p:cNvPr id="6" name="Rectangle 5">
            <a:extLst>
              <a:ext uri="{FF2B5EF4-FFF2-40B4-BE49-F238E27FC236}">
                <a16:creationId xmlns:a16="http://schemas.microsoft.com/office/drawing/2014/main" id="{9A2F92AF-818B-AFC0-77BA-8EC43A9A3128}"/>
              </a:ext>
            </a:extLst>
          </p:cNvPr>
          <p:cNvSpPr/>
          <p:nvPr/>
        </p:nvSpPr>
        <p:spPr>
          <a:xfrm>
            <a:off x="6477000" y="5141423"/>
            <a:ext cx="4719055" cy="67687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Chemical abundance</a:t>
            </a:r>
          </a:p>
        </p:txBody>
      </p:sp>
      <p:cxnSp>
        <p:nvCxnSpPr>
          <p:cNvPr id="7" name="Straight Arrow Connector 6">
            <a:extLst>
              <a:ext uri="{FF2B5EF4-FFF2-40B4-BE49-F238E27FC236}">
                <a16:creationId xmlns:a16="http://schemas.microsoft.com/office/drawing/2014/main" id="{8EE1C38E-566E-14AD-3B28-A01EC02EE87D}"/>
              </a:ext>
            </a:extLst>
          </p:cNvPr>
          <p:cNvCxnSpPr>
            <a:cxnSpLocks/>
          </p:cNvCxnSpPr>
          <p:nvPr/>
        </p:nvCxnSpPr>
        <p:spPr>
          <a:xfrm flipV="1">
            <a:off x="3619004" y="5479859"/>
            <a:ext cx="2815443" cy="88531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EBB3C3C7-3DB8-240A-EFB6-1D4E5CE3ED97}"/>
              </a:ext>
            </a:extLst>
          </p:cNvPr>
          <p:cNvCxnSpPr>
            <a:cxnSpLocks/>
          </p:cNvCxnSpPr>
          <p:nvPr/>
        </p:nvCxnSpPr>
        <p:spPr>
          <a:xfrm>
            <a:off x="3619004" y="4889984"/>
            <a:ext cx="2829034" cy="45258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8555944-A604-2FAB-96BF-9338AA0C9585}"/>
              </a:ext>
            </a:extLst>
          </p:cNvPr>
          <p:cNvSpPr txBox="1"/>
          <p:nvPr/>
        </p:nvSpPr>
        <p:spPr>
          <a:xfrm rot="20127117">
            <a:off x="5561946" y="4629967"/>
            <a:ext cx="273132" cy="646331"/>
          </a:xfrm>
          <a:prstGeom prst="rect">
            <a:avLst/>
          </a:prstGeom>
          <a:noFill/>
        </p:spPr>
        <p:txBody>
          <a:bodyPr wrap="square" rtlCol="0">
            <a:spAutoFit/>
          </a:bodyPr>
          <a:lstStyle/>
          <a:p>
            <a:r>
              <a:rPr lang="en-US" sz="3600" dirty="0"/>
              <a:t>?</a:t>
            </a:r>
          </a:p>
        </p:txBody>
      </p:sp>
      <p:sp>
        <p:nvSpPr>
          <p:cNvPr id="10" name="TextBox 9">
            <a:extLst>
              <a:ext uri="{FF2B5EF4-FFF2-40B4-BE49-F238E27FC236}">
                <a16:creationId xmlns:a16="http://schemas.microsoft.com/office/drawing/2014/main" id="{334B7BAB-8563-7207-5BD9-5C1EB933FEF4}"/>
              </a:ext>
            </a:extLst>
          </p:cNvPr>
          <p:cNvSpPr txBox="1"/>
          <p:nvPr/>
        </p:nvSpPr>
        <p:spPr>
          <a:xfrm rot="1640611">
            <a:off x="4542676" y="4949140"/>
            <a:ext cx="273132" cy="646331"/>
          </a:xfrm>
          <a:prstGeom prst="rect">
            <a:avLst/>
          </a:prstGeom>
          <a:noFill/>
        </p:spPr>
        <p:txBody>
          <a:bodyPr wrap="square" rtlCol="0">
            <a:spAutoFit/>
          </a:bodyPr>
          <a:lstStyle/>
          <a:p>
            <a:r>
              <a:rPr lang="en-US" sz="3600" dirty="0"/>
              <a:t>?</a:t>
            </a:r>
          </a:p>
        </p:txBody>
      </p:sp>
      <p:sp>
        <p:nvSpPr>
          <p:cNvPr id="11" name="TextBox 10">
            <a:extLst>
              <a:ext uri="{FF2B5EF4-FFF2-40B4-BE49-F238E27FC236}">
                <a16:creationId xmlns:a16="http://schemas.microsoft.com/office/drawing/2014/main" id="{AC7D6EBB-4F54-70F0-F199-A254F518EB34}"/>
              </a:ext>
            </a:extLst>
          </p:cNvPr>
          <p:cNvSpPr txBox="1"/>
          <p:nvPr/>
        </p:nvSpPr>
        <p:spPr>
          <a:xfrm rot="20424244">
            <a:off x="3920117" y="4340544"/>
            <a:ext cx="273132" cy="646331"/>
          </a:xfrm>
          <a:prstGeom prst="rect">
            <a:avLst/>
          </a:prstGeom>
          <a:noFill/>
        </p:spPr>
        <p:txBody>
          <a:bodyPr wrap="square" rtlCol="0">
            <a:spAutoFit/>
          </a:bodyPr>
          <a:lstStyle/>
          <a:p>
            <a:r>
              <a:rPr lang="en-US" sz="3600" dirty="0"/>
              <a:t>?</a:t>
            </a:r>
          </a:p>
        </p:txBody>
      </p:sp>
      <p:cxnSp>
        <p:nvCxnSpPr>
          <p:cNvPr id="15" name="Straight Arrow Connector 14">
            <a:extLst>
              <a:ext uri="{FF2B5EF4-FFF2-40B4-BE49-F238E27FC236}">
                <a16:creationId xmlns:a16="http://schemas.microsoft.com/office/drawing/2014/main" id="{CA06267A-94B4-A3E2-7AF0-C03376A8B8DC}"/>
              </a:ext>
            </a:extLst>
          </p:cNvPr>
          <p:cNvCxnSpPr>
            <a:cxnSpLocks/>
          </p:cNvCxnSpPr>
          <p:nvPr/>
        </p:nvCxnSpPr>
        <p:spPr>
          <a:xfrm>
            <a:off x="2200648" y="5181906"/>
            <a:ext cx="0" cy="868841"/>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0DAE933-6947-DA9A-8918-C79F5A6A05EA}"/>
              </a:ext>
            </a:extLst>
          </p:cNvPr>
          <p:cNvSpPr txBox="1"/>
          <p:nvPr/>
        </p:nvSpPr>
        <p:spPr>
          <a:xfrm rot="19148576" flipH="1">
            <a:off x="2372548" y="5510472"/>
            <a:ext cx="45719" cy="646331"/>
          </a:xfrm>
          <a:prstGeom prst="rect">
            <a:avLst/>
          </a:prstGeom>
          <a:noFill/>
        </p:spPr>
        <p:txBody>
          <a:bodyPr wrap="square" rtlCol="0">
            <a:spAutoFit/>
          </a:bodyPr>
          <a:lstStyle/>
          <a:p>
            <a:r>
              <a:rPr lang="en-US" sz="3600" dirty="0"/>
              <a:t>?</a:t>
            </a:r>
          </a:p>
        </p:txBody>
      </p:sp>
      <p:sp>
        <p:nvSpPr>
          <p:cNvPr id="17" name="TextBox 16">
            <a:extLst>
              <a:ext uri="{FF2B5EF4-FFF2-40B4-BE49-F238E27FC236}">
                <a16:creationId xmlns:a16="http://schemas.microsoft.com/office/drawing/2014/main" id="{3C20188B-BBB7-85B9-4040-BD6EEE24F462}"/>
              </a:ext>
            </a:extLst>
          </p:cNvPr>
          <p:cNvSpPr txBox="1"/>
          <p:nvPr/>
        </p:nvSpPr>
        <p:spPr>
          <a:xfrm rot="539366">
            <a:off x="1730421" y="5402286"/>
            <a:ext cx="273132" cy="646331"/>
          </a:xfrm>
          <a:prstGeom prst="rect">
            <a:avLst/>
          </a:prstGeom>
          <a:noFill/>
        </p:spPr>
        <p:txBody>
          <a:bodyPr wrap="square" rtlCol="0">
            <a:spAutoFit/>
          </a:bodyPr>
          <a:lstStyle/>
          <a:p>
            <a:r>
              <a:rPr lang="en-US" sz="3600" dirty="0"/>
              <a:t>?</a:t>
            </a:r>
          </a:p>
        </p:txBody>
      </p:sp>
      <p:sp>
        <p:nvSpPr>
          <p:cNvPr id="18" name="TextBox 17">
            <a:extLst>
              <a:ext uri="{FF2B5EF4-FFF2-40B4-BE49-F238E27FC236}">
                <a16:creationId xmlns:a16="http://schemas.microsoft.com/office/drawing/2014/main" id="{24879321-33B3-6D81-66BE-6154C29316FD}"/>
              </a:ext>
            </a:extLst>
          </p:cNvPr>
          <p:cNvSpPr txBox="1"/>
          <p:nvPr/>
        </p:nvSpPr>
        <p:spPr>
          <a:xfrm rot="949445">
            <a:off x="2262238" y="5032067"/>
            <a:ext cx="273132" cy="646331"/>
          </a:xfrm>
          <a:prstGeom prst="rect">
            <a:avLst/>
          </a:prstGeom>
          <a:noFill/>
        </p:spPr>
        <p:txBody>
          <a:bodyPr wrap="square" rtlCol="0">
            <a:spAutoFit/>
          </a:bodyPr>
          <a:lstStyle/>
          <a:p>
            <a:r>
              <a:rPr lang="en-US" sz="3600" dirty="0"/>
              <a:t>?</a:t>
            </a:r>
          </a:p>
        </p:txBody>
      </p:sp>
      <p:sp>
        <p:nvSpPr>
          <p:cNvPr id="19" name="TextBox 18">
            <a:extLst>
              <a:ext uri="{FF2B5EF4-FFF2-40B4-BE49-F238E27FC236}">
                <a16:creationId xmlns:a16="http://schemas.microsoft.com/office/drawing/2014/main" id="{229D6F95-8AAD-4B8F-A59A-3F9F5822508D}"/>
              </a:ext>
            </a:extLst>
          </p:cNvPr>
          <p:cNvSpPr txBox="1"/>
          <p:nvPr/>
        </p:nvSpPr>
        <p:spPr>
          <a:xfrm rot="19617672">
            <a:off x="1749043" y="5064759"/>
            <a:ext cx="273132" cy="646331"/>
          </a:xfrm>
          <a:prstGeom prst="rect">
            <a:avLst/>
          </a:prstGeom>
          <a:noFill/>
        </p:spPr>
        <p:txBody>
          <a:bodyPr wrap="square" rtlCol="0">
            <a:spAutoFit/>
          </a:bodyPr>
          <a:lstStyle/>
          <a:p>
            <a:r>
              <a:rPr lang="en-US" sz="3600" dirty="0"/>
              <a:t>?</a:t>
            </a:r>
          </a:p>
        </p:txBody>
      </p:sp>
    </p:spTree>
    <p:extLst>
      <p:ext uri="{BB962C8B-B14F-4D97-AF65-F5344CB8AC3E}">
        <p14:creationId xmlns:p14="http://schemas.microsoft.com/office/powerpoint/2010/main" val="1158828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4157B-160F-74B0-FE12-332EBE8161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A10C3-128F-E169-7AC1-58E18646EC61}"/>
              </a:ext>
            </a:extLst>
          </p:cNvPr>
          <p:cNvSpPr>
            <a:spLocks noGrp="1"/>
          </p:cNvSpPr>
          <p:nvPr>
            <p:ph type="title"/>
          </p:nvPr>
        </p:nvSpPr>
        <p:spPr>
          <a:xfrm>
            <a:off x="709613" y="-55016"/>
            <a:ext cx="10515600" cy="761472"/>
          </a:xfrm>
        </p:spPr>
        <p:txBody>
          <a:bodyPr/>
          <a:lstStyle/>
          <a:p>
            <a:pPr algn="ctr"/>
            <a:r>
              <a:rPr lang="en-US" dirty="0"/>
              <a:t>Summary</a:t>
            </a:r>
          </a:p>
        </p:txBody>
      </p:sp>
      <p:pic>
        <p:nvPicPr>
          <p:cNvPr id="4" name="Picture 3">
            <a:extLst>
              <a:ext uri="{FF2B5EF4-FFF2-40B4-BE49-F238E27FC236}">
                <a16:creationId xmlns:a16="http://schemas.microsoft.com/office/drawing/2014/main" id="{26A65155-0C29-872E-4732-D617E8305F69}"/>
              </a:ext>
            </a:extLst>
          </p:cNvPr>
          <p:cNvPicPr>
            <a:picLocks noChangeAspect="1"/>
          </p:cNvPicPr>
          <p:nvPr/>
        </p:nvPicPr>
        <p:blipFill>
          <a:blip r:embed="rId3"/>
          <a:stretch>
            <a:fillRect/>
          </a:stretch>
        </p:blipFill>
        <p:spPr>
          <a:xfrm>
            <a:off x="6521451" y="1129505"/>
            <a:ext cx="4432300" cy="4140200"/>
          </a:xfrm>
          <a:prstGeom prst="rect">
            <a:avLst/>
          </a:prstGeom>
        </p:spPr>
      </p:pic>
      <p:sp>
        <p:nvSpPr>
          <p:cNvPr id="5" name="TextBox 4">
            <a:extLst>
              <a:ext uri="{FF2B5EF4-FFF2-40B4-BE49-F238E27FC236}">
                <a16:creationId xmlns:a16="http://schemas.microsoft.com/office/drawing/2014/main" id="{4F5FE976-48C8-192D-0082-6DE211BF987E}"/>
              </a:ext>
            </a:extLst>
          </p:cNvPr>
          <p:cNvSpPr txBox="1"/>
          <p:nvPr/>
        </p:nvSpPr>
        <p:spPr>
          <a:xfrm>
            <a:off x="6713445" y="5269705"/>
            <a:ext cx="4267200" cy="369332"/>
          </a:xfrm>
          <a:prstGeom prst="rect">
            <a:avLst/>
          </a:prstGeom>
          <a:noFill/>
        </p:spPr>
        <p:txBody>
          <a:bodyPr wrap="square" rtlCol="0">
            <a:spAutoFit/>
          </a:bodyPr>
          <a:lstStyle/>
          <a:p>
            <a:pPr algn="ctr"/>
            <a:r>
              <a:rPr lang="en-US" dirty="0"/>
              <a:t>Adapted from Boardman et al. 2025</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466176-C0B4-CDCC-F03E-4C9650193F23}"/>
                  </a:ext>
                </a:extLst>
              </p:cNvPr>
              <p:cNvSpPr txBox="1"/>
              <p:nvPr/>
            </p:nvSpPr>
            <p:spPr>
              <a:xfrm>
                <a:off x="8356558" y="2371316"/>
                <a:ext cx="1689810" cy="1200329"/>
              </a:xfrm>
              <a:prstGeom prst="rect">
                <a:avLst/>
              </a:prstGeom>
              <a:noFill/>
            </p:spPr>
            <p:txBody>
              <a:bodyPr wrap="square" rtlCol="0">
                <a:spAutoFit/>
              </a:bodyPr>
              <a:lstStyle/>
              <a:p>
                <a:r>
                  <a:rPr lang="en-US" sz="2400" b="1" dirty="0">
                    <a:solidFill>
                      <a:srgbClr val="FF0000"/>
                    </a:solidFill>
                  </a:rPr>
                  <a:t>High </a:t>
                </a:r>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l-GR" sz="2400" b="1" i="0" smtClean="0">
                            <a:solidFill>
                              <a:srgbClr val="FF0000"/>
                            </a:solidFill>
                            <a:latin typeface="Cambria Math" panose="02040503050406030204" pitchFamily="18" charset="0"/>
                            <a:ea typeface="Cambria Math" panose="02040503050406030204" pitchFamily="18" charset="0"/>
                          </a:rPr>
                          <m:t>𝚽</m:t>
                        </m:r>
                      </m:e>
                      <m:sub>
                        <m:r>
                          <a:rPr lang="en-GB" sz="2400" b="1" i="0" smtClean="0">
                            <a:solidFill>
                              <a:srgbClr val="FF0000"/>
                            </a:solidFill>
                            <a:latin typeface="Cambria Math" panose="02040503050406030204" pitchFamily="18" charset="0"/>
                          </a:rPr>
                          <m:t>𝐞</m:t>
                        </m:r>
                      </m:sub>
                    </m:sSub>
                  </m:oMath>
                </a14:m>
                <a:endParaRPr lang="en-US" sz="2400" b="1" dirty="0"/>
              </a:p>
              <a:p>
                <a:endParaRPr lang="en-US" sz="2400" b="1" dirty="0"/>
              </a:p>
              <a:p>
                <a:r>
                  <a:rPr lang="en-US" sz="2400" b="1" dirty="0">
                    <a:solidFill>
                      <a:srgbClr val="0070C0"/>
                    </a:solidFill>
                  </a:rPr>
                  <a:t>Low </a:t>
                </a:r>
                <a14:m>
                  <m:oMath xmlns:m="http://schemas.openxmlformats.org/officeDocument/2006/math">
                    <m:sSub>
                      <m:sSubPr>
                        <m:ctrlPr>
                          <a:rPr lang="en-US" sz="2400" b="1" i="1" smtClean="0">
                            <a:solidFill>
                              <a:srgbClr val="0070C0"/>
                            </a:solidFill>
                            <a:latin typeface="Cambria Math" panose="02040503050406030204" pitchFamily="18" charset="0"/>
                          </a:rPr>
                        </m:ctrlPr>
                      </m:sSubPr>
                      <m:e>
                        <m:r>
                          <a:rPr lang="el-GR" sz="2400" b="1" i="0" smtClean="0">
                            <a:solidFill>
                              <a:srgbClr val="0070C0"/>
                            </a:solidFill>
                            <a:latin typeface="Cambria Math" panose="02040503050406030204" pitchFamily="18" charset="0"/>
                            <a:ea typeface="Cambria Math" panose="02040503050406030204" pitchFamily="18" charset="0"/>
                          </a:rPr>
                          <m:t>𝚽</m:t>
                        </m:r>
                      </m:e>
                      <m:sub>
                        <m:r>
                          <a:rPr lang="en-GB" sz="2400" b="1" i="0" smtClean="0">
                            <a:solidFill>
                              <a:srgbClr val="0070C0"/>
                            </a:solidFill>
                            <a:latin typeface="Cambria Math" panose="02040503050406030204" pitchFamily="18" charset="0"/>
                          </a:rPr>
                          <m:t>𝐞</m:t>
                        </m:r>
                      </m:sub>
                    </m:sSub>
                  </m:oMath>
                </a14:m>
                <a:endParaRPr lang="en-US" sz="2400" b="1" dirty="0">
                  <a:solidFill>
                    <a:srgbClr val="0070C0"/>
                  </a:solidFill>
                </a:endParaRPr>
              </a:p>
            </p:txBody>
          </p:sp>
        </mc:Choice>
        <mc:Fallback xmlns="">
          <p:sp>
            <p:nvSpPr>
              <p:cNvPr id="6" name="TextBox 5">
                <a:extLst>
                  <a:ext uri="{FF2B5EF4-FFF2-40B4-BE49-F238E27FC236}">
                    <a16:creationId xmlns:a16="http://schemas.microsoft.com/office/drawing/2014/main" id="{1976B77D-54BA-2940-3447-9B1999EE90D5}"/>
                  </a:ext>
                </a:extLst>
              </p:cNvPr>
              <p:cNvSpPr txBox="1">
                <a:spLocks noRot="1" noChangeAspect="1" noMove="1" noResize="1" noEditPoints="1" noAdjustHandles="1" noChangeArrowheads="1" noChangeShapeType="1" noTextEdit="1"/>
              </p:cNvSpPr>
              <p:nvPr/>
            </p:nvSpPr>
            <p:spPr>
              <a:xfrm>
                <a:off x="8356558" y="2371316"/>
                <a:ext cx="1689810" cy="1200329"/>
              </a:xfrm>
              <a:prstGeom prst="rect">
                <a:avLst/>
              </a:prstGeom>
              <a:blipFill>
                <a:blip r:embed="rId5"/>
                <a:stretch>
                  <a:fillRect l="-5970" t="-4167" b="-104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D0768A94-89F7-243C-A14B-9722A31C0D9F}"/>
                  </a:ext>
                </a:extLst>
              </p:cNvPr>
              <p:cNvSpPr txBox="1">
                <a:spLocks/>
              </p:cNvSpPr>
              <p:nvPr/>
            </p:nvSpPr>
            <p:spPr>
              <a:xfrm>
                <a:off x="237506" y="605118"/>
                <a:ext cx="5858494" cy="6252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Stellar concentration (</a:t>
                </a:r>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GB" i="1">
                            <a:latin typeface="Cambria Math" panose="02040503050406030204" pitchFamily="18" charset="0"/>
                          </a:rPr>
                          <m:t>𝑒</m:t>
                        </m:r>
                      </m:sub>
                    </m:sSub>
                  </m:oMath>
                </a14:m>
                <a:r>
                  <a:rPr lang="en-US" dirty="0"/>
                  <a:t> = M*/R</a:t>
                </a:r>
                <a:r>
                  <a:rPr lang="en-US" baseline="-25000" dirty="0"/>
                  <a:t>e</a:t>
                </a:r>
                <a:r>
                  <a:rPr lang="en-US" dirty="0"/>
                  <a:t>) is key to understanding gas-phase chemical abundances</a:t>
                </a:r>
              </a:p>
              <a:p>
                <a:endParaRPr lang="en-US" dirty="0"/>
              </a:p>
              <a:p>
                <a:r>
                  <a:rPr lang="en-US" dirty="0"/>
                  <a:t>I argued this to be due to </a:t>
                </a:r>
                <a14:m>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Φ</m:t>
                        </m:r>
                      </m:e>
                      <m:sub>
                        <m:r>
                          <a:rPr lang="en-GB" i="1" smtClean="0">
                            <a:latin typeface="Cambria Math" panose="02040503050406030204" pitchFamily="18" charset="0"/>
                          </a:rPr>
                          <m:t>𝑒</m:t>
                        </m:r>
                      </m:sub>
                    </m:sSub>
                  </m:oMath>
                </a14:m>
                <a:r>
                  <a:rPr lang="en-US" dirty="0"/>
                  <a:t> linking tightly with star-formation histories (SFHs)</a:t>
                </a:r>
              </a:p>
              <a:p>
                <a:endParaRPr lang="en-US" dirty="0"/>
              </a:p>
              <a:p>
                <a14:m>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Φ</m:t>
                        </m:r>
                      </m:e>
                      <m:sub>
                        <m:r>
                          <a:rPr lang="en-GB" i="1" smtClean="0">
                            <a:latin typeface="Cambria Math" panose="02040503050406030204" pitchFamily="18" charset="0"/>
                          </a:rPr>
                          <m:t>𝑒</m:t>
                        </m:r>
                      </m:sub>
                    </m:sSub>
                  </m:oMath>
                </a14:m>
                <a:r>
                  <a:rPr lang="en-US" dirty="0"/>
                  <a:t>-based relations should evolve strongly with redshift</a:t>
                </a:r>
              </a:p>
              <a:p>
                <a:endParaRPr lang="en-US" dirty="0"/>
              </a:p>
              <a:p>
                <a:r>
                  <a:rPr lang="en-GB" dirty="0"/>
                  <a:t>The traditional FMR is the weakest tested relation; </a:t>
                </a:r>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GB" i="1">
                            <a:latin typeface="Cambria Math" panose="02040503050406030204" pitchFamily="18" charset="0"/>
                          </a:rPr>
                          <m:t>𝑒</m:t>
                        </m:r>
                      </m:sub>
                    </m:sSub>
                  </m:oMath>
                </a14:m>
                <a:r>
                  <a:rPr lang="en-US" dirty="0"/>
                  <a:t>-based relations are much more informative.</a:t>
                </a:r>
              </a:p>
            </p:txBody>
          </p:sp>
        </mc:Choice>
        <mc:Fallback>
          <p:sp>
            <p:nvSpPr>
              <p:cNvPr id="9" name="Content Placeholder 2">
                <a:extLst>
                  <a:ext uri="{FF2B5EF4-FFF2-40B4-BE49-F238E27FC236}">
                    <a16:creationId xmlns:a16="http://schemas.microsoft.com/office/drawing/2014/main" id="{D0768A94-89F7-243C-A14B-9722A31C0D9F}"/>
                  </a:ext>
                </a:extLst>
              </p:cNvPr>
              <p:cNvSpPr txBox="1">
                <a:spLocks noRot="1" noChangeAspect="1" noMove="1" noResize="1" noEditPoints="1" noAdjustHandles="1" noChangeArrowheads="1" noChangeShapeType="1" noTextEdit="1"/>
              </p:cNvSpPr>
              <p:nvPr/>
            </p:nvSpPr>
            <p:spPr>
              <a:xfrm>
                <a:off x="237506" y="605118"/>
                <a:ext cx="5858494" cy="6252882"/>
              </a:xfrm>
              <a:prstGeom prst="rect">
                <a:avLst/>
              </a:prstGeom>
              <a:blipFill>
                <a:blip r:embed="rId6"/>
                <a:stretch>
                  <a:fillRect l="-1728" t="-1623" r="-1512" b="-263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E1B4C3C-118B-10A4-5E28-B401DF6B75AF}"/>
              </a:ext>
            </a:extLst>
          </p:cNvPr>
          <p:cNvSpPr txBox="1"/>
          <p:nvPr/>
        </p:nvSpPr>
        <p:spPr>
          <a:xfrm>
            <a:off x="7136721" y="6118584"/>
            <a:ext cx="3817030" cy="584775"/>
          </a:xfrm>
          <a:prstGeom prst="rect">
            <a:avLst/>
          </a:prstGeom>
          <a:noFill/>
        </p:spPr>
        <p:txBody>
          <a:bodyPr wrap="square">
            <a:spAutoFit/>
          </a:bodyPr>
          <a:lstStyle/>
          <a:p>
            <a:r>
              <a:rPr lang="en-US" sz="3200" b="1" dirty="0" err="1"/>
              <a:t>arXiv</a:t>
            </a:r>
            <a:r>
              <a:rPr lang="en-US" sz="3200" b="1" dirty="0"/>
              <a:t>: </a:t>
            </a:r>
            <a:r>
              <a:rPr lang="en-GB" sz="3200" b="1" dirty="0"/>
              <a:t>2505.07018</a:t>
            </a:r>
            <a:endParaRPr lang="en-US" sz="3200" b="1" dirty="0"/>
          </a:p>
        </p:txBody>
      </p:sp>
    </p:spTree>
    <p:extLst>
      <p:ext uri="{BB962C8B-B14F-4D97-AF65-F5344CB8AC3E}">
        <p14:creationId xmlns:p14="http://schemas.microsoft.com/office/powerpoint/2010/main" val="102004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779F2-5E6F-3162-EDD7-49658DEB3CE3}"/>
              </a:ext>
            </a:extLst>
          </p:cNvPr>
          <p:cNvSpPr>
            <a:spLocks noGrp="1"/>
          </p:cNvSpPr>
          <p:nvPr>
            <p:ph type="title"/>
          </p:nvPr>
        </p:nvSpPr>
        <p:spPr>
          <a:xfrm>
            <a:off x="709613" y="-196058"/>
            <a:ext cx="10515600" cy="1325563"/>
          </a:xfrm>
        </p:spPr>
        <p:txBody>
          <a:bodyPr/>
          <a:lstStyle/>
          <a:p>
            <a:pPr algn="ctr"/>
            <a:r>
              <a:rPr lang="en-US" dirty="0"/>
              <a:t>The key takeaway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A280B3-DC84-91EB-708B-79194B5582D0}"/>
                  </a:ext>
                </a:extLst>
              </p:cNvPr>
              <p:cNvSpPr>
                <a:spLocks noGrp="1"/>
              </p:cNvSpPr>
              <p:nvPr>
                <p:ph idx="1"/>
              </p:nvPr>
            </p:nvSpPr>
            <p:spPr>
              <a:xfrm>
                <a:off x="237506" y="1129505"/>
                <a:ext cx="5858494" cy="5474524"/>
              </a:xfrm>
            </p:spPr>
            <p:txBody>
              <a:bodyPr>
                <a:normAutofit/>
              </a:bodyPr>
              <a:lstStyle/>
              <a:p>
                <a:r>
                  <a:rPr lang="en-US" dirty="0"/>
                  <a:t>Stellar concentration (</a:t>
                </a:r>
                <a14:m>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Φ</m:t>
                        </m:r>
                      </m:e>
                      <m:sub>
                        <m:r>
                          <a:rPr lang="en-GB" b="0" i="1" smtClean="0">
                            <a:latin typeface="Cambria Math" panose="02040503050406030204" pitchFamily="18" charset="0"/>
                          </a:rPr>
                          <m:t>𝑒</m:t>
                        </m:r>
                      </m:sub>
                    </m:sSub>
                  </m:oMath>
                </a14:m>
                <a:r>
                  <a:rPr lang="en-US" dirty="0"/>
                  <a:t> = M*/R</a:t>
                </a:r>
                <a:r>
                  <a:rPr lang="en-US" baseline="-25000" dirty="0"/>
                  <a:t>e</a:t>
                </a:r>
                <a:r>
                  <a:rPr lang="en-US" dirty="0"/>
                  <a:t>) is key to understanding gas-phase chemical abundances</a:t>
                </a:r>
              </a:p>
              <a:p>
                <a:endParaRPr lang="en-US" dirty="0"/>
              </a:p>
              <a:p>
                <a:r>
                  <a:rPr lang="en-US" dirty="0"/>
                  <a:t>I will argue this to be due to </a:t>
                </a:r>
                <a14:m>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Φ</m:t>
                        </m:r>
                      </m:e>
                      <m:sub>
                        <m:r>
                          <a:rPr lang="en-GB" b="0" i="1" smtClean="0">
                            <a:latin typeface="Cambria Math" panose="02040503050406030204" pitchFamily="18" charset="0"/>
                          </a:rPr>
                          <m:t>𝑒</m:t>
                        </m:r>
                      </m:sub>
                    </m:sSub>
                  </m:oMath>
                </a14:m>
                <a:r>
                  <a:rPr lang="en-US" dirty="0"/>
                  <a:t> linking tightly with star-formation histories (SFHs)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9BA280B3-DC84-91EB-708B-79194B5582D0}"/>
                  </a:ext>
                </a:extLst>
              </p:cNvPr>
              <p:cNvSpPr>
                <a:spLocks noGrp="1" noRot="1" noChangeAspect="1" noMove="1" noResize="1" noEditPoints="1" noAdjustHandles="1" noChangeArrowheads="1" noChangeShapeType="1" noTextEdit="1"/>
              </p:cNvSpPr>
              <p:nvPr>
                <p:ph idx="1"/>
              </p:nvPr>
            </p:nvSpPr>
            <p:spPr>
              <a:xfrm>
                <a:off x="237506" y="1129505"/>
                <a:ext cx="5858494" cy="5474524"/>
              </a:xfrm>
              <a:blipFill>
                <a:blip r:embed="rId3"/>
                <a:stretch>
                  <a:fillRect l="-1728" t="-185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9B69478-0494-36D6-FAA7-55673FF2B1BE}"/>
              </a:ext>
            </a:extLst>
          </p:cNvPr>
          <p:cNvPicPr>
            <a:picLocks noChangeAspect="1"/>
          </p:cNvPicPr>
          <p:nvPr/>
        </p:nvPicPr>
        <p:blipFill>
          <a:blip r:embed="rId4"/>
          <a:stretch>
            <a:fillRect/>
          </a:stretch>
        </p:blipFill>
        <p:spPr>
          <a:xfrm>
            <a:off x="6521451" y="1129505"/>
            <a:ext cx="4432300" cy="4140200"/>
          </a:xfrm>
          <a:prstGeom prst="rect">
            <a:avLst/>
          </a:prstGeom>
        </p:spPr>
      </p:pic>
      <p:sp>
        <p:nvSpPr>
          <p:cNvPr id="5" name="TextBox 4">
            <a:extLst>
              <a:ext uri="{FF2B5EF4-FFF2-40B4-BE49-F238E27FC236}">
                <a16:creationId xmlns:a16="http://schemas.microsoft.com/office/drawing/2014/main" id="{31B38703-2B39-E785-050A-F4EF8DCAA224}"/>
              </a:ext>
            </a:extLst>
          </p:cNvPr>
          <p:cNvSpPr txBox="1"/>
          <p:nvPr/>
        </p:nvSpPr>
        <p:spPr>
          <a:xfrm>
            <a:off x="6958013" y="5414963"/>
            <a:ext cx="4267200" cy="369332"/>
          </a:xfrm>
          <a:prstGeom prst="rect">
            <a:avLst/>
          </a:prstGeom>
          <a:noFill/>
        </p:spPr>
        <p:txBody>
          <a:bodyPr wrap="square" rtlCol="0">
            <a:spAutoFit/>
          </a:bodyPr>
          <a:lstStyle/>
          <a:p>
            <a:r>
              <a:rPr lang="en-US" dirty="0"/>
              <a:t>Adapted from Boardman et al. 2025</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68838A4-8503-E020-A670-BE2EC25C1E9D}"/>
                  </a:ext>
                </a:extLst>
              </p:cNvPr>
              <p:cNvSpPr txBox="1"/>
              <p:nvPr/>
            </p:nvSpPr>
            <p:spPr>
              <a:xfrm>
                <a:off x="8356558" y="2371316"/>
                <a:ext cx="1689810" cy="1200329"/>
              </a:xfrm>
              <a:prstGeom prst="rect">
                <a:avLst/>
              </a:prstGeom>
              <a:noFill/>
            </p:spPr>
            <p:txBody>
              <a:bodyPr wrap="square" rtlCol="0">
                <a:spAutoFit/>
              </a:bodyPr>
              <a:lstStyle/>
              <a:p>
                <a:r>
                  <a:rPr lang="en-US" sz="2400" b="1" dirty="0">
                    <a:solidFill>
                      <a:srgbClr val="FF0000"/>
                    </a:solidFill>
                  </a:rPr>
                  <a:t>High </a:t>
                </a:r>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l-GR" sz="2400" b="1" i="0" smtClean="0">
                            <a:solidFill>
                              <a:srgbClr val="FF0000"/>
                            </a:solidFill>
                            <a:latin typeface="Cambria Math" panose="02040503050406030204" pitchFamily="18" charset="0"/>
                            <a:ea typeface="Cambria Math" panose="02040503050406030204" pitchFamily="18" charset="0"/>
                          </a:rPr>
                          <m:t>𝚽</m:t>
                        </m:r>
                      </m:e>
                      <m:sub>
                        <m:r>
                          <a:rPr lang="en-GB" sz="2400" b="1" i="0" smtClean="0">
                            <a:solidFill>
                              <a:srgbClr val="FF0000"/>
                            </a:solidFill>
                            <a:latin typeface="Cambria Math" panose="02040503050406030204" pitchFamily="18" charset="0"/>
                          </a:rPr>
                          <m:t>𝐞</m:t>
                        </m:r>
                      </m:sub>
                    </m:sSub>
                  </m:oMath>
                </a14:m>
                <a:endParaRPr lang="en-US" sz="2400" b="1" dirty="0"/>
              </a:p>
              <a:p>
                <a:endParaRPr lang="en-US" sz="2400" b="1" dirty="0"/>
              </a:p>
              <a:p>
                <a:r>
                  <a:rPr lang="en-US" sz="2400" b="1" dirty="0">
                    <a:solidFill>
                      <a:srgbClr val="0070C0"/>
                    </a:solidFill>
                  </a:rPr>
                  <a:t>Low </a:t>
                </a:r>
                <a14:m>
                  <m:oMath xmlns:m="http://schemas.openxmlformats.org/officeDocument/2006/math">
                    <m:sSub>
                      <m:sSubPr>
                        <m:ctrlPr>
                          <a:rPr lang="en-US" sz="2400" b="1" i="1" smtClean="0">
                            <a:solidFill>
                              <a:srgbClr val="0070C0"/>
                            </a:solidFill>
                            <a:latin typeface="Cambria Math" panose="02040503050406030204" pitchFamily="18" charset="0"/>
                          </a:rPr>
                        </m:ctrlPr>
                      </m:sSubPr>
                      <m:e>
                        <m:r>
                          <a:rPr lang="el-GR" sz="2400" b="1" i="0" smtClean="0">
                            <a:solidFill>
                              <a:srgbClr val="0070C0"/>
                            </a:solidFill>
                            <a:latin typeface="Cambria Math" panose="02040503050406030204" pitchFamily="18" charset="0"/>
                            <a:ea typeface="Cambria Math" panose="02040503050406030204" pitchFamily="18" charset="0"/>
                          </a:rPr>
                          <m:t>𝚽</m:t>
                        </m:r>
                      </m:e>
                      <m:sub>
                        <m:r>
                          <a:rPr lang="en-GB" sz="2400" b="1" i="0" smtClean="0">
                            <a:solidFill>
                              <a:srgbClr val="0070C0"/>
                            </a:solidFill>
                            <a:latin typeface="Cambria Math" panose="02040503050406030204" pitchFamily="18" charset="0"/>
                          </a:rPr>
                          <m:t>𝐞</m:t>
                        </m:r>
                      </m:sub>
                    </m:sSub>
                  </m:oMath>
                </a14:m>
                <a:endParaRPr lang="en-US" sz="2400" b="1" dirty="0">
                  <a:solidFill>
                    <a:srgbClr val="0070C0"/>
                  </a:solidFill>
                </a:endParaRPr>
              </a:p>
            </p:txBody>
          </p:sp>
        </mc:Choice>
        <mc:Fallback xmlns="">
          <p:sp>
            <p:nvSpPr>
              <p:cNvPr id="6" name="TextBox 5">
                <a:extLst>
                  <a:ext uri="{FF2B5EF4-FFF2-40B4-BE49-F238E27FC236}">
                    <a16:creationId xmlns:a16="http://schemas.microsoft.com/office/drawing/2014/main" id="{968838A4-8503-E020-A670-BE2EC25C1E9D}"/>
                  </a:ext>
                </a:extLst>
              </p:cNvPr>
              <p:cNvSpPr txBox="1">
                <a:spLocks noRot="1" noChangeAspect="1" noMove="1" noResize="1" noEditPoints="1" noAdjustHandles="1" noChangeArrowheads="1" noChangeShapeType="1" noTextEdit="1"/>
              </p:cNvSpPr>
              <p:nvPr/>
            </p:nvSpPr>
            <p:spPr>
              <a:xfrm>
                <a:off x="8356558" y="2371316"/>
                <a:ext cx="1689810" cy="1200329"/>
              </a:xfrm>
              <a:prstGeom prst="rect">
                <a:avLst/>
              </a:prstGeom>
              <a:blipFill>
                <a:blip r:embed="rId5"/>
                <a:stretch>
                  <a:fillRect l="-5970" t="-4167" b="-10417"/>
                </a:stretch>
              </a:blipFill>
            </p:spPr>
            <p:txBody>
              <a:bodyPr/>
              <a:lstStyle/>
              <a:p>
                <a:r>
                  <a:rPr lang="en-US">
                    <a:noFill/>
                  </a:rPr>
                  <a:t> </a:t>
                </a:r>
              </a:p>
            </p:txBody>
          </p:sp>
        </mc:Fallback>
      </mc:AlternateContent>
    </p:spTree>
    <p:extLst>
      <p:ext uri="{BB962C8B-B14F-4D97-AF65-F5344CB8AC3E}">
        <p14:creationId xmlns:p14="http://schemas.microsoft.com/office/powerpoint/2010/main" val="1384595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1A4F0-3903-9EAC-F3FA-20FF34A4F2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29960F-6BE5-9770-BA79-CAA21A76233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112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ED28-4DFB-E9C6-E817-DDC24EBDCD7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0B80ED6-75BE-37DB-FE62-2A049BAFB4E9}"/>
              </a:ext>
            </a:extLst>
          </p:cNvPr>
          <p:cNvPicPr>
            <a:picLocks noChangeAspect="1"/>
          </p:cNvPicPr>
          <p:nvPr/>
        </p:nvPicPr>
        <p:blipFill>
          <a:blip r:embed="rId3"/>
          <a:srcRect l="7712"/>
          <a:stretch>
            <a:fillRect/>
          </a:stretch>
        </p:blipFill>
        <p:spPr>
          <a:xfrm>
            <a:off x="5857693" y="1137756"/>
            <a:ext cx="5270450" cy="4582487"/>
          </a:xfrm>
          <a:prstGeom prst="rect">
            <a:avLst/>
          </a:prstGeom>
        </p:spPr>
      </p:pic>
      <p:sp>
        <p:nvSpPr>
          <p:cNvPr id="2" name="Title 1">
            <a:extLst>
              <a:ext uri="{FF2B5EF4-FFF2-40B4-BE49-F238E27FC236}">
                <a16:creationId xmlns:a16="http://schemas.microsoft.com/office/drawing/2014/main" id="{083927ED-EA7A-8BF6-33F7-9B51479D95A8}"/>
              </a:ext>
            </a:extLst>
          </p:cNvPr>
          <p:cNvSpPr>
            <a:spLocks noGrp="1"/>
          </p:cNvSpPr>
          <p:nvPr>
            <p:ph type="title"/>
          </p:nvPr>
        </p:nvSpPr>
        <p:spPr>
          <a:xfrm>
            <a:off x="609600" y="-116935"/>
            <a:ext cx="10972800" cy="1143000"/>
          </a:xfrm>
        </p:spPr>
        <p:txBody>
          <a:bodyPr/>
          <a:lstStyle/>
          <a:p>
            <a:pPr algn="ctr"/>
            <a:r>
              <a:rPr lang="en-US" b="1" dirty="0"/>
              <a:t>Sample &amp; Data</a:t>
            </a:r>
          </a:p>
        </p:txBody>
      </p:sp>
      <p:sp>
        <p:nvSpPr>
          <p:cNvPr id="5" name="TextBox 4">
            <a:extLst>
              <a:ext uri="{FF2B5EF4-FFF2-40B4-BE49-F238E27FC236}">
                <a16:creationId xmlns:a16="http://schemas.microsoft.com/office/drawing/2014/main" id="{77489CFC-FA1A-4409-8D64-C1039EAD0110}"/>
              </a:ext>
            </a:extLst>
          </p:cNvPr>
          <p:cNvSpPr txBox="1"/>
          <p:nvPr/>
        </p:nvSpPr>
        <p:spPr>
          <a:xfrm>
            <a:off x="146811" y="1083773"/>
            <a:ext cx="5417261" cy="6370975"/>
          </a:xfrm>
          <a:prstGeom prst="rect">
            <a:avLst/>
          </a:prstGeom>
          <a:noFill/>
        </p:spPr>
        <p:txBody>
          <a:bodyPr wrap="square" rtlCol="0">
            <a:spAutoFit/>
          </a:bodyPr>
          <a:lstStyle/>
          <a:p>
            <a:pPr marL="285750" indent="-285750">
              <a:buFont typeface="Arial" panose="020B0604020202020204" pitchFamily="34" charset="0"/>
              <a:buChar char="•"/>
            </a:pPr>
            <a:r>
              <a:rPr lang="en-US" sz="2400" dirty="0"/>
              <a:t>We obtained emission line maps from </a:t>
            </a:r>
            <a:r>
              <a:rPr lang="en-US" sz="2400" dirty="0" err="1"/>
              <a:t>MaNGA</a:t>
            </a:r>
            <a:r>
              <a:rPr lang="en-US" sz="2400" dirty="0"/>
              <a:t> survey data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From these maps, we determined N/O and O/H values at 1 R</a:t>
            </a:r>
            <a:r>
              <a:rPr lang="en-US" sz="2400" baseline="-25000" dirty="0"/>
              <a:t>e</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t>
            </a:r>
            <a:r>
              <a:rPr lang="en-US" sz="2400" baseline="-25000" dirty="0"/>
              <a:t>*</a:t>
            </a:r>
            <a:r>
              <a:rPr lang="en-US" sz="2400" dirty="0"/>
              <a:t> and R</a:t>
            </a:r>
            <a:r>
              <a:rPr lang="en-US" sz="2400" baseline="-25000" dirty="0"/>
              <a:t>e</a:t>
            </a:r>
            <a:r>
              <a:rPr lang="en-US" sz="2400" dirty="0"/>
              <a:t> obtained from NASA-Sloan-Atlas catalog (Blanton et al. 2011)</a:t>
            </a:r>
          </a:p>
          <a:p>
            <a:endParaRPr lang="en-US" sz="2400" dirty="0"/>
          </a:p>
          <a:p>
            <a:pPr marL="285750" indent="-285750">
              <a:buFont typeface="Arial" panose="020B0604020202020204" pitchFamily="34" charset="0"/>
              <a:buChar char="•"/>
            </a:pPr>
            <a:r>
              <a:rPr lang="en-US" sz="2400" dirty="0"/>
              <a:t>Light-weighted 1 R</a:t>
            </a:r>
            <a:r>
              <a:rPr lang="en-US" sz="2400" baseline="-25000" dirty="0"/>
              <a:t>e</a:t>
            </a:r>
            <a:r>
              <a:rPr lang="en-US" sz="2400" dirty="0"/>
              <a:t> stellar metallicities [Z/H] from pyPipe3d DR17 release (Sánchez et al. 2022)</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Galaxy sample also used in Boardman et al. 2024</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3" name="TextBox 2">
            <a:extLst>
              <a:ext uri="{FF2B5EF4-FFF2-40B4-BE49-F238E27FC236}">
                <a16:creationId xmlns:a16="http://schemas.microsoft.com/office/drawing/2014/main" id="{02D886FB-A43D-DCE9-D8C7-0C052280C020}"/>
              </a:ext>
            </a:extLst>
          </p:cNvPr>
          <p:cNvSpPr txBox="1"/>
          <p:nvPr/>
        </p:nvSpPr>
        <p:spPr>
          <a:xfrm>
            <a:off x="8945578" y="6488668"/>
            <a:ext cx="3246422" cy="369332"/>
          </a:xfrm>
          <a:prstGeom prst="rect">
            <a:avLst/>
          </a:prstGeom>
          <a:noFill/>
        </p:spPr>
        <p:txBody>
          <a:bodyPr wrap="square" rtlCol="0">
            <a:spAutoFit/>
          </a:bodyPr>
          <a:lstStyle/>
          <a:p>
            <a:r>
              <a:rPr lang="en-US" dirty="0"/>
              <a:t>Boardman et al. accepted</a:t>
            </a:r>
          </a:p>
        </p:txBody>
      </p:sp>
      <p:pic>
        <p:nvPicPr>
          <p:cNvPr id="12" name="Picture 11">
            <a:extLst>
              <a:ext uri="{FF2B5EF4-FFF2-40B4-BE49-F238E27FC236}">
                <a16:creationId xmlns:a16="http://schemas.microsoft.com/office/drawing/2014/main" id="{32F2A0B6-62D1-85E5-352A-2A87E5EB02D5}"/>
              </a:ext>
            </a:extLst>
          </p:cNvPr>
          <p:cNvPicPr>
            <a:picLocks noChangeAspect="1"/>
          </p:cNvPicPr>
          <p:nvPr/>
        </p:nvPicPr>
        <p:blipFill>
          <a:blip r:embed="rId4"/>
          <a:srcRect t="2695" r="62143"/>
          <a:stretch/>
        </p:blipFill>
        <p:spPr>
          <a:xfrm>
            <a:off x="11128143" y="1515952"/>
            <a:ext cx="241039" cy="327525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BB4E9A4-0E28-AFD0-A23A-C0C930FA8E66}"/>
                  </a:ext>
                </a:extLst>
              </p:cNvPr>
              <p:cNvSpPr txBox="1"/>
              <p:nvPr/>
            </p:nvSpPr>
            <p:spPr>
              <a:xfrm>
                <a:off x="10903314" y="1097926"/>
                <a:ext cx="944880" cy="369332"/>
              </a:xfrm>
              <a:prstGeom prst="rect">
                <a:avLst/>
              </a:prstGeom>
              <a:noFill/>
            </p:spPr>
            <p:txBody>
              <a:bodyPr wrap="square" rtlCol="0">
                <a:spAutoFit/>
              </a:bodyPr>
              <a:lstStyle/>
              <a:p>
                <a:pPr algn="ctr"/>
                <a14:m>
                  <m:oMath xmlns:m="http://schemas.openxmlformats.org/officeDocument/2006/math">
                    <m:r>
                      <a:rPr lang="el-GR" b="1" i="0" smtClean="0">
                        <a:latin typeface="Cambria Math" panose="02040503050406030204" pitchFamily="18" charset="0"/>
                        <a:ea typeface="Cambria Math" panose="02040503050406030204" pitchFamily="18" charset="0"/>
                      </a:rPr>
                      <m:t>𝚫</m:t>
                    </m:r>
                  </m:oMath>
                </a14:m>
                <a:r>
                  <a:rPr lang="en-US" b="1" dirty="0"/>
                  <a:t>SFR</a:t>
                </a:r>
              </a:p>
            </p:txBody>
          </p:sp>
        </mc:Choice>
        <mc:Fallback xmlns="">
          <p:sp>
            <p:nvSpPr>
              <p:cNvPr id="9" name="TextBox 8">
                <a:extLst>
                  <a:ext uri="{FF2B5EF4-FFF2-40B4-BE49-F238E27FC236}">
                    <a16:creationId xmlns:a16="http://schemas.microsoft.com/office/drawing/2014/main" id="{CBB4E9A4-0E28-AFD0-A23A-C0C930FA8E66}"/>
                  </a:ext>
                </a:extLst>
              </p:cNvPr>
              <p:cNvSpPr txBox="1">
                <a:spLocks noRot="1" noChangeAspect="1" noMove="1" noResize="1" noEditPoints="1" noAdjustHandles="1" noChangeArrowheads="1" noChangeShapeType="1" noTextEdit="1"/>
              </p:cNvSpPr>
              <p:nvPr/>
            </p:nvSpPr>
            <p:spPr>
              <a:xfrm>
                <a:off x="10903314" y="1097926"/>
                <a:ext cx="944880" cy="369332"/>
              </a:xfrm>
              <a:prstGeom prst="rect">
                <a:avLst/>
              </a:prstGeom>
              <a:blipFill>
                <a:blip r:embed="rId5"/>
                <a:stretch>
                  <a:fillRect t="-6667" b="-2666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9BAB6451-57E6-CD8F-0025-027A409D0E55}"/>
              </a:ext>
            </a:extLst>
          </p:cNvPr>
          <p:cNvSpPr txBox="1"/>
          <p:nvPr/>
        </p:nvSpPr>
        <p:spPr>
          <a:xfrm>
            <a:off x="11253976" y="1328372"/>
            <a:ext cx="594218" cy="375695"/>
          </a:xfrm>
          <a:prstGeom prst="rect">
            <a:avLst/>
          </a:prstGeom>
          <a:noFill/>
        </p:spPr>
        <p:txBody>
          <a:bodyPr wrap="square" rtlCol="0">
            <a:spAutoFit/>
          </a:bodyPr>
          <a:lstStyle/>
          <a:p>
            <a:r>
              <a:rPr lang="en-US" b="1" dirty="0"/>
              <a:t>1.2</a:t>
            </a:r>
          </a:p>
        </p:txBody>
      </p:sp>
      <p:sp>
        <p:nvSpPr>
          <p:cNvPr id="13" name="TextBox 12">
            <a:extLst>
              <a:ext uri="{FF2B5EF4-FFF2-40B4-BE49-F238E27FC236}">
                <a16:creationId xmlns:a16="http://schemas.microsoft.com/office/drawing/2014/main" id="{3E9C3655-1C46-1619-0FAB-504003919F1D}"/>
              </a:ext>
            </a:extLst>
          </p:cNvPr>
          <p:cNvSpPr txBox="1"/>
          <p:nvPr/>
        </p:nvSpPr>
        <p:spPr>
          <a:xfrm>
            <a:off x="11285291" y="4552353"/>
            <a:ext cx="594218" cy="369332"/>
          </a:xfrm>
          <a:prstGeom prst="rect">
            <a:avLst/>
          </a:prstGeom>
          <a:noFill/>
        </p:spPr>
        <p:txBody>
          <a:bodyPr wrap="square" rtlCol="0">
            <a:spAutoFit/>
          </a:bodyPr>
          <a:lstStyle/>
          <a:p>
            <a:r>
              <a:rPr lang="en-US" b="1" dirty="0"/>
              <a:t>-1.2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6C6658D-AB94-A378-9F97-6A29AC3737FE}"/>
                  </a:ext>
                </a:extLst>
              </p:cNvPr>
              <p:cNvSpPr txBox="1"/>
              <p:nvPr/>
            </p:nvSpPr>
            <p:spPr>
              <a:xfrm>
                <a:off x="7168698" y="5753359"/>
                <a:ext cx="4406153" cy="369332"/>
              </a:xfrm>
              <a:prstGeom prst="rect">
                <a:avLst/>
              </a:prstGeom>
              <a:noFill/>
            </p:spPr>
            <p:txBody>
              <a:bodyPr wrap="square" rtlCol="0">
                <a:spAutoFit/>
              </a:bodyPr>
              <a:lstStyle/>
              <a:p>
                <a:r>
                  <a:rPr lang="en-US" dirty="0"/>
                  <a:t>(SFRs are H</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SFRs from pyPipe3d)</a:t>
                </a:r>
              </a:p>
            </p:txBody>
          </p:sp>
        </mc:Choice>
        <mc:Fallback xmlns="">
          <p:sp>
            <p:nvSpPr>
              <p:cNvPr id="4" name="TextBox 3">
                <a:extLst>
                  <a:ext uri="{FF2B5EF4-FFF2-40B4-BE49-F238E27FC236}">
                    <a16:creationId xmlns:a16="http://schemas.microsoft.com/office/drawing/2014/main" id="{E89670AC-373E-A85A-AE24-AB0B713733C6}"/>
                  </a:ext>
                </a:extLst>
              </p:cNvPr>
              <p:cNvSpPr txBox="1">
                <a:spLocks noRot="1" noChangeAspect="1" noMove="1" noResize="1" noEditPoints="1" noAdjustHandles="1" noChangeArrowheads="1" noChangeShapeType="1" noTextEdit="1"/>
              </p:cNvSpPr>
              <p:nvPr/>
            </p:nvSpPr>
            <p:spPr>
              <a:xfrm>
                <a:off x="7168698" y="5753359"/>
                <a:ext cx="4406153" cy="369332"/>
              </a:xfrm>
              <a:prstGeom prst="rect">
                <a:avLst/>
              </a:prstGeom>
              <a:blipFill>
                <a:blip r:embed="rId6"/>
                <a:stretch>
                  <a:fillRect l="-1149" t="-10345" b="-3103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1F9B4B72-FA69-E84B-2E6C-31F9AED96018}"/>
              </a:ext>
            </a:extLst>
          </p:cNvPr>
          <p:cNvPicPr>
            <a:picLocks noChangeAspect="1"/>
          </p:cNvPicPr>
          <p:nvPr/>
        </p:nvPicPr>
        <p:blipFill>
          <a:blip r:embed="rId3"/>
          <a:srcRect l="1675" r="93541"/>
          <a:stretch>
            <a:fillRect/>
          </a:stretch>
        </p:blipFill>
        <p:spPr>
          <a:xfrm>
            <a:off x="5742483" y="1137755"/>
            <a:ext cx="273180" cy="4582487"/>
          </a:xfrm>
          <a:prstGeom prst="rect">
            <a:avLst/>
          </a:prstGeom>
        </p:spPr>
      </p:pic>
    </p:spTree>
    <p:extLst>
      <p:ext uri="{BB962C8B-B14F-4D97-AF65-F5344CB8AC3E}">
        <p14:creationId xmlns:p14="http://schemas.microsoft.com/office/powerpoint/2010/main" val="2628984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A65-D0D0-F51F-CAB8-CF3F5F9A64F2}"/>
              </a:ext>
            </a:extLst>
          </p:cNvPr>
          <p:cNvSpPr>
            <a:spLocks noGrp="1"/>
          </p:cNvSpPr>
          <p:nvPr>
            <p:ph type="title"/>
          </p:nvPr>
        </p:nvSpPr>
        <p:spPr>
          <a:xfrm>
            <a:off x="609600" y="-51731"/>
            <a:ext cx="10972800" cy="1143000"/>
          </a:xfrm>
        </p:spPr>
        <p:txBody>
          <a:bodyPr/>
          <a:lstStyle/>
          <a:p>
            <a:r>
              <a:rPr lang="en-US" dirty="0"/>
              <a:t>O/H and N/O calibrators</a:t>
            </a:r>
          </a:p>
        </p:txBody>
      </p:sp>
      <p:sp>
        <p:nvSpPr>
          <p:cNvPr id="6" name="Rectangle 5">
            <a:extLst>
              <a:ext uri="{FF2B5EF4-FFF2-40B4-BE49-F238E27FC236}">
                <a16:creationId xmlns:a16="http://schemas.microsoft.com/office/drawing/2014/main" id="{05AC849A-A32E-91B9-CFBD-F98E73C73039}"/>
              </a:ext>
            </a:extLst>
          </p:cNvPr>
          <p:cNvSpPr/>
          <p:nvPr/>
        </p:nvSpPr>
        <p:spPr>
          <a:xfrm>
            <a:off x="10631694" y="4756953"/>
            <a:ext cx="528346" cy="2171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102DF5-7912-FA1B-C428-5E9FE4677E11}"/>
              </a:ext>
            </a:extLst>
          </p:cNvPr>
          <p:cNvSpPr txBox="1"/>
          <p:nvPr/>
        </p:nvSpPr>
        <p:spPr>
          <a:xfrm>
            <a:off x="7448346" y="5248591"/>
            <a:ext cx="3011694" cy="369332"/>
          </a:xfrm>
          <a:prstGeom prst="rect">
            <a:avLst/>
          </a:prstGeom>
          <a:noFill/>
        </p:spPr>
        <p:txBody>
          <a:bodyPr wrap="square" rtlCol="0">
            <a:spAutoFit/>
          </a:bodyPr>
          <a:lstStyle/>
          <a:p>
            <a:pPr algn="ctr"/>
            <a:r>
              <a:rPr lang="en-US" dirty="0" err="1"/>
              <a:t>Florido</a:t>
            </a:r>
            <a:r>
              <a:rPr lang="en-US" dirty="0"/>
              <a:t> et al. 2022</a:t>
            </a:r>
          </a:p>
        </p:txBody>
      </p:sp>
      <p:pic>
        <p:nvPicPr>
          <p:cNvPr id="9" name="Picture 8">
            <a:extLst>
              <a:ext uri="{FF2B5EF4-FFF2-40B4-BE49-F238E27FC236}">
                <a16:creationId xmlns:a16="http://schemas.microsoft.com/office/drawing/2014/main" id="{06EB6347-103A-7BFE-0E96-F488DF8DB7CA}"/>
              </a:ext>
            </a:extLst>
          </p:cNvPr>
          <p:cNvPicPr>
            <a:picLocks noChangeAspect="1"/>
          </p:cNvPicPr>
          <p:nvPr/>
        </p:nvPicPr>
        <p:blipFill>
          <a:blip r:embed="rId3"/>
          <a:stretch>
            <a:fillRect/>
          </a:stretch>
        </p:blipFill>
        <p:spPr>
          <a:xfrm>
            <a:off x="728134" y="1027258"/>
            <a:ext cx="5055938" cy="4477765"/>
          </a:xfrm>
          <a:prstGeom prst="rect">
            <a:avLst/>
          </a:prstGeom>
        </p:spPr>
      </p:pic>
      <p:sp>
        <p:nvSpPr>
          <p:cNvPr id="10" name="Rectangle 9">
            <a:extLst>
              <a:ext uri="{FF2B5EF4-FFF2-40B4-BE49-F238E27FC236}">
                <a16:creationId xmlns:a16="http://schemas.microsoft.com/office/drawing/2014/main" id="{7AB53C75-0000-7AC9-3784-6D32B3E5BE45}"/>
              </a:ext>
            </a:extLst>
          </p:cNvPr>
          <p:cNvSpPr/>
          <p:nvPr/>
        </p:nvSpPr>
        <p:spPr>
          <a:xfrm>
            <a:off x="1695006" y="729641"/>
            <a:ext cx="4038962" cy="3484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21CD3F-F62E-923F-4A3E-560F5EBE309B}"/>
              </a:ext>
            </a:extLst>
          </p:cNvPr>
          <p:cNvSpPr txBox="1"/>
          <p:nvPr/>
        </p:nvSpPr>
        <p:spPr>
          <a:xfrm>
            <a:off x="2051718" y="5291246"/>
            <a:ext cx="3011694" cy="369332"/>
          </a:xfrm>
          <a:prstGeom prst="rect">
            <a:avLst/>
          </a:prstGeom>
          <a:noFill/>
        </p:spPr>
        <p:txBody>
          <a:bodyPr wrap="square" rtlCol="0">
            <a:spAutoFit/>
          </a:bodyPr>
          <a:lstStyle/>
          <a:p>
            <a:pPr algn="ctr"/>
            <a:r>
              <a:rPr lang="en-US" dirty="0" err="1"/>
              <a:t>Curti</a:t>
            </a:r>
            <a:r>
              <a:rPr lang="en-US" dirty="0"/>
              <a:t> et al. 2020</a:t>
            </a:r>
          </a:p>
        </p:txBody>
      </p:sp>
      <p:sp>
        <p:nvSpPr>
          <p:cNvPr id="16" name="TextBox 15">
            <a:extLst>
              <a:ext uri="{FF2B5EF4-FFF2-40B4-BE49-F238E27FC236}">
                <a16:creationId xmlns:a16="http://schemas.microsoft.com/office/drawing/2014/main" id="{2D4DEE8B-E537-DD19-60DA-D324F72512A3}"/>
              </a:ext>
            </a:extLst>
          </p:cNvPr>
          <p:cNvSpPr txBox="1"/>
          <p:nvPr/>
        </p:nvSpPr>
        <p:spPr>
          <a:xfrm>
            <a:off x="609599" y="5743891"/>
            <a:ext cx="11420475"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O/H and N/O calculated via direct method strong line calibrators</a:t>
            </a:r>
          </a:p>
          <a:p>
            <a:pPr marL="285750" indent="-285750">
              <a:buFont typeface="Arial" panose="020B0604020202020204" pitchFamily="34" charset="0"/>
              <a:buChar char="•"/>
            </a:pPr>
            <a:r>
              <a:rPr lang="en-US" sz="2800" dirty="0"/>
              <a:t>Calibrators chosen for their independence: RS</a:t>
            </a:r>
            <a:r>
              <a:rPr lang="en-US" sz="2800" baseline="-25000" dirty="0"/>
              <a:t>32</a:t>
            </a:r>
            <a:r>
              <a:rPr lang="en-US" sz="2800" dirty="0"/>
              <a:t> for O/H, N2O2 for N/O</a:t>
            </a:r>
          </a:p>
        </p:txBody>
      </p:sp>
      <p:pic>
        <p:nvPicPr>
          <p:cNvPr id="3" name="Picture 2">
            <a:extLst>
              <a:ext uri="{FF2B5EF4-FFF2-40B4-BE49-F238E27FC236}">
                <a16:creationId xmlns:a16="http://schemas.microsoft.com/office/drawing/2014/main" id="{22B6E37E-1DF9-474E-76C4-8C6D12F34E00}"/>
              </a:ext>
            </a:extLst>
          </p:cNvPr>
          <p:cNvPicPr>
            <a:picLocks noChangeAspect="1"/>
          </p:cNvPicPr>
          <p:nvPr/>
        </p:nvPicPr>
        <p:blipFill>
          <a:blip r:embed="rId4"/>
          <a:stretch>
            <a:fillRect/>
          </a:stretch>
        </p:blipFill>
        <p:spPr>
          <a:xfrm>
            <a:off x="5945028" y="982526"/>
            <a:ext cx="4994880" cy="4253066"/>
          </a:xfrm>
          <a:prstGeom prst="rect">
            <a:avLst/>
          </a:prstGeom>
        </p:spPr>
      </p:pic>
      <p:sp>
        <p:nvSpPr>
          <p:cNvPr id="14" name="Rectangle 13">
            <a:extLst>
              <a:ext uri="{FF2B5EF4-FFF2-40B4-BE49-F238E27FC236}">
                <a16:creationId xmlns:a16="http://schemas.microsoft.com/office/drawing/2014/main" id="{D540938C-FA03-2B0F-8998-C2DB826540AD}"/>
              </a:ext>
            </a:extLst>
          </p:cNvPr>
          <p:cNvSpPr/>
          <p:nvPr/>
        </p:nvSpPr>
        <p:spPr>
          <a:xfrm>
            <a:off x="8484824" y="3134807"/>
            <a:ext cx="1458008" cy="68102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6CF52DD-FC60-E304-A4AB-F3A36C112AD9}"/>
              </a:ext>
            </a:extLst>
          </p:cNvPr>
          <p:cNvSpPr txBox="1"/>
          <p:nvPr/>
        </p:nvSpPr>
        <p:spPr>
          <a:xfrm>
            <a:off x="8610627" y="3120519"/>
            <a:ext cx="1232189" cy="369332"/>
          </a:xfrm>
          <a:prstGeom prst="rect">
            <a:avLst/>
          </a:prstGeom>
          <a:noFill/>
        </p:spPr>
        <p:txBody>
          <a:bodyPr wrap="square" rtlCol="0">
            <a:spAutoFit/>
          </a:bodyPr>
          <a:lstStyle/>
          <a:p>
            <a:r>
              <a:rPr lang="en-US" dirty="0"/>
              <a:t>[NII]</a:t>
            </a:r>
            <a:r>
              <a:rPr lang="el-GR" b="0" i="0" dirty="0">
                <a:solidFill>
                  <a:srgbClr val="040C28"/>
                </a:solidFill>
                <a:effectLst/>
                <a:latin typeface="Google Sans"/>
              </a:rPr>
              <a:t>λ</a:t>
            </a:r>
            <a:r>
              <a:rPr lang="en-GB" b="0" i="0" dirty="0">
                <a:solidFill>
                  <a:srgbClr val="040C28"/>
                </a:solidFill>
                <a:effectLst/>
                <a:latin typeface="Google Sans"/>
              </a:rPr>
              <a:t>6585</a:t>
            </a:r>
            <a:endParaRPr lang="en-US" dirty="0"/>
          </a:p>
        </p:txBody>
      </p:sp>
      <p:sp>
        <p:nvSpPr>
          <p:cNvPr id="13" name="TextBox 12">
            <a:extLst>
              <a:ext uri="{FF2B5EF4-FFF2-40B4-BE49-F238E27FC236}">
                <a16:creationId xmlns:a16="http://schemas.microsoft.com/office/drawing/2014/main" id="{BB2A5730-77C3-DDF0-B283-D2C4AFA24CC0}"/>
              </a:ext>
            </a:extLst>
          </p:cNvPr>
          <p:cNvSpPr txBox="1"/>
          <p:nvPr/>
        </p:nvSpPr>
        <p:spPr>
          <a:xfrm>
            <a:off x="8472840" y="3447196"/>
            <a:ext cx="1540404" cy="369332"/>
          </a:xfrm>
          <a:prstGeom prst="rect">
            <a:avLst/>
          </a:prstGeom>
          <a:noFill/>
        </p:spPr>
        <p:txBody>
          <a:bodyPr wrap="square" rtlCol="0">
            <a:spAutoFit/>
          </a:bodyPr>
          <a:lstStyle/>
          <a:p>
            <a:r>
              <a:rPr lang="en-US" dirty="0"/>
              <a:t>[OII]</a:t>
            </a:r>
            <a:r>
              <a:rPr lang="el-GR" b="0" i="0" dirty="0">
                <a:solidFill>
                  <a:srgbClr val="040C28"/>
                </a:solidFill>
                <a:effectLst/>
                <a:latin typeface="Google Sans"/>
              </a:rPr>
              <a:t>λ</a:t>
            </a:r>
            <a:r>
              <a:rPr lang="en-GB" dirty="0">
                <a:solidFill>
                  <a:srgbClr val="040C28"/>
                </a:solidFill>
                <a:latin typeface="Google Sans"/>
              </a:rPr>
              <a:t>3727, 29</a:t>
            </a:r>
            <a:endParaRPr lang="en-US" dirty="0"/>
          </a:p>
        </p:txBody>
      </p:sp>
      <p:cxnSp>
        <p:nvCxnSpPr>
          <p:cNvPr id="15" name="Straight Connector 14">
            <a:extLst>
              <a:ext uri="{FF2B5EF4-FFF2-40B4-BE49-F238E27FC236}">
                <a16:creationId xmlns:a16="http://schemas.microsoft.com/office/drawing/2014/main" id="{CE61BD59-610D-5352-30CC-6B7B54288D5C}"/>
              </a:ext>
            </a:extLst>
          </p:cNvPr>
          <p:cNvCxnSpPr/>
          <p:nvPr/>
        </p:nvCxnSpPr>
        <p:spPr>
          <a:xfrm>
            <a:off x="8535470" y="3472248"/>
            <a:ext cx="1369976" cy="0"/>
          </a:xfrm>
          <a:prstGeom prst="line">
            <a:avLst/>
          </a:prstGeom>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86231474"/>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C16324-D769-F792-BF77-06ED3729D303}"/>
              </a:ext>
            </a:extLst>
          </p:cNvPr>
          <p:cNvPicPr>
            <a:picLocks noChangeAspect="1"/>
          </p:cNvPicPr>
          <p:nvPr/>
        </p:nvPicPr>
        <p:blipFill>
          <a:blip r:embed="rId3"/>
          <a:stretch>
            <a:fillRect/>
          </a:stretch>
        </p:blipFill>
        <p:spPr>
          <a:xfrm>
            <a:off x="2124080" y="0"/>
            <a:ext cx="8120061" cy="31017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0D5C3E1-E293-E41A-E5A5-999C0F608EDE}"/>
                  </a:ext>
                </a:extLst>
              </p:cNvPr>
              <p:cNvSpPr txBox="1"/>
              <p:nvPr/>
            </p:nvSpPr>
            <p:spPr>
              <a:xfrm>
                <a:off x="584201" y="6112997"/>
                <a:ext cx="11061700"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Traditional FMR weakens at high M*; N/O relation persists, while [Z/H] relation strengthens</a:t>
                </a:r>
              </a:p>
              <a:p>
                <a:pPr marL="285750" indent="-285750">
                  <a:buFont typeface="Arial" panose="020B0604020202020204" pitchFamily="34" charset="0"/>
                  <a:buChar char="•"/>
                </a:pPr>
                <a:r>
                  <a:rPr lang="en-US" sz="2000" b="1" dirty="0"/>
                  <a:t>Replacing M* with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𝚽</m:t>
                        </m:r>
                      </m:e>
                      <m:sub>
                        <m:r>
                          <a:rPr lang="en-GB" sz="2000" b="1" i="1" smtClean="0">
                            <a:latin typeface="Cambria Math" panose="02040503050406030204" pitchFamily="18" charset="0"/>
                          </a:rPr>
                          <m:t>𝒆</m:t>
                        </m:r>
                      </m:sub>
                    </m:sSub>
                  </m:oMath>
                </a14:m>
                <a:r>
                  <a:rPr lang="en-US" sz="2000" b="1" dirty="0"/>
                  <a:t> significantly strengthens the gaseous relations</a:t>
                </a:r>
              </a:p>
            </p:txBody>
          </p:sp>
        </mc:Choice>
        <mc:Fallback xmlns="">
          <p:sp>
            <p:nvSpPr>
              <p:cNvPr id="6" name="TextBox 5">
                <a:extLst>
                  <a:ext uri="{FF2B5EF4-FFF2-40B4-BE49-F238E27FC236}">
                    <a16:creationId xmlns:a16="http://schemas.microsoft.com/office/drawing/2014/main" id="{20D5C3E1-E293-E41A-E5A5-999C0F608EDE}"/>
                  </a:ext>
                </a:extLst>
              </p:cNvPr>
              <p:cNvSpPr txBox="1">
                <a:spLocks noRot="1" noChangeAspect="1" noMove="1" noResize="1" noEditPoints="1" noAdjustHandles="1" noChangeArrowheads="1" noChangeShapeType="1" noTextEdit="1"/>
              </p:cNvSpPr>
              <p:nvPr/>
            </p:nvSpPr>
            <p:spPr>
              <a:xfrm>
                <a:off x="584201" y="6112997"/>
                <a:ext cx="11061700" cy="707886"/>
              </a:xfrm>
              <a:prstGeom prst="rect">
                <a:avLst/>
              </a:prstGeom>
              <a:blipFill>
                <a:blip r:embed="rId4"/>
                <a:stretch>
                  <a:fillRect l="-574" t="-5263" b="-15789"/>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EDA8C968-543E-211E-733E-743F41DDEA76}"/>
              </a:ext>
            </a:extLst>
          </p:cNvPr>
          <p:cNvPicPr>
            <a:picLocks noChangeAspect="1"/>
          </p:cNvPicPr>
          <p:nvPr/>
        </p:nvPicPr>
        <p:blipFill>
          <a:blip r:embed="rId5"/>
          <a:srcRect t="2722"/>
          <a:stretch/>
        </p:blipFill>
        <p:spPr>
          <a:xfrm>
            <a:off x="1281106" y="271461"/>
            <a:ext cx="9890397" cy="5764213"/>
          </a:xfrm>
          <a:prstGeom prst="rect">
            <a:avLst/>
          </a:prstGeom>
        </p:spPr>
      </p:pic>
      <p:sp>
        <p:nvSpPr>
          <p:cNvPr id="2" name="TextBox 1">
            <a:extLst>
              <a:ext uri="{FF2B5EF4-FFF2-40B4-BE49-F238E27FC236}">
                <a16:creationId xmlns:a16="http://schemas.microsoft.com/office/drawing/2014/main" id="{C3AE6A19-2F68-3D90-65EB-BE3B0E6D66CF}"/>
              </a:ext>
            </a:extLst>
          </p:cNvPr>
          <p:cNvSpPr txBox="1"/>
          <p:nvPr/>
        </p:nvSpPr>
        <p:spPr>
          <a:xfrm>
            <a:off x="9493624" y="6547622"/>
            <a:ext cx="2857500" cy="369332"/>
          </a:xfrm>
          <a:prstGeom prst="rect">
            <a:avLst/>
          </a:prstGeom>
          <a:noFill/>
        </p:spPr>
        <p:txBody>
          <a:bodyPr wrap="square" rtlCol="0">
            <a:spAutoFit/>
          </a:bodyPr>
          <a:lstStyle/>
          <a:p>
            <a:r>
              <a:rPr lang="en-US" dirty="0"/>
              <a:t>Boardman et al. accepted</a:t>
            </a:r>
          </a:p>
        </p:txBody>
      </p:sp>
    </p:spTree>
    <p:extLst>
      <p:ext uri="{BB962C8B-B14F-4D97-AF65-F5344CB8AC3E}">
        <p14:creationId xmlns:p14="http://schemas.microsoft.com/office/powerpoint/2010/main" val="349592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99AEF-1686-B2CA-026A-B884257FC8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A75D0E-2368-754B-472D-43BE0FA603FE}"/>
              </a:ext>
            </a:extLst>
          </p:cNvPr>
          <p:cNvPicPr>
            <a:picLocks noChangeAspect="1"/>
          </p:cNvPicPr>
          <p:nvPr/>
        </p:nvPicPr>
        <p:blipFill>
          <a:blip r:embed="rId3"/>
          <a:stretch>
            <a:fillRect/>
          </a:stretch>
        </p:blipFill>
        <p:spPr>
          <a:xfrm>
            <a:off x="2124080" y="0"/>
            <a:ext cx="8120061" cy="310179"/>
          </a:xfrm>
          <a:prstGeom prst="rect">
            <a:avLst/>
          </a:prstGeom>
        </p:spPr>
      </p:pic>
      <p:pic>
        <p:nvPicPr>
          <p:cNvPr id="4" name="Picture 3">
            <a:extLst>
              <a:ext uri="{FF2B5EF4-FFF2-40B4-BE49-F238E27FC236}">
                <a16:creationId xmlns:a16="http://schemas.microsoft.com/office/drawing/2014/main" id="{D397D4CF-63BE-4C4B-A011-F6C29FBFA2BB}"/>
              </a:ext>
            </a:extLst>
          </p:cNvPr>
          <p:cNvPicPr>
            <a:picLocks noChangeAspect="1"/>
          </p:cNvPicPr>
          <p:nvPr/>
        </p:nvPicPr>
        <p:blipFill>
          <a:blip r:embed="rId4"/>
          <a:stretch>
            <a:fillRect/>
          </a:stretch>
        </p:blipFill>
        <p:spPr>
          <a:xfrm>
            <a:off x="1078741" y="272807"/>
            <a:ext cx="10034517" cy="596947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0B7C001-1844-8FCD-C970-353B890A5351}"/>
                  </a:ext>
                </a:extLst>
              </p:cNvPr>
              <p:cNvSpPr txBox="1"/>
              <p:nvPr/>
            </p:nvSpPr>
            <p:spPr>
              <a:xfrm>
                <a:off x="584201" y="6139891"/>
                <a:ext cx="11061700"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Traditional FMR weakens at high M*; N/O relation persists, while [Z/H] relation strengthens</a:t>
                </a:r>
              </a:p>
              <a:p>
                <a:pPr marL="285750" indent="-285750">
                  <a:buFont typeface="Arial" panose="020B0604020202020204" pitchFamily="34" charset="0"/>
                  <a:buChar char="•"/>
                </a:pPr>
                <a:r>
                  <a:rPr lang="en-US" sz="2000" b="1" dirty="0"/>
                  <a:t>Replacing M* with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𝚽</m:t>
                        </m:r>
                      </m:e>
                      <m:sub>
                        <m:r>
                          <a:rPr lang="en-GB" sz="2000" b="1" i="1" smtClean="0">
                            <a:latin typeface="Cambria Math" panose="02040503050406030204" pitchFamily="18" charset="0"/>
                          </a:rPr>
                          <m:t>𝒆</m:t>
                        </m:r>
                      </m:sub>
                    </m:sSub>
                  </m:oMath>
                </a14:m>
                <a:r>
                  <a:rPr lang="en-US" sz="2000" b="1" dirty="0"/>
                  <a:t> significantly strengthens the gaseous relations</a:t>
                </a:r>
              </a:p>
            </p:txBody>
          </p:sp>
        </mc:Choice>
        <mc:Fallback xmlns="">
          <p:sp>
            <p:nvSpPr>
              <p:cNvPr id="6" name="TextBox 5">
                <a:extLst>
                  <a:ext uri="{FF2B5EF4-FFF2-40B4-BE49-F238E27FC236}">
                    <a16:creationId xmlns:a16="http://schemas.microsoft.com/office/drawing/2014/main" id="{F0B7C001-1844-8FCD-C970-353B890A5351}"/>
                  </a:ext>
                </a:extLst>
              </p:cNvPr>
              <p:cNvSpPr txBox="1">
                <a:spLocks noRot="1" noChangeAspect="1" noMove="1" noResize="1" noEditPoints="1" noAdjustHandles="1" noChangeArrowheads="1" noChangeShapeType="1" noTextEdit="1"/>
              </p:cNvSpPr>
              <p:nvPr/>
            </p:nvSpPr>
            <p:spPr>
              <a:xfrm>
                <a:off x="584201" y="6139891"/>
                <a:ext cx="11061700" cy="707886"/>
              </a:xfrm>
              <a:prstGeom prst="rect">
                <a:avLst/>
              </a:prstGeom>
              <a:blipFill>
                <a:blip r:embed="rId5"/>
                <a:stretch>
                  <a:fillRect l="-574" t="-5263" b="-1578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E7FD664-7586-D066-817E-995F4B904EA5}"/>
              </a:ext>
            </a:extLst>
          </p:cNvPr>
          <p:cNvSpPr txBox="1"/>
          <p:nvPr/>
        </p:nvSpPr>
        <p:spPr>
          <a:xfrm>
            <a:off x="9493624" y="6547622"/>
            <a:ext cx="2857500" cy="369332"/>
          </a:xfrm>
          <a:prstGeom prst="rect">
            <a:avLst/>
          </a:prstGeom>
          <a:noFill/>
        </p:spPr>
        <p:txBody>
          <a:bodyPr wrap="square" rtlCol="0">
            <a:spAutoFit/>
          </a:bodyPr>
          <a:lstStyle/>
          <a:p>
            <a:r>
              <a:rPr lang="en-US" dirty="0"/>
              <a:t>Boardman et al. accepted</a:t>
            </a:r>
          </a:p>
        </p:txBody>
      </p:sp>
    </p:spTree>
    <p:extLst>
      <p:ext uri="{BB962C8B-B14F-4D97-AF65-F5344CB8AC3E}">
        <p14:creationId xmlns:p14="http://schemas.microsoft.com/office/powerpoint/2010/main" val="60204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5A06-6FC1-3349-A6FE-94B35BB64432}"/>
              </a:ext>
            </a:extLst>
          </p:cNvPr>
          <p:cNvSpPr>
            <a:spLocks noGrp="1"/>
          </p:cNvSpPr>
          <p:nvPr>
            <p:ph type="title"/>
          </p:nvPr>
        </p:nvSpPr>
        <p:spPr>
          <a:xfrm>
            <a:off x="724228" y="-317304"/>
            <a:ext cx="10515600" cy="1325563"/>
          </a:xfrm>
        </p:spPr>
        <p:txBody>
          <a:bodyPr/>
          <a:lstStyle/>
          <a:p>
            <a:pPr algn="ctr"/>
            <a:r>
              <a:rPr lang="en-US" b="1" dirty="0"/>
              <a:t>Chemical evolution in galaxies</a:t>
            </a:r>
          </a:p>
        </p:txBody>
      </p:sp>
      <p:sp>
        <p:nvSpPr>
          <p:cNvPr id="3" name="Content Placeholder 2">
            <a:extLst>
              <a:ext uri="{FF2B5EF4-FFF2-40B4-BE49-F238E27FC236}">
                <a16:creationId xmlns:a16="http://schemas.microsoft.com/office/drawing/2014/main" id="{6658F81C-CE18-1D42-B968-1751C456C860}"/>
              </a:ext>
            </a:extLst>
          </p:cNvPr>
          <p:cNvSpPr>
            <a:spLocks noGrp="1"/>
          </p:cNvSpPr>
          <p:nvPr>
            <p:ph idx="1"/>
          </p:nvPr>
        </p:nvSpPr>
        <p:spPr>
          <a:xfrm>
            <a:off x="578723" y="817283"/>
            <a:ext cx="11008593" cy="4351338"/>
          </a:xfrm>
        </p:spPr>
        <p:txBody>
          <a:bodyPr/>
          <a:lstStyle/>
          <a:p>
            <a:r>
              <a:rPr lang="en-US" b="1" dirty="0"/>
              <a:t>Chemical abundances are key to understanding galaxy formation and evolution</a:t>
            </a:r>
          </a:p>
          <a:p>
            <a:r>
              <a:rPr lang="en-US" dirty="0"/>
              <a:t>Chemical evolution in galaxies involves three key processes:</a:t>
            </a:r>
          </a:p>
        </p:txBody>
      </p:sp>
      <p:sp>
        <p:nvSpPr>
          <p:cNvPr id="5" name="TextBox 4">
            <a:extLst>
              <a:ext uri="{FF2B5EF4-FFF2-40B4-BE49-F238E27FC236}">
                <a16:creationId xmlns:a16="http://schemas.microsoft.com/office/drawing/2014/main" id="{ECF1BA48-CAFB-DF45-BF9D-64585F716354}"/>
              </a:ext>
            </a:extLst>
          </p:cNvPr>
          <p:cNvSpPr txBox="1"/>
          <p:nvPr/>
        </p:nvSpPr>
        <p:spPr>
          <a:xfrm>
            <a:off x="495596" y="5538235"/>
            <a:ext cx="11613277"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a:t>Gaseous</a:t>
            </a:r>
            <a:r>
              <a:rPr lang="en-US" sz="2800" dirty="0"/>
              <a:t> </a:t>
            </a:r>
            <a:r>
              <a:rPr lang="en-US" sz="2800" b="1" dirty="0"/>
              <a:t>abundances </a:t>
            </a:r>
            <a:r>
              <a:rPr lang="en-US" sz="2800" dirty="0"/>
              <a:t>represent the end-results of these processes</a:t>
            </a:r>
          </a:p>
          <a:p>
            <a:pPr marL="285750" indent="-285750">
              <a:buFont typeface="Arial" panose="020B0604020202020204" pitchFamily="34" charset="0"/>
              <a:buChar char="•"/>
            </a:pPr>
            <a:r>
              <a:rPr lang="en-US" sz="2800" b="1" dirty="0"/>
              <a:t>Stellar abundances</a:t>
            </a:r>
            <a:r>
              <a:rPr lang="en-US" sz="2800" dirty="0"/>
              <a:t> represent the properties of gas when stars formed</a:t>
            </a:r>
          </a:p>
        </p:txBody>
      </p:sp>
      <p:pic>
        <p:nvPicPr>
          <p:cNvPr id="7" name="Picture 6">
            <a:extLst>
              <a:ext uri="{FF2B5EF4-FFF2-40B4-BE49-F238E27FC236}">
                <a16:creationId xmlns:a16="http://schemas.microsoft.com/office/drawing/2014/main" id="{F153F3A0-C69E-F028-C865-4E030786EF2B}"/>
              </a:ext>
            </a:extLst>
          </p:cNvPr>
          <p:cNvPicPr>
            <a:picLocks noChangeAspect="1"/>
          </p:cNvPicPr>
          <p:nvPr/>
        </p:nvPicPr>
        <p:blipFill>
          <a:blip r:embed="rId3"/>
          <a:srcRect t="2296"/>
          <a:stretch/>
        </p:blipFill>
        <p:spPr>
          <a:xfrm>
            <a:off x="1745590" y="2348821"/>
            <a:ext cx="8700820" cy="3001985"/>
          </a:xfrm>
          <a:prstGeom prst="rect">
            <a:avLst/>
          </a:prstGeom>
        </p:spPr>
      </p:pic>
    </p:spTree>
    <p:extLst>
      <p:ext uri="{BB962C8B-B14F-4D97-AF65-F5344CB8AC3E}">
        <p14:creationId xmlns:p14="http://schemas.microsoft.com/office/powerpoint/2010/main" val="219460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3D55-19B0-20F0-CDAB-A7B1A5C45EB7}"/>
              </a:ext>
            </a:extLst>
          </p:cNvPr>
          <p:cNvSpPr>
            <a:spLocks noGrp="1"/>
          </p:cNvSpPr>
          <p:nvPr>
            <p:ph type="title"/>
          </p:nvPr>
        </p:nvSpPr>
        <p:spPr>
          <a:xfrm>
            <a:off x="609600" y="-272697"/>
            <a:ext cx="10972800" cy="1143000"/>
          </a:xfrm>
        </p:spPr>
        <p:txBody>
          <a:bodyPr/>
          <a:lstStyle/>
          <a:p>
            <a:pPr algn="ctr"/>
            <a:r>
              <a:rPr lang="en-US" dirty="0"/>
              <a:t>The value of gaseous chemical abundances</a:t>
            </a:r>
          </a:p>
        </p:txBody>
      </p:sp>
      <p:pic>
        <p:nvPicPr>
          <p:cNvPr id="4" name="Picture 3">
            <a:extLst>
              <a:ext uri="{FF2B5EF4-FFF2-40B4-BE49-F238E27FC236}">
                <a16:creationId xmlns:a16="http://schemas.microsoft.com/office/drawing/2014/main" id="{3734DE0A-2FB6-A3BC-7F4E-044E28BEFD2D}"/>
              </a:ext>
            </a:extLst>
          </p:cNvPr>
          <p:cNvPicPr>
            <a:picLocks noChangeAspect="1"/>
          </p:cNvPicPr>
          <p:nvPr/>
        </p:nvPicPr>
        <p:blipFill>
          <a:blip r:embed="rId3"/>
          <a:srcRect t="1686"/>
          <a:stretch/>
        </p:blipFill>
        <p:spPr>
          <a:xfrm>
            <a:off x="2341871" y="571500"/>
            <a:ext cx="7247643" cy="4169153"/>
          </a:xfrm>
          <a:prstGeom prst="rect">
            <a:avLst/>
          </a:prstGeom>
        </p:spPr>
      </p:pic>
      <p:sp>
        <p:nvSpPr>
          <p:cNvPr id="5" name="TextBox 4">
            <a:extLst>
              <a:ext uri="{FF2B5EF4-FFF2-40B4-BE49-F238E27FC236}">
                <a16:creationId xmlns:a16="http://schemas.microsoft.com/office/drawing/2014/main" id="{B653BCD3-3C8E-0290-8944-CC45232264E7}"/>
              </a:ext>
            </a:extLst>
          </p:cNvPr>
          <p:cNvSpPr txBox="1"/>
          <p:nvPr/>
        </p:nvSpPr>
        <p:spPr>
          <a:xfrm>
            <a:off x="2200299" y="4740653"/>
            <a:ext cx="7530786" cy="369332"/>
          </a:xfrm>
          <a:prstGeom prst="rect">
            <a:avLst/>
          </a:prstGeom>
          <a:noFill/>
        </p:spPr>
        <p:txBody>
          <a:bodyPr wrap="square" rtlCol="0">
            <a:spAutoFit/>
          </a:bodyPr>
          <a:lstStyle/>
          <a:p>
            <a:pPr algn="ctr"/>
            <a:r>
              <a:rPr lang="en-US" dirty="0" err="1"/>
              <a:t>Maiolino</a:t>
            </a:r>
            <a:r>
              <a:rPr lang="en-US" dirty="0"/>
              <a:t> &amp; </a:t>
            </a:r>
            <a:r>
              <a:rPr lang="en-US" dirty="0" err="1"/>
              <a:t>Mannucci</a:t>
            </a:r>
            <a:r>
              <a:rPr lang="en-US" dirty="0"/>
              <a:t> 2019; attributed to model of Vincenzo et al. in prep. </a:t>
            </a:r>
          </a:p>
        </p:txBody>
      </p:sp>
      <p:sp>
        <p:nvSpPr>
          <p:cNvPr id="8" name="Content Placeholder 2">
            <a:extLst>
              <a:ext uri="{FF2B5EF4-FFF2-40B4-BE49-F238E27FC236}">
                <a16:creationId xmlns:a16="http://schemas.microsoft.com/office/drawing/2014/main" id="{AEADB9E1-FE15-4C6F-148B-299F0B670110}"/>
              </a:ext>
            </a:extLst>
          </p:cNvPr>
          <p:cNvSpPr txBox="1">
            <a:spLocks/>
          </p:cNvSpPr>
          <p:nvPr/>
        </p:nvSpPr>
        <p:spPr>
          <a:xfrm>
            <a:off x="357735" y="5109985"/>
            <a:ext cx="11834265" cy="19228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Gaseous chemical abundances are end-products of galaxy evolution</a:t>
            </a:r>
          </a:p>
          <a:p>
            <a:r>
              <a:rPr lang="en-US" sz="2600" dirty="0"/>
              <a:t>O and N are both easy to measure in star-forming gas</a:t>
            </a:r>
          </a:p>
          <a:p>
            <a:r>
              <a:rPr lang="en-US" sz="2600" dirty="0"/>
              <a:t>N enrichment proceeds over longer timescales at a metallicity-dependent rate</a:t>
            </a:r>
          </a:p>
          <a:p>
            <a:pPr lvl="1"/>
            <a:r>
              <a:rPr lang="en-US" sz="2200" dirty="0"/>
              <a:t>Though, still not well-understood, as certain JWST results can attest!</a:t>
            </a:r>
          </a:p>
        </p:txBody>
      </p:sp>
    </p:spTree>
    <p:extLst>
      <p:ext uri="{BB962C8B-B14F-4D97-AF65-F5344CB8AC3E}">
        <p14:creationId xmlns:p14="http://schemas.microsoft.com/office/powerpoint/2010/main" val="333591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itle 1">
                <a:extLst>
                  <a:ext uri="{FF2B5EF4-FFF2-40B4-BE49-F238E27FC236}">
                    <a16:creationId xmlns:a16="http://schemas.microsoft.com/office/drawing/2014/main" id="{3C9C81B7-6B0C-5CC8-B004-97DA9F077556}"/>
                  </a:ext>
                </a:extLst>
              </p:cNvPr>
              <p:cNvSpPr txBox="1">
                <a:spLocks/>
              </p:cNvSpPr>
              <p:nvPr/>
            </p:nvSpPr>
            <p:spPr>
              <a:xfrm>
                <a:off x="838200" y="-3105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The </a:t>
                </a:r>
                <a14:m>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Φ</m:t>
                        </m:r>
                      </m:e>
                      <m:sub>
                        <m:r>
                          <a:rPr lang="en-GB" b="0" i="1" smtClean="0">
                            <a:latin typeface="Cambria Math" panose="02040503050406030204" pitchFamily="18" charset="0"/>
                          </a:rPr>
                          <m:t>𝑒</m:t>
                        </m:r>
                      </m:sub>
                    </m:sSub>
                  </m:oMath>
                </a14:m>
                <a:r>
                  <a:rPr lang="en-US" dirty="0"/>
                  <a:t>-N/O relation across galaxies</a:t>
                </a:r>
              </a:p>
            </p:txBody>
          </p:sp>
        </mc:Choice>
        <mc:Fallback>
          <p:sp>
            <p:nvSpPr>
              <p:cNvPr id="10" name="Title 1">
                <a:extLst>
                  <a:ext uri="{FF2B5EF4-FFF2-40B4-BE49-F238E27FC236}">
                    <a16:creationId xmlns:a16="http://schemas.microsoft.com/office/drawing/2014/main" id="{3C9C81B7-6B0C-5CC8-B004-97DA9F077556}"/>
                  </a:ext>
                </a:extLst>
              </p:cNvPr>
              <p:cNvSpPr txBox="1">
                <a:spLocks noRot="1" noChangeAspect="1" noMove="1" noResize="1" noEditPoints="1" noAdjustHandles="1" noChangeArrowheads="1" noChangeShapeType="1" noTextEdit="1"/>
              </p:cNvSpPr>
              <p:nvPr/>
            </p:nvSpPr>
            <p:spPr>
              <a:xfrm>
                <a:off x="838200" y="-310590"/>
                <a:ext cx="10515600" cy="1325563"/>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A3D856F-7D60-D1A4-6DF3-EB7B7D5EFDFA}"/>
              </a:ext>
            </a:extLst>
          </p:cNvPr>
          <p:cNvSpPr txBox="1"/>
          <p:nvPr/>
        </p:nvSpPr>
        <p:spPr>
          <a:xfrm>
            <a:off x="11343190" y="-27732"/>
            <a:ext cx="848810" cy="369332"/>
          </a:xfrm>
          <a:prstGeom prst="rect">
            <a:avLst/>
          </a:prstGeom>
          <a:noFill/>
        </p:spPr>
        <p:txBody>
          <a:bodyPr wrap="square" rtlCol="0">
            <a:spAutoFit/>
          </a:bodyPr>
          <a:lstStyle/>
          <a:p>
            <a:pPr algn="r"/>
            <a:r>
              <a:rPr lang="en-US" dirty="0"/>
              <a:t>16</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AD69E61B-01D1-CE61-5090-93C799682C29}"/>
                  </a:ext>
                </a:extLst>
              </p:cNvPr>
              <p:cNvSpPr txBox="1"/>
              <p:nvPr/>
            </p:nvSpPr>
            <p:spPr>
              <a:xfrm>
                <a:off x="273728" y="582597"/>
                <a:ext cx="12271022"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N/O correlates more strongly with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𝚽</m:t>
                        </m:r>
                      </m:e>
                      <m:sub>
                        <m:r>
                          <a:rPr lang="en-GB" sz="2000" b="1" i="1" smtClean="0">
                            <a:latin typeface="Cambria Math" panose="02040503050406030204" pitchFamily="18" charset="0"/>
                          </a:rPr>
                          <m:t>𝒆</m:t>
                        </m:r>
                      </m:sub>
                    </m:sSub>
                  </m:oMath>
                </a14:m>
                <a:r>
                  <a:rPr lang="en-US" sz="2000" b="1" dirty="0"/>
                  <a:t> than with M*, as has previously been reported for metallicity</a:t>
                </a:r>
                <a:r>
                  <a:rPr lang="en-US" sz="2000" b="1" baseline="30000" dirty="0"/>
                  <a:t>1</a:t>
                </a:r>
                <a:endParaRPr lang="en-US" sz="2000" b="1" dirty="0"/>
              </a:p>
              <a:p>
                <a:pPr marL="285750" indent="-285750">
                  <a:buFont typeface="Arial" panose="020B0604020202020204" pitchFamily="34" charset="0"/>
                  <a:buChar char="•"/>
                </a:pPr>
                <a:r>
                  <a:rPr lang="en-US" sz="2000" b="1" dirty="0"/>
                  <a:t>Interestingly,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𝚽</m:t>
                        </m:r>
                      </m:e>
                      <m:sub>
                        <m:r>
                          <a:rPr lang="en-GB" sz="2000" b="1" i="1" smtClean="0">
                            <a:latin typeface="Cambria Math" panose="02040503050406030204" pitchFamily="18" charset="0"/>
                          </a:rPr>
                          <m:t>𝒆</m:t>
                        </m:r>
                      </m:sub>
                    </m:sSub>
                  </m:oMath>
                </a14:m>
                <a:r>
                  <a:rPr lang="en-US" sz="2000" b="1" dirty="0"/>
                  <a:t> appears to correlate more strongly with N/O then with metallicity</a:t>
                </a:r>
              </a:p>
              <a:p>
                <a:pPr marL="742950" lvl="1" indent="-285750">
                  <a:buFont typeface="Arial" panose="020B0604020202020204" pitchFamily="34" charset="0"/>
                  <a:buChar char="•"/>
                </a:pPr>
                <a:r>
                  <a:rPr lang="en-US" sz="2000" b="1" dirty="0"/>
                  <a:t>This suggests that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𝚽</m:t>
                        </m:r>
                      </m:e>
                      <m:sub>
                        <m:r>
                          <a:rPr lang="en-GB" sz="2000" b="1" i="1">
                            <a:latin typeface="Cambria Math" panose="02040503050406030204" pitchFamily="18" charset="0"/>
                          </a:rPr>
                          <m:t>𝒆</m:t>
                        </m:r>
                      </m:sub>
                    </m:sSub>
                  </m:oMath>
                </a14:m>
                <a:r>
                  <a:rPr lang="en-US" sz="2000" b="1" dirty="0"/>
                  <a:t> is indicative of star-formation histories</a:t>
                </a:r>
              </a:p>
              <a:p>
                <a:pPr marL="285750" indent="-285750">
                  <a:buFont typeface="Arial" panose="020B0604020202020204" pitchFamily="34" charset="0"/>
                  <a:buChar char="•"/>
                </a:pPr>
                <a:endParaRPr lang="en-US" sz="2000" b="1" dirty="0"/>
              </a:p>
            </p:txBody>
          </p:sp>
        </mc:Choice>
        <mc:Fallback>
          <p:sp>
            <p:nvSpPr>
              <p:cNvPr id="2" name="TextBox 1">
                <a:extLst>
                  <a:ext uri="{FF2B5EF4-FFF2-40B4-BE49-F238E27FC236}">
                    <a16:creationId xmlns:a16="http://schemas.microsoft.com/office/drawing/2014/main" id="{AD69E61B-01D1-CE61-5090-93C799682C29}"/>
                  </a:ext>
                </a:extLst>
              </p:cNvPr>
              <p:cNvSpPr txBox="1">
                <a:spLocks noRot="1" noChangeAspect="1" noMove="1" noResize="1" noEditPoints="1" noAdjustHandles="1" noChangeArrowheads="1" noChangeShapeType="1" noTextEdit="1"/>
              </p:cNvSpPr>
              <p:nvPr/>
            </p:nvSpPr>
            <p:spPr>
              <a:xfrm>
                <a:off x="273728" y="582597"/>
                <a:ext cx="12271022" cy="1323439"/>
              </a:xfrm>
              <a:prstGeom prst="rect">
                <a:avLst/>
              </a:prstGeom>
              <a:blipFill>
                <a:blip r:embed="rId4"/>
                <a:stretch>
                  <a:fillRect l="-414" t="-190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FCF2331-12B8-0BB4-BC88-91CB8B52FC7E}"/>
              </a:ext>
            </a:extLst>
          </p:cNvPr>
          <p:cNvPicPr>
            <a:picLocks noChangeAspect="1"/>
          </p:cNvPicPr>
          <p:nvPr/>
        </p:nvPicPr>
        <p:blipFill>
          <a:blip r:embed="rId5"/>
          <a:stretch>
            <a:fillRect/>
          </a:stretch>
        </p:blipFill>
        <p:spPr>
          <a:xfrm>
            <a:off x="2688976" y="1639056"/>
            <a:ext cx="6812340" cy="5218944"/>
          </a:xfrm>
          <a:prstGeom prst="rect">
            <a:avLst/>
          </a:prstGeom>
        </p:spPr>
      </p:pic>
      <p:sp>
        <p:nvSpPr>
          <p:cNvPr id="6" name="TextBox 5">
            <a:extLst>
              <a:ext uri="{FF2B5EF4-FFF2-40B4-BE49-F238E27FC236}">
                <a16:creationId xmlns:a16="http://schemas.microsoft.com/office/drawing/2014/main" id="{2D20823F-AABB-019E-594F-4584553A2792}"/>
              </a:ext>
            </a:extLst>
          </p:cNvPr>
          <p:cNvSpPr txBox="1"/>
          <p:nvPr/>
        </p:nvSpPr>
        <p:spPr>
          <a:xfrm>
            <a:off x="9321517" y="2106987"/>
            <a:ext cx="2011680" cy="923330"/>
          </a:xfrm>
          <a:prstGeom prst="rect">
            <a:avLst/>
          </a:prstGeom>
          <a:noFill/>
        </p:spPr>
        <p:txBody>
          <a:bodyPr wrap="square" rtlCol="0">
            <a:spAutoFit/>
          </a:bodyPr>
          <a:lstStyle/>
          <a:p>
            <a:r>
              <a:rPr lang="en-US" dirty="0"/>
              <a:t>Spearman correlation coefficient</a:t>
            </a:r>
          </a:p>
        </p:txBody>
      </p:sp>
      <p:cxnSp>
        <p:nvCxnSpPr>
          <p:cNvPr id="9" name="Straight Arrow Connector 8">
            <a:extLst>
              <a:ext uri="{FF2B5EF4-FFF2-40B4-BE49-F238E27FC236}">
                <a16:creationId xmlns:a16="http://schemas.microsoft.com/office/drawing/2014/main" id="{E216B63A-B820-4FE4-E309-E6F589F5221C}"/>
              </a:ext>
            </a:extLst>
          </p:cNvPr>
          <p:cNvCxnSpPr>
            <a:cxnSpLocks/>
            <a:stCxn id="6" idx="1"/>
          </p:cNvCxnSpPr>
          <p:nvPr/>
        </p:nvCxnSpPr>
        <p:spPr>
          <a:xfrm flipH="1">
            <a:off x="8417859" y="2568652"/>
            <a:ext cx="903658" cy="8603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BE8249-F41D-D62D-B8E5-7DF1328F7675}"/>
              </a:ext>
            </a:extLst>
          </p:cNvPr>
          <p:cNvSpPr txBox="1"/>
          <p:nvPr/>
        </p:nvSpPr>
        <p:spPr>
          <a:xfrm>
            <a:off x="9090909" y="4706325"/>
            <a:ext cx="3266937" cy="830997"/>
          </a:xfrm>
          <a:prstGeom prst="rect">
            <a:avLst/>
          </a:prstGeom>
          <a:noFill/>
        </p:spPr>
        <p:txBody>
          <a:bodyPr wrap="square" rtlCol="0">
            <a:spAutoFit/>
          </a:bodyPr>
          <a:lstStyle/>
          <a:p>
            <a:r>
              <a:rPr lang="en-US" sz="2400" dirty="0"/>
              <a:t>Boardman et al. 2024</a:t>
            </a:r>
          </a:p>
          <a:p>
            <a:r>
              <a:rPr lang="en-US" sz="2400" dirty="0" err="1"/>
              <a:t>arXiv</a:t>
            </a:r>
            <a:r>
              <a:rPr lang="en-US" sz="2400" dirty="0"/>
              <a:t>: 2407.17945</a:t>
            </a:r>
          </a:p>
        </p:txBody>
      </p:sp>
      <p:sp>
        <p:nvSpPr>
          <p:cNvPr id="11" name="TextBox 10">
            <a:extLst>
              <a:ext uri="{FF2B5EF4-FFF2-40B4-BE49-F238E27FC236}">
                <a16:creationId xmlns:a16="http://schemas.microsoft.com/office/drawing/2014/main" id="{11A275D3-8825-71B9-88C9-5180E4DB0252}"/>
              </a:ext>
            </a:extLst>
          </p:cNvPr>
          <p:cNvSpPr txBox="1"/>
          <p:nvPr/>
        </p:nvSpPr>
        <p:spPr>
          <a:xfrm>
            <a:off x="0" y="6490740"/>
            <a:ext cx="3043003" cy="369332"/>
          </a:xfrm>
          <a:prstGeom prst="rect">
            <a:avLst/>
          </a:prstGeom>
          <a:noFill/>
        </p:spPr>
        <p:txBody>
          <a:bodyPr wrap="square" rtlCol="0">
            <a:spAutoFit/>
          </a:bodyPr>
          <a:lstStyle/>
          <a:p>
            <a:r>
              <a:rPr lang="en-US" baseline="30000" dirty="0"/>
              <a:t>1</a:t>
            </a:r>
            <a:r>
              <a:rPr lang="en-US" dirty="0"/>
              <a:t>D’Eugenio et al. 2018</a:t>
            </a:r>
            <a:endParaRPr lang="en-US" baseline="300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26AD5E-CD51-BA1B-12AF-B80DE6ADE8F0}"/>
                  </a:ext>
                </a:extLst>
              </p:cNvPr>
              <p:cNvSpPr txBox="1"/>
              <p:nvPr/>
            </p:nvSpPr>
            <p:spPr>
              <a:xfrm>
                <a:off x="108615" y="3809336"/>
                <a:ext cx="2797228" cy="400110"/>
              </a:xfrm>
              <a:prstGeom prst="rect">
                <a:avLst/>
              </a:prstGeom>
              <a:noFill/>
            </p:spPr>
            <p:txBody>
              <a:bodyPr wrap="square" rtlCol="0">
                <a:spAutoFit/>
              </a:bodyPr>
              <a:lstStyle/>
              <a:p>
                <a:r>
                  <a:rPr lang="en-US" sz="2000" dirty="0"/>
                  <a:t>(Remember: </a:t>
                </a:r>
                <a14:m>
                  <m:oMath xmlns:m="http://schemas.openxmlformats.org/officeDocument/2006/math">
                    <m:sSub>
                      <m:sSubPr>
                        <m:ctrlPr>
                          <a:rPr lang="en-US" sz="2000" i="1" smtClean="0">
                            <a:latin typeface="Cambria Math" panose="02040503050406030204" pitchFamily="18" charset="0"/>
                          </a:rPr>
                        </m:ctrlPr>
                      </m:sSubPr>
                      <m:e>
                        <m:r>
                          <m:rPr>
                            <m:sty m:val="p"/>
                          </m:rPr>
                          <a:rPr lang="el-GR" sz="2000" i="1" smtClean="0">
                            <a:latin typeface="Cambria Math" panose="02040503050406030204" pitchFamily="18" charset="0"/>
                            <a:ea typeface="Cambria Math" panose="02040503050406030204" pitchFamily="18" charset="0"/>
                          </a:rPr>
                          <m:t>Φ</m:t>
                        </m:r>
                      </m:e>
                      <m:sub>
                        <m:r>
                          <a:rPr lang="en-GB" sz="2000" b="0" i="1" smtClean="0">
                            <a:latin typeface="Cambria Math" panose="02040503050406030204" pitchFamily="18" charset="0"/>
                          </a:rPr>
                          <m:t>𝑒</m:t>
                        </m:r>
                      </m:sub>
                    </m:sSub>
                  </m:oMath>
                </a14:m>
                <a:r>
                  <a:rPr lang="en-US" sz="2000" dirty="0"/>
                  <a:t>=M*/R</a:t>
                </a:r>
                <a:r>
                  <a:rPr lang="en-US" sz="2000" baseline="-25000" dirty="0"/>
                  <a:t>e</a:t>
                </a:r>
                <a:r>
                  <a:rPr lang="en-US" sz="2000" dirty="0"/>
                  <a:t>) </a:t>
                </a:r>
              </a:p>
            </p:txBody>
          </p:sp>
        </mc:Choice>
        <mc:Fallback xmlns="">
          <p:sp>
            <p:nvSpPr>
              <p:cNvPr id="7" name="TextBox 6">
                <a:extLst>
                  <a:ext uri="{FF2B5EF4-FFF2-40B4-BE49-F238E27FC236}">
                    <a16:creationId xmlns:a16="http://schemas.microsoft.com/office/drawing/2014/main" id="{CB26AD5E-CD51-BA1B-12AF-B80DE6ADE8F0}"/>
                  </a:ext>
                </a:extLst>
              </p:cNvPr>
              <p:cNvSpPr txBox="1">
                <a:spLocks noRot="1" noChangeAspect="1" noMove="1" noResize="1" noEditPoints="1" noAdjustHandles="1" noChangeArrowheads="1" noChangeShapeType="1" noTextEdit="1"/>
              </p:cNvSpPr>
              <p:nvPr/>
            </p:nvSpPr>
            <p:spPr>
              <a:xfrm>
                <a:off x="108615" y="3809336"/>
                <a:ext cx="2797228" cy="400110"/>
              </a:xfrm>
              <a:prstGeom prst="rect">
                <a:avLst/>
              </a:prstGeom>
              <a:blipFill>
                <a:blip r:embed="rId6"/>
                <a:stretch>
                  <a:fillRect l="-2262" t="-6250" r="-3167" b="-28125"/>
                </a:stretch>
              </a:blipFill>
            </p:spPr>
            <p:txBody>
              <a:bodyPr/>
              <a:lstStyle/>
              <a:p>
                <a:r>
                  <a:rPr lang="en-US">
                    <a:noFill/>
                  </a:rPr>
                  <a:t> </a:t>
                </a:r>
              </a:p>
            </p:txBody>
          </p:sp>
        </mc:Fallback>
      </mc:AlternateContent>
    </p:spTree>
    <p:extLst>
      <p:ext uri="{BB962C8B-B14F-4D97-AF65-F5344CB8AC3E}">
        <p14:creationId xmlns:p14="http://schemas.microsoft.com/office/powerpoint/2010/main" val="1486839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FD2F-2F11-5023-E77F-64A7EA238CBE}"/>
              </a:ext>
            </a:extLst>
          </p:cNvPr>
          <p:cNvSpPr>
            <a:spLocks noGrp="1"/>
          </p:cNvSpPr>
          <p:nvPr>
            <p:ph type="title"/>
          </p:nvPr>
        </p:nvSpPr>
        <p:spPr>
          <a:xfrm>
            <a:off x="838200" y="-114534"/>
            <a:ext cx="10515600" cy="1325563"/>
          </a:xfrm>
        </p:spPr>
        <p:txBody>
          <a:bodyPr/>
          <a:lstStyle/>
          <a:p>
            <a:pPr algn="ctr"/>
            <a:r>
              <a:rPr lang="en-US" b="1" dirty="0"/>
              <a:t>What about stellar metallicity?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C520FD-5B8C-D6A3-010C-7299DFDB515A}"/>
                  </a:ext>
                </a:extLst>
              </p:cNvPr>
              <p:cNvSpPr>
                <a:spLocks noGrp="1"/>
              </p:cNvSpPr>
              <p:nvPr>
                <p:ph idx="1"/>
              </p:nvPr>
            </p:nvSpPr>
            <p:spPr>
              <a:xfrm>
                <a:off x="72085" y="1253330"/>
                <a:ext cx="5962336" cy="5147469"/>
              </a:xfrm>
            </p:spPr>
            <p:txBody>
              <a:bodyPr>
                <a:normAutofit/>
              </a:bodyPr>
              <a:lstStyle/>
              <a:p>
                <a:r>
                  <a:rPr lang="en-US" dirty="0"/>
                  <a:t>Stellar abundances represent the history of gaseous abundances</a:t>
                </a:r>
              </a:p>
              <a:p>
                <a:r>
                  <a:rPr lang="en-US" dirty="0"/>
                  <a:t>Looser et al. 2024: stellar metallicity inversely correlates with SFR, at any given M* or </a:t>
                </a:r>
                <a14:m>
                  <m:oMath xmlns:m="http://schemas.openxmlformats.org/officeDocument/2006/math">
                    <m:sSub>
                      <m:sSubPr>
                        <m:ctrlPr>
                          <a:rPr lang="el-GR" i="1" smtClean="0">
                            <a:latin typeface="Cambria Math" panose="02040503050406030204" pitchFamily="18" charset="0"/>
                            <a:ea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Φ</m:t>
                        </m:r>
                      </m:e>
                      <m:sub>
                        <m:r>
                          <a:rPr lang="en-GB" b="0" i="1" smtClean="0">
                            <a:latin typeface="Cambria Math" panose="02040503050406030204" pitchFamily="18" charset="0"/>
                            <a:ea typeface="Cambria Math" panose="02040503050406030204" pitchFamily="18" charset="0"/>
                          </a:rPr>
                          <m:t>𝑒</m:t>
                        </m:r>
                      </m:sub>
                    </m:sSub>
                  </m:oMath>
                </a14:m>
                <a:endParaRPr lang="en-US" dirty="0"/>
              </a:p>
              <a:p>
                <a:r>
                  <a:rPr lang="en-US" dirty="0"/>
                  <a:t>This mirrors </a:t>
                </a:r>
                <a:r>
                  <a:rPr lang="en-US"/>
                  <a:t>the </a:t>
                </a:r>
                <a:r>
                  <a:rPr lang="en-US" i="1"/>
                  <a:t>fundamental </a:t>
                </a:r>
                <a:r>
                  <a:rPr lang="en-US" i="1" dirty="0"/>
                  <a:t>metallicity relation </a:t>
                </a:r>
                <a:r>
                  <a:rPr lang="en-US" dirty="0"/>
                  <a:t>(FMR) for gas metallicities</a:t>
                </a:r>
              </a:p>
              <a:p>
                <a:r>
                  <a:rPr lang="en-US" dirty="0"/>
                  <a:t>To understand this further, we can consider stellar metallicities alongside gas-phase N/O and O/H!</a:t>
                </a:r>
              </a:p>
            </p:txBody>
          </p:sp>
        </mc:Choice>
        <mc:Fallback xmlns="">
          <p:sp>
            <p:nvSpPr>
              <p:cNvPr id="3" name="Content Placeholder 2">
                <a:extLst>
                  <a:ext uri="{FF2B5EF4-FFF2-40B4-BE49-F238E27FC236}">
                    <a16:creationId xmlns:a16="http://schemas.microsoft.com/office/drawing/2014/main" id="{BDC520FD-5B8C-D6A3-010C-7299DFDB515A}"/>
                  </a:ext>
                </a:extLst>
              </p:cNvPr>
              <p:cNvSpPr>
                <a:spLocks noGrp="1" noRot="1" noChangeAspect="1" noMove="1" noResize="1" noEditPoints="1" noAdjustHandles="1" noChangeArrowheads="1" noChangeShapeType="1" noTextEdit="1"/>
              </p:cNvSpPr>
              <p:nvPr>
                <p:ph idx="1"/>
              </p:nvPr>
            </p:nvSpPr>
            <p:spPr>
              <a:xfrm>
                <a:off x="72085" y="1253330"/>
                <a:ext cx="5962336" cy="5147469"/>
              </a:xfrm>
              <a:blipFill>
                <a:blip r:embed="rId3"/>
                <a:stretch>
                  <a:fillRect l="-1699" t="-1966" r="-297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942FE67-8D4D-191F-E6DC-C94361918A07}"/>
              </a:ext>
            </a:extLst>
          </p:cNvPr>
          <p:cNvPicPr>
            <a:picLocks noChangeAspect="1"/>
          </p:cNvPicPr>
          <p:nvPr/>
        </p:nvPicPr>
        <p:blipFill>
          <a:blip r:embed="rId4"/>
          <a:stretch>
            <a:fillRect/>
          </a:stretch>
        </p:blipFill>
        <p:spPr>
          <a:xfrm>
            <a:off x="6034421" y="1264608"/>
            <a:ext cx="6141340" cy="4718524"/>
          </a:xfrm>
          <a:prstGeom prst="rect">
            <a:avLst/>
          </a:prstGeom>
        </p:spPr>
      </p:pic>
      <p:sp>
        <p:nvSpPr>
          <p:cNvPr id="5" name="TextBox 4">
            <a:extLst>
              <a:ext uri="{FF2B5EF4-FFF2-40B4-BE49-F238E27FC236}">
                <a16:creationId xmlns:a16="http://schemas.microsoft.com/office/drawing/2014/main" id="{6C7EFF86-7516-3FAC-3F04-C448B9B83806}"/>
              </a:ext>
            </a:extLst>
          </p:cNvPr>
          <p:cNvSpPr txBox="1"/>
          <p:nvPr/>
        </p:nvSpPr>
        <p:spPr>
          <a:xfrm>
            <a:off x="7441368" y="6036711"/>
            <a:ext cx="3912432" cy="461665"/>
          </a:xfrm>
          <a:prstGeom prst="rect">
            <a:avLst/>
          </a:prstGeom>
          <a:noFill/>
        </p:spPr>
        <p:txBody>
          <a:bodyPr wrap="square" rtlCol="0">
            <a:spAutoFit/>
          </a:bodyPr>
          <a:lstStyle/>
          <a:p>
            <a:pPr algn="ctr"/>
            <a:r>
              <a:rPr lang="en-US" sz="2400" dirty="0"/>
              <a:t>Looser et al. 2024</a:t>
            </a:r>
          </a:p>
        </p:txBody>
      </p:sp>
    </p:spTree>
    <p:extLst>
      <p:ext uri="{BB962C8B-B14F-4D97-AF65-F5344CB8AC3E}">
        <p14:creationId xmlns:p14="http://schemas.microsoft.com/office/powerpoint/2010/main" val="67955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3261A0-D6DF-A9F9-558A-F32D36B47BBE}"/>
              </a:ext>
            </a:extLst>
          </p:cNvPr>
          <p:cNvPicPr>
            <a:picLocks noChangeAspect="1"/>
          </p:cNvPicPr>
          <p:nvPr/>
        </p:nvPicPr>
        <p:blipFill>
          <a:blip r:embed="rId3"/>
          <a:stretch>
            <a:fillRect/>
          </a:stretch>
        </p:blipFill>
        <p:spPr>
          <a:xfrm>
            <a:off x="5417261" y="1137756"/>
            <a:ext cx="5710882" cy="4582487"/>
          </a:xfrm>
          <a:prstGeom prst="rect">
            <a:avLst/>
          </a:prstGeom>
        </p:spPr>
      </p:pic>
      <p:sp>
        <p:nvSpPr>
          <p:cNvPr id="2" name="Title 1">
            <a:extLst>
              <a:ext uri="{FF2B5EF4-FFF2-40B4-BE49-F238E27FC236}">
                <a16:creationId xmlns:a16="http://schemas.microsoft.com/office/drawing/2014/main" id="{6C0B7D35-4D0E-7E2C-985B-B3A18414BCEA}"/>
              </a:ext>
            </a:extLst>
          </p:cNvPr>
          <p:cNvSpPr>
            <a:spLocks noGrp="1"/>
          </p:cNvSpPr>
          <p:nvPr>
            <p:ph type="title"/>
          </p:nvPr>
        </p:nvSpPr>
        <p:spPr>
          <a:xfrm>
            <a:off x="609600" y="-116935"/>
            <a:ext cx="10972800" cy="1143000"/>
          </a:xfrm>
        </p:spPr>
        <p:txBody>
          <a:bodyPr/>
          <a:lstStyle/>
          <a:p>
            <a:pPr algn="ctr"/>
            <a:r>
              <a:rPr lang="en-US" b="1" dirty="0"/>
              <a:t>Sample &amp; Data</a:t>
            </a:r>
          </a:p>
        </p:txBody>
      </p:sp>
      <p:sp>
        <p:nvSpPr>
          <p:cNvPr id="5" name="TextBox 4">
            <a:extLst>
              <a:ext uri="{FF2B5EF4-FFF2-40B4-BE49-F238E27FC236}">
                <a16:creationId xmlns:a16="http://schemas.microsoft.com/office/drawing/2014/main" id="{14605D98-21B6-B6F5-F246-A5963CF74552}"/>
              </a:ext>
            </a:extLst>
          </p:cNvPr>
          <p:cNvSpPr txBox="1"/>
          <p:nvPr/>
        </p:nvSpPr>
        <p:spPr>
          <a:xfrm>
            <a:off x="146811" y="1083773"/>
            <a:ext cx="5417261" cy="6370975"/>
          </a:xfrm>
          <a:prstGeom prst="rect">
            <a:avLst/>
          </a:prstGeom>
          <a:noFill/>
        </p:spPr>
        <p:txBody>
          <a:bodyPr wrap="square" rtlCol="0">
            <a:spAutoFit/>
          </a:bodyPr>
          <a:lstStyle/>
          <a:p>
            <a:pPr marL="285750" indent="-285750">
              <a:buFont typeface="Arial" panose="020B0604020202020204" pitchFamily="34" charset="0"/>
              <a:buChar char="•"/>
            </a:pPr>
            <a:r>
              <a:rPr lang="en-US" sz="2400" dirty="0"/>
              <a:t>We obtained emission line maps from </a:t>
            </a:r>
            <a:r>
              <a:rPr lang="en-US" sz="2400" dirty="0" err="1"/>
              <a:t>MaNGA</a:t>
            </a:r>
            <a:r>
              <a:rPr lang="en-US" sz="2400" dirty="0"/>
              <a:t> survey data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From these maps, we determined N/O and O/H values at 1 R</a:t>
            </a:r>
            <a:r>
              <a:rPr lang="en-US" sz="2400" baseline="-25000" dirty="0"/>
              <a:t>e</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t>
            </a:r>
            <a:r>
              <a:rPr lang="en-US" sz="2400" baseline="-25000" dirty="0"/>
              <a:t>*</a:t>
            </a:r>
            <a:r>
              <a:rPr lang="en-US" sz="2400" dirty="0"/>
              <a:t> and R</a:t>
            </a:r>
            <a:r>
              <a:rPr lang="en-US" sz="2400" baseline="-25000" dirty="0"/>
              <a:t>e</a:t>
            </a:r>
            <a:r>
              <a:rPr lang="en-US" sz="2400" dirty="0"/>
              <a:t> obtained from NASA-Sloan-Atlas catalog (Blanton et al. 2011)</a:t>
            </a:r>
          </a:p>
          <a:p>
            <a:endParaRPr lang="en-US" sz="2400" dirty="0"/>
          </a:p>
          <a:p>
            <a:pPr marL="285750" indent="-285750">
              <a:buFont typeface="Arial" panose="020B0604020202020204" pitchFamily="34" charset="0"/>
              <a:buChar char="•"/>
            </a:pPr>
            <a:r>
              <a:rPr lang="en-US" sz="2400" dirty="0"/>
              <a:t>Light-weighted 1 R</a:t>
            </a:r>
            <a:r>
              <a:rPr lang="en-US" sz="2400" baseline="-25000" dirty="0"/>
              <a:t>e</a:t>
            </a:r>
            <a:r>
              <a:rPr lang="en-US" sz="2400" dirty="0"/>
              <a:t> stellar metallicities [Z/H] from pyPipe3d DR17 release (Sánchez et al. 2022)</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Galaxy sample also used in Boardman et al. 2024</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396DA610-5C0F-E785-9384-BE74511B9E71}"/>
              </a:ext>
            </a:extLst>
          </p:cNvPr>
          <p:cNvSpPr txBox="1"/>
          <p:nvPr/>
        </p:nvSpPr>
        <p:spPr>
          <a:xfrm>
            <a:off x="8512719" y="3973016"/>
            <a:ext cx="3099661" cy="707886"/>
          </a:xfrm>
          <a:prstGeom prst="rect">
            <a:avLst/>
          </a:prstGeom>
          <a:noFill/>
        </p:spPr>
        <p:txBody>
          <a:bodyPr wrap="square" rtlCol="0">
            <a:spAutoFit/>
          </a:bodyPr>
          <a:lstStyle/>
          <a:p>
            <a:r>
              <a:rPr lang="en-US" sz="2000" b="1" dirty="0"/>
              <a:t>Final sample: 2070 galaxies</a:t>
            </a:r>
          </a:p>
        </p:txBody>
      </p:sp>
      <p:cxnSp>
        <p:nvCxnSpPr>
          <p:cNvPr id="8" name="Straight Arrow Connector 7">
            <a:extLst>
              <a:ext uri="{FF2B5EF4-FFF2-40B4-BE49-F238E27FC236}">
                <a16:creationId xmlns:a16="http://schemas.microsoft.com/office/drawing/2014/main" id="{3A858C74-F63B-537F-BAC1-BCE2155F58AE}"/>
              </a:ext>
            </a:extLst>
          </p:cNvPr>
          <p:cNvCxnSpPr>
            <a:cxnSpLocks/>
          </p:cNvCxnSpPr>
          <p:nvPr/>
        </p:nvCxnSpPr>
        <p:spPr>
          <a:xfrm flipH="1" flipV="1">
            <a:off x="9458793" y="3409360"/>
            <a:ext cx="304672" cy="590818"/>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54C64D9-683D-EB20-B90A-993D1CED67D5}"/>
              </a:ext>
            </a:extLst>
          </p:cNvPr>
          <p:cNvSpPr txBox="1"/>
          <p:nvPr/>
        </p:nvSpPr>
        <p:spPr>
          <a:xfrm>
            <a:off x="9745971" y="6466106"/>
            <a:ext cx="3246422" cy="369332"/>
          </a:xfrm>
          <a:prstGeom prst="rect">
            <a:avLst/>
          </a:prstGeom>
          <a:noFill/>
        </p:spPr>
        <p:txBody>
          <a:bodyPr wrap="square" rtlCol="0">
            <a:spAutoFit/>
          </a:bodyPr>
          <a:lstStyle/>
          <a:p>
            <a:r>
              <a:rPr lang="en-US" dirty="0"/>
              <a:t>Boardman et al. 2025</a:t>
            </a:r>
          </a:p>
        </p:txBody>
      </p:sp>
      <p:pic>
        <p:nvPicPr>
          <p:cNvPr id="12" name="Picture 11">
            <a:extLst>
              <a:ext uri="{FF2B5EF4-FFF2-40B4-BE49-F238E27FC236}">
                <a16:creationId xmlns:a16="http://schemas.microsoft.com/office/drawing/2014/main" id="{CEAF0A5A-B5E8-20A0-CCD7-F589AFD59F08}"/>
              </a:ext>
            </a:extLst>
          </p:cNvPr>
          <p:cNvPicPr>
            <a:picLocks noChangeAspect="1"/>
          </p:cNvPicPr>
          <p:nvPr/>
        </p:nvPicPr>
        <p:blipFill>
          <a:blip r:embed="rId4"/>
          <a:srcRect t="2695" r="62143"/>
          <a:stretch/>
        </p:blipFill>
        <p:spPr>
          <a:xfrm>
            <a:off x="11128143" y="1179076"/>
            <a:ext cx="241039" cy="397143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A74CAE6-A0CE-1825-9CDD-83C5C93B7C1C}"/>
                  </a:ext>
                </a:extLst>
              </p:cNvPr>
              <p:cNvSpPr txBox="1"/>
              <p:nvPr/>
            </p:nvSpPr>
            <p:spPr>
              <a:xfrm>
                <a:off x="10776222" y="768424"/>
                <a:ext cx="944880" cy="369332"/>
              </a:xfrm>
              <a:prstGeom prst="rect">
                <a:avLst/>
              </a:prstGeom>
              <a:noFill/>
            </p:spPr>
            <p:txBody>
              <a:bodyPr wrap="square" rtlCol="0">
                <a:spAutoFit/>
              </a:bodyPr>
              <a:lstStyle/>
              <a:p>
                <a:pPr algn="ctr"/>
                <a14:m>
                  <m:oMath xmlns:m="http://schemas.openxmlformats.org/officeDocument/2006/math">
                    <m:r>
                      <a:rPr lang="el-GR" b="1" i="0" smtClean="0">
                        <a:latin typeface="Cambria Math" panose="02040503050406030204" pitchFamily="18" charset="0"/>
                        <a:ea typeface="Cambria Math" panose="02040503050406030204" pitchFamily="18" charset="0"/>
                      </a:rPr>
                      <m:t>𝚫</m:t>
                    </m:r>
                  </m:oMath>
                </a14:m>
                <a:r>
                  <a:rPr lang="en-US" b="1" dirty="0"/>
                  <a:t>SFR</a:t>
                </a:r>
              </a:p>
            </p:txBody>
          </p:sp>
        </mc:Choice>
        <mc:Fallback xmlns="">
          <p:sp>
            <p:nvSpPr>
              <p:cNvPr id="9" name="TextBox 8">
                <a:extLst>
                  <a:ext uri="{FF2B5EF4-FFF2-40B4-BE49-F238E27FC236}">
                    <a16:creationId xmlns:a16="http://schemas.microsoft.com/office/drawing/2014/main" id="{8A74CAE6-A0CE-1825-9CDD-83C5C93B7C1C}"/>
                  </a:ext>
                </a:extLst>
              </p:cNvPr>
              <p:cNvSpPr txBox="1">
                <a:spLocks noRot="1" noChangeAspect="1" noMove="1" noResize="1" noEditPoints="1" noAdjustHandles="1" noChangeArrowheads="1" noChangeShapeType="1" noTextEdit="1"/>
              </p:cNvSpPr>
              <p:nvPr/>
            </p:nvSpPr>
            <p:spPr>
              <a:xfrm>
                <a:off x="10776222" y="768424"/>
                <a:ext cx="944880" cy="369332"/>
              </a:xfrm>
              <a:prstGeom prst="rect">
                <a:avLst/>
              </a:prstGeom>
              <a:blipFill>
                <a:blip r:embed="rId5"/>
                <a:stretch>
                  <a:fillRect t="-6667" b="-2666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0EB0942C-B471-E34E-28CB-21C235954774}"/>
              </a:ext>
            </a:extLst>
          </p:cNvPr>
          <p:cNvSpPr txBox="1"/>
          <p:nvPr/>
        </p:nvSpPr>
        <p:spPr>
          <a:xfrm>
            <a:off x="11277742" y="1000596"/>
            <a:ext cx="594218" cy="375695"/>
          </a:xfrm>
          <a:prstGeom prst="rect">
            <a:avLst/>
          </a:prstGeom>
          <a:noFill/>
        </p:spPr>
        <p:txBody>
          <a:bodyPr wrap="square" rtlCol="0">
            <a:spAutoFit/>
          </a:bodyPr>
          <a:lstStyle/>
          <a:p>
            <a:r>
              <a:rPr lang="en-US" b="1" dirty="0"/>
              <a:t>1.2</a:t>
            </a:r>
          </a:p>
        </p:txBody>
      </p:sp>
      <p:sp>
        <p:nvSpPr>
          <p:cNvPr id="13" name="TextBox 12">
            <a:extLst>
              <a:ext uri="{FF2B5EF4-FFF2-40B4-BE49-F238E27FC236}">
                <a16:creationId xmlns:a16="http://schemas.microsoft.com/office/drawing/2014/main" id="{D4EE6819-60CE-E009-1214-D42FC0C4F9C4}"/>
              </a:ext>
            </a:extLst>
          </p:cNvPr>
          <p:cNvSpPr txBox="1"/>
          <p:nvPr/>
        </p:nvSpPr>
        <p:spPr>
          <a:xfrm>
            <a:off x="11323462" y="4868863"/>
            <a:ext cx="594218" cy="369332"/>
          </a:xfrm>
          <a:prstGeom prst="rect">
            <a:avLst/>
          </a:prstGeom>
          <a:noFill/>
        </p:spPr>
        <p:txBody>
          <a:bodyPr wrap="square" rtlCol="0">
            <a:spAutoFit/>
          </a:bodyPr>
          <a:lstStyle/>
          <a:p>
            <a:r>
              <a:rPr lang="en-US" b="1" dirty="0"/>
              <a:t>-1.2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89670AC-373E-A85A-AE24-AB0B713733C6}"/>
                  </a:ext>
                </a:extLst>
              </p:cNvPr>
              <p:cNvSpPr txBox="1"/>
              <p:nvPr/>
            </p:nvSpPr>
            <p:spPr>
              <a:xfrm>
                <a:off x="7168698" y="5753359"/>
                <a:ext cx="4406153" cy="369332"/>
              </a:xfrm>
              <a:prstGeom prst="rect">
                <a:avLst/>
              </a:prstGeom>
              <a:noFill/>
            </p:spPr>
            <p:txBody>
              <a:bodyPr wrap="square" rtlCol="0">
                <a:spAutoFit/>
              </a:bodyPr>
              <a:lstStyle/>
              <a:p>
                <a:r>
                  <a:rPr lang="en-US" dirty="0"/>
                  <a:t>(SFRs are H</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SFRs from pyPipe3d)</a:t>
                </a:r>
              </a:p>
            </p:txBody>
          </p:sp>
        </mc:Choice>
        <mc:Fallback xmlns="">
          <p:sp>
            <p:nvSpPr>
              <p:cNvPr id="4" name="TextBox 3">
                <a:extLst>
                  <a:ext uri="{FF2B5EF4-FFF2-40B4-BE49-F238E27FC236}">
                    <a16:creationId xmlns:a16="http://schemas.microsoft.com/office/drawing/2014/main" id="{E89670AC-373E-A85A-AE24-AB0B713733C6}"/>
                  </a:ext>
                </a:extLst>
              </p:cNvPr>
              <p:cNvSpPr txBox="1">
                <a:spLocks noRot="1" noChangeAspect="1" noMove="1" noResize="1" noEditPoints="1" noAdjustHandles="1" noChangeArrowheads="1" noChangeShapeType="1" noTextEdit="1"/>
              </p:cNvSpPr>
              <p:nvPr/>
            </p:nvSpPr>
            <p:spPr>
              <a:xfrm>
                <a:off x="7168698" y="5753359"/>
                <a:ext cx="4406153" cy="369332"/>
              </a:xfrm>
              <a:prstGeom prst="rect">
                <a:avLst/>
              </a:prstGeom>
              <a:blipFill>
                <a:blip r:embed="rId6"/>
                <a:stretch>
                  <a:fillRect l="-1149" t="-10345" b="-31034"/>
                </a:stretch>
              </a:blipFill>
            </p:spPr>
            <p:txBody>
              <a:bodyPr/>
              <a:lstStyle/>
              <a:p>
                <a:r>
                  <a:rPr lang="en-US">
                    <a:noFill/>
                  </a:rPr>
                  <a:t> </a:t>
                </a:r>
              </a:p>
            </p:txBody>
          </p:sp>
        </mc:Fallback>
      </mc:AlternateContent>
    </p:spTree>
    <p:extLst>
      <p:ext uri="{BB962C8B-B14F-4D97-AF65-F5344CB8AC3E}">
        <p14:creationId xmlns:p14="http://schemas.microsoft.com/office/powerpoint/2010/main" val="184395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41BF-AD1E-177B-0BC4-466B9B218BA5}"/>
              </a:ext>
            </a:extLst>
          </p:cNvPr>
          <p:cNvSpPr>
            <a:spLocks noGrp="1"/>
          </p:cNvSpPr>
          <p:nvPr>
            <p:ph type="title"/>
          </p:nvPr>
        </p:nvSpPr>
        <p:spPr>
          <a:xfrm>
            <a:off x="495300" y="-316383"/>
            <a:ext cx="11696700" cy="1325563"/>
          </a:xfrm>
        </p:spPr>
        <p:txBody>
          <a:bodyPr>
            <a:normAutofit/>
          </a:bodyPr>
          <a:lstStyle/>
          <a:p>
            <a:r>
              <a:rPr lang="en-US" sz="4000" dirty="0"/>
              <a:t>How informative are different ‘fundamental’ relations?</a:t>
            </a:r>
          </a:p>
        </p:txBody>
      </p:sp>
      <p:pic>
        <p:nvPicPr>
          <p:cNvPr id="11" name="Picture 10">
            <a:extLst>
              <a:ext uri="{FF2B5EF4-FFF2-40B4-BE49-F238E27FC236}">
                <a16:creationId xmlns:a16="http://schemas.microsoft.com/office/drawing/2014/main" id="{8F950684-9D53-3812-39E3-E998BEBB2DE3}"/>
              </a:ext>
            </a:extLst>
          </p:cNvPr>
          <p:cNvPicPr>
            <a:picLocks noChangeAspect="1"/>
          </p:cNvPicPr>
          <p:nvPr/>
        </p:nvPicPr>
        <p:blipFill>
          <a:blip r:embed="rId4"/>
          <a:srcRect b="53112"/>
          <a:stretch/>
        </p:blipFill>
        <p:spPr>
          <a:xfrm>
            <a:off x="1155698" y="612684"/>
            <a:ext cx="9768707" cy="270201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4505803-7E11-598F-FFDC-C1772D8430FE}"/>
                  </a:ext>
                </a:extLst>
              </p:cNvPr>
              <p:cNvSpPr txBox="1"/>
              <p:nvPr/>
            </p:nvSpPr>
            <p:spPr>
              <a:xfrm>
                <a:off x="584201" y="6121399"/>
                <a:ext cx="11061700"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Traditional FMR weakens at high M*; N/O relation persists, while [Z/H] relation strengthens</a:t>
                </a:r>
              </a:p>
              <a:p>
                <a:pPr marL="285750" indent="-285750">
                  <a:buFont typeface="Arial" panose="020B0604020202020204" pitchFamily="34" charset="0"/>
                  <a:buChar char="•"/>
                </a:pPr>
                <a:r>
                  <a:rPr lang="en-US" sz="2000" b="1" dirty="0"/>
                  <a:t>Replacing M* with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𝚽</m:t>
                        </m:r>
                      </m:e>
                      <m:sub>
                        <m:r>
                          <a:rPr lang="en-GB" sz="2000" b="1" i="1" smtClean="0">
                            <a:latin typeface="Cambria Math" panose="02040503050406030204" pitchFamily="18" charset="0"/>
                          </a:rPr>
                          <m:t>𝒆</m:t>
                        </m:r>
                      </m:sub>
                    </m:sSub>
                  </m:oMath>
                </a14:m>
                <a:r>
                  <a:rPr lang="en-US" sz="2000" b="1" dirty="0"/>
                  <a:t> significantly strengthens the gaseous relations</a:t>
                </a:r>
              </a:p>
            </p:txBody>
          </p:sp>
        </mc:Choice>
        <mc:Fallback xmlns="">
          <p:sp>
            <p:nvSpPr>
              <p:cNvPr id="15" name="TextBox 14">
                <a:extLst>
                  <a:ext uri="{FF2B5EF4-FFF2-40B4-BE49-F238E27FC236}">
                    <a16:creationId xmlns:a16="http://schemas.microsoft.com/office/drawing/2014/main" id="{74505803-7E11-598F-FFDC-C1772D8430FE}"/>
                  </a:ext>
                </a:extLst>
              </p:cNvPr>
              <p:cNvSpPr txBox="1">
                <a:spLocks noRot="1" noChangeAspect="1" noMove="1" noResize="1" noEditPoints="1" noAdjustHandles="1" noChangeArrowheads="1" noChangeShapeType="1" noTextEdit="1"/>
              </p:cNvSpPr>
              <p:nvPr/>
            </p:nvSpPr>
            <p:spPr>
              <a:xfrm>
                <a:off x="584201" y="6121399"/>
                <a:ext cx="11061700" cy="707886"/>
              </a:xfrm>
              <a:prstGeom prst="rect">
                <a:avLst/>
              </a:prstGeom>
              <a:blipFill>
                <a:blip r:embed="rId5"/>
                <a:stretch>
                  <a:fillRect l="-574" t="-3509" b="-1578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E37781C-1380-2B03-CFC2-B6CE861E69E7}"/>
              </a:ext>
            </a:extLst>
          </p:cNvPr>
          <p:cNvSpPr txBox="1"/>
          <p:nvPr/>
        </p:nvSpPr>
        <p:spPr>
          <a:xfrm>
            <a:off x="9863159" y="6488668"/>
            <a:ext cx="2328841" cy="369332"/>
          </a:xfrm>
          <a:prstGeom prst="rect">
            <a:avLst/>
          </a:prstGeom>
          <a:noFill/>
        </p:spPr>
        <p:txBody>
          <a:bodyPr wrap="square" rtlCol="0">
            <a:spAutoFit/>
          </a:bodyPr>
          <a:lstStyle/>
          <a:p>
            <a:r>
              <a:rPr lang="en-US" dirty="0"/>
              <a:t>Boardman et al. 2025</a:t>
            </a:r>
          </a:p>
        </p:txBody>
      </p:sp>
    </p:spTree>
    <p:extLst>
      <p:ext uri="{BB962C8B-B14F-4D97-AF65-F5344CB8AC3E}">
        <p14:creationId xmlns:p14="http://schemas.microsoft.com/office/powerpoint/2010/main" val="3432509330"/>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37B3-9B84-60A1-7A89-5863689F0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4D9DE-1D94-E623-ED66-249697C3DC1C}"/>
              </a:ext>
            </a:extLst>
          </p:cNvPr>
          <p:cNvSpPr>
            <a:spLocks noGrp="1"/>
          </p:cNvSpPr>
          <p:nvPr>
            <p:ph type="title"/>
          </p:nvPr>
        </p:nvSpPr>
        <p:spPr>
          <a:xfrm>
            <a:off x="495300" y="-316383"/>
            <a:ext cx="11696700" cy="1325563"/>
          </a:xfrm>
        </p:spPr>
        <p:txBody>
          <a:bodyPr>
            <a:normAutofit/>
          </a:bodyPr>
          <a:lstStyle/>
          <a:p>
            <a:r>
              <a:rPr lang="en-US" sz="4000" dirty="0"/>
              <a:t>How informative are different ‘fundamental’ relations?</a:t>
            </a:r>
          </a:p>
        </p:txBody>
      </p:sp>
      <p:pic>
        <p:nvPicPr>
          <p:cNvPr id="10" name="Picture 9">
            <a:extLst>
              <a:ext uri="{FF2B5EF4-FFF2-40B4-BE49-F238E27FC236}">
                <a16:creationId xmlns:a16="http://schemas.microsoft.com/office/drawing/2014/main" id="{49377DC7-89AA-64B3-3A17-074773DF46FF}"/>
              </a:ext>
            </a:extLst>
          </p:cNvPr>
          <p:cNvPicPr>
            <a:picLocks noChangeAspect="1"/>
          </p:cNvPicPr>
          <p:nvPr/>
        </p:nvPicPr>
        <p:blipFill>
          <a:blip r:embed="rId4"/>
          <a:srcRect t="50855"/>
          <a:stretch/>
        </p:blipFill>
        <p:spPr>
          <a:xfrm>
            <a:off x="1155699" y="3289300"/>
            <a:ext cx="9768707" cy="2832099"/>
          </a:xfrm>
          <a:prstGeom prst="rect">
            <a:avLst/>
          </a:prstGeom>
        </p:spPr>
      </p:pic>
      <p:pic>
        <p:nvPicPr>
          <p:cNvPr id="11" name="Picture 10">
            <a:extLst>
              <a:ext uri="{FF2B5EF4-FFF2-40B4-BE49-F238E27FC236}">
                <a16:creationId xmlns:a16="http://schemas.microsoft.com/office/drawing/2014/main" id="{ECE5294C-E254-7EC7-DBFD-5B940DF754C6}"/>
              </a:ext>
            </a:extLst>
          </p:cNvPr>
          <p:cNvPicPr>
            <a:picLocks noChangeAspect="1"/>
          </p:cNvPicPr>
          <p:nvPr/>
        </p:nvPicPr>
        <p:blipFill>
          <a:blip r:embed="rId4"/>
          <a:srcRect b="53112"/>
          <a:stretch/>
        </p:blipFill>
        <p:spPr>
          <a:xfrm>
            <a:off x="1155698" y="612684"/>
            <a:ext cx="9768707" cy="2702016"/>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6FB88F8-5097-0CB3-E2BC-8F30B5DCC636}"/>
                  </a:ext>
                </a:extLst>
              </p:cNvPr>
              <p:cNvSpPr txBox="1"/>
              <p:nvPr/>
            </p:nvSpPr>
            <p:spPr>
              <a:xfrm>
                <a:off x="584201" y="6121399"/>
                <a:ext cx="11061700"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Traditional FMR weakens at high M*; N/O relation persists, while [Z/H] relation strengthens</a:t>
                </a:r>
              </a:p>
              <a:p>
                <a:pPr marL="285750" indent="-285750">
                  <a:buFont typeface="Arial" panose="020B0604020202020204" pitchFamily="34" charset="0"/>
                  <a:buChar char="•"/>
                </a:pPr>
                <a:r>
                  <a:rPr lang="en-US" sz="2000" b="1" dirty="0"/>
                  <a:t>Replacing M* with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𝚽</m:t>
                        </m:r>
                      </m:e>
                      <m:sub>
                        <m:r>
                          <a:rPr lang="en-GB" sz="2000" b="1" i="1" smtClean="0">
                            <a:latin typeface="Cambria Math" panose="02040503050406030204" pitchFamily="18" charset="0"/>
                          </a:rPr>
                          <m:t>𝒆</m:t>
                        </m:r>
                      </m:sub>
                    </m:sSub>
                  </m:oMath>
                </a14:m>
                <a:r>
                  <a:rPr lang="en-US" sz="2000" b="1" dirty="0"/>
                  <a:t> significantly strengthens the gaseous relations</a:t>
                </a:r>
              </a:p>
            </p:txBody>
          </p:sp>
        </mc:Choice>
        <mc:Fallback xmlns="">
          <p:sp>
            <p:nvSpPr>
              <p:cNvPr id="13" name="TextBox 12">
                <a:extLst>
                  <a:ext uri="{FF2B5EF4-FFF2-40B4-BE49-F238E27FC236}">
                    <a16:creationId xmlns:a16="http://schemas.microsoft.com/office/drawing/2014/main" id="{76FB88F8-5097-0CB3-E2BC-8F30B5DCC636}"/>
                  </a:ext>
                </a:extLst>
              </p:cNvPr>
              <p:cNvSpPr txBox="1">
                <a:spLocks noRot="1" noChangeAspect="1" noMove="1" noResize="1" noEditPoints="1" noAdjustHandles="1" noChangeArrowheads="1" noChangeShapeType="1" noTextEdit="1"/>
              </p:cNvSpPr>
              <p:nvPr/>
            </p:nvSpPr>
            <p:spPr>
              <a:xfrm>
                <a:off x="584201" y="6121399"/>
                <a:ext cx="11061700" cy="707886"/>
              </a:xfrm>
              <a:prstGeom prst="rect">
                <a:avLst/>
              </a:prstGeom>
              <a:blipFill>
                <a:blip r:embed="rId5"/>
                <a:stretch>
                  <a:fillRect l="-574" t="-3509" b="-1578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114EB3A-5EE3-6C1B-19D5-907C902FD5EC}"/>
              </a:ext>
            </a:extLst>
          </p:cNvPr>
          <p:cNvSpPr txBox="1"/>
          <p:nvPr/>
        </p:nvSpPr>
        <p:spPr>
          <a:xfrm>
            <a:off x="9863159" y="6488668"/>
            <a:ext cx="2328841" cy="369332"/>
          </a:xfrm>
          <a:prstGeom prst="rect">
            <a:avLst/>
          </a:prstGeom>
          <a:noFill/>
        </p:spPr>
        <p:txBody>
          <a:bodyPr wrap="square" rtlCol="0">
            <a:spAutoFit/>
          </a:bodyPr>
          <a:lstStyle/>
          <a:p>
            <a:r>
              <a:rPr lang="en-US" dirty="0"/>
              <a:t>Boardman et al. 2025</a:t>
            </a:r>
          </a:p>
        </p:txBody>
      </p:sp>
    </p:spTree>
    <p:extLst>
      <p:ext uri="{BB962C8B-B14F-4D97-AF65-F5344CB8AC3E}">
        <p14:creationId xmlns:p14="http://schemas.microsoft.com/office/powerpoint/2010/main" val="49136836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1C391-31B8-84AD-CCB0-1B5302BEC87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15464FD-BD20-814C-8B9E-9C50F1EC0554}"/>
                  </a:ext>
                </a:extLst>
              </p:cNvPr>
              <p:cNvSpPr>
                <a:spLocks noGrp="1"/>
              </p:cNvSpPr>
              <p:nvPr>
                <p:ph type="title"/>
              </p:nvPr>
            </p:nvSpPr>
            <p:spPr>
              <a:xfrm>
                <a:off x="0" y="-241113"/>
                <a:ext cx="11696700" cy="1325563"/>
              </a:xfrm>
            </p:spPr>
            <p:txBody>
              <a:bodyPr>
                <a:normAutofit/>
              </a:bodyPr>
              <a:lstStyle/>
              <a:p>
                <a:pPr algn="ctr"/>
                <a:r>
                  <a:rPr lang="en-US" sz="4000" dirty="0"/>
                  <a:t>Why is</a:t>
                </a:r>
                <a14:m>
                  <m:oMath xmlns:m="http://schemas.openxmlformats.org/officeDocument/2006/math">
                    <m:r>
                      <a:rPr lang="en-GB" sz="4000" b="0" i="0" smtClean="0">
                        <a:latin typeface="Cambria Math" panose="02040503050406030204" pitchFamily="18" charset="0"/>
                      </a:rPr>
                      <m:t> </m:t>
                    </m:r>
                    <m:sSub>
                      <m:sSubPr>
                        <m:ctrlPr>
                          <a:rPr lang="en-US" sz="4000" i="1" smtClean="0">
                            <a:latin typeface="Cambria Math" panose="02040503050406030204" pitchFamily="18" charset="0"/>
                          </a:rPr>
                        </m:ctrlPr>
                      </m:sSubPr>
                      <m:e>
                        <m:r>
                          <m:rPr>
                            <m:sty m:val="p"/>
                          </m:rPr>
                          <a:rPr lang="el-GR" sz="4000" i="1" smtClean="0">
                            <a:latin typeface="Cambria Math" panose="02040503050406030204" pitchFamily="18" charset="0"/>
                            <a:ea typeface="Cambria Math" panose="02040503050406030204" pitchFamily="18" charset="0"/>
                          </a:rPr>
                          <m:t>Φ</m:t>
                        </m:r>
                      </m:e>
                      <m:sub>
                        <m:r>
                          <a:rPr lang="en-GB" sz="4000" b="0" i="1" smtClean="0">
                            <a:latin typeface="Cambria Math" panose="02040503050406030204" pitchFamily="18" charset="0"/>
                          </a:rPr>
                          <m:t>𝑒</m:t>
                        </m:r>
                      </m:sub>
                    </m:sSub>
                  </m:oMath>
                </a14:m>
                <a:r>
                  <a:rPr lang="en-US" sz="4000" dirty="0"/>
                  <a:t> so predictive of chemical abundances?</a:t>
                </a:r>
              </a:p>
            </p:txBody>
          </p:sp>
        </mc:Choice>
        <mc:Fallback xmlns="">
          <p:sp>
            <p:nvSpPr>
              <p:cNvPr id="2" name="Title 1">
                <a:extLst>
                  <a:ext uri="{FF2B5EF4-FFF2-40B4-BE49-F238E27FC236}">
                    <a16:creationId xmlns:a16="http://schemas.microsoft.com/office/drawing/2014/main" id="{415464FD-BD20-814C-8B9E-9C50F1EC0554}"/>
                  </a:ext>
                </a:extLst>
              </p:cNvPr>
              <p:cNvSpPr>
                <a:spLocks noGrp="1" noRot="1" noChangeAspect="1" noMove="1" noResize="1" noEditPoints="1" noAdjustHandles="1" noChangeArrowheads="1" noChangeShapeType="1" noTextEdit="1"/>
              </p:cNvSpPr>
              <p:nvPr>
                <p:ph type="title"/>
              </p:nvPr>
            </p:nvSpPr>
            <p:spPr>
              <a:xfrm>
                <a:off x="0" y="-241113"/>
                <a:ext cx="11696700" cy="1325563"/>
              </a:xfrm>
              <a:blipFill>
                <a:blip r:embed="rId4"/>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6342483-306E-C3FE-FBBE-A4F8AC6EC692}"/>
              </a:ext>
            </a:extLst>
          </p:cNvPr>
          <p:cNvPicPr>
            <a:picLocks noChangeAspect="1"/>
          </p:cNvPicPr>
          <p:nvPr/>
        </p:nvPicPr>
        <p:blipFill>
          <a:blip r:embed="rId5"/>
          <a:srcRect l="35220" t="30812" r="35220" b="49599"/>
          <a:stretch/>
        </p:blipFill>
        <p:spPr>
          <a:xfrm rot="5400000">
            <a:off x="4087395" y="785760"/>
            <a:ext cx="3909616" cy="3666179"/>
          </a:xfrm>
          <a:prstGeom prst="rect">
            <a:avLst/>
          </a:prstGeom>
        </p:spPr>
      </p:pic>
      <p:pic>
        <p:nvPicPr>
          <p:cNvPr id="7" name="Picture 6">
            <a:extLst>
              <a:ext uri="{FF2B5EF4-FFF2-40B4-BE49-F238E27FC236}">
                <a16:creationId xmlns:a16="http://schemas.microsoft.com/office/drawing/2014/main" id="{6E8032CB-4AA0-3516-FBC4-48F0EEC7830C}"/>
              </a:ext>
            </a:extLst>
          </p:cNvPr>
          <p:cNvPicPr>
            <a:picLocks noChangeAspect="1"/>
          </p:cNvPicPr>
          <p:nvPr/>
        </p:nvPicPr>
        <p:blipFill>
          <a:blip r:embed="rId5"/>
          <a:srcRect l="35220" t="69970" r="35220" b="10222"/>
          <a:stretch/>
        </p:blipFill>
        <p:spPr>
          <a:xfrm rot="5400000">
            <a:off x="253081" y="853220"/>
            <a:ext cx="3866138" cy="366617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D3755B1-5D6D-4FA4-9298-6EFCAD0A1E09}"/>
                  </a:ext>
                </a:extLst>
              </p:cNvPr>
              <p:cNvSpPr txBox="1"/>
              <p:nvPr/>
            </p:nvSpPr>
            <p:spPr>
              <a:xfrm>
                <a:off x="1818598" y="1832911"/>
                <a:ext cx="1689810" cy="1200329"/>
              </a:xfrm>
              <a:prstGeom prst="rect">
                <a:avLst/>
              </a:prstGeom>
              <a:noFill/>
            </p:spPr>
            <p:txBody>
              <a:bodyPr wrap="square" rtlCol="0">
                <a:spAutoFit/>
              </a:bodyPr>
              <a:lstStyle/>
              <a:p>
                <a:r>
                  <a:rPr lang="en-US" sz="2400" b="1" dirty="0">
                    <a:solidFill>
                      <a:srgbClr val="FF0000"/>
                    </a:solidFill>
                  </a:rPr>
                  <a:t>High </a:t>
                </a:r>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l-GR" sz="2400" b="1" i="0" smtClean="0">
                            <a:solidFill>
                              <a:srgbClr val="FF0000"/>
                            </a:solidFill>
                            <a:latin typeface="Cambria Math" panose="02040503050406030204" pitchFamily="18" charset="0"/>
                            <a:ea typeface="Cambria Math" panose="02040503050406030204" pitchFamily="18" charset="0"/>
                          </a:rPr>
                          <m:t>𝚽</m:t>
                        </m:r>
                      </m:e>
                      <m:sub>
                        <m:r>
                          <a:rPr lang="en-GB" sz="2400" b="1" i="0" smtClean="0">
                            <a:solidFill>
                              <a:srgbClr val="FF0000"/>
                            </a:solidFill>
                            <a:latin typeface="Cambria Math" panose="02040503050406030204" pitchFamily="18" charset="0"/>
                          </a:rPr>
                          <m:t>𝐞</m:t>
                        </m:r>
                      </m:sub>
                    </m:sSub>
                  </m:oMath>
                </a14:m>
                <a:endParaRPr lang="en-US" sz="2400" b="1" dirty="0"/>
              </a:p>
              <a:p>
                <a:endParaRPr lang="en-US" sz="2400" b="1" dirty="0"/>
              </a:p>
              <a:p>
                <a:r>
                  <a:rPr lang="en-US" sz="2400" b="1" dirty="0">
                    <a:solidFill>
                      <a:srgbClr val="0070C0"/>
                    </a:solidFill>
                  </a:rPr>
                  <a:t>Low </a:t>
                </a:r>
                <a14:m>
                  <m:oMath xmlns:m="http://schemas.openxmlformats.org/officeDocument/2006/math">
                    <m:sSub>
                      <m:sSubPr>
                        <m:ctrlPr>
                          <a:rPr lang="en-US" sz="2400" b="1" i="1" smtClean="0">
                            <a:solidFill>
                              <a:srgbClr val="0070C0"/>
                            </a:solidFill>
                            <a:latin typeface="Cambria Math" panose="02040503050406030204" pitchFamily="18" charset="0"/>
                          </a:rPr>
                        </m:ctrlPr>
                      </m:sSubPr>
                      <m:e>
                        <m:r>
                          <a:rPr lang="el-GR" sz="2400" b="1" i="0" smtClean="0">
                            <a:solidFill>
                              <a:srgbClr val="0070C0"/>
                            </a:solidFill>
                            <a:latin typeface="Cambria Math" panose="02040503050406030204" pitchFamily="18" charset="0"/>
                            <a:ea typeface="Cambria Math" panose="02040503050406030204" pitchFamily="18" charset="0"/>
                          </a:rPr>
                          <m:t>𝚽</m:t>
                        </m:r>
                      </m:e>
                      <m:sub>
                        <m:r>
                          <a:rPr lang="en-GB" sz="2400" b="1" i="0" smtClean="0">
                            <a:solidFill>
                              <a:srgbClr val="0070C0"/>
                            </a:solidFill>
                            <a:latin typeface="Cambria Math" panose="02040503050406030204" pitchFamily="18" charset="0"/>
                          </a:rPr>
                          <m:t>𝐞</m:t>
                        </m:r>
                      </m:sub>
                    </m:sSub>
                  </m:oMath>
                </a14:m>
                <a:endParaRPr lang="en-US" sz="2400" b="1" dirty="0">
                  <a:solidFill>
                    <a:srgbClr val="0070C0"/>
                  </a:solidFill>
                </a:endParaRPr>
              </a:p>
            </p:txBody>
          </p:sp>
        </mc:Choice>
        <mc:Fallback xmlns="">
          <p:sp>
            <p:nvSpPr>
              <p:cNvPr id="8" name="TextBox 7">
                <a:extLst>
                  <a:ext uri="{FF2B5EF4-FFF2-40B4-BE49-F238E27FC236}">
                    <a16:creationId xmlns:a16="http://schemas.microsoft.com/office/drawing/2014/main" id="{DD3755B1-5D6D-4FA4-9298-6EFCAD0A1E09}"/>
                  </a:ext>
                </a:extLst>
              </p:cNvPr>
              <p:cNvSpPr txBox="1">
                <a:spLocks noRot="1" noChangeAspect="1" noMove="1" noResize="1" noEditPoints="1" noAdjustHandles="1" noChangeArrowheads="1" noChangeShapeType="1" noTextEdit="1"/>
              </p:cNvSpPr>
              <p:nvPr/>
            </p:nvSpPr>
            <p:spPr>
              <a:xfrm>
                <a:off x="1818598" y="1832911"/>
                <a:ext cx="1689810" cy="1200329"/>
              </a:xfrm>
              <a:prstGeom prst="rect">
                <a:avLst/>
              </a:prstGeom>
              <a:blipFill>
                <a:blip r:embed="rId6"/>
                <a:stretch>
                  <a:fillRect l="-5970" t="-4167" b="-1041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10E36FF7-5EE8-472E-D44A-82B0228ABEA6}"/>
              </a:ext>
            </a:extLst>
          </p:cNvPr>
          <p:cNvSpPr/>
          <p:nvPr/>
        </p:nvSpPr>
        <p:spPr>
          <a:xfrm>
            <a:off x="3019439" y="4590556"/>
            <a:ext cx="2183441"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Late SFH</a:t>
            </a:r>
          </a:p>
        </p:txBody>
      </p:sp>
      <p:cxnSp>
        <p:nvCxnSpPr>
          <p:cNvPr id="12" name="Straight Arrow Connector 11">
            <a:extLst>
              <a:ext uri="{FF2B5EF4-FFF2-40B4-BE49-F238E27FC236}">
                <a16:creationId xmlns:a16="http://schemas.microsoft.com/office/drawing/2014/main" id="{953E8F46-E573-26BA-C25D-CFD094E4A707}"/>
              </a:ext>
            </a:extLst>
          </p:cNvPr>
          <p:cNvCxnSpPr>
            <a:cxnSpLocks/>
          </p:cNvCxnSpPr>
          <p:nvPr/>
        </p:nvCxnSpPr>
        <p:spPr>
          <a:xfrm>
            <a:off x="2408591" y="4784932"/>
            <a:ext cx="532729" cy="7962"/>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07F1A3FF-C0DC-C14E-2C12-48A114271167}"/>
                  </a:ext>
                </a:extLst>
              </p:cNvPr>
              <p:cNvSpPr/>
              <p:nvPr/>
            </p:nvSpPr>
            <p:spPr>
              <a:xfrm>
                <a:off x="231141" y="4573658"/>
                <a:ext cx="2076249" cy="57695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Low </a:t>
                </a:r>
                <a14:m>
                  <m:oMath xmlns:m="http://schemas.openxmlformats.org/officeDocument/2006/math">
                    <m:sSub>
                      <m:sSubPr>
                        <m:ctrlPr>
                          <a:rPr lang="en-US" sz="3600" b="1" i="1" smtClean="0">
                            <a:solidFill>
                              <a:schemeClr val="tx1"/>
                            </a:solidFill>
                            <a:latin typeface="Cambria Math" panose="02040503050406030204" pitchFamily="18" charset="0"/>
                          </a:rPr>
                        </m:ctrlPr>
                      </m:sSubPr>
                      <m:e>
                        <m:r>
                          <a:rPr lang="el-GR" sz="3600" b="1" i="0" smtClean="0">
                            <a:solidFill>
                              <a:schemeClr val="tx1"/>
                            </a:solidFill>
                            <a:latin typeface="Cambria Math" panose="02040503050406030204" pitchFamily="18" charset="0"/>
                            <a:ea typeface="Cambria Math" panose="02040503050406030204" pitchFamily="18" charset="0"/>
                          </a:rPr>
                          <m:t>𝚽</m:t>
                        </m:r>
                      </m:e>
                      <m:sub>
                        <m:r>
                          <a:rPr lang="en-GB" sz="3600" b="1" i="0" smtClean="0">
                            <a:solidFill>
                              <a:schemeClr val="tx1"/>
                            </a:solidFill>
                            <a:latin typeface="Cambria Math" panose="02040503050406030204" pitchFamily="18" charset="0"/>
                          </a:rPr>
                          <m:t>𝐞</m:t>
                        </m:r>
                      </m:sub>
                    </m:sSub>
                  </m:oMath>
                </a14:m>
                <a:r>
                  <a:rPr lang="en-US" sz="3600" b="1" dirty="0">
                    <a:solidFill>
                      <a:schemeClr val="tx1"/>
                    </a:solidFill>
                  </a:rPr>
                  <a:t>  </a:t>
                </a:r>
              </a:p>
            </p:txBody>
          </p:sp>
        </mc:Choice>
        <mc:Fallback xmlns="">
          <p:sp>
            <p:nvSpPr>
              <p:cNvPr id="16" name="Rectangle 15">
                <a:extLst>
                  <a:ext uri="{FF2B5EF4-FFF2-40B4-BE49-F238E27FC236}">
                    <a16:creationId xmlns:a16="http://schemas.microsoft.com/office/drawing/2014/main" id="{07F1A3FF-C0DC-C14E-2C12-48A114271167}"/>
                  </a:ext>
                </a:extLst>
              </p:cNvPr>
              <p:cNvSpPr>
                <a:spLocks noRot="1" noChangeAspect="1" noMove="1" noResize="1" noEditPoints="1" noAdjustHandles="1" noChangeArrowheads="1" noChangeShapeType="1" noTextEdit="1"/>
              </p:cNvSpPr>
              <p:nvPr/>
            </p:nvSpPr>
            <p:spPr>
              <a:xfrm>
                <a:off x="231141" y="4573658"/>
                <a:ext cx="2076249" cy="576954"/>
              </a:xfrm>
              <a:prstGeom prst="rect">
                <a:avLst/>
              </a:prstGeom>
              <a:blipFill>
                <a:blip r:embed="rId7"/>
                <a:stretch>
                  <a:fillRect t="-18750" b="-39583"/>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B33ED282-BD14-65E7-7338-2E5FBED68D31}"/>
              </a:ext>
            </a:extLst>
          </p:cNvPr>
          <p:cNvSpPr/>
          <p:nvPr/>
        </p:nvSpPr>
        <p:spPr>
          <a:xfrm>
            <a:off x="3012777" y="5789997"/>
            <a:ext cx="2183441" cy="53147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Early SFH</a:t>
            </a:r>
          </a:p>
        </p:txBody>
      </p:sp>
      <p:cxnSp>
        <p:nvCxnSpPr>
          <p:cNvPr id="18" name="Straight Arrow Connector 17">
            <a:extLst>
              <a:ext uri="{FF2B5EF4-FFF2-40B4-BE49-F238E27FC236}">
                <a16:creationId xmlns:a16="http://schemas.microsoft.com/office/drawing/2014/main" id="{719AB607-1B7C-7E95-CDEB-C5B2DF1245DA}"/>
              </a:ext>
            </a:extLst>
          </p:cNvPr>
          <p:cNvCxnSpPr>
            <a:cxnSpLocks/>
          </p:cNvCxnSpPr>
          <p:nvPr/>
        </p:nvCxnSpPr>
        <p:spPr>
          <a:xfrm>
            <a:off x="2408591" y="6038834"/>
            <a:ext cx="532729" cy="12819"/>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8D09BCE0-0827-2A13-0B3E-91345FAD968A}"/>
                  </a:ext>
                </a:extLst>
              </p:cNvPr>
              <p:cNvSpPr/>
              <p:nvPr/>
            </p:nvSpPr>
            <p:spPr>
              <a:xfrm>
                <a:off x="231141" y="5763176"/>
                <a:ext cx="2076249" cy="57695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High </a:t>
                </a:r>
                <a14:m>
                  <m:oMath xmlns:m="http://schemas.openxmlformats.org/officeDocument/2006/math">
                    <m:sSub>
                      <m:sSubPr>
                        <m:ctrlPr>
                          <a:rPr lang="en-US" sz="3600" b="1" i="1" smtClean="0">
                            <a:solidFill>
                              <a:schemeClr val="tx1"/>
                            </a:solidFill>
                            <a:latin typeface="Cambria Math" panose="02040503050406030204" pitchFamily="18" charset="0"/>
                          </a:rPr>
                        </m:ctrlPr>
                      </m:sSubPr>
                      <m:e>
                        <m:r>
                          <a:rPr lang="el-GR" sz="3600" b="1" i="0" smtClean="0">
                            <a:solidFill>
                              <a:schemeClr val="tx1"/>
                            </a:solidFill>
                            <a:latin typeface="Cambria Math" panose="02040503050406030204" pitchFamily="18" charset="0"/>
                            <a:ea typeface="Cambria Math" panose="02040503050406030204" pitchFamily="18" charset="0"/>
                          </a:rPr>
                          <m:t>𝚽</m:t>
                        </m:r>
                      </m:e>
                      <m:sub>
                        <m:r>
                          <a:rPr lang="en-GB" sz="3600" b="1" i="0" smtClean="0">
                            <a:solidFill>
                              <a:schemeClr val="tx1"/>
                            </a:solidFill>
                            <a:latin typeface="Cambria Math" panose="02040503050406030204" pitchFamily="18" charset="0"/>
                          </a:rPr>
                          <m:t>𝐞</m:t>
                        </m:r>
                      </m:sub>
                    </m:sSub>
                  </m:oMath>
                </a14:m>
                <a:r>
                  <a:rPr lang="en-US" sz="3600" b="1" dirty="0">
                    <a:solidFill>
                      <a:schemeClr val="tx1"/>
                    </a:solidFill>
                  </a:rPr>
                  <a:t>  </a:t>
                </a:r>
              </a:p>
            </p:txBody>
          </p:sp>
        </mc:Choice>
        <mc:Fallback xmlns="">
          <p:sp>
            <p:nvSpPr>
              <p:cNvPr id="20" name="Rectangle 19">
                <a:extLst>
                  <a:ext uri="{FF2B5EF4-FFF2-40B4-BE49-F238E27FC236}">
                    <a16:creationId xmlns:a16="http://schemas.microsoft.com/office/drawing/2014/main" id="{8D09BCE0-0827-2A13-0B3E-91345FAD968A}"/>
                  </a:ext>
                </a:extLst>
              </p:cNvPr>
              <p:cNvSpPr>
                <a:spLocks noRot="1" noChangeAspect="1" noMove="1" noResize="1" noEditPoints="1" noAdjustHandles="1" noChangeArrowheads="1" noChangeShapeType="1" noTextEdit="1"/>
              </p:cNvSpPr>
              <p:nvPr/>
            </p:nvSpPr>
            <p:spPr>
              <a:xfrm>
                <a:off x="231141" y="5763176"/>
                <a:ext cx="2076249" cy="576954"/>
              </a:xfrm>
              <a:prstGeom prst="rect">
                <a:avLst/>
              </a:prstGeom>
              <a:blipFill>
                <a:blip r:embed="rId8"/>
                <a:stretch>
                  <a:fillRect l="-1807" t="-18750" b="-39583"/>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D1FFE8A3-63D9-8F89-7C61-F5487D63F531}"/>
              </a:ext>
            </a:extLst>
          </p:cNvPr>
          <p:cNvSpPr/>
          <p:nvPr/>
        </p:nvSpPr>
        <p:spPr>
          <a:xfrm>
            <a:off x="6024340" y="4590556"/>
            <a:ext cx="2517542"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Lower O/H</a:t>
            </a:r>
          </a:p>
        </p:txBody>
      </p:sp>
      <p:cxnSp>
        <p:nvCxnSpPr>
          <p:cNvPr id="27" name="Straight Arrow Connector 26">
            <a:extLst>
              <a:ext uri="{FF2B5EF4-FFF2-40B4-BE49-F238E27FC236}">
                <a16:creationId xmlns:a16="http://schemas.microsoft.com/office/drawing/2014/main" id="{68E5CD7B-0E50-114E-3CA5-7F8F6141EE23}"/>
              </a:ext>
            </a:extLst>
          </p:cNvPr>
          <p:cNvCxnSpPr>
            <a:cxnSpLocks/>
          </p:cNvCxnSpPr>
          <p:nvPr/>
        </p:nvCxnSpPr>
        <p:spPr>
          <a:xfrm>
            <a:off x="5383922" y="4792894"/>
            <a:ext cx="540685" cy="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819EF98-4C52-2191-28B8-54E79E2A1B9D}"/>
              </a:ext>
            </a:extLst>
          </p:cNvPr>
          <p:cNvCxnSpPr>
            <a:cxnSpLocks/>
          </p:cNvCxnSpPr>
          <p:nvPr/>
        </p:nvCxnSpPr>
        <p:spPr>
          <a:xfrm>
            <a:off x="5368681" y="6045243"/>
            <a:ext cx="555926" cy="641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DCCE179F-C159-706F-B713-594043656A5C}"/>
              </a:ext>
            </a:extLst>
          </p:cNvPr>
          <p:cNvSpPr/>
          <p:nvPr/>
        </p:nvSpPr>
        <p:spPr>
          <a:xfrm>
            <a:off x="6024340" y="5789997"/>
            <a:ext cx="2517542" cy="47060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Higher O/H</a:t>
            </a:r>
          </a:p>
        </p:txBody>
      </p:sp>
      <p:sp>
        <p:nvSpPr>
          <p:cNvPr id="3" name="TextBox 2">
            <a:extLst>
              <a:ext uri="{FF2B5EF4-FFF2-40B4-BE49-F238E27FC236}">
                <a16:creationId xmlns:a16="http://schemas.microsoft.com/office/drawing/2014/main" id="{2ED27616-5774-0647-EEA6-58CA048DB2F3}"/>
              </a:ext>
            </a:extLst>
          </p:cNvPr>
          <p:cNvSpPr txBox="1"/>
          <p:nvPr/>
        </p:nvSpPr>
        <p:spPr>
          <a:xfrm>
            <a:off x="9863159" y="6488668"/>
            <a:ext cx="2328841" cy="369332"/>
          </a:xfrm>
          <a:prstGeom prst="rect">
            <a:avLst/>
          </a:prstGeom>
          <a:noFill/>
        </p:spPr>
        <p:txBody>
          <a:bodyPr wrap="square" rtlCol="0">
            <a:spAutoFit/>
          </a:bodyPr>
          <a:lstStyle/>
          <a:p>
            <a:r>
              <a:rPr lang="en-US" dirty="0"/>
              <a:t>Boardman et al. 2025</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B2C7572-E45F-8382-EDE1-E7ABD6CA90B2}"/>
                  </a:ext>
                </a:extLst>
              </p:cNvPr>
              <p:cNvSpPr txBox="1"/>
              <p:nvPr/>
            </p:nvSpPr>
            <p:spPr>
              <a:xfrm>
                <a:off x="1779028" y="964937"/>
                <a:ext cx="1520518" cy="400110"/>
              </a:xfrm>
              <a:prstGeom prst="rect">
                <a:avLst/>
              </a:prstGeom>
              <a:noFill/>
            </p:spPr>
            <p:txBody>
              <a:bodyPr wrap="square" rtlCol="0">
                <a:spAutoFit/>
              </a:bodyPr>
              <a:lstStyle/>
              <a:p>
                <a:r>
                  <a:rPr lang="en-US" sz="2000" dirty="0"/>
                  <a:t>(</a:t>
                </a:r>
                <a14:m>
                  <m:oMath xmlns:m="http://schemas.openxmlformats.org/officeDocument/2006/math">
                    <m:sSub>
                      <m:sSubPr>
                        <m:ctrlPr>
                          <a:rPr lang="en-US" sz="2000" i="1" smtClean="0">
                            <a:latin typeface="Cambria Math" panose="02040503050406030204" pitchFamily="18" charset="0"/>
                          </a:rPr>
                        </m:ctrlPr>
                      </m:sSubPr>
                      <m:e>
                        <m:r>
                          <m:rPr>
                            <m:sty m:val="p"/>
                          </m:rPr>
                          <a:rPr lang="el-GR" sz="2000" i="1" smtClean="0">
                            <a:latin typeface="Cambria Math" panose="02040503050406030204" pitchFamily="18" charset="0"/>
                            <a:ea typeface="Cambria Math" panose="02040503050406030204" pitchFamily="18" charset="0"/>
                          </a:rPr>
                          <m:t>Φ</m:t>
                        </m:r>
                      </m:e>
                      <m:sub>
                        <m:r>
                          <a:rPr lang="en-GB" sz="2000" b="0" i="1" smtClean="0">
                            <a:latin typeface="Cambria Math" panose="02040503050406030204" pitchFamily="18" charset="0"/>
                          </a:rPr>
                          <m:t>𝑒</m:t>
                        </m:r>
                      </m:sub>
                    </m:sSub>
                  </m:oMath>
                </a14:m>
                <a:r>
                  <a:rPr lang="en-US" sz="2000" dirty="0"/>
                  <a:t>=M*/R</a:t>
                </a:r>
                <a:r>
                  <a:rPr lang="en-US" sz="2000" baseline="-25000" dirty="0"/>
                  <a:t>e</a:t>
                </a:r>
                <a:r>
                  <a:rPr lang="en-US" sz="2000" dirty="0"/>
                  <a:t>) </a:t>
                </a:r>
              </a:p>
            </p:txBody>
          </p:sp>
        </mc:Choice>
        <mc:Fallback>
          <p:sp>
            <p:nvSpPr>
              <p:cNvPr id="5" name="TextBox 4">
                <a:extLst>
                  <a:ext uri="{FF2B5EF4-FFF2-40B4-BE49-F238E27FC236}">
                    <a16:creationId xmlns:a16="http://schemas.microsoft.com/office/drawing/2014/main" id="{EB2C7572-E45F-8382-EDE1-E7ABD6CA90B2}"/>
                  </a:ext>
                </a:extLst>
              </p:cNvPr>
              <p:cNvSpPr txBox="1">
                <a:spLocks noRot="1" noChangeAspect="1" noMove="1" noResize="1" noEditPoints="1" noAdjustHandles="1" noChangeArrowheads="1" noChangeShapeType="1" noTextEdit="1"/>
              </p:cNvSpPr>
              <p:nvPr/>
            </p:nvSpPr>
            <p:spPr>
              <a:xfrm>
                <a:off x="1779028" y="964937"/>
                <a:ext cx="1520518" cy="400110"/>
              </a:xfrm>
              <a:prstGeom prst="rect">
                <a:avLst/>
              </a:prstGeom>
              <a:blipFill>
                <a:blip r:embed="rId9"/>
                <a:stretch>
                  <a:fillRect l="-5000" t="-3030" r="-1667" b="-27273"/>
                </a:stretch>
              </a:blipFill>
            </p:spPr>
            <p:txBody>
              <a:bodyPr/>
              <a:lstStyle/>
              <a:p>
                <a:r>
                  <a:rPr lang="en-US">
                    <a:noFill/>
                  </a:rPr>
                  <a:t> </a:t>
                </a:r>
              </a:p>
            </p:txBody>
          </p:sp>
        </mc:Fallback>
      </mc:AlternateContent>
    </p:spTree>
    <p:extLst>
      <p:ext uri="{BB962C8B-B14F-4D97-AF65-F5344CB8AC3E}">
        <p14:creationId xmlns:p14="http://schemas.microsoft.com/office/powerpoint/2010/main" val="205374420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3188</TotalTime>
  <Words>2684</Words>
  <Application>Microsoft Macintosh PowerPoint</Application>
  <PresentationFormat>Widescreen</PresentationFormat>
  <Paragraphs>238</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Cambria Math</vt:lpstr>
      <vt:lpstr>Google Sans</vt:lpstr>
      <vt:lpstr>Office Theme</vt:lpstr>
      <vt:lpstr>The competing effects of recent and long-term star-formation histories on galaxy chemical abundances</vt:lpstr>
      <vt:lpstr>The key takeaway</vt:lpstr>
      <vt:lpstr>The value of gaseous chemical abundances</vt:lpstr>
      <vt:lpstr>PowerPoint Presentation</vt:lpstr>
      <vt:lpstr>What about stellar metallicity?</vt:lpstr>
      <vt:lpstr>Sample &amp; Data</vt:lpstr>
      <vt:lpstr>How informative are different ‘fundamental’ relations?</vt:lpstr>
      <vt:lpstr>How informative are different ‘fundamental’ relations?</vt:lpstr>
      <vt:lpstr>Why is Φ_e so predictive of chemical abundances?</vt:lpstr>
      <vt:lpstr>Why is Φ_e so predictive of chemical abundances?</vt:lpstr>
      <vt:lpstr>A unified interpretation of ‘fundamental’ relations</vt:lpstr>
      <vt:lpstr>A unified interpretation of ‘fundamental’ relations</vt:lpstr>
      <vt:lpstr>A unified interpretation of ‘fundamental’ relations</vt:lpstr>
      <vt:lpstr>A unified interpretation of ‘fundamental’ relations</vt:lpstr>
      <vt:lpstr>A unified interpretation of ‘fundamental’ relations</vt:lpstr>
      <vt:lpstr>A unified interpretation of ‘fundamental’ relations</vt:lpstr>
      <vt:lpstr>Implications for high-redshift observations</vt:lpstr>
      <vt:lpstr>Implications for high-redshift observations</vt:lpstr>
      <vt:lpstr>Summary</vt:lpstr>
      <vt:lpstr>PowerPoint Presentation</vt:lpstr>
      <vt:lpstr>Sample &amp; Data</vt:lpstr>
      <vt:lpstr>O/H and N/O calibrators</vt:lpstr>
      <vt:lpstr>PowerPoint Presentation</vt:lpstr>
      <vt:lpstr>PowerPoint Presentation</vt:lpstr>
      <vt:lpstr>Chemical evolution in galaxies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Nicholas Boardman</dc:creator>
  <cp:lastModifiedBy>Nicholas Boardman</cp:lastModifiedBy>
  <cp:revision>22</cp:revision>
  <dcterms:created xsi:type="dcterms:W3CDTF">2025-05-07T11:58:07Z</dcterms:created>
  <dcterms:modified xsi:type="dcterms:W3CDTF">2025-07-07T13:23:32Z</dcterms:modified>
</cp:coreProperties>
</file>