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notesMasterIdLst>
    <p:notesMasterId r:id="rId14"/>
  </p:notesMasterIdLst>
  <p:sldIdLst>
    <p:sldId id="256" r:id="rId5"/>
    <p:sldId id="343" r:id="rId6"/>
    <p:sldId id="345" r:id="rId7"/>
    <p:sldId id="310" r:id="rId8"/>
    <p:sldId id="341" r:id="rId9"/>
    <p:sldId id="344" r:id="rId10"/>
    <p:sldId id="332" r:id="rId11"/>
    <p:sldId id="342" r:id="rId12"/>
    <p:sldId id="3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3"/>
    <a:srgbClr val="B3001B"/>
    <a:srgbClr val="0405CF"/>
    <a:srgbClr val="9DD6A3"/>
    <a:srgbClr val="3F7A5A"/>
    <a:srgbClr val="9367B4"/>
    <a:srgbClr val="5C1A8E"/>
    <a:srgbClr val="255C99"/>
    <a:srgbClr val="262626"/>
    <a:srgbClr val="F08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48"/>
  </p:normalViewPr>
  <p:slideViewPr>
    <p:cSldViewPr snapToGrid="0">
      <p:cViewPr>
        <p:scale>
          <a:sx n="110" d="100"/>
          <a:sy n="110" d="100"/>
        </p:scale>
        <p:origin x="53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0F800-366E-470D-BB43-2F574B5AE42B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B8650-EB93-4443-97A0-3AD6EA083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2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00AA-9137-4370-ADE3-603FE42B2B60}" type="datetime1">
              <a:rPr lang="en-GB" smtClean="0"/>
              <a:t>24/06/2025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8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B6F0-1F4A-437F-8995-592357416A80}" type="datetime1">
              <a:rPr lang="en-GB" smtClean="0"/>
              <a:t>24/06/2025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5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9D6-0038-44A2-9F5C-748F497B564C}" type="datetime1">
              <a:rPr lang="en-GB" smtClean="0"/>
              <a:t>24/06/2025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B42C-6CD1-4ADD-9E22-B66B85509187}" type="datetime1">
              <a:rPr lang="en-GB" smtClean="0"/>
              <a:t>24/06/2025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7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8FB1-9E87-4693-BFD1-972C0C64D8EC}" type="datetime1">
              <a:rPr lang="en-GB" smtClean="0"/>
              <a:t>24/06/2025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3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0D2-4A3D-4975-B5DF-A86FA40674D6}" type="datetime1">
              <a:rPr lang="en-GB" smtClean="0"/>
              <a:t>24/06/2025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7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FABE-462C-41B0-A072-DD444D02A329}" type="datetime1">
              <a:rPr lang="en-GB" smtClean="0"/>
              <a:t>24/06/2025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CDC-6E58-4549-988B-B6BB649212E8}" type="datetime1">
              <a:rPr lang="en-GB" smtClean="0"/>
              <a:t>24/06/2025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8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B6C1-B888-4C7A-BFB4-F6D38990CADE}" type="datetime1">
              <a:rPr lang="en-GB" smtClean="0"/>
              <a:t>24/06/2025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8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3FF7-8106-4F05-BB55-2ADEA3CB7DD4}" type="datetime1">
              <a:rPr lang="en-GB" smtClean="0"/>
              <a:t>24/06/2025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5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8545-850B-4AC7-A25E-71CE667B59E4}" type="datetime1">
              <a:rPr lang="en-GB" smtClean="0"/>
              <a:t>24/06/2025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5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A901CD0-4010-4CD5-BA94-714CFBC010C0}" type="datetime1">
              <a:rPr lang="en-GB" smtClean="0"/>
              <a:t>24/06/2025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49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: Top Corners Snipped 1031">
            <a:extLst>
              <a:ext uri="{FF2B5EF4-FFF2-40B4-BE49-F238E27FC236}">
                <a16:creationId xmlns:a16="http://schemas.microsoft.com/office/drawing/2014/main" id="{9E34BCD2-2541-A209-8623-C9C6541843E0}"/>
              </a:ext>
            </a:extLst>
          </p:cNvPr>
          <p:cNvSpPr/>
          <p:nvPr/>
        </p:nvSpPr>
        <p:spPr>
          <a:xfrm rot="16200000">
            <a:off x="11044968" y="-423132"/>
            <a:ext cx="727200" cy="1566861"/>
          </a:xfrm>
          <a:prstGeom prst="snip2SameRect">
            <a:avLst>
              <a:gd name="adj1" fmla="val 46707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3B2C9-A6D7-B5AD-D886-63D753E4A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095" y="667230"/>
            <a:ext cx="5790392" cy="36133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200" b="1" dirty="0">
                <a:solidFill>
                  <a:srgbClr val="1C3144"/>
                </a:solidFill>
                <a:latin typeface="Univers" panose="020B0503020202020204" pitchFamily="34" charset="0"/>
              </a:rPr>
              <a:t>Relaxation timescales of stellar-gas kinematic misalignments in EAGLE galaxies</a:t>
            </a:r>
          </a:p>
        </p:txBody>
      </p:sp>
      <p:sp>
        <p:nvSpPr>
          <p:cNvPr id="1067" name="Date Placeholder 3">
            <a:extLst>
              <a:ext uri="{FF2B5EF4-FFF2-40B4-BE49-F238E27FC236}">
                <a16:creationId xmlns:a16="http://schemas.microsoft.com/office/drawing/2014/main" id="{7F85241D-C269-487B-9FC3-6FC98CC7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9095" y="6065280"/>
            <a:ext cx="2983095" cy="3084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A1FBA33-E071-4CE5-905D-2004C81FFF5C}" type="datetime1">
              <a:rPr lang="en-GB" sz="1050" smtClean="0">
                <a:solidFill>
                  <a:srgbClr val="262626"/>
                </a:solidFill>
              </a:rPr>
              <a:pPr>
                <a:spcAft>
                  <a:spcPts val="600"/>
                </a:spcAft>
              </a:pPr>
              <a:t>24/06/2025</a:t>
            </a:fld>
            <a:endParaRPr lang="en-US" sz="1050">
              <a:solidFill>
                <a:srgbClr val="262626"/>
              </a:solidFill>
            </a:endParaRPr>
          </a:p>
        </p:txBody>
      </p:sp>
      <p:sp>
        <p:nvSpPr>
          <p:cNvPr id="1069" name="Slide Number Placeholder 5">
            <a:extLst>
              <a:ext uri="{FF2B5EF4-FFF2-40B4-BE49-F238E27FC236}">
                <a16:creationId xmlns:a16="http://schemas.microsoft.com/office/drawing/2014/main" id="{E27B8990-9A72-47E9-AC0A-F6EB302F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</a:t>
            </a:fld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DC09EF9-5419-02C3-73B1-AC339BC8D983}"/>
              </a:ext>
            </a:extLst>
          </p:cNvPr>
          <p:cNvSpPr txBox="1">
            <a:spLocks/>
          </p:cNvSpPr>
          <p:nvPr/>
        </p:nvSpPr>
        <p:spPr>
          <a:xfrm>
            <a:off x="529095" y="4855313"/>
            <a:ext cx="4332837" cy="818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262626"/>
                </a:solidFill>
              </a:rPr>
              <a:t>Maximilian Baker</a:t>
            </a:r>
            <a:r>
              <a:rPr lang="en-US" sz="1700" dirty="0">
                <a:solidFill>
                  <a:srgbClr val="262626"/>
                </a:solidFill>
              </a:rPr>
              <a:t>, Timothy A. Davis, </a:t>
            </a:r>
            <a:r>
              <a:rPr lang="en-US" sz="1700" dirty="0" err="1">
                <a:solidFill>
                  <a:srgbClr val="262626"/>
                </a:solidFill>
              </a:rPr>
              <a:t>Freeke</a:t>
            </a:r>
            <a:r>
              <a:rPr lang="en-US" sz="1700" dirty="0">
                <a:solidFill>
                  <a:srgbClr val="262626"/>
                </a:solidFill>
              </a:rPr>
              <a:t> van de Voort, Ilaria </a:t>
            </a:r>
            <a:r>
              <a:rPr lang="en-US" sz="1700" dirty="0" err="1">
                <a:solidFill>
                  <a:srgbClr val="262626"/>
                </a:solidFill>
              </a:rPr>
              <a:t>Ruffa</a:t>
            </a:r>
            <a:endParaRPr lang="en-US" sz="1700" dirty="0">
              <a:solidFill>
                <a:srgbClr val="262626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093949-A3F3-B18F-A153-2C202C7F36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39780" y="652097"/>
            <a:ext cx="4876437" cy="0"/>
          </a:xfrm>
          <a:prstGeom prst="line">
            <a:avLst/>
          </a:prstGeom>
          <a:ln w="19050">
            <a:solidFill>
              <a:srgbClr val="1C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0EEB0E03-F6E0-B044-3998-A1E4A61BC335}"/>
              </a:ext>
            </a:extLst>
          </p:cNvPr>
          <p:cNvSpPr txBox="1">
            <a:spLocks/>
          </p:cNvSpPr>
          <p:nvPr/>
        </p:nvSpPr>
        <p:spPr>
          <a:xfrm>
            <a:off x="529095" y="5759119"/>
            <a:ext cx="4237215" cy="536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262626"/>
                </a:solidFill>
              </a:rPr>
              <a:t>NAM 2025 </a:t>
            </a:r>
          </a:p>
        </p:txBody>
      </p:sp>
      <p:sp>
        <p:nvSpPr>
          <p:cNvPr id="53" name="Rectangle 30">
            <a:extLst>
              <a:ext uri="{FF2B5EF4-FFF2-40B4-BE49-F238E27FC236}">
                <a16:creationId xmlns:a16="http://schemas.microsoft.com/office/drawing/2014/main" id="{F3DFDAED-D7A8-67D3-1B1C-3B04D9B778C2}"/>
              </a:ext>
            </a:extLst>
          </p:cNvPr>
          <p:cNvSpPr/>
          <p:nvPr/>
        </p:nvSpPr>
        <p:spPr>
          <a:xfrm>
            <a:off x="0" y="-9989"/>
            <a:ext cx="10965656" cy="268536"/>
          </a:xfrm>
          <a:custGeom>
            <a:avLst/>
            <a:gdLst>
              <a:gd name="connsiteX0" fmla="*/ 0 w 10491788"/>
              <a:gd name="connsiteY0" fmla="*/ 0 h 268536"/>
              <a:gd name="connsiteX1" fmla="*/ 10491788 w 10491788"/>
              <a:gd name="connsiteY1" fmla="*/ 0 h 268536"/>
              <a:gd name="connsiteX2" fmla="*/ 10491788 w 10491788"/>
              <a:gd name="connsiteY2" fmla="*/ 268536 h 268536"/>
              <a:gd name="connsiteX3" fmla="*/ 0 w 10491788"/>
              <a:gd name="connsiteY3" fmla="*/ 268536 h 268536"/>
              <a:gd name="connsiteX4" fmla="*/ 0 w 10491788"/>
              <a:gd name="connsiteY4" fmla="*/ 0 h 268536"/>
              <a:gd name="connsiteX0" fmla="*/ 0 w 10802938"/>
              <a:gd name="connsiteY0" fmla="*/ 0 h 268536"/>
              <a:gd name="connsiteX1" fmla="*/ 10802938 w 10802938"/>
              <a:gd name="connsiteY1" fmla="*/ 12700 h 268536"/>
              <a:gd name="connsiteX2" fmla="*/ 10491788 w 10802938"/>
              <a:gd name="connsiteY2" fmla="*/ 268536 h 268536"/>
              <a:gd name="connsiteX3" fmla="*/ 0 w 10802938"/>
              <a:gd name="connsiteY3" fmla="*/ 268536 h 268536"/>
              <a:gd name="connsiteX4" fmla="*/ 0 w 10802938"/>
              <a:gd name="connsiteY4" fmla="*/ 0 h 268536"/>
              <a:gd name="connsiteX0" fmla="*/ 0 w 10802938"/>
              <a:gd name="connsiteY0" fmla="*/ 0 h 268536"/>
              <a:gd name="connsiteX1" fmla="*/ 10802938 w 10802938"/>
              <a:gd name="connsiteY1" fmla="*/ 12700 h 268536"/>
              <a:gd name="connsiteX2" fmla="*/ 10574338 w 10802938"/>
              <a:gd name="connsiteY2" fmla="*/ 262186 h 268536"/>
              <a:gd name="connsiteX3" fmla="*/ 0 w 10802938"/>
              <a:gd name="connsiteY3" fmla="*/ 268536 h 268536"/>
              <a:gd name="connsiteX4" fmla="*/ 0 w 10802938"/>
              <a:gd name="connsiteY4" fmla="*/ 0 h 268536"/>
              <a:gd name="connsiteX0" fmla="*/ 0 w 10825798"/>
              <a:gd name="connsiteY0" fmla="*/ 2540 h 271076"/>
              <a:gd name="connsiteX1" fmla="*/ 10825798 w 10825798"/>
              <a:gd name="connsiteY1" fmla="*/ 0 h 271076"/>
              <a:gd name="connsiteX2" fmla="*/ 10574338 w 10825798"/>
              <a:gd name="connsiteY2" fmla="*/ 264726 h 271076"/>
              <a:gd name="connsiteX3" fmla="*/ 0 w 10825798"/>
              <a:gd name="connsiteY3" fmla="*/ 271076 h 271076"/>
              <a:gd name="connsiteX4" fmla="*/ 0 w 10825798"/>
              <a:gd name="connsiteY4" fmla="*/ 2540 h 271076"/>
              <a:gd name="connsiteX0" fmla="*/ 0 w 10832148"/>
              <a:gd name="connsiteY0" fmla="*/ 0 h 268536"/>
              <a:gd name="connsiteX1" fmla="*/ 10832148 w 10832148"/>
              <a:gd name="connsiteY1" fmla="*/ 10160 h 268536"/>
              <a:gd name="connsiteX2" fmla="*/ 10574338 w 10832148"/>
              <a:gd name="connsiteY2" fmla="*/ 262186 h 268536"/>
              <a:gd name="connsiteX3" fmla="*/ 0 w 10832148"/>
              <a:gd name="connsiteY3" fmla="*/ 268536 h 268536"/>
              <a:gd name="connsiteX4" fmla="*/ 0 w 10832148"/>
              <a:gd name="connsiteY4" fmla="*/ 0 h 268536"/>
              <a:gd name="connsiteX0" fmla="*/ 0 w 10832148"/>
              <a:gd name="connsiteY0" fmla="*/ 0 h 268536"/>
              <a:gd name="connsiteX1" fmla="*/ 10832148 w 10832148"/>
              <a:gd name="connsiteY1" fmla="*/ 10160 h 268536"/>
              <a:gd name="connsiteX2" fmla="*/ 10576679 w 10832148"/>
              <a:gd name="connsiteY2" fmla="*/ 266949 h 268536"/>
              <a:gd name="connsiteX3" fmla="*/ 0 w 10832148"/>
              <a:gd name="connsiteY3" fmla="*/ 268536 h 268536"/>
              <a:gd name="connsiteX4" fmla="*/ 0 w 10832148"/>
              <a:gd name="connsiteY4" fmla="*/ 0 h 26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148" h="268536">
                <a:moveTo>
                  <a:pt x="0" y="0"/>
                </a:moveTo>
                <a:lnTo>
                  <a:pt x="10832148" y="10160"/>
                </a:lnTo>
                <a:lnTo>
                  <a:pt x="10576679" y="266949"/>
                </a:lnTo>
                <a:lnTo>
                  <a:pt x="0" y="268536"/>
                </a:lnTo>
                <a:lnTo>
                  <a:pt x="0" y="0"/>
                </a:lnTo>
                <a:close/>
              </a:path>
            </a:pathLst>
          </a:custGeom>
          <a:solidFill>
            <a:srgbClr val="1C3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6C8C91-F5D9-E332-F5AF-523EEA97A706}"/>
              </a:ext>
            </a:extLst>
          </p:cNvPr>
          <p:cNvSpPr/>
          <p:nvPr/>
        </p:nvSpPr>
        <p:spPr>
          <a:xfrm>
            <a:off x="2" y="338543"/>
            <a:ext cx="10625136" cy="45719"/>
          </a:xfrm>
          <a:prstGeom prst="rect">
            <a:avLst/>
          </a:prstGeom>
          <a:solidFill>
            <a:srgbClr val="008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55C99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1BB86C2-5F0F-1A76-45AB-991D3AA3BF2B}"/>
              </a:ext>
            </a:extLst>
          </p:cNvPr>
          <p:cNvSpPr/>
          <p:nvPr/>
        </p:nvSpPr>
        <p:spPr>
          <a:xfrm flipV="1">
            <a:off x="0" y="6678409"/>
            <a:ext cx="12192000" cy="180019"/>
          </a:xfrm>
          <a:prstGeom prst="rect">
            <a:avLst/>
          </a:prstGeom>
          <a:solidFill>
            <a:srgbClr val="25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55C99"/>
              </a:solidFill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D6C7296-F79C-6E05-EC0E-2A7FCA2D8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210" y="124279"/>
            <a:ext cx="1013235" cy="97341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CB89F23-74E6-3331-699D-C7C697A66DB7}"/>
              </a:ext>
            </a:extLst>
          </p:cNvPr>
          <p:cNvGrpSpPr/>
          <p:nvPr/>
        </p:nvGrpSpPr>
        <p:grpSpPr>
          <a:xfrm>
            <a:off x="6096000" y="1326567"/>
            <a:ext cx="6319486" cy="4965688"/>
            <a:chOff x="5765959" y="1325240"/>
            <a:chExt cx="6319486" cy="49656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742445-80B8-F7EA-0064-089CE45AF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592188"/>
              <a:ext cx="5610225" cy="404812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A09030-739B-CEB1-0F6C-6336A1CD88C4}"/>
                </a:ext>
              </a:extLst>
            </p:cNvPr>
            <p:cNvSpPr txBox="1"/>
            <p:nvPr/>
          </p:nvSpPr>
          <p:spPr>
            <a:xfrm>
              <a:off x="5765959" y="1327973"/>
              <a:ext cx="23847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/>
                <a:t>SDSS Image</a:t>
              </a:r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575A2C91-597A-0B68-57DE-7807B5019C98}"/>
                </a:ext>
              </a:extLst>
            </p:cNvPr>
            <p:cNvSpPr txBox="1">
              <a:spLocks/>
            </p:cNvSpPr>
            <p:nvPr/>
          </p:nvSpPr>
          <p:spPr>
            <a:xfrm>
              <a:off x="9714825" y="5710348"/>
              <a:ext cx="2370620" cy="58058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Duckworth et al. (2019)</a:t>
              </a:r>
            </a:p>
            <a:p>
              <a:pPr>
                <a:lnSpc>
                  <a:spcPct val="100000"/>
                </a:lnSpc>
              </a:pP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B35D2E-6A6C-B22C-7B15-C7C4B20DA5DE}"/>
                </a:ext>
              </a:extLst>
            </p:cNvPr>
            <p:cNvSpPr txBox="1"/>
            <p:nvPr/>
          </p:nvSpPr>
          <p:spPr>
            <a:xfrm>
              <a:off x="7708743" y="1325241"/>
              <a:ext cx="23847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/>
                <a:t>Stellar velocity field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FEDF6E-1FC4-01F0-3D3F-36CAE9984256}"/>
                </a:ext>
              </a:extLst>
            </p:cNvPr>
            <p:cNvSpPr txBox="1"/>
            <p:nvPr/>
          </p:nvSpPr>
          <p:spPr>
            <a:xfrm>
              <a:off x="9616676" y="1325240"/>
              <a:ext cx="23847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/>
                <a:t>H</a:t>
              </a:r>
              <a:r>
                <a:rPr lang="el-GR" sz="1200"/>
                <a:t>α</a:t>
              </a:r>
              <a:r>
                <a:rPr lang="en-GB" sz="1200"/>
                <a:t> velocity field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E9062D-9783-336E-A2D7-C7099F10EB4C}"/>
              </a:ext>
            </a:extLst>
          </p:cNvPr>
          <p:cNvCxnSpPr>
            <a:cxnSpLocks/>
          </p:cNvCxnSpPr>
          <p:nvPr/>
        </p:nvCxnSpPr>
        <p:spPr>
          <a:xfrm>
            <a:off x="639780" y="5641640"/>
            <a:ext cx="2872410" cy="0"/>
          </a:xfrm>
          <a:prstGeom prst="line">
            <a:avLst/>
          </a:prstGeom>
          <a:ln w="19050">
            <a:solidFill>
              <a:srgbClr val="1C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3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108E8AC-138A-7308-AC1A-A8D95E530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583B1-7964-8373-B64E-6AAE032E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2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EB0EF8-B090-4318-F83A-734AA304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748385"/>
          </a:xfrm>
        </p:spPr>
        <p:txBody>
          <a:bodyPr/>
          <a:lstStyle/>
          <a:p>
            <a:r>
              <a:rPr lang="en-US" dirty="0">
                <a:solidFill>
                  <a:srgbClr val="B3001B"/>
                </a:solidFill>
                <a:latin typeface="Univers" panose="020B0503020202020204" pitchFamily="34" charset="0"/>
              </a:rPr>
              <a:t>Misalignments and gas replenishment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0114E8-6341-5D39-8C2C-691F79BB4A14}"/>
              </a:ext>
            </a:extLst>
          </p:cNvPr>
          <p:cNvCxnSpPr/>
          <p:nvPr/>
        </p:nvCxnSpPr>
        <p:spPr>
          <a:xfrm>
            <a:off x="639780" y="652097"/>
            <a:ext cx="4876437" cy="0"/>
          </a:xfrm>
          <a:prstGeom prst="line">
            <a:avLst/>
          </a:prstGeom>
          <a:ln w="19050">
            <a:solidFill>
              <a:srgbClr val="1C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4F6EAED7-83EA-4F3D-0F6A-179EA3175556}"/>
              </a:ext>
            </a:extLst>
          </p:cNvPr>
          <p:cNvSpPr txBox="1">
            <a:spLocks/>
          </p:cNvSpPr>
          <p:nvPr/>
        </p:nvSpPr>
        <p:spPr>
          <a:xfrm>
            <a:off x="6001807" y="5443031"/>
            <a:ext cx="5518752" cy="580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Distribution of misalignment angles in ETGs | Davis et al. (2011)</a:t>
            </a:r>
          </a:p>
          <a:p>
            <a:pPr algn="r">
              <a:lnSpc>
                <a:spcPct val="100000"/>
              </a:lnSpc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BACB89-A78E-C406-0B88-69749F879FD0}"/>
              </a:ext>
            </a:extLst>
          </p:cNvPr>
          <p:cNvGrpSpPr/>
          <p:nvPr/>
        </p:nvGrpSpPr>
        <p:grpSpPr>
          <a:xfrm>
            <a:off x="0" y="-9989"/>
            <a:ext cx="12192000" cy="6868417"/>
            <a:chOff x="0" y="-9989"/>
            <a:chExt cx="12192000" cy="686841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FE844AD-329C-FB8D-4E1B-5ABEE0BBD2AC}"/>
                </a:ext>
              </a:extLst>
            </p:cNvPr>
            <p:cNvGrpSpPr/>
            <p:nvPr/>
          </p:nvGrpSpPr>
          <p:grpSpPr>
            <a:xfrm>
              <a:off x="0" y="-9989"/>
              <a:ext cx="12192000" cy="6868417"/>
              <a:chOff x="0" y="-9989"/>
              <a:chExt cx="12192000" cy="6868417"/>
            </a:xfrm>
          </p:grpSpPr>
          <p:sp>
            <p:nvSpPr>
              <p:cNvPr id="50" name="Rectangle: Top Corners Snipped 4">
                <a:extLst>
                  <a:ext uri="{FF2B5EF4-FFF2-40B4-BE49-F238E27FC236}">
                    <a16:creationId xmlns:a16="http://schemas.microsoft.com/office/drawing/2014/main" id="{066D3A84-9717-B10C-E5D3-F45B1989EA5D}"/>
                  </a:ext>
                </a:extLst>
              </p:cNvPr>
              <p:cNvSpPr/>
              <p:nvPr/>
            </p:nvSpPr>
            <p:spPr>
              <a:xfrm rot="16200000">
                <a:off x="11044968" y="-423132"/>
                <a:ext cx="727200" cy="1566861"/>
              </a:xfrm>
              <a:prstGeom prst="snip2SameRect">
                <a:avLst>
                  <a:gd name="adj1" fmla="val 46707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30">
                <a:extLst>
                  <a:ext uri="{FF2B5EF4-FFF2-40B4-BE49-F238E27FC236}">
                    <a16:creationId xmlns:a16="http://schemas.microsoft.com/office/drawing/2014/main" id="{105D89B0-BF79-3F68-8FA4-A79ECC0E1ECE}"/>
                  </a:ext>
                </a:extLst>
              </p:cNvPr>
              <p:cNvSpPr/>
              <p:nvPr/>
            </p:nvSpPr>
            <p:spPr>
              <a:xfrm>
                <a:off x="0" y="-9989"/>
                <a:ext cx="10965656" cy="268536"/>
              </a:xfrm>
              <a:custGeom>
                <a:avLst/>
                <a:gdLst>
                  <a:gd name="connsiteX0" fmla="*/ 0 w 10491788"/>
                  <a:gd name="connsiteY0" fmla="*/ 0 h 268536"/>
                  <a:gd name="connsiteX1" fmla="*/ 10491788 w 10491788"/>
                  <a:gd name="connsiteY1" fmla="*/ 0 h 268536"/>
                  <a:gd name="connsiteX2" fmla="*/ 10491788 w 10491788"/>
                  <a:gd name="connsiteY2" fmla="*/ 268536 h 268536"/>
                  <a:gd name="connsiteX3" fmla="*/ 0 w 10491788"/>
                  <a:gd name="connsiteY3" fmla="*/ 268536 h 268536"/>
                  <a:gd name="connsiteX4" fmla="*/ 0 w 10491788"/>
                  <a:gd name="connsiteY4" fmla="*/ 0 h 268536"/>
                  <a:gd name="connsiteX0" fmla="*/ 0 w 10802938"/>
                  <a:gd name="connsiteY0" fmla="*/ 0 h 268536"/>
                  <a:gd name="connsiteX1" fmla="*/ 10802938 w 10802938"/>
                  <a:gd name="connsiteY1" fmla="*/ 12700 h 268536"/>
                  <a:gd name="connsiteX2" fmla="*/ 10491788 w 10802938"/>
                  <a:gd name="connsiteY2" fmla="*/ 268536 h 268536"/>
                  <a:gd name="connsiteX3" fmla="*/ 0 w 10802938"/>
                  <a:gd name="connsiteY3" fmla="*/ 268536 h 268536"/>
                  <a:gd name="connsiteX4" fmla="*/ 0 w 10802938"/>
                  <a:gd name="connsiteY4" fmla="*/ 0 h 268536"/>
                  <a:gd name="connsiteX0" fmla="*/ 0 w 10802938"/>
                  <a:gd name="connsiteY0" fmla="*/ 0 h 268536"/>
                  <a:gd name="connsiteX1" fmla="*/ 10802938 w 10802938"/>
                  <a:gd name="connsiteY1" fmla="*/ 12700 h 268536"/>
                  <a:gd name="connsiteX2" fmla="*/ 10574338 w 10802938"/>
                  <a:gd name="connsiteY2" fmla="*/ 262186 h 268536"/>
                  <a:gd name="connsiteX3" fmla="*/ 0 w 10802938"/>
                  <a:gd name="connsiteY3" fmla="*/ 268536 h 268536"/>
                  <a:gd name="connsiteX4" fmla="*/ 0 w 10802938"/>
                  <a:gd name="connsiteY4" fmla="*/ 0 h 268536"/>
                  <a:gd name="connsiteX0" fmla="*/ 0 w 10825798"/>
                  <a:gd name="connsiteY0" fmla="*/ 2540 h 271076"/>
                  <a:gd name="connsiteX1" fmla="*/ 10825798 w 10825798"/>
                  <a:gd name="connsiteY1" fmla="*/ 0 h 271076"/>
                  <a:gd name="connsiteX2" fmla="*/ 10574338 w 10825798"/>
                  <a:gd name="connsiteY2" fmla="*/ 264726 h 271076"/>
                  <a:gd name="connsiteX3" fmla="*/ 0 w 10825798"/>
                  <a:gd name="connsiteY3" fmla="*/ 271076 h 271076"/>
                  <a:gd name="connsiteX4" fmla="*/ 0 w 10825798"/>
                  <a:gd name="connsiteY4" fmla="*/ 2540 h 271076"/>
                  <a:gd name="connsiteX0" fmla="*/ 0 w 10832148"/>
                  <a:gd name="connsiteY0" fmla="*/ 0 h 268536"/>
                  <a:gd name="connsiteX1" fmla="*/ 10832148 w 10832148"/>
                  <a:gd name="connsiteY1" fmla="*/ 10160 h 268536"/>
                  <a:gd name="connsiteX2" fmla="*/ 10574338 w 10832148"/>
                  <a:gd name="connsiteY2" fmla="*/ 262186 h 268536"/>
                  <a:gd name="connsiteX3" fmla="*/ 0 w 10832148"/>
                  <a:gd name="connsiteY3" fmla="*/ 268536 h 268536"/>
                  <a:gd name="connsiteX4" fmla="*/ 0 w 10832148"/>
                  <a:gd name="connsiteY4" fmla="*/ 0 h 268536"/>
                  <a:gd name="connsiteX0" fmla="*/ 0 w 10832148"/>
                  <a:gd name="connsiteY0" fmla="*/ 0 h 268536"/>
                  <a:gd name="connsiteX1" fmla="*/ 10832148 w 10832148"/>
                  <a:gd name="connsiteY1" fmla="*/ 10160 h 268536"/>
                  <a:gd name="connsiteX2" fmla="*/ 10576679 w 10832148"/>
                  <a:gd name="connsiteY2" fmla="*/ 266949 h 268536"/>
                  <a:gd name="connsiteX3" fmla="*/ 0 w 10832148"/>
                  <a:gd name="connsiteY3" fmla="*/ 268536 h 268536"/>
                  <a:gd name="connsiteX4" fmla="*/ 0 w 10832148"/>
                  <a:gd name="connsiteY4" fmla="*/ 0 h 26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2148" h="268536">
                    <a:moveTo>
                      <a:pt x="0" y="0"/>
                    </a:moveTo>
                    <a:lnTo>
                      <a:pt x="10832148" y="10160"/>
                    </a:lnTo>
                    <a:lnTo>
                      <a:pt x="10576679" y="266949"/>
                    </a:lnTo>
                    <a:lnTo>
                      <a:pt x="0" y="268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31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4367AB6-BB1A-2137-0D3B-D25BBAFA7060}"/>
                  </a:ext>
                </a:extLst>
              </p:cNvPr>
              <p:cNvSpPr/>
              <p:nvPr/>
            </p:nvSpPr>
            <p:spPr>
              <a:xfrm>
                <a:off x="2" y="338543"/>
                <a:ext cx="10625136" cy="45719"/>
              </a:xfrm>
              <a:prstGeom prst="rect">
                <a:avLst/>
              </a:prstGeom>
              <a:solidFill>
                <a:srgbClr val="008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55C99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65ED642-B075-58EC-0DA8-A45250177C86}"/>
                  </a:ext>
                </a:extLst>
              </p:cNvPr>
              <p:cNvSpPr/>
              <p:nvPr/>
            </p:nvSpPr>
            <p:spPr>
              <a:xfrm flipV="1">
                <a:off x="0" y="6678409"/>
                <a:ext cx="12192000" cy="180019"/>
              </a:xfrm>
              <a:prstGeom prst="rect">
                <a:avLst/>
              </a:prstGeom>
              <a:solidFill>
                <a:srgbClr val="255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55C99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099600-403D-AE54-9076-E793B4783718}"/>
                </a:ext>
              </a:extLst>
            </p:cNvPr>
            <p:cNvGrpSpPr/>
            <p:nvPr/>
          </p:nvGrpSpPr>
          <p:grpSpPr>
            <a:xfrm>
              <a:off x="10760228" y="44977"/>
              <a:ext cx="1358014" cy="611184"/>
              <a:chOff x="9162684" y="1272199"/>
              <a:chExt cx="1358014" cy="611184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92E1B43-E339-F281-7AC5-B886EF6FE0D0}"/>
                  </a:ext>
                </a:extLst>
              </p:cNvPr>
              <p:cNvSpPr/>
              <p:nvPr/>
            </p:nvSpPr>
            <p:spPr>
              <a:xfrm>
                <a:off x="9162684" y="1495372"/>
                <a:ext cx="172768" cy="169432"/>
              </a:xfrm>
              <a:prstGeom prst="ellipse">
                <a:avLst/>
              </a:prstGeom>
              <a:solidFill>
                <a:srgbClr val="B3001B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013AFB3-7394-81F8-E6AD-1BEEDBDEE6E9}"/>
                  </a:ext>
                </a:extLst>
              </p:cNvPr>
              <p:cNvSpPr/>
              <p:nvPr/>
            </p:nvSpPr>
            <p:spPr>
              <a:xfrm>
                <a:off x="9750247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A1651C4-A267-5AB1-E98D-C232814256D9}"/>
                  </a:ext>
                </a:extLst>
              </p:cNvPr>
              <p:cNvSpPr/>
              <p:nvPr/>
            </p:nvSpPr>
            <p:spPr>
              <a:xfrm>
                <a:off x="10049089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6643D45-7B51-AE5E-99B7-BF7C8A2677DF}"/>
                  </a:ext>
                </a:extLst>
              </p:cNvPr>
              <p:cNvSpPr/>
              <p:nvPr/>
            </p:nvSpPr>
            <p:spPr>
              <a:xfrm>
                <a:off x="9750248" y="1272199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F8298C6-084C-2891-08FB-40F7D1B487AC}"/>
                  </a:ext>
                </a:extLst>
              </p:cNvPr>
              <p:cNvSpPr/>
              <p:nvPr/>
            </p:nvSpPr>
            <p:spPr>
              <a:xfrm>
                <a:off x="9750248" y="1713951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2F04ED9-FCD2-F4E7-5939-9FF14B04AF20}"/>
                  </a:ext>
                </a:extLst>
              </p:cNvPr>
              <p:cNvSpPr/>
              <p:nvPr/>
            </p:nvSpPr>
            <p:spPr>
              <a:xfrm>
                <a:off x="10347930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0DF9B01-F3E4-502E-B394-53B0F0999B7C}"/>
                  </a:ext>
                </a:extLst>
              </p:cNvPr>
              <p:cNvSpPr/>
              <p:nvPr/>
            </p:nvSpPr>
            <p:spPr>
              <a:xfrm>
                <a:off x="9458262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037AC8D-5F3E-BC4A-9797-EEEDC57944BD}"/>
                  </a:ext>
                </a:extLst>
              </p:cNvPr>
              <p:cNvCxnSpPr>
                <a:cxnSpLocks/>
                <a:stCxn id="43" idx="6"/>
                <a:endCxn id="38" idx="2"/>
              </p:cNvCxnSpPr>
              <p:nvPr/>
            </p:nvCxnSpPr>
            <p:spPr>
              <a:xfrm>
                <a:off x="9631030" y="1580784"/>
                <a:ext cx="119217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3C9E7B0-536B-7577-2D0A-E3FDC7163F53}"/>
                  </a:ext>
                </a:extLst>
              </p:cNvPr>
              <p:cNvCxnSpPr>
                <a:cxnSpLocks/>
                <a:stCxn id="42" idx="2"/>
                <a:endCxn id="39" idx="6"/>
              </p:cNvCxnSpPr>
              <p:nvPr/>
            </p:nvCxnSpPr>
            <p:spPr>
              <a:xfrm flipH="1">
                <a:off x="10221857" y="1580784"/>
                <a:ext cx="126073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CFD519B-A336-8A1A-461F-C135E56AA691}"/>
                  </a:ext>
                </a:extLst>
              </p:cNvPr>
              <p:cNvCxnSpPr>
                <a:cxnSpLocks/>
                <a:stCxn id="39" idx="2"/>
                <a:endCxn id="38" idx="6"/>
              </p:cNvCxnSpPr>
              <p:nvPr/>
            </p:nvCxnSpPr>
            <p:spPr>
              <a:xfrm flipH="1">
                <a:off x="9923015" y="1580784"/>
                <a:ext cx="126074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E61E9AB-8DE5-9D24-F860-7FDD4D562112}"/>
                  </a:ext>
                </a:extLst>
              </p:cNvPr>
              <p:cNvCxnSpPr>
                <a:cxnSpLocks/>
                <a:stCxn id="37" idx="6"/>
                <a:endCxn id="43" idx="2"/>
              </p:cNvCxnSpPr>
              <p:nvPr/>
            </p:nvCxnSpPr>
            <p:spPr>
              <a:xfrm>
                <a:off x="9335452" y="1580088"/>
                <a:ext cx="122810" cy="696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0A63772-D70B-F6E9-D887-01F191A2AD2F}"/>
                  </a:ext>
                </a:extLst>
              </p:cNvPr>
              <p:cNvCxnSpPr>
                <a:cxnSpLocks/>
                <a:stCxn id="43" idx="7"/>
                <a:endCxn id="40" idx="3"/>
              </p:cNvCxnSpPr>
              <p:nvPr/>
            </p:nvCxnSpPr>
            <p:spPr>
              <a:xfrm flipV="1">
                <a:off x="9605729" y="1416818"/>
                <a:ext cx="169820" cy="10406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AC2E7D9-9436-8A31-021B-D0BFF02C056C}"/>
                  </a:ext>
                </a:extLst>
              </p:cNvPr>
              <p:cNvCxnSpPr>
                <a:cxnSpLocks/>
                <a:stCxn id="43" idx="5"/>
                <a:endCxn id="41" idx="1"/>
              </p:cNvCxnSpPr>
              <p:nvPr/>
            </p:nvCxnSpPr>
            <p:spPr>
              <a:xfrm>
                <a:off x="9605729" y="1640687"/>
                <a:ext cx="169820" cy="98077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B4C05602-FB80-80F3-355B-894188AF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91" y="1760314"/>
            <a:ext cx="5619440" cy="4646826"/>
          </a:xfrm>
        </p:spPr>
        <p:txBody>
          <a:bodyPr>
            <a:noAutofit/>
          </a:bodyPr>
          <a:lstStyle/>
          <a:p>
            <a:r>
              <a:rPr lang="en-US" sz="1600" dirty="0">
                <a:latin typeface="Univers" panose="020B0503020202020204" pitchFamily="34" charset="0"/>
              </a:rPr>
              <a:t>Significant molecular gas reservoirs found in ~20% of local ETGs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Univers Light" panose="020B0403020202020204" pitchFamily="34" charset="0"/>
              </a:rPr>
              <a:t>(Young et al. 2014, Davis et al. 2019).</a:t>
            </a:r>
            <a:endParaRPr lang="en-US" sz="1600" dirty="0">
              <a:latin typeface="Univers" panose="020B0503020202020204" pitchFamily="34" charset="0"/>
            </a:endParaRPr>
          </a:p>
          <a:p>
            <a:pPr lvl="1"/>
            <a:r>
              <a:rPr lang="en-US" sz="1400" dirty="0">
                <a:latin typeface="Univers" panose="020B0503020202020204" pitchFamily="34" charset="0"/>
              </a:rPr>
              <a:t>Many of these ETGs show signs of recent cold gas replenishment, but dominant physical driver is unresolved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en-US" sz="1600" dirty="0">
              <a:latin typeface="Univers" panose="020B0503020202020204" pitchFamily="34" charset="0"/>
            </a:endParaRPr>
          </a:p>
          <a:p>
            <a:r>
              <a:rPr lang="en-US" sz="1600" dirty="0">
                <a:latin typeface="Univers" panose="020B0503020202020204" pitchFamily="34" charset="0"/>
              </a:rPr>
              <a:t>Misalignments trace recent accretion/replenishment of misaligned gas</a:t>
            </a:r>
            <a:r>
              <a:rPr lang="en-US" sz="1600" dirty="0">
                <a:latin typeface="Univers Light" panose="020B040302020202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Univers Light" panose="020B0403020202020204" pitchFamily="34" charset="0"/>
              </a:rPr>
              <a:t>(Bryant et al. 2019,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Univers Light" panose="020B0403020202020204" pitchFamily="34" charset="0"/>
              </a:rPr>
              <a:t>Khim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Univers Light" panose="020B0403020202020204" pitchFamily="34" charset="0"/>
              </a:rPr>
              <a:t> et al. 2021). 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latin typeface="Univers" panose="020B0503020202020204" pitchFamily="34" charset="0"/>
              </a:rPr>
              <a:t>Transient phenomenon with expected lifetimes of ~0.1 </a:t>
            </a:r>
            <a:r>
              <a:rPr lang="en-US" sz="1400" dirty="0" err="1">
                <a:solidFill>
                  <a:srgbClr val="C00000"/>
                </a:solidFill>
                <a:latin typeface="Univers" panose="020B0503020202020204" pitchFamily="34" charset="0"/>
              </a:rPr>
              <a:t>Gyr</a:t>
            </a:r>
            <a:r>
              <a:rPr lang="en-US" sz="1400" dirty="0">
                <a:solidFill>
                  <a:srgbClr val="C00000"/>
                </a:solidFill>
                <a:latin typeface="Univers" panose="020B0503020202020204" pitchFamily="34" charset="0"/>
              </a:rPr>
              <a:t> for a typical ETG</a:t>
            </a:r>
            <a:r>
              <a:rPr lang="en-US" sz="1400" dirty="0">
                <a:latin typeface="Univers" panose="020B0503020202020204" pitchFamily="34" charset="0"/>
              </a:rPr>
              <a:t>.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Univers Light" panose="020B0403020202020204" pitchFamily="34" charset="0"/>
            </a:endParaRPr>
          </a:p>
          <a:p>
            <a:pPr lvl="1"/>
            <a:r>
              <a:rPr lang="en-US" sz="1400" dirty="0">
                <a:latin typeface="Univers" panose="020B0503020202020204" pitchFamily="34" charset="0"/>
              </a:rPr>
              <a:t>Seen in 30 – 40% of H⍺-detected ETGs, and ~7% of LTGs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Univers Light" panose="020B0403020202020204" pitchFamily="34" charset="0"/>
              </a:rPr>
              <a:t>(Davis et al. 2011, Bryant et al. 2019).</a:t>
            </a:r>
            <a:endParaRPr lang="en-US" sz="1400" dirty="0">
              <a:latin typeface="Univers Light" panose="020B0403020202020204" pitchFamily="34" charset="0"/>
            </a:endParaRPr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54A7930-2E3D-E4C4-6A77-C7AA6C5C50F3}"/>
              </a:ext>
            </a:extLst>
          </p:cNvPr>
          <p:cNvSpPr/>
          <p:nvPr/>
        </p:nvSpPr>
        <p:spPr>
          <a:xfrm>
            <a:off x="11059385" y="268861"/>
            <a:ext cx="172768" cy="1694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3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ADC0B65-D870-A5DF-9637-D6EF308EEF12}"/>
              </a:ext>
            </a:extLst>
          </p:cNvPr>
          <p:cNvSpPr/>
          <p:nvPr/>
        </p:nvSpPr>
        <p:spPr>
          <a:xfrm>
            <a:off x="10760235" y="268150"/>
            <a:ext cx="172768" cy="169432"/>
          </a:xfrm>
          <a:prstGeom prst="ellipse">
            <a:avLst/>
          </a:prstGeom>
          <a:solidFill>
            <a:srgbClr val="C00000"/>
          </a:solidFill>
          <a:ln w="28575">
            <a:solidFill>
              <a:srgbClr val="1C3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FF8AD71-7FD6-CBA3-498D-FBFCEF5B9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331" y="1638279"/>
            <a:ext cx="5887772" cy="37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341957D-30FE-5D7E-9B99-B949F5A00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7B33D-FD91-16AD-92CC-A1848A3B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369" y="6496563"/>
            <a:ext cx="898304" cy="300448"/>
          </a:xfrm>
        </p:spPr>
        <p:txBody>
          <a:bodyPr/>
          <a:lstStyle/>
          <a:p>
            <a:fld id="{6CB39E08-E0E5-4B1A-8F7D-08FE7678A3B6}" type="slidenum">
              <a:rPr lang="en-US" smtClean="0"/>
              <a:t>3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2950EC-6A44-F02C-D6A7-25B022FE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748385"/>
          </a:xfrm>
        </p:spPr>
        <p:txBody>
          <a:bodyPr/>
          <a:lstStyle/>
          <a:p>
            <a:r>
              <a:rPr lang="en-US" dirty="0">
                <a:solidFill>
                  <a:srgbClr val="B3001B"/>
                </a:solidFill>
                <a:latin typeface="Univers" panose="020B0503020202020204" pitchFamily="34" charset="0"/>
              </a:rPr>
              <a:t>Misalignment relaxation timescales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F59A45-6106-F93F-5029-8C28F4A47C28}"/>
              </a:ext>
            </a:extLst>
          </p:cNvPr>
          <p:cNvCxnSpPr/>
          <p:nvPr/>
        </p:nvCxnSpPr>
        <p:spPr>
          <a:xfrm>
            <a:off x="639780" y="652097"/>
            <a:ext cx="4876437" cy="0"/>
          </a:xfrm>
          <a:prstGeom prst="line">
            <a:avLst/>
          </a:prstGeom>
          <a:ln w="19050">
            <a:solidFill>
              <a:srgbClr val="1C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2E8D94A3-2DD6-804B-D914-E9FD123B5764}"/>
              </a:ext>
            </a:extLst>
          </p:cNvPr>
          <p:cNvSpPr txBox="1">
            <a:spLocks/>
          </p:cNvSpPr>
          <p:nvPr/>
        </p:nvSpPr>
        <p:spPr>
          <a:xfrm>
            <a:off x="189162" y="6002684"/>
            <a:ext cx="5317631" cy="565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Schematic of a misalignment relaxation</a:t>
            </a:r>
          </a:p>
          <a:p>
            <a:pPr algn="r">
              <a:lnSpc>
                <a:spcPct val="100000"/>
              </a:lnSpc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FC2CDF-D33C-931A-CF3D-C2A1FB124DA1}"/>
              </a:ext>
            </a:extLst>
          </p:cNvPr>
          <p:cNvGrpSpPr/>
          <p:nvPr/>
        </p:nvGrpSpPr>
        <p:grpSpPr>
          <a:xfrm>
            <a:off x="0" y="-9989"/>
            <a:ext cx="12192000" cy="6868417"/>
            <a:chOff x="0" y="-9989"/>
            <a:chExt cx="12192000" cy="686841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E935614-98E1-018C-181C-58C5A63C7FD7}"/>
                </a:ext>
              </a:extLst>
            </p:cNvPr>
            <p:cNvGrpSpPr/>
            <p:nvPr/>
          </p:nvGrpSpPr>
          <p:grpSpPr>
            <a:xfrm>
              <a:off x="0" y="-9989"/>
              <a:ext cx="12192000" cy="6868417"/>
              <a:chOff x="0" y="-9989"/>
              <a:chExt cx="12192000" cy="6868417"/>
            </a:xfrm>
          </p:grpSpPr>
          <p:sp>
            <p:nvSpPr>
              <p:cNvPr id="50" name="Rectangle: Top Corners Snipped 4">
                <a:extLst>
                  <a:ext uri="{FF2B5EF4-FFF2-40B4-BE49-F238E27FC236}">
                    <a16:creationId xmlns:a16="http://schemas.microsoft.com/office/drawing/2014/main" id="{55BDB8C1-0E7F-33FD-38B6-73FF4EB24919}"/>
                  </a:ext>
                </a:extLst>
              </p:cNvPr>
              <p:cNvSpPr/>
              <p:nvPr/>
            </p:nvSpPr>
            <p:spPr>
              <a:xfrm rot="16200000">
                <a:off x="11044968" y="-423132"/>
                <a:ext cx="727200" cy="1566861"/>
              </a:xfrm>
              <a:prstGeom prst="snip2SameRect">
                <a:avLst>
                  <a:gd name="adj1" fmla="val 46707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30">
                <a:extLst>
                  <a:ext uri="{FF2B5EF4-FFF2-40B4-BE49-F238E27FC236}">
                    <a16:creationId xmlns:a16="http://schemas.microsoft.com/office/drawing/2014/main" id="{D0F0F7A8-C319-9CC0-458B-28A160CB046A}"/>
                  </a:ext>
                </a:extLst>
              </p:cNvPr>
              <p:cNvSpPr/>
              <p:nvPr/>
            </p:nvSpPr>
            <p:spPr>
              <a:xfrm>
                <a:off x="0" y="-9989"/>
                <a:ext cx="10965656" cy="268536"/>
              </a:xfrm>
              <a:custGeom>
                <a:avLst/>
                <a:gdLst>
                  <a:gd name="connsiteX0" fmla="*/ 0 w 10491788"/>
                  <a:gd name="connsiteY0" fmla="*/ 0 h 268536"/>
                  <a:gd name="connsiteX1" fmla="*/ 10491788 w 10491788"/>
                  <a:gd name="connsiteY1" fmla="*/ 0 h 268536"/>
                  <a:gd name="connsiteX2" fmla="*/ 10491788 w 10491788"/>
                  <a:gd name="connsiteY2" fmla="*/ 268536 h 268536"/>
                  <a:gd name="connsiteX3" fmla="*/ 0 w 10491788"/>
                  <a:gd name="connsiteY3" fmla="*/ 268536 h 268536"/>
                  <a:gd name="connsiteX4" fmla="*/ 0 w 10491788"/>
                  <a:gd name="connsiteY4" fmla="*/ 0 h 268536"/>
                  <a:gd name="connsiteX0" fmla="*/ 0 w 10802938"/>
                  <a:gd name="connsiteY0" fmla="*/ 0 h 268536"/>
                  <a:gd name="connsiteX1" fmla="*/ 10802938 w 10802938"/>
                  <a:gd name="connsiteY1" fmla="*/ 12700 h 268536"/>
                  <a:gd name="connsiteX2" fmla="*/ 10491788 w 10802938"/>
                  <a:gd name="connsiteY2" fmla="*/ 268536 h 268536"/>
                  <a:gd name="connsiteX3" fmla="*/ 0 w 10802938"/>
                  <a:gd name="connsiteY3" fmla="*/ 268536 h 268536"/>
                  <a:gd name="connsiteX4" fmla="*/ 0 w 10802938"/>
                  <a:gd name="connsiteY4" fmla="*/ 0 h 268536"/>
                  <a:gd name="connsiteX0" fmla="*/ 0 w 10802938"/>
                  <a:gd name="connsiteY0" fmla="*/ 0 h 268536"/>
                  <a:gd name="connsiteX1" fmla="*/ 10802938 w 10802938"/>
                  <a:gd name="connsiteY1" fmla="*/ 12700 h 268536"/>
                  <a:gd name="connsiteX2" fmla="*/ 10574338 w 10802938"/>
                  <a:gd name="connsiteY2" fmla="*/ 262186 h 268536"/>
                  <a:gd name="connsiteX3" fmla="*/ 0 w 10802938"/>
                  <a:gd name="connsiteY3" fmla="*/ 268536 h 268536"/>
                  <a:gd name="connsiteX4" fmla="*/ 0 w 10802938"/>
                  <a:gd name="connsiteY4" fmla="*/ 0 h 268536"/>
                  <a:gd name="connsiteX0" fmla="*/ 0 w 10825798"/>
                  <a:gd name="connsiteY0" fmla="*/ 2540 h 271076"/>
                  <a:gd name="connsiteX1" fmla="*/ 10825798 w 10825798"/>
                  <a:gd name="connsiteY1" fmla="*/ 0 h 271076"/>
                  <a:gd name="connsiteX2" fmla="*/ 10574338 w 10825798"/>
                  <a:gd name="connsiteY2" fmla="*/ 264726 h 271076"/>
                  <a:gd name="connsiteX3" fmla="*/ 0 w 10825798"/>
                  <a:gd name="connsiteY3" fmla="*/ 271076 h 271076"/>
                  <a:gd name="connsiteX4" fmla="*/ 0 w 10825798"/>
                  <a:gd name="connsiteY4" fmla="*/ 2540 h 271076"/>
                  <a:gd name="connsiteX0" fmla="*/ 0 w 10832148"/>
                  <a:gd name="connsiteY0" fmla="*/ 0 h 268536"/>
                  <a:gd name="connsiteX1" fmla="*/ 10832148 w 10832148"/>
                  <a:gd name="connsiteY1" fmla="*/ 10160 h 268536"/>
                  <a:gd name="connsiteX2" fmla="*/ 10574338 w 10832148"/>
                  <a:gd name="connsiteY2" fmla="*/ 262186 h 268536"/>
                  <a:gd name="connsiteX3" fmla="*/ 0 w 10832148"/>
                  <a:gd name="connsiteY3" fmla="*/ 268536 h 268536"/>
                  <a:gd name="connsiteX4" fmla="*/ 0 w 10832148"/>
                  <a:gd name="connsiteY4" fmla="*/ 0 h 268536"/>
                  <a:gd name="connsiteX0" fmla="*/ 0 w 10832148"/>
                  <a:gd name="connsiteY0" fmla="*/ 0 h 268536"/>
                  <a:gd name="connsiteX1" fmla="*/ 10832148 w 10832148"/>
                  <a:gd name="connsiteY1" fmla="*/ 10160 h 268536"/>
                  <a:gd name="connsiteX2" fmla="*/ 10576679 w 10832148"/>
                  <a:gd name="connsiteY2" fmla="*/ 266949 h 268536"/>
                  <a:gd name="connsiteX3" fmla="*/ 0 w 10832148"/>
                  <a:gd name="connsiteY3" fmla="*/ 268536 h 268536"/>
                  <a:gd name="connsiteX4" fmla="*/ 0 w 10832148"/>
                  <a:gd name="connsiteY4" fmla="*/ 0 h 26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2148" h="268536">
                    <a:moveTo>
                      <a:pt x="0" y="0"/>
                    </a:moveTo>
                    <a:lnTo>
                      <a:pt x="10832148" y="10160"/>
                    </a:lnTo>
                    <a:lnTo>
                      <a:pt x="10576679" y="266949"/>
                    </a:lnTo>
                    <a:lnTo>
                      <a:pt x="0" y="268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31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D064B51-72B7-2D73-645C-6324830918C0}"/>
                  </a:ext>
                </a:extLst>
              </p:cNvPr>
              <p:cNvSpPr/>
              <p:nvPr/>
            </p:nvSpPr>
            <p:spPr>
              <a:xfrm>
                <a:off x="2" y="338543"/>
                <a:ext cx="10625136" cy="45719"/>
              </a:xfrm>
              <a:prstGeom prst="rect">
                <a:avLst/>
              </a:prstGeom>
              <a:solidFill>
                <a:srgbClr val="008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55C99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A40935E-4838-B3D1-0252-4CA726371267}"/>
                  </a:ext>
                </a:extLst>
              </p:cNvPr>
              <p:cNvSpPr/>
              <p:nvPr/>
            </p:nvSpPr>
            <p:spPr>
              <a:xfrm flipV="1">
                <a:off x="0" y="6678409"/>
                <a:ext cx="12192000" cy="180019"/>
              </a:xfrm>
              <a:prstGeom prst="rect">
                <a:avLst/>
              </a:prstGeom>
              <a:solidFill>
                <a:srgbClr val="255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55C99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CF2E21D-29F1-B5C4-F25A-896D09628F8F}"/>
                </a:ext>
              </a:extLst>
            </p:cNvPr>
            <p:cNvGrpSpPr/>
            <p:nvPr/>
          </p:nvGrpSpPr>
          <p:grpSpPr>
            <a:xfrm>
              <a:off x="10760228" y="44977"/>
              <a:ext cx="1358014" cy="611184"/>
              <a:chOff x="9162684" y="1272199"/>
              <a:chExt cx="1358014" cy="611184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FD34B35-6992-305F-C84F-3E349AC2E484}"/>
                  </a:ext>
                </a:extLst>
              </p:cNvPr>
              <p:cNvSpPr/>
              <p:nvPr/>
            </p:nvSpPr>
            <p:spPr>
              <a:xfrm>
                <a:off x="9162684" y="1495372"/>
                <a:ext cx="172768" cy="169432"/>
              </a:xfrm>
              <a:prstGeom prst="ellipse">
                <a:avLst/>
              </a:prstGeom>
              <a:solidFill>
                <a:srgbClr val="B3001B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3C85868-F9B3-954C-8E0B-B5B0C0B39D37}"/>
                  </a:ext>
                </a:extLst>
              </p:cNvPr>
              <p:cNvSpPr/>
              <p:nvPr/>
            </p:nvSpPr>
            <p:spPr>
              <a:xfrm>
                <a:off x="9750247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696BF1C-E708-961D-F1A8-D8699F17F95E}"/>
                  </a:ext>
                </a:extLst>
              </p:cNvPr>
              <p:cNvSpPr/>
              <p:nvPr/>
            </p:nvSpPr>
            <p:spPr>
              <a:xfrm>
                <a:off x="10049089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C403D22-319D-19D9-85D4-9811313D8429}"/>
                  </a:ext>
                </a:extLst>
              </p:cNvPr>
              <p:cNvSpPr/>
              <p:nvPr/>
            </p:nvSpPr>
            <p:spPr>
              <a:xfrm>
                <a:off x="9750248" y="1272199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43EDC3B-4312-F921-AD95-60B712601383}"/>
                  </a:ext>
                </a:extLst>
              </p:cNvPr>
              <p:cNvSpPr/>
              <p:nvPr/>
            </p:nvSpPr>
            <p:spPr>
              <a:xfrm>
                <a:off x="9750248" y="1713951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8BADBDE-0B50-C20D-3D03-0D007EAB9CE0}"/>
                  </a:ext>
                </a:extLst>
              </p:cNvPr>
              <p:cNvSpPr/>
              <p:nvPr/>
            </p:nvSpPr>
            <p:spPr>
              <a:xfrm>
                <a:off x="10347930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2061B27-570E-14B5-70A2-F10BABC9ADD9}"/>
                  </a:ext>
                </a:extLst>
              </p:cNvPr>
              <p:cNvSpPr/>
              <p:nvPr/>
            </p:nvSpPr>
            <p:spPr>
              <a:xfrm>
                <a:off x="9458262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73338A0-F613-4B79-6B86-FA4953868315}"/>
                  </a:ext>
                </a:extLst>
              </p:cNvPr>
              <p:cNvCxnSpPr>
                <a:cxnSpLocks/>
                <a:stCxn id="43" idx="6"/>
                <a:endCxn id="38" idx="2"/>
              </p:cNvCxnSpPr>
              <p:nvPr/>
            </p:nvCxnSpPr>
            <p:spPr>
              <a:xfrm>
                <a:off x="9631030" y="1580784"/>
                <a:ext cx="119217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A8FF60C-E95E-3867-1A6C-FFF712796644}"/>
                  </a:ext>
                </a:extLst>
              </p:cNvPr>
              <p:cNvCxnSpPr>
                <a:cxnSpLocks/>
                <a:stCxn id="42" idx="2"/>
                <a:endCxn id="39" idx="6"/>
              </p:cNvCxnSpPr>
              <p:nvPr/>
            </p:nvCxnSpPr>
            <p:spPr>
              <a:xfrm flipH="1">
                <a:off x="10221857" y="1580784"/>
                <a:ext cx="126073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E370C0B-248C-01BD-E0DC-DDA085A06143}"/>
                  </a:ext>
                </a:extLst>
              </p:cNvPr>
              <p:cNvCxnSpPr>
                <a:cxnSpLocks/>
                <a:stCxn id="39" idx="2"/>
                <a:endCxn id="38" idx="6"/>
              </p:cNvCxnSpPr>
              <p:nvPr/>
            </p:nvCxnSpPr>
            <p:spPr>
              <a:xfrm flipH="1">
                <a:off x="9923015" y="1580784"/>
                <a:ext cx="126074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2280212-2BD2-CA0E-BD7D-2CF06B89C6F6}"/>
                  </a:ext>
                </a:extLst>
              </p:cNvPr>
              <p:cNvCxnSpPr>
                <a:cxnSpLocks/>
                <a:stCxn id="37" idx="6"/>
                <a:endCxn id="43" idx="2"/>
              </p:cNvCxnSpPr>
              <p:nvPr/>
            </p:nvCxnSpPr>
            <p:spPr>
              <a:xfrm>
                <a:off x="9335452" y="1580088"/>
                <a:ext cx="122810" cy="696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D0DDB49-EF32-C39D-E855-9EAE134545FE}"/>
                  </a:ext>
                </a:extLst>
              </p:cNvPr>
              <p:cNvCxnSpPr>
                <a:cxnSpLocks/>
                <a:stCxn id="43" idx="7"/>
                <a:endCxn id="40" idx="3"/>
              </p:cNvCxnSpPr>
              <p:nvPr/>
            </p:nvCxnSpPr>
            <p:spPr>
              <a:xfrm flipV="1">
                <a:off x="9605729" y="1416818"/>
                <a:ext cx="169820" cy="10406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2F7101C-E887-0AB5-A620-95C5B722C88E}"/>
                  </a:ext>
                </a:extLst>
              </p:cNvPr>
              <p:cNvCxnSpPr>
                <a:cxnSpLocks/>
                <a:stCxn id="43" idx="5"/>
                <a:endCxn id="41" idx="1"/>
              </p:cNvCxnSpPr>
              <p:nvPr/>
            </p:nvCxnSpPr>
            <p:spPr>
              <a:xfrm>
                <a:off x="9605729" y="1640687"/>
                <a:ext cx="169820" cy="98077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90D4531B-62F1-B18E-C12B-E0103B080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764" y="1556113"/>
            <a:ext cx="5436578" cy="1157766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Univers Light" panose="020B0403020202020204" pitchFamily="34" charset="0"/>
              </a:rPr>
              <a:t>Unstable misalignments ‘relax’ into the galactic plane, either returning to co-rotation or forming counter-rotation.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00BA6A6-429B-21B3-29EE-2CEAAF78EDA4}"/>
              </a:ext>
            </a:extLst>
          </p:cNvPr>
          <p:cNvGrpSpPr/>
          <p:nvPr/>
        </p:nvGrpSpPr>
        <p:grpSpPr>
          <a:xfrm>
            <a:off x="308658" y="1377387"/>
            <a:ext cx="6207889" cy="4491384"/>
            <a:chOff x="5516217" y="1160094"/>
            <a:chExt cx="6442681" cy="461104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32A1044-278F-4D02-8A23-104233AF212E}"/>
                </a:ext>
              </a:extLst>
            </p:cNvPr>
            <p:cNvGrpSpPr/>
            <p:nvPr/>
          </p:nvGrpSpPr>
          <p:grpSpPr>
            <a:xfrm>
              <a:off x="5516217" y="1160094"/>
              <a:ext cx="6442681" cy="4374671"/>
              <a:chOff x="4718184" y="796397"/>
              <a:chExt cx="7442968" cy="453292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81DAEBA-4DAE-F0E2-1F91-B9D13E94F378}"/>
                  </a:ext>
                </a:extLst>
              </p:cNvPr>
              <p:cNvGrpSpPr/>
              <p:nvPr/>
            </p:nvGrpSpPr>
            <p:grpSpPr>
              <a:xfrm>
                <a:off x="4718184" y="796397"/>
                <a:ext cx="7442968" cy="4532923"/>
                <a:chOff x="4803518" y="1729394"/>
                <a:chExt cx="7442968" cy="4532923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6BB24DB-23CB-B33A-F9E9-B5342B06A454}"/>
                    </a:ext>
                  </a:extLst>
                </p:cNvPr>
                <p:cNvGrpSpPr/>
                <p:nvPr/>
              </p:nvGrpSpPr>
              <p:grpSpPr>
                <a:xfrm>
                  <a:off x="4803518" y="1729394"/>
                  <a:ext cx="6284511" cy="4532923"/>
                  <a:chOff x="4533819" y="1323363"/>
                  <a:chExt cx="6843940" cy="4936432"/>
                </a:xfrm>
              </p:grpSpPr>
              <p:pic>
                <p:nvPicPr>
                  <p:cNvPr id="26" name="Picture 25">
                    <a:extLst>
                      <a:ext uri="{FF2B5EF4-FFF2-40B4-BE49-F238E27FC236}">
                        <a16:creationId xmlns:a16="http://schemas.microsoft.com/office/drawing/2014/main" id="{16462B08-C7DF-8D83-292F-681372346A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533819" y="2321507"/>
                    <a:ext cx="3431308" cy="2967789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>
                    <a:extLst>
                      <a:ext uri="{FF2B5EF4-FFF2-40B4-BE49-F238E27FC236}">
                        <a16:creationId xmlns:a16="http://schemas.microsoft.com/office/drawing/2014/main" id="{B55C212E-1ECA-0585-864D-E79B0AB047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474" t="7285" r="9190" b="2422"/>
                  <a:stretch/>
                </p:blipFill>
                <p:spPr>
                  <a:xfrm>
                    <a:off x="8355035" y="3459863"/>
                    <a:ext cx="2963767" cy="2799932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622760F0-2BD8-C7B0-E73F-D8100557B7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4632" t="5977" r="8144" b="13656"/>
                  <a:stretch/>
                </p:blipFill>
                <p:spPr>
                  <a:xfrm>
                    <a:off x="8296078" y="1323363"/>
                    <a:ext cx="3081681" cy="2161031"/>
                  </a:xfrm>
                  <a:prstGeom prst="rect">
                    <a:avLst/>
                  </a:prstGeom>
                </p:spPr>
              </p:pic>
              <p:sp>
                <p:nvSpPr>
                  <p:cNvPr id="30" name="Arrow: Right 44">
                    <a:extLst>
                      <a:ext uri="{FF2B5EF4-FFF2-40B4-BE49-F238E27FC236}">
                        <a16:creationId xmlns:a16="http://schemas.microsoft.com/office/drawing/2014/main" id="{DB15BAAF-9071-7AB7-0CE9-A4DC397F8574}"/>
                      </a:ext>
                    </a:extLst>
                  </p:cNvPr>
                  <p:cNvSpPr/>
                  <p:nvPr/>
                </p:nvSpPr>
                <p:spPr>
                  <a:xfrm rot="20725820">
                    <a:off x="7805875" y="3285830"/>
                    <a:ext cx="414922" cy="188131"/>
                  </a:xfrm>
                  <a:prstGeom prst="rightArrow">
                    <a:avLst/>
                  </a:prstGeom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2" name="Subtitle 2">
                  <a:extLst>
                    <a:ext uri="{FF2B5EF4-FFF2-40B4-BE49-F238E27FC236}">
                      <a16:creationId xmlns:a16="http://schemas.microsoft.com/office/drawing/2014/main" id="{B81C6A19-CC3E-9B20-739E-C2DD39A7017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038370" y="1919518"/>
                  <a:ext cx="3081680" cy="33969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en-US" sz="1400" u="sng" dirty="0">
                      <a:solidFill>
                        <a:srgbClr val="0070C0"/>
                      </a:solidFill>
                      <a:latin typeface="Univers" panose="020B0503020202020204" pitchFamily="34" charset="0"/>
                    </a:rPr>
                    <a:t>Stable</a:t>
                  </a:r>
                  <a:r>
                    <a:rPr lang="en-US" sz="1400" dirty="0">
                      <a:solidFill>
                        <a:srgbClr val="0070C0"/>
                      </a:solidFill>
                      <a:latin typeface="Univers" panose="020B0503020202020204" pitchFamily="34" charset="0"/>
                    </a:rPr>
                    <a:t> co-rotation</a:t>
                  </a:r>
                </a:p>
                <a:p>
                  <a:pPr algn="ctr">
                    <a:lnSpc>
                      <a:spcPct val="100000"/>
                    </a:lnSpc>
                  </a:pPr>
                  <a:endParaRPr lang="en-US" sz="1400" dirty="0">
                    <a:solidFill>
                      <a:srgbClr val="0070C0"/>
                    </a:solidFill>
                    <a:latin typeface="Univers" panose="020B0503020202020204" pitchFamily="34" charset="0"/>
                  </a:endParaRPr>
                </a:p>
              </p:txBody>
            </p:sp>
            <p:sp>
              <p:nvSpPr>
                <p:cNvPr id="25" name="Subtitle 2">
                  <a:extLst>
                    <a:ext uri="{FF2B5EF4-FFF2-40B4-BE49-F238E27FC236}">
                      <a16:creationId xmlns:a16="http://schemas.microsoft.com/office/drawing/2014/main" id="{E34ADF48-67E0-29AC-0458-065AF765345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164806" y="5642800"/>
                  <a:ext cx="3081680" cy="33969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en-US" sz="1400" u="sng" dirty="0">
                      <a:solidFill>
                        <a:srgbClr val="C00000"/>
                      </a:solidFill>
                      <a:latin typeface="Univers" panose="020B0503020202020204" pitchFamily="34" charset="0"/>
                    </a:rPr>
                    <a:t>Stable</a:t>
                  </a:r>
                  <a:r>
                    <a:rPr lang="en-US" sz="1400" dirty="0">
                      <a:solidFill>
                        <a:srgbClr val="C00000"/>
                      </a:solidFill>
                      <a:latin typeface="Univers" panose="020B0503020202020204" pitchFamily="34" charset="0"/>
                    </a:rPr>
                    <a:t> counter-rotation</a:t>
                  </a:r>
                </a:p>
                <a:p>
                  <a:pPr algn="ctr">
                    <a:lnSpc>
                      <a:spcPct val="100000"/>
                    </a:lnSpc>
                  </a:pPr>
                  <a:endParaRPr lang="en-US" sz="1400" dirty="0">
                    <a:solidFill>
                      <a:srgbClr val="C00000"/>
                    </a:solidFill>
                    <a:latin typeface="Univers" panose="020B0503020202020204" pitchFamily="34" charset="0"/>
                  </a:endParaRPr>
                </a:p>
              </p:txBody>
            </p:sp>
          </p:grpSp>
          <p:sp>
            <p:nvSpPr>
              <p:cNvPr id="13" name="Arrow: U-Turn 29">
                <a:extLst>
                  <a:ext uri="{FF2B5EF4-FFF2-40B4-BE49-F238E27FC236}">
                    <a16:creationId xmlns:a16="http://schemas.microsoft.com/office/drawing/2014/main" id="{77CAEA9D-5D3D-656A-0888-F75D0AD6A0AF}"/>
                  </a:ext>
                </a:extLst>
              </p:cNvPr>
              <p:cNvSpPr/>
              <p:nvPr/>
            </p:nvSpPr>
            <p:spPr>
              <a:xfrm rot="20299776">
                <a:off x="6957366" y="2242151"/>
                <a:ext cx="257005" cy="511683"/>
              </a:xfrm>
              <a:custGeom>
                <a:avLst/>
                <a:gdLst>
                  <a:gd name="connsiteX0" fmla="*/ 0 w 1624962"/>
                  <a:gd name="connsiteY0" fmla="*/ 1409965 h 1409965"/>
                  <a:gd name="connsiteX1" fmla="*/ 0 w 1624962"/>
                  <a:gd name="connsiteY1" fmla="*/ 616860 h 1409965"/>
                  <a:gd name="connsiteX2" fmla="*/ 616860 w 1624962"/>
                  <a:gd name="connsiteY2" fmla="*/ 0 h 1409965"/>
                  <a:gd name="connsiteX3" fmla="*/ 903419 w 1624962"/>
                  <a:gd name="connsiteY3" fmla="*/ 0 h 1409965"/>
                  <a:gd name="connsiteX4" fmla="*/ 1520279 w 1624962"/>
                  <a:gd name="connsiteY4" fmla="*/ 616860 h 1409965"/>
                  <a:gd name="connsiteX5" fmla="*/ 1520279 w 1624962"/>
                  <a:gd name="connsiteY5" fmla="*/ 894143 h 1409965"/>
                  <a:gd name="connsiteX6" fmla="*/ 1624962 w 1624962"/>
                  <a:gd name="connsiteY6" fmla="*/ 894143 h 1409965"/>
                  <a:gd name="connsiteX7" fmla="*/ 1470218 w 1624962"/>
                  <a:gd name="connsiteY7" fmla="*/ 1132131 h 1409965"/>
                  <a:gd name="connsiteX8" fmla="*/ 1315475 w 1624962"/>
                  <a:gd name="connsiteY8" fmla="*/ 894143 h 1409965"/>
                  <a:gd name="connsiteX9" fmla="*/ 1420158 w 1624962"/>
                  <a:gd name="connsiteY9" fmla="*/ 894143 h 1409965"/>
                  <a:gd name="connsiteX10" fmla="*/ 1420158 w 1624962"/>
                  <a:gd name="connsiteY10" fmla="*/ 616860 h 1409965"/>
                  <a:gd name="connsiteX11" fmla="*/ 903420 w 1624962"/>
                  <a:gd name="connsiteY11" fmla="*/ 100122 h 1409965"/>
                  <a:gd name="connsiteX12" fmla="*/ 616860 w 1624962"/>
                  <a:gd name="connsiteY12" fmla="*/ 100122 h 1409965"/>
                  <a:gd name="connsiteX13" fmla="*/ 100122 w 1624962"/>
                  <a:gd name="connsiteY13" fmla="*/ 616860 h 1409965"/>
                  <a:gd name="connsiteX14" fmla="*/ 100122 w 1624962"/>
                  <a:gd name="connsiteY14" fmla="*/ 1409965 h 1409965"/>
                  <a:gd name="connsiteX15" fmla="*/ 0 w 1624962"/>
                  <a:gd name="connsiteY15" fmla="*/ 1409965 h 1409965"/>
                  <a:gd name="connsiteX0" fmla="*/ 0 w 1624962"/>
                  <a:gd name="connsiteY0" fmla="*/ 1409965 h 1409965"/>
                  <a:gd name="connsiteX1" fmla="*/ 0 w 1624962"/>
                  <a:gd name="connsiteY1" fmla="*/ 616860 h 1409965"/>
                  <a:gd name="connsiteX2" fmla="*/ 616860 w 1624962"/>
                  <a:gd name="connsiteY2" fmla="*/ 0 h 1409965"/>
                  <a:gd name="connsiteX3" fmla="*/ 903419 w 1624962"/>
                  <a:gd name="connsiteY3" fmla="*/ 0 h 1409965"/>
                  <a:gd name="connsiteX4" fmla="*/ 1520279 w 1624962"/>
                  <a:gd name="connsiteY4" fmla="*/ 616860 h 1409965"/>
                  <a:gd name="connsiteX5" fmla="*/ 1520279 w 1624962"/>
                  <a:gd name="connsiteY5" fmla="*/ 894143 h 1409965"/>
                  <a:gd name="connsiteX6" fmla="*/ 1624962 w 1624962"/>
                  <a:gd name="connsiteY6" fmla="*/ 894143 h 1409965"/>
                  <a:gd name="connsiteX7" fmla="*/ 1470218 w 1624962"/>
                  <a:gd name="connsiteY7" fmla="*/ 1132131 h 1409965"/>
                  <a:gd name="connsiteX8" fmla="*/ 1315475 w 1624962"/>
                  <a:gd name="connsiteY8" fmla="*/ 894143 h 1409965"/>
                  <a:gd name="connsiteX9" fmla="*/ 1420158 w 1624962"/>
                  <a:gd name="connsiteY9" fmla="*/ 894143 h 1409965"/>
                  <a:gd name="connsiteX10" fmla="*/ 1420158 w 1624962"/>
                  <a:gd name="connsiteY10" fmla="*/ 616860 h 1409965"/>
                  <a:gd name="connsiteX11" fmla="*/ 903420 w 1624962"/>
                  <a:gd name="connsiteY11" fmla="*/ 100122 h 1409965"/>
                  <a:gd name="connsiteX12" fmla="*/ 616860 w 1624962"/>
                  <a:gd name="connsiteY12" fmla="*/ 100122 h 1409965"/>
                  <a:gd name="connsiteX13" fmla="*/ 100122 w 1624962"/>
                  <a:gd name="connsiteY13" fmla="*/ 616860 h 1409965"/>
                  <a:gd name="connsiteX14" fmla="*/ 0 w 1624962"/>
                  <a:gd name="connsiteY14" fmla="*/ 1409965 h 1409965"/>
                  <a:gd name="connsiteX0" fmla="*/ 100122 w 1624962"/>
                  <a:gd name="connsiteY0" fmla="*/ 616860 h 1132131"/>
                  <a:gd name="connsiteX1" fmla="*/ 0 w 1624962"/>
                  <a:gd name="connsiteY1" fmla="*/ 616860 h 1132131"/>
                  <a:gd name="connsiteX2" fmla="*/ 616860 w 1624962"/>
                  <a:gd name="connsiteY2" fmla="*/ 0 h 1132131"/>
                  <a:gd name="connsiteX3" fmla="*/ 903419 w 1624962"/>
                  <a:gd name="connsiteY3" fmla="*/ 0 h 1132131"/>
                  <a:gd name="connsiteX4" fmla="*/ 1520279 w 1624962"/>
                  <a:gd name="connsiteY4" fmla="*/ 616860 h 1132131"/>
                  <a:gd name="connsiteX5" fmla="*/ 1520279 w 1624962"/>
                  <a:gd name="connsiteY5" fmla="*/ 894143 h 1132131"/>
                  <a:gd name="connsiteX6" fmla="*/ 1624962 w 1624962"/>
                  <a:gd name="connsiteY6" fmla="*/ 894143 h 1132131"/>
                  <a:gd name="connsiteX7" fmla="*/ 1470218 w 1624962"/>
                  <a:gd name="connsiteY7" fmla="*/ 1132131 h 1132131"/>
                  <a:gd name="connsiteX8" fmla="*/ 1315475 w 1624962"/>
                  <a:gd name="connsiteY8" fmla="*/ 894143 h 1132131"/>
                  <a:gd name="connsiteX9" fmla="*/ 1420158 w 1624962"/>
                  <a:gd name="connsiteY9" fmla="*/ 894143 h 1132131"/>
                  <a:gd name="connsiteX10" fmla="*/ 1420158 w 1624962"/>
                  <a:gd name="connsiteY10" fmla="*/ 616860 h 1132131"/>
                  <a:gd name="connsiteX11" fmla="*/ 903420 w 1624962"/>
                  <a:gd name="connsiteY11" fmla="*/ 100122 h 1132131"/>
                  <a:gd name="connsiteX12" fmla="*/ 616860 w 1624962"/>
                  <a:gd name="connsiteY12" fmla="*/ 100122 h 1132131"/>
                  <a:gd name="connsiteX13" fmla="*/ 100122 w 1624962"/>
                  <a:gd name="connsiteY13" fmla="*/ 616860 h 1132131"/>
                  <a:gd name="connsiteX0" fmla="*/ 616860 w 1624962"/>
                  <a:gd name="connsiteY0" fmla="*/ 100122 h 1132131"/>
                  <a:gd name="connsiteX1" fmla="*/ 0 w 1624962"/>
                  <a:gd name="connsiteY1" fmla="*/ 616860 h 1132131"/>
                  <a:gd name="connsiteX2" fmla="*/ 616860 w 1624962"/>
                  <a:gd name="connsiteY2" fmla="*/ 0 h 1132131"/>
                  <a:gd name="connsiteX3" fmla="*/ 903419 w 1624962"/>
                  <a:gd name="connsiteY3" fmla="*/ 0 h 1132131"/>
                  <a:gd name="connsiteX4" fmla="*/ 1520279 w 1624962"/>
                  <a:gd name="connsiteY4" fmla="*/ 616860 h 1132131"/>
                  <a:gd name="connsiteX5" fmla="*/ 1520279 w 1624962"/>
                  <a:gd name="connsiteY5" fmla="*/ 894143 h 1132131"/>
                  <a:gd name="connsiteX6" fmla="*/ 1624962 w 1624962"/>
                  <a:gd name="connsiteY6" fmla="*/ 894143 h 1132131"/>
                  <a:gd name="connsiteX7" fmla="*/ 1470218 w 1624962"/>
                  <a:gd name="connsiteY7" fmla="*/ 1132131 h 1132131"/>
                  <a:gd name="connsiteX8" fmla="*/ 1315475 w 1624962"/>
                  <a:gd name="connsiteY8" fmla="*/ 894143 h 1132131"/>
                  <a:gd name="connsiteX9" fmla="*/ 1420158 w 1624962"/>
                  <a:gd name="connsiteY9" fmla="*/ 894143 h 1132131"/>
                  <a:gd name="connsiteX10" fmla="*/ 1420158 w 1624962"/>
                  <a:gd name="connsiteY10" fmla="*/ 616860 h 1132131"/>
                  <a:gd name="connsiteX11" fmla="*/ 903420 w 1624962"/>
                  <a:gd name="connsiteY11" fmla="*/ 100122 h 1132131"/>
                  <a:gd name="connsiteX12" fmla="*/ 616860 w 1624962"/>
                  <a:gd name="connsiteY12" fmla="*/ 100122 h 1132131"/>
                  <a:gd name="connsiteX0" fmla="*/ 35820 w 1043922"/>
                  <a:gd name="connsiteY0" fmla="*/ 100122 h 1132131"/>
                  <a:gd name="connsiteX1" fmla="*/ 35820 w 1043922"/>
                  <a:gd name="connsiteY1" fmla="*/ 0 h 1132131"/>
                  <a:gd name="connsiteX2" fmla="*/ 322379 w 1043922"/>
                  <a:gd name="connsiteY2" fmla="*/ 0 h 1132131"/>
                  <a:gd name="connsiteX3" fmla="*/ 939239 w 1043922"/>
                  <a:gd name="connsiteY3" fmla="*/ 616860 h 1132131"/>
                  <a:gd name="connsiteX4" fmla="*/ 939239 w 1043922"/>
                  <a:gd name="connsiteY4" fmla="*/ 894143 h 1132131"/>
                  <a:gd name="connsiteX5" fmla="*/ 1043922 w 1043922"/>
                  <a:gd name="connsiteY5" fmla="*/ 894143 h 1132131"/>
                  <a:gd name="connsiteX6" fmla="*/ 889178 w 1043922"/>
                  <a:gd name="connsiteY6" fmla="*/ 1132131 h 1132131"/>
                  <a:gd name="connsiteX7" fmla="*/ 734435 w 1043922"/>
                  <a:gd name="connsiteY7" fmla="*/ 894143 h 1132131"/>
                  <a:gd name="connsiteX8" fmla="*/ 839118 w 1043922"/>
                  <a:gd name="connsiteY8" fmla="*/ 894143 h 1132131"/>
                  <a:gd name="connsiteX9" fmla="*/ 839118 w 1043922"/>
                  <a:gd name="connsiteY9" fmla="*/ 616860 h 1132131"/>
                  <a:gd name="connsiteX10" fmla="*/ 322380 w 1043922"/>
                  <a:gd name="connsiteY10" fmla="*/ 100122 h 1132131"/>
                  <a:gd name="connsiteX11" fmla="*/ 35820 w 1043922"/>
                  <a:gd name="connsiteY11" fmla="*/ 100122 h 1132131"/>
                  <a:gd name="connsiteX0" fmla="*/ 35820 w 1043922"/>
                  <a:gd name="connsiteY0" fmla="*/ 100122 h 1132131"/>
                  <a:gd name="connsiteX1" fmla="*/ 35820 w 1043922"/>
                  <a:gd name="connsiteY1" fmla="*/ 0 h 1132131"/>
                  <a:gd name="connsiteX2" fmla="*/ 322379 w 1043922"/>
                  <a:gd name="connsiteY2" fmla="*/ 0 h 1132131"/>
                  <a:gd name="connsiteX3" fmla="*/ 939239 w 1043922"/>
                  <a:gd name="connsiteY3" fmla="*/ 616860 h 1132131"/>
                  <a:gd name="connsiteX4" fmla="*/ 939239 w 1043922"/>
                  <a:gd name="connsiteY4" fmla="*/ 894143 h 1132131"/>
                  <a:gd name="connsiteX5" fmla="*/ 1043922 w 1043922"/>
                  <a:gd name="connsiteY5" fmla="*/ 894143 h 1132131"/>
                  <a:gd name="connsiteX6" fmla="*/ 889178 w 1043922"/>
                  <a:gd name="connsiteY6" fmla="*/ 1132131 h 1132131"/>
                  <a:gd name="connsiteX7" fmla="*/ 734435 w 1043922"/>
                  <a:gd name="connsiteY7" fmla="*/ 894143 h 1132131"/>
                  <a:gd name="connsiteX8" fmla="*/ 839118 w 1043922"/>
                  <a:gd name="connsiteY8" fmla="*/ 894143 h 1132131"/>
                  <a:gd name="connsiteX9" fmla="*/ 839465 w 1043922"/>
                  <a:gd name="connsiteY9" fmla="*/ 845857 h 1132131"/>
                  <a:gd name="connsiteX10" fmla="*/ 322380 w 1043922"/>
                  <a:gd name="connsiteY10" fmla="*/ 100122 h 1132131"/>
                  <a:gd name="connsiteX11" fmla="*/ 35820 w 1043922"/>
                  <a:gd name="connsiteY11" fmla="*/ 100122 h 1132131"/>
                  <a:gd name="connsiteX0" fmla="*/ 35820 w 1043922"/>
                  <a:gd name="connsiteY0" fmla="*/ 100122 h 1132131"/>
                  <a:gd name="connsiteX1" fmla="*/ 35820 w 1043922"/>
                  <a:gd name="connsiteY1" fmla="*/ 0 h 1132131"/>
                  <a:gd name="connsiteX2" fmla="*/ 322379 w 1043922"/>
                  <a:gd name="connsiteY2" fmla="*/ 0 h 1132131"/>
                  <a:gd name="connsiteX3" fmla="*/ 938206 w 1043922"/>
                  <a:gd name="connsiteY3" fmla="*/ 850414 h 1132131"/>
                  <a:gd name="connsiteX4" fmla="*/ 939239 w 1043922"/>
                  <a:gd name="connsiteY4" fmla="*/ 894143 h 1132131"/>
                  <a:gd name="connsiteX5" fmla="*/ 1043922 w 1043922"/>
                  <a:gd name="connsiteY5" fmla="*/ 894143 h 1132131"/>
                  <a:gd name="connsiteX6" fmla="*/ 889178 w 1043922"/>
                  <a:gd name="connsiteY6" fmla="*/ 1132131 h 1132131"/>
                  <a:gd name="connsiteX7" fmla="*/ 734435 w 1043922"/>
                  <a:gd name="connsiteY7" fmla="*/ 894143 h 1132131"/>
                  <a:gd name="connsiteX8" fmla="*/ 839118 w 1043922"/>
                  <a:gd name="connsiteY8" fmla="*/ 894143 h 1132131"/>
                  <a:gd name="connsiteX9" fmla="*/ 839465 w 1043922"/>
                  <a:gd name="connsiteY9" fmla="*/ 845857 h 1132131"/>
                  <a:gd name="connsiteX10" fmla="*/ 322380 w 1043922"/>
                  <a:gd name="connsiteY10" fmla="*/ 100122 h 1132131"/>
                  <a:gd name="connsiteX11" fmla="*/ 35820 w 1043922"/>
                  <a:gd name="connsiteY11" fmla="*/ 100122 h 1132131"/>
                  <a:gd name="connsiteX0" fmla="*/ 35820 w 1043922"/>
                  <a:gd name="connsiteY0" fmla="*/ 100122 h 1132131"/>
                  <a:gd name="connsiteX1" fmla="*/ 35820 w 1043922"/>
                  <a:gd name="connsiteY1" fmla="*/ 0 h 1132131"/>
                  <a:gd name="connsiteX2" fmla="*/ 322379 w 1043922"/>
                  <a:gd name="connsiteY2" fmla="*/ 0 h 1132131"/>
                  <a:gd name="connsiteX3" fmla="*/ 938206 w 1043922"/>
                  <a:gd name="connsiteY3" fmla="*/ 850414 h 1132131"/>
                  <a:gd name="connsiteX4" fmla="*/ 939239 w 1043922"/>
                  <a:gd name="connsiteY4" fmla="*/ 894143 h 1132131"/>
                  <a:gd name="connsiteX5" fmla="*/ 1043922 w 1043922"/>
                  <a:gd name="connsiteY5" fmla="*/ 894143 h 1132131"/>
                  <a:gd name="connsiteX6" fmla="*/ 889178 w 1043922"/>
                  <a:gd name="connsiteY6" fmla="*/ 1132131 h 1132131"/>
                  <a:gd name="connsiteX7" fmla="*/ 734435 w 1043922"/>
                  <a:gd name="connsiteY7" fmla="*/ 894143 h 1132131"/>
                  <a:gd name="connsiteX8" fmla="*/ 839118 w 1043922"/>
                  <a:gd name="connsiteY8" fmla="*/ 894143 h 1132131"/>
                  <a:gd name="connsiteX9" fmla="*/ 839465 w 1043922"/>
                  <a:gd name="connsiteY9" fmla="*/ 845857 h 1132131"/>
                  <a:gd name="connsiteX10" fmla="*/ 565914 w 1043922"/>
                  <a:gd name="connsiteY10" fmla="*/ 216133 h 1132131"/>
                  <a:gd name="connsiteX11" fmla="*/ 35820 w 1043922"/>
                  <a:gd name="connsiteY11" fmla="*/ 100122 h 1132131"/>
                  <a:gd name="connsiteX0" fmla="*/ 35820 w 1043922"/>
                  <a:gd name="connsiteY0" fmla="*/ 100122 h 1132131"/>
                  <a:gd name="connsiteX1" fmla="*/ 35820 w 1043922"/>
                  <a:gd name="connsiteY1" fmla="*/ 0 h 1132131"/>
                  <a:gd name="connsiteX2" fmla="*/ 322379 w 1043922"/>
                  <a:gd name="connsiteY2" fmla="*/ 0 h 1132131"/>
                  <a:gd name="connsiteX3" fmla="*/ 938206 w 1043922"/>
                  <a:gd name="connsiteY3" fmla="*/ 850414 h 1132131"/>
                  <a:gd name="connsiteX4" fmla="*/ 939239 w 1043922"/>
                  <a:gd name="connsiteY4" fmla="*/ 894143 h 1132131"/>
                  <a:gd name="connsiteX5" fmla="*/ 1043922 w 1043922"/>
                  <a:gd name="connsiteY5" fmla="*/ 894143 h 1132131"/>
                  <a:gd name="connsiteX6" fmla="*/ 889178 w 1043922"/>
                  <a:gd name="connsiteY6" fmla="*/ 1132131 h 1132131"/>
                  <a:gd name="connsiteX7" fmla="*/ 734435 w 1043922"/>
                  <a:gd name="connsiteY7" fmla="*/ 894143 h 1132131"/>
                  <a:gd name="connsiteX8" fmla="*/ 839118 w 1043922"/>
                  <a:gd name="connsiteY8" fmla="*/ 894143 h 1132131"/>
                  <a:gd name="connsiteX9" fmla="*/ 839465 w 1043922"/>
                  <a:gd name="connsiteY9" fmla="*/ 845857 h 1132131"/>
                  <a:gd name="connsiteX10" fmla="*/ 565914 w 1043922"/>
                  <a:gd name="connsiteY10" fmla="*/ 216133 h 1132131"/>
                  <a:gd name="connsiteX11" fmla="*/ 35820 w 1043922"/>
                  <a:gd name="connsiteY11" fmla="*/ 100122 h 1132131"/>
                  <a:gd name="connsiteX0" fmla="*/ 35820 w 1043922"/>
                  <a:gd name="connsiteY0" fmla="*/ 100122 h 1132131"/>
                  <a:gd name="connsiteX1" fmla="*/ 35820 w 1043922"/>
                  <a:gd name="connsiteY1" fmla="*/ 0 h 1132131"/>
                  <a:gd name="connsiteX2" fmla="*/ 627868 w 1043922"/>
                  <a:gd name="connsiteY2" fmla="*/ 149693 h 1132131"/>
                  <a:gd name="connsiteX3" fmla="*/ 938206 w 1043922"/>
                  <a:gd name="connsiteY3" fmla="*/ 850414 h 1132131"/>
                  <a:gd name="connsiteX4" fmla="*/ 939239 w 1043922"/>
                  <a:gd name="connsiteY4" fmla="*/ 894143 h 1132131"/>
                  <a:gd name="connsiteX5" fmla="*/ 1043922 w 1043922"/>
                  <a:gd name="connsiteY5" fmla="*/ 894143 h 1132131"/>
                  <a:gd name="connsiteX6" fmla="*/ 889178 w 1043922"/>
                  <a:gd name="connsiteY6" fmla="*/ 1132131 h 1132131"/>
                  <a:gd name="connsiteX7" fmla="*/ 734435 w 1043922"/>
                  <a:gd name="connsiteY7" fmla="*/ 894143 h 1132131"/>
                  <a:gd name="connsiteX8" fmla="*/ 839118 w 1043922"/>
                  <a:gd name="connsiteY8" fmla="*/ 894143 h 1132131"/>
                  <a:gd name="connsiteX9" fmla="*/ 839465 w 1043922"/>
                  <a:gd name="connsiteY9" fmla="*/ 845857 h 1132131"/>
                  <a:gd name="connsiteX10" fmla="*/ 565914 w 1043922"/>
                  <a:gd name="connsiteY10" fmla="*/ 216133 h 1132131"/>
                  <a:gd name="connsiteX11" fmla="*/ 35820 w 1043922"/>
                  <a:gd name="connsiteY11" fmla="*/ 100122 h 1132131"/>
                  <a:gd name="connsiteX0" fmla="*/ 35820 w 1043922"/>
                  <a:gd name="connsiteY0" fmla="*/ 100122 h 1132131"/>
                  <a:gd name="connsiteX1" fmla="*/ 35820 w 1043922"/>
                  <a:gd name="connsiteY1" fmla="*/ 0 h 1132131"/>
                  <a:gd name="connsiteX2" fmla="*/ 627868 w 1043922"/>
                  <a:gd name="connsiteY2" fmla="*/ 149693 h 1132131"/>
                  <a:gd name="connsiteX3" fmla="*/ 938206 w 1043922"/>
                  <a:gd name="connsiteY3" fmla="*/ 850414 h 1132131"/>
                  <a:gd name="connsiteX4" fmla="*/ 939239 w 1043922"/>
                  <a:gd name="connsiteY4" fmla="*/ 894143 h 1132131"/>
                  <a:gd name="connsiteX5" fmla="*/ 1043922 w 1043922"/>
                  <a:gd name="connsiteY5" fmla="*/ 894143 h 1132131"/>
                  <a:gd name="connsiteX6" fmla="*/ 889178 w 1043922"/>
                  <a:gd name="connsiteY6" fmla="*/ 1132131 h 1132131"/>
                  <a:gd name="connsiteX7" fmla="*/ 734435 w 1043922"/>
                  <a:gd name="connsiteY7" fmla="*/ 894143 h 1132131"/>
                  <a:gd name="connsiteX8" fmla="*/ 839118 w 1043922"/>
                  <a:gd name="connsiteY8" fmla="*/ 894143 h 1132131"/>
                  <a:gd name="connsiteX9" fmla="*/ 839465 w 1043922"/>
                  <a:gd name="connsiteY9" fmla="*/ 845857 h 1132131"/>
                  <a:gd name="connsiteX10" fmla="*/ 565914 w 1043922"/>
                  <a:gd name="connsiteY10" fmla="*/ 216133 h 1132131"/>
                  <a:gd name="connsiteX11" fmla="*/ 35820 w 1043922"/>
                  <a:gd name="connsiteY11" fmla="*/ 100122 h 1132131"/>
                  <a:gd name="connsiteX0" fmla="*/ 35820 w 1043922"/>
                  <a:gd name="connsiteY0" fmla="*/ 100122 h 1132131"/>
                  <a:gd name="connsiteX1" fmla="*/ 35820 w 1043922"/>
                  <a:gd name="connsiteY1" fmla="*/ 0 h 1132131"/>
                  <a:gd name="connsiteX2" fmla="*/ 627868 w 1043922"/>
                  <a:gd name="connsiteY2" fmla="*/ 149693 h 1132131"/>
                  <a:gd name="connsiteX3" fmla="*/ 938206 w 1043922"/>
                  <a:gd name="connsiteY3" fmla="*/ 850414 h 1132131"/>
                  <a:gd name="connsiteX4" fmla="*/ 939239 w 1043922"/>
                  <a:gd name="connsiteY4" fmla="*/ 894143 h 1132131"/>
                  <a:gd name="connsiteX5" fmla="*/ 1043922 w 1043922"/>
                  <a:gd name="connsiteY5" fmla="*/ 894143 h 1132131"/>
                  <a:gd name="connsiteX6" fmla="*/ 889178 w 1043922"/>
                  <a:gd name="connsiteY6" fmla="*/ 1132131 h 1132131"/>
                  <a:gd name="connsiteX7" fmla="*/ 734435 w 1043922"/>
                  <a:gd name="connsiteY7" fmla="*/ 894143 h 1132131"/>
                  <a:gd name="connsiteX8" fmla="*/ 839118 w 1043922"/>
                  <a:gd name="connsiteY8" fmla="*/ 894143 h 1132131"/>
                  <a:gd name="connsiteX9" fmla="*/ 839465 w 1043922"/>
                  <a:gd name="connsiteY9" fmla="*/ 845857 h 1132131"/>
                  <a:gd name="connsiteX10" fmla="*/ 565914 w 1043922"/>
                  <a:gd name="connsiteY10" fmla="*/ 216133 h 1132131"/>
                  <a:gd name="connsiteX11" fmla="*/ 35820 w 1043922"/>
                  <a:gd name="connsiteY11" fmla="*/ 100122 h 1132131"/>
                  <a:gd name="connsiteX0" fmla="*/ 2862 w 1010964"/>
                  <a:gd name="connsiteY0" fmla="*/ 3211 h 1035220"/>
                  <a:gd name="connsiteX1" fmla="*/ 568208 w 1010964"/>
                  <a:gd name="connsiteY1" fmla="*/ 24457 h 1035220"/>
                  <a:gd name="connsiteX2" fmla="*/ 594910 w 1010964"/>
                  <a:gd name="connsiteY2" fmla="*/ 52782 h 1035220"/>
                  <a:gd name="connsiteX3" fmla="*/ 905248 w 1010964"/>
                  <a:gd name="connsiteY3" fmla="*/ 753503 h 1035220"/>
                  <a:gd name="connsiteX4" fmla="*/ 906281 w 1010964"/>
                  <a:gd name="connsiteY4" fmla="*/ 797232 h 1035220"/>
                  <a:gd name="connsiteX5" fmla="*/ 1010964 w 1010964"/>
                  <a:gd name="connsiteY5" fmla="*/ 797232 h 1035220"/>
                  <a:gd name="connsiteX6" fmla="*/ 856220 w 1010964"/>
                  <a:gd name="connsiteY6" fmla="*/ 1035220 h 1035220"/>
                  <a:gd name="connsiteX7" fmla="*/ 701477 w 1010964"/>
                  <a:gd name="connsiteY7" fmla="*/ 797232 h 1035220"/>
                  <a:gd name="connsiteX8" fmla="*/ 806160 w 1010964"/>
                  <a:gd name="connsiteY8" fmla="*/ 797232 h 1035220"/>
                  <a:gd name="connsiteX9" fmla="*/ 806507 w 1010964"/>
                  <a:gd name="connsiteY9" fmla="*/ 748946 h 1035220"/>
                  <a:gd name="connsiteX10" fmla="*/ 532956 w 1010964"/>
                  <a:gd name="connsiteY10" fmla="*/ 119222 h 1035220"/>
                  <a:gd name="connsiteX11" fmla="*/ 2862 w 1010964"/>
                  <a:gd name="connsiteY11" fmla="*/ 3211 h 1035220"/>
                  <a:gd name="connsiteX0" fmla="*/ 18357 w 516231"/>
                  <a:gd name="connsiteY0" fmla="*/ 68509 h 1010763"/>
                  <a:gd name="connsiteX1" fmla="*/ 73475 w 516231"/>
                  <a:gd name="connsiteY1" fmla="*/ 0 h 1010763"/>
                  <a:gd name="connsiteX2" fmla="*/ 100177 w 516231"/>
                  <a:gd name="connsiteY2" fmla="*/ 28325 h 1010763"/>
                  <a:gd name="connsiteX3" fmla="*/ 410515 w 516231"/>
                  <a:gd name="connsiteY3" fmla="*/ 729046 h 1010763"/>
                  <a:gd name="connsiteX4" fmla="*/ 411548 w 516231"/>
                  <a:gd name="connsiteY4" fmla="*/ 772775 h 1010763"/>
                  <a:gd name="connsiteX5" fmla="*/ 516231 w 516231"/>
                  <a:gd name="connsiteY5" fmla="*/ 772775 h 1010763"/>
                  <a:gd name="connsiteX6" fmla="*/ 361487 w 516231"/>
                  <a:gd name="connsiteY6" fmla="*/ 1010763 h 1010763"/>
                  <a:gd name="connsiteX7" fmla="*/ 206744 w 516231"/>
                  <a:gd name="connsiteY7" fmla="*/ 772775 h 1010763"/>
                  <a:gd name="connsiteX8" fmla="*/ 311427 w 516231"/>
                  <a:gd name="connsiteY8" fmla="*/ 772775 h 1010763"/>
                  <a:gd name="connsiteX9" fmla="*/ 311774 w 516231"/>
                  <a:gd name="connsiteY9" fmla="*/ 724489 h 1010763"/>
                  <a:gd name="connsiteX10" fmla="*/ 38223 w 516231"/>
                  <a:gd name="connsiteY10" fmla="*/ 94765 h 1010763"/>
                  <a:gd name="connsiteX11" fmla="*/ 18357 w 516231"/>
                  <a:gd name="connsiteY11" fmla="*/ 68509 h 1010763"/>
                  <a:gd name="connsiteX0" fmla="*/ 0 w 497874"/>
                  <a:gd name="connsiteY0" fmla="*/ 68509 h 1010763"/>
                  <a:gd name="connsiteX1" fmla="*/ 55118 w 497874"/>
                  <a:gd name="connsiteY1" fmla="*/ 0 h 1010763"/>
                  <a:gd name="connsiteX2" fmla="*/ 81820 w 497874"/>
                  <a:gd name="connsiteY2" fmla="*/ 28325 h 1010763"/>
                  <a:gd name="connsiteX3" fmla="*/ 392158 w 497874"/>
                  <a:gd name="connsiteY3" fmla="*/ 729046 h 1010763"/>
                  <a:gd name="connsiteX4" fmla="*/ 393191 w 497874"/>
                  <a:gd name="connsiteY4" fmla="*/ 772775 h 1010763"/>
                  <a:gd name="connsiteX5" fmla="*/ 497874 w 497874"/>
                  <a:gd name="connsiteY5" fmla="*/ 772775 h 1010763"/>
                  <a:gd name="connsiteX6" fmla="*/ 343130 w 497874"/>
                  <a:gd name="connsiteY6" fmla="*/ 1010763 h 1010763"/>
                  <a:gd name="connsiteX7" fmla="*/ 188387 w 497874"/>
                  <a:gd name="connsiteY7" fmla="*/ 772775 h 1010763"/>
                  <a:gd name="connsiteX8" fmla="*/ 293070 w 497874"/>
                  <a:gd name="connsiteY8" fmla="*/ 772775 h 1010763"/>
                  <a:gd name="connsiteX9" fmla="*/ 293417 w 497874"/>
                  <a:gd name="connsiteY9" fmla="*/ 724489 h 1010763"/>
                  <a:gd name="connsiteX10" fmla="*/ 19866 w 497874"/>
                  <a:gd name="connsiteY10" fmla="*/ 94765 h 1010763"/>
                  <a:gd name="connsiteX11" fmla="*/ 0 w 497874"/>
                  <a:gd name="connsiteY11" fmla="*/ 68509 h 1010763"/>
                  <a:gd name="connsiteX0" fmla="*/ 0 w 507680"/>
                  <a:gd name="connsiteY0" fmla="*/ 68028 h 1010763"/>
                  <a:gd name="connsiteX1" fmla="*/ 64924 w 507680"/>
                  <a:gd name="connsiteY1" fmla="*/ 0 h 1010763"/>
                  <a:gd name="connsiteX2" fmla="*/ 91626 w 507680"/>
                  <a:gd name="connsiteY2" fmla="*/ 28325 h 1010763"/>
                  <a:gd name="connsiteX3" fmla="*/ 401964 w 507680"/>
                  <a:gd name="connsiteY3" fmla="*/ 729046 h 1010763"/>
                  <a:gd name="connsiteX4" fmla="*/ 402997 w 507680"/>
                  <a:gd name="connsiteY4" fmla="*/ 772775 h 1010763"/>
                  <a:gd name="connsiteX5" fmla="*/ 507680 w 507680"/>
                  <a:gd name="connsiteY5" fmla="*/ 772775 h 1010763"/>
                  <a:gd name="connsiteX6" fmla="*/ 352936 w 507680"/>
                  <a:gd name="connsiteY6" fmla="*/ 1010763 h 1010763"/>
                  <a:gd name="connsiteX7" fmla="*/ 198193 w 507680"/>
                  <a:gd name="connsiteY7" fmla="*/ 772775 h 1010763"/>
                  <a:gd name="connsiteX8" fmla="*/ 302876 w 507680"/>
                  <a:gd name="connsiteY8" fmla="*/ 772775 h 1010763"/>
                  <a:gd name="connsiteX9" fmla="*/ 303223 w 507680"/>
                  <a:gd name="connsiteY9" fmla="*/ 724489 h 1010763"/>
                  <a:gd name="connsiteX10" fmla="*/ 29672 w 507680"/>
                  <a:gd name="connsiteY10" fmla="*/ 94765 h 1010763"/>
                  <a:gd name="connsiteX11" fmla="*/ 0 w 507680"/>
                  <a:gd name="connsiteY11" fmla="*/ 68028 h 1010763"/>
                  <a:gd name="connsiteX0" fmla="*/ 0 w 507680"/>
                  <a:gd name="connsiteY0" fmla="*/ 68028 h 1010763"/>
                  <a:gd name="connsiteX1" fmla="*/ 64924 w 507680"/>
                  <a:gd name="connsiteY1" fmla="*/ 0 h 1010763"/>
                  <a:gd name="connsiteX2" fmla="*/ 91626 w 507680"/>
                  <a:gd name="connsiteY2" fmla="*/ 28325 h 1010763"/>
                  <a:gd name="connsiteX3" fmla="*/ 401964 w 507680"/>
                  <a:gd name="connsiteY3" fmla="*/ 729046 h 1010763"/>
                  <a:gd name="connsiteX4" fmla="*/ 402997 w 507680"/>
                  <a:gd name="connsiteY4" fmla="*/ 772775 h 1010763"/>
                  <a:gd name="connsiteX5" fmla="*/ 507680 w 507680"/>
                  <a:gd name="connsiteY5" fmla="*/ 772775 h 1010763"/>
                  <a:gd name="connsiteX6" fmla="*/ 352936 w 507680"/>
                  <a:gd name="connsiteY6" fmla="*/ 1010763 h 1010763"/>
                  <a:gd name="connsiteX7" fmla="*/ 198193 w 507680"/>
                  <a:gd name="connsiteY7" fmla="*/ 772775 h 1010763"/>
                  <a:gd name="connsiteX8" fmla="*/ 302876 w 507680"/>
                  <a:gd name="connsiteY8" fmla="*/ 772775 h 1010763"/>
                  <a:gd name="connsiteX9" fmla="*/ 303223 w 507680"/>
                  <a:gd name="connsiteY9" fmla="*/ 724489 h 1010763"/>
                  <a:gd name="connsiteX10" fmla="*/ 29672 w 507680"/>
                  <a:gd name="connsiteY10" fmla="*/ 94765 h 1010763"/>
                  <a:gd name="connsiteX11" fmla="*/ 0 w 507680"/>
                  <a:gd name="connsiteY11" fmla="*/ 68028 h 101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7680" h="1010763">
                    <a:moveTo>
                      <a:pt x="0" y="68028"/>
                    </a:moveTo>
                    <a:lnTo>
                      <a:pt x="64924" y="0"/>
                    </a:lnTo>
                    <a:lnTo>
                      <a:pt x="91626" y="28325"/>
                    </a:lnTo>
                    <a:cubicBezTo>
                      <a:pt x="253712" y="215595"/>
                      <a:pt x="401964" y="388364"/>
                      <a:pt x="401964" y="729046"/>
                    </a:cubicBezTo>
                    <a:cubicBezTo>
                      <a:pt x="402308" y="743622"/>
                      <a:pt x="402653" y="758199"/>
                      <a:pt x="402997" y="772775"/>
                    </a:cubicBezTo>
                    <a:lnTo>
                      <a:pt x="507680" y="772775"/>
                    </a:lnTo>
                    <a:lnTo>
                      <a:pt x="352936" y="1010763"/>
                    </a:lnTo>
                    <a:lnTo>
                      <a:pt x="198193" y="772775"/>
                    </a:lnTo>
                    <a:lnTo>
                      <a:pt x="302876" y="772775"/>
                    </a:lnTo>
                    <a:cubicBezTo>
                      <a:pt x="302992" y="756680"/>
                      <a:pt x="303107" y="740584"/>
                      <a:pt x="303223" y="724489"/>
                    </a:cubicBezTo>
                    <a:cubicBezTo>
                      <a:pt x="303223" y="439102"/>
                      <a:pt x="142735" y="236662"/>
                      <a:pt x="29672" y="94765"/>
                    </a:cubicBezTo>
                    <a:lnTo>
                      <a:pt x="0" y="6802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6A83497-679C-0635-51A4-4701C0972E5E}"/>
                  </a:ext>
                </a:extLst>
              </p:cNvPr>
              <p:cNvSpPr/>
              <p:nvPr/>
            </p:nvSpPr>
            <p:spPr>
              <a:xfrm rot="20700000">
                <a:off x="4992371" y="2872006"/>
                <a:ext cx="2612520" cy="593576"/>
              </a:xfrm>
              <a:prstGeom prst="ellipse">
                <a:avLst/>
              </a:prstGeom>
              <a:noFill/>
              <a:ln>
                <a:solidFill>
                  <a:srgbClr val="618D44"/>
                </a:solidFill>
                <a:prstDash val="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Arrow: U-Turn 29">
                <a:extLst>
                  <a:ext uri="{FF2B5EF4-FFF2-40B4-BE49-F238E27FC236}">
                    <a16:creationId xmlns:a16="http://schemas.microsoft.com/office/drawing/2014/main" id="{AD01C321-6FC1-390A-BDED-EBD0C735D166}"/>
                  </a:ext>
                </a:extLst>
              </p:cNvPr>
              <p:cNvSpPr/>
              <p:nvPr/>
            </p:nvSpPr>
            <p:spPr>
              <a:xfrm rot="9900000">
                <a:off x="5366086" y="3666992"/>
                <a:ext cx="257005" cy="511683"/>
              </a:xfrm>
              <a:custGeom>
                <a:avLst/>
                <a:gdLst>
                  <a:gd name="connsiteX0" fmla="*/ 0 w 1624962"/>
                  <a:gd name="connsiteY0" fmla="*/ 1409965 h 1409965"/>
                  <a:gd name="connsiteX1" fmla="*/ 0 w 1624962"/>
                  <a:gd name="connsiteY1" fmla="*/ 616860 h 1409965"/>
                  <a:gd name="connsiteX2" fmla="*/ 616860 w 1624962"/>
                  <a:gd name="connsiteY2" fmla="*/ 0 h 1409965"/>
                  <a:gd name="connsiteX3" fmla="*/ 903419 w 1624962"/>
                  <a:gd name="connsiteY3" fmla="*/ 0 h 1409965"/>
                  <a:gd name="connsiteX4" fmla="*/ 1520279 w 1624962"/>
                  <a:gd name="connsiteY4" fmla="*/ 616860 h 1409965"/>
                  <a:gd name="connsiteX5" fmla="*/ 1520279 w 1624962"/>
                  <a:gd name="connsiteY5" fmla="*/ 894143 h 1409965"/>
                  <a:gd name="connsiteX6" fmla="*/ 1624962 w 1624962"/>
                  <a:gd name="connsiteY6" fmla="*/ 894143 h 1409965"/>
                  <a:gd name="connsiteX7" fmla="*/ 1470218 w 1624962"/>
                  <a:gd name="connsiteY7" fmla="*/ 1132131 h 1409965"/>
                  <a:gd name="connsiteX8" fmla="*/ 1315475 w 1624962"/>
                  <a:gd name="connsiteY8" fmla="*/ 894143 h 1409965"/>
                  <a:gd name="connsiteX9" fmla="*/ 1420158 w 1624962"/>
                  <a:gd name="connsiteY9" fmla="*/ 894143 h 1409965"/>
                  <a:gd name="connsiteX10" fmla="*/ 1420158 w 1624962"/>
                  <a:gd name="connsiteY10" fmla="*/ 616860 h 1409965"/>
                  <a:gd name="connsiteX11" fmla="*/ 903420 w 1624962"/>
                  <a:gd name="connsiteY11" fmla="*/ 100122 h 1409965"/>
                  <a:gd name="connsiteX12" fmla="*/ 616860 w 1624962"/>
                  <a:gd name="connsiteY12" fmla="*/ 100122 h 1409965"/>
                  <a:gd name="connsiteX13" fmla="*/ 100122 w 1624962"/>
                  <a:gd name="connsiteY13" fmla="*/ 616860 h 1409965"/>
                  <a:gd name="connsiteX14" fmla="*/ 100122 w 1624962"/>
                  <a:gd name="connsiteY14" fmla="*/ 1409965 h 1409965"/>
                  <a:gd name="connsiteX15" fmla="*/ 0 w 1624962"/>
                  <a:gd name="connsiteY15" fmla="*/ 1409965 h 1409965"/>
                  <a:gd name="connsiteX0" fmla="*/ 0 w 1624962"/>
                  <a:gd name="connsiteY0" fmla="*/ 1409965 h 1409965"/>
                  <a:gd name="connsiteX1" fmla="*/ 0 w 1624962"/>
                  <a:gd name="connsiteY1" fmla="*/ 616860 h 1409965"/>
                  <a:gd name="connsiteX2" fmla="*/ 616860 w 1624962"/>
                  <a:gd name="connsiteY2" fmla="*/ 0 h 1409965"/>
                  <a:gd name="connsiteX3" fmla="*/ 903419 w 1624962"/>
                  <a:gd name="connsiteY3" fmla="*/ 0 h 1409965"/>
                  <a:gd name="connsiteX4" fmla="*/ 1520279 w 1624962"/>
                  <a:gd name="connsiteY4" fmla="*/ 616860 h 1409965"/>
                  <a:gd name="connsiteX5" fmla="*/ 1520279 w 1624962"/>
                  <a:gd name="connsiteY5" fmla="*/ 894143 h 1409965"/>
                  <a:gd name="connsiteX6" fmla="*/ 1624962 w 1624962"/>
                  <a:gd name="connsiteY6" fmla="*/ 894143 h 1409965"/>
                  <a:gd name="connsiteX7" fmla="*/ 1470218 w 1624962"/>
                  <a:gd name="connsiteY7" fmla="*/ 1132131 h 1409965"/>
                  <a:gd name="connsiteX8" fmla="*/ 1315475 w 1624962"/>
                  <a:gd name="connsiteY8" fmla="*/ 894143 h 1409965"/>
                  <a:gd name="connsiteX9" fmla="*/ 1420158 w 1624962"/>
                  <a:gd name="connsiteY9" fmla="*/ 894143 h 1409965"/>
                  <a:gd name="connsiteX10" fmla="*/ 1420158 w 1624962"/>
                  <a:gd name="connsiteY10" fmla="*/ 616860 h 1409965"/>
                  <a:gd name="connsiteX11" fmla="*/ 903420 w 1624962"/>
                  <a:gd name="connsiteY11" fmla="*/ 100122 h 1409965"/>
                  <a:gd name="connsiteX12" fmla="*/ 616860 w 1624962"/>
                  <a:gd name="connsiteY12" fmla="*/ 100122 h 1409965"/>
                  <a:gd name="connsiteX13" fmla="*/ 100122 w 1624962"/>
                  <a:gd name="connsiteY13" fmla="*/ 616860 h 1409965"/>
                  <a:gd name="connsiteX14" fmla="*/ 0 w 1624962"/>
                  <a:gd name="connsiteY14" fmla="*/ 1409965 h 1409965"/>
                  <a:gd name="connsiteX0" fmla="*/ 100122 w 1624962"/>
                  <a:gd name="connsiteY0" fmla="*/ 616860 h 1132131"/>
                  <a:gd name="connsiteX1" fmla="*/ 0 w 1624962"/>
                  <a:gd name="connsiteY1" fmla="*/ 616860 h 1132131"/>
                  <a:gd name="connsiteX2" fmla="*/ 616860 w 1624962"/>
                  <a:gd name="connsiteY2" fmla="*/ 0 h 1132131"/>
                  <a:gd name="connsiteX3" fmla="*/ 903419 w 1624962"/>
                  <a:gd name="connsiteY3" fmla="*/ 0 h 1132131"/>
                  <a:gd name="connsiteX4" fmla="*/ 1520279 w 1624962"/>
                  <a:gd name="connsiteY4" fmla="*/ 616860 h 1132131"/>
                  <a:gd name="connsiteX5" fmla="*/ 1520279 w 1624962"/>
                  <a:gd name="connsiteY5" fmla="*/ 894143 h 1132131"/>
                  <a:gd name="connsiteX6" fmla="*/ 1624962 w 1624962"/>
                  <a:gd name="connsiteY6" fmla="*/ 894143 h 1132131"/>
                  <a:gd name="connsiteX7" fmla="*/ 1470218 w 1624962"/>
                  <a:gd name="connsiteY7" fmla="*/ 1132131 h 1132131"/>
                  <a:gd name="connsiteX8" fmla="*/ 1315475 w 1624962"/>
                  <a:gd name="connsiteY8" fmla="*/ 894143 h 1132131"/>
                  <a:gd name="connsiteX9" fmla="*/ 1420158 w 1624962"/>
                  <a:gd name="connsiteY9" fmla="*/ 894143 h 1132131"/>
                  <a:gd name="connsiteX10" fmla="*/ 1420158 w 1624962"/>
                  <a:gd name="connsiteY10" fmla="*/ 616860 h 1132131"/>
                  <a:gd name="connsiteX11" fmla="*/ 903420 w 1624962"/>
                  <a:gd name="connsiteY11" fmla="*/ 100122 h 1132131"/>
                  <a:gd name="connsiteX12" fmla="*/ 616860 w 1624962"/>
                  <a:gd name="connsiteY12" fmla="*/ 100122 h 1132131"/>
                  <a:gd name="connsiteX13" fmla="*/ 100122 w 1624962"/>
                  <a:gd name="connsiteY13" fmla="*/ 616860 h 1132131"/>
                  <a:gd name="connsiteX0" fmla="*/ 616860 w 1624962"/>
                  <a:gd name="connsiteY0" fmla="*/ 100122 h 1132131"/>
                  <a:gd name="connsiteX1" fmla="*/ 0 w 1624962"/>
                  <a:gd name="connsiteY1" fmla="*/ 616860 h 1132131"/>
                  <a:gd name="connsiteX2" fmla="*/ 616860 w 1624962"/>
                  <a:gd name="connsiteY2" fmla="*/ 0 h 1132131"/>
                  <a:gd name="connsiteX3" fmla="*/ 903419 w 1624962"/>
                  <a:gd name="connsiteY3" fmla="*/ 0 h 1132131"/>
                  <a:gd name="connsiteX4" fmla="*/ 1520279 w 1624962"/>
                  <a:gd name="connsiteY4" fmla="*/ 616860 h 1132131"/>
                  <a:gd name="connsiteX5" fmla="*/ 1520279 w 1624962"/>
                  <a:gd name="connsiteY5" fmla="*/ 894143 h 1132131"/>
                  <a:gd name="connsiteX6" fmla="*/ 1624962 w 1624962"/>
                  <a:gd name="connsiteY6" fmla="*/ 894143 h 1132131"/>
                  <a:gd name="connsiteX7" fmla="*/ 1470218 w 1624962"/>
                  <a:gd name="connsiteY7" fmla="*/ 1132131 h 1132131"/>
                  <a:gd name="connsiteX8" fmla="*/ 1315475 w 1624962"/>
                  <a:gd name="connsiteY8" fmla="*/ 894143 h 1132131"/>
                  <a:gd name="connsiteX9" fmla="*/ 1420158 w 1624962"/>
                  <a:gd name="connsiteY9" fmla="*/ 894143 h 1132131"/>
                  <a:gd name="connsiteX10" fmla="*/ 1420158 w 1624962"/>
                  <a:gd name="connsiteY10" fmla="*/ 616860 h 1132131"/>
                  <a:gd name="connsiteX11" fmla="*/ 903420 w 1624962"/>
                  <a:gd name="connsiteY11" fmla="*/ 100122 h 1132131"/>
                  <a:gd name="connsiteX12" fmla="*/ 616860 w 1624962"/>
                  <a:gd name="connsiteY12" fmla="*/ 100122 h 1132131"/>
                  <a:gd name="connsiteX0" fmla="*/ 35820 w 1043922"/>
                  <a:gd name="connsiteY0" fmla="*/ 100122 h 1132131"/>
                  <a:gd name="connsiteX1" fmla="*/ 35820 w 1043922"/>
                  <a:gd name="connsiteY1" fmla="*/ 0 h 1132131"/>
                  <a:gd name="connsiteX2" fmla="*/ 322379 w 1043922"/>
                  <a:gd name="connsiteY2" fmla="*/ 0 h 1132131"/>
                  <a:gd name="connsiteX3" fmla="*/ 939239 w 1043922"/>
                  <a:gd name="connsiteY3" fmla="*/ 616860 h 1132131"/>
                  <a:gd name="connsiteX4" fmla="*/ 939239 w 1043922"/>
                  <a:gd name="connsiteY4" fmla="*/ 894143 h 1132131"/>
                  <a:gd name="connsiteX5" fmla="*/ 1043922 w 1043922"/>
                  <a:gd name="connsiteY5" fmla="*/ 894143 h 1132131"/>
                  <a:gd name="connsiteX6" fmla="*/ 889178 w 1043922"/>
                  <a:gd name="connsiteY6" fmla="*/ 1132131 h 1132131"/>
                  <a:gd name="connsiteX7" fmla="*/ 734435 w 1043922"/>
                  <a:gd name="connsiteY7" fmla="*/ 894143 h 1132131"/>
                  <a:gd name="connsiteX8" fmla="*/ 839118 w 1043922"/>
                  <a:gd name="connsiteY8" fmla="*/ 894143 h 1132131"/>
                  <a:gd name="connsiteX9" fmla="*/ 839118 w 1043922"/>
                  <a:gd name="connsiteY9" fmla="*/ 616860 h 1132131"/>
                  <a:gd name="connsiteX10" fmla="*/ 322380 w 1043922"/>
                  <a:gd name="connsiteY10" fmla="*/ 100122 h 1132131"/>
                  <a:gd name="connsiteX11" fmla="*/ 35820 w 1043922"/>
                  <a:gd name="connsiteY11" fmla="*/ 100122 h 1132131"/>
                  <a:gd name="connsiteX0" fmla="*/ 35820 w 1043922"/>
                  <a:gd name="connsiteY0" fmla="*/ 100122 h 1132131"/>
                  <a:gd name="connsiteX1" fmla="*/ 35820 w 1043922"/>
                  <a:gd name="connsiteY1" fmla="*/ 0 h 1132131"/>
                  <a:gd name="connsiteX2" fmla="*/ 322379 w 1043922"/>
                  <a:gd name="connsiteY2" fmla="*/ 0 h 1132131"/>
                  <a:gd name="connsiteX3" fmla="*/ 939239 w 1043922"/>
                  <a:gd name="connsiteY3" fmla="*/ 616860 h 1132131"/>
                  <a:gd name="connsiteX4" fmla="*/ 939239 w 1043922"/>
                  <a:gd name="connsiteY4" fmla="*/ 894143 h 1132131"/>
                  <a:gd name="connsiteX5" fmla="*/ 1043922 w 1043922"/>
                  <a:gd name="connsiteY5" fmla="*/ 894143 h 1132131"/>
                  <a:gd name="connsiteX6" fmla="*/ 889178 w 1043922"/>
                  <a:gd name="connsiteY6" fmla="*/ 1132131 h 1132131"/>
                  <a:gd name="connsiteX7" fmla="*/ 734435 w 1043922"/>
                  <a:gd name="connsiteY7" fmla="*/ 894143 h 1132131"/>
                  <a:gd name="connsiteX8" fmla="*/ 839118 w 1043922"/>
                  <a:gd name="connsiteY8" fmla="*/ 894143 h 1132131"/>
                  <a:gd name="connsiteX9" fmla="*/ 839465 w 1043922"/>
                  <a:gd name="connsiteY9" fmla="*/ 845857 h 1132131"/>
                  <a:gd name="connsiteX10" fmla="*/ 322380 w 1043922"/>
                  <a:gd name="connsiteY10" fmla="*/ 100122 h 1132131"/>
                  <a:gd name="connsiteX11" fmla="*/ 35820 w 1043922"/>
                  <a:gd name="connsiteY11" fmla="*/ 100122 h 1132131"/>
                  <a:gd name="connsiteX0" fmla="*/ 35820 w 1043922"/>
                  <a:gd name="connsiteY0" fmla="*/ 100122 h 1132131"/>
                  <a:gd name="connsiteX1" fmla="*/ 35820 w 1043922"/>
                  <a:gd name="connsiteY1" fmla="*/ 0 h 1132131"/>
                  <a:gd name="connsiteX2" fmla="*/ 322379 w 1043922"/>
                  <a:gd name="connsiteY2" fmla="*/ 0 h 1132131"/>
                  <a:gd name="connsiteX3" fmla="*/ 938206 w 1043922"/>
                  <a:gd name="connsiteY3" fmla="*/ 850414 h 1132131"/>
                  <a:gd name="connsiteX4" fmla="*/ 939239 w 1043922"/>
                  <a:gd name="connsiteY4" fmla="*/ 894143 h 1132131"/>
                  <a:gd name="connsiteX5" fmla="*/ 1043922 w 1043922"/>
                  <a:gd name="connsiteY5" fmla="*/ 894143 h 1132131"/>
                  <a:gd name="connsiteX6" fmla="*/ 889178 w 1043922"/>
                  <a:gd name="connsiteY6" fmla="*/ 1132131 h 1132131"/>
                  <a:gd name="connsiteX7" fmla="*/ 734435 w 1043922"/>
                  <a:gd name="connsiteY7" fmla="*/ 894143 h 1132131"/>
                  <a:gd name="connsiteX8" fmla="*/ 839118 w 1043922"/>
                  <a:gd name="connsiteY8" fmla="*/ 894143 h 1132131"/>
                  <a:gd name="connsiteX9" fmla="*/ 839465 w 1043922"/>
                  <a:gd name="connsiteY9" fmla="*/ 845857 h 1132131"/>
                  <a:gd name="connsiteX10" fmla="*/ 322380 w 1043922"/>
                  <a:gd name="connsiteY10" fmla="*/ 100122 h 1132131"/>
                  <a:gd name="connsiteX11" fmla="*/ 35820 w 1043922"/>
                  <a:gd name="connsiteY11" fmla="*/ 100122 h 1132131"/>
                  <a:gd name="connsiteX0" fmla="*/ 35820 w 1043922"/>
                  <a:gd name="connsiteY0" fmla="*/ 100122 h 1132131"/>
                  <a:gd name="connsiteX1" fmla="*/ 35820 w 1043922"/>
                  <a:gd name="connsiteY1" fmla="*/ 0 h 1132131"/>
                  <a:gd name="connsiteX2" fmla="*/ 322379 w 1043922"/>
                  <a:gd name="connsiteY2" fmla="*/ 0 h 1132131"/>
                  <a:gd name="connsiteX3" fmla="*/ 938206 w 1043922"/>
                  <a:gd name="connsiteY3" fmla="*/ 850414 h 1132131"/>
                  <a:gd name="connsiteX4" fmla="*/ 939239 w 1043922"/>
                  <a:gd name="connsiteY4" fmla="*/ 894143 h 1132131"/>
                  <a:gd name="connsiteX5" fmla="*/ 1043922 w 1043922"/>
                  <a:gd name="connsiteY5" fmla="*/ 894143 h 1132131"/>
                  <a:gd name="connsiteX6" fmla="*/ 889178 w 1043922"/>
                  <a:gd name="connsiteY6" fmla="*/ 1132131 h 1132131"/>
                  <a:gd name="connsiteX7" fmla="*/ 734435 w 1043922"/>
                  <a:gd name="connsiteY7" fmla="*/ 894143 h 1132131"/>
                  <a:gd name="connsiteX8" fmla="*/ 839118 w 1043922"/>
                  <a:gd name="connsiteY8" fmla="*/ 894143 h 1132131"/>
                  <a:gd name="connsiteX9" fmla="*/ 839465 w 1043922"/>
                  <a:gd name="connsiteY9" fmla="*/ 845857 h 1132131"/>
                  <a:gd name="connsiteX10" fmla="*/ 565914 w 1043922"/>
                  <a:gd name="connsiteY10" fmla="*/ 216133 h 1132131"/>
                  <a:gd name="connsiteX11" fmla="*/ 35820 w 1043922"/>
                  <a:gd name="connsiteY11" fmla="*/ 100122 h 1132131"/>
                  <a:gd name="connsiteX0" fmla="*/ 35820 w 1043922"/>
                  <a:gd name="connsiteY0" fmla="*/ 100122 h 1132131"/>
                  <a:gd name="connsiteX1" fmla="*/ 35820 w 1043922"/>
                  <a:gd name="connsiteY1" fmla="*/ 0 h 1132131"/>
                  <a:gd name="connsiteX2" fmla="*/ 322379 w 1043922"/>
                  <a:gd name="connsiteY2" fmla="*/ 0 h 1132131"/>
                  <a:gd name="connsiteX3" fmla="*/ 938206 w 1043922"/>
                  <a:gd name="connsiteY3" fmla="*/ 850414 h 1132131"/>
                  <a:gd name="connsiteX4" fmla="*/ 939239 w 1043922"/>
                  <a:gd name="connsiteY4" fmla="*/ 894143 h 1132131"/>
                  <a:gd name="connsiteX5" fmla="*/ 1043922 w 1043922"/>
                  <a:gd name="connsiteY5" fmla="*/ 894143 h 1132131"/>
                  <a:gd name="connsiteX6" fmla="*/ 889178 w 1043922"/>
                  <a:gd name="connsiteY6" fmla="*/ 1132131 h 1132131"/>
                  <a:gd name="connsiteX7" fmla="*/ 734435 w 1043922"/>
                  <a:gd name="connsiteY7" fmla="*/ 894143 h 1132131"/>
                  <a:gd name="connsiteX8" fmla="*/ 839118 w 1043922"/>
                  <a:gd name="connsiteY8" fmla="*/ 894143 h 1132131"/>
                  <a:gd name="connsiteX9" fmla="*/ 839465 w 1043922"/>
                  <a:gd name="connsiteY9" fmla="*/ 845857 h 1132131"/>
                  <a:gd name="connsiteX10" fmla="*/ 565914 w 1043922"/>
                  <a:gd name="connsiteY10" fmla="*/ 216133 h 1132131"/>
                  <a:gd name="connsiteX11" fmla="*/ 35820 w 1043922"/>
                  <a:gd name="connsiteY11" fmla="*/ 100122 h 1132131"/>
                  <a:gd name="connsiteX0" fmla="*/ 35820 w 1043922"/>
                  <a:gd name="connsiteY0" fmla="*/ 100122 h 1132131"/>
                  <a:gd name="connsiteX1" fmla="*/ 35820 w 1043922"/>
                  <a:gd name="connsiteY1" fmla="*/ 0 h 1132131"/>
                  <a:gd name="connsiteX2" fmla="*/ 627868 w 1043922"/>
                  <a:gd name="connsiteY2" fmla="*/ 149693 h 1132131"/>
                  <a:gd name="connsiteX3" fmla="*/ 938206 w 1043922"/>
                  <a:gd name="connsiteY3" fmla="*/ 850414 h 1132131"/>
                  <a:gd name="connsiteX4" fmla="*/ 939239 w 1043922"/>
                  <a:gd name="connsiteY4" fmla="*/ 894143 h 1132131"/>
                  <a:gd name="connsiteX5" fmla="*/ 1043922 w 1043922"/>
                  <a:gd name="connsiteY5" fmla="*/ 894143 h 1132131"/>
                  <a:gd name="connsiteX6" fmla="*/ 889178 w 1043922"/>
                  <a:gd name="connsiteY6" fmla="*/ 1132131 h 1132131"/>
                  <a:gd name="connsiteX7" fmla="*/ 734435 w 1043922"/>
                  <a:gd name="connsiteY7" fmla="*/ 894143 h 1132131"/>
                  <a:gd name="connsiteX8" fmla="*/ 839118 w 1043922"/>
                  <a:gd name="connsiteY8" fmla="*/ 894143 h 1132131"/>
                  <a:gd name="connsiteX9" fmla="*/ 839465 w 1043922"/>
                  <a:gd name="connsiteY9" fmla="*/ 845857 h 1132131"/>
                  <a:gd name="connsiteX10" fmla="*/ 565914 w 1043922"/>
                  <a:gd name="connsiteY10" fmla="*/ 216133 h 1132131"/>
                  <a:gd name="connsiteX11" fmla="*/ 35820 w 1043922"/>
                  <a:gd name="connsiteY11" fmla="*/ 100122 h 1132131"/>
                  <a:gd name="connsiteX0" fmla="*/ 35820 w 1043922"/>
                  <a:gd name="connsiteY0" fmla="*/ 100122 h 1132131"/>
                  <a:gd name="connsiteX1" fmla="*/ 35820 w 1043922"/>
                  <a:gd name="connsiteY1" fmla="*/ 0 h 1132131"/>
                  <a:gd name="connsiteX2" fmla="*/ 627868 w 1043922"/>
                  <a:gd name="connsiteY2" fmla="*/ 149693 h 1132131"/>
                  <a:gd name="connsiteX3" fmla="*/ 938206 w 1043922"/>
                  <a:gd name="connsiteY3" fmla="*/ 850414 h 1132131"/>
                  <a:gd name="connsiteX4" fmla="*/ 939239 w 1043922"/>
                  <a:gd name="connsiteY4" fmla="*/ 894143 h 1132131"/>
                  <a:gd name="connsiteX5" fmla="*/ 1043922 w 1043922"/>
                  <a:gd name="connsiteY5" fmla="*/ 894143 h 1132131"/>
                  <a:gd name="connsiteX6" fmla="*/ 889178 w 1043922"/>
                  <a:gd name="connsiteY6" fmla="*/ 1132131 h 1132131"/>
                  <a:gd name="connsiteX7" fmla="*/ 734435 w 1043922"/>
                  <a:gd name="connsiteY7" fmla="*/ 894143 h 1132131"/>
                  <a:gd name="connsiteX8" fmla="*/ 839118 w 1043922"/>
                  <a:gd name="connsiteY8" fmla="*/ 894143 h 1132131"/>
                  <a:gd name="connsiteX9" fmla="*/ 839465 w 1043922"/>
                  <a:gd name="connsiteY9" fmla="*/ 845857 h 1132131"/>
                  <a:gd name="connsiteX10" fmla="*/ 565914 w 1043922"/>
                  <a:gd name="connsiteY10" fmla="*/ 216133 h 1132131"/>
                  <a:gd name="connsiteX11" fmla="*/ 35820 w 1043922"/>
                  <a:gd name="connsiteY11" fmla="*/ 100122 h 1132131"/>
                  <a:gd name="connsiteX0" fmla="*/ 35820 w 1043922"/>
                  <a:gd name="connsiteY0" fmla="*/ 100122 h 1132131"/>
                  <a:gd name="connsiteX1" fmla="*/ 35820 w 1043922"/>
                  <a:gd name="connsiteY1" fmla="*/ 0 h 1132131"/>
                  <a:gd name="connsiteX2" fmla="*/ 627868 w 1043922"/>
                  <a:gd name="connsiteY2" fmla="*/ 149693 h 1132131"/>
                  <a:gd name="connsiteX3" fmla="*/ 938206 w 1043922"/>
                  <a:gd name="connsiteY3" fmla="*/ 850414 h 1132131"/>
                  <a:gd name="connsiteX4" fmla="*/ 939239 w 1043922"/>
                  <a:gd name="connsiteY4" fmla="*/ 894143 h 1132131"/>
                  <a:gd name="connsiteX5" fmla="*/ 1043922 w 1043922"/>
                  <a:gd name="connsiteY5" fmla="*/ 894143 h 1132131"/>
                  <a:gd name="connsiteX6" fmla="*/ 889178 w 1043922"/>
                  <a:gd name="connsiteY6" fmla="*/ 1132131 h 1132131"/>
                  <a:gd name="connsiteX7" fmla="*/ 734435 w 1043922"/>
                  <a:gd name="connsiteY7" fmla="*/ 894143 h 1132131"/>
                  <a:gd name="connsiteX8" fmla="*/ 839118 w 1043922"/>
                  <a:gd name="connsiteY8" fmla="*/ 894143 h 1132131"/>
                  <a:gd name="connsiteX9" fmla="*/ 839465 w 1043922"/>
                  <a:gd name="connsiteY9" fmla="*/ 845857 h 1132131"/>
                  <a:gd name="connsiteX10" fmla="*/ 565914 w 1043922"/>
                  <a:gd name="connsiteY10" fmla="*/ 216133 h 1132131"/>
                  <a:gd name="connsiteX11" fmla="*/ 35820 w 1043922"/>
                  <a:gd name="connsiteY11" fmla="*/ 100122 h 1132131"/>
                  <a:gd name="connsiteX0" fmla="*/ 2862 w 1010964"/>
                  <a:gd name="connsiteY0" fmla="*/ 3211 h 1035220"/>
                  <a:gd name="connsiteX1" fmla="*/ 568208 w 1010964"/>
                  <a:gd name="connsiteY1" fmla="*/ 24457 h 1035220"/>
                  <a:gd name="connsiteX2" fmla="*/ 594910 w 1010964"/>
                  <a:gd name="connsiteY2" fmla="*/ 52782 h 1035220"/>
                  <a:gd name="connsiteX3" fmla="*/ 905248 w 1010964"/>
                  <a:gd name="connsiteY3" fmla="*/ 753503 h 1035220"/>
                  <a:gd name="connsiteX4" fmla="*/ 906281 w 1010964"/>
                  <a:gd name="connsiteY4" fmla="*/ 797232 h 1035220"/>
                  <a:gd name="connsiteX5" fmla="*/ 1010964 w 1010964"/>
                  <a:gd name="connsiteY5" fmla="*/ 797232 h 1035220"/>
                  <a:gd name="connsiteX6" fmla="*/ 856220 w 1010964"/>
                  <a:gd name="connsiteY6" fmla="*/ 1035220 h 1035220"/>
                  <a:gd name="connsiteX7" fmla="*/ 701477 w 1010964"/>
                  <a:gd name="connsiteY7" fmla="*/ 797232 h 1035220"/>
                  <a:gd name="connsiteX8" fmla="*/ 806160 w 1010964"/>
                  <a:gd name="connsiteY8" fmla="*/ 797232 h 1035220"/>
                  <a:gd name="connsiteX9" fmla="*/ 806507 w 1010964"/>
                  <a:gd name="connsiteY9" fmla="*/ 748946 h 1035220"/>
                  <a:gd name="connsiteX10" fmla="*/ 532956 w 1010964"/>
                  <a:gd name="connsiteY10" fmla="*/ 119222 h 1035220"/>
                  <a:gd name="connsiteX11" fmla="*/ 2862 w 1010964"/>
                  <a:gd name="connsiteY11" fmla="*/ 3211 h 1035220"/>
                  <a:gd name="connsiteX0" fmla="*/ 18357 w 516231"/>
                  <a:gd name="connsiteY0" fmla="*/ 68509 h 1010763"/>
                  <a:gd name="connsiteX1" fmla="*/ 73475 w 516231"/>
                  <a:gd name="connsiteY1" fmla="*/ 0 h 1010763"/>
                  <a:gd name="connsiteX2" fmla="*/ 100177 w 516231"/>
                  <a:gd name="connsiteY2" fmla="*/ 28325 h 1010763"/>
                  <a:gd name="connsiteX3" fmla="*/ 410515 w 516231"/>
                  <a:gd name="connsiteY3" fmla="*/ 729046 h 1010763"/>
                  <a:gd name="connsiteX4" fmla="*/ 411548 w 516231"/>
                  <a:gd name="connsiteY4" fmla="*/ 772775 h 1010763"/>
                  <a:gd name="connsiteX5" fmla="*/ 516231 w 516231"/>
                  <a:gd name="connsiteY5" fmla="*/ 772775 h 1010763"/>
                  <a:gd name="connsiteX6" fmla="*/ 361487 w 516231"/>
                  <a:gd name="connsiteY6" fmla="*/ 1010763 h 1010763"/>
                  <a:gd name="connsiteX7" fmla="*/ 206744 w 516231"/>
                  <a:gd name="connsiteY7" fmla="*/ 772775 h 1010763"/>
                  <a:gd name="connsiteX8" fmla="*/ 311427 w 516231"/>
                  <a:gd name="connsiteY8" fmla="*/ 772775 h 1010763"/>
                  <a:gd name="connsiteX9" fmla="*/ 311774 w 516231"/>
                  <a:gd name="connsiteY9" fmla="*/ 724489 h 1010763"/>
                  <a:gd name="connsiteX10" fmla="*/ 38223 w 516231"/>
                  <a:gd name="connsiteY10" fmla="*/ 94765 h 1010763"/>
                  <a:gd name="connsiteX11" fmla="*/ 18357 w 516231"/>
                  <a:gd name="connsiteY11" fmla="*/ 68509 h 1010763"/>
                  <a:gd name="connsiteX0" fmla="*/ 0 w 497874"/>
                  <a:gd name="connsiteY0" fmla="*/ 68509 h 1010763"/>
                  <a:gd name="connsiteX1" fmla="*/ 55118 w 497874"/>
                  <a:gd name="connsiteY1" fmla="*/ 0 h 1010763"/>
                  <a:gd name="connsiteX2" fmla="*/ 81820 w 497874"/>
                  <a:gd name="connsiteY2" fmla="*/ 28325 h 1010763"/>
                  <a:gd name="connsiteX3" fmla="*/ 392158 w 497874"/>
                  <a:gd name="connsiteY3" fmla="*/ 729046 h 1010763"/>
                  <a:gd name="connsiteX4" fmla="*/ 393191 w 497874"/>
                  <a:gd name="connsiteY4" fmla="*/ 772775 h 1010763"/>
                  <a:gd name="connsiteX5" fmla="*/ 497874 w 497874"/>
                  <a:gd name="connsiteY5" fmla="*/ 772775 h 1010763"/>
                  <a:gd name="connsiteX6" fmla="*/ 343130 w 497874"/>
                  <a:gd name="connsiteY6" fmla="*/ 1010763 h 1010763"/>
                  <a:gd name="connsiteX7" fmla="*/ 188387 w 497874"/>
                  <a:gd name="connsiteY7" fmla="*/ 772775 h 1010763"/>
                  <a:gd name="connsiteX8" fmla="*/ 293070 w 497874"/>
                  <a:gd name="connsiteY8" fmla="*/ 772775 h 1010763"/>
                  <a:gd name="connsiteX9" fmla="*/ 293417 w 497874"/>
                  <a:gd name="connsiteY9" fmla="*/ 724489 h 1010763"/>
                  <a:gd name="connsiteX10" fmla="*/ 19866 w 497874"/>
                  <a:gd name="connsiteY10" fmla="*/ 94765 h 1010763"/>
                  <a:gd name="connsiteX11" fmla="*/ 0 w 497874"/>
                  <a:gd name="connsiteY11" fmla="*/ 68509 h 1010763"/>
                  <a:gd name="connsiteX0" fmla="*/ 0 w 507680"/>
                  <a:gd name="connsiteY0" fmla="*/ 68028 h 1010763"/>
                  <a:gd name="connsiteX1" fmla="*/ 64924 w 507680"/>
                  <a:gd name="connsiteY1" fmla="*/ 0 h 1010763"/>
                  <a:gd name="connsiteX2" fmla="*/ 91626 w 507680"/>
                  <a:gd name="connsiteY2" fmla="*/ 28325 h 1010763"/>
                  <a:gd name="connsiteX3" fmla="*/ 401964 w 507680"/>
                  <a:gd name="connsiteY3" fmla="*/ 729046 h 1010763"/>
                  <a:gd name="connsiteX4" fmla="*/ 402997 w 507680"/>
                  <a:gd name="connsiteY4" fmla="*/ 772775 h 1010763"/>
                  <a:gd name="connsiteX5" fmla="*/ 507680 w 507680"/>
                  <a:gd name="connsiteY5" fmla="*/ 772775 h 1010763"/>
                  <a:gd name="connsiteX6" fmla="*/ 352936 w 507680"/>
                  <a:gd name="connsiteY6" fmla="*/ 1010763 h 1010763"/>
                  <a:gd name="connsiteX7" fmla="*/ 198193 w 507680"/>
                  <a:gd name="connsiteY7" fmla="*/ 772775 h 1010763"/>
                  <a:gd name="connsiteX8" fmla="*/ 302876 w 507680"/>
                  <a:gd name="connsiteY8" fmla="*/ 772775 h 1010763"/>
                  <a:gd name="connsiteX9" fmla="*/ 303223 w 507680"/>
                  <a:gd name="connsiteY9" fmla="*/ 724489 h 1010763"/>
                  <a:gd name="connsiteX10" fmla="*/ 29672 w 507680"/>
                  <a:gd name="connsiteY10" fmla="*/ 94765 h 1010763"/>
                  <a:gd name="connsiteX11" fmla="*/ 0 w 507680"/>
                  <a:gd name="connsiteY11" fmla="*/ 68028 h 1010763"/>
                  <a:gd name="connsiteX0" fmla="*/ 0 w 507680"/>
                  <a:gd name="connsiteY0" fmla="*/ 68028 h 1010763"/>
                  <a:gd name="connsiteX1" fmla="*/ 64924 w 507680"/>
                  <a:gd name="connsiteY1" fmla="*/ 0 h 1010763"/>
                  <a:gd name="connsiteX2" fmla="*/ 91626 w 507680"/>
                  <a:gd name="connsiteY2" fmla="*/ 28325 h 1010763"/>
                  <a:gd name="connsiteX3" fmla="*/ 401964 w 507680"/>
                  <a:gd name="connsiteY3" fmla="*/ 729046 h 1010763"/>
                  <a:gd name="connsiteX4" fmla="*/ 402997 w 507680"/>
                  <a:gd name="connsiteY4" fmla="*/ 772775 h 1010763"/>
                  <a:gd name="connsiteX5" fmla="*/ 507680 w 507680"/>
                  <a:gd name="connsiteY5" fmla="*/ 772775 h 1010763"/>
                  <a:gd name="connsiteX6" fmla="*/ 352936 w 507680"/>
                  <a:gd name="connsiteY6" fmla="*/ 1010763 h 1010763"/>
                  <a:gd name="connsiteX7" fmla="*/ 198193 w 507680"/>
                  <a:gd name="connsiteY7" fmla="*/ 772775 h 1010763"/>
                  <a:gd name="connsiteX8" fmla="*/ 302876 w 507680"/>
                  <a:gd name="connsiteY8" fmla="*/ 772775 h 1010763"/>
                  <a:gd name="connsiteX9" fmla="*/ 303223 w 507680"/>
                  <a:gd name="connsiteY9" fmla="*/ 724489 h 1010763"/>
                  <a:gd name="connsiteX10" fmla="*/ 29672 w 507680"/>
                  <a:gd name="connsiteY10" fmla="*/ 94765 h 1010763"/>
                  <a:gd name="connsiteX11" fmla="*/ 0 w 507680"/>
                  <a:gd name="connsiteY11" fmla="*/ 68028 h 101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7680" h="1010763">
                    <a:moveTo>
                      <a:pt x="0" y="68028"/>
                    </a:moveTo>
                    <a:lnTo>
                      <a:pt x="64924" y="0"/>
                    </a:lnTo>
                    <a:lnTo>
                      <a:pt x="91626" y="28325"/>
                    </a:lnTo>
                    <a:cubicBezTo>
                      <a:pt x="253712" y="215595"/>
                      <a:pt x="401964" y="388364"/>
                      <a:pt x="401964" y="729046"/>
                    </a:cubicBezTo>
                    <a:cubicBezTo>
                      <a:pt x="402308" y="743622"/>
                      <a:pt x="402653" y="758199"/>
                      <a:pt x="402997" y="772775"/>
                    </a:cubicBezTo>
                    <a:lnTo>
                      <a:pt x="507680" y="772775"/>
                    </a:lnTo>
                    <a:lnTo>
                      <a:pt x="352936" y="1010763"/>
                    </a:lnTo>
                    <a:lnTo>
                      <a:pt x="198193" y="772775"/>
                    </a:lnTo>
                    <a:lnTo>
                      <a:pt x="302876" y="772775"/>
                    </a:lnTo>
                    <a:cubicBezTo>
                      <a:pt x="302992" y="756680"/>
                      <a:pt x="303107" y="740584"/>
                      <a:pt x="303223" y="724489"/>
                    </a:cubicBezTo>
                    <a:cubicBezTo>
                      <a:pt x="303223" y="439102"/>
                      <a:pt x="142735" y="236662"/>
                      <a:pt x="29672" y="94765"/>
                    </a:cubicBezTo>
                    <a:lnTo>
                      <a:pt x="0" y="6802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0651818B-2C36-1497-2C8C-1A594C3D8854}"/>
                </a:ext>
              </a:extLst>
            </p:cNvPr>
            <p:cNvSpPr txBox="1">
              <a:spLocks/>
            </p:cNvSpPr>
            <p:nvPr/>
          </p:nvSpPr>
          <p:spPr>
            <a:xfrm>
              <a:off x="5622934" y="4691899"/>
              <a:ext cx="2667522" cy="107923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400" u="sng" dirty="0">
                  <a:solidFill>
                    <a:srgbClr val="C00000"/>
                  </a:solidFill>
                  <a:latin typeface="Univers" panose="020B0503020202020204" pitchFamily="34" charset="0"/>
                </a:rPr>
                <a:t>Unstable</a:t>
              </a:r>
              <a:r>
                <a:rPr lang="en-US" sz="1400" dirty="0">
                  <a:solidFill>
                    <a:srgbClr val="C00000"/>
                  </a:solidFill>
                  <a:latin typeface="Univers" panose="020B0503020202020204" pitchFamily="34" charset="0"/>
                </a:rPr>
                <a:t> misalignment</a:t>
              </a:r>
            </a:p>
            <a:p>
              <a:pPr algn="ctr">
                <a:lnSpc>
                  <a:spcPct val="100000"/>
                </a:lnSpc>
              </a:pPr>
              <a:endParaRPr lang="en-US" sz="1400" dirty="0">
                <a:solidFill>
                  <a:srgbClr val="C00000"/>
                </a:solidFill>
                <a:latin typeface="Univers" panose="020B0503020202020204" pitchFamily="34" charset="0"/>
              </a:endParaRPr>
            </a:p>
          </p:txBody>
        </p:sp>
      </p:grpSp>
      <p:sp>
        <p:nvSpPr>
          <p:cNvPr id="54" name="Arrow: Right 44">
            <a:extLst>
              <a:ext uri="{FF2B5EF4-FFF2-40B4-BE49-F238E27FC236}">
                <a16:creationId xmlns:a16="http://schemas.microsoft.com/office/drawing/2014/main" id="{1238A999-9BF5-B6AB-DB8B-385EBAB5947F}"/>
              </a:ext>
            </a:extLst>
          </p:cNvPr>
          <p:cNvSpPr/>
          <p:nvPr/>
        </p:nvSpPr>
        <p:spPr>
          <a:xfrm rot="1064227">
            <a:off x="2907061" y="3991674"/>
            <a:ext cx="317782" cy="16239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5F82B1A-07C5-3A4F-4A77-283071150F8A}"/>
              </a:ext>
            </a:extLst>
          </p:cNvPr>
          <p:cNvGrpSpPr/>
          <p:nvPr/>
        </p:nvGrpSpPr>
        <p:grpSpPr>
          <a:xfrm>
            <a:off x="717425" y="5603821"/>
            <a:ext cx="4889795" cy="987895"/>
            <a:chOff x="639780" y="5900008"/>
            <a:chExt cx="10457747" cy="1014214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5F15D5C-230F-6291-F8F6-91F134CADF6E}"/>
                </a:ext>
              </a:extLst>
            </p:cNvPr>
            <p:cNvGrpSpPr/>
            <p:nvPr/>
          </p:nvGrpSpPr>
          <p:grpSpPr>
            <a:xfrm>
              <a:off x="639780" y="5900008"/>
              <a:ext cx="10457747" cy="625135"/>
              <a:chOff x="639780" y="5900008"/>
              <a:chExt cx="10457747" cy="625135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264ECA40-78D4-886A-A4C4-BE729764E0D8}"/>
                  </a:ext>
                </a:extLst>
              </p:cNvPr>
              <p:cNvGrpSpPr/>
              <p:nvPr/>
            </p:nvGrpSpPr>
            <p:grpSpPr>
              <a:xfrm>
                <a:off x="639780" y="5900008"/>
                <a:ext cx="10457747" cy="549527"/>
                <a:chOff x="639780" y="5900008"/>
                <a:chExt cx="10457747" cy="549527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BAF946B4-A467-293B-C04F-E8AEEE64409D}"/>
                    </a:ext>
                  </a:extLst>
                </p:cNvPr>
                <p:cNvSpPr/>
                <p:nvPr/>
              </p:nvSpPr>
              <p:spPr>
                <a:xfrm>
                  <a:off x="639780" y="5903089"/>
                  <a:ext cx="45719" cy="5464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E5B0E1C5-DC60-0F0D-9A90-B6602AA62C91}"/>
                    </a:ext>
                  </a:extLst>
                </p:cNvPr>
                <p:cNvSpPr/>
                <p:nvPr/>
              </p:nvSpPr>
              <p:spPr>
                <a:xfrm>
                  <a:off x="11051808" y="5900008"/>
                  <a:ext cx="45719" cy="5464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75F3A162-6432-CF49-48A3-E410BB10E195}"/>
                    </a:ext>
                  </a:extLst>
                </p:cNvPr>
                <p:cNvSpPr/>
                <p:nvPr/>
              </p:nvSpPr>
              <p:spPr>
                <a:xfrm>
                  <a:off x="685499" y="6152221"/>
                  <a:ext cx="10412028" cy="360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C5B9FB-B38C-9B1B-C1FA-294317412D37}"/>
                  </a:ext>
                </a:extLst>
              </p:cNvPr>
              <p:cNvSpPr txBox="1"/>
              <p:nvPr/>
            </p:nvSpPr>
            <p:spPr>
              <a:xfrm>
                <a:off x="3996231" y="6155811"/>
                <a:ext cx="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sz="2400">
                  <a:solidFill>
                    <a:schemeClr val="accent1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Subtitle 2">
                  <a:extLst>
                    <a:ext uri="{FF2B5EF4-FFF2-40B4-BE49-F238E27FC236}">
                      <a16:creationId xmlns:a16="http://schemas.microsoft.com/office/drawing/2014/main" id="{29058B62-6F5B-B935-4F55-5AC53752BB6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22707" y="6188212"/>
                  <a:ext cx="8287062" cy="72601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B300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rgbClr val="B3001B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rgbClr val="B3001B"/>
                                </a:solidFill>
                                <a:latin typeface="Cambria Math" panose="02040503050406030204" pitchFamily="18" charset="0"/>
                              </a:rPr>
                              <m:t>𝑟𝑒𝑙𝑎𝑥</m:t>
                            </m:r>
                          </m:sub>
                        </m:sSub>
                        <m:r>
                          <a:rPr lang="en-GB" sz="1800" b="0" i="1" smtClean="0">
                            <a:solidFill>
                              <a:srgbClr val="B3001B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B300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rgbClr val="B3001B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rgbClr val="B3001B"/>
                                </a:solidFill>
                                <a:latin typeface="Cambria Math" panose="02040503050406030204" pitchFamily="18" charset="0"/>
                              </a:rPr>
                              <m:t>𝑡𝑜𝑟𝑞𝑢𝑒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schemeClr val="accent1"/>
                    </a:solidFill>
                    <a:latin typeface="Univers" panose="020B0503020202020204" pitchFamily="34" charset="0"/>
                  </a:endParaRPr>
                </a:p>
              </p:txBody>
            </p:sp>
          </mc:Choice>
          <mc:Fallback>
            <p:sp>
              <p:nvSpPr>
                <p:cNvPr id="68" name="Subtitle 2">
                  <a:extLst>
                    <a:ext uri="{FF2B5EF4-FFF2-40B4-BE49-F238E27FC236}">
                      <a16:creationId xmlns:a16="http://schemas.microsoft.com/office/drawing/2014/main" id="{29058B62-6F5B-B935-4F55-5AC53752BB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707" y="6188212"/>
                  <a:ext cx="8287062" cy="7260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Subtitle 2">
            <a:extLst>
              <a:ext uri="{FF2B5EF4-FFF2-40B4-BE49-F238E27FC236}">
                <a16:creationId xmlns:a16="http://schemas.microsoft.com/office/drawing/2014/main" id="{B47AE7EC-577B-9929-5ACE-819E0F85AA0F}"/>
              </a:ext>
            </a:extLst>
          </p:cNvPr>
          <p:cNvSpPr txBox="1">
            <a:spLocks/>
          </p:cNvSpPr>
          <p:nvPr/>
        </p:nvSpPr>
        <p:spPr>
          <a:xfrm>
            <a:off x="130035" y="6288358"/>
            <a:ext cx="5747674" cy="585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  <a:latin typeface="Univers" panose="020B0503020202020204" pitchFamily="34" charset="0"/>
              </a:rPr>
              <a:t>Measured</a:t>
            </a:r>
            <a:r>
              <a:rPr lang="en-US" sz="1600" dirty="0">
                <a:solidFill>
                  <a:schemeClr val="accent1"/>
                </a:solidFill>
                <a:latin typeface="Univers" panose="020B0503020202020204" pitchFamily="34" charset="0"/>
              </a:rPr>
              <a:t> relaxation time / Theoretical relaxation time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BA94CCF-9888-372D-2F67-52138A0A8E69}"/>
              </a:ext>
            </a:extLst>
          </p:cNvPr>
          <p:cNvSpPr/>
          <p:nvPr/>
        </p:nvSpPr>
        <p:spPr>
          <a:xfrm>
            <a:off x="11059385" y="268861"/>
            <a:ext cx="172768" cy="169432"/>
          </a:xfrm>
          <a:prstGeom prst="ellipse">
            <a:avLst/>
          </a:prstGeom>
          <a:solidFill>
            <a:srgbClr val="B3001B"/>
          </a:solidFill>
          <a:ln w="28575">
            <a:solidFill>
              <a:srgbClr val="1C3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4C9F055-2224-0F15-A299-2AA56012C8C8}"/>
              </a:ext>
            </a:extLst>
          </p:cNvPr>
          <p:cNvSpPr/>
          <p:nvPr/>
        </p:nvSpPr>
        <p:spPr>
          <a:xfrm>
            <a:off x="10760235" y="268150"/>
            <a:ext cx="172768" cy="169432"/>
          </a:xfrm>
          <a:prstGeom prst="ellipse">
            <a:avLst/>
          </a:prstGeom>
          <a:solidFill>
            <a:srgbClr val="1C3043"/>
          </a:solidFill>
          <a:ln w="28575">
            <a:solidFill>
              <a:srgbClr val="1C3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103B1B-1BBC-ECCD-41A1-51162602EC4E}"/>
                  </a:ext>
                </a:extLst>
              </p:cNvPr>
              <p:cNvSpPr txBox="1"/>
              <p:nvPr/>
            </p:nvSpPr>
            <p:spPr>
              <a:xfrm>
                <a:off x="6446764" y="5009756"/>
                <a:ext cx="5412920" cy="1320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Univers Light" panose="020B0403020202020204" pitchFamily="34" charset="0"/>
                  </a:rPr>
                  <a:t>We use EAGLE to investigate typical misalignment timescales for a large representative galaxy population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7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7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9.5</m:t>
                        </m:r>
                      </m:sup>
                    </m:sSup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7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17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1700" dirty="0"/>
                  <a:t> </a:t>
                </a:r>
                <a:r>
                  <a:rPr lang="en-US" sz="1700" dirty="0">
                    <a:latin typeface="Univers Light" panose="020B0403020202020204" pitchFamily="34" charset="0"/>
                  </a:rPr>
                  <a:t>for the first time.</a:t>
                </a:r>
                <a:endParaRPr lang="en-US" sz="1700" b="1" i="1" dirty="0"/>
              </a:p>
              <a:p>
                <a:endParaRPr lang="en-US" sz="17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103B1B-1BBC-ECCD-41A1-51162602E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764" y="5009756"/>
                <a:ext cx="5412920" cy="1320233"/>
              </a:xfrm>
              <a:prstGeom prst="rect">
                <a:avLst/>
              </a:prstGeom>
              <a:blipFill>
                <a:blip r:embed="rId6"/>
                <a:stretch>
                  <a:fillRect l="-703" r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F062D8-C891-7D94-375F-90EE519C4E51}"/>
                  </a:ext>
                </a:extLst>
              </p:cNvPr>
              <p:cNvSpPr txBox="1"/>
              <p:nvPr/>
            </p:nvSpPr>
            <p:spPr>
              <a:xfrm>
                <a:off x="6411091" y="2916743"/>
                <a:ext cx="5408309" cy="1634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1700" b="1" dirty="0">
                    <a:solidFill>
                      <a:srgbClr val="C00000"/>
                    </a:solidFill>
                    <a:latin typeface="Univers Light" panose="020B0403020202020204" pitchFamily="34" charset="0"/>
                  </a:rPr>
                  <a:t>Merger-driven replenishment/formation + short duration misalignments cannot explain observed misalignment distributions </a:t>
                </a:r>
                <a:r>
                  <a:rPr lang="en-US" sz="1700" dirty="0">
                    <a:solidFill>
                      <a:schemeClr val="bg1">
                        <a:lumMod val="75000"/>
                      </a:schemeClr>
                    </a:solidFill>
                    <a:latin typeface="Univers Light" panose="020B0403020202020204" pitchFamily="34" charset="0"/>
                  </a:rPr>
                  <a:t>(Davis &amp; Bureau 2016).</a:t>
                </a:r>
                <a:r>
                  <a:rPr lang="en-US" sz="1700" b="1" dirty="0">
                    <a:solidFill>
                      <a:srgbClr val="C00000"/>
                    </a:solidFill>
                    <a:latin typeface="Univers Light" panose="020B0403020202020204" pitchFamily="34" charset="0"/>
                  </a:rPr>
                  <a:t> </a:t>
                </a:r>
              </a:p>
              <a:p>
                <a:pPr marL="742950" lvl="1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Univers Light" panose="020B0403020202020204" pitchFamily="34" charset="0"/>
                  </a:rPr>
                  <a:t>One proposed solution is a dominant population of long-lived misalignments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𝑟𝑒𝑙𝑎𝑥</m:t>
                        </m:r>
                      </m:sub>
                    </m:sSub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𝑡𝑜𝑟𝑞𝑢𝑒</m:t>
                        </m:r>
                      </m:sub>
                    </m:sSub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Univers Light" panose="020B0403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F062D8-C891-7D94-375F-90EE519C4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091" y="2916743"/>
                <a:ext cx="5408309" cy="1634615"/>
              </a:xfrm>
              <a:prstGeom prst="rect">
                <a:avLst/>
              </a:prstGeom>
              <a:blipFill>
                <a:blip r:embed="rId7"/>
                <a:stretch>
                  <a:fillRect l="-468" r="-234"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ubtitle 2">
            <a:extLst>
              <a:ext uri="{FF2B5EF4-FFF2-40B4-BE49-F238E27FC236}">
                <a16:creationId xmlns:a16="http://schemas.microsoft.com/office/drawing/2014/main" id="{8AAF311F-1C73-C470-8884-F64CBE7D0C21}"/>
              </a:ext>
            </a:extLst>
          </p:cNvPr>
          <p:cNvSpPr txBox="1">
            <a:spLocks/>
          </p:cNvSpPr>
          <p:nvPr/>
        </p:nvSpPr>
        <p:spPr>
          <a:xfrm>
            <a:off x="288952" y="5086804"/>
            <a:ext cx="2851760" cy="1051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latin typeface="Univers" panose="020B0503020202020204" pitchFamily="34" charset="0"/>
              </a:rPr>
              <a:t>(expected lifetimes ~0.1 </a:t>
            </a:r>
            <a:r>
              <a:rPr lang="en-US" sz="1400" dirty="0" err="1">
                <a:latin typeface="Univers" panose="020B0503020202020204" pitchFamily="34" charset="0"/>
              </a:rPr>
              <a:t>Gyr</a:t>
            </a:r>
            <a:r>
              <a:rPr lang="en-US" sz="1400" dirty="0">
                <a:latin typeface="Univers" panose="020B0503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en-US" sz="1400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4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9B440F-1251-6CB3-3338-6D1A8FA2D8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8639" y="950977"/>
                <a:ext cx="6787343" cy="65765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𝑟𝑒𝑙𝑎𝑥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𝑡𝑜𝑟𝑞𝑢𝑒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B3001B"/>
                    </a:solidFill>
                    <a:latin typeface="Univers" panose="020B0503020202020204" pitchFamily="34" charset="0"/>
                  </a:rPr>
                  <a:t> distributions</a:t>
                </a:r>
                <a:endParaRPr lang="en-US" dirty="0">
                  <a:solidFill>
                    <a:srgbClr val="B3001B"/>
                  </a:solidFill>
                  <a:latin typeface="Univers" panose="020B050302020202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9B440F-1251-6CB3-3338-6D1A8FA2D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8639" y="950977"/>
                <a:ext cx="6787343" cy="657652"/>
              </a:xfrm>
              <a:blipFill>
                <a:blip r:embed="rId2"/>
                <a:stretch>
                  <a:fillRect l="-748" t="-22642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9F0E6-2B1A-B725-068F-AFEE5A2D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4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B6DCB5-7AD3-4D93-4944-263169DB8738}"/>
              </a:ext>
            </a:extLst>
          </p:cNvPr>
          <p:cNvCxnSpPr/>
          <p:nvPr/>
        </p:nvCxnSpPr>
        <p:spPr>
          <a:xfrm>
            <a:off x="639780" y="652097"/>
            <a:ext cx="4876437" cy="0"/>
          </a:xfrm>
          <a:prstGeom prst="line">
            <a:avLst/>
          </a:prstGeom>
          <a:ln w="19050">
            <a:solidFill>
              <a:srgbClr val="1C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btitle 2">
            <a:extLst>
              <a:ext uri="{FF2B5EF4-FFF2-40B4-BE49-F238E27FC236}">
                <a16:creationId xmlns:a16="http://schemas.microsoft.com/office/drawing/2014/main" id="{DB58A273-B394-BA62-9712-A098F1173BA8}"/>
              </a:ext>
            </a:extLst>
          </p:cNvPr>
          <p:cNvSpPr txBox="1">
            <a:spLocks/>
          </p:cNvSpPr>
          <p:nvPr/>
        </p:nvSpPr>
        <p:spPr>
          <a:xfrm>
            <a:off x="10295119" y="5787698"/>
            <a:ext cx="2370620" cy="580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Baker et al. (2025)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E57F52C-9C37-8621-A2E5-9B6C8CC51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342" y="1844159"/>
            <a:ext cx="5292900" cy="36895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0D643-97D4-6B25-D199-7D7288B931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3581" y="1918760"/>
                <a:ext cx="6461761" cy="40290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Median ratios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𝑟𝑒𝑙𝑎𝑥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𝑡𝑜𝑟𝑞𝑢𝑒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1.4</m:t>
                    </m:r>
                  </m:oMath>
                </a14:m>
                <a:r>
                  <a:rPr lang="en-US" dirty="0"/>
                  <a:t> suggest most misalignments relax on short timescales roughly in agreement with theoretical predictions.</a:t>
                </a:r>
              </a:p>
              <a:p>
                <a:endParaRPr lang="en-US" dirty="0"/>
              </a:p>
              <a:p>
                <a:r>
                  <a:rPr lang="en-US" dirty="0"/>
                  <a:t>Relaxation timescales and ratios described by a log-linear distribution.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A population of long relaxations exist, with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  <m:r>
                      <a:rPr lang="en-GB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US" b="1" dirty="0"/>
                  <a:t>of all misalignments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𝑟𝑒𝑙𝑎𝑥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𝑡𝑜𝑟𝑞𝑢𝑒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0D643-97D4-6B25-D199-7D7288B931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581" y="1918760"/>
                <a:ext cx="6461761" cy="4029074"/>
              </a:xfrm>
              <a:blipFill>
                <a:blip r:embed="rId4"/>
                <a:stretch>
                  <a:fillRect l="-784" t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3D3F1D2-B38E-69FA-49AC-904666BA5517}"/>
              </a:ext>
            </a:extLst>
          </p:cNvPr>
          <p:cNvGrpSpPr/>
          <p:nvPr/>
        </p:nvGrpSpPr>
        <p:grpSpPr>
          <a:xfrm>
            <a:off x="0" y="-9989"/>
            <a:ext cx="12192000" cy="6868417"/>
            <a:chOff x="0" y="-9989"/>
            <a:chExt cx="12192000" cy="68684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0B9F31-2452-A5F6-BC1D-578F0BC396F5}"/>
                </a:ext>
              </a:extLst>
            </p:cNvPr>
            <p:cNvGrpSpPr/>
            <p:nvPr/>
          </p:nvGrpSpPr>
          <p:grpSpPr>
            <a:xfrm>
              <a:off x="0" y="-9989"/>
              <a:ext cx="12192000" cy="6868417"/>
              <a:chOff x="0" y="-9989"/>
              <a:chExt cx="12192000" cy="6868417"/>
            </a:xfrm>
          </p:grpSpPr>
          <p:sp>
            <p:nvSpPr>
              <p:cNvPr id="22" name="Rectangle: Top Corners Snipped 4">
                <a:extLst>
                  <a:ext uri="{FF2B5EF4-FFF2-40B4-BE49-F238E27FC236}">
                    <a16:creationId xmlns:a16="http://schemas.microsoft.com/office/drawing/2014/main" id="{D35C33D3-3860-10AA-1E70-2FE2F5888AF7}"/>
                  </a:ext>
                </a:extLst>
              </p:cNvPr>
              <p:cNvSpPr/>
              <p:nvPr/>
            </p:nvSpPr>
            <p:spPr>
              <a:xfrm rot="16200000">
                <a:off x="11044968" y="-423132"/>
                <a:ext cx="727200" cy="1566861"/>
              </a:xfrm>
              <a:prstGeom prst="snip2SameRect">
                <a:avLst>
                  <a:gd name="adj1" fmla="val 46707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30">
                <a:extLst>
                  <a:ext uri="{FF2B5EF4-FFF2-40B4-BE49-F238E27FC236}">
                    <a16:creationId xmlns:a16="http://schemas.microsoft.com/office/drawing/2014/main" id="{9F249143-7866-DE60-E1A4-372EB24CE274}"/>
                  </a:ext>
                </a:extLst>
              </p:cNvPr>
              <p:cNvSpPr/>
              <p:nvPr/>
            </p:nvSpPr>
            <p:spPr>
              <a:xfrm>
                <a:off x="0" y="-9989"/>
                <a:ext cx="10965656" cy="268536"/>
              </a:xfrm>
              <a:custGeom>
                <a:avLst/>
                <a:gdLst>
                  <a:gd name="connsiteX0" fmla="*/ 0 w 10491788"/>
                  <a:gd name="connsiteY0" fmla="*/ 0 h 268536"/>
                  <a:gd name="connsiteX1" fmla="*/ 10491788 w 10491788"/>
                  <a:gd name="connsiteY1" fmla="*/ 0 h 268536"/>
                  <a:gd name="connsiteX2" fmla="*/ 10491788 w 10491788"/>
                  <a:gd name="connsiteY2" fmla="*/ 268536 h 268536"/>
                  <a:gd name="connsiteX3" fmla="*/ 0 w 10491788"/>
                  <a:gd name="connsiteY3" fmla="*/ 268536 h 268536"/>
                  <a:gd name="connsiteX4" fmla="*/ 0 w 10491788"/>
                  <a:gd name="connsiteY4" fmla="*/ 0 h 268536"/>
                  <a:gd name="connsiteX0" fmla="*/ 0 w 10802938"/>
                  <a:gd name="connsiteY0" fmla="*/ 0 h 268536"/>
                  <a:gd name="connsiteX1" fmla="*/ 10802938 w 10802938"/>
                  <a:gd name="connsiteY1" fmla="*/ 12700 h 268536"/>
                  <a:gd name="connsiteX2" fmla="*/ 10491788 w 10802938"/>
                  <a:gd name="connsiteY2" fmla="*/ 268536 h 268536"/>
                  <a:gd name="connsiteX3" fmla="*/ 0 w 10802938"/>
                  <a:gd name="connsiteY3" fmla="*/ 268536 h 268536"/>
                  <a:gd name="connsiteX4" fmla="*/ 0 w 10802938"/>
                  <a:gd name="connsiteY4" fmla="*/ 0 h 268536"/>
                  <a:gd name="connsiteX0" fmla="*/ 0 w 10802938"/>
                  <a:gd name="connsiteY0" fmla="*/ 0 h 268536"/>
                  <a:gd name="connsiteX1" fmla="*/ 10802938 w 10802938"/>
                  <a:gd name="connsiteY1" fmla="*/ 12700 h 268536"/>
                  <a:gd name="connsiteX2" fmla="*/ 10574338 w 10802938"/>
                  <a:gd name="connsiteY2" fmla="*/ 262186 h 268536"/>
                  <a:gd name="connsiteX3" fmla="*/ 0 w 10802938"/>
                  <a:gd name="connsiteY3" fmla="*/ 268536 h 268536"/>
                  <a:gd name="connsiteX4" fmla="*/ 0 w 10802938"/>
                  <a:gd name="connsiteY4" fmla="*/ 0 h 268536"/>
                  <a:gd name="connsiteX0" fmla="*/ 0 w 10825798"/>
                  <a:gd name="connsiteY0" fmla="*/ 2540 h 271076"/>
                  <a:gd name="connsiteX1" fmla="*/ 10825798 w 10825798"/>
                  <a:gd name="connsiteY1" fmla="*/ 0 h 271076"/>
                  <a:gd name="connsiteX2" fmla="*/ 10574338 w 10825798"/>
                  <a:gd name="connsiteY2" fmla="*/ 264726 h 271076"/>
                  <a:gd name="connsiteX3" fmla="*/ 0 w 10825798"/>
                  <a:gd name="connsiteY3" fmla="*/ 271076 h 271076"/>
                  <a:gd name="connsiteX4" fmla="*/ 0 w 10825798"/>
                  <a:gd name="connsiteY4" fmla="*/ 2540 h 271076"/>
                  <a:gd name="connsiteX0" fmla="*/ 0 w 10832148"/>
                  <a:gd name="connsiteY0" fmla="*/ 0 h 268536"/>
                  <a:gd name="connsiteX1" fmla="*/ 10832148 w 10832148"/>
                  <a:gd name="connsiteY1" fmla="*/ 10160 h 268536"/>
                  <a:gd name="connsiteX2" fmla="*/ 10574338 w 10832148"/>
                  <a:gd name="connsiteY2" fmla="*/ 262186 h 268536"/>
                  <a:gd name="connsiteX3" fmla="*/ 0 w 10832148"/>
                  <a:gd name="connsiteY3" fmla="*/ 268536 h 268536"/>
                  <a:gd name="connsiteX4" fmla="*/ 0 w 10832148"/>
                  <a:gd name="connsiteY4" fmla="*/ 0 h 268536"/>
                  <a:gd name="connsiteX0" fmla="*/ 0 w 10832148"/>
                  <a:gd name="connsiteY0" fmla="*/ 0 h 268536"/>
                  <a:gd name="connsiteX1" fmla="*/ 10832148 w 10832148"/>
                  <a:gd name="connsiteY1" fmla="*/ 10160 h 268536"/>
                  <a:gd name="connsiteX2" fmla="*/ 10576679 w 10832148"/>
                  <a:gd name="connsiteY2" fmla="*/ 266949 h 268536"/>
                  <a:gd name="connsiteX3" fmla="*/ 0 w 10832148"/>
                  <a:gd name="connsiteY3" fmla="*/ 268536 h 268536"/>
                  <a:gd name="connsiteX4" fmla="*/ 0 w 10832148"/>
                  <a:gd name="connsiteY4" fmla="*/ 0 h 26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2148" h="268536">
                    <a:moveTo>
                      <a:pt x="0" y="0"/>
                    </a:moveTo>
                    <a:lnTo>
                      <a:pt x="10832148" y="10160"/>
                    </a:lnTo>
                    <a:lnTo>
                      <a:pt x="10576679" y="266949"/>
                    </a:lnTo>
                    <a:lnTo>
                      <a:pt x="0" y="268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31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31EC3DF-AA41-F9E9-F98E-124A479D2C24}"/>
                  </a:ext>
                </a:extLst>
              </p:cNvPr>
              <p:cNvSpPr/>
              <p:nvPr/>
            </p:nvSpPr>
            <p:spPr>
              <a:xfrm>
                <a:off x="2" y="338543"/>
                <a:ext cx="10625136" cy="45719"/>
              </a:xfrm>
              <a:prstGeom prst="rect">
                <a:avLst/>
              </a:prstGeom>
              <a:solidFill>
                <a:srgbClr val="008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55C99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33EB1B2-24F9-E79B-37DB-B51E2B3E42A4}"/>
                  </a:ext>
                </a:extLst>
              </p:cNvPr>
              <p:cNvSpPr/>
              <p:nvPr/>
            </p:nvSpPr>
            <p:spPr>
              <a:xfrm flipV="1">
                <a:off x="0" y="6678409"/>
                <a:ext cx="12192000" cy="180019"/>
              </a:xfrm>
              <a:prstGeom prst="rect">
                <a:avLst/>
              </a:prstGeom>
              <a:solidFill>
                <a:srgbClr val="255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55C99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86481C-5D41-8F20-BDD8-1407B3EB8ED1}"/>
                </a:ext>
              </a:extLst>
            </p:cNvPr>
            <p:cNvGrpSpPr/>
            <p:nvPr/>
          </p:nvGrpSpPr>
          <p:grpSpPr>
            <a:xfrm>
              <a:off x="10760228" y="44977"/>
              <a:ext cx="1358014" cy="611184"/>
              <a:chOff x="9162684" y="1272199"/>
              <a:chExt cx="1358014" cy="61118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C132D60-65DC-8A68-42BF-3D7DD9D168B3}"/>
                  </a:ext>
                </a:extLst>
              </p:cNvPr>
              <p:cNvSpPr/>
              <p:nvPr/>
            </p:nvSpPr>
            <p:spPr>
              <a:xfrm>
                <a:off x="9162684" y="1495372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5B9AF98-CDF4-EF10-29A9-88692954B281}"/>
                  </a:ext>
                </a:extLst>
              </p:cNvPr>
              <p:cNvSpPr/>
              <p:nvPr/>
            </p:nvSpPr>
            <p:spPr>
              <a:xfrm>
                <a:off x="9750247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FA13B5B-8365-254D-3E90-522C2659B59B}"/>
                  </a:ext>
                </a:extLst>
              </p:cNvPr>
              <p:cNvSpPr/>
              <p:nvPr/>
            </p:nvSpPr>
            <p:spPr>
              <a:xfrm>
                <a:off x="10049089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A2296E8-017B-8690-1E87-EAE4B19FAE11}"/>
                  </a:ext>
                </a:extLst>
              </p:cNvPr>
              <p:cNvSpPr/>
              <p:nvPr/>
            </p:nvSpPr>
            <p:spPr>
              <a:xfrm>
                <a:off x="9750248" y="1272199"/>
                <a:ext cx="172768" cy="169432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D6B1CE-2F99-2852-CE69-EE17B3DD8104}"/>
                  </a:ext>
                </a:extLst>
              </p:cNvPr>
              <p:cNvSpPr/>
              <p:nvPr/>
            </p:nvSpPr>
            <p:spPr>
              <a:xfrm>
                <a:off x="9750248" y="1713951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951CB73-4C4D-2E9B-2567-86FD2A66DB2C}"/>
                  </a:ext>
                </a:extLst>
              </p:cNvPr>
              <p:cNvSpPr/>
              <p:nvPr/>
            </p:nvSpPr>
            <p:spPr>
              <a:xfrm>
                <a:off x="10347930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951086A-21B7-5951-8FC2-919748A1AA52}"/>
                  </a:ext>
                </a:extLst>
              </p:cNvPr>
              <p:cNvSpPr/>
              <p:nvPr/>
            </p:nvSpPr>
            <p:spPr>
              <a:xfrm>
                <a:off x="9458262" y="1496068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F0F5F61-C33C-255F-A0F9-DFED5F814B62}"/>
                  </a:ext>
                </a:extLst>
              </p:cNvPr>
              <p:cNvCxnSpPr>
                <a:cxnSpLocks/>
                <a:stCxn id="15" idx="6"/>
                <a:endCxn id="10" idx="2"/>
              </p:cNvCxnSpPr>
              <p:nvPr/>
            </p:nvCxnSpPr>
            <p:spPr>
              <a:xfrm>
                <a:off x="9631030" y="1580784"/>
                <a:ext cx="119217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F272321-FB79-0A5A-2DB6-0FD846348C42}"/>
                  </a:ext>
                </a:extLst>
              </p:cNvPr>
              <p:cNvCxnSpPr>
                <a:cxnSpLocks/>
                <a:stCxn id="14" idx="2"/>
                <a:endCxn id="11" idx="6"/>
              </p:cNvCxnSpPr>
              <p:nvPr/>
            </p:nvCxnSpPr>
            <p:spPr>
              <a:xfrm flipH="1">
                <a:off x="10221857" y="1580784"/>
                <a:ext cx="126073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77FE7AC-0A5D-073C-4994-07FB7A80B815}"/>
                  </a:ext>
                </a:extLst>
              </p:cNvPr>
              <p:cNvCxnSpPr>
                <a:cxnSpLocks/>
                <a:stCxn id="11" idx="2"/>
                <a:endCxn id="10" idx="6"/>
              </p:cNvCxnSpPr>
              <p:nvPr/>
            </p:nvCxnSpPr>
            <p:spPr>
              <a:xfrm flipH="1">
                <a:off x="9923015" y="1580784"/>
                <a:ext cx="126074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6D3526B-16CE-C233-35F3-10C2D110C25A}"/>
                  </a:ext>
                </a:extLst>
              </p:cNvPr>
              <p:cNvCxnSpPr>
                <a:cxnSpLocks/>
                <a:stCxn id="8" idx="6"/>
                <a:endCxn id="15" idx="2"/>
              </p:cNvCxnSpPr>
              <p:nvPr/>
            </p:nvCxnSpPr>
            <p:spPr>
              <a:xfrm>
                <a:off x="9335452" y="1580088"/>
                <a:ext cx="122810" cy="696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E4251FD-2F99-DB80-E9F7-6BF52A353BFA}"/>
                  </a:ext>
                </a:extLst>
              </p:cNvPr>
              <p:cNvCxnSpPr>
                <a:cxnSpLocks/>
                <a:stCxn id="15" idx="7"/>
                <a:endCxn id="12" idx="3"/>
              </p:cNvCxnSpPr>
              <p:nvPr/>
            </p:nvCxnSpPr>
            <p:spPr>
              <a:xfrm flipV="1">
                <a:off x="9605729" y="1416818"/>
                <a:ext cx="169820" cy="10406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454BF9C-A9BF-7F0E-A884-87146FACF2D7}"/>
                  </a:ext>
                </a:extLst>
              </p:cNvPr>
              <p:cNvCxnSpPr>
                <a:cxnSpLocks/>
                <a:stCxn id="15" idx="5"/>
                <a:endCxn id="13" idx="1"/>
              </p:cNvCxnSpPr>
              <p:nvPr/>
            </p:nvCxnSpPr>
            <p:spPr>
              <a:xfrm>
                <a:off x="9605729" y="1640687"/>
                <a:ext cx="169820" cy="98077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6559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DB30946-C5B5-F97D-39DF-32B0DA051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F66086-74B0-BBEC-063A-77EFF09F14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8638" y="950976"/>
                <a:ext cx="11643362" cy="107784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𝑟𝑒𝑙𝑎𝑥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𝑡𝑜𝑟𝑞𝑢𝑒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B3001B"/>
                    </a:solidFill>
                    <a:latin typeface="Univers" panose="020B0503020202020204" pitchFamily="34" charset="0"/>
                  </a:rPr>
                  <a:t> </a:t>
                </a:r>
                <a:r>
                  <a:rPr lang="en-US" dirty="0">
                    <a:solidFill>
                      <a:srgbClr val="B3001B"/>
                    </a:solidFill>
                    <a:latin typeface="Univers" panose="020B0503020202020204" pitchFamily="34" charset="0"/>
                  </a:rPr>
                  <a:t>distributions: ETGs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F66086-74B0-BBEC-063A-77EFF09F1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8638" y="950976"/>
                <a:ext cx="11643362" cy="1077849"/>
              </a:xfrm>
              <a:blipFill>
                <a:blip r:embed="rId2"/>
                <a:stretch>
                  <a:fillRect l="-436" t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2B88E-02C8-5D2E-9874-52202DF3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5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AA96F0-A598-A38F-F505-71A126E379FA}"/>
              </a:ext>
            </a:extLst>
          </p:cNvPr>
          <p:cNvCxnSpPr/>
          <p:nvPr/>
        </p:nvCxnSpPr>
        <p:spPr>
          <a:xfrm>
            <a:off x="639780" y="652097"/>
            <a:ext cx="4876437" cy="0"/>
          </a:xfrm>
          <a:prstGeom prst="line">
            <a:avLst/>
          </a:prstGeom>
          <a:ln w="19050">
            <a:solidFill>
              <a:srgbClr val="1C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DFC7992F-F8F4-9B2D-4785-15671D9E30B3}"/>
              </a:ext>
            </a:extLst>
          </p:cNvPr>
          <p:cNvSpPr txBox="1">
            <a:spLocks/>
          </p:cNvSpPr>
          <p:nvPr/>
        </p:nvSpPr>
        <p:spPr>
          <a:xfrm>
            <a:off x="8027924" y="1569247"/>
            <a:ext cx="2370620" cy="580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Baker et al. (2025)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112D81-CCFE-1322-82AD-405196E54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228" y="1629152"/>
            <a:ext cx="4756696" cy="33140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7DCFEF-35C5-B641-7DDD-51F5BA87F9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9420" y="5230806"/>
                <a:ext cx="10809981" cy="1500923"/>
              </a:xfrm>
            </p:spPr>
            <p:txBody>
              <a:bodyPr>
                <a:normAutofit/>
              </a:bodyPr>
              <a:lstStyle/>
              <a:p>
                <a:r>
                  <a:rPr lang="en-US" sz="1600" b="1" dirty="0">
                    <a:latin typeface="Univers" panose="020B0503020202020204" pitchFamily="34" charset="0"/>
                  </a:rPr>
                  <a:t>No dominant population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1" i="0" smtClean="0"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𝒓𝒆𝒍𝒂𝒙</m:t>
                            </m:r>
                          </m:sub>
                        </m:sSub>
                        <m:r>
                          <a:rPr lang="en-US" sz="16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r>
                          <a:rPr lang="en-GB" sz="1600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  <m:sub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𝒕𝒐𝒓𝒒𝒖𝒆</m:t>
                        </m:r>
                      </m:sub>
                    </m:sSub>
                  </m:oMath>
                </a14:m>
                <a:r>
                  <a:rPr lang="en-US" sz="1600" b="1" dirty="0">
                    <a:latin typeface="Univers" panose="020B0503020202020204" pitchFamily="34" charset="0"/>
                  </a:rPr>
                  <a:t> in ETGs </a:t>
                </a:r>
                <a:r>
                  <a:rPr lang="en-US" sz="1600" b="1" dirty="0">
                    <a:latin typeface="Univers" panose="020B0503020202020204" pitchFamily="34" charset="0"/>
                    <a:sym typeface="Wingdings" pitchFamily="2" charset="2"/>
                  </a:rPr>
                  <a:t> long-lived misalignments are rare</a:t>
                </a:r>
                <a:r>
                  <a:rPr lang="en-US" sz="1600" b="1" dirty="0">
                    <a:latin typeface="Univers" panose="020B0503020202020204" pitchFamily="34" charset="0"/>
                  </a:rPr>
                  <a:t>.</a:t>
                </a:r>
              </a:p>
              <a:p>
                <a:r>
                  <a:rPr lang="en-GB" sz="1600" dirty="0"/>
                  <a:t>Instead, misalignment events tend to occur frequently and often displaced by small angles (</a:t>
                </a:r>
                <a:r>
                  <a:rPr lang="en-GB" sz="1400" b="1" i="0" dirty="0">
                    <a:solidFill>
                      <a:srgbClr val="000000"/>
                    </a:solidFill>
                    <a:effectLst/>
                    <a:latin typeface="system-ui"/>
                  </a:rPr>
                  <a:t>≲</a:t>
                </a:r>
                <a:r>
                  <a:rPr lang="en-GB" sz="1600" dirty="0"/>
                  <a:t> 50</a:t>
                </a:r>
                <a:r>
                  <a:rPr lang="en-GB" sz="1600" baseline="30000" dirty="0"/>
                  <a:t>o</a:t>
                </a:r>
                <a:r>
                  <a:rPr lang="en-GB" sz="1600" dirty="0"/>
                  <a:t> ), resulting in many co </a:t>
                </a:r>
                <a:r>
                  <a:rPr lang="en-GB" sz="1600" dirty="0">
                    <a:sym typeface="Wingdings" pitchFamily="2" charset="2"/>
                  </a:rPr>
                  <a:t> co relaxations</a:t>
                </a:r>
                <a:r>
                  <a:rPr lang="en-US" sz="1600" dirty="0">
                    <a:sym typeface="Wingdings" pitchFamily="2" charset="2"/>
                  </a:rPr>
                  <a:t>. Gas discs of LTGs are more resilient to this and show less frequent misalignments.</a:t>
                </a:r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7DCFEF-35C5-B641-7DDD-51F5BA87F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20" y="5230806"/>
                <a:ext cx="10809981" cy="1500923"/>
              </a:xfrm>
              <a:blipFill>
                <a:blip r:embed="rId4"/>
                <a:stretch>
                  <a:fillRect l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367DAEF-2FAD-1A41-EF36-88CBB0712B0D}"/>
              </a:ext>
            </a:extLst>
          </p:cNvPr>
          <p:cNvGrpSpPr/>
          <p:nvPr/>
        </p:nvGrpSpPr>
        <p:grpSpPr>
          <a:xfrm>
            <a:off x="0" y="-9989"/>
            <a:ext cx="12192000" cy="6868417"/>
            <a:chOff x="0" y="-9989"/>
            <a:chExt cx="12192000" cy="68684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7C6439-F9B2-CDBB-DE86-2B31138B727F}"/>
                </a:ext>
              </a:extLst>
            </p:cNvPr>
            <p:cNvGrpSpPr/>
            <p:nvPr/>
          </p:nvGrpSpPr>
          <p:grpSpPr>
            <a:xfrm>
              <a:off x="0" y="-9989"/>
              <a:ext cx="12192000" cy="6868417"/>
              <a:chOff x="0" y="-9989"/>
              <a:chExt cx="12192000" cy="6868417"/>
            </a:xfrm>
          </p:grpSpPr>
          <p:sp>
            <p:nvSpPr>
              <p:cNvPr id="43" name="Rectangle: Top Corners Snipped 4">
                <a:extLst>
                  <a:ext uri="{FF2B5EF4-FFF2-40B4-BE49-F238E27FC236}">
                    <a16:creationId xmlns:a16="http://schemas.microsoft.com/office/drawing/2014/main" id="{0A7CA2C3-66CC-505F-CD6C-0FF74FD00848}"/>
                  </a:ext>
                </a:extLst>
              </p:cNvPr>
              <p:cNvSpPr/>
              <p:nvPr/>
            </p:nvSpPr>
            <p:spPr>
              <a:xfrm rot="16200000">
                <a:off x="11044968" y="-423132"/>
                <a:ext cx="727200" cy="1566861"/>
              </a:xfrm>
              <a:prstGeom prst="snip2SameRect">
                <a:avLst>
                  <a:gd name="adj1" fmla="val 46707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30">
                <a:extLst>
                  <a:ext uri="{FF2B5EF4-FFF2-40B4-BE49-F238E27FC236}">
                    <a16:creationId xmlns:a16="http://schemas.microsoft.com/office/drawing/2014/main" id="{C88CB5FD-1E69-7541-22D0-5FFF48058344}"/>
                  </a:ext>
                </a:extLst>
              </p:cNvPr>
              <p:cNvSpPr/>
              <p:nvPr/>
            </p:nvSpPr>
            <p:spPr>
              <a:xfrm>
                <a:off x="0" y="-9989"/>
                <a:ext cx="10965656" cy="268536"/>
              </a:xfrm>
              <a:custGeom>
                <a:avLst/>
                <a:gdLst>
                  <a:gd name="connsiteX0" fmla="*/ 0 w 10491788"/>
                  <a:gd name="connsiteY0" fmla="*/ 0 h 268536"/>
                  <a:gd name="connsiteX1" fmla="*/ 10491788 w 10491788"/>
                  <a:gd name="connsiteY1" fmla="*/ 0 h 268536"/>
                  <a:gd name="connsiteX2" fmla="*/ 10491788 w 10491788"/>
                  <a:gd name="connsiteY2" fmla="*/ 268536 h 268536"/>
                  <a:gd name="connsiteX3" fmla="*/ 0 w 10491788"/>
                  <a:gd name="connsiteY3" fmla="*/ 268536 h 268536"/>
                  <a:gd name="connsiteX4" fmla="*/ 0 w 10491788"/>
                  <a:gd name="connsiteY4" fmla="*/ 0 h 268536"/>
                  <a:gd name="connsiteX0" fmla="*/ 0 w 10802938"/>
                  <a:gd name="connsiteY0" fmla="*/ 0 h 268536"/>
                  <a:gd name="connsiteX1" fmla="*/ 10802938 w 10802938"/>
                  <a:gd name="connsiteY1" fmla="*/ 12700 h 268536"/>
                  <a:gd name="connsiteX2" fmla="*/ 10491788 w 10802938"/>
                  <a:gd name="connsiteY2" fmla="*/ 268536 h 268536"/>
                  <a:gd name="connsiteX3" fmla="*/ 0 w 10802938"/>
                  <a:gd name="connsiteY3" fmla="*/ 268536 h 268536"/>
                  <a:gd name="connsiteX4" fmla="*/ 0 w 10802938"/>
                  <a:gd name="connsiteY4" fmla="*/ 0 h 268536"/>
                  <a:gd name="connsiteX0" fmla="*/ 0 w 10802938"/>
                  <a:gd name="connsiteY0" fmla="*/ 0 h 268536"/>
                  <a:gd name="connsiteX1" fmla="*/ 10802938 w 10802938"/>
                  <a:gd name="connsiteY1" fmla="*/ 12700 h 268536"/>
                  <a:gd name="connsiteX2" fmla="*/ 10574338 w 10802938"/>
                  <a:gd name="connsiteY2" fmla="*/ 262186 h 268536"/>
                  <a:gd name="connsiteX3" fmla="*/ 0 w 10802938"/>
                  <a:gd name="connsiteY3" fmla="*/ 268536 h 268536"/>
                  <a:gd name="connsiteX4" fmla="*/ 0 w 10802938"/>
                  <a:gd name="connsiteY4" fmla="*/ 0 h 268536"/>
                  <a:gd name="connsiteX0" fmla="*/ 0 w 10825798"/>
                  <a:gd name="connsiteY0" fmla="*/ 2540 h 271076"/>
                  <a:gd name="connsiteX1" fmla="*/ 10825798 w 10825798"/>
                  <a:gd name="connsiteY1" fmla="*/ 0 h 271076"/>
                  <a:gd name="connsiteX2" fmla="*/ 10574338 w 10825798"/>
                  <a:gd name="connsiteY2" fmla="*/ 264726 h 271076"/>
                  <a:gd name="connsiteX3" fmla="*/ 0 w 10825798"/>
                  <a:gd name="connsiteY3" fmla="*/ 271076 h 271076"/>
                  <a:gd name="connsiteX4" fmla="*/ 0 w 10825798"/>
                  <a:gd name="connsiteY4" fmla="*/ 2540 h 271076"/>
                  <a:gd name="connsiteX0" fmla="*/ 0 w 10832148"/>
                  <a:gd name="connsiteY0" fmla="*/ 0 h 268536"/>
                  <a:gd name="connsiteX1" fmla="*/ 10832148 w 10832148"/>
                  <a:gd name="connsiteY1" fmla="*/ 10160 h 268536"/>
                  <a:gd name="connsiteX2" fmla="*/ 10574338 w 10832148"/>
                  <a:gd name="connsiteY2" fmla="*/ 262186 h 268536"/>
                  <a:gd name="connsiteX3" fmla="*/ 0 w 10832148"/>
                  <a:gd name="connsiteY3" fmla="*/ 268536 h 268536"/>
                  <a:gd name="connsiteX4" fmla="*/ 0 w 10832148"/>
                  <a:gd name="connsiteY4" fmla="*/ 0 h 268536"/>
                  <a:gd name="connsiteX0" fmla="*/ 0 w 10832148"/>
                  <a:gd name="connsiteY0" fmla="*/ 0 h 268536"/>
                  <a:gd name="connsiteX1" fmla="*/ 10832148 w 10832148"/>
                  <a:gd name="connsiteY1" fmla="*/ 10160 h 268536"/>
                  <a:gd name="connsiteX2" fmla="*/ 10576679 w 10832148"/>
                  <a:gd name="connsiteY2" fmla="*/ 266949 h 268536"/>
                  <a:gd name="connsiteX3" fmla="*/ 0 w 10832148"/>
                  <a:gd name="connsiteY3" fmla="*/ 268536 h 268536"/>
                  <a:gd name="connsiteX4" fmla="*/ 0 w 10832148"/>
                  <a:gd name="connsiteY4" fmla="*/ 0 h 26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2148" h="268536">
                    <a:moveTo>
                      <a:pt x="0" y="0"/>
                    </a:moveTo>
                    <a:lnTo>
                      <a:pt x="10832148" y="10160"/>
                    </a:lnTo>
                    <a:lnTo>
                      <a:pt x="10576679" y="266949"/>
                    </a:lnTo>
                    <a:lnTo>
                      <a:pt x="0" y="268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31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7EC2E21-13FC-1670-FEE9-64C0E3005F7F}"/>
                  </a:ext>
                </a:extLst>
              </p:cNvPr>
              <p:cNvSpPr/>
              <p:nvPr/>
            </p:nvSpPr>
            <p:spPr>
              <a:xfrm>
                <a:off x="2" y="338543"/>
                <a:ext cx="10625136" cy="45719"/>
              </a:xfrm>
              <a:prstGeom prst="rect">
                <a:avLst/>
              </a:prstGeom>
              <a:solidFill>
                <a:srgbClr val="008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55C99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0A7168B-1EC9-CA7F-C82A-7BC9249FB4AB}"/>
                  </a:ext>
                </a:extLst>
              </p:cNvPr>
              <p:cNvSpPr/>
              <p:nvPr/>
            </p:nvSpPr>
            <p:spPr>
              <a:xfrm flipV="1">
                <a:off x="0" y="6678409"/>
                <a:ext cx="12192000" cy="180019"/>
              </a:xfrm>
              <a:prstGeom prst="rect">
                <a:avLst/>
              </a:prstGeom>
              <a:solidFill>
                <a:srgbClr val="255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55C99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FAA753-721A-1053-2A05-CFAD4BDBDAE3}"/>
                </a:ext>
              </a:extLst>
            </p:cNvPr>
            <p:cNvGrpSpPr/>
            <p:nvPr/>
          </p:nvGrpSpPr>
          <p:grpSpPr>
            <a:xfrm>
              <a:off x="10760228" y="44977"/>
              <a:ext cx="1358014" cy="611184"/>
              <a:chOff x="9162684" y="1272199"/>
              <a:chExt cx="1358014" cy="61118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7BDCD31-3748-3B05-4880-DB20C208723D}"/>
                  </a:ext>
                </a:extLst>
              </p:cNvPr>
              <p:cNvSpPr/>
              <p:nvPr/>
            </p:nvSpPr>
            <p:spPr>
              <a:xfrm>
                <a:off x="9162684" y="1495372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62B0F09-5BF9-83C0-5B77-56E669EB530A}"/>
                  </a:ext>
                </a:extLst>
              </p:cNvPr>
              <p:cNvSpPr/>
              <p:nvPr/>
            </p:nvSpPr>
            <p:spPr>
              <a:xfrm>
                <a:off x="9750247" y="1496068"/>
                <a:ext cx="172768" cy="169432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7112AC1-DACC-AA9A-A2C6-A37FA8629A0C}"/>
                  </a:ext>
                </a:extLst>
              </p:cNvPr>
              <p:cNvSpPr/>
              <p:nvPr/>
            </p:nvSpPr>
            <p:spPr>
              <a:xfrm>
                <a:off x="10049089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48691C9-C791-272E-09A1-3AF17B26B7D3}"/>
                  </a:ext>
                </a:extLst>
              </p:cNvPr>
              <p:cNvSpPr/>
              <p:nvPr/>
            </p:nvSpPr>
            <p:spPr>
              <a:xfrm>
                <a:off x="9750248" y="1272199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1F3810C-3F49-274B-7A37-1D5A1A92DE29}"/>
                  </a:ext>
                </a:extLst>
              </p:cNvPr>
              <p:cNvSpPr/>
              <p:nvPr/>
            </p:nvSpPr>
            <p:spPr>
              <a:xfrm>
                <a:off x="9750248" y="1713951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D28B719-3E5C-4893-AFC3-0DC055DFF3A3}"/>
                  </a:ext>
                </a:extLst>
              </p:cNvPr>
              <p:cNvSpPr/>
              <p:nvPr/>
            </p:nvSpPr>
            <p:spPr>
              <a:xfrm>
                <a:off x="10347930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367954E-1DC8-7D3A-1A32-371BA2E18A5A}"/>
                  </a:ext>
                </a:extLst>
              </p:cNvPr>
              <p:cNvSpPr/>
              <p:nvPr/>
            </p:nvSpPr>
            <p:spPr>
              <a:xfrm>
                <a:off x="9458262" y="1496068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EFA9FE7-B886-8752-3810-144E797C249D}"/>
                  </a:ext>
                </a:extLst>
              </p:cNvPr>
              <p:cNvCxnSpPr>
                <a:cxnSpLocks/>
                <a:stCxn id="36" idx="6"/>
                <a:endCxn id="11" idx="2"/>
              </p:cNvCxnSpPr>
              <p:nvPr/>
            </p:nvCxnSpPr>
            <p:spPr>
              <a:xfrm>
                <a:off x="9631030" y="1580784"/>
                <a:ext cx="119217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5319A06-A6EE-6CFA-B5DC-4E051EB836D3}"/>
                  </a:ext>
                </a:extLst>
              </p:cNvPr>
              <p:cNvCxnSpPr>
                <a:cxnSpLocks/>
                <a:stCxn id="35" idx="2"/>
                <a:endCxn id="27" idx="6"/>
              </p:cNvCxnSpPr>
              <p:nvPr/>
            </p:nvCxnSpPr>
            <p:spPr>
              <a:xfrm flipH="1">
                <a:off x="10221857" y="1580784"/>
                <a:ext cx="126073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4295A88-25C9-E793-DDD2-CDE6B3B8DF2F}"/>
                  </a:ext>
                </a:extLst>
              </p:cNvPr>
              <p:cNvCxnSpPr>
                <a:cxnSpLocks/>
                <a:stCxn id="27" idx="2"/>
                <a:endCxn id="11" idx="6"/>
              </p:cNvCxnSpPr>
              <p:nvPr/>
            </p:nvCxnSpPr>
            <p:spPr>
              <a:xfrm flipH="1">
                <a:off x="9923015" y="1580784"/>
                <a:ext cx="126074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74EECBF-7CCD-C784-C469-D63A376EF106}"/>
                  </a:ext>
                </a:extLst>
              </p:cNvPr>
              <p:cNvCxnSpPr>
                <a:cxnSpLocks/>
                <a:stCxn id="10" idx="6"/>
                <a:endCxn id="36" idx="2"/>
              </p:cNvCxnSpPr>
              <p:nvPr/>
            </p:nvCxnSpPr>
            <p:spPr>
              <a:xfrm>
                <a:off x="9335452" y="1580088"/>
                <a:ext cx="122810" cy="696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5CD7ED3-69CE-59D2-9F16-E65BA569BF95}"/>
                  </a:ext>
                </a:extLst>
              </p:cNvPr>
              <p:cNvCxnSpPr>
                <a:cxnSpLocks/>
                <a:stCxn id="36" idx="7"/>
                <a:endCxn id="29" idx="3"/>
              </p:cNvCxnSpPr>
              <p:nvPr/>
            </p:nvCxnSpPr>
            <p:spPr>
              <a:xfrm flipV="1">
                <a:off x="9605729" y="1416818"/>
                <a:ext cx="169820" cy="10406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3D22ECB-8917-4DFC-EDFD-20EC87E466DB}"/>
                  </a:ext>
                </a:extLst>
              </p:cNvPr>
              <p:cNvCxnSpPr>
                <a:cxnSpLocks/>
                <a:stCxn id="36" idx="5"/>
                <a:endCxn id="34" idx="1"/>
              </p:cNvCxnSpPr>
              <p:nvPr/>
            </p:nvCxnSpPr>
            <p:spPr>
              <a:xfrm>
                <a:off x="9605729" y="1640687"/>
                <a:ext cx="169820" cy="98077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8118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9E05A03-F296-733C-F838-418F3A443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4B237-FFF8-F118-0C32-2BBD8CD3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7"/>
            <a:ext cx="7071361" cy="65765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B3001B"/>
                </a:solidFill>
                <a:latin typeface="Univers" panose="020B0503020202020204" pitchFamily="34" charset="0"/>
              </a:rPr>
              <a:t>What drives the long-lived misalignments?</a:t>
            </a:r>
            <a:endParaRPr lang="en-US" dirty="0">
              <a:solidFill>
                <a:srgbClr val="B3001B"/>
              </a:solidFill>
              <a:latin typeface="Univers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E57EF-ADA5-B5D1-8B29-77C27C877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80" y="4512538"/>
            <a:ext cx="6363789" cy="2217702"/>
          </a:xfrm>
        </p:spPr>
        <p:txBody>
          <a:bodyPr>
            <a:normAutofit/>
          </a:bodyPr>
          <a:lstStyle/>
          <a:p>
            <a:r>
              <a:rPr lang="en-GB" b="1" dirty="0"/>
              <a:t>What could explain these trends?</a:t>
            </a:r>
          </a:p>
          <a:p>
            <a:pPr lvl="1"/>
            <a:r>
              <a:rPr lang="en-GB" b="1" dirty="0">
                <a:solidFill>
                  <a:srgbClr val="0070C0"/>
                </a:solidFill>
              </a:rPr>
              <a:t>Less massive gas discs </a:t>
            </a:r>
            <a:r>
              <a:rPr lang="en-GB" b="1" dirty="0">
                <a:solidFill>
                  <a:srgbClr val="0070C0"/>
                </a:solidFill>
                <a:sym typeface="Wingdings" pitchFamily="2" charset="2"/>
              </a:rPr>
              <a:t> more easily perturbed</a:t>
            </a:r>
            <a:endParaRPr lang="en-GB" b="1" dirty="0">
              <a:solidFill>
                <a:srgbClr val="0070C0"/>
              </a:solidFill>
            </a:endParaRP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More inflow </a:t>
            </a:r>
            <a:r>
              <a:rPr lang="en-GB" b="1" dirty="0">
                <a:solidFill>
                  <a:srgbClr val="00B050"/>
                </a:solidFill>
                <a:sym typeface="Wingdings" pitchFamily="2" charset="2"/>
              </a:rPr>
              <a:t> more misaligned smooth accretion?</a:t>
            </a:r>
            <a:endParaRPr lang="en-GB" dirty="0"/>
          </a:p>
          <a:p>
            <a:pPr lvl="1"/>
            <a:r>
              <a:rPr lang="en-GB" b="1" dirty="0">
                <a:solidFill>
                  <a:srgbClr val="9367B4"/>
                </a:solidFill>
              </a:rPr>
              <a:t>More massive halos </a:t>
            </a:r>
            <a:r>
              <a:rPr lang="en-GB" b="1" dirty="0">
                <a:solidFill>
                  <a:srgbClr val="9367B4"/>
                </a:solidFill>
                <a:sym typeface="Wingdings" pitchFamily="2" charset="2"/>
              </a:rPr>
              <a:t> more halo cooling from a 			         misaligned halo?</a:t>
            </a:r>
            <a:endParaRPr lang="en-GB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4475C-8499-A96F-4C71-5C069D00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6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1D3239-0361-478B-4339-D3470A17CDA5}"/>
              </a:ext>
            </a:extLst>
          </p:cNvPr>
          <p:cNvCxnSpPr/>
          <p:nvPr/>
        </p:nvCxnSpPr>
        <p:spPr>
          <a:xfrm>
            <a:off x="639780" y="652097"/>
            <a:ext cx="4876437" cy="0"/>
          </a:xfrm>
          <a:prstGeom prst="line">
            <a:avLst/>
          </a:prstGeom>
          <a:ln w="19050">
            <a:solidFill>
              <a:srgbClr val="1C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btitle 2">
            <a:extLst>
              <a:ext uri="{FF2B5EF4-FFF2-40B4-BE49-F238E27FC236}">
                <a16:creationId xmlns:a16="http://schemas.microsoft.com/office/drawing/2014/main" id="{81E780B9-9A2D-C25A-B59D-87CACD3989DA}"/>
              </a:ext>
            </a:extLst>
          </p:cNvPr>
          <p:cNvSpPr txBox="1">
            <a:spLocks/>
          </p:cNvSpPr>
          <p:nvPr/>
        </p:nvSpPr>
        <p:spPr>
          <a:xfrm>
            <a:off x="10585584" y="5767610"/>
            <a:ext cx="1240893" cy="580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Baker et al. (2025)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3BF1F4-39DD-770B-C63F-176CFFA8E8B8}"/>
              </a:ext>
            </a:extLst>
          </p:cNvPr>
          <p:cNvGrpSpPr/>
          <p:nvPr/>
        </p:nvGrpSpPr>
        <p:grpSpPr>
          <a:xfrm>
            <a:off x="6730215" y="400965"/>
            <a:ext cx="3972306" cy="6247580"/>
            <a:chOff x="6603851" y="430825"/>
            <a:chExt cx="3459025" cy="56330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EF9FBA-C3A4-4308-70BB-D936A91B9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3851" y="430825"/>
              <a:ext cx="3459025" cy="214673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98DF50-1989-E3F8-2758-70949A123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603852" y="2181938"/>
              <a:ext cx="3317595" cy="20343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0BE4DB-F013-792C-392E-E292F9B5C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603852" y="3984104"/>
              <a:ext cx="3404594" cy="2079794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EA46B7-7E14-69B8-2EDF-B11446C909F7}"/>
              </a:ext>
            </a:extLst>
          </p:cNvPr>
          <p:cNvSpPr txBox="1">
            <a:spLocks/>
          </p:cNvSpPr>
          <p:nvPr/>
        </p:nvSpPr>
        <p:spPr>
          <a:xfrm>
            <a:off x="642527" y="2039844"/>
            <a:ext cx="6363789" cy="2169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Long(er)-lived misalignments more common in galaxies with:</a:t>
            </a:r>
          </a:p>
          <a:p>
            <a:pPr lvl="1"/>
            <a:r>
              <a:rPr lang="en-GB" b="1" dirty="0">
                <a:solidFill>
                  <a:srgbClr val="0070C0"/>
                </a:solidFill>
              </a:rPr>
              <a:t>Lower star-forming gas fraction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More gas inflow post-formation </a:t>
            </a:r>
            <a:r>
              <a:rPr lang="en-GB" dirty="0"/>
              <a:t>(centrals)</a:t>
            </a:r>
          </a:p>
          <a:p>
            <a:pPr lvl="1"/>
            <a:r>
              <a:rPr lang="en-GB" b="1" dirty="0">
                <a:solidFill>
                  <a:srgbClr val="9367B4"/>
                </a:solidFill>
              </a:rPr>
              <a:t>Reside in more massive halos </a:t>
            </a:r>
            <a:r>
              <a:rPr lang="en-GB" dirty="0"/>
              <a:t>(centrals)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6B000F-5681-4CBD-6D52-0F9D9304A947}"/>
              </a:ext>
            </a:extLst>
          </p:cNvPr>
          <p:cNvGrpSpPr/>
          <p:nvPr/>
        </p:nvGrpSpPr>
        <p:grpSpPr>
          <a:xfrm>
            <a:off x="0" y="-9989"/>
            <a:ext cx="12192000" cy="6868417"/>
            <a:chOff x="0" y="-9989"/>
            <a:chExt cx="12192000" cy="68684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61A1039-1F11-B361-060E-98BB59B9F4CF}"/>
                </a:ext>
              </a:extLst>
            </p:cNvPr>
            <p:cNvGrpSpPr/>
            <p:nvPr/>
          </p:nvGrpSpPr>
          <p:grpSpPr>
            <a:xfrm>
              <a:off x="0" y="-9989"/>
              <a:ext cx="12192000" cy="6868417"/>
              <a:chOff x="0" y="-9989"/>
              <a:chExt cx="12192000" cy="6868417"/>
            </a:xfrm>
          </p:grpSpPr>
          <p:sp>
            <p:nvSpPr>
              <p:cNvPr id="48" name="Rectangle: Top Corners Snipped 4">
                <a:extLst>
                  <a:ext uri="{FF2B5EF4-FFF2-40B4-BE49-F238E27FC236}">
                    <a16:creationId xmlns:a16="http://schemas.microsoft.com/office/drawing/2014/main" id="{94E01E1C-2D24-87B6-5E96-E59A20F98BCD}"/>
                  </a:ext>
                </a:extLst>
              </p:cNvPr>
              <p:cNvSpPr/>
              <p:nvPr/>
            </p:nvSpPr>
            <p:spPr>
              <a:xfrm rot="16200000">
                <a:off x="11044968" y="-423132"/>
                <a:ext cx="727200" cy="1566861"/>
              </a:xfrm>
              <a:prstGeom prst="snip2SameRect">
                <a:avLst>
                  <a:gd name="adj1" fmla="val 46707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30">
                <a:extLst>
                  <a:ext uri="{FF2B5EF4-FFF2-40B4-BE49-F238E27FC236}">
                    <a16:creationId xmlns:a16="http://schemas.microsoft.com/office/drawing/2014/main" id="{C4CF8C0E-F4BB-FC89-C78B-C045B5022F26}"/>
                  </a:ext>
                </a:extLst>
              </p:cNvPr>
              <p:cNvSpPr/>
              <p:nvPr/>
            </p:nvSpPr>
            <p:spPr>
              <a:xfrm>
                <a:off x="0" y="-9989"/>
                <a:ext cx="10965656" cy="268536"/>
              </a:xfrm>
              <a:custGeom>
                <a:avLst/>
                <a:gdLst>
                  <a:gd name="connsiteX0" fmla="*/ 0 w 10491788"/>
                  <a:gd name="connsiteY0" fmla="*/ 0 h 268536"/>
                  <a:gd name="connsiteX1" fmla="*/ 10491788 w 10491788"/>
                  <a:gd name="connsiteY1" fmla="*/ 0 h 268536"/>
                  <a:gd name="connsiteX2" fmla="*/ 10491788 w 10491788"/>
                  <a:gd name="connsiteY2" fmla="*/ 268536 h 268536"/>
                  <a:gd name="connsiteX3" fmla="*/ 0 w 10491788"/>
                  <a:gd name="connsiteY3" fmla="*/ 268536 h 268536"/>
                  <a:gd name="connsiteX4" fmla="*/ 0 w 10491788"/>
                  <a:gd name="connsiteY4" fmla="*/ 0 h 268536"/>
                  <a:gd name="connsiteX0" fmla="*/ 0 w 10802938"/>
                  <a:gd name="connsiteY0" fmla="*/ 0 h 268536"/>
                  <a:gd name="connsiteX1" fmla="*/ 10802938 w 10802938"/>
                  <a:gd name="connsiteY1" fmla="*/ 12700 h 268536"/>
                  <a:gd name="connsiteX2" fmla="*/ 10491788 w 10802938"/>
                  <a:gd name="connsiteY2" fmla="*/ 268536 h 268536"/>
                  <a:gd name="connsiteX3" fmla="*/ 0 w 10802938"/>
                  <a:gd name="connsiteY3" fmla="*/ 268536 h 268536"/>
                  <a:gd name="connsiteX4" fmla="*/ 0 w 10802938"/>
                  <a:gd name="connsiteY4" fmla="*/ 0 h 268536"/>
                  <a:gd name="connsiteX0" fmla="*/ 0 w 10802938"/>
                  <a:gd name="connsiteY0" fmla="*/ 0 h 268536"/>
                  <a:gd name="connsiteX1" fmla="*/ 10802938 w 10802938"/>
                  <a:gd name="connsiteY1" fmla="*/ 12700 h 268536"/>
                  <a:gd name="connsiteX2" fmla="*/ 10574338 w 10802938"/>
                  <a:gd name="connsiteY2" fmla="*/ 262186 h 268536"/>
                  <a:gd name="connsiteX3" fmla="*/ 0 w 10802938"/>
                  <a:gd name="connsiteY3" fmla="*/ 268536 h 268536"/>
                  <a:gd name="connsiteX4" fmla="*/ 0 w 10802938"/>
                  <a:gd name="connsiteY4" fmla="*/ 0 h 268536"/>
                  <a:gd name="connsiteX0" fmla="*/ 0 w 10825798"/>
                  <a:gd name="connsiteY0" fmla="*/ 2540 h 271076"/>
                  <a:gd name="connsiteX1" fmla="*/ 10825798 w 10825798"/>
                  <a:gd name="connsiteY1" fmla="*/ 0 h 271076"/>
                  <a:gd name="connsiteX2" fmla="*/ 10574338 w 10825798"/>
                  <a:gd name="connsiteY2" fmla="*/ 264726 h 271076"/>
                  <a:gd name="connsiteX3" fmla="*/ 0 w 10825798"/>
                  <a:gd name="connsiteY3" fmla="*/ 271076 h 271076"/>
                  <a:gd name="connsiteX4" fmla="*/ 0 w 10825798"/>
                  <a:gd name="connsiteY4" fmla="*/ 2540 h 271076"/>
                  <a:gd name="connsiteX0" fmla="*/ 0 w 10832148"/>
                  <a:gd name="connsiteY0" fmla="*/ 0 h 268536"/>
                  <a:gd name="connsiteX1" fmla="*/ 10832148 w 10832148"/>
                  <a:gd name="connsiteY1" fmla="*/ 10160 h 268536"/>
                  <a:gd name="connsiteX2" fmla="*/ 10574338 w 10832148"/>
                  <a:gd name="connsiteY2" fmla="*/ 262186 h 268536"/>
                  <a:gd name="connsiteX3" fmla="*/ 0 w 10832148"/>
                  <a:gd name="connsiteY3" fmla="*/ 268536 h 268536"/>
                  <a:gd name="connsiteX4" fmla="*/ 0 w 10832148"/>
                  <a:gd name="connsiteY4" fmla="*/ 0 h 268536"/>
                  <a:gd name="connsiteX0" fmla="*/ 0 w 10832148"/>
                  <a:gd name="connsiteY0" fmla="*/ 0 h 268536"/>
                  <a:gd name="connsiteX1" fmla="*/ 10832148 w 10832148"/>
                  <a:gd name="connsiteY1" fmla="*/ 10160 h 268536"/>
                  <a:gd name="connsiteX2" fmla="*/ 10576679 w 10832148"/>
                  <a:gd name="connsiteY2" fmla="*/ 266949 h 268536"/>
                  <a:gd name="connsiteX3" fmla="*/ 0 w 10832148"/>
                  <a:gd name="connsiteY3" fmla="*/ 268536 h 268536"/>
                  <a:gd name="connsiteX4" fmla="*/ 0 w 10832148"/>
                  <a:gd name="connsiteY4" fmla="*/ 0 h 26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2148" h="268536">
                    <a:moveTo>
                      <a:pt x="0" y="0"/>
                    </a:moveTo>
                    <a:lnTo>
                      <a:pt x="10832148" y="10160"/>
                    </a:lnTo>
                    <a:lnTo>
                      <a:pt x="10576679" y="266949"/>
                    </a:lnTo>
                    <a:lnTo>
                      <a:pt x="0" y="268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31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A6FF093-7911-66F8-16DE-9140A216E04E}"/>
                  </a:ext>
                </a:extLst>
              </p:cNvPr>
              <p:cNvSpPr/>
              <p:nvPr/>
            </p:nvSpPr>
            <p:spPr>
              <a:xfrm>
                <a:off x="2" y="338543"/>
                <a:ext cx="10625136" cy="45719"/>
              </a:xfrm>
              <a:prstGeom prst="rect">
                <a:avLst/>
              </a:prstGeom>
              <a:solidFill>
                <a:srgbClr val="008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55C99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A43F928-892A-6970-98FD-8ABC5DDF392B}"/>
                  </a:ext>
                </a:extLst>
              </p:cNvPr>
              <p:cNvSpPr/>
              <p:nvPr/>
            </p:nvSpPr>
            <p:spPr>
              <a:xfrm flipV="1">
                <a:off x="0" y="6678409"/>
                <a:ext cx="12192000" cy="180019"/>
              </a:xfrm>
              <a:prstGeom prst="rect">
                <a:avLst/>
              </a:prstGeom>
              <a:solidFill>
                <a:srgbClr val="255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55C99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344B3E-1568-4DE5-4702-52824667110D}"/>
                </a:ext>
              </a:extLst>
            </p:cNvPr>
            <p:cNvGrpSpPr/>
            <p:nvPr/>
          </p:nvGrpSpPr>
          <p:grpSpPr>
            <a:xfrm>
              <a:off x="10760228" y="44977"/>
              <a:ext cx="1358014" cy="611184"/>
              <a:chOff x="9162684" y="1272199"/>
              <a:chExt cx="1358014" cy="61118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344DAFC-91AE-F6DD-96A9-7AB88E1E94A5}"/>
                  </a:ext>
                </a:extLst>
              </p:cNvPr>
              <p:cNvSpPr/>
              <p:nvPr/>
            </p:nvSpPr>
            <p:spPr>
              <a:xfrm>
                <a:off x="9162684" y="1495372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371D51F-1341-FA16-5B6D-33E71981CDF3}"/>
                  </a:ext>
                </a:extLst>
              </p:cNvPr>
              <p:cNvSpPr/>
              <p:nvPr/>
            </p:nvSpPr>
            <p:spPr>
              <a:xfrm>
                <a:off x="9750247" y="1496068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827B368-60C1-9C39-E730-B04606F5B000}"/>
                  </a:ext>
                </a:extLst>
              </p:cNvPr>
              <p:cNvSpPr/>
              <p:nvPr/>
            </p:nvSpPr>
            <p:spPr>
              <a:xfrm>
                <a:off x="10049089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366D63D-B840-0909-02A4-C0432A39FD24}"/>
                  </a:ext>
                </a:extLst>
              </p:cNvPr>
              <p:cNvSpPr/>
              <p:nvPr/>
            </p:nvSpPr>
            <p:spPr>
              <a:xfrm>
                <a:off x="9750248" y="1272199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0A2412D-A3D8-F757-1B67-393F59DE0203}"/>
                  </a:ext>
                </a:extLst>
              </p:cNvPr>
              <p:cNvSpPr/>
              <p:nvPr/>
            </p:nvSpPr>
            <p:spPr>
              <a:xfrm>
                <a:off x="9750248" y="1713951"/>
                <a:ext cx="172768" cy="169432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1F4D346-D412-2CD2-6066-346EC49492BE}"/>
                  </a:ext>
                </a:extLst>
              </p:cNvPr>
              <p:cNvSpPr/>
              <p:nvPr/>
            </p:nvSpPr>
            <p:spPr>
              <a:xfrm>
                <a:off x="10347930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7B7DDAF-38E1-8633-E4C3-57C8C3BB3B0E}"/>
                  </a:ext>
                </a:extLst>
              </p:cNvPr>
              <p:cNvSpPr/>
              <p:nvPr/>
            </p:nvSpPr>
            <p:spPr>
              <a:xfrm>
                <a:off x="9458262" y="1496068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BCEF3FD-B420-0DA9-B48F-56066F0CEB5D}"/>
                  </a:ext>
                </a:extLst>
              </p:cNvPr>
              <p:cNvCxnSpPr>
                <a:cxnSpLocks/>
                <a:stCxn id="20" idx="6"/>
                <a:endCxn id="15" idx="2"/>
              </p:cNvCxnSpPr>
              <p:nvPr/>
            </p:nvCxnSpPr>
            <p:spPr>
              <a:xfrm>
                <a:off x="9631030" y="1580784"/>
                <a:ext cx="119217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2C1E674-4C0B-D115-B341-CA394C647FFD}"/>
                  </a:ext>
                </a:extLst>
              </p:cNvPr>
              <p:cNvCxnSpPr>
                <a:cxnSpLocks/>
                <a:stCxn id="19" idx="2"/>
                <a:endCxn id="16" idx="6"/>
              </p:cNvCxnSpPr>
              <p:nvPr/>
            </p:nvCxnSpPr>
            <p:spPr>
              <a:xfrm flipH="1">
                <a:off x="10221857" y="1580784"/>
                <a:ext cx="126073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CD2DA15-5E9F-3455-085B-23E21B55831F}"/>
                  </a:ext>
                </a:extLst>
              </p:cNvPr>
              <p:cNvCxnSpPr>
                <a:cxnSpLocks/>
                <a:stCxn id="16" idx="2"/>
                <a:endCxn id="15" idx="6"/>
              </p:cNvCxnSpPr>
              <p:nvPr/>
            </p:nvCxnSpPr>
            <p:spPr>
              <a:xfrm flipH="1">
                <a:off x="9923015" y="1580784"/>
                <a:ext cx="126074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F5DD463-FF61-01AA-E4D2-5ECD3856E657}"/>
                  </a:ext>
                </a:extLst>
              </p:cNvPr>
              <p:cNvCxnSpPr>
                <a:cxnSpLocks/>
                <a:stCxn id="14" idx="6"/>
                <a:endCxn id="20" idx="2"/>
              </p:cNvCxnSpPr>
              <p:nvPr/>
            </p:nvCxnSpPr>
            <p:spPr>
              <a:xfrm>
                <a:off x="9335452" y="1580088"/>
                <a:ext cx="122810" cy="696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EA0057A-DEE0-CD8D-73E7-857900502A12}"/>
                  </a:ext>
                </a:extLst>
              </p:cNvPr>
              <p:cNvCxnSpPr>
                <a:cxnSpLocks/>
                <a:stCxn id="20" idx="7"/>
                <a:endCxn id="17" idx="3"/>
              </p:cNvCxnSpPr>
              <p:nvPr/>
            </p:nvCxnSpPr>
            <p:spPr>
              <a:xfrm flipV="1">
                <a:off x="9605729" y="1416818"/>
                <a:ext cx="169820" cy="10406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B8BA764-9129-69A2-6886-7CDE5932B307}"/>
                  </a:ext>
                </a:extLst>
              </p:cNvPr>
              <p:cNvCxnSpPr>
                <a:cxnSpLocks/>
                <a:stCxn id="20" idx="5"/>
                <a:endCxn id="18" idx="1"/>
              </p:cNvCxnSpPr>
              <p:nvPr/>
            </p:nvCxnSpPr>
            <p:spPr>
              <a:xfrm>
                <a:off x="9605729" y="1640687"/>
                <a:ext cx="169820" cy="98077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8221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440F-1251-6CB3-3338-6D1A8FA2D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8" y="950976"/>
            <a:ext cx="9771019" cy="10778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3001B"/>
                </a:solidFill>
                <a:latin typeface="Univers" panose="020B0503020202020204" pitchFamily="34" charset="0"/>
              </a:rPr>
              <a:t>Incidence of mergers with misalignment 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9F0E6-2B1A-B725-068F-AFEE5A2D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7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B6DCB5-7AD3-4D93-4944-263169DB8738}"/>
              </a:ext>
            </a:extLst>
          </p:cNvPr>
          <p:cNvCxnSpPr/>
          <p:nvPr/>
        </p:nvCxnSpPr>
        <p:spPr>
          <a:xfrm>
            <a:off x="639780" y="652097"/>
            <a:ext cx="4876437" cy="0"/>
          </a:xfrm>
          <a:prstGeom prst="line">
            <a:avLst/>
          </a:prstGeom>
          <a:ln w="19050">
            <a:solidFill>
              <a:srgbClr val="1C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9F63824-E9E5-C4A0-995D-44A5444210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8638" y="2189316"/>
                <a:ext cx="5049522" cy="432860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Within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&lt;0.35,</m:t>
                    </m:r>
                  </m:oMath>
                </a14:m>
                <a:r>
                  <a:rPr lang="en-GB" dirty="0"/>
                  <a:t> mergers coincide with only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B3001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b="1" i="1" smtClean="0">
                        <a:solidFill>
                          <a:srgbClr val="B3001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GB" b="1" i="1" smtClean="0">
                        <a:solidFill>
                          <a:srgbClr val="B3001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b="1" dirty="0">
                    <a:solidFill>
                      <a:srgbClr val="B3001B"/>
                    </a:solidFill>
                  </a:rPr>
                  <a:t> of unstable misalignment </a:t>
                </a:r>
                <a:r>
                  <a:rPr lang="en-GB" dirty="0"/>
                  <a:t>formation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This holds true for </a:t>
                </a:r>
                <a:r>
                  <a:rPr lang="en-GB" dirty="0"/>
                  <a:t>stellar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en-GB"/>
                          <m:t>☉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b="0" dirty="0"/>
              </a:p>
              <a:p>
                <a:pPr lvl="1"/>
                <a:r>
                  <a:rPr lang="en-US" dirty="0"/>
                  <a:t>Consistent with other hydro simulations </a:t>
                </a:r>
                <a:br>
                  <a:rPr lang="en-US" dirty="0"/>
                </a:b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Univers Light" panose="020B0403020202020204" pitchFamily="34" charset="0"/>
                  </a:rPr>
                  <a:t>(e.g. </a:t>
                </a:r>
                <a:r>
                  <a:rPr lang="en-US" sz="1800" dirty="0" err="1">
                    <a:solidFill>
                      <a:schemeClr val="bg1">
                        <a:lumMod val="75000"/>
                      </a:schemeClr>
                    </a:solidFill>
                    <a:latin typeface="Univers Light" panose="020B0403020202020204" pitchFamily="34" charset="0"/>
                  </a:rPr>
                  <a:t>Khim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Univers Light" panose="020B0403020202020204" pitchFamily="34" charset="0"/>
                  </a:rPr>
                  <a:t> et al. 2021, </a:t>
                </a:r>
                <a:r>
                  <a:rPr lang="en-US" sz="1800" dirty="0" err="1">
                    <a:solidFill>
                      <a:schemeClr val="bg1">
                        <a:lumMod val="75000"/>
                      </a:schemeClr>
                    </a:solidFill>
                    <a:latin typeface="Univers Light" panose="020B0403020202020204" pitchFamily="34" charset="0"/>
                  </a:rPr>
                  <a:t>Casanueva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Univers Light" panose="020B0403020202020204" pitchFamily="34" charset="0"/>
                  </a:rPr>
                  <a:t> et al. 2019).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GB" dirty="0"/>
                  <a:t>Among ETGs, this </a:t>
                </a:r>
                <a:r>
                  <a:rPr lang="en-GB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en-GB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Major mergers are more effective than minor mergers at forming unstable misalignments.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9F63824-E9E5-C4A0-995D-44A5444210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38" y="2189316"/>
                <a:ext cx="5049522" cy="4328602"/>
              </a:xfrm>
              <a:blipFill>
                <a:blip r:embed="rId2"/>
                <a:stretch>
                  <a:fillRect l="-1005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2D418D24-BC8F-7EE0-BED4-804328F03ED1}"/>
              </a:ext>
            </a:extLst>
          </p:cNvPr>
          <p:cNvSpPr txBox="1">
            <a:spLocks/>
          </p:cNvSpPr>
          <p:nvPr/>
        </p:nvSpPr>
        <p:spPr>
          <a:xfrm>
            <a:off x="9574854" y="5937338"/>
            <a:ext cx="2370620" cy="580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Baker et al. (2025)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C31488-DFAC-DA05-FCD2-A7496CD288FF}"/>
              </a:ext>
            </a:extLst>
          </p:cNvPr>
          <p:cNvGrpSpPr/>
          <p:nvPr/>
        </p:nvGrpSpPr>
        <p:grpSpPr>
          <a:xfrm>
            <a:off x="5887298" y="1671638"/>
            <a:ext cx="6304702" cy="4235386"/>
            <a:chOff x="5887298" y="1516286"/>
            <a:chExt cx="6058175" cy="410592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B82D28E-A4D8-686F-DCE5-BED5CDDB8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2775"/>
            <a:stretch/>
          </p:blipFill>
          <p:spPr>
            <a:xfrm>
              <a:off x="5887298" y="1516286"/>
              <a:ext cx="6058175" cy="22270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248F56-9231-2E30-2E6E-46CC80667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45513" y="3634438"/>
              <a:ext cx="977900" cy="1955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7B3059-2B84-3146-2AB7-C584D4A4E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9282" y="3656997"/>
              <a:ext cx="1872072" cy="196521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62B922-C5AE-AF67-264B-762F76CC6914}"/>
              </a:ext>
            </a:extLst>
          </p:cNvPr>
          <p:cNvGrpSpPr/>
          <p:nvPr/>
        </p:nvGrpSpPr>
        <p:grpSpPr>
          <a:xfrm>
            <a:off x="0" y="-9989"/>
            <a:ext cx="12192000" cy="6868417"/>
            <a:chOff x="0" y="-9989"/>
            <a:chExt cx="12192000" cy="68684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6D60F2F-12A3-0D85-FB1D-5D898FE1CA67}"/>
                </a:ext>
              </a:extLst>
            </p:cNvPr>
            <p:cNvGrpSpPr/>
            <p:nvPr/>
          </p:nvGrpSpPr>
          <p:grpSpPr>
            <a:xfrm>
              <a:off x="0" y="-9989"/>
              <a:ext cx="12192000" cy="6868417"/>
              <a:chOff x="0" y="-9989"/>
              <a:chExt cx="12192000" cy="6868417"/>
            </a:xfrm>
          </p:grpSpPr>
          <p:sp>
            <p:nvSpPr>
              <p:cNvPr id="33" name="Rectangle: Top Corners Snipped 4">
                <a:extLst>
                  <a:ext uri="{FF2B5EF4-FFF2-40B4-BE49-F238E27FC236}">
                    <a16:creationId xmlns:a16="http://schemas.microsoft.com/office/drawing/2014/main" id="{F268DE8C-DC5B-A0F9-0560-2C4B213A7850}"/>
                  </a:ext>
                </a:extLst>
              </p:cNvPr>
              <p:cNvSpPr/>
              <p:nvPr/>
            </p:nvSpPr>
            <p:spPr>
              <a:xfrm rot="16200000">
                <a:off x="11044968" y="-423132"/>
                <a:ext cx="727200" cy="1566861"/>
              </a:xfrm>
              <a:prstGeom prst="snip2SameRect">
                <a:avLst>
                  <a:gd name="adj1" fmla="val 46707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30">
                <a:extLst>
                  <a:ext uri="{FF2B5EF4-FFF2-40B4-BE49-F238E27FC236}">
                    <a16:creationId xmlns:a16="http://schemas.microsoft.com/office/drawing/2014/main" id="{0F8CF5DF-6288-0607-A8EF-CC8F217A829F}"/>
                  </a:ext>
                </a:extLst>
              </p:cNvPr>
              <p:cNvSpPr/>
              <p:nvPr/>
            </p:nvSpPr>
            <p:spPr>
              <a:xfrm>
                <a:off x="0" y="-9989"/>
                <a:ext cx="10965656" cy="268536"/>
              </a:xfrm>
              <a:custGeom>
                <a:avLst/>
                <a:gdLst>
                  <a:gd name="connsiteX0" fmla="*/ 0 w 10491788"/>
                  <a:gd name="connsiteY0" fmla="*/ 0 h 268536"/>
                  <a:gd name="connsiteX1" fmla="*/ 10491788 w 10491788"/>
                  <a:gd name="connsiteY1" fmla="*/ 0 h 268536"/>
                  <a:gd name="connsiteX2" fmla="*/ 10491788 w 10491788"/>
                  <a:gd name="connsiteY2" fmla="*/ 268536 h 268536"/>
                  <a:gd name="connsiteX3" fmla="*/ 0 w 10491788"/>
                  <a:gd name="connsiteY3" fmla="*/ 268536 h 268536"/>
                  <a:gd name="connsiteX4" fmla="*/ 0 w 10491788"/>
                  <a:gd name="connsiteY4" fmla="*/ 0 h 268536"/>
                  <a:gd name="connsiteX0" fmla="*/ 0 w 10802938"/>
                  <a:gd name="connsiteY0" fmla="*/ 0 h 268536"/>
                  <a:gd name="connsiteX1" fmla="*/ 10802938 w 10802938"/>
                  <a:gd name="connsiteY1" fmla="*/ 12700 h 268536"/>
                  <a:gd name="connsiteX2" fmla="*/ 10491788 w 10802938"/>
                  <a:gd name="connsiteY2" fmla="*/ 268536 h 268536"/>
                  <a:gd name="connsiteX3" fmla="*/ 0 w 10802938"/>
                  <a:gd name="connsiteY3" fmla="*/ 268536 h 268536"/>
                  <a:gd name="connsiteX4" fmla="*/ 0 w 10802938"/>
                  <a:gd name="connsiteY4" fmla="*/ 0 h 268536"/>
                  <a:gd name="connsiteX0" fmla="*/ 0 w 10802938"/>
                  <a:gd name="connsiteY0" fmla="*/ 0 h 268536"/>
                  <a:gd name="connsiteX1" fmla="*/ 10802938 w 10802938"/>
                  <a:gd name="connsiteY1" fmla="*/ 12700 h 268536"/>
                  <a:gd name="connsiteX2" fmla="*/ 10574338 w 10802938"/>
                  <a:gd name="connsiteY2" fmla="*/ 262186 h 268536"/>
                  <a:gd name="connsiteX3" fmla="*/ 0 w 10802938"/>
                  <a:gd name="connsiteY3" fmla="*/ 268536 h 268536"/>
                  <a:gd name="connsiteX4" fmla="*/ 0 w 10802938"/>
                  <a:gd name="connsiteY4" fmla="*/ 0 h 268536"/>
                  <a:gd name="connsiteX0" fmla="*/ 0 w 10825798"/>
                  <a:gd name="connsiteY0" fmla="*/ 2540 h 271076"/>
                  <a:gd name="connsiteX1" fmla="*/ 10825798 w 10825798"/>
                  <a:gd name="connsiteY1" fmla="*/ 0 h 271076"/>
                  <a:gd name="connsiteX2" fmla="*/ 10574338 w 10825798"/>
                  <a:gd name="connsiteY2" fmla="*/ 264726 h 271076"/>
                  <a:gd name="connsiteX3" fmla="*/ 0 w 10825798"/>
                  <a:gd name="connsiteY3" fmla="*/ 271076 h 271076"/>
                  <a:gd name="connsiteX4" fmla="*/ 0 w 10825798"/>
                  <a:gd name="connsiteY4" fmla="*/ 2540 h 271076"/>
                  <a:gd name="connsiteX0" fmla="*/ 0 w 10832148"/>
                  <a:gd name="connsiteY0" fmla="*/ 0 h 268536"/>
                  <a:gd name="connsiteX1" fmla="*/ 10832148 w 10832148"/>
                  <a:gd name="connsiteY1" fmla="*/ 10160 h 268536"/>
                  <a:gd name="connsiteX2" fmla="*/ 10574338 w 10832148"/>
                  <a:gd name="connsiteY2" fmla="*/ 262186 h 268536"/>
                  <a:gd name="connsiteX3" fmla="*/ 0 w 10832148"/>
                  <a:gd name="connsiteY3" fmla="*/ 268536 h 268536"/>
                  <a:gd name="connsiteX4" fmla="*/ 0 w 10832148"/>
                  <a:gd name="connsiteY4" fmla="*/ 0 h 268536"/>
                  <a:gd name="connsiteX0" fmla="*/ 0 w 10832148"/>
                  <a:gd name="connsiteY0" fmla="*/ 0 h 268536"/>
                  <a:gd name="connsiteX1" fmla="*/ 10832148 w 10832148"/>
                  <a:gd name="connsiteY1" fmla="*/ 10160 h 268536"/>
                  <a:gd name="connsiteX2" fmla="*/ 10576679 w 10832148"/>
                  <a:gd name="connsiteY2" fmla="*/ 266949 h 268536"/>
                  <a:gd name="connsiteX3" fmla="*/ 0 w 10832148"/>
                  <a:gd name="connsiteY3" fmla="*/ 268536 h 268536"/>
                  <a:gd name="connsiteX4" fmla="*/ 0 w 10832148"/>
                  <a:gd name="connsiteY4" fmla="*/ 0 h 26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2148" h="268536">
                    <a:moveTo>
                      <a:pt x="0" y="0"/>
                    </a:moveTo>
                    <a:lnTo>
                      <a:pt x="10832148" y="10160"/>
                    </a:lnTo>
                    <a:lnTo>
                      <a:pt x="10576679" y="266949"/>
                    </a:lnTo>
                    <a:lnTo>
                      <a:pt x="0" y="268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31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C6E2127-9F30-9153-9DCB-8A25A6FF9D3A}"/>
                  </a:ext>
                </a:extLst>
              </p:cNvPr>
              <p:cNvSpPr/>
              <p:nvPr/>
            </p:nvSpPr>
            <p:spPr>
              <a:xfrm>
                <a:off x="2" y="338543"/>
                <a:ext cx="10625136" cy="45719"/>
              </a:xfrm>
              <a:prstGeom prst="rect">
                <a:avLst/>
              </a:prstGeom>
              <a:solidFill>
                <a:srgbClr val="008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55C99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07D7836-4D5C-A84D-9890-FD383DB9B280}"/>
                  </a:ext>
                </a:extLst>
              </p:cNvPr>
              <p:cNvSpPr/>
              <p:nvPr/>
            </p:nvSpPr>
            <p:spPr>
              <a:xfrm flipV="1">
                <a:off x="0" y="6678409"/>
                <a:ext cx="12192000" cy="180019"/>
              </a:xfrm>
              <a:prstGeom prst="rect">
                <a:avLst/>
              </a:prstGeom>
              <a:solidFill>
                <a:srgbClr val="255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55C99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86B7E0-F3C0-68A0-760C-F0D54DBA77E0}"/>
                </a:ext>
              </a:extLst>
            </p:cNvPr>
            <p:cNvGrpSpPr/>
            <p:nvPr/>
          </p:nvGrpSpPr>
          <p:grpSpPr>
            <a:xfrm>
              <a:off x="10760228" y="44977"/>
              <a:ext cx="1358014" cy="611184"/>
              <a:chOff x="9162684" y="1272199"/>
              <a:chExt cx="1358014" cy="611184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787718A-050A-C65C-C612-97900DAAC2E4}"/>
                  </a:ext>
                </a:extLst>
              </p:cNvPr>
              <p:cNvSpPr/>
              <p:nvPr/>
            </p:nvSpPr>
            <p:spPr>
              <a:xfrm>
                <a:off x="9162684" y="1495372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D27A05D-01B0-60CB-6AB3-45621D5A5258}"/>
                  </a:ext>
                </a:extLst>
              </p:cNvPr>
              <p:cNvSpPr/>
              <p:nvPr/>
            </p:nvSpPr>
            <p:spPr>
              <a:xfrm>
                <a:off x="9750247" y="1496068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206FFC-4BFA-940C-1CF6-AC09699DB272}"/>
                  </a:ext>
                </a:extLst>
              </p:cNvPr>
              <p:cNvSpPr/>
              <p:nvPr/>
            </p:nvSpPr>
            <p:spPr>
              <a:xfrm>
                <a:off x="10049089" y="1496068"/>
                <a:ext cx="172768" cy="169432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2EE3358-A392-306F-20DE-779C1685105D}"/>
                  </a:ext>
                </a:extLst>
              </p:cNvPr>
              <p:cNvSpPr/>
              <p:nvPr/>
            </p:nvSpPr>
            <p:spPr>
              <a:xfrm>
                <a:off x="9750248" y="1272199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DF67C66-095D-41CA-9B7A-881EB51A669C}"/>
                  </a:ext>
                </a:extLst>
              </p:cNvPr>
              <p:cNvSpPr/>
              <p:nvPr/>
            </p:nvSpPr>
            <p:spPr>
              <a:xfrm>
                <a:off x="9750248" y="1713951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026A116-F77F-0E7C-F8A2-D73705D7E91F}"/>
                  </a:ext>
                </a:extLst>
              </p:cNvPr>
              <p:cNvSpPr/>
              <p:nvPr/>
            </p:nvSpPr>
            <p:spPr>
              <a:xfrm>
                <a:off x="10347930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0B99CD2-A3DB-2AFA-FAD3-88A98E60B81F}"/>
                  </a:ext>
                </a:extLst>
              </p:cNvPr>
              <p:cNvSpPr/>
              <p:nvPr/>
            </p:nvSpPr>
            <p:spPr>
              <a:xfrm>
                <a:off x="9458262" y="1496068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F6F7A30-A8FE-D043-F04C-8498846822FE}"/>
                  </a:ext>
                </a:extLst>
              </p:cNvPr>
              <p:cNvCxnSpPr>
                <a:cxnSpLocks/>
                <a:stCxn id="24" idx="6"/>
                <a:endCxn id="19" idx="2"/>
              </p:cNvCxnSpPr>
              <p:nvPr/>
            </p:nvCxnSpPr>
            <p:spPr>
              <a:xfrm>
                <a:off x="9631030" y="1580784"/>
                <a:ext cx="119217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D3EF953-7E36-A9AE-698F-6B4D84DD3667}"/>
                  </a:ext>
                </a:extLst>
              </p:cNvPr>
              <p:cNvCxnSpPr>
                <a:cxnSpLocks/>
                <a:stCxn id="23" idx="2"/>
                <a:endCxn id="20" idx="6"/>
              </p:cNvCxnSpPr>
              <p:nvPr/>
            </p:nvCxnSpPr>
            <p:spPr>
              <a:xfrm flipH="1">
                <a:off x="10221857" y="1580784"/>
                <a:ext cx="126073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66C426B-4BE8-1D9B-D9C8-151684F7C2E8}"/>
                  </a:ext>
                </a:extLst>
              </p:cNvPr>
              <p:cNvCxnSpPr>
                <a:cxnSpLocks/>
                <a:stCxn id="20" idx="2"/>
                <a:endCxn id="19" idx="6"/>
              </p:cNvCxnSpPr>
              <p:nvPr/>
            </p:nvCxnSpPr>
            <p:spPr>
              <a:xfrm flipH="1">
                <a:off x="9923015" y="1580784"/>
                <a:ext cx="126074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EB53AF8-7DEB-7FF8-EB5F-14E9F2786157}"/>
                  </a:ext>
                </a:extLst>
              </p:cNvPr>
              <p:cNvCxnSpPr>
                <a:cxnSpLocks/>
                <a:stCxn id="18" idx="6"/>
                <a:endCxn id="24" idx="2"/>
              </p:cNvCxnSpPr>
              <p:nvPr/>
            </p:nvCxnSpPr>
            <p:spPr>
              <a:xfrm>
                <a:off x="9335452" y="1580088"/>
                <a:ext cx="122810" cy="696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B991FCA-49E3-4CBC-8671-4FE42D98E9A9}"/>
                  </a:ext>
                </a:extLst>
              </p:cNvPr>
              <p:cNvCxnSpPr>
                <a:cxnSpLocks/>
                <a:stCxn id="24" idx="7"/>
                <a:endCxn id="21" idx="3"/>
              </p:cNvCxnSpPr>
              <p:nvPr/>
            </p:nvCxnSpPr>
            <p:spPr>
              <a:xfrm flipV="1">
                <a:off x="9605729" y="1416818"/>
                <a:ext cx="169820" cy="10406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C57C0B5-E676-3B2F-551F-1C4F859C9094}"/>
                  </a:ext>
                </a:extLst>
              </p:cNvPr>
              <p:cNvCxnSpPr>
                <a:cxnSpLocks/>
                <a:stCxn id="24" idx="5"/>
                <a:endCxn id="22" idx="1"/>
              </p:cNvCxnSpPr>
              <p:nvPr/>
            </p:nvCxnSpPr>
            <p:spPr>
              <a:xfrm>
                <a:off x="9605729" y="1640687"/>
                <a:ext cx="169820" cy="98077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5846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6983245-495D-E383-206C-663CCA753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3221347-2769-9E97-27CB-DEF979A006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638" y="2189316"/>
                <a:ext cx="5436524" cy="40290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3444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Within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&lt;0.35,</m:t>
                    </m:r>
                  </m:oMath>
                </a14:m>
                <a:r>
                  <a:rPr lang="en-GB" dirty="0"/>
                  <a:t> mergers coincide with only  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B3001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b="1" i="1" smtClean="0">
                        <a:solidFill>
                          <a:srgbClr val="B3001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GB" b="1" i="1" smtClean="0">
                        <a:solidFill>
                          <a:srgbClr val="B3001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b="1" dirty="0">
                    <a:solidFill>
                      <a:srgbClr val="B3001B"/>
                    </a:solidFill>
                  </a:rPr>
                  <a:t> of unstable misalignment </a:t>
                </a:r>
                <a:r>
                  <a:rPr lang="en-GB" dirty="0"/>
                  <a:t>formation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This holds true for </a:t>
                </a:r>
                <a:r>
                  <a:rPr lang="en-GB" dirty="0"/>
                  <a:t>stellar mass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en-GB"/>
                          <m:t>☉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GB" dirty="0"/>
                  <a:t>Among ETGs, this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en-GB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Major mergers are more effective than minor mergers at forming unstable misalignments. </a:t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3221347-2769-9E97-27CB-DEF979A00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8" y="2189316"/>
                <a:ext cx="5436524" cy="4029074"/>
              </a:xfrm>
              <a:prstGeom prst="rect">
                <a:avLst/>
              </a:prstGeom>
              <a:blipFill>
                <a:blip r:embed="rId2"/>
                <a:stretch>
                  <a:fillRect l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8119633-FAA6-6AA0-D78F-29F70A4E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8" y="950976"/>
            <a:ext cx="11643362" cy="10778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3001B"/>
                </a:solidFill>
                <a:latin typeface="Univers" panose="020B0503020202020204" pitchFamily="34" charset="0"/>
              </a:rPr>
              <a:t>Incidence of mergers and unstable misalignments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E53E0-43BF-CD49-8FCB-FDC44051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8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DB5F7-DBE0-CF31-62A1-7538EA298663}"/>
              </a:ext>
            </a:extLst>
          </p:cNvPr>
          <p:cNvCxnSpPr/>
          <p:nvPr/>
        </p:nvCxnSpPr>
        <p:spPr>
          <a:xfrm>
            <a:off x="639780" y="652097"/>
            <a:ext cx="4876437" cy="0"/>
          </a:xfrm>
          <a:prstGeom prst="line">
            <a:avLst/>
          </a:prstGeom>
          <a:ln w="19050">
            <a:solidFill>
              <a:srgbClr val="1C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8526B7B-F94A-E80E-FDD2-91C7BEE26B8F}"/>
              </a:ext>
            </a:extLst>
          </p:cNvPr>
          <p:cNvSpPr txBox="1">
            <a:spLocks/>
          </p:cNvSpPr>
          <p:nvPr/>
        </p:nvSpPr>
        <p:spPr>
          <a:xfrm>
            <a:off x="9574854" y="5937338"/>
            <a:ext cx="2370620" cy="580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Baker et al. (2025)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E5BE12-C4FB-3572-6A3B-2200587DCC57}"/>
              </a:ext>
            </a:extLst>
          </p:cNvPr>
          <p:cNvGrpSpPr/>
          <p:nvPr/>
        </p:nvGrpSpPr>
        <p:grpSpPr>
          <a:xfrm>
            <a:off x="5887298" y="1671638"/>
            <a:ext cx="6304702" cy="4235386"/>
            <a:chOff x="5887298" y="1516286"/>
            <a:chExt cx="6058175" cy="410592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B97D7DE-C034-65C7-1493-BC0443155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2775"/>
            <a:stretch/>
          </p:blipFill>
          <p:spPr>
            <a:xfrm>
              <a:off x="5887298" y="1516286"/>
              <a:ext cx="6058175" cy="22270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EDE8EF1-212F-20F2-63DA-20FE91D5E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45513" y="3634438"/>
              <a:ext cx="977900" cy="1955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76FF039-CBDA-F6A8-A051-1A0E54DC2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9282" y="3656997"/>
              <a:ext cx="1872072" cy="196521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41F478F-B588-05BB-4BD1-2079AC618668}"/>
              </a:ext>
            </a:extLst>
          </p:cNvPr>
          <p:cNvSpPr/>
          <p:nvPr/>
        </p:nvSpPr>
        <p:spPr>
          <a:xfrm>
            <a:off x="204716" y="816786"/>
            <a:ext cx="11987283" cy="5595014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5C28F3-D949-1CB3-23F7-50761677B5D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99" r="-76"/>
          <a:stretch/>
        </p:blipFill>
        <p:spPr>
          <a:xfrm>
            <a:off x="2712720" y="2292351"/>
            <a:ext cx="7213600" cy="2273300"/>
          </a:xfrm>
          <a:prstGeom prst="rect">
            <a:avLst/>
          </a:prstGeom>
          <a:effectLst>
            <a:outerShdw blurRad="226496" dist="38100" dir="8100000" sx="101998" sy="101998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3D7BF5-661C-2EAF-3649-CCE789FB5BFC}"/>
              </a:ext>
            </a:extLst>
          </p:cNvPr>
          <p:cNvSpPr/>
          <p:nvPr/>
        </p:nvSpPr>
        <p:spPr>
          <a:xfrm>
            <a:off x="2757190" y="3399121"/>
            <a:ext cx="7026890" cy="107323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A0726D-C28D-3087-A29D-D6D4C0C3B5C9}"/>
              </a:ext>
            </a:extLst>
          </p:cNvPr>
          <p:cNvGrpSpPr/>
          <p:nvPr/>
        </p:nvGrpSpPr>
        <p:grpSpPr>
          <a:xfrm>
            <a:off x="0" y="-9989"/>
            <a:ext cx="12192000" cy="6868417"/>
            <a:chOff x="0" y="-9989"/>
            <a:chExt cx="12192000" cy="68684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52D2BE7-1B76-0F54-AC78-A47283F24AD6}"/>
                </a:ext>
              </a:extLst>
            </p:cNvPr>
            <p:cNvGrpSpPr/>
            <p:nvPr/>
          </p:nvGrpSpPr>
          <p:grpSpPr>
            <a:xfrm>
              <a:off x="0" y="-9989"/>
              <a:ext cx="12192000" cy="6868417"/>
              <a:chOff x="0" y="-9989"/>
              <a:chExt cx="12192000" cy="6868417"/>
            </a:xfrm>
          </p:grpSpPr>
          <p:sp>
            <p:nvSpPr>
              <p:cNvPr id="50" name="Rectangle: Top Corners Snipped 4">
                <a:extLst>
                  <a:ext uri="{FF2B5EF4-FFF2-40B4-BE49-F238E27FC236}">
                    <a16:creationId xmlns:a16="http://schemas.microsoft.com/office/drawing/2014/main" id="{AF0A2C7B-B62E-B494-5B71-7B976DC79E51}"/>
                  </a:ext>
                </a:extLst>
              </p:cNvPr>
              <p:cNvSpPr/>
              <p:nvPr/>
            </p:nvSpPr>
            <p:spPr>
              <a:xfrm rot="16200000">
                <a:off x="11044968" y="-423132"/>
                <a:ext cx="727200" cy="1566861"/>
              </a:xfrm>
              <a:prstGeom prst="snip2SameRect">
                <a:avLst>
                  <a:gd name="adj1" fmla="val 46707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30">
                <a:extLst>
                  <a:ext uri="{FF2B5EF4-FFF2-40B4-BE49-F238E27FC236}">
                    <a16:creationId xmlns:a16="http://schemas.microsoft.com/office/drawing/2014/main" id="{56948713-6DFA-84EB-C33B-F8C055C5870E}"/>
                  </a:ext>
                </a:extLst>
              </p:cNvPr>
              <p:cNvSpPr/>
              <p:nvPr/>
            </p:nvSpPr>
            <p:spPr>
              <a:xfrm>
                <a:off x="0" y="-9989"/>
                <a:ext cx="10965656" cy="268536"/>
              </a:xfrm>
              <a:custGeom>
                <a:avLst/>
                <a:gdLst>
                  <a:gd name="connsiteX0" fmla="*/ 0 w 10491788"/>
                  <a:gd name="connsiteY0" fmla="*/ 0 h 268536"/>
                  <a:gd name="connsiteX1" fmla="*/ 10491788 w 10491788"/>
                  <a:gd name="connsiteY1" fmla="*/ 0 h 268536"/>
                  <a:gd name="connsiteX2" fmla="*/ 10491788 w 10491788"/>
                  <a:gd name="connsiteY2" fmla="*/ 268536 h 268536"/>
                  <a:gd name="connsiteX3" fmla="*/ 0 w 10491788"/>
                  <a:gd name="connsiteY3" fmla="*/ 268536 h 268536"/>
                  <a:gd name="connsiteX4" fmla="*/ 0 w 10491788"/>
                  <a:gd name="connsiteY4" fmla="*/ 0 h 268536"/>
                  <a:gd name="connsiteX0" fmla="*/ 0 w 10802938"/>
                  <a:gd name="connsiteY0" fmla="*/ 0 h 268536"/>
                  <a:gd name="connsiteX1" fmla="*/ 10802938 w 10802938"/>
                  <a:gd name="connsiteY1" fmla="*/ 12700 h 268536"/>
                  <a:gd name="connsiteX2" fmla="*/ 10491788 w 10802938"/>
                  <a:gd name="connsiteY2" fmla="*/ 268536 h 268536"/>
                  <a:gd name="connsiteX3" fmla="*/ 0 w 10802938"/>
                  <a:gd name="connsiteY3" fmla="*/ 268536 h 268536"/>
                  <a:gd name="connsiteX4" fmla="*/ 0 w 10802938"/>
                  <a:gd name="connsiteY4" fmla="*/ 0 h 268536"/>
                  <a:gd name="connsiteX0" fmla="*/ 0 w 10802938"/>
                  <a:gd name="connsiteY0" fmla="*/ 0 h 268536"/>
                  <a:gd name="connsiteX1" fmla="*/ 10802938 w 10802938"/>
                  <a:gd name="connsiteY1" fmla="*/ 12700 h 268536"/>
                  <a:gd name="connsiteX2" fmla="*/ 10574338 w 10802938"/>
                  <a:gd name="connsiteY2" fmla="*/ 262186 h 268536"/>
                  <a:gd name="connsiteX3" fmla="*/ 0 w 10802938"/>
                  <a:gd name="connsiteY3" fmla="*/ 268536 h 268536"/>
                  <a:gd name="connsiteX4" fmla="*/ 0 w 10802938"/>
                  <a:gd name="connsiteY4" fmla="*/ 0 h 268536"/>
                  <a:gd name="connsiteX0" fmla="*/ 0 w 10825798"/>
                  <a:gd name="connsiteY0" fmla="*/ 2540 h 271076"/>
                  <a:gd name="connsiteX1" fmla="*/ 10825798 w 10825798"/>
                  <a:gd name="connsiteY1" fmla="*/ 0 h 271076"/>
                  <a:gd name="connsiteX2" fmla="*/ 10574338 w 10825798"/>
                  <a:gd name="connsiteY2" fmla="*/ 264726 h 271076"/>
                  <a:gd name="connsiteX3" fmla="*/ 0 w 10825798"/>
                  <a:gd name="connsiteY3" fmla="*/ 271076 h 271076"/>
                  <a:gd name="connsiteX4" fmla="*/ 0 w 10825798"/>
                  <a:gd name="connsiteY4" fmla="*/ 2540 h 271076"/>
                  <a:gd name="connsiteX0" fmla="*/ 0 w 10832148"/>
                  <a:gd name="connsiteY0" fmla="*/ 0 h 268536"/>
                  <a:gd name="connsiteX1" fmla="*/ 10832148 w 10832148"/>
                  <a:gd name="connsiteY1" fmla="*/ 10160 h 268536"/>
                  <a:gd name="connsiteX2" fmla="*/ 10574338 w 10832148"/>
                  <a:gd name="connsiteY2" fmla="*/ 262186 h 268536"/>
                  <a:gd name="connsiteX3" fmla="*/ 0 w 10832148"/>
                  <a:gd name="connsiteY3" fmla="*/ 268536 h 268536"/>
                  <a:gd name="connsiteX4" fmla="*/ 0 w 10832148"/>
                  <a:gd name="connsiteY4" fmla="*/ 0 h 268536"/>
                  <a:gd name="connsiteX0" fmla="*/ 0 w 10832148"/>
                  <a:gd name="connsiteY0" fmla="*/ 0 h 268536"/>
                  <a:gd name="connsiteX1" fmla="*/ 10832148 w 10832148"/>
                  <a:gd name="connsiteY1" fmla="*/ 10160 h 268536"/>
                  <a:gd name="connsiteX2" fmla="*/ 10576679 w 10832148"/>
                  <a:gd name="connsiteY2" fmla="*/ 266949 h 268536"/>
                  <a:gd name="connsiteX3" fmla="*/ 0 w 10832148"/>
                  <a:gd name="connsiteY3" fmla="*/ 268536 h 268536"/>
                  <a:gd name="connsiteX4" fmla="*/ 0 w 10832148"/>
                  <a:gd name="connsiteY4" fmla="*/ 0 h 26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2148" h="268536">
                    <a:moveTo>
                      <a:pt x="0" y="0"/>
                    </a:moveTo>
                    <a:lnTo>
                      <a:pt x="10832148" y="10160"/>
                    </a:lnTo>
                    <a:lnTo>
                      <a:pt x="10576679" y="266949"/>
                    </a:lnTo>
                    <a:lnTo>
                      <a:pt x="0" y="268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31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5AB17A0-891F-FCA6-8D69-BEBCF99EA734}"/>
                  </a:ext>
                </a:extLst>
              </p:cNvPr>
              <p:cNvSpPr/>
              <p:nvPr/>
            </p:nvSpPr>
            <p:spPr>
              <a:xfrm>
                <a:off x="2" y="338543"/>
                <a:ext cx="10625136" cy="45719"/>
              </a:xfrm>
              <a:prstGeom prst="rect">
                <a:avLst/>
              </a:prstGeom>
              <a:solidFill>
                <a:srgbClr val="008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55C99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56CCE40-34A8-9D16-4692-ACF5F7D1B80B}"/>
                  </a:ext>
                </a:extLst>
              </p:cNvPr>
              <p:cNvSpPr/>
              <p:nvPr/>
            </p:nvSpPr>
            <p:spPr>
              <a:xfrm flipV="1">
                <a:off x="0" y="6678409"/>
                <a:ext cx="12192000" cy="180019"/>
              </a:xfrm>
              <a:prstGeom prst="rect">
                <a:avLst/>
              </a:prstGeom>
              <a:solidFill>
                <a:srgbClr val="255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55C99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F753C3F-923E-916B-8230-DD57FCF15160}"/>
                </a:ext>
              </a:extLst>
            </p:cNvPr>
            <p:cNvGrpSpPr/>
            <p:nvPr/>
          </p:nvGrpSpPr>
          <p:grpSpPr>
            <a:xfrm>
              <a:off x="10760228" y="44977"/>
              <a:ext cx="1358014" cy="611184"/>
              <a:chOff x="9162684" y="1272199"/>
              <a:chExt cx="1358014" cy="611184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16E3255-6284-D0CF-BEFE-4A8E2203F87E}"/>
                  </a:ext>
                </a:extLst>
              </p:cNvPr>
              <p:cNvSpPr/>
              <p:nvPr/>
            </p:nvSpPr>
            <p:spPr>
              <a:xfrm>
                <a:off x="9162684" y="1495372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8E3531E-D319-ABBC-E314-1340AFC8C900}"/>
                  </a:ext>
                </a:extLst>
              </p:cNvPr>
              <p:cNvSpPr/>
              <p:nvPr/>
            </p:nvSpPr>
            <p:spPr>
              <a:xfrm>
                <a:off x="9750247" y="1496068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772E9E0-D356-6B16-9599-B6B288061AF1}"/>
                  </a:ext>
                </a:extLst>
              </p:cNvPr>
              <p:cNvSpPr/>
              <p:nvPr/>
            </p:nvSpPr>
            <p:spPr>
              <a:xfrm>
                <a:off x="10049089" y="1496068"/>
                <a:ext cx="172768" cy="169432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0212E59-B93B-AF26-63B1-3AADD95ABAB4}"/>
                  </a:ext>
                </a:extLst>
              </p:cNvPr>
              <p:cNvSpPr/>
              <p:nvPr/>
            </p:nvSpPr>
            <p:spPr>
              <a:xfrm>
                <a:off x="9750248" y="1272199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3E2AE6A-5DFE-A984-4E98-567EE0EE5D4F}"/>
                  </a:ext>
                </a:extLst>
              </p:cNvPr>
              <p:cNvSpPr/>
              <p:nvPr/>
            </p:nvSpPr>
            <p:spPr>
              <a:xfrm>
                <a:off x="9750248" y="1713951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54EFAF3-A32F-AE0C-17A0-E11506D8BB00}"/>
                  </a:ext>
                </a:extLst>
              </p:cNvPr>
              <p:cNvSpPr/>
              <p:nvPr/>
            </p:nvSpPr>
            <p:spPr>
              <a:xfrm>
                <a:off x="10347930" y="1496068"/>
                <a:ext cx="172768" cy="1694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23B8104-52D8-DEAB-BC75-2D8473ECF1F0}"/>
                  </a:ext>
                </a:extLst>
              </p:cNvPr>
              <p:cNvSpPr/>
              <p:nvPr/>
            </p:nvSpPr>
            <p:spPr>
              <a:xfrm>
                <a:off x="9458262" y="1496068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D4F06EC-BFB0-611D-25E3-2BBAB82F5232}"/>
                  </a:ext>
                </a:extLst>
              </p:cNvPr>
              <p:cNvCxnSpPr>
                <a:cxnSpLocks/>
                <a:stCxn id="28" idx="6"/>
                <a:endCxn id="22" idx="2"/>
              </p:cNvCxnSpPr>
              <p:nvPr/>
            </p:nvCxnSpPr>
            <p:spPr>
              <a:xfrm>
                <a:off x="9631030" y="1580784"/>
                <a:ext cx="119217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4290229-70F8-56EB-F17F-4A88D237C54F}"/>
                  </a:ext>
                </a:extLst>
              </p:cNvPr>
              <p:cNvCxnSpPr>
                <a:cxnSpLocks/>
                <a:stCxn id="26" idx="2"/>
                <a:endCxn id="23" idx="6"/>
              </p:cNvCxnSpPr>
              <p:nvPr/>
            </p:nvCxnSpPr>
            <p:spPr>
              <a:xfrm flipH="1">
                <a:off x="10221857" y="1580784"/>
                <a:ext cx="126073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2782832-1137-5D02-D57A-C2A28C8F8C0B}"/>
                  </a:ext>
                </a:extLst>
              </p:cNvPr>
              <p:cNvCxnSpPr>
                <a:cxnSpLocks/>
                <a:stCxn id="23" idx="2"/>
                <a:endCxn id="22" idx="6"/>
              </p:cNvCxnSpPr>
              <p:nvPr/>
            </p:nvCxnSpPr>
            <p:spPr>
              <a:xfrm flipH="1">
                <a:off x="9923015" y="1580784"/>
                <a:ext cx="126074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C98E30C-D4E1-B950-ED4F-64677B61E855}"/>
                  </a:ext>
                </a:extLst>
              </p:cNvPr>
              <p:cNvCxnSpPr>
                <a:cxnSpLocks/>
                <a:stCxn id="21" idx="6"/>
                <a:endCxn id="28" idx="2"/>
              </p:cNvCxnSpPr>
              <p:nvPr/>
            </p:nvCxnSpPr>
            <p:spPr>
              <a:xfrm>
                <a:off x="9335452" y="1580088"/>
                <a:ext cx="122810" cy="696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5586A30-5CD9-AC41-BF95-43A570E305D2}"/>
                  </a:ext>
                </a:extLst>
              </p:cNvPr>
              <p:cNvCxnSpPr>
                <a:cxnSpLocks/>
                <a:stCxn id="28" idx="7"/>
                <a:endCxn id="24" idx="3"/>
              </p:cNvCxnSpPr>
              <p:nvPr/>
            </p:nvCxnSpPr>
            <p:spPr>
              <a:xfrm flipV="1">
                <a:off x="9605729" y="1416818"/>
                <a:ext cx="169820" cy="10406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7ACF4F9-6475-4CFB-51F6-E004AE144514}"/>
                  </a:ext>
                </a:extLst>
              </p:cNvPr>
              <p:cNvCxnSpPr>
                <a:cxnSpLocks/>
                <a:stCxn id="28" idx="5"/>
                <a:endCxn id="25" idx="1"/>
              </p:cNvCxnSpPr>
              <p:nvPr/>
            </p:nvCxnSpPr>
            <p:spPr>
              <a:xfrm>
                <a:off x="9605729" y="1640687"/>
                <a:ext cx="169820" cy="98077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5991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440F-1251-6CB3-3338-6D1A8FA2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3001B"/>
                </a:solidFill>
                <a:latin typeface="Univers" panose="020B0503020202020204" pitchFamily="34" charset="0"/>
              </a:rPr>
              <a:t>Summary from EAGLE: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0D643-97D4-6B25-D199-7D7288B93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589809"/>
            <a:ext cx="11094350" cy="4623248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Misalignments tend to be short-lived and are described by a log-linear relationship.</a:t>
            </a:r>
          </a:p>
          <a:p>
            <a:pPr lvl="1"/>
            <a:r>
              <a:rPr lang="en-US" sz="1600" dirty="0"/>
              <a:t>Small population of long-lived misalignments does exist, but these are not dominant. </a:t>
            </a:r>
          </a:p>
          <a:p>
            <a:pPr lvl="1"/>
            <a:r>
              <a:rPr lang="en-US" sz="1600" dirty="0"/>
              <a:t>ETG misalignments occur frequently and displaced by small angles, resulting in many co </a:t>
            </a:r>
            <a:r>
              <a:rPr lang="en-US" sz="1600" dirty="0">
                <a:sym typeface="Wingdings" pitchFamily="2" charset="2"/>
              </a:rPr>
              <a:t> co relaxations</a:t>
            </a:r>
            <a:r>
              <a:rPr lang="en-US" sz="1600" dirty="0"/>
              <a:t>. Gas discs of LTGs are more resilient to this.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latin typeface="Univers" panose="020B0503020202020204" pitchFamily="34" charset="0"/>
              </a:rPr>
              <a:t>i.e. there is no dominant population of long-lived unstable misalignments in ETGs.</a:t>
            </a:r>
            <a:br>
              <a:rPr lang="en-US" b="1" dirty="0"/>
            </a:br>
            <a:endParaRPr lang="en-US" b="1" dirty="0"/>
          </a:p>
          <a:p>
            <a:r>
              <a:rPr lang="en-US" sz="1800" b="1" dirty="0"/>
              <a:t>Misalignment timescales are enhanced in galaxies that have: lower star-forming gas fractions, </a:t>
            </a:r>
            <a:br>
              <a:rPr lang="en-US" sz="1800" b="1" dirty="0"/>
            </a:br>
            <a:r>
              <a:rPr lang="en-US" sz="1800" b="1" dirty="0"/>
              <a:t>higher gas inflow rate post-formation, and reside in more massive halos.</a:t>
            </a:r>
          </a:p>
          <a:p>
            <a:pPr lvl="1"/>
            <a:r>
              <a:rPr lang="en-US" sz="1600" dirty="0"/>
              <a:t>We attribute this to the susceptibility of relatively lower-mass gas discs to perturbations and halo cooling in more massive systems.</a:t>
            </a:r>
            <a:br>
              <a:rPr lang="en-US" sz="1600" b="1" dirty="0"/>
            </a:br>
            <a:endParaRPr lang="en-US" sz="1600" b="1" dirty="0"/>
          </a:p>
          <a:p>
            <a:r>
              <a:rPr lang="en-US" sz="1800" b="1" dirty="0"/>
              <a:t>Mergers do not dominate formation of misalignments.</a:t>
            </a:r>
          </a:p>
          <a:p>
            <a:pPr lvl="1"/>
            <a:r>
              <a:rPr lang="en-US" sz="1600" b="1" dirty="0">
                <a:solidFill>
                  <a:srgbClr val="B3001B"/>
                </a:solidFill>
                <a:latin typeface="Univers" panose="020B0503020202020204" pitchFamily="34" charset="0"/>
              </a:rPr>
              <a:t>i.e. unstable misalignments form through diverse formation pathways suggesting cold-gas replenishment in ETGs does the same.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C8796-D833-34A5-8E98-952A4A8C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9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21B65D-C3BE-A6FB-3694-105938604365}"/>
              </a:ext>
            </a:extLst>
          </p:cNvPr>
          <p:cNvCxnSpPr/>
          <p:nvPr/>
        </p:nvCxnSpPr>
        <p:spPr>
          <a:xfrm>
            <a:off x="639780" y="652097"/>
            <a:ext cx="4876437" cy="0"/>
          </a:xfrm>
          <a:prstGeom prst="line">
            <a:avLst/>
          </a:prstGeom>
          <a:ln w="19050">
            <a:solidFill>
              <a:srgbClr val="1C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itle 2">
            <a:extLst>
              <a:ext uri="{FF2B5EF4-FFF2-40B4-BE49-F238E27FC236}">
                <a16:creationId xmlns:a16="http://schemas.microsoft.com/office/drawing/2014/main" id="{20672C36-E91B-C352-E8CE-D1AA3D54896A}"/>
              </a:ext>
            </a:extLst>
          </p:cNvPr>
          <p:cNvSpPr txBox="1">
            <a:spLocks/>
          </p:cNvSpPr>
          <p:nvPr/>
        </p:nvSpPr>
        <p:spPr>
          <a:xfrm>
            <a:off x="5884406" y="487380"/>
            <a:ext cx="3708280" cy="39309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/>
              <a:t>Email: </a:t>
            </a:r>
            <a:r>
              <a:rPr lang="en-US" b="1" dirty="0" err="1"/>
              <a:t>bakermk@cardiff.ac.uk</a:t>
            </a:r>
            <a:endParaRPr lang="en-US" b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4BBF36-DF6A-38FC-A098-5B3AF4E9741B}"/>
              </a:ext>
            </a:extLst>
          </p:cNvPr>
          <p:cNvGrpSpPr/>
          <p:nvPr/>
        </p:nvGrpSpPr>
        <p:grpSpPr>
          <a:xfrm>
            <a:off x="0" y="-9989"/>
            <a:ext cx="12192000" cy="6868417"/>
            <a:chOff x="0" y="-9989"/>
            <a:chExt cx="12192000" cy="686841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F28EAD7-E0DE-9383-B88B-6D1FE4B9E8B3}"/>
                </a:ext>
              </a:extLst>
            </p:cNvPr>
            <p:cNvGrpSpPr/>
            <p:nvPr/>
          </p:nvGrpSpPr>
          <p:grpSpPr>
            <a:xfrm>
              <a:off x="0" y="-9989"/>
              <a:ext cx="12192000" cy="6868417"/>
              <a:chOff x="0" y="-9989"/>
              <a:chExt cx="12192000" cy="6868417"/>
            </a:xfrm>
          </p:grpSpPr>
          <p:sp>
            <p:nvSpPr>
              <p:cNvPr id="43" name="Rectangle: Top Corners Snipped 4">
                <a:extLst>
                  <a:ext uri="{FF2B5EF4-FFF2-40B4-BE49-F238E27FC236}">
                    <a16:creationId xmlns:a16="http://schemas.microsoft.com/office/drawing/2014/main" id="{DE9B2056-0907-B77F-95E2-63325866636B}"/>
                  </a:ext>
                </a:extLst>
              </p:cNvPr>
              <p:cNvSpPr/>
              <p:nvPr/>
            </p:nvSpPr>
            <p:spPr>
              <a:xfrm rot="16200000">
                <a:off x="11044968" y="-423132"/>
                <a:ext cx="727200" cy="1566861"/>
              </a:xfrm>
              <a:prstGeom prst="snip2SameRect">
                <a:avLst>
                  <a:gd name="adj1" fmla="val 46707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30">
                <a:extLst>
                  <a:ext uri="{FF2B5EF4-FFF2-40B4-BE49-F238E27FC236}">
                    <a16:creationId xmlns:a16="http://schemas.microsoft.com/office/drawing/2014/main" id="{77865133-9050-6A1A-3E45-37F11382D709}"/>
                  </a:ext>
                </a:extLst>
              </p:cNvPr>
              <p:cNvSpPr/>
              <p:nvPr/>
            </p:nvSpPr>
            <p:spPr>
              <a:xfrm>
                <a:off x="0" y="-9989"/>
                <a:ext cx="10965656" cy="268536"/>
              </a:xfrm>
              <a:custGeom>
                <a:avLst/>
                <a:gdLst>
                  <a:gd name="connsiteX0" fmla="*/ 0 w 10491788"/>
                  <a:gd name="connsiteY0" fmla="*/ 0 h 268536"/>
                  <a:gd name="connsiteX1" fmla="*/ 10491788 w 10491788"/>
                  <a:gd name="connsiteY1" fmla="*/ 0 h 268536"/>
                  <a:gd name="connsiteX2" fmla="*/ 10491788 w 10491788"/>
                  <a:gd name="connsiteY2" fmla="*/ 268536 h 268536"/>
                  <a:gd name="connsiteX3" fmla="*/ 0 w 10491788"/>
                  <a:gd name="connsiteY3" fmla="*/ 268536 h 268536"/>
                  <a:gd name="connsiteX4" fmla="*/ 0 w 10491788"/>
                  <a:gd name="connsiteY4" fmla="*/ 0 h 268536"/>
                  <a:gd name="connsiteX0" fmla="*/ 0 w 10802938"/>
                  <a:gd name="connsiteY0" fmla="*/ 0 h 268536"/>
                  <a:gd name="connsiteX1" fmla="*/ 10802938 w 10802938"/>
                  <a:gd name="connsiteY1" fmla="*/ 12700 h 268536"/>
                  <a:gd name="connsiteX2" fmla="*/ 10491788 w 10802938"/>
                  <a:gd name="connsiteY2" fmla="*/ 268536 h 268536"/>
                  <a:gd name="connsiteX3" fmla="*/ 0 w 10802938"/>
                  <a:gd name="connsiteY3" fmla="*/ 268536 h 268536"/>
                  <a:gd name="connsiteX4" fmla="*/ 0 w 10802938"/>
                  <a:gd name="connsiteY4" fmla="*/ 0 h 268536"/>
                  <a:gd name="connsiteX0" fmla="*/ 0 w 10802938"/>
                  <a:gd name="connsiteY0" fmla="*/ 0 h 268536"/>
                  <a:gd name="connsiteX1" fmla="*/ 10802938 w 10802938"/>
                  <a:gd name="connsiteY1" fmla="*/ 12700 h 268536"/>
                  <a:gd name="connsiteX2" fmla="*/ 10574338 w 10802938"/>
                  <a:gd name="connsiteY2" fmla="*/ 262186 h 268536"/>
                  <a:gd name="connsiteX3" fmla="*/ 0 w 10802938"/>
                  <a:gd name="connsiteY3" fmla="*/ 268536 h 268536"/>
                  <a:gd name="connsiteX4" fmla="*/ 0 w 10802938"/>
                  <a:gd name="connsiteY4" fmla="*/ 0 h 268536"/>
                  <a:gd name="connsiteX0" fmla="*/ 0 w 10825798"/>
                  <a:gd name="connsiteY0" fmla="*/ 2540 h 271076"/>
                  <a:gd name="connsiteX1" fmla="*/ 10825798 w 10825798"/>
                  <a:gd name="connsiteY1" fmla="*/ 0 h 271076"/>
                  <a:gd name="connsiteX2" fmla="*/ 10574338 w 10825798"/>
                  <a:gd name="connsiteY2" fmla="*/ 264726 h 271076"/>
                  <a:gd name="connsiteX3" fmla="*/ 0 w 10825798"/>
                  <a:gd name="connsiteY3" fmla="*/ 271076 h 271076"/>
                  <a:gd name="connsiteX4" fmla="*/ 0 w 10825798"/>
                  <a:gd name="connsiteY4" fmla="*/ 2540 h 271076"/>
                  <a:gd name="connsiteX0" fmla="*/ 0 w 10832148"/>
                  <a:gd name="connsiteY0" fmla="*/ 0 h 268536"/>
                  <a:gd name="connsiteX1" fmla="*/ 10832148 w 10832148"/>
                  <a:gd name="connsiteY1" fmla="*/ 10160 h 268536"/>
                  <a:gd name="connsiteX2" fmla="*/ 10574338 w 10832148"/>
                  <a:gd name="connsiteY2" fmla="*/ 262186 h 268536"/>
                  <a:gd name="connsiteX3" fmla="*/ 0 w 10832148"/>
                  <a:gd name="connsiteY3" fmla="*/ 268536 h 268536"/>
                  <a:gd name="connsiteX4" fmla="*/ 0 w 10832148"/>
                  <a:gd name="connsiteY4" fmla="*/ 0 h 268536"/>
                  <a:gd name="connsiteX0" fmla="*/ 0 w 10832148"/>
                  <a:gd name="connsiteY0" fmla="*/ 0 h 268536"/>
                  <a:gd name="connsiteX1" fmla="*/ 10832148 w 10832148"/>
                  <a:gd name="connsiteY1" fmla="*/ 10160 h 268536"/>
                  <a:gd name="connsiteX2" fmla="*/ 10576679 w 10832148"/>
                  <a:gd name="connsiteY2" fmla="*/ 266949 h 268536"/>
                  <a:gd name="connsiteX3" fmla="*/ 0 w 10832148"/>
                  <a:gd name="connsiteY3" fmla="*/ 268536 h 268536"/>
                  <a:gd name="connsiteX4" fmla="*/ 0 w 10832148"/>
                  <a:gd name="connsiteY4" fmla="*/ 0 h 26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2148" h="268536">
                    <a:moveTo>
                      <a:pt x="0" y="0"/>
                    </a:moveTo>
                    <a:lnTo>
                      <a:pt x="10832148" y="10160"/>
                    </a:lnTo>
                    <a:lnTo>
                      <a:pt x="10576679" y="266949"/>
                    </a:lnTo>
                    <a:lnTo>
                      <a:pt x="0" y="268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31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F0C6E9C-BE34-0855-08EA-2BAEDBE8B982}"/>
                  </a:ext>
                </a:extLst>
              </p:cNvPr>
              <p:cNvSpPr/>
              <p:nvPr/>
            </p:nvSpPr>
            <p:spPr>
              <a:xfrm>
                <a:off x="2" y="338543"/>
                <a:ext cx="10625136" cy="45719"/>
              </a:xfrm>
              <a:prstGeom prst="rect">
                <a:avLst/>
              </a:prstGeom>
              <a:solidFill>
                <a:srgbClr val="008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55C99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275BFA8-DF17-A899-9F9F-4F80BBB39883}"/>
                  </a:ext>
                </a:extLst>
              </p:cNvPr>
              <p:cNvSpPr/>
              <p:nvPr/>
            </p:nvSpPr>
            <p:spPr>
              <a:xfrm flipV="1">
                <a:off x="0" y="6678409"/>
                <a:ext cx="12192000" cy="180019"/>
              </a:xfrm>
              <a:prstGeom prst="rect">
                <a:avLst/>
              </a:prstGeom>
              <a:solidFill>
                <a:srgbClr val="255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55C99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147BDD4-0CDF-565F-47D1-DBE6960E3D2B}"/>
                </a:ext>
              </a:extLst>
            </p:cNvPr>
            <p:cNvGrpSpPr/>
            <p:nvPr/>
          </p:nvGrpSpPr>
          <p:grpSpPr>
            <a:xfrm>
              <a:off x="10760228" y="44977"/>
              <a:ext cx="1358014" cy="611184"/>
              <a:chOff x="9162684" y="1272199"/>
              <a:chExt cx="1358014" cy="611184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4BA4F62-D4FD-7D91-EF4F-A47CC6575545}"/>
                  </a:ext>
                </a:extLst>
              </p:cNvPr>
              <p:cNvSpPr/>
              <p:nvPr/>
            </p:nvSpPr>
            <p:spPr>
              <a:xfrm>
                <a:off x="9162684" y="1495372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599BC67-459C-B654-6C3F-4A304B86CED4}"/>
                  </a:ext>
                </a:extLst>
              </p:cNvPr>
              <p:cNvSpPr/>
              <p:nvPr/>
            </p:nvSpPr>
            <p:spPr>
              <a:xfrm>
                <a:off x="9750247" y="1496068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FB8D0B5-B8C6-9DBF-FC6B-5919DDFD7BDA}"/>
                  </a:ext>
                </a:extLst>
              </p:cNvPr>
              <p:cNvSpPr/>
              <p:nvPr/>
            </p:nvSpPr>
            <p:spPr>
              <a:xfrm>
                <a:off x="10049089" y="1496068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F8A6724-A8F6-B4AE-77C9-321E18090D78}"/>
                  </a:ext>
                </a:extLst>
              </p:cNvPr>
              <p:cNvSpPr/>
              <p:nvPr/>
            </p:nvSpPr>
            <p:spPr>
              <a:xfrm>
                <a:off x="9750248" y="1272199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6AE434A-DD6C-11A6-5791-2DC11CE089BE}"/>
                  </a:ext>
                </a:extLst>
              </p:cNvPr>
              <p:cNvSpPr/>
              <p:nvPr/>
            </p:nvSpPr>
            <p:spPr>
              <a:xfrm>
                <a:off x="9750248" y="1713951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082FD7A-7374-C758-8576-03B00EEF8753}"/>
                  </a:ext>
                </a:extLst>
              </p:cNvPr>
              <p:cNvSpPr/>
              <p:nvPr/>
            </p:nvSpPr>
            <p:spPr>
              <a:xfrm>
                <a:off x="10347930" y="1496068"/>
                <a:ext cx="172768" cy="169432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9964FB1-30D4-489A-004B-21E326087710}"/>
                  </a:ext>
                </a:extLst>
              </p:cNvPr>
              <p:cNvSpPr/>
              <p:nvPr/>
            </p:nvSpPr>
            <p:spPr>
              <a:xfrm>
                <a:off x="9458262" y="1496068"/>
                <a:ext cx="172768" cy="169432"/>
              </a:xfrm>
              <a:prstGeom prst="ellipse">
                <a:avLst/>
              </a:prstGeom>
              <a:solidFill>
                <a:srgbClr val="1C3043"/>
              </a:solidFill>
              <a:ln w="28575">
                <a:solidFill>
                  <a:srgbClr val="1C3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74C90A7-6B6A-A76D-2BFD-8D283A269F2E}"/>
                  </a:ext>
                </a:extLst>
              </p:cNvPr>
              <p:cNvCxnSpPr>
                <a:cxnSpLocks/>
                <a:stCxn id="36" idx="6"/>
                <a:endCxn id="31" idx="2"/>
              </p:cNvCxnSpPr>
              <p:nvPr/>
            </p:nvCxnSpPr>
            <p:spPr>
              <a:xfrm>
                <a:off x="9631030" y="1580784"/>
                <a:ext cx="119217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AB78E16-2BCA-18B6-2F4A-B94798626A44}"/>
                  </a:ext>
                </a:extLst>
              </p:cNvPr>
              <p:cNvCxnSpPr>
                <a:cxnSpLocks/>
                <a:stCxn id="35" idx="2"/>
                <a:endCxn id="32" idx="6"/>
              </p:cNvCxnSpPr>
              <p:nvPr/>
            </p:nvCxnSpPr>
            <p:spPr>
              <a:xfrm flipH="1">
                <a:off x="10221857" y="1580784"/>
                <a:ext cx="126073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61487BB-F2E5-73D7-1121-808433AB817A}"/>
                  </a:ext>
                </a:extLst>
              </p:cNvPr>
              <p:cNvCxnSpPr>
                <a:cxnSpLocks/>
                <a:stCxn id="32" idx="2"/>
                <a:endCxn id="31" idx="6"/>
              </p:cNvCxnSpPr>
              <p:nvPr/>
            </p:nvCxnSpPr>
            <p:spPr>
              <a:xfrm flipH="1">
                <a:off x="9923015" y="1580784"/>
                <a:ext cx="126074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C72C778-1D45-CA7E-36FC-D31A6AFBB965}"/>
                  </a:ext>
                </a:extLst>
              </p:cNvPr>
              <p:cNvCxnSpPr>
                <a:cxnSpLocks/>
                <a:stCxn id="30" idx="6"/>
                <a:endCxn id="36" idx="2"/>
              </p:cNvCxnSpPr>
              <p:nvPr/>
            </p:nvCxnSpPr>
            <p:spPr>
              <a:xfrm>
                <a:off x="9335452" y="1580088"/>
                <a:ext cx="122810" cy="696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53E5EF7-ED81-5869-562A-8759D8FA926A}"/>
                  </a:ext>
                </a:extLst>
              </p:cNvPr>
              <p:cNvCxnSpPr>
                <a:cxnSpLocks/>
                <a:stCxn id="36" idx="7"/>
                <a:endCxn id="33" idx="3"/>
              </p:cNvCxnSpPr>
              <p:nvPr/>
            </p:nvCxnSpPr>
            <p:spPr>
              <a:xfrm flipV="1">
                <a:off x="9605729" y="1416818"/>
                <a:ext cx="169820" cy="10406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7B4A487-3345-A1D9-6E8B-7D57F969BFF5}"/>
                  </a:ext>
                </a:extLst>
              </p:cNvPr>
              <p:cNvCxnSpPr>
                <a:cxnSpLocks/>
                <a:stCxn id="36" idx="5"/>
                <a:endCxn id="34" idx="1"/>
              </p:cNvCxnSpPr>
              <p:nvPr/>
            </p:nvCxnSpPr>
            <p:spPr>
              <a:xfrm>
                <a:off x="9605729" y="1640687"/>
                <a:ext cx="169820" cy="98077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1C31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7" name="Picture 46" descr="A picture containing text&#10;&#10;Description automatically generated">
            <a:extLst>
              <a:ext uri="{FF2B5EF4-FFF2-40B4-BE49-F238E27FC236}">
                <a16:creationId xmlns:a16="http://schemas.microsoft.com/office/drawing/2014/main" id="{72ABC569-B2D8-6D40-F644-A2D2041EE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162" y="510450"/>
            <a:ext cx="1013235" cy="9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26752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masis">
      <a:dk1>
        <a:sysClr val="windowText" lastClr="000000"/>
      </a:dk1>
      <a:lt1>
        <a:sysClr val="window" lastClr="FFFFFF"/>
      </a:lt1>
      <a:dk2>
        <a:srgbClr val="470401"/>
      </a:dk2>
      <a:lt2>
        <a:srgbClr val="EBE2E2"/>
      </a:lt2>
      <a:accent1>
        <a:srgbClr val="BD1209"/>
      </a:accent1>
      <a:accent2>
        <a:srgbClr val="F40600"/>
      </a:accent2>
      <a:accent3>
        <a:srgbClr val="F26216"/>
      </a:accent3>
      <a:accent4>
        <a:srgbClr val="F0800D"/>
      </a:accent4>
      <a:accent5>
        <a:srgbClr val="3EA8B6"/>
      </a:accent5>
      <a:accent6>
        <a:srgbClr val="005B6B"/>
      </a:accent6>
      <a:hlink>
        <a:srgbClr val="F40600"/>
      </a:hlink>
      <a:folHlink>
        <a:srgbClr val="1C7E8E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0a7553-e9dc-4898-b88f-dff68dfc3ea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FAEF2913C2B044BE4605F58F2491F9" ma:contentTypeVersion="12" ma:contentTypeDescription="Create a new document." ma:contentTypeScope="" ma:versionID="8d1dd1ade3656528891b4176fa37bae4">
  <xsd:schema xmlns:xsd="http://www.w3.org/2001/XMLSchema" xmlns:xs="http://www.w3.org/2001/XMLSchema" xmlns:p="http://schemas.microsoft.com/office/2006/metadata/properties" xmlns:ns3="f80a7553-e9dc-4898-b88f-dff68dfc3ea4" xmlns:ns4="b12cc3c0-cc15-407f-92d9-d0221fbc4903" targetNamespace="http://schemas.microsoft.com/office/2006/metadata/properties" ma:root="true" ma:fieldsID="b6f6d40c63b2e804071ac8d3e7dafd97" ns3:_="" ns4:_="">
    <xsd:import namespace="f80a7553-e9dc-4898-b88f-dff68dfc3ea4"/>
    <xsd:import namespace="b12cc3c0-cc15-407f-92d9-d0221fbc49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a7553-e9dc-4898-b88f-dff68dfc3e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cc3c0-cc15-407f-92d9-d0221fbc49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A13FBE-565A-4FF5-9992-5F980A24DDBF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b12cc3c0-cc15-407f-92d9-d0221fbc4903"/>
    <ds:schemaRef ds:uri="f80a7553-e9dc-4898-b88f-dff68dfc3ea4"/>
  </ds:schemaRefs>
</ds:datastoreItem>
</file>

<file path=customXml/itemProps2.xml><?xml version="1.0" encoding="utf-8"?>
<ds:datastoreItem xmlns:ds="http://schemas.openxmlformats.org/officeDocument/2006/customXml" ds:itemID="{7B3CFD71-5A78-451F-91CA-AA78BEAAA6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795AAB-D05F-4D8E-A203-DF3F89D7E73E}">
  <ds:schemaRefs>
    <ds:schemaRef ds:uri="b12cc3c0-cc15-407f-92d9-d0221fbc4903"/>
    <ds:schemaRef ds:uri="f80a7553-e9dc-4898-b88f-dff68dfc3e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34162</TotalTime>
  <Words>808</Words>
  <Application>Microsoft Macintosh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Amasis MT Pro Medium</vt:lpstr>
      <vt:lpstr>Arial</vt:lpstr>
      <vt:lpstr>Calibri</vt:lpstr>
      <vt:lpstr>Cambria Math</vt:lpstr>
      <vt:lpstr>system-ui</vt:lpstr>
      <vt:lpstr>Univers</vt:lpstr>
      <vt:lpstr>Univers Light</vt:lpstr>
      <vt:lpstr>Wingdings</vt:lpstr>
      <vt:lpstr>TribuneVTI</vt:lpstr>
      <vt:lpstr>Relaxation timescales of stellar-gas kinematic misalignments in EAGLE galaxies</vt:lpstr>
      <vt:lpstr>Misalignments and gas replenishment</vt:lpstr>
      <vt:lpstr>Misalignment relaxation timescales</vt:lpstr>
      <vt:lpstr>〖t_relax/t〗_torque distributions</vt:lpstr>
      <vt:lpstr>〖t_relax/t〗_torque distributions: ETGs</vt:lpstr>
      <vt:lpstr>What drives the long-lived misalignments?</vt:lpstr>
      <vt:lpstr>Incidence of mergers with misalignment formation</vt:lpstr>
      <vt:lpstr>Incidence of mergers and unstable misalignments</vt:lpstr>
      <vt:lpstr>Summary from EAGLE: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Maximilian Baker</dc:creator>
  <cp:lastModifiedBy>Maximilian Baker</cp:lastModifiedBy>
  <cp:revision>20</cp:revision>
  <dcterms:created xsi:type="dcterms:W3CDTF">2023-04-20T23:19:21Z</dcterms:created>
  <dcterms:modified xsi:type="dcterms:W3CDTF">2025-07-04T10:41:48Z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0x010100DDFAEF2913C2B044BE4605F58F2491F9</vt:lpwstr>
  </property>
</Properties>
</file>