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92" r:id="rId3"/>
    <p:sldId id="297" r:id="rId4"/>
    <p:sldId id="319" r:id="rId5"/>
    <p:sldId id="320" r:id="rId6"/>
    <p:sldId id="263" r:id="rId7"/>
    <p:sldId id="273" r:id="rId8"/>
    <p:sldId id="279" r:id="rId9"/>
    <p:sldId id="266" r:id="rId10"/>
    <p:sldId id="321" r:id="rId11"/>
    <p:sldId id="268" r:id="rId12"/>
    <p:sldId id="300" r:id="rId13"/>
    <p:sldId id="267" r:id="rId14"/>
    <p:sldId id="280" r:id="rId15"/>
    <p:sldId id="313" r:id="rId16"/>
    <p:sldId id="306" r:id="rId17"/>
    <p:sldId id="272" r:id="rId18"/>
    <p:sldId id="271" r:id="rId19"/>
    <p:sldId id="310" r:id="rId20"/>
    <p:sldId id="314" r:id="rId21"/>
    <p:sldId id="315" r:id="rId22"/>
    <p:sldId id="298" r:id="rId23"/>
    <p:sldId id="31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34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184" y="264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6A5FD-1388-2947-9C49-D1811C0A22D1}" type="datetimeFigureOut">
              <a:rPr lang="en-US" smtClean="0"/>
              <a:t>7/4/25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6B67F-CEC1-4845-A05F-16F80CA88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42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 mins talk - 3 mins intro + data, 2 mins MZR, 2 mins CGM, 1 min DISCS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58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CB018-B60C-1F6D-EB5E-F7FE826B5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A3F8B9-93D0-4700-7D06-B207E6F3B9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A2E69D-0866-E111-21AA-B405CB47C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size of the field – 2 arcmin.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60BB8-919B-1DCB-757E-3484FE421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5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FA261-D0E6-D891-5102-42124CBBE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F32C3D-A29F-C3CB-FEC4-8DF9504DE7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F177A6-D770-8476-6342-1D84282FF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contact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57F4D-C870-1B4E-3A9E-130F48565F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99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DD9EF-93E8-D1B4-2471-E29445D3B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7A0036-5E1D-C95C-263C-916CFA7BF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914BE7-81DB-E6E9-A38D-708D0FAE4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Aim for 15 minutes - ~8 min CGM, 4 min LyC, 3 min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0BEFC-BED1-7548-A1E2-00782B040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72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A0364-4B3E-E36A-D954-DCC1039D1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7D2940-6158-07BA-3A96-BCB0E813F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DE8DB-FC5C-F48A-4F47-41D5A2AD5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size of the field – 2 arcmin.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8A972-E6B5-FA9C-6BB8-78AE1142A2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66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 mass than most previous 1666 measurements – avg 10^8.8 – where outflows are more likely</a:t>
            </a:r>
          </a:p>
          <a:p>
            <a:r>
              <a:rPr lang="en-US" dirty="0"/>
              <a:t>(Not in talk: calibrators at low z are good analogs for z~2 explains some of the alignment)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49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Spend a bit longer on auroral lines – 1666 needed to measure at higher redshifts – could include postage stamps from paper appendix</a:t>
            </a:r>
          </a:p>
          <a:p>
            <a:r>
              <a:rPr lang="en-US" dirty="0"/>
              <a:t>Be clearer on stacked vs individual metallicities</a:t>
            </a:r>
          </a:p>
          <a:p>
            <a:r>
              <a:rPr lang="en-US" dirty="0"/>
              <a:t>Switch to high-z?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69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2BA46-9C49-0508-897C-F99CE75BA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ABE170-5BC1-8321-644D-01ED80FF5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E4FF70-D2C5-7A0A-A4CC-C211527EBA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size of the field – 2 arcmin.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D2A2A-973D-84D1-E219-397022EEA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91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AB754-A7AC-0800-C690-5A045A335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51B402-40F1-3679-B7F7-E10ACAD83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0DEE2C-AD75-C35E-F80F-8BA312066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size of the field – 2 arcmin.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3D8AD-1206-80C2-AD0D-26CDC312B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17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A34B0-2D50-20F2-9B04-BDFBFB609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EC8279-C3FD-3F90-C7C8-5B44AD2AA5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858D09-68F8-9A46-156D-9FAED8F93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size of the field – 2 arcmin.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E8DDB-38FC-EE49-D546-B93471ED17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21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70857-21CA-59FA-5495-EC57F08F8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FFB4C-EC1C-79E3-8CF3-9C402EBD9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30736C-6551-D134-D6E4-E35E5547A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size of the field – 2 arcmin.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72043-5AA3-CBF3-BFB9-EB940AB821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5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2F83D-04B5-26C2-0698-FAD0265A6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E49630-5545-E99C-8F25-1F3F1AE8D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FED91E-7FD0-9B5D-011E-D7AA9247E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size of the field – 2 arcmin.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53A14-A4BD-5EE7-8F0E-7D82A51F1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48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A7FE5-87ED-628E-013B-6044A577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A63C58-A40C-FCEA-5993-CACFE78F6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4C55E6-D4E2-03C5-E727-8BC77B443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Aim for 15 minutes - ~8 min CGM, 4 min LyC, 3 min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7C30D-9809-5CCD-9A07-1F38785F28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70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16F26-3324-3D0B-AF73-07C96080B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E43462-1375-E534-4BF5-03FB6C7A3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9B2093-DD46-691A-DD72-AAE1ED9D7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size of the field – 2 arcmin.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0B68C-83CE-0E8F-CC68-6FCF51D5A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2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F93C7-A6D6-5F6D-EF86-39CC56298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09E3FE-4886-DCF1-F242-43845A179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8D7A2-02AB-60D3-94E9-D10741674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size of the field – 2 arcmin.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69E89-6477-9ACA-0718-C450EF921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7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38364-DCC4-9F72-4B31-ABE18EC89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2CAE53-32AF-0050-DC7A-C5BA618655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2CEAA3-E3A3-DA31-E0E3-B12FA13E5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size of the field – 2 arcmin.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BA982-AA81-9E5B-1789-2CC9EEFF9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51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created by Mitchell using </a:t>
            </a:r>
            <a:r>
              <a:rPr lang="en-US" dirty="0" err="1"/>
              <a:t>Curti</a:t>
            </a:r>
            <a:r>
              <a:rPr lang="en-US" dirty="0"/>
              <a:t>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72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Clarify stacks vs individual</a:t>
            </a:r>
          </a:p>
          <a:p>
            <a:r>
              <a:rPr lang="en-US" dirty="0"/>
              <a:t>Curti+20 – YES, THIS IS SDSS!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37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Spend a bit longer on azimuthal angle</a:t>
            </a:r>
          </a:p>
          <a:p>
            <a:r>
              <a:rPr lang="en-US" dirty="0"/>
              <a:t>Lead onto p-value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69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3CCA1-9C35-3366-5A4E-47BACF80B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0B650C-B7BD-D156-ABDF-BCCA249E64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716A05-9EC2-F91B-0F54-9B5F1AE2A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size of the field – 2 arcmin.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5B663-B579-3A6E-F162-C9880B6915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6B67F-CEC1-4845-A05F-16F80CA88F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5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006A-322B-F444-87C4-5E964CC5B08E}" type="datetime1">
              <a:rPr lang="en-US" smtClean="0"/>
              <a:t>7/4/25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Beckett, AAS 245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67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9430-BA10-4844-9125-75A7952856CD}" type="datetime1">
              <a:rPr lang="en-US" smtClean="0"/>
              <a:t>7/5/25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Beckett, AAS 245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38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3ECA-C18B-F443-B60B-A8C34079A199}" type="datetime1">
              <a:rPr lang="en-US" smtClean="0"/>
              <a:t>7/5/25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Beckett, AAS 245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6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62BB-DC78-1B47-95F3-DDEC303B06FF}" type="datetime1">
              <a:rPr lang="en-US" smtClean="0"/>
              <a:t>7/4/25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Beckett, AAS 245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4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AC80-DF47-0D47-89D2-7CAF556CEFAA}" type="datetime1">
              <a:rPr lang="en-US" smtClean="0"/>
              <a:t>7/5/25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Beckett, AAS 245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07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335D-9F01-7A4F-94F9-A41B933244FC}" type="datetime1">
              <a:rPr lang="en-US" smtClean="0"/>
              <a:t>7/5/25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Beckett, AAS 245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8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B84-A244-DF41-AA3C-279D154FDA65}" type="datetime1">
              <a:rPr lang="en-US" smtClean="0"/>
              <a:t>7/5/25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Beckett, AAS 245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63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F2F8-FF20-FA49-95DC-C0BF6FB7F50E}" type="datetime1">
              <a:rPr lang="en-US" smtClean="0"/>
              <a:t>7/5/25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Beckett, AAS 245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56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3C08-7ED8-2F4F-A69A-BB12DABB40EE}" type="datetime1">
              <a:rPr lang="en-US" smtClean="0"/>
              <a:t>7/5/25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Beckett, AAS 245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3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D02F-455D-524B-BD4C-0D0621CBF58E}" type="datetime1">
              <a:rPr lang="en-US" smtClean="0"/>
              <a:t>7/5/25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Beckett, AAS 245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61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F39B-1118-8F43-A1C6-E91D3AE315F2}" type="datetime1">
              <a:rPr lang="en-US" smtClean="0"/>
              <a:t>7/5/25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Beckett, AAS 245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0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44144-8B77-DA44-8193-179CCCA6CD87}" type="datetime1">
              <a:rPr lang="en-US" smtClean="0"/>
              <a:t>7/4/25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Alex Beckett, AAS 245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1EB5A-81CC-7A44-82CA-25461543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419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C6AACC0-0073-0ED6-29D6-AFB5E9025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76" y="190265"/>
            <a:ext cx="8217925" cy="6401269"/>
          </a:xfrm>
          <a:prstGeom prst="rect">
            <a:avLst/>
          </a:prstGeom>
          <a:noFill/>
          <a:effectLst>
            <a:softEdge rad="17029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8E4AA4-FDF9-DD1C-ED20-010F58993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406" y="253631"/>
            <a:ext cx="11107185" cy="1311965"/>
          </a:xfrm>
          <a:solidFill>
            <a:schemeClr val="bg1"/>
          </a:solidFill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The MUSE Ultra-Deep Field: Tracing the baryon cycle through low-mass galaxies since cosmic noon</a:t>
            </a:r>
            <a:endParaRPr lang="en-US" sz="3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9A6763-B1A2-D95C-B079-20229F9CC6AF}"/>
              </a:ext>
            </a:extLst>
          </p:cNvPr>
          <p:cNvSpPr txBox="1">
            <a:spLocks/>
          </p:cNvSpPr>
          <p:nvPr/>
        </p:nvSpPr>
        <p:spPr>
          <a:xfrm>
            <a:off x="542407" y="4537276"/>
            <a:ext cx="11107185" cy="2108077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  <a:p>
            <a:r>
              <a:rPr lang="en-US" sz="39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Alex Beckett</a:t>
            </a:r>
          </a:p>
          <a:p>
            <a:endParaRPr lang="en-US" sz="3600" b="1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  <a:p>
            <a:r>
              <a:rPr lang="en-US" sz="27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National Astronomy Meeting, Durham, 7</a:t>
            </a:r>
            <a:r>
              <a:rPr lang="en-US" sz="27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th</a:t>
            </a:r>
            <a:r>
              <a:rPr lang="en-US" sz="27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 Jul 2025</a:t>
            </a:r>
          </a:p>
          <a:p>
            <a:endParaRPr lang="en-US" sz="2700" b="1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Marc </a:t>
            </a:r>
            <a:r>
              <a:rPr 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Rafelski</a:t>
            </a: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, Mitchell </a:t>
            </a:r>
            <a:r>
              <a:rPr 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Revalski</a:t>
            </a: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, Michele Fumagalli, Matteo Fossati, Alaina Henry, Pratika Dayal, Sebastiano Cantalupo, Valentina </a:t>
            </a:r>
            <a:r>
              <a:rPr 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D’Odorico</a:t>
            </a: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, Marta Galbiati, Celine </a:t>
            </a:r>
            <a:r>
              <a:rPr 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Peroux</a:t>
            </a:r>
            <a:endParaRPr lang="en-US" sz="2700" b="1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  <a:p>
            <a:endParaRPr lang="en-US" sz="2700" b="1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4BAECBF-9CFD-F665-8317-8FDCC90E2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4603" y="4616378"/>
            <a:ext cx="1097280" cy="109728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FB8CA8C-216A-C58F-33A0-B2CD05FF264E}"/>
              </a:ext>
            </a:extLst>
          </p:cNvPr>
          <p:cNvSpPr>
            <a:spLocks noChangeAspect="1"/>
          </p:cNvSpPr>
          <p:nvPr/>
        </p:nvSpPr>
        <p:spPr>
          <a:xfrm>
            <a:off x="10207707" y="4616376"/>
            <a:ext cx="1097280" cy="109728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rgbClr val="3E8E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611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7A72A7C-CA31-6AB9-F949-CC1E2E090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8213A2-640B-A59B-11F1-97EC23C3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10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C32F44-DA92-5452-AEAB-32DACA098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290" t="8383" r="7468" b="2195"/>
          <a:stretch/>
        </p:blipFill>
        <p:spPr>
          <a:xfrm>
            <a:off x="5122105" y="1445372"/>
            <a:ext cx="6536906" cy="4466731"/>
          </a:xfr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4E9C9E-3508-4D73-E2FC-E7B181699332}"/>
              </a:ext>
            </a:extLst>
          </p:cNvPr>
          <p:cNvSpPr txBox="1"/>
          <p:nvPr/>
        </p:nvSpPr>
        <p:spPr>
          <a:xfrm>
            <a:off x="4846012" y="595624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Beckett et al. (2024)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A0FAB3-1E02-C9DE-C2C6-61549DFFFB4A}"/>
              </a:ext>
            </a:extLst>
          </p:cNvPr>
          <p:cNvSpPr txBox="1"/>
          <p:nvPr/>
        </p:nvSpPr>
        <p:spPr>
          <a:xfrm>
            <a:off x="0" y="819972"/>
            <a:ext cx="5122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43C93-0970-9B40-252B-47E13D285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09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Inflows &amp; Outflows in the MUDF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5904E1-1702-84DA-A87E-4044BB3E9F51}"/>
              </a:ext>
            </a:extLst>
          </p:cNvPr>
          <p:cNvSpPr txBox="1">
            <a:spLocks/>
          </p:cNvSpPr>
          <p:nvPr/>
        </p:nvSpPr>
        <p:spPr>
          <a:xfrm>
            <a:off x="486920" y="1909347"/>
            <a:ext cx="4399732" cy="33357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HI coverage only at z &gt; 2.4 in the MUDF, where we don’t have strong emission lines from the galaxies!</a:t>
            </a:r>
          </a:p>
          <a:p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We consider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MgII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and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FeII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lines probing cool gas at 0.5 &lt; z &lt; 2.4</a:t>
            </a:r>
          </a:p>
        </p:txBody>
      </p:sp>
    </p:spTree>
    <p:extLst>
      <p:ext uri="{BB962C8B-B14F-4D97-AF65-F5344CB8AC3E}">
        <p14:creationId xmlns:p14="http://schemas.microsoft.com/office/powerpoint/2010/main" val="2954746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FCD6C-3ED4-F4A9-F510-E8CC1C96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890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Inflows &amp; Outflows in the MUDF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8E912-D4DF-A958-AE17-BD3E1ABCE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917" y="1867436"/>
            <a:ext cx="4268022" cy="36734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bimodality is detected at 2-sigma only in low-impact-parameter and high-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sSFR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samples</a:t>
            </a:r>
          </a:p>
          <a:p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Consistent with stellar-feedback-driven outflows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BDD95-FFC5-4A0B-42A1-7F6DC3BB3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643" y="1867437"/>
            <a:ext cx="7187379" cy="3593690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89DE84-7112-BAEA-1F27-5A6AD655C5E9}"/>
              </a:ext>
            </a:extLst>
          </p:cNvPr>
          <p:cNvSpPr txBox="1"/>
          <p:nvPr/>
        </p:nvSpPr>
        <p:spPr>
          <a:xfrm>
            <a:off x="6763982" y="5540852"/>
            <a:ext cx="306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Beckett et al. (2024)</a:t>
            </a:r>
          </a:p>
        </p:txBody>
      </p:sp>
    </p:spTree>
    <p:extLst>
      <p:ext uri="{BB962C8B-B14F-4D97-AF65-F5344CB8AC3E}">
        <p14:creationId xmlns:p14="http://schemas.microsoft.com/office/powerpoint/2010/main" val="4082542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70AB4-A32B-BC02-0341-B53BC4ED3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3E8A-06FD-CFD3-8ED3-431EE0647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272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DISCS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0E43B0-B7AC-E328-9BAA-6DC696462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397694-A08E-1E41-068D-A9FD1212E2DC}"/>
              </a:ext>
            </a:extLst>
          </p:cNvPr>
          <p:cNvSpPr txBox="1"/>
          <p:nvPr/>
        </p:nvSpPr>
        <p:spPr>
          <a:xfrm>
            <a:off x="824948" y="623291"/>
            <a:ext cx="11084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Direct Imaging Survey of </a:t>
            </a:r>
            <a:r>
              <a:rPr 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Circumgalactic</a:t>
            </a: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Structure,</a:t>
            </a:r>
          </a:p>
          <a:p>
            <a:pPr algn="ctr"/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EE51E-61DC-6D30-A495-DA2C8D6AD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34" y="1705304"/>
            <a:ext cx="3953641" cy="3953641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96FF6-E4F2-077A-8584-20B9ABA5799C}"/>
              </a:ext>
            </a:extLst>
          </p:cNvPr>
          <p:cNvSpPr txBox="1"/>
          <p:nvPr/>
        </p:nvSpPr>
        <p:spPr>
          <a:xfrm>
            <a:off x="4931194" y="1705304"/>
            <a:ext cx="61669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Aims to collate much larger sample of galaxy-absorber pairs across a wide redshift range to determine prevalence and extents of CGM structures</a:t>
            </a:r>
          </a:p>
          <a:p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E7F69E-7A92-3904-3EC5-E9971C993E8B}"/>
              </a:ext>
            </a:extLst>
          </p:cNvPr>
          <p:cNvSpPr txBox="1"/>
          <p:nvPr/>
        </p:nvSpPr>
        <p:spPr>
          <a:xfrm>
            <a:off x="4931193" y="3682124"/>
            <a:ext cx="61669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At z &lt; 1.5: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~40 fields,  &gt; 2000 galaxy-absorber pairs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At z ~4: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14 fields, &gt; 150 galaxy-absorber pairs</a:t>
            </a:r>
          </a:p>
          <a:p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65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F7295-8837-5740-53FB-5F8311B0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78E5A-A82C-FB39-8A91-F000AD168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9714"/>
            <a:ext cx="10515600" cy="4351338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High-SFR galaxies have lower metallicities, indicating gas ejected from galaxies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Excess CGM absorption along the major and minor axis of high-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sSFR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galaxies also indicates outflows and inflows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F85C6A-5745-6398-2966-22326B8AE016}"/>
              </a:ext>
            </a:extLst>
          </p:cNvPr>
          <p:cNvSpPr txBox="1">
            <a:spLocks/>
          </p:cNvSpPr>
          <p:nvPr/>
        </p:nvSpPr>
        <p:spPr>
          <a:xfrm>
            <a:off x="838200" y="4682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JWST can access galaxies at z &gt; 2.4, allowing direct comparisons between gas and galaxy metallicities in the MUDF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Larger samples needed to find outflow properties and redshift evolution – DISCS will help with this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143BDA-4C46-B262-B85A-F608D265571D}"/>
              </a:ext>
            </a:extLst>
          </p:cNvPr>
          <p:cNvSpPr txBox="1">
            <a:spLocks/>
          </p:cNvSpPr>
          <p:nvPr/>
        </p:nvSpPr>
        <p:spPr>
          <a:xfrm>
            <a:off x="838200" y="33242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Future prospects</a:t>
            </a:r>
          </a:p>
        </p:txBody>
      </p:sp>
    </p:spTree>
    <p:extLst>
      <p:ext uri="{BB962C8B-B14F-4D97-AF65-F5344CB8AC3E}">
        <p14:creationId xmlns:p14="http://schemas.microsoft.com/office/powerpoint/2010/main" val="318920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6ACF3-A3DE-40D4-6A37-BD501D6A0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55A8EB-2AAE-447A-3888-E8F01E0A5ADD}"/>
              </a:ext>
            </a:extLst>
          </p:cNvPr>
          <p:cNvSpPr>
            <a:spLocks noChangeAspect="1"/>
          </p:cNvSpPr>
          <p:nvPr/>
        </p:nvSpPr>
        <p:spPr>
          <a:xfrm>
            <a:off x="0" y="264160"/>
            <a:ext cx="12192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 l="-137226" t="-304886" r="-137421" b="-235324"/>
            </a:stretch>
          </a:blip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00000"/>
              </a:lnSpc>
            </a:pPr>
            <a:endParaRPr lang="en-US" sz="1800" b="1" dirty="0">
              <a:solidFill>
                <a:srgbClr val="3E8ED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F72F52-FA33-AE40-A666-F9366CE03A8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Thanks for listening!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52DD16-47F8-BFA0-299B-3A132AE16200}"/>
              </a:ext>
            </a:extLst>
          </p:cNvPr>
          <p:cNvSpPr/>
          <p:nvPr/>
        </p:nvSpPr>
        <p:spPr>
          <a:xfrm>
            <a:off x="838200" y="2106791"/>
            <a:ext cx="4873487" cy="1577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7AFD03-9289-947B-F8A8-2F821D0E5A87}"/>
              </a:ext>
            </a:extLst>
          </p:cNvPr>
          <p:cNvSpPr txBox="1"/>
          <p:nvPr/>
        </p:nvSpPr>
        <p:spPr>
          <a:xfrm>
            <a:off x="838200" y="2526246"/>
            <a:ext cx="6331575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abeckett@stsci.edu</a:t>
            </a:r>
            <a:endParaRPr lang="en-US" sz="32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8" name="Picture 6" descr="Email Icon with Envelope">
            <a:extLst>
              <a:ext uri="{FF2B5EF4-FFF2-40B4-BE49-F238E27FC236}">
                <a16:creationId xmlns:a16="http://schemas.microsoft.com/office/drawing/2014/main" id="{DB052272-F085-21F8-BDB1-453B447F8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1373" r="19121" b="3198"/>
          <a:stretch/>
        </p:blipFill>
        <p:spPr bwMode="auto">
          <a:xfrm>
            <a:off x="4279042" y="2131269"/>
            <a:ext cx="1381845" cy="14036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3962E8-FDA0-572F-7B48-647DAB92C516}"/>
              </a:ext>
            </a:extLst>
          </p:cNvPr>
          <p:cNvSpPr/>
          <p:nvPr/>
        </p:nvSpPr>
        <p:spPr>
          <a:xfrm>
            <a:off x="838200" y="4101367"/>
            <a:ext cx="4873487" cy="134396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10515-B954-49EA-0A75-861F325BAB2D}"/>
              </a:ext>
            </a:extLst>
          </p:cNvPr>
          <p:cNvSpPr txBox="1"/>
          <p:nvPr/>
        </p:nvSpPr>
        <p:spPr>
          <a:xfrm>
            <a:off x="904460" y="4170288"/>
            <a:ext cx="4630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Revalski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et al. 2024, </a:t>
            </a: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ApJ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966, 228</a:t>
            </a:r>
          </a:p>
          <a:p>
            <a:endParaRPr lang="en-US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Beckett et al. 2024, </a:t>
            </a: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ApJ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974, 2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E113E1-478A-9967-D563-AEDF7F4833AB}"/>
              </a:ext>
            </a:extLst>
          </p:cNvPr>
          <p:cNvSpPr/>
          <p:nvPr/>
        </p:nvSpPr>
        <p:spPr>
          <a:xfrm>
            <a:off x="7169775" y="1908313"/>
            <a:ext cx="4184025" cy="379012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63ABF0-41BF-2202-A992-DFC6837C128F}"/>
              </a:ext>
            </a:extLst>
          </p:cNvPr>
          <p:cNvSpPr txBox="1"/>
          <p:nvPr/>
        </p:nvSpPr>
        <p:spPr>
          <a:xfrm>
            <a:off x="7394712" y="5114684"/>
            <a:ext cx="375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all MUDF papers!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AEE372-2374-2FAA-5C2E-E1DE8812C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333" y="2004786"/>
            <a:ext cx="3104992" cy="31049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297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482BB-6F2C-2E0A-123F-AC617C9C5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8EB6BA2-CA49-30D2-E7FF-9890DDF38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0"/>
            <a:ext cx="8804275" cy="6858000"/>
          </a:xfrm>
          <a:prstGeom prst="rect">
            <a:avLst/>
          </a:prstGeom>
          <a:noFill/>
          <a:effectLst>
            <a:softEdge rad="17029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12F7FB6-D459-8B9E-12EB-7DF4DC49C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69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0D49C-17E8-0336-133B-5538AA46F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84393-47EB-D306-A3B0-5DB8905FC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272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Prospects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98FB60-011D-94D2-8C88-C49884CD3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3417A4-8588-11D2-68D0-81A472749EA7}"/>
              </a:ext>
            </a:extLst>
          </p:cNvPr>
          <p:cNvSpPr txBox="1"/>
          <p:nvPr/>
        </p:nvSpPr>
        <p:spPr>
          <a:xfrm>
            <a:off x="217099" y="2228784"/>
            <a:ext cx="46071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Using quasar sightlines we can probe the baryon cycle across cosmic time, from the end of reionization to the present day.</a:t>
            </a:r>
          </a:p>
          <a:p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2583D4-3955-8C82-3043-A96864DE8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862" y="1758527"/>
            <a:ext cx="7035039" cy="3578800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60464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EF4B4-98C2-7724-26F5-2ABC68431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BC454-FD4A-042F-BD0E-C45D11856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404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ISM Metallicities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40D0B-9D98-C398-FBA7-618AA9B3D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4" y="2709411"/>
            <a:ext cx="5257800" cy="187584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Using calibrations from Curti+17, we find that direct and strong-line metallicities agree up to z~2.5</a:t>
            </a:r>
          </a:p>
          <a:p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23FA7-08E6-B10B-9A54-0F64CC001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574" y="1424762"/>
            <a:ext cx="5032512" cy="4850232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A768C-1AE6-3293-B663-9DAD49B79F6E}"/>
              </a:ext>
            </a:extLst>
          </p:cNvPr>
          <p:cNvSpPr txBox="1"/>
          <p:nvPr/>
        </p:nvSpPr>
        <p:spPr>
          <a:xfrm>
            <a:off x="7532480" y="6274994"/>
            <a:ext cx="306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Revalski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et al. (2024)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7DEBD8-EBBF-3B57-84FE-66FF8EFCF781}"/>
              </a:ext>
            </a:extLst>
          </p:cNvPr>
          <p:cNvSpPr>
            <a:spLocks noChangeAspect="1"/>
          </p:cNvSpPr>
          <p:nvPr/>
        </p:nvSpPr>
        <p:spPr>
          <a:xfrm>
            <a:off x="11048768" y="73577"/>
            <a:ext cx="991693" cy="99169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rgbClr val="3E8E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628965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1FAA6-6325-0433-603D-C1969B4C5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BF6B5-2F9E-8D81-16A6-2F038DD87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618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ISM Metallicities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FB65C-F739-0F91-8431-DCA35069F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93657"/>
            <a:ext cx="4726576" cy="435133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‘Direct’ methods:</a:t>
            </a:r>
          </a:p>
          <a:p>
            <a:pPr lvl="1"/>
            <a:r>
              <a:rPr lang="en-US" b="1" dirty="0"/>
              <a:t> Auroral lines allow a direct </a:t>
            </a:r>
            <a:r>
              <a:rPr lang="en-US" b="1" dirty="0" err="1"/>
              <a:t>Te</a:t>
            </a:r>
            <a:r>
              <a:rPr lang="en-US" b="1" dirty="0"/>
              <a:t> measurement </a:t>
            </a:r>
          </a:p>
          <a:p>
            <a:pPr lvl="1"/>
            <a:r>
              <a:rPr lang="en-US" b="1" dirty="0"/>
              <a:t>We use [OIII] 1666 and 4363 lines</a:t>
            </a:r>
          </a:p>
          <a:p>
            <a:pPr lvl="1"/>
            <a:r>
              <a:rPr lang="en-US" b="1" dirty="0"/>
              <a:t>These lines are weak and only detected for a few sources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‘Strong-line’ methods:</a:t>
            </a:r>
          </a:p>
          <a:p>
            <a:pPr lvl="1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/>
              <a:t>Strong lines visible in most galaxies</a:t>
            </a:r>
          </a:p>
          <a:p>
            <a:pPr lvl="1"/>
            <a:r>
              <a:rPr lang="en-US" b="1" dirty="0"/>
              <a:t>Need to be calibrated based on direct metallicities</a:t>
            </a:r>
          </a:p>
          <a:p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916DFF-27A8-FA8C-9379-D04905E37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176" y="1677640"/>
            <a:ext cx="7065374" cy="1592604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5BB3DD-C246-F43F-132B-0CEDF9C5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176" y="3831845"/>
            <a:ext cx="7065367" cy="1644389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9EE7BF-6524-63D6-3A3F-98F25B129054}"/>
              </a:ext>
            </a:extLst>
          </p:cNvPr>
          <p:cNvCxnSpPr>
            <a:cxnSpLocks/>
          </p:cNvCxnSpPr>
          <p:nvPr/>
        </p:nvCxnSpPr>
        <p:spPr>
          <a:xfrm>
            <a:off x="8378837" y="3831845"/>
            <a:ext cx="0" cy="88523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01711FB-C3CE-78F3-9993-6BFD336B490D}"/>
              </a:ext>
            </a:extLst>
          </p:cNvPr>
          <p:cNvSpPr txBox="1"/>
          <p:nvPr/>
        </p:nvSpPr>
        <p:spPr>
          <a:xfrm>
            <a:off x="7291180" y="5476234"/>
            <a:ext cx="306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Revalski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et al. (2024)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B76E261-4679-D77D-A006-DF1A5656652F}"/>
              </a:ext>
            </a:extLst>
          </p:cNvPr>
          <p:cNvSpPr>
            <a:spLocks noChangeAspect="1"/>
          </p:cNvSpPr>
          <p:nvPr/>
        </p:nvSpPr>
        <p:spPr>
          <a:xfrm>
            <a:off x="11048768" y="73577"/>
            <a:ext cx="991693" cy="99169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38100">
            <a:solidFill>
              <a:srgbClr val="3E8E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32750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2A030-F64D-CA6F-95B3-A4D6B3FB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D58E-C735-06F1-2A45-7A3C936F1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272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Why is this so hard?!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67CE84-DB90-821A-EE09-47AB319B7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7F307F-2680-6A7A-91D5-9FEC2C818E1D}"/>
              </a:ext>
            </a:extLst>
          </p:cNvPr>
          <p:cNvSpPr txBox="1"/>
          <p:nvPr/>
        </p:nvSpPr>
        <p:spPr>
          <a:xfrm>
            <a:off x="868785" y="847410"/>
            <a:ext cx="1132321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Gas in the outer CGM can only be seen in absorption, so studying CGM properties as a function of location around galaxies requires:</a:t>
            </a:r>
          </a:p>
          <a:p>
            <a:endParaRPr lang="en-US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2" descr="Hubble Space Telescope - Wikipedia">
            <a:extLst>
              <a:ext uri="{FF2B5EF4-FFF2-40B4-BE49-F238E27FC236}">
                <a16:creationId xmlns:a16="http://schemas.microsoft.com/office/drawing/2014/main" id="{19A983F4-BB06-5868-3BFF-729223318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83" y="1957056"/>
            <a:ext cx="2657301" cy="19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1AF602-360E-3F27-7FE6-06858E0BCF25}"/>
              </a:ext>
            </a:extLst>
          </p:cNvPr>
          <p:cNvSpPr txBox="1"/>
          <p:nvPr/>
        </p:nvSpPr>
        <p:spPr>
          <a:xfrm>
            <a:off x="868785" y="3910778"/>
            <a:ext cx="28344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Quasar spectra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High-S/N spectra required to detect weak absorption lines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Usually HST/COS at low-z, ground-based (e.g. HIRES, UVES) at high-z</a:t>
            </a:r>
          </a:p>
          <a:p>
            <a:pPr algn="ctr"/>
            <a:endParaRPr lang="en-US" dirty="0"/>
          </a:p>
        </p:txBody>
      </p:sp>
      <p:pic>
        <p:nvPicPr>
          <p:cNvPr id="4098" name="Picture 2" descr="VLT/MUSE – Simon Lilly's Observational Cosmology Research Group | ETH Zurich">
            <a:extLst>
              <a:ext uri="{FF2B5EF4-FFF2-40B4-BE49-F238E27FC236}">
                <a16:creationId xmlns:a16="http://schemas.microsoft.com/office/drawing/2014/main" id="{EB966B5A-7271-F86E-BCF7-F7EC19258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21" b="14759"/>
          <a:stretch/>
        </p:blipFill>
        <p:spPr bwMode="auto">
          <a:xfrm>
            <a:off x="4676049" y="2006931"/>
            <a:ext cx="2257142" cy="194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8FECFD-184F-CB54-9EDF-3B9D4E9171DB}"/>
              </a:ext>
            </a:extLst>
          </p:cNvPr>
          <p:cNvSpPr txBox="1"/>
          <p:nvPr/>
        </p:nvSpPr>
        <p:spPr>
          <a:xfrm>
            <a:off x="4501185" y="3912588"/>
            <a:ext cx="28344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Galaxy redshifts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Need deep spectra to confirm galaxy redshifts out to large distances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MUSE generally most efficient</a:t>
            </a:r>
          </a:p>
          <a:p>
            <a:pPr algn="ctr"/>
            <a:endParaRPr lang="en-US" dirty="0"/>
          </a:p>
        </p:txBody>
      </p:sp>
      <p:pic>
        <p:nvPicPr>
          <p:cNvPr id="4100" name="Picture 4" descr="James Webb Space Telescope - Wikipedia">
            <a:extLst>
              <a:ext uri="{FF2B5EF4-FFF2-40B4-BE49-F238E27FC236}">
                <a16:creationId xmlns:a16="http://schemas.microsoft.com/office/drawing/2014/main" id="{C61BAD72-8C1E-6F17-242A-9E9625698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046" y="1951613"/>
            <a:ext cx="2532627" cy="202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3B364E-A49C-3144-3EF9-55126A04A6EA}"/>
              </a:ext>
            </a:extLst>
          </p:cNvPr>
          <p:cNvSpPr txBox="1"/>
          <p:nvPr/>
        </p:nvSpPr>
        <p:spPr>
          <a:xfrm>
            <a:off x="8044246" y="3960654"/>
            <a:ext cx="2834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Galaxy orientations/morphologies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High-resolution requires space-based imaging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HST at low-z, JWST at high-z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47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9C562-5259-745D-1611-E1CB48E94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12673-6E20-B738-2293-EAC0394E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272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Gas flows in and around galaxies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5196A6-33FE-C43F-17A5-1B616637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9F0B4-EC0A-70C5-52B9-EBA14571D7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1" b="1471"/>
          <a:stretch/>
        </p:blipFill>
        <p:spPr>
          <a:xfrm>
            <a:off x="619002" y="937114"/>
            <a:ext cx="5728853" cy="56249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D491B6-E564-80D7-4AA3-016B76F7EEF1}"/>
              </a:ext>
            </a:extLst>
          </p:cNvPr>
          <p:cNvSpPr txBox="1"/>
          <p:nvPr/>
        </p:nvSpPr>
        <p:spPr>
          <a:xfrm>
            <a:off x="6581403" y="1351508"/>
            <a:ext cx="54562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CGM gas flows are complex, multi-phase, multi-scale</a:t>
            </a:r>
          </a:p>
          <a:p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Dependances on galaxy properties, redshifts, environments</a:t>
            </a:r>
          </a:p>
          <a:p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Deep observations needed to detect the gas and uncover these processes</a:t>
            </a:r>
          </a:p>
          <a:p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8045F7-F03A-1A8A-77ED-600206453D67}"/>
              </a:ext>
            </a:extLst>
          </p:cNvPr>
          <p:cNvSpPr txBox="1"/>
          <p:nvPr/>
        </p:nvSpPr>
        <p:spPr>
          <a:xfrm>
            <a:off x="5893888" y="6161964"/>
            <a:ext cx="3170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Chen &amp; </a:t>
            </a:r>
            <a:r>
              <a:rPr lang="en-US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Zahedy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(2024)</a:t>
            </a:r>
          </a:p>
        </p:txBody>
      </p:sp>
    </p:spTree>
    <p:extLst>
      <p:ext uri="{BB962C8B-B14F-4D97-AF65-F5344CB8AC3E}">
        <p14:creationId xmlns:p14="http://schemas.microsoft.com/office/powerpoint/2010/main" val="3326150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89672-A185-7D21-553D-91A528B64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1EF75D6-2444-FFBA-2CA4-290D8921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20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DB4587-A38B-9693-9AAF-3A13537E39CD}"/>
              </a:ext>
            </a:extLst>
          </p:cNvPr>
          <p:cNvSpPr txBox="1"/>
          <p:nvPr/>
        </p:nvSpPr>
        <p:spPr>
          <a:xfrm>
            <a:off x="1732016" y="6138802"/>
            <a:ext cx="7603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Beckett et al. (2021)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89C09-7FF4-F27B-E0A7-60B8B128C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09" y="1311813"/>
            <a:ext cx="5153892" cy="4380808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990F93-DA75-7CF8-020B-461631267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296" y="1311813"/>
            <a:ext cx="5153892" cy="4380808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E0DC36-0147-75E5-847E-A1A1AD0BFA5C}"/>
              </a:ext>
            </a:extLst>
          </p:cNvPr>
          <p:cNvSpPr txBox="1"/>
          <p:nvPr/>
        </p:nvSpPr>
        <p:spPr>
          <a:xfrm>
            <a:off x="2086191" y="5771573"/>
            <a:ext cx="306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Sample (~2.5𝜎)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D695FA-16C8-2AAA-E493-A43B2D349448}"/>
              </a:ext>
            </a:extLst>
          </p:cNvPr>
          <p:cNvSpPr txBox="1"/>
          <p:nvPr/>
        </p:nvSpPr>
        <p:spPr>
          <a:xfrm>
            <a:off x="7803869" y="5769470"/>
            <a:ext cx="306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Log(N) &gt; 14 (~3𝜎)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C1A35F3-3DF0-9509-7CDE-5F36A21A5939}"/>
              </a:ext>
            </a:extLst>
          </p:cNvPr>
          <p:cNvSpPr txBox="1">
            <a:spLocks/>
          </p:cNvSpPr>
          <p:nvPr/>
        </p:nvSpPr>
        <p:spPr>
          <a:xfrm>
            <a:off x="990600" y="-303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Azimuthal angles – Q0107</a:t>
            </a:r>
          </a:p>
        </p:txBody>
      </p:sp>
    </p:spTree>
    <p:extLst>
      <p:ext uri="{BB962C8B-B14F-4D97-AF65-F5344CB8AC3E}">
        <p14:creationId xmlns:p14="http://schemas.microsoft.com/office/powerpoint/2010/main" val="758269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5AE90-635A-E9E4-427D-32B55CA34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A9ABE4-B0E7-1596-E15C-9318AC8D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D1F53-1962-08A1-0002-1120FC178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07" y="1199012"/>
            <a:ext cx="5523539" cy="4695008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7A6DBD-2BDB-CFB0-4113-520B5E0B15C2}"/>
              </a:ext>
            </a:extLst>
          </p:cNvPr>
          <p:cNvSpPr txBox="1"/>
          <p:nvPr/>
        </p:nvSpPr>
        <p:spPr>
          <a:xfrm>
            <a:off x="2033029" y="6156295"/>
            <a:ext cx="7603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Beckett et al. (2021)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CA8C95-69D6-FCB6-AC69-18294C8391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79"/>
          <a:stretch/>
        </p:blipFill>
        <p:spPr>
          <a:xfrm>
            <a:off x="6096000" y="1216835"/>
            <a:ext cx="5386622" cy="4695008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307DE19-89A2-C75D-E5FE-6FE8BACBA4D7}"/>
              </a:ext>
            </a:extLst>
          </p:cNvPr>
          <p:cNvSpPr txBox="1">
            <a:spLocks/>
          </p:cNvSpPr>
          <p:nvPr/>
        </p:nvSpPr>
        <p:spPr>
          <a:xfrm>
            <a:off x="1143000" y="1220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Azimuthal angles – Q0107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56EA08-7E83-93ED-F054-F62CF4C4C502}"/>
              </a:ext>
            </a:extLst>
          </p:cNvPr>
          <p:cNvSpPr txBox="1"/>
          <p:nvPr/>
        </p:nvSpPr>
        <p:spPr>
          <a:xfrm>
            <a:off x="2033029" y="5890646"/>
            <a:ext cx="306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 VI (~3.5𝜎)</a:t>
            </a:r>
          </a:p>
        </p:txBody>
      </p:sp>
    </p:spTree>
    <p:extLst>
      <p:ext uri="{BB962C8B-B14F-4D97-AF65-F5344CB8AC3E}">
        <p14:creationId xmlns:p14="http://schemas.microsoft.com/office/powerpoint/2010/main" val="3619343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48A11-70F3-B718-E9F7-F47D46D1D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299A20-1463-EE3A-6C87-D1F940509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22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39E5A2-D9AA-E395-7906-66C5EEA5853C}"/>
              </a:ext>
            </a:extLst>
          </p:cNvPr>
          <p:cNvSpPr txBox="1"/>
          <p:nvPr/>
        </p:nvSpPr>
        <p:spPr>
          <a:xfrm>
            <a:off x="7829249" y="1575018"/>
            <a:ext cx="39197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Bimodal  distribution at small impact parameters around highly star-forming galaxies</a:t>
            </a:r>
          </a:p>
          <a:p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Consistent with stellar-feedback driven outflows and accretion around low-mass galaxies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9207C7-9AA5-182A-F085-7D44D7DFF498}"/>
              </a:ext>
            </a:extLst>
          </p:cNvPr>
          <p:cNvSpPr txBox="1"/>
          <p:nvPr/>
        </p:nvSpPr>
        <p:spPr>
          <a:xfrm>
            <a:off x="56849" y="5296459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Beckett et al. (2024)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F9BC50-42E5-2588-8D21-96B086401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60" y="1561541"/>
            <a:ext cx="7187379" cy="3593690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5C5EB88-5DA1-8BAA-B90E-AE80388F5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272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MUDF</a:t>
            </a:r>
          </a:p>
        </p:txBody>
      </p:sp>
    </p:spTree>
    <p:extLst>
      <p:ext uri="{BB962C8B-B14F-4D97-AF65-F5344CB8AC3E}">
        <p14:creationId xmlns:p14="http://schemas.microsoft.com/office/powerpoint/2010/main" val="381669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BD945-3785-A6DB-A28F-B777B63E7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9D775A0-0CBA-722E-28B3-692F5098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0"/>
            <a:ext cx="8804275" cy="6858000"/>
          </a:xfrm>
          <a:prstGeom prst="rect">
            <a:avLst/>
          </a:prstGeom>
          <a:noFill/>
          <a:effectLst>
            <a:softEdge rad="17029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C1BA122-132E-08A0-19B1-1D5EA0252F0B}"/>
              </a:ext>
            </a:extLst>
          </p:cNvPr>
          <p:cNvSpPr txBox="1">
            <a:spLocks/>
          </p:cNvSpPr>
          <p:nvPr/>
        </p:nvSpPr>
        <p:spPr>
          <a:xfrm>
            <a:off x="863601" y="235151"/>
            <a:ext cx="10515600" cy="87045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Thanks for listening!</a:t>
            </a:r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37658-D5EB-EBF7-EDFD-9C40903FE4B3}"/>
              </a:ext>
            </a:extLst>
          </p:cNvPr>
          <p:cNvSpPr/>
          <p:nvPr/>
        </p:nvSpPr>
        <p:spPr>
          <a:xfrm>
            <a:off x="977616" y="5052724"/>
            <a:ext cx="4873487" cy="140368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D5E4D5-205B-078C-7B05-DC222B57CCF0}"/>
              </a:ext>
            </a:extLst>
          </p:cNvPr>
          <p:cNvSpPr txBox="1"/>
          <p:nvPr/>
        </p:nvSpPr>
        <p:spPr>
          <a:xfrm>
            <a:off x="977616" y="5443461"/>
            <a:ext cx="6331575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abeckett@stsci.edu</a:t>
            </a:r>
            <a:endParaRPr lang="en-US" sz="32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6" descr="Email Icon with Envelope">
            <a:extLst>
              <a:ext uri="{FF2B5EF4-FFF2-40B4-BE49-F238E27FC236}">
                <a16:creationId xmlns:a16="http://schemas.microsoft.com/office/drawing/2014/main" id="{C4397B3B-9126-7525-3CF1-2F596545D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1373" r="19121" b="3198"/>
          <a:stretch/>
        </p:blipFill>
        <p:spPr bwMode="auto">
          <a:xfrm>
            <a:off x="4483385" y="5108531"/>
            <a:ext cx="1235120" cy="12546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4D3969-AF36-8AD9-ADB0-312326A3D27F}"/>
              </a:ext>
            </a:extLst>
          </p:cNvPr>
          <p:cNvSpPr/>
          <p:nvPr/>
        </p:nvSpPr>
        <p:spPr>
          <a:xfrm>
            <a:off x="6340900" y="5063867"/>
            <a:ext cx="5041808" cy="139253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Q0107: Beckett et al. 2021, 2022, 2023</a:t>
            </a:r>
          </a:p>
          <a:p>
            <a:pPr algn="ctr"/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MUDF: Beckett et al. 2024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ADD86-A200-D7F6-0D5B-6193141B0FEE}"/>
              </a:ext>
            </a:extLst>
          </p:cNvPr>
          <p:cNvSpPr/>
          <p:nvPr/>
        </p:nvSpPr>
        <p:spPr>
          <a:xfrm>
            <a:off x="864313" y="1340758"/>
            <a:ext cx="3395160" cy="18582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E74418-059C-9856-C69C-5098C26947A8}"/>
              </a:ext>
            </a:extLst>
          </p:cNvPr>
          <p:cNvSpPr txBox="1"/>
          <p:nvPr/>
        </p:nvSpPr>
        <p:spPr>
          <a:xfrm>
            <a:off x="863601" y="1300410"/>
            <a:ext cx="3369760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Outflowing/accreting structures seen in most models and many observations, but properties not clear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6E38E4-629E-F556-7EDA-09816AA2DC4F}"/>
              </a:ext>
            </a:extLst>
          </p:cNvPr>
          <p:cNvSpPr/>
          <p:nvPr/>
        </p:nvSpPr>
        <p:spPr>
          <a:xfrm>
            <a:off x="7984041" y="2398090"/>
            <a:ext cx="3395160" cy="231226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ECBB22-C2D1-EDC4-01F7-F0830A3DAD39}"/>
              </a:ext>
            </a:extLst>
          </p:cNvPr>
          <p:cNvSpPr txBox="1"/>
          <p:nvPr/>
        </p:nvSpPr>
        <p:spPr>
          <a:xfrm>
            <a:off x="8010153" y="2402032"/>
            <a:ext cx="3395160" cy="2308324"/>
          </a:xfrm>
          <a:prstGeom prst="rect">
            <a:avLst/>
          </a:prstGeom>
          <a:noFill/>
          <a:ln w="3810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Large surveys needed to build up statistical samples and measure these properties for different populations of galaxies</a:t>
            </a:r>
          </a:p>
        </p:txBody>
      </p:sp>
      <p:sp>
        <p:nvSpPr>
          <p:cNvPr id="18" name="Slide Number Placeholder 22">
            <a:extLst>
              <a:ext uri="{FF2B5EF4-FFF2-40B4-BE49-F238E27FC236}">
                <a16:creationId xmlns:a16="http://schemas.microsoft.com/office/drawing/2014/main" id="{4D936231-F18B-D60A-D7C5-90C31AF4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D61EB5A-81CC-7A44-82CA-2546154319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42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D0949-D2C2-73F0-686D-AEA398100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A29168-BB91-9239-9EDB-7A4D68F7B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D372EF-60F5-AEF6-5D75-6531E85A61DB}"/>
              </a:ext>
            </a:extLst>
          </p:cNvPr>
          <p:cNvSpPr txBox="1"/>
          <p:nvPr/>
        </p:nvSpPr>
        <p:spPr>
          <a:xfrm>
            <a:off x="-1231535" y="6061747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Beckett et al. (2024)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38589-A5E8-93F5-361E-20CE8B385C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24" r="4505" b="2624"/>
          <a:stretch/>
        </p:blipFill>
        <p:spPr>
          <a:xfrm>
            <a:off x="287303" y="1030420"/>
            <a:ext cx="5018007" cy="4978958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0B56DF2-F327-4688-8E4F-ADBEC84EDDC4}"/>
              </a:ext>
            </a:extLst>
          </p:cNvPr>
          <p:cNvSpPr txBox="1">
            <a:spLocks/>
          </p:cNvSpPr>
          <p:nvPr/>
        </p:nvSpPr>
        <p:spPr>
          <a:xfrm>
            <a:off x="775139" y="-1217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MUDF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0B7417-F219-A799-59CF-FD7CF055D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003" y="1030420"/>
            <a:ext cx="5657193" cy="549324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UVES spectra of two bright quasars</a:t>
            </a:r>
          </a:p>
          <a:p>
            <a:pPr lvl="1"/>
            <a:r>
              <a:rPr lang="en-US" b="1" dirty="0"/>
              <a:t>Both at redshift z~3.23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Deepest MUSE observations ever taken </a:t>
            </a:r>
          </a:p>
          <a:p>
            <a:pPr lvl="1"/>
            <a:r>
              <a:rPr lang="en-US" b="1" dirty="0"/>
              <a:t>total 142 </a:t>
            </a:r>
            <a:r>
              <a:rPr lang="en-US" b="1" dirty="0" err="1"/>
              <a:t>hrs</a:t>
            </a:r>
            <a:r>
              <a:rPr lang="en-US" b="1" dirty="0"/>
              <a:t>, program 1100.A−0528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Deepest WFC3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grism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observations ever taken</a:t>
            </a:r>
          </a:p>
          <a:p>
            <a:pPr lvl="1"/>
            <a:r>
              <a:rPr lang="en-US" b="1" dirty="0"/>
              <a:t> 90 orbits G141M, program 15367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Multi-band HST imaging</a:t>
            </a:r>
          </a:p>
          <a:p>
            <a:pPr lvl="1"/>
            <a:r>
              <a:rPr lang="en-US" b="1" dirty="0"/>
              <a:t>F336W, F450W, F702W, F125W, and F140W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Additional data from ALMA, XMM, HAWK-I</a:t>
            </a:r>
          </a:p>
          <a:p>
            <a:pPr lvl="1"/>
            <a:r>
              <a:rPr lang="en-US" b="1" dirty="0"/>
              <a:t>Improved masses, AGN identification and detection of obscured galaxies</a:t>
            </a:r>
          </a:p>
        </p:txBody>
      </p:sp>
    </p:spTree>
    <p:extLst>
      <p:ext uri="{BB962C8B-B14F-4D97-AF65-F5344CB8AC3E}">
        <p14:creationId xmlns:p14="http://schemas.microsoft.com/office/powerpoint/2010/main" val="581443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5ECD0-0E4F-1E10-B052-6620B2F0A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8E4641-460D-BEBC-1CF9-E802C9C1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4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69DF84-3631-A439-9ED8-5C0DDAD41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290" t="8383" r="7468" b="2195"/>
          <a:stretch/>
        </p:blipFill>
        <p:spPr>
          <a:xfrm>
            <a:off x="5101084" y="819972"/>
            <a:ext cx="6536906" cy="4466731"/>
          </a:xfr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487567-8AAA-998C-2C83-3D06E58120BF}"/>
              </a:ext>
            </a:extLst>
          </p:cNvPr>
          <p:cNvSpPr txBox="1"/>
          <p:nvPr/>
        </p:nvSpPr>
        <p:spPr>
          <a:xfrm>
            <a:off x="4813739" y="5323622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Beckett et al. (2024)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7F613B1-E517-27A7-B3C3-20CCE921CA14}"/>
              </a:ext>
            </a:extLst>
          </p:cNvPr>
          <p:cNvSpPr txBox="1">
            <a:spLocks/>
          </p:cNvSpPr>
          <p:nvPr/>
        </p:nvSpPr>
        <p:spPr>
          <a:xfrm>
            <a:off x="775139" y="-1217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MUDF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AC4FD-8823-A1B4-FD46-E59AB8951FC9}"/>
              </a:ext>
            </a:extLst>
          </p:cNvPr>
          <p:cNvSpPr txBox="1"/>
          <p:nvPr/>
        </p:nvSpPr>
        <p:spPr>
          <a:xfrm>
            <a:off x="0" y="819972"/>
            <a:ext cx="512210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419 galaxies with confident spectroscopic redshifts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73 galaxies with measured metallicities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304 measured absorption lines comprising 31 absorption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Masses as low as 10</a:t>
            </a:r>
            <a:r>
              <a:rPr lang="en-US" sz="28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6</a:t>
            </a: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M</a:t>
            </a:r>
            <a:r>
              <a:rPr lang="en-US" sz="2800" b="1" baseline="-25000" dirty="0">
                <a:solidFill>
                  <a:schemeClr val="accent1">
                    <a:lumMod val="40000"/>
                    <a:lumOff val="60000"/>
                  </a:schemeClr>
                </a:solidFill>
                <a:latin typeface="Hoefler Text" panose="02030602050506020203" pitchFamily="18" charset="77"/>
              </a:rPr>
              <a:t>⦿</a:t>
            </a: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and SFRs as low as 10</a:t>
            </a:r>
            <a:r>
              <a:rPr lang="en-US" sz="28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-3</a:t>
            </a: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M</a:t>
            </a:r>
            <a:r>
              <a:rPr lang="en-US" sz="2800" b="1" baseline="-25000" dirty="0">
                <a:solidFill>
                  <a:schemeClr val="accent1">
                    <a:lumMod val="40000"/>
                    <a:lumOff val="60000"/>
                  </a:schemeClr>
                </a:solidFill>
                <a:latin typeface="Hoefler Text" panose="02030602050506020203" pitchFamily="18" charset="77"/>
              </a:rPr>
              <a:t>⦿ </a:t>
            </a: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yr</a:t>
            </a:r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31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54A9771-CA96-930B-FBDF-0FAEB9236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1B5434F-745E-743F-95CF-6E27009E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1EB5A-81CC-7A44-82CA-254615431948}" type="slidenum">
              <a:rPr lang="en-US" smtClean="0"/>
              <a:t>5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BFA145-2F38-0B31-0ACE-988C7859D7AB}"/>
              </a:ext>
            </a:extLst>
          </p:cNvPr>
          <p:cNvSpPr txBox="1"/>
          <p:nvPr/>
        </p:nvSpPr>
        <p:spPr>
          <a:xfrm>
            <a:off x="-1272780" y="5221362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Revalski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et al. (2024)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02AF53-4370-3E25-A6B1-AF9063867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290" t="8383" r="7468" b="2195"/>
          <a:stretch/>
        </p:blipFill>
        <p:spPr>
          <a:xfrm>
            <a:off x="5101084" y="819972"/>
            <a:ext cx="6536906" cy="4466731"/>
          </a:xfr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524791-A00F-3CE6-6C36-02E58C5BC4A9}"/>
              </a:ext>
            </a:extLst>
          </p:cNvPr>
          <p:cNvSpPr txBox="1"/>
          <p:nvPr/>
        </p:nvSpPr>
        <p:spPr>
          <a:xfrm>
            <a:off x="4813739" y="5323622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Beckett et al. (2024)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F15739-5CB5-6B2D-2FE4-80B241365778}"/>
              </a:ext>
            </a:extLst>
          </p:cNvPr>
          <p:cNvSpPr txBox="1">
            <a:spLocks/>
          </p:cNvSpPr>
          <p:nvPr/>
        </p:nvSpPr>
        <p:spPr>
          <a:xfrm>
            <a:off x="775139" y="-1217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MUDF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7AA8965C-B2B4-977F-1DE7-CD36595D3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00" y="1017397"/>
            <a:ext cx="4628241" cy="4146323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53177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CEC37-55AA-82AA-FEDC-6D03AF05E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487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The Mass-Metallicity 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226B5-D976-C3B6-B30A-5C0790306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611" y="2467356"/>
            <a:ext cx="5379354" cy="1786592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relationship between mass, metallicity and SFR is a result of the gas exchange between the ISM and CGM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27A3C3-42A8-F767-9D2F-60278F5F0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6000" y="1406909"/>
            <a:ext cx="5929819" cy="4450580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B3E3B2-E7E3-AD7C-3F8D-1DF0311EC95E}"/>
              </a:ext>
            </a:extLst>
          </p:cNvPr>
          <p:cNvSpPr txBox="1"/>
          <p:nvPr/>
        </p:nvSpPr>
        <p:spPr>
          <a:xfrm>
            <a:off x="6926619" y="5899529"/>
            <a:ext cx="426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Image produced by Mitchell </a:t>
            </a:r>
            <a:r>
              <a:rPr lang="en-US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Revalski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C7B85A8-50D6-6F69-F39C-0D316BD8FB83}"/>
              </a:ext>
            </a:extLst>
          </p:cNvPr>
          <p:cNvSpPr>
            <a:spLocks noChangeAspect="1"/>
          </p:cNvSpPr>
          <p:nvPr/>
        </p:nvSpPr>
        <p:spPr>
          <a:xfrm>
            <a:off x="11048768" y="73577"/>
            <a:ext cx="991693" cy="99169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rgbClr val="3E8E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94284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A3B60-1E1C-715C-655A-729EAE40D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B36FF-9067-6C35-F6F5-0083D3BFC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487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The Mass-Metallicity 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95BBA-83D5-2E21-107E-C417C9430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72" y="1465712"/>
            <a:ext cx="5379354" cy="44143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Higher metallicities than previous studies due to lower SFRs in the MUDF sample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Low-mass slope of MZR matches expectations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Metals ejected from galaxies due to stellar feedback may be detected in the CGM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058654-3F31-1FFA-8DC4-FBE28C01D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1142372"/>
            <a:ext cx="5283828" cy="5283828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ADC234-BA3E-EF4B-D2B0-89B46BA92789}"/>
              </a:ext>
            </a:extLst>
          </p:cNvPr>
          <p:cNvSpPr txBox="1"/>
          <p:nvPr/>
        </p:nvSpPr>
        <p:spPr>
          <a:xfrm>
            <a:off x="7563164" y="6418584"/>
            <a:ext cx="306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Revalski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et al. (2024)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A0D0FDA-4EB0-80AE-C553-12FB005F3B8F}"/>
              </a:ext>
            </a:extLst>
          </p:cNvPr>
          <p:cNvSpPr>
            <a:spLocks noChangeAspect="1"/>
          </p:cNvSpPr>
          <p:nvPr/>
        </p:nvSpPr>
        <p:spPr>
          <a:xfrm>
            <a:off x="11048768" y="73577"/>
            <a:ext cx="991693" cy="99169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rgbClr val="3E8E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693254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94EE112-8FB4-C7A6-D534-786D9F8F3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0B471-DA67-8C6D-A044-590819599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0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Metals in the CGM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EB450-0745-210D-7863-50BC7A673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47" y="1719739"/>
            <a:ext cx="5379354" cy="36142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Low-density gas can only be detected in absorption in the quasar spectra</a:t>
            </a:r>
          </a:p>
          <a:p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Metal absorption lines indicate the redshift and properties of CGM gas</a:t>
            </a:r>
          </a:p>
          <a:p>
            <a:pPr marL="0" indent="0">
              <a:buNone/>
            </a:pPr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553C08-6295-5941-44E0-CDB5BC0C9732}"/>
              </a:ext>
            </a:extLst>
          </p:cNvPr>
          <p:cNvSpPr txBox="1"/>
          <p:nvPr/>
        </p:nvSpPr>
        <p:spPr>
          <a:xfrm>
            <a:off x="6740977" y="5872766"/>
            <a:ext cx="408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Image credit: Charles Danforth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BA586F-083F-B23D-B1F1-288122270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440" y="1171829"/>
            <a:ext cx="4673600" cy="467360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791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0DBF-E146-BBA4-28BB-36C181A7C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566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Inflows and outflows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EF9F0-F959-2F04-5753-0C1CE133D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920" y="1183341"/>
            <a:ext cx="4399732" cy="535730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Absorption from inflows and outflows causes a bimodal position angle distribution</a:t>
            </a:r>
          </a:p>
          <a:p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We  measure the significance of this bimodality using a dip test</a:t>
            </a:r>
          </a:p>
          <a:p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Earlier work shows a significant dip in HI absorption around z &lt; 1 galaxies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41D570-D878-2F0C-0863-D040AA30D74E}"/>
              </a:ext>
            </a:extLst>
          </p:cNvPr>
          <p:cNvSpPr/>
          <p:nvPr/>
        </p:nvSpPr>
        <p:spPr>
          <a:xfrm>
            <a:off x="5445001" y="1511616"/>
            <a:ext cx="6479288" cy="342490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E2814-8E3F-EF8B-0510-36954D270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" t="6868" r="5663" b="32588"/>
          <a:stretch/>
        </p:blipFill>
        <p:spPr>
          <a:xfrm>
            <a:off x="8188451" y="2344616"/>
            <a:ext cx="3653950" cy="1344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E7ABBA-FE35-63C2-5A0F-20E19F773593}"/>
              </a:ext>
            </a:extLst>
          </p:cNvPr>
          <p:cNvSpPr txBox="1"/>
          <p:nvPr/>
        </p:nvSpPr>
        <p:spPr>
          <a:xfrm>
            <a:off x="6308866" y="5037042"/>
            <a:ext cx="5205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tantia" panose="02030602050306030303" pitchFamily="18" charset="0"/>
              </a:rPr>
              <a:t>Gas  accretion and outflows occur at different azimuthal angles</a:t>
            </a:r>
            <a:endParaRPr lang="en-US" dirty="0">
              <a:latin typeface="Constantia" panose="0203060205030603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E85239-61E4-C673-4BF4-8F015051E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7" t="11728" r="50911" b="11739"/>
          <a:stretch/>
        </p:blipFill>
        <p:spPr>
          <a:xfrm>
            <a:off x="5445002" y="1738392"/>
            <a:ext cx="2804272" cy="29223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B099A8-0F6C-EDCD-297F-E1FBD0A5843D}"/>
              </a:ext>
            </a:extLst>
          </p:cNvPr>
          <p:cNvSpPr txBox="1"/>
          <p:nvPr/>
        </p:nvSpPr>
        <p:spPr>
          <a:xfrm>
            <a:off x="8634429" y="4399147"/>
            <a:ext cx="165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accretion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DE9188-CEA4-6911-7F6F-3D8CF14A80EB}"/>
              </a:ext>
            </a:extLst>
          </p:cNvPr>
          <p:cNvSpPr txBox="1"/>
          <p:nvPr/>
        </p:nvSpPr>
        <p:spPr>
          <a:xfrm>
            <a:off x="10470609" y="4413299"/>
            <a:ext cx="1512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Bradley Hand" pitchFamily="2" charset="77"/>
              </a:rPr>
              <a:t>outflows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FF0D95E-F315-CD3D-AC68-EB0C7B4AAE0F}"/>
              </a:ext>
            </a:extLst>
          </p:cNvPr>
          <p:cNvCxnSpPr>
            <a:cxnSpLocks/>
          </p:cNvCxnSpPr>
          <p:nvPr/>
        </p:nvCxnSpPr>
        <p:spPr>
          <a:xfrm flipV="1">
            <a:off x="9455900" y="3633487"/>
            <a:ext cx="0" cy="818017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B2C94B-6837-3E57-74C1-347FE2717251}"/>
              </a:ext>
            </a:extLst>
          </p:cNvPr>
          <p:cNvCxnSpPr>
            <a:cxnSpLocks/>
          </p:cNvCxnSpPr>
          <p:nvPr/>
        </p:nvCxnSpPr>
        <p:spPr>
          <a:xfrm flipV="1">
            <a:off x="11263269" y="3647135"/>
            <a:ext cx="0" cy="81801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FB7CF4-C955-F1FF-444B-56254F1905DA}"/>
              </a:ext>
            </a:extLst>
          </p:cNvPr>
          <p:cNvCxnSpPr>
            <a:cxnSpLocks/>
          </p:cNvCxnSpPr>
          <p:nvPr/>
        </p:nvCxnSpPr>
        <p:spPr>
          <a:xfrm>
            <a:off x="10453141" y="1914231"/>
            <a:ext cx="0" cy="1148322"/>
          </a:xfrm>
          <a:prstGeom prst="straightConnector1">
            <a:avLst/>
          </a:prstGeom>
          <a:ln w="44450">
            <a:solidFill>
              <a:schemeClr val="accent1">
                <a:alpha val="56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E745B8E-0651-9AFD-46B8-127C4CD4A01B}"/>
              </a:ext>
            </a:extLst>
          </p:cNvPr>
          <p:cNvSpPr txBox="1"/>
          <p:nvPr/>
        </p:nvSpPr>
        <p:spPr>
          <a:xfrm>
            <a:off x="10029370" y="1511616"/>
            <a:ext cx="1117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Bradley Hand" pitchFamily="2" charset="77"/>
              </a:rPr>
              <a:t>‘dip’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C90DE6-13E4-C845-5E2C-EF55B95F8AA5}"/>
              </a:ext>
            </a:extLst>
          </p:cNvPr>
          <p:cNvSpPr txBox="1"/>
          <p:nvPr/>
        </p:nvSpPr>
        <p:spPr>
          <a:xfrm>
            <a:off x="6777570" y="5022890"/>
            <a:ext cx="426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Image adapted from </a:t>
            </a:r>
            <a:r>
              <a:rPr lang="en-US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Schroetter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et al. (2016) and Beckett et al. (2021)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41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93003</TotalTime>
  <Words>1278</Words>
  <Application>Microsoft Macintosh PowerPoint</Application>
  <PresentationFormat>Widescreen</PresentationFormat>
  <Paragraphs>203</Paragraphs>
  <Slides>23</Slides>
  <Notes>20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Bradley Hand</vt:lpstr>
      <vt:lpstr>Calibri</vt:lpstr>
      <vt:lpstr>Calibri Light</vt:lpstr>
      <vt:lpstr>Constantia</vt:lpstr>
      <vt:lpstr>Hoefler Text</vt:lpstr>
      <vt:lpstr>Office Theme</vt:lpstr>
      <vt:lpstr>The MUSE Ultra-Deep Field: Tracing the baryon cycle through low-mass galaxies since cosmic noon</vt:lpstr>
      <vt:lpstr>Gas flows in and around galaxies</vt:lpstr>
      <vt:lpstr>PowerPoint Presentation</vt:lpstr>
      <vt:lpstr>PowerPoint Presentation</vt:lpstr>
      <vt:lpstr>PowerPoint Presentation</vt:lpstr>
      <vt:lpstr>The Mass-Metallicity Relation</vt:lpstr>
      <vt:lpstr>The Mass-Metallicity Relation</vt:lpstr>
      <vt:lpstr>Metals in the CGM</vt:lpstr>
      <vt:lpstr>Inflows and outflows</vt:lpstr>
      <vt:lpstr>Inflows &amp; Outflows in the MUDF</vt:lpstr>
      <vt:lpstr>Inflows &amp; Outflows in the MUDF</vt:lpstr>
      <vt:lpstr>DISCS</vt:lpstr>
      <vt:lpstr>Conclusions</vt:lpstr>
      <vt:lpstr>Thanks for listening!</vt:lpstr>
      <vt:lpstr>PowerPoint Presentation</vt:lpstr>
      <vt:lpstr>Prospects</vt:lpstr>
      <vt:lpstr>ISM Metallicities</vt:lpstr>
      <vt:lpstr>ISM Metallicities</vt:lpstr>
      <vt:lpstr>Why is this so hard?!</vt:lpstr>
      <vt:lpstr>PowerPoint Presentation</vt:lpstr>
      <vt:lpstr>PowerPoint Presentation</vt:lpstr>
      <vt:lpstr>MUDF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 Beckett</dc:creator>
  <cp:lastModifiedBy>Alex Beckett</cp:lastModifiedBy>
  <cp:revision>36</cp:revision>
  <dcterms:created xsi:type="dcterms:W3CDTF">2024-08-27T17:12:06Z</dcterms:created>
  <dcterms:modified xsi:type="dcterms:W3CDTF">2025-07-07T05:52:04Z</dcterms:modified>
</cp:coreProperties>
</file>