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8" r:id="rId6"/>
    <p:sldId id="260" r:id="rId7"/>
    <p:sldId id="261" r:id="rId8"/>
    <p:sldId id="262" r:id="rId9"/>
    <p:sldId id="263" r:id="rId10"/>
    <p:sldId id="265" r:id="rId11"/>
    <p:sldId id="264" r:id="rId12"/>
    <p:sldId id="266" r:id="rId13"/>
    <p:sldId id="267" r:id="rId14"/>
  </p:sldIdLst>
  <p:sldSz cx="18288000" cy="10287000"/>
  <p:notesSz cx="6858000" cy="9144000"/>
  <p:embeddedFontLst>
    <p:embeddedFont>
      <p:font typeface="Space Mono" panose="020B0604020202020204" charset="0"/>
      <p:regular r:id="rId16"/>
    </p:embeddedFont>
    <p:embeddedFont>
      <p:font typeface="Space Mono Bold" panose="020B0604020202020204" charset="0"/>
      <p:regular r:id="rId17"/>
    </p:embeddedFont>
    <p:embeddedFont>
      <p:font typeface="Space Mono Italics" panose="020B0604020202020204" charset="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1" d="100"/>
          <a:sy n="51" d="100"/>
        </p:scale>
        <p:origin x="1406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28AD54-68C3-4B6A-99B1-BBAFCD46E3C8}" type="datetimeFigureOut">
              <a:rPr lang="en-GB" smtClean="0"/>
              <a:t>03/07/2025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04F3A5-70F7-4894-ABB2-87CCCD83F0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1868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04F3A5-70F7-4894-ABB2-87CCCD83F0FB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2950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3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9335" b="-39335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2476768" y="4106699"/>
            <a:ext cx="5811232" cy="7264040"/>
          </a:xfrm>
          <a:custGeom>
            <a:avLst/>
            <a:gdLst/>
            <a:ahLst/>
            <a:cxnLst/>
            <a:rect l="l" t="t" r="r" b="b"/>
            <a:pathLst>
              <a:path w="5811232" h="7264040">
                <a:moveTo>
                  <a:pt x="0" y="0"/>
                </a:moveTo>
                <a:lnTo>
                  <a:pt x="5811232" y="0"/>
                </a:lnTo>
                <a:lnTo>
                  <a:pt x="5811232" y="7264040"/>
                </a:lnTo>
                <a:lnTo>
                  <a:pt x="0" y="726404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577264" y="4873858"/>
            <a:ext cx="5723391" cy="5729722"/>
          </a:xfrm>
          <a:custGeom>
            <a:avLst/>
            <a:gdLst/>
            <a:ahLst/>
            <a:cxnLst/>
            <a:rect l="l" t="t" r="r" b="b"/>
            <a:pathLst>
              <a:path w="5723391" h="5729722">
                <a:moveTo>
                  <a:pt x="0" y="0"/>
                </a:moveTo>
                <a:lnTo>
                  <a:pt x="5723391" y="0"/>
                </a:lnTo>
                <a:lnTo>
                  <a:pt x="5723391" y="5729722"/>
                </a:lnTo>
                <a:lnTo>
                  <a:pt x="0" y="572972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TextBox 5"/>
          <p:cNvSpPr txBox="1"/>
          <p:nvPr/>
        </p:nvSpPr>
        <p:spPr>
          <a:xfrm>
            <a:off x="953757" y="857250"/>
            <a:ext cx="16380487" cy="4629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211"/>
              </a:lnSpc>
            </a:pPr>
            <a:r>
              <a:rPr lang="en-US" sz="8722" b="1" dirty="0">
                <a:solidFill>
                  <a:srgbClr val="FFFFFF"/>
                </a:solidFill>
                <a:latin typeface="Space Mono Bold"/>
                <a:ea typeface="Space Mono Bold"/>
                <a:cs typeface="Space Mono Bold"/>
                <a:sym typeface="Space Mono Bold"/>
              </a:rPr>
              <a:t>MgII Absorbers in the Circumgalactic Medium of Post Starburst Galaxies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811232" y="5602780"/>
            <a:ext cx="6665535" cy="9531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39"/>
              </a:lnSpc>
              <a:spcBef>
                <a:spcPct val="0"/>
              </a:spcBef>
            </a:pPr>
            <a:r>
              <a:rPr lang="en-US" sz="5599">
                <a:solidFill>
                  <a:srgbClr val="FFFFFF"/>
                </a:solidFill>
                <a:latin typeface="Space Mono"/>
                <a:ea typeface="Space Mono"/>
                <a:cs typeface="Space Mono"/>
                <a:sym typeface="Space Mono"/>
              </a:rPr>
              <a:t>Zoe Harvey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811232" y="6750977"/>
            <a:ext cx="6665535" cy="18992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FFFFFF"/>
                </a:solidFill>
                <a:latin typeface="Space Mono"/>
                <a:ea typeface="Space Mono"/>
                <a:cs typeface="Space Mono"/>
                <a:sym typeface="Space Mono"/>
              </a:rPr>
              <a:t>Supervisors:</a:t>
            </a:r>
          </a:p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FFFFFF"/>
                </a:solidFill>
                <a:latin typeface="Space Mono"/>
                <a:ea typeface="Space Mono"/>
                <a:cs typeface="Space Mono"/>
                <a:sym typeface="Space Mono"/>
              </a:rPr>
              <a:t>Dr Rita Tojeiro</a:t>
            </a:r>
          </a:p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n-US" sz="3600">
                <a:solidFill>
                  <a:srgbClr val="FFFFFF"/>
                </a:solidFill>
                <a:latin typeface="Space Mono"/>
                <a:ea typeface="Space Mono"/>
                <a:cs typeface="Space Mono"/>
                <a:sym typeface="Space Mono"/>
              </a:rPr>
              <a:t>Prof Vivienne Wild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9335" b="-39335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 rot="8618440">
            <a:off x="13730371" y="5199529"/>
            <a:ext cx="1590032" cy="449184"/>
          </a:xfrm>
          <a:custGeom>
            <a:avLst/>
            <a:gdLst/>
            <a:ahLst/>
            <a:cxnLst/>
            <a:rect l="l" t="t" r="r" b="b"/>
            <a:pathLst>
              <a:path w="1590032" h="449184">
                <a:moveTo>
                  <a:pt x="0" y="0"/>
                </a:moveTo>
                <a:lnTo>
                  <a:pt x="1590032" y="0"/>
                </a:lnTo>
                <a:lnTo>
                  <a:pt x="1590032" y="449184"/>
                </a:lnTo>
                <a:lnTo>
                  <a:pt x="0" y="44918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TextBox 4"/>
          <p:cNvSpPr txBox="1"/>
          <p:nvPr/>
        </p:nvSpPr>
        <p:spPr>
          <a:xfrm>
            <a:off x="1604545" y="187969"/>
            <a:ext cx="15078910" cy="15100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321"/>
              </a:lnSpc>
            </a:pPr>
            <a:r>
              <a:rPr lang="en-US" sz="8800" b="1">
                <a:solidFill>
                  <a:srgbClr val="FFFFFF"/>
                </a:solidFill>
                <a:latin typeface="Space Mono Bold"/>
                <a:ea typeface="Space Mono Bold"/>
                <a:cs typeface="Space Mono Bold"/>
                <a:sym typeface="Space Mono Bold"/>
              </a:rPr>
              <a:t>Conclusion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329532" y="1879480"/>
            <a:ext cx="6540987" cy="9552292"/>
            <a:chOff x="0" y="-76200"/>
            <a:chExt cx="8721316" cy="12736389"/>
          </a:xfrm>
        </p:grpSpPr>
        <p:sp>
          <p:nvSpPr>
            <p:cNvPr id="7" name="TextBox 7"/>
            <p:cNvSpPr txBox="1"/>
            <p:nvPr/>
          </p:nvSpPr>
          <p:spPr>
            <a:xfrm>
              <a:off x="0" y="-76200"/>
              <a:ext cx="8721316" cy="101930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710843" lvl="1" indent="-355422" algn="l">
                <a:lnSpc>
                  <a:spcPts val="4609"/>
                </a:lnSpc>
                <a:buFont typeface="Arial"/>
                <a:buChar char="•"/>
              </a:pPr>
              <a:r>
                <a:rPr lang="en-US" sz="3292" dirty="0">
                  <a:solidFill>
                    <a:srgbClr val="FFFFFF"/>
                  </a:solidFill>
                  <a:latin typeface="Space Mono"/>
                  <a:ea typeface="Space Mono"/>
                  <a:cs typeface="Space Mono"/>
                  <a:sym typeface="Space Mono"/>
                </a:rPr>
                <a:t>Post Starburst Galaxies have stronger MgII absorption than Star Forming Galaxies, while Star Forming have more than Quiescent.</a:t>
              </a:r>
            </a:p>
            <a:p>
              <a:pPr marL="710843" lvl="1" indent="-355422" algn="l">
                <a:lnSpc>
                  <a:spcPts val="4609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en-US" sz="3292" dirty="0">
                  <a:solidFill>
                    <a:srgbClr val="FFFFFF"/>
                  </a:solidFill>
                  <a:latin typeface="Space Mono"/>
                  <a:ea typeface="Space Mono"/>
                  <a:cs typeface="Space Mono"/>
                  <a:sym typeface="Space Mono"/>
                </a:rPr>
                <a:t>This could be linked to MgII outflows in Post Starbursts, but also due to other mechanisms such as gas-rich mergers.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748197" y="10752097"/>
              <a:ext cx="446614" cy="10367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09"/>
                </a:lnSpc>
                <a:spcBef>
                  <a:spcPct val="0"/>
                </a:spcBef>
              </a:pPr>
              <a:r>
                <a:rPr lang="en-US" sz="2292">
                  <a:solidFill>
                    <a:srgbClr val="FFFFFF"/>
                  </a:solidFill>
                  <a:latin typeface="Space Mono"/>
                  <a:ea typeface="Space Mono"/>
                  <a:cs typeface="Space Mono"/>
                  <a:sym typeface="Space Mono"/>
                </a:rPr>
                <a:t>-1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4158182" y="11623403"/>
              <a:ext cx="687625" cy="10367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09"/>
                </a:lnSpc>
                <a:spcBef>
                  <a:spcPct val="0"/>
                </a:spcBef>
              </a:pPr>
              <a:r>
                <a:rPr lang="en-US" sz="2292">
                  <a:solidFill>
                    <a:srgbClr val="FFFFFF"/>
                  </a:solidFill>
                  <a:latin typeface="Space Mono"/>
                  <a:ea typeface="Space Mono"/>
                  <a:cs typeface="Space Mono"/>
                  <a:sym typeface="Space Mono"/>
                </a:rPr>
                <a:t>out</a:t>
              </a:r>
            </a:p>
          </p:txBody>
        </p:sp>
      </p:grpSp>
      <p:pic>
        <p:nvPicPr>
          <p:cNvPr id="11" name="Picture 10" descr="A graph of different colored lines&#10;&#10;AI-generated content may be incorrect.">
            <a:extLst>
              <a:ext uri="{FF2B5EF4-FFF2-40B4-BE49-F238E27FC236}">
                <a16:creationId xmlns:a16="http://schemas.microsoft.com/office/drawing/2014/main" id="{057289CF-88F5-B82B-F01E-8078323BB0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298" y="1628036"/>
            <a:ext cx="10753714" cy="6556258"/>
          </a:xfrm>
          <a:prstGeom prst="rect">
            <a:avLst/>
          </a:prstGeom>
        </p:spPr>
      </p:pic>
      <p:pic>
        <p:nvPicPr>
          <p:cNvPr id="13" name="Picture 1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B98907CA-6E53-990D-4211-BAC2C430740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0600" y="8312849"/>
            <a:ext cx="1762308" cy="176230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04F2234-7AFF-328F-A20E-16FEE1484C69}"/>
              </a:ext>
            </a:extLst>
          </p:cNvPr>
          <p:cNvSpPr txBox="1"/>
          <p:nvPr/>
        </p:nvSpPr>
        <p:spPr>
          <a:xfrm>
            <a:off x="12760384" y="8369524"/>
            <a:ext cx="388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Space Mono" panose="020B0604020202020204" charset="0"/>
              </a:rPr>
              <a:t>Harvey et al 2025</a:t>
            </a:r>
          </a:p>
          <a:p>
            <a:r>
              <a:rPr lang="en-GB" sz="2400" dirty="0" err="1">
                <a:solidFill>
                  <a:schemeClr val="bg1"/>
                </a:solidFill>
                <a:latin typeface="Space Mono" panose="020B0604020202020204" charset="0"/>
              </a:rPr>
              <a:t>Arxiv</a:t>
            </a:r>
            <a:r>
              <a:rPr lang="en-GB" sz="2400" dirty="0">
                <a:solidFill>
                  <a:schemeClr val="bg1"/>
                </a:solidFill>
                <a:latin typeface="Space Mono" panose="020B0604020202020204" charset="0"/>
              </a:rPr>
              <a:t>: 2506.22287</a:t>
            </a:r>
          </a:p>
          <a:p>
            <a:r>
              <a:rPr lang="en-GB" sz="2400" dirty="0">
                <a:solidFill>
                  <a:schemeClr val="bg1"/>
                </a:solidFill>
                <a:latin typeface="Space Mono" panose="020B0604020202020204" charset="0"/>
              </a:rPr>
              <a:t>Link to the paper</a:t>
            </a:r>
          </a:p>
        </p:txBody>
      </p:sp>
      <p:cxnSp>
        <p:nvCxnSpPr>
          <p:cNvPr id="16" name="Connector: Curved 15">
            <a:extLst>
              <a:ext uri="{FF2B5EF4-FFF2-40B4-BE49-F238E27FC236}">
                <a16:creationId xmlns:a16="http://schemas.microsoft.com/office/drawing/2014/main" id="{728AD0A0-AB3C-5589-852C-5701EBD61CEC}"/>
              </a:ext>
            </a:extLst>
          </p:cNvPr>
          <p:cNvCxnSpPr>
            <a:cxnSpLocks/>
          </p:cNvCxnSpPr>
          <p:nvPr/>
        </p:nvCxnSpPr>
        <p:spPr>
          <a:xfrm>
            <a:off x="14505548" y="9620674"/>
            <a:ext cx="1586452" cy="239557"/>
          </a:xfrm>
          <a:prstGeom prst="curvedConnector3">
            <a:avLst>
              <a:gd name="adj1" fmla="val -7638"/>
            </a:avLst>
          </a:prstGeom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9335" b="-39335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9337051" y="329627"/>
            <a:ext cx="8054059" cy="8776273"/>
          </a:xfrm>
          <a:custGeom>
            <a:avLst/>
            <a:gdLst/>
            <a:ahLst/>
            <a:cxnLst/>
            <a:rect l="l" t="t" r="r" b="b"/>
            <a:pathLst>
              <a:path w="8054059" h="8776273">
                <a:moveTo>
                  <a:pt x="0" y="0"/>
                </a:moveTo>
                <a:lnTo>
                  <a:pt x="8054058" y="0"/>
                </a:lnTo>
                <a:lnTo>
                  <a:pt x="8054058" y="8776273"/>
                </a:lnTo>
                <a:lnTo>
                  <a:pt x="0" y="877627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TextBox 4"/>
          <p:cNvSpPr txBox="1"/>
          <p:nvPr/>
        </p:nvSpPr>
        <p:spPr>
          <a:xfrm>
            <a:off x="1028700" y="179992"/>
            <a:ext cx="16230600" cy="15259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491"/>
              </a:lnSpc>
            </a:pPr>
            <a:r>
              <a:rPr lang="en-US" sz="8922" b="1">
                <a:solidFill>
                  <a:srgbClr val="FFFFFF"/>
                </a:solidFill>
                <a:latin typeface="Space Mono Bold"/>
                <a:ea typeface="Space Mono Bold"/>
                <a:cs typeface="Space Mono Bold"/>
                <a:sym typeface="Space Mono Bold"/>
              </a:rPr>
              <a:t>The Future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1667033"/>
            <a:ext cx="6938289" cy="4585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03800" lvl="1" indent="-351900" algn="l">
              <a:lnSpc>
                <a:spcPts val="4563"/>
              </a:lnSpc>
              <a:buFont typeface="Arial"/>
              <a:buChar char="•"/>
            </a:pPr>
            <a:r>
              <a:rPr lang="en-US" sz="3259">
                <a:solidFill>
                  <a:srgbClr val="FFFFFF"/>
                </a:solidFill>
                <a:latin typeface="Space Mono"/>
                <a:ea typeface="Space Mono"/>
                <a:cs typeface="Space Mono"/>
                <a:sym typeface="Space Mono"/>
              </a:rPr>
              <a:t>So if starbursts have a significant impact on CGM, what happens if we look at the time since starburst?</a:t>
            </a:r>
          </a:p>
          <a:p>
            <a:pPr marL="703800" lvl="1" indent="-351900" algn="l">
              <a:lnSpc>
                <a:spcPts val="4563"/>
              </a:lnSpc>
              <a:spcBef>
                <a:spcPct val="0"/>
              </a:spcBef>
              <a:buFont typeface="Arial"/>
              <a:buChar char="•"/>
            </a:pPr>
            <a:r>
              <a:rPr lang="en-US" sz="3259">
                <a:solidFill>
                  <a:srgbClr val="FFFFFF"/>
                </a:solidFill>
                <a:latin typeface="Space Mono"/>
                <a:ea typeface="Space Mono"/>
                <a:cs typeface="Space Mono"/>
                <a:sym typeface="Space Mono"/>
              </a:rPr>
              <a:t>Using other data sets to investigate this same problem, such as DESI.</a:t>
            </a:r>
          </a:p>
        </p:txBody>
      </p:sp>
      <p:sp>
        <p:nvSpPr>
          <p:cNvPr id="6" name="AutoShape 6"/>
          <p:cNvSpPr/>
          <p:nvPr/>
        </p:nvSpPr>
        <p:spPr>
          <a:xfrm>
            <a:off x="10117960" y="9239250"/>
            <a:ext cx="6492240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7" name="TextBox 7"/>
          <p:cNvSpPr txBox="1"/>
          <p:nvPr/>
        </p:nvSpPr>
        <p:spPr>
          <a:xfrm>
            <a:off x="3023437" y="9337013"/>
            <a:ext cx="20681286" cy="6921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Space Mono"/>
                <a:ea typeface="Space Mono"/>
                <a:cs typeface="Space Mono"/>
                <a:sym typeface="Space Mono"/>
              </a:rPr>
              <a:t>PSB 0379.579.51789 </a:t>
            </a:r>
            <a:r>
              <a:rPr lang="en-US" sz="2000" i="1">
                <a:solidFill>
                  <a:srgbClr val="FFFFFF"/>
                </a:solidFill>
                <a:latin typeface="Space Mono Italics"/>
                <a:ea typeface="Space Mono Italics"/>
                <a:cs typeface="Space Mono Italics"/>
                <a:sym typeface="Space Mono Italics"/>
              </a:rPr>
              <a:t>ALMA (ESO/NAOJ/NRAO)</a:t>
            </a:r>
          </a:p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 i="1">
                <a:solidFill>
                  <a:srgbClr val="FFFFFF"/>
                </a:solidFill>
                <a:latin typeface="Space Mono Italics"/>
                <a:ea typeface="Space Mono Italics"/>
                <a:cs typeface="Space Mono Italics"/>
                <a:sym typeface="Space Mono Italics"/>
              </a:rPr>
              <a:t>S. Dagnello (NRAO/AUI/NSF)</a:t>
            </a:r>
          </a:p>
        </p:txBody>
      </p:sp>
    </p:spTree>
  </p:cSld>
  <p:clrMapOvr>
    <a:masterClrMapping/>
  </p:clrMapOvr>
  <p:transition spd="slow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9335" b="-39335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7142952" y="2383216"/>
            <a:ext cx="10711363" cy="6505524"/>
          </a:xfrm>
          <a:custGeom>
            <a:avLst/>
            <a:gdLst/>
            <a:ahLst/>
            <a:cxnLst/>
            <a:rect l="l" t="t" r="r" b="b"/>
            <a:pathLst>
              <a:path w="10711363" h="6505524">
                <a:moveTo>
                  <a:pt x="0" y="0"/>
                </a:moveTo>
                <a:lnTo>
                  <a:pt x="10711363" y="0"/>
                </a:lnTo>
                <a:lnTo>
                  <a:pt x="10711363" y="6505524"/>
                </a:lnTo>
                <a:lnTo>
                  <a:pt x="0" y="650552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TextBox 4"/>
          <p:cNvSpPr txBox="1"/>
          <p:nvPr/>
        </p:nvSpPr>
        <p:spPr>
          <a:xfrm>
            <a:off x="1028700" y="857250"/>
            <a:ext cx="16230600" cy="15259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491"/>
              </a:lnSpc>
            </a:pPr>
            <a:r>
              <a:rPr lang="en-US" sz="8922" b="1">
                <a:solidFill>
                  <a:srgbClr val="FFFFFF"/>
                </a:solidFill>
                <a:latin typeface="Space Mono Bold"/>
                <a:ea typeface="Space Mono Bold"/>
                <a:cs typeface="Space Mono Bold"/>
                <a:sym typeface="Space Mono Bold"/>
              </a:rPr>
              <a:t>Sanity Checks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2667051"/>
            <a:ext cx="5596367" cy="5630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3604" lvl="1" indent="-431802" algn="l">
              <a:lnSpc>
                <a:spcPts val="5600"/>
              </a:lnSpc>
              <a:buFont typeface="Arial"/>
              <a:buChar char="•"/>
            </a:pPr>
            <a:r>
              <a:rPr lang="en-US" sz="4000">
                <a:solidFill>
                  <a:srgbClr val="FFFFFF"/>
                </a:solidFill>
                <a:latin typeface="Space Mono"/>
                <a:ea typeface="Space Mono"/>
                <a:cs typeface="Space Mono"/>
                <a:sym typeface="Space Mono"/>
              </a:rPr>
              <a:t>Weighting by Redshift and Stellar Mass</a:t>
            </a:r>
          </a:p>
          <a:p>
            <a:pPr marL="863604" lvl="1" indent="-431802" algn="l">
              <a:lnSpc>
                <a:spcPts val="5600"/>
              </a:lnSpc>
              <a:spcBef>
                <a:spcPct val="0"/>
              </a:spcBef>
              <a:buFont typeface="Arial"/>
              <a:buChar char="•"/>
            </a:pPr>
            <a:r>
              <a:rPr lang="en-US" sz="4000">
                <a:solidFill>
                  <a:srgbClr val="FFFFFF"/>
                </a:solidFill>
                <a:latin typeface="Space Mono"/>
                <a:ea typeface="Space Mono"/>
                <a:cs typeface="Space Mono"/>
                <a:sym typeface="Space Mono"/>
              </a:rPr>
              <a:t>Does not change the results - in fact it highlights the SFR result.</a:t>
            </a:r>
          </a:p>
        </p:txBody>
      </p:sp>
    </p:spTree>
  </p:cSld>
  <p:clrMapOvr>
    <a:masterClrMapping/>
  </p:clrMapOvr>
  <p:transition spd="slow"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9335" b="-39335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0919725" y="2584618"/>
            <a:ext cx="5892311" cy="6673682"/>
          </a:xfrm>
          <a:custGeom>
            <a:avLst/>
            <a:gdLst/>
            <a:ahLst/>
            <a:cxnLst/>
            <a:rect l="l" t="t" r="r" b="b"/>
            <a:pathLst>
              <a:path w="5892311" h="6673682">
                <a:moveTo>
                  <a:pt x="0" y="0"/>
                </a:moveTo>
                <a:lnTo>
                  <a:pt x="5892311" y="0"/>
                </a:lnTo>
                <a:lnTo>
                  <a:pt x="5892311" y="6673682"/>
                </a:lnTo>
                <a:lnTo>
                  <a:pt x="0" y="667368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TextBox 4"/>
          <p:cNvSpPr txBox="1"/>
          <p:nvPr/>
        </p:nvSpPr>
        <p:spPr>
          <a:xfrm>
            <a:off x="1028700" y="857250"/>
            <a:ext cx="16230600" cy="15259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491"/>
              </a:lnSpc>
            </a:pPr>
            <a:r>
              <a:rPr lang="en-US" sz="8922" b="1">
                <a:solidFill>
                  <a:srgbClr val="FFFFFF"/>
                </a:solidFill>
                <a:latin typeface="Space Mono Bold"/>
                <a:ea typeface="Space Mono Bold"/>
                <a:cs typeface="Space Mono Bold"/>
                <a:sym typeface="Space Mono Bold"/>
              </a:rPr>
              <a:t>The Origin of MgII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2667051"/>
            <a:ext cx="9433422" cy="6339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3604" lvl="1" indent="-431802" algn="l">
              <a:lnSpc>
                <a:spcPts val="5600"/>
              </a:lnSpc>
              <a:buFont typeface="Arial"/>
              <a:buChar char="•"/>
            </a:pPr>
            <a:r>
              <a:rPr lang="en-US" sz="4000">
                <a:solidFill>
                  <a:srgbClr val="FFFFFF"/>
                </a:solidFill>
                <a:latin typeface="Space Mono"/>
                <a:ea typeface="Space Mono"/>
                <a:cs typeface="Space Mono"/>
                <a:sym typeface="Space Mono"/>
              </a:rPr>
              <a:t>MgII is used to trace the cool gas - sometimes called the cold gas - in the CGM.</a:t>
            </a:r>
          </a:p>
          <a:p>
            <a:pPr marL="863604" lvl="1" indent="-431802" algn="l">
              <a:lnSpc>
                <a:spcPts val="5600"/>
              </a:lnSpc>
              <a:buFont typeface="Arial"/>
              <a:buChar char="•"/>
            </a:pPr>
            <a:r>
              <a:rPr lang="en-US" sz="4000">
                <a:solidFill>
                  <a:srgbClr val="FFFFFF"/>
                </a:solidFill>
                <a:latin typeface="Space Mono"/>
                <a:ea typeface="Space Mono"/>
                <a:cs typeface="Space Mono"/>
                <a:sym typeface="Space Mono"/>
              </a:rPr>
              <a:t>The Origin of the cold gas is somewhat debated, but comes from a number of different processes.</a:t>
            </a:r>
          </a:p>
          <a:p>
            <a:pPr marL="863604" lvl="1" indent="-431802" algn="l">
              <a:lnSpc>
                <a:spcPts val="5600"/>
              </a:lnSpc>
              <a:spcBef>
                <a:spcPct val="0"/>
              </a:spcBef>
              <a:buFont typeface="Arial"/>
              <a:buChar char="•"/>
            </a:pPr>
            <a:r>
              <a:rPr lang="en-US" sz="4000">
                <a:solidFill>
                  <a:srgbClr val="FFFFFF"/>
                </a:solidFill>
                <a:latin typeface="Space Mono"/>
                <a:ea typeface="Space Mono"/>
                <a:cs typeface="Space Mono"/>
                <a:sym typeface="Space Mono"/>
              </a:rPr>
              <a:t>The MgII itself comes from these processes.</a:t>
            </a:r>
          </a:p>
        </p:txBody>
      </p:sp>
      <p:sp>
        <p:nvSpPr>
          <p:cNvPr id="6" name="AutoShape 6"/>
          <p:cNvSpPr/>
          <p:nvPr/>
        </p:nvSpPr>
        <p:spPr>
          <a:xfrm>
            <a:off x="1028700" y="9439622"/>
            <a:ext cx="6492240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7" name="TextBox 7"/>
          <p:cNvSpPr txBox="1"/>
          <p:nvPr/>
        </p:nvSpPr>
        <p:spPr>
          <a:xfrm>
            <a:off x="-2980535" y="9401522"/>
            <a:ext cx="20681286" cy="3397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FFFFFF"/>
                </a:solidFill>
                <a:latin typeface="Space Mono"/>
                <a:ea typeface="Space Mono"/>
                <a:cs typeface="Space Mono"/>
                <a:sym typeface="Space Mono"/>
              </a:rPr>
              <a:t>Decataldo, Davide et al 2024, </a:t>
            </a:r>
            <a:r>
              <a:rPr lang="en-US" sz="2000" i="1">
                <a:solidFill>
                  <a:srgbClr val="FFFFFF"/>
                </a:solidFill>
                <a:latin typeface="Space Mono Italics"/>
                <a:ea typeface="Space Mono Italics"/>
                <a:cs typeface="Space Mono Italics"/>
                <a:sym typeface="Space Mono Italics"/>
              </a:rPr>
              <a:t>The origin of cold gas in the circumgalactic medium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9335" b="-39335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3098899" y="351442"/>
            <a:ext cx="4969747" cy="4792058"/>
          </a:xfrm>
          <a:custGeom>
            <a:avLst/>
            <a:gdLst/>
            <a:ahLst/>
            <a:cxnLst/>
            <a:rect l="l" t="t" r="r" b="b"/>
            <a:pathLst>
              <a:path w="4969747" h="4792058">
                <a:moveTo>
                  <a:pt x="0" y="0"/>
                </a:moveTo>
                <a:lnTo>
                  <a:pt x="4969747" y="0"/>
                </a:lnTo>
                <a:lnTo>
                  <a:pt x="4969747" y="4792058"/>
                </a:lnTo>
                <a:lnTo>
                  <a:pt x="0" y="479205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11137958" y="5143500"/>
            <a:ext cx="6930688" cy="4901069"/>
          </a:xfrm>
          <a:custGeom>
            <a:avLst/>
            <a:gdLst/>
            <a:ahLst/>
            <a:cxnLst/>
            <a:rect l="l" t="t" r="r" b="b"/>
            <a:pathLst>
              <a:path w="6930688" h="4901069">
                <a:moveTo>
                  <a:pt x="0" y="0"/>
                </a:moveTo>
                <a:lnTo>
                  <a:pt x="6930688" y="0"/>
                </a:lnTo>
                <a:lnTo>
                  <a:pt x="6930688" y="4901069"/>
                </a:lnTo>
                <a:lnTo>
                  <a:pt x="0" y="490106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TextBox 5"/>
          <p:cNvSpPr txBox="1"/>
          <p:nvPr/>
        </p:nvSpPr>
        <p:spPr>
          <a:xfrm>
            <a:off x="1028700" y="179992"/>
            <a:ext cx="13942098" cy="31071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491"/>
              </a:lnSpc>
            </a:pPr>
            <a:r>
              <a:rPr lang="en-US" sz="8922" b="1">
                <a:solidFill>
                  <a:srgbClr val="FFFFFF"/>
                </a:solidFill>
                <a:latin typeface="Space Mono Bold"/>
                <a:ea typeface="Space Mono Bold"/>
                <a:cs typeface="Space Mono Bold"/>
                <a:sym typeface="Space Mono Bold"/>
              </a:rPr>
              <a:t>Post Starburst Galaxies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3454830"/>
            <a:ext cx="9471972" cy="63845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10843" lvl="1" indent="-355422" algn="l">
              <a:lnSpc>
                <a:spcPts val="4609"/>
              </a:lnSpc>
              <a:buFont typeface="Arial"/>
              <a:buChar char="•"/>
            </a:pPr>
            <a:r>
              <a:rPr lang="en-US" sz="3292">
                <a:solidFill>
                  <a:srgbClr val="FFFFFF"/>
                </a:solidFill>
                <a:latin typeface="Space Mono"/>
                <a:ea typeface="Space Mono"/>
                <a:cs typeface="Space Mono"/>
                <a:sym typeface="Space Mono"/>
              </a:rPr>
              <a:t>Galaxies tend to be bi-modal in terms of their colour and star formation rate.</a:t>
            </a:r>
          </a:p>
          <a:p>
            <a:pPr marL="710843" lvl="1" indent="-355422" algn="l">
              <a:lnSpc>
                <a:spcPts val="4609"/>
              </a:lnSpc>
              <a:buFont typeface="Arial"/>
              <a:buChar char="•"/>
            </a:pPr>
            <a:r>
              <a:rPr lang="en-US" sz="3292">
                <a:solidFill>
                  <a:srgbClr val="FFFFFF"/>
                </a:solidFill>
                <a:latin typeface="Space Mono"/>
                <a:ea typeface="Space Mono"/>
                <a:cs typeface="Space Mono"/>
                <a:sym typeface="Space Mono"/>
              </a:rPr>
              <a:t>The Post Starburst Galaxies are a rare population of galaxies which have experienced a burst of star formation then a period of rapid quenching. </a:t>
            </a:r>
          </a:p>
          <a:p>
            <a:pPr marL="710843" lvl="1" indent="-355422" algn="l">
              <a:lnSpc>
                <a:spcPts val="4609"/>
              </a:lnSpc>
              <a:spcBef>
                <a:spcPct val="0"/>
              </a:spcBef>
              <a:buFont typeface="Arial"/>
              <a:buChar char="•"/>
            </a:pPr>
            <a:r>
              <a:rPr lang="en-US" sz="3292">
                <a:solidFill>
                  <a:srgbClr val="FFFFFF"/>
                </a:solidFill>
                <a:latin typeface="Space Mono"/>
                <a:ea typeface="Space Mono"/>
                <a:cs typeface="Space Mono"/>
                <a:sym typeface="Space Mono"/>
              </a:rPr>
              <a:t>They have strong Balmer absorption lines and an enhanced A/F-Star Population.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463969" y="-38100"/>
            <a:ext cx="20681286" cy="3397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FFFFFF"/>
                </a:solidFill>
                <a:latin typeface="Space Mono"/>
                <a:ea typeface="Space Mono"/>
                <a:cs typeface="Space Mono"/>
                <a:sym typeface="Space Mono"/>
              </a:rPr>
              <a:t>Leung et al 2024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-702305" y="9848915"/>
            <a:ext cx="20681286" cy="3397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FFFFFF"/>
                </a:solidFill>
                <a:latin typeface="Space Mono"/>
                <a:ea typeface="Space Mono"/>
                <a:cs typeface="Space Mono"/>
                <a:sym typeface="Space Mono"/>
              </a:rPr>
              <a:t>Maltby et al 2019</a:t>
            </a:r>
          </a:p>
        </p:txBody>
      </p:sp>
    </p:spTree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9335" b="-39335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2112074" y="351442"/>
            <a:ext cx="5147226" cy="4992809"/>
          </a:xfrm>
          <a:custGeom>
            <a:avLst/>
            <a:gdLst/>
            <a:ahLst/>
            <a:cxnLst/>
            <a:rect l="l" t="t" r="r" b="b"/>
            <a:pathLst>
              <a:path w="5147226" h="4992809">
                <a:moveTo>
                  <a:pt x="0" y="0"/>
                </a:moveTo>
                <a:lnTo>
                  <a:pt x="5147226" y="0"/>
                </a:lnTo>
                <a:lnTo>
                  <a:pt x="5147226" y="4992809"/>
                </a:lnTo>
                <a:lnTo>
                  <a:pt x="0" y="49928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12112074" y="5143500"/>
            <a:ext cx="5147226" cy="4816946"/>
          </a:xfrm>
          <a:custGeom>
            <a:avLst/>
            <a:gdLst/>
            <a:ahLst/>
            <a:cxnLst/>
            <a:rect l="l" t="t" r="r" b="b"/>
            <a:pathLst>
              <a:path w="5147226" h="4816946">
                <a:moveTo>
                  <a:pt x="0" y="0"/>
                </a:moveTo>
                <a:lnTo>
                  <a:pt x="5147226" y="0"/>
                </a:lnTo>
                <a:lnTo>
                  <a:pt x="5147226" y="4816946"/>
                </a:lnTo>
                <a:lnTo>
                  <a:pt x="0" y="481694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TextBox 5"/>
          <p:cNvSpPr txBox="1"/>
          <p:nvPr/>
        </p:nvSpPr>
        <p:spPr>
          <a:xfrm>
            <a:off x="1028700" y="1879001"/>
            <a:ext cx="8690299" cy="7546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10843" lvl="1" indent="-355422" algn="l">
              <a:lnSpc>
                <a:spcPts val="4609"/>
              </a:lnSpc>
              <a:buFont typeface="Arial"/>
              <a:buChar char="•"/>
            </a:pPr>
            <a:r>
              <a:rPr lang="en-US" sz="3292" dirty="0">
                <a:solidFill>
                  <a:srgbClr val="FFFFFF"/>
                </a:solidFill>
                <a:latin typeface="Space Mono"/>
                <a:ea typeface="Space Mono"/>
                <a:cs typeface="Space Mono"/>
                <a:sym typeface="Space Mono"/>
              </a:rPr>
              <a:t>Sloan Digital Sky Survey DR12 BOSS for CMASS galaxies, removing any galaxy with Z &lt; 0.35.</a:t>
            </a:r>
          </a:p>
          <a:p>
            <a:pPr marL="710843" lvl="1" indent="-355422" algn="l">
              <a:lnSpc>
                <a:spcPts val="4609"/>
              </a:lnSpc>
              <a:buFont typeface="Arial"/>
              <a:buChar char="•"/>
            </a:pPr>
            <a:r>
              <a:rPr lang="en-US" sz="3292" dirty="0">
                <a:solidFill>
                  <a:srgbClr val="FFFFFF"/>
                </a:solidFill>
                <a:latin typeface="Space Mono"/>
                <a:ea typeface="Space Mono"/>
                <a:cs typeface="Space Mono"/>
                <a:sym typeface="Space Mono"/>
              </a:rPr>
              <a:t>SDSS DR7 for Quasars removing anything below Z &lt; 0.35. </a:t>
            </a:r>
          </a:p>
          <a:p>
            <a:pPr marL="710843" lvl="1" indent="-355422" algn="l">
              <a:lnSpc>
                <a:spcPts val="4609"/>
              </a:lnSpc>
              <a:buFont typeface="Arial"/>
              <a:buChar char="•"/>
            </a:pPr>
            <a:r>
              <a:rPr lang="en-US" sz="3292" dirty="0">
                <a:solidFill>
                  <a:srgbClr val="FFFFFF"/>
                </a:solidFill>
                <a:latin typeface="Space Mono"/>
                <a:ea typeface="Space Mono"/>
                <a:cs typeface="Space Mono"/>
                <a:sym typeface="Space Mono"/>
              </a:rPr>
              <a:t>We removed strong MgII absorbers with EW &gt; 3Å from </a:t>
            </a:r>
            <a:r>
              <a:rPr lang="en-US" sz="3292" dirty="0" err="1">
                <a:solidFill>
                  <a:srgbClr val="FFFFFF"/>
                </a:solidFill>
                <a:latin typeface="Space Mono"/>
                <a:ea typeface="Space Mono"/>
                <a:cs typeface="Space Mono"/>
                <a:sym typeface="Space Mono"/>
              </a:rPr>
              <a:t>Rimoldini</a:t>
            </a:r>
            <a:r>
              <a:rPr lang="en-US" sz="3292" dirty="0">
                <a:solidFill>
                  <a:srgbClr val="FFFFFF"/>
                </a:solidFill>
                <a:latin typeface="Space Mono"/>
                <a:ea typeface="Space Mono"/>
                <a:cs typeface="Space Mono"/>
                <a:sym typeface="Space Mono"/>
              </a:rPr>
              <a:t> Strong Absorber Catalogue. </a:t>
            </a:r>
          </a:p>
          <a:p>
            <a:pPr marL="710843" lvl="1" indent="-355422" algn="l">
              <a:lnSpc>
                <a:spcPts val="4609"/>
              </a:lnSpc>
              <a:spcBef>
                <a:spcPct val="0"/>
              </a:spcBef>
              <a:buFont typeface="Arial"/>
              <a:buChar char="•"/>
            </a:pPr>
            <a:r>
              <a:rPr lang="en-US" sz="3292" dirty="0">
                <a:solidFill>
                  <a:srgbClr val="FFFFFF"/>
                </a:solidFill>
                <a:latin typeface="Space Mono"/>
                <a:ea typeface="Space Mono"/>
                <a:cs typeface="Space Mono"/>
                <a:sym typeface="Space Mono"/>
              </a:rPr>
              <a:t>Value Added Catalogue from Granada providing Stellar Masses.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179992"/>
            <a:ext cx="14922889" cy="15259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491"/>
              </a:lnSpc>
            </a:pPr>
            <a:r>
              <a:rPr lang="en-US" sz="8922" b="1">
                <a:solidFill>
                  <a:srgbClr val="FFFFFF"/>
                </a:solidFill>
                <a:latin typeface="Space Mono Bold"/>
                <a:ea typeface="Space Mono Bold"/>
                <a:cs typeface="Space Mono Bold"/>
                <a:sym typeface="Space Mono Bold"/>
              </a:rPr>
              <a:t>SDSS Datasets</a:t>
            </a:r>
          </a:p>
        </p:txBody>
      </p:sp>
    </p:spTree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9335" b="-39335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AutoShape 3"/>
          <p:cNvSpPr/>
          <p:nvPr/>
        </p:nvSpPr>
        <p:spPr>
          <a:xfrm>
            <a:off x="10900045" y="9231248"/>
            <a:ext cx="6492240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5" name="TextBox 5"/>
          <p:cNvSpPr txBox="1"/>
          <p:nvPr/>
        </p:nvSpPr>
        <p:spPr>
          <a:xfrm>
            <a:off x="1028700" y="179992"/>
            <a:ext cx="8584598" cy="15259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491"/>
              </a:lnSpc>
            </a:pPr>
            <a:r>
              <a:rPr lang="en-US" sz="8922" b="1">
                <a:solidFill>
                  <a:srgbClr val="FFFFFF"/>
                </a:solidFill>
                <a:latin typeface="Space Mono Bold"/>
                <a:ea typeface="Space Mono Bold"/>
                <a:cs typeface="Space Mono Bold"/>
                <a:sym typeface="Space Mono Bold"/>
              </a:rPr>
              <a:t>MFICA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59402" y="1740587"/>
            <a:ext cx="7974998" cy="67522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35513" lvl="1" indent="-367756" algn="l">
              <a:lnSpc>
                <a:spcPts val="4769"/>
              </a:lnSpc>
              <a:buFont typeface="Arial"/>
              <a:buChar char="•"/>
            </a:pPr>
            <a:r>
              <a:rPr lang="en-US" sz="3200" dirty="0">
                <a:solidFill>
                  <a:srgbClr val="FFFFFF"/>
                </a:solidFill>
                <a:latin typeface="Space Mono"/>
                <a:ea typeface="Space Mono"/>
                <a:cs typeface="Space Mono"/>
                <a:sym typeface="Space Mono"/>
              </a:rPr>
              <a:t>Mean Field Independent Component Analysis. </a:t>
            </a:r>
          </a:p>
          <a:p>
            <a:pPr marL="1471026" lvl="2" indent="-490342" algn="l">
              <a:lnSpc>
                <a:spcPts val="4769"/>
              </a:lnSpc>
              <a:buFont typeface="Arial"/>
              <a:buChar char="⚬"/>
            </a:pPr>
            <a:r>
              <a:rPr lang="en-US" sz="3200" dirty="0">
                <a:solidFill>
                  <a:srgbClr val="FFFFFF"/>
                </a:solidFill>
                <a:latin typeface="Space Mono"/>
                <a:ea typeface="Space Mono"/>
                <a:cs typeface="Space Mono"/>
                <a:sym typeface="Space Mono"/>
              </a:rPr>
              <a:t>Data-driven spectral analysis similar to PCA.</a:t>
            </a:r>
          </a:p>
          <a:p>
            <a:pPr marL="1471026" lvl="2" indent="-490342" algn="l">
              <a:lnSpc>
                <a:spcPts val="4769"/>
              </a:lnSpc>
              <a:buFont typeface="Arial"/>
              <a:buChar char="⚬"/>
            </a:pPr>
            <a:r>
              <a:rPr lang="en-US" sz="3200" dirty="0">
                <a:solidFill>
                  <a:srgbClr val="FFFFFF"/>
                </a:solidFill>
                <a:latin typeface="Space Mono"/>
                <a:ea typeface="Space Mono"/>
                <a:cs typeface="Space Mono"/>
                <a:sym typeface="Space Mono"/>
              </a:rPr>
              <a:t>Galaxy classification using galaxy spectra. </a:t>
            </a:r>
          </a:p>
          <a:p>
            <a:pPr marL="735513" lvl="1" indent="-367756" algn="l">
              <a:lnSpc>
                <a:spcPts val="4769"/>
              </a:lnSpc>
              <a:buFont typeface="Arial"/>
              <a:buChar char="•"/>
            </a:pPr>
            <a:r>
              <a:rPr lang="en-US" sz="3200" dirty="0">
                <a:solidFill>
                  <a:srgbClr val="FFFFFF"/>
                </a:solidFill>
                <a:latin typeface="Space Mono"/>
                <a:ea typeface="Space Mono"/>
                <a:cs typeface="Space Mono"/>
                <a:sym typeface="Space Mono"/>
              </a:rPr>
              <a:t>Using MFICA, we classified galaxies as quiescent, star forming or post starburst. </a:t>
            </a:r>
          </a:p>
          <a:p>
            <a:pPr marL="735513" lvl="1" indent="-367756" algn="l">
              <a:lnSpc>
                <a:spcPts val="4769"/>
              </a:lnSpc>
              <a:buFont typeface="Arial"/>
              <a:buChar char="•"/>
            </a:pPr>
            <a:r>
              <a:rPr lang="en-US" sz="3200" dirty="0">
                <a:solidFill>
                  <a:srgbClr val="FFFFFF"/>
                </a:solidFill>
                <a:latin typeface="Space Mono"/>
                <a:ea typeface="Space Mono"/>
                <a:cs typeface="Space Mono"/>
                <a:sym typeface="Space Mono"/>
              </a:rPr>
              <a:t>This split confirmed by galaxy spectra stacking</a:t>
            </a:r>
            <a:r>
              <a:rPr lang="en-US" sz="3600" dirty="0">
                <a:solidFill>
                  <a:srgbClr val="FFFFFF"/>
                </a:solidFill>
                <a:latin typeface="Space Mono"/>
                <a:ea typeface="Space Mono"/>
                <a:cs typeface="Space Mono"/>
                <a:sym typeface="Space Mono"/>
              </a:rPr>
              <a:t>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024495" y="8750824"/>
            <a:ext cx="20681286" cy="3397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Old Stars</a:t>
            </a:r>
          </a:p>
        </p:txBody>
      </p:sp>
      <p:pic>
        <p:nvPicPr>
          <p:cNvPr id="14" name="Picture 13" descr="A diagram of a graph&#10;&#10;AI-generated content may be incorrect.">
            <a:extLst>
              <a:ext uri="{FF2B5EF4-FFF2-40B4-BE49-F238E27FC236}">
                <a16:creationId xmlns:a16="http://schemas.microsoft.com/office/drawing/2014/main" id="{37DB2164-E8F4-8097-98F2-AB1804D8DA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83" r="4556"/>
          <a:stretch/>
        </p:blipFill>
        <p:spPr>
          <a:xfrm>
            <a:off x="8721013" y="1912674"/>
            <a:ext cx="9007585" cy="6461652"/>
          </a:xfrm>
          <a:prstGeom prst="rect">
            <a:avLst/>
          </a:prstGeom>
        </p:spPr>
      </p:pic>
      <p:sp>
        <p:nvSpPr>
          <p:cNvPr id="18" name="TextBox 7">
            <a:extLst>
              <a:ext uri="{FF2B5EF4-FFF2-40B4-BE49-F238E27FC236}">
                <a16:creationId xmlns:a16="http://schemas.microsoft.com/office/drawing/2014/main" id="{49E04A8A-6B62-0E9A-E476-400460579D34}"/>
              </a:ext>
            </a:extLst>
          </p:cNvPr>
          <p:cNvSpPr txBox="1"/>
          <p:nvPr/>
        </p:nvSpPr>
        <p:spPr>
          <a:xfrm>
            <a:off x="5320999" y="9235339"/>
            <a:ext cx="20681286" cy="344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 dirty="0">
                <a:solidFill>
                  <a:srgbClr val="FFFFFF"/>
                </a:solidFill>
                <a:latin typeface="Space Mono"/>
                <a:ea typeface="Space Mono"/>
                <a:cs typeface="Space Mono"/>
                <a:sym typeface="Space Mono"/>
              </a:rPr>
              <a:t>Krishna et al Submitted</a:t>
            </a:r>
          </a:p>
        </p:txBody>
      </p:sp>
    </p:spTree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EF98B4-D421-D0C4-8C54-7D75A57C0D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17CE4AB9-432E-3CB5-D026-72F8F03C9582}"/>
              </a:ext>
            </a:extLst>
          </p:cNvPr>
          <p:cNvSpPr/>
          <p:nvPr/>
        </p:nvSpPr>
        <p:spPr>
          <a:xfrm>
            <a:off x="-14748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9335" b="-39335"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25F92670-1D98-B83A-EDA0-D27A48CD7AE5}"/>
              </a:ext>
            </a:extLst>
          </p:cNvPr>
          <p:cNvSpPr txBox="1"/>
          <p:nvPr/>
        </p:nvSpPr>
        <p:spPr>
          <a:xfrm>
            <a:off x="381810" y="1879001"/>
            <a:ext cx="8343477" cy="82346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10843" lvl="1" indent="-355422" algn="l">
              <a:lnSpc>
                <a:spcPts val="4609"/>
              </a:lnSpc>
              <a:buFont typeface="Arial"/>
              <a:buChar char="•"/>
            </a:pPr>
            <a:r>
              <a:rPr lang="en-US" sz="3292" dirty="0">
                <a:solidFill>
                  <a:srgbClr val="FFFFFF"/>
                </a:solidFill>
                <a:latin typeface="Space Mono"/>
                <a:ea typeface="Space Mono"/>
                <a:cs typeface="Space Mono"/>
                <a:sym typeface="Space Mono"/>
              </a:rPr>
              <a:t>Pairs were calculated using the quasar line of sight method.</a:t>
            </a:r>
          </a:p>
          <a:p>
            <a:pPr marL="710843" lvl="1" indent="-355422" algn="l">
              <a:lnSpc>
                <a:spcPts val="4609"/>
              </a:lnSpc>
              <a:buFont typeface="Arial"/>
              <a:buChar char="•"/>
            </a:pPr>
            <a:r>
              <a:rPr lang="en-US" sz="3292" dirty="0">
                <a:solidFill>
                  <a:srgbClr val="FFFFFF"/>
                </a:solidFill>
                <a:latin typeface="Space Mono"/>
                <a:ea typeface="Space Mono"/>
                <a:cs typeface="Space Mono"/>
                <a:sym typeface="Space Mono"/>
              </a:rPr>
              <a:t>The distance between the galaxy and the quasar line of sight is the impact parameter.</a:t>
            </a:r>
          </a:p>
          <a:p>
            <a:pPr marL="710843" lvl="1" indent="-355422" algn="l">
              <a:lnSpc>
                <a:spcPts val="4609"/>
              </a:lnSpc>
              <a:buFont typeface="Arial"/>
              <a:buChar char="•"/>
            </a:pPr>
            <a:r>
              <a:rPr lang="en-US" sz="3292" dirty="0">
                <a:solidFill>
                  <a:srgbClr val="FFFFFF"/>
                </a:solidFill>
                <a:latin typeface="Space Mono"/>
                <a:ea typeface="Space Mono"/>
                <a:cs typeface="Space Mono"/>
                <a:sym typeface="Space Mono"/>
              </a:rPr>
              <a:t>The quasar spectra is shifted to the rest frame of the galaxy for each pair.</a:t>
            </a:r>
          </a:p>
          <a:p>
            <a:pPr marL="710843" lvl="1" indent="-355422" algn="l">
              <a:lnSpc>
                <a:spcPts val="4609"/>
              </a:lnSpc>
              <a:buFont typeface="Arial"/>
              <a:buChar char="•"/>
            </a:pPr>
            <a:r>
              <a:rPr lang="en-US" sz="3200" dirty="0">
                <a:solidFill>
                  <a:srgbClr val="FFFFFF"/>
                </a:solidFill>
                <a:latin typeface="Space Mono"/>
                <a:ea typeface="Space Mono"/>
                <a:cs typeface="Space Mono"/>
                <a:sym typeface="Space Mono"/>
              </a:rPr>
              <a:t>We looked for MgII absorption in stacks of quasar spectra in different galaxy classes.</a:t>
            </a:r>
            <a:endParaRPr lang="en-US" sz="3292" dirty="0">
              <a:solidFill>
                <a:srgbClr val="FFFFFF"/>
              </a:solidFill>
              <a:latin typeface="Space Mono"/>
              <a:ea typeface="Space Mono"/>
              <a:cs typeface="Space Mono"/>
              <a:sym typeface="Space Mono"/>
            </a:endParaRPr>
          </a:p>
          <a:p>
            <a:pPr marL="710843" lvl="1" indent="-355422" algn="l">
              <a:lnSpc>
                <a:spcPts val="4609"/>
              </a:lnSpc>
              <a:buFont typeface="Arial"/>
              <a:buChar char="•"/>
            </a:pPr>
            <a:endParaRPr lang="en-US" sz="3292" dirty="0">
              <a:solidFill>
                <a:srgbClr val="FFFFFF"/>
              </a:solidFill>
              <a:latin typeface="Space Mono"/>
              <a:ea typeface="Space Mono"/>
              <a:cs typeface="Space Mono"/>
              <a:sym typeface="Space Mono"/>
            </a:endParaRP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E1A0CC56-8236-F773-C407-D6174FFA37CF}"/>
              </a:ext>
            </a:extLst>
          </p:cNvPr>
          <p:cNvSpPr txBox="1"/>
          <p:nvPr/>
        </p:nvSpPr>
        <p:spPr>
          <a:xfrm>
            <a:off x="1028700" y="179992"/>
            <a:ext cx="14922889" cy="15259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491"/>
              </a:lnSpc>
            </a:pPr>
            <a:r>
              <a:rPr lang="en-US" sz="8922" b="1" dirty="0">
                <a:solidFill>
                  <a:srgbClr val="FFFFFF"/>
                </a:solidFill>
                <a:latin typeface="Space Mono Bold"/>
                <a:ea typeface="Space Mono Bold"/>
                <a:cs typeface="Space Mono Bold"/>
                <a:sym typeface="Space Mono Bold"/>
              </a:rPr>
              <a:t>Quasar Line of Sight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4045BB8-B9B5-F21A-A650-AF25124F141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5441" t="3413" r="15441" b="24880"/>
          <a:stretch/>
        </p:blipFill>
        <p:spPr>
          <a:xfrm rot="20221167">
            <a:off x="13254840" y="2453487"/>
            <a:ext cx="1913336" cy="1984993"/>
          </a:xfrm>
          <a:prstGeom prst="ellipse">
            <a:avLst/>
          </a:prstGeom>
          <a:ln w="25400">
            <a:solidFill>
              <a:schemeClr val="tx1"/>
            </a:solidFill>
            <a:prstDash val="dashDot"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9918868-97D7-0D3A-92AB-070CFE7EC64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5441" t="3413" r="15441" b="24880"/>
          <a:stretch/>
        </p:blipFill>
        <p:spPr>
          <a:xfrm rot="20221167">
            <a:off x="12100785" y="5144527"/>
            <a:ext cx="1913336" cy="1984993"/>
          </a:xfrm>
          <a:prstGeom prst="ellipse">
            <a:avLst/>
          </a:prstGeom>
          <a:ln w="25400">
            <a:solidFill>
              <a:schemeClr val="tx1"/>
            </a:solidFill>
            <a:prstDash val="dashDot"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A423A7D-34A7-6177-11BC-902354A3107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5441" t="3413" r="15441" b="24880"/>
          <a:stretch/>
        </p:blipFill>
        <p:spPr>
          <a:xfrm rot="20221167">
            <a:off x="8959972" y="5475473"/>
            <a:ext cx="1913336" cy="1984993"/>
          </a:xfrm>
          <a:prstGeom prst="ellipse">
            <a:avLst/>
          </a:prstGeom>
          <a:ln w="25400">
            <a:solidFill>
              <a:schemeClr val="tx1"/>
            </a:solidFill>
            <a:prstDash val="dashDot"/>
          </a:ln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B0C32CF-182B-B537-7350-3DF90B7CDEC0}"/>
              </a:ext>
            </a:extLst>
          </p:cNvPr>
          <p:cNvCxnSpPr/>
          <p:nvPr/>
        </p:nvCxnSpPr>
        <p:spPr>
          <a:xfrm rot="20221167">
            <a:off x="10135185" y="6431885"/>
            <a:ext cx="348653" cy="1031993"/>
          </a:xfrm>
          <a:prstGeom prst="line">
            <a:avLst/>
          </a:prstGeom>
          <a:ln w="50800">
            <a:solidFill>
              <a:srgbClr val="85C2FF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7E933AC-DD8F-775B-7CBA-BD5CF5C3AABF}"/>
              </a:ext>
            </a:extLst>
          </p:cNvPr>
          <p:cNvCxnSpPr>
            <a:cxnSpLocks/>
          </p:cNvCxnSpPr>
          <p:nvPr/>
        </p:nvCxnSpPr>
        <p:spPr>
          <a:xfrm rot="20221167">
            <a:off x="12699357" y="5515847"/>
            <a:ext cx="266079" cy="760884"/>
          </a:xfrm>
          <a:prstGeom prst="line">
            <a:avLst/>
          </a:prstGeom>
          <a:ln w="50800">
            <a:solidFill>
              <a:srgbClr val="85C2FF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58AA91E-1F96-BECD-5C17-FC72A88F356E}"/>
              </a:ext>
            </a:extLst>
          </p:cNvPr>
          <p:cNvCxnSpPr/>
          <p:nvPr/>
        </p:nvCxnSpPr>
        <p:spPr>
          <a:xfrm rot="20221167" flipH="1">
            <a:off x="8295211" y="3659670"/>
            <a:ext cx="9349428" cy="3240360"/>
          </a:xfrm>
          <a:prstGeom prst="straightConnector1">
            <a:avLst/>
          </a:prstGeom>
          <a:ln w="1016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Graphic 13" descr="Lighthouse scene with solid fill">
            <a:extLst>
              <a:ext uri="{FF2B5EF4-FFF2-40B4-BE49-F238E27FC236}">
                <a16:creationId xmlns:a16="http://schemas.microsoft.com/office/drawing/2014/main" id="{D83B50FF-E907-C728-F53F-FF9256E1EB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1" r="959" b="45731"/>
          <a:stretch/>
        </p:blipFill>
        <p:spPr>
          <a:xfrm>
            <a:off x="15378967" y="732272"/>
            <a:ext cx="2628000" cy="1440000"/>
          </a:xfrm>
          <a:prstGeom prst="rect">
            <a:avLst/>
          </a:prstGeom>
        </p:spPr>
      </p:pic>
      <p:pic>
        <p:nvPicPr>
          <p:cNvPr id="15" name="Graphic 14" descr="Eye with solid fill">
            <a:extLst>
              <a:ext uri="{FF2B5EF4-FFF2-40B4-BE49-F238E27FC236}">
                <a16:creationId xmlns:a16="http://schemas.microsoft.com/office/drawing/2014/main" id="{C6C58E1C-F94C-811D-D53C-555ABB43E06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944421">
            <a:off x="8618904" y="8339461"/>
            <a:ext cx="914400" cy="914400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DE660B2-D948-0A94-543E-CB7258B85CCB}"/>
              </a:ext>
            </a:extLst>
          </p:cNvPr>
          <p:cNvCxnSpPr>
            <a:cxnSpLocks/>
          </p:cNvCxnSpPr>
          <p:nvPr/>
        </p:nvCxnSpPr>
        <p:spPr>
          <a:xfrm rot="20221167">
            <a:off x="14320941" y="3491029"/>
            <a:ext cx="224180" cy="380442"/>
          </a:xfrm>
          <a:prstGeom prst="line">
            <a:avLst/>
          </a:prstGeom>
          <a:ln w="50800">
            <a:solidFill>
              <a:srgbClr val="85C2FF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5">
            <a:extLst>
              <a:ext uri="{FF2B5EF4-FFF2-40B4-BE49-F238E27FC236}">
                <a16:creationId xmlns:a16="http://schemas.microsoft.com/office/drawing/2014/main" id="{66DEDDAD-212F-0723-7B8C-7F1D57513DB6}"/>
              </a:ext>
            </a:extLst>
          </p:cNvPr>
          <p:cNvSpPr txBox="1"/>
          <p:nvPr/>
        </p:nvSpPr>
        <p:spPr>
          <a:xfrm>
            <a:off x="15837201" y="2577100"/>
            <a:ext cx="3047190" cy="11558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55421" lvl="1" algn="l">
              <a:lnSpc>
                <a:spcPts val="4609"/>
              </a:lnSpc>
            </a:pPr>
            <a:r>
              <a:rPr lang="en-US" sz="3292" dirty="0">
                <a:solidFill>
                  <a:srgbClr val="FFFFFF"/>
                </a:solidFill>
                <a:latin typeface="Space Mono"/>
                <a:ea typeface="Space Mono"/>
                <a:cs typeface="Space Mono"/>
                <a:sym typeface="Space Mono"/>
              </a:rPr>
              <a:t>Quasar</a:t>
            </a:r>
          </a:p>
          <a:p>
            <a:pPr marL="710843" lvl="1" indent="-355422" algn="l">
              <a:lnSpc>
                <a:spcPts val="4609"/>
              </a:lnSpc>
              <a:buFont typeface="Arial"/>
              <a:buChar char="•"/>
            </a:pPr>
            <a:endParaRPr lang="en-US" sz="3292" dirty="0">
              <a:solidFill>
                <a:srgbClr val="FFFFFF"/>
              </a:solidFill>
              <a:latin typeface="Space Mono"/>
              <a:ea typeface="Space Mono"/>
              <a:cs typeface="Space Mono"/>
              <a:sym typeface="Space Mono"/>
            </a:endParaRPr>
          </a:p>
        </p:txBody>
      </p:sp>
      <p:sp>
        <p:nvSpPr>
          <p:cNvPr id="25" name="TextBox 5">
            <a:extLst>
              <a:ext uri="{FF2B5EF4-FFF2-40B4-BE49-F238E27FC236}">
                <a16:creationId xmlns:a16="http://schemas.microsoft.com/office/drawing/2014/main" id="{C9D14AD8-D499-EA8B-1B39-80EE5DAF5F8C}"/>
              </a:ext>
            </a:extLst>
          </p:cNvPr>
          <p:cNvSpPr txBox="1"/>
          <p:nvPr/>
        </p:nvSpPr>
        <p:spPr>
          <a:xfrm>
            <a:off x="10671457" y="2590405"/>
            <a:ext cx="3047190" cy="11558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55421" lvl="1" algn="l">
              <a:lnSpc>
                <a:spcPts val="4609"/>
              </a:lnSpc>
            </a:pPr>
            <a:r>
              <a:rPr lang="en-US" sz="3292" dirty="0">
                <a:solidFill>
                  <a:srgbClr val="FFFFFF"/>
                </a:solidFill>
                <a:latin typeface="Space Mono"/>
                <a:ea typeface="Space Mono"/>
                <a:cs typeface="Space Mono"/>
                <a:sym typeface="Space Mono"/>
              </a:rPr>
              <a:t>Galaxies</a:t>
            </a:r>
          </a:p>
          <a:p>
            <a:pPr marL="710843" lvl="1" indent="-355422" algn="l">
              <a:lnSpc>
                <a:spcPts val="4609"/>
              </a:lnSpc>
              <a:buFont typeface="Arial"/>
              <a:buChar char="•"/>
            </a:pPr>
            <a:endParaRPr lang="en-US" sz="3292" dirty="0">
              <a:solidFill>
                <a:srgbClr val="FFFFFF"/>
              </a:solidFill>
              <a:latin typeface="Space Mono"/>
              <a:ea typeface="Space Mono"/>
              <a:cs typeface="Space Mono"/>
              <a:sym typeface="Space Mono"/>
            </a:endParaRPr>
          </a:p>
        </p:txBody>
      </p:sp>
      <p:sp>
        <p:nvSpPr>
          <p:cNvPr id="26" name="TextBox 5">
            <a:extLst>
              <a:ext uri="{FF2B5EF4-FFF2-40B4-BE49-F238E27FC236}">
                <a16:creationId xmlns:a16="http://schemas.microsoft.com/office/drawing/2014/main" id="{35B5A41B-EF6C-84D3-D98C-10148E59A5F3}"/>
              </a:ext>
            </a:extLst>
          </p:cNvPr>
          <p:cNvSpPr txBox="1"/>
          <p:nvPr/>
        </p:nvSpPr>
        <p:spPr>
          <a:xfrm>
            <a:off x="10562350" y="7137531"/>
            <a:ext cx="3047190" cy="17457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55421" lvl="1" algn="l">
              <a:lnSpc>
                <a:spcPts val="4609"/>
              </a:lnSpc>
            </a:pPr>
            <a:r>
              <a:rPr lang="en-US" sz="3292" dirty="0">
                <a:solidFill>
                  <a:srgbClr val="FFFFFF"/>
                </a:solidFill>
                <a:latin typeface="Space Mono"/>
                <a:ea typeface="Space Mono"/>
                <a:cs typeface="Space Mono"/>
                <a:sym typeface="Space Mono"/>
              </a:rPr>
              <a:t>Impact Parameter</a:t>
            </a:r>
          </a:p>
          <a:p>
            <a:pPr marL="710843" lvl="1" indent="-355422" algn="l">
              <a:lnSpc>
                <a:spcPts val="4609"/>
              </a:lnSpc>
              <a:buFont typeface="Arial"/>
              <a:buChar char="•"/>
            </a:pPr>
            <a:endParaRPr lang="en-US" sz="3292" dirty="0">
              <a:solidFill>
                <a:srgbClr val="FFFFFF"/>
              </a:solidFill>
              <a:latin typeface="Space Mono"/>
              <a:ea typeface="Space Mono"/>
              <a:cs typeface="Space Mono"/>
              <a:sym typeface="Space Mono"/>
            </a:endParaRPr>
          </a:p>
        </p:txBody>
      </p:sp>
    </p:spTree>
    <p:extLst>
      <p:ext uri="{BB962C8B-B14F-4D97-AF65-F5344CB8AC3E}">
        <p14:creationId xmlns:p14="http://schemas.microsoft.com/office/powerpoint/2010/main" val="771312547"/>
      </p:ext>
    </p:extLst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1D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468100" y="10362248"/>
            <a:ext cx="2073592" cy="1904048"/>
            <a:chOff x="0" y="0"/>
            <a:chExt cx="2764790" cy="2538730"/>
          </a:xfrm>
        </p:grpSpPr>
        <p:sp>
          <p:nvSpPr>
            <p:cNvPr id="3" name="Freeform 3"/>
            <p:cNvSpPr/>
            <p:nvPr/>
          </p:nvSpPr>
          <p:spPr>
            <a:xfrm>
              <a:off x="48260" y="46990"/>
              <a:ext cx="2664460" cy="2446020"/>
            </a:xfrm>
            <a:custGeom>
              <a:avLst/>
              <a:gdLst/>
              <a:ahLst/>
              <a:cxnLst/>
              <a:rect l="l" t="t" r="r" b="b"/>
              <a:pathLst>
                <a:path w="2664460" h="2446020">
                  <a:moveTo>
                    <a:pt x="2664460" y="36830"/>
                  </a:moveTo>
                  <a:cubicBezTo>
                    <a:pt x="2453640" y="433070"/>
                    <a:pt x="2448560" y="500380"/>
                    <a:pt x="2414270" y="571500"/>
                  </a:cubicBezTo>
                  <a:cubicBezTo>
                    <a:pt x="2376170" y="651510"/>
                    <a:pt x="2319020" y="739140"/>
                    <a:pt x="2261870" y="811530"/>
                  </a:cubicBezTo>
                  <a:cubicBezTo>
                    <a:pt x="2207260" y="882650"/>
                    <a:pt x="2170430" y="922020"/>
                    <a:pt x="2081530" y="1004570"/>
                  </a:cubicBezTo>
                  <a:cubicBezTo>
                    <a:pt x="1888490" y="1186180"/>
                    <a:pt x="1381760" y="1616710"/>
                    <a:pt x="1094740" y="1822450"/>
                  </a:cubicBezTo>
                  <a:cubicBezTo>
                    <a:pt x="890270" y="1967230"/>
                    <a:pt x="722630" y="2062480"/>
                    <a:pt x="547370" y="2157730"/>
                  </a:cubicBezTo>
                  <a:cubicBezTo>
                    <a:pt x="392430" y="2242820"/>
                    <a:pt x="177800" y="2315210"/>
                    <a:pt x="100330" y="2373630"/>
                  </a:cubicBezTo>
                  <a:cubicBezTo>
                    <a:pt x="66040" y="2399030"/>
                    <a:pt x="57150" y="2434590"/>
                    <a:pt x="38100" y="2440940"/>
                  </a:cubicBezTo>
                  <a:cubicBezTo>
                    <a:pt x="27940" y="2446020"/>
                    <a:pt x="13970" y="2443480"/>
                    <a:pt x="7620" y="2437130"/>
                  </a:cubicBezTo>
                  <a:cubicBezTo>
                    <a:pt x="2540" y="2432050"/>
                    <a:pt x="0" y="2414270"/>
                    <a:pt x="3810" y="2406650"/>
                  </a:cubicBezTo>
                  <a:cubicBezTo>
                    <a:pt x="6350" y="2400300"/>
                    <a:pt x="16510" y="2395220"/>
                    <a:pt x="24130" y="2393950"/>
                  </a:cubicBezTo>
                  <a:cubicBezTo>
                    <a:pt x="30480" y="2393950"/>
                    <a:pt x="41910" y="2397760"/>
                    <a:pt x="45720" y="2402840"/>
                  </a:cubicBezTo>
                  <a:cubicBezTo>
                    <a:pt x="49530" y="2410460"/>
                    <a:pt x="46990" y="2434590"/>
                    <a:pt x="40640" y="2439670"/>
                  </a:cubicBezTo>
                  <a:cubicBezTo>
                    <a:pt x="34290" y="2444750"/>
                    <a:pt x="16510" y="2444750"/>
                    <a:pt x="10160" y="2439670"/>
                  </a:cubicBezTo>
                  <a:cubicBezTo>
                    <a:pt x="3810" y="2434590"/>
                    <a:pt x="0" y="2420620"/>
                    <a:pt x="2540" y="2409190"/>
                  </a:cubicBezTo>
                  <a:cubicBezTo>
                    <a:pt x="7620" y="2387600"/>
                    <a:pt x="36830" y="2358390"/>
                    <a:pt x="74930" y="2329180"/>
                  </a:cubicBezTo>
                  <a:cubicBezTo>
                    <a:pt x="157480" y="2268220"/>
                    <a:pt x="367030" y="2198370"/>
                    <a:pt x="521970" y="2113280"/>
                  </a:cubicBezTo>
                  <a:cubicBezTo>
                    <a:pt x="695960" y="2019300"/>
                    <a:pt x="861060" y="1926590"/>
                    <a:pt x="1061720" y="1783080"/>
                  </a:cubicBezTo>
                  <a:cubicBezTo>
                    <a:pt x="1347470" y="1578610"/>
                    <a:pt x="1854200" y="1148080"/>
                    <a:pt x="2044700" y="969010"/>
                  </a:cubicBezTo>
                  <a:cubicBezTo>
                    <a:pt x="2131060" y="889000"/>
                    <a:pt x="2166620" y="852170"/>
                    <a:pt x="2219960" y="784860"/>
                  </a:cubicBezTo>
                  <a:cubicBezTo>
                    <a:pt x="2274570" y="715010"/>
                    <a:pt x="2327910" y="633730"/>
                    <a:pt x="2366010" y="554990"/>
                  </a:cubicBezTo>
                  <a:cubicBezTo>
                    <a:pt x="2401570" y="482600"/>
                    <a:pt x="2407920" y="410210"/>
                    <a:pt x="2443480" y="331470"/>
                  </a:cubicBezTo>
                  <a:cubicBezTo>
                    <a:pt x="2486660" y="232410"/>
                    <a:pt x="2576830" y="44450"/>
                    <a:pt x="2620010" y="12700"/>
                  </a:cubicBezTo>
                  <a:cubicBezTo>
                    <a:pt x="2633980" y="2540"/>
                    <a:pt x="2650490" y="0"/>
                    <a:pt x="2656840" y="3810"/>
                  </a:cubicBezTo>
                  <a:cubicBezTo>
                    <a:pt x="2664460" y="8890"/>
                    <a:pt x="2664460" y="36830"/>
                    <a:pt x="2664460" y="36830"/>
                  </a:cubicBezTo>
                </a:path>
              </a:pathLst>
            </a:custGeom>
            <a:solidFill>
              <a:srgbClr val="14AE5C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325981" y="-247650"/>
            <a:ext cx="15636039" cy="15259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491"/>
              </a:lnSpc>
            </a:pPr>
            <a:r>
              <a:rPr lang="en-US" sz="8922" b="1">
                <a:solidFill>
                  <a:srgbClr val="FFFFFF"/>
                </a:solidFill>
                <a:latin typeface="Space Mono Bold"/>
                <a:ea typeface="Space Mono Bold"/>
                <a:cs typeface="Space Mono Bold"/>
                <a:sym typeface="Space Mono Bold"/>
              </a:rPr>
              <a:t>Stacking</a:t>
            </a:r>
          </a:p>
        </p:txBody>
      </p:sp>
      <p:pic>
        <p:nvPicPr>
          <p:cNvPr id="15" name="Picture 14" descr="A graph with lines and numbers&#10;&#10;AI-generated content may be incorrect.">
            <a:extLst>
              <a:ext uri="{FF2B5EF4-FFF2-40B4-BE49-F238E27FC236}">
                <a16:creationId xmlns:a16="http://schemas.microsoft.com/office/drawing/2014/main" id="{57171BC1-5E6F-E233-F7A2-837E6688DC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066" y="1278316"/>
            <a:ext cx="16373868" cy="8709246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9335" b="-39335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 rot="8618440">
            <a:off x="13730371" y="5199529"/>
            <a:ext cx="1590032" cy="449184"/>
          </a:xfrm>
          <a:custGeom>
            <a:avLst/>
            <a:gdLst/>
            <a:ahLst/>
            <a:cxnLst/>
            <a:rect l="l" t="t" r="r" b="b"/>
            <a:pathLst>
              <a:path w="1590032" h="449184">
                <a:moveTo>
                  <a:pt x="0" y="0"/>
                </a:moveTo>
                <a:lnTo>
                  <a:pt x="1590032" y="0"/>
                </a:lnTo>
                <a:lnTo>
                  <a:pt x="1590032" y="449184"/>
                </a:lnTo>
                <a:lnTo>
                  <a:pt x="0" y="44918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TextBox 5"/>
          <p:cNvSpPr txBox="1"/>
          <p:nvPr/>
        </p:nvSpPr>
        <p:spPr>
          <a:xfrm>
            <a:off x="896834" y="-152400"/>
            <a:ext cx="16494331" cy="14249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761"/>
              </a:lnSpc>
            </a:pPr>
            <a:r>
              <a:rPr lang="en-US" sz="8400" b="1">
                <a:solidFill>
                  <a:srgbClr val="FFFFFF"/>
                </a:solidFill>
                <a:latin typeface="Space Mono Bold"/>
                <a:ea typeface="Space Mono Bold"/>
                <a:cs typeface="Space Mono Bold"/>
                <a:sym typeface="Space Mono Bold"/>
              </a:rPr>
              <a:t>Splitting by Galaxy Class</a:t>
            </a:r>
          </a:p>
        </p:txBody>
      </p:sp>
      <p:pic>
        <p:nvPicPr>
          <p:cNvPr id="7" name="Picture 6" descr="A graph of different colored lines&#10;&#10;AI-generated content may be incorrect.">
            <a:extLst>
              <a:ext uri="{FF2B5EF4-FFF2-40B4-BE49-F238E27FC236}">
                <a16:creationId xmlns:a16="http://schemas.microsoft.com/office/drawing/2014/main" id="{C183AF17-81A8-D286-5B4B-6E8A1939B8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821" y="1562100"/>
            <a:ext cx="13508358" cy="8235692"/>
          </a:xfrm>
          <a:prstGeom prst="rect">
            <a:avLst/>
          </a:prstGeom>
        </p:spPr>
      </p:pic>
      <p:pic>
        <p:nvPicPr>
          <p:cNvPr id="8" name="Picture 7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6F3C893A-93BE-5A61-212B-CB20A5A5D59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0600" y="8312849"/>
            <a:ext cx="1762308" cy="176230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0F96B43-58CC-E5E0-1198-0C8926AB94C4}"/>
              </a:ext>
            </a:extLst>
          </p:cNvPr>
          <p:cNvSpPr txBox="1"/>
          <p:nvPr/>
        </p:nvSpPr>
        <p:spPr>
          <a:xfrm>
            <a:off x="15898179" y="7337061"/>
            <a:ext cx="243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Space Mono" panose="020B0604020202020204" charset="0"/>
              </a:rPr>
              <a:t>Link to the paper</a:t>
            </a:r>
          </a:p>
        </p:txBody>
      </p:sp>
    </p:spTree>
  </p:cSld>
  <p:clrMapOvr>
    <a:masterClrMapping/>
  </p:clrMapOvr>
  <p:transition spd="slow">
    <p:circl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9335" b="-39335"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3" name="TextBox 3"/>
          <p:cNvSpPr txBox="1"/>
          <p:nvPr/>
        </p:nvSpPr>
        <p:spPr>
          <a:xfrm>
            <a:off x="1028700" y="179992"/>
            <a:ext cx="14922889" cy="15259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491"/>
              </a:lnSpc>
            </a:pPr>
            <a:r>
              <a:rPr lang="en-US" sz="8922" b="1">
                <a:solidFill>
                  <a:srgbClr val="FFFFFF"/>
                </a:solidFill>
                <a:latin typeface="Space Mono Bold"/>
                <a:ea typeface="Space Mono Bold"/>
                <a:cs typeface="Space Mono Bold"/>
                <a:sym typeface="Space Mono Bold"/>
              </a:rPr>
              <a:t>Magnesium II Outflows</a:t>
            </a:r>
          </a:p>
        </p:txBody>
      </p:sp>
      <p:sp>
        <p:nvSpPr>
          <p:cNvPr id="4" name="AutoShape 4"/>
          <p:cNvSpPr/>
          <p:nvPr/>
        </p:nvSpPr>
        <p:spPr>
          <a:xfrm>
            <a:off x="1028700" y="9439622"/>
            <a:ext cx="6492240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5" name="TextBox 5"/>
          <p:cNvSpPr txBox="1"/>
          <p:nvPr/>
        </p:nvSpPr>
        <p:spPr>
          <a:xfrm>
            <a:off x="-4298787" y="9401522"/>
            <a:ext cx="20681286" cy="3397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FFFFFF"/>
                </a:solidFill>
                <a:latin typeface="Space Mono"/>
                <a:ea typeface="Space Mono"/>
                <a:cs typeface="Space Mono"/>
                <a:sym typeface="Space Mono"/>
              </a:rPr>
              <a:t>Tremonti et al 2007 </a:t>
            </a:r>
            <a:r>
              <a:rPr lang="en-US" sz="2000" i="1">
                <a:solidFill>
                  <a:srgbClr val="FFFFFF"/>
                </a:solidFill>
                <a:latin typeface="Space Mono Italics"/>
                <a:ea typeface="Space Mono Italics"/>
                <a:cs typeface="Space Mono Italics"/>
                <a:sym typeface="Space Mono Italics"/>
              </a:rPr>
              <a:t>Discovery of Outflows in Massive PSB Galaxies</a:t>
            </a:r>
          </a:p>
        </p:txBody>
      </p:sp>
      <p:sp>
        <p:nvSpPr>
          <p:cNvPr id="6" name="Freeform 6"/>
          <p:cNvSpPr/>
          <p:nvPr/>
        </p:nvSpPr>
        <p:spPr>
          <a:xfrm>
            <a:off x="9650386" y="1705958"/>
            <a:ext cx="7608914" cy="7552342"/>
          </a:xfrm>
          <a:custGeom>
            <a:avLst/>
            <a:gdLst/>
            <a:ahLst/>
            <a:cxnLst/>
            <a:rect l="l" t="t" r="r" b="b"/>
            <a:pathLst>
              <a:path w="7608914" h="7552342">
                <a:moveTo>
                  <a:pt x="0" y="0"/>
                </a:moveTo>
                <a:lnTo>
                  <a:pt x="7608914" y="0"/>
                </a:lnTo>
                <a:lnTo>
                  <a:pt x="7608914" y="7552342"/>
                </a:lnTo>
                <a:lnTo>
                  <a:pt x="0" y="755234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7" name="Group 7"/>
          <p:cNvGrpSpPr/>
          <p:nvPr/>
        </p:nvGrpSpPr>
        <p:grpSpPr>
          <a:xfrm>
            <a:off x="609600" y="1849180"/>
            <a:ext cx="8357336" cy="4105355"/>
            <a:chOff x="0" y="-76200"/>
            <a:chExt cx="9839132" cy="4963915"/>
          </a:xfrm>
        </p:grpSpPr>
        <p:sp>
          <p:nvSpPr>
            <p:cNvPr id="8" name="TextBox 8"/>
            <p:cNvSpPr txBox="1"/>
            <p:nvPr/>
          </p:nvSpPr>
          <p:spPr>
            <a:xfrm>
              <a:off x="0" y="-76200"/>
              <a:ext cx="9839132" cy="49639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710843" lvl="1" indent="-355422" algn="l">
                <a:lnSpc>
                  <a:spcPts val="4609"/>
                </a:lnSpc>
                <a:buFont typeface="Arial"/>
                <a:buChar char="•"/>
              </a:pPr>
              <a:r>
                <a:rPr lang="en-US" sz="3292" dirty="0">
                  <a:solidFill>
                    <a:srgbClr val="FFFFFF"/>
                  </a:solidFill>
                  <a:latin typeface="Space Mono"/>
                  <a:ea typeface="Space Mono"/>
                  <a:cs typeface="Space Mono"/>
                  <a:sym typeface="Space Mono"/>
                </a:rPr>
                <a:t>At intermediate redshifts (z - 0.6) fast galactic outflows (v   &gt; 1000kms  ) have been detected in high mass Post Starburst Galaxies.</a:t>
              </a:r>
            </a:p>
            <a:p>
              <a:pPr marL="710843" lvl="1" indent="-355422" algn="l">
                <a:lnSpc>
                  <a:spcPts val="4609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en-US" sz="3292" dirty="0">
                  <a:solidFill>
                    <a:srgbClr val="FFFFFF"/>
                  </a:solidFill>
                  <a:latin typeface="Space Mono"/>
                  <a:ea typeface="Space Mono"/>
                  <a:cs typeface="Space Mono"/>
                  <a:sym typeface="Space Mono"/>
                </a:rPr>
                <a:t>It is unclear if these outflows can quench galaxies.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5064728" y="1330625"/>
              <a:ext cx="503857" cy="5033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09"/>
                </a:lnSpc>
                <a:spcBef>
                  <a:spcPct val="0"/>
                </a:spcBef>
              </a:pPr>
              <a:r>
                <a:rPr lang="en-US" sz="2292" dirty="0">
                  <a:solidFill>
                    <a:srgbClr val="FFFFFF"/>
                  </a:solidFill>
                  <a:latin typeface="Space Mono"/>
                  <a:ea typeface="Space Mono"/>
                  <a:cs typeface="Space Mono"/>
                  <a:sym typeface="Space Mono"/>
                </a:rPr>
                <a:t>-1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435370" y="1582318"/>
              <a:ext cx="775758" cy="5033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09"/>
                </a:lnSpc>
                <a:spcBef>
                  <a:spcPct val="0"/>
                </a:spcBef>
              </a:pPr>
              <a:r>
                <a:rPr lang="en-US" sz="2292" dirty="0">
                  <a:solidFill>
                    <a:srgbClr val="FFFFFF"/>
                  </a:solidFill>
                  <a:latin typeface="Space Mono"/>
                  <a:ea typeface="Space Mono"/>
                  <a:cs typeface="Space Mono"/>
                  <a:sym typeface="Space Mono"/>
                </a:rPr>
                <a:t>out</a:t>
              </a:r>
            </a:p>
          </p:txBody>
        </p:sp>
      </p:grpSp>
    </p:spTree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9335" b="-39335"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3" name="AutoShape 3"/>
          <p:cNvSpPr/>
          <p:nvPr/>
        </p:nvSpPr>
        <p:spPr>
          <a:xfrm>
            <a:off x="1028700" y="9439622"/>
            <a:ext cx="6492240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4" name="TextBox 4"/>
          <p:cNvSpPr txBox="1"/>
          <p:nvPr/>
        </p:nvSpPr>
        <p:spPr>
          <a:xfrm>
            <a:off x="1028700" y="179992"/>
            <a:ext cx="14922889" cy="15259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491"/>
              </a:lnSpc>
            </a:pPr>
            <a:r>
              <a:rPr lang="en-US" sz="8922" b="1">
                <a:solidFill>
                  <a:srgbClr val="FFFFFF"/>
                </a:solidFill>
                <a:latin typeface="Space Mono Bold"/>
                <a:ea typeface="Space Mono Bold"/>
                <a:cs typeface="Space Mono Bold"/>
                <a:sym typeface="Space Mono Bold"/>
              </a:rPr>
              <a:t>Discussion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1667033"/>
            <a:ext cx="6938289" cy="68862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03800" lvl="1" indent="-351900" algn="l">
              <a:lnSpc>
                <a:spcPts val="4563"/>
              </a:lnSpc>
              <a:buFont typeface="Arial"/>
              <a:buChar char="•"/>
            </a:pPr>
            <a:r>
              <a:rPr lang="en-US" sz="3259" dirty="0">
                <a:solidFill>
                  <a:srgbClr val="FFFFFF"/>
                </a:solidFill>
                <a:latin typeface="Space Mono"/>
                <a:ea typeface="Space Mono"/>
                <a:cs typeface="Space Mono"/>
                <a:sym typeface="Space Mono"/>
              </a:rPr>
              <a:t>MgII outflows in PSB galaxies could be leading to the higher levels of MgII in their CGM.</a:t>
            </a:r>
          </a:p>
          <a:p>
            <a:pPr marL="703800" lvl="1" indent="-351900" algn="l">
              <a:lnSpc>
                <a:spcPts val="4563"/>
              </a:lnSpc>
              <a:buFont typeface="Arial"/>
              <a:buChar char="•"/>
            </a:pPr>
            <a:r>
              <a:rPr lang="en-US" sz="3259" dirty="0">
                <a:solidFill>
                  <a:srgbClr val="FFFFFF"/>
                </a:solidFill>
                <a:latin typeface="Space Mono"/>
                <a:ea typeface="Space Mono"/>
                <a:cs typeface="Space Mono"/>
                <a:sym typeface="Space Mono"/>
              </a:rPr>
              <a:t>1000kms  outflows will travel ~ 100kpc in 100Myr.</a:t>
            </a:r>
          </a:p>
          <a:p>
            <a:pPr marL="703800" lvl="1" indent="-351900" algn="l">
              <a:lnSpc>
                <a:spcPts val="4563"/>
              </a:lnSpc>
              <a:spcBef>
                <a:spcPct val="0"/>
              </a:spcBef>
              <a:buFont typeface="Arial"/>
              <a:buChar char="•"/>
            </a:pPr>
            <a:r>
              <a:rPr lang="en-US" sz="3259" dirty="0">
                <a:solidFill>
                  <a:srgbClr val="FFFFFF"/>
                </a:solidFill>
                <a:latin typeface="Space Mono"/>
                <a:ea typeface="Space Mono"/>
                <a:cs typeface="Space Mono"/>
                <a:sym typeface="Space Mono"/>
              </a:rPr>
              <a:t>For an average PSB age of 500Myr, our results are consistent with the observed outflows.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-4298787" y="9401522"/>
            <a:ext cx="20681286" cy="3397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FFFFFF"/>
                </a:solidFill>
                <a:latin typeface="Space Mono"/>
                <a:ea typeface="Space Mono"/>
                <a:cs typeface="Space Mono"/>
                <a:sym typeface="Space Mono"/>
              </a:rPr>
              <a:t>Tremonti et al 2007 </a:t>
            </a:r>
            <a:r>
              <a:rPr lang="en-US" sz="2000" i="1">
                <a:solidFill>
                  <a:srgbClr val="FFFFFF"/>
                </a:solidFill>
                <a:latin typeface="Space Mono Italics"/>
                <a:ea typeface="Space Mono Italics"/>
                <a:cs typeface="Space Mono Italics"/>
                <a:sym typeface="Space Mono Italics"/>
              </a:rPr>
              <a:t>Discovery of Outflows in Massive PSB Galaxies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514060" y="4447221"/>
            <a:ext cx="377893" cy="3894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09"/>
              </a:lnSpc>
              <a:spcBef>
                <a:spcPct val="0"/>
              </a:spcBef>
            </a:pPr>
            <a:r>
              <a:rPr lang="en-US" sz="2292">
                <a:solidFill>
                  <a:srgbClr val="FFFFFF"/>
                </a:solidFill>
                <a:latin typeface="Space Mono"/>
                <a:ea typeface="Space Mono"/>
                <a:cs typeface="Space Mono"/>
                <a:sym typeface="Space Mono"/>
              </a:rPr>
              <a:t>-1</a:t>
            </a:r>
          </a:p>
        </p:txBody>
      </p:sp>
      <p:pic>
        <p:nvPicPr>
          <p:cNvPr id="10" name="Picture 9" descr="A graph of different colored lines&#10;&#10;AI-generated content may be incorrect.">
            <a:extLst>
              <a:ext uri="{FF2B5EF4-FFF2-40B4-BE49-F238E27FC236}">
                <a16:creationId xmlns:a16="http://schemas.microsoft.com/office/drawing/2014/main" id="{E604AC5B-C9A7-0B6C-DD80-D25084D3BA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989" y="1885950"/>
            <a:ext cx="10059092" cy="6132765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5736</TotalTime>
  <Words>578</Words>
  <Application>Microsoft Office PowerPoint</Application>
  <PresentationFormat>Custom</PresentationFormat>
  <Paragraphs>69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Space Mono Bold</vt:lpstr>
      <vt:lpstr>Aptos</vt:lpstr>
      <vt:lpstr>Space Mono</vt:lpstr>
      <vt:lpstr>Space Mono Italics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Copy of Research to Build and Present Knowledge Education Presentation in Orange White Purple Illustrative Style </dc:title>
  <cp:lastModifiedBy>Zoe Harvey</cp:lastModifiedBy>
  <cp:revision>4</cp:revision>
  <dcterms:created xsi:type="dcterms:W3CDTF">2006-08-16T00:00:00Z</dcterms:created>
  <dcterms:modified xsi:type="dcterms:W3CDTF">2025-07-07T10:03:34Z</dcterms:modified>
  <dc:identifier>DAGU2VpIqfM</dc:identifier>
</cp:coreProperties>
</file>