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79" r:id="rId2"/>
    <p:sldId id="257" r:id="rId3"/>
    <p:sldId id="258" r:id="rId4"/>
    <p:sldId id="272" r:id="rId5"/>
    <p:sldId id="275" r:id="rId6"/>
    <p:sldId id="274" r:id="rId7"/>
    <p:sldId id="273" r:id="rId8"/>
    <p:sldId id="277" r:id="rId9"/>
    <p:sldId id="278" r:id="rId10"/>
    <p:sldId id="261" r:id="rId11"/>
    <p:sldId id="262" r:id="rId12"/>
    <p:sldId id="263" r:id="rId13"/>
    <p:sldId id="264" r:id="rId14"/>
    <p:sldId id="280" r:id="rId15"/>
    <p:sldId id="284" r:id="rId16"/>
    <p:sldId id="266" r:id="rId17"/>
    <p:sldId id="267" r:id="rId18"/>
    <p:sldId id="268" r:id="rId19"/>
    <p:sldId id="269" r:id="rId20"/>
    <p:sldId id="281" r:id="rId21"/>
    <p:sldId id="271" r:id="rId22"/>
    <p:sldId id="283" r:id="rId23"/>
    <p:sldId id="282" r:id="rId24"/>
    <p:sldId id="276" r:id="rId25"/>
  </p:sldIdLst>
  <p:sldSz cx="18288000" cy="10287000"/>
  <p:notesSz cx="6858000" cy="9144000"/>
  <p:embeddedFontLst>
    <p:embeddedFont>
      <p:font typeface="Livvic Bold" pitchFamily="2" charset="77"/>
      <p:regular r:id="rId27"/>
      <p:bold r:id="rId28"/>
    </p:embeddedFont>
    <p:embeddedFont>
      <p:font typeface="Livvic Medium" panose="020F05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957"/>
    <a:srgbClr val="684956"/>
    <a:srgbClr val="F2F8F4"/>
    <a:srgbClr val="CDB7C1"/>
    <a:srgbClr val="C4D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C2342-ED68-1E4B-AF44-6EB9DA9276B8}" v="44" dt="2025-07-09T09:49:01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6" autoAdjust="0"/>
    <p:restoredTop sz="96170" autoAdjust="0"/>
  </p:normalViewPr>
  <p:slideViewPr>
    <p:cSldViewPr>
      <p:cViewPr varScale="1">
        <p:scale>
          <a:sx n="78" d="100"/>
          <a:sy n="78" d="100"/>
        </p:scale>
        <p:origin x="20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sy Turner (PhD Phys + Astronomy FT)" userId="59c84464-f7b1-49d3-b091-6da630ae7e6d" providerId="ADAL" clId="{8C2C2342-ED68-1E4B-AF44-6EB9DA9276B8}"/>
    <pc:docChg chg="undo custSel addSld modSld modMainMaster">
      <pc:chgData name="Daisy Turner (PhD Phys + Astronomy FT)" userId="59c84464-f7b1-49d3-b091-6da630ae7e6d" providerId="ADAL" clId="{8C2C2342-ED68-1E4B-AF44-6EB9DA9276B8}" dt="2025-07-09T09:49:52.221" v="434" actId="729"/>
      <pc:docMkLst>
        <pc:docMk/>
      </pc:docMkLst>
      <pc:sldChg chg="mod modShow">
        <pc:chgData name="Daisy Turner (PhD Phys + Astronomy FT)" userId="59c84464-f7b1-49d3-b091-6da630ae7e6d" providerId="ADAL" clId="{8C2C2342-ED68-1E4B-AF44-6EB9DA9276B8}" dt="2025-07-08T15:29:50.341" v="391" actId="729"/>
        <pc:sldMkLst>
          <pc:docMk/>
          <pc:sldMk cId="0" sldId="262"/>
        </pc:sldMkLst>
      </pc:sldChg>
      <pc:sldChg chg="modSp mod modShow">
        <pc:chgData name="Daisy Turner (PhD Phys + Astronomy FT)" userId="59c84464-f7b1-49d3-b091-6da630ae7e6d" providerId="ADAL" clId="{8C2C2342-ED68-1E4B-AF44-6EB9DA9276B8}" dt="2025-07-08T12:54:56.344" v="331" actId="729"/>
        <pc:sldMkLst>
          <pc:docMk/>
          <pc:sldMk cId="0" sldId="271"/>
        </pc:sldMkLst>
        <pc:spChg chg="mod">
          <ac:chgData name="Daisy Turner (PhD Phys + Astronomy FT)" userId="59c84464-f7b1-49d3-b091-6da630ae7e6d" providerId="ADAL" clId="{8C2C2342-ED68-1E4B-AF44-6EB9DA9276B8}" dt="2025-07-04T14:02:01.226" v="178" actId="207"/>
          <ac:spMkLst>
            <pc:docMk/>
            <pc:sldMk cId="0" sldId="271"/>
            <ac:spMk id="9" creationId="{00000000-0000-0000-0000-000000000000}"/>
          </ac:spMkLst>
        </pc:spChg>
      </pc:sldChg>
      <pc:sldChg chg="modSp mod">
        <pc:chgData name="Daisy Turner (PhD Phys + Astronomy FT)" userId="59c84464-f7b1-49d3-b091-6da630ae7e6d" providerId="ADAL" clId="{8C2C2342-ED68-1E4B-AF44-6EB9DA9276B8}" dt="2025-07-04T13:50:37.828" v="44" actId="20577"/>
        <pc:sldMkLst>
          <pc:docMk/>
          <pc:sldMk cId="0" sldId="279"/>
        </pc:sldMkLst>
        <pc:spChg chg="mod">
          <ac:chgData name="Daisy Turner (PhD Phys + Astronomy FT)" userId="59c84464-f7b1-49d3-b091-6da630ae7e6d" providerId="ADAL" clId="{8C2C2342-ED68-1E4B-AF44-6EB9DA9276B8}" dt="2025-07-04T13:50:37.828" v="44" actId="20577"/>
          <ac:spMkLst>
            <pc:docMk/>
            <pc:sldMk cId="0" sldId="279"/>
            <ac:spMk id="5" creationId="{00000000-0000-0000-0000-000000000000}"/>
          </ac:spMkLst>
        </pc:spChg>
        <pc:spChg chg="mod">
          <ac:chgData name="Daisy Turner (PhD Phys + Astronomy FT)" userId="59c84464-f7b1-49d3-b091-6da630ae7e6d" providerId="ADAL" clId="{8C2C2342-ED68-1E4B-AF44-6EB9DA9276B8}" dt="2025-07-04T13:48:40.190" v="19" actId="20577"/>
          <ac:spMkLst>
            <pc:docMk/>
            <pc:sldMk cId="0" sldId="279"/>
            <ac:spMk id="9" creationId="{00000000-0000-0000-0000-000000000000}"/>
          </ac:spMkLst>
        </pc:spChg>
      </pc:sldChg>
      <pc:sldChg chg="addSp delSp modSp mod modNotesTx">
        <pc:chgData name="Daisy Turner (PhD Phys + Astronomy FT)" userId="59c84464-f7b1-49d3-b091-6da630ae7e6d" providerId="ADAL" clId="{8C2C2342-ED68-1E4B-AF44-6EB9DA9276B8}" dt="2025-07-09T09:49:45.520" v="433" actId="1076"/>
        <pc:sldMkLst>
          <pc:docMk/>
          <pc:sldMk cId="2396096527" sldId="280"/>
        </pc:sldMkLst>
        <pc:spChg chg="mod">
          <ac:chgData name="Daisy Turner (PhD Phys + Astronomy FT)" userId="59c84464-f7b1-49d3-b091-6da630ae7e6d" providerId="ADAL" clId="{8C2C2342-ED68-1E4B-AF44-6EB9DA9276B8}" dt="2025-07-09T09:49:37.295" v="432" actId="1076"/>
          <ac:spMkLst>
            <pc:docMk/>
            <pc:sldMk cId="2396096527" sldId="280"/>
            <ac:spMk id="4" creationId="{8A7FD9A9-BAFC-C686-82A0-4FCB4DBBA810}"/>
          </ac:spMkLst>
        </pc:spChg>
        <pc:spChg chg="mod">
          <ac:chgData name="Daisy Turner (PhD Phys + Astronomy FT)" userId="59c84464-f7b1-49d3-b091-6da630ae7e6d" providerId="ADAL" clId="{8C2C2342-ED68-1E4B-AF44-6EB9DA9276B8}" dt="2025-07-08T15:29:16.096" v="388" actId="20577"/>
          <ac:spMkLst>
            <pc:docMk/>
            <pc:sldMk cId="2396096527" sldId="280"/>
            <ac:spMk id="13" creationId="{0F39B3F6-F53E-DB25-8351-FE3C67CD89E8}"/>
          </ac:spMkLst>
        </pc:spChg>
        <pc:spChg chg="add del mod">
          <ac:chgData name="Daisy Turner (PhD Phys + Astronomy FT)" userId="59c84464-f7b1-49d3-b091-6da630ae7e6d" providerId="ADAL" clId="{8C2C2342-ED68-1E4B-AF44-6EB9DA9276B8}" dt="2025-07-08T14:28:26.802" v="379" actId="478"/>
          <ac:spMkLst>
            <pc:docMk/>
            <pc:sldMk cId="2396096527" sldId="280"/>
            <ac:spMk id="18" creationId="{D11E0035-8236-1001-F38E-40B1E7AE1874}"/>
          </ac:spMkLst>
        </pc:spChg>
        <pc:spChg chg="mod">
          <ac:chgData name="Daisy Turner (PhD Phys + Astronomy FT)" userId="59c84464-f7b1-49d3-b091-6da630ae7e6d" providerId="ADAL" clId="{8C2C2342-ED68-1E4B-AF44-6EB9DA9276B8}" dt="2025-07-09T09:49:01.158" v="424" actId="166"/>
          <ac:spMkLst>
            <pc:docMk/>
            <pc:sldMk cId="2396096527" sldId="280"/>
            <ac:spMk id="19" creationId="{0762C035-2F40-2553-214A-26CC26B9745B}"/>
          </ac:spMkLst>
        </pc:spChg>
        <pc:spChg chg="mod">
          <ac:chgData name="Daisy Turner (PhD Phys + Astronomy FT)" userId="59c84464-f7b1-49d3-b091-6da630ae7e6d" providerId="ADAL" clId="{8C2C2342-ED68-1E4B-AF44-6EB9DA9276B8}" dt="2025-07-09T09:49:45.520" v="433" actId="1076"/>
          <ac:spMkLst>
            <pc:docMk/>
            <pc:sldMk cId="2396096527" sldId="280"/>
            <ac:spMk id="21" creationId="{12EA319B-38F4-2C64-C2D8-8F8689F8619A}"/>
          </ac:spMkLst>
        </pc:spChg>
        <pc:spChg chg="mod">
          <ac:chgData name="Daisy Turner (PhD Phys + Astronomy FT)" userId="59c84464-f7b1-49d3-b091-6da630ae7e6d" providerId="ADAL" clId="{8C2C2342-ED68-1E4B-AF44-6EB9DA9276B8}" dt="2025-07-09T09:40:28.209" v="392"/>
          <ac:spMkLst>
            <pc:docMk/>
            <pc:sldMk cId="2396096527" sldId="280"/>
            <ac:spMk id="26" creationId="{2C19639E-4960-43DF-A0C2-1EDC2D956381}"/>
          </ac:spMkLst>
        </pc:spChg>
        <pc:spChg chg="add mod">
          <ac:chgData name="Daisy Turner (PhD Phys + Astronomy FT)" userId="59c84464-f7b1-49d3-b091-6da630ae7e6d" providerId="ADAL" clId="{8C2C2342-ED68-1E4B-AF44-6EB9DA9276B8}" dt="2025-07-09T09:49:27.270" v="430" actId="1076"/>
          <ac:spMkLst>
            <pc:docMk/>
            <pc:sldMk cId="2396096527" sldId="280"/>
            <ac:spMk id="29" creationId="{C8ED32F1-EC32-CF6A-3C65-E52CD9F9E75A}"/>
          </ac:spMkLst>
        </pc:spChg>
        <pc:grpChg chg="mod">
          <ac:chgData name="Daisy Turner (PhD Phys + Astronomy FT)" userId="59c84464-f7b1-49d3-b091-6da630ae7e6d" providerId="ADAL" clId="{8C2C2342-ED68-1E4B-AF44-6EB9DA9276B8}" dt="2025-07-09T09:49:01.158" v="424" actId="166"/>
          <ac:grpSpMkLst>
            <pc:docMk/>
            <pc:sldMk cId="2396096527" sldId="280"/>
            <ac:grpSpMk id="2" creationId="{ED779C21-7E54-EC0D-E0EE-BBBC9968E7E3}"/>
          </ac:grpSpMkLst>
        </pc:grpChg>
        <pc:grpChg chg="mod">
          <ac:chgData name="Daisy Turner (PhD Phys + Astronomy FT)" userId="59c84464-f7b1-49d3-b091-6da630ae7e6d" providerId="ADAL" clId="{8C2C2342-ED68-1E4B-AF44-6EB9DA9276B8}" dt="2025-07-09T09:49:45.520" v="433" actId="1076"/>
          <ac:grpSpMkLst>
            <pc:docMk/>
            <pc:sldMk cId="2396096527" sldId="280"/>
            <ac:grpSpMk id="15" creationId="{19A03764-E09A-F3B2-27C7-91A35AD01AA0}"/>
          </ac:grpSpMkLst>
        </pc:grpChg>
        <pc:grpChg chg="add mod">
          <ac:chgData name="Daisy Turner (PhD Phys + Astronomy FT)" userId="59c84464-f7b1-49d3-b091-6da630ae7e6d" providerId="ADAL" clId="{8C2C2342-ED68-1E4B-AF44-6EB9DA9276B8}" dt="2025-07-09T09:49:27.270" v="430" actId="1076"/>
          <ac:grpSpMkLst>
            <pc:docMk/>
            <pc:sldMk cId="2396096527" sldId="280"/>
            <ac:grpSpMk id="20" creationId="{6CED294C-2069-EDF5-C993-9E02BCC4FF4F}"/>
          </ac:grpSpMkLst>
        </pc:grpChg>
        <pc:picChg chg="add del mod">
          <ac:chgData name="Daisy Turner (PhD Phys + Astronomy FT)" userId="59c84464-f7b1-49d3-b091-6da630ae7e6d" providerId="ADAL" clId="{8C2C2342-ED68-1E4B-AF44-6EB9DA9276B8}" dt="2025-07-08T14:28:30.894" v="380" actId="478"/>
          <ac:picMkLst>
            <pc:docMk/>
            <pc:sldMk cId="2396096527" sldId="280"/>
            <ac:picMk id="14" creationId="{88A45EB5-45F4-42E6-03A2-76A302CC26BE}"/>
          </ac:picMkLst>
        </pc:picChg>
        <pc:picChg chg="mod">
          <ac:chgData name="Daisy Turner (PhD Phys + Astronomy FT)" userId="59c84464-f7b1-49d3-b091-6da630ae7e6d" providerId="ADAL" clId="{8C2C2342-ED68-1E4B-AF44-6EB9DA9276B8}" dt="2025-07-09T09:49:45.520" v="433" actId="1076"/>
          <ac:picMkLst>
            <pc:docMk/>
            <pc:sldMk cId="2396096527" sldId="280"/>
            <ac:picMk id="22" creationId="{DFA8C02F-429A-78AC-FA02-9E5A18760F03}"/>
          </ac:picMkLst>
        </pc:picChg>
        <pc:picChg chg="mod">
          <ac:chgData name="Daisy Turner (PhD Phys + Astronomy FT)" userId="59c84464-f7b1-49d3-b091-6da630ae7e6d" providerId="ADAL" clId="{8C2C2342-ED68-1E4B-AF44-6EB9DA9276B8}" dt="2025-07-09T09:49:45.520" v="433" actId="1076"/>
          <ac:picMkLst>
            <pc:docMk/>
            <pc:sldMk cId="2396096527" sldId="280"/>
            <ac:picMk id="23" creationId="{3A8D51D8-6B3D-95AD-41B5-54B5B946D635}"/>
          </ac:picMkLst>
        </pc:picChg>
      </pc:sldChg>
      <pc:sldChg chg="addSp delSp modSp add mod setBg modShow">
        <pc:chgData name="Daisy Turner (PhD Phys + Astronomy FT)" userId="59c84464-f7b1-49d3-b091-6da630ae7e6d" providerId="ADAL" clId="{8C2C2342-ED68-1E4B-AF44-6EB9DA9276B8}" dt="2025-07-07T09:27:29.504" v="280" actId="729"/>
        <pc:sldMkLst>
          <pc:docMk/>
          <pc:sldMk cId="3201028670" sldId="282"/>
        </pc:sldMkLst>
        <pc:spChg chg="mod">
          <ac:chgData name="Daisy Turner (PhD Phys + Astronomy FT)" userId="59c84464-f7b1-49d3-b091-6da630ae7e6d" providerId="ADAL" clId="{8C2C2342-ED68-1E4B-AF44-6EB9DA9276B8}" dt="2025-07-04T14:00:51.202" v="177" actId="207"/>
          <ac:spMkLst>
            <pc:docMk/>
            <pc:sldMk cId="3201028670" sldId="282"/>
            <ac:spMk id="4" creationId="{F12F6F72-BF1D-9431-BFCB-710DE71C5CB9}"/>
          </ac:spMkLst>
        </pc:spChg>
        <pc:spChg chg="mod">
          <ac:chgData name="Daisy Turner (PhD Phys + Astronomy FT)" userId="59c84464-f7b1-49d3-b091-6da630ae7e6d" providerId="ADAL" clId="{8C2C2342-ED68-1E4B-AF44-6EB9DA9276B8}" dt="2025-07-04T14:00:51.202" v="177" actId="207"/>
          <ac:spMkLst>
            <pc:docMk/>
            <pc:sldMk cId="3201028670" sldId="282"/>
            <ac:spMk id="5" creationId="{3F8DA21F-61FF-1E43-6D62-B50EFA54044F}"/>
          </ac:spMkLst>
        </pc:spChg>
        <pc:spChg chg="mod">
          <ac:chgData name="Daisy Turner (PhD Phys + Astronomy FT)" userId="59c84464-f7b1-49d3-b091-6da630ae7e6d" providerId="ADAL" clId="{8C2C2342-ED68-1E4B-AF44-6EB9DA9276B8}" dt="2025-07-04T13:56:43.275" v="164" actId="20577"/>
          <ac:spMkLst>
            <pc:docMk/>
            <pc:sldMk cId="3201028670" sldId="282"/>
            <ac:spMk id="16" creationId="{8950BA60-7B76-7DB5-61A9-B133D4C30556}"/>
          </ac:spMkLst>
        </pc:spChg>
        <pc:grpChg chg="mod">
          <ac:chgData name="Daisy Turner (PhD Phys + Astronomy FT)" userId="59c84464-f7b1-49d3-b091-6da630ae7e6d" providerId="ADAL" clId="{8C2C2342-ED68-1E4B-AF44-6EB9DA9276B8}" dt="2025-07-04T14:00:51.202" v="177" actId="207"/>
          <ac:grpSpMkLst>
            <pc:docMk/>
            <pc:sldMk cId="3201028670" sldId="282"/>
            <ac:grpSpMk id="3" creationId="{3E986910-701F-7039-7474-D31E651AF39B}"/>
          </ac:grpSpMkLst>
        </pc:grpChg>
        <pc:picChg chg="add mod">
          <ac:chgData name="Daisy Turner (PhD Phys + Astronomy FT)" userId="59c84464-f7b1-49d3-b091-6da630ae7e6d" providerId="ADAL" clId="{8C2C2342-ED68-1E4B-AF44-6EB9DA9276B8}" dt="2025-07-04T14:02:52.719" v="185" actId="1076"/>
          <ac:picMkLst>
            <pc:docMk/>
            <pc:sldMk cId="3201028670" sldId="282"/>
            <ac:picMk id="18" creationId="{453C8E0A-BFCE-92E0-E2EB-FCE9431B0CB2}"/>
          </ac:picMkLst>
        </pc:picChg>
      </pc:sldChg>
      <pc:sldChg chg="addSp modSp add mod">
        <pc:chgData name="Daisy Turner (PhD Phys + Astronomy FT)" userId="59c84464-f7b1-49d3-b091-6da630ae7e6d" providerId="ADAL" clId="{8C2C2342-ED68-1E4B-AF44-6EB9DA9276B8}" dt="2025-07-08T12:55:29.229" v="343" actId="1076"/>
        <pc:sldMkLst>
          <pc:docMk/>
          <pc:sldMk cId="2008590786" sldId="283"/>
        </pc:sldMkLst>
        <pc:spChg chg="mod">
          <ac:chgData name="Daisy Turner (PhD Phys + Astronomy FT)" userId="59c84464-f7b1-49d3-b091-6da630ae7e6d" providerId="ADAL" clId="{8C2C2342-ED68-1E4B-AF44-6EB9DA9276B8}" dt="2025-07-07T09:14:54.698" v="275" actId="1036"/>
          <ac:spMkLst>
            <pc:docMk/>
            <pc:sldMk cId="2008590786" sldId="283"/>
            <ac:spMk id="9" creationId="{01388597-AF95-F0E7-CBB9-D7286AF26EFC}"/>
          </ac:spMkLst>
        </pc:spChg>
        <pc:spChg chg="add mod">
          <ac:chgData name="Daisy Turner (PhD Phys + Astronomy FT)" userId="59c84464-f7b1-49d3-b091-6da630ae7e6d" providerId="ADAL" clId="{8C2C2342-ED68-1E4B-AF44-6EB9DA9276B8}" dt="2025-07-07T09:23:15.092" v="279" actId="1076"/>
          <ac:spMkLst>
            <pc:docMk/>
            <pc:sldMk cId="2008590786" sldId="283"/>
            <ac:spMk id="14" creationId="{DFD3C625-F592-DF42-0502-CFB4C4A862A9}"/>
          </ac:spMkLst>
        </pc:spChg>
        <pc:spChg chg="add mod">
          <ac:chgData name="Daisy Turner (PhD Phys + Astronomy FT)" userId="59c84464-f7b1-49d3-b091-6da630ae7e6d" providerId="ADAL" clId="{8C2C2342-ED68-1E4B-AF44-6EB9DA9276B8}" dt="2025-07-08T12:55:21.870" v="342" actId="1035"/>
          <ac:spMkLst>
            <pc:docMk/>
            <pc:sldMk cId="2008590786" sldId="283"/>
            <ac:spMk id="18" creationId="{6B79E0B0-07B5-1A30-AAAC-E39503A979D1}"/>
          </ac:spMkLst>
        </pc:spChg>
        <pc:picChg chg="add mod">
          <ac:chgData name="Daisy Turner (PhD Phys + Astronomy FT)" userId="59c84464-f7b1-49d3-b091-6da630ae7e6d" providerId="ADAL" clId="{8C2C2342-ED68-1E4B-AF44-6EB9DA9276B8}" dt="2025-07-08T12:55:29.229" v="343" actId="1076"/>
          <ac:picMkLst>
            <pc:docMk/>
            <pc:sldMk cId="2008590786" sldId="283"/>
            <ac:picMk id="8" creationId="{7F70C7A0-2F7C-B0CB-DCE8-C43FF4DD8733}"/>
          </ac:picMkLst>
        </pc:picChg>
      </pc:sldChg>
      <pc:sldChg chg="add mod modShow">
        <pc:chgData name="Daisy Turner (PhD Phys + Astronomy FT)" userId="59c84464-f7b1-49d3-b091-6da630ae7e6d" providerId="ADAL" clId="{8C2C2342-ED68-1E4B-AF44-6EB9DA9276B8}" dt="2025-07-09T09:49:52.221" v="434" actId="729"/>
        <pc:sldMkLst>
          <pc:docMk/>
          <pc:sldMk cId="4265651056" sldId="284"/>
        </pc:sldMkLst>
      </pc:sldChg>
      <pc:sldMasterChg chg="setBg modSldLayout">
        <pc:chgData name="Daisy Turner (PhD Phys + Astronomy FT)" userId="59c84464-f7b1-49d3-b091-6da630ae7e6d" providerId="ADAL" clId="{8C2C2342-ED68-1E4B-AF44-6EB9DA9276B8}" dt="2025-07-04T14:00:14.792" v="175"/>
        <pc:sldMasterMkLst>
          <pc:docMk/>
          <pc:sldMasterMk cId="0" sldId="2147483648"/>
        </pc:sldMasterMkLst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Daisy Turner (PhD Phys + Astronomy FT)" userId="59c84464-f7b1-49d3-b091-6da630ae7e6d" providerId="ADAL" clId="{8C2C2342-ED68-1E4B-AF44-6EB9DA9276B8}" dt="2025-07-04T14:00:14.792" v="175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  <pc:docChgLst>
    <pc:chgData name="Daisy Turner (PhD Phys + Astronomy FT)" userId="59c84464-f7b1-49d3-b091-6da630ae7e6d" providerId="ADAL" clId="{8D8F5B8F-F399-224E-AAE7-D5E027AAFD92}"/>
    <pc:docChg chg="undo custSel addSld modSld">
      <pc:chgData name="Daisy Turner (PhD Phys + Astronomy FT)" userId="59c84464-f7b1-49d3-b091-6da630ae7e6d" providerId="ADAL" clId="{8D8F5B8F-F399-224E-AAE7-D5E027AAFD92}" dt="2025-04-01T22:28:45.696" v="91" actId="20577"/>
      <pc:docMkLst>
        <pc:docMk/>
      </pc:docMkLst>
      <pc:sldChg chg="modSp mod modNotesTx">
        <pc:chgData name="Daisy Turner (PhD Phys + Astronomy FT)" userId="59c84464-f7b1-49d3-b091-6da630ae7e6d" providerId="ADAL" clId="{8D8F5B8F-F399-224E-AAE7-D5E027AAFD92}" dt="2025-04-01T22:28:45.696" v="91" actId="20577"/>
        <pc:sldMkLst>
          <pc:docMk/>
          <pc:sldMk cId="0" sldId="265"/>
        </pc:sldMkLst>
      </pc:sldChg>
      <pc:sldChg chg="modSp mod">
        <pc:chgData name="Daisy Turner (PhD Phys + Astronomy FT)" userId="59c84464-f7b1-49d3-b091-6da630ae7e6d" providerId="ADAL" clId="{8D8F5B8F-F399-224E-AAE7-D5E027AAFD92}" dt="2025-04-01T14:37:32.542" v="70" actId="20577"/>
        <pc:sldMkLst>
          <pc:docMk/>
          <pc:sldMk cId="0" sldId="267"/>
        </pc:sldMkLst>
      </pc:sldChg>
      <pc:sldChg chg="addSp delSp modSp mod">
        <pc:chgData name="Daisy Turner (PhD Phys + Astronomy FT)" userId="59c84464-f7b1-49d3-b091-6da630ae7e6d" providerId="ADAL" clId="{8D8F5B8F-F399-224E-AAE7-D5E027AAFD92}" dt="2025-04-01T14:37:59.761" v="85" actId="14100"/>
        <pc:sldMkLst>
          <pc:docMk/>
          <pc:sldMk cId="0" sldId="270"/>
        </pc:sldMkLst>
      </pc:sldChg>
      <pc:sldChg chg="modSp mod">
        <pc:chgData name="Daisy Turner (PhD Phys + Astronomy FT)" userId="59c84464-f7b1-49d3-b091-6da630ae7e6d" providerId="ADAL" clId="{8D8F5B8F-F399-224E-AAE7-D5E027AAFD92}" dt="2025-04-01T12:58:56.384" v="1" actId="1037"/>
        <pc:sldMkLst>
          <pc:docMk/>
          <pc:sldMk cId="0" sldId="271"/>
        </pc:sldMkLst>
      </pc:sldChg>
      <pc:sldChg chg="addSp delSp modSp mod modAnim">
        <pc:chgData name="Daisy Turner (PhD Phys + Astronomy FT)" userId="59c84464-f7b1-49d3-b091-6da630ae7e6d" providerId="ADAL" clId="{8D8F5B8F-F399-224E-AAE7-D5E027AAFD92}" dt="2025-04-01T13:22:43.852" v="10" actId="1076"/>
        <pc:sldMkLst>
          <pc:docMk/>
          <pc:sldMk cId="502786945" sldId="277"/>
        </pc:sldMkLst>
      </pc:sldChg>
      <pc:sldChg chg="addSp modSp add mod">
        <pc:chgData name="Daisy Turner (PhD Phys + Astronomy FT)" userId="59c84464-f7b1-49d3-b091-6da630ae7e6d" providerId="ADAL" clId="{8D8F5B8F-F399-224E-AAE7-D5E027AAFD92}" dt="2025-04-01T13:41:08.809" v="58" actId="1076"/>
        <pc:sldMkLst>
          <pc:docMk/>
          <pc:sldMk cId="3809167864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E196-1724-294E-9EF4-67FA3DCACE8F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FAE8A-0FE1-DE4F-B66A-2BEAFC10C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49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4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Explain x-axis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Explain y-axis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2d hist using GALAH population – representative of the thin and thick disc stars in the Milky Way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49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Here you can see two populations: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lower population is the chemical thin disc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and the upper population is the chemical thick disc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10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for the host stars in my sample, looking in terms of alpha-enrichment vs iron abundance, we see that there is more variation in alpha-enrichment at sub-solar metallicities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focusing my investigation on iron-poor stars will allow me to study stars that occupy the full range of alpha-enrichment</a:t>
            </a:r>
          </a:p>
          <a:p>
            <a:pPr marL="171450" indent="-171450">
              <a:buFontTx/>
              <a:buChar char="-"/>
            </a:pPr>
            <a:r>
              <a:rPr lang="en-GB" dirty="0"/>
              <a:t>Iron-poor stars are usually alpha-enhanced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Need to investigate entire parameter space to have a comprehensive study (find any compositional links)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42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Another way to classify is with kinematics</a:t>
            </a:r>
          </a:p>
          <a:p>
            <a:pPr marL="171450" indent="-171450">
              <a:buFontTx/>
              <a:buChar char="-"/>
            </a:pPr>
            <a:r>
              <a:rPr lang="en-GB" dirty="0"/>
              <a:t>Less clear cut than chemically distinguishing them</a:t>
            </a:r>
          </a:p>
          <a:p>
            <a:pPr marL="171450" indent="-171450">
              <a:buFontTx/>
              <a:buChar char="-"/>
            </a:pPr>
            <a:r>
              <a:rPr lang="en-GB" dirty="0"/>
              <a:t>Here are the targets I'm investigating, sorted into kinematic groups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4 kinematically thick-disc stars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Two methods don’t agree. But I still have a variety of thick and thin disc stars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34D8E-34AD-3065-E051-14D2A0EB6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0CFB0-6D8A-1A65-53D4-0488A01F7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B3B1F-6FEA-90C7-8E92-820D23E51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38 stars with a total of 52 orbiting planets</a:t>
            </a:r>
          </a:p>
          <a:p>
            <a:pPr marL="171450" indent="-171450">
              <a:buFontTx/>
              <a:buChar char="-"/>
            </a:pPr>
            <a:r>
              <a:rPr lang="en-GB" dirty="0"/>
              <a:t>Here I plot my sample on an m-r diagram</a:t>
            </a:r>
          </a:p>
          <a:p>
            <a:pPr marL="171450" indent="-171450">
              <a:buFontTx/>
              <a:buChar char="-"/>
            </a:pPr>
            <a:r>
              <a:rPr lang="en-GB" dirty="0"/>
              <a:t>composition lines from Zeng and Chen &amp; Rogers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Not fixed density lines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lines with 100% iron, Earth-like (32% iron, 68% MgSiO3 (pyroxene)), rocky+1%, 5%, 10% envelope mass fraction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using targets that have relative uncertainties smaller than 8% in radius and 25% in mass (PlanetS catalogue)</a:t>
            </a:r>
          </a:p>
          <a:p>
            <a:pPr marL="171450" lvl="0" indent="-171450">
              <a:buFontTx/>
              <a:buChar char="-"/>
            </a:pP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Homogeneity: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stellar mass and radius are calculated then these values are used to re-extract a planetary mass and radius</a:t>
            </a:r>
          </a:p>
          <a:p>
            <a:pPr marL="628650" lvl="1" indent="-171450">
              <a:buFontTx/>
              <a:buChar char="-"/>
            </a:pP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Points are coloured by stellar iron mass fraction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Metric used for stellar 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B564D-E74E-B761-07C0-7DA1E1338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9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356A9-1CF4-FF12-E9B2-EFAE5EBB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934C50-1C57-A28B-4431-017E9A95A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FCAEE-5724-7D48-5419-1BD832BC8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38 stars with a total of 52 orbiting planets</a:t>
            </a:r>
          </a:p>
          <a:p>
            <a:pPr marL="171450" indent="-171450">
              <a:buFontTx/>
              <a:buChar char="-"/>
            </a:pPr>
            <a:r>
              <a:rPr lang="en-GB" dirty="0"/>
              <a:t>Here I plot my sample on an m-r diagram</a:t>
            </a:r>
          </a:p>
          <a:p>
            <a:pPr marL="171450" indent="-171450">
              <a:buFontTx/>
              <a:buChar char="-"/>
            </a:pPr>
            <a:r>
              <a:rPr lang="en-GB" dirty="0"/>
              <a:t>composition lines from Zeng and Chen &amp; Rogers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Not fixed density lines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lines with 100% iron, Earth-like (32% iron, 68% MgSiO3 (pyroxene)), rocky+1%, 5%, 10% envelope mass fraction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using targets that have relative uncertainties smaller than 8% in radius and 25% in mass (PlanetS catalogue)</a:t>
            </a:r>
          </a:p>
          <a:p>
            <a:pPr marL="171450" lvl="0" indent="-171450">
              <a:buFontTx/>
              <a:buChar char="-"/>
            </a:pP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Homogeneity: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stellar mass and radius are calculated then these values are used to re-extract a planetary mass and radius</a:t>
            </a:r>
          </a:p>
          <a:p>
            <a:pPr marL="628650" lvl="1" indent="-171450">
              <a:buFontTx/>
              <a:buChar char="-"/>
            </a:pP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Points are coloured by stellar iron mass fraction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Metric used for stellar 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91BCB-7242-118E-D087-4C130174F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8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Ratio of mass of iron within a star compared to the mass of molecules containing these alpha elements</a:t>
            </a:r>
          </a:p>
          <a:p>
            <a:pPr marL="171450" indent="-171450">
              <a:buFontTx/>
              <a:buChar char="-"/>
            </a:pPr>
            <a:r>
              <a:rPr lang="en-GB" dirty="0"/>
              <a:t>use `ARES+MOOG` to obtain stellar abundances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2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for comparison's sake, look at another study</a:t>
            </a:r>
          </a:p>
          <a:p>
            <a:pPr marL="171450" indent="-171450">
              <a:buFontTx/>
              <a:buChar char="-"/>
            </a:pPr>
            <a:r>
              <a:rPr lang="en-GB" dirty="0"/>
              <a:t>first planetary metric was scaled density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to account for planets of different masses having different densities with the same composition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everything is pulled to higher gradient by TOI-561 b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Aim to fill in low </a:t>
            </a:r>
            <a:r>
              <a:rPr lang="en-GB" dirty="0" err="1"/>
              <a:t>firon</a:t>
            </a:r>
            <a:r>
              <a:rPr lang="en-GB" dirty="0"/>
              <a:t> region to investigate if any suggested relationships still 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38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M/R^4 to account for compression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composition lines are closer to following 1/R^4 than 1/R^3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filled in area of iron-poor stars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325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r>
              <a:rPr lang="en-GB" dirty="0"/>
              <a:t>New empty area in upper corner</a:t>
            </a:r>
          </a:p>
          <a:p>
            <a:pPr marL="1085850" lvl="2" indent="-171450">
              <a:buFontTx/>
              <a:buChar char="-"/>
            </a:pPr>
            <a:r>
              <a:rPr lang="en-GB" dirty="0"/>
              <a:t>denser ∴ should be easy to detect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made a mess of relation</a:t>
            </a:r>
          </a:p>
          <a:p>
            <a:pPr marL="1085850" lvl="2" indent="-171450">
              <a:buFontTx/>
              <a:buChar char="-"/>
            </a:pPr>
            <a:r>
              <a:rPr lang="en-GB" dirty="0"/>
              <a:t>may have upper limit to relation</a:t>
            </a:r>
          </a:p>
          <a:p>
            <a:pPr marL="1085850" lvl="2" indent="-171450">
              <a:buFontTx/>
              <a:buChar char="-"/>
            </a:pP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Uncertainties are larger, but are more representative of true uncertainties</a:t>
            </a:r>
          </a:p>
          <a:p>
            <a:pPr marL="171450" lvl="0" indent="-171450">
              <a:buFontTx/>
              <a:buChar char="-"/>
            </a:pPr>
            <a:endParaRPr lang="en-GB" dirty="0"/>
          </a:p>
          <a:p>
            <a:pPr marL="171450" lvl="0" indent="-171450">
              <a:buFontTx/>
              <a:buChar char="-"/>
            </a:pPr>
            <a:r>
              <a:rPr lang="en-GB" dirty="0"/>
              <a:t>Two layer assumption breaks down near Nep</a:t>
            </a:r>
          </a:p>
          <a:p>
            <a:pPr marL="171450" lvl="0" indent="-171450">
              <a:buFontTx/>
              <a:buChar char="-"/>
            </a:pPr>
            <a:r>
              <a:rPr lang="en-GB" dirty="0"/>
              <a:t>Future work…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8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stars and planets formed in the same environment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∴ it is often assumed that there is a relationship between their compositions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many studies have found relationships (1:1, etc.)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a common feature of these studies is a lack of homogeneity and a small sample size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38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185E-4414-07EE-3526-5B96F4C8A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6EFC4-6811-C44D-BE35-75E81C802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CCB35-153A-0024-A362-58E6D0B65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Use interior modelling codes (such as </a:t>
            </a:r>
            <a:r>
              <a:rPr lang="en-GB" dirty="0" err="1"/>
              <a:t>plaNETic</a:t>
            </a:r>
            <a:r>
              <a:rPr lang="en-GB" dirty="0"/>
              <a:t>, described in Egger+24) to model interior of planets in my sample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another planetary metric is planetary iron mass fraction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8D561-3463-DEED-8865-8CCBED5C5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12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i'll</a:t>
            </a:r>
            <a:r>
              <a:rPr lang="en-GB" dirty="0"/>
              <a:t> leave my summary up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886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59B0-A3B0-1559-C829-55940CC4A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89B0E-557B-8BEF-5AFC-E08B91A42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975C8-B52E-2054-E76A-5C1116063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i'll</a:t>
            </a:r>
            <a:r>
              <a:rPr lang="en-GB" dirty="0"/>
              <a:t> leave my summary up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51A27-9366-E0D5-20AC-23505E27E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0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FE946-DDBF-F9E5-A1F6-2B9047D36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B680E-66E6-A884-49A8-12C382426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D9609-F6CE-E96D-C64A-2D64F0DA8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i'll</a:t>
            </a:r>
            <a:r>
              <a:rPr lang="en-GB" dirty="0"/>
              <a:t> leave my summary up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EAF9D-E2DB-62CE-051E-869CDEDE8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1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47B1D-475C-076D-8684-80271BEC0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FAFC2-FC0C-7306-5765-1EE4AA285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E2ED8-5D0C-7AF4-73B6-17FFB9383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i'll</a:t>
            </a:r>
            <a:r>
              <a:rPr lang="en-GB" dirty="0"/>
              <a:t> leave my summary up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897AB-FF9D-2BF3-5429-5B0E4F1E9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9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work on expanding this sample with a particular focus on homogeneity of both planetary and stellar parameters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__% increase</a:t>
            </a:r>
          </a:p>
          <a:p>
            <a:pPr marL="171450" indent="-171450">
              <a:buFontTx/>
              <a:buChar char="-"/>
            </a:pPr>
            <a:r>
              <a:rPr lang="en-GB" dirty="0"/>
              <a:t>my work involves measuring stellar abundances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to aid in the determination of stellar abundances, </a:t>
            </a:r>
            <a:r>
              <a:rPr lang="en-GB" dirty="0" err="1"/>
              <a:t>i</a:t>
            </a:r>
            <a:r>
              <a:rPr lang="en-GB" dirty="0"/>
              <a:t> limit my sample to FGK stars, specifically bright ones (V&lt;12)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measure stellar abundances and compare specific abundances to the interior composition of their orbiting planets (specifically mantle and core)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2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115B-0DC7-0261-B80C-DB17B2FEA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B1A3C-AF50-4663-0BDE-DCB1C8EC2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5A0EB-685F-21ED-B65D-3813C0983A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work on expanding this sample with a particular focus on homogeneity of both planetary and stellar parameters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__% increase</a:t>
            </a:r>
          </a:p>
          <a:p>
            <a:pPr marL="171450" indent="-171450">
              <a:buFontTx/>
              <a:buChar char="-"/>
            </a:pPr>
            <a:r>
              <a:rPr lang="en-GB" dirty="0"/>
              <a:t>my work involves measuring stellar abundances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to aid in the determination of stellar abundances, </a:t>
            </a:r>
            <a:r>
              <a:rPr lang="en-GB" dirty="0" err="1"/>
              <a:t>i</a:t>
            </a:r>
            <a:r>
              <a:rPr lang="en-GB" dirty="0"/>
              <a:t> limit my sample to FGK stars, specifically bright ones (V&lt;12)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measure stellar abundances and compare specific abundances to the interior composition of their orbiting planets (specifically mantle and core)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1C9C4-B35C-85AE-C592-D31F88A53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9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7AFE2-B976-8BF8-39C5-249635BB2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640AEA-CEAB-A6B2-B5D2-6735E1403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BCF41-F4C3-4DFC-3C51-79910AADC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work on expanding this sample with a particular focus on homogeneity of both planetary and stellar parameters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__% increase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my work involves measuring stellar abundances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to aid in the determination of stellar abundances, </a:t>
            </a:r>
            <a:r>
              <a:rPr lang="en-GB" dirty="0" err="1"/>
              <a:t>i</a:t>
            </a:r>
            <a:r>
              <a:rPr lang="en-GB" dirty="0"/>
              <a:t> limit my sample to FGK stars, specifically bright ones (V&lt;12)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measure stellar abundances and compare specific abundances to the interior composition of their orbiting planets (specifically mantle and core)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22EC2-FC80-EE8D-FA4A-591FF4521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3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A719-F221-8EBA-D710-936831F0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C5754-2206-3EC5-AB88-44ADA21E8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BF1B4F-9DAF-9BC6-D8F9-976F99197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work on expanding this sample with a particular focus on homogeneity of both planetary and stellar parameters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__% increase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my work involves measuring stellar abundances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to aid in the determination of stellar abundances, </a:t>
            </a:r>
            <a:r>
              <a:rPr lang="en-GB" dirty="0" err="1"/>
              <a:t>i</a:t>
            </a:r>
            <a:r>
              <a:rPr lang="en-GB" dirty="0"/>
              <a:t> limit my sample to FGK stars, specifically bright ones (V&lt;12)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measure stellar abundances and compare specific abundances to the interior composition of their orbiting planets (specifically mantle and core)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77A3F-5818-4695-E235-C38BF4AEE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8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4822E-40FB-0ED8-846B-9A019124B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0CA3F-01B9-9AB0-330A-682232C34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DE73C2-E30C-DEA0-896E-4E3A1CB39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work on expanding this sample with a particular focus on homogeneity of both planetary and stellar parameters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__% increase</a:t>
            </a:r>
          </a:p>
          <a:p>
            <a:pPr marL="171450" indent="-171450">
              <a:buFontTx/>
              <a:buChar char="-"/>
            </a:pPr>
            <a:r>
              <a:rPr lang="en-GB" dirty="0"/>
              <a:t>my work involves measuring stellar abundances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to aid in the determination of stellar abundances, </a:t>
            </a:r>
            <a:r>
              <a:rPr lang="en-GB" dirty="0" err="1"/>
              <a:t>i</a:t>
            </a:r>
            <a:r>
              <a:rPr lang="en-GB" dirty="0"/>
              <a:t> limit my sample to FGK stars, specifically bright ones (V&lt;12)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measure stellar abundances and compare specific abundances to the interior composition of their orbiting planets (specifically mantle and core)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8225F-8533-0B89-7FE4-6EE90268F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10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614D9-C5CB-5112-762E-31C752D39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33F74-69EB-8F38-14E7-95331D4AE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D97757-EA7E-33F1-3E2C-462E35D18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Here I show the approximate mass compositions of three solar system planets </a:t>
            </a:r>
            <a:r>
              <a:rPr lang="en-GB" b="0" dirty="0"/>
              <a:t>and a planet with two interior layers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typically discuss interiors with reference to four layers: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Iron core, silicates (rock), icy and atmosphere</a:t>
            </a:r>
          </a:p>
          <a:p>
            <a:pPr marL="171450" indent="-171450">
              <a:buFontTx/>
              <a:buChar char="-"/>
            </a:pPr>
            <a:r>
              <a:rPr lang="en-GB" dirty="0"/>
              <a:t>For rocky planets, a two-layer model is a decent approximation, as any potential icy/atmosphere is limited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I limit my sample to Rp &lt; 4Roplus (Neptune radius), allowing us to study sub-Neptunes, super-Earths and smaller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The abundances I focus on on the stellar side are selected based on these interior layers within exoplanets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These chemical abundances are the alpha elements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alpha elements are those formed via the alpha process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NEXT SLIDE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in this case, Mg, Si, and Ti are the elements of interest as they make up exoplanet mantles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∴ we wish to look at systems across a wide range of \[</a:t>
            </a:r>
            <a:r>
              <a:rPr lang="el-GR" dirty="0"/>
              <a:t>α/</a:t>
            </a:r>
            <a:r>
              <a:rPr lang="en-GB" dirty="0"/>
              <a:t>Fe\] values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59361-BA4A-A4C0-31A8-C1532259B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2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3E532-4226-7E4E-DFF4-715587F02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E587BA-1A9B-D3E6-38CC-F5CD5480F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E5A15-7D77-48C6-AF27-0795242A5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Here I show the approximate mass compositions of three solar system planets </a:t>
            </a:r>
            <a:r>
              <a:rPr lang="en-GB" b="0" dirty="0"/>
              <a:t>and a planet with two interior layers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typically discuss interiors with reference to four layers: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Iron core, silicates (rock), icy and atmosphere</a:t>
            </a:r>
          </a:p>
          <a:p>
            <a:pPr marL="171450" indent="-171450">
              <a:buFontTx/>
              <a:buChar char="-"/>
            </a:pPr>
            <a:r>
              <a:rPr lang="en-GB" dirty="0"/>
              <a:t>For rocky planets, a two-layer model is a decent approximation, as any potential icy/atmosphere is limited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I limit my sample to Rp &lt; 4Roplus (Neptune radius), allowing us to study sub-Neptunes, super-Earths and smaller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The abundances I focus on on the stellar side are selected based on these interior layers within exoplanets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These chemical abundances are the alpha elements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alpha elements are those formed via the alpha process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NEXT SLIDE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in this case, Mg, Si, and Ti are the elements of interest as they make up exoplanet mantles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∴ we wish to look at systems across a wide range of \[</a:t>
            </a:r>
            <a:r>
              <a:rPr lang="el-GR" dirty="0"/>
              <a:t>α/</a:t>
            </a:r>
            <a:r>
              <a:rPr lang="en-GB" dirty="0"/>
              <a:t>Fe\] values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5F471-0B0C-4804-104D-B1ADFF9AA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AE8A-0FE1-DE4F-B66A-2BEAFC10CC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5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56533">
            <a:off x="12131037" y="-782590"/>
            <a:ext cx="8633317" cy="4262700"/>
          </a:xfrm>
          <a:custGeom>
            <a:avLst/>
            <a:gdLst/>
            <a:ahLst/>
            <a:cxnLst/>
            <a:rect l="l" t="t" r="r" b="b"/>
            <a:pathLst>
              <a:path w="8633317" h="4262700">
                <a:moveTo>
                  <a:pt x="0" y="0"/>
                </a:moveTo>
                <a:lnTo>
                  <a:pt x="8633317" y="0"/>
                </a:lnTo>
                <a:lnTo>
                  <a:pt x="8633317" y="4262700"/>
                </a:lnTo>
                <a:lnTo>
                  <a:pt x="0" y="426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8276696">
            <a:off x="-969163" y="7421271"/>
            <a:ext cx="6873159" cy="4553468"/>
          </a:xfrm>
          <a:custGeom>
            <a:avLst/>
            <a:gdLst/>
            <a:ahLst/>
            <a:cxnLst/>
            <a:rect l="l" t="t" r="r" b="b"/>
            <a:pathLst>
              <a:path w="6873159" h="4553468">
                <a:moveTo>
                  <a:pt x="0" y="0"/>
                </a:moveTo>
                <a:lnTo>
                  <a:pt x="6873159" y="0"/>
                </a:lnTo>
                <a:lnTo>
                  <a:pt x="6873159" y="4553467"/>
                </a:lnTo>
                <a:lnTo>
                  <a:pt x="0" y="45534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98132">
            <a:off x="2248748" y="2021448"/>
            <a:ext cx="7646520" cy="2360863"/>
          </a:xfrm>
          <a:custGeom>
            <a:avLst/>
            <a:gdLst/>
            <a:ahLst/>
            <a:cxnLst/>
            <a:rect l="l" t="t" r="r" b="b"/>
            <a:pathLst>
              <a:path w="7646520" h="2360863">
                <a:moveTo>
                  <a:pt x="0" y="0"/>
                </a:moveTo>
                <a:lnTo>
                  <a:pt x="7646520" y="0"/>
                </a:lnTo>
                <a:lnTo>
                  <a:pt x="7646520" y="2360863"/>
                </a:lnTo>
                <a:lnTo>
                  <a:pt x="0" y="2360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1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05695" y="2903487"/>
            <a:ext cx="17076609" cy="329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41"/>
              </a:lnSpc>
            </a:pPr>
            <a:r>
              <a:rPr lang="en-US" sz="6800" b="1" spc="115" dirty="0">
                <a:solidFill>
                  <a:srgbClr val="684957"/>
                </a:solidFill>
                <a:latin typeface="Livvic Bold"/>
                <a:ea typeface="Livvic Bold"/>
                <a:cs typeface="Livvic Bold"/>
                <a:sym typeface="Livvic Bold"/>
              </a:rPr>
              <a:t>Investigating Star-Planet Compositional Ties for Systems with Host Stars of Varying Composition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6880536" y="8977987"/>
            <a:ext cx="4526928" cy="1126073"/>
          </a:xfrm>
          <a:custGeom>
            <a:avLst/>
            <a:gdLst/>
            <a:ahLst/>
            <a:cxnLst/>
            <a:rect l="l" t="t" r="r" b="b"/>
            <a:pathLst>
              <a:path w="4526928" h="1126073">
                <a:moveTo>
                  <a:pt x="0" y="0"/>
                </a:moveTo>
                <a:lnTo>
                  <a:pt x="4526928" y="0"/>
                </a:lnTo>
                <a:lnTo>
                  <a:pt x="4526928" y="1126073"/>
                </a:lnTo>
                <a:lnTo>
                  <a:pt x="0" y="11260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931589" y="9042223"/>
            <a:ext cx="4123639" cy="1061837"/>
          </a:xfrm>
          <a:custGeom>
            <a:avLst/>
            <a:gdLst/>
            <a:ahLst/>
            <a:cxnLst/>
            <a:rect l="l" t="t" r="r" b="b"/>
            <a:pathLst>
              <a:path w="4123639" h="1061837">
                <a:moveTo>
                  <a:pt x="0" y="0"/>
                </a:moveTo>
                <a:lnTo>
                  <a:pt x="4123638" y="0"/>
                </a:lnTo>
                <a:lnTo>
                  <a:pt x="4123638" y="1061837"/>
                </a:lnTo>
                <a:lnTo>
                  <a:pt x="0" y="1061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76561" y="8598716"/>
            <a:ext cx="4280105" cy="104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spc="41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  <a:p>
            <a:pPr algn="ctr">
              <a:lnSpc>
                <a:spcPts val="2660"/>
              </a:lnSpc>
            </a:pPr>
            <a:r>
              <a:rPr lang="en-US" sz="1900" b="1" spc="19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56102" y="6372118"/>
            <a:ext cx="14175796" cy="6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spc="41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NAM – 9</a:t>
            </a:r>
            <a:r>
              <a:rPr lang="en-US" sz="4100" b="1" spc="410" baseline="300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th</a:t>
            </a:r>
            <a:r>
              <a:rPr lang="en-US" sz="4100" b="1" spc="41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 July 2025</a:t>
            </a:r>
            <a:endParaRPr lang="en-US" sz="3100" b="1" spc="310" dirty="0">
              <a:solidFill>
                <a:srgbClr val="684957"/>
              </a:solidFill>
              <a:latin typeface="Livvic Medium"/>
              <a:ea typeface="Livvic Medium"/>
              <a:cs typeface="Livvic Medium"/>
              <a:sym typeface="Livv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629332" y="1028700"/>
            <a:ext cx="11521440" cy="8229600"/>
          </a:xfrm>
          <a:custGeom>
            <a:avLst/>
            <a:gdLst/>
            <a:ahLst/>
            <a:cxnLst/>
            <a:rect l="l" t="t" r="r" b="b"/>
            <a:pathLst>
              <a:path w="11521440" h="8229600">
                <a:moveTo>
                  <a:pt x="0" y="0"/>
                </a:moveTo>
                <a:lnTo>
                  <a:pt x="11521440" y="0"/>
                </a:lnTo>
                <a:lnTo>
                  <a:pt x="115214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4D8F7DA3-5118-CDDF-81E0-E21253415FF4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1A6C8E21-75FF-5664-7897-C2074D782B73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Alpha-Enrichment</a:t>
            </a:r>
          </a:p>
        </p:txBody>
      </p:sp>
      <p:sp>
        <p:nvSpPr>
          <p:cNvPr id="16" name="TextBox 50">
            <a:extLst>
              <a:ext uri="{FF2B5EF4-FFF2-40B4-BE49-F238E27FC236}">
                <a16:creationId xmlns:a16="http://schemas.microsoft.com/office/drawing/2014/main" id="{D3013354-3483-F8D7-9F64-787004D8BCA0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4/10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9332" y="1028700"/>
            <a:ext cx="11521440" cy="8229600"/>
          </a:xfrm>
          <a:custGeom>
            <a:avLst/>
            <a:gdLst/>
            <a:ahLst/>
            <a:cxnLst/>
            <a:rect l="l" t="t" r="r" b="b"/>
            <a:pathLst>
              <a:path w="11521440" h="8229600">
                <a:moveTo>
                  <a:pt x="0" y="0"/>
                </a:moveTo>
                <a:lnTo>
                  <a:pt x="11521440" y="0"/>
                </a:lnTo>
                <a:lnTo>
                  <a:pt x="115214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5A898A6D-403B-0F2D-27EF-E3783713EAE0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85FE39DC-54E2-7511-1464-9F81305CF054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Alpha-Enrichment</a:t>
            </a:r>
          </a:p>
        </p:txBody>
      </p:sp>
      <p:sp>
        <p:nvSpPr>
          <p:cNvPr id="16" name="TextBox 50">
            <a:extLst>
              <a:ext uri="{FF2B5EF4-FFF2-40B4-BE49-F238E27FC236}">
                <a16:creationId xmlns:a16="http://schemas.microsoft.com/office/drawing/2014/main" id="{E695A2F1-ED6A-1C40-628A-40134EA48B7E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4/10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9332" y="1028700"/>
            <a:ext cx="11521440" cy="8229600"/>
          </a:xfrm>
          <a:custGeom>
            <a:avLst/>
            <a:gdLst/>
            <a:ahLst/>
            <a:cxnLst/>
            <a:rect l="l" t="t" r="r" b="b"/>
            <a:pathLst>
              <a:path w="11521440" h="8229600">
                <a:moveTo>
                  <a:pt x="0" y="0"/>
                </a:moveTo>
                <a:lnTo>
                  <a:pt x="11521440" y="0"/>
                </a:lnTo>
                <a:lnTo>
                  <a:pt x="115214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F8B442DC-3FC5-D69A-6662-F866BD3EA64B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8F143EC7-2B9F-73A5-22BA-4F2FE64D20D3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Alpha-Enrichment</a:t>
            </a:r>
          </a:p>
        </p:txBody>
      </p:sp>
      <p:sp>
        <p:nvSpPr>
          <p:cNvPr id="16" name="TextBox 50">
            <a:extLst>
              <a:ext uri="{FF2B5EF4-FFF2-40B4-BE49-F238E27FC236}">
                <a16:creationId xmlns:a16="http://schemas.microsoft.com/office/drawing/2014/main" id="{330185AD-45B6-E56A-B0AF-5E9CB3041B17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4/10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65722778-A5AD-78E4-E739-F0245A1CF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33" y="1028701"/>
            <a:ext cx="13853162" cy="82296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7" name="TextBox 51">
            <a:extLst>
              <a:ext uri="{FF2B5EF4-FFF2-40B4-BE49-F238E27FC236}">
                <a16:creationId xmlns:a16="http://schemas.microsoft.com/office/drawing/2014/main" id="{62E8253B-C19D-957A-B542-8838C8E4D43D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3211867B-ECA8-020F-6BC9-0ADD58AA9A00}"/>
              </a:ext>
            </a:extLst>
          </p:cNvPr>
          <p:cNvSpPr txBox="1"/>
          <p:nvPr/>
        </p:nvSpPr>
        <p:spPr>
          <a:xfrm>
            <a:off x="13842817" y="9095722"/>
            <a:ext cx="419137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6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Turner+ (in prep.)</a:t>
            </a:r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73E79EAB-C839-A4DE-6275-6A38A57A8FAD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Alpha-Enrichment</a:t>
            </a:r>
          </a:p>
        </p:txBody>
      </p:sp>
      <p:sp>
        <p:nvSpPr>
          <p:cNvPr id="24" name="TextBox 50">
            <a:extLst>
              <a:ext uri="{FF2B5EF4-FFF2-40B4-BE49-F238E27FC236}">
                <a16:creationId xmlns:a16="http://schemas.microsoft.com/office/drawing/2014/main" id="{E1123C2B-A583-6F7F-B64F-5C46FF3D8061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5/10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B0FC7-6EFF-7FB8-3619-C1999887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A7FD9A9-BAFC-C686-82A0-4FCB4DBBA810}"/>
              </a:ext>
            </a:extLst>
          </p:cNvPr>
          <p:cNvSpPr/>
          <p:nvPr/>
        </p:nvSpPr>
        <p:spPr>
          <a:xfrm>
            <a:off x="5431533" y="1028700"/>
            <a:ext cx="11484867" cy="8613650"/>
          </a:xfrm>
          <a:custGeom>
            <a:avLst/>
            <a:gdLst/>
            <a:ahLst/>
            <a:cxnLst/>
            <a:rect l="l" t="t" r="r" b="b"/>
            <a:pathLst>
              <a:path w="11484867" h="8613650">
                <a:moveTo>
                  <a:pt x="0" y="0"/>
                </a:moveTo>
                <a:lnTo>
                  <a:pt x="11484866" y="0"/>
                </a:lnTo>
                <a:lnTo>
                  <a:pt x="11484866" y="8613650"/>
                </a:lnTo>
                <a:lnTo>
                  <a:pt x="0" y="8613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163C71E-F933-E0CE-C27C-29F12B53F2DD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3984A4F-9578-448A-4296-A9142867E228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E576F12-7EF3-2E1A-C107-DE61D27A898E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E95E3B4-A677-BABF-C9A5-80DA5389101A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BB78405-FF6C-3461-F758-8A17A90DB003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E5591AD-2972-0890-4679-B6CF84DA4161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3771FFC-1B5B-2503-EE62-847A3C26E883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E091AAC-88F1-8535-0DF3-137ADE85A905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0F39B3F6-F53E-DB25-8351-FE3C67CD89E8}"/>
              </a:ext>
            </a:extLst>
          </p:cNvPr>
          <p:cNvSpPr txBox="1"/>
          <p:nvPr/>
        </p:nvSpPr>
        <p:spPr>
          <a:xfrm>
            <a:off x="9448800" y="7972212"/>
            <a:ext cx="5086374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Zeng+2019, Chen &amp; Rogers 2016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9A03764-E09A-F3B2-27C7-91A35AD01AA0}"/>
              </a:ext>
            </a:extLst>
          </p:cNvPr>
          <p:cNvGrpSpPr/>
          <p:nvPr/>
        </p:nvGrpSpPr>
        <p:grpSpPr>
          <a:xfrm rot="-10800000">
            <a:off x="543884" y="4278255"/>
            <a:ext cx="4782128" cy="2778595"/>
            <a:chOff x="0" y="0"/>
            <a:chExt cx="7929376" cy="3314984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7FAD903-D11C-D48D-4CD7-99F4A9BA0590}"/>
                </a:ext>
              </a:extLst>
            </p:cNvPr>
            <p:cNvSpPr/>
            <p:nvPr/>
          </p:nvSpPr>
          <p:spPr>
            <a:xfrm>
              <a:off x="0" y="0"/>
              <a:ext cx="7929376" cy="3314984"/>
            </a:xfrm>
            <a:custGeom>
              <a:avLst/>
              <a:gdLst/>
              <a:ahLst/>
              <a:cxnLst/>
              <a:rect l="l" t="t" r="r" b="b"/>
              <a:pathLst>
                <a:path w="7929376" h="3314984">
                  <a:moveTo>
                    <a:pt x="762457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010184"/>
                  </a:lnTo>
                  <a:cubicBezTo>
                    <a:pt x="0" y="3179094"/>
                    <a:pt x="135890" y="3314984"/>
                    <a:pt x="304800" y="3314984"/>
                  </a:cubicBezTo>
                  <a:lnTo>
                    <a:pt x="7624576" y="3314984"/>
                  </a:lnTo>
                  <a:cubicBezTo>
                    <a:pt x="7793486" y="3314984"/>
                    <a:pt x="7929376" y="3179094"/>
                    <a:pt x="7929376" y="3010184"/>
                  </a:cubicBezTo>
                  <a:lnTo>
                    <a:pt x="7929376" y="304800"/>
                  </a:lnTo>
                  <a:cubicBezTo>
                    <a:pt x="7929376" y="135890"/>
                    <a:pt x="7793486" y="0"/>
                    <a:pt x="7624576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A7FF4654-9AEE-FB85-3B66-6716D9D2DD1C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12EA319B-38F4-2C64-C2D8-8F8689F8619A}"/>
              </a:ext>
            </a:extLst>
          </p:cNvPr>
          <p:cNvSpPr txBox="1"/>
          <p:nvPr/>
        </p:nvSpPr>
        <p:spPr>
          <a:xfrm>
            <a:off x="656468" y="4455580"/>
            <a:ext cx="4517616" cy="113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spc="33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PlanetS database Parc+2024: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DFA8C02F-429A-78AC-FA02-9E5A18760F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40" y="6065092"/>
            <a:ext cx="4031438" cy="1195112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3A8D51D8-6B3D-95AD-41B5-54B5B946D6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8260" y="5446180"/>
            <a:ext cx="3513377" cy="1105455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9E8D6DB8-8ECD-50CB-0838-E2989B570A78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25" name="TextBox 51">
            <a:extLst>
              <a:ext uri="{FF2B5EF4-FFF2-40B4-BE49-F238E27FC236}">
                <a16:creationId xmlns:a16="http://schemas.microsoft.com/office/drawing/2014/main" id="{5E9B71B2-DEA1-4E75-122F-EE89211CBE39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D8C73B1E-ECB4-8298-8C23-FACE0346E4A4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Sample Selection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4564E023-4087-E8FE-00E0-136D53974660}"/>
              </a:ext>
            </a:extLst>
          </p:cNvPr>
          <p:cNvSpPr txBox="1"/>
          <p:nvPr/>
        </p:nvSpPr>
        <p:spPr>
          <a:xfrm>
            <a:off x="13842817" y="9095722"/>
            <a:ext cx="419137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6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Turner+ (in prep.)</a:t>
            </a: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EA34EF8B-ABEE-CE20-074C-557BF898A07F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6/10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6CED294C-2069-EDF5-C993-9E02BCC4FF4F}"/>
              </a:ext>
            </a:extLst>
          </p:cNvPr>
          <p:cNvGrpSpPr/>
          <p:nvPr/>
        </p:nvGrpSpPr>
        <p:grpSpPr>
          <a:xfrm rot="-10800000">
            <a:off x="1248031" y="7855714"/>
            <a:ext cx="3604551" cy="883804"/>
            <a:chOff x="0" y="0"/>
            <a:chExt cx="6506548" cy="3364939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2C19639E-4960-43DF-A0C2-1EDC2D956381}"/>
                </a:ext>
              </a:extLst>
            </p:cNvPr>
            <p:cNvSpPr/>
            <p:nvPr/>
          </p:nvSpPr>
          <p:spPr>
            <a:xfrm>
              <a:off x="0" y="0"/>
              <a:ext cx="6506549" cy="3364939"/>
            </a:xfrm>
            <a:custGeom>
              <a:avLst/>
              <a:gdLst/>
              <a:ahLst/>
              <a:cxnLst/>
              <a:rect l="l" t="t" r="r" b="b"/>
              <a:pathLst>
                <a:path w="6506549" h="3364939">
                  <a:moveTo>
                    <a:pt x="620174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060139"/>
                  </a:lnTo>
                  <a:cubicBezTo>
                    <a:pt x="0" y="3229049"/>
                    <a:pt x="135890" y="3364939"/>
                    <a:pt x="304800" y="3364939"/>
                  </a:cubicBezTo>
                  <a:lnTo>
                    <a:pt x="6201749" y="3364939"/>
                  </a:lnTo>
                  <a:cubicBezTo>
                    <a:pt x="6370658" y="3364939"/>
                    <a:pt x="6506549" y="3229049"/>
                    <a:pt x="6506549" y="3060139"/>
                  </a:cubicBezTo>
                  <a:lnTo>
                    <a:pt x="6506549" y="304800"/>
                  </a:lnTo>
                  <a:cubicBezTo>
                    <a:pt x="6506549" y="135890"/>
                    <a:pt x="6370658" y="0"/>
                    <a:pt x="6201749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TextBox 19">
            <a:extLst>
              <a:ext uri="{FF2B5EF4-FFF2-40B4-BE49-F238E27FC236}">
                <a16:creationId xmlns:a16="http://schemas.microsoft.com/office/drawing/2014/main" id="{C8ED32F1-EC32-CF6A-3C65-E52CD9F9E75A}"/>
              </a:ext>
            </a:extLst>
          </p:cNvPr>
          <p:cNvSpPr txBox="1"/>
          <p:nvPr/>
        </p:nvSpPr>
        <p:spPr>
          <a:xfrm>
            <a:off x="1229618" y="8000647"/>
            <a:ext cx="3641375" cy="5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spc="33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homogeneity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D779C21-7E54-EC0D-E0EE-BBBC9968E7E3}"/>
              </a:ext>
            </a:extLst>
          </p:cNvPr>
          <p:cNvGrpSpPr/>
          <p:nvPr/>
        </p:nvGrpSpPr>
        <p:grpSpPr>
          <a:xfrm rot="-10800000">
            <a:off x="1010843" y="1488100"/>
            <a:ext cx="3924035" cy="2029361"/>
            <a:chOff x="0" y="0"/>
            <a:chExt cx="6506548" cy="336493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1E1BBC6-6A2C-E334-564D-91788CB10216}"/>
                </a:ext>
              </a:extLst>
            </p:cNvPr>
            <p:cNvSpPr/>
            <p:nvPr/>
          </p:nvSpPr>
          <p:spPr>
            <a:xfrm>
              <a:off x="0" y="0"/>
              <a:ext cx="6506549" cy="3364939"/>
            </a:xfrm>
            <a:custGeom>
              <a:avLst/>
              <a:gdLst/>
              <a:ahLst/>
              <a:cxnLst/>
              <a:rect l="l" t="t" r="r" b="b"/>
              <a:pathLst>
                <a:path w="6506549" h="3364939">
                  <a:moveTo>
                    <a:pt x="620174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060139"/>
                  </a:lnTo>
                  <a:cubicBezTo>
                    <a:pt x="0" y="3229049"/>
                    <a:pt x="135890" y="3364939"/>
                    <a:pt x="304800" y="3364939"/>
                  </a:cubicBezTo>
                  <a:lnTo>
                    <a:pt x="6201749" y="3364939"/>
                  </a:lnTo>
                  <a:cubicBezTo>
                    <a:pt x="6370658" y="3364939"/>
                    <a:pt x="6506549" y="3229049"/>
                    <a:pt x="6506549" y="3060139"/>
                  </a:cubicBezTo>
                  <a:lnTo>
                    <a:pt x="6506549" y="304800"/>
                  </a:lnTo>
                  <a:cubicBezTo>
                    <a:pt x="6506549" y="135890"/>
                    <a:pt x="6370658" y="0"/>
                    <a:pt x="6201749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0762C035-2F40-2553-214A-26CC26B9745B}"/>
              </a:ext>
            </a:extLst>
          </p:cNvPr>
          <p:cNvSpPr txBox="1"/>
          <p:nvPr/>
        </p:nvSpPr>
        <p:spPr>
          <a:xfrm>
            <a:off x="1152171" y="1654062"/>
            <a:ext cx="3641375" cy="172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spc="33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38 stars hosting 52 planets</a:t>
            </a:r>
          </a:p>
        </p:txBody>
      </p:sp>
    </p:spTree>
    <p:extLst>
      <p:ext uri="{BB962C8B-B14F-4D97-AF65-F5344CB8AC3E}">
        <p14:creationId xmlns:p14="http://schemas.microsoft.com/office/powerpoint/2010/main" val="239609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F8FF78D-8F72-6850-7E92-CEE08DC6E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B6D4710-74AF-905A-22A9-BF90759AE7FF}"/>
              </a:ext>
            </a:extLst>
          </p:cNvPr>
          <p:cNvGrpSpPr/>
          <p:nvPr/>
        </p:nvGrpSpPr>
        <p:grpSpPr>
          <a:xfrm rot="-10800000">
            <a:off x="931487" y="3436560"/>
            <a:ext cx="3924035" cy="2029361"/>
            <a:chOff x="0" y="0"/>
            <a:chExt cx="6506548" cy="336493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986E166-EF5E-B052-3CAF-A490B01D0125}"/>
                </a:ext>
              </a:extLst>
            </p:cNvPr>
            <p:cNvSpPr/>
            <p:nvPr/>
          </p:nvSpPr>
          <p:spPr>
            <a:xfrm>
              <a:off x="0" y="0"/>
              <a:ext cx="6506549" cy="3364939"/>
            </a:xfrm>
            <a:custGeom>
              <a:avLst/>
              <a:gdLst/>
              <a:ahLst/>
              <a:cxnLst/>
              <a:rect l="l" t="t" r="r" b="b"/>
              <a:pathLst>
                <a:path w="6506549" h="3364939">
                  <a:moveTo>
                    <a:pt x="620174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060139"/>
                  </a:lnTo>
                  <a:cubicBezTo>
                    <a:pt x="0" y="3229049"/>
                    <a:pt x="135890" y="3364939"/>
                    <a:pt x="304800" y="3364939"/>
                  </a:cubicBezTo>
                  <a:lnTo>
                    <a:pt x="6201749" y="3364939"/>
                  </a:lnTo>
                  <a:cubicBezTo>
                    <a:pt x="6370658" y="3364939"/>
                    <a:pt x="6506549" y="3229049"/>
                    <a:pt x="6506549" y="3060139"/>
                  </a:cubicBezTo>
                  <a:lnTo>
                    <a:pt x="6506549" y="304800"/>
                  </a:lnTo>
                  <a:cubicBezTo>
                    <a:pt x="6506549" y="135890"/>
                    <a:pt x="6370658" y="0"/>
                    <a:pt x="6201749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>
            <a:extLst>
              <a:ext uri="{FF2B5EF4-FFF2-40B4-BE49-F238E27FC236}">
                <a16:creationId xmlns:a16="http://schemas.microsoft.com/office/drawing/2014/main" id="{084111B4-EAD1-14D9-59D4-BE5BD86EE989}"/>
              </a:ext>
            </a:extLst>
          </p:cNvPr>
          <p:cNvSpPr/>
          <p:nvPr/>
        </p:nvSpPr>
        <p:spPr>
          <a:xfrm>
            <a:off x="5431533" y="1028700"/>
            <a:ext cx="11484867" cy="8613650"/>
          </a:xfrm>
          <a:custGeom>
            <a:avLst/>
            <a:gdLst/>
            <a:ahLst/>
            <a:cxnLst/>
            <a:rect l="l" t="t" r="r" b="b"/>
            <a:pathLst>
              <a:path w="11484867" h="8613650">
                <a:moveTo>
                  <a:pt x="0" y="0"/>
                </a:moveTo>
                <a:lnTo>
                  <a:pt x="11484866" y="0"/>
                </a:lnTo>
                <a:lnTo>
                  <a:pt x="11484866" y="8613650"/>
                </a:lnTo>
                <a:lnTo>
                  <a:pt x="0" y="86136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D3C6CAF-600A-F903-040C-26029023DD03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B8EAEFA-846C-12AE-EF79-AA1C6E6B96BB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29F4620-E3F0-0EF6-869A-456F1F499644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5D3374A-DA57-9F53-7341-3FD5BFF9C6DC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CED10815-1A1B-3CF5-1091-F1DB3918E22F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492B587-B740-A939-20A1-7D6BC7AA2ED1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CB1857A-2E66-10B4-5858-72661D8DA694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B6501AD-B33D-1AB9-2914-E3C58051814E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30C15DBB-9C95-1DF4-737F-9EDB3F0BE9B1}"/>
              </a:ext>
            </a:extLst>
          </p:cNvPr>
          <p:cNvSpPr txBox="1"/>
          <p:nvPr/>
        </p:nvSpPr>
        <p:spPr>
          <a:xfrm>
            <a:off x="9448800" y="7972212"/>
            <a:ext cx="5086374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Zeng+2019, Chen &amp; Rogers 2016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D440075-B502-7F97-49C9-787861A75A8A}"/>
              </a:ext>
            </a:extLst>
          </p:cNvPr>
          <p:cNvGrpSpPr/>
          <p:nvPr/>
        </p:nvGrpSpPr>
        <p:grpSpPr>
          <a:xfrm rot="-10800000">
            <a:off x="522113" y="6185375"/>
            <a:ext cx="4782128" cy="2778595"/>
            <a:chOff x="0" y="0"/>
            <a:chExt cx="7929376" cy="3314984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4D29EC7-14F8-76E9-0F0C-E4779C10243C}"/>
                </a:ext>
              </a:extLst>
            </p:cNvPr>
            <p:cNvSpPr/>
            <p:nvPr/>
          </p:nvSpPr>
          <p:spPr>
            <a:xfrm>
              <a:off x="0" y="0"/>
              <a:ext cx="7929376" cy="3314984"/>
            </a:xfrm>
            <a:custGeom>
              <a:avLst/>
              <a:gdLst/>
              <a:ahLst/>
              <a:cxnLst/>
              <a:rect l="l" t="t" r="r" b="b"/>
              <a:pathLst>
                <a:path w="7929376" h="3314984">
                  <a:moveTo>
                    <a:pt x="762457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010184"/>
                  </a:lnTo>
                  <a:cubicBezTo>
                    <a:pt x="0" y="3179094"/>
                    <a:pt x="135890" y="3314984"/>
                    <a:pt x="304800" y="3314984"/>
                  </a:cubicBezTo>
                  <a:lnTo>
                    <a:pt x="7624576" y="3314984"/>
                  </a:lnTo>
                  <a:cubicBezTo>
                    <a:pt x="7793486" y="3314984"/>
                    <a:pt x="7929376" y="3179094"/>
                    <a:pt x="7929376" y="3010184"/>
                  </a:cubicBezTo>
                  <a:lnTo>
                    <a:pt x="7929376" y="304800"/>
                  </a:lnTo>
                  <a:cubicBezTo>
                    <a:pt x="7929376" y="135890"/>
                    <a:pt x="7793486" y="0"/>
                    <a:pt x="7624576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9ECAE72B-6F10-640E-D15B-2980B12A543B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61D56F1-6679-8197-06EC-A93AB6037419}"/>
              </a:ext>
            </a:extLst>
          </p:cNvPr>
          <p:cNvSpPr txBox="1"/>
          <p:nvPr/>
        </p:nvSpPr>
        <p:spPr>
          <a:xfrm>
            <a:off x="1072815" y="3602522"/>
            <a:ext cx="3641375" cy="172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spc="33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38 stars hosting 52 planets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E3BEEA8-40CB-6802-5CBB-A7DCD0EA53C3}"/>
              </a:ext>
            </a:extLst>
          </p:cNvPr>
          <p:cNvSpPr txBox="1"/>
          <p:nvPr/>
        </p:nvSpPr>
        <p:spPr>
          <a:xfrm>
            <a:off x="634697" y="6362700"/>
            <a:ext cx="4517616" cy="113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spc="33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PlanetS database Parc+2024: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29536B25-A914-463A-8B74-6C011E495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669" y="7972212"/>
            <a:ext cx="4031438" cy="1195112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5B7ECD03-19E6-3B17-98E9-00ABDA133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6489" y="7353300"/>
            <a:ext cx="3513377" cy="1105455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817AB14C-EE19-EB79-93BA-3AA95DDA7610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25" name="TextBox 51">
            <a:extLst>
              <a:ext uri="{FF2B5EF4-FFF2-40B4-BE49-F238E27FC236}">
                <a16:creationId xmlns:a16="http://schemas.microsoft.com/office/drawing/2014/main" id="{B3D27CF6-E126-075E-A543-1EBBFC555B5A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F96BB0C5-35A8-8CCE-22D8-8002EB9F7E00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Sample Selection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B042B68E-C4E0-5B11-C22C-E1F3838D6580}"/>
              </a:ext>
            </a:extLst>
          </p:cNvPr>
          <p:cNvSpPr txBox="1"/>
          <p:nvPr/>
        </p:nvSpPr>
        <p:spPr>
          <a:xfrm>
            <a:off x="13842817" y="9095722"/>
            <a:ext cx="419137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6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Turner+ (in prep.)</a:t>
            </a: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CF44F625-A752-22FB-2741-54AE8FEFBC34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6/10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E23CA8F1-25F9-814A-5F5F-BE44C142840D}"/>
              </a:ext>
            </a:extLst>
          </p:cNvPr>
          <p:cNvGrpSpPr/>
          <p:nvPr/>
        </p:nvGrpSpPr>
        <p:grpSpPr>
          <a:xfrm rot="-10800000">
            <a:off x="1061697" y="1756982"/>
            <a:ext cx="3604551" cy="883804"/>
            <a:chOff x="0" y="0"/>
            <a:chExt cx="6506548" cy="3364939"/>
          </a:xfrm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C358C5D4-EECB-D294-E7AB-0DDAE2267CA5}"/>
                </a:ext>
              </a:extLst>
            </p:cNvPr>
            <p:cNvSpPr/>
            <p:nvPr/>
          </p:nvSpPr>
          <p:spPr>
            <a:xfrm>
              <a:off x="0" y="0"/>
              <a:ext cx="6506549" cy="3364939"/>
            </a:xfrm>
            <a:custGeom>
              <a:avLst/>
              <a:gdLst/>
              <a:ahLst/>
              <a:cxnLst/>
              <a:rect l="l" t="t" r="r" b="b"/>
              <a:pathLst>
                <a:path w="6506549" h="3364939">
                  <a:moveTo>
                    <a:pt x="620174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060139"/>
                  </a:lnTo>
                  <a:cubicBezTo>
                    <a:pt x="0" y="3229049"/>
                    <a:pt x="135890" y="3364939"/>
                    <a:pt x="304800" y="3364939"/>
                  </a:cubicBezTo>
                  <a:lnTo>
                    <a:pt x="6201749" y="3364939"/>
                  </a:lnTo>
                  <a:cubicBezTo>
                    <a:pt x="6370658" y="3364939"/>
                    <a:pt x="6506549" y="3229049"/>
                    <a:pt x="6506549" y="3060139"/>
                  </a:cubicBezTo>
                  <a:lnTo>
                    <a:pt x="6506549" y="304800"/>
                  </a:lnTo>
                  <a:cubicBezTo>
                    <a:pt x="6506549" y="135890"/>
                    <a:pt x="6370658" y="0"/>
                    <a:pt x="6201749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TextBox 19">
            <a:extLst>
              <a:ext uri="{FF2B5EF4-FFF2-40B4-BE49-F238E27FC236}">
                <a16:creationId xmlns:a16="http://schemas.microsoft.com/office/drawing/2014/main" id="{EE738BC8-4BEA-2F40-BABC-AE43D70CDB83}"/>
              </a:ext>
            </a:extLst>
          </p:cNvPr>
          <p:cNvSpPr txBox="1"/>
          <p:nvPr/>
        </p:nvSpPr>
        <p:spPr>
          <a:xfrm>
            <a:off x="1043284" y="1921606"/>
            <a:ext cx="3641375" cy="5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spc="33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homogeneity</a:t>
            </a:r>
          </a:p>
        </p:txBody>
      </p:sp>
    </p:spTree>
    <p:extLst>
      <p:ext uri="{BB962C8B-B14F-4D97-AF65-F5344CB8AC3E}">
        <p14:creationId xmlns:p14="http://schemas.microsoft.com/office/powerpoint/2010/main" val="426565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275340" y="4164156"/>
            <a:ext cx="13719881" cy="1583063"/>
          </a:xfrm>
          <a:custGeom>
            <a:avLst/>
            <a:gdLst/>
            <a:ahLst/>
            <a:cxnLst/>
            <a:rect l="l" t="t" r="r" b="b"/>
            <a:pathLst>
              <a:path w="13719881" h="1583063">
                <a:moveTo>
                  <a:pt x="0" y="0"/>
                </a:moveTo>
                <a:lnTo>
                  <a:pt x="13719881" y="0"/>
                </a:lnTo>
                <a:lnTo>
                  <a:pt x="13719881" y="1583063"/>
                </a:lnTo>
                <a:lnTo>
                  <a:pt x="0" y="15830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EF869EF6-3D13-D004-F4DA-ECB1AAA6BEBB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03F2E5F7-C68C-10B7-FF89-DEF3BBE07C6C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Stellar Iron Mass Fraction</a:t>
            </a:r>
          </a:p>
        </p:txBody>
      </p:sp>
      <p:sp>
        <p:nvSpPr>
          <p:cNvPr id="16" name="TextBox 50">
            <a:extLst>
              <a:ext uri="{FF2B5EF4-FFF2-40B4-BE49-F238E27FC236}">
                <a16:creationId xmlns:a16="http://schemas.microsoft.com/office/drawing/2014/main" id="{11E12471-8051-9E4E-B38E-6937556BB28D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7/10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770463" y="1357925"/>
            <a:ext cx="8747074" cy="7292873"/>
          </a:xfrm>
          <a:custGeom>
            <a:avLst/>
            <a:gdLst/>
            <a:ahLst/>
            <a:cxnLst/>
            <a:rect l="l" t="t" r="r" b="b"/>
            <a:pathLst>
              <a:path w="8747074" h="7292873">
                <a:moveTo>
                  <a:pt x="0" y="0"/>
                </a:moveTo>
                <a:lnTo>
                  <a:pt x="8747074" y="0"/>
                </a:lnTo>
                <a:lnTo>
                  <a:pt x="8747074" y="7292873"/>
                </a:lnTo>
                <a:lnTo>
                  <a:pt x="0" y="7292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48314" y="8662683"/>
            <a:ext cx="4191371" cy="42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spc="25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Stellar composition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38400" y="4551458"/>
            <a:ext cx="2332063" cy="858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b="1" spc="25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Planetary composition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7" name="TextBox 51">
            <a:extLst>
              <a:ext uri="{FF2B5EF4-FFF2-40B4-BE49-F238E27FC236}">
                <a16:creationId xmlns:a16="http://schemas.microsoft.com/office/drawing/2014/main" id="{13A02E04-4F59-BE0D-B93E-7DC4499BDBD0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7155CACE-4102-9598-A561-2590DEDB1CCF}"/>
              </a:ext>
            </a:extLst>
          </p:cNvPr>
          <p:cNvSpPr txBox="1"/>
          <p:nvPr/>
        </p:nvSpPr>
        <p:spPr>
          <a:xfrm>
            <a:off x="13271679" y="9095722"/>
            <a:ext cx="476251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6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Adibekyan+21</a:t>
            </a: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607F8B46-6418-428E-5910-BBAE990B38C8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Other Studies</a:t>
            </a: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E89E280D-25EF-C1B6-EB5C-38236D9F3407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8/10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1759" y="1078567"/>
            <a:ext cx="11212001" cy="8409001"/>
          </a:xfrm>
          <a:custGeom>
            <a:avLst/>
            <a:gdLst/>
            <a:ahLst/>
            <a:cxnLst/>
            <a:rect l="l" t="t" r="r" b="b"/>
            <a:pathLst>
              <a:path w="11212001" h="8409001">
                <a:moveTo>
                  <a:pt x="0" y="0"/>
                </a:moveTo>
                <a:lnTo>
                  <a:pt x="11212000" y="0"/>
                </a:lnTo>
                <a:lnTo>
                  <a:pt x="11212000" y="8409001"/>
                </a:lnTo>
                <a:lnTo>
                  <a:pt x="0" y="8409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CE60B076-ECB1-0B05-6B36-1A81F2D79717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BA8D5715-7F0C-FE09-6AE9-8D0E9D2B7DE8}"/>
              </a:ext>
            </a:extLst>
          </p:cNvPr>
          <p:cNvSpPr txBox="1"/>
          <p:nvPr/>
        </p:nvSpPr>
        <p:spPr>
          <a:xfrm>
            <a:off x="5586836" y="145477"/>
            <a:ext cx="7096888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Planetary vs. Stellar Composition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020B6169-8574-D7F8-4D80-EB8B9DA8ACDE}"/>
              </a:ext>
            </a:extLst>
          </p:cNvPr>
          <p:cNvSpPr txBox="1"/>
          <p:nvPr/>
        </p:nvSpPr>
        <p:spPr>
          <a:xfrm>
            <a:off x="13842817" y="9095722"/>
            <a:ext cx="419137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6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Turner+ (in prep.)</a:t>
            </a:r>
          </a:p>
        </p:txBody>
      </p:sp>
      <p:sp>
        <p:nvSpPr>
          <p:cNvPr id="18" name="TextBox 50">
            <a:extLst>
              <a:ext uri="{FF2B5EF4-FFF2-40B4-BE49-F238E27FC236}">
                <a16:creationId xmlns:a16="http://schemas.microsoft.com/office/drawing/2014/main" id="{0630B3A3-3083-9B4F-59DD-F247F424C7B7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9/10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1759" y="1078567"/>
            <a:ext cx="11212001" cy="8409001"/>
          </a:xfrm>
          <a:custGeom>
            <a:avLst/>
            <a:gdLst/>
            <a:ahLst/>
            <a:cxnLst/>
            <a:rect l="l" t="t" r="r" b="b"/>
            <a:pathLst>
              <a:path w="11212001" h="8409001">
                <a:moveTo>
                  <a:pt x="0" y="0"/>
                </a:moveTo>
                <a:lnTo>
                  <a:pt x="11212000" y="0"/>
                </a:lnTo>
                <a:lnTo>
                  <a:pt x="11212000" y="8409001"/>
                </a:lnTo>
                <a:lnTo>
                  <a:pt x="0" y="8409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303DAED4-B5E4-6AE3-7025-C0616FFC46A2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5069EBA0-5098-5E3F-2FA7-85647A70090E}"/>
              </a:ext>
            </a:extLst>
          </p:cNvPr>
          <p:cNvSpPr txBox="1"/>
          <p:nvPr/>
        </p:nvSpPr>
        <p:spPr>
          <a:xfrm>
            <a:off x="5586836" y="145477"/>
            <a:ext cx="7096888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Planetary vs. Stellar Composition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3989DB26-DD98-E1CE-AC3C-1101254903A2}"/>
              </a:ext>
            </a:extLst>
          </p:cNvPr>
          <p:cNvSpPr txBox="1"/>
          <p:nvPr/>
        </p:nvSpPr>
        <p:spPr>
          <a:xfrm>
            <a:off x="13842817" y="9095722"/>
            <a:ext cx="419137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6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Turner+ (in prep.)</a:t>
            </a: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06882625-CF44-CDA9-9EA1-A174AA32E054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9/10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756110" y="4290972"/>
            <a:ext cx="1705057" cy="170505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467570" y="3002432"/>
            <a:ext cx="4282136" cy="428213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13822" y="3848684"/>
            <a:ext cx="2589632" cy="258963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dash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866963" y="3848684"/>
            <a:ext cx="306394" cy="30639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8A5D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580487" y="3059821"/>
            <a:ext cx="4244040" cy="4205458"/>
          </a:xfrm>
          <a:custGeom>
            <a:avLst/>
            <a:gdLst/>
            <a:ahLst/>
            <a:cxnLst/>
            <a:rect l="l" t="t" r="r" b="b"/>
            <a:pathLst>
              <a:path w="4244040" h="4205458">
                <a:moveTo>
                  <a:pt x="0" y="0"/>
                </a:moveTo>
                <a:lnTo>
                  <a:pt x="4244040" y="0"/>
                </a:lnTo>
                <a:lnTo>
                  <a:pt x="4244040" y="4205458"/>
                </a:lnTo>
                <a:lnTo>
                  <a:pt x="0" y="42054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AutoShape 23"/>
          <p:cNvSpPr/>
          <p:nvPr/>
        </p:nvSpPr>
        <p:spPr>
          <a:xfrm>
            <a:off x="5196002" y="5143500"/>
            <a:ext cx="1482429" cy="0"/>
          </a:xfrm>
          <a:prstGeom prst="line">
            <a:avLst/>
          </a:prstGeom>
          <a:ln w="57150" cap="rnd">
            <a:solidFill>
              <a:srgbClr val="68495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  <p:sp>
        <p:nvSpPr>
          <p:cNvPr id="24" name="AutoShape 24"/>
          <p:cNvSpPr/>
          <p:nvPr/>
        </p:nvSpPr>
        <p:spPr>
          <a:xfrm>
            <a:off x="11613666" y="5162550"/>
            <a:ext cx="1482429" cy="0"/>
          </a:xfrm>
          <a:prstGeom prst="line">
            <a:avLst/>
          </a:prstGeom>
          <a:ln w="57150" cap="rnd">
            <a:solidFill>
              <a:srgbClr val="68495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0" name="Group 40"/>
          <p:cNvGrpSpPr/>
          <p:nvPr/>
        </p:nvGrpSpPr>
        <p:grpSpPr>
          <a:xfrm>
            <a:off x="16346264" y="5228802"/>
            <a:ext cx="189136" cy="189136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994834" y="6542096"/>
            <a:ext cx="422640" cy="422640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5DDD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Planet Formation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15295217" y="4830079"/>
            <a:ext cx="626841" cy="626841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FB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57" name="TextBox 50">
            <a:extLst>
              <a:ext uri="{FF2B5EF4-FFF2-40B4-BE49-F238E27FC236}">
                <a16:creationId xmlns:a16="http://schemas.microsoft.com/office/drawing/2014/main" id="{8B1511A8-39ED-35C3-AFBA-6565CBC55639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1/10</a:t>
            </a:r>
          </a:p>
        </p:txBody>
      </p:sp>
      <p:grpSp>
        <p:nvGrpSpPr>
          <p:cNvPr id="58" name="Group 25">
            <a:extLst>
              <a:ext uri="{FF2B5EF4-FFF2-40B4-BE49-F238E27FC236}">
                <a16:creationId xmlns:a16="http://schemas.microsoft.com/office/drawing/2014/main" id="{F6F670B7-CE00-BB65-FA49-78BB31E820E4}"/>
              </a:ext>
            </a:extLst>
          </p:cNvPr>
          <p:cNvGrpSpPr/>
          <p:nvPr/>
        </p:nvGrpSpPr>
        <p:grpSpPr>
          <a:xfrm>
            <a:off x="7045809" y="3045309"/>
            <a:ext cx="4196382" cy="4196382"/>
            <a:chOff x="0" y="0"/>
            <a:chExt cx="812800" cy="812800"/>
          </a:xfrm>
        </p:grpSpPr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F456EB4C-5C8E-201D-4154-5ED3819F2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49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27">
              <a:extLst>
                <a:ext uri="{FF2B5EF4-FFF2-40B4-BE49-F238E27FC236}">
                  <a16:creationId xmlns:a16="http://schemas.microsoft.com/office/drawing/2014/main" id="{ECEF522E-5ABD-FB41-632B-DA2FCFF28B7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1" name="Group 28">
            <a:extLst>
              <a:ext uri="{FF2B5EF4-FFF2-40B4-BE49-F238E27FC236}">
                <a16:creationId xmlns:a16="http://schemas.microsoft.com/office/drawing/2014/main" id="{452C7A1B-2B65-2E8B-02EF-AFD04B5C1DF7}"/>
              </a:ext>
            </a:extLst>
          </p:cNvPr>
          <p:cNvGrpSpPr/>
          <p:nvPr/>
        </p:nvGrpSpPr>
        <p:grpSpPr>
          <a:xfrm>
            <a:off x="7561948" y="3561448"/>
            <a:ext cx="3164103" cy="3164103"/>
            <a:chOff x="0" y="0"/>
            <a:chExt cx="812800" cy="812800"/>
          </a:xfrm>
        </p:grpSpPr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840CCCD4-29FD-540F-4500-CDBD4E7C1E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8F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TextBox 30">
              <a:extLst>
                <a:ext uri="{FF2B5EF4-FFF2-40B4-BE49-F238E27FC236}">
                  <a16:creationId xmlns:a16="http://schemas.microsoft.com/office/drawing/2014/main" id="{91D2BC69-1D5C-118C-2222-8A9F1D74314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4" name="Group 31">
            <a:extLst>
              <a:ext uri="{FF2B5EF4-FFF2-40B4-BE49-F238E27FC236}">
                <a16:creationId xmlns:a16="http://schemas.microsoft.com/office/drawing/2014/main" id="{608459DC-CA85-3437-BB41-870D35BB27FF}"/>
              </a:ext>
            </a:extLst>
          </p:cNvPr>
          <p:cNvGrpSpPr/>
          <p:nvPr/>
        </p:nvGrpSpPr>
        <p:grpSpPr>
          <a:xfrm>
            <a:off x="7888626" y="3888126"/>
            <a:ext cx="2510748" cy="2510748"/>
            <a:chOff x="0" y="0"/>
            <a:chExt cx="812800" cy="812800"/>
          </a:xfrm>
        </p:grpSpPr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2F065FBA-8776-012E-BFE2-5F8A8F09C8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495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TextBox 33">
              <a:extLst>
                <a:ext uri="{FF2B5EF4-FFF2-40B4-BE49-F238E27FC236}">
                  <a16:creationId xmlns:a16="http://schemas.microsoft.com/office/drawing/2014/main" id="{3B83C4AB-3213-7981-9245-FC7DFD34C25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67" name="Group 34">
            <a:extLst>
              <a:ext uri="{FF2B5EF4-FFF2-40B4-BE49-F238E27FC236}">
                <a16:creationId xmlns:a16="http://schemas.microsoft.com/office/drawing/2014/main" id="{E8A802C9-860E-80B4-DC1F-918E43201483}"/>
              </a:ext>
            </a:extLst>
          </p:cNvPr>
          <p:cNvGrpSpPr/>
          <p:nvPr/>
        </p:nvGrpSpPr>
        <p:grpSpPr>
          <a:xfrm>
            <a:off x="8593015" y="4601234"/>
            <a:ext cx="1084531" cy="1084531"/>
            <a:chOff x="0" y="0"/>
            <a:chExt cx="812800" cy="812800"/>
          </a:xfrm>
        </p:grpSpPr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01FEEA1B-6CFC-3DDB-9A4E-6DBC575BBE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8F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TextBox 36">
              <a:extLst>
                <a:ext uri="{FF2B5EF4-FFF2-40B4-BE49-F238E27FC236}">
                  <a16:creationId xmlns:a16="http://schemas.microsoft.com/office/drawing/2014/main" id="{B142547C-2F1C-69DB-C182-E0C078F7E81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70" name="Group 37">
            <a:extLst>
              <a:ext uri="{FF2B5EF4-FFF2-40B4-BE49-F238E27FC236}">
                <a16:creationId xmlns:a16="http://schemas.microsoft.com/office/drawing/2014/main" id="{4ED90EE2-E7EC-D37F-044A-D0048B1B0634}"/>
              </a:ext>
            </a:extLst>
          </p:cNvPr>
          <p:cNvGrpSpPr/>
          <p:nvPr/>
        </p:nvGrpSpPr>
        <p:grpSpPr>
          <a:xfrm>
            <a:off x="8830579" y="4830079"/>
            <a:ext cx="626841" cy="626841"/>
            <a:chOff x="0" y="0"/>
            <a:chExt cx="812800" cy="812800"/>
          </a:xfrm>
        </p:grpSpPr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47972837-5690-B40F-2F1F-00215B44466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99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TextBox 39">
              <a:extLst>
                <a:ext uri="{FF2B5EF4-FFF2-40B4-BE49-F238E27FC236}">
                  <a16:creationId xmlns:a16="http://schemas.microsoft.com/office/drawing/2014/main" id="{6F1DDF67-B739-D9D8-43C4-17DE72BDF84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73" name="AutoShape 46">
            <a:extLst>
              <a:ext uri="{FF2B5EF4-FFF2-40B4-BE49-F238E27FC236}">
                <a16:creationId xmlns:a16="http://schemas.microsoft.com/office/drawing/2014/main" id="{001B3116-2488-BB57-189E-BC62234AA9D5}"/>
              </a:ext>
            </a:extLst>
          </p:cNvPr>
          <p:cNvSpPr/>
          <p:nvPr/>
        </p:nvSpPr>
        <p:spPr>
          <a:xfrm flipH="1">
            <a:off x="3779394" y="3454464"/>
            <a:ext cx="848077" cy="848077"/>
          </a:xfrm>
          <a:prstGeom prst="line">
            <a:avLst/>
          </a:prstGeom>
          <a:ln w="76200" cap="rnd">
            <a:solidFill>
              <a:srgbClr val="CDB7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  <p:sp>
        <p:nvSpPr>
          <p:cNvPr id="74" name="AutoShape 47">
            <a:extLst>
              <a:ext uri="{FF2B5EF4-FFF2-40B4-BE49-F238E27FC236}">
                <a16:creationId xmlns:a16="http://schemas.microsoft.com/office/drawing/2014/main" id="{D5800460-D99F-25EF-7E87-85BD6B25F3FA}"/>
              </a:ext>
            </a:extLst>
          </p:cNvPr>
          <p:cNvSpPr/>
          <p:nvPr/>
        </p:nvSpPr>
        <p:spPr>
          <a:xfrm flipH="1" flipV="1">
            <a:off x="3804742" y="5955759"/>
            <a:ext cx="848077" cy="848077"/>
          </a:xfrm>
          <a:prstGeom prst="line">
            <a:avLst/>
          </a:prstGeom>
          <a:ln w="76200" cap="rnd">
            <a:solidFill>
              <a:srgbClr val="CDB7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  <p:sp>
        <p:nvSpPr>
          <p:cNvPr id="75" name="AutoShape 48">
            <a:extLst>
              <a:ext uri="{FF2B5EF4-FFF2-40B4-BE49-F238E27FC236}">
                <a16:creationId xmlns:a16="http://schemas.microsoft.com/office/drawing/2014/main" id="{EEF7541D-E2D4-879D-B840-C054EDD9A7ED}"/>
              </a:ext>
            </a:extLst>
          </p:cNvPr>
          <p:cNvSpPr/>
          <p:nvPr/>
        </p:nvSpPr>
        <p:spPr>
          <a:xfrm>
            <a:off x="931892" y="3453014"/>
            <a:ext cx="848077" cy="848077"/>
          </a:xfrm>
          <a:prstGeom prst="line">
            <a:avLst/>
          </a:prstGeom>
          <a:ln w="76200" cap="rnd">
            <a:solidFill>
              <a:srgbClr val="CDB7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  <p:sp>
        <p:nvSpPr>
          <p:cNvPr id="76" name="AutoShape 49">
            <a:extLst>
              <a:ext uri="{FF2B5EF4-FFF2-40B4-BE49-F238E27FC236}">
                <a16:creationId xmlns:a16="http://schemas.microsoft.com/office/drawing/2014/main" id="{73570F55-B399-868D-861F-744E370C4BAD}"/>
              </a:ext>
            </a:extLst>
          </p:cNvPr>
          <p:cNvSpPr/>
          <p:nvPr/>
        </p:nvSpPr>
        <p:spPr>
          <a:xfrm flipV="1">
            <a:off x="914993" y="5972658"/>
            <a:ext cx="848077" cy="848077"/>
          </a:xfrm>
          <a:prstGeom prst="line">
            <a:avLst/>
          </a:prstGeom>
          <a:ln w="76200" cap="rnd">
            <a:solidFill>
              <a:srgbClr val="CDB7C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2FC82-E816-2E7D-0DD0-5E0BB098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27C958D-27F6-076A-8BB4-D6D3AD33631D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4518F9A-9BBB-CAD3-577A-3BE4DF2AA2C1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BFF85DF-122E-AA99-D0B5-A9D07437AA38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EBAB09A-FFD6-DCF7-4921-D2E24A605572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D44CE4B1-F343-BD5D-A2A1-852BEF55A0E9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BFEA248-2113-308A-4816-6F83558D3B90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612F356-68A7-5E36-D9FD-A5A5ABD535F2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13901F1-F1A8-4BF0-92EF-FC54A9FCF7C1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4007D5D-ECF1-AD7D-6BE0-AC6FB0B9E97E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053B8E7-AC9E-F625-2942-1AD69BD309F5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5" name="TextBox 51">
            <a:extLst>
              <a:ext uri="{FF2B5EF4-FFF2-40B4-BE49-F238E27FC236}">
                <a16:creationId xmlns:a16="http://schemas.microsoft.com/office/drawing/2014/main" id="{0FB02917-7277-597D-660C-92FB3D6F6B7D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EAEA94BF-2C9E-E6DC-561D-2E03B0B466E0}"/>
              </a:ext>
            </a:extLst>
          </p:cNvPr>
          <p:cNvGrpSpPr/>
          <p:nvPr/>
        </p:nvGrpSpPr>
        <p:grpSpPr>
          <a:xfrm rot="-10800000">
            <a:off x="609600" y="4533900"/>
            <a:ext cx="5791200" cy="2590800"/>
            <a:chOff x="0" y="0"/>
            <a:chExt cx="6506548" cy="3364939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20F8407D-41D9-A4FB-E36E-A51397A4DC47}"/>
                </a:ext>
              </a:extLst>
            </p:cNvPr>
            <p:cNvSpPr/>
            <p:nvPr/>
          </p:nvSpPr>
          <p:spPr>
            <a:xfrm>
              <a:off x="0" y="0"/>
              <a:ext cx="6506549" cy="3364939"/>
            </a:xfrm>
            <a:custGeom>
              <a:avLst/>
              <a:gdLst/>
              <a:ahLst/>
              <a:cxnLst/>
              <a:rect l="l" t="t" r="r" b="b"/>
              <a:pathLst>
                <a:path w="6506549" h="3364939">
                  <a:moveTo>
                    <a:pt x="620174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060139"/>
                  </a:lnTo>
                  <a:cubicBezTo>
                    <a:pt x="0" y="3229049"/>
                    <a:pt x="135890" y="3364939"/>
                    <a:pt x="304800" y="3364939"/>
                  </a:cubicBezTo>
                  <a:lnTo>
                    <a:pt x="6201749" y="3364939"/>
                  </a:lnTo>
                  <a:cubicBezTo>
                    <a:pt x="6370658" y="3364939"/>
                    <a:pt x="6506549" y="3229049"/>
                    <a:pt x="6506549" y="3060139"/>
                  </a:cubicBezTo>
                  <a:lnTo>
                    <a:pt x="6506549" y="304800"/>
                  </a:lnTo>
                  <a:cubicBezTo>
                    <a:pt x="6506549" y="135890"/>
                    <a:pt x="6370658" y="0"/>
                    <a:pt x="6201749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9">
            <a:extLst>
              <a:ext uri="{FF2B5EF4-FFF2-40B4-BE49-F238E27FC236}">
                <a16:creationId xmlns:a16="http://schemas.microsoft.com/office/drawing/2014/main" id="{55B6EF7B-424E-5D62-6822-CF64661910FE}"/>
              </a:ext>
            </a:extLst>
          </p:cNvPr>
          <p:cNvSpPr txBox="1"/>
          <p:nvPr/>
        </p:nvSpPr>
        <p:spPr>
          <a:xfrm>
            <a:off x="838200" y="4911503"/>
            <a:ext cx="5277493" cy="1723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b="1" spc="33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Interior modelling codes such as </a:t>
            </a:r>
            <a:r>
              <a:rPr lang="en-US" sz="3300" b="1" spc="330" dirty="0" err="1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plaNETic</a:t>
            </a:r>
            <a:r>
              <a:rPr lang="en-US" sz="3300" b="1" spc="33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 (Egger+24)</a:t>
            </a: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FFF32452-9E1C-3C05-1E6E-F1007D919A52}"/>
              </a:ext>
            </a:extLst>
          </p:cNvPr>
          <p:cNvSpPr txBox="1"/>
          <p:nvPr/>
        </p:nvSpPr>
        <p:spPr>
          <a:xfrm>
            <a:off x="5586836" y="145477"/>
            <a:ext cx="7096888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Future Work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7B1825AB-80FC-AA4B-3A91-3B3FEA6842F8}"/>
              </a:ext>
            </a:extLst>
          </p:cNvPr>
          <p:cNvSpPr txBox="1"/>
          <p:nvPr/>
        </p:nvSpPr>
        <p:spPr>
          <a:xfrm>
            <a:off x="13842817" y="9095722"/>
            <a:ext cx="419137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6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Turner+ (in prep.)</a:t>
            </a: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DD244FAD-B249-6662-1DF6-C711B0E13C95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10/10</a:t>
            </a:r>
          </a:p>
        </p:txBody>
      </p:sp>
      <p:pic>
        <p:nvPicPr>
          <p:cNvPr id="23" name="Picture 22" descr="A circular diagram with different colored circles&#10;&#10;AI-generated content may be incorrect.">
            <a:extLst>
              <a:ext uri="{FF2B5EF4-FFF2-40B4-BE49-F238E27FC236}">
                <a16:creationId xmlns:a16="http://schemas.microsoft.com/office/drawing/2014/main" id="{9C8A2FFB-36F1-5D92-A8A1-0B6F06CD9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6667"/>
          <a:stretch/>
        </p:blipFill>
        <p:spPr>
          <a:xfrm>
            <a:off x="5676096" y="1200677"/>
            <a:ext cx="11486763" cy="78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4380" y="1636624"/>
            <a:ext cx="14401800" cy="6494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5400">
              <a:lnSpc>
                <a:spcPts val="5729"/>
              </a:lnSpc>
            </a:pP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The link between stellar and planetary composition is </a:t>
            </a:r>
            <a:r>
              <a:rPr lang="en-US" sz="3200" b="1" spc="409" dirty="0">
                <a:solidFill>
                  <a:srgbClr val="684957"/>
                </a:solidFill>
                <a:latin typeface="Livvic Bold"/>
                <a:ea typeface="Livvic Bold"/>
                <a:cs typeface="Livvic Bold"/>
                <a:sym typeface="Livvic Bold"/>
              </a:rPr>
              <a:t>too complex</a:t>
            </a: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 to be captured by a linear relationship.</a:t>
            </a:r>
          </a:p>
          <a:p>
            <a:pPr>
              <a:lnSpc>
                <a:spcPts val="5729"/>
              </a:lnSpc>
            </a:pPr>
            <a:endParaRPr lang="en-US" sz="3200" b="1" spc="409" dirty="0">
              <a:solidFill>
                <a:srgbClr val="684957"/>
              </a:solidFill>
              <a:latin typeface="Livvic Medium"/>
              <a:ea typeface="Livvic Medium"/>
              <a:cs typeface="Livvic Medium"/>
              <a:sym typeface="Livvic Medium"/>
            </a:endParaRPr>
          </a:p>
          <a:p>
            <a:pPr indent="-15400">
              <a:lnSpc>
                <a:spcPts val="5729"/>
              </a:lnSpc>
            </a:pPr>
            <a:r>
              <a:rPr lang="en-US" sz="3200" b="1" spc="409" dirty="0">
                <a:solidFill>
                  <a:srgbClr val="684957"/>
                </a:solidFill>
                <a:latin typeface="Livvic Bold"/>
                <a:ea typeface="Livvic Bold"/>
                <a:cs typeface="Livvic Bold"/>
                <a:sym typeface="Livvic Bold"/>
              </a:rPr>
              <a:t>Uncertainties</a:t>
            </a: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 on stellar abundances are often underestimated.</a:t>
            </a:r>
          </a:p>
          <a:p>
            <a:pPr indent="-15400">
              <a:lnSpc>
                <a:spcPts val="5729"/>
              </a:lnSpc>
            </a:pPr>
            <a:endParaRPr lang="en-US" sz="3200" b="1" spc="409" dirty="0">
              <a:solidFill>
                <a:srgbClr val="684957"/>
              </a:solidFill>
              <a:latin typeface="Livvic Medium"/>
              <a:ea typeface="Livvic Medium"/>
              <a:cs typeface="Livvic Medium"/>
              <a:sym typeface="Livvic Medium"/>
            </a:endParaRPr>
          </a:p>
          <a:p>
            <a:pPr indent="-15400">
              <a:lnSpc>
                <a:spcPts val="5729"/>
              </a:lnSpc>
            </a:pP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A </a:t>
            </a:r>
            <a:r>
              <a:rPr lang="en-US" sz="3200" b="1" spc="409" dirty="0">
                <a:solidFill>
                  <a:srgbClr val="684957"/>
                </a:solidFill>
                <a:latin typeface="Livvic Bold"/>
                <a:ea typeface="Livvic Bold"/>
                <a:cs typeface="Livvic Bold"/>
                <a:sym typeface="Livvic Bold"/>
              </a:rPr>
              <a:t>four-layer treatment </a:t>
            </a: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of planetary interiors could provide deeper insights into the connection between stellar and planetary composition.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5" name="TextBox 51">
            <a:extLst>
              <a:ext uri="{FF2B5EF4-FFF2-40B4-BE49-F238E27FC236}">
                <a16:creationId xmlns:a16="http://schemas.microsoft.com/office/drawing/2014/main" id="{4608E897-DAAA-C4E8-BF8A-9520C8ECD86D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DC65EE6B-EC87-61E3-D51A-DE6AF70C677C}"/>
              </a:ext>
            </a:extLst>
          </p:cNvPr>
          <p:cNvSpPr txBox="1"/>
          <p:nvPr/>
        </p:nvSpPr>
        <p:spPr>
          <a:xfrm>
            <a:off x="5586836" y="145477"/>
            <a:ext cx="7096888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E048F-D1A0-1C37-4175-231CD0AF4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77B6588-5449-4124-8DA8-0216C07730D1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3B48B4C-DF75-6574-183A-21AAE11DC8B7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7D83F7F-822F-847A-CBC4-C03425E30FF3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97D4AFA-8B0D-85E7-46DA-C483D5E5C5DE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621D3F4-7F3A-CB2A-389C-3034AFB889F5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5B032FD-6609-A364-BA3A-FE429AB3D084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1388597-AF95-F0E7-CBB9-D7286AF26EFC}"/>
              </a:ext>
            </a:extLst>
          </p:cNvPr>
          <p:cNvSpPr txBox="1"/>
          <p:nvPr/>
        </p:nvSpPr>
        <p:spPr>
          <a:xfrm>
            <a:off x="839026" y="1149876"/>
            <a:ext cx="9447974" cy="7956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5400">
              <a:lnSpc>
                <a:spcPts val="5729"/>
              </a:lnSpc>
            </a:pP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The link between stellar and planetary composition is </a:t>
            </a:r>
            <a:r>
              <a:rPr lang="en-US" sz="3200" b="1" spc="409" dirty="0">
                <a:solidFill>
                  <a:srgbClr val="684957"/>
                </a:solidFill>
                <a:latin typeface="Livvic Bold"/>
                <a:ea typeface="Livvic Bold"/>
                <a:cs typeface="Livvic Bold"/>
                <a:sym typeface="Livvic Bold"/>
              </a:rPr>
              <a:t>too complex</a:t>
            </a: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 to be captured by a linear relationship.</a:t>
            </a:r>
          </a:p>
          <a:p>
            <a:pPr>
              <a:lnSpc>
                <a:spcPts val="5729"/>
              </a:lnSpc>
            </a:pPr>
            <a:endParaRPr lang="en-US" sz="3200" b="1" spc="409" dirty="0">
              <a:solidFill>
                <a:srgbClr val="684957"/>
              </a:solidFill>
              <a:latin typeface="Livvic Medium"/>
              <a:ea typeface="Livvic Medium"/>
              <a:cs typeface="Livvic Medium"/>
              <a:sym typeface="Livvic Medium"/>
            </a:endParaRPr>
          </a:p>
          <a:p>
            <a:pPr indent="-15400">
              <a:lnSpc>
                <a:spcPts val="5729"/>
              </a:lnSpc>
            </a:pPr>
            <a:r>
              <a:rPr lang="en-US" sz="3200" b="1" spc="409" dirty="0">
                <a:solidFill>
                  <a:srgbClr val="684957"/>
                </a:solidFill>
                <a:latin typeface="Livvic Bold"/>
                <a:ea typeface="Livvic Bold"/>
                <a:cs typeface="Livvic Bold"/>
                <a:sym typeface="Livvic Bold"/>
              </a:rPr>
              <a:t>Uncertainties</a:t>
            </a: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 on stellar abundances are often underestimated.</a:t>
            </a:r>
          </a:p>
          <a:p>
            <a:pPr indent="-15400">
              <a:lnSpc>
                <a:spcPts val="5729"/>
              </a:lnSpc>
            </a:pPr>
            <a:endParaRPr lang="en-US" sz="3200" b="1" spc="409" dirty="0">
              <a:solidFill>
                <a:srgbClr val="684957"/>
              </a:solidFill>
              <a:latin typeface="Livvic Medium"/>
              <a:ea typeface="Livvic Medium"/>
              <a:cs typeface="Livvic Medium"/>
              <a:sym typeface="Livvic Medium"/>
            </a:endParaRPr>
          </a:p>
          <a:p>
            <a:pPr indent="-15400">
              <a:lnSpc>
                <a:spcPts val="5729"/>
              </a:lnSpc>
            </a:pP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A </a:t>
            </a:r>
            <a:r>
              <a:rPr lang="en-US" sz="3200" b="1" spc="409" dirty="0">
                <a:solidFill>
                  <a:srgbClr val="684957"/>
                </a:solidFill>
                <a:latin typeface="Livvic Bold"/>
                <a:ea typeface="Livvic Bold"/>
                <a:cs typeface="Livvic Bold"/>
                <a:sym typeface="Livvic Bold"/>
              </a:rPr>
              <a:t>four-layer treatment </a:t>
            </a:r>
            <a:r>
              <a:rPr lang="en-US" sz="3200" b="1" spc="409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of planetary interiors could provide deeper insights into the connection between stellar and planetary composition.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7C2BB15-2D7E-4CD5-B461-A5B39A70D6AB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D3F36CB-B412-CC16-2F5E-DCFAF3DF2142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4F47B28-71E3-8A02-63E8-309CCBC1DF2E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48992FE7-6C0E-DBC7-2E69-5D8C353B2050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5" name="TextBox 51">
            <a:extLst>
              <a:ext uri="{FF2B5EF4-FFF2-40B4-BE49-F238E27FC236}">
                <a16:creationId xmlns:a16="http://schemas.microsoft.com/office/drawing/2014/main" id="{AA9BAD02-AC4B-7329-A47E-34C7274C0842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C4F0C07C-1288-58B0-013D-48CFE9CBA458}"/>
              </a:ext>
            </a:extLst>
          </p:cNvPr>
          <p:cNvSpPr txBox="1"/>
          <p:nvPr/>
        </p:nvSpPr>
        <p:spPr>
          <a:xfrm>
            <a:off x="5586836" y="145477"/>
            <a:ext cx="7096888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Summary</a:t>
            </a:r>
          </a:p>
        </p:txBody>
      </p:sp>
      <p:pic>
        <p:nvPicPr>
          <p:cNvPr id="8" name="Picture 7" descr="A circular object with a qr code&#10;&#10;AI-generated content may be incorrect.">
            <a:extLst>
              <a:ext uri="{FF2B5EF4-FFF2-40B4-BE49-F238E27FC236}">
                <a16:creationId xmlns:a16="http://schemas.microsoft.com/office/drawing/2014/main" id="{7F70C7A0-2F7C-B0CB-DCE8-C43FF4DD8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332" y="3082985"/>
            <a:ext cx="4587128" cy="45871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D3C625-F592-DF42-0502-CFB4C4A862A9}"/>
              </a:ext>
            </a:extLst>
          </p:cNvPr>
          <p:cNvSpPr txBox="1"/>
          <p:nvPr/>
        </p:nvSpPr>
        <p:spPr>
          <a:xfrm>
            <a:off x="12043271" y="7836013"/>
            <a:ext cx="438925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spc="200" dirty="0">
                <a:solidFill>
                  <a:srgbClr val="684957"/>
                </a:solidFill>
                <a:latin typeface="Livvic Medium"/>
                <a:ea typeface="Livvic Medium"/>
                <a:cs typeface="Livvic Medium"/>
                <a:sym typeface="Livvic Medium"/>
              </a:rPr>
              <a:t>Turner, Eschen, Murgas et al. (submitted)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79E0B0-07B5-1A30-AAAC-E39503A979D1}"/>
              </a:ext>
            </a:extLst>
          </p:cNvPr>
          <p:cNvSpPr txBox="1"/>
          <p:nvPr/>
        </p:nvSpPr>
        <p:spPr>
          <a:xfrm>
            <a:off x="11116655" y="1409700"/>
            <a:ext cx="6242482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409" dirty="0">
                <a:solidFill>
                  <a:srgbClr val="684957"/>
                </a:solidFill>
                <a:latin typeface="Livvic Bold"/>
                <a:ea typeface="Livvic Bold"/>
                <a:cs typeface="Livvic Bold"/>
                <a:sym typeface="Livvic Bold"/>
              </a:rPr>
              <a:t>Shameless plug:</a:t>
            </a:r>
          </a:p>
          <a:p>
            <a:pPr algn="ctr">
              <a:lnSpc>
                <a:spcPts val="2800"/>
              </a:lnSpc>
            </a:pPr>
            <a:r>
              <a:rPr lang="en-GB" sz="2600" b="1" spc="200" dirty="0">
                <a:solidFill>
                  <a:srgbClr val="684957"/>
                </a:solidFill>
                <a:latin typeface="Livvic Medium"/>
                <a:cs typeface="Livvic Medium"/>
              </a:rPr>
              <a:t>The mass of the </a:t>
            </a:r>
            <a:r>
              <a:rPr lang="en-GB" sz="2600" b="1" spc="200" dirty="0" err="1">
                <a:solidFill>
                  <a:srgbClr val="684957"/>
                </a:solidFill>
                <a:latin typeface="Livvic Medium"/>
                <a:cs typeface="Livvic Medium"/>
              </a:rPr>
              <a:t>exo</a:t>
            </a:r>
            <a:r>
              <a:rPr lang="en-GB" sz="2600" b="1" spc="200" dirty="0">
                <a:solidFill>
                  <a:srgbClr val="684957"/>
                </a:solidFill>
                <a:latin typeface="Livvic Medium"/>
                <a:cs typeface="Livvic Medium"/>
              </a:rPr>
              <a:t>-Venus Gliese 12 b, as revealed by HARPS-N, ESPRESSO, and CARMENES</a:t>
            </a:r>
          </a:p>
        </p:txBody>
      </p:sp>
    </p:spTree>
    <p:extLst>
      <p:ext uri="{BB962C8B-B14F-4D97-AF65-F5344CB8AC3E}">
        <p14:creationId xmlns:p14="http://schemas.microsoft.com/office/powerpoint/2010/main" val="2008590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2AA312-1B20-7557-FE6F-068FD3BC8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7625690-2AC0-0195-D53C-B72BA0B6ADA8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E986910-701F-7039-7474-D31E651AF39B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12F6F72-BF1D-9431-BFCB-710DE71C5CB9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F8DA21F-61FF-1E43-6D62-B50EFA54044F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14C41993-C8A4-F331-1245-2EEC97F75E4B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AD376C7-D840-A8A2-16D9-C7B642DC3706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5C685DD-DF6B-D86E-5DB6-E9D08FCD41BC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65997C3-C175-6C32-DD71-293F57766DF2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B497F65-2DFD-0364-B4F9-D61FAF64FE59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945DF1E1-C958-E053-CE9B-96FECBE54C56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5" name="TextBox 51">
            <a:extLst>
              <a:ext uri="{FF2B5EF4-FFF2-40B4-BE49-F238E27FC236}">
                <a16:creationId xmlns:a16="http://schemas.microsoft.com/office/drawing/2014/main" id="{DCD2BAB2-1387-A02D-0B11-79F94F53C970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8950BA60-7B76-7DB5-61A9-B133D4C30556}"/>
              </a:ext>
            </a:extLst>
          </p:cNvPr>
          <p:cNvSpPr txBox="1"/>
          <p:nvPr/>
        </p:nvSpPr>
        <p:spPr>
          <a:xfrm>
            <a:off x="5586836" y="145477"/>
            <a:ext cx="7096888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Gliese 12 b!</a:t>
            </a:r>
          </a:p>
        </p:txBody>
      </p:sp>
      <p:pic>
        <p:nvPicPr>
          <p:cNvPr id="18" name="Picture 17" descr="A circular object with a qr code&#10;&#10;AI-generated content may be incorrect.">
            <a:extLst>
              <a:ext uri="{FF2B5EF4-FFF2-40B4-BE49-F238E27FC236}">
                <a16:creationId xmlns:a16="http://schemas.microsoft.com/office/drawing/2014/main" id="{453C8E0A-BFCE-92E0-E2EB-FCE9431B0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372" y="1609012"/>
            <a:ext cx="57531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2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C5E55-A299-405E-4484-DF9B62699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806FA8-F294-50A1-94C3-91C3F0CA544B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F7A6A68-258C-EB94-8A97-A4273A90A214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2084A2A-E447-966A-A659-1C0CD6F560EB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D384630-95BB-B150-7048-23FD2237C12A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FBE92E5-DB7A-4BC5-EE4C-381EA96E2DA8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BA2BD64-518C-6078-2E8E-AC55EEF786D0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8DC1F5A-FE2F-419C-D293-D377AB2DC4F0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1F7777A-F21A-26E0-77E1-5C6EECE985F1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802E798-DA73-BD86-40E2-785ADD5FAE14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18348BD1-1726-E7EC-21EE-FA6F4B3CC365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5" name="TextBox 51">
            <a:extLst>
              <a:ext uri="{FF2B5EF4-FFF2-40B4-BE49-F238E27FC236}">
                <a16:creationId xmlns:a16="http://schemas.microsoft.com/office/drawing/2014/main" id="{A8E5A265-5BE3-058A-35CF-4C84FC396C01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pic>
        <p:nvPicPr>
          <p:cNvPr id="14" name="Picture 13" descr="A graph of different sizes and colors&#10;&#10;AI-generated content may be incorrect.">
            <a:extLst>
              <a:ext uri="{FF2B5EF4-FFF2-40B4-BE49-F238E27FC236}">
                <a16:creationId xmlns:a16="http://schemas.microsoft.com/office/drawing/2014/main" id="{1E181AC2-10DC-A534-AD6C-25BFE8C71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18" y="1238713"/>
            <a:ext cx="10412764" cy="780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7C9CBE19-4182-3F92-E978-CCAFDE21D092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9BCDDB71-9C09-5287-E438-D2A77DE0C4C6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Sample Comparison</a:t>
            </a:r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04EBBEDA-97BB-49D3-2AD1-26AA92E693E3}"/>
              </a:ext>
            </a:extLst>
          </p:cNvPr>
          <p:cNvGrpSpPr/>
          <p:nvPr/>
        </p:nvGrpSpPr>
        <p:grpSpPr>
          <a:xfrm>
            <a:off x="7479819" y="3574373"/>
            <a:ext cx="3086100" cy="3086100"/>
            <a:chOff x="0" y="0"/>
            <a:chExt cx="812800" cy="812800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A4F8AA93-35EC-6395-F711-FC12B82AE3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32AAEC2B-35D4-F35A-E047-E9C1258CAB99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400" b="1" spc="410" dirty="0">
                  <a:solidFill>
                    <a:srgbClr val="FFFFFF"/>
                  </a:solidFill>
                  <a:latin typeface="Livvic Medium"/>
                  <a:ea typeface="Livvic Medium"/>
                  <a:cs typeface="Livvic Medium"/>
                  <a:sym typeface="Livvic Medium"/>
                </a:rPr>
                <a:t>my sample</a:t>
              </a:r>
            </a:p>
          </p:txBody>
        </p:sp>
      </p:grpSp>
      <p:sp>
        <p:nvSpPr>
          <p:cNvPr id="40" name="TextBox 50">
            <a:extLst>
              <a:ext uri="{FF2B5EF4-FFF2-40B4-BE49-F238E27FC236}">
                <a16:creationId xmlns:a16="http://schemas.microsoft.com/office/drawing/2014/main" id="{F0F68A21-3033-124C-6E6A-621D36C793B0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2/10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D5FCD-09BD-E4A6-D5DF-63EB7CA99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9DEB620-B1F9-4965-0114-34E09C3B777B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16D864A-FDF9-168E-7E9C-C9D6B53C92FB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A711981-1946-2B2E-DC50-BCB51CF2836A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453ACD9-39B9-2437-92A7-4138DEB1525A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82CD973-F77B-10C9-2014-E5EE3EF49AD6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2D79417-2D13-7BA8-D503-057A3EDE8A0D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258CE33-D66C-A240-86AB-12D440B3AF81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1272786-9B9A-083E-2EEC-32B2BB833688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B2556C5-2AD6-5A1A-D5E9-C8A50A55FABD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A4477FDD-3812-60A4-3AF3-9FA9C14219C5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6AC326F1-1864-02C9-EFFC-8A2122C60B4B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286E4206-158D-172E-7D5A-EF5691E845DE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Sample Comparison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62E62964-7B6B-CDCF-14B6-177EBC4BE183}"/>
              </a:ext>
            </a:extLst>
          </p:cNvPr>
          <p:cNvGrpSpPr/>
          <p:nvPr/>
        </p:nvGrpSpPr>
        <p:grpSpPr>
          <a:xfrm rot="-10800000">
            <a:off x="1775164" y="1985443"/>
            <a:ext cx="4861399" cy="1503026"/>
            <a:chOff x="0" y="0"/>
            <a:chExt cx="7476012" cy="2311400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B25635C4-97E5-5091-82C7-6600D31B59AE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C462F8D2-03A7-5B8D-79B6-76BDC395BEDD}"/>
              </a:ext>
            </a:extLst>
          </p:cNvPr>
          <p:cNvSpPr txBox="1"/>
          <p:nvPr/>
        </p:nvSpPr>
        <p:spPr>
          <a:xfrm>
            <a:off x="2051683" y="2291971"/>
            <a:ext cx="4418343" cy="8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homogenous</a:t>
            </a:r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33564250-10DD-C8D9-AA90-55F7530268A6}"/>
              </a:ext>
            </a:extLst>
          </p:cNvPr>
          <p:cNvGrpSpPr/>
          <p:nvPr/>
        </p:nvGrpSpPr>
        <p:grpSpPr>
          <a:xfrm>
            <a:off x="7479819" y="3574373"/>
            <a:ext cx="3086100" cy="3086100"/>
            <a:chOff x="0" y="0"/>
            <a:chExt cx="812800" cy="812800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F31BF2EE-E765-E484-1E0A-B9A6BDF55A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0C4487BB-3A94-8B1C-665E-9F7FDF731AF7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400" b="1" spc="410" dirty="0">
                  <a:solidFill>
                    <a:srgbClr val="FFFFFF"/>
                  </a:solidFill>
                  <a:latin typeface="Livvic Medium"/>
                  <a:ea typeface="Livvic Medium"/>
                  <a:cs typeface="Livvic Medium"/>
                  <a:sym typeface="Livvic Medium"/>
                </a:rPr>
                <a:t>my sample</a:t>
              </a:r>
            </a:p>
          </p:txBody>
        </p:sp>
      </p:grpSp>
      <p:sp>
        <p:nvSpPr>
          <p:cNvPr id="39" name="AutoShape 18">
            <a:extLst>
              <a:ext uri="{FF2B5EF4-FFF2-40B4-BE49-F238E27FC236}">
                <a16:creationId xmlns:a16="http://schemas.microsoft.com/office/drawing/2014/main" id="{A7993F12-CB0C-E525-EE3F-E199D502952F}"/>
              </a:ext>
            </a:extLst>
          </p:cNvPr>
          <p:cNvSpPr/>
          <p:nvPr/>
        </p:nvSpPr>
        <p:spPr>
          <a:xfrm>
            <a:off x="6223826" y="2815852"/>
            <a:ext cx="1902573" cy="1914087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E5A9C8BA-017E-DC94-6E50-80152514404C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2/10</a:t>
            </a:r>
          </a:p>
        </p:txBody>
      </p:sp>
    </p:spTree>
    <p:extLst>
      <p:ext uri="{BB962C8B-B14F-4D97-AF65-F5344CB8AC3E}">
        <p14:creationId xmlns:p14="http://schemas.microsoft.com/office/powerpoint/2010/main" val="90658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6163B-3C22-6B2C-2FBD-124D7092A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C926F245-816F-DE10-5E60-57B75A7B3DD2}"/>
              </a:ext>
            </a:extLst>
          </p:cNvPr>
          <p:cNvGrpSpPr/>
          <p:nvPr/>
        </p:nvGrpSpPr>
        <p:grpSpPr>
          <a:xfrm rot="-10800000">
            <a:off x="11277600" y="1228595"/>
            <a:ext cx="6452149" cy="3222646"/>
            <a:chOff x="0" y="0"/>
            <a:chExt cx="7476012" cy="2311400"/>
          </a:xfrm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E6CF09DE-77F2-29A6-5D57-74906FFC30A8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961019E9-6D68-D706-41F2-5FC78004F124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4436479-BA2C-915A-A02D-5DCACB0730F2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71C57EC-036B-B44F-9FE2-EDC382CBDCC8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506B9DB-97FD-20BB-4A71-B1739565F8ED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1A684F4E-AFAE-F00A-8790-DD0DB49B15F0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4015D8A-C7F7-FAE1-DBDE-28367B90A029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71CEEE9-EDE7-0258-8B0C-7917C765E1A4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EE18ECF-0E01-3C10-D5FF-AAA4A920C145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A889B2B-C943-E6D6-B442-6ED25BDA7EB8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B0ED5D67-D74E-415C-83E0-BF7DCE5E527E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B72FD8C6-5C2D-D696-24D1-CAEECFCACBAE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DF43632B-8238-0182-0886-CDD6302F9BDE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Sample Comparison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47A3C1FE-3792-4EA5-11FF-F377536B6553}"/>
              </a:ext>
            </a:extLst>
          </p:cNvPr>
          <p:cNvGrpSpPr/>
          <p:nvPr/>
        </p:nvGrpSpPr>
        <p:grpSpPr>
          <a:xfrm rot="-10800000">
            <a:off x="1775164" y="1985443"/>
            <a:ext cx="4861399" cy="1503026"/>
            <a:chOff x="0" y="0"/>
            <a:chExt cx="7476012" cy="2311400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2F68484-5848-BFAD-8E6D-B335102B0CF8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9DB386A5-7EC2-53F6-0163-4F62C0B6317E}"/>
              </a:ext>
            </a:extLst>
          </p:cNvPr>
          <p:cNvSpPr txBox="1"/>
          <p:nvPr/>
        </p:nvSpPr>
        <p:spPr>
          <a:xfrm>
            <a:off x="11534445" y="1591050"/>
            <a:ext cx="5938460" cy="2497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~65% increase in size compared to similar studies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65CE3E76-C3E9-61D1-4440-68D5E9AF135E}"/>
              </a:ext>
            </a:extLst>
          </p:cNvPr>
          <p:cNvSpPr txBox="1"/>
          <p:nvPr/>
        </p:nvSpPr>
        <p:spPr>
          <a:xfrm>
            <a:off x="2051683" y="2291971"/>
            <a:ext cx="4418343" cy="8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homogenous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9A8C300-B0B0-85ED-8BD5-1610B5DAF8CA}"/>
              </a:ext>
            </a:extLst>
          </p:cNvPr>
          <p:cNvSpPr/>
          <p:nvPr/>
        </p:nvSpPr>
        <p:spPr>
          <a:xfrm flipV="1">
            <a:off x="9022869" y="3035023"/>
            <a:ext cx="2269847" cy="2082399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63F7D255-EA23-7DB2-F3A9-C04DDD00EA52}"/>
              </a:ext>
            </a:extLst>
          </p:cNvPr>
          <p:cNvGrpSpPr/>
          <p:nvPr/>
        </p:nvGrpSpPr>
        <p:grpSpPr>
          <a:xfrm>
            <a:off x="7479819" y="3574373"/>
            <a:ext cx="3086100" cy="3086100"/>
            <a:chOff x="0" y="0"/>
            <a:chExt cx="812800" cy="812800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68C1A2FC-A61F-4044-C29A-738EBF3B75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F90287DD-83C3-4B83-6742-9937B13FD2B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400" b="1" spc="410" dirty="0">
                  <a:solidFill>
                    <a:srgbClr val="FFFFFF"/>
                  </a:solidFill>
                  <a:latin typeface="Livvic Medium"/>
                  <a:ea typeface="Livvic Medium"/>
                  <a:cs typeface="Livvic Medium"/>
                  <a:sym typeface="Livvic Medium"/>
                </a:rPr>
                <a:t>my sample</a:t>
              </a:r>
            </a:p>
          </p:txBody>
        </p:sp>
      </p:grpSp>
      <p:sp>
        <p:nvSpPr>
          <p:cNvPr id="39" name="AutoShape 18">
            <a:extLst>
              <a:ext uri="{FF2B5EF4-FFF2-40B4-BE49-F238E27FC236}">
                <a16:creationId xmlns:a16="http://schemas.microsoft.com/office/drawing/2014/main" id="{00F2638E-0A6A-75BD-BB75-6BC7BA4674FA}"/>
              </a:ext>
            </a:extLst>
          </p:cNvPr>
          <p:cNvSpPr/>
          <p:nvPr/>
        </p:nvSpPr>
        <p:spPr>
          <a:xfrm>
            <a:off x="6223826" y="2815852"/>
            <a:ext cx="1902573" cy="1914087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23E5DFA5-F0E1-E4BF-B1CC-AD9F5440F240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2/10</a:t>
            </a:r>
          </a:p>
        </p:txBody>
      </p:sp>
    </p:spTree>
    <p:extLst>
      <p:ext uri="{BB962C8B-B14F-4D97-AF65-F5344CB8AC3E}">
        <p14:creationId xmlns:p14="http://schemas.microsoft.com/office/powerpoint/2010/main" val="107032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14AFD-3F8A-BF03-BA81-6CAE0AF8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EF02C243-1392-007A-981A-BE5DDAA6BD66}"/>
              </a:ext>
            </a:extLst>
          </p:cNvPr>
          <p:cNvGrpSpPr/>
          <p:nvPr/>
        </p:nvGrpSpPr>
        <p:grpSpPr>
          <a:xfrm rot="-10800000">
            <a:off x="11277600" y="1228595"/>
            <a:ext cx="6452149" cy="3222646"/>
            <a:chOff x="0" y="0"/>
            <a:chExt cx="7476012" cy="2311400"/>
          </a:xfrm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0CA86744-BFCA-7B52-22C3-D73F3E6D8099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D54B606C-32E9-7C39-8990-BBFDF1713C9C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EBEC39A-1E0D-A36B-514A-4576E0D82A5A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622F8C1-56C5-A1CF-EEB2-0B3061B3EAC2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3E01FA4-B7AC-4D54-4A1B-E649A0A2D07C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C645C00-0379-D076-BC4E-04D30019EDE7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D6D3B3B-F797-8DC8-E020-EFCDCBDD62E5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86439BEB-2099-8F3B-753F-0B1B085323A3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D117B43-F4AE-7ACF-B2A9-53E79A1B0F94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4AFA2A4-CF1B-BB08-025A-1E3ABE6733D0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9FAC2865-F277-45A1-AE46-3AA74DEEDB2A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E428394F-A09B-76F1-70E4-28845C01C1CA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119C138D-94A5-ADF5-3AFD-1838BB44FC0A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Sample Comparison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AE93AFB3-24B8-9E53-DA36-F37342981094}"/>
              </a:ext>
            </a:extLst>
          </p:cNvPr>
          <p:cNvGrpSpPr/>
          <p:nvPr/>
        </p:nvGrpSpPr>
        <p:grpSpPr>
          <a:xfrm rot="-10800000">
            <a:off x="1775164" y="1985443"/>
            <a:ext cx="4861399" cy="1503026"/>
            <a:chOff x="0" y="0"/>
            <a:chExt cx="7476012" cy="2311400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23A0A47-5F41-B93C-7501-D152F7D220AE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4383BC9F-1EB8-7E9C-13DE-4E2D4A3BCDD7}"/>
              </a:ext>
            </a:extLst>
          </p:cNvPr>
          <p:cNvSpPr txBox="1"/>
          <p:nvPr/>
        </p:nvSpPr>
        <p:spPr>
          <a:xfrm>
            <a:off x="11534445" y="1591050"/>
            <a:ext cx="5938460" cy="2497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~65% increase in size compared to similar studies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1D2A7771-F173-E071-3640-EEAE4A0B9D1F}"/>
              </a:ext>
            </a:extLst>
          </p:cNvPr>
          <p:cNvSpPr txBox="1"/>
          <p:nvPr/>
        </p:nvSpPr>
        <p:spPr>
          <a:xfrm>
            <a:off x="2051683" y="2291971"/>
            <a:ext cx="4418343" cy="8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homogenous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6B87D709-33BC-DAC5-D498-37ED3FF80A1B}"/>
              </a:ext>
            </a:extLst>
          </p:cNvPr>
          <p:cNvSpPr/>
          <p:nvPr/>
        </p:nvSpPr>
        <p:spPr>
          <a:xfrm flipV="1">
            <a:off x="9022869" y="3035023"/>
            <a:ext cx="2269847" cy="2082399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19">
            <a:extLst>
              <a:ext uri="{FF2B5EF4-FFF2-40B4-BE49-F238E27FC236}">
                <a16:creationId xmlns:a16="http://schemas.microsoft.com/office/drawing/2014/main" id="{E119F0F4-FFC0-6D9C-47AE-5813CB208BF3}"/>
              </a:ext>
            </a:extLst>
          </p:cNvPr>
          <p:cNvSpPr/>
          <p:nvPr/>
        </p:nvSpPr>
        <p:spPr>
          <a:xfrm flipV="1">
            <a:off x="6577766" y="5154469"/>
            <a:ext cx="2411663" cy="1896857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310CF742-5B63-039D-825C-218A11507819}"/>
              </a:ext>
            </a:extLst>
          </p:cNvPr>
          <p:cNvGrpSpPr/>
          <p:nvPr/>
        </p:nvGrpSpPr>
        <p:grpSpPr>
          <a:xfrm>
            <a:off x="7479819" y="3574373"/>
            <a:ext cx="3086100" cy="3086100"/>
            <a:chOff x="0" y="0"/>
            <a:chExt cx="812800" cy="812800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8390643-88AA-D254-3C92-7FE90F1121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C8E09A74-2077-FDB8-7CCA-AB107B82B820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400" b="1" spc="410" dirty="0">
                  <a:solidFill>
                    <a:srgbClr val="FFFFFF"/>
                  </a:solidFill>
                  <a:latin typeface="Livvic Medium"/>
                  <a:ea typeface="Livvic Medium"/>
                  <a:cs typeface="Livvic Medium"/>
                  <a:sym typeface="Livvic Medium"/>
                </a:rPr>
                <a:t>my sample</a:t>
              </a: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408DC987-41F1-D57B-01F3-AB43117FF213}"/>
              </a:ext>
            </a:extLst>
          </p:cNvPr>
          <p:cNvGrpSpPr/>
          <p:nvPr/>
        </p:nvGrpSpPr>
        <p:grpSpPr>
          <a:xfrm rot="-10800000">
            <a:off x="2512596" y="6680940"/>
            <a:ext cx="4061180" cy="1503026"/>
            <a:chOff x="0" y="0"/>
            <a:chExt cx="7476012" cy="2311400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07C8B186-41B4-1110-F043-AD223144A070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9F641CDD-B0B8-8708-7765-9C869333D7FE}"/>
              </a:ext>
            </a:extLst>
          </p:cNvPr>
          <p:cNvSpPr txBox="1"/>
          <p:nvPr/>
        </p:nvSpPr>
        <p:spPr>
          <a:xfrm>
            <a:off x="2754077" y="7030330"/>
            <a:ext cx="3566525" cy="80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FGK stars</a:t>
            </a:r>
          </a:p>
        </p:txBody>
      </p:sp>
      <p:sp>
        <p:nvSpPr>
          <p:cNvPr id="39" name="AutoShape 18">
            <a:extLst>
              <a:ext uri="{FF2B5EF4-FFF2-40B4-BE49-F238E27FC236}">
                <a16:creationId xmlns:a16="http://schemas.microsoft.com/office/drawing/2014/main" id="{78686001-AD57-7D54-DE3B-C609D698E559}"/>
              </a:ext>
            </a:extLst>
          </p:cNvPr>
          <p:cNvSpPr/>
          <p:nvPr/>
        </p:nvSpPr>
        <p:spPr>
          <a:xfrm>
            <a:off x="6223826" y="2815852"/>
            <a:ext cx="1902573" cy="1914087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AA4B9EA8-7A55-711D-A603-50EB9D100575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2/10</a:t>
            </a:r>
          </a:p>
        </p:txBody>
      </p:sp>
    </p:spTree>
    <p:extLst>
      <p:ext uri="{BB962C8B-B14F-4D97-AF65-F5344CB8AC3E}">
        <p14:creationId xmlns:p14="http://schemas.microsoft.com/office/powerpoint/2010/main" val="1828383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DDFBD-A737-B82C-3939-760E9BAA7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18">
            <a:extLst>
              <a:ext uri="{FF2B5EF4-FFF2-40B4-BE49-F238E27FC236}">
                <a16:creationId xmlns:a16="http://schemas.microsoft.com/office/drawing/2014/main" id="{A4AA16E3-DF84-C6FD-5521-2CFE3597702B}"/>
              </a:ext>
            </a:extLst>
          </p:cNvPr>
          <p:cNvSpPr/>
          <p:nvPr/>
        </p:nvSpPr>
        <p:spPr>
          <a:xfrm>
            <a:off x="9175269" y="5269821"/>
            <a:ext cx="2117447" cy="1896856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E863A205-770D-0E14-563E-7B9ABBE947F1}"/>
              </a:ext>
            </a:extLst>
          </p:cNvPr>
          <p:cNvGrpSpPr/>
          <p:nvPr/>
        </p:nvGrpSpPr>
        <p:grpSpPr>
          <a:xfrm rot="-10800000">
            <a:off x="11277600" y="1228595"/>
            <a:ext cx="6452149" cy="3222646"/>
            <a:chOff x="0" y="0"/>
            <a:chExt cx="7476012" cy="2311400"/>
          </a:xfrm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FF42C16-8727-9CC2-25B5-FEB2C8C9728B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826B1516-B6AD-ED3A-DF96-52D5E8671440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8BFE2DA-F162-D087-1A46-0AD581D16050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0228BED-E379-A9AE-C0AB-04B64FC7F0B9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DEF8A63-1024-60B4-2764-CB9D0E6A6756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1A227AA3-1F94-B6C8-F37C-3A2099E94B37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EF1FB71-BAA7-92B6-8686-8D99B0F70871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2FCE8B6-BC0F-413E-C984-B6EF8819EED7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1BC19DA-DDC1-8720-9AA3-9B9549F8D966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810988B-A126-3973-D527-94A55A80D4A1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EBEE6951-3C58-F8CF-B420-2CD97A7BDE20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C63E3794-22B0-E5C6-4739-A016727BDEFE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0064F4D2-E0B7-B5A2-5820-BC2DC716DC20}"/>
              </a:ext>
            </a:extLst>
          </p:cNvPr>
          <p:cNvSpPr txBox="1"/>
          <p:nvPr/>
        </p:nvSpPr>
        <p:spPr>
          <a:xfrm>
            <a:off x="6466712" y="144506"/>
            <a:ext cx="5337135" cy="429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Sample Comparison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29FA94F9-8092-6865-BF48-139279D1062D}"/>
              </a:ext>
            </a:extLst>
          </p:cNvPr>
          <p:cNvGrpSpPr/>
          <p:nvPr/>
        </p:nvGrpSpPr>
        <p:grpSpPr>
          <a:xfrm rot="-10800000">
            <a:off x="1775164" y="1985443"/>
            <a:ext cx="4861399" cy="1503026"/>
            <a:chOff x="0" y="0"/>
            <a:chExt cx="7476012" cy="2311400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B456EC6F-06AA-2BA8-2246-FE8B8B92859C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16">
            <a:extLst>
              <a:ext uri="{FF2B5EF4-FFF2-40B4-BE49-F238E27FC236}">
                <a16:creationId xmlns:a16="http://schemas.microsoft.com/office/drawing/2014/main" id="{2BE273BD-C774-C7FD-0BEF-6BCA5C1A2859}"/>
              </a:ext>
            </a:extLst>
          </p:cNvPr>
          <p:cNvSpPr txBox="1"/>
          <p:nvPr/>
        </p:nvSpPr>
        <p:spPr>
          <a:xfrm>
            <a:off x="11534445" y="1591050"/>
            <a:ext cx="5938460" cy="2497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~65% increase in size compared to similar studies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BF42C381-7712-FAB4-DEDE-A2BC0C4C17F0}"/>
              </a:ext>
            </a:extLst>
          </p:cNvPr>
          <p:cNvSpPr txBox="1"/>
          <p:nvPr/>
        </p:nvSpPr>
        <p:spPr>
          <a:xfrm>
            <a:off x="2051683" y="2291971"/>
            <a:ext cx="4418343" cy="8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homogenous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D8B5E699-4EC8-82E9-429C-47E4BC278AFB}"/>
              </a:ext>
            </a:extLst>
          </p:cNvPr>
          <p:cNvSpPr/>
          <p:nvPr/>
        </p:nvSpPr>
        <p:spPr>
          <a:xfrm flipV="1">
            <a:off x="9022869" y="3035023"/>
            <a:ext cx="2269847" cy="2082399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AutoShape 19">
            <a:extLst>
              <a:ext uri="{FF2B5EF4-FFF2-40B4-BE49-F238E27FC236}">
                <a16:creationId xmlns:a16="http://schemas.microsoft.com/office/drawing/2014/main" id="{6D24AE54-FAE2-C09F-D70C-5700DB062B28}"/>
              </a:ext>
            </a:extLst>
          </p:cNvPr>
          <p:cNvSpPr/>
          <p:nvPr/>
        </p:nvSpPr>
        <p:spPr>
          <a:xfrm flipV="1">
            <a:off x="6577766" y="5154469"/>
            <a:ext cx="2411663" cy="1896857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B000FE5A-7D15-2384-3EB8-230437F73EFE}"/>
              </a:ext>
            </a:extLst>
          </p:cNvPr>
          <p:cNvGrpSpPr/>
          <p:nvPr/>
        </p:nvGrpSpPr>
        <p:grpSpPr>
          <a:xfrm>
            <a:off x="7479819" y="3574373"/>
            <a:ext cx="3086100" cy="3086100"/>
            <a:chOff x="0" y="0"/>
            <a:chExt cx="812800" cy="812800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0AA5340B-1299-EDE8-DC10-5655FF8E8C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F2362D95-61BF-D2CF-4154-FDCE816C6DE1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40"/>
                </a:lnSpc>
              </a:pPr>
              <a:r>
                <a:rPr lang="en-US" sz="4400" b="1" spc="410" dirty="0">
                  <a:solidFill>
                    <a:srgbClr val="FFFFFF"/>
                  </a:solidFill>
                  <a:latin typeface="Livvic Medium"/>
                  <a:ea typeface="Livvic Medium"/>
                  <a:cs typeface="Livvic Medium"/>
                  <a:sym typeface="Livvic Medium"/>
                </a:rPr>
                <a:t>my sample</a:t>
              </a:r>
            </a:p>
          </p:txBody>
        </p:sp>
      </p:grpSp>
      <p:grpSp>
        <p:nvGrpSpPr>
          <p:cNvPr id="32" name="Group 9">
            <a:extLst>
              <a:ext uri="{FF2B5EF4-FFF2-40B4-BE49-F238E27FC236}">
                <a16:creationId xmlns:a16="http://schemas.microsoft.com/office/drawing/2014/main" id="{F71F8C0F-FC1B-9532-6CC8-E81B5E944FF7}"/>
              </a:ext>
            </a:extLst>
          </p:cNvPr>
          <p:cNvGrpSpPr/>
          <p:nvPr/>
        </p:nvGrpSpPr>
        <p:grpSpPr>
          <a:xfrm rot="-10800000">
            <a:off x="11272628" y="6810323"/>
            <a:ext cx="4500771" cy="1503026"/>
            <a:chOff x="0" y="0"/>
            <a:chExt cx="7476012" cy="2311400"/>
          </a:xfrm>
        </p:grpSpPr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877AFE7B-63F8-29D2-AF28-CA366D9841D2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" name="TextBox 17">
            <a:extLst>
              <a:ext uri="{FF2B5EF4-FFF2-40B4-BE49-F238E27FC236}">
                <a16:creationId xmlns:a16="http://schemas.microsoft.com/office/drawing/2014/main" id="{1D8D0746-4220-30BA-771D-23036B4BBD3B}"/>
              </a:ext>
            </a:extLst>
          </p:cNvPr>
          <p:cNvSpPr txBox="1"/>
          <p:nvPr/>
        </p:nvSpPr>
        <p:spPr>
          <a:xfrm>
            <a:off x="11459591" y="7159712"/>
            <a:ext cx="4126844" cy="80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V &lt; 12 mag</a:t>
            </a:r>
          </a:p>
        </p:txBody>
      </p:sp>
      <p:grpSp>
        <p:nvGrpSpPr>
          <p:cNvPr id="36" name="Group 9">
            <a:extLst>
              <a:ext uri="{FF2B5EF4-FFF2-40B4-BE49-F238E27FC236}">
                <a16:creationId xmlns:a16="http://schemas.microsoft.com/office/drawing/2014/main" id="{93A72EC3-B9F6-F9F0-05DF-0FF3E3C45569}"/>
              </a:ext>
            </a:extLst>
          </p:cNvPr>
          <p:cNvGrpSpPr/>
          <p:nvPr/>
        </p:nvGrpSpPr>
        <p:grpSpPr>
          <a:xfrm rot="-10800000">
            <a:off x="2512596" y="6680940"/>
            <a:ext cx="4061180" cy="1503026"/>
            <a:chOff x="0" y="0"/>
            <a:chExt cx="7476012" cy="2311400"/>
          </a:xfrm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E94A9FCC-66DD-F19E-BDF9-DF681375587A}"/>
                </a:ext>
              </a:extLst>
            </p:cNvPr>
            <p:cNvSpPr/>
            <p:nvPr/>
          </p:nvSpPr>
          <p:spPr>
            <a:xfrm>
              <a:off x="0" y="0"/>
              <a:ext cx="7476012" cy="2311400"/>
            </a:xfrm>
            <a:custGeom>
              <a:avLst/>
              <a:gdLst/>
              <a:ahLst/>
              <a:cxnLst/>
              <a:rect l="l" t="t" r="r" b="b"/>
              <a:pathLst>
                <a:path w="7476012" h="2311400">
                  <a:moveTo>
                    <a:pt x="7171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7171212" y="2311400"/>
                  </a:lnTo>
                  <a:cubicBezTo>
                    <a:pt x="7340122" y="2311400"/>
                    <a:pt x="7476012" y="2175510"/>
                    <a:pt x="7476012" y="2006600"/>
                  </a:cubicBezTo>
                  <a:lnTo>
                    <a:pt x="7476012" y="304800"/>
                  </a:lnTo>
                  <a:cubicBezTo>
                    <a:pt x="7476012" y="135890"/>
                    <a:pt x="7340122" y="0"/>
                    <a:pt x="7171212" y="0"/>
                  </a:cubicBez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TextBox 17">
            <a:extLst>
              <a:ext uri="{FF2B5EF4-FFF2-40B4-BE49-F238E27FC236}">
                <a16:creationId xmlns:a16="http://schemas.microsoft.com/office/drawing/2014/main" id="{EE79E564-1EF0-6525-4D57-804CAB831C47}"/>
              </a:ext>
            </a:extLst>
          </p:cNvPr>
          <p:cNvSpPr txBox="1"/>
          <p:nvPr/>
        </p:nvSpPr>
        <p:spPr>
          <a:xfrm>
            <a:off x="2754077" y="7030330"/>
            <a:ext cx="3566525" cy="80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spc="48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FGK stars</a:t>
            </a:r>
          </a:p>
        </p:txBody>
      </p:sp>
      <p:sp>
        <p:nvSpPr>
          <p:cNvPr id="39" name="AutoShape 18">
            <a:extLst>
              <a:ext uri="{FF2B5EF4-FFF2-40B4-BE49-F238E27FC236}">
                <a16:creationId xmlns:a16="http://schemas.microsoft.com/office/drawing/2014/main" id="{54EFA0DC-1A14-2171-65DC-B6BBFD3FA554}"/>
              </a:ext>
            </a:extLst>
          </p:cNvPr>
          <p:cNvSpPr/>
          <p:nvPr/>
        </p:nvSpPr>
        <p:spPr>
          <a:xfrm>
            <a:off x="6223826" y="2815852"/>
            <a:ext cx="1902573" cy="1914087"/>
          </a:xfrm>
          <a:prstGeom prst="line">
            <a:avLst/>
          </a:prstGeom>
          <a:ln w="38100" cap="flat">
            <a:solidFill>
              <a:srgbClr val="6849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F819F0F3-0BA5-0AD6-7049-2949E15FCDEB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2/10</a:t>
            </a:r>
          </a:p>
        </p:txBody>
      </p:sp>
    </p:spTree>
    <p:extLst>
      <p:ext uri="{BB962C8B-B14F-4D97-AF65-F5344CB8AC3E}">
        <p14:creationId xmlns:p14="http://schemas.microsoft.com/office/powerpoint/2010/main" val="101195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756F4-B975-234A-EF8A-3100BF66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D90C54-FC51-5AA3-2861-352D511FB193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5BCB901-864E-FEC3-0C68-60EBECD9F823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91D81C2-2100-F53C-FFE0-E3955DC494BD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C9BDF38-A2C8-E344-17CA-076C48897A8D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866E75C9-42FD-4BCD-9AB2-5CBBC37B62AE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B265E8D-AF3F-6BF4-FB22-CE7F06A5768B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070A2CFD-BC60-D5EA-E1D9-BFA4B6F8FCAE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F1D9255-14D9-DEB7-E156-D531EB05FEAD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B72DD40-E172-86FA-DF1B-4A8F4CD2AED9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109ABD49-FE1B-F301-30EE-F30C8B26149D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6F2F2561-C228-3CAA-53FA-4A9029A75CAD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61BDFA3F-B187-FD7D-2BE9-E672788F5769}"/>
              </a:ext>
            </a:extLst>
          </p:cNvPr>
          <p:cNvSpPr txBox="1"/>
          <p:nvPr/>
        </p:nvSpPr>
        <p:spPr>
          <a:xfrm>
            <a:off x="6466712" y="144506"/>
            <a:ext cx="5337135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Interior Structure</a:t>
            </a:r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21F465A3-3361-D65E-2FC8-7C536F4C7CA7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3/10</a:t>
            </a: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3198C371-A0CB-FAAF-4010-ABC6BD454F56}"/>
              </a:ext>
            </a:extLst>
          </p:cNvPr>
          <p:cNvGrpSpPr/>
          <p:nvPr/>
        </p:nvGrpSpPr>
        <p:grpSpPr>
          <a:xfrm>
            <a:off x="13030200" y="1723501"/>
            <a:ext cx="4330503" cy="886970"/>
            <a:chOff x="0" y="0"/>
            <a:chExt cx="5774004" cy="1182627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E3F5465-AA7C-2ECA-2BB3-B63896EE79AA}"/>
                </a:ext>
              </a:extLst>
            </p:cNvPr>
            <p:cNvSpPr/>
            <p:nvPr/>
          </p:nvSpPr>
          <p:spPr>
            <a:xfrm>
              <a:off x="0" y="0"/>
              <a:ext cx="5774004" cy="1182627"/>
            </a:xfrm>
            <a:custGeom>
              <a:avLst/>
              <a:gdLst/>
              <a:ahLst/>
              <a:cxnLst/>
              <a:rect l="l" t="t" r="r" b="b"/>
              <a:pathLst>
                <a:path w="5774004" h="1182627">
                  <a:moveTo>
                    <a:pt x="0" y="0"/>
                  </a:moveTo>
                  <a:lnTo>
                    <a:pt x="5774004" y="0"/>
                  </a:lnTo>
                  <a:lnTo>
                    <a:pt x="5774004" y="1182627"/>
                  </a:lnTo>
                  <a:lnTo>
                    <a:pt x="0" y="1182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1" name="Picture 40" descr="A diagram of a circle&#10;&#10;AI-generated content may be incorrect.">
            <a:extLst>
              <a:ext uri="{FF2B5EF4-FFF2-40B4-BE49-F238E27FC236}">
                <a16:creationId xmlns:a16="http://schemas.microsoft.com/office/drawing/2014/main" id="{6EFE90FD-7036-A5B1-53A9-9D947B977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4" b="17350"/>
          <a:stretch/>
        </p:blipFill>
        <p:spPr>
          <a:xfrm>
            <a:off x="2575810" y="1195402"/>
            <a:ext cx="11521934" cy="77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8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12DB4-CED3-648A-1EDD-D3DAC10E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0F0E136-822D-7734-4884-32D46ACE1848}"/>
              </a:ext>
            </a:extLst>
          </p:cNvPr>
          <p:cNvSpPr/>
          <p:nvPr/>
        </p:nvSpPr>
        <p:spPr>
          <a:xfrm>
            <a:off x="13271678" y="6964736"/>
            <a:ext cx="6923966" cy="4587128"/>
          </a:xfrm>
          <a:custGeom>
            <a:avLst/>
            <a:gdLst/>
            <a:ahLst/>
            <a:cxnLst/>
            <a:rect l="l" t="t" r="r" b="b"/>
            <a:pathLst>
              <a:path w="6923966" h="4587128">
                <a:moveTo>
                  <a:pt x="0" y="0"/>
                </a:moveTo>
                <a:lnTo>
                  <a:pt x="6923966" y="0"/>
                </a:lnTo>
                <a:lnTo>
                  <a:pt x="6923966" y="4587128"/>
                </a:lnTo>
                <a:lnTo>
                  <a:pt x="0" y="458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EE2F713-5481-4AA9-A490-534DD13D7D69}"/>
              </a:ext>
            </a:extLst>
          </p:cNvPr>
          <p:cNvGrpSpPr/>
          <p:nvPr/>
        </p:nvGrpSpPr>
        <p:grpSpPr>
          <a:xfrm>
            <a:off x="-17440" y="9570096"/>
            <a:ext cx="18305440" cy="716904"/>
            <a:chOff x="0" y="0"/>
            <a:chExt cx="4821186" cy="1888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14780E-97CD-C588-CE98-BFCCAFB3DF2B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B013BB3-3C7E-CE31-BA78-D0C21A637EA7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BCB02344-0B85-D958-D780-2192DC020054}"/>
              </a:ext>
            </a:extLst>
          </p:cNvPr>
          <p:cNvSpPr/>
          <p:nvPr/>
        </p:nvSpPr>
        <p:spPr>
          <a:xfrm>
            <a:off x="-2599128" y="-2343297"/>
            <a:ext cx="6242482" cy="6794538"/>
          </a:xfrm>
          <a:custGeom>
            <a:avLst/>
            <a:gdLst/>
            <a:ahLst/>
            <a:cxnLst/>
            <a:rect l="l" t="t" r="r" b="b"/>
            <a:pathLst>
              <a:path w="6242482" h="6794538">
                <a:moveTo>
                  <a:pt x="0" y="0"/>
                </a:moveTo>
                <a:lnTo>
                  <a:pt x="6242482" y="0"/>
                </a:lnTo>
                <a:lnTo>
                  <a:pt x="6242482" y="6794539"/>
                </a:lnTo>
                <a:lnTo>
                  <a:pt x="0" y="679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23A8272-0474-5C86-4259-4C7B0383943F}"/>
              </a:ext>
            </a:extLst>
          </p:cNvPr>
          <p:cNvSpPr txBox="1"/>
          <p:nvPr/>
        </p:nvSpPr>
        <p:spPr>
          <a:xfrm>
            <a:off x="285862" y="9727889"/>
            <a:ext cx="2416692" cy="36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 spc="22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Daisy Turner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10FF49E-F125-FB82-A122-6C3AF8799B2F}"/>
              </a:ext>
            </a:extLst>
          </p:cNvPr>
          <p:cNvGrpSpPr/>
          <p:nvPr/>
        </p:nvGrpSpPr>
        <p:grpSpPr>
          <a:xfrm>
            <a:off x="-8720" y="0"/>
            <a:ext cx="18305440" cy="716904"/>
            <a:chOff x="0" y="0"/>
            <a:chExt cx="4821186" cy="1888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0BD6B97-B885-CC16-B60B-8B955714CC02}"/>
                </a:ext>
              </a:extLst>
            </p:cNvPr>
            <p:cNvSpPr/>
            <p:nvPr/>
          </p:nvSpPr>
          <p:spPr>
            <a:xfrm>
              <a:off x="0" y="0"/>
              <a:ext cx="4821186" cy="188814"/>
            </a:xfrm>
            <a:custGeom>
              <a:avLst/>
              <a:gdLst/>
              <a:ahLst/>
              <a:cxnLst/>
              <a:rect l="l" t="t" r="r" b="b"/>
              <a:pathLst>
                <a:path w="4821186" h="188814">
                  <a:moveTo>
                    <a:pt x="0" y="0"/>
                  </a:moveTo>
                  <a:lnTo>
                    <a:pt x="4821186" y="0"/>
                  </a:lnTo>
                  <a:lnTo>
                    <a:pt x="4821186" y="188814"/>
                  </a:lnTo>
                  <a:lnTo>
                    <a:pt x="0" y="188814"/>
                  </a:lnTo>
                  <a:close/>
                </a:path>
              </a:pathLst>
            </a:custGeom>
            <a:solidFill>
              <a:srgbClr val="68495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6FFD08C-688A-772B-5F9D-733E282E1967}"/>
                </a:ext>
              </a:extLst>
            </p:cNvPr>
            <p:cNvSpPr txBox="1"/>
            <p:nvPr/>
          </p:nvSpPr>
          <p:spPr>
            <a:xfrm>
              <a:off x="0" y="-38100"/>
              <a:ext cx="4821186" cy="226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3BAD2985-0277-9B7F-2063-89FC2FA58CF6}"/>
              </a:ext>
            </a:extLst>
          </p:cNvPr>
          <p:cNvSpPr txBox="1"/>
          <p:nvPr/>
        </p:nvSpPr>
        <p:spPr>
          <a:xfrm>
            <a:off x="6748645" y="9704094"/>
            <a:ext cx="4790711" cy="42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Star-Planet Composition</a:t>
            </a:r>
          </a:p>
        </p:txBody>
      </p:sp>
      <p:sp>
        <p:nvSpPr>
          <p:cNvPr id="16" name="TextBox 51">
            <a:extLst>
              <a:ext uri="{FF2B5EF4-FFF2-40B4-BE49-F238E27FC236}">
                <a16:creationId xmlns:a16="http://schemas.microsoft.com/office/drawing/2014/main" id="{218A86F1-BAC1-6C63-FB72-66723FBC081D}"/>
              </a:ext>
            </a:extLst>
          </p:cNvPr>
          <p:cNvSpPr txBox="1"/>
          <p:nvPr/>
        </p:nvSpPr>
        <p:spPr>
          <a:xfrm>
            <a:off x="13869020" y="9746900"/>
            <a:ext cx="4165168" cy="33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  <a:spcBef>
                <a:spcPct val="0"/>
              </a:spcBef>
            </a:pPr>
            <a:r>
              <a:rPr lang="en-US" sz="2000" b="1" spc="20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dat936@student.bham.ac.uk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4440AD8F-BCDC-0A6F-7E37-20A1A9CCBC2C}"/>
              </a:ext>
            </a:extLst>
          </p:cNvPr>
          <p:cNvSpPr txBox="1"/>
          <p:nvPr/>
        </p:nvSpPr>
        <p:spPr>
          <a:xfrm>
            <a:off x="6466712" y="144506"/>
            <a:ext cx="5337135" cy="425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 spc="26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Interior Structure</a:t>
            </a:r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939EEA75-924B-1619-88D6-A5B3FE6170E0}"/>
              </a:ext>
            </a:extLst>
          </p:cNvPr>
          <p:cNvSpPr txBox="1"/>
          <p:nvPr/>
        </p:nvSpPr>
        <p:spPr>
          <a:xfrm>
            <a:off x="285862" y="181655"/>
            <a:ext cx="1477208" cy="3656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 spc="220" dirty="0">
                <a:solidFill>
                  <a:srgbClr val="F2F8F4"/>
                </a:solidFill>
                <a:latin typeface="Livvic Medium"/>
                <a:ea typeface="Livvic Medium"/>
                <a:cs typeface="Livvic Medium"/>
                <a:sym typeface="Livvic Medium"/>
              </a:rPr>
              <a:t>3/10</a:t>
            </a: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580E27E8-0752-51DD-C404-97570E97C325}"/>
              </a:ext>
            </a:extLst>
          </p:cNvPr>
          <p:cNvGrpSpPr/>
          <p:nvPr/>
        </p:nvGrpSpPr>
        <p:grpSpPr>
          <a:xfrm>
            <a:off x="13030200" y="1723501"/>
            <a:ext cx="4330503" cy="886970"/>
            <a:chOff x="0" y="0"/>
            <a:chExt cx="5774004" cy="1182627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537787-30EC-3FAD-772D-2D36878E5817}"/>
                </a:ext>
              </a:extLst>
            </p:cNvPr>
            <p:cNvSpPr/>
            <p:nvPr/>
          </p:nvSpPr>
          <p:spPr>
            <a:xfrm>
              <a:off x="0" y="0"/>
              <a:ext cx="5774004" cy="1182627"/>
            </a:xfrm>
            <a:custGeom>
              <a:avLst/>
              <a:gdLst/>
              <a:ahLst/>
              <a:cxnLst/>
              <a:rect l="l" t="t" r="r" b="b"/>
              <a:pathLst>
                <a:path w="5774004" h="1182627">
                  <a:moveTo>
                    <a:pt x="0" y="0"/>
                  </a:moveTo>
                  <a:lnTo>
                    <a:pt x="5774004" y="0"/>
                  </a:lnTo>
                  <a:lnTo>
                    <a:pt x="5774004" y="1182627"/>
                  </a:lnTo>
                  <a:lnTo>
                    <a:pt x="0" y="1182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1" name="Picture 40" descr="A diagram of a circle&#10;&#10;AI-generated content may be incorrect.">
            <a:extLst>
              <a:ext uri="{FF2B5EF4-FFF2-40B4-BE49-F238E27FC236}">
                <a16:creationId xmlns:a16="http://schemas.microsoft.com/office/drawing/2014/main" id="{872D411E-B2AA-F25B-A58F-2F7C2AA82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4" b="17350"/>
          <a:stretch/>
        </p:blipFill>
        <p:spPr>
          <a:xfrm>
            <a:off x="2575810" y="1195402"/>
            <a:ext cx="11521934" cy="775153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9AD4A50-993C-0BF1-6F63-17A3C5DCA3E7}"/>
              </a:ext>
            </a:extLst>
          </p:cNvPr>
          <p:cNvSpPr/>
          <p:nvPr/>
        </p:nvSpPr>
        <p:spPr>
          <a:xfrm rot="2708977">
            <a:off x="7161365" y="2873272"/>
            <a:ext cx="2923222" cy="1602197"/>
          </a:xfrm>
          <a:prstGeom prst="ellipse">
            <a:avLst/>
          </a:prstGeom>
          <a:solidFill>
            <a:srgbClr val="F2F8F4"/>
          </a:solidFill>
          <a:ln>
            <a:solidFill>
              <a:srgbClr val="F2F8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53">
            <a:extLst>
              <a:ext uri="{FF2B5EF4-FFF2-40B4-BE49-F238E27FC236}">
                <a16:creationId xmlns:a16="http://schemas.microsoft.com/office/drawing/2014/main" id="{10114428-390C-D2A7-DFE6-C15FD2941647}"/>
              </a:ext>
            </a:extLst>
          </p:cNvPr>
          <p:cNvSpPr txBox="1"/>
          <p:nvPr/>
        </p:nvSpPr>
        <p:spPr>
          <a:xfrm>
            <a:off x="7627831" y="2809576"/>
            <a:ext cx="92787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200" b="1" spc="260" dirty="0">
                <a:solidFill>
                  <a:srgbClr val="684956"/>
                </a:solidFill>
                <a:latin typeface="Livvic Medium"/>
                <a:ea typeface="Livvic Medium"/>
                <a:cs typeface="Livvic Medium"/>
                <a:sym typeface="Livvic Medium"/>
              </a:rPr>
              <a:t>Mg</a:t>
            </a: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1946B413-3EFA-506F-A745-354D3B62A65B}"/>
              </a:ext>
            </a:extLst>
          </p:cNvPr>
          <p:cNvSpPr txBox="1"/>
          <p:nvPr/>
        </p:nvSpPr>
        <p:spPr>
          <a:xfrm>
            <a:off x="8266250" y="3447729"/>
            <a:ext cx="92787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200" b="1" spc="260" dirty="0">
                <a:solidFill>
                  <a:srgbClr val="684956"/>
                </a:solidFill>
                <a:latin typeface="Livvic Medium"/>
                <a:ea typeface="Livvic Medium"/>
                <a:cs typeface="Livvic Medium"/>
                <a:sym typeface="Livvic Medium"/>
              </a:rPr>
              <a:t>Si</a:t>
            </a:r>
          </a:p>
        </p:txBody>
      </p:sp>
      <p:sp>
        <p:nvSpPr>
          <p:cNvPr id="20" name="TextBox 53">
            <a:extLst>
              <a:ext uri="{FF2B5EF4-FFF2-40B4-BE49-F238E27FC236}">
                <a16:creationId xmlns:a16="http://schemas.microsoft.com/office/drawing/2014/main" id="{D6854E8A-B433-E3C4-FB3A-A09B459C342A}"/>
              </a:ext>
            </a:extLst>
          </p:cNvPr>
          <p:cNvSpPr txBox="1"/>
          <p:nvPr/>
        </p:nvSpPr>
        <p:spPr>
          <a:xfrm>
            <a:off x="8680064" y="4117450"/>
            <a:ext cx="92787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3200" b="1" spc="260" dirty="0">
                <a:solidFill>
                  <a:srgbClr val="684956"/>
                </a:solidFill>
                <a:latin typeface="Livvic Medium"/>
                <a:ea typeface="Livvic Medium"/>
                <a:cs typeface="Livvic Medium"/>
                <a:sym typeface="Livvic Medium"/>
              </a:rPr>
              <a:t>Ti</a:t>
            </a:r>
          </a:p>
        </p:txBody>
      </p:sp>
    </p:spTree>
    <p:extLst>
      <p:ext uri="{BB962C8B-B14F-4D97-AF65-F5344CB8AC3E}">
        <p14:creationId xmlns:p14="http://schemas.microsoft.com/office/powerpoint/2010/main" val="3809167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17254</TotalTime>
  <Words>1998</Words>
  <Application>Microsoft Macintosh PowerPoint</Application>
  <PresentationFormat>Custom</PresentationFormat>
  <Paragraphs>313</Paragraphs>
  <Slides>24</Slides>
  <Notes>24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Livvic Bold</vt:lpstr>
      <vt:lpstr>Livvic Medium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UKEXOM25 Talk</dc:title>
  <cp:lastModifiedBy>Daisy Turner (PhD Phys + Astronomy FT)</cp:lastModifiedBy>
  <cp:revision>11</cp:revision>
  <dcterms:created xsi:type="dcterms:W3CDTF">2006-08-16T00:00:00Z</dcterms:created>
  <dcterms:modified xsi:type="dcterms:W3CDTF">2025-07-09T09:49:57Z</dcterms:modified>
  <dc:identifier>DAGhgl5IG4o</dc:identifier>
</cp:coreProperties>
</file>