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648" r:id="rId2"/>
    <p:sldMasterId id="2147483684" r:id="rId3"/>
    <p:sldMasterId id="2147483660" r:id="rId4"/>
    <p:sldMasterId id="2147483795" r:id="rId5"/>
    <p:sldMasterId id="2147483719" r:id="rId6"/>
  </p:sldMasterIdLst>
  <p:notesMasterIdLst>
    <p:notesMasterId r:id="rId50"/>
  </p:notesMasterIdLst>
  <p:sldIdLst>
    <p:sldId id="258" r:id="rId7"/>
    <p:sldId id="338" r:id="rId8"/>
    <p:sldId id="337" r:id="rId9"/>
    <p:sldId id="336" r:id="rId10"/>
    <p:sldId id="335" r:id="rId11"/>
    <p:sldId id="334" r:id="rId12"/>
    <p:sldId id="333" r:id="rId13"/>
    <p:sldId id="341" r:id="rId14"/>
    <p:sldId id="339" r:id="rId15"/>
    <p:sldId id="293" r:id="rId16"/>
    <p:sldId id="344" r:id="rId17"/>
    <p:sldId id="381" r:id="rId18"/>
    <p:sldId id="345" r:id="rId19"/>
    <p:sldId id="382" r:id="rId20"/>
    <p:sldId id="297" r:id="rId21"/>
    <p:sldId id="383" r:id="rId22"/>
    <p:sldId id="352" r:id="rId23"/>
    <p:sldId id="302" r:id="rId24"/>
    <p:sldId id="303" r:id="rId25"/>
    <p:sldId id="305" r:id="rId26"/>
    <p:sldId id="353" r:id="rId27"/>
    <p:sldId id="311" r:id="rId28"/>
    <p:sldId id="360" r:id="rId29"/>
    <p:sldId id="359" r:id="rId30"/>
    <p:sldId id="362" r:id="rId31"/>
    <p:sldId id="361" r:id="rId32"/>
    <p:sldId id="397" r:id="rId33"/>
    <p:sldId id="396" r:id="rId34"/>
    <p:sldId id="388" r:id="rId35"/>
    <p:sldId id="278" r:id="rId36"/>
    <p:sldId id="279" r:id="rId37"/>
    <p:sldId id="280" r:id="rId38"/>
    <p:sldId id="281" r:id="rId39"/>
    <p:sldId id="403" r:id="rId40"/>
    <p:sldId id="402" r:id="rId41"/>
    <p:sldId id="408" r:id="rId42"/>
    <p:sldId id="409" r:id="rId43"/>
    <p:sldId id="410" r:id="rId44"/>
    <p:sldId id="406" r:id="rId45"/>
    <p:sldId id="323" r:id="rId46"/>
    <p:sldId id="378" r:id="rId47"/>
    <p:sldId id="385" r:id="rId48"/>
    <p:sldId id="380" r:id="rId4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A9ACD9-9229-18C3-6120-B520171E759B}" v="202" dt="2025-07-07T14:08:12.3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notesMaster" Target="notesMasters/notesMaster1.xml"/><Relationship Id="rId55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BDC556-5A52-4AC2-B08E-0F2828EDC32A}" type="datetimeFigureOut">
              <a:t>7/8/2025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50AC00-516F-4A87-861A-EC4050DB4A5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79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4FEB45A5-9F56-43F5-A279-C6EFA710249B}"/>
              </a:ext>
            </a:extLst>
          </p:cNvPr>
          <p:cNvSpPr/>
          <p:nvPr userDrawn="1"/>
        </p:nvSpPr>
        <p:spPr>
          <a:xfrm>
            <a:off x="0" y="-16042"/>
            <a:ext cx="12192000" cy="6874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004711C-A5FB-48DE-8879-41A96ED085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589" y="1854201"/>
            <a:ext cx="6192253" cy="1655762"/>
          </a:xfrm>
        </p:spPr>
        <p:txBody>
          <a:bodyPr anchor="b"/>
          <a:lstStyle>
            <a:lvl1pPr algn="ctr">
              <a:defRPr sz="4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9E65E7B-F245-488F-8522-84EA8C9B6A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589" y="3602038"/>
            <a:ext cx="6192253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DC79175-F455-4D0A-AFF6-253B5D5B3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D3D9B-4B29-4F00-B11C-34576B04135A}" type="datetime3">
              <a:rPr lang="de-DE" smtClean="0"/>
              <a:t>08/07/25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4362DF6-8E56-4F96-8B73-D668952F7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MSEWG#5 Meeting 07/09/2021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38908-E201-434C-8206-13927A773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7BD0-D4C1-4EC9-B4EF-4958B6F8B9B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39D7E18-A7D7-4912-9741-AA311496A7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173" y="356659"/>
            <a:ext cx="5043435" cy="50434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80423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725932-3416-4EEE-9D27-AE4C04EC0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5A6BE7F-20C2-4331-82E0-95E4CA27F1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8DBF31A-9121-4835-A68E-40F7DEF65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F2914-FE0F-4E95-BA76-31488107204F}" type="datetime3">
              <a:rPr lang="de-DE" smtClean="0"/>
              <a:t>08/07/25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8D61AC5-DE38-4F84-B605-07C59E218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MSEWG#5 Meeting 07/09/2021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C136149-9A19-4346-9DBD-A50CB735E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7BD0-D4C1-4EC9-B4EF-4958B6F8B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8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C9C8C50-B13E-4AC7-8615-01F29E3D39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BAD0218-D4AA-4AAD-A999-D77FE9E595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C1A4A58-E704-4C95-A892-5FA2296A0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09A7-AC94-44A8-836C-AF3CF55C919A}" type="datetime3">
              <a:rPr lang="de-DE" smtClean="0"/>
              <a:t>08/07/25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F81E4A-CE25-4062-956B-3C6BA350F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MSEWG#5 Meeting 07/09/2021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D84C0F8-2A71-48A5-BA75-214BA8435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7BD0-D4C1-4EC9-B4EF-4958B6F8B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144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4C6B8A-7491-F2B1-DB70-C006F83DE1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s-E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2C02B77-B35A-6BFC-B8FA-14CACFC22C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s-E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D2277D7-CDE2-2EC4-2921-E706C2000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B5662-6721-4B86-BA6E-01BBFE82A031}" type="datetimeFigureOut">
              <a:rPr lang="es-ES" smtClean="0"/>
              <a:t>08/07/2025</a:t>
            </a:fld>
            <a:endParaRPr lang="es-E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121D00-19BE-5982-E46C-1F98BCD50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BCA8D92-9C97-7809-ED0B-0145BBF8A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68B7-DAE3-43F6-A09D-12211694C05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5175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7B0943-E52E-E95B-2B4D-10547BA32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s-E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42E456-00D7-58FE-02C8-A387E2CBB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s-E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C500D6-63E9-EBC5-517D-2918600A6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B5662-6721-4B86-BA6E-01BBFE82A031}" type="datetimeFigureOut">
              <a:rPr lang="es-ES" smtClean="0"/>
              <a:t>08/07/2025</a:t>
            </a:fld>
            <a:endParaRPr lang="es-E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1048865-ECD9-C502-E92E-8D8353AA6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909F-4B34-3C51-B388-EFD81E537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68B7-DAE3-43F6-A09D-12211694C05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0797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9F6EF-6BF7-DF09-3B65-EF530F054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s-E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7DB1FC5-40D7-87A1-FB5E-CEB37FC311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00C9820-85D1-A920-802F-448FDCD52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B5662-6721-4B86-BA6E-01BBFE82A031}" type="datetimeFigureOut">
              <a:rPr lang="es-ES" smtClean="0"/>
              <a:t>08/07/2025</a:t>
            </a:fld>
            <a:endParaRPr lang="es-E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67C7EAF-689C-7C25-68F5-F4F04610A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8FD93CA-CC51-A43E-86C0-DD04E3948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68B7-DAE3-43F6-A09D-12211694C05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7775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7E4214-2251-35AC-F868-25E32DC80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s-E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973EF0B-F28A-E3BE-45DC-96A5CABDB2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s-E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0852913-390E-3647-0B96-5959BFF09E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s-E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97EEB98-0BAE-E1C8-D0FC-3FF7CAB20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B5662-6721-4B86-BA6E-01BBFE82A031}" type="datetimeFigureOut">
              <a:rPr lang="es-ES" smtClean="0"/>
              <a:t>08/07/2025</a:t>
            </a:fld>
            <a:endParaRPr lang="es-E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C0BFF40-9860-830B-F648-D8F0EF24C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6982C3F-8A66-6E13-E484-C02B0A4F9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68B7-DAE3-43F6-A09D-12211694C05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6285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CAA2E9-1938-18E5-13DA-5584051B1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s-E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D10A0C2-502C-2DE1-6963-2EE349BA2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79E12F3-07A6-8988-0C2A-6D68D9B89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s-E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3211E75-9566-24DD-AFBF-A6EE1EB31E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1FCD242-F356-EE6D-5446-EE30780E89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s-E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7D82F99-2DC8-CA68-6E08-5B62BAA06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B5662-6721-4B86-BA6E-01BBFE82A031}" type="datetimeFigureOut">
              <a:rPr lang="es-ES" smtClean="0"/>
              <a:t>08/07/2025</a:t>
            </a:fld>
            <a:endParaRPr lang="es-E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C092F89-B551-3216-55F4-A1ED30864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44FA65-CD93-51E4-F2AF-2E75040AD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68B7-DAE3-43F6-A09D-12211694C05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8294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D7417E-075F-A053-87ED-87877B73A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s-E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E071A24-711E-734F-744C-6C1DFB2A0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B5662-6721-4B86-BA6E-01BBFE82A031}" type="datetimeFigureOut">
              <a:rPr lang="es-ES" smtClean="0"/>
              <a:t>08/07/2025</a:t>
            </a:fld>
            <a:endParaRPr lang="es-E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04F428-094B-7335-0797-F5578A926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2EE0DE-B9F2-65F1-E7E2-A28EEF3C1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68B7-DAE3-43F6-A09D-12211694C05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69013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E9EF511-3B8E-32AD-EFD8-8E4009A63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B5662-6721-4B86-BA6E-01BBFE82A031}" type="datetimeFigureOut">
              <a:rPr lang="es-ES" smtClean="0"/>
              <a:t>08/07/2025</a:t>
            </a:fld>
            <a:endParaRPr lang="es-E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3B2B420-F53A-2848-F610-94F1893B3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641732F-49C9-EEEA-6B62-48B24635A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68B7-DAE3-43F6-A09D-12211694C05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3863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756E6B-0570-B0D3-03A7-88E34A47B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s-E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DBDB57D-760A-4506-1650-3606DB495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s-E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28313C8-509B-DE12-C2F3-BC5388E9C2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F119B2E-E55B-0D02-7FDA-661D55F36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B5662-6721-4B86-BA6E-01BBFE82A031}" type="datetimeFigureOut">
              <a:rPr lang="es-ES" smtClean="0"/>
              <a:t>08/07/2025</a:t>
            </a:fld>
            <a:endParaRPr lang="es-E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5580FFA-AEB6-C447-8677-C7AF0D78E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2F1A48A-42F3-4E4E-81C5-AD42416C4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68B7-DAE3-43F6-A09D-12211694C05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8636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4837F1-A8C5-4316-9A9E-639F87D39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C9D7A7-F6E7-42AC-854F-7EFD5CF87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D2A81F5-A1F3-4E7F-8860-624D30E52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5B9A7-B127-436A-8A04-77442F388046}" type="datetime3">
              <a:rPr lang="de-DE" smtClean="0"/>
              <a:t>08/07/25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DBE3F52-0175-4543-8D6E-26DC02156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MSEWG#5 Meeting 07/09/2021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15C784-555B-4D7B-92BB-104F323F3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7BD0-D4C1-4EC9-B4EF-4958B6F8B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6034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09128D-F7CA-A3A9-C46B-9DF4E7330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s-ES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5A9628B-7DFD-DDD5-ECE0-1765DC8F42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22984D5-90B5-A8BD-8D47-B101096B88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EB6F001-00E4-CA5F-1B87-52C9C69CA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B5662-6721-4B86-BA6E-01BBFE82A031}" type="datetimeFigureOut">
              <a:rPr lang="es-ES" smtClean="0"/>
              <a:t>08/07/2025</a:t>
            </a:fld>
            <a:endParaRPr lang="es-E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BD08F77-7DF1-C7DE-0F42-4DCA5B7B5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F86DDC7-346D-6277-CCBF-9BF60B22E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68B7-DAE3-43F6-A09D-12211694C05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03798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E16349-7627-669A-C979-6D81F2942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s-E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FA35895-7C40-E314-C075-E948892AE3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s-E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28E693A-4BCD-0FC5-2AE4-B19A4118B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B5662-6721-4B86-BA6E-01BBFE82A031}" type="datetimeFigureOut">
              <a:rPr lang="es-ES" smtClean="0"/>
              <a:t>08/07/2025</a:t>
            </a:fld>
            <a:endParaRPr lang="es-E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4D71775-FDF7-6914-68D0-1B643B67F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2AE4496-37DE-C665-8807-C6C33D067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68B7-DAE3-43F6-A09D-12211694C05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33807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013CF85-06BD-ACCD-A2DE-09862A7E72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s-E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9F588DB-37B0-0874-5B88-C2BF9339BA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s-E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D1F84EB-8CF0-40DC-5CB2-82238AC42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B5662-6721-4B86-BA6E-01BBFE82A031}" type="datetimeFigureOut">
              <a:rPr lang="es-ES" smtClean="0"/>
              <a:t>08/07/2025</a:t>
            </a:fld>
            <a:endParaRPr lang="es-E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9FF5CC-BECA-CD00-FB2D-ADE3CF26F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41CA5D-E89F-F2DB-EBE7-C172520CF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68B7-DAE3-43F6-A09D-12211694C05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36854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7D56-549B-7D46-AC29-E97D24D52D26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E7183-67D6-5F44-8CEF-F0A0A0396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4399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7D56-549B-7D46-AC29-E97D24D52D26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E7183-67D6-5F44-8CEF-F0A0A0396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541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7D56-549B-7D46-AC29-E97D24D52D26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E7183-67D6-5F44-8CEF-F0A0A0396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0127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7D56-549B-7D46-AC29-E97D24D52D26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E7183-67D6-5F44-8CEF-F0A0A0396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899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7D56-549B-7D46-AC29-E97D24D52D26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E7183-67D6-5F44-8CEF-F0A0A0396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91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7D56-549B-7D46-AC29-E97D24D52D26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E7183-67D6-5F44-8CEF-F0A0A0396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126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7D56-549B-7D46-AC29-E97D24D52D26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E7183-67D6-5F44-8CEF-F0A0A0396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229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F894A3-C7CA-4EB9-ACA5-53D8A872A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4340EE5-3CEB-4742-B342-434E04E56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87BE6DA-9463-4F35-B7C5-2EC9F341B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57AA2-3010-46BD-B428-2A77070DDF78}" type="datetime3">
              <a:rPr lang="de-DE" smtClean="0"/>
              <a:t>08/07/25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EA90220-9801-4D5F-AD46-687508A77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MSEWG#5 Meeting 07/09/2021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A36CA4-CF1B-480A-9462-DF8FCBB61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7BD0-D4C1-4EC9-B4EF-4958B6F8B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10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7D56-549B-7D46-AC29-E97D24D52D26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E7183-67D6-5F44-8CEF-F0A0A0396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6391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7D56-549B-7D46-AC29-E97D24D52D26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E7183-67D6-5F44-8CEF-F0A0A0396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3119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7D56-549B-7D46-AC29-E97D24D52D26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E7183-67D6-5F44-8CEF-F0A0A0396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5116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7D56-549B-7D46-AC29-E97D24D52D26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E7183-67D6-5F44-8CEF-F0A0A0396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812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CL Branding background">
            <a:extLst>
              <a:ext uri="{FF2B5EF4-FFF2-40B4-BE49-F238E27FC236}">
                <a16:creationId xmlns:a16="http://schemas.microsoft.com/office/drawing/2014/main" id="{EA4C8DDC-D29E-5E43-9BC2-FD84B2117884}"/>
              </a:ext>
            </a:extLst>
          </p:cNvPr>
          <p:cNvSpPr/>
          <p:nvPr userDrawn="1"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UCL Brand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3" name="Faculty, Department title">
            <a:extLst>
              <a:ext uri="{FF2B5EF4-FFF2-40B4-BE49-F238E27FC236}">
                <a16:creationId xmlns:a16="http://schemas.microsoft.com/office/drawing/2014/main" id="{7B844C1D-C9E2-A040-B3FD-0E3861E051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9" name="Main image" descr="Image">
            <a:extLst>
              <a:ext uri="{FF2B5EF4-FFF2-40B4-BE49-F238E27FC236}">
                <a16:creationId xmlns:a16="http://schemas.microsoft.com/office/drawing/2014/main" id="{FD55159A-63D1-334F-B344-448B05BC84B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440000"/>
            <a:ext cx="12192000" cy="5421086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Main Headline" descr="Headline">
            <a:extLst>
              <a:ext uri="{FF2B5EF4-FFF2-40B4-BE49-F238E27FC236}">
                <a16:creationId xmlns:a16="http://schemas.microsoft.com/office/drawing/2014/main" id="{6D1BEB54-27B8-4348-8671-D93B41DC5E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549105"/>
            <a:ext cx="7560000" cy="2340000"/>
          </a:xfrm>
          <a:solidFill>
            <a:srgbClr val="FFFFFF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Main headline,</a:t>
            </a:r>
            <a:br>
              <a:rPr lang="en-US" dirty="0"/>
            </a:br>
            <a:r>
              <a:rPr lang="en-US" dirty="0"/>
              <a:t>Arial 44pt bold</a:t>
            </a:r>
          </a:p>
        </p:txBody>
      </p:sp>
    </p:spTree>
    <p:extLst>
      <p:ext uri="{BB962C8B-B14F-4D97-AF65-F5344CB8AC3E}">
        <p14:creationId xmlns:p14="http://schemas.microsoft.com/office/powerpoint/2010/main" val="20286230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>
            <a:extLst>
              <a:ext uri="{FF2B5EF4-FFF2-40B4-BE49-F238E27FC236}">
                <a16:creationId xmlns:a16="http://schemas.microsoft.com/office/drawing/2014/main" id="{7E0FC6D2-4499-5C4C-8C93-C7590708B796}"/>
              </a:ext>
            </a:extLst>
          </p:cNvPr>
          <p:cNvSpPr/>
          <p:nvPr userDrawn="1"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UCL Brand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11" name="Picture" descr="Image">
            <a:extLst>
              <a:ext uri="{FF2B5EF4-FFF2-40B4-BE49-F238E27FC236}">
                <a16:creationId xmlns:a16="http://schemas.microsoft.com/office/drawing/2014/main" id="{D7C34FC0-F8B1-D041-9578-733D7F3C687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440000"/>
            <a:ext cx="12192000" cy="5421086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Main Headline" descr="Headline">
            <a:extLst>
              <a:ext uri="{FF2B5EF4-FFF2-40B4-BE49-F238E27FC236}">
                <a16:creationId xmlns:a16="http://schemas.microsoft.com/office/drawing/2014/main" id="{5F848594-69CD-DA4E-BB25-23F671A7C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549105"/>
            <a:ext cx="7560000" cy="2340000"/>
          </a:xfrm>
          <a:solidFill>
            <a:srgbClr val="FFFFFF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Main headline,</a:t>
            </a:r>
            <a:br>
              <a:rPr lang="en-US" dirty="0"/>
            </a:br>
            <a:r>
              <a:rPr lang="en-US" dirty="0"/>
              <a:t>Arial 44pt bold</a:t>
            </a:r>
          </a:p>
        </p:txBody>
      </p:sp>
      <p:sp>
        <p:nvSpPr>
          <p:cNvPr id="5" name="Sub Heading" descr="Sub heading">
            <a:extLst>
              <a:ext uri="{FF2B5EF4-FFF2-40B4-BE49-F238E27FC236}">
                <a16:creationId xmlns:a16="http://schemas.microsoft.com/office/drawing/2014/main" id="{D5AB2EC5-97D3-8D44-BB0B-9125E87D1F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99" y="3239999"/>
            <a:ext cx="6840000" cy="651777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71087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slide 2 - single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8FD8CE85-9178-344E-BC9E-19B545ECA60C}"/>
              </a:ext>
            </a:extLst>
          </p:cNvPr>
          <p:cNvSpPr/>
          <p:nvPr userDrawn="1"/>
        </p:nvSpPr>
        <p:spPr>
          <a:xfrm>
            <a:off x="0" y="-1"/>
            <a:ext cx="12192000" cy="25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UCL Brand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10" name="Main Headline" descr="Headline">
            <a:extLst>
              <a:ext uri="{FF2B5EF4-FFF2-40B4-BE49-F238E27FC236}">
                <a16:creationId xmlns:a16="http://schemas.microsoft.com/office/drawing/2014/main" id="{14916FEE-2CA1-274A-AB9A-27AE550ED61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60000" y="1620000"/>
            <a:ext cx="10800690" cy="81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Main headline, Arial 44pt bold</a:t>
            </a:r>
            <a:br>
              <a:rPr lang="en-US" dirty="0"/>
            </a:br>
            <a:endParaRPr lang="en-US" altLang="en-US" dirty="0"/>
          </a:p>
        </p:txBody>
      </p:sp>
      <p:sp>
        <p:nvSpPr>
          <p:cNvPr id="11" name="Picture " descr="Image">
            <a:extLst>
              <a:ext uri="{FF2B5EF4-FFF2-40B4-BE49-F238E27FC236}">
                <a16:creationId xmlns:a16="http://schemas.microsoft.com/office/drawing/2014/main" id="{7AAB61C2-2ECC-1549-9211-9297F9B818D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05456"/>
            <a:ext cx="12192000" cy="4352544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0046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- Double line -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>
            <a:extLst>
              <a:ext uri="{FF2B5EF4-FFF2-40B4-BE49-F238E27FC236}">
                <a16:creationId xmlns:a16="http://schemas.microsoft.com/office/drawing/2014/main" id="{271759B8-0ABB-3643-884B-0A918443C549}"/>
              </a:ext>
            </a:extLst>
          </p:cNvPr>
          <p:cNvSpPr/>
          <p:nvPr userDrawn="1"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UCL Brand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2" name="Background">
            <a:extLst>
              <a:ext uri="{FF2B5EF4-FFF2-40B4-BE49-F238E27FC236}">
                <a16:creationId xmlns:a16="http://schemas.microsoft.com/office/drawing/2014/main" id="{8FD8CE85-9178-344E-BC9E-19B545ECA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440000"/>
            <a:ext cx="12192000" cy="167926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ain Headline" descr="Headline">
            <a:extLst>
              <a:ext uri="{FF2B5EF4-FFF2-40B4-BE49-F238E27FC236}">
                <a16:creationId xmlns:a16="http://schemas.microsoft.com/office/drawing/2014/main" id="{0AFC6B55-24BD-7545-82A9-DD37164DF15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60000" y="1620000"/>
            <a:ext cx="10800690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Main headline, Arial 44pt bold</a:t>
            </a:r>
            <a:br>
              <a:rPr lang="en-US" dirty="0"/>
            </a:br>
            <a:endParaRPr lang="en-US" altLang="en-US" dirty="0"/>
          </a:p>
        </p:txBody>
      </p:sp>
      <p:sp>
        <p:nvSpPr>
          <p:cNvPr id="10" name="Sub Heading" descr="Sub heading">
            <a:extLst>
              <a:ext uri="{FF2B5EF4-FFF2-40B4-BE49-F238E27FC236}">
                <a16:creationId xmlns:a16="http://schemas.microsoft.com/office/drawing/2014/main" id="{790EF792-5BFA-7942-944E-20B5F5BA61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99" y="3420000"/>
            <a:ext cx="9000000" cy="1908000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09862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 - Double line -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>
            <a:extLst>
              <a:ext uri="{FF2B5EF4-FFF2-40B4-BE49-F238E27FC236}">
                <a16:creationId xmlns:a16="http://schemas.microsoft.com/office/drawing/2014/main" id="{59606069-DCB2-E341-97E0-98600856E2E5}"/>
              </a:ext>
            </a:extLst>
          </p:cNvPr>
          <p:cNvSpPr/>
          <p:nvPr userDrawn="1"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UCL Brand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12" name="Picture" descr="Image">
            <a:extLst>
              <a:ext uri="{FF2B5EF4-FFF2-40B4-BE49-F238E27FC236}">
                <a16:creationId xmlns:a16="http://schemas.microsoft.com/office/drawing/2014/main" id="{A724F846-9E16-0743-9A5C-ED2946248F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436914"/>
            <a:ext cx="12192000" cy="1682804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2" name="Background">
            <a:extLst>
              <a:ext uri="{FF2B5EF4-FFF2-40B4-BE49-F238E27FC236}">
                <a16:creationId xmlns:a16="http://schemas.microsoft.com/office/drawing/2014/main" id="{8FD8CE85-9178-344E-BC9E-19B545ECA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0" y="3122579"/>
            <a:ext cx="12192000" cy="373542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ain Headline" descr="Headline">
            <a:extLst>
              <a:ext uri="{FF2B5EF4-FFF2-40B4-BE49-F238E27FC236}">
                <a16:creationId xmlns:a16="http://schemas.microsoft.com/office/drawing/2014/main" id="{F393605F-7BBC-284E-8DAE-0B5B8411382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60000" y="3470479"/>
            <a:ext cx="10800690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Main headline, Arial 44pt bold</a:t>
            </a:r>
            <a:br>
              <a:rPr lang="en-US" dirty="0"/>
            </a:br>
            <a:endParaRPr lang="en-US" altLang="en-US" dirty="0"/>
          </a:p>
        </p:txBody>
      </p:sp>
      <p:sp>
        <p:nvSpPr>
          <p:cNvPr id="10" name="Sub Heading" descr="Sub heading">
            <a:extLst>
              <a:ext uri="{FF2B5EF4-FFF2-40B4-BE49-F238E27FC236}">
                <a16:creationId xmlns:a16="http://schemas.microsoft.com/office/drawing/2014/main" id="{790EF792-5BFA-7942-944E-20B5F5BA61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99" y="4950000"/>
            <a:ext cx="9000000" cy="1908000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32212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section 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in Headline" descr="Headline">
            <a:extLst>
              <a:ext uri="{FF2B5EF4-FFF2-40B4-BE49-F238E27FC236}">
                <a16:creationId xmlns:a16="http://schemas.microsoft.com/office/drawing/2014/main" id="{F833FB40-EB53-5843-98C6-9C72F5A14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1008000"/>
            <a:ext cx="10080000" cy="2880000"/>
          </a:xfrm>
          <a:solidFill>
            <a:srgbClr val="FFFFFF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Main headline, Arial 44pt bold</a:t>
            </a:r>
          </a:p>
        </p:txBody>
      </p:sp>
      <p:sp>
        <p:nvSpPr>
          <p:cNvPr id="11" name="Sub Heading" descr="Sub heading">
            <a:extLst>
              <a:ext uri="{FF2B5EF4-FFF2-40B4-BE49-F238E27FC236}">
                <a16:creationId xmlns:a16="http://schemas.microsoft.com/office/drawing/2014/main" id="{169F44E5-11A5-074E-ADAE-05ACB4110A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9228" y="2308225"/>
            <a:ext cx="8719457" cy="1447800"/>
          </a:xfrm>
        </p:spPr>
        <p:txBody>
          <a:bodyPr/>
          <a:lstStyle>
            <a:lvl1pPr marL="11112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Large text size, Arial 36 point</a:t>
            </a:r>
          </a:p>
        </p:txBody>
      </p:sp>
      <p:sp>
        <p:nvSpPr>
          <p:cNvPr id="3" name="Text" descr="Main text">
            <a:extLst>
              <a:ext uri="{FF2B5EF4-FFF2-40B4-BE49-F238E27FC236}">
                <a16:creationId xmlns:a16="http://schemas.microsoft.com/office/drawing/2014/main" id="{2EF862B8-1DA8-F84D-B71C-ED32E4C1E6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4176077"/>
            <a:ext cx="5400000" cy="1483200"/>
          </a:xfrm>
        </p:spPr>
        <p:txBody>
          <a:bodyPr/>
          <a:lstStyle>
            <a:lvl1pPr marL="225425" indent="-215900">
              <a:buFont typeface="Arial" panose="020B0604020202020204" pitchFamily="34" charset="0"/>
              <a:buChar char="•"/>
              <a:tabLst/>
              <a:defRPr sz="2400"/>
            </a:lvl1pPr>
          </a:lstStyle>
          <a:p>
            <a:pPr lvl="0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10" name="Text" descr="Main text">
            <a:extLst>
              <a:ext uri="{FF2B5EF4-FFF2-40B4-BE49-F238E27FC236}">
                <a16:creationId xmlns:a16="http://schemas.microsoft.com/office/drawing/2014/main" id="{C2A66C45-730D-F54A-A6B0-8A42E75C38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0000" y="4176077"/>
            <a:ext cx="5400000" cy="1483200"/>
          </a:xfrm>
        </p:spPr>
        <p:txBody>
          <a:bodyPr/>
          <a:lstStyle>
            <a:lvl1pPr marL="180975" marR="0" indent="-18097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/>
            </a:lvl1pPr>
          </a:lstStyle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1149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F72D64-B176-40BE-98F0-8C4E79EEC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50D0905-7B6C-4480-B134-AB1CFA4A77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BD0AC52-6A0D-471E-8D21-B5C24AD6C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D6A58BD-998F-4E9C-930B-9713818ED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15F1D-3CBD-4061-9F0F-0AF8A13A6D4A}" type="datetime3">
              <a:rPr lang="de-DE" smtClean="0"/>
              <a:t>08/07/25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5B74491-E977-48C5-A54A-A9CDCDE1F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MSEWG#5 Meeting 07/09/2021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30ABC76-3EBD-454B-AFBD-C550B702D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7BD0-D4C1-4EC9-B4EF-4958B6F8B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993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section 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in Headline" descr="Headline">
            <a:extLst>
              <a:ext uri="{FF2B5EF4-FFF2-40B4-BE49-F238E27FC236}">
                <a16:creationId xmlns:a16="http://schemas.microsoft.com/office/drawing/2014/main" id="{F833FB40-EB53-5843-98C6-9C72F5A14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1008000"/>
            <a:ext cx="10080000" cy="2880000"/>
          </a:xfrm>
          <a:solidFill>
            <a:schemeClr val="tx2"/>
          </a:solidFill>
        </p:spPr>
        <p:txBody>
          <a:bodyPr lIns="360000" tIns="18000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headline, Arial 44pt bold</a:t>
            </a:r>
          </a:p>
        </p:txBody>
      </p:sp>
      <p:sp>
        <p:nvSpPr>
          <p:cNvPr id="4" name="Sub Heading">
            <a:extLst>
              <a:ext uri="{FF2B5EF4-FFF2-40B4-BE49-F238E27FC236}">
                <a16:creationId xmlns:a16="http://schemas.microsoft.com/office/drawing/2014/main" id="{7EFF5C86-B7E9-E24F-A032-A4DF63C9C4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9228" y="2308225"/>
            <a:ext cx="8719457" cy="1447800"/>
          </a:xfrm>
        </p:spPr>
        <p:txBody>
          <a:bodyPr/>
          <a:lstStyle>
            <a:lvl1pPr marL="11112" indent="0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" descr="Main text">
            <a:extLst>
              <a:ext uri="{FF2B5EF4-FFF2-40B4-BE49-F238E27FC236}">
                <a16:creationId xmlns:a16="http://schemas.microsoft.com/office/drawing/2014/main" id="{2EF862B8-1DA8-F84D-B71C-ED32E4C1E6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4176077"/>
            <a:ext cx="5400000" cy="1483200"/>
          </a:xfrm>
        </p:spPr>
        <p:txBody>
          <a:bodyPr/>
          <a:lstStyle>
            <a:lvl1pPr marL="11112" indent="0">
              <a:buNone/>
              <a:defRPr sz="2400"/>
            </a:lvl1pPr>
          </a:lstStyle>
          <a:p>
            <a:pPr lvl="0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10" name="Text" descr="Main text">
            <a:extLst>
              <a:ext uri="{FF2B5EF4-FFF2-40B4-BE49-F238E27FC236}">
                <a16:creationId xmlns:a16="http://schemas.microsoft.com/office/drawing/2014/main" id="{C2A66C45-730D-F54A-A6B0-8A42E75C38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0000" y="4176077"/>
            <a:ext cx="5400000" cy="14832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aseline="0"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29975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- section 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">
            <a:extLst>
              <a:ext uri="{FF2B5EF4-FFF2-40B4-BE49-F238E27FC236}">
                <a16:creationId xmlns:a16="http://schemas.microsoft.com/office/drawing/2014/main" id="{F9ECF375-EFC6-8846-9FEE-E3BEC7506D8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56616" y="900000"/>
            <a:ext cx="7534656" cy="5448518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6" name="Main Headline" descr="Headline">
            <a:extLst>
              <a:ext uri="{FF2B5EF4-FFF2-40B4-BE49-F238E27FC236}">
                <a16:creationId xmlns:a16="http://schemas.microsoft.com/office/drawing/2014/main" id="{F833FB40-EB53-5843-98C6-9C72F5A14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1440000"/>
            <a:ext cx="6480000" cy="2880000"/>
          </a:xfrm>
          <a:solidFill>
            <a:schemeClr val="bg1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Main headline, </a:t>
            </a:r>
            <a:br>
              <a:rPr lang="en-US" dirty="0"/>
            </a:br>
            <a:r>
              <a:rPr lang="en-US" dirty="0"/>
              <a:t>Arial 44pt bold</a:t>
            </a:r>
          </a:p>
        </p:txBody>
      </p:sp>
      <p:sp>
        <p:nvSpPr>
          <p:cNvPr id="8" name="Picture " descr="Image">
            <a:extLst>
              <a:ext uri="{FF2B5EF4-FFF2-40B4-BE49-F238E27FC236}">
                <a16:creationId xmlns:a16="http://schemas.microsoft.com/office/drawing/2014/main" id="{9390C092-D95C-EF41-9B4C-B77F203C0B0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266715" y="900000"/>
            <a:ext cx="3536848" cy="2906486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9" name="Text" descr="Text">
            <a:extLst>
              <a:ext uri="{FF2B5EF4-FFF2-40B4-BE49-F238E27FC236}">
                <a16:creationId xmlns:a16="http://schemas.microsoft.com/office/drawing/2014/main" id="{B97104E0-DC3E-EB49-A0B8-75D9C6ED8E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62900" y="4164600"/>
            <a:ext cx="3542400" cy="2287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2952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single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9432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12" name="Text" descr="Text">
            <a:extLst>
              <a:ext uri="{FF2B5EF4-FFF2-40B4-BE49-F238E27FC236}">
                <a16:creationId xmlns:a16="http://schemas.microsoft.com/office/drawing/2014/main" id="{52E39625-6121-A140-A00B-27BF9DA232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1986844"/>
            <a:ext cx="10439064" cy="4025156"/>
          </a:xfrm>
        </p:spPr>
        <p:txBody>
          <a:bodyPr/>
          <a:lstStyle>
            <a:lvl1pPr marL="225425" marR="0" indent="-22542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/>
            </a:lvl1pPr>
            <a:lvl2pPr marL="403225" indent="-212725">
              <a:buFont typeface="Arial" panose="020B0604020202020204" pitchFamily="34" charset="0"/>
              <a:buChar char="•"/>
              <a:tabLst/>
              <a:defRPr/>
            </a:lvl2pPr>
            <a:lvl3pPr marL="628650" indent="-214313">
              <a:tabLst/>
              <a:defRPr sz="20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Edit line 2</a:t>
            </a:r>
          </a:p>
          <a:p>
            <a:pPr lvl="2"/>
            <a:r>
              <a:rPr lang="en-US" dirty="0"/>
              <a:t>Edit line 3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8790CE-DD9F-0643-9328-DFA650F94688}" type="datetime1">
              <a:rPr lang="en-GB" smtClean="0"/>
              <a:t>08/07/2025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74050" y="6498000"/>
            <a:ext cx="1440100" cy="360000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/>
              <a:t>C. S. K. Ho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850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9432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7" name="Text" descr="Text">
            <a:extLst>
              <a:ext uri="{FF2B5EF4-FFF2-40B4-BE49-F238E27FC236}">
                <a16:creationId xmlns:a16="http://schemas.microsoft.com/office/drawing/2014/main" id="{2D2A157B-B06B-5E44-8987-B8F38A7435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2009422"/>
            <a:ext cx="5399088" cy="4002578"/>
          </a:xfrm>
        </p:spPr>
        <p:txBody>
          <a:bodyPr/>
          <a:lstStyle>
            <a:lvl1pPr marL="225425" marR="0" indent="-22542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/>
            </a:lvl1pPr>
            <a:lvl2pPr marL="403225" indent="-212725">
              <a:buFont typeface="Arial" panose="020B0604020202020204" pitchFamily="34" charset="0"/>
              <a:buChar char="•"/>
              <a:tabLst/>
              <a:defRPr/>
            </a:lvl2pPr>
            <a:lvl3pPr marL="584200" indent="-214313">
              <a:tabLst/>
              <a:defRPr sz="20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Edit line 2</a:t>
            </a:r>
          </a:p>
          <a:p>
            <a:pPr lvl="2"/>
            <a:r>
              <a:rPr lang="en-US" dirty="0"/>
              <a:t>Edit line 3</a:t>
            </a:r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35F69D9D-B78C-6D4D-8B1E-AB31E336A5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40000" y="2009422"/>
            <a:ext cx="5399088" cy="4002578"/>
          </a:xfrm>
        </p:spPr>
        <p:txBody>
          <a:bodyPr/>
          <a:lstStyle>
            <a:lvl1pPr marL="225425" marR="0" indent="-22542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  <a:lvl2pPr marL="403225" indent="-212725">
              <a:buFont typeface="Arial" panose="020B0604020202020204" pitchFamily="34" charset="0"/>
              <a:buChar char="•"/>
              <a:tabLst/>
              <a:defRPr/>
            </a:lvl2pPr>
            <a:lvl3pPr marL="584200" indent="-214313">
              <a:tabLst/>
              <a:defRPr sz="20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Edit line 2</a:t>
            </a:r>
          </a:p>
          <a:p>
            <a:pPr lvl="2"/>
            <a:r>
              <a:rPr lang="en-US" dirty="0"/>
              <a:t>Edit line 3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577079-B073-8549-AB3C-27F137161A6F}" type="datetime1">
              <a:rPr lang="en-GB" smtClean="0"/>
              <a:t>08/07/2025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98988" y="6480000"/>
            <a:ext cx="1440100" cy="360000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/>
              <a:t>C. S. K. Ho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030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8" name="Text" descr="Text">
            <a:extLst>
              <a:ext uri="{FF2B5EF4-FFF2-40B4-BE49-F238E27FC236}">
                <a16:creationId xmlns:a16="http://schemas.microsoft.com/office/drawing/2014/main" id="{83D66963-CB2B-4B4F-BCF3-CFD7FD192F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3420000" cy="3600000"/>
          </a:xfrm>
        </p:spPr>
        <p:txBody>
          <a:bodyPr/>
          <a:lstStyle>
            <a:lvl1pPr marL="11112" indent="0">
              <a:buNone/>
              <a:defRPr sz="1800"/>
            </a:lvl1pPr>
            <a:lvl3pPr marL="180975" indent="-171450">
              <a:buFont typeface="Arial" panose="020B0604020202020204" pitchFamily="34" charset="0"/>
              <a:buChar char="•"/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F7085F07-56B0-4443-841E-8375628232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0000" y="2412000"/>
            <a:ext cx="3420000" cy="3600000"/>
          </a:xfrm>
        </p:spPr>
        <p:txBody>
          <a:bodyPr/>
          <a:lstStyle>
            <a:lvl1pPr marL="11112" indent="0">
              <a:buNone/>
              <a:defRPr sz="1800"/>
            </a:lvl1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BB07EA65-C349-F04B-BF09-CC2483489C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80000" y="2412000"/>
            <a:ext cx="3420000" cy="3600000"/>
          </a:xfrm>
        </p:spPr>
        <p:txBody>
          <a:bodyPr/>
          <a:lstStyle>
            <a:lvl1pPr marL="11112" indent="0">
              <a:buNone/>
              <a:defRPr sz="1800"/>
            </a:lvl1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7216CD-07BD-D341-B08F-B180C7E6391C}" type="datetime1">
              <a:rPr lang="en-GB" smtClean="0"/>
              <a:t>08/07/2025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S. K. Ho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9096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4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15" name="Text" descr="Text">
            <a:extLst>
              <a:ext uri="{FF2B5EF4-FFF2-40B4-BE49-F238E27FC236}">
                <a16:creationId xmlns:a16="http://schemas.microsoft.com/office/drawing/2014/main" id="{23293D9A-92DE-2745-A551-12503D5B38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F11753E1-8533-844D-B406-655C6C9330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87688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562D057E-84DA-844C-8F30-A88C629E1D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68008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" descr="Text">
            <a:extLst>
              <a:ext uri="{FF2B5EF4-FFF2-40B4-BE49-F238E27FC236}">
                <a16:creationId xmlns:a16="http://schemas.microsoft.com/office/drawing/2014/main" id="{3FA6CE8B-790A-C44A-B1D0-DA5AC754A4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48328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FFC22D-A2C8-0C40-824E-FFBECBB7858B}" type="datetime1">
              <a:rPr lang="en-GB" smtClean="0"/>
              <a:t>08/07/2025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S. K. Ho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6741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4 column colour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in Headline" descr="Headline">
            <a:extLst>
              <a:ext uri="{FF2B5EF4-FFF2-40B4-BE49-F238E27FC236}">
                <a16:creationId xmlns:a16="http://schemas.microsoft.com/office/drawing/2014/main" id="{5CB62203-BCF9-3241-9684-0F4402446F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900000"/>
            <a:ext cx="2610000" cy="5220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pPr lvl="0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8" name="background">
            <a:extLst>
              <a:ext uri="{FF2B5EF4-FFF2-40B4-BE49-F238E27FC236}">
                <a16:creationId xmlns:a16="http://schemas.microsoft.com/office/drawing/2014/main" id="{E0051C4D-5840-9846-A6CC-052B1F915D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86800" y="900000"/>
            <a:ext cx="2610000" cy="5220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9" name="Picture" descr="Image">
            <a:extLst>
              <a:ext uri="{FF2B5EF4-FFF2-40B4-BE49-F238E27FC236}">
                <a16:creationId xmlns:a16="http://schemas.microsoft.com/office/drawing/2014/main" id="{7D295661-D9DD-8D43-9041-6814DE8FF6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05624" y="1290917"/>
            <a:ext cx="1328200" cy="1557617"/>
          </a:xfrm>
          <a:prstGeom prst="rect">
            <a:avLst/>
          </a:prstGeom>
        </p:spPr>
      </p:pic>
      <p:sp>
        <p:nvSpPr>
          <p:cNvPr id="13" name="Text" descr="Text">
            <a:extLst>
              <a:ext uri="{FF2B5EF4-FFF2-40B4-BE49-F238E27FC236}">
                <a16:creationId xmlns:a16="http://schemas.microsoft.com/office/drawing/2014/main" id="{73CED3B5-33C7-894B-9D58-FC396998F4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03712" y="3073400"/>
            <a:ext cx="2222500" cy="3022600"/>
          </a:xfrm>
        </p:spPr>
        <p:txBody>
          <a:bodyPr/>
          <a:lstStyle>
            <a:lvl1pPr>
              <a:defRPr sz="1800"/>
            </a:lvl1pPr>
            <a:lvl2pPr algn="l">
              <a:defRPr sz="1800"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background">
            <a:extLst>
              <a:ext uri="{FF2B5EF4-FFF2-40B4-BE49-F238E27FC236}">
                <a16:creationId xmlns:a16="http://schemas.microsoft.com/office/drawing/2014/main" id="{E69AB749-3152-6149-94E2-0485941817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00" y="900000"/>
            <a:ext cx="2610000" cy="5220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1" name="Picture" descr="Image">
            <a:extLst>
              <a:ext uri="{FF2B5EF4-FFF2-40B4-BE49-F238E27FC236}">
                <a16:creationId xmlns:a16="http://schemas.microsoft.com/office/drawing/2014/main" id="{34669171-BF23-B54C-8D3F-B1C89E122C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0096" y="1292400"/>
            <a:ext cx="1328200" cy="1557617"/>
          </a:xfrm>
          <a:prstGeom prst="rect">
            <a:avLst/>
          </a:prstGeom>
        </p:spPr>
      </p:pic>
      <p:sp>
        <p:nvSpPr>
          <p:cNvPr id="14" name="Text" descr="Text">
            <a:extLst>
              <a:ext uri="{FF2B5EF4-FFF2-40B4-BE49-F238E27FC236}">
                <a16:creationId xmlns:a16="http://schemas.microsoft.com/office/drawing/2014/main" id="{87F3A240-3369-0145-B540-5A60FA0848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56040" y="3073400"/>
            <a:ext cx="2222500" cy="3022600"/>
          </a:xfrm>
        </p:spPr>
        <p:txBody>
          <a:bodyPr/>
          <a:lstStyle>
            <a:lvl1pPr>
              <a:defRPr sz="1800"/>
            </a:lvl1pPr>
            <a:lvl2pPr algn="l">
              <a:defRPr sz="1800"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background">
            <a:extLst>
              <a:ext uri="{FF2B5EF4-FFF2-40B4-BE49-F238E27FC236}">
                <a16:creationId xmlns:a16="http://schemas.microsoft.com/office/drawing/2014/main" id="{F708712F-D0E9-B94A-A9B7-F258F0F10A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90800" y="900000"/>
            <a:ext cx="2610000" cy="5220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2" name="Picture" descr="Image">
            <a:extLst>
              <a:ext uri="{FF2B5EF4-FFF2-40B4-BE49-F238E27FC236}">
                <a16:creationId xmlns:a16="http://schemas.microsoft.com/office/drawing/2014/main" id="{8073F21E-F4EF-B246-B7E8-4FA799EC37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0416" y="1290917"/>
            <a:ext cx="1328200" cy="1557617"/>
          </a:xfrm>
          <a:prstGeom prst="rect">
            <a:avLst/>
          </a:prstGeom>
        </p:spPr>
      </p:pic>
      <p:sp>
        <p:nvSpPr>
          <p:cNvPr id="16" name="Text" descr="Text">
            <a:extLst>
              <a:ext uri="{FF2B5EF4-FFF2-40B4-BE49-F238E27FC236}">
                <a16:creationId xmlns:a16="http://schemas.microsoft.com/office/drawing/2014/main" id="{5387EEB0-9F43-E241-9EDB-010FB36582B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408368" y="3068960"/>
            <a:ext cx="2222500" cy="3022600"/>
          </a:xfrm>
        </p:spPr>
        <p:txBody>
          <a:bodyPr/>
          <a:lstStyle>
            <a:lvl1pPr>
              <a:defRPr sz="1800"/>
            </a:lvl1pPr>
            <a:lvl2pPr algn="l">
              <a:defRPr sz="1800"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373E51-46F8-B446-A241-A5395388A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E57DFD-46C4-5549-AAD9-4A1F4BC333A7}" type="datetime1">
              <a:rPr lang="en-GB" smtClean="0"/>
              <a:t>08/07/2025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BCFD4B-BF38-E841-868E-C9F3BBC72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S. K. Ho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688DCC-68B7-D349-B50E-BEE3CC1D8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7168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wo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5400000" cy="2325802"/>
          </a:xfrm>
        </p:spPr>
        <p:txBody>
          <a:bodyPr/>
          <a:lstStyle>
            <a:lvl1pPr>
              <a:defRPr sz="3600" b="0"/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96CC15FA-5D3D-604E-8882-80A2838906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3618500"/>
            <a:ext cx="5399088" cy="2617200"/>
          </a:xfrm>
        </p:spPr>
        <p:txBody>
          <a:bodyPr/>
          <a:lstStyle>
            <a:lvl1pPr marL="180975" marR="0" indent="-18097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icture" descr="Image">
            <a:extLst>
              <a:ext uri="{FF2B5EF4-FFF2-40B4-BE49-F238E27FC236}">
                <a16:creationId xmlns:a16="http://schemas.microsoft.com/office/drawing/2014/main" id="{C443FA27-F0DB-1840-998D-206100BED38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940000" y="900000"/>
            <a:ext cx="5400000" cy="5344683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7CD612-5A4A-DD4E-AA2C-424DF4F87984}" type="datetime1">
              <a:rPr lang="en-GB" smtClean="0"/>
              <a:t>08/07/2025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S. K. Ho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6800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hree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" descr="Image">
            <a:extLst>
              <a:ext uri="{FF2B5EF4-FFF2-40B4-BE49-F238E27FC236}">
                <a16:creationId xmlns:a16="http://schemas.microsoft.com/office/drawing/2014/main" id="{935F83AB-29A1-EF49-B6EC-5214A87545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60000" y="900000"/>
            <a:ext cx="3420000" cy="2880000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8" name="Text" descr="Text">
            <a:extLst>
              <a:ext uri="{FF2B5EF4-FFF2-40B4-BE49-F238E27FC236}">
                <a16:creationId xmlns:a16="http://schemas.microsoft.com/office/drawing/2014/main" id="{83D66963-CB2B-4B4F-BCF3-CFD7FD192F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4017600"/>
            <a:ext cx="3420000" cy="2304000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Picture" descr="Image">
            <a:extLst>
              <a:ext uri="{FF2B5EF4-FFF2-40B4-BE49-F238E27FC236}">
                <a16:creationId xmlns:a16="http://schemas.microsoft.com/office/drawing/2014/main" id="{E95E3DE4-2C02-DF4D-871A-130A912A3E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95800" y="900000"/>
            <a:ext cx="3420000" cy="2880000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F7085F07-56B0-4443-841E-8375628232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0000" y="4017600"/>
            <a:ext cx="3420000" cy="2304000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Picture" descr="Image">
            <a:extLst>
              <a:ext uri="{FF2B5EF4-FFF2-40B4-BE49-F238E27FC236}">
                <a16:creationId xmlns:a16="http://schemas.microsoft.com/office/drawing/2014/main" id="{08A0AD7D-724B-E44B-89BE-D93B46E6BC8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256240" y="900000"/>
            <a:ext cx="3420000" cy="2880000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BB07EA65-C349-F04B-BF09-CC2483489C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80218" y="4017600"/>
            <a:ext cx="3420000" cy="2304000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71A90B-63F6-994A-99E9-8B05D80B45CB}" type="datetime1">
              <a:rPr lang="en-GB" smtClean="0"/>
              <a:t>08/07/2025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S. K. Ho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4052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11" name="Table" descr="Text / Table">
            <a:extLst>
              <a:ext uri="{FF2B5EF4-FFF2-40B4-BE49-F238E27FC236}">
                <a16:creationId xmlns:a16="http://schemas.microsoft.com/office/drawing/2014/main" id="{4DEFD8C9-6C2B-9C49-9F6F-5A35A2B747AF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360363" y="2286001"/>
            <a:ext cx="11553825" cy="4073524"/>
          </a:xfrm>
        </p:spPr>
        <p:txBody>
          <a:bodyPr/>
          <a:lstStyle/>
          <a:p>
            <a:r>
              <a:rPr lang="en-GB" dirty="0"/>
              <a:t>Click to add table</a:t>
            </a:r>
            <a:endParaRPr lang="en-US" dirty="0"/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D31E44D0-02C4-914B-B5F4-F5B0F5862C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66454" y="2414430"/>
            <a:ext cx="2557322" cy="2623913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31E2C5-15F1-0A4A-8BBC-AEFFC864E766}" type="datetime1">
              <a:rPr lang="en-GB" smtClean="0"/>
              <a:t>08/07/2025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S. K. Ho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58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F6DE0E-2061-4608-AAC8-7A9FD1EDE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49527A-B177-43A2-AB34-7879D66FBB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3C49B2B-34C1-433F-B478-4FC53245BF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8F78789-13D5-4268-ACA9-CC312BD9AA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408BA3A-F14B-4F52-9E15-C3EE306CC8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0CBCBC4-C66E-4C03-9982-57CDAE8C4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E6DFD-09F2-4046-B4FD-12AF9D17FDD0}" type="datetime3">
              <a:rPr lang="de-DE" smtClean="0"/>
              <a:t>08/07/25</a:t>
            </a:fld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C0A3277-03A4-4400-977C-5AAB1D004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MSEWG#5 Meeting 07/09/2021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9ADDD46-4238-4990-B467-E8FE54267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7BD0-D4C1-4EC9-B4EF-4958B6F8B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2378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7" name="Table" descr="Text / Table">
            <a:extLst>
              <a:ext uri="{FF2B5EF4-FFF2-40B4-BE49-F238E27FC236}">
                <a16:creationId xmlns:a16="http://schemas.microsoft.com/office/drawing/2014/main" id="{01422A73-1E05-8B44-93EA-70AD3FCEEC9E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360363" y="2286001"/>
            <a:ext cx="11553825" cy="4073524"/>
          </a:xfrm>
        </p:spPr>
        <p:txBody>
          <a:bodyPr/>
          <a:lstStyle/>
          <a:p>
            <a:r>
              <a:rPr lang="en-GB" dirty="0"/>
              <a:t>Click to add table</a:t>
            </a:r>
            <a:endParaRPr lang="en-US" dirty="0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AD015BAE-CDFB-0848-8398-8E01CAEBAA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3451091"/>
            <a:ext cx="2610000" cy="2894291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6EB213-6783-F744-BFF1-0755B70A6C91}" type="datetime1">
              <a:rPr lang="en-GB" smtClean="0"/>
              <a:t>08/07/2025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S. K. Ho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024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Contact 2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GB" dirty="0"/>
              <a:t>Useful links &amp; contact details</a:t>
            </a:r>
            <a:endParaRPr lang="en-US" dirty="0"/>
          </a:p>
        </p:txBody>
      </p:sp>
      <p:sp>
        <p:nvSpPr>
          <p:cNvPr id="21" name="Text" descr="Text">
            <a:extLst>
              <a:ext uri="{FF2B5EF4-FFF2-40B4-BE49-F238E27FC236}">
                <a16:creationId xmlns:a16="http://schemas.microsoft.com/office/drawing/2014/main" id="{82579D70-1A08-DC42-8CE8-ACA8360A7F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5399088" cy="3600000"/>
          </a:xfrm>
        </p:spPr>
        <p:txBody>
          <a:bodyPr/>
          <a:lstStyle>
            <a:lvl1pPr marL="180975" indent="-169863">
              <a:tabLst/>
              <a:defRPr sz="2400"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" descr="Text">
            <a:extLst>
              <a:ext uri="{FF2B5EF4-FFF2-40B4-BE49-F238E27FC236}">
                <a16:creationId xmlns:a16="http://schemas.microsoft.com/office/drawing/2014/main" id="{82B359B7-CB0C-544C-88EE-891FC732EE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0000" y="2412000"/>
            <a:ext cx="5399088" cy="3600000"/>
          </a:xfrm>
        </p:spPr>
        <p:txBody>
          <a:bodyPr/>
          <a:lstStyle>
            <a:lvl1pPr marL="180975" indent="-169863">
              <a:tabLst/>
              <a:defRPr sz="2400">
                <a:latin typeface="+mn-lt"/>
              </a:defRPr>
            </a:lvl1pPr>
          </a:lstStyle>
          <a:p>
            <a:pPr lvl="0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D1845A-16E0-EB40-ACB7-0321A951393F}" type="datetime1">
              <a:rPr lang="en-GB" smtClean="0"/>
              <a:t>08/07/2025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S. K. Ho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7518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3261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267" b="1">
                <a:solidFill>
                  <a:srgbClr val="00285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474719"/>
            <a:ext cx="10515600" cy="27022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1"/>
            <a:ext cx="12192000" cy="1646767"/>
            <a:chOff x="0" y="-66259"/>
            <a:chExt cx="9144000" cy="1235075"/>
          </a:xfrm>
        </p:grpSpPr>
        <p:sp>
          <p:nvSpPr>
            <p:cNvPr id="1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85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83999" y="384000"/>
            <a:ext cx="7318611" cy="39072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467" baseline="0">
                <a:solidFill>
                  <a:schemeClr val="bg1"/>
                </a:solidFill>
              </a:defRPr>
            </a:lvl1pPr>
            <a:lvl2pPr marL="0" indent="0">
              <a:lnSpc>
                <a:spcPct val="80000"/>
              </a:lnSpc>
              <a:buNone/>
              <a:defRPr sz="1467">
                <a:solidFill>
                  <a:schemeClr val="bg1"/>
                </a:solidFill>
              </a:defRPr>
            </a:lvl2pPr>
            <a:lvl3pPr marL="0" indent="0">
              <a:buNone/>
              <a:defRPr sz="1467">
                <a:solidFill>
                  <a:schemeClr val="tx1"/>
                </a:solidFill>
              </a:defRPr>
            </a:lvl3pPr>
            <a:lvl4pPr marL="0" indent="0">
              <a:buNone/>
              <a:defRPr sz="1467">
                <a:solidFill>
                  <a:schemeClr val="tx1"/>
                </a:solidFill>
              </a:defRPr>
            </a:lvl4pPr>
            <a:lvl5pPr marL="0" indent="0">
              <a:buNone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FACULTY, SCHOOL, DEPARTMENT OR INSTITUTE NAME HERE</a:t>
            </a:r>
          </a:p>
          <a:p>
            <a:pPr lvl="1"/>
            <a:r>
              <a:rPr lang="en-US"/>
              <a:t>SECOND TIER INFORMATION HERE IF NEEDED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n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326291"/>
            <a:ext cx="6172200" cy="4993416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26291"/>
            <a:ext cx="3932237" cy="4993416"/>
          </a:xfrm>
        </p:spPr>
        <p:txBody>
          <a:bodyPr>
            <a:normAutofit/>
          </a:bodyPr>
          <a:lstStyle>
            <a:lvl1pPr marL="0" indent="0">
              <a:buNone/>
              <a:defRPr sz="4267">
                <a:solidFill>
                  <a:srgbClr val="002855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-2117"/>
            <a:ext cx="12192000" cy="988484"/>
            <a:chOff x="0" y="-1588"/>
            <a:chExt cx="9144000" cy="741363"/>
          </a:xfrm>
          <a:solidFill>
            <a:srgbClr val="D6D2C4"/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85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  <a:noFill/>
          </p:spPr>
        </p:pic>
      </p:grpSp>
      <p:sp>
        <p:nvSpPr>
          <p:cNvPr id="11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88000" y="288000"/>
            <a:ext cx="7318611" cy="39072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467" baseline="0">
                <a:solidFill>
                  <a:schemeClr val="bg1"/>
                </a:solidFill>
              </a:defRPr>
            </a:lvl1pPr>
            <a:lvl2pPr marL="0" indent="0">
              <a:lnSpc>
                <a:spcPct val="80000"/>
              </a:lnSpc>
              <a:buNone/>
              <a:defRPr sz="1467">
                <a:solidFill>
                  <a:schemeClr val="bg1"/>
                </a:solidFill>
              </a:defRPr>
            </a:lvl2pPr>
            <a:lvl3pPr marL="0" indent="0">
              <a:buNone/>
              <a:defRPr sz="1467">
                <a:solidFill>
                  <a:schemeClr val="tx1"/>
                </a:solidFill>
              </a:defRPr>
            </a:lvl3pPr>
            <a:lvl4pPr marL="0" indent="0">
              <a:buNone/>
              <a:defRPr sz="1467">
                <a:solidFill>
                  <a:schemeClr val="tx1"/>
                </a:solidFill>
              </a:defRPr>
            </a:lvl4pPr>
            <a:lvl5pPr marL="0" indent="0">
              <a:buNone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FACULTY, SCHOOL, DEPARTMENT OR INSTITUTE NAME HERE</a:t>
            </a:r>
          </a:p>
          <a:p>
            <a:pPr lvl="1"/>
            <a:r>
              <a:rPr lang="en-US"/>
              <a:t>SECOND TIER INFORMATION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17717491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reframe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4951"/>
            <a:ext cx="10515600" cy="905087"/>
          </a:xfrm>
          <a:prstGeom prst="rect">
            <a:avLst/>
          </a:prstGeom>
        </p:spPr>
        <p:txBody>
          <a:bodyPr/>
          <a:lstStyle>
            <a:lvl1pPr>
              <a:defRPr sz="4267" b="1">
                <a:solidFill>
                  <a:srgbClr val="00285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682914"/>
            <a:ext cx="5181600" cy="34940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682913"/>
            <a:ext cx="5181600" cy="34940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11"/>
            <a:ext cx="12192000" cy="545864"/>
          </a:xfrm>
          <a:prstGeom prst="rect">
            <a:avLst/>
          </a:prstGeom>
        </p:spPr>
      </p:pic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88000" y="288000"/>
            <a:ext cx="7318611" cy="39072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467" baseline="0">
                <a:solidFill>
                  <a:schemeClr val="tx1"/>
                </a:solidFill>
              </a:defRPr>
            </a:lvl1pPr>
            <a:lvl2pPr marL="0" indent="0">
              <a:lnSpc>
                <a:spcPct val="80000"/>
              </a:lnSpc>
              <a:buNone/>
              <a:defRPr sz="1467">
                <a:solidFill>
                  <a:schemeClr val="tx1"/>
                </a:solidFill>
              </a:defRPr>
            </a:lvl2pPr>
            <a:lvl3pPr marL="0" indent="0">
              <a:buNone/>
              <a:defRPr sz="1467">
                <a:solidFill>
                  <a:schemeClr val="tx1"/>
                </a:solidFill>
              </a:defRPr>
            </a:lvl3pPr>
            <a:lvl4pPr marL="0" indent="0">
              <a:buNone/>
              <a:defRPr sz="1467">
                <a:solidFill>
                  <a:schemeClr val="tx1"/>
                </a:solidFill>
              </a:defRPr>
            </a:lvl4pPr>
            <a:lvl5pPr marL="0" indent="0">
              <a:buNone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FACULTY, SCHOOL, DEPARTMENT OR INSTITUTE NAME HERE</a:t>
            </a:r>
          </a:p>
          <a:p>
            <a:pPr lvl="1"/>
            <a:r>
              <a:rPr lang="en-US"/>
              <a:t>SECOND TIER INFORMATION HERE IF NEEDED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CL Branding background">
            <a:extLst>
              <a:ext uri="{FF2B5EF4-FFF2-40B4-BE49-F238E27FC236}">
                <a16:creationId xmlns:a16="http://schemas.microsoft.com/office/drawing/2014/main" id="{EA4C8DDC-D29E-5E43-9BC2-FD84B2117884}"/>
              </a:ext>
            </a:extLst>
          </p:cNvPr>
          <p:cNvSpPr/>
          <p:nvPr userDrawn="1"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UCL Branding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1342239"/>
          </a:xfrm>
          <a:prstGeom prst="rect">
            <a:avLst/>
          </a:prstGeom>
        </p:spPr>
      </p:pic>
      <p:sp>
        <p:nvSpPr>
          <p:cNvPr id="13" name="Faculty, Department title">
            <a:extLst>
              <a:ext uri="{FF2B5EF4-FFF2-40B4-BE49-F238E27FC236}">
                <a16:creationId xmlns:a16="http://schemas.microsoft.com/office/drawing/2014/main" id="{7B844C1D-C9E2-A040-B3FD-0E3861E051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none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</a:p>
          <a:p>
            <a:pPr lvl="0"/>
            <a:endParaRPr lang="en-GB" dirty="0"/>
          </a:p>
          <a:p>
            <a:pPr lvl="0"/>
            <a:endParaRPr lang="en-GB" dirty="0"/>
          </a:p>
        </p:txBody>
      </p:sp>
      <p:sp>
        <p:nvSpPr>
          <p:cNvPr id="9" name="Main image" descr="Image">
            <a:extLst>
              <a:ext uri="{FF2B5EF4-FFF2-40B4-BE49-F238E27FC236}">
                <a16:creationId xmlns:a16="http://schemas.microsoft.com/office/drawing/2014/main" id="{FD55159A-63D1-334F-B344-448B05BC84B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440000"/>
            <a:ext cx="12192000" cy="5421086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Main Headline" descr="Headline">
            <a:extLst>
              <a:ext uri="{FF2B5EF4-FFF2-40B4-BE49-F238E27FC236}">
                <a16:creationId xmlns:a16="http://schemas.microsoft.com/office/drawing/2014/main" id="{6D1BEB54-27B8-4348-8671-D93B41DC5E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549105"/>
            <a:ext cx="7560000" cy="2340000"/>
          </a:xfrm>
          <a:solidFill>
            <a:srgbClr val="FFFFFF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Main headline,</a:t>
            </a:r>
            <a:br>
              <a:rPr lang="en-US" dirty="0"/>
            </a:br>
            <a:r>
              <a:rPr lang="en-US" dirty="0"/>
              <a:t>Arial 44pt bold</a:t>
            </a:r>
          </a:p>
        </p:txBody>
      </p:sp>
    </p:spTree>
    <p:extLst>
      <p:ext uri="{BB962C8B-B14F-4D97-AF65-F5344CB8AC3E}">
        <p14:creationId xmlns:p14="http://schemas.microsoft.com/office/powerpoint/2010/main" val="20798371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>
            <a:extLst>
              <a:ext uri="{FF2B5EF4-FFF2-40B4-BE49-F238E27FC236}">
                <a16:creationId xmlns:a16="http://schemas.microsoft.com/office/drawing/2014/main" id="{7E0FC6D2-4499-5C4C-8C93-C7590708B796}"/>
              </a:ext>
            </a:extLst>
          </p:cNvPr>
          <p:cNvSpPr/>
          <p:nvPr userDrawn="1"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UCL Branding">
            <a:extLst>
              <a:ext uri="{FF2B5EF4-FFF2-40B4-BE49-F238E27FC236}">
                <a16:creationId xmlns:a16="http://schemas.microsoft.com/office/drawing/2014/main" id="{EEAA5CE4-559A-4EF2-CD64-E2D060F42A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1342239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none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11" name="Picture" descr="Image">
            <a:extLst>
              <a:ext uri="{FF2B5EF4-FFF2-40B4-BE49-F238E27FC236}">
                <a16:creationId xmlns:a16="http://schemas.microsoft.com/office/drawing/2014/main" id="{D7C34FC0-F8B1-D041-9578-733D7F3C687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440000"/>
            <a:ext cx="12192000" cy="5421086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Main Headline" descr="Headline">
            <a:extLst>
              <a:ext uri="{FF2B5EF4-FFF2-40B4-BE49-F238E27FC236}">
                <a16:creationId xmlns:a16="http://schemas.microsoft.com/office/drawing/2014/main" id="{5F848594-69CD-DA4E-BB25-23F671A7C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549105"/>
            <a:ext cx="7560000" cy="2340000"/>
          </a:xfrm>
          <a:solidFill>
            <a:srgbClr val="FFFFFF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Main headline,</a:t>
            </a:r>
            <a:br>
              <a:rPr lang="en-US" dirty="0"/>
            </a:br>
            <a:r>
              <a:rPr lang="en-US" dirty="0"/>
              <a:t>Arial 44pt bold</a:t>
            </a:r>
          </a:p>
        </p:txBody>
      </p:sp>
      <p:sp>
        <p:nvSpPr>
          <p:cNvPr id="5" name="Sub Heading" descr="Sub heading">
            <a:extLst>
              <a:ext uri="{FF2B5EF4-FFF2-40B4-BE49-F238E27FC236}">
                <a16:creationId xmlns:a16="http://schemas.microsoft.com/office/drawing/2014/main" id="{D5AB2EC5-97D3-8D44-BB0B-9125E87D1F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99" y="3239999"/>
            <a:ext cx="6840000" cy="651777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36955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slide 2 - single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8FD8CE85-9178-344E-BC9E-19B545ECA60C}"/>
              </a:ext>
            </a:extLst>
          </p:cNvPr>
          <p:cNvSpPr/>
          <p:nvPr userDrawn="1"/>
        </p:nvSpPr>
        <p:spPr>
          <a:xfrm>
            <a:off x="0" y="-1"/>
            <a:ext cx="12192000" cy="25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UCL Branding">
            <a:extLst>
              <a:ext uri="{FF2B5EF4-FFF2-40B4-BE49-F238E27FC236}">
                <a16:creationId xmlns:a16="http://schemas.microsoft.com/office/drawing/2014/main" id="{F835E0F7-D3C0-0D94-8BF5-63E0ACF221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1342239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none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10" name="Main Headline" descr="Headline">
            <a:extLst>
              <a:ext uri="{FF2B5EF4-FFF2-40B4-BE49-F238E27FC236}">
                <a16:creationId xmlns:a16="http://schemas.microsoft.com/office/drawing/2014/main" id="{14916FEE-2CA1-274A-AB9A-27AE550ED61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60000" y="1620000"/>
            <a:ext cx="10800690" cy="81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Main headline, Arial 44pt bold</a:t>
            </a:r>
            <a:br>
              <a:rPr lang="en-US" dirty="0"/>
            </a:br>
            <a:endParaRPr lang="en-US" altLang="en-US" dirty="0"/>
          </a:p>
        </p:txBody>
      </p:sp>
      <p:sp>
        <p:nvSpPr>
          <p:cNvPr id="11" name="Picture " descr="Image">
            <a:extLst>
              <a:ext uri="{FF2B5EF4-FFF2-40B4-BE49-F238E27FC236}">
                <a16:creationId xmlns:a16="http://schemas.microsoft.com/office/drawing/2014/main" id="{7AAB61C2-2ECC-1549-9211-9297F9B818D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05456"/>
            <a:ext cx="12192000" cy="4352544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6977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- Double line -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>
            <a:extLst>
              <a:ext uri="{FF2B5EF4-FFF2-40B4-BE49-F238E27FC236}">
                <a16:creationId xmlns:a16="http://schemas.microsoft.com/office/drawing/2014/main" id="{271759B8-0ABB-3643-884B-0A918443C549}"/>
              </a:ext>
            </a:extLst>
          </p:cNvPr>
          <p:cNvSpPr/>
          <p:nvPr userDrawn="1"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UCL Branding">
            <a:extLst>
              <a:ext uri="{FF2B5EF4-FFF2-40B4-BE49-F238E27FC236}">
                <a16:creationId xmlns:a16="http://schemas.microsoft.com/office/drawing/2014/main" id="{88AD883D-1C07-FAE0-F0BF-DFC2D9B4EC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1342239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none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2" name="Background">
            <a:extLst>
              <a:ext uri="{FF2B5EF4-FFF2-40B4-BE49-F238E27FC236}">
                <a16:creationId xmlns:a16="http://schemas.microsoft.com/office/drawing/2014/main" id="{8FD8CE85-9178-344E-BC9E-19B545ECA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440000"/>
            <a:ext cx="12192000" cy="1679261"/>
          </a:xfrm>
          <a:prstGeom prst="rect">
            <a:avLst/>
          </a:prstGeom>
          <a:solidFill>
            <a:srgbClr val="34C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ain Headline" descr="Headline">
            <a:extLst>
              <a:ext uri="{FF2B5EF4-FFF2-40B4-BE49-F238E27FC236}">
                <a16:creationId xmlns:a16="http://schemas.microsoft.com/office/drawing/2014/main" id="{0AFC6B55-24BD-7545-82A9-DD37164DF15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60000" y="1620000"/>
            <a:ext cx="10800690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Main headline, Arial 44pt bold</a:t>
            </a:r>
            <a:br>
              <a:rPr lang="en-US" dirty="0"/>
            </a:br>
            <a:endParaRPr lang="en-US" altLang="en-US" dirty="0"/>
          </a:p>
        </p:txBody>
      </p:sp>
      <p:sp>
        <p:nvSpPr>
          <p:cNvPr id="10" name="Sub Heading" descr="Sub heading">
            <a:extLst>
              <a:ext uri="{FF2B5EF4-FFF2-40B4-BE49-F238E27FC236}">
                <a16:creationId xmlns:a16="http://schemas.microsoft.com/office/drawing/2014/main" id="{790EF792-5BFA-7942-944E-20B5F5BA61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99" y="3420000"/>
            <a:ext cx="9000000" cy="1908000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62552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 - Double line -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>
            <a:extLst>
              <a:ext uri="{FF2B5EF4-FFF2-40B4-BE49-F238E27FC236}">
                <a16:creationId xmlns:a16="http://schemas.microsoft.com/office/drawing/2014/main" id="{59606069-DCB2-E341-97E0-98600856E2E5}"/>
              </a:ext>
            </a:extLst>
          </p:cNvPr>
          <p:cNvSpPr/>
          <p:nvPr userDrawn="1"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UCL Branding">
            <a:extLst>
              <a:ext uri="{FF2B5EF4-FFF2-40B4-BE49-F238E27FC236}">
                <a16:creationId xmlns:a16="http://schemas.microsoft.com/office/drawing/2014/main" id="{2F7C67AD-D626-C2F5-D979-429B821D8A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1342239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none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12" name="Picture" descr="Image">
            <a:extLst>
              <a:ext uri="{FF2B5EF4-FFF2-40B4-BE49-F238E27FC236}">
                <a16:creationId xmlns:a16="http://schemas.microsoft.com/office/drawing/2014/main" id="{A724F846-9E16-0743-9A5C-ED2946248F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436914"/>
            <a:ext cx="12192000" cy="1682804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2" name="Background">
            <a:extLst>
              <a:ext uri="{FF2B5EF4-FFF2-40B4-BE49-F238E27FC236}">
                <a16:creationId xmlns:a16="http://schemas.microsoft.com/office/drawing/2014/main" id="{8FD8CE85-9178-344E-BC9E-19B545ECA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0" y="3122579"/>
            <a:ext cx="12192000" cy="3735421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ain Headline" descr="Headline">
            <a:extLst>
              <a:ext uri="{FF2B5EF4-FFF2-40B4-BE49-F238E27FC236}">
                <a16:creationId xmlns:a16="http://schemas.microsoft.com/office/drawing/2014/main" id="{F393605F-7BBC-284E-8DAE-0B5B8411382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60000" y="3470479"/>
            <a:ext cx="10800690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Main headline, Arial 44pt bold</a:t>
            </a:r>
            <a:br>
              <a:rPr lang="en-US" dirty="0"/>
            </a:br>
            <a:endParaRPr lang="en-US" altLang="en-US" dirty="0"/>
          </a:p>
        </p:txBody>
      </p:sp>
      <p:sp>
        <p:nvSpPr>
          <p:cNvPr id="10" name="Sub Heading" descr="Sub heading">
            <a:extLst>
              <a:ext uri="{FF2B5EF4-FFF2-40B4-BE49-F238E27FC236}">
                <a16:creationId xmlns:a16="http://schemas.microsoft.com/office/drawing/2014/main" id="{790EF792-5BFA-7942-944E-20B5F5BA61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99" y="4950000"/>
            <a:ext cx="9000000" cy="1908000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2271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A4C089-1BDC-4AB2-B946-F28090EAE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CDF1CC8-69B8-4A4B-89FB-3941064DE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3AAD-28DF-41CE-A242-730BD30210AA}" type="datetime3">
              <a:rPr lang="de-DE" smtClean="0"/>
              <a:t>08/07/25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A67A789-38DE-4057-B0F8-C3F5741FC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MSEWG#5 Meeting 07/09/2021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760C4C2-71FC-474A-8377-088F0DBF7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7BD0-D4C1-4EC9-B4EF-4958B6F8B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341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section 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in Headline" descr="Headline">
            <a:extLst>
              <a:ext uri="{FF2B5EF4-FFF2-40B4-BE49-F238E27FC236}">
                <a16:creationId xmlns:a16="http://schemas.microsoft.com/office/drawing/2014/main" id="{F833FB40-EB53-5843-98C6-9C72F5A14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1008000"/>
            <a:ext cx="10080000" cy="2880000"/>
          </a:xfrm>
          <a:solidFill>
            <a:srgbClr val="FFFFFF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Main headline, Arial 44pt bold</a:t>
            </a:r>
          </a:p>
        </p:txBody>
      </p:sp>
      <p:sp>
        <p:nvSpPr>
          <p:cNvPr id="11" name="Sub Heading" descr="Sub heading">
            <a:extLst>
              <a:ext uri="{FF2B5EF4-FFF2-40B4-BE49-F238E27FC236}">
                <a16:creationId xmlns:a16="http://schemas.microsoft.com/office/drawing/2014/main" id="{169F44E5-11A5-074E-ADAE-05ACB4110A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9228" y="2308225"/>
            <a:ext cx="8719457" cy="1447800"/>
          </a:xfrm>
        </p:spPr>
        <p:txBody>
          <a:bodyPr/>
          <a:lstStyle>
            <a:lvl1pPr marL="11112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Large text size, Arial 36 point</a:t>
            </a:r>
          </a:p>
        </p:txBody>
      </p:sp>
      <p:sp>
        <p:nvSpPr>
          <p:cNvPr id="3" name="Text" descr="Main text">
            <a:extLst>
              <a:ext uri="{FF2B5EF4-FFF2-40B4-BE49-F238E27FC236}">
                <a16:creationId xmlns:a16="http://schemas.microsoft.com/office/drawing/2014/main" id="{2EF862B8-1DA8-F84D-B71C-ED32E4C1E6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4176077"/>
            <a:ext cx="5400000" cy="1483200"/>
          </a:xfrm>
        </p:spPr>
        <p:txBody>
          <a:bodyPr/>
          <a:lstStyle>
            <a:lvl1pPr marL="225425" indent="-215900">
              <a:buFont typeface="Arial" panose="020B0604020202020204" pitchFamily="34" charset="0"/>
              <a:buChar char="•"/>
              <a:tabLst/>
              <a:defRPr sz="2400"/>
            </a:lvl1pPr>
          </a:lstStyle>
          <a:p>
            <a:pPr lvl="0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10" name="Text" descr="Main text">
            <a:extLst>
              <a:ext uri="{FF2B5EF4-FFF2-40B4-BE49-F238E27FC236}">
                <a16:creationId xmlns:a16="http://schemas.microsoft.com/office/drawing/2014/main" id="{C2A66C45-730D-F54A-A6B0-8A42E75C38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0000" y="4176077"/>
            <a:ext cx="5400000" cy="1483200"/>
          </a:xfrm>
        </p:spPr>
        <p:txBody>
          <a:bodyPr/>
          <a:lstStyle>
            <a:lvl1pPr marL="180975" marR="0" indent="-18097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/>
            </a:lvl1pPr>
          </a:lstStyle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99122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section 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in Headline" descr="Headline">
            <a:extLst>
              <a:ext uri="{FF2B5EF4-FFF2-40B4-BE49-F238E27FC236}">
                <a16:creationId xmlns:a16="http://schemas.microsoft.com/office/drawing/2014/main" id="{F833FB40-EB53-5843-98C6-9C72F5A14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1008000"/>
            <a:ext cx="10080000" cy="2880000"/>
          </a:xfrm>
          <a:solidFill>
            <a:srgbClr val="34C6C6"/>
          </a:solidFill>
        </p:spPr>
        <p:txBody>
          <a:bodyPr lIns="360000" tIns="18000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headline, Arial 44pt bold</a:t>
            </a:r>
          </a:p>
        </p:txBody>
      </p:sp>
      <p:sp>
        <p:nvSpPr>
          <p:cNvPr id="4" name="Sub Heading">
            <a:extLst>
              <a:ext uri="{FF2B5EF4-FFF2-40B4-BE49-F238E27FC236}">
                <a16:creationId xmlns:a16="http://schemas.microsoft.com/office/drawing/2014/main" id="{7EFF5C86-B7E9-E24F-A032-A4DF63C9C4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9228" y="2308225"/>
            <a:ext cx="8719457" cy="1447800"/>
          </a:xfrm>
        </p:spPr>
        <p:txBody>
          <a:bodyPr/>
          <a:lstStyle>
            <a:lvl1pPr marL="11112" indent="0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" descr="Main text">
            <a:extLst>
              <a:ext uri="{FF2B5EF4-FFF2-40B4-BE49-F238E27FC236}">
                <a16:creationId xmlns:a16="http://schemas.microsoft.com/office/drawing/2014/main" id="{2EF862B8-1DA8-F84D-B71C-ED32E4C1E6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4176077"/>
            <a:ext cx="5400000" cy="1483200"/>
          </a:xfrm>
        </p:spPr>
        <p:txBody>
          <a:bodyPr/>
          <a:lstStyle>
            <a:lvl1pPr marL="11112" indent="0">
              <a:buNone/>
              <a:defRPr sz="2400"/>
            </a:lvl1pPr>
          </a:lstStyle>
          <a:p>
            <a:pPr lvl="0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10" name="Text" descr="Main text">
            <a:extLst>
              <a:ext uri="{FF2B5EF4-FFF2-40B4-BE49-F238E27FC236}">
                <a16:creationId xmlns:a16="http://schemas.microsoft.com/office/drawing/2014/main" id="{C2A66C45-730D-F54A-A6B0-8A42E75C38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0000" y="4176077"/>
            <a:ext cx="5400000" cy="14832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aseline="0"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19771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- section 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">
            <a:extLst>
              <a:ext uri="{FF2B5EF4-FFF2-40B4-BE49-F238E27FC236}">
                <a16:creationId xmlns:a16="http://schemas.microsoft.com/office/drawing/2014/main" id="{F9ECF375-EFC6-8846-9FEE-E3BEC7506D8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56616" y="900000"/>
            <a:ext cx="7534656" cy="5448518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6" name="Main Headline" descr="Headline">
            <a:extLst>
              <a:ext uri="{FF2B5EF4-FFF2-40B4-BE49-F238E27FC236}">
                <a16:creationId xmlns:a16="http://schemas.microsoft.com/office/drawing/2014/main" id="{F833FB40-EB53-5843-98C6-9C72F5A14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1440000"/>
            <a:ext cx="6480000" cy="2880000"/>
          </a:xfrm>
          <a:solidFill>
            <a:schemeClr val="bg1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Main headline, </a:t>
            </a:r>
            <a:br>
              <a:rPr lang="en-US" dirty="0"/>
            </a:br>
            <a:r>
              <a:rPr lang="en-US" dirty="0"/>
              <a:t>Arial 44pt bold</a:t>
            </a:r>
          </a:p>
        </p:txBody>
      </p:sp>
      <p:sp>
        <p:nvSpPr>
          <p:cNvPr id="8" name="Picture " descr="Image">
            <a:extLst>
              <a:ext uri="{FF2B5EF4-FFF2-40B4-BE49-F238E27FC236}">
                <a16:creationId xmlns:a16="http://schemas.microsoft.com/office/drawing/2014/main" id="{9390C092-D95C-EF41-9B4C-B77F203C0B0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266715" y="900000"/>
            <a:ext cx="3536848" cy="2906486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9" name="Text" descr="Text">
            <a:extLst>
              <a:ext uri="{FF2B5EF4-FFF2-40B4-BE49-F238E27FC236}">
                <a16:creationId xmlns:a16="http://schemas.microsoft.com/office/drawing/2014/main" id="{B97104E0-DC3E-EB49-A0B8-75D9C6ED8E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62900" y="4164600"/>
            <a:ext cx="3542400" cy="2287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71443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single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12" name="Text" descr="Text">
            <a:extLst>
              <a:ext uri="{FF2B5EF4-FFF2-40B4-BE49-F238E27FC236}">
                <a16:creationId xmlns:a16="http://schemas.microsoft.com/office/drawing/2014/main" id="{52E39625-6121-A140-A00B-27BF9DA232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10439064" cy="3600000"/>
          </a:xfrm>
        </p:spPr>
        <p:txBody>
          <a:bodyPr/>
          <a:lstStyle>
            <a:lvl1pPr marL="225425" marR="0" indent="-22542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  <a:lvl2pPr marL="222250" indent="-222250"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7/8/2025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8626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7" name="Text" descr="Text">
            <a:extLst>
              <a:ext uri="{FF2B5EF4-FFF2-40B4-BE49-F238E27FC236}">
                <a16:creationId xmlns:a16="http://schemas.microsoft.com/office/drawing/2014/main" id="{2D2A157B-B06B-5E44-8987-B8F38A7435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5399088" cy="3600000"/>
          </a:xfrm>
        </p:spPr>
        <p:txBody>
          <a:bodyPr/>
          <a:lstStyle>
            <a:lvl1pPr marL="225425" marR="0" indent="-22542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  <a:lvl2pPr marL="222250" indent="-222250"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35F69D9D-B78C-6D4D-8B1E-AB31E336A5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40000" y="2412000"/>
            <a:ext cx="5399088" cy="3600000"/>
          </a:xfrm>
        </p:spPr>
        <p:txBody>
          <a:bodyPr/>
          <a:lstStyle>
            <a:lvl1pPr marL="225425" marR="0" indent="-22542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  <a:lvl2pPr marL="222250" indent="-222250"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7/8/2025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6271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8" name="Text" descr="Text">
            <a:extLst>
              <a:ext uri="{FF2B5EF4-FFF2-40B4-BE49-F238E27FC236}">
                <a16:creationId xmlns:a16="http://schemas.microsoft.com/office/drawing/2014/main" id="{83D66963-CB2B-4B4F-BCF3-CFD7FD192F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3420000" cy="3600000"/>
          </a:xfrm>
        </p:spPr>
        <p:txBody>
          <a:bodyPr/>
          <a:lstStyle>
            <a:lvl1pPr marL="11112" indent="0">
              <a:buNone/>
              <a:defRPr sz="1800"/>
            </a:lvl1pPr>
            <a:lvl3pPr marL="180975" indent="-171450">
              <a:buFont typeface="Arial" panose="020B0604020202020204" pitchFamily="34" charset="0"/>
              <a:buChar char="•"/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F7085F07-56B0-4443-841E-8375628232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0000" y="2412000"/>
            <a:ext cx="3420000" cy="3600000"/>
          </a:xfrm>
        </p:spPr>
        <p:txBody>
          <a:bodyPr/>
          <a:lstStyle>
            <a:lvl1pPr marL="11112" indent="0">
              <a:buNone/>
              <a:defRPr sz="1800"/>
            </a:lvl1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BB07EA65-C349-F04B-BF09-CC2483489C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80000" y="2412000"/>
            <a:ext cx="3420000" cy="3600000"/>
          </a:xfrm>
        </p:spPr>
        <p:txBody>
          <a:bodyPr/>
          <a:lstStyle>
            <a:lvl1pPr marL="11112" indent="0">
              <a:buNone/>
              <a:defRPr sz="1800"/>
            </a:lvl1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7/8/2025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7744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4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15" name="Text" descr="Text">
            <a:extLst>
              <a:ext uri="{FF2B5EF4-FFF2-40B4-BE49-F238E27FC236}">
                <a16:creationId xmlns:a16="http://schemas.microsoft.com/office/drawing/2014/main" id="{23293D9A-92DE-2745-A551-12503D5B38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F11753E1-8533-844D-B406-655C6C9330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87688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562D057E-84DA-844C-8F30-A88C629E1D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68008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" descr="Text">
            <a:extLst>
              <a:ext uri="{FF2B5EF4-FFF2-40B4-BE49-F238E27FC236}">
                <a16:creationId xmlns:a16="http://schemas.microsoft.com/office/drawing/2014/main" id="{3FA6CE8B-790A-C44A-B1D0-DA5AC754A4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48328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7/8/2025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3344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4 column colour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in Headline" descr="Headline">
            <a:extLst>
              <a:ext uri="{FF2B5EF4-FFF2-40B4-BE49-F238E27FC236}">
                <a16:creationId xmlns:a16="http://schemas.microsoft.com/office/drawing/2014/main" id="{5CB62203-BCF9-3241-9684-0F4402446F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922302"/>
            <a:ext cx="2610000" cy="5220000"/>
          </a:xfrm>
          <a:solidFill>
            <a:srgbClr val="34C6C6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pPr lvl="0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8" name="background">
            <a:extLst>
              <a:ext uri="{FF2B5EF4-FFF2-40B4-BE49-F238E27FC236}">
                <a16:creationId xmlns:a16="http://schemas.microsoft.com/office/drawing/2014/main" id="{E0051C4D-5840-9846-A6CC-052B1F915D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86800" y="900000"/>
            <a:ext cx="2610000" cy="5220000"/>
          </a:xfrm>
          <a:solidFill>
            <a:srgbClr val="34C6C6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9" name="Picture" descr="Image">
            <a:extLst>
              <a:ext uri="{FF2B5EF4-FFF2-40B4-BE49-F238E27FC236}">
                <a16:creationId xmlns:a16="http://schemas.microsoft.com/office/drawing/2014/main" id="{7D295661-D9DD-8D43-9041-6814DE8FF6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05624" y="1290917"/>
            <a:ext cx="1328200" cy="1557617"/>
          </a:xfrm>
          <a:prstGeom prst="rect">
            <a:avLst/>
          </a:prstGeom>
        </p:spPr>
      </p:pic>
      <p:sp>
        <p:nvSpPr>
          <p:cNvPr id="13" name="Text" descr="Text">
            <a:extLst>
              <a:ext uri="{FF2B5EF4-FFF2-40B4-BE49-F238E27FC236}">
                <a16:creationId xmlns:a16="http://schemas.microsoft.com/office/drawing/2014/main" id="{73CED3B5-33C7-894B-9D58-FC396998F4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03712" y="3073400"/>
            <a:ext cx="2222500" cy="3022600"/>
          </a:xfrm>
        </p:spPr>
        <p:txBody>
          <a:bodyPr/>
          <a:lstStyle>
            <a:lvl1pPr>
              <a:defRPr sz="1800"/>
            </a:lvl1pPr>
            <a:lvl2pPr algn="l">
              <a:defRPr sz="1800"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background">
            <a:extLst>
              <a:ext uri="{FF2B5EF4-FFF2-40B4-BE49-F238E27FC236}">
                <a16:creationId xmlns:a16="http://schemas.microsoft.com/office/drawing/2014/main" id="{E69AB749-3152-6149-94E2-0485941817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00" y="900000"/>
            <a:ext cx="2610000" cy="5220000"/>
          </a:xfrm>
          <a:solidFill>
            <a:srgbClr val="34C6C6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1" name="Picture" descr="Image">
            <a:extLst>
              <a:ext uri="{FF2B5EF4-FFF2-40B4-BE49-F238E27FC236}">
                <a16:creationId xmlns:a16="http://schemas.microsoft.com/office/drawing/2014/main" id="{34669171-BF23-B54C-8D3F-B1C89E122C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0096" y="1292400"/>
            <a:ext cx="1328200" cy="1557617"/>
          </a:xfrm>
          <a:prstGeom prst="rect">
            <a:avLst/>
          </a:prstGeom>
        </p:spPr>
      </p:pic>
      <p:sp>
        <p:nvSpPr>
          <p:cNvPr id="14" name="Text" descr="Text">
            <a:extLst>
              <a:ext uri="{FF2B5EF4-FFF2-40B4-BE49-F238E27FC236}">
                <a16:creationId xmlns:a16="http://schemas.microsoft.com/office/drawing/2014/main" id="{87F3A240-3369-0145-B540-5A60FA0848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56040" y="3073400"/>
            <a:ext cx="2222500" cy="3022600"/>
          </a:xfrm>
        </p:spPr>
        <p:txBody>
          <a:bodyPr/>
          <a:lstStyle>
            <a:lvl1pPr>
              <a:defRPr sz="1800"/>
            </a:lvl1pPr>
            <a:lvl2pPr algn="l">
              <a:defRPr sz="1800"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background">
            <a:extLst>
              <a:ext uri="{FF2B5EF4-FFF2-40B4-BE49-F238E27FC236}">
                <a16:creationId xmlns:a16="http://schemas.microsoft.com/office/drawing/2014/main" id="{F708712F-D0E9-B94A-A9B7-F258F0F10A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90800" y="900000"/>
            <a:ext cx="2610000" cy="5220000"/>
          </a:xfrm>
          <a:solidFill>
            <a:srgbClr val="34C6C6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2" name="Picture" descr="Image">
            <a:extLst>
              <a:ext uri="{FF2B5EF4-FFF2-40B4-BE49-F238E27FC236}">
                <a16:creationId xmlns:a16="http://schemas.microsoft.com/office/drawing/2014/main" id="{8073F21E-F4EF-B246-B7E8-4FA799EC37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0416" y="1290917"/>
            <a:ext cx="1328200" cy="1557617"/>
          </a:xfrm>
          <a:prstGeom prst="rect">
            <a:avLst/>
          </a:prstGeom>
        </p:spPr>
      </p:pic>
      <p:sp>
        <p:nvSpPr>
          <p:cNvPr id="16" name="Text" descr="Text">
            <a:extLst>
              <a:ext uri="{FF2B5EF4-FFF2-40B4-BE49-F238E27FC236}">
                <a16:creationId xmlns:a16="http://schemas.microsoft.com/office/drawing/2014/main" id="{5387EEB0-9F43-E241-9EDB-010FB36582B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408368" y="3068960"/>
            <a:ext cx="2222500" cy="3022600"/>
          </a:xfrm>
        </p:spPr>
        <p:txBody>
          <a:bodyPr/>
          <a:lstStyle>
            <a:lvl1pPr>
              <a:defRPr sz="1800"/>
            </a:lvl1pPr>
            <a:lvl2pPr algn="l">
              <a:defRPr sz="1800"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373E51-46F8-B446-A241-A5395388A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7/8/2025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BCFD4B-BF38-E841-868E-C9F3BBC72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688DCC-68B7-D349-B50E-BEE3CC1D8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8361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wo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5400000" cy="2325802"/>
          </a:xfrm>
        </p:spPr>
        <p:txBody>
          <a:bodyPr/>
          <a:lstStyle>
            <a:lvl1pPr>
              <a:defRPr sz="3600" b="0"/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96CC15FA-5D3D-604E-8882-80A2838906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3618500"/>
            <a:ext cx="5399088" cy="2617200"/>
          </a:xfrm>
        </p:spPr>
        <p:txBody>
          <a:bodyPr/>
          <a:lstStyle>
            <a:lvl1pPr marL="180975" marR="0" indent="-18097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icture" descr="Image">
            <a:extLst>
              <a:ext uri="{FF2B5EF4-FFF2-40B4-BE49-F238E27FC236}">
                <a16:creationId xmlns:a16="http://schemas.microsoft.com/office/drawing/2014/main" id="{C443FA27-F0DB-1840-998D-206100BED38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940000" y="900000"/>
            <a:ext cx="5400000" cy="5344683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7/8/2025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2159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hree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" descr="Image">
            <a:extLst>
              <a:ext uri="{FF2B5EF4-FFF2-40B4-BE49-F238E27FC236}">
                <a16:creationId xmlns:a16="http://schemas.microsoft.com/office/drawing/2014/main" id="{935F83AB-29A1-EF49-B6EC-5214A87545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60000" y="900000"/>
            <a:ext cx="3420000" cy="2880000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8" name="Text" descr="Text">
            <a:extLst>
              <a:ext uri="{FF2B5EF4-FFF2-40B4-BE49-F238E27FC236}">
                <a16:creationId xmlns:a16="http://schemas.microsoft.com/office/drawing/2014/main" id="{83D66963-CB2B-4B4F-BCF3-CFD7FD192F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4017600"/>
            <a:ext cx="3420000" cy="2304000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Picture" descr="Image">
            <a:extLst>
              <a:ext uri="{FF2B5EF4-FFF2-40B4-BE49-F238E27FC236}">
                <a16:creationId xmlns:a16="http://schemas.microsoft.com/office/drawing/2014/main" id="{E95E3DE4-2C02-DF4D-871A-130A912A3E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95800" y="900000"/>
            <a:ext cx="3420000" cy="2880000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F7085F07-56B0-4443-841E-8375628232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0000" y="4017600"/>
            <a:ext cx="3420000" cy="2304000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Picture" descr="Image">
            <a:extLst>
              <a:ext uri="{FF2B5EF4-FFF2-40B4-BE49-F238E27FC236}">
                <a16:creationId xmlns:a16="http://schemas.microsoft.com/office/drawing/2014/main" id="{08A0AD7D-724B-E44B-89BE-D93B46E6BC8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256240" y="900000"/>
            <a:ext cx="3420000" cy="2880000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BB07EA65-C349-F04B-BF09-CC2483489C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80218" y="4017600"/>
            <a:ext cx="3420000" cy="2304000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7/8/2025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858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ED41BFD-0F7C-452D-A989-3824499E3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A2914-CF1D-48B8-96DB-297E2A0308A2}" type="datetime3">
              <a:rPr lang="de-DE" smtClean="0"/>
              <a:t>08/07/25</a:t>
            </a:fld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1FAF1F9-656A-421E-ADEA-5EAE1AEC6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MSEWG#5 Meeting 07/09/2021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6533905-2F58-419E-AE1B-F6EF5A936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7BD0-D4C1-4EC9-B4EF-4958B6F8B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651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11" name="Table" descr="Text / Table">
            <a:extLst>
              <a:ext uri="{FF2B5EF4-FFF2-40B4-BE49-F238E27FC236}">
                <a16:creationId xmlns:a16="http://schemas.microsoft.com/office/drawing/2014/main" id="{4DEFD8C9-6C2B-9C49-9F6F-5A35A2B747AF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360363" y="2286001"/>
            <a:ext cx="11553825" cy="4073524"/>
          </a:xfrm>
        </p:spPr>
        <p:txBody>
          <a:bodyPr/>
          <a:lstStyle/>
          <a:p>
            <a:r>
              <a:rPr lang="en-GB" dirty="0"/>
              <a:t>Click to add table</a:t>
            </a:r>
            <a:endParaRPr lang="en-US" dirty="0"/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D31E44D0-02C4-914B-B5F4-F5B0F5862C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66454" y="2414430"/>
            <a:ext cx="2557322" cy="2623913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7/8/2025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0635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7" name="Table" descr="Text / Table">
            <a:extLst>
              <a:ext uri="{FF2B5EF4-FFF2-40B4-BE49-F238E27FC236}">
                <a16:creationId xmlns:a16="http://schemas.microsoft.com/office/drawing/2014/main" id="{01422A73-1E05-8B44-93EA-70AD3FCEEC9E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360363" y="2286001"/>
            <a:ext cx="11553825" cy="4073524"/>
          </a:xfrm>
        </p:spPr>
        <p:txBody>
          <a:bodyPr/>
          <a:lstStyle/>
          <a:p>
            <a:r>
              <a:rPr lang="en-GB" dirty="0"/>
              <a:t>Click to add table</a:t>
            </a:r>
            <a:endParaRPr lang="en-US" dirty="0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AD015BAE-CDFB-0848-8398-8E01CAEBAA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3451091"/>
            <a:ext cx="2610000" cy="2894291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7/8/2025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7062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Contact 2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GB" dirty="0"/>
              <a:t>Useful links &amp; contact details</a:t>
            </a:r>
            <a:endParaRPr lang="en-US" dirty="0"/>
          </a:p>
        </p:txBody>
      </p:sp>
      <p:sp>
        <p:nvSpPr>
          <p:cNvPr id="21" name="Text" descr="Text">
            <a:extLst>
              <a:ext uri="{FF2B5EF4-FFF2-40B4-BE49-F238E27FC236}">
                <a16:creationId xmlns:a16="http://schemas.microsoft.com/office/drawing/2014/main" id="{82579D70-1A08-DC42-8CE8-ACA8360A7F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5399088" cy="3600000"/>
          </a:xfrm>
        </p:spPr>
        <p:txBody>
          <a:bodyPr/>
          <a:lstStyle>
            <a:lvl1pPr marL="180975" indent="-169863">
              <a:tabLst/>
              <a:defRPr sz="2400"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" descr="Text">
            <a:extLst>
              <a:ext uri="{FF2B5EF4-FFF2-40B4-BE49-F238E27FC236}">
                <a16:creationId xmlns:a16="http://schemas.microsoft.com/office/drawing/2014/main" id="{82B359B7-CB0C-544C-88EE-891FC732EE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0000" y="2412000"/>
            <a:ext cx="5399088" cy="3600000"/>
          </a:xfrm>
        </p:spPr>
        <p:txBody>
          <a:bodyPr/>
          <a:lstStyle>
            <a:lvl1pPr marL="180975" indent="-169863">
              <a:tabLst/>
              <a:defRPr sz="2400">
                <a:latin typeface="+mn-lt"/>
              </a:defRPr>
            </a:lvl1pPr>
          </a:lstStyle>
          <a:p>
            <a:pPr lvl="0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7/8/2025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3318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3803E-A9D1-E83E-EAC0-F406F73C3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E5B7F-492C-9C89-169E-AE090813CC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AAE39-9A4C-7258-5695-6B7A51239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717FC-67AB-3144-8710-6A82D3ABA821}" type="datetime1">
              <a:rPr lang="en-GB" smtClean="0"/>
              <a:t>08/07/2025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F38A0-D341-C2A0-2790-FF5ACEBAA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4C23A-F74C-FB08-C8C5-F5E4B8BDE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2DF94-74D2-2B46-9C16-EB17077E6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88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186F20-8D9A-4F25-8E61-359301265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0D16826-A7A7-443E-AFE2-9E2D7D6F7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56EF70D-E74E-4CB8-9BD0-C99FF8F4C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BA8E694-D9DD-49A9-9A76-171CDD58F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DFF4-D1BE-47E9-AFAB-F4BA23D44391}" type="datetime3">
              <a:rPr lang="de-DE" smtClean="0"/>
              <a:t>08/07/25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A442CD5-578A-46D4-8514-7052C4666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MSEWG#5 Meeting 07/09/2021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E6CCD67-AD51-4479-9D92-10BEE7B68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7BD0-D4C1-4EC9-B4EF-4958B6F8B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466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09AAB2-A5D2-4F30-A6E7-A12FD820B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E18003E-F4AD-49B3-80BC-6621C4385F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0C2983A-61C1-46A3-90C1-C9E31D2778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D0D51E9-551A-428F-988B-D5CB07566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2564C-3C11-4CA7-A3CD-C09AAB559C2B}" type="datetime3">
              <a:rPr lang="de-DE" smtClean="0"/>
              <a:t>08/07/25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149967A-FF16-40F0-AA1D-E1B2BFD51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MSEWG#5 Meeting 07/09/2021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339F549-F8A3-49E4-96B3-95D078B65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7BD0-D4C1-4EC9-B4EF-4958B6F8B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684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0405F65C-6AEB-43BD-A122-C019385726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3753853" cy="1330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9D19143-CC80-436E-847A-9458DE605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558" y="113759"/>
            <a:ext cx="9055768" cy="779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34FA0DF-24DB-4A73-B896-0D86430DF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18E7B2A-6DBE-4A48-97C1-B676B4F76A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14365-0776-40A7-92AC-DED321BB5CD3}" type="datetime3">
              <a:rPr lang="de-DE" smtClean="0"/>
              <a:t>08/07/25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CE8DF34-E7F0-4BFF-9BF2-0B01AA123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MSEWG#5 Meeting 07/09/2021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3C45E6-D6B8-4D2D-A6C3-7FB5E9C696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47BD0-D4C1-4EC9-B4EF-4958B6F8B9B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EF9EF04-B9A2-4693-B41D-C32922CEE1B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068" y="113758"/>
            <a:ext cx="779593" cy="779593"/>
          </a:xfrm>
          <a:prstGeom prst="rect">
            <a:avLst/>
          </a:prstGeom>
        </p:spPr>
      </p:pic>
      <p:cxnSp>
        <p:nvCxnSpPr>
          <p:cNvPr id="9" name="Straight Connector 5">
            <a:extLst>
              <a:ext uri="{FF2B5EF4-FFF2-40B4-BE49-F238E27FC236}">
                <a16:creationId xmlns:a16="http://schemas.microsoft.com/office/drawing/2014/main" id="{D67A7E7F-3F80-48A2-9431-63F58E3A00C3}"/>
              </a:ext>
            </a:extLst>
          </p:cNvPr>
          <p:cNvCxnSpPr/>
          <p:nvPr userDrawn="1"/>
        </p:nvCxnSpPr>
        <p:spPr>
          <a:xfrm>
            <a:off x="0" y="980728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995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BFE67E2-8709-D667-9EEC-43791A800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s-E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2EF26DF-6AF4-2BD3-566F-0172B6261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s-E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981C728-7264-D449-764A-36F978EBFC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B5662-6721-4B86-BA6E-01BBFE82A031}" type="datetimeFigureOut">
              <a:rPr lang="es-ES" smtClean="0"/>
              <a:t>08/07/2025</a:t>
            </a:fld>
            <a:endParaRPr lang="es-E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3A32FE8-1829-5E81-A6CB-41F6D21D39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B66AD1-1146-A605-4AC1-04E6B00F39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568B7-DAE3-43F6-A09D-12211694C05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1000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E7D56-549B-7D46-AC29-E97D24D52D26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E7183-67D6-5F44-8CEF-F0A0A0396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908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CL branding brackground">
            <a:extLst>
              <a:ext uri="{FF2B5EF4-FFF2-40B4-BE49-F238E27FC236}">
                <a16:creationId xmlns:a16="http://schemas.microsoft.com/office/drawing/2014/main" id="{66A102D5-ABE3-9744-AE9F-9AF93B04B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641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UCL Branding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073" cy="545593"/>
          </a:xfrm>
          <a:prstGeom prst="rect">
            <a:avLst/>
          </a:prstGeom>
        </p:spPr>
      </p:pic>
      <p:sp>
        <p:nvSpPr>
          <p:cNvPr id="1026" name="Title Headline" descr="Headline">
            <a:extLst>
              <a:ext uri="{FF2B5EF4-FFF2-40B4-BE49-F238E27FC236}">
                <a16:creationId xmlns:a16="http://schemas.microsoft.com/office/drawing/2014/main" id="{1389B5D6-B2B6-B044-8F75-8C9E18FFF8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899999"/>
            <a:ext cx="10800690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Main headline</a:t>
            </a:r>
            <a:r>
              <a:rPr lang="en-GB" altLang="en-US" dirty="0"/>
              <a:t>, Arial 44pt bold</a:t>
            </a:r>
            <a:endParaRPr lang="en-US" altLang="en-US" dirty="0"/>
          </a:p>
        </p:txBody>
      </p:sp>
      <p:sp>
        <p:nvSpPr>
          <p:cNvPr id="1027" name="Text" descr="Main text">
            <a:extLst>
              <a:ext uri="{FF2B5EF4-FFF2-40B4-BE49-F238E27FC236}">
                <a16:creationId xmlns:a16="http://schemas.microsoft.com/office/drawing/2014/main" id="{840A67E7-10FC-DE4B-8222-DBD366537B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2376000"/>
            <a:ext cx="10800690" cy="37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4"/>
            <a:endParaRPr lang="en-US" dirty="0"/>
          </a:p>
        </p:txBody>
      </p:sp>
      <p:sp>
        <p:nvSpPr>
          <p:cNvPr id="4" name="Date " descr="Date">
            <a:extLst>
              <a:ext uri="{FF2B5EF4-FFF2-40B4-BE49-F238E27FC236}">
                <a16:creationId xmlns:a16="http://schemas.microsoft.com/office/drawing/2014/main" id="{BC7573E6-5C96-F54E-8C6A-D81E27BE4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2211" y="6480000"/>
            <a:ext cx="27432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68EDCAC-588A-1942-8A7E-4F656CF29A76}" type="datetime1">
              <a:rPr lang="en-GB" smtClean="0"/>
              <a:t>08/07/2025</a:t>
            </a:fld>
            <a:endParaRPr lang="en-US" dirty="0"/>
          </a:p>
        </p:txBody>
      </p:sp>
      <p:sp>
        <p:nvSpPr>
          <p:cNvPr id="5" name="Footer " descr="Footer title">
            <a:extLst>
              <a:ext uri="{FF2B5EF4-FFF2-40B4-BE49-F238E27FC236}">
                <a16:creationId xmlns:a16="http://schemas.microsoft.com/office/drawing/2014/main" id="{1B01C4CC-C66F-714D-B313-340C31FA70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0" y="6480000"/>
            <a:ext cx="6480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C. S. K. Ho</a:t>
            </a:r>
            <a:endParaRPr lang="en-US" dirty="0"/>
          </a:p>
        </p:txBody>
      </p:sp>
      <p:sp>
        <p:nvSpPr>
          <p:cNvPr id="6" name="Slide number" descr="Page number">
            <a:extLst>
              <a:ext uri="{FF2B5EF4-FFF2-40B4-BE49-F238E27FC236}">
                <a16:creationId xmlns:a16="http://schemas.microsoft.com/office/drawing/2014/main" id="{D2C68658-D4C2-394E-8334-67AC9BE3F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3111" y="6480000"/>
            <a:ext cx="769307" cy="26991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360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2250" marR="0" indent="-211138" algn="l" defTabSz="914400" rtl="0" eaLnBrk="1" fontAlgn="base" latinLnBrk="0" hangingPunct="1">
        <a:lnSpc>
          <a:spcPct val="100000"/>
        </a:lnSpc>
        <a:spcBef>
          <a:spcPts val="10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tabLst/>
        <a:defRPr sz="3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22250" indent="-211138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SzPct val="80000"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222250" indent="-211138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SzPct val="80000"/>
        <a:buFont typeface="Arial" panose="020B0604020202020204" pitchFamily="34" charset="0"/>
        <a:buChar char="•"/>
        <a:tabLst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1112" marR="0" indent="0" algn="l" defTabSz="914400" rtl="0" eaLnBrk="1" fontAlgn="base" latinLnBrk="0" hangingPunct="1">
        <a:lnSpc>
          <a:spcPct val="100000"/>
        </a:lnSpc>
        <a:spcBef>
          <a:spcPts val="500"/>
        </a:spcBef>
        <a:spcAft>
          <a:spcPct val="0"/>
        </a:spcAft>
        <a:buClrTx/>
        <a:buSzPct val="80000"/>
        <a:buFont typeface="Arial" panose="020B0604020202020204" pitchFamily="34" charset="0"/>
        <a:buNone/>
        <a:tabLst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0975" marR="0" indent="-180975" algn="l" defTabSz="914400" rtl="0" eaLnBrk="1" fontAlgn="base" latinLnBrk="0" hangingPunct="1">
        <a:lnSpc>
          <a:spcPct val="100000"/>
        </a:lnSpc>
        <a:spcBef>
          <a:spcPts val="5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tabLst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00989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220249" y="220779"/>
            <a:ext cx="4289120" cy="93996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16933"/>
            <a:endParaRPr lang="en-GB" sz="1333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303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811" r:id="rId2"/>
    <p:sldLayoutId id="2147483813" r:id="rId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9997" indent="-119997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733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119997" indent="-119997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9997" indent="-119997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19997" indent="-119997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19997" indent="-119997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333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CL branding brackground">
            <a:extLst>
              <a:ext uri="{FF2B5EF4-FFF2-40B4-BE49-F238E27FC236}">
                <a16:creationId xmlns:a16="http://schemas.microsoft.com/office/drawing/2014/main" id="{66A102D5-ABE3-9744-AE9F-9AF93B04B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641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UCL Branding"/>
          <p:cNvPicPr>
            <a:picLocks noChangeAspect="1"/>
          </p:cNvPicPr>
          <p:nvPr userDrawn="1"/>
        </p:nvPicPr>
        <p:blipFill>
          <a:blip r:embed="rId21"/>
          <a:srcRect/>
          <a:stretch/>
        </p:blipFill>
        <p:spPr>
          <a:xfrm>
            <a:off x="0" y="0"/>
            <a:ext cx="12191999" cy="550662"/>
          </a:xfrm>
          <a:prstGeom prst="rect">
            <a:avLst/>
          </a:prstGeom>
        </p:spPr>
      </p:pic>
      <p:sp>
        <p:nvSpPr>
          <p:cNvPr id="1026" name="Title Headline" descr="Headline">
            <a:extLst>
              <a:ext uri="{FF2B5EF4-FFF2-40B4-BE49-F238E27FC236}">
                <a16:creationId xmlns:a16="http://schemas.microsoft.com/office/drawing/2014/main" id="{1389B5D6-B2B6-B044-8F75-8C9E18FFF8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899999"/>
            <a:ext cx="10800690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Main headline</a:t>
            </a:r>
            <a:r>
              <a:rPr lang="en-GB" altLang="en-US" dirty="0"/>
              <a:t>, Arial 44pt bold</a:t>
            </a:r>
            <a:endParaRPr lang="en-US" altLang="en-US" dirty="0"/>
          </a:p>
        </p:txBody>
      </p:sp>
      <p:sp>
        <p:nvSpPr>
          <p:cNvPr id="1027" name="Text" descr="Main text">
            <a:extLst>
              <a:ext uri="{FF2B5EF4-FFF2-40B4-BE49-F238E27FC236}">
                <a16:creationId xmlns:a16="http://schemas.microsoft.com/office/drawing/2014/main" id="{840A67E7-10FC-DE4B-8222-DBD366537B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2376000"/>
            <a:ext cx="10800690" cy="37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4"/>
            <a:endParaRPr lang="en-US" dirty="0"/>
          </a:p>
        </p:txBody>
      </p:sp>
      <p:sp>
        <p:nvSpPr>
          <p:cNvPr id="4" name="Date " descr="Date">
            <a:extLst>
              <a:ext uri="{FF2B5EF4-FFF2-40B4-BE49-F238E27FC236}">
                <a16:creationId xmlns:a16="http://schemas.microsoft.com/office/drawing/2014/main" id="{BC7573E6-5C96-F54E-8C6A-D81E27BE4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2211" y="6480000"/>
            <a:ext cx="27432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7/8/2025</a:t>
            </a:fld>
            <a:endParaRPr lang="en-US" dirty="0"/>
          </a:p>
        </p:txBody>
      </p:sp>
      <p:sp>
        <p:nvSpPr>
          <p:cNvPr id="5" name="Footer " descr="Footer title">
            <a:extLst>
              <a:ext uri="{FF2B5EF4-FFF2-40B4-BE49-F238E27FC236}">
                <a16:creationId xmlns:a16="http://schemas.microsoft.com/office/drawing/2014/main" id="{1B01C4CC-C66F-714D-B313-340C31FA70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0" y="6480000"/>
            <a:ext cx="6480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" descr="Page number">
            <a:extLst>
              <a:ext uri="{FF2B5EF4-FFF2-40B4-BE49-F238E27FC236}">
                <a16:creationId xmlns:a16="http://schemas.microsoft.com/office/drawing/2014/main" id="{D2C68658-D4C2-394E-8334-67AC9BE3F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3111" y="6480000"/>
            <a:ext cx="769307" cy="26991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1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2" r:id="rId2"/>
    <p:sldLayoutId id="2147483723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2250" marR="0" indent="-211138" algn="l" defTabSz="914400" rtl="0" eaLnBrk="1" fontAlgn="base" latinLnBrk="0" hangingPunct="1">
        <a:lnSpc>
          <a:spcPct val="100000"/>
        </a:lnSpc>
        <a:spcBef>
          <a:spcPts val="10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tabLst/>
        <a:defRPr sz="3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22250" indent="-211138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SzPct val="80000"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222250" indent="-211138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SzPct val="80000"/>
        <a:buFont typeface="Arial" panose="020B0604020202020204" pitchFamily="34" charset="0"/>
        <a:buChar char="•"/>
        <a:tabLst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1112" marR="0" indent="0" algn="l" defTabSz="914400" rtl="0" eaLnBrk="1" fontAlgn="base" latinLnBrk="0" hangingPunct="1">
        <a:lnSpc>
          <a:spcPct val="100000"/>
        </a:lnSpc>
        <a:spcBef>
          <a:spcPts val="500"/>
        </a:spcBef>
        <a:spcAft>
          <a:spcPct val="0"/>
        </a:spcAft>
        <a:buClrTx/>
        <a:buSzPct val="80000"/>
        <a:buFont typeface="Arial" panose="020B0604020202020204" pitchFamily="34" charset="0"/>
        <a:buNone/>
        <a:tabLst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0975" marR="0" indent="-180975" algn="l" defTabSz="914400" rtl="0" eaLnBrk="1" fontAlgn="base" latinLnBrk="0" hangingPunct="1">
        <a:lnSpc>
          <a:spcPct val="100000"/>
        </a:lnSpc>
        <a:spcBef>
          <a:spcPts val="5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tabLst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v.vaneylen@ucl.ac.uk" TargetMode="External"/><Relationship Id="rId1" Type="http://schemas.openxmlformats.org/officeDocument/2006/relationships/slideLayout" Target="../slideLayouts/slideLayout5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44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png"/><Relationship Id="rId5" Type="http://schemas.openxmlformats.org/officeDocument/2006/relationships/image" Target="../media/image36.jpeg"/><Relationship Id="rId4" Type="http://schemas.openxmlformats.org/officeDocument/2006/relationships/image" Target="../media/image4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50.png"/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64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4.png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3" Type="http://schemas.microsoft.com/office/2007/relationships/hdphoto" Target="../media/hdphoto4.wdp"/><Relationship Id="rId7" Type="http://schemas.openxmlformats.org/officeDocument/2006/relationships/image" Target="../media/image56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570.png"/><Relationship Id="rId11" Type="http://schemas.openxmlformats.org/officeDocument/2006/relationships/image" Target="../media/image24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6.wdp"/><Relationship Id="rId7" Type="http://schemas.openxmlformats.org/officeDocument/2006/relationships/image" Target="../media/image2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550.png"/><Relationship Id="rId11" Type="http://schemas.microsoft.com/office/2007/relationships/hdphoto" Target="../media/hdphoto3.wdp"/><Relationship Id="rId5" Type="http://schemas.openxmlformats.org/officeDocument/2006/relationships/image" Target="../media/image560.png"/><Relationship Id="rId10" Type="http://schemas.openxmlformats.org/officeDocument/2006/relationships/image" Target="../media/image43.png"/><Relationship Id="rId4" Type="http://schemas.openxmlformats.org/officeDocument/2006/relationships/image" Target="../media/image59.png"/><Relationship Id="rId9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mailto:v.vaneylen@ucl.ac.uk" TargetMode="External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4.xml"/><Relationship Id="rId6" Type="http://schemas.microsoft.com/office/2007/relationships/hdphoto" Target="../media/hdphoto4.wdp"/><Relationship Id="rId11" Type="http://schemas.microsoft.com/office/2007/relationships/hdphoto" Target="../media/hdphoto5.wdp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microsoft.com/office/2007/relationships/hdphoto" Target="../media/hdphoto3.wdp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4B793F-BBD4-DD21-13C1-028490FA2F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000" y="360000"/>
            <a:ext cx="7951820" cy="720000"/>
          </a:xfrm>
        </p:spPr>
        <p:txBody>
          <a:bodyPr/>
          <a:lstStyle/>
          <a:p>
            <a:pPr marL="10795"/>
            <a:r>
              <a:rPr lang="en-US" dirty="0">
                <a:cs typeface="Arial"/>
              </a:rPr>
              <a:t>Faculty of Mathematical and Physical Sciences</a:t>
            </a:r>
            <a:endParaRPr lang="en-US" dirty="0"/>
          </a:p>
          <a:p>
            <a:pPr marL="10795"/>
            <a:r>
              <a:rPr lang="en-US" dirty="0">
                <a:cs typeface="Arial"/>
              </a:rPr>
              <a:t>Department of Space and Climate Physics, Mullard Space Science Laboratory (MSSL)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1C4F84-2217-4977-A4B9-DC0189F1C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578322"/>
            <a:ext cx="10800690" cy="1368000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rgbClr val="000000"/>
                </a:solidFill>
                <a:ea typeface="+mj-lt"/>
                <a:cs typeface="+mj-lt"/>
              </a:rPr>
              <a:t>Small exoplanets and their host stars: from Kepler and TESS to PLATO</a:t>
            </a:r>
            <a:endParaRPr lang="en-US" dirty="0"/>
          </a:p>
          <a:p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dirty="0">
              <a:cs typeface="Calibri Ligh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3A3545-EEDD-C506-4B5C-0E47EB7928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99" y="3828405"/>
            <a:ext cx="9000000" cy="1908000"/>
          </a:xfrm>
        </p:spPr>
        <p:txBody>
          <a:bodyPr/>
          <a:lstStyle/>
          <a:p>
            <a:r>
              <a:rPr lang="en-US" dirty="0">
                <a:cs typeface="Arial"/>
              </a:rPr>
              <a:t>Vincent Van </a:t>
            </a:r>
            <a:r>
              <a:rPr lang="en-US" dirty="0" err="1">
                <a:cs typeface="Arial"/>
              </a:rPr>
              <a:t>Eylen</a:t>
            </a:r>
            <a:br>
              <a:rPr lang="en-US" dirty="0">
                <a:cs typeface="Arial"/>
              </a:rPr>
            </a:br>
            <a:r>
              <a:rPr lang="en-US" dirty="0">
                <a:cs typeface="Arial"/>
                <a:hlinkClick r:id="rId2"/>
              </a:rPr>
              <a:t>v.vaneylen@ucl.ac.uk</a:t>
            </a:r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  <a:p>
            <a:r>
              <a:rPr lang="en-US" dirty="0">
                <a:cs typeface="Arial"/>
              </a:rPr>
              <a:t>NAM Durham</a:t>
            </a:r>
          </a:p>
          <a:p>
            <a:r>
              <a:rPr lang="en-US" dirty="0">
                <a:cs typeface="Arial"/>
              </a:rPr>
              <a:t>July 2025</a:t>
            </a:r>
          </a:p>
        </p:txBody>
      </p:sp>
    </p:spTree>
    <p:extLst>
      <p:ext uri="{BB962C8B-B14F-4D97-AF65-F5344CB8AC3E}">
        <p14:creationId xmlns:p14="http://schemas.microsoft.com/office/powerpoint/2010/main" val="3969433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321EF-F749-0ACE-5D00-6698C3092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The discovery of the radius valley</a:t>
            </a:r>
            <a:endParaRPr lang="en-US" dirty="0"/>
          </a:p>
        </p:txBody>
      </p:sp>
      <p:pic>
        <p:nvPicPr>
          <p:cNvPr id="4" name="Content Placeholder 3" descr="A graph of a number of dots&#10;&#10;Description automatically generated">
            <a:extLst>
              <a:ext uri="{FF2B5EF4-FFF2-40B4-BE49-F238E27FC236}">
                <a16:creationId xmlns:a16="http://schemas.microsoft.com/office/drawing/2014/main" id="{8A7958E8-CED3-26C2-595A-627852375AD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65079" y="1919805"/>
            <a:ext cx="7947417" cy="477086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5FE7A5-2F55-E368-FE64-530CB8DBBE8F}"/>
              </a:ext>
            </a:extLst>
          </p:cNvPr>
          <p:cNvSpPr txBox="1"/>
          <p:nvPr/>
        </p:nvSpPr>
        <p:spPr>
          <a:xfrm>
            <a:off x="8891909" y="5840038"/>
            <a:ext cx="3044055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cs typeface="Calibri"/>
              </a:rPr>
              <a:t>Early Kepler (Q12 table)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849B00-1D8B-B22D-1F13-F423B01D9A88}"/>
              </a:ext>
            </a:extLst>
          </p:cNvPr>
          <p:cNvSpPr txBox="1"/>
          <p:nvPr/>
        </p:nvSpPr>
        <p:spPr>
          <a:xfrm>
            <a:off x="8638867" y="2256503"/>
            <a:ext cx="287593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Arial"/>
              </a:rPr>
              <a:t>Early Kepler planet candidates, with large uncertainties on stellar (planetary) parameters.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450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321EF-F749-0ACE-5D00-6698C3092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The discovery of the radius valley</a:t>
            </a:r>
            <a:endParaRPr lang="en-US" dirty="0"/>
          </a:p>
        </p:txBody>
      </p:sp>
      <p:pic>
        <p:nvPicPr>
          <p:cNvPr id="4" name="Content Placeholder 3" descr="A graph of a graph&#10;&#10;Description automatically generated">
            <a:extLst>
              <a:ext uri="{FF2B5EF4-FFF2-40B4-BE49-F238E27FC236}">
                <a16:creationId xmlns:a16="http://schemas.microsoft.com/office/drawing/2014/main" id="{8A7958E8-CED3-26C2-595A-627852375AD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67478" y="1919805"/>
            <a:ext cx="7942618" cy="477086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5FE7A5-2F55-E368-FE64-530CB8DBBE8F}"/>
              </a:ext>
            </a:extLst>
          </p:cNvPr>
          <p:cNvSpPr txBox="1"/>
          <p:nvPr/>
        </p:nvSpPr>
        <p:spPr>
          <a:xfrm>
            <a:off x="8891909" y="5840038"/>
            <a:ext cx="3044055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cs typeface="Calibri"/>
              </a:rPr>
              <a:t>Adapted from Fulton+ 2017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08B15716-86C3-4689-C276-F285E80F063B}"/>
              </a:ext>
            </a:extLst>
          </p:cNvPr>
          <p:cNvSpPr txBox="1"/>
          <p:nvPr/>
        </p:nvSpPr>
        <p:spPr>
          <a:xfrm>
            <a:off x="8638867" y="2256503"/>
            <a:ext cx="2875935" cy="258532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2">
                    <a:lumMod val="90000"/>
                  </a:schemeClr>
                </a:solidFill>
                <a:cs typeface="Arial"/>
              </a:rPr>
              <a:t>Early Kepler planet candidates, with large uncertainties on stellar (planetary) parameters.</a:t>
            </a:r>
          </a:p>
          <a:p>
            <a:endParaRPr lang="en-US" dirty="0">
              <a:cs typeface="Arial"/>
            </a:endParaRPr>
          </a:p>
          <a:p>
            <a:r>
              <a:rPr lang="en-US" dirty="0">
                <a:cs typeface="Arial"/>
              </a:rPr>
              <a:t>Improved stellar parameters from spectroscopy. </a:t>
            </a:r>
          </a:p>
          <a:p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2397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321EF-F749-0ACE-5D00-6698C3092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The discovery of the radius valley</a:t>
            </a:r>
            <a:endParaRPr lang="en-US" dirty="0"/>
          </a:p>
        </p:txBody>
      </p:sp>
      <p:pic>
        <p:nvPicPr>
          <p:cNvPr id="4" name="Content Placeholder 3" descr="A graph of a graph&#10;&#10;Description automatically generated">
            <a:extLst>
              <a:ext uri="{FF2B5EF4-FFF2-40B4-BE49-F238E27FC236}">
                <a16:creationId xmlns:a16="http://schemas.microsoft.com/office/drawing/2014/main" id="{8A7958E8-CED3-26C2-595A-627852375AD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67478" y="1919805"/>
            <a:ext cx="7942618" cy="477086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5FE7A5-2F55-E368-FE64-530CB8DBBE8F}"/>
              </a:ext>
            </a:extLst>
          </p:cNvPr>
          <p:cNvSpPr txBox="1"/>
          <p:nvPr/>
        </p:nvSpPr>
        <p:spPr>
          <a:xfrm>
            <a:off x="8891909" y="5840038"/>
            <a:ext cx="3044055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cs typeface="Calibri"/>
              </a:rPr>
              <a:t>Van </a:t>
            </a:r>
            <a:r>
              <a:rPr lang="en-US" sz="1200" i="1" dirty="0" err="1">
                <a:solidFill>
                  <a:schemeClr val="bg2">
                    <a:lumMod val="50000"/>
                  </a:schemeClr>
                </a:solidFill>
                <a:cs typeface="Calibri"/>
              </a:rPr>
              <a:t>Eylen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cs typeface="Calibri"/>
              </a:rPr>
              <a:t>+ 2014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Picture 2" descr="A graph of a sound wave&#10;&#10;Description automatically generated">
            <a:extLst>
              <a:ext uri="{FF2B5EF4-FFF2-40B4-BE49-F238E27FC236}">
                <a16:creationId xmlns:a16="http://schemas.microsoft.com/office/drawing/2014/main" id="{63F052E0-9BA8-C29D-3B19-0B28453FB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614" y="1982728"/>
            <a:ext cx="6243484" cy="3334995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E9865E42-FA1E-9514-8238-2B3C66998AAB}"/>
              </a:ext>
            </a:extLst>
          </p:cNvPr>
          <p:cNvSpPr txBox="1"/>
          <p:nvPr/>
        </p:nvSpPr>
        <p:spPr>
          <a:xfrm>
            <a:off x="8638867" y="2256503"/>
            <a:ext cx="2875935" cy="34163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2">
                    <a:lumMod val="90000"/>
                  </a:schemeClr>
                </a:solidFill>
                <a:cs typeface="Arial"/>
              </a:rPr>
              <a:t>Early Kepler planet candidates, with large uncertainties on stellar (planetary) parameters.</a:t>
            </a:r>
          </a:p>
          <a:p>
            <a:endParaRPr lang="en-US" dirty="0">
              <a:cs typeface="Arial"/>
            </a:endParaRP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  <a:cs typeface="Arial"/>
              </a:rPr>
              <a:t>Improved stellar parameters from spectroscopy. </a:t>
            </a:r>
          </a:p>
          <a:p>
            <a:endParaRPr lang="en-US" dirty="0">
              <a:cs typeface="Arial"/>
            </a:endParaRPr>
          </a:p>
          <a:p>
            <a:r>
              <a:rPr lang="en-US" dirty="0">
                <a:cs typeface="Arial"/>
              </a:rPr>
              <a:t>Solar-like oscillations can be studied for a subset of stars</a:t>
            </a:r>
          </a:p>
        </p:txBody>
      </p:sp>
    </p:spTree>
    <p:extLst>
      <p:ext uri="{BB962C8B-B14F-4D97-AF65-F5344CB8AC3E}">
        <p14:creationId xmlns:p14="http://schemas.microsoft.com/office/powerpoint/2010/main" val="3984136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321EF-F749-0ACE-5D00-6698C3092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The discovery of the radius valley</a:t>
            </a:r>
            <a:endParaRPr lang="en-US" dirty="0"/>
          </a:p>
        </p:txBody>
      </p:sp>
      <p:pic>
        <p:nvPicPr>
          <p:cNvPr id="4" name="Content Placeholder 3" descr="A graph of red and grey lines&#10;&#10;Description automatically generated">
            <a:extLst>
              <a:ext uri="{FF2B5EF4-FFF2-40B4-BE49-F238E27FC236}">
                <a16:creationId xmlns:a16="http://schemas.microsoft.com/office/drawing/2014/main" id="{8A7958E8-CED3-26C2-595A-627852375AD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67478" y="1919805"/>
            <a:ext cx="7942618" cy="477086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5FE7A5-2F55-E368-FE64-530CB8DBBE8F}"/>
              </a:ext>
            </a:extLst>
          </p:cNvPr>
          <p:cNvSpPr txBox="1"/>
          <p:nvPr/>
        </p:nvSpPr>
        <p:spPr>
          <a:xfrm>
            <a:off x="8891909" y="5840038"/>
            <a:ext cx="3044055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cs typeface="Calibri"/>
              </a:rPr>
              <a:t>Van </a:t>
            </a:r>
            <a:r>
              <a:rPr lang="en-US" sz="1200" i="1" dirty="0" err="1">
                <a:solidFill>
                  <a:schemeClr val="bg2">
                    <a:lumMod val="50000"/>
                  </a:schemeClr>
                </a:solidFill>
                <a:cs typeface="Calibri"/>
              </a:rPr>
              <a:t>Eylen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cs typeface="Calibri"/>
              </a:rPr>
              <a:t>+ 2018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96A2AE2A-1EA1-4D62-4EB8-BD0FE4EFD7EE}"/>
              </a:ext>
            </a:extLst>
          </p:cNvPr>
          <p:cNvSpPr txBox="1"/>
          <p:nvPr/>
        </p:nvSpPr>
        <p:spPr>
          <a:xfrm>
            <a:off x="8638867" y="2256503"/>
            <a:ext cx="2875935" cy="34163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2">
                    <a:lumMod val="90000"/>
                  </a:schemeClr>
                </a:solidFill>
                <a:cs typeface="Arial"/>
              </a:rPr>
              <a:t>Early Kepler planet candidates, with large uncertainties on stellar (planetary) parameters.</a:t>
            </a:r>
          </a:p>
          <a:p>
            <a:endParaRPr lang="en-US" dirty="0">
              <a:cs typeface="Arial"/>
            </a:endParaRP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  <a:cs typeface="Arial"/>
              </a:rPr>
              <a:t>Improved stellar parameters from spectroscopy. </a:t>
            </a:r>
          </a:p>
          <a:p>
            <a:endParaRPr lang="en-US" dirty="0">
              <a:cs typeface="Arial"/>
            </a:endParaRPr>
          </a:p>
          <a:p>
            <a:r>
              <a:rPr lang="en-US" dirty="0">
                <a:cs typeface="Arial"/>
              </a:rPr>
              <a:t>Solar-like oscillations can be studied for a subset of stars</a:t>
            </a:r>
          </a:p>
        </p:txBody>
      </p:sp>
    </p:spTree>
    <p:extLst>
      <p:ext uri="{BB962C8B-B14F-4D97-AF65-F5344CB8AC3E}">
        <p14:creationId xmlns:p14="http://schemas.microsoft.com/office/powerpoint/2010/main" val="459354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D8E41-28FA-0EA4-B4EC-302C225D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899999"/>
            <a:ext cx="11568439" cy="1368000"/>
          </a:xfrm>
        </p:spPr>
        <p:txBody>
          <a:bodyPr/>
          <a:lstStyle/>
          <a:p>
            <a:r>
              <a:rPr lang="en-US" dirty="0">
                <a:ea typeface="+mj-lt"/>
                <a:cs typeface="+mj-lt"/>
              </a:rPr>
              <a:t>The discovery of the radius valley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F8147-62FF-CA2A-A83A-5F69954D68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7CB83AE-A9D2-F77F-A4E1-EAB9DF6F18B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C2C48EB-DF71-F741-E1E3-EA660A3BBD9B}"/>
              </a:ext>
            </a:extLst>
          </p:cNvPr>
          <p:cNvGrpSpPr/>
          <p:nvPr/>
        </p:nvGrpSpPr>
        <p:grpSpPr>
          <a:xfrm>
            <a:off x="149485" y="1799169"/>
            <a:ext cx="5571865" cy="4188827"/>
            <a:chOff x="699770" y="1024588"/>
            <a:chExt cx="7392247" cy="5547260"/>
          </a:xfrm>
        </p:grpSpPr>
        <p:pic>
          <p:nvPicPr>
            <p:cNvPr id="6" name="Picture 5" descr="A picture containing text, diagram, screenshot, line&#10;&#10;Description automatically generated">
              <a:extLst>
                <a:ext uri="{FF2B5EF4-FFF2-40B4-BE49-F238E27FC236}">
                  <a16:creationId xmlns:a16="http://schemas.microsoft.com/office/drawing/2014/main" id="{43FB9918-B004-3EEF-37FC-3AF0626EB3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5044"/>
            <a:stretch/>
          </p:blipFill>
          <p:spPr>
            <a:xfrm>
              <a:off x="699770" y="1653647"/>
              <a:ext cx="7392247" cy="4459010"/>
            </a:xfrm>
            <a:prstGeom prst="rect">
              <a:avLst/>
            </a:prstGeom>
          </p:spPr>
        </p:pic>
        <p:sp>
          <p:nvSpPr>
            <p:cNvPr id="7" name="TextBox 2">
              <a:extLst>
                <a:ext uri="{FF2B5EF4-FFF2-40B4-BE49-F238E27FC236}">
                  <a16:creationId xmlns:a16="http://schemas.microsoft.com/office/drawing/2014/main" id="{EFBCCA26-EF65-67F8-2278-5C5C390DFD6D}"/>
                </a:ext>
              </a:extLst>
            </p:cNvPr>
            <p:cNvSpPr txBox="1"/>
            <p:nvPr/>
          </p:nvSpPr>
          <p:spPr>
            <a:xfrm>
              <a:off x="1129262" y="5960465"/>
              <a:ext cx="3325463" cy="611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solidFill>
                    <a:srgbClr val="C00000"/>
                  </a:solidFill>
                </a:rPr>
                <a:t>‘Super-Earths’</a:t>
              </a: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60105D00-7AF3-A333-53E3-E905A2DA8FEB}"/>
                </a:ext>
              </a:extLst>
            </p:cNvPr>
            <p:cNvSpPr txBox="1"/>
            <p:nvPr/>
          </p:nvSpPr>
          <p:spPr>
            <a:xfrm>
              <a:off x="4633468" y="1024588"/>
              <a:ext cx="3093327" cy="611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‘Sub-Neptunes’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4FE2D4D-AE56-C299-2168-A766B90A1C4E}"/>
                </a:ext>
              </a:extLst>
            </p:cNvPr>
            <p:cNvCxnSpPr/>
            <p:nvPr/>
          </p:nvCxnSpPr>
          <p:spPr>
            <a:xfrm>
              <a:off x="4891617" y="1710502"/>
              <a:ext cx="0" cy="79425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C3F3BC5-6D82-4266-51A9-B903E92F35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3495" y="4810631"/>
              <a:ext cx="1417983" cy="113504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08D762D-9E53-7EC9-3DDB-560A8853B288}"/>
              </a:ext>
            </a:extLst>
          </p:cNvPr>
          <p:cNvGrpSpPr/>
          <p:nvPr/>
        </p:nvGrpSpPr>
        <p:grpSpPr>
          <a:xfrm>
            <a:off x="6092962" y="1555753"/>
            <a:ext cx="5271289" cy="4318614"/>
            <a:chOff x="4743691" y="867735"/>
            <a:chExt cx="6567644" cy="5408799"/>
          </a:xfrm>
        </p:grpSpPr>
        <p:pic>
          <p:nvPicPr>
            <p:cNvPr id="14" name="Picture 13" descr="A picture containing text, screenshot, diagram, line&#10;&#10;Description automatically generated">
              <a:extLst>
                <a:ext uri="{FF2B5EF4-FFF2-40B4-BE49-F238E27FC236}">
                  <a16:creationId xmlns:a16="http://schemas.microsoft.com/office/drawing/2014/main" id="{1EC0F45B-C00E-7792-02B6-C6FC4A945B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49" t="8777" r="11398"/>
            <a:stretch/>
          </p:blipFill>
          <p:spPr>
            <a:xfrm>
              <a:off x="4910535" y="1673851"/>
              <a:ext cx="6400800" cy="4602683"/>
            </a:xfrm>
            <a:prstGeom prst="rect">
              <a:avLst/>
            </a:prstGeom>
          </p:spPr>
        </p:pic>
        <p:sp>
          <p:nvSpPr>
            <p:cNvPr id="15" name="TextBox 2">
              <a:extLst>
                <a:ext uri="{FF2B5EF4-FFF2-40B4-BE49-F238E27FC236}">
                  <a16:creationId xmlns:a16="http://schemas.microsoft.com/office/drawing/2014/main" id="{D22B9A0D-D9D5-B557-4A7B-FA9752772CB8}"/>
                </a:ext>
              </a:extLst>
            </p:cNvPr>
            <p:cNvSpPr txBox="1"/>
            <p:nvPr/>
          </p:nvSpPr>
          <p:spPr>
            <a:xfrm>
              <a:off x="4743691" y="5754718"/>
              <a:ext cx="19354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solidFill>
                    <a:srgbClr val="C00000"/>
                  </a:solidFill>
                </a:rPr>
                <a:t>‘Super-Earths’</a:t>
              </a:r>
            </a:p>
          </p:txBody>
        </p:sp>
        <p:sp>
          <p:nvSpPr>
            <p:cNvPr id="16" name="TextBox 3">
              <a:extLst>
                <a:ext uri="{FF2B5EF4-FFF2-40B4-BE49-F238E27FC236}">
                  <a16:creationId xmlns:a16="http://schemas.microsoft.com/office/drawing/2014/main" id="{CF039DB1-1733-4EE4-A024-C503A40E7D2F}"/>
                </a:ext>
              </a:extLst>
            </p:cNvPr>
            <p:cNvSpPr txBox="1"/>
            <p:nvPr/>
          </p:nvSpPr>
          <p:spPr>
            <a:xfrm>
              <a:off x="7367619" y="867735"/>
              <a:ext cx="21806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‘Sub-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</a:rPr>
                <a:t>Neptunes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’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FA98901-2F25-82E8-C110-E87D010990A5}"/>
                </a:ext>
              </a:extLst>
            </p:cNvPr>
            <p:cNvCxnSpPr/>
            <p:nvPr/>
          </p:nvCxnSpPr>
          <p:spPr>
            <a:xfrm>
              <a:off x="8458200" y="1382419"/>
              <a:ext cx="0" cy="79425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005175A-A1CB-8C45-A778-C5B8D11C7F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30078" y="4482548"/>
              <a:ext cx="1417983" cy="113504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6A551C5-27EB-34F1-D830-25C927F212CE}"/>
              </a:ext>
            </a:extLst>
          </p:cNvPr>
          <p:cNvSpPr txBox="1"/>
          <p:nvPr/>
        </p:nvSpPr>
        <p:spPr>
          <a:xfrm>
            <a:off x="8884893" y="6088211"/>
            <a:ext cx="3044055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cs typeface="Calibri"/>
              </a:rPr>
              <a:t>Van </a:t>
            </a:r>
            <a:r>
              <a:rPr lang="en-US" sz="1200" i="1" dirty="0" err="1">
                <a:solidFill>
                  <a:schemeClr val="bg2">
                    <a:lumMod val="50000"/>
                  </a:schemeClr>
                </a:solidFill>
                <a:cs typeface="Calibri"/>
              </a:rPr>
              <a:t>Eylen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cs typeface="Calibri"/>
              </a:rPr>
              <a:t>+ 2018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DC6ADC-6E54-4402-E76E-99744E67CDE5}"/>
              </a:ext>
            </a:extLst>
          </p:cNvPr>
          <p:cNvSpPr txBox="1"/>
          <p:nvPr/>
        </p:nvSpPr>
        <p:spPr>
          <a:xfrm>
            <a:off x="153642" y="6088210"/>
            <a:ext cx="3044055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cs typeface="Calibri"/>
              </a:rPr>
              <a:t>Fulton+ 2017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DDA5ED7-8C3C-9D97-6D56-8B71FD25746D}"/>
              </a:ext>
            </a:extLst>
          </p:cNvPr>
          <p:cNvGrpSpPr/>
          <p:nvPr/>
        </p:nvGrpSpPr>
        <p:grpSpPr>
          <a:xfrm>
            <a:off x="9908197" y="1799152"/>
            <a:ext cx="2415187" cy="1735984"/>
            <a:chOff x="597451" y="1688263"/>
            <a:chExt cx="3412372" cy="246035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CA9440E-33A4-19E8-09A4-77342BA670C4}"/>
                </a:ext>
              </a:extLst>
            </p:cNvPr>
            <p:cNvSpPr/>
            <p:nvPr/>
          </p:nvSpPr>
          <p:spPr>
            <a:xfrm>
              <a:off x="1002050" y="1688263"/>
              <a:ext cx="2611095" cy="246035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  <a:alpha val="41961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FFC0A30-623D-9711-6A4D-BF8DA39384CF}"/>
                </a:ext>
              </a:extLst>
            </p:cNvPr>
            <p:cNvGrpSpPr/>
            <p:nvPr/>
          </p:nvGrpSpPr>
          <p:grpSpPr>
            <a:xfrm>
              <a:off x="597451" y="2225374"/>
              <a:ext cx="3412372" cy="1327846"/>
              <a:chOff x="89451" y="1199967"/>
              <a:chExt cx="6131168" cy="2519374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87409929-08FD-554C-2828-04F425DBC367}"/>
                  </a:ext>
                </a:extLst>
              </p:cNvPr>
              <p:cNvSpPr/>
              <p:nvPr/>
            </p:nvSpPr>
            <p:spPr>
              <a:xfrm>
                <a:off x="1903119" y="1199967"/>
                <a:ext cx="2503833" cy="2519374"/>
              </a:xfrm>
              <a:prstGeom prst="ellipse">
                <a:avLst/>
              </a:prstGeom>
              <a:solidFill>
                <a:srgbClr val="2F993C">
                  <a:alpha val="41961"/>
                </a:srgbClr>
              </a:solidFill>
              <a:ln w="76200">
                <a:solidFill>
                  <a:srgbClr val="532D1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A0C06F41-6EED-B824-DF74-91A2FCC889A7}"/>
                  </a:ext>
                </a:extLst>
              </p:cNvPr>
              <p:cNvSpPr/>
              <p:nvPr/>
            </p:nvSpPr>
            <p:spPr>
              <a:xfrm>
                <a:off x="2710623" y="2036783"/>
                <a:ext cx="888825" cy="845743"/>
              </a:xfrm>
              <a:prstGeom prst="ellipse">
                <a:avLst/>
              </a:prstGeom>
              <a:solidFill>
                <a:srgbClr val="8B4E2E"/>
              </a:solidFill>
              <a:ln w="76200">
                <a:solidFill>
                  <a:srgbClr val="1F110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74">
                    <a:extLst>
                      <a:ext uri="{FF2B5EF4-FFF2-40B4-BE49-F238E27FC236}">
                        <a16:creationId xmlns:a16="http://schemas.microsoft.com/office/drawing/2014/main" id="{0910E584-ADF5-948F-DD22-2089EEA98907}"/>
                      </a:ext>
                    </a:extLst>
                  </p:cNvPr>
                  <p:cNvSpPr txBox="1"/>
                  <p:nvPr/>
                </p:nvSpPr>
                <p:spPr>
                  <a:xfrm>
                    <a:off x="89451" y="2055959"/>
                    <a:ext cx="6131168" cy="36933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𝐹𝑒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6" name="TextBox 74">
                    <a:extLst>
                      <a:ext uri="{FF2B5EF4-FFF2-40B4-BE49-F238E27FC236}">
                        <a16:creationId xmlns:a16="http://schemas.microsoft.com/office/drawing/2014/main" id="{0910E584-ADF5-948F-DD22-2089EEA9890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451" y="2055959"/>
                    <a:ext cx="6131168" cy="36933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15909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AA3FD16-2886-3050-BF0D-F72C1F7918FB}"/>
                </a:ext>
              </a:extLst>
            </p:cNvPr>
            <p:cNvSpPr txBox="1"/>
            <p:nvPr/>
          </p:nvSpPr>
          <p:spPr>
            <a:xfrm>
              <a:off x="1918440" y="2291386"/>
              <a:ext cx="908659" cy="436202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/>
                <a:t>Mg/Si</a:t>
              </a:r>
              <a:endParaRPr lang="en-US" sz="1400">
                <a:cs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7F4CB99-A114-456A-F0C9-351E3922B67F}"/>
                </a:ext>
              </a:extLst>
            </p:cNvPr>
            <p:cNvSpPr txBox="1"/>
            <p:nvPr/>
          </p:nvSpPr>
          <p:spPr>
            <a:xfrm>
              <a:off x="2163032" y="1858646"/>
              <a:ext cx="852038" cy="436202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/>
                <a:t>H-He</a:t>
              </a:r>
              <a:endParaRPr lang="en-US" sz="1400">
                <a:cs typeface="Arial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A519BC8-5775-ECBE-346C-D8F881370179}"/>
              </a:ext>
            </a:extLst>
          </p:cNvPr>
          <p:cNvGrpSpPr/>
          <p:nvPr/>
        </p:nvGrpSpPr>
        <p:grpSpPr>
          <a:xfrm>
            <a:off x="5094427" y="4215628"/>
            <a:ext cx="2462225" cy="942143"/>
            <a:chOff x="3974710" y="4285596"/>
            <a:chExt cx="3412372" cy="132784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075F50B-A649-8CFB-C377-584C1473545C}"/>
                </a:ext>
              </a:extLst>
            </p:cNvPr>
            <p:cNvGrpSpPr/>
            <p:nvPr/>
          </p:nvGrpSpPr>
          <p:grpSpPr>
            <a:xfrm>
              <a:off x="3974710" y="4285596"/>
              <a:ext cx="3412372" cy="1327846"/>
              <a:chOff x="89451" y="1199967"/>
              <a:chExt cx="6131168" cy="2519374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806E90E0-AB51-915E-0131-D44F6B166E6C}"/>
                  </a:ext>
                </a:extLst>
              </p:cNvPr>
              <p:cNvSpPr/>
              <p:nvPr/>
            </p:nvSpPr>
            <p:spPr>
              <a:xfrm>
                <a:off x="1903119" y="1199967"/>
                <a:ext cx="2503833" cy="2519374"/>
              </a:xfrm>
              <a:prstGeom prst="ellipse">
                <a:avLst/>
              </a:prstGeom>
              <a:solidFill>
                <a:srgbClr val="2F993C">
                  <a:alpha val="41961"/>
                </a:srgbClr>
              </a:solidFill>
              <a:ln w="76200">
                <a:solidFill>
                  <a:srgbClr val="532D1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F332850B-AF92-2D6A-BC62-9434CFFD2EFD}"/>
                  </a:ext>
                </a:extLst>
              </p:cNvPr>
              <p:cNvSpPr/>
              <p:nvPr/>
            </p:nvSpPr>
            <p:spPr>
              <a:xfrm>
                <a:off x="2710623" y="2036783"/>
                <a:ext cx="888825" cy="845743"/>
              </a:xfrm>
              <a:prstGeom prst="ellipse">
                <a:avLst/>
              </a:prstGeom>
              <a:solidFill>
                <a:srgbClr val="8B4E2E"/>
              </a:solidFill>
              <a:ln w="76200">
                <a:solidFill>
                  <a:srgbClr val="1F110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74">
                    <a:extLst>
                      <a:ext uri="{FF2B5EF4-FFF2-40B4-BE49-F238E27FC236}">
                        <a16:creationId xmlns:a16="http://schemas.microsoft.com/office/drawing/2014/main" id="{889E6CE2-A229-03B3-5F27-5D332D32AB78}"/>
                      </a:ext>
                    </a:extLst>
                  </p:cNvPr>
                  <p:cNvSpPr txBox="1"/>
                  <p:nvPr/>
                </p:nvSpPr>
                <p:spPr>
                  <a:xfrm>
                    <a:off x="89451" y="2055959"/>
                    <a:ext cx="6131168" cy="36933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𝐹𝑒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3" name="TextBox 74">
                    <a:extLst>
                      <a:ext uri="{FF2B5EF4-FFF2-40B4-BE49-F238E27FC236}">
                        <a16:creationId xmlns:a16="http://schemas.microsoft.com/office/drawing/2014/main" id="{889E6CE2-A229-03B3-5F27-5D332D32AB7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451" y="2055959"/>
                    <a:ext cx="6131168" cy="36933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4782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BA00F65-530C-C041-14C1-4D6CFA554F73}"/>
                </a:ext>
              </a:extLst>
            </p:cNvPr>
            <p:cNvSpPr txBox="1"/>
            <p:nvPr/>
          </p:nvSpPr>
          <p:spPr>
            <a:xfrm>
              <a:off x="5295698" y="4351608"/>
              <a:ext cx="891301" cy="433778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/>
                <a:t>Mg/Si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8524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9E12C-A44F-A304-5E24-F57CDB448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The valley's emptiness</a:t>
            </a:r>
            <a:endParaRPr lang="en-US" b="0" dirty="0">
              <a:cs typeface="Arial"/>
            </a:endParaRPr>
          </a:p>
          <a:p>
            <a:endParaRPr lang="en-US" dirty="0">
              <a:cs typeface="Calibri Light"/>
            </a:endParaRPr>
          </a:p>
        </p:txBody>
      </p:sp>
      <p:pic>
        <p:nvPicPr>
          <p:cNvPr id="8" name="Content Placeholder 7" descr="A graph showing a number of dots&#10;&#10;Description automatically generated">
            <a:extLst>
              <a:ext uri="{FF2B5EF4-FFF2-40B4-BE49-F238E27FC236}">
                <a16:creationId xmlns:a16="http://schemas.microsoft.com/office/drawing/2014/main" id="{45145F57-C678-C64F-BE59-4034EBF40E5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89208" y="1904875"/>
            <a:ext cx="6105758" cy="4560281"/>
          </a:xfr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ABEB982-301F-1509-D532-3464731DDD04}"/>
              </a:ext>
            </a:extLst>
          </p:cNvPr>
          <p:cNvGrpSpPr/>
          <p:nvPr/>
        </p:nvGrpSpPr>
        <p:grpSpPr>
          <a:xfrm>
            <a:off x="6066819" y="1907819"/>
            <a:ext cx="6112271" cy="4594816"/>
            <a:chOff x="91440" y="1543348"/>
            <a:chExt cx="6797214" cy="50999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E98986D-6B93-9F78-BA02-D064EA25A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91440" y="1543348"/>
              <a:ext cx="6797214" cy="5099961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4EE883F-FCC9-0495-C697-FE4206796EF6}"/>
                </a:ext>
              </a:extLst>
            </p:cNvPr>
            <p:cNvGrpSpPr/>
            <p:nvPr/>
          </p:nvGrpSpPr>
          <p:grpSpPr>
            <a:xfrm>
              <a:off x="969997" y="3468989"/>
              <a:ext cx="5275136" cy="1636372"/>
              <a:chOff x="1022914" y="3574822"/>
              <a:chExt cx="5275136" cy="1636372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C4454380-2FC8-8FFB-F2C8-68A25C7203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2914" y="4068474"/>
                <a:ext cx="5259409" cy="114272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30263749-2E2E-21EB-6BE3-AF7FCDDA5C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2914" y="3574822"/>
                <a:ext cx="5275136" cy="1146137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677688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9E12C-A44F-A304-5E24-F57CDB448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The valley's emptiness</a:t>
            </a:r>
            <a:endParaRPr lang="en-US" b="0" dirty="0">
              <a:cs typeface="Arial"/>
            </a:endParaRPr>
          </a:p>
          <a:p>
            <a:endParaRPr lang="en-US" dirty="0">
              <a:cs typeface="Calibri Light"/>
            </a:endParaRPr>
          </a:p>
        </p:txBody>
      </p:sp>
      <p:pic>
        <p:nvPicPr>
          <p:cNvPr id="8" name="Content Placeholder 7" descr="A graph showing a number of dots&#10;&#10;Description automatically generated">
            <a:extLst>
              <a:ext uri="{FF2B5EF4-FFF2-40B4-BE49-F238E27FC236}">
                <a16:creationId xmlns:a16="http://schemas.microsoft.com/office/drawing/2014/main" id="{45145F57-C678-C64F-BE59-4034EBF40E5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59595" y="1904875"/>
            <a:ext cx="6105758" cy="4560281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C94EDA3-3FD5-970A-5145-37F46BF1A4A3}"/>
              </a:ext>
            </a:extLst>
          </p:cNvPr>
          <p:cNvSpPr txBox="1">
            <a:spLocks/>
          </p:cNvSpPr>
          <p:nvPr/>
        </p:nvSpPr>
        <p:spPr>
          <a:xfrm>
            <a:off x="7018866" y="1825625"/>
            <a:ext cx="4564972" cy="5199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>
              <a:cs typeface="Arial"/>
            </a:endParaRPr>
          </a:p>
          <a:p>
            <a:pPr marL="0" indent="0">
              <a:buNone/>
            </a:pPr>
            <a:r>
              <a:rPr lang="en-US" sz="1800" dirty="0">
                <a:latin typeface="Arial"/>
                <a:cs typeface="Arial"/>
              </a:rPr>
              <a:t>Photoevaporation can broadly explain the valley, but open questions remain.</a:t>
            </a:r>
            <a:br>
              <a:rPr lang="en-US" sz="1800" dirty="0">
                <a:latin typeface="Arial"/>
                <a:cs typeface="Arial"/>
              </a:rPr>
            </a:br>
            <a:endParaRPr lang="en-US" sz="180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 dirty="0">
                <a:cs typeface="Arial"/>
              </a:rPr>
              <a:t>Is the valley empty or not?</a:t>
            </a:r>
            <a:br>
              <a:rPr lang="en-US" sz="1800" dirty="0">
                <a:cs typeface="Arial"/>
              </a:rPr>
            </a:br>
            <a:r>
              <a:rPr lang="en-US" sz="1800" dirty="0">
                <a:cs typeface="Arial"/>
              </a:rPr>
              <a:t>Why the lack of agreement?</a:t>
            </a:r>
          </a:p>
          <a:p>
            <a:pPr marL="0" indent="0">
              <a:buNone/>
            </a:pPr>
            <a:endParaRPr lang="en-US" sz="1800" dirty="0">
              <a:cs typeface="Arial"/>
            </a:endParaRPr>
          </a:p>
          <a:p>
            <a:pPr marL="0" indent="0">
              <a:buNone/>
            </a:pPr>
            <a:r>
              <a:rPr lang="en-US" sz="1800" dirty="0">
                <a:cs typeface="Arial"/>
              </a:rPr>
              <a:t>Stellar parameters: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cs typeface="Arial"/>
              </a:rPr>
              <a:t>Asteroseismology is the gold standard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cs typeface="Arial"/>
              </a:rPr>
              <a:t>But: stellar radii are </a:t>
            </a:r>
            <a:r>
              <a:rPr lang="en-US" sz="1800" b="1" dirty="0">
                <a:cs typeface="Arial"/>
              </a:rPr>
              <a:t>generally well-known</a:t>
            </a:r>
            <a:r>
              <a:rPr lang="en-US" sz="1800" dirty="0">
                <a:cs typeface="Arial"/>
              </a:rPr>
              <a:t> in the </a:t>
            </a:r>
            <a:r>
              <a:rPr lang="en-US" sz="1800" i="1" dirty="0">
                <a:cs typeface="Arial"/>
              </a:rPr>
              <a:t>Gaia </a:t>
            </a:r>
            <a:r>
              <a:rPr lang="en-US" sz="1800" dirty="0">
                <a:cs typeface="Arial"/>
              </a:rPr>
              <a:t>era</a:t>
            </a:r>
            <a:endParaRPr lang="en-US" dirty="0">
              <a:cs typeface="Arial"/>
            </a:endParaRPr>
          </a:p>
          <a:p>
            <a:pPr marL="0" indent="0">
              <a:buNone/>
            </a:pPr>
            <a:r>
              <a:rPr lang="en-US" sz="1800" dirty="0">
                <a:cs typeface="Arial"/>
              </a:rPr>
              <a:t>Renewed attention to planet parameters!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95245B-1694-F1F1-A9CA-B80FCAB8696C}"/>
              </a:ext>
            </a:extLst>
          </p:cNvPr>
          <p:cNvGrpSpPr/>
          <p:nvPr/>
        </p:nvGrpSpPr>
        <p:grpSpPr>
          <a:xfrm>
            <a:off x="364109" y="1907819"/>
            <a:ext cx="6112271" cy="4594816"/>
            <a:chOff x="91440" y="1543348"/>
            <a:chExt cx="6797214" cy="50999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2A3F14C-1546-4B93-1966-AE9851300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91440" y="1543348"/>
              <a:ext cx="6797214" cy="5099961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B0FD2F9-20B2-32D0-32C4-A9E4A29AD6C1}"/>
                </a:ext>
              </a:extLst>
            </p:cNvPr>
            <p:cNvGrpSpPr/>
            <p:nvPr/>
          </p:nvGrpSpPr>
          <p:grpSpPr>
            <a:xfrm>
              <a:off x="969997" y="3468989"/>
              <a:ext cx="5275136" cy="1636372"/>
              <a:chOff x="1022914" y="3574822"/>
              <a:chExt cx="5275136" cy="1636372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F36376FF-DAB6-176F-3903-AC5BFCFC18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2914" y="4068474"/>
                <a:ext cx="5259409" cy="114272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E3F555C2-46DB-2AEF-91BB-35F1CD9B74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2914" y="3574822"/>
                <a:ext cx="5275136" cy="1146137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715893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9E12C-A44F-A304-5E24-F57CDB448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valley's emptiness</a:t>
            </a:r>
            <a:endParaRPr lang="en-US" b="0" dirty="0"/>
          </a:p>
          <a:p>
            <a:endParaRPr lang="en-US" dirty="0">
              <a:cs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51FF88-16AB-208F-308A-F11DC6C6BD15}"/>
              </a:ext>
            </a:extLst>
          </p:cNvPr>
          <p:cNvSpPr txBox="1"/>
          <p:nvPr/>
        </p:nvSpPr>
        <p:spPr>
          <a:xfrm>
            <a:off x="9582439" y="6268602"/>
            <a:ext cx="2196438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200" i="1" dirty="0" err="1">
                <a:solidFill>
                  <a:schemeClr val="bg2">
                    <a:lumMod val="50000"/>
                  </a:schemeClr>
                </a:solidFill>
                <a:cs typeface="Calibri"/>
              </a:rPr>
              <a:t>Petigura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cs typeface="Calibri"/>
              </a:rPr>
              <a:t> 2020</a:t>
            </a:r>
            <a:endParaRPr lang="en-US" dirty="0">
              <a:solidFill>
                <a:schemeClr val="bg2">
                  <a:lumMod val="50000"/>
                </a:schemeClr>
              </a:solidFill>
              <a:cs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E12D10-29A8-B0B8-0ECB-9AE060544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904" y="1745145"/>
            <a:ext cx="8136193" cy="484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37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6E64A-4E01-E6A4-C359-3BA010AB3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cs typeface="Calibri Light"/>
              </a:rPr>
              <a:t>A deeper valley from new short-cadence transit fits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7ADA6C-09C7-16CC-8B68-E0F02B975B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697" y="2094500"/>
            <a:ext cx="5399088" cy="26172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The impact of 30-min long cadence vs. 1-min short cadence Kepler observations.</a:t>
            </a:r>
            <a:br>
              <a:rPr lang="en-US" dirty="0">
                <a:ea typeface="+mn-lt"/>
                <a:cs typeface="+mn-lt"/>
              </a:rPr>
            </a:br>
            <a:endParaRPr lang="en-US" dirty="0">
              <a:cs typeface="Arial"/>
            </a:endParaRPr>
          </a:p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Work led by </a:t>
            </a:r>
            <a:r>
              <a:rPr lang="en-US" b="1" dirty="0">
                <a:ea typeface="+mn-lt"/>
                <a:cs typeface="+mn-lt"/>
              </a:rPr>
              <a:t>Cynthia Ho</a:t>
            </a:r>
            <a:r>
              <a:rPr lang="en-US" dirty="0">
                <a:ea typeface="+mn-lt"/>
                <a:cs typeface="+mn-lt"/>
              </a:rPr>
              <a:t>: </a:t>
            </a:r>
            <a:endParaRPr lang="en-US" dirty="0">
              <a:cs typeface="Arial"/>
            </a:endParaRPr>
          </a:p>
          <a:p>
            <a:r>
              <a:rPr lang="en-US" dirty="0">
                <a:ea typeface="+mn-lt"/>
                <a:cs typeface="+mn-lt"/>
              </a:rPr>
              <a:t>Fitted 431 Kepler planets with 1-minute short-cadence data (only 60 of which previously fitted) 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A deeper radius valley (for same stellar parameters) </a:t>
            </a:r>
            <a:endParaRPr lang="en-US"/>
          </a:p>
        </p:txBody>
      </p:sp>
      <p:pic>
        <p:nvPicPr>
          <p:cNvPr id="11" name="Picture 10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7386A585-2CEE-F5CE-FE63-1281504B4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37" y="4705302"/>
            <a:ext cx="1875367" cy="18808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66A9143-EE51-17C2-A2C5-E4D0BB4D401F}"/>
              </a:ext>
            </a:extLst>
          </p:cNvPr>
          <p:cNvSpPr txBox="1">
            <a:spLocks/>
          </p:cNvSpPr>
          <p:nvPr/>
        </p:nvSpPr>
        <p:spPr>
          <a:xfrm>
            <a:off x="3332775" y="3928142"/>
            <a:ext cx="4334934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019F0A-89F4-FE70-3E3A-495D6AA4E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6021" y="901174"/>
            <a:ext cx="6450695" cy="47921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8256BA6-47D2-A907-0F52-D3376F5F0F6A}"/>
              </a:ext>
            </a:extLst>
          </p:cNvPr>
          <p:cNvSpPr txBox="1"/>
          <p:nvPr/>
        </p:nvSpPr>
        <p:spPr>
          <a:xfrm>
            <a:off x="6314212" y="5893430"/>
            <a:ext cx="541472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cs typeface="Calibri"/>
              </a:rPr>
              <a:t>From Ho &amp; Van </a:t>
            </a:r>
            <a:r>
              <a:rPr lang="en-US" sz="1200" i="1" dirty="0" err="1">
                <a:solidFill>
                  <a:schemeClr val="bg2">
                    <a:lumMod val="50000"/>
                  </a:schemeClr>
                </a:solidFill>
                <a:cs typeface="Calibri"/>
              </a:rPr>
              <a:t>Eylen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cs typeface="Calibri"/>
              </a:rPr>
              <a:t> 2023, comparing Fulton+ 2018 (F18) values with new short-cadence fits, using the same stellar parameters</a:t>
            </a:r>
          </a:p>
        </p:txBody>
      </p:sp>
    </p:spTree>
    <p:extLst>
      <p:ext uri="{BB962C8B-B14F-4D97-AF65-F5344CB8AC3E}">
        <p14:creationId xmlns:p14="http://schemas.microsoft.com/office/powerpoint/2010/main" val="2976347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6E64A-4E01-E6A4-C359-3BA010AB3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829116"/>
            <a:ext cx="11347923" cy="1368000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Short-cadence transit fits: a deeper valley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256BA6-47D2-A907-0F52-D3376F5F0F6A}"/>
              </a:ext>
            </a:extLst>
          </p:cNvPr>
          <p:cNvSpPr txBox="1"/>
          <p:nvPr/>
        </p:nvSpPr>
        <p:spPr>
          <a:xfrm>
            <a:off x="8890553" y="6299877"/>
            <a:ext cx="1905976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cs typeface="Calibri"/>
              </a:rPr>
              <a:t>Ho &amp; Van </a:t>
            </a:r>
            <a:r>
              <a:rPr lang="en-US" sz="1200" i="1" dirty="0" err="1">
                <a:solidFill>
                  <a:schemeClr val="bg2">
                    <a:lumMod val="50000"/>
                  </a:schemeClr>
                </a:solidFill>
                <a:cs typeface="Calibri"/>
              </a:rPr>
              <a:t>Eylen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cs typeface="Calibri"/>
              </a:rPr>
              <a:t> 2023</a:t>
            </a:r>
          </a:p>
        </p:txBody>
      </p:sp>
      <p:pic>
        <p:nvPicPr>
          <p:cNvPr id="3" name="Picture 2" descr="A graph of a mountain range&#10;&#10;Description automatically generated">
            <a:extLst>
              <a:ext uri="{FF2B5EF4-FFF2-40B4-BE49-F238E27FC236}">
                <a16:creationId xmlns:a16="http://schemas.microsoft.com/office/drawing/2014/main" id="{15079644-574F-F842-6AD5-BCD8B40DF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233" y="1467563"/>
            <a:ext cx="11410950" cy="413503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7C46C9-3177-5209-9A13-C316EA1C8B7F}"/>
              </a:ext>
            </a:extLst>
          </p:cNvPr>
          <p:cNvSpPr/>
          <p:nvPr/>
        </p:nvSpPr>
        <p:spPr>
          <a:xfrm>
            <a:off x="2860157" y="1652697"/>
            <a:ext cx="1047750" cy="285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773DD0-9321-08A6-1748-C3C89BBC9EB4}"/>
              </a:ext>
            </a:extLst>
          </p:cNvPr>
          <p:cNvSpPr/>
          <p:nvPr/>
        </p:nvSpPr>
        <p:spPr>
          <a:xfrm>
            <a:off x="6953250" y="1635641"/>
            <a:ext cx="783166" cy="3280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64C8CE-D044-5995-9F21-56E35C586AC6}"/>
              </a:ext>
            </a:extLst>
          </p:cNvPr>
          <p:cNvSpPr/>
          <p:nvPr/>
        </p:nvSpPr>
        <p:spPr>
          <a:xfrm>
            <a:off x="10858499" y="1619250"/>
            <a:ext cx="740833" cy="275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F732FA-FDBB-7CF1-F1B8-BED3570C075C}"/>
              </a:ext>
            </a:extLst>
          </p:cNvPr>
          <p:cNvSpPr txBox="1"/>
          <p:nvPr/>
        </p:nvSpPr>
        <p:spPr>
          <a:xfrm>
            <a:off x="1039282" y="1638300"/>
            <a:ext cx="148146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cs typeface="Calibri"/>
              </a:rPr>
              <a:t>Ho &amp; Van </a:t>
            </a:r>
            <a:r>
              <a:rPr lang="en-US" sz="1400" dirty="0" err="1">
                <a:cs typeface="Calibri"/>
              </a:rPr>
              <a:t>Eylen</a:t>
            </a:r>
            <a:br>
              <a:rPr lang="en-US" sz="1400" dirty="0">
                <a:cs typeface="Calibri"/>
              </a:rPr>
            </a:br>
            <a:r>
              <a:rPr lang="en-US" sz="1400" dirty="0">
                <a:cs typeface="Calibri"/>
              </a:rPr>
              <a:t>2023</a:t>
            </a:r>
            <a:endParaRPr lang="en-US" sz="1400" dirty="0" err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6F9D75-0B71-2874-016F-F1E66BBC84A9}"/>
              </a:ext>
            </a:extLst>
          </p:cNvPr>
          <p:cNvSpPr txBox="1"/>
          <p:nvPr/>
        </p:nvSpPr>
        <p:spPr>
          <a:xfrm>
            <a:off x="6161616" y="1684570"/>
            <a:ext cx="157056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 dirty="0">
                <a:cs typeface="Calibri"/>
              </a:rPr>
              <a:t>Fulton &amp; </a:t>
            </a:r>
            <a:r>
              <a:rPr lang="en-US" sz="1400" dirty="0" err="1">
                <a:cs typeface="Calibri"/>
              </a:rPr>
              <a:t>Petigura</a:t>
            </a:r>
            <a:r>
              <a:rPr lang="en-US" sz="1400" dirty="0">
                <a:cs typeface="Calibri"/>
              </a:rPr>
              <a:t> 2018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D3DFA7-1989-395A-036E-5284EBF1B641}"/>
              </a:ext>
            </a:extLst>
          </p:cNvPr>
          <p:cNvSpPr txBox="1"/>
          <p:nvPr/>
        </p:nvSpPr>
        <p:spPr>
          <a:xfrm>
            <a:off x="8775699" y="1682601"/>
            <a:ext cx="157056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 dirty="0">
                <a:cs typeface="Calibri"/>
              </a:rPr>
              <a:t>Van </a:t>
            </a:r>
            <a:r>
              <a:rPr lang="en-US" sz="1400" dirty="0" err="1">
                <a:cs typeface="Calibri"/>
              </a:rPr>
              <a:t>Eylen</a:t>
            </a:r>
            <a:r>
              <a:rPr lang="en-US" sz="1400" dirty="0">
                <a:cs typeface="Calibri"/>
              </a:rPr>
              <a:t>+ 2018</a:t>
            </a:r>
            <a:endParaRPr lang="en-US" dirty="0">
              <a:cs typeface="Calibri" panose="020F0502020204030204"/>
            </a:endParaRPr>
          </a:p>
        </p:txBody>
      </p:sp>
      <p:pic>
        <p:nvPicPr>
          <p:cNvPr id="16" name="Picture 15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4415C9C2-C746-7902-8C5B-72D26723D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732" y="5541860"/>
            <a:ext cx="1198034" cy="12035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7419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4294967295"/>
          </p:nvPr>
        </p:nvSpPr>
        <p:spPr>
          <a:xfrm>
            <a:off x="0" y="3211085"/>
            <a:ext cx="4292886" cy="2370137"/>
          </a:xfrm>
        </p:spPr>
        <p:txBody>
          <a:bodyPr vert="horz" lIns="121920" tIns="60960" rIns="121920" bIns="60960" rtlCol="0" anchor="t">
            <a:noAutofit/>
          </a:bodyPr>
          <a:lstStyle/>
          <a:p>
            <a:pPr marL="380365" indent="-380365">
              <a:buChar char="•"/>
            </a:pPr>
            <a:r>
              <a:rPr lang="en-US" b="0" dirty="0">
                <a:solidFill>
                  <a:schemeClr val="bg1"/>
                </a:solidFill>
                <a:latin typeface="Arial"/>
                <a:cs typeface="Arial"/>
              </a:rPr>
              <a:t>How do planets form?</a:t>
            </a:r>
            <a:endParaRPr lang="en-US" dirty="0">
              <a:solidFill>
                <a:schemeClr val="bg1"/>
              </a:solidFill>
              <a:cs typeface="Calibri"/>
            </a:endParaRPr>
          </a:p>
          <a:p>
            <a:pPr marL="380365" indent="-380365">
              <a:buChar char="•"/>
            </a:pPr>
            <a:r>
              <a:rPr lang="en-US" b="0" dirty="0">
                <a:solidFill>
                  <a:schemeClr val="bg1"/>
                </a:solidFill>
                <a:latin typeface="Arial"/>
                <a:cs typeface="Arial"/>
              </a:rPr>
              <a:t>Is Earth special?</a:t>
            </a:r>
            <a:endParaRPr lang="en-US" b="0" dirty="0">
              <a:solidFill>
                <a:schemeClr val="bg1"/>
              </a:solidFill>
              <a:cs typeface="Arial"/>
            </a:endParaRPr>
          </a:p>
          <a:p>
            <a:pPr marL="380365" indent="-380365">
              <a:buChar char="•"/>
            </a:pPr>
            <a:r>
              <a:rPr lang="en-US" b="0" dirty="0">
                <a:solidFill>
                  <a:schemeClr val="bg1"/>
                </a:solidFill>
                <a:latin typeface="Arial"/>
                <a:cs typeface="Arial"/>
              </a:rPr>
              <a:t>Are planets common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?</a:t>
            </a:r>
            <a:endParaRPr lang="en-US" b="0" dirty="0">
              <a:solidFill>
                <a:schemeClr val="bg1"/>
              </a:solidFill>
              <a:cs typeface="Arial"/>
            </a:endParaRPr>
          </a:p>
          <a:p>
            <a:pPr marL="380365" indent="-380365">
              <a:buChar char="•"/>
            </a:pPr>
            <a:r>
              <a:rPr lang="en-US" b="0" dirty="0">
                <a:solidFill>
                  <a:schemeClr val="bg1"/>
                </a:solidFill>
                <a:latin typeface="Arial"/>
                <a:cs typeface="Arial"/>
              </a:rPr>
              <a:t>Are we alone?</a:t>
            </a:r>
          </a:p>
        </p:txBody>
      </p:sp>
      <p:pic>
        <p:nvPicPr>
          <p:cNvPr id="5" name="Picture 6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07A360F0-657F-106B-A32D-843D5C3E6B92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2"/>
          <a:srcRect l="3629" r="3629"/>
          <a:stretch/>
        </p:blipFill>
        <p:spPr>
          <a:xfrm>
            <a:off x="4039725" y="-2568"/>
            <a:ext cx="8460500" cy="6863743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966272"/>
            <a:ext cx="12192000" cy="659329"/>
          </a:xfrm>
          <a:prstGeom prst="rect">
            <a:avLst/>
          </a:prstGeom>
        </p:spPr>
        <p:txBody>
          <a:bodyPr lIns="121920" tIns="60960" rIns="121920" bIns="60960" anchor="t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733">
                <a:solidFill>
                  <a:srgbClr val="0070C0"/>
                </a:solidFill>
              </a:rPr>
              <a:t>We now know </a:t>
            </a:r>
            <a:r>
              <a:rPr lang="en-GB" sz="3733" b="1">
                <a:solidFill>
                  <a:srgbClr val="0070C0"/>
                </a:solidFill>
              </a:rPr>
              <a:t>over 5000</a:t>
            </a:r>
            <a:endParaRPr lang="en-US" sz="3733" b="1">
              <a:solidFill>
                <a:srgbClr val="000000"/>
              </a:solidFill>
              <a:ea typeface="Calibri Light" panose="020F0302020204030204"/>
              <a:cs typeface="Calibri Light" panose="020F0302020204030204"/>
            </a:endParaRPr>
          </a:p>
          <a:p>
            <a:r>
              <a:rPr lang="en-GB" sz="3733">
                <a:solidFill>
                  <a:srgbClr val="0070C0"/>
                </a:solidFill>
                <a:ea typeface="Calibri Light"/>
                <a:cs typeface="Calibri Light"/>
              </a:rPr>
              <a:t>extrasolar planets </a:t>
            </a:r>
          </a:p>
          <a:p>
            <a:r>
              <a:rPr lang="en-GB" sz="3733">
                <a:solidFill>
                  <a:srgbClr val="0070C0"/>
                </a:solidFill>
                <a:ea typeface="Calibri Light"/>
                <a:cs typeface="Calibri Light"/>
              </a:rPr>
              <a:t>or exoplanets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DD1214-0E86-22F8-4FD5-F6E33640FE19}"/>
              </a:ext>
            </a:extLst>
          </p:cNvPr>
          <p:cNvSpPr txBox="1"/>
          <p:nvPr/>
        </p:nvSpPr>
        <p:spPr>
          <a:xfrm>
            <a:off x="204306" y="6286910"/>
            <a:ext cx="600914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bg1"/>
                </a:solidFill>
                <a:ea typeface="Calibri"/>
                <a:cs typeface="Calibri"/>
              </a:rPr>
              <a:t>All 5000 known exoplanets to scale, 8 solar system planets in white.</a:t>
            </a:r>
            <a:endParaRPr lang="en-US" sz="320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6345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6E64A-4E01-E6A4-C359-3BA010AB3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899999"/>
            <a:ext cx="11671180" cy="1368000"/>
          </a:xfrm>
        </p:spPr>
        <p:txBody>
          <a:bodyPr>
            <a:normAutofit/>
          </a:bodyPr>
          <a:lstStyle/>
          <a:p>
            <a:r>
              <a:rPr lang="en-US" dirty="0">
                <a:cs typeface="Arial"/>
              </a:rPr>
              <a:t>Short-cadence transit fits: a deeper valley</a:t>
            </a:r>
            <a:endParaRPr lang="en-US" b="0">
              <a:cs typeface="Arial"/>
            </a:endParaRPr>
          </a:p>
          <a:p>
            <a:endParaRPr lang="en-US" dirty="0">
              <a:cs typeface="Calibri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Placeholder 2">
                <a:extLst>
                  <a:ext uri="{FF2B5EF4-FFF2-40B4-BE49-F238E27FC236}">
                    <a16:creationId xmlns:a16="http://schemas.microsoft.com/office/drawing/2014/main" id="{ABB1961F-F63E-634D-4F74-7E46155454FE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80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280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sz="2800"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p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⋆</m:t>
                            </m:r>
                          </m:sub>
                        </m:sSub>
                      </m:e>
                      <m:sup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age</m:t>
                            </m:r>
                          </m:e>
                        </m:d>
                      </m:e>
                      <m:sup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p>
                    </m:sSup>
                  </m:oMath>
                </a14:m>
                <a:endParaRPr lang="en-US" dirty="0"/>
              </a:p>
              <a:p>
                <a:pPr marL="412750" lvl="1" indent="-214313"/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−0.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096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−0.02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+0.02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endParaRPr lang="en-US" dirty="0"/>
              </a:p>
              <a:p>
                <a:pPr marL="412750" lvl="1" indent="-214313"/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0.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231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−0.0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64</m:t>
                        </m:r>
                      </m:sub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+0.0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53</m:t>
                        </m:r>
                      </m:sup>
                    </m:sSubSup>
                  </m:oMath>
                </a14:m>
                <a:endParaRPr lang="en-US" dirty="0"/>
              </a:p>
              <a:p>
                <a:pPr marL="412750" lvl="1" indent="-214313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0.03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−0.025</m:t>
                        </m:r>
                      </m:sub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+0.0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sup>
                    </m:sSubSup>
                  </m:oMath>
                </a14:m>
                <a:endParaRPr lang="en-US" dirty="0"/>
              </a:p>
              <a:p>
                <a:pPr marL="412750" lvl="1" indent="-214313"/>
                <a:endParaRPr lang="en-US" dirty="0"/>
              </a:p>
              <a:p>
                <a:pPr marL="234950" indent="-214313"/>
                <a:r>
                  <a:rPr lang="en-US" dirty="0"/>
                  <a:t>Strong dependence with </a:t>
                </a:r>
                <a14:m>
                  <m:oMath xmlns:m="http://schemas.openxmlformats.org/officeDocument/2006/math">
                    <m:r>
                      <a:rPr lang="en-US" sz="280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⋆</m:t>
                        </m:r>
                      </m:sub>
                    </m:sSub>
                  </m:oMath>
                </a14:m>
                <a:r>
                  <a:rPr lang="en-US" dirty="0"/>
                  <a:t>, weak dependence with age</a:t>
                </a:r>
              </a:p>
            </p:txBody>
          </p:sp>
        </mc:Choice>
        <mc:Fallback xmlns="">
          <p:sp>
            <p:nvSpPr>
              <p:cNvPr id="8" name="Text Placeholder 2">
                <a:extLst>
                  <a:ext uri="{FF2B5EF4-FFF2-40B4-BE49-F238E27FC236}">
                    <a16:creationId xmlns:a16="http://schemas.microsoft.com/office/drawing/2014/main" id="{ABB1961F-F63E-634D-4F74-7E46155454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4"/>
                <a:stretch>
                  <a:fillRect l="-2822" r="-2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C8256BA6-47D2-A907-0F52-D3376F5F0F6A}"/>
              </a:ext>
            </a:extLst>
          </p:cNvPr>
          <p:cNvSpPr txBox="1"/>
          <p:nvPr/>
        </p:nvSpPr>
        <p:spPr>
          <a:xfrm>
            <a:off x="9080505" y="6299877"/>
            <a:ext cx="1716024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cs typeface="Calibri"/>
              </a:rPr>
              <a:t>Ho &amp; Van </a:t>
            </a:r>
            <a:r>
              <a:rPr lang="en-US" sz="1200" i="1" dirty="0" err="1">
                <a:solidFill>
                  <a:schemeClr val="bg2">
                    <a:lumMod val="50000"/>
                  </a:schemeClr>
                </a:solidFill>
                <a:cs typeface="Calibri"/>
              </a:rPr>
              <a:t>Eylen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cs typeface="Calibri"/>
              </a:rPr>
              <a:t> 2023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64C8CE-D044-5995-9F21-56E35C586AC6}"/>
              </a:ext>
            </a:extLst>
          </p:cNvPr>
          <p:cNvSpPr/>
          <p:nvPr/>
        </p:nvSpPr>
        <p:spPr>
          <a:xfrm>
            <a:off x="10858499" y="1619250"/>
            <a:ext cx="740833" cy="275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4415C9C2-C746-7902-8C5B-72D26723D4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2732" y="5541860"/>
            <a:ext cx="1198034" cy="12035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svm_4d_animation_P">
            <a:hlinkClick r:id="" action="ppaction://media"/>
            <a:extLst>
              <a:ext uri="{FF2B5EF4-FFF2-40B4-BE49-F238E27FC236}">
                <a16:creationId xmlns:a16="http://schemas.microsoft.com/office/drawing/2014/main" id="{74E21C63-9362-BD18-0DEC-978138E293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1778" t="8939" r="69" b="8597"/>
          <a:stretch/>
        </p:blipFill>
        <p:spPr>
          <a:xfrm>
            <a:off x="213318" y="1664027"/>
            <a:ext cx="6435124" cy="45160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4B915BB2-BFBD-4445-3848-B6A27A12CB9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53711" y="1986368"/>
                <a:ext cx="4100052" cy="4351338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⋆</m:t>
                            </m:r>
                          </m:sub>
                        </m:sSub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age</m:t>
                            </m:r>
                          </m:e>
                        </m:d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p>
                    </m:sSup>
                  </m:oMath>
                </a14:m>
                <a:endParaRPr lang="en-US" dirty="0"/>
              </a:p>
              <a:p>
                <a:pPr marL="412750" lvl="1" indent="-214313"/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−0.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096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−0.02</m:t>
                        </m:r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+0.02</m:t>
                        </m:r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endParaRPr lang="en-US" dirty="0"/>
              </a:p>
              <a:p>
                <a:pPr marL="412750" lvl="1" indent="-214313"/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0.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231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−0.0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64</m:t>
                        </m:r>
                      </m:sub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+0.0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53</m:t>
                        </m:r>
                      </m:sup>
                    </m:sSubSup>
                  </m:oMath>
                </a14:m>
                <a:endParaRPr lang="en-US" dirty="0"/>
              </a:p>
              <a:p>
                <a:pPr marL="412750" lvl="1" indent="-214313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0.03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−0.025</m:t>
                        </m:r>
                      </m:sub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+0.0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17</m:t>
                        </m:r>
                      </m:sup>
                    </m:sSubSup>
                  </m:oMath>
                </a14:m>
                <a:endParaRPr lang="en-US" dirty="0"/>
              </a:p>
              <a:p>
                <a:pPr marL="412750" lvl="1" indent="-214313"/>
                <a:endParaRPr lang="en-US" dirty="0"/>
              </a:p>
              <a:p>
                <a:pPr marL="234950" indent="-214313"/>
                <a:r>
                  <a:rPr lang="en-US" dirty="0"/>
                  <a:t>Strong dependence with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⋆</m:t>
                        </m:r>
                      </m:sub>
                    </m:sSub>
                  </m:oMath>
                </a14:m>
                <a:r>
                  <a:rPr lang="en-US" dirty="0"/>
                  <a:t>, weak dependence with age</a:t>
                </a:r>
              </a:p>
            </p:txBody>
          </p:sp>
        </mc:Choice>
        <mc:Fallback xmlns="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4B915BB2-BFBD-4445-3848-B6A27A12CB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3711" y="1986368"/>
                <a:ext cx="4100052" cy="4351338"/>
              </a:xfrm>
              <a:prstGeom prst="rect">
                <a:avLst/>
              </a:prstGeom>
              <a:blipFill>
                <a:blip r:embed="rId7"/>
                <a:stretch>
                  <a:fillRect l="-22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826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6E64A-4E01-E6A4-C359-3BA010AB3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The valley for </a:t>
            </a:r>
            <a:br>
              <a:rPr lang="en-US" dirty="0">
                <a:cs typeface="Calibri Light"/>
              </a:rPr>
            </a:br>
            <a:r>
              <a:rPr lang="en-US" dirty="0">
                <a:cs typeface="Calibri Light"/>
              </a:rPr>
              <a:t>different stars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BC85FB-9A9B-F0A9-3AA2-8FDFAF34BC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3270" y="2342792"/>
            <a:ext cx="3960313" cy="313395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cs typeface="Arial"/>
              </a:rPr>
              <a:t>The valley's </a:t>
            </a:r>
            <a:r>
              <a:rPr lang="en-US" b="1" dirty="0">
                <a:cs typeface="Arial"/>
              </a:rPr>
              <a:t>location </a:t>
            </a:r>
            <a:r>
              <a:rPr lang="en-US" dirty="0">
                <a:cs typeface="Arial"/>
              </a:rPr>
              <a:t>changes with stellar type</a:t>
            </a:r>
            <a:endParaRPr lang="en-US" dirty="0"/>
          </a:p>
          <a:p>
            <a:pPr marL="285750" indent="-285750"/>
            <a:r>
              <a:rPr lang="en-US" dirty="0">
                <a:cs typeface="Arial"/>
              </a:rPr>
              <a:t>A consequence of photoevaporation</a:t>
            </a:r>
          </a:p>
          <a:p>
            <a:pPr marL="0" indent="0">
              <a:buNone/>
            </a:pPr>
            <a:endParaRPr lang="en-US" dirty="0">
              <a:cs typeface="Arial"/>
            </a:endParaRPr>
          </a:p>
          <a:p>
            <a:pPr marL="0" indent="0">
              <a:buNone/>
            </a:pPr>
            <a:r>
              <a:rPr lang="en-US" dirty="0">
                <a:cs typeface="Arial"/>
              </a:rPr>
              <a:t>The valley's </a:t>
            </a:r>
            <a:r>
              <a:rPr lang="en-US" b="1" dirty="0">
                <a:cs typeface="Arial"/>
              </a:rPr>
              <a:t>emptiness </a:t>
            </a:r>
            <a:r>
              <a:rPr lang="en-US" dirty="0">
                <a:cs typeface="Arial"/>
              </a:rPr>
              <a:t>changes too</a:t>
            </a:r>
          </a:p>
          <a:p>
            <a:pPr marL="285750" indent="-285750"/>
            <a:r>
              <a:rPr lang="en-US" dirty="0">
                <a:cs typeface="Arial"/>
              </a:rPr>
              <a:t>Does not match models</a:t>
            </a:r>
          </a:p>
          <a:p>
            <a:pPr marL="285750" indent="-285750"/>
            <a:r>
              <a:rPr lang="en-US" dirty="0">
                <a:cs typeface="Arial"/>
              </a:rPr>
              <a:t>New ingredients needed: </a:t>
            </a:r>
            <a:br>
              <a:rPr lang="en-US" dirty="0">
                <a:cs typeface="Arial"/>
              </a:rPr>
            </a:br>
            <a:r>
              <a:rPr lang="en-US" dirty="0">
                <a:cs typeface="Arial"/>
              </a:rPr>
              <a:t>ice planets?</a:t>
            </a:r>
            <a:br>
              <a:rPr lang="en-US" dirty="0">
                <a:cs typeface="Arial"/>
              </a:rPr>
            </a:br>
            <a:r>
              <a:rPr lang="en-US" dirty="0">
                <a:cs typeface="Arial"/>
              </a:rPr>
              <a:t>collisions?</a:t>
            </a:r>
          </a:p>
          <a:p>
            <a:pPr marL="116205" lvl="1" indent="0">
              <a:buNone/>
            </a:pPr>
            <a:endParaRPr lang="en-US" dirty="0"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256BA6-47D2-A907-0F52-D3376F5F0F6A}"/>
              </a:ext>
            </a:extLst>
          </p:cNvPr>
          <p:cNvSpPr txBox="1"/>
          <p:nvPr/>
        </p:nvSpPr>
        <p:spPr>
          <a:xfrm>
            <a:off x="1381856" y="6453989"/>
            <a:ext cx="2650458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cs typeface="Calibri"/>
              </a:rPr>
              <a:t>Ho et al. 2024</a:t>
            </a:r>
            <a:endParaRPr lang="en-US" sz="1200" dirty="0">
              <a:solidFill>
                <a:schemeClr val="bg2">
                  <a:lumMod val="50000"/>
                </a:schemeClr>
              </a:solidFill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079644-574F-F842-6AD5-BCD8B40DF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959" y="782619"/>
            <a:ext cx="7233204" cy="597582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564C8CE-D044-5995-9F21-56E35C586AC6}"/>
              </a:ext>
            </a:extLst>
          </p:cNvPr>
          <p:cNvSpPr/>
          <p:nvPr/>
        </p:nvSpPr>
        <p:spPr>
          <a:xfrm>
            <a:off x="10858499" y="1619250"/>
            <a:ext cx="740833" cy="275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4415C9C2-C746-7902-8C5B-72D26723D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76" y="5473366"/>
            <a:ext cx="1198034" cy="12035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237418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BC3CB-4270-AAAD-207A-CB0394428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899999"/>
            <a:ext cx="11088978" cy="1368000"/>
          </a:xfrm>
        </p:spPr>
        <p:txBody>
          <a:bodyPr/>
          <a:lstStyle/>
          <a:p>
            <a:r>
              <a:rPr lang="en-US" dirty="0">
                <a:cs typeface="Calibri Light"/>
              </a:rPr>
              <a:t>Planet mass: a missing key parameter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2BE5FC-C8CD-92DD-3E98-2E75514C1E72}"/>
              </a:ext>
            </a:extLst>
          </p:cNvPr>
          <p:cNvSpPr txBox="1"/>
          <p:nvPr/>
        </p:nvSpPr>
        <p:spPr>
          <a:xfrm>
            <a:off x="9075391" y="6331627"/>
            <a:ext cx="265247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cs typeface="Calibri"/>
              </a:rPr>
              <a:t>Ho &amp; Van </a:t>
            </a:r>
            <a:r>
              <a:rPr lang="en-US" sz="1200" i="1" dirty="0" err="1">
                <a:solidFill>
                  <a:schemeClr val="bg2">
                    <a:lumMod val="50000"/>
                  </a:schemeClr>
                </a:solidFill>
                <a:cs typeface="Calibri"/>
              </a:rPr>
              <a:t>Eylen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cs typeface="Calibri"/>
              </a:rPr>
              <a:t> 2023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EF3CCC2-AAE5-1783-2D7A-1A518FD1334A}"/>
              </a:ext>
            </a:extLst>
          </p:cNvPr>
          <p:cNvSpPr txBox="1">
            <a:spLocks/>
          </p:cNvSpPr>
          <p:nvPr/>
        </p:nvSpPr>
        <p:spPr>
          <a:xfrm>
            <a:off x="6743700" y="1582209"/>
            <a:ext cx="4599517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cs typeface="Calibri"/>
            </a:endParaRP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en-US" sz="1800" dirty="0">
                <a:cs typeface="Calibri"/>
              </a:rPr>
              <a:t>Can we go from period-radius to </a:t>
            </a:r>
            <a:br>
              <a:rPr lang="en-US" sz="1800" dirty="0">
                <a:cs typeface="Calibri"/>
              </a:rPr>
            </a:br>
            <a:r>
              <a:rPr lang="en-US" sz="1800" i="1" dirty="0">
                <a:cs typeface="Calibri"/>
              </a:rPr>
              <a:t>period-radius-mass</a:t>
            </a:r>
            <a:r>
              <a:rPr lang="en-US" sz="1800" dirty="0">
                <a:cs typeface="Calibri"/>
              </a:rPr>
              <a:t>?</a:t>
            </a:r>
          </a:p>
          <a:p>
            <a:pPr marL="0" indent="0">
              <a:buNone/>
            </a:pPr>
            <a:endParaRPr lang="en-US" sz="1800" dirty="0">
              <a:cs typeface="Calibri"/>
            </a:endParaRPr>
          </a:p>
          <a:p>
            <a:pPr marL="0" indent="0">
              <a:buNone/>
            </a:pPr>
            <a:r>
              <a:rPr lang="en-US" sz="1800" dirty="0">
                <a:cs typeface="Calibri"/>
              </a:rPr>
              <a:t>Virtually none of the Kepler planets have masses.</a:t>
            </a:r>
          </a:p>
          <a:p>
            <a:pPr marL="0" indent="0">
              <a:buNone/>
            </a:pPr>
            <a:endParaRPr lang="en-US" sz="1800" dirty="0">
              <a:cs typeface="Calibri"/>
            </a:endParaRPr>
          </a:p>
          <a:p>
            <a:pPr marL="0" indent="0">
              <a:buNone/>
            </a:pPr>
            <a:r>
              <a:rPr lang="en-US" sz="1800" dirty="0">
                <a:cs typeface="Calibri"/>
              </a:rPr>
              <a:t>We need to look at other samples.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870229-B144-17CC-A88E-1C4C25661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9" y="1900084"/>
            <a:ext cx="6267643" cy="480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444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>
            <a:extLst>
              <a:ext uri="{FF2B5EF4-FFF2-40B4-BE49-F238E27FC236}">
                <a16:creationId xmlns:a16="http://schemas.microsoft.com/office/drawing/2014/main" id="{2A5AF202-5711-9641-8EE1-057AD7304D75}"/>
              </a:ext>
            </a:extLst>
          </p:cNvPr>
          <p:cNvSpPr txBox="1"/>
          <p:nvPr/>
        </p:nvSpPr>
        <p:spPr>
          <a:xfrm>
            <a:off x="170198" y="818399"/>
            <a:ext cx="3312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  <a:buSzPct val="98000"/>
            </a:pPr>
            <a:r>
              <a:rPr lang="en-US" dirty="0">
                <a:solidFill>
                  <a:srgbClr val="00206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Transit photometry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418725-0B4C-D244-B10C-B0E61074D874}"/>
              </a:ext>
            </a:extLst>
          </p:cNvPr>
          <p:cNvSpPr/>
          <p:nvPr/>
        </p:nvSpPr>
        <p:spPr>
          <a:xfrm>
            <a:off x="-16952" y="6419088"/>
            <a:ext cx="374300" cy="4389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506FA1-571E-1CB5-A784-ACE3AFDF435A}"/>
              </a:ext>
            </a:extLst>
          </p:cNvPr>
          <p:cNvSpPr/>
          <p:nvPr/>
        </p:nvSpPr>
        <p:spPr>
          <a:xfrm>
            <a:off x="229959" y="1240942"/>
            <a:ext cx="5845628" cy="5204203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A6BF334-BC66-CD46-DD46-3C1E93C6D844}"/>
                  </a:ext>
                </a:extLst>
              </p:cNvPr>
              <p:cNvSpPr txBox="1"/>
              <p:nvPr/>
            </p:nvSpPr>
            <p:spPr>
              <a:xfrm>
                <a:off x="365309" y="1249917"/>
                <a:ext cx="288543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A6BF334-BC66-CD46-DD46-3C1E93C6D8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309" y="1249917"/>
                <a:ext cx="288543" cy="430887"/>
              </a:xfrm>
              <a:prstGeom prst="rect">
                <a:avLst/>
              </a:prstGeom>
              <a:blipFill>
                <a:blip r:embed="rId2"/>
                <a:stretch>
                  <a:fillRect r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51D9FDB5-7315-BE52-0AD0-0457DFA58235}"/>
              </a:ext>
            </a:extLst>
          </p:cNvPr>
          <p:cNvSpPr txBox="1"/>
          <p:nvPr/>
        </p:nvSpPr>
        <p:spPr>
          <a:xfrm>
            <a:off x="365309" y="6638544"/>
            <a:ext cx="12554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solidFill>
                  <a:schemeClr val="bg2">
                    <a:lumMod val="50000"/>
                  </a:schemeClr>
                </a:solidFill>
              </a:rPr>
              <a:t>NASA: Eyes on exoplanets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4400BDAB-B7EE-59AE-568E-F0D7E140CB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54" b="94423" l="10000" r="90000">
                        <a14:foregroundMark x1="37657" y1="8947" x2="50195" y2="3521"/>
                        <a14:foregroundMark x1="55000" y1="92500" x2="37222" y2="89423"/>
                        <a14:foregroundMark x1="37222" y1="89423" x2="45222" y2="94615"/>
                        <a14:foregroundMark x1="45222" y1="94615" x2="53556" y2="95192"/>
                        <a14:foregroundMark x1="53556" y1="95192" x2="61778" y2="91346"/>
                        <a14:foregroundMark x1="61778" y1="91346" x2="44333" y2="90962"/>
                        <a14:foregroundMark x1="44333" y1="90962" x2="52667" y2="94423"/>
                        <a14:foregroundMark x1="52667" y1="94423" x2="46889" y2="90769"/>
                        <a14:backgroundMark x1="65444" y1="10192" x2="57889" y2="3846"/>
                        <a14:backgroundMark x1="57889" y1="3846" x2="49778" y2="2308"/>
                        <a14:backgroundMark x1="36778" y1="7500" x2="35222" y2="9423"/>
                      </a14:backgroundRemoval>
                    </a14:imgEffect>
                  </a14:imgLayer>
                </a14:imgProps>
              </a:ext>
            </a:extLst>
          </a:blip>
          <a:srcRect l="22337" r="22662"/>
          <a:stretch/>
        </p:blipFill>
        <p:spPr>
          <a:xfrm>
            <a:off x="2094045" y="2185236"/>
            <a:ext cx="2230917" cy="2343590"/>
          </a:xfrm>
          <a:prstGeom prst="rect">
            <a:avLst/>
          </a:prstGeom>
        </p:spPr>
      </p:pic>
      <p:sp>
        <p:nvSpPr>
          <p:cNvPr id="69" name="Freeform 68">
            <a:extLst>
              <a:ext uri="{FF2B5EF4-FFF2-40B4-BE49-F238E27FC236}">
                <a16:creationId xmlns:a16="http://schemas.microsoft.com/office/drawing/2014/main" id="{3A974101-1B69-52B3-E20D-46A288002A75}"/>
              </a:ext>
            </a:extLst>
          </p:cNvPr>
          <p:cNvSpPr/>
          <p:nvPr/>
        </p:nvSpPr>
        <p:spPr>
          <a:xfrm>
            <a:off x="639297" y="3601416"/>
            <a:ext cx="5140411" cy="296562"/>
          </a:xfrm>
          <a:custGeom>
            <a:avLst/>
            <a:gdLst>
              <a:gd name="connsiteX0" fmla="*/ 0 w 5140411"/>
              <a:gd name="connsiteY0" fmla="*/ 32951 h 486128"/>
              <a:gd name="connsiteX1" fmla="*/ 2545492 w 5140411"/>
              <a:gd name="connsiteY1" fmla="*/ 486032 h 486128"/>
              <a:gd name="connsiteX2" fmla="*/ 5140411 w 5140411"/>
              <a:gd name="connsiteY2" fmla="*/ 0 h 486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40411" h="486128">
                <a:moveTo>
                  <a:pt x="0" y="32951"/>
                </a:moveTo>
                <a:cubicBezTo>
                  <a:pt x="844378" y="262237"/>
                  <a:pt x="1688757" y="491524"/>
                  <a:pt x="2545492" y="486032"/>
                </a:cubicBezTo>
                <a:cubicBezTo>
                  <a:pt x="3402227" y="480540"/>
                  <a:pt x="4271319" y="240270"/>
                  <a:pt x="5140411" y="0"/>
                </a:cubicBezTo>
              </a:path>
            </a:pathLst>
          </a:custGeom>
          <a:ln w="19050">
            <a:solidFill>
              <a:schemeClr val="bg2">
                <a:lumMod val="10000"/>
              </a:schemeClr>
            </a:solidFill>
            <a:prstDash val="sys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0FBF7BC4-28F6-8C10-4EF0-47FA9A0229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70" b="61574" l="15968" r="78024">
                        <a14:foregroundMark x1="35806" y1="24373" x2="45726" y2="24772"/>
                        <a14:foregroundMark x1="45726" y1="24772" x2="46613" y2="25029"/>
                        <a14:foregroundMark x1="30484" y1="26425" x2="35806" y2="20211"/>
                        <a14:foregroundMark x1="35806" y1="20211" x2="46653" y2="19213"/>
                        <a14:foregroundMark x1="46653" y1="19213" x2="56653" y2="20410"/>
                        <a14:foregroundMark x1="56653" y1="20410" x2="66976" y2="25342"/>
                        <a14:foregroundMark x1="21694" y1="30188" x2="20323" y2="43301"/>
                        <a14:foregroundMark x1="19395" y1="33723" x2="17823" y2="41220"/>
                        <a14:foregroundMark x1="17823" y1="41220" x2="18024" y2="41904"/>
                        <a14:foregroundMark x1="16048" y1="40393" x2="16048" y2="42987"/>
                        <a14:foregroundMark x1="70605" y1="49316" x2="73669" y2="42047"/>
                        <a14:foregroundMark x1="73669" y1="42047" x2="71532" y2="38141"/>
                        <a14:foregroundMark x1="73952" y1="37058" x2="72137" y2="49544"/>
                        <a14:foregroundMark x1="75927" y1="39652" x2="75927" y2="39652"/>
                        <a14:foregroundMark x1="74113" y1="37172" x2="63790" y2="44156"/>
                        <a14:foregroundMark x1="29597" y1="59122" x2="49355" y2="61574"/>
                        <a14:foregroundMark x1="49355" y1="61574" x2="59758" y2="58666"/>
                        <a14:foregroundMark x1="59758" y1="58666" x2="62500" y2="56186"/>
                        <a14:foregroundMark x1="41613" y1="58694" x2="45444" y2="60063"/>
                        <a14:foregroundMark x1="40081" y1="59892" x2="40081" y2="55416"/>
                        <a14:foregroundMark x1="36613" y1="58951" x2="46048" y2="58865"/>
                        <a14:foregroundMark x1="50927" y1="19470" x2="61371" y2="22406"/>
                        <a14:foregroundMark x1="61371" y1="22406" x2="63589" y2="26311"/>
                        <a14:foregroundMark x1="67379" y1="25627" x2="73306" y2="31357"/>
                        <a14:foregroundMark x1="73306" y1="31357" x2="78024" y2="42332"/>
                      </a14:backgroundRemoval>
                    </a14:imgEffect>
                  </a14:imgLayer>
                </a14:imgProps>
              </a:ext>
            </a:extLst>
          </a:blip>
          <a:srcRect l="13880" t="18222" r="21363" b="35755"/>
          <a:stretch/>
        </p:blipFill>
        <p:spPr>
          <a:xfrm>
            <a:off x="2094045" y="3445725"/>
            <a:ext cx="749680" cy="753081"/>
          </a:xfrm>
          <a:prstGeom prst="rect">
            <a:avLst/>
          </a:prstGeom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96AF85C-21A4-0F0B-1D5A-07EF4956C27B}"/>
              </a:ext>
            </a:extLst>
          </p:cNvPr>
          <p:cNvCxnSpPr/>
          <p:nvPr/>
        </p:nvCxnSpPr>
        <p:spPr>
          <a:xfrm flipH="1">
            <a:off x="604100" y="5027888"/>
            <a:ext cx="172611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5D99DBA4-B2DC-F4AD-5B85-9B2CC2C7886D}"/>
              </a:ext>
            </a:extLst>
          </p:cNvPr>
          <p:cNvCxnSpPr/>
          <p:nvPr/>
        </p:nvCxnSpPr>
        <p:spPr>
          <a:xfrm flipH="1">
            <a:off x="4048429" y="5028033"/>
            <a:ext cx="172611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Freeform 72">
            <a:extLst>
              <a:ext uri="{FF2B5EF4-FFF2-40B4-BE49-F238E27FC236}">
                <a16:creationId xmlns:a16="http://schemas.microsoft.com/office/drawing/2014/main" id="{BF91A5F4-CFC8-9B9A-101A-51C7B7C803CA}"/>
              </a:ext>
            </a:extLst>
          </p:cNvPr>
          <p:cNvSpPr/>
          <p:nvPr/>
        </p:nvSpPr>
        <p:spPr>
          <a:xfrm>
            <a:off x="3232732" y="5025366"/>
            <a:ext cx="826576" cy="919639"/>
          </a:xfrm>
          <a:custGeom>
            <a:avLst/>
            <a:gdLst>
              <a:gd name="connsiteX0" fmla="*/ 0 w 826576"/>
              <a:gd name="connsiteY0" fmla="*/ 919566 h 919639"/>
              <a:gd name="connsiteX1" fmla="*/ 439118 w 826576"/>
              <a:gd name="connsiteY1" fmla="*/ 862739 h 919639"/>
              <a:gd name="connsiteX2" fmla="*/ 681925 w 826576"/>
              <a:gd name="connsiteY2" fmla="*/ 573438 h 919639"/>
              <a:gd name="connsiteX3" fmla="*/ 743918 w 826576"/>
              <a:gd name="connsiteY3" fmla="*/ 242807 h 919639"/>
              <a:gd name="connsiteX4" fmla="*/ 774915 w 826576"/>
              <a:gd name="connsiteY4" fmla="*/ 61994 h 919639"/>
              <a:gd name="connsiteX5" fmla="*/ 826576 w 826576"/>
              <a:gd name="connsiteY5" fmla="*/ 0 h 919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6576" h="919639">
                <a:moveTo>
                  <a:pt x="0" y="919566"/>
                </a:moveTo>
                <a:cubicBezTo>
                  <a:pt x="162732" y="919996"/>
                  <a:pt x="325464" y="920427"/>
                  <a:pt x="439118" y="862739"/>
                </a:cubicBezTo>
                <a:cubicBezTo>
                  <a:pt x="552772" y="805051"/>
                  <a:pt x="631125" y="676760"/>
                  <a:pt x="681925" y="573438"/>
                </a:cubicBezTo>
                <a:cubicBezTo>
                  <a:pt x="732725" y="470116"/>
                  <a:pt x="728420" y="328048"/>
                  <a:pt x="743918" y="242807"/>
                </a:cubicBezTo>
                <a:cubicBezTo>
                  <a:pt x="759416" y="157566"/>
                  <a:pt x="761139" y="102462"/>
                  <a:pt x="774915" y="61994"/>
                </a:cubicBezTo>
                <a:cubicBezTo>
                  <a:pt x="788691" y="21526"/>
                  <a:pt x="807633" y="10763"/>
                  <a:pt x="826576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 73">
            <a:extLst>
              <a:ext uri="{FF2B5EF4-FFF2-40B4-BE49-F238E27FC236}">
                <a16:creationId xmlns:a16="http://schemas.microsoft.com/office/drawing/2014/main" id="{AB38F88F-9E08-E912-F3BC-F6083860CB22}"/>
              </a:ext>
            </a:extLst>
          </p:cNvPr>
          <p:cNvSpPr/>
          <p:nvPr/>
        </p:nvSpPr>
        <p:spPr>
          <a:xfrm flipH="1">
            <a:off x="2322924" y="5025367"/>
            <a:ext cx="909808" cy="919639"/>
          </a:xfrm>
          <a:custGeom>
            <a:avLst/>
            <a:gdLst>
              <a:gd name="connsiteX0" fmla="*/ 0 w 826576"/>
              <a:gd name="connsiteY0" fmla="*/ 919566 h 919639"/>
              <a:gd name="connsiteX1" fmla="*/ 439118 w 826576"/>
              <a:gd name="connsiteY1" fmla="*/ 862739 h 919639"/>
              <a:gd name="connsiteX2" fmla="*/ 681925 w 826576"/>
              <a:gd name="connsiteY2" fmla="*/ 573438 h 919639"/>
              <a:gd name="connsiteX3" fmla="*/ 743918 w 826576"/>
              <a:gd name="connsiteY3" fmla="*/ 242807 h 919639"/>
              <a:gd name="connsiteX4" fmla="*/ 774915 w 826576"/>
              <a:gd name="connsiteY4" fmla="*/ 61994 h 919639"/>
              <a:gd name="connsiteX5" fmla="*/ 826576 w 826576"/>
              <a:gd name="connsiteY5" fmla="*/ 0 h 919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6576" h="919639">
                <a:moveTo>
                  <a:pt x="0" y="919566"/>
                </a:moveTo>
                <a:cubicBezTo>
                  <a:pt x="162732" y="919996"/>
                  <a:pt x="325464" y="920427"/>
                  <a:pt x="439118" y="862739"/>
                </a:cubicBezTo>
                <a:cubicBezTo>
                  <a:pt x="552772" y="805051"/>
                  <a:pt x="631125" y="676760"/>
                  <a:pt x="681925" y="573438"/>
                </a:cubicBezTo>
                <a:cubicBezTo>
                  <a:pt x="732725" y="470116"/>
                  <a:pt x="728420" y="328048"/>
                  <a:pt x="743918" y="242807"/>
                </a:cubicBezTo>
                <a:cubicBezTo>
                  <a:pt x="759416" y="157566"/>
                  <a:pt x="761139" y="102462"/>
                  <a:pt x="774915" y="61994"/>
                </a:cubicBezTo>
                <a:cubicBezTo>
                  <a:pt x="788691" y="21526"/>
                  <a:pt x="807633" y="10763"/>
                  <a:pt x="826576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1AB5B534-97F0-4701-924F-B28571E82775}"/>
                  </a:ext>
                </a:extLst>
              </p:cNvPr>
              <p:cNvSpPr txBox="1"/>
              <p:nvPr/>
            </p:nvSpPr>
            <p:spPr>
              <a:xfrm>
                <a:off x="3166023" y="5261546"/>
                <a:ext cx="3308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chemeClr val="accent6">
                      <a:lumMod val="75000"/>
                    </a:schemeClr>
                  </a:buClr>
                  <a:buSzPct val="98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GB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𝑭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1AB5B534-97F0-4701-924F-B28571E827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6023" y="5261546"/>
                <a:ext cx="330827" cy="369332"/>
              </a:xfrm>
              <a:prstGeom prst="rect">
                <a:avLst/>
              </a:prstGeom>
              <a:blipFill>
                <a:blip r:embed="rId7"/>
                <a:stretch>
                  <a:fillRect r="-3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4CF62D6C-BECD-75DF-D998-D389FD97E5AA}"/>
              </a:ext>
            </a:extLst>
          </p:cNvPr>
          <p:cNvCxnSpPr>
            <a:cxnSpLocks/>
          </p:cNvCxnSpPr>
          <p:nvPr/>
        </p:nvCxnSpPr>
        <p:spPr>
          <a:xfrm>
            <a:off x="3181430" y="5017701"/>
            <a:ext cx="0" cy="89926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E0FB33A-8EEE-4BD1-14CD-8B9E6D5D94AB}"/>
              </a:ext>
            </a:extLst>
          </p:cNvPr>
          <p:cNvSpPr txBox="1"/>
          <p:nvPr/>
        </p:nvSpPr>
        <p:spPr>
          <a:xfrm>
            <a:off x="9477678" y="6534257"/>
            <a:ext cx="3044055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cs typeface="Calibri"/>
              </a:rPr>
              <a:t>Image courtesy Angharad Weeks</a:t>
            </a:r>
          </a:p>
        </p:txBody>
      </p:sp>
    </p:spTree>
    <p:extLst>
      <p:ext uri="{BB962C8B-B14F-4D97-AF65-F5344CB8AC3E}">
        <p14:creationId xmlns:p14="http://schemas.microsoft.com/office/powerpoint/2010/main" val="18808212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51D9FDB5-7315-BE52-0AD0-0457DFA58235}"/>
              </a:ext>
            </a:extLst>
          </p:cNvPr>
          <p:cNvSpPr txBox="1"/>
          <p:nvPr/>
        </p:nvSpPr>
        <p:spPr>
          <a:xfrm>
            <a:off x="365309" y="6638544"/>
            <a:ext cx="18117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solidFill>
                  <a:schemeClr val="bg2">
                    <a:lumMod val="50000"/>
                  </a:schemeClr>
                </a:solidFill>
              </a:rPr>
              <a:t>Image Credit NASA: Eyes on exoplanets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6E8CD0-0D72-C5DC-8FF1-305F74B8C687}"/>
              </a:ext>
            </a:extLst>
          </p:cNvPr>
          <p:cNvSpPr txBox="1"/>
          <p:nvPr/>
        </p:nvSpPr>
        <p:spPr>
          <a:xfrm>
            <a:off x="170198" y="818399"/>
            <a:ext cx="3312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  <a:buSzPct val="98000"/>
            </a:pPr>
            <a:r>
              <a:rPr lang="en-US" dirty="0">
                <a:solidFill>
                  <a:srgbClr val="00206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Transit photometry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75EB1F-1A2B-6AE1-CDF1-3D998C3C2673}"/>
              </a:ext>
            </a:extLst>
          </p:cNvPr>
          <p:cNvSpPr/>
          <p:nvPr/>
        </p:nvSpPr>
        <p:spPr>
          <a:xfrm>
            <a:off x="229959" y="1240942"/>
            <a:ext cx="5845628" cy="5204203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290BD31-D442-B62E-DF62-102181D73B47}"/>
                  </a:ext>
                </a:extLst>
              </p:cNvPr>
              <p:cNvSpPr txBox="1"/>
              <p:nvPr/>
            </p:nvSpPr>
            <p:spPr>
              <a:xfrm>
                <a:off x="166768" y="1240942"/>
                <a:ext cx="189882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+20%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290BD31-D442-B62E-DF62-102181D73B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768" y="1240942"/>
                <a:ext cx="1898821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F019275-CD6D-692F-0995-61679BE5FC09}"/>
              </a:ext>
            </a:extLst>
          </p:cNvPr>
          <p:cNvCxnSpPr/>
          <p:nvPr/>
        </p:nvCxnSpPr>
        <p:spPr>
          <a:xfrm flipH="1">
            <a:off x="604100" y="5027888"/>
            <a:ext cx="172611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9C3C95-E8BF-3040-33C7-1C7785FAAFD1}"/>
              </a:ext>
            </a:extLst>
          </p:cNvPr>
          <p:cNvCxnSpPr/>
          <p:nvPr/>
        </p:nvCxnSpPr>
        <p:spPr>
          <a:xfrm flipH="1">
            <a:off x="4048429" y="5028033"/>
            <a:ext cx="172611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3">
            <a:extLst>
              <a:ext uri="{FF2B5EF4-FFF2-40B4-BE49-F238E27FC236}">
                <a16:creationId xmlns:a16="http://schemas.microsoft.com/office/drawing/2014/main" id="{0611F530-476F-D6E8-12B9-145C150F5762}"/>
              </a:ext>
            </a:extLst>
          </p:cNvPr>
          <p:cNvSpPr/>
          <p:nvPr/>
        </p:nvSpPr>
        <p:spPr>
          <a:xfrm>
            <a:off x="3232732" y="5025366"/>
            <a:ext cx="826576" cy="919639"/>
          </a:xfrm>
          <a:custGeom>
            <a:avLst/>
            <a:gdLst>
              <a:gd name="connsiteX0" fmla="*/ 0 w 826576"/>
              <a:gd name="connsiteY0" fmla="*/ 919566 h 919639"/>
              <a:gd name="connsiteX1" fmla="*/ 439118 w 826576"/>
              <a:gd name="connsiteY1" fmla="*/ 862739 h 919639"/>
              <a:gd name="connsiteX2" fmla="*/ 681925 w 826576"/>
              <a:gd name="connsiteY2" fmla="*/ 573438 h 919639"/>
              <a:gd name="connsiteX3" fmla="*/ 743918 w 826576"/>
              <a:gd name="connsiteY3" fmla="*/ 242807 h 919639"/>
              <a:gd name="connsiteX4" fmla="*/ 774915 w 826576"/>
              <a:gd name="connsiteY4" fmla="*/ 61994 h 919639"/>
              <a:gd name="connsiteX5" fmla="*/ 826576 w 826576"/>
              <a:gd name="connsiteY5" fmla="*/ 0 h 919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6576" h="919639">
                <a:moveTo>
                  <a:pt x="0" y="919566"/>
                </a:moveTo>
                <a:cubicBezTo>
                  <a:pt x="162732" y="919996"/>
                  <a:pt x="325464" y="920427"/>
                  <a:pt x="439118" y="862739"/>
                </a:cubicBezTo>
                <a:cubicBezTo>
                  <a:pt x="552772" y="805051"/>
                  <a:pt x="631125" y="676760"/>
                  <a:pt x="681925" y="573438"/>
                </a:cubicBezTo>
                <a:cubicBezTo>
                  <a:pt x="732725" y="470116"/>
                  <a:pt x="728420" y="328048"/>
                  <a:pt x="743918" y="242807"/>
                </a:cubicBezTo>
                <a:cubicBezTo>
                  <a:pt x="759416" y="157566"/>
                  <a:pt x="761139" y="102462"/>
                  <a:pt x="774915" y="61994"/>
                </a:cubicBezTo>
                <a:cubicBezTo>
                  <a:pt x="788691" y="21526"/>
                  <a:pt x="807633" y="10763"/>
                  <a:pt x="826576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9D76F12F-E527-C2B1-E391-8EE9CEC9E5ED}"/>
              </a:ext>
            </a:extLst>
          </p:cNvPr>
          <p:cNvSpPr/>
          <p:nvPr/>
        </p:nvSpPr>
        <p:spPr>
          <a:xfrm flipH="1">
            <a:off x="2322924" y="5025367"/>
            <a:ext cx="909808" cy="919639"/>
          </a:xfrm>
          <a:custGeom>
            <a:avLst/>
            <a:gdLst>
              <a:gd name="connsiteX0" fmla="*/ 0 w 826576"/>
              <a:gd name="connsiteY0" fmla="*/ 919566 h 919639"/>
              <a:gd name="connsiteX1" fmla="*/ 439118 w 826576"/>
              <a:gd name="connsiteY1" fmla="*/ 862739 h 919639"/>
              <a:gd name="connsiteX2" fmla="*/ 681925 w 826576"/>
              <a:gd name="connsiteY2" fmla="*/ 573438 h 919639"/>
              <a:gd name="connsiteX3" fmla="*/ 743918 w 826576"/>
              <a:gd name="connsiteY3" fmla="*/ 242807 h 919639"/>
              <a:gd name="connsiteX4" fmla="*/ 774915 w 826576"/>
              <a:gd name="connsiteY4" fmla="*/ 61994 h 919639"/>
              <a:gd name="connsiteX5" fmla="*/ 826576 w 826576"/>
              <a:gd name="connsiteY5" fmla="*/ 0 h 919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6576" h="919639">
                <a:moveTo>
                  <a:pt x="0" y="919566"/>
                </a:moveTo>
                <a:cubicBezTo>
                  <a:pt x="162732" y="919996"/>
                  <a:pt x="325464" y="920427"/>
                  <a:pt x="439118" y="862739"/>
                </a:cubicBezTo>
                <a:cubicBezTo>
                  <a:pt x="552772" y="805051"/>
                  <a:pt x="631125" y="676760"/>
                  <a:pt x="681925" y="573438"/>
                </a:cubicBezTo>
                <a:cubicBezTo>
                  <a:pt x="732725" y="470116"/>
                  <a:pt x="728420" y="328048"/>
                  <a:pt x="743918" y="242807"/>
                </a:cubicBezTo>
                <a:cubicBezTo>
                  <a:pt x="759416" y="157566"/>
                  <a:pt x="761139" y="102462"/>
                  <a:pt x="774915" y="61994"/>
                </a:cubicBezTo>
                <a:cubicBezTo>
                  <a:pt x="788691" y="21526"/>
                  <a:pt x="807633" y="10763"/>
                  <a:pt x="826576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364845-8BBC-C137-9D05-538C50168BA1}"/>
                  </a:ext>
                </a:extLst>
              </p:cNvPr>
              <p:cNvSpPr txBox="1"/>
              <p:nvPr/>
            </p:nvSpPr>
            <p:spPr>
              <a:xfrm>
                <a:off x="3166023" y="5261546"/>
                <a:ext cx="3308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chemeClr val="accent6">
                      <a:lumMod val="75000"/>
                    </a:schemeClr>
                  </a:buClr>
                  <a:buSzPct val="98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GB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𝑭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364845-8BBC-C137-9D05-538C50168B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6023" y="5261546"/>
                <a:ext cx="330827" cy="369332"/>
              </a:xfrm>
              <a:prstGeom prst="rect">
                <a:avLst/>
              </a:prstGeom>
              <a:blipFill>
                <a:blip r:embed="rId3"/>
                <a:stretch>
                  <a:fillRect r="-3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71E3484-E825-7682-493D-98ED496CB1FC}"/>
              </a:ext>
            </a:extLst>
          </p:cNvPr>
          <p:cNvCxnSpPr>
            <a:cxnSpLocks/>
          </p:cNvCxnSpPr>
          <p:nvPr/>
        </p:nvCxnSpPr>
        <p:spPr>
          <a:xfrm>
            <a:off x="3181430" y="5017701"/>
            <a:ext cx="0" cy="89926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1C75F5C5-1E71-A7F6-A47E-DDB826BCB3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54" b="94423" l="10000" r="90000">
                        <a14:foregroundMark x1="37657" y1="8947" x2="50195" y2="3521"/>
                        <a14:foregroundMark x1="55000" y1="92500" x2="37222" y2="89423"/>
                        <a14:foregroundMark x1="37222" y1="89423" x2="45222" y2="94615"/>
                        <a14:foregroundMark x1="45222" y1="94615" x2="53556" y2="95192"/>
                        <a14:foregroundMark x1="53556" y1="95192" x2="61778" y2="91346"/>
                        <a14:foregroundMark x1="61778" y1="91346" x2="44333" y2="90962"/>
                        <a14:foregroundMark x1="44333" y1="90962" x2="52667" y2="94423"/>
                        <a14:foregroundMark x1="52667" y1="94423" x2="46889" y2="90769"/>
                        <a14:backgroundMark x1="65444" y1="10192" x2="57889" y2="3846"/>
                        <a14:backgroundMark x1="57889" y1="3846" x2="49778" y2="2308"/>
                        <a14:backgroundMark x1="36778" y1="7500" x2="35222" y2="9423"/>
                      </a14:backgroundRemoval>
                    </a14:imgEffect>
                  </a14:imgLayer>
                </a14:imgProps>
              </a:ext>
            </a:extLst>
          </a:blip>
          <a:srcRect l="22337" r="22662"/>
          <a:stretch/>
        </p:blipFill>
        <p:spPr>
          <a:xfrm>
            <a:off x="1918722" y="1742051"/>
            <a:ext cx="2587600" cy="2718287"/>
          </a:xfrm>
          <a:prstGeom prst="rect">
            <a:avLst/>
          </a:prstGeom>
        </p:spPr>
      </p:pic>
      <p:sp>
        <p:nvSpPr>
          <p:cNvPr id="19" name="Freeform 18">
            <a:extLst>
              <a:ext uri="{FF2B5EF4-FFF2-40B4-BE49-F238E27FC236}">
                <a16:creationId xmlns:a16="http://schemas.microsoft.com/office/drawing/2014/main" id="{E6FA2F06-E218-EF39-1A2A-FE1C96D7A2F9}"/>
              </a:ext>
            </a:extLst>
          </p:cNvPr>
          <p:cNvSpPr/>
          <p:nvPr/>
        </p:nvSpPr>
        <p:spPr>
          <a:xfrm>
            <a:off x="639297" y="3601416"/>
            <a:ext cx="5140411" cy="296562"/>
          </a:xfrm>
          <a:custGeom>
            <a:avLst/>
            <a:gdLst>
              <a:gd name="connsiteX0" fmla="*/ 0 w 5140411"/>
              <a:gd name="connsiteY0" fmla="*/ 32951 h 486128"/>
              <a:gd name="connsiteX1" fmla="*/ 2545492 w 5140411"/>
              <a:gd name="connsiteY1" fmla="*/ 486032 h 486128"/>
              <a:gd name="connsiteX2" fmla="*/ 5140411 w 5140411"/>
              <a:gd name="connsiteY2" fmla="*/ 0 h 486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40411" h="486128">
                <a:moveTo>
                  <a:pt x="0" y="32951"/>
                </a:moveTo>
                <a:cubicBezTo>
                  <a:pt x="844378" y="262237"/>
                  <a:pt x="1688757" y="491524"/>
                  <a:pt x="2545492" y="486032"/>
                </a:cubicBezTo>
                <a:cubicBezTo>
                  <a:pt x="3402227" y="480540"/>
                  <a:pt x="4271319" y="240270"/>
                  <a:pt x="5140411" y="0"/>
                </a:cubicBezTo>
              </a:path>
            </a:pathLst>
          </a:custGeom>
          <a:ln w="19050">
            <a:solidFill>
              <a:schemeClr val="bg2">
                <a:lumMod val="10000"/>
              </a:schemeClr>
            </a:solidFill>
            <a:prstDash val="sys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11E2841-F575-F57E-E6A5-9FC09044EA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5589" y="3335804"/>
            <a:ext cx="1014477" cy="101447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831AC38-BEE3-0F55-FF8B-28B4C36ACAFA}"/>
              </a:ext>
            </a:extLst>
          </p:cNvPr>
          <p:cNvSpPr txBox="1"/>
          <p:nvPr/>
        </p:nvSpPr>
        <p:spPr>
          <a:xfrm>
            <a:off x="9477678" y="6534257"/>
            <a:ext cx="3044055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cs typeface="Calibri"/>
              </a:rPr>
              <a:t>Image courtesy Angharad Weeks</a:t>
            </a:r>
          </a:p>
        </p:txBody>
      </p:sp>
    </p:spTree>
    <p:extLst>
      <p:ext uri="{BB962C8B-B14F-4D97-AF65-F5344CB8AC3E}">
        <p14:creationId xmlns:p14="http://schemas.microsoft.com/office/powerpoint/2010/main" val="9933348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51D9FDB5-7315-BE52-0AD0-0457DFA58235}"/>
              </a:ext>
            </a:extLst>
          </p:cNvPr>
          <p:cNvSpPr txBox="1"/>
          <p:nvPr/>
        </p:nvSpPr>
        <p:spPr>
          <a:xfrm>
            <a:off x="365309" y="6638544"/>
            <a:ext cx="12554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solidFill>
                  <a:schemeClr val="bg2">
                    <a:lumMod val="50000"/>
                  </a:schemeClr>
                </a:solidFill>
              </a:rPr>
              <a:t>NASA: Eyes on exoplanets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93BB90-16C3-2A00-268E-59427025B892}"/>
              </a:ext>
            </a:extLst>
          </p:cNvPr>
          <p:cNvGrpSpPr/>
          <p:nvPr/>
        </p:nvGrpSpPr>
        <p:grpSpPr>
          <a:xfrm>
            <a:off x="6168269" y="801452"/>
            <a:ext cx="6150819" cy="5647855"/>
            <a:chOff x="6168269" y="801452"/>
            <a:chExt cx="6150819" cy="5647855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BE7E195-9AA2-142B-9F56-78E55E792F8E}"/>
                </a:ext>
              </a:extLst>
            </p:cNvPr>
            <p:cNvSpPr/>
            <p:nvPr/>
          </p:nvSpPr>
          <p:spPr>
            <a:xfrm rot="1577198">
              <a:off x="6337793" y="2080029"/>
              <a:ext cx="4450734" cy="2039031"/>
            </a:xfrm>
            <a:prstGeom prst="ellipse">
              <a:avLst/>
            </a:prstGeom>
            <a:noFill/>
            <a:ln w="19050">
              <a:solidFill>
                <a:schemeClr val="bg2">
                  <a:lumMod val="1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1F68267-46BC-985E-29F0-B4F0D22547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9470" b="61574" l="15968" r="78024">
                          <a14:foregroundMark x1="35806" y1="24373" x2="45726" y2="24772"/>
                          <a14:foregroundMark x1="45726" y1="24772" x2="46613" y2="25029"/>
                          <a14:foregroundMark x1="30484" y1="26425" x2="35806" y2="20211"/>
                          <a14:foregroundMark x1="35806" y1="20211" x2="46653" y2="19213"/>
                          <a14:foregroundMark x1="46653" y1="19213" x2="56653" y2="20410"/>
                          <a14:foregroundMark x1="56653" y1="20410" x2="66976" y2="25342"/>
                          <a14:foregroundMark x1="21694" y1="30188" x2="20323" y2="43301"/>
                          <a14:foregroundMark x1="19395" y1="33723" x2="17823" y2="41220"/>
                          <a14:foregroundMark x1="17823" y1="41220" x2="18024" y2="41904"/>
                          <a14:foregroundMark x1="16048" y1="40393" x2="16048" y2="42987"/>
                          <a14:foregroundMark x1="70605" y1="49316" x2="73669" y2="42047"/>
                          <a14:foregroundMark x1="73669" y1="42047" x2="71532" y2="38141"/>
                          <a14:foregroundMark x1="73952" y1="37058" x2="72137" y2="49544"/>
                          <a14:foregroundMark x1="75927" y1="39652" x2="75927" y2="39652"/>
                          <a14:foregroundMark x1="74113" y1="37172" x2="63790" y2="44156"/>
                          <a14:foregroundMark x1="29597" y1="59122" x2="49355" y2="61574"/>
                          <a14:foregroundMark x1="49355" y1="61574" x2="59758" y2="58666"/>
                          <a14:foregroundMark x1="59758" y1="58666" x2="62500" y2="56186"/>
                          <a14:foregroundMark x1="41613" y1="58694" x2="45444" y2="60063"/>
                          <a14:foregroundMark x1="40081" y1="59892" x2="40081" y2="55416"/>
                          <a14:foregroundMark x1="36613" y1="58951" x2="46048" y2="58865"/>
                          <a14:foregroundMark x1="50927" y1="19470" x2="61371" y2="22406"/>
                          <a14:foregroundMark x1="61371" y1="22406" x2="63589" y2="26311"/>
                          <a14:foregroundMark x1="67379" y1="25627" x2="73306" y2="31357"/>
                          <a14:foregroundMark x1="73306" y1="31357" x2="78024" y2="42332"/>
                        </a14:backgroundRemoval>
                      </a14:imgEffect>
                    </a14:imgLayer>
                  </a14:imgProps>
                </a:ext>
              </a:extLst>
            </a:blip>
            <a:srcRect l="13880" t="18222" r="21363" b="35755"/>
            <a:stretch/>
          </p:blipFill>
          <p:spPr>
            <a:xfrm rot="1577198">
              <a:off x="10200127" y="3497234"/>
              <a:ext cx="668834" cy="671868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2F3BD8F-1C04-D1F7-E33B-264FB0FB9F44}"/>
                </a:ext>
              </a:extLst>
            </p:cNvPr>
            <p:cNvSpPr/>
            <p:nvPr/>
          </p:nvSpPr>
          <p:spPr>
            <a:xfrm rot="1577198">
              <a:off x="8349332" y="2824397"/>
              <a:ext cx="973882" cy="454243"/>
            </a:xfrm>
            <a:prstGeom prst="ellipse">
              <a:avLst/>
            </a:prstGeom>
            <a:noFill/>
            <a:ln w="19050">
              <a:solidFill>
                <a:schemeClr val="bg2">
                  <a:lumMod val="1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DCBEE67-4997-00F8-FD54-486B72A0F7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154" b="94423" l="10000" r="90000">
                          <a14:foregroundMark x1="37657" y1="8947" x2="50195" y2="3521"/>
                          <a14:foregroundMark x1="55000" y1="92500" x2="37222" y2="89423"/>
                          <a14:foregroundMark x1="37222" y1="89423" x2="45222" y2="94615"/>
                          <a14:foregroundMark x1="45222" y1="94615" x2="53556" y2="95192"/>
                          <a14:foregroundMark x1="53556" y1="95192" x2="61778" y2="91346"/>
                          <a14:foregroundMark x1="61778" y1="91346" x2="44333" y2="90962"/>
                          <a14:foregroundMark x1="44333" y1="90962" x2="52667" y2="94423"/>
                          <a14:foregroundMark x1="52667" y1="94423" x2="46889" y2="90769"/>
                          <a14:backgroundMark x1="65444" y1="10192" x2="57889" y2="3846"/>
                          <a14:backgroundMark x1="57889" y1="3846" x2="49778" y2="2308"/>
                          <a14:backgroundMark x1="36778" y1="7500" x2="35222" y2="9423"/>
                        </a14:backgroundRemoval>
                      </a14:imgEffect>
                    </a14:imgLayer>
                  </a14:imgProps>
                </a:ext>
              </a:extLst>
            </a:blip>
            <a:srcRect l="22337" r="22662"/>
            <a:stretch/>
          </p:blipFill>
          <p:spPr>
            <a:xfrm rot="1577198">
              <a:off x="7426651" y="1678913"/>
              <a:ext cx="1595043" cy="1675600"/>
            </a:xfrm>
            <a:prstGeom prst="rect">
              <a:avLst/>
            </a:prstGeom>
          </p:spPr>
        </p:pic>
        <p:sp>
          <p:nvSpPr>
            <p:cNvPr id="39" name="Arc 38">
              <a:extLst>
                <a:ext uri="{FF2B5EF4-FFF2-40B4-BE49-F238E27FC236}">
                  <a16:creationId xmlns:a16="http://schemas.microsoft.com/office/drawing/2014/main" id="{6BE74666-344C-776E-9B23-19F12FB0DD95}"/>
                </a:ext>
              </a:extLst>
            </p:cNvPr>
            <p:cNvSpPr/>
            <p:nvPr/>
          </p:nvSpPr>
          <p:spPr>
            <a:xfrm rot="13192305">
              <a:off x="8114089" y="2693945"/>
              <a:ext cx="1138901" cy="479980"/>
            </a:xfrm>
            <a:prstGeom prst="arc">
              <a:avLst>
                <a:gd name="adj1" fmla="val 15278867"/>
                <a:gd name="adj2" fmla="val 19439236"/>
              </a:avLst>
            </a:prstGeom>
            <a:ln w="19050">
              <a:solidFill>
                <a:schemeClr val="bg2">
                  <a:lumMod val="1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6CDD30B-4A69-3D07-1E9C-242EC9A1994B}"/>
                </a:ext>
              </a:extLst>
            </p:cNvPr>
            <p:cNvSpPr txBox="1"/>
            <p:nvPr/>
          </p:nvSpPr>
          <p:spPr>
            <a:xfrm>
              <a:off x="8926144" y="2958656"/>
              <a:ext cx="2503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6">
                    <a:lumMod val="75000"/>
                  </a:schemeClr>
                </a:buClr>
                <a:buSzPct val="98000"/>
              </a:pPr>
              <a:r>
                <a:rPr lang="en-US" b="1" dirty="0"/>
                <a:t>X</a:t>
              </a: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B3CD2C0-3BD8-D409-51C8-AECB1C2C3276}"/>
                </a:ext>
              </a:extLst>
            </p:cNvPr>
            <p:cNvSpPr/>
            <p:nvPr/>
          </p:nvSpPr>
          <p:spPr>
            <a:xfrm rot="1759755">
              <a:off x="8925275" y="2614140"/>
              <a:ext cx="2695833" cy="467900"/>
            </a:xfrm>
            <a:custGeom>
              <a:avLst/>
              <a:gdLst>
                <a:gd name="connsiteX0" fmla="*/ 0 w 1656080"/>
                <a:gd name="connsiteY0" fmla="*/ 213371 h 213371"/>
                <a:gd name="connsiteX1" fmla="*/ 182880 w 1656080"/>
                <a:gd name="connsiteY1" fmla="*/ 11 h 213371"/>
                <a:gd name="connsiteX2" fmla="*/ 375920 w 1656080"/>
                <a:gd name="connsiteY2" fmla="*/ 203211 h 213371"/>
                <a:gd name="connsiteX3" fmla="*/ 568960 w 1656080"/>
                <a:gd name="connsiteY3" fmla="*/ 11 h 213371"/>
                <a:gd name="connsiteX4" fmla="*/ 762000 w 1656080"/>
                <a:gd name="connsiteY4" fmla="*/ 203211 h 213371"/>
                <a:gd name="connsiteX5" fmla="*/ 944880 w 1656080"/>
                <a:gd name="connsiteY5" fmla="*/ 11 h 213371"/>
                <a:gd name="connsiteX6" fmla="*/ 1127760 w 1656080"/>
                <a:gd name="connsiteY6" fmla="*/ 193051 h 213371"/>
                <a:gd name="connsiteX7" fmla="*/ 1330960 w 1656080"/>
                <a:gd name="connsiteY7" fmla="*/ 10171 h 213371"/>
                <a:gd name="connsiteX8" fmla="*/ 1493520 w 1656080"/>
                <a:gd name="connsiteY8" fmla="*/ 182891 h 213371"/>
                <a:gd name="connsiteX9" fmla="*/ 1656080 w 1656080"/>
                <a:gd name="connsiteY9" fmla="*/ 91451 h 213371"/>
                <a:gd name="connsiteX0" fmla="*/ 0 w 1507699"/>
                <a:gd name="connsiteY0" fmla="*/ 213371 h 213371"/>
                <a:gd name="connsiteX1" fmla="*/ 182880 w 1507699"/>
                <a:gd name="connsiteY1" fmla="*/ 11 h 213371"/>
                <a:gd name="connsiteX2" fmla="*/ 375920 w 1507699"/>
                <a:gd name="connsiteY2" fmla="*/ 203211 h 213371"/>
                <a:gd name="connsiteX3" fmla="*/ 568960 w 1507699"/>
                <a:gd name="connsiteY3" fmla="*/ 11 h 213371"/>
                <a:gd name="connsiteX4" fmla="*/ 762000 w 1507699"/>
                <a:gd name="connsiteY4" fmla="*/ 203211 h 213371"/>
                <a:gd name="connsiteX5" fmla="*/ 944880 w 1507699"/>
                <a:gd name="connsiteY5" fmla="*/ 11 h 213371"/>
                <a:gd name="connsiteX6" fmla="*/ 1127760 w 1507699"/>
                <a:gd name="connsiteY6" fmla="*/ 193051 h 213371"/>
                <a:gd name="connsiteX7" fmla="*/ 1330960 w 1507699"/>
                <a:gd name="connsiteY7" fmla="*/ 10171 h 213371"/>
                <a:gd name="connsiteX8" fmla="*/ 1493520 w 1507699"/>
                <a:gd name="connsiteY8" fmla="*/ 182891 h 213371"/>
                <a:gd name="connsiteX9" fmla="*/ 1479434 w 1507699"/>
                <a:gd name="connsiteY9" fmla="*/ 129822 h 213371"/>
                <a:gd name="connsiteX0" fmla="*/ 0 w 1514827"/>
                <a:gd name="connsiteY0" fmla="*/ 213371 h 213371"/>
                <a:gd name="connsiteX1" fmla="*/ 182880 w 1514827"/>
                <a:gd name="connsiteY1" fmla="*/ 11 h 213371"/>
                <a:gd name="connsiteX2" fmla="*/ 375920 w 1514827"/>
                <a:gd name="connsiteY2" fmla="*/ 203211 h 213371"/>
                <a:gd name="connsiteX3" fmla="*/ 568960 w 1514827"/>
                <a:gd name="connsiteY3" fmla="*/ 11 h 213371"/>
                <a:gd name="connsiteX4" fmla="*/ 762000 w 1514827"/>
                <a:gd name="connsiteY4" fmla="*/ 203211 h 213371"/>
                <a:gd name="connsiteX5" fmla="*/ 944880 w 1514827"/>
                <a:gd name="connsiteY5" fmla="*/ 11 h 213371"/>
                <a:gd name="connsiteX6" fmla="*/ 1127760 w 1514827"/>
                <a:gd name="connsiteY6" fmla="*/ 193051 h 213371"/>
                <a:gd name="connsiteX7" fmla="*/ 1330960 w 1514827"/>
                <a:gd name="connsiteY7" fmla="*/ 10171 h 213371"/>
                <a:gd name="connsiteX8" fmla="*/ 1501345 w 1514827"/>
                <a:gd name="connsiteY8" fmla="*/ 178241 h 213371"/>
                <a:gd name="connsiteX9" fmla="*/ 1479434 w 1514827"/>
                <a:gd name="connsiteY9" fmla="*/ 129822 h 213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14827" h="213371">
                  <a:moveTo>
                    <a:pt x="0" y="213371"/>
                  </a:moveTo>
                  <a:cubicBezTo>
                    <a:pt x="60113" y="107537"/>
                    <a:pt x="120227" y="1704"/>
                    <a:pt x="182880" y="11"/>
                  </a:cubicBezTo>
                  <a:cubicBezTo>
                    <a:pt x="245533" y="-1682"/>
                    <a:pt x="311573" y="203211"/>
                    <a:pt x="375920" y="203211"/>
                  </a:cubicBezTo>
                  <a:cubicBezTo>
                    <a:pt x="440267" y="203211"/>
                    <a:pt x="504613" y="11"/>
                    <a:pt x="568960" y="11"/>
                  </a:cubicBezTo>
                  <a:cubicBezTo>
                    <a:pt x="633307" y="11"/>
                    <a:pt x="699347" y="203211"/>
                    <a:pt x="762000" y="203211"/>
                  </a:cubicBezTo>
                  <a:cubicBezTo>
                    <a:pt x="824653" y="203211"/>
                    <a:pt x="883920" y="1704"/>
                    <a:pt x="944880" y="11"/>
                  </a:cubicBezTo>
                  <a:cubicBezTo>
                    <a:pt x="1005840" y="-1682"/>
                    <a:pt x="1063413" y="191358"/>
                    <a:pt x="1127760" y="193051"/>
                  </a:cubicBezTo>
                  <a:cubicBezTo>
                    <a:pt x="1192107" y="194744"/>
                    <a:pt x="1268696" y="12639"/>
                    <a:pt x="1330960" y="10171"/>
                  </a:cubicBezTo>
                  <a:cubicBezTo>
                    <a:pt x="1393224" y="7703"/>
                    <a:pt x="1447158" y="164694"/>
                    <a:pt x="1501345" y="178241"/>
                  </a:cubicBezTo>
                  <a:cubicBezTo>
                    <a:pt x="1555532" y="191788"/>
                    <a:pt x="1425247" y="182315"/>
                    <a:pt x="1479434" y="129822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8F16F17-4D51-5CEF-DF9B-B301919CAF92}"/>
                </a:ext>
              </a:extLst>
            </p:cNvPr>
            <p:cNvSpPr/>
            <p:nvPr/>
          </p:nvSpPr>
          <p:spPr>
            <a:xfrm rot="1883095">
              <a:off x="8337659" y="3911586"/>
              <a:ext cx="2498993" cy="514236"/>
            </a:xfrm>
            <a:custGeom>
              <a:avLst/>
              <a:gdLst>
                <a:gd name="connsiteX0" fmla="*/ 0 w 2763520"/>
                <a:gd name="connsiteY0" fmla="*/ 274329 h 284497"/>
                <a:gd name="connsiteX1" fmla="*/ 172720 w 2763520"/>
                <a:gd name="connsiteY1" fmla="*/ 20329 h 284497"/>
                <a:gd name="connsiteX2" fmla="*/ 335280 w 2763520"/>
                <a:gd name="connsiteY2" fmla="*/ 284489 h 284497"/>
                <a:gd name="connsiteX3" fmla="*/ 528320 w 2763520"/>
                <a:gd name="connsiteY3" fmla="*/ 10169 h 284497"/>
                <a:gd name="connsiteX4" fmla="*/ 711200 w 2763520"/>
                <a:gd name="connsiteY4" fmla="*/ 284489 h 284497"/>
                <a:gd name="connsiteX5" fmla="*/ 894080 w 2763520"/>
                <a:gd name="connsiteY5" fmla="*/ 20329 h 284497"/>
                <a:gd name="connsiteX6" fmla="*/ 1087120 w 2763520"/>
                <a:gd name="connsiteY6" fmla="*/ 284489 h 284497"/>
                <a:gd name="connsiteX7" fmla="*/ 1229360 w 2763520"/>
                <a:gd name="connsiteY7" fmla="*/ 20329 h 284497"/>
                <a:gd name="connsiteX8" fmla="*/ 1402080 w 2763520"/>
                <a:gd name="connsiteY8" fmla="*/ 254009 h 284497"/>
                <a:gd name="connsiteX9" fmla="*/ 1554480 w 2763520"/>
                <a:gd name="connsiteY9" fmla="*/ 30489 h 284497"/>
                <a:gd name="connsiteX10" fmla="*/ 1727200 w 2763520"/>
                <a:gd name="connsiteY10" fmla="*/ 233689 h 284497"/>
                <a:gd name="connsiteX11" fmla="*/ 1879600 w 2763520"/>
                <a:gd name="connsiteY11" fmla="*/ 20329 h 284497"/>
                <a:gd name="connsiteX12" fmla="*/ 2062480 w 2763520"/>
                <a:gd name="connsiteY12" fmla="*/ 233689 h 284497"/>
                <a:gd name="connsiteX13" fmla="*/ 2214880 w 2763520"/>
                <a:gd name="connsiteY13" fmla="*/ 9 h 284497"/>
                <a:gd name="connsiteX14" fmla="*/ 2407920 w 2763520"/>
                <a:gd name="connsiteY14" fmla="*/ 243849 h 284497"/>
                <a:gd name="connsiteX15" fmla="*/ 2580640 w 2763520"/>
                <a:gd name="connsiteY15" fmla="*/ 10169 h 284497"/>
                <a:gd name="connsiteX16" fmla="*/ 2763520 w 2763520"/>
                <a:gd name="connsiteY16" fmla="*/ 243849 h 284497"/>
                <a:gd name="connsiteX0" fmla="*/ 0 w 2779620"/>
                <a:gd name="connsiteY0" fmla="*/ 274329 h 307045"/>
                <a:gd name="connsiteX1" fmla="*/ 172720 w 2779620"/>
                <a:gd name="connsiteY1" fmla="*/ 20329 h 307045"/>
                <a:gd name="connsiteX2" fmla="*/ 335280 w 2779620"/>
                <a:gd name="connsiteY2" fmla="*/ 284489 h 307045"/>
                <a:gd name="connsiteX3" fmla="*/ 528320 w 2779620"/>
                <a:gd name="connsiteY3" fmla="*/ 10169 h 307045"/>
                <a:gd name="connsiteX4" fmla="*/ 711200 w 2779620"/>
                <a:gd name="connsiteY4" fmla="*/ 284489 h 307045"/>
                <a:gd name="connsiteX5" fmla="*/ 894080 w 2779620"/>
                <a:gd name="connsiteY5" fmla="*/ 20329 h 307045"/>
                <a:gd name="connsiteX6" fmla="*/ 1087120 w 2779620"/>
                <a:gd name="connsiteY6" fmla="*/ 284489 h 307045"/>
                <a:gd name="connsiteX7" fmla="*/ 1229360 w 2779620"/>
                <a:gd name="connsiteY7" fmla="*/ 20329 h 307045"/>
                <a:gd name="connsiteX8" fmla="*/ 1402080 w 2779620"/>
                <a:gd name="connsiteY8" fmla="*/ 254009 h 307045"/>
                <a:gd name="connsiteX9" fmla="*/ 1554480 w 2779620"/>
                <a:gd name="connsiteY9" fmla="*/ 30489 h 307045"/>
                <a:gd name="connsiteX10" fmla="*/ 1727200 w 2779620"/>
                <a:gd name="connsiteY10" fmla="*/ 233689 h 307045"/>
                <a:gd name="connsiteX11" fmla="*/ 1879600 w 2779620"/>
                <a:gd name="connsiteY11" fmla="*/ 20329 h 307045"/>
                <a:gd name="connsiteX12" fmla="*/ 2062480 w 2779620"/>
                <a:gd name="connsiteY12" fmla="*/ 233689 h 307045"/>
                <a:gd name="connsiteX13" fmla="*/ 2214880 w 2779620"/>
                <a:gd name="connsiteY13" fmla="*/ 9 h 307045"/>
                <a:gd name="connsiteX14" fmla="*/ 2407920 w 2779620"/>
                <a:gd name="connsiteY14" fmla="*/ 243849 h 307045"/>
                <a:gd name="connsiteX15" fmla="*/ 2580640 w 2779620"/>
                <a:gd name="connsiteY15" fmla="*/ 10169 h 307045"/>
                <a:gd name="connsiteX16" fmla="*/ 2779620 w 2779620"/>
                <a:gd name="connsiteY16" fmla="*/ 307045 h 307045"/>
                <a:gd name="connsiteX0" fmla="*/ 0 w 2779620"/>
                <a:gd name="connsiteY0" fmla="*/ 274329 h 307045"/>
                <a:gd name="connsiteX1" fmla="*/ 172720 w 2779620"/>
                <a:gd name="connsiteY1" fmla="*/ 20329 h 307045"/>
                <a:gd name="connsiteX2" fmla="*/ 335280 w 2779620"/>
                <a:gd name="connsiteY2" fmla="*/ 284489 h 307045"/>
                <a:gd name="connsiteX3" fmla="*/ 528320 w 2779620"/>
                <a:gd name="connsiteY3" fmla="*/ 10169 h 307045"/>
                <a:gd name="connsiteX4" fmla="*/ 711200 w 2779620"/>
                <a:gd name="connsiteY4" fmla="*/ 284489 h 307045"/>
                <a:gd name="connsiteX5" fmla="*/ 894080 w 2779620"/>
                <a:gd name="connsiteY5" fmla="*/ 20329 h 307045"/>
                <a:gd name="connsiteX6" fmla="*/ 1087120 w 2779620"/>
                <a:gd name="connsiteY6" fmla="*/ 284489 h 307045"/>
                <a:gd name="connsiteX7" fmla="*/ 1229360 w 2779620"/>
                <a:gd name="connsiteY7" fmla="*/ 20329 h 307045"/>
                <a:gd name="connsiteX8" fmla="*/ 1402080 w 2779620"/>
                <a:gd name="connsiteY8" fmla="*/ 254009 h 307045"/>
                <a:gd name="connsiteX9" fmla="*/ 1554480 w 2779620"/>
                <a:gd name="connsiteY9" fmla="*/ 30489 h 307045"/>
                <a:gd name="connsiteX10" fmla="*/ 1727200 w 2779620"/>
                <a:gd name="connsiteY10" fmla="*/ 233689 h 307045"/>
                <a:gd name="connsiteX11" fmla="*/ 1879600 w 2779620"/>
                <a:gd name="connsiteY11" fmla="*/ 20329 h 307045"/>
                <a:gd name="connsiteX12" fmla="*/ 2062480 w 2779620"/>
                <a:gd name="connsiteY12" fmla="*/ 233689 h 307045"/>
                <a:gd name="connsiteX13" fmla="*/ 2214880 w 2779620"/>
                <a:gd name="connsiteY13" fmla="*/ 9 h 307045"/>
                <a:gd name="connsiteX14" fmla="*/ 2407920 w 2779620"/>
                <a:gd name="connsiteY14" fmla="*/ 243849 h 307045"/>
                <a:gd name="connsiteX15" fmla="*/ 2580640 w 2779620"/>
                <a:gd name="connsiteY15" fmla="*/ 10169 h 307045"/>
                <a:gd name="connsiteX16" fmla="*/ 2779620 w 2779620"/>
                <a:gd name="connsiteY16" fmla="*/ 307045 h 307045"/>
                <a:gd name="connsiteX0" fmla="*/ 0 w 2798719"/>
                <a:gd name="connsiteY0" fmla="*/ 274329 h 284497"/>
                <a:gd name="connsiteX1" fmla="*/ 172720 w 2798719"/>
                <a:gd name="connsiteY1" fmla="*/ 20329 h 284497"/>
                <a:gd name="connsiteX2" fmla="*/ 335280 w 2798719"/>
                <a:gd name="connsiteY2" fmla="*/ 284489 h 284497"/>
                <a:gd name="connsiteX3" fmla="*/ 528320 w 2798719"/>
                <a:gd name="connsiteY3" fmla="*/ 10169 h 284497"/>
                <a:gd name="connsiteX4" fmla="*/ 711200 w 2798719"/>
                <a:gd name="connsiteY4" fmla="*/ 284489 h 284497"/>
                <a:gd name="connsiteX5" fmla="*/ 894080 w 2798719"/>
                <a:gd name="connsiteY5" fmla="*/ 20329 h 284497"/>
                <a:gd name="connsiteX6" fmla="*/ 1087120 w 2798719"/>
                <a:gd name="connsiteY6" fmla="*/ 284489 h 284497"/>
                <a:gd name="connsiteX7" fmla="*/ 1229360 w 2798719"/>
                <a:gd name="connsiteY7" fmla="*/ 20329 h 284497"/>
                <a:gd name="connsiteX8" fmla="*/ 1402080 w 2798719"/>
                <a:gd name="connsiteY8" fmla="*/ 254009 h 284497"/>
                <a:gd name="connsiteX9" fmla="*/ 1554480 w 2798719"/>
                <a:gd name="connsiteY9" fmla="*/ 30489 h 284497"/>
                <a:gd name="connsiteX10" fmla="*/ 1727200 w 2798719"/>
                <a:gd name="connsiteY10" fmla="*/ 233689 h 284497"/>
                <a:gd name="connsiteX11" fmla="*/ 1879600 w 2798719"/>
                <a:gd name="connsiteY11" fmla="*/ 20329 h 284497"/>
                <a:gd name="connsiteX12" fmla="*/ 2062480 w 2798719"/>
                <a:gd name="connsiteY12" fmla="*/ 233689 h 284497"/>
                <a:gd name="connsiteX13" fmla="*/ 2214880 w 2798719"/>
                <a:gd name="connsiteY13" fmla="*/ 9 h 284497"/>
                <a:gd name="connsiteX14" fmla="*/ 2407920 w 2798719"/>
                <a:gd name="connsiteY14" fmla="*/ 243849 h 284497"/>
                <a:gd name="connsiteX15" fmla="*/ 2580640 w 2798719"/>
                <a:gd name="connsiteY15" fmla="*/ 10169 h 284497"/>
                <a:gd name="connsiteX16" fmla="*/ 2798719 w 2798719"/>
                <a:gd name="connsiteY16" fmla="*/ 217143 h 284497"/>
                <a:gd name="connsiteX0" fmla="*/ 0 w 2798719"/>
                <a:gd name="connsiteY0" fmla="*/ 274329 h 284497"/>
                <a:gd name="connsiteX1" fmla="*/ 172720 w 2798719"/>
                <a:gd name="connsiteY1" fmla="*/ 20329 h 284497"/>
                <a:gd name="connsiteX2" fmla="*/ 335280 w 2798719"/>
                <a:gd name="connsiteY2" fmla="*/ 284489 h 284497"/>
                <a:gd name="connsiteX3" fmla="*/ 528320 w 2798719"/>
                <a:gd name="connsiteY3" fmla="*/ 10169 h 284497"/>
                <a:gd name="connsiteX4" fmla="*/ 711200 w 2798719"/>
                <a:gd name="connsiteY4" fmla="*/ 284489 h 284497"/>
                <a:gd name="connsiteX5" fmla="*/ 894080 w 2798719"/>
                <a:gd name="connsiteY5" fmla="*/ 20329 h 284497"/>
                <a:gd name="connsiteX6" fmla="*/ 1087120 w 2798719"/>
                <a:gd name="connsiteY6" fmla="*/ 284489 h 284497"/>
                <a:gd name="connsiteX7" fmla="*/ 1229360 w 2798719"/>
                <a:gd name="connsiteY7" fmla="*/ 20329 h 284497"/>
                <a:gd name="connsiteX8" fmla="*/ 1402080 w 2798719"/>
                <a:gd name="connsiteY8" fmla="*/ 254009 h 284497"/>
                <a:gd name="connsiteX9" fmla="*/ 1554480 w 2798719"/>
                <a:gd name="connsiteY9" fmla="*/ 30489 h 284497"/>
                <a:gd name="connsiteX10" fmla="*/ 1727200 w 2798719"/>
                <a:gd name="connsiteY10" fmla="*/ 233689 h 284497"/>
                <a:gd name="connsiteX11" fmla="*/ 1879600 w 2798719"/>
                <a:gd name="connsiteY11" fmla="*/ 20329 h 284497"/>
                <a:gd name="connsiteX12" fmla="*/ 2062480 w 2798719"/>
                <a:gd name="connsiteY12" fmla="*/ 233689 h 284497"/>
                <a:gd name="connsiteX13" fmla="*/ 2214880 w 2798719"/>
                <a:gd name="connsiteY13" fmla="*/ 9 h 284497"/>
                <a:gd name="connsiteX14" fmla="*/ 2407920 w 2798719"/>
                <a:gd name="connsiteY14" fmla="*/ 243849 h 284497"/>
                <a:gd name="connsiteX15" fmla="*/ 2580640 w 2798719"/>
                <a:gd name="connsiteY15" fmla="*/ 10169 h 284497"/>
                <a:gd name="connsiteX16" fmla="*/ 2798719 w 2798719"/>
                <a:gd name="connsiteY16" fmla="*/ 217143 h 284497"/>
                <a:gd name="connsiteX0" fmla="*/ 0 w 2798719"/>
                <a:gd name="connsiteY0" fmla="*/ 274329 h 284497"/>
                <a:gd name="connsiteX1" fmla="*/ 68493 w 2798719"/>
                <a:gd name="connsiteY1" fmla="*/ 131323 h 284497"/>
                <a:gd name="connsiteX2" fmla="*/ 172720 w 2798719"/>
                <a:gd name="connsiteY2" fmla="*/ 20329 h 284497"/>
                <a:gd name="connsiteX3" fmla="*/ 335280 w 2798719"/>
                <a:gd name="connsiteY3" fmla="*/ 284489 h 284497"/>
                <a:gd name="connsiteX4" fmla="*/ 528320 w 2798719"/>
                <a:gd name="connsiteY4" fmla="*/ 10169 h 284497"/>
                <a:gd name="connsiteX5" fmla="*/ 711200 w 2798719"/>
                <a:gd name="connsiteY5" fmla="*/ 284489 h 284497"/>
                <a:gd name="connsiteX6" fmla="*/ 894080 w 2798719"/>
                <a:gd name="connsiteY6" fmla="*/ 20329 h 284497"/>
                <a:gd name="connsiteX7" fmla="*/ 1087120 w 2798719"/>
                <a:gd name="connsiteY7" fmla="*/ 284489 h 284497"/>
                <a:gd name="connsiteX8" fmla="*/ 1229360 w 2798719"/>
                <a:gd name="connsiteY8" fmla="*/ 20329 h 284497"/>
                <a:gd name="connsiteX9" fmla="*/ 1402080 w 2798719"/>
                <a:gd name="connsiteY9" fmla="*/ 254009 h 284497"/>
                <a:gd name="connsiteX10" fmla="*/ 1554480 w 2798719"/>
                <a:gd name="connsiteY10" fmla="*/ 30489 h 284497"/>
                <a:gd name="connsiteX11" fmla="*/ 1727200 w 2798719"/>
                <a:gd name="connsiteY11" fmla="*/ 233689 h 284497"/>
                <a:gd name="connsiteX12" fmla="*/ 1879600 w 2798719"/>
                <a:gd name="connsiteY12" fmla="*/ 20329 h 284497"/>
                <a:gd name="connsiteX13" fmla="*/ 2062480 w 2798719"/>
                <a:gd name="connsiteY13" fmla="*/ 233689 h 284497"/>
                <a:gd name="connsiteX14" fmla="*/ 2214880 w 2798719"/>
                <a:gd name="connsiteY14" fmla="*/ 9 h 284497"/>
                <a:gd name="connsiteX15" fmla="*/ 2407920 w 2798719"/>
                <a:gd name="connsiteY15" fmla="*/ 243849 h 284497"/>
                <a:gd name="connsiteX16" fmla="*/ 2580640 w 2798719"/>
                <a:gd name="connsiteY16" fmla="*/ 10169 h 284497"/>
                <a:gd name="connsiteX17" fmla="*/ 2798719 w 2798719"/>
                <a:gd name="connsiteY17" fmla="*/ 217143 h 284497"/>
                <a:gd name="connsiteX0" fmla="*/ 0 w 2800779"/>
                <a:gd name="connsiteY0" fmla="*/ 278568 h 284497"/>
                <a:gd name="connsiteX1" fmla="*/ 70553 w 2800779"/>
                <a:gd name="connsiteY1" fmla="*/ 131323 h 284497"/>
                <a:gd name="connsiteX2" fmla="*/ 174780 w 2800779"/>
                <a:gd name="connsiteY2" fmla="*/ 20329 h 284497"/>
                <a:gd name="connsiteX3" fmla="*/ 337340 w 2800779"/>
                <a:gd name="connsiteY3" fmla="*/ 284489 h 284497"/>
                <a:gd name="connsiteX4" fmla="*/ 530380 w 2800779"/>
                <a:gd name="connsiteY4" fmla="*/ 10169 h 284497"/>
                <a:gd name="connsiteX5" fmla="*/ 713260 w 2800779"/>
                <a:gd name="connsiteY5" fmla="*/ 284489 h 284497"/>
                <a:gd name="connsiteX6" fmla="*/ 896140 w 2800779"/>
                <a:gd name="connsiteY6" fmla="*/ 20329 h 284497"/>
                <a:gd name="connsiteX7" fmla="*/ 1089180 w 2800779"/>
                <a:gd name="connsiteY7" fmla="*/ 284489 h 284497"/>
                <a:gd name="connsiteX8" fmla="*/ 1231420 w 2800779"/>
                <a:gd name="connsiteY8" fmla="*/ 20329 h 284497"/>
                <a:gd name="connsiteX9" fmla="*/ 1404140 w 2800779"/>
                <a:gd name="connsiteY9" fmla="*/ 254009 h 284497"/>
                <a:gd name="connsiteX10" fmla="*/ 1556540 w 2800779"/>
                <a:gd name="connsiteY10" fmla="*/ 30489 h 284497"/>
                <a:gd name="connsiteX11" fmla="*/ 1729260 w 2800779"/>
                <a:gd name="connsiteY11" fmla="*/ 233689 h 284497"/>
                <a:gd name="connsiteX12" fmla="*/ 1881660 w 2800779"/>
                <a:gd name="connsiteY12" fmla="*/ 20329 h 284497"/>
                <a:gd name="connsiteX13" fmla="*/ 2064540 w 2800779"/>
                <a:gd name="connsiteY13" fmla="*/ 233689 h 284497"/>
                <a:gd name="connsiteX14" fmla="*/ 2216940 w 2800779"/>
                <a:gd name="connsiteY14" fmla="*/ 9 h 284497"/>
                <a:gd name="connsiteX15" fmla="*/ 2409980 w 2800779"/>
                <a:gd name="connsiteY15" fmla="*/ 243849 h 284497"/>
                <a:gd name="connsiteX16" fmla="*/ 2582700 w 2800779"/>
                <a:gd name="connsiteY16" fmla="*/ 10169 h 284497"/>
                <a:gd name="connsiteX17" fmla="*/ 2800779 w 2800779"/>
                <a:gd name="connsiteY17" fmla="*/ 217143 h 284497"/>
                <a:gd name="connsiteX0" fmla="*/ 0 w 2773465"/>
                <a:gd name="connsiteY0" fmla="*/ 259422 h 284497"/>
                <a:gd name="connsiteX1" fmla="*/ 43239 w 2773465"/>
                <a:gd name="connsiteY1" fmla="*/ 131323 h 284497"/>
                <a:gd name="connsiteX2" fmla="*/ 147466 w 2773465"/>
                <a:gd name="connsiteY2" fmla="*/ 20329 h 284497"/>
                <a:gd name="connsiteX3" fmla="*/ 310026 w 2773465"/>
                <a:gd name="connsiteY3" fmla="*/ 284489 h 284497"/>
                <a:gd name="connsiteX4" fmla="*/ 503066 w 2773465"/>
                <a:gd name="connsiteY4" fmla="*/ 10169 h 284497"/>
                <a:gd name="connsiteX5" fmla="*/ 685946 w 2773465"/>
                <a:gd name="connsiteY5" fmla="*/ 284489 h 284497"/>
                <a:gd name="connsiteX6" fmla="*/ 868826 w 2773465"/>
                <a:gd name="connsiteY6" fmla="*/ 20329 h 284497"/>
                <a:gd name="connsiteX7" fmla="*/ 1061866 w 2773465"/>
                <a:gd name="connsiteY7" fmla="*/ 284489 h 284497"/>
                <a:gd name="connsiteX8" fmla="*/ 1204106 w 2773465"/>
                <a:gd name="connsiteY8" fmla="*/ 20329 h 284497"/>
                <a:gd name="connsiteX9" fmla="*/ 1376826 w 2773465"/>
                <a:gd name="connsiteY9" fmla="*/ 254009 h 284497"/>
                <a:gd name="connsiteX10" fmla="*/ 1529226 w 2773465"/>
                <a:gd name="connsiteY10" fmla="*/ 30489 h 284497"/>
                <a:gd name="connsiteX11" fmla="*/ 1701946 w 2773465"/>
                <a:gd name="connsiteY11" fmla="*/ 233689 h 284497"/>
                <a:gd name="connsiteX12" fmla="*/ 1854346 w 2773465"/>
                <a:gd name="connsiteY12" fmla="*/ 20329 h 284497"/>
                <a:gd name="connsiteX13" fmla="*/ 2037226 w 2773465"/>
                <a:gd name="connsiteY13" fmla="*/ 233689 h 284497"/>
                <a:gd name="connsiteX14" fmla="*/ 2189626 w 2773465"/>
                <a:gd name="connsiteY14" fmla="*/ 9 h 284497"/>
                <a:gd name="connsiteX15" fmla="*/ 2382666 w 2773465"/>
                <a:gd name="connsiteY15" fmla="*/ 243849 h 284497"/>
                <a:gd name="connsiteX16" fmla="*/ 2555386 w 2773465"/>
                <a:gd name="connsiteY16" fmla="*/ 10169 h 284497"/>
                <a:gd name="connsiteX17" fmla="*/ 2773465 w 2773465"/>
                <a:gd name="connsiteY17" fmla="*/ 217143 h 284497"/>
                <a:gd name="connsiteX0" fmla="*/ 0 w 2759940"/>
                <a:gd name="connsiteY0" fmla="*/ 240856 h 284497"/>
                <a:gd name="connsiteX1" fmla="*/ 29714 w 2759940"/>
                <a:gd name="connsiteY1" fmla="*/ 131323 h 284497"/>
                <a:gd name="connsiteX2" fmla="*/ 133941 w 2759940"/>
                <a:gd name="connsiteY2" fmla="*/ 20329 h 284497"/>
                <a:gd name="connsiteX3" fmla="*/ 296501 w 2759940"/>
                <a:gd name="connsiteY3" fmla="*/ 284489 h 284497"/>
                <a:gd name="connsiteX4" fmla="*/ 489541 w 2759940"/>
                <a:gd name="connsiteY4" fmla="*/ 10169 h 284497"/>
                <a:gd name="connsiteX5" fmla="*/ 672421 w 2759940"/>
                <a:gd name="connsiteY5" fmla="*/ 284489 h 284497"/>
                <a:gd name="connsiteX6" fmla="*/ 855301 w 2759940"/>
                <a:gd name="connsiteY6" fmla="*/ 20329 h 284497"/>
                <a:gd name="connsiteX7" fmla="*/ 1048341 w 2759940"/>
                <a:gd name="connsiteY7" fmla="*/ 284489 h 284497"/>
                <a:gd name="connsiteX8" fmla="*/ 1190581 w 2759940"/>
                <a:gd name="connsiteY8" fmla="*/ 20329 h 284497"/>
                <a:gd name="connsiteX9" fmla="*/ 1363301 w 2759940"/>
                <a:gd name="connsiteY9" fmla="*/ 254009 h 284497"/>
                <a:gd name="connsiteX10" fmla="*/ 1515701 w 2759940"/>
                <a:gd name="connsiteY10" fmla="*/ 30489 h 284497"/>
                <a:gd name="connsiteX11" fmla="*/ 1688421 w 2759940"/>
                <a:gd name="connsiteY11" fmla="*/ 233689 h 284497"/>
                <a:gd name="connsiteX12" fmla="*/ 1840821 w 2759940"/>
                <a:gd name="connsiteY12" fmla="*/ 20329 h 284497"/>
                <a:gd name="connsiteX13" fmla="*/ 2023701 w 2759940"/>
                <a:gd name="connsiteY13" fmla="*/ 233689 h 284497"/>
                <a:gd name="connsiteX14" fmla="*/ 2176101 w 2759940"/>
                <a:gd name="connsiteY14" fmla="*/ 9 h 284497"/>
                <a:gd name="connsiteX15" fmla="*/ 2369141 w 2759940"/>
                <a:gd name="connsiteY15" fmla="*/ 243849 h 284497"/>
                <a:gd name="connsiteX16" fmla="*/ 2541861 w 2759940"/>
                <a:gd name="connsiteY16" fmla="*/ 10169 h 284497"/>
                <a:gd name="connsiteX17" fmla="*/ 2759940 w 2759940"/>
                <a:gd name="connsiteY17" fmla="*/ 217143 h 284497"/>
                <a:gd name="connsiteX0" fmla="*/ 0 w 2773730"/>
                <a:gd name="connsiteY0" fmla="*/ 241436 h 284497"/>
                <a:gd name="connsiteX1" fmla="*/ 43504 w 2773730"/>
                <a:gd name="connsiteY1" fmla="*/ 131323 h 284497"/>
                <a:gd name="connsiteX2" fmla="*/ 147731 w 2773730"/>
                <a:gd name="connsiteY2" fmla="*/ 20329 h 284497"/>
                <a:gd name="connsiteX3" fmla="*/ 310291 w 2773730"/>
                <a:gd name="connsiteY3" fmla="*/ 284489 h 284497"/>
                <a:gd name="connsiteX4" fmla="*/ 503331 w 2773730"/>
                <a:gd name="connsiteY4" fmla="*/ 10169 h 284497"/>
                <a:gd name="connsiteX5" fmla="*/ 686211 w 2773730"/>
                <a:gd name="connsiteY5" fmla="*/ 284489 h 284497"/>
                <a:gd name="connsiteX6" fmla="*/ 869091 w 2773730"/>
                <a:gd name="connsiteY6" fmla="*/ 20329 h 284497"/>
                <a:gd name="connsiteX7" fmla="*/ 1062131 w 2773730"/>
                <a:gd name="connsiteY7" fmla="*/ 284489 h 284497"/>
                <a:gd name="connsiteX8" fmla="*/ 1204371 w 2773730"/>
                <a:gd name="connsiteY8" fmla="*/ 20329 h 284497"/>
                <a:gd name="connsiteX9" fmla="*/ 1377091 w 2773730"/>
                <a:gd name="connsiteY9" fmla="*/ 254009 h 284497"/>
                <a:gd name="connsiteX10" fmla="*/ 1529491 w 2773730"/>
                <a:gd name="connsiteY10" fmla="*/ 30489 h 284497"/>
                <a:gd name="connsiteX11" fmla="*/ 1702211 w 2773730"/>
                <a:gd name="connsiteY11" fmla="*/ 233689 h 284497"/>
                <a:gd name="connsiteX12" fmla="*/ 1854611 w 2773730"/>
                <a:gd name="connsiteY12" fmla="*/ 20329 h 284497"/>
                <a:gd name="connsiteX13" fmla="*/ 2037491 w 2773730"/>
                <a:gd name="connsiteY13" fmla="*/ 233689 h 284497"/>
                <a:gd name="connsiteX14" fmla="*/ 2189891 w 2773730"/>
                <a:gd name="connsiteY14" fmla="*/ 9 h 284497"/>
                <a:gd name="connsiteX15" fmla="*/ 2382931 w 2773730"/>
                <a:gd name="connsiteY15" fmla="*/ 243849 h 284497"/>
                <a:gd name="connsiteX16" fmla="*/ 2555651 w 2773730"/>
                <a:gd name="connsiteY16" fmla="*/ 10169 h 284497"/>
                <a:gd name="connsiteX17" fmla="*/ 2773730 w 2773730"/>
                <a:gd name="connsiteY17" fmla="*/ 217143 h 284497"/>
                <a:gd name="connsiteX0" fmla="*/ 0 w 2773730"/>
                <a:gd name="connsiteY0" fmla="*/ 241436 h 284497"/>
                <a:gd name="connsiteX1" fmla="*/ 67861 w 2773730"/>
                <a:gd name="connsiteY1" fmla="*/ 127531 h 284497"/>
                <a:gd name="connsiteX2" fmla="*/ 147731 w 2773730"/>
                <a:gd name="connsiteY2" fmla="*/ 20329 h 284497"/>
                <a:gd name="connsiteX3" fmla="*/ 310291 w 2773730"/>
                <a:gd name="connsiteY3" fmla="*/ 284489 h 284497"/>
                <a:gd name="connsiteX4" fmla="*/ 503331 w 2773730"/>
                <a:gd name="connsiteY4" fmla="*/ 10169 h 284497"/>
                <a:gd name="connsiteX5" fmla="*/ 686211 w 2773730"/>
                <a:gd name="connsiteY5" fmla="*/ 284489 h 284497"/>
                <a:gd name="connsiteX6" fmla="*/ 869091 w 2773730"/>
                <a:gd name="connsiteY6" fmla="*/ 20329 h 284497"/>
                <a:gd name="connsiteX7" fmla="*/ 1062131 w 2773730"/>
                <a:gd name="connsiteY7" fmla="*/ 284489 h 284497"/>
                <a:gd name="connsiteX8" fmla="*/ 1204371 w 2773730"/>
                <a:gd name="connsiteY8" fmla="*/ 20329 h 284497"/>
                <a:gd name="connsiteX9" fmla="*/ 1377091 w 2773730"/>
                <a:gd name="connsiteY9" fmla="*/ 254009 h 284497"/>
                <a:gd name="connsiteX10" fmla="*/ 1529491 w 2773730"/>
                <a:gd name="connsiteY10" fmla="*/ 30489 h 284497"/>
                <a:gd name="connsiteX11" fmla="*/ 1702211 w 2773730"/>
                <a:gd name="connsiteY11" fmla="*/ 233689 h 284497"/>
                <a:gd name="connsiteX12" fmla="*/ 1854611 w 2773730"/>
                <a:gd name="connsiteY12" fmla="*/ 20329 h 284497"/>
                <a:gd name="connsiteX13" fmla="*/ 2037491 w 2773730"/>
                <a:gd name="connsiteY13" fmla="*/ 233689 h 284497"/>
                <a:gd name="connsiteX14" fmla="*/ 2189891 w 2773730"/>
                <a:gd name="connsiteY14" fmla="*/ 9 h 284497"/>
                <a:gd name="connsiteX15" fmla="*/ 2382931 w 2773730"/>
                <a:gd name="connsiteY15" fmla="*/ 243849 h 284497"/>
                <a:gd name="connsiteX16" fmla="*/ 2555651 w 2773730"/>
                <a:gd name="connsiteY16" fmla="*/ 10169 h 284497"/>
                <a:gd name="connsiteX17" fmla="*/ 2773730 w 2773730"/>
                <a:gd name="connsiteY17" fmla="*/ 217143 h 284497"/>
                <a:gd name="connsiteX0" fmla="*/ 0 w 2773730"/>
                <a:gd name="connsiteY0" fmla="*/ 241436 h 284497"/>
                <a:gd name="connsiteX1" fmla="*/ 58192 w 2773730"/>
                <a:gd name="connsiteY1" fmla="*/ 119631 h 284497"/>
                <a:gd name="connsiteX2" fmla="*/ 147731 w 2773730"/>
                <a:gd name="connsiteY2" fmla="*/ 20329 h 284497"/>
                <a:gd name="connsiteX3" fmla="*/ 310291 w 2773730"/>
                <a:gd name="connsiteY3" fmla="*/ 284489 h 284497"/>
                <a:gd name="connsiteX4" fmla="*/ 503331 w 2773730"/>
                <a:gd name="connsiteY4" fmla="*/ 10169 h 284497"/>
                <a:gd name="connsiteX5" fmla="*/ 686211 w 2773730"/>
                <a:gd name="connsiteY5" fmla="*/ 284489 h 284497"/>
                <a:gd name="connsiteX6" fmla="*/ 869091 w 2773730"/>
                <a:gd name="connsiteY6" fmla="*/ 20329 h 284497"/>
                <a:gd name="connsiteX7" fmla="*/ 1062131 w 2773730"/>
                <a:gd name="connsiteY7" fmla="*/ 284489 h 284497"/>
                <a:gd name="connsiteX8" fmla="*/ 1204371 w 2773730"/>
                <a:gd name="connsiteY8" fmla="*/ 20329 h 284497"/>
                <a:gd name="connsiteX9" fmla="*/ 1377091 w 2773730"/>
                <a:gd name="connsiteY9" fmla="*/ 254009 h 284497"/>
                <a:gd name="connsiteX10" fmla="*/ 1529491 w 2773730"/>
                <a:gd name="connsiteY10" fmla="*/ 30489 h 284497"/>
                <a:gd name="connsiteX11" fmla="*/ 1702211 w 2773730"/>
                <a:gd name="connsiteY11" fmla="*/ 233689 h 284497"/>
                <a:gd name="connsiteX12" fmla="*/ 1854611 w 2773730"/>
                <a:gd name="connsiteY12" fmla="*/ 20329 h 284497"/>
                <a:gd name="connsiteX13" fmla="*/ 2037491 w 2773730"/>
                <a:gd name="connsiteY13" fmla="*/ 233689 h 284497"/>
                <a:gd name="connsiteX14" fmla="*/ 2189891 w 2773730"/>
                <a:gd name="connsiteY14" fmla="*/ 9 h 284497"/>
                <a:gd name="connsiteX15" fmla="*/ 2382931 w 2773730"/>
                <a:gd name="connsiteY15" fmla="*/ 243849 h 284497"/>
                <a:gd name="connsiteX16" fmla="*/ 2555651 w 2773730"/>
                <a:gd name="connsiteY16" fmla="*/ 10169 h 284497"/>
                <a:gd name="connsiteX17" fmla="*/ 2773730 w 2773730"/>
                <a:gd name="connsiteY17" fmla="*/ 217143 h 28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73730" h="284497">
                  <a:moveTo>
                    <a:pt x="0" y="241436"/>
                  </a:moveTo>
                  <a:cubicBezTo>
                    <a:pt x="11416" y="217602"/>
                    <a:pt x="29405" y="161964"/>
                    <a:pt x="58192" y="119631"/>
                  </a:cubicBezTo>
                  <a:cubicBezTo>
                    <a:pt x="86979" y="77298"/>
                    <a:pt x="105715" y="-7147"/>
                    <a:pt x="147731" y="20329"/>
                  </a:cubicBezTo>
                  <a:cubicBezTo>
                    <a:pt x="189747" y="47805"/>
                    <a:pt x="251024" y="286182"/>
                    <a:pt x="310291" y="284489"/>
                  </a:cubicBezTo>
                  <a:cubicBezTo>
                    <a:pt x="369558" y="282796"/>
                    <a:pt x="440678" y="10169"/>
                    <a:pt x="503331" y="10169"/>
                  </a:cubicBezTo>
                  <a:cubicBezTo>
                    <a:pt x="565984" y="10169"/>
                    <a:pt x="625251" y="282796"/>
                    <a:pt x="686211" y="284489"/>
                  </a:cubicBezTo>
                  <a:cubicBezTo>
                    <a:pt x="747171" y="286182"/>
                    <a:pt x="806438" y="20329"/>
                    <a:pt x="869091" y="20329"/>
                  </a:cubicBezTo>
                  <a:cubicBezTo>
                    <a:pt x="931744" y="20329"/>
                    <a:pt x="1006251" y="284489"/>
                    <a:pt x="1062131" y="284489"/>
                  </a:cubicBezTo>
                  <a:cubicBezTo>
                    <a:pt x="1118011" y="284489"/>
                    <a:pt x="1151878" y="25409"/>
                    <a:pt x="1204371" y="20329"/>
                  </a:cubicBezTo>
                  <a:cubicBezTo>
                    <a:pt x="1256864" y="15249"/>
                    <a:pt x="1322904" y="252316"/>
                    <a:pt x="1377091" y="254009"/>
                  </a:cubicBezTo>
                  <a:cubicBezTo>
                    <a:pt x="1431278" y="255702"/>
                    <a:pt x="1475304" y="33876"/>
                    <a:pt x="1529491" y="30489"/>
                  </a:cubicBezTo>
                  <a:cubicBezTo>
                    <a:pt x="1583678" y="27102"/>
                    <a:pt x="1648024" y="235382"/>
                    <a:pt x="1702211" y="233689"/>
                  </a:cubicBezTo>
                  <a:cubicBezTo>
                    <a:pt x="1756398" y="231996"/>
                    <a:pt x="1798731" y="20329"/>
                    <a:pt x="1854611" y="20329"/>
                  </a:cubicBezTo>
                  <a:cubicBezTo>
                    <a:pt x="1910491" y="20329"/>
                    <a:pt x="1981611" y="237076"/>
                    <a:pt x="2037491" y="233689"/>
                  </a:cubicBezTo>
                  <a:cubicBezTo>
                    <a:pt x="2093371" y="230302"/>
                    <a:pt x="2132318" y="-1684"/>
                    <a:pt x="2189891" y="9"/>
                  </a:cubicBezTo>
                  <a:cubicBezTo>
                    <a:pt x="2247464" y="1702"/>
                    <a:pt x="2321971" y="242156"/>
                    <a:pt x="2382931" y="243849"/>
                  </a:cubicBezTo>
                  <a:cubicBezTo>
                    <a:pt x="2443891" y="245542"/>
                    <a:pt x="2496384" y="10169"/>
                    <a:pt x="2555651" y="10169"/>
                  </a:cubicBezTo>
                  <a:cubicBezTo>
                    <a:pt x="2614918" y="10169"/>
                    <a:pt x="2675662" y="215674"/>
                    <a:pt x="2773730" y="217143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riangle 46">
              <a:extLst>
                <a:ext uri="{FF2B5EF4-FFF2-40B4-BE49-F238E27FC236}">
                  <a16:creationId xmlns:a16="http://schemas.microsoft.com/office/drawing/2014/main" id="{A9C86590-11C7-C522-FD9F-30B00D69E58E}"/>
                </a:ext>
              </a:extLst>
            </p:cNvPr>
            <p:cNvSpPr/>
            <p:nvPr/>
          </p:nvSpPr>
          <p:spPr>
            <a:xfrm rot="7681095">
              <a:off x="11280251" y="3513218"/>
              <a:ext cx="233319" cy="239050"/>
            </a:xfrm>
            <a:prstGeom prst="triangle">
              <a:avLst>
                <a:gd name="adj" fmla="val 41769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riangle 47">
              <a:extLst>
                <a:ext uri="{FF2B5EF4-FFF2-40B4-BE49-F238E27FC236}">
                  <a16:creationId xmlns:a16="http://schemas.microsoft.com/office/drawing/2014/main" id="{EB9DDF06-E091-617E-C196-E92EE121BD8D}"/>
                </a:ext>
              </a:extLst>
            </p:cNvPr>
            <p:cNvSpPr/>
            <p:nvPr/>
          </p:nvSpPr>
          <p:spPr>
            <a:xfrm rot="7681095">
              <a:off x="10550047" y="4803901"/>
              <a:ext cx="232480" cy="244219"/>
            </a:xfrm>
            <a:prstGeom prst="triangle">
              <a:avLst>
                <a:gd name="adj" fmla="val 41769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23AA9B76-B19B-7CB8-7587-397C6A1C3EC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55737" y="2850065"/>
              <a:ext cx="344936" cy="27142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77AE116F-FFDB-29C3-3EA9-2697CB42B6DA}"/>
                </a:ext>
              </a:extLst>
            </p:cNvPr>
            <p:cNvCxnSpPr>
              <a:cxnSpLocks/>
            </p:cNvCxnSpPr>
            <p:nvPr/>
          </p:nvCxnSpPr>
          <p:spPr>
            <a:xfrm>
              <a:off x="8990986" y="3435324"/>
              <a:ext cx="369195" cy="282802"/>
            </a:xfrm>
            <a:prstGeom prst="straightConnector1">
              <a:avLst/>
            </a:prstGeom>
            <a:ln w="127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E990BC5-77AE-958E-5E85-0C05AF23A280}"/>
                </a:ext>
              </a:extLst>
            </p:cNvPr>
            <p:cNvSpPr txBox="1"/>
            <p:nvPr/>
          </p:nvSpPr>
          <p:spPr>
            <a:xfrm>
              <a:off x="10973381" y="4311588"/>
              <a:ext cx="13457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6">
                    <a:lumMod val="75000"/>
                  </a:schemeClr>
                </a:buClr>
                <a:buSzPct val="98000"/>
              </a:pPr>
              <a:r>
                <a:rPr lang="en-US" b="1" dirty="0"/>
                <a:t>To Earth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0AB42F21-5DA1-63A9-3C12-F3EA78A19737}"/>
                </a:ext>
              </a:extLst>
            </p:cNvPr>
            <p:cNvSpPr/>
            <p:nvPr/>
          </p:nvSpPr>
          <p:spPr>
            <a:xfrm>
              <a:off x="6253840" y="1245104"/>
              <a:ext cx="5771322" cy="5204203"/>
            </a:xfrm>
            <a:prstGeom prst="rect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8C5C117-939A-AA93-78D9-FAE43235110E}"/>
                </a:ext>
              </a:extLst>
            </p:cNvPr>
            <p:cNvSpPr txBox="1"/>
            <p:nvPr/>
          </p:nvSpPr>
          <p:spPr>
            <a:xfrm>
              <a:off x="8705350" y="4697685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A5FE765-A8B6-FF65-90E6-0FEF544996E5}"/>
                </a:ext>
              </a:extLst>
            </p:cNvPr>
            <p:cNvSpPr/>
            <p:nvPr/>
          </p:nvSpPr>
          <p:spPr>
            <a:xfrm rot="18961091">
              <a:off x="8011242" y="3155528"/>
              <a:ext cx="508134" cy="560269"/>
            </a:xfrm>
            <a:custGeom>
              <a:avLst/>
              <a:gdLst>
                <a:gd name="connsiteX0" fmla="*/ 187932 w 506021"/>
                <a:gd name="connsiteY0" fmla="*/ 568713 h 568713"/>
                <a:gd name="connsiteX1" fmla="*/ 81996 w 506021"/>
                <a:gd name="connsiteY1" fmla="*/ 468352 h 568713"/>
                <a:gd name="connsiteX2" fmla="*/ 505742 w 506021"/>
                <a:gd name="connsiteY2" fmla="*/ 284357 h 568713"/>
                <a:gd name="connsiteX3" fmla="*/ 9513 w 506021"/>
                <a:gd name="connsiteY3" fmla="*/ 200722 h 568713"/>
                <a:gd name="connsiteX4" fmla="*/ 226962 w 506021"/>
                <a:gd name="connsiteY4" fmla="*/ 0 h 568713"/>
                <a:gd name="connsiteX0" fmla="*/ 207291 w 506019"/>
                <a:gd name="connsiteY0" fmla="*/ 548653 h 548653"/>
                <a:gd name="connsiteX1" fmla="*/ 81996 w 506019"/>
                <a:gd name="connsiteY1" fmla="*/ 468352 h 548653"/>
                <a:gd name="connsiteX2" fmla="*/ 505742 w 506019"/>
                <a:gd name="connsiteY2" fmla="*/ 284357 h 548653"/>
                <a:gd name="connsiteX3" fmla="*/ 9513 w 506019"/>
                <a:gd name="connsiteY3" fmla="*/ 200722 h 548653"/>
                <a:gd name="connsiteX4" fmla="*/ 226962 w 506019"/>
                <a:gd name="connsiteY4" fmla="*/ 0 h 548653"/>
                <a:gd name="connsiteX0" fmla="*/ 207291 w 506019"/>
                <a:gd name="connsiteY0" fmla="*/ 548653 h 548653"/>
                <a:gd name="connsiteX1" fmla="*/ 81996 w 506019"/>
                <a:gd name="connsiteY1" fmla="*/ 468352 h 548653"/>
                <a:gd name="connsiteX2" fmla="*/ 505742 w 506019"/>
                <a:gd name="connsiteY2" fmla="*/ 284357 h 548653"/>
                <a:gd name="connsiteX3" fmla="*/ 9513 w 506019"/>
                <a:gd name="connsiteY3" fmla="*/ 200722 h 548653"/>
                <a:gd name="connsiteX4" fmla="*/ 226962 w 506019"/>
                <a:gd name="connsiteY4" fmla="*/ 0 h 548653"/>
                <a:gd name="connsiteX0" fmla="*/ 207291 w 505865"/>
                <a:gd name="connsiteY0" fmla="*/ 548653 h 548653"/>
                <a:gd name="connsiteX1" fmla="*/ 58904 w 505865"/>
                <a:gd name="connsiteY1" fmla="*/ 500309 h 548653"/>
                <a:gd name="connsiteX2" fmla="*/ 505742 w 505865"/>
                <a:gd name="connsiteY2" fmla="*/ 284357 h 548653"/>
                <a:gd name="connsiteX3" fmla="*/ 9513 w 505865"/>
                <a:gd name="connsiteY3" fmla="*/ 200722 h 548653"/>
                <a:gd name="connsiteX4" fmla="*/ 226962 w 505865"/>
                <a:gd name="connsiteY4" fmla="*/ 0 h 548653"/>
                <a:gd name="connsiteX0" fmla="*/ 219327 w 505865"/>
                <a:gd name="connsiteY0" fmla="*/ 560269 h 560269"/>
                <a:gd name="connsiteX1" fmla="*/ 58904 w 505865"/>
                <a:gd name="connsiteY1" fmla="*/ 500309 h 560269"/>
                <a:gd name="connsiteX2" fmla="*/ 505742 w 505865"/>
                <a:gd name="connsiteY2" fmla="*/ 284357 h 560269"/>
                <a:gd name="connsiteX3" fmla="*/ 9513 w 505865"/>
                <a:gd name="connsiteY3" fmla="*/ 200722 h 560269"/>
                <a:gd name="connsiteX4" fmla="*/ 226962 w 505865"/>
                <a:gd name="connsiteY4" fmla="*/ 0 h 560269"/>
                <a:gd name="connsiteX0" fmla="*/ 219327 w 506259"/>
                <a:gd name="connsiteY0" fmla="*/ 560269 h 560269"/>
                <a:gd name="connsiteX1" fmla="*/ 106487 w 506259"/>
                <a:gd name="connsiteY1" fmla="*/ 515236 h 560269"/>
                <a:gd name="connsiteX2" fmla="*/ 505742 w 506259"/>
                <a:gd name="connsiteY2" fmla="*/ 284357 h 560269"/>
                <a:gd name="connsiteX3" fmla="*/ 9513 w 506259"/>
                <a:gd name="connsiteY3" fmla="*/ 200722 h 560269"/>
                <a:gd name="connsiteX4" fmla="*/ 226962 w 506259"/>
                <a:gd name="connsiteY4" fmla="*/ 0 h 560269"/>
                <a:gd name="connsiteX0" fmla="*/ 219327 w 507498"/>
                <a:gd name="connsiteY0" fmla="*/ 560269 h 560269"/>
                <a:gd name="connsiteX1" fmla="*/ 176040 w 507498"/>
                <a:gd name="connsiteY1" fmla="*/ 435136 h 560269"/>
                <a:gd name="connsiteX2" fmla="*/ 505742 w 507498"/>
                <a:gd name="connsiteY2" fmla="*/ 284357 h 560269"/>
                <a:gd name="connsiteX3" fmla="*/ 9513 w 507498"/>
                <a:gd name="connsiteY3" fmla="*/ 200722 h 560269"/>
                <a:gd name="connsiteX4" fmla="*/ 226962 w 507498"/>
                <a:gd name="connsiteY4" fmla="*/ 0 h 560269"/>
                <a:gd name="connsiteX0" fmla="*/ 219327 w 507650"/>
                <a:gd name="connsiteY0" fmla="*/ 560269 h 560269"/>
                <a:gd name="connsiteX1" fmla="*/ 176040 w 507650"/>
                <a:gd name="connsiteY1" fmla="*/ 435136 h 560269"/>
                <a:gd name="connsiteX2" fmla="*/ 505742 w 507650"/>
                <a:gd name="connsiteY2" fmla="*/ 284357 h 560269"/>
                <a:gd name="connsiteX3" fmla="*/ 9513 w 507650"/>
                <a:gd name="connsiteY3" fmla="*/ 200722 h 560269"/>
                <a:gd name="connsiteX4" fmla="*/ 226962 w 507650"/>
                <a:gd name="connsiteY4" fmla="*/ 0 h 560269"/>
                <a:gd name="connsiteX0" fmla="*/ 219327 w 507757"/>
                <a:gd name="connsiteY0" fmla="*/ 560269 h 560269"/>
                <a:gd name="connsiteX1" fmla="*/ 176040 w 507757"/>
                <a:gd name="connsiteY1" fmla="*/ 435136 h 560269"/>
                <a:gd name="connsiteX2" fmla="*/ 505742 w 507757"/>
                <a:gd name="connsiteY2" fmla="*/ 284357 h 560269"/>
                <a:gd name="connsiteX3" fmla="*/ 9513 w 507757"/>
                <a:gd name="connsiteY3" fmla="*/ 200722 h 560269"/>
                <a:gd name="connsiteX4" fmla="*/ 226962 w 507757"/>
                <a:gd name="connsiteY4" fmla="*/ 0 h 560269"/>
                <a:gd name="connsiteX0" fmla="*/ 219327 w 508134"/>
                <a:gd name="connsiteY0" fmla="*/ 560269 h 560269"/>
                <a:gd name="connsiteX1" fmla="*/ 188216 w 508134"/>
                <a:gd name="connsiteY1" fmla="*/ 454634 h 560269"/>
                <a:gd name="connsiteX2" fmla="*/ 505742 w 508134"/>
                <a:gd name="connsiteY2" fmla="*/ 284357 h 560269"/>
                <a:gd name="connsiteX3" fmla="*/ 9513 w 508134"/>
                <a:gd name="connsiteY3" fmla="*/ 200722 h 560269"/>
                <a:gd name="connsiteX4" fmla="*/ 226962 w 508134"/>
                <a:gd name="connsiteY4" fmla="*/ 0 h 560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8134" h="560269">
                  <a:moveTo>
                    <a:pt x="219327" y="560269"/>
                  </a:moveTo>
                  <a:cubicBezTo>
                    <a:pt x="92853" y="550393"/>
                    <a:pt x="97329" y="513216"/>
                    <a:pt x="188216" y="454634"/>
                  </a:cubicBezTo>
                  <a:cubicBezTo>
                    <a:pt x="279103" y="396052"/>
                    <a:pt x="535526" y="326676"/>
                    <a:pt x="505742" y="284357"/>
                  </a:cubicBezTo>
                  <a:cubicBezTo>
                    <a:pt x="475958" y="242038"/>
                    <a:pt x="55976" y="248115"/>
                    <a:pt x="9513" y="200722"/>
                  </a:cubicBezTo>
                  <a:cubicBezTo>
                    <a:pt x="-36950" y="153329"/>
                    <a:pt x="95006" y="76664"/>
                    <a:pt x="226962" y="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A4D0F44-AD62-B578-5E6D-9E580170D2D9}"/>
                    </a:ext>
                  </a:extLst>
                </p:cNvPr>
                <p:cNvSpPr txBox="1"/>
                <p:nvPr/>
              </p:nvSpPr>
              <p:spPr>
                <a:xfrm>
                  <a:off x="6168269" y="1230727"/>
                  <a:ext cx="1898821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A4D0F44-AD62-B578-5E6D-9E580170D2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68269" y="1230727"/>
                  <a:ext cx="1898821" cy="43088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151FCC7-6F01-D951-EDCD-F4D29F36E502}"/>
                </a:ext>
              </a:extLst>
            </p:cNvPr>
            <p:cNvSpPr txBox="1"/>
            <p:nvPr/>
          </p:nvSpPr>
          <p:spPr>
            <a:xfrm>
              <a:off x="6168269" y="801452"/>
              <a:ext cx="33121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2060"/>
                </a:buClr>
                <a:buSzPct val="98000"/>
              </a:pPr>
              <a:r>
                <a:rPr lang="en-US" dirty="0">
                  <a:solidFill>
                    <a:srgbClr val="002060"/>
                  </a:solidFill>
                  <a:latin typeface="Euphemia UCAS" panose="020B0503040102020104" pitchFamily="34" charset="-79"/>
                  <a:cs typeface="Euphemia UCAS" panose="020B0503040102020104" pitchFamily="34" charset="-79"/>
                </a:rPr>
                <a:t>Radial Velocity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5CB5C39-6613-19AC-1E96-07FF45AB503C}"/>
              </a:ext>
            </a:extLst>
          </p:cNvPr>
          <p:cNvSpPr txBox="1"/>
          <p:nvPr/>
        </p:nvSpPr>
        <p:spPr>
          <a:xfrm>
            <a:off x="170198" y="818399"/>
            <a:ext cx="3312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  <a:buSzPct val="98000"/>
            </a:pPr>
            <a:r>
              <a:rPr lang="en-US" dirty="0">
                <a:solidFill>
                  <a:srgbClr val="00206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Transit photometry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E3EDF52-F3A1-E4C1-D911-3650ACDF9B66}"/>
              </a:ext>
            </a:extLst>
          </p:cNvPr>
          <p:cNvGrpSpPr/>
          <p:nvPr/>
        </p:nvGrpSpPr>
        <p:grpSpPr>
          <a:xfrm>
            <a:off x="166768" y="1240942"/>
            <a:ext cx="5908819" cy="5204203"/>
            <a:chOff x="166768" y="1240942"/>
            <a:chExt cx="5908819" cy="520420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E66618F-26C8-C571-6CFA-E15D6C37AAA0}"/>
                </a:ext>
              </a:extLst>
            </p:cNvPr>
            <p:cNvSpPr/>
            <p:nvPr/>
          </p:nvSpPr>
          <p:spPr>
            <a:xfrm>
              <a:off x="229959" y="1240942"/>
              <a:ext cx="5845628" cy="5204203"/>
            </a:xfrm>
            <a:prstGeom prst="rect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E6B126A-E21D-F2D8-FB2D-3855F2CC9812}"/>
                    </a:ext>
                  </a:extLst>
                </p:cNvPr>
                <p:cNvSpPr txBox="1"/>
                <p:nvPr/>
              </p:nvSpPr>
              <p:spPr>
                <a:xfrm>
                  <a:off x="166768" y="1240942"/>
                  <a:ext cx="1898821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+20%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E6B126A-E21D-F2D8-FB2D-3855F2CC98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768" y="1240942"/>
                  <a:ext cx="1898821" cy="43088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C36369C-38B1-E098-8110-B77BAB8B5F98}"/>
                </a:ext>
              </a:extLst>
            </p:cNvPr>
            <p:cNvCxnSpPr/>
            <p:nvPr/>
          </p:nvCxnSpPr>
          <p:spPr>
            <a:xfrm flipH="1">
              <a:off x="604100" y="5027888"/>
              <a:ext cx="172611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6171417-03CB-183C-C47A-DEA313D129DB}"/>
                </a:ext>
              </a:extLst>
            </p:cNvPr>
            <p:cNvCxnSpPr/>
            <p:nvPr/>
          </p:nvCxnSpPr>
          <p:spPr>
            <a:xfrm flipH="1">
              <a:off x="4048429" y="5028033"/>
              <a:ext cx="172611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1ED2716A-26FA-3ED7-136C-9E87540489A4}"/>
                </a:ext>
              </a:extLst>
            </p:cNvPr>
            <p:cNvSpPr/>
            <p:nvPr/>
          </p:nvSpPr>
          <p:spPr>
            <a:xfrm>
              <a:off x="3232732" y="5025366"/>
              <a:ext cx="826576" cy="919639"/>
            </a:xfrm>
            <a:custGeom>
              <a:avLst/>
              <a:gdLst>
                <a:gd name="connsiteX0" fmla="*/ 0 w 826576"/>
                <a:gd name="connsiteY0" fmla="*/ 919566 h 919639"/>
                <a:gd name="connsiteX1" fmla="*/ 439118 w 826576"/>
                <a:gd name="connsiteY1" fmla="*/ 862739 h 919639"/>
                <a:gd name="connsiteX2" fmla="*/ 681925 w 826576"/>
                <a:gd name="connsiteY2" fmla="*/ 573438 h 919639"/>
                <a:gd name="connsiteX3" fmla="*/ 743918 w 826576"/>
                <a:gd name="connsiteY3" fmla="*/ 242807 h 919639"/>
                <a:gd name="connsiteX4" fmla="*/ 774915 w 826576"/>
                <a:gd name="connsiteY4" fmla="*/ 61994 h 919639"/>
                <a:gd name="connsiteX5" fmla="*/ 826576 w 826576"/>
                <a:gd name="connsiteY5" fmla="*/ 0 h 91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6576" h="919639">
                  <a:moveTo>
                    <a:pt x="0" y="919566"/>
                  </a:moveTo>
                  <a:cubicBezTo>
                    <a:pt x="162732" y="919996"/>
                    <a:pt x="325464" y="920427"/>
                    <a:pt x="439118" y="862739"/>
                  </a:cubicBezTo>
                  <a:cubicBezTo>
                    <a:pt x="552772" y="805051"/>
                    <a:pt x="631125" y="676760"/>
                    <a:pt x="681925" y="573438"/>
                  </a:cubicBezTo>
                  <a:cubicBezTo>
                    <a:pt x="732725" y="470116"/>
                    <a:pt x="728420" y="328048"/>
                    <a:pt x="743918" y="242807"/>
                  </a:cubicBezTo>
                  <a:cubicBezTo>
                    <a:pt x="759416" y="157566"/>
                    <a:pt x="761139" y="102462"/>
                    <a:pt x="774915" y="61994"/>
                  </a:cubicBezTo>
                  <a:cubicBezTo>
                    <a:pt x="788691" y="21526"/>
                    <a:pt x="807633" y="10763"/>
                    <a:pt x="826576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B65BC219-11C3-8BA5-950E-D0FA480F0B20}"/>
                </a:ext>
              </a:extLst>
            </p:cNvPr>
            <p:cNvSpPr/>
            <p:nvPr/>
          </p:nvSpPr>
          <p:spPr>
            <a:xfrm flipH="1">
              <a:off x="2322924" y="5025367"/>
              <a:ext cx="909808" cy="919639"/>
            </a:xfrm>
            <a:custGeom>
              <a:avLst/>
              <a:gdLst>
                <a:gd name="connsiteX0" fmla="*/ 0 w 826576"/>
                <a:gd name="connsiteY0" fmla="*/ 919566 h 919639"/>
                <a:gd name="connsiteX1" fmla="*/ 439118 w 826576"/>
                <a:gd name="connsiteY1" fmla="*/ 862739 h 919639"/>
                <a:gd name="connsiteX2" fmla="*/ 681925 w 826576"/>
                <a:gd name="connsiteY2" fmla="*/ 573438 h 919639"/>
                <a:gd name="connsiteX3" fmla="*/ 743918 w 826576"/>
                <a:gd name="connsiteY3" fmla="*/ 242807 h 919639"/>
                <a:gd name="connsiteX4" fmla="*/ 774915 w 826576"/>
                <a:gd name="connsiteY4" fmla="*/ 61994 h 919639"/>
                <a:gd name="connsiteX5" fmla="*/ 826576 w 826576"/>
                <a:gd name="connsiteY5" fmla="*/ 0 h 91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6576" h="919639">
                  <a:moveTo>
                    <a:pt x="0" y="919566"/>
                  </a:moveTo>
                  <a:cubicBezTo>
                    <a:pt x="162732" y="919996"/>
                    <a:pt x="325464" y="920427"/>
                    <a:pt x="439118" y="862739"/>
                  </a:cubicBezTo>
                  <a:cubicBezTo>
                    <a:pt x="552772" y="805051"/>
                    <a:pt x="631125" y="676760"/>
                    <a:pt x="681925" y="573438"/>
                  </a:cubicBezTo>
                  <a:cubicBezTo>
                    <a:pt x="732725" y="470116"/>
                    <a:pt x="728420" y="328048"/>
                    <a:pt x="743918" y="242807"/>
                  </a:cubicBezTo>
                  <a:cubicBezTo>
                    <a:pt x="759416" y="157566"/>
                    <a:pt x="761139" y="102462"/>
                    <a:pt x="774915" y="61994"/>
                  </a:cubicBezTo>
                  <a:cubicBezTo>
                    <a:pt x="788691" y="21526"/>
                    <a:pt x="807633" y="10763"/>
                    <a:pt x="826576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A65D001-E225-910A-2690-AF2CD06A6CAD}"/>
                    </a:ext>
                  </a:extLst>
                </p:cNvPr>
                <p:cNvSpPr txBox="1"/>
                <p:nvPr/>
              </p:nvSpPr>
              <p:spPr>
                <a:xfrm>
                  <a:off x="3166023" y="5261546"/>
                  <a:ext cx="33082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buClr>
                      <a:schemeClr val="accent6">
                        <a:lumMod val="75000"/>
                      </a:schemeClr>
                    </a:buClr>
                    <a:buSzPct val="980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GB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𝑭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A65D001-E225-910A-2690-AF2CD06A6C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6023" y="5261546"/>
                  <a:ext cx="330827" cy="369332"/>
                </a:xfrm>
                <a:prstGeom prst="rect">
                  <a:avLst/>
                </a:prstGeom>
                <a:blipFill>
                  <a:blip r:embed="rId8"/>
                  <a:stretch>
                    <a:fillRect r="-381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8DBD64C-C1C3-B9A2-1EFA-E03D0563EF56}"/>
                </a:ext>
              </a:extLst>
            </p:cNvPr>
            <p:cNvCxnSpPr>
              <a:cxnSpLocks/>
            </p:cNvCxnSpPr>
            <p:nvPr/>
          </p:nvCxnSpPr>
          <p:spPr>
            <a:xfrm>
              <a:off x="3181430" y="5017701"/>
              <a:ext cx="0" cy="89926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CD415B7-D1A2-3BAC-FAFA-4C7E2834C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154" b="94423" l="10000" r="90000">
                          <a14:foregroundMark x1="37657" y1="8947" x2="50195" y2="3521"/>
                          <a14:foregroundMark x1="55000" y1="92500" x2="37222" y2="89423"/>
                          <a14:foregroundMark x1="37222" y1="89423" x2="45222" y2="94615"/>
                          <a14:foregroundMark x1="45222" y1="94615" x2="53556" y2="95192"/>
                          <a14:foregroundMark x1="53556" y1="95192" x2="61778" y2="91346"/>
                          <a14:foregroundMark x1="61778" y1="91346" x2="44333" y2="90962"/>
                          <a14:foregroundMark x1="44333" y1="90962" x2="52667" y2="94423"/>
                          <a14:foregroundMark x1="52667" y1="94423" x2="46889" y2="90769"/>
                          <a14:backgroundMark x1="65444" y1="10192" x2="57889" y2="3846"/>
                          <a14:backgroundMark x1="57889" y1="3846" x2="49778" y2="2308"/>
                          <a14:backgroundMark x1="36778" y1="7500" x2="35222" y2="9423"/>
                        </a14:backgroundRemoval>
                      </a14:imgEffect>
                    </a14:imgLayer>
                  </a14:imgProps>
                </a:ext>
              </a:extLst>
            </a:blip>
            <a:srcRect l="22337" r="22662"/>
            <a:stretch/>
          </p:blipFill>
          <p:spPr>
            <a:xfrm>
              <a:off x="1918722" y="1742051"/>
              <a:ext cx="2587600" cy="2718287"/>
            </a:xfrm>
            <a:prstGeom prst="rect">
              <a:avLst/>
            </a:prstGeom>
          </p:spPr>
        </p:pic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32782FB-4F9D-3745-3CC9-68FD0363219D}"/>
                </a:ext>
              </a:extLst>
            </p:cNvPr>
            <p:cNvSpPr/>
            <p:nvPr/>
          </p:nvSpPr>
          <p:spPr>
            <a:xfrm>
              <a:off x="639297" y="3601416"/>
              <a:ext cx="5140411" cy="296562"/>
            </a:xfrm>
            <a:custGeom>
              <a:avLst/>
              <a:gdLst>
                <a:gd name="connsiteX0" fmla="*/ 0 w 5140411"/>
                <a:gd name="connsiteY0" fmla="*/ 32951 h 486128"/>
                <a:gd name="connsiteX1" fmla="*/ 2545492 w 5140411"/>
                <a:gd name="connsiteY1" fmla="*/ 486032 h 486128"/>
                <a:gd name="connsiteX2" fmla="*/ 5140411 w 5140411"/>
                <a:gd name="connsiteY2" fmla="*/ 0 h 486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40411" h="486128">
                  <a:moveTo>
                    <a:pt x="0" y="32951"/>
                  </a:moveTo>
                  <a:cubicBezTo>
                    <a:pt x="844378" y="262237"/>
                    <a:pt x="1688757" y="491524"/>
                    <a:pt x="2545492" y="486032"/>
                  </a:cubicBezTo>
                  <a:cubicBezTo>
                    <a:pt x="3402227" y="480540"/>
                    <a:pt x="4271319" y="240270"/>
                    <a:pt x="5140411" y="0"/>
                  </a:cubicBezTo>
                </a:path>
              </a:pathLst>
            </a:custGeom>
            <a:ln w="19050">
              <a:solidFill>
                <a:schemeClr val="bg2">
                  <a:lumMod val="10000"/>
                </a:schemeClr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25196A9-7EA2-B74B-99D8-D87D67571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065589" y="3335804"/>
              <a:ext cx="1014477" cy="1014477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41E7A1C-653F-676E-43E7-55E2E70CEE63}"/>
              </a:ext>
            </a:extLst>
          </p:cNvPr>
          <p:cNvSpPr txBox="1"/>
          <p:nvPr/>
        </p:nvSpPr>
        <p:spPr>
          <a:xfrm>
            <a:off x="9477678" y="6534257"/>
            <a:ext cx="3044055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cs typeface="Calibri"/>
              </a:rPr>
              <a:t>Image courtesy Angharad Weeks</a:t>
            </a:r>
          </a:p>
        </p:txBody>
      </p:sp>
    </p:spTree>
    <p:extLst>
      <p:ext uri="{BB962C8B-B14F-4D97-AF65-F5344CB8AC3E}">
        <p14:creationId xmlns:p14="http://schemas.microsoft.com/office/powerpoint/2010/main" val="27829663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51D9FDB5-7315-BE52-0AD0-0457DFA58235}"/>
              </a:ext>
            </a:extLst>
          </p:cNvPr>
          <p:cNvSpPr txBox="1"/>
          <p:nvPr/>
        </p:nvSpPr>
        <p:spPr>
          <a:xfrm>
            <a:off x="365309" y="6629982"/>
            <a:ext cx="18117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solidFill>
                  <a:schemeClr val="bg2">
                    <a:lumMod val="50000"/>
                  </a:schemeClr>
                </a:solidFill>
              </a:rPr>
              <a:t>Image Credit NASA: Eyes on exoplanets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BE7E195-9AA2-142B-9F56-78E55E792F8E}"/>
              </a:ext>
            </a:extLst>
          </p:cNvPr>
          <p:cNvSpPr/>
          <p:nvPr/>
        </p:nvSpPr>
        <p:spPr>
          <a:xfrm rot="1577198">
            <a:off x="6337793" y="2080029"/>
            <a:ext cx="4450734" cy="2039031"/>
          </a:xfrm>
          <a:prstGeom prst="ellipse">
            <a:avLst/>
          </a:prstGeom>
          <a:noFill/>
          <a:ln w="19050">
            <a:solidFill>
              <a:schemeClr val="bg2">
                <a:lumMod val="1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2F3BD8F-1C04-D1F7-E33B-264FB0FB9F44}"/>
              </a:ext>
            </a:extLst>
          </p:cNvPr>
          <p:cNvSpPr/>
          <p:nvPr/>
        </p:nvSpPr>
        <p:spPr>
          <a:xfrm rot="1577198">
            <a:off x="8349332" y="2824397"/>
            <a:ext cx="973882" cy="454243"/>
          </a:xfrm>
          <a:prstGeom prst="ellipse">
            <a:avLst/>
          </a:prstGeom>
          <a:noFill/>
          <a:ln w="19050">
            <a:solidFill>
              <a:schemeClr val="bg2">
                <a:lumMod val="1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id="{6BE74666-344C-776E-9B23-19F12FB0DD95}"/>
              </a:ext>
            </a:extLst>
          </p:cNvPr>
          <p:cNvSpPr/>
          <p:nvPr/>
        </p:nvSpPr>
        <p:spPr>
          <a:xfrm rot="13192305">
            <a:off x="8114089" y="2693945"/>
            <a:ext cx="1138901" cy="479980"/>
          </a:xfrm>
          <a:prstGeom prst="arc">
            <a:avLst>
              <a:gd name="adj1" fmla="val 15278867"/>
              <a:gd name="adj2" fmla="val 19439236"/>
            </a:avLst>
          </a:prstGeom>
          <a:ln w="19050">
            <a:solidFill>
              <a:schemeClr val="bg2">
                <a:lumMod val="1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6CDD30B-4A69-3D07-1E9C-242EC9A1994B}"/>
              </a:ext>
            </a:extLst>
          </p:cNvPr>
          <p:cNvSpPr txBox="1"/>
          <p:nvPr/>
        </p:nvSpPr>
        <p:spPr>
          <a:xfrm>
            <a:off x="8926144" y="2958656"/>
            <a:ext cx="250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buSzPct val="98000"/>
            </a:pPr>
            <a:r>
              <a:rPr lang="en-US" b="1" dirty="0"/>
              <a:t>X</a:t>
            </a: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DB3CD2C0-3BD8-D409-51C8-AECB1C2C3276}"/>
              </a:ext>
            </a:extLst>
          </p:cNvPr>
          <p:cNvSpPr/>
          <p:nvPr/>
        </p:nvSpPr>
        <p:spPr>
          <a:xfrm rot="1759755">
            <a:off x="8925275" y="2614140"/>
            <a:ext cx="2695833" cy="467900"/>
          </a:xfrm>
          <a:custGeom>
            <a:avLst/>
            <a:gdLst>
              <a:gd name="connsiteX0" fmla="*/ 0 w 1656080"/>
              <a:gd name="connsiteY0" fmla="*/ 213371 h 213371"/>
              <a:gd name="connsiteX1" fmla="*/ 182880 w 1656080"/>
              <a:gd name="connsiteY1" fmla="*/ 11 h 213371"/>
              <a:gd name="connsiteX2" fmla="*/ 375920 w 1656080"/>
              <a:gd name="connsiteY2" fmla="*/ 203211 h 213371"/>
              <a:gd name="connsiteX3" fmla="*/ 568960 w 1656080"/>
              <a:gd name="connsiteY3" fmla="*/ 11 h 213371"/>
              <a:gd name="connsiteX4" fmla="*/ 762000 w 1656080"/>
              <a:gd name="connsiteY4" fmla="*/ 203211 h 213371"/>
              <a:gd name="connsiteX5" fmla="*/ 944880 w 1656080"/>
              <a:gd name="connsiteY5" fmla="*/ 11 h 213371"/>
              <a:gd name="connsiteX6" fmla="*/ 1127760 w 1656080"/>
              <a:gd name="connsiteY6" fmla="*/ 193051 h 213371"/>
              <a:gd name="connsiteX7" fmla="*/ 1330960 w 1656080"/>
              <a:gd name="connsiteY7" fmla="*/ 10171 h 213371"/>
              <a:gd name="connsiteX8" fmla="*/ 1493520 w 1656080"/>
              <a:gd name="connsiteY8" fmla="*/ 182891 h 213371"/>
              <a:gd name="connsiteX9" fmla="*/ 1656080 w 1656080"/>
              <a:gd name="connsiteY9" fmla="*/ 91451 h 213371"/>
              <a:gd name="connsiteX0" fmla="*/ 0 w 1507699"/>
              <a:gd name="connsiteY0" fmla="*/ 213371 h 213371"/>
              <a:gd name="connsiteX1" fmla="*/ 182880 w 1507699"/>
              <a:gd name="connsiteY1" fmla="*/ 11 h 213371"/>
              <a:gd name="connsiteX2" fmla="*/ 375920 w 1507699"/>
              <a:gd name="connsiteY2" fmla="*/ 203211 h 213371"/>
              <a:gd name="connsiteX3" fmla="*/ 568960 w 1507699"/>
              <a:gd name="connsiteY3" fmla="*/ 11 h 213371"/>
              <a:gd name="connsiteX4" fmla="*/ 762000 w 1507699"/>
              <a:gd name="connsiteY4" fmla="*/ 203211 h 213371"/>
              <a:gd name="connsiteX5" fmla="*/ 944880 w 1507699"/>
              <a:gd name="connsiteY5" fmla="*/ 11 h 213371"/>
              <a:gd name="connsiteX6" fmla="*/ 1127760 w 1507699"/>
              <a:gd name="connsiteY6" fmla="*/ 193051 h 213371"/>
              <a:gd name="connsiteX7" fmla="*/ 1330960 w 1507699"/>
              <a:gd name="connsiteY7" fmla="*/ 10171 h 213371"/>
              <a:gd name="connsiteX8" fmla="*/ 1493520 w 1507699"/>
              <a:gd name="connsiteY8" fmla="*/ 182891 h 213371"/>
              <a:gd name="connsiteX9" fmla="*/ 1479434 w 1507699"/>
              <a:gd name="connsiteY9" fmla="*/ 129822 h 213371"/>
              <a:gd name="connsiteX0" fmla="*/ 0 w 1514827"/>
              <a:gd name="connsiteY0" fmla="*/ 213371 h 213371"/>
              <a:gd name="connsiteX1" fmla="*/ 182880 w 1514827"/>
              <a:gd name="connsiteY1" fmla="*/ 11 h 213371"/>
              <a:gd name="connsiteX2" fmla="*/ 375920 w 1514827"/>
              <a:gd name="connsiteY2" fmla="*/ 203211 h 213371"/>
              <a:gd name="connsiteX3" fmla="*/ 568960 w 1514827"/>
              <a:gd name="connsiteY3" fmla="*/ 11 h 213371"/>
              <a:gd name="connsiteX4" fmla="*/ 762000 w 1514827"/>
              <a:gd name="connsiteY4" fmla="*/ 203211 h 213371"/>
              <a:gd name="connsiteX5" fmla="*/ 944880 w 1514827"/>
              <a:gd name="connsiteY5" fmla="*/ 11 h 213371"/>
              <a:gd name="connsiteX6" fmla="*/ 1127760 w 1514827"/>
              <a:gd name="connsiteY6" fmla="*/ 193051 h 213371"/>
              <a:gd name="connsiteX7" fmla="*/ 1330960 w 1514827"/>
              <a:gd name="connsiteY7" fmla="*/ 10171 h 213371"/>
              <a:gd name="connsiteX8" fmla="*/ 1501345 w 1514827"/>
              <a:gd name="connsiteY8" fmla="*/ 178241 h 213371"/>
              <a:gd name="connsiteX9" fmla="*/ 1479434 w 1514827"/>
              <a:gd name="connsiteY9" fmla="*/ 129822 h 21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14827" h="213371">
                <a:moveTo>
                  <a:pt x="0" y="213371"/>
                </a:moveTo>
                <a:cubicBezTo>
                  <a:pt x="60113" y="107537"/>
                  <a:pt x="120227" y="1704"/>
                  <a:pt x="182880" y="11"/>
                </a:cubicBezTo>
                <a:cubicBezTo>
                  <a:pt x="245533" y="-1682"/>
                  <a:pt x="311573" y="203211"/>
                  <a:pt x="375920" y="203211"/>
                </a:cubicBezTo>
                <a:cubicBezTo>
                  <a:pt x="440267" y="203211"/>
                  <a:pt x="504613" y="11"/>
                  <a:pt x="568960" y="11"/>
                </a:cubicBezTo>
                <a:cubicBezTo>
                  <a:pt x="633307" y="11"/>
                  <a:pt x="699347" y="203211"/>
                  <a:pt x="762000" y="203211"/>
                </a:cubicBezTo>
                <a:cubicBezTo>
                  <a:pt x="824653" y="203211"/>
                  <a:pt x="883920" y="1704"/>
                  <a:pt x="944880" y="11"/>
                </a:cubicBezTo>
                <a:cubicBezTo>
                  <a:pt x="1005840" y="-1682"/>
                  <a:pt x="1063413" y="191358"/>
                  <a:pt x="1127760" y="193051"/>
                </a:cubicBezTo>
                <a:cubicBezTo>
                  <a:pt x="1192107" y="194744"/>
                  <a:pt x="1268696" y="12639"/>
                  <a:pt x="1330960" y="10171"/>
                </a:cubicBezTo>
                <a:cubicBezTo>
                  <a:pt x="1393224" y="7703"/>
                  <a:pt x="1447158" y="164694"/>
                  <a:pt x="1501345" y="178241"/>
                </a:cubicBezTo>
                <a:cubicBezTo>
                  <a:pt x="1555532" y="191788"/>
                  <a:pt x="1425247" y="182315"/>
                  <a:pt x="1479434" y="129822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8F16F17-4D51-5CEF-DF9B-B301919CAF92}"/>
              </a:ext>
            </a:extLst>
          </p:cNvPr>
          <p:cNvSpPr/>
          <p:nvPr/>
        </p:nvSpPr>
        <p:spPr>
          <a:xfrm rot="1883095">
            <a:off x="8337659" y="3911586"/>
            <a:ext cx="2498993" cy="514236"/>
          </a:xfrm>
          <a:custGeom>
            <a:avLst/>
            <a:gdLst>
              <a:gd name="connsiteX0" fmla="*/ 0 w 2763520"/>
              <a:gd name="connsiteY0" fmla="*/ 274329 h 284497"/>
              <a:gd name="connsiteX1" fmla="*/ 172720 w 2763520"/>
              <a:gd name="connsiteY1" fmla="*/ 20329 h 284497"/>
              <a:gd name="connsiteX2" fmla="*/ 335280 w 2763520"/>
              <a:gd name="connsiteY2" fmla="*/ 284489 h 284497"/>
              <a:gd name="connsiteX3" fmla="*/ 528320 w 2763520"/>
              <a:gd name="connsiteY3" fmla="*/ 10169 h 284497"/>
              <a:gd name="connsiteX4" fmla="*/ 711200 w 2763520"/>
              <a:gd name="connsiteY4" fmla="*/ 284489 h 284497"/>
              <a:gd name="connsiteX5" fmla="*/ 894080 w 2763520"/>
              <a:gd name="connsiteY5" fmla="*/ 20329 h 284497"/>
              <a:gd name="connsiteX6" fmla="*/ 1087120 w 2763520"/>
              <a:gd name="connsiteY6" fmla="*/ 284489 h 284497"/>
              <a:gd name="connsiteX7" fmla="*/ 1229360 w 2763520"/>
              <a:gd name="connsiteY7" fmla="*/ 20329 h 284497"/>
              <a:gd name="connsiteX8" fmla="*/ 1402080 w 2763520"/>
              <a:gd name="connsiteY8" fmla="*/ 254009 h 284497"/>
              <a:gd name="connsiteX9" fmla="*/ 1554480 w 2763520"/>
              <a:gd name="connsiteY9" fmla="*/ 30489 h 284497"/>
              <a:gd name="connsiteX10" fmla="*/ 1727200 w 2763520"/>
              <a:gd name="connsiteY10" fmla="*/ 233689 h 284497"/>
              <a:gd name="connsiteX11" fmla="*/ 1879600 w 2763520"/>
              <a:gd name="connsiteY11" fmla="*/ 20329 h 284497"/>
              <a:gd name="connsiteX12" fmla="*/ 2062480 w 2763520"/>
              <a:gd name="connsiteY12" fmla="*/ 233689 h 284497"/>
              <a:gd name="connsiteX13" fmla="*/ 2214880 w 2763520"/>
              <a:gd name="connsiteY13" fmla="*/ 9 h 284497"/>
              <a:gd name="connsiteX14" fmla="*/ 2407920 w 2763520"/>
              <a:gd name="connsiteY14" fmla="*/ 243849 h 284497"/>
              <a:gd name="connsiteX15" fmla="*/ 2580640 w 2763520"/>
              <a:gd name="connsiteY15" fmla="*/ 10169 h 284497"/>
              <a:gd name="connsiteX16" fmla="*/ 2763520 w 2763520"/>
              <a:gd name="connsiteY16" fmla="*/ 243849 h 284497"/>
              <a:gd name="connsiteX0" fmla="*/ 0 w 2779620"/>
              <a:gd name="connsiteY0" fmla="*/ 274329 h 307045"/>
              <a:gd name="connsiteX1" fmla="*/ 172720 w 2779620"/>
              <a:gd name="connsiteY1" fmla="*/ 20329 h 307045"/>
              <a:gd name="connsiteX2" fmla="*/ 335280 w 2779620"/>
              <a:gd name="connsiteY2" fmla="*/ 284489 h 307045"/>
              <a:gd name="connsiteX3" fmla="*/ 528320 w 2779620"/>
              <a:gd name="connsiteY3" fmla="*/ 10169 h 307045"/>
              <a:gd name="connsiteX4" fmla="*/ 711200 w 2779620"/>
              <a:gd name="connsiteY4" fmla="*/ 284489 h 307045"/>
              <a:gd name="connsiteX5" fmla="*/ 894080 w 2779620"/>
              <a:gd name="connsiteY5" fmla="*/ 20329 h 307045"/>
              <a:gd name="connsiteX6" fmla="*/ 1087120 w 2779620"/>
              <a:gd name="connsiteY6" fmla="*/ 284489 h 307045"/>
              <a:gd name="connsiteX7" fmla="*/ 1229360 w 2779620"/>
              <a:gd name="connsiteY7" fmla="*/ 20329 h 307045"/>
              <a:gd name="connsiteX8" fmla="*/ 1402080 w 2779620"/>
              <a:gd name="connsiteY8" fmla="*/ 254009 h 307045"/>
              <a:gd name="connsiteX9" fmla="*/ 1554480 w 2779620"/>
              <a:gd name="connsiteY9" fmla="*/ 30489 h 307045"/>
              <a:gd name="connsiteX10" fmla="*/ 1727200 w 2779620"/>
              <a:gd name="connsiteY10" fmla="*/ 233689 h 307045"/>
              <a:gd name="connsiteX11" fmla="*/ 1879600 w 2779620"/>
              <a:gd name="connsiteY11" fmla="*/ 20329 h 307045"/>
              <a:gd name="connsiteX12" fmla="*/ 2062480 w 2779620"/>
              <a:gd name="connsiteY12" fmla="*/ 233689 h 307045"/>
              <a:gd name="connsiteX13" fmla="*/ 2214880 w 2779620"/>
              <a:gd name="connsiteY13" fmla="*/ 9 h 307045"/>
              <a:gd name="connsiteX14" fmla="*/ 2407920 w 2779620"/>
              <a:gd name="connsiteY14" fmla="*/ 243849 h 307045"/>
              <a:gd name="connsiteX15" fmla="*/ 2580640 w 2779620"/>
              <a:gd name="connsiteY15" fmla="*/ 10169 h 307045"/>
              <a:gd name="connsiteX16" fmla="*/ 2779620 w 2779620"/>
              <a:gd name="connsiteY16" fmla="*/ 307045 h 307045"/>
              <a:gd name="connsiteX0" fmla="*/ 0 w 2779620"/>
              <a:gd name="connsiteY0" fmla="*/ 274329 h 307045"/>
              <a:gd name="connsiteX1" fmla="*/ 172720 w 2779620"/>
              <a:gd name="connsiteY1" fmla="*/ 20329 h 307045"/>
              <a:gd name="connsiteX2" fmla="*/ 335280 w 2779620"/>
              <a:gd name="connsiteY2" fmla="*/ 284489 h 307045"/>
              <a:gd name="connsiteX3" fmla="*/ 528320 w 2779620"/>
              <a:gd name="connsiteY3" fmla="*/ 10169 h 307045"/>
              <a:gd name="connsiteX4" fmla="*/ 711200 w 2779620"/>
              <a:gd name="connsiteY4" fmla="*/ 284489 h 307045"/>
              <a:gd name="connsiteX5" fmla="*/ 894080 w 2779620"/>
              <a:gd name="connsiteY5" fmla="*/ 20329 h 307045"/>
              <a:gd name="connsiteX6" fmla="*/ 1087120 w 2779620"/>
              <a:gd name="connsiteY6" fmla="*/ 284489 h 307045"/>
              <a:gd name="connsiteX7" fmla="*/ 1229360 w 2779620"/>
              <a:gd name="connsiteY7" fmla="*/ 20329 h 307045"/>
              <a:gd name="connsiteX8" fmla="*/ 1402080 w 2779620"/>
              <a:gd name="connsiteY8" fmla="*/ 254009 h 307045"/>
              <a:gd name="connsiteX9" fmla="*/ 1554480 w 2779620"/>
              <a:gd name="connsiteY9" fmla="*/ 30489 h 307045"/>
              <a:gd name="connsiteX10" fmla="*/ 1727200 w 2779620"/>
              <a:gd name="connsiteY10" fmla="*/ 233689 h 307045"/>
              <a:gd name="connsiteX11" fmla="*/ 1879600 w 2779620"/>
              <a:gd name="connsiteY11" fmla="*/ 20329 h 307045"/>
              <a:gd name="connsiteX12" fmla="*/ 2062480 w 2779620"/>
              <a:gd name="connsiteY12" fmla="*/ 233689 h 307045"/>
              <a:gd name="connsiteX13" fmla="*/ 2214880 w 2779620"/>
              <a:gd name="connsiteY13" fmla="*/ 9 h 307045"/>
              <a:gd name="connsiteX14" fmla="*/ 2407920 w 2779620"/>
              <a:gd name="connsiteY14" fmla="*/ 243849 h 307045"/>
              <a:gd name="connsiteX15" fmla="*/ 2580640 w 2779620"/>
              <a:gd name="connsiteY15" fmla="*/ 10169 h 307045"/>
              <a:gd name="connsiteX16" fmla="*/ 2779620 w 2779620"/>
              <a:gd name="connsiteY16" fmla="*/ 307045 h 307045"/>
              <a:gd name="connsiteX0" fmla="*/ 0 w 2798719"/>
              <a:gd name="connsiteY0" fmla="*/ 274329 h 284497"/>
              <a:gd name="connsiteX1" fmla="*/ 172720 w 2798719"/>
              <a:gd name="connsiteY1" fmla="*/ 20329 h 284497"/>
              <a:gd name="connsiteX2" fmla="*/ 335280 w 2798719"/>
              <a:gd name="connsiteY2" fmla="*/ 284489 h 284497"/>
              <a:gd name="connsiteX3" fmla="*/ 528320 w 2798719"/>
              <a:gd name="connsiteY3" fmla="*/ 10169 h 284497"/>
              <a:gd name="connsiteX4" fmla="*/ 711200 w 2798719"/>
              <a:gd name="connsiteY4" fmla="*/ 284489 h 284497"/>
              <a:gd name="connsiteX5" fmla="*/ 894080 w 2798719"/>
              <a:gd name="connsiteY5" fmla="*/ 20329 h 284497"/>
              <a:gd name="connsiteX6" fmla="*/ 1087120 w 2798719"/>
              <a:gd name="connsiteY6" fmla="*/ 284489 h 284497"/>
              <a:gd name="connsiteX7" fmla="*/ 1229360 w 2798719"/>
              <a:gd name="connsiteY7" fmla="*/ 20329 h 284497"/>
              <a:gd name="connsiteX8" fmla="*/ 1402080 w 2798719"/>
              <a:gd name="connsiteY8" fmla="*/ 254009 h 284497"/>
              <a:gd name="connsiteX9" fmla="*/ 1554480 w 2798719"/>
              <a:gd name="connsiteY9" fmla="*/ 30489 h 284497"/>
              <a:gd name="connsiteX10" fmla="*/ 1727200 w 2798719"/>
              <a:gd name="connsiteY10" fmla="*/ 233689 h 284497"/>
              <a:gd name="connsiteX11" fmla="*/ 1879600 w 2798719"/>
              <a:gd name="connsiteY11" fmla="*/ 20329 h 284497"/>
              <a:gd name="connsiteX12" fmla="*/ 2062480 w 2798719"/>
              <a:gd name="connsiteY12" fmla="*/ 233689 h 284497"/>
              <a:gd name="connsiteX13" fmla="*/ 2214880 w 2798719"/>
              <a:gd name="connsiteY13" fmla="*/ 9 h 284497"/>
              <a:gd name="connsiteX14" fmla="*/ 2407920 w 2798719"/>
              <a:gd name="connsiteY14" fmla="*/ 243849 h 284497"/>
              <a:gd name="connsiteX15" fmla="*/ 2580640 w 2798719"/>
              <a:gd name="connsiteY15" fmla="*/ 10169 h 284497"/>
              <a:gd name="connsiteX16" fmla="*/ 2798719 w 2798719"/>
              <a:gd name="connsiteY16" fmla="*/ 217143 h 284497"/>
              <a:gd name="connsiteX0" fmla="*/ 0 w 2798719"/>
              <a:gd name="connsiteY0" fmla="*/ 274329 h 284497"/>
              <a:gd name="connsiteX1" fmla="*/ 172720 w 2798719"/>
              <a:gd name="connsiteY1" fmla="*/ 20329 h 284497"/>
              <a:gd name="connsiteX2" fmla="*/ 335280 w 2798719"/>
              <a:gd name="connsiteY2" fmla="*/ 284489 h 284497"/>
              <a:gd name="connsiteX3" fmla="*/ 528320 w 2798719"/>
              <a:gd name="connsiteY3" fmla="*/ 10169 h 284497"/>
              <a:gd name="connsiteX4" fmla="*/ 711200 w 2798719"/>
              <a:gd name="connsiteY4" fmla="*/ 284489 h 284497"/>
              <a:gd name="connsiteX5" fmla="*/ 894080 w 2798719"/>
              <a:gd name="connsiteY5" fmla="*/ 20329 h 284497"/>
              <a:gd name="connsiteX6" fmla="*/ 1087120 w 2798719"/>
              <a:gd name="connsiteY6" fmla="*/ 284489 h 284497"/>
              <a:gd name="connsiteX7" fmla="*/ 1229360 w 2798719"/>
              <a:gd name="connsiteY7" fmla="*/ 20329 h 284497"/>
              <a:gd name="connsiteX8" fmla="*/ 1402080 w 2798719"/>
              <a:gd name="connsiteY8" fmla="*/ 254009 h 284497"/>
              <a:gd name="connsiteX9" fmla="*/ 1554480 w 2798719"/>
              <a:gd name="connsiteY9" fmla="*/ 30489 h 284497"/>
              <a:gd name="connsiteX10" fmla="*/ 1727200 w 2798719"/>
              <a:gd name="connsiteY10" fmla="*/ 233689 h 284497"/>
              <a:gd name="connsiteX11" fmla="*/ 1879600 w 2798719"/>
              <a:gd name="connsiteY11" fmla="*/ 20329 h 284497"/>
              <a:gd name="connsiteX12" fmla="*/ 2062480 w 2798719"/>
              <a:gd name="connsiteY12" fmla="*/ 233689 h 284497"/>
              <a:gd name="connsiteX13" fmla="*/ 2214880 w 2798719"/>
              <a:gd name="connsiteY13" fmla="*/ 9 h 284497"/>
              <a:gd name="connsiteX14" fmla="*/ 2407920 w 2798719"/>
              <a:gd name="connsiteY14" fmla="*/ 243849 h 284497"/>
              <a:gd name="connsiteX15" fmla="*/ 2580640 w 2798719"/>
              <a:gd name="connsiteY15" fmla="*/ 10169 h 284497"/>
              <a:gd name="connsiteX16" fmla="*/ 2798719 w 2798719"/>
              <a:gd name="connsiteY16" fmla="*/ 217143 h 284497"/>
              <a:gd name="connsiteX0" fmla="*/ 0 w 2798719"/>
              <a:gd name="connsiteY0" fmla="*/ 274329 h 284497"/>
              <a:gd name="connsiteX1" fmla="*/ 68493 w 2798719"/>
              <a:gd name="connsiteY1" fmla="*/ 131323 h 284497"/>
              <a:gd name="connsiteX2" fmla="*/ 172720 w 2798719"/>
              <a:gd name="connsiteY2" fmla="*/ 20329 h 284497"/>
              <a:gd name="connsiteX3" fmla="*/ 335280 w 2798719"/>
              <a:gd name="connsiteY3" fmla="*/ 284489 h 284497"/>
              <a:gd name="connsiteX4" fmla="*/ 528320 w 2798719"/>
              <a:gd name="connsiteY4" fmla="*/ 10169 h 284497"/>
              <a:gd name="connsiteX5" fmla="*/ 711200 w 2798719"/>
              <a:gd name="connsiteY5" fmla="*/ 284489 h 284497"/>
              <a:gd name="connsiteX6" fmla="*/ 894080 w 2798719"/>
              <a:gd name="connsiteY6" fmla="*/ 20329 h 284497"/>
              <a:gd name="connsiteX7" fmla="*/ 1087120 w 2798719"/>
              <a:gd name="connsiteY7" fmla="*/ 284489 h 284497"/>
              <a:gd name="connsiteX8" fmla="*/ 1229360 w 2798719"/>
              <a:gd name="connsiteY8" fmla="*/ 20329 h 284497"/>
              <a:gd name="connsiteX9" fmla="*/ 1402080 w 2798719"/>
              <a:gd name="connsiteY9" fmla="*/ 254009 h 284497"/>
              <a:gd name="connsiteX10" fmla="*/ 1554480 w 2798719"/>
              <a:gd name="connsiteY10" fmla="*/ 30489 h 284497"/>
              <a:gd name="connsiteX11" fmla="*/ 1727200 w 2798719"/>
              <a:gd name="connsiteY11" fmla="*/ 233689 h 284497"/>
              <a:gd name="connsiteX12" fmla="*/ 1879600 w 2798719"/>
              <a:gd name="connsiteY12" fmla="*/ 20329 h 284497"/>
              <a:gd name="connsiteX13" fmla="*/ 2062480 w 2798719"/>
              <a:gd name="connsiteY13" fmla="*/ 233689 h 284497"/>
              <a:gd name="connsiteX14" fmla="*/ 2214880 w 2798719"/>
              <a:gd name="connsiteY14" fmla="*/ 9 h 284497"/>
              <a:gd name="connsiteX15" fmla="*/ 2407920 w 2798719"/>
              <a:gd name="connsiteY15" fmla="*/ 243849 h 284497"/>
              <a:gd name="connsiteX16" fmla="*/ 2580640 w 2798719"/>
              <a:gd name="connsiteY16" fmla="*/ 10169 h 284497"/>
              <a:gd name="connsiteX17" fmla="*/ 2798719 w 2798719"/>
              <a:gd name="connsiteY17" fmla="*/ 217143 h 284497"/>
              <a:gd name="connsiteX0" fmla="*/ 0 w 2800779"/>
              <a:gd name="connsiteY0" fmla="*/ 278568 h 284497"/>
              <a:gd name="connsiteX1" fmla="*/ 70553 w 2800779"/>
              <a:gd name="connsiteY1" fmla="*/ 131323 h 284497"/>
              <a:gd name="connsiteX2" fmla="*/ 174780 w 2800779"/>
              <a:gd name="connsiteY2" fmla="*/ 20329 h 284497"/>
              <a:gd name="connsiteX3" fmla="*/ 337340 w 2800779"/>
              <a:gd name="connsiteY3" fmla="*/ 284489 h 284497"/>
              <a:gd name="connsiteX4" fmla="*/ 530380 w 2800779"/>
              <a:gd name="connsiteY4" fmla="*/ 10169 h 284497"/>
              <a:gd name="connsiteX5" fmla="*/ 713260 w 2800779"/>
              <a:gd name="connsiteY5" fmla="*/ 284489 h 284497"/>
              <a:gd name="connsiteX6" fmla="*/ 896140 w 2800779"/>
              <a:gd name="connsiteY6" fmla="*/ 20329 h 284497"/>
              <a:gd name="connsiteX7" fmla="*/ 1089180 w 2800779"/>
              <a:gd name="connsiteY7" fmla="*/ 284489 h 284497"/>
              <a:gd name="connsiteX8" fmla="*/ 1231420 w 2800779"/>
              <a:gd name="connsiteY8" fmla="*/ 20329 h 284497"/>
              <a:gd name="connsiteX9" fmla="*/ 1404140 w 2800779"/>
              <a:gd name="connsiteY9" fmla="*/ 254009 h 284497"/>
              <a:gd name="connsiteX10" fmla="*/ 1556540 w 2800779"/>
              <a:gd name="connsiteY10" fmla="*/ 30489 h 284497"/>
              <a:gd name="connsiteX11" fmla="*/ 1729260 w 2800779"/>
              <a:gd name="connsiteY11" fmla="*/ 233689 h 284497"/>
              <a:gd name="connsiteX12" fmla="*/ 1881660 w 2800779"/>
              <a:gd name="connsiteY12" fmla="*/ 20329 h 284497"/>
              <a:gd name="connsiteX13" fmla="*/ 2064540 w 2800779"/>
              <a:gd name="connsiteY13" fmla="*/ 233689 h 284497"/>
              <a:gd name="connsiteX14" fmla="*/ 2216940 w 2800779"/>
              <a:gd name="connsiteY14" fmla="*/ 9 h 284497"/>
              <a:gd name="connsiteX15" fmla="*/ 2409980 w 2800779"/>
              <a:gd name="connsiteY15" fmla="*/ 243849 h 284497"/>
              <a:gd name="connsiteX16" fmla="*/ 2582700 w 2800779"/>
              <a:gd name="connsiteY16" fmla="*/ 10169 h 284497"/>
              <a:gd name="connsiteX17" fmla="*/ 2800779 w 2800779"/>
              <a:gd name="connsiteY17" fmla="*/ 217143 h 284497"/>
              <a:gd name="connsiteX0" fmla="*/ 0 w 2773465"/>
              <a:gd name="connsiteY0" fmla="*/ 259422 h 284497"/>
              <a:gd name="connsiteX1" fmla="*/ 43239 w 2773465"/>
              <a:gd name="connsiteY1" fmla="*/ 131323 h 284497"/>
              <a:gd name="connsiteX2" fmla="*/ 147466 w 2773465"/>
              <a:gd name="connsiteY2" fmla="*/ 20329 h 284497"/>
              <a:gd name="connsiteX3" fmla="*/ 310026 w 2773465"/>
              <a:gd name="connsiteY3" fmla="*/ 284489 h 284497"/>
              <a:gd name="connsiteX4" fmla="*/ 503066 w 2773465"/>
              <a:gd name="connsiteY4" fmla="*/ 10169 h 284497"/>
              <a:gd name="connsiteX5" fmla="*/ 685946 w 2773465"/>
              <a:gd name="connsiteY5" fmla="*/ 284489 h 284497"/>
              <a:gd name="connsiteX6" fmla="*/ 868826 w 2773465"/>
              <a:gd name="connsiteY6" fmla="*/ 20329 h 284497"/>
              <a:gd name="connsiteX7" fmla="*/ 1061866 w 2773465"/>
              <a:gd name="connsiteY7" fmla="*/ 284489 h 284497"/>
              <a:gd name="connsiteX8" fmla="*/ 1204106 w 2773465"/>
              <a:gd name="connsiteY8" fmla="*/ 20329 h 284497"/>
              <a:gd name="connsiteX9" fmla="*/ 1376826 w 2773465"/>
              <a:gd name="connsiteY9" fmla="*/ 254009 h 284497"/>
              <a:gd name="connsiteX10" fmla="*/ 1529226 w 2773465"/>
              <a:gd name="connsiteY10" fmla="*/ 30489 h 284497"/>
              <a:gd name="connsiteX11" fmla="*/ 1701946 w 2773465"/>
              <a:gd name="connsiteY11" fmla="*/ 233689 h 284497"/>
              <a:gd name="connsiteX12" fmla="*/ 1854346 w 2773465"/>
              <a:gd name="connsiteY12" fmla="*/ 20329 h 284497"/>
              <a:gd name="connsiteX13" fmla="*/ 2037226 w 2773465"/>
              <a:gd name="connsiteY13" fmla="*/ 233689 h 284497"/>
              <a:gd name="connsiteX14" fmla="*/ 2189626 w 2773465"/>
              <a:gd name="connsiteY14" fmla="*/ 9 h 284497"/>
              <a:gd name="connsiteX15" fmla="*/ 2382666 w 2773465"/>
              <a:gd name="connsiteY15" fmla="*/ 243849 h 284497"/>
              <a:gd name="connsiteX16" fmla="*/ 2555386 w 2773465"/>
              <a:gd name="connsiteY16" fmla="*/ 10169 h 284497"/>
              <a:gd name="connsiteX17" fmla="*/ 2773465 w 2773465"/>
              <a:gd name="connsiteY17" fmla="*/ 217143 h 284497"/>
              <a:gd name="connsiteX0" fmla="*/ 0 w 2759940"/>
              <a:gd name="connsiteY0" fmla="*/ 240856 h 284497"/>
              <a:gd name="connsiteX1" fmla="*/ 29714 w 2759940"/>
              <a:gd name="connsiteY1" fmla="*/ 131323 h 284497"/>
              <a:gd name="connsiteX2" fmla="*/ 133941 w 2759940"/>
              <a:gd name="connsiteY2" fmla="*/ 20329 h 284497"/>
              <a:gd name="connsiteX3" fmla="*/ 296501 w 2759940"/>
              <a:gd name="connsiteY3" fmla="*/ 284489 h 284497"/>
              <a:gd name="connsiteX4" fmla="*/ 489541 w 2759940"/>
              <a:gd name="connsiteY4" fmla="*/ 10169 h 284497"/>
              <a:gd name="connsiteX5" fmla="*/ 672421 w 2759940"/>
              <a:gd name="connsiteY5" fmla="*/ 284489 h 284497"/>
              <a:gd name="connsiteX6" fmla="*/ 855301 w 2759940"/>
              <a:gd name="connsiteY6" fmla="*/ 20329 h 284497"/>
              <a:gd name="connsiteX7" fmla="*/ 1048341 w 2759940"/>
              <a:gd name="connsiteY7" fmla="*/ 284489 h 284497"/>
              <a:gd name="connsiteX8" fmla="*/ 1190581 w 2759940"/>
              <a:gd name="connsiteY8" fmla="*/ 20329 h 284497"/>
              <a:gd name="connsiteX9" fmla="*/ 1363301 w 2759940"/>
              <a:gd name="connsiteY9" fmla="*/ 254009 h 284497"/>
              <a:gd name="connsiteX10" fmla="*/ 1515701 w 2759940"/>
              <a:gd name="connsiteY10" fmla="*/ 30489 h 284497"/>
              <a:gd name="connsiteX11" fmla="*/ 1688421 w 2759940"/>
              <a:gd name="connsiteY11" fmla="*/ 233689 h 284497"/>
              <a:gd name="connsiteX12" fmla="*/ 1840821 w 2759940"/>
              <a:gd name="connsiteY12" fmla="*/ 20329 h 284497"/>
              <a:gd name="connsiteX13" fmla="*/ 2023701 w 2759940"/>
              <a:gd name="connsiteY13" fmla="*/ 233689 h 284497"/>
              <a:gd name="connsiteX14" fmla="*/ 2176101 w 2759940"/>
              <a:gd name="connsiteY14" fmla="*/ 9 h 284497"/>
              <a:gd name="connsiteX15" fmla="*/ 2369141 w 2759940"/>
              <a:gd name="connsiteY15" fmla="*/ 243849 h 284497"/>
              <a:gd name="connsiteX16" fmla="*/ 2541861 w 2759940"/>
              <a:gd name="connsiteY16" fmla="*/ 10169 h 284497"/>
              <a:gd name="connsiteX17" fmla="*/ 2759940 w 2759940"/>
              <a:gd name="connsiteY17" fmla="*/ 217143 h 284497"/>
              <a:gd name="connsiteX0" fmla="*/ 0 w 2773730"/>
              <a:gd name="connsiteY0" fmla="*/ 241436 h 284497"/>
              <a:gd name="connsiteX1" fmla="*/ 43504 w 2773730"/>
              <a:gd name="connsiteY1" fmla="*/ 131323 h 284497"/>
              <a:gd name="connsiteX2" fmla="*/ 147731 w 2773730"/>
              <a:gd name="connsiteY2" fmla="*/ 20329 h 284497"/>
              <a:gd name="connsiteX3" fmla="*/ 310291 w 2773730"/>
              <a:gd name="connsiteY3" fmla="*/ 284489 h 284497"/>
              <a:gd name="connsiteX4" fmla="*/ 503331 w 2773730"/>
              <a:gd name="connsiteY4" fmla="*/ 10169 h 284497"/>
              <a:gd name="connsiteX5" fmla="*/ 686211 w 2773730"/>
              <a:gd name="connsiteY5" fmla="*/ 284489 h 284497"/>
              <a:gd name="connsiteX6" fmla="*/ 869091 w 2773730"/>
              <a:gd name="connsiteY6" fmla="*/ 20329 h 284497"/>
              <a:gd name="connsiteX7" fmla="*/ 1062131 w 2773730"/>
              <a:gd name="connsiteY7" fmla="*/ 284489 h 284497"/>
              <a:gd name="connsiteX8" fmla="*/ 1204371 w 2773730"/>
              <a:gd name="connsiteY8" fmla="*/ 20329 h 284497"/>
              <a:gd name="connsiteX9" fmla="*/ 1377091 w 2773730"/>
              <a:gd name="connsiteY9" fmla="*/ 254009 h 284497"/>
              <a:gd name="connsiteX10" fmla="*/ 1529491 w 2773730"/>
              <a:gd name="connsiteY10" fmla="*/ 30489 h 284497"/>
              <a:gd name="connsiteX11" fmla="*/ 1702211 w 2773730"/>
              <a:gd name="connsiteY11" fmla="*/ 233689 h 284497"/>
              <a:gd name="connsiteX12" fmla="*/ 1854611 w 2773730"/>
              <a:gd name="connsiteY12" fmla="*/ 20329 h 284497"/>
              <a:gd name="connsiteX13" fmla="*/ 2037491 w 2773730"/>
              <a:gd name="connsiteY13" fmla="*/ 233689 h 284497"/>
              <a:gd name="connsiteX14" fmla="*/ 2189891 w 2773730"/>
              <a:gd name="connsiteY14" fmla="*/ 9 h 284497"/>
              <a:gd name="connsiteX15" fmla="*/ 2382931 w 2773730"/>
              <a:gd name="connsiteY15" fmla="*/ 243849 h 284497"/>
              <a:gd name="connsiteX16" fmla="*/ 2555651 w 2773730"/>
              <a:gd name="connsiteY16" fmla="*/ 10169 h 284497"/>
              <a:gd name="connsiteX17" fmla="*/ 2773730 w 2773730"/>
              <a:gd name="connsiteY17" fmla="*/ 217143 h 284497"/>
              <a:gd name="connsiteX0" fmla="*/ 0 w 2773730"/>
              <a:gd name="connsiteY0" fmla="*/ 241436 h 284497"/>
              <a:gd name="connsiteX1" fmla="*/ 67861 w 2773730"/>
              <a:gd name="connsiteY1" fmla="*/ 127531 h 284497"/>
              <a:gd name="connsiteX2" fmla="*/ 147731 w 2773730"/>
              <a:gd name="connsiteY2" fmla="*/ 20329 h 284497"/>
              <a:gd name="connsiteX3" fmla="*/ 310291 w 2773730"/>
              <a:gd name="connsiteY3" fmla="*/ 284489 h 284497"/>
              <a:gd name="connsiteX4" fmla="*/ 503331 w 2773730"/>
              <a:gd name="connsiteY4" fmla="*/ 10169 h 284497"/>
              <a:gd name="connsiteX5" fmla="*/ 686211 w 2773730"/>
              <a:gd name="connsiteY5" fmla="*/ 284489 h 284497"/>
              <a:gd name="connsiteX6" fmla="*/ 869091 w 2773730"/>
              <a:gd name="connsiteY6" fmla="*/ 20329 h 284497"/>
              <a:gd name="connsiteX7" fmla="*/ 1062131 w 2773730"/>
              <a:gd name="connsiteY7" fmla="*/ 284489 h 284497"/>
              <a:gd name="connsiteX8" fmla="*/ 1204371 w 2773730"/>
              <a:gd name="connsiteY8" fmla="*/ 20329 h 284497"/>
              <a:gd name="connsiteX9" fmla="*/ 1377091 w 2773730"/>
              <a:gd name="connsiteY9" fmla="*/ 254009 h 284497"/>
              <a:gd name="connsiteX10" fmla="*/ 1529491 w 2773730"/>
              <a:gd name="connsiteY10" fmla="*/ 30489 h 284497"/>
              <a:gd name="connsiteX11" fmla="*/ 1702211 w 2773730"/>
              <a:gd name="connsiteY11" fmla="*/ 233689 h 284497"/>
              <a:gd name="connsiteX12" fmla="*/ 1854611 w 2773730"/>
              <a:gd name="connsiteY12" fmla="*/ 20329 h 284497"/>
              <a:gd name="connsiteX13" fmla="*/ 2037491 w 2773730"/>
              <a:gd name="connsiteY13" fmla="*/ 233689 h 284497"/>
              <a:gd name="connsiteX14" fmla="*/ 2189891 w 2773730"/>
              <a:gd name="connsiteY14" fmla="*/ 9 h 284497"/>
              <a:gd name="connsiteX15" fmla="*/ 2382931 w 2773730"/>
              <a:gd name="connsiteY15" fmla="*/ 243849 h 284497"/>
              <a:gd name="connsiteX16" fmla="*/ 2555651 w 2773730"/>
              <a:gd name="connsiteY16" fmla="*/ 10169 h 284497"/>
              <a:gd name="connsiteX17" fmla="*/ 2773730 w 2773730"/>
              <a:gd name="connsiteY17" fmla="*/ 217143 h 284497"/>
              <a:gd name="connsiteX0" fmla="*/ 0 w 2773730"/>
              <a:gd name="connsiteY0" fmla="*/ 241436 h 284497"/>
              <a:gd name="connsiteX1" fmla="*/ 58192 w 2773730"/>
              <a:gd name="connsiteY1" fmla="*/ 119631 h 284497"/>
              <a:gd name="connsiteX2" fmla="*/ 147731 w 2773730"/>
              <a:gd name="connsiteY2" fmla="*/ 20329 h 284497"/>
              <a:gd name="connsiteX3" fmla="*/ 310291 w 2773730"/>
              <a:gd name="connsiteY3" fmla="*/ 284489 h 284497"/>
              <a:gd name="connsiteX4" fmla="*/ 503331 w 2773730"/>
              <a:gd name="connsiteY4" fmla="*/ 10169 h 284497"/>
              <a:gd name="connsiteX5" fmla="*/ 686211 w 2773730"/>
              <a:gd name="connsiteY5" fmla="*/ 284489 h 284497"/>
              <a:gd name="connsiteX6" fmla="*/ 869091 w 2773730"/>
              <a:gd name="connsiteY6" fmla="*/ 20329 h 284497"/>
              <a:gd name="connsiteX7" fmla="*/ 1062131 w 2773730"/>
              <a:gd name="connsiteY7" fmla="*/ 284489 h 284497"/>
              <a:gd name="connsiteX8" fmla="*/ 1204371 w 2773730"/>
              <a:gd name="connsiteY8" fmla="*/ 20329 h 284497"/>
              <a:gd name="connsiteX9" fmla="*/ 1377091 w 2773730"/>
              <a:gd name="connsiteY9" fmla="*/ 254009 h 284497"/>
              <a:gd name="connsiteX10" fmla="*/ 1529491 w 2773730"/>
              <a:gd name="connsiteY10" fmla="*/ 30489 h 284497"/>
              <a:gd name="connsiteX11" fmla="*/ 1702211 w 2773730"/>
              <a:gd name="connsiteY11" fmla="*/ 233689 h 284497"/>
              <a:gd name="connsiteX12" fmla="*/ 1854611 w 2773730"/>
              <a:gd name="connsiteY12" fmla="*/ 20329 h 284497"/>
              <a:gd name="connsiteX13" fmla="*/ 2037491 w 2773730"/>
              <a:gd name="connsiteY13" fmla="*/ 233689 h 284497"/>
              <a:gd name="connsiteX14" fmla="*/ 2189891 w 2773730"/>
              <a:gd name="connsiteY14" fmla="*/ 9 h 284497"/>
              <a:gd name="connsiteX15" fmla="*/ 2382931 w 2773730"/>
              <a:gd name="connsiteY15" fmla="*/ 243849 h 284497"/>
              <a:gd name="connsiteX16" fmla="*/ 2555651 w 2773730"/>
              <a:gd name="connsiteY16" fmla="*/ 10169 h 284497"/>
              <a:gd name="connsiteX17" fmla="*/ 2773730 w 2773730"/>
              <a:gd name="connsiteY17" fmla="*/ 217143 h 284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773730" h="284497">
                <a:moveTo>
                  <a:pt x="0" y="241436"/>
                </a:moveTo>
                <a:cubicBezTo>
                  <a:pt x="11416" y="217602"/>
                  <a:pt x="29405" y="161964"/>
                  <a:pt x="58192" y="119631"/>
                </a:cubicBezTo>
                <a:cubicBezTo>
                  <a:pt x="86979" y="77298"/>
                  <a:pt x="105715" y="-7147"/>
                  <a:pt x="147731" y="20329"/>
                </a:cubicBezTo>
                <a:cubicBezTo>
                  <a:pt x="189747" y="47805"/>
                  <a:pt x="251024" y="286182"/>
                  <a:pt x="310291" y="284489"/>
                </a:cubicBezTo>
                <a:cubicBezTo>
                  <a:pt x="369558" y="282796"/>
                  <a:pt x="440678" y="10169"/>
                  <a:pt x="503331" y="10169"/>
                </a:cubicBezTo>
                <a:cubicBezTo>
                  <a:pt x="565984" y="10169"/>
                  <a:pt x="625251" y="282796"/>
                  <a:pt x="686211" y="284489"/>
                </a:cubicBezTo>
                <a:cubicBezTo>
                  <a:pt x="747171" y="286182"/>
                  <a:pt x="806438" y="20329"/>
                  <a:pt x="869091" y="20329"/>
                </a:cubicBezTo>
                <a:cubicBezTo>
                  <a:pt x="931744" y="20329"/>
                  <a:pt x="1006251" y="284489"/>
                  <a:pt x="1062131" y="284489"/>
                </a:cubicBezTo>
                <a:cubicBezTo>
                  <a:pt x="1118011" y="284489"/>
                  <a:pt x="1151878" y="25409"/>
                  <a:pt x="1204371" y="20329"/>
                </a:cubicBezTo>
                <a:cubicBezTo>
                  <a:pt x="1256864" y="15249"/>
                  <a:pt x="1322904" y="252316"/>
                  <a:pt x="1377091" y="254009"/>
                </a:cubicBezTo>
                <a:cubicBezTo>
                  <a:pt x="1431278" y="255702"/>
                  <a:pt x="1475304" y="33876"/>
                  <a:pt x="1529491" y="30489"/>
                </a:cubicBezTo>
                <a:cubicBezTo>
                  <a:pt x="1583678" y="27102"/>
                  <a:pt x="1648024" y="235382"/>
                  <a:pt x="1702211" y="233689"/>
                </a:cubicBezTo>
                <a:cubicBezTo>
                  <a:pt x="1756398" y="231996"/>
                  <a:pt x="1798731" y="20329"/>
                  <a:pt x="1854611" y="20329"/>
                </a:cubicBezTo>
                <a:cubicBezTo>
                  <a:pt x="1910491" y="20329"/>
                  <a:pt x="1981611" y="237076"/>
                  <a:pt x="2037491" y="233689"/>
                </a:cubicBezTo>
                <a:cubicBezTo>
                  <a:pt x="2093371" y="230302"/>
                  <a:pt x="2132318" y="-1684"/>
                  <a:pt x="2189891" y="9"/>
                </a:cubicBezTo>
                <a:cubicBezTo>
                  <a:pt x="2247464" y="1702"/>
                  <a:pt x="2321971" y="242156"/>
                  <a:pt x="2382931" y="243849"/>
                </a:cubicBezTo>
                <a:cubicBezTo>
                  <a:pt x="2443891" y="245542"/>
                  <a:pt x="2496384" y="10169"/>
                  <a:pt x="2555651" y="10169"/>
                </a:cubicBezTo>
                <a:cubicBezTo>
                  <a:pt x="2614918" y="10169"/>
                  <a:pt x="2675662" y="215674"/>
                  <a:pt x="2773730" y="21714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riangle 46">
            <a:extLst>
              <a:ext uri="{FF2B5EF4-FFF2-40B4-BE49-F238E27FC236}">
                <a16:creationId xmlns:a16="http://schemas.microsoft.com/office/drawing/2014/main" id="{A9C86590-11C7-C522-FD9F-30B00D69E58E}"/>
              </a:ext>
            </a:extLst>
          </p:cNvPr>
          <p:cNvSpPr/>
          <p:nvPr/>
        </p:nvSpPr>
        <p:spPr>
          <a:xfrm rot="7681095">
            <a:off x="11280251" y="3513218"/>
            <a:ext cx="233319" cy="239050"/>
          </a:xfrm>
          <a:prstGeom prst="triangle">
            <a:avLst>
              <a:gd name="adj" fmla="val 4176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riangle 47">
            <a:extLst>
              <a:ext uri="{FF2B5EF4-FFF2-40B4-BE49-F238E27FC236}">
                <a16:creationId xmlns:a16="http://schemas.microsoft.com/office/drawing/2014/main" id="{EB9DDF06-E091-617E-C196-E92EE121BD8D}"/>
              </a:ext>
            </a:extLst>
          </p:cNvPr>
          <p:cNvSpPr/>
          <p:nvPr/>
        </p:nvSpPr>
        <p:spPr>
          <a:xfrm rot="7681095">
            <a:off x="10550047" y="4803901"/>
            <a:ext cx="232480" cy="244219"/>
          </a:xfrm>
          <a:prstGeom prst="triangle">
            <a:avLst>
              <a:gd name="adj" fmla="val 41769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3AA9B76-B19B-7CB8-7587-397C6A1C3EC1}"/>
              </a:ext>
            </a:extLst>
          </p:cNvPr>
          <p:cNvCxnSpPr>
            <a:cxnSpLocks/>
          </p:cNvCxnSpPr>
          <p:nvPr/>
        </p:nvCxnSpPr>
        <p:spPr>
          <a:xfrm flipH="1" flipV="1">
            <a:off x="9255737" y="2850065"/>
            <a:ext cx="344936" cy="27142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7AE116F-FFDB-29C3-3EA9-2697CB42B6DA}"/>
              </a:ext>
            </a:extLst>
          </p:cNvPr>
          <p:cNvCxnSpPr>
            <a:cxnSpLocks/>
          </p:cNvCxnSpPr>
          <p:nvPr/>
        </p:nvCxnSpPr>
        <p:spPr>
          <a:xfrm>
            <a:off x="8990986" y="3435324"/>
            <a:ext cx="369195" cy="282802"/>
          </a:xfrm>
          <a:prstGeom prst="straightConnector1">
            <a:avLst/>
          </a:prstGeom>
          <a:ln w="127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4E990BC5-77AE-958E-5E85-0C05AF23A280}"/>
              </a:ext>
            </a:extLst>
          </p:cNvPr>
          <p:cNvSpPr txBox="1"/>
          <p:nvPr/>
        </p:nvSpPr>
        <p:spPr>
          <a:xfrm>
            <a:off x="10973381" y="4311588"/>
            <a:ext cx="1345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buSzPct val="98000"/>
            </a:pPr>
            <a:r>
              <a:rPr lang="en-US" b="1" dirty="0"/>
              <a:t>To Earth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AB42F21-5DA1-63A9-3C12-F3EA78A19737}"/>
              </a:ext>
            </a:extLst>
          </p:cNvPr>
          <p:cNvSpPr/>
          <p:nvPr/>
        </p:nvSpPr>
        <p:spPr>
          <a:xfrm>
            <a:off x="6253840" y="1245104"/>
            <a:ext cx="5771322" cy="5204203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8C5C117-939A-AA93-78D9-FAE43235110E}"/>
              </a:ext>
            </a:extLst>
          </p:cNvPr>
          <p:cNvSpPr txBox="1"/>
          <p:nvPr/>
        </p:nvSpPr>
        <p:spPr>
          <a:xfrm>
            <a:off x="8705350" y="46976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1A5FE765-A8B6-FF65-90E6-0FEF544996E5}"/>
              </a:ext>
            </a:extLst>
          </p:cNvPr>
          <p:cNvSpPr/>
          <p:nvPr/>
        </p:nvSpPr>
        <p:spPr>
          <a:xfrm rot="18961091">
            <a:off x="8011242" y="3155528"/>
            <a:ext cx="508134" cy="560269"/>
          </a:xfrm>
          <a:custGeom>
            <a:avLst/>
            <a:gdLst>
              <a:gd name="connsiteX0" fmla="*/ 187932 w 506021"/>
              <a:gd name="connsiteY0" fmla="*/ 568713 h 568713"/>
              <a:gd name="connsiteX1" fmla="*/ 81996 w 506021"/>
              <a:gd name="connsiteY1" fmla="*/ 468352 h 568713"/>
              <a:gd name="connsiteX2" fmla="*/ 505742 w 506021"/>
              <a:gd name="connsiteY2" fmla="*/ 284357 h 568713"/>
              <a:gd name="connsiteX3" fmla="*/ 9513 w 506021"/>
              <a:gd name="connsiteY3" fmla="*/ 200722 h 568713"/>
              <a:gd name="connsiteX4" fmla="*/ 226962 w 506021"/>
              <a:gd name="connsiteY4" fmla="*/ 0 h 568713"/>
              <a:gd name="connsiteX0" fmla="*/ 207291 w 506019"/>
              <a:gd name="connsiteY0" fmla="*/ 548653 h 548653"/>
              <a:gd name="connsiteX1" fmla="*/ 81996 w 506019"/>
              <a:gd name="connsiteY1" fmla="*/ 468352 h 548653"/>
              <a:gd name="connsiteX2" fmla="*/ 505742 w 506019"/>
              <a:gd name="connsiteY2" fmla="*/ 284357 h 548653"/>
              <a:gd name="connsiteX3" fmla="*/ 9513 w 506019"/>
              <a:gd name="connsiteY3" fmla="*/ 200722 h 548653"/>
              <a:gd name="connsiteX4" fmla="*/ 226962 w 506019"/>
              <a:gd name="connsiteY4" fmla="*/ 0 h 548653"/>
              <a:gd name="connsiteX0" fmla="*/ 207291 w 506019"/>
              <a:gd name="connsiteY0" fmla="*/ 548653 h 548653"/>
              <a:gd name="connsiteX1" fmla="*/ 81996 w 506019"/>
              <a:gd name="connsiteY1" fmla="*/ 468352 h 548653"/>
              <a:gd name="connsiteX2" fmla="*/ 505742 w 506019"/>
              <a:gd name="connsiteY2" fmla="*/ 284357 h 548653"/>
              <a:gd name="connsiteX3" fmla="*/ 9513 w 506019"/>
              <a:gd name="connsiteY3" fmla="*/ 200722 h 548653"/>
              <a:gd name="connsiteX4" fmla="*/ 226962 w 506019"/>
              <a:gd name="connsiteY4" fmla="*/ 0 h 548653"/>
              <a:gd name="connsiteX0" fmla="*/ 207291 w 505865"/>
              <a:gd name="connsiteY0" fmla="*/ 548653 h 548653"/>
              <a:gd name="connsiteX1" fmla="*/ 58904 w 505865"/>
              <a:gd name="connsiteY1" fmla="*/ 500309 h 548653"/>
              <a:gd name="connsiteX2" fmla="*/ 505742 w 505865"/>
              <a:gd name="connsiteY2" fmla="*/ 284357 h 548653"/>
              <a:gd name="connsiteX3" fmla="*/ 9513 w 505865"/>
              <a:gd name="connsiteY3" fmla="*/ 200722 h 548653"/>
              <a:gd name="connsiteX4" fmla="*/ 226962 w 505865"/>
              <a:gd name="connsiteY4" fmla="*/ 0 h 548653"/>
              <a:gd name="connsiteX0" fmla="*/ 219327 w 505865"/>
              <a:gd name="connsiteY0" fmla="*/ 560269 h 560269"/>
              <a:gd name="connsiteX1" fmla="*/ 58904 w 505865"/>
              <a:gd name="connsiteY1" fmla="*/ 500309 h 560269"/>
              <a:gd name="connsiteX2" fmla="*/ 505742 w 505865"/>
              <a:gd name="connsiteY2" fmla="*/ 284357 h 560269"/>
              <a:gd name="connsiteX3" fmla="*/ 9513 w 505865"/>
              <a:gd name="connsiteY3" fmla="*/ 200722 h 560269"/>
              <a:gd name="connsiteX4" fmla="*/ 226962 w 505865"/>
              <a:gd name="connsiteY4" fmla="*/ 0 h 560269"/>
              <a:gd name="connsiteX0" fmla="*/ 219327 w 506259"/>
              <a:gd name="connsiteY0" fmla="*/ 560269 h 560269"/>
              <a:gd name="connsiteX1" fmla="*/ 106487 w 506259"/>
              <a:gd name="connsiteY1" fmla="*/ 515236 h 560269"/>
              <a:gd name="connsiteX2" fmla="*/ 505742 w 506259"/>
              <a:gd name="connsiteY2" fmla="*/ 284357 h 560269"/>
              <a:gd name="connsiteX3" fmla="*/ 9513 w 506259"/>
              <a:gd name="connsiteY3" fmla="*/ 200722 h 560269"/>
              <a:gd name="connsiteX4" fmla="*/ 226962 w 506259"/>
              <a:gd name="connsiteY4" fmla="*/ 0 h 560269"/>
              <a:gd name="connsiteX0" fmla="*/ 219327 w 507498"/>
              <a:gd name="connsiteY0" fmla="*/ 560269 h 560269"/>
              <a:gd name="connsiteX1" fmla="*/ 176040 w 507498"/>
              <a:gd name="connsiteY1" fmla="*/ 435136 h 560269"/>
              <a:gd name="connsiteX2" fmla="*/ 505742 w 507498"/>
              <a:gd name="connsiteY2" fmla="*/ 284357 h 560269"/>
              <a:gd name="connsiteX3" fmla="*/ 9513 w 507498"/>
              <a:gd name="connsiteY3" fmla="*/ 200722 h 560269"/>
              <a:gd name="connsiteX4" fmla="*/ 226962 w 507498"/>
              <a:gd name="connsiteY4" fmla="*/ 0 h 560269"/>
              <a:gd name="connsiteX0" fmla="*/ 219327 w 507650"/>
              <a:gd name="connsiteY0" fmla="*/ 560269 h 560269"/>
              <a:gd name="connsiteX1" fmla="*/ 176040 w 507650"/>
              <a:gd name="connsiteY1" fmla="*/ 435136 h 560269"/>
              <a:gd name="connsiteX2" fmla="*/ 505742 w 507650"/>
              <a:gd name="connsiteY2" fmla="*/ 284357 h 560269"/>
              <a:gd name="connsiteX3" fmla="*/ 9513 w 507650"/>
              <a:gd name="connsiteY3" fmla="*/ 200722 h 560269"/>
              <a:gd name="connsiteX4" fmla="*/ 226962 w 507650"/>
              <a:gd name="connsiteY4" fmla="*/ 0 h 560269"/>
              <a:gd name="connsiteX0" fmla="*/ 219327 w 507757"/>
              <a:gd name="connsiteY0" fmla="*/ 560269 h 560269"/>
              <a:gd name="connsiteX1" fmla="*/ 176040 w 507757"/>
              <a:gd name="connsiteY1" fmla="*/ 435136 h 560269"/>
              <a:gd name="connsiteX2" fmla="*/ 505742 w 507757"/>
              <a:gd name="connsiteY2" fmla="*/ 284357 h 560269"/>
              <a:gd name="connsiteX3" fmla="*/ 9513 w 507757"/>
              <a:gd name="connsiteY3" fmla="*/ 200722 h 560269"/>
              <a:gd name="connsiteX4" fmla="*/ 226962 w 507757"/>
              <a:gd name="connsiteY4" fmla="*/ 0 h 560269"/>
              <a:gd name="connsiteX0" fmla="*/ 219327 w 508134"/>
              <a:gd name="connsiteY0" fmla="*/ 560269 h 560269"/>
              <a:gd name="connsiteX1" fmla="*/ 188216 w 508134"/>
              <a:gd name="connsiteY1" fmla="*/ 454634 h 560269"/>
              <a:gd name="connsiteX2" fmla="*/ 505742 w 508134"/>
              <a:gd name="connsiteY2" fmla="*/ 284357 h 560269"/>
              <a:gd name="connsiteX3" fmla="*/ 9513 w 508134"/>
              <a:gd name="connsiteY3" fmla="*/ 200722 h 560269"/>
              <a:gd name="connsiteX4" fmla="*/ 226962 w 508134"/>
              <a:gd name="connsiteY4" fmla="*/ 0 h 560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34" h="560269">
                <a:moveTo>
                  <a:pt x="219327" y="560269"/>
                </a:moveTo>
                <a:cubicBezTo>
                  <a:pt x="92853" y="550393"/>
                  <a:pt x="97329" y="513216"/>
                  <a:pt x="188216" y="454634"/>
                </a:cubicBezTo>
                <a:cubicBezTo>
                  <a:pt x="279103" y="396052"/>
                  <a:pt x="535526" y="326676"/>
                  <a:pt x="505742" y="284357"/>
                </a:cubicBezTo>
                <a:cubicBezTo>
                  <a:pt x="475958" y="242038"/>
                  <a:pt x="55976" y="248115"/>
                  <a:pt x="9513" y="200722"/>
                </a:cubicBezTo>
                <a:cubicBezTo>
                  <a:pt x="-36950" y="153329"/>
                  <a:pt x="95006" y="76664"/>
                  <a:pt x="226962" y="0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2" descr="This artist’s rendering shows the super-Earth 55 Cancri e in front of its parent star. The planet is essentially a heat-seeking fireball, orbiting extremely close to its star. It circles in just 18 hours, compared to Earth’s leisurely 365-day journey around the sun. ">
            <a:extLst>
              <a:ext uri="{FF2B5EF4-FFF2-40B4-BE49-F238E27FC236}">
                <a16:creationId xmlns:a16="http://schemas.microsoft.com/office/drawing/2014/main" id="{2E7F9D74-1B7D-B53E-796D-287ED1854F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1444" y1="51500" x2="74000" y2="63833"/>
                        <a14:foregroundMark x1="74000" y1="63833" x2="72889" y2="71167"/>
                        <a14:foregroundMark x1="72889" y1="71167" x2="72667" y2="71333"/>
                        <a14:foregroundMark x1="73444" y1="49000" x2="77556" y2="62000"/>
                        <a14:foregroundMark x1="77889" y1="59667" x2="79111" y2="61167"/>
                        <a14:foregroundMark x1="50778" y1="75333" x2="56889" y2="78833"/>
                        <a14:foregroundMark x1="56889" y1="78833" x2="63889" y2="79667"/>
                        <a14:foregroundMark x1="63889" y1="79667" x2="69778" y2="78833"/>
                        <a14:foregroundMark x1="69778" y1="78833" x2="70000" y2="78667"/>
                        <a14:foregroundMark x1="76667" y1="75333" x2="66444" y2="82000"/>
                        <a14:foregroundMark x1="66444" y1="82000" x2="69111" y2="82500"/>
                        <a14:foregroundMark x1="59556" y1="83000" x2="64333" y2="84000"/>
                        <a14:foregroundMark x1="64333" y1="84000" x2="68889" y2="83833"/>
                        <a14:foregroundMark x1="68889" y1="83833" x2="73333" y2="80833"/>
                        <a14:foregroundMark x1="73333" y1="80833" x2="74333" y2="78000"/>
                        <a14:foregroundMark x1="58444" y1="84000" x2="61111" y2="85000"/>
                        <a14:foregroundMark x1="78889" y1="57000" x2="78889" y2="67000"/>
                        <a14:foregroundMark x1="79111" y1="60000" x2="79333" y2="64333"/>
                        <a14:foregroundMark x1="77000" y1="75333" x2="79000" y2="68833"/>
                        <a14:foregroundMark x1="79000" y1="68833" x2="79111" y2="67000"/>
                        <a14:foregroundMark x1="78444" y1="56667" x2="79778" y2="68667"/>
                        <a14:foregroundMark x1="79111" y1="56333" x2="79889" y2="62167"/>
                        <a14:foregroundMark x1="79556" y1="68333" x2="80444" y2="62500"/>
                        <a14:foregroundMark x1="66222" y1="85167" x2="62222" y2="85167"/>
                        <a14:foregroundMark x1="79111" y1="68167" x2="78000" y2="73833"/>
                        <a14:foregroundMark x1="59333" y1="82833" x2="59556" y2="85833"/>
                        <a14:foregroundMark x1="73444" y1="82167" x2="69333" y2="86167"/>
                        <a14:foregroundMark x1="69333" y1="86167" x2="67778" y2="86833"/>
                        <a14:foregroundMark x1="76333" y1="78500" x2="70889" y2="84500"/>
                        <a14:foregroundMark x1="59222" y1="86000" x2="59222" y2="86167"/>
                        <a14:foregroundMark x1="74444" y1="73667" x2="73556" y2="75333"/>
                        <a14:foregroundMark x1="76556" y1="70333" x2="73111" y2="76500"/>
                        <a14:foregroundMark x1="73111" y1="76500" x2="73333" y2="76333"/>
                        <a14:foregroundMark x1="78000" y1="69500" x2="77333" y2="72833"/>
                        <a14:foregroundMark x1="77000" y1="48333" x2="79667" y2="55000"/>
                        <a14:foregroundMark x1="79667" y1="55000" x2="80778" y2="62333"/>
                        <a14:foregroundMark x1="80778" y1="62333" x2="80556" y2="69667"/>
                        <a14:foregroundMark x1="80556" y1="69667" x2="78333" y2="76000"/>
                        <a14:foregroundMark x1="78333" y1="76000" x2="75000" y2="81333"/>
                        <a14:foregroundMark x1="75000" y1="81333" x2="71000" y2="85000"/>
                        <a14:foregroundMark x1="71000" y1="85000" x2="60889" y2="86833"/>
                        <a14:foregroundMark x1="60889" y1="86833" x2="56556" y2="85333"/>
                        <a14:foregroundMark x1="78333" y1="58000" x2="78333" y2="62500"/>
                        <a14:backgroundMark x1="28889" y1="31167" x2="21889" y2="44667"/>
                        <a14:backgroundMark x1="52556" y1="11000" x2="71889" y2="26167"/>
                        <a14:backgroundMark x1="26222" y1="43333" x2="26111" y2="8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51" t="36164" r="18891" b="12051"/>
          <a:stretch/>
        </p:blipFill>
        <p:spPr bwMode="auto">
          <a:xfrm>
            <a:off x="10149845" y="3496084"/>
            <a:ext cx="790045" cy="76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A4D0F44-AD62-B578-5E6D-9E580170D2D9}"/>
                  </a:ext>
                </a:extLst>
              </p:cNvPr>
              <p:cNvSpPr txBox="1"/>
              <p:nvPr/>
            </p:nvSpPr>
            <p:spPr>
              <a:xfrm>
                <a:off x="6168269" y="1230727"/>
                <a:ext cx="189882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+20%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A4D0F44-AD62-B578-5E6D-9E580170D2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8269" y="1230727"/>
                <a:ext cx="1898821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01B33423-8436-E5E3-6000-2C383D8B1CFB}"/>
              </a:ext>
            </a:extLst>
          </p:cNvPr>
          <p:cNvSpPr txBox="1"/>
          <p:nvPr/>
        </p:nvSpPr>
        <p:spPr>
          <a:xfrm>
            <a:off x="6168269" y="801452"/>
            <a:ext cx="3312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  <a:buSzPct val="98000"/>
            </a:pPr>
            <a:r>
              <a:rPr lang="en-US" dirty="0">
                <a:solidFill>
                  <a:srgbClr val="00206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Radial Velocity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6E8CD0-0D72-C5DC-8FF1-305F74B8C687}"/>
              </a:ext>
            </a:extLst>
          </p:cNvPr>
          <p:cNvSpPr txBox="1"/>
          <p:nvPr/>
        </p:nvSpPr>
        <p:spPr>
          <a:xfrm>
            <a:off x="170198" y="818399"/>
            <a:ext cx="3312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  <a:buSzPct val="98000"/>
            </a:pPr>
            <a:r>
              <a:rPr lang="en-US" dirty="0">
                <a:solidFill>
                  <a:srgbClr val="00206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Transit photometry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75EB1F-1A2B-6AE1-CDF1-3D998C3C2673}"/>
              </a:ext>
            </a:extLst>
          </p:cNvPr>
          <p:cNvSpPr/>
          <p:nvPr/>
        </p:nvSpPr>
        <p:spPr>
          <a:xfrm>
            <a:off x="229959" y="1240942"/>
            <a:ext cx="5845628" cy="5204203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290BD31-D442-B62E-DF62-102181D73B47}"/>
                  </a:ext>
                </a:extLst>
              </p:cNvPr>
              <p:cNvSpPr txBox="1"/>
              <p:nvPr/>
            </p:nvSpPr>
            <p:spPr>
              <a:xfrm>
                <a:off x="166768" y="1240942"/>
                <a:ext cx="189882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+20%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290BD31-D442-B62E-DF62-102181D73B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768" y="1240942"/>
                <a:ext cx="1898821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F019275-CD6D-692F-0995-61679BE5FC09}"/>
              </a:ext>
            </a:extLst>
          </p:cNvPr>
          <p:cNvCxnSpPr/>
          <p:nvPr/>
        </p:nvCxnSpPr>
        <p:spPr>
          <a:xfrm flipH="1">
            <a:off x="604100" y="5027888"/>
            <a:ext cx="172611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9C3C95-E8BF-3040-33C7-1C7785FAAFD1}"/>
              </a:ext>
            </a:extLst>
          </p:cNvPr>
          <p:cNvCxnSpPr/>
          <p:nvPr/>
        </p:nvCxnSpPr>
        <p:spPr>
          <a:xfrm flipH="1">
            <a:off x="4048429" y="5028033"/>
            <a:ext cx="172611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3">
            <a:extLst>
              <a:ext uri="{FF2B5EF4-FFF2-40B4-BE49-F238E27FC236}">
                <a16:creationId xmlns:a16="http://schemas.microsoft.com/office/drawing/2014/main" id="{0611F530-476F-D6E8-12B9-145C150F5762}"/>
              </a:ext>
            </a:extLst>
          </p:cNvPr>
          <p:cNvSpPr/>
          <p:nvPr/>
        </p:nvSpPr>
        <p:spPr>
          <a:xfrm>
            <a:off x="3232732" y="5025366"/>
            <a:ext cx="826576" cy="919639"/>
          </a:xfrm>
          <a:custGeom>
            <a:avLst/>
            <a:gdLst>
              <a:gd name="connsiteX0" fmla="*/ 0 w 826576"/>
              <a:gd name="connsiteY0" fmla="*/ 919566 h 919639"/>
              <a:gd name="connsiteX1" fmla="*/ 439118 w 826576"/>
              <a:gd name="connsiteY1" fmla="*/ 862739 h 919639"/>
              <a:gd name="connsiteX2" fmla="*/ 681925 w 826576"/>
              <a:gd name="connsiteY2" fmla="*/ 573438 h 919639"/>
              <a:gd name="connsiteX3" fmla="*/ 743918 w 826576"/>
              <a:gd name="connsiteY3" fmla="*/ 242807 h 919639"/>
              <a:gd name="connsiteX4" fmla="*/ 774915 w 826576"/>
              <a:gd name="connsiteY4" fmla="*/ 61994 h 919639"/>
              <a:gd name="connsiteX5" fmla="*/ 826576 w 826576"/>
              <a:gd name="connsiteY5" fmla="*/ 0 h 919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6576" h="919639">
                <a:moveTo>
                  <a:pt x="0" y="919566"/>
                </a:moveTo>
                <a:cubicBezTo>
                  <a:pt x="162732" y="919996"/>
                  <a:pt x="325464" y="920427"/>
                  <a:pt x="439118" y="862739"/>
                </a:cubicBezTo>
                <a:cubicBezTo>
                  <a:pt x="552772" y="805051"/>
                  <a:pt x="631125" y="676760"/>
                  <a:pt x="681925" y="573438"/>
                </a:cubicBezTo>
                <a:cubicBezTo>
                  <a:pt x="732725" y="470116"/>
                  <a:pt x="728420" y="328048"/>
                  <a:pt x="743918" y="242807"/>
                </a:cubicBezTo>
                <a:cubicBezTo>
                  <a:pt x="759416" y="157566"/>
                  <a:pt x="761139" y="102462"/>
                  <a:pt x="774915" y="61994"/>
                </a:cubicBezTo>
                <a:cubicBezTo>
                  <a:pt x="788691" y="21526"/>
                  <a:pt x="807633" y="10763"/>
                  <a:pt x="826576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9D76F12F-E527-C2B1-E391-8EE9CEC9E5ED}"/>
              </a:ext>
            </a:extLst>
          </p:cNvPr>
          <p:cNvSpPr/>
          <p:nvPr/>
        </p:nvSpPr>
        <p:spPr>
          <a:xfrm flipH="1">
            <a:off x="2322924" y="5025367"/>
            <a:ext cx="909808" cy="919639"/>
          </a:xfrm>
          <a:custGeom>
            <a:avLst/>
            <a:gdLst>
              <a:gd name="connsiteX0" fmla="*/ 0 w 826576"/>
              <a:gd name="connsiteY0" fmla="*/ 919566 h 919639"/>
              <a:gd name="connsiteX1" fmla="*/ 439118 w 826576"/>
              <a:gd name="connsiteY1" fmla="*/ 862739 h 919639"/>
              <a:gd name="connsiteX2" fmla="*/ 681925 w 826576"/>
              <a:gd name="connsiteY2" fmla="*/ 573438 h 919639"/>
              <a:gd name="connsiteX3" fmla="*/ 743918 w 826576"/>
              <a:gd name="connsiteY3" fmla="*/ 242807 h 919639"/>
              <a:gd name="connsiteX4" fmla="*/ 774915 w 826576"/>
              <a:gd name="connsiteY4" fmla="*/ 61994 h 919639"/>
              <a:gd name="connsiteX5" fmla="*/ 826576 w 826576"/>
              <a:gd name="connsiteY5" fmla="*/ 0 h 919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6576" h="919639">
                <a:moveTo>
                  <a:pt x="0" y="919566"/>
                </a:moveTo>
                <a:cubicBezTo>
                  <a:pt x="162732" y="919996"/>
                  <a:pt x="325464" y="920427"/>
                  <a:pt x="439118" y="862739"/>
                </a:cubicBezTo>
                <a:cubicBezTo>
                  <a:pt x="552772" y="805051"/>
                  <a:pt x="631125" y="676760"/>
                  <a:pt x="681925" y="573438"/>
                </a:cubicBezTo>
                <a:cubicBezTo>
                  <a:pt x="732725" y="470116"/>
                  <a:pt x="728420" y="328048"/>
                  <a:pt x="743918" y="242807"/>
                </a:cubicBezTo>
                <a:cubicBezTo>
                  <a:pt x="759416" y="157566"/>
                  <a:pt x="761139" y="102462"/>
                  <a:pt x="774915" y="61994"/>
                </a:cubicBezTo>
                <a:cubicBezTo>
                  <a:pt x="788691" y="21526"/>
                  <a:pt x="807633" y="10763"/>
                  <a:pt x="826576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364845-8BBC-C137-9D05-538C50168BA1}"/>
                  </a:ext>
                </a:extLst>
              </p:cNvPr>
              <p:cNvSpPr txBox="1"/>
              <p:nvPr/>
            </p:nvSpPr>
            <p:spPr>
              <a:xfrm>
                <a:off x="3166023" y="5261546"/>
                <a:ext cx="3308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chemeClr val="accent6">
                      <a:lumMod val="75000"/>
                    </a:schemeClr>
                  </a:buClr>
                  <a:buSzPct val="98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GB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𝑭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364845-8BBC-C137-9D05-538C50168B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6023" y="5261546"/>
                <a:ext cx="330827" cy="369332"/>
              </a:xfrm>
              <a:prstGeom prst="rect">
                <a:avLst/>
              </a:prstGeom>
              <a:blipFill>
                <a:blip r:embed="rId6"/>
                <a:stretch>
                  <a:fillRect r="-3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71E3484-E825-7682-493D-98ED496CB1FC}"/>
              </a:ext>
            </a:extLst>
          </p:cNvPr>
          <p:cNvCxnSpPr>
            <a:cxnSpLocks/>
          </p:cNvCxnSpPr>
          <p:nvPr/>
        </p:nvCxnSpPr>
        <p:spPr>
          <a:xfrm>
            <a:off x="3181430" y="5017701"/>
            <a:ext cx="0" cy="89926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1C75F5C5-1E71-A7F6-A47E-DDB826BCB3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54" b="94423" l="10000" r="90000">
                        <a14:foregroundMark x1="37657" y1="8947" x2="50195" y2="3521"/>
                        <a14:foregroundMark x1="55000" y1="92500" x2="37222" y2="89423"/>
                        <a14:foregroundMark x1="37222" y1="89423" x2="45222" y2="94615"/>
                        <a14:foregroundMark x1="45222" y1="94615" x2="53556" y2="95192"/>
                        <a14:foregroundMark x1="53556" y1="95192" x2="61778" y2="91346"/>
                        <a14:foregroundMark x1="61778" y1="91346" x2="44333" y2="90962"/>
                        <a14:foregroundMark x1="44333" y1="90962" x2="52667" y2="94423"/>
                        <a14:foregroundMark x1="52667" y1="94423" x2="46889" y2="90769"/>
                        <a14:backgroundMark x1="65444" y1="10192" x2="57889" y2="3846"/>
                        <a14:backgroundMark x1="57889" y1="3846" x2="49778" y2="2308"/>
                        <a14:backgroundMark x1="36778" y1="7500" x2="35222" y2="9423"/>
                      </a14:backgroundRemoval>
                    </a14:imgEffect>
                  </a14:imgLayer>
                </a14:imgProps>
              </a:ext>
            </a:extLst>
          </a:blip>
          <a:srcRect l="22337" r="22662"/>
          <a:stretch/>
        </p:blipFill>
        <p:spPr>
          <a:xfrm>
            <a:off x="1918722" y="1742051"/>
            <a:ext cx="2587600" cy="2718287"/>
          </a:xfrm>
          <a:prstGeom prst="rect">
            <a:avLst/>
          </a:prstGeom>
        </p:spPr>
      </p:pic>
      <p:sp>
        <p:nvSpPr>
          <p:cNvPr id="19" name="Freeform 18">
            <a:extLst>
              <a:ext uri="{FF2B5EF4-FFF2-40B4-BE49-F238E27FC236}">
                <a16:creationId xmlns:a16="http://schemas.microsoft.com/office/drawing/2014/main" id="{E6FA2F06-E218-EF39-1A2A-FE1C96D7A2F9}"/>
              </a:ext>
            </a:extLst>
          </p:cNvPr>
          <p:cNvSpPr/>
          <p:nvPr/>
        </p:nvSpPr>
        <p:spPr>
          <a:xfrm>
            <a:off x="639297" y="3601416"/>
            <a:ext cx="5140411" cy="296562"/>
          </a:xfrm>
          <a:custGeom>
            <a:avLst/>
            <a:gdLst>
              <a:gd name="connsiteX0" fmla="*/ 0 w 5140411"/>
              <a:gd name="connsiteY0" fmla="*/ 32951 h 486128"/>
              <a:gd name="connsiteX1" fmla="*/ 2545492 w 5140411"/>
              <a:gd name="connsiteY1" fmla="*/ 486032 h 486128"/>
              <a:gd name="connsiteX2" fmla="*/ 5140411 w 5140411"/>
              <a:gd name="connsiteY2" fmla="*/ 0 h 486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40411" h="486128">
                <a:moveTo>
                  <a:pt x="0" y="32951"/>
                </a:moveTo>
                <a:cubicBezTo>
                  <a:pt x="844378" y="262237"/>
                  <a:pt x="1688757" y="491524"/>
                  <a:pt x="2545492" y="486032"/>
                </a:cubicBezTo>
                <a:cubicBezTo>
                  <a:pt x="3402227" y="480540"/>
                  <a:pt x="4271319" y="240270"/>
                  <a:pt x="5140411" y="0"/>
                </a:cubicBezTo>
              </a:path>
            </a:pathLst>
          </a:custGeom>
          <a:ln w="19050">
            <a:solidFill>
              <a:schemeClr val="bg2">
                <a:lumMod val="10000"/>
              </a:schemeClr>
            </a:solidFill>
            <a:prstDash val="sys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11E2841-F575-F57E-E6A5-9FC09044EA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5589" y="3335804"/>
            <a:ext cx="1014477" cy="10144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B87DC08-F033-DCBF-6028-30831E0851B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54" b="94423" l="10000" r="90000">
                        <a14:foregroundMark x1="37657" y1="8947" x2="50195" y2="3521"/>
                        <a14:foregroundMark x1="55000" y1="92500" x2="37222" y2="89423"/>
                        <a14:foregroundMark x1="37222" y1="89423" x2="45222" y2="94615"/>
                        <a14:foregroundMark x1="45222" y1="94615" x2="53556" y2="95192"/>
                        <a14:foregroundMark x1="53556" y1="95192" x2="61778" y2="91346"/>
                        <a14:foregroundMark x1="61778" y1="91346" x2="44333" y2="90962"/>
                        <a14:foregroundMark x1="44333" y1="90962" x2="52667" y2="94423"/>
                        <a14:foregroundMark x1="52667" y1="94423" x2="46889" y2="90769"/>
                        <a14:backgroundMark x1="65444" y1="10192" x2="57889" y2="3846"/>
                        <a14:backgroundMark x1="57889" y1="3846" x2="49778" y2="2308"/>
                        <a14:backgroundMark x1="36778" y1="7500" x2="35222" y2="9423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2337" r="22662"/>
          <a:stretch/>
        </p:blipFill>
        <p:spPr>
          <a:xfrm rot="1577198">
            <a:off x="7426651" y="1678913"/>
            <a:ext cx="1595043" cy="16756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831AC38-BEE3-0F55-FF8B-28B4C36ACAFA}"/>
              </a:ext>
            </a:extLst>
          </p:cNvPr>
          <p:cNvSpPr txBox="1"/>
          <p:nvPr/>
        </p:nvSpPr>
        <p:spPr>
          <a:xfrm>
            <a:off x="9477678" y="6534257"/>
            <a:ext cx="3044055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cs typeface="Calibri"/>
              </a:rPr>
              <a:t>Image courtesy Angharad Weeks</a:t>
            </a:r>
          </a:p>
        </p:txBody>
      </p:sp>
    </p:spTree>
    <p:extLst>
      <p:ext uri="{BB962C8B-B14F-4D97-AF65-F5344CB8AC3E}">
        <p14:creationId xmlns:p14="http://schemas.microsoft.com/office/powerpoint/2010/main" val="10375133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BC3CB-4270-AAAD-207A-CB0394428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899999"/>
            <a:ext cx="10757416" cy="1368000"/>
          </a:xfrm>
        </p:spPr>
        <p:txBody>
          <a:bodyPr/>
          <a:lstStyle/>
          <a:p>
            <a:r>
              <a:rPr lang="en-US" dirty="0">
                <a:ea typeface="+mj-lt"/>
                <a:cs typeface="+mj-lt"/>
              </a:rPr>
              <a:t>Homogeneous stellar </a:t>
            </a:r>
            <a:r>
              <a:rPr lang="en-US" dirty="0" err="1">
                <a:ea typeface="+mj-lt"/>
                <a:cs typeface="+mj-lt"/>
              </a:rPr>
              <a:t>characterisation</a:t>
            </a:r>
            <a:endParaRPr lang="en-US" dirty="0">
              <a:ea typeface="+mj-lt"/>
              <a:cs typeface="+mj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2AA4A6-6773-1AA1-02A0-B117B197118E}"/>
              </a:ext>
            </a:extLst>
          </p:cNvPr>
          <p:cNvSpPr txBox="1"/>
          <p:nvPr/>
        </p:nvSpPr>
        <p:spPr>
          <a:xfrm>
            <a:off x="509036" y="6343917"/>
            <a:ext cx="493847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cs typeface="Calibri"/>
              </a:rPr>
              <a:t>Weeks et al. 2025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A13FF81-2488-3609-74B0-5C7C0B2599D5}"/>
              </a:ext>
            </a:extLst>
          </p:cNvPr>
          <p:cNvGrpSpPr/>
          <p:nvPr/>
        </p:nvGrpSpPr>
        <p:grpSpPr>
          <a:xfrm>
            <a:off x="904214" y="1665634"/>
            <a:ext cx="10943748" cy="4725773"/>
            <a:chOff x="118999" y="811105"/>
            <a:chExt cx="13303489" cy="57441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49D5D16-9DBD-81BD-CF46-362220415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8088" y="1461396"/>
              <a:ext cx="11489685" cy="459587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D59F882-2B1B-0C8C-C3D3-AE9B5734D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999" y="1350748"/>
              <a:ext cx="11558775" cy="4623510"/>
            </a:xfrm>
            <a:prstGeom prst="rect">
              <a:avLst/>
            </a:prstGeom>
          </p:spPr>
        </p:pic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37735475-8B6C-3960-FCDC-A3D4F35E523D}"/>
                </a:ext>
              </a:extLst>
            </p:cNvPr>
            <p:cNvSpPr txBox="1"/>
            <p:nvPr/>
          </p:nvSpPr>
          <p:spPr>
            <a:xfrm>
              <a:off x="3342208" y="811105"/>
              <a:ext cx="21806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‘Sub-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</a:rPr>
                <a:t>Neptunes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’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CAC84F8-7CE9-2DBC-70C0-02012788B007}"/>
                </a:ext>
              </a:extLst>
            </p:cNvPr>
            <p:cNvCxnSpPr>
              <a:cxnSpLocks/>
            </p:cNvCxnSpPr>
            <p:nvPr/>
          </p:nvCxnSpPr>
          <p:spPr>
            <a:xfrm>
              <a:off x="5412975" y="1298649"/>
              <a:ext cx="0" cy="112182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4451345-1EBE-0AD3-E3C3-0A81D67542FA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1101693"/>
              <a:ext cx="3680178" cy="93030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8E2F29C7-3F69-015F-7E92-47561AA408B6}"/>
                </a:ext>
              </a:extLst>
            </p:cNvPr>
            <p:cNvSpPr txBox="1"/>
            <p:nvPr/>
          </p:nvSpPr>
          <p:spPr>
            <a:xfrm rot="20396469">
              <a:off x="10260791" y="2861392"/>
              <a:ext cx="312321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chemeClr val="accent4">
                      <a:lumMod val="50000"/>
                    </a:schemeClr>
                  </a:solidFill>
                </a:rPr>
                <a:t>Earth Composition</a:t>
              </a:r>
            </a:p>
          </p:txBody>
        </p:sp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1E5DE8FB-6947-F5BD-99B7-0FA5B7F3A455}"/>
                </a:ext>
              </a:extLst>
            </p:cNvPr>
            <p:cNvSpPr txBox="1"/>
            <p:nvPr/>
          </p:nvSpPr>
          <p:spPr>
            <a:xfrm rot="20598146">
              <a:off x="10815365" y="3491625"/>
              <a:ext cx="195268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chemeClr val="accent4">
                      <a:lumMod val="50000"/>
                    </a:schemeClr>
                  </a:solidFill>
                </a:rPr>
                <a:t>100% Iron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32BEC3C9-3107-DF89-8280-94D8F4EB5E6B}"/>
                </a:ext>
              </a:extLst>
            </p:cNvPr>
            <p:cNvSpPr txBox="1"/>
            <p:nvPr/>
          </p:nvSpPr>
          <p:spPr>
            <a:xfrm rot="3431562">
              <a:off x="6525514" y="2904534"/>
              <a:ext cx="312321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</a:rPr>
                <a:t>Rocky Core</a:t>
              </a: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7E721D73-2516-6C51-D7F1-DDA3F80D1501}"/>
                </a:ext>
              </a:extLst>
            </p:cNvPr>
            <p:cNvSpPr txBox="1"/>
            <p:nvPr/>
          </p:nvSpPr>
          <p:spPr>
            <a:xfrm rot="2785108">
              <a:off x="6969364" y="2531057"/>
              <a:ext cx="312321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</a:rPr>
                <a:t>Water rich core</a:t>
              </a:r>
            </a:p>
          </p:txBody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9A037BA5-15A6-FB05-6851-9631D5354C29}"/>
                </a:ext>
              </a:extLst>
            </p:cNvPr>
            <p:cNvSpPr txBox="1"/>
            <p:nvPr/>
          </p:nvSpPr>
          <p:spPr>
            <a:xfrm rot="20793062">
              <a:off x="10299278" y="2142013"/>
              <a:ext cx="312321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</a:rPr>
                <a:t>2% H2 envelopes</a:t>
              </a:r>
            </a:p>
          </p:txBody>
        </p:sp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id="{9144E8EF-6CB2-2B1B-4413-FDEB80E509DF}"/>
                </a:ext>
              </a:extLst>
            </p:cNvPr>
            <p:cNvSpPr txBox="1"/>
            <p:nvPr/>
          </p:nvSpPr>
          <p:spPr>
            <a:xfrm>
              <a:off x="7914814" y="6093613"/>
              <a:ext cx="19354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solidFill>
                    <a:srgbClr val="C00000"/>
                  </a:solidFill>
                </a:rPr>
                <a:t>‘Super-Earths’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ECB1DCF-52D0-4473-4D50-3F248800D5D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12929" y="4520888"/>
              <a:ext cx="5244183" cy="163210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86DBCE6-1282-4192-B8F5-D9A1131D08B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26483" y="4809506"/>
              <a:ext cx="130629" cy="136452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A person taking a selfie&#10;&#10;Description automatically generated">
            <a:extLst>
              <a:ext uri="{FF2B5EF4-FFF2-40B4-BE49-F238E27FC236}">
                <a16:creationId xmlns:a16="http://schemas.microsoft.com/office/drawing/2014/main" id="{DFE27570-4FC4-2294-57B7-178B047CA3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3" r="303"/>
          <a:stretch>
            <a:fillRect/>
          </a:stretch>
        </p:blipFill>
        <p:spPr>
          <a:xfrm>
            <a:off x="10936814" y="5647693"/>
            <a:ext cx="1123951" cy="11400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990387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BC3CB-4270-AAAD-207A-CB0394428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899999"/>
            <a:ext cx="10757416" cy="1368000"/>
          </a:xfrm>
        </p:spPr>
        <p:txBody>
          <a:bodyPr/>
          <a:lstStyle/>
          <a:p>
            <a:r>
              <a:rPr lang="en-US" dirty="0">
                <a:ea typeface="+mj-lt"/>
                <a:cs typeface="+mj-lt"/>
              </a:rPr>
              <a:t>Homogeneous stellar </a:t>
            </a:r>
            <a:r>
              <a:rPr lang="en-US" dirty="0" err="1">
                <a:ea typeface="+mj-lt"/>
                <a:cs typeface="+mj-lt"/>
              </a:rPr>
              <a:t>characterisation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2AA4A6-6773-1AA1-02A0-B117B197118E}"/>
              </a:ext>
            </a:extLst>
          </p:cNvPr>
          <p:cNvSpPr txBox="1"/>
          <p:nvPr/>
        </p:nvSpPr>
        <p:spPr>
          <a:xfrm>
            <a:off x="509036" y="6343917"/>
            <a:ext cx="493847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cs typeface="Calibri"/>
              </a:rPr>
              <a:t>Weeks et al. 2025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A13FF81-2488-3609-74B0-5C7C0B2599D5}"/>
              </a:ext>
            </a:extLst>
          </p:cNvPr>
          <p:cNvGrpSpPr/>
          <p:nvPr/>
        </p:nvGrpSpPr>
        <p:grpSpPr>
          <a:xfrm>
            <a:off x="904214" y="1665634"/>
            <a:ext cx="11763293" cy="4725773"/>
            <a:chOff x="118999" y="811105"/>
            <a:chExt cx="14299748" cy="57441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49D5D16-9DBD-81BD-CF46-362220415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8088" y="1461396"/>
              <a:ext cx="11489685" cy="459587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D59F882-2B1B-0C8C-C3D3-AE9B5734D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999" y="1350748"/>
              <a:ext cx="11558775" cy="4623510"/>
            </a:xfrm>
            <a:prstGeom prst="rect">
              <a:avLst/>
            </a:prstGeom>
          </p:spPr>
        </p:pic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37735475-8B6C-3960-FCDC-A3D4F35E523D}"/>
                </a:ext>
              </a:extLst>
            </p:cNvPr>
            <p:cNvSpPr txBox="1"/>
            <p:nvPr/>
          </p:nvSpPr>
          <p:spPr>
            <a:xfrm>
              <a:off x="3342208" y="811105"/>
              <a:ext cx="224564" cy="561153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400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CAC84F8-7CE9-2DBC-70C0-02012788B007}"/>
                </a:ext>
              </a:extLst>
            </p:cNvPr>
            <p:cNvCxnSpPr>
              <a:cxnSpLocks/>
            </p:cNvCxnSpPr>
            <p:nvPr/>
          </p:nvCxnSpPr>
          <p:spPr>
            <a:xfrm>
              <a:off x="5412975" y="1298649"/>
              <a:ext cx="0" cy="112182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8E2F29C7-3F69-015F-7E92-47561AA408B6}"/>
                </a:ext>
              </a:extLst>
            </p:cNvPr>
            <p:cNvSpPr txBox="1"/>
            <p:nvPr/>
          </p:nvSpPr>
          <p:spPr>
            <a:xfrm rot="20396469">
              <a:off x="10346361" y="2665469"/>
              <a:ext cx="4072386" cy="374103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chemeClr val="accent4">
                      <a:lumMod val="50000"/>
                    </a:schemeClr>
                  </a:solidFill>
                </a:rPr>
                <a:t>Earth-like (33% Fe + Mg / Si)</a:t>
              </a:r>
            </a:p>
          </p:txBody>
        </p:sp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1E5DE8FB-6947-F5BD-99B7-0FA5B7F3A455}"/>
                </a:ext>
              </a:extLst>
            </p:cNvPr>
            <p:cNvSpPr txBox="1"/>
            <p:nvPr/>
          </p:nvSpPr>
          <p:spPr>
            <a:xfrm rot="20598146">
              <a:off x="10815365" y="3491625"/>
              <a:ext cx="195268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chemeClr val="accent4">
                      <a:lumMod val="50000"/>
                    </a:schemeClr>
                  </a:solidFill>
                </a:rPr>
                <a:t>100% Iron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32BEC3C9-3107-DF89-8280-94D8F4EB5E6B}"/>
                </a:ext>
              </a:extLst>
            </p:cNvPr>
            <p:cNvSpPr txBox="1"/>
            <p:nvPr/>
          </p:nvSpPr>
          <p:spPr>
            <a:xfrm rot="3431562">
              <a:off x="6525514" y="2904534"/>
              <a:ext cx="312321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</a:rPr>
                <a:t>Rocky Core</a:t>
              </a: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7E721D73-2516-6C51-D7F1-DDA3F80D1501}"/>
                </a:ext>
              </a:extLst>
            </p:cNvPr>
            <p:cNvSpPr txBox="1"/>
            <p:nvPr/>
          </p:nvSpPr>
          <p:spPr>
            <a:xfrm rot="2785108">
              <a:off x="6969364" y="2531057"/>
              <a:ext cx="312321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</a:rPr>
                <a:t>Water rich core</a:t>
              </a:r>
            </a:p>
          </p:txBody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9A037BA5-15A6-FB05-6851-9631D5354C29}"/>
                </a:ext>
              </a:extLst>
            </p:cNvPr>
            <p:cNvSpPr txBox="1"/>
            <p:nvPr/>
          </p:nvSpPr>
          <p:spPr>
            <a:xfrm rot="20793062">
              <a:off x="10299278" y="2142013"/>
              <a:ext cx="312321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</a:rPr>
                <a:t>2% H2 envelopes</a:t>
              </a:r>
            </a:p>
          </p:txBody>
        </p:sp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id="{9144E8EF-6CB2-2B1B-4413-FDEB80E509DF}"/>
                </a:ext>
              </a:extLst>
            </p:cNvPr>
            <p:cNvSpPr txBox="1"/>
            <p:nvPr/>
          </p:nvSpPr>
          <p:spPr>
            <a:xfrm>
              <a:off x="7914814" y="6093613"/>
              <a:ext cx="19354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solidFill>
                    <a:srgbClr val="C00000"/>
                  </a:solidFill>
                </a:rPr>
                <a:t>‘Super-Earths’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ECB1DCF-52D0-4473-4D50-3F248800D5D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12929" y="4520888"/>
              <a:ext cx="5244183" cy="163210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86DBCE6-1282-4192-B8F5-D9A1131D08B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26483" y="4809506"/>
              <a:ext cx="130629" cy="136452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A person taking a selfie&#10;&#10;Description automatically generated">
            <a:extLst>
              <a:ext uri="{FF2B5EF4-FFF2-40B4-BE49-F238E27FC236}">
                <a16:creationId xmlns:a16="http://schemas.microsoft.com/office/drawing/2014/main" id="{DFE27570-4FC4-2294-57B7-178B047CA3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3" r="303"/>
          <a:stretch>
            <a:fillRect/>
          </a:stretch>
        </p:blipFill>
        <p:spPr>
          <a:xfrm>
            <a:off x="10936814" y="5647693"/>
            <a:ext cx="1123951" cy="11400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0A1A80-827D-4985-7A7C-0FEC46B8D7CD}"/>
              </a:ext>
            </a:extLst>
          </p:cNvPr>
          <p:cNvSpPr/>
          <p:nvPr/>
        </p:nvSpPr>
        <p:spPr>
          <a:xfrm>
            <a:off x="6023204" y="3898815"/>
            <a:ext cx="3162597" cy="1420484"/>
          </a:xfrm>
          <a:prstGeom prst="rect">
            <a:avLst/>
          </a:prstGeom>
          <a:solidFill>
            <a:srgbClr val="FF0000">
              <a:alpha val="27451"/>
            </a:srgb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FF77B6B-C8B0-F993-9B5D-B1BD7B967DBB}"/>
              </a:ext>
            </a:extLst>
          </p:cNvPr>
          <p:cNvSpPr/>
          <p:nvPr/>
        </p:nvSpPr>
        <p:spPr>
          <a:xfrm>
            <a:off x="898042" y="2021767"/>
            <a:ext cx="4891851" cy="3904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4" name="TextBox 4">
            <a:extLst>
              <a:ext uri="{FF2B5EF4-FFF2-40B4-BE49-F238E27FC236}">
                <a16:creationId xmlns:a16="http://schemas.microsoft.com/office/drawing/2014/main" id="{851C9500-A5A7-E6A3-7439-5691A696D0E9}"/>
              </a:ext>
            </a:extLst>
          </p:cNvPr>
          <p:cNvSpPr txBox="1"/>
          <p:nvPr/>
        </p:nvSpPr>
        <p:spPr>
          <a:xfrm>
            <a:off x="3555698" y="1665634"/>
            <a:ext cx="1793861" cy="379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‘Sub-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Neptunes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’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E781E8F-F919-177E-5865-A6FE26221F9E}"/>
              </a:ext>
            </a:extLst>
          </p:cNvPr>
          <p:cNvCxnSpPr>
            <a:cxnSpLocks/>
          </p:cNvCxnSpPr>
          <p:nvPr/>
        </p:nvCxnSpPr>
        <p:spPr>
          <a:xfrm>
            <a:off x="5821029" y="1904703"/>
            <a:ext cx="3027397" cy="7653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33F2D69-E247-3FEC-3B3E-908B49B3BC88}"/>
              </a:ext>
            </a:extLst>
          </p:cNvPr>
          <p:cNvGrpSpPr/>
          <p:nvPr/>
        </p:nvGrpSpPr>
        <p:grpSpPr>
          <a:xfrm>
            <a:off x="964340" y="1669448"/>
            <a:ext cx="3412372" cy="2460354"/>
            <a:chOff x="597451" y="1688263"/>
            <a:chExt cx="3412372" cy="2460354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23BB834-BD7E-685E-18F5-4E72E5881989}"/>
                </a:ext>
              </a:extLst>
            </p:cNvPr>
            <p:cNvSpPr/>
            <p:nvPr/>
          </p:nvSpPr>
          <p:spPr>
            <a:xfrm>
              <a:off x="1002050" y="1688263"/>
              <a:ext cx="2611095" cy="246035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  <a:alpha val="41961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A88B741-99E8-048C-463A-B55CD1C452C9}"/>
                </a:ext>
              </a:extLst>
            </p:cNvPr>
            <p:cNvGrpSpPr/>
            <p:nvPr/>
          </p:nvGrpSpPr>
          <p:grpSpPr>
            <a:xfrm>
              <a:off x="597451" y="2225374"/>
              <a:ext cx="3412372" cy="1327846"/>
              <a:chOff x="89451" y="1199967"/>
              <a:chExt cx="6131168" cy="2519374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A3346DA5-3412-B317-0AE9-2BF7789EEB30}"/>
                  </a:ext>
                </a:extLst>
              </p:cNvPr>
              <p:cNvSpPr/>
              <p:nvPr/>
            </p:nvSpPr>
            <p:spPr>
              <a:xfrm>
                <a:off x="1903119" y="1199967"/>
                <a:ext cx="2503833" cy="2519374"/>
              </a:xfrm>
              <a:prstGeom prst="ellipse">
                <a:avLst/>
              </a:prstGeom>
              <a:solidFill>
                <a:srgbClr val="2F993C">
                  <a:alpha val="41961"/>
                </a:srgbClr>
              </a:solidFill>
              <a:ln w="76200">
                <a:solidFill>
                  <a:srgbClr val="532D1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D3B04E8C-5EF4-AF8F-B89A-1ED9DA636369}"/>
                  </a:ext>
                </a:extLst>
              </p:cNvPr>
              <p:cNvSpPr/>
              <p:nvPr/>
            </p:nvSpPr>
            <p:spPr>
              <a:xfrm>
                <a:off x="2710623" y="2036783"/>
                <a:ext cx="888825" cy="845743"/>
              </a:xfrm>
              <a:prstGeom prst="ellipse">
                <a:avLst/>
              </a:prstGeom>
              <a:solidFill>
                <a:srgbClr val="8B4E2E"/>
              </a:solidFill>
              <a:ln w="76200">
                <a:solidFill>
                  <a:srgbClr val="1F110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74">
                    <a:extLst>
                      <a:ext uri="{FF2B5EF4-FFF2-40B4-BE49-F238E27FC236}">
                        <a16:creationId xmlns:a16="http://schemas.microsoft.com/office/drawing/2014/main" id="{4C7B15C2-9121-6F30-6B91-82C5AF218DFB}"/>
                      </a:ext>
                    </a:extLst>
                  </p:cNvPr>
                  <p:cNvSpPr txBox="1"/>
                  <p:nvPr/>
                </p:nvSpPr>
                <p:spPr>
                  <a:xfrm>
                    <a:off x="89451" y="2055959"/>
                    <a:ext cx="6131168" cy="36933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𝐹𝑒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4" name="TextBox 74">
                    <a:extLst>
                      <a:ext uri="{FF2B5EF4-FFF2-40B4-BE49-F238E27FC236}">
                        <a16:creationId xmlns:a16="http://schemas.microsoft.com/office/drawing/2014/main" id="{4C7B15C2-9121-6F30-6B91-82C5AF218DF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451" y="2055959"/>
                    <a:ext cx="6131168" cy="36933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7812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710CAB5-740B-213F-FDD7-B6310A646B1E}"/>
                </a:ext>
              </a:extLst>
            </p:cNvPr>
            <p:cNvSpPr txBox="1"/>
            <p:nvPr/>
          </p:nvSpPr>
          <p:spPr>
            <a:xfrm>
              <a:off x="1918439" y="2291386"/>
              <a:ext cx="774571" cy="369332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Mg/Si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B00D101-7392-7E86-51D6-BC42BFE5AE90}"/>
                </a:ext>
              </a:extLst>
            </p:cNvPr>
            <p:cNvSpPr txBox="1"/>
            <p:nvPr/>
          </p:nvSpPr>
          <p:spPr>
            <a:xfrm>
              <a:off x="2163032" y="1858646"/>
              <a:ext cx="723275" cy="369332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H-He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8A47FD3-BC4F-B7D4-B506-8D8B2B8904DC}"/>
              </a:ext>
            </a:extLst>
          </p:cNvPr>
          <p:cNvGrpSpPr/>
          <p:nvPr/>
        </p:nvGrpSpPr>
        <p:grpSpPr>
          <a:xfrm>
            <a:off x="3344414" y="4370263"/>
            <a:ext cx="3412372" cy="1327846"/>
            <a:chOff x="3974710" y="4285596"/>
            <a:chExt cx="3412372" cy="1327846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B805D811-65D8-7892-2729-AF8397835C2E}"/>
                </a:ext>
              </a:extLst>
            </p:cNvPr>
            <p:cNvGrpSpPr/>
            <p:nvPr/>
          </p:nvGrpSpPr>
          <p:grpSpPr>
            <a:xfrm>
              <a:off x="3974710" y="4285596"/>
              <a:ext cx="3412372" cy="1327846"/>
              <a:chOff x="89451" y="1199967"/>
              <a:chExt cx="6131168" cy="2519374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FA7A2DCC-9D99-6D25-11CF-BF4ED7D6BB71}"/>
                  </a:ext>
                </a:extLst>
              </p:cNvPr>
              <p:cNvSpPr/>
              <p:nvPr/>
            </p:nvSpPr>
            <p:spPr>
              <a:xfrm>
                <a:off x="1903119" y="1199967"/>
                <a:ext cx="2503833" cy="2519374"/>
              </a:xfrm>
              <a:prstGeom prst="ellipse">
                <a:avLst/>
              </a:prstGeom>
              <a:solidFill>
                <a:srgbClr val="2F993C">
                  <a:alpha val="41961"/>
                </a:srgbClr>
              </a:solidFill>
              <a:ln w="76200">
                <a:solidFill>
                  <a:srgbClr val="532D1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2C84FB99-EAD5-03BB-EF0D-7568E0226E9B}"/>
                  </a:ext>
                </a:extLst>
              </p:cNvPr>
              <p:cNvSpPr/>
              <p:nvPr/>
            </p:nvSpPr>
            <p:spPr>
              <a:xfrm>
                <a:off x="2710623" y="2036783"/>
                <a:ext cx="888825" cy="845743"/>
              </a:xfrm>
              <a:prstGeom prst="ellipse">
                <a:avLst/>
              </a:prstGeom>
              <a:solidFill>
                <a:srgbClr val="8B4E2E"/>
              </a:solidFill>
              <a:ln w="76200">
                <a:solidFill>
                  <a:srgbClr val="1F110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1" name="TextBox 74">
                    <a:extLst>
                      <a:ext uri="{FF2B5EF4-FFF2-40B4-BE49-F238E27FC236}">
                        <a16:creationId xmlns:a16="http://schemas.microsoft.com/office/drawing/2014/main" id="{7012E619-A7E5-6275-32C8-4A541BAB805F}"/>
                      </a:ext>
                    </a:extLst>
                  </p:cNvPr>
                  <p:cNvSpPr txBox="1"/>
                  <p:nvPr/>
                </p:nvSpPr>
                <p:spPr>
                  <a:xfrm>
                    <a:off x="89451" y="2055959"/>
                    <a:ext cx="6131168" cy="36933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𝐹𝑒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61" name="TextBox 74">
                    <a:extLst>
                      <a:ext uri="{FF2B5EF4-FFF2-40B4-BE49-F238E27FC236}">
                        <a16:creationId xmlns:a16="http://schemas.microsoft.com/office/drawing/2014/main" id="{7012E619-A7E5-6275-32C8-4A541BAB805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451" y="2055959"/>
                    <a:ext cx="6131168" cy="36933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7812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2A46903-6281-0197-D600-859724BE3B93}"/>
                </a:ext>
              </a:extLst>
            </p:cNvPr>
            <p:cNvSpPr txBox="1"/>
            <p:nvPr/>
          </p:nvSpPr>
          <p:spPr>
            <a:xfrm>
              <a:off x="5295698" y="4351608"/>
              <a:ext cx="774571" cy="369332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Mg/Si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78400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BC3CB-4270-AAAD-207A-CB0394428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899999"/>
            <a:ext cx="11029046" cy="1368000"/>
          </a:xfrm>
        </p:spPr>
        <p:txBody>
          <a:bodyPr/>
          <a:lstStyle/>
          <a:p>
            <a:r>
              <a:rPr lang="en-US" dirty="0">
                <a:ea typeface="+mj-lt"/>
                <a:cs typeface="+mj-lt"/>
              </a:rPr>
              <a:t>Homogeneous stellar </a:t>
            </a:r>
            <a:r>
              <a:rPr lang="en-US" err="1">
                <a:ea typeface="+mj-lt"/>
                <a:cs typeface="+mj-lt"/>
              </a:rPr>
              <a:t>characterisation</a:t>
            </a:r>
            <a:endParaRPr lang="en-US">
              <a:ea typeface="+mj-lt"/>
              <a:cs typeface="+mj-lt"/>
            </a:endParaRPr>
          </a:p>
        </p:txBody>
      </p:sp>
      <p:pic>
        <p:nvPicPr>
          <p:cNvPr id="20" name="Picture 19" descr="A person taking a selfie&#10;&#10;Description automatically generated">
            <a:extLst>
              <a:ext uri="{FF2B5EF4-FFF2-40B4-BE49-F238E27FC236}">
                <a16:creationId xmlns:a16="http://schemas.microsoft.com/office/drawing/2014/main" id="{C5CEE2A1-D0C7-D01C-8200-972EFD7FF2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3" r="303"/>
          <a:stretch>
            <a:fillRect/>
          </a:stretch>
        </p:blipFill>
        <p:spPr>
          <a:xfrm>
            <a:off x="10280649" y="4959777"/>
            <a:ext cx="1780117" cy="17856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22AA4A6-6773-1AA1-02A0-B117B197118E}"/>
              </a:ext>
            </a:extLst>
          </p:cNvPr>
          <p:cNvSpPr txBox="1"/>
          <p:nvPr/>
        </p:nvSpPr>
        <p:spPr>
          <a:xfrm>
            <a:off x="509036" y="6343917"/>
            <a:ext cx="7686807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cs typeface="Calibri"/>
              </a:rPr>
              <a:t>Bayesian Stellar Algorithm (BASTA), Aguirre Boersen-Koch et al. 2021, image courtesy Angharad Weeks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8BDBB46-ACAD-AC0D-B1D2-ED5CACC363C3}"/>
              </a:ext>
            </a:extLst>
          </p:cNvPr>
          <p:cNvGrpSpPr/>
          <p:nvPr/>
        </p:nvGrpSpPr>
        <p:grpSpPr>
          <a:xfrm>
            <a:off x="413919" y="1585391"/>
            <a:ext cx="10621652" cy="4383240"/>
            <a:chOff x="888182" y="871076"/>
            <a:chExt cx="11846218" cy="491005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19302A8-7EB9-5545-C2EB-AACC44F07D88}"/>
                </a:ext>
              </a:extLst>
            </p:cNvPr>
            <p:cNvSpPr/>
            <p:nvPr/>
          </p:nvSpPr>
          <p:spPr>
            <a:xfrm>
              <a:off x="3579241" y="4985998"/>
              <a:ext cx="2279535" cy="795131"/>
            </a:xfrm>
            <a:prstGeom prst="rect">
              <a:avLst/>
            </a:prstGeom>
            <a:solidFill>
              <a:srgbClr val="A5BE9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Radius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5C3A03A-E791-DB2D-1677-EF674553C761}"/>
                </a:ext>
              </a:extLst>
            </p:cNvPr>
            <p:cNvSpPr/>
            <p:nvPr/>
          </p:nvSpPr>
          <p:spPr>
            <a:xfrm>
              <a:off x="9074265" y="4985999"/>
              <a:ext cx="2279535" cy="795131"/>
            </a:xfrm>
            <a:prstGeom prst="rect">
              <a:avLst/>
            </a:prstGeom>
            <a:solidFill>
              <a:srgbClr val="A5BE9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Age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024B6CA-EA4F-23E2-702E-287F4188041F}"/>
                </a:ext>
              </a:extLst>
            </p:cNvPr>
            <p:cNvSpPr/>
            <p:nvPr/>
          </p:nvSpPr>
          <p:spPr>
            <a:xfrm>
              <a:off x="888182" y="4985998"/>
              <a:ext cx="2279535" cy="795131"/>
            </a:xfrm>
            <a:prstGeom prst="rect">
              <a:avLst/>
            </a:prstGeom>
            <a:solidFill>
              <a:srgbClr val="A5BE9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Mass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6F8515C-3C51-2520-E914-2EBB9749EBA0}"/>
                </a:ext>
              </a:extLst>
            </p:cNvPr>
            <p:cNvSpPr/>
            <p:nvPr/>
          </p:nvSpPr>
          <p:spPr>
            <a:xfrm>
              <a:off x="6238586" y="4985997"/>
              <a:ext cx="2279535" cy="795131"/>
            </a:xfrm>
            <a:prstGeom prst="rect">
              <a:avLst/>
            </a:prstGeom>
            <a:solidFill>
              <a:srgbClr val="A5BE9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Distance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D827A02-A232-FA22-4A62-6F6E1968A511}"/>
                </a:ext>
              </a:extLst>
            </p:cNvPr>
            <p:cNvSpPr/>
            <p:nvPr/>
          </p:nvSpPr>
          <p:spPr>
            <a:xfrm>
              <a:off x="3575058" y="3676643"/>
              <a:ext cx="4943063" cy="795131"/>
            </a:xfrm>
            <a:prstGeom prst="rect">
              <a:avLst/>
            </a:prstGeom>
            <a:solidFill>
              <a:srgbClr val="7030A0">
                <a:alpha val="32549"/>
              </a:srgb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BASTA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ABFC5D3-1E2D-022A-F5AD-E7D3EA3B5BBB}"/>
                </a:ext>
              </a:extLst>
            </p:cNvPr>
            <p:cNvSpPr/>
            <p:nvPr/>
          </p:nvSpPr>
          <p:spPr>
            <a:xfrm>
              <a:off x="2231376" y="2163881"/>
              <a:ext cx="881151" cy="807505"/>
            </a:xfrm>
            <a:prstGeom prst="rect">
              <a:avLst/>
            </a:prstGeom>
            <a:solidFill>
              <a:srgbClr val="2F5597">
                <a:alpha val="21176"/>
              </a:srgb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Dec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6B1FF98-C6E6-A98B-84B1-5846A23FD5D6}"/>
                </a:ext>
              </a:extLst>
            </p:cNvPr>
            <p:cNvSpPr/>
            <p:nvPr/>
          </p:nvSpPr>
          <p:spPr>
            <a:xfrm>
              <a:off x="4957856" y="2163880"/>
              <a:ext cx="861105" cy="795131"/>
            </a:xfrm>
            <a:prstGeom prst="rect">
              <a:avLst/>
            </a:prstGeom>
            <a:solidFill>
              <a:srgbClr val="2F5597">
                <a:alpha val="21176"/>
              </a:srgb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Teff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394BCFA-C15A-F609-8316-4D37025A8831}"/>
                </a:ext>
              </a:extLst>
            </p:cNvPr>
            <p:cNvSpPr/>
            <p:nvPr/>
          </p:nvSpPr>
          <p:spPr>
            <a:xfrm>
              <a:off x="888182" y="2165209"/>
              <a:ext cx="861105" cy="795131"/>
            </a:xfrm>
            <a:prstGeom prst="rect">
              <a:avLst/>
            </a:prstGeom>
            <a:solidFill>
              <a:srgbClr val="2F5597">
                <a:alpha val="21176"/>
              </a:srgb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RA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FC3ACEE-106D-445C-511E-AB9BDD7F9054}"/>
                </a:ext>
              </a:extLst>
            </p:cNvPr>
            <p:cNvSpPr/>
            <p:nvPr/>
          </p:nvSpPr>
          <p:spPr>
            <a:xfrm>
              <a:off x="6301050" y="2163880"/>
              <a:ext cx="861105" cy="795131"/>
            </a:xfrm>
            <a:prstGeom prst="rect">
              <a:avLst/>
            </a:prstGeom>
            <a:solidFill>
              <a:srgbClr val="2F5597">
                <a:alpha val="21176"/>
              </a:srgb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M/H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98C1C38-F251-CEA9-F5D4-FFA824E7DA2C}"/>
                </a:ext>
              </a:extLst>
            </p:cNvPr>
            <p:cNvSpPr/>
            <p:nvPr/>
          </p:nvSpPr>
          <p:spPr>
            <a:xfrm>
              <a:off x="3594616" y="2163881"/>
              <a:ext cx="881151" cy="807505"/>
            </a:xfrm>
            <a:prstGeom prst="rect">
              <a:avLst/>
            </a:prstGeom>
            <a:solidFill>
              <a:srgbClr val="2F5597">
                <a:alpha val="21176"/>
              </a:srgb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𝜛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DACA5FB-C373-3954-4215-704FE93CAD20}"/>
                </a:ext>
              </a:extLst>
            </p:cNvPr>
            <p:cNvSpPr/>
            <p:nvPr/>
          </p:nvSpPr>
          <p:spPr>
            <a:xfrm>
              <a:off x="9456535" y="3690110"/>
              <a:ext cx="1897265" cy="795131"/>
            </a:xfrm>
            <a:prstGeom prst="rect">
              <a:avLst/>
            </a:prstGeom>
            <a:solidFill>
              <a:srgbClr val="7030A0">
                <a:alpha val="32941"/>
              </a:srgb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GARSTEC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04DB0268-863C-D0A5-B417-F04BC0AF45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46877" y="4471774"/>
              <a:ext cx="428181" cy="51422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8431EA3-5267-62B7-B6B4-87FF9E703F13}"/>
                </a:ext>
              </a:extLst>
            </p:cNvPr>
            <p:cNvCxnSpPr>
              <a:cxnSpLocks/>
            </p:cNvCxnSpPr>
            <p:nvPr/>
          </p:nvCxnSpPr>
          <p:spPr>
            <a:xfrm>
              <a:off x="4822792" y="4471774"/>
              <a:ext cx="0" cy="51222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731AB497-1E45-DAD5-B0E9-9419F2C11FA3}"/>
                </a:ext>
              </a:extLst>
            </p:cNvPr>
            <p:cNvCxnSpPr>
              <a:cxnSpLocks/>
            </p:cNvCxnSpPr>
            <p:nvPr/>
          </p:nvCxnSpPr>
          <p:spPr>
            <a:xfrm>
              <a:off x="7361910" y="4471774"/>
              <a:ext cx="0" cy="51246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58D26964-0A88-FB10-6821-9F963D6F519D}"/>
                </a:ext>
              </a:extLst>
            </p:cNvPr>
            <p:cNvCxnSpPr>
              <a:cxnSpLocks/>
            </p:cNvCxnSpPr>
            <p:nvPr/>
          </p:nvCxnSpPr>
          <p:spPr>
            <a:xfrm>
              <a:off x="8518121" y="4471774"/>
              <a:ext cx="550104" cy="50075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ight Brace 46">
              <a:extLst>
                <a:ext uri="{FF2B5EF4-FFF2-40B4-BE49-F238E27FC236}">
                  <a16:creationId xmlns:a16="http://schemas.microsoft.com/office/drawing/2014/main" id="{EF9EE6B9-CFA7-5709-4CCA-7D01C4D9F6D9}"/>
                </a:ext>
              </a:extLst>
            </p:cNvPr>
            <p:cNvSpPr/>
            <p:nvPr/>
          </p:nvSpPr>
          <p:spPr>
            <a:xfrm rot="5400000">
              <a:off x="6674617" y="-2406544"/>
              <a:ext cx="681853" cy="11437713"/>
            </a:xfrm>
            <a:prstGeom prst="rightBrace">
              <a:avLst>
                <a:gd name="adj1" fmla="val 52754"/>
                <a:gd name="adj2" fmla="val 4986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Cross 47">
              <a:extLst>
                <a:ext uri="{FF2B5EF4-FFF2-40B4-BE49-F238E27FC236}">
                  <a16:creationId xmlns:a16="http://schemas.microsoft.com/office/drawing/2014/main" id="{9F7CD43E-05B3-6687-8BBB-D2C63DA8DF68}"/>
                </a:ext>
              </a:extLst>
            </p:cNvPr>
            <p:cNvSpPr/>
            <p:nvPr/>
          </p:nvSpPr>
          <p:spPr>
            <a:xfrm>
              <a:off x="8712275" y="3804282"/>
              <a:ext cx="550105" cy="529292"/>
            </a:xfrm>
            <a:prstGeom prst="plus">
              <a:avLst>
                <a:gd name="adj" fmla="val 45502"/>
              </a:avLst>
            </a:prstGeom>
            <a:solidFill>
              <a:schemeClr val="tx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ight Brace 48">
              <a:extLst>
                <a:ext uri="{FF2B5EF4-FFF2-40B4-BE49-F238E27FC236}">
                  <a16:creationId xmlns:a16="http://schemas.microsoft.com/office/drawing/2014/main" id="{44785BA7-429B-0EDB-38A0-DAF98392656E}"/>
                </a:ext>
              </a:extLst>
            </p:cNvPr>
            <p:cNvSpPr/>
            <p:nvPr/>
          </p:nvSpPr>
          <p:spPr>
            <a:xfrm rot="16200000">
              <a:off x="3580778" y="-985548"/>
              <a:ext cx="883804" cy="5451986"/>
            </a:xfrm>
            <a:prstGeom prst="rightBrace">
              <a:avLst>
                <a:gd name="adj1" fmla="val 52754"/>
                <a:gd name="adj2" fmla="val 4986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BC8C010-5643-C1CF-36C6-0E776014AF34}"/>
                </a:ext>
              </a:extLst>
            </p:cNvPr>
            <p:cNvSpPr txBox="1"/>
            <p:nvPr/>
          </p:nvSpPr>
          <p:spPr>
            <a:xfrm>
              <a:off x="3112527" y="871076"/>
              <a:ext cx="20826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Gaia </a:t>
              </a:r>
              <a:r>
                <a:rPr lang="en-US" sz="1800" b="1" dirty="0">
                  <a:solidFill>
                    <a:schemeClr val="tx1"/>
                  </a:solidFill>
                </a:rPr>
                <a:t>DR3 (</a:t>
              </a:r>
              <a:r>
                <a:rPr lang="en-US" sz="1800" b="1" dirty="0" err="1">
                  <a:solidFill>
                    <a:schemeClr val="tx1"/>
                  </a:solidFill>
                </a:rPr>
                <a:t>GSPSpec</a:t>
              </a:r>
              <a:r>
                <a:rPr lang="en-US" sz="1800" b="1" dirty="0">
                  <a:solidFill>
                    <a:schemeClr val="tx1"/>
                  </a:solidFill>
                </a:rPr>
                <a:t>)</a:t>
              </a:r>
              <a:endParaRPr lang="en-US" dirty="0"/>
            </a:p>
          </p:txBody>
        </p:sp>
        <p:sp>
          <p:nvSpPr>
            <p:cNvPr id="51" name="Right Brace 50">
              <a:extLst>
                <a:ext uri="{FF2B5EF4-FFF2-40B4-BE49-F238E27FC236}">
                  <a16:creationId xmlns:a16="http://schemas.microsoft.com/office/drawing/2014/main" id="{E23BA5DB-6157-65F0-15C1-4B1DE4ED70B7}"/>
                </a:ext>
              </a:extLst>
            </p:cNvPr>
            <p:cNvSpPr/>
            <p:nvPr/>
          </p:nvSpPr>
          <p:spPr>
            <a:xfrm rot="16200000">
              <a:off x="9030227" y="427144"/>
              <a:ext cx="681853" cy="2780059"/>
            </a:xfrm>
            <a:prstGeom prst="rightBrace">
              <a:avLst>
                <a:gd name="adj1" fmla="val 52754"/>
                <a:gd name="adj2" fmla="val 4986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23469EF-E509-0582-500A-261668DFD5F9}"/>
                </a:ext>
              </a:extLst>
            </p:cNvPr>
            <p:cNvSpPr txBox="1"/>
            <p:nvPr/>
          </p:nvSpPr>
          <p:spPr>
            <a:xfrm>
              <a:off x="8223062" y="1005963"/>
              <a:ext cx="24036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chemeClr val="tx1"/>
                  </a:solidFill>
                </a:rPr>
                <a:t>Gaia DR3 (Photometry)</a:t>
              </a:r>
              <a:endParaRPr lang="en-US" dirty="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5A8D0E9-B64C-FFEF-829E-189D2FB0C429}"/>
                </a:ext>
              </a:extLst>
            </p:cNvPr>
            <p:cNvSpPr/>
            <p:nvPr/>
          </p:nvSpPr>
          <p:spPr>
            <a:xfrm>
              <a:off x="7644244" y="2164343"/>
              <a:ext cx="861105" cy="795131"/>
            </a:xfrm>
            <a:prstGeom prst="rect">
              <a:avLst/>
            </a:prstGeom>
            <a:solidFill>
              <a:srgbClr val="2F5597">
                <a:alpha val="21176"/>
              </a:srgb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BP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5982199-0821-3BC2-DAC2-7D360B783728}"/>
                </a:ext>
              </a:extLst>
            </p:cNvPr>
            <p:cNvSpPr/>
            <p:nvPr/>
          </p:nvSpPr>
          <p:spPr>
            <a:xfrm>
              <a:off x="8987438" y="2184031"/>
              <a:ext cx="861105" cy="795131"/>
            </a:xfrm>
            <a:prstGeom prst="rect">
              <a:avLst/>
            </a:prstGeom>
            <a:solidFill>
              <a:srgbClr val="2F5597">
                <a:alpha val="21176"/>
              </a:srgb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RP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8E02403-64D4-E317-10ED-4F0C604F13C6}"/>
                </a:ext>
              </a:extLst>
            </p:cNvPr>
            <p:cNvSpPr/>
            <p:nvPr/>
          </p:nvSpPr>
          <p:spPr>
            <a:xfrm>
              <a:off x="10330631" y="2181504"/>
              <a:ext cx="861105" cy="795131"/>
            </a:xfrm>
            <a:prstGeom prst="rect">
              <a:avLst/>
            </a:prstGeom>
            <a:solidFill>
              <a:srgbClr val="2F5597">
                <a:alpha val="21176"/>
              </a:srgb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G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pic>
          <p:nvPicPr>
            <p:cNvPr id="56" name="Picture 55" descr="A picture containing circle&#10;&#10;Description automatically generated">
              <a:extLst>
                <a:ext uri="{FF2B5EF4-FFF2-40B4-BE49-F238E27FC236}">
                  <a16:creationId xmlns:a16="http://schemas.microsoft.com/office/drawing/2014/main" id="{81975F67-39F4-D04C-2512-22D1CBF8E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6801" y="3622986"/>
              <a:ext cx="1761179" cy="827754"/>
            </a:xfrm>
            <a:prstGeom prst="rect">
              <a:avLst/>
            </a:prstGeom>
          </p:spPr>
        </p:pic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5D0B4778-F918-F15D-B671-9595710072F0}"/>
              </a:ext>
            </a:extLst>
          </p:cNvPr>
          <p:cNvSpPr/>
          <p:nvPr/>
        </p:nvSpPr>
        <p:spPr>
          <a:xfrm>
            <a:off x="10577162" y="1949162"/>
            <a:ext cx="773519" cy="725062"/>
          </a:xfrm>
          <a:prstGeom prst="rect">
            <a:avLst/>
          </a:prstGeom>
          <a:solidFill>
            <a:srgbClr val="2F5597">
              <a:alpha val="21176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𝝊</a:t>
            </a:r>
            <a:r>
              <a:rPr lang="en-US" sz="1050" b="1" i="1" dirty="0">
                <a:solidFill>
                  <a:schemeClr val="tx1"/>
                </a:solidFill>
              </a:rPr>
              <a:t>max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29E3BF9-1BA9-EE86-551A-0D22EEADB4D3}"/>
              </a:ext>
            </a:extLst>
          </p:cNvPr>
          <p:cNvSpPr/>
          <p:nvPr/>
        </p:nvSpPr>
        <p:spPr>
          <a:xfrm>
            <a:off x="10577182" y="2753627"/>
            <a:ext cx="776048" cy="702403"/>
          </a:xfrm>
          <a:prstGeom prst="rect">
            <a:avLst/>
          </a:prstGeom>
          <a:solidFill>
            <a:srgbClr val="2F5597">
              <a:alpha val="21176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chemeClr val="tx1"/>
                </a:solidFill>
              </a:rPr>
              <a:t>𝛥𝝊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DAE698FE-50C9-AECD-1946-C456D764AFE1}"/>
              </a:ext>
            </a:extLst>
          </p:cNvPr>
          <p:cNvCxnSpPr/>
          <p:nvPr/>
        </p:nvCxnSpPr>
        <p:spPr>
          <a:xfrm>
            <a:off x="13083823" y="3393765"/>
            <a:ext cx="0" cy="34188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036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E50FCDC-6240-621E-3CA1-344FE195E2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4" descr="Chart&#10;&#10;Description automatically generated">
            <a:extLst>
              <a:ext uri="{FF2B5EF4-FFF2-40B4-BE49-F238E27FC236}">
                <a16:creationId xmlns:a16="http://schemas.microsoft.com/office/drawing/2014/main" id="{DFA2B84E-5271-B8DD-2084-C25D06621E7F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2"/>
          <a:stretch/>
        </p:blipFill>
        <p:spPr>
          <a:xfrm>
            <a:off x="3842280" y="1627188"/>
            <a:ext cx="8358187" cy="5008562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B950F5A7-FCE2-9556-9EEA-E05A22B99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Planets are diverse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4957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F5BA699-FBE1-6CED-E5F0-885E70DE3381}"/>
              </a:ext>
            </a:extLst>
          </p:cNvPr>
          <p:cNvSpPr/>
          <p:nvPr/>
        </p:nvSpPr>
        <p:spPr>
          <a:xfrm>
            <a:off x="3579241" y="1264992"/>
            <a:ext cx="2279535" cy="795131"/>
          </a:xfrm>
          <a:prstGeom prst="rect">
            <a:avLst/>
          </a:prstGeom>
          <a:solidFill>
            <a:srgbClr val="A5BE9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Radius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A2C684-3CBE-89AB-0667-79154B96F09E}"/>
              </a:ext>
            </a:extLst>
          </p:cNvPr>
          <p:cNvSpPr/>
          <p:nvPr/>
        </p:nvSpPr>
        <p:spPr>
          <a:xfrm>
            <a:off x="9074265" y="1264993"/>
            <a:ext cx="2279535" cy="795131"/>
          </a:xfrm>
          <a:prstGeom prst="rect">
            <a:avLst/>
          </a:prstGeom>
          <a:solidFill>
            <a:srgbClr val="A5BE9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Age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40DD38-DAC9-D874-2E6B-D376F9833756}"/>
              </a:ext>
            </a:extLst>
          </p:cNvPr>
          <p:cNvSpPr/>
          <p:nvPr/>
        </p:nvSpPr>
        <p:spPr>
          <a:xfrm>
            <a:off x="888182" y="1264992"/>
            <a:ext cx="2279535" cy="795131"/>
          </a:xfrm>
          <a:prstGeom prst="rect">
            <a:avLst/>
          </a:prstGeom>
          <a:solidFill>
            <a:srgbClr val="A5BE9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Mass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3878B0-F61E-617A-4FC1-4B8B8D8DAE29}"/>
              </a:ext>
            </a:extLst>
          </p:cNvPr>
          <p:cNvSpPr/>
          <p:nvPr/>
        </p:nvSpPr>
        <p:spPr>
          <a:xfrm>
            <a:off x="6238586" y="1264991"/>
            <a:ext cx="2279535" cy="795131"/>
          </a:xfrm>
          <a:prstGeom prst="rect">
            <a:avLst/>
          </a:prstGeom>
          <a:solidFill>
            <a:srgbClr val="A5BE9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Distance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A2A52C-8D45-FF86-64EC-0E2AC14C7F5D}"/>
              </a:ext>
            </a:extLst>
          </p:cNvPr>
          <p:cNvSpPr/>
          <p:nvPr/>
        </p:nvSpPr>
        <p:spPr>
          <a:xfrm>
            <a:off x="3579241" y="3212602"/>
            <a:ext cx="2279535" cy="7951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Radius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025A15-D910-A1E0-D0CF-3F3D97E28077}"/>
              </a:ext>
            </a:extLst>
          </p:cNvPr>
          <p:cNvSpPr/>
          <p:nvPr/>
        </p:nvSpPr>
        <p:spPr>
          <a:xfrm>
            <a:off x="888182" y="3212602"/>
            <a:ext cx="2279535" cy="7951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Mass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201C9E-D26D-5FDA-65F7-77C6999EF449}"/>
              </a:ext>
            </a:extLst>
          </p:cNvPr>
          <p:cNvSpPr txBox="1"/>
          <p:nvPr/>
        </p:nvSpPr>
        <p:spPr>
          <a:xfrm>
            <a:off x="230699" y="1459308"/>
            <a:ext cx="567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Star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2BBD38-D95D-3AAC-282C-8A117DE71B0D}"/>
              </a:ext>
            </a:extLst>
          </p:cNvPr>
          <p:cNvSpPr txBox="1"/>
          <p:nvPr/>
        </p:nvSpPr>
        <p:spPr>
          <a:xfrm>
            <a:off x="57159" y="3345214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Planet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B361B8-F016-C344-E716-19A084CB21C9}"/>
                  </a:ext>
                </a:extLst>
              </p:cNvPr>
              <p:cNvSpPr txBox="1"/>
              <p:nvPr/>
            </p:nvSpPr>
            <p:spPr>
              <a:xfrm>
                <a:off x="4329958" y="2430280"/>
                <a:ext cx="861710" cy="39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i="1" smtClean="0"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B361B8-F016-C344-E716-19A084CB21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9958" y="2430280"/>
                <a:ext cx="861710" cy="390748"/>
              </a:xfrm>
              <a:prstGeom prst="rect">
                <a:avLst/>
              </a:prstGeom>
              <a:blipFill>
                <a:blip r:embed="rId2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AF10E26-F5EB-78E4-D802-FB0A2828108C}"/>
                  </a:ext>
                </a:extLst>
              </p:cNvPr>
              <p:cNvSpPr txBox="1"/>
              <p:nvPr/>
            </p:nvSpPr>
            <p:spPr>
              <a:xfrm>
                <a:off x="1847213" y="2487154"/>
                <a:ext cx="2217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AF10E26-F5EB-78E4-D802-FB0A282810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213" y="2487154"/>
                <a:ext cx="221791" cy="276999"/>
              </a:xfrm>
              <a:prstGeom prst="rect">
                <a:avLst/>
              </a:prstGeom>
              <a:blipFill>
                <a:blip r:embed="rId3"/>
                <a:stretch>
                  <a:fillRect l="-25000" r="-25000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0774FBA-9032-69D9-8308-434D8C2434BB}"/>
              </a:ext>
            </a:extLst>
          </p:cNvPr>
          <p:cNvCxnSpPr>
            <a:cxnSpLocks/>
          </p:cNvCxnSpPr>
          <p:nvPr/>
        </p:nvCxnSpPr>
        <p:spPr>
          <a:xfrm>
            <a:off x="2247543" y="2251924"/>
            <a:ext cx="0" cy="87196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CBAE3F1-26C8-73B3-644F-C90F28FFBC1D}"/>
              </a:ext>
            </a:extLst>
          </p:cNvPr>
          <p:cNvCxnSpPr>
            <a:cxnSpLocks/>
          </p:cNvCxnSpPr>
          <p:nvPr/>
        </p:nvCxnSpPr>
        <p:spPr>
          <a:xfrm>
            <a:off x="5363346" y="2251924"/>
            <a:ext cx="0" cy="87196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C36000-EF7A-7BA8-1840-6C62EAE69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2DF94-74D2-2B46-9C16-EB17077E66C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2334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F5BA699-FBE1-6CED-E5F0-885E70DE3381}"/>
              </a:ext>
            </a:extLst>
          </p:cNvPr>
          <p:cNvSpPr/>
          <p:nvPr/>
        </p:nvSpPr>
        <p:spPr>
          <a:xfrm>
            <a:off x="3579241" y="1264992"/>
            <a:ext cx="2279535" cy="795131"/>
          </a:xfrm>
          <a:prstGeom prst="rect">
            <a:avLst/>
          </a:prstGeom>
          <a:solidFill>
            <a:srgbClr val="A5BE9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Radius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A2C684-3CBE-89AB-0667-79154B96F09E}"/>
              </a:ext>
            </a:extLst>
          </p:cNvPr>
          <p:cNvSpPr/>
          <p:nvPr/>
        </p:nvSpPr>
        <p:spPr>
          <a:xfrm>
            <a:off x="9074265" y="1264993"/>
            <a:ext cx="2279535" cy="795131"/>
          </a:xfrm>
          <a:prstGeom prst="rect">
            <a:avLst/>
          </a:prstGeom>
          <a:solidFill>
            <a:srgbClr val="A5BE9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Age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40DD38-DAC9-D874-2E6B-D376F9833756}"/>
              </a:ext>
            </a:extLst>
          </p:cNvPr>
          <p:cNvSpPr/>
          <p:nvPr/>
        </p:nvSpPr>
        <p:spPr>
          <a:xfrm>
            <a:off x="888182" y="1264992"/>
            <a:ext cx="2279535" cy="795131"/>
          </a:xfrm>
          <a:prstGeom prst="rect">
            <a:avLst/>
          </a:prstGeom>
          <a:solidFill>
            <a:srgbClr val="A5BE9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Mass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3878B0-F61E-617A-4FC1-4B8B8D8DAE29}"/>
              </a:ext>
            </a:extLst>
          </p:cNvPr>
          <p:cNvSpPr/>
          <p:nvPr/>
        </p:nvSpPr>
        <p:spPr>
          <a:xfrm>
            <a:off x="6238586" y="1264991"/>
            <a:ext cx="2279535" cy="795131"/>
          </a:xfrm>
          <a:prstGeom prst="rect">
            <a:avLst/>
          </a:prstGeom>
          <a:solidFill>
            <a:srgbClr val="A5BE9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Distance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A2A52C-8D45-FF86-64EC-0E2AC14C7F5D}"/>
              </a:ext>
            </a:extLst>
          </p:cNvPr>
          <p:cNvSpPr/>
          <p:nvPr/>
        </p:nvSpPr>
        <p:spPr>
          <a:xfrm>
            <a:off x="3579241" y="3212602"/>
            <a:ext cx="2279535" cy="7951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Radius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025A15-D910-A1E0-D0CF-3F3D97E28077}"/>
              </a:ext>
            </a:extLst>
          </p:cNvPr>
          <p:cNvSpPr/>
          <p:nvPr/>
        </p:nvSpPr>
        <p:spPr>
          <a:xfrm>
            <a:off x="888182" y="3212602"/>
            <a:ext cx="2279535" cy="7951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Mass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201C9E-D26D-5FDA-65F7-77C6999EF449}"/>
              </a:ext>
            </a:extLst>
          </p:cNvPr>
          <p:cNvSpPr txBox="1"/>
          <p:nvPr/>
        </p:nvSpPr>
        <p:spPr>
          <a:xfrm>
            <a:off x="230699" y="1459308"/>
            <a:ext cx="567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Star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2BBD38-D95D-3AAC-282C-8A117DE71B0D}"/>
              </a:ext>
            </a:extLst>
          </p:cNvPr>
          <p:cNvSpPr txBox="1"/>
          <p:nvPr/>
        </p:nvSpPr>
        <p:spPr>
          <a:xfrm>
            <a:off x="57159" y="3345214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Planet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B361B8-F016-C344-E716-19A084CB21C9}"/>
                  </a:ext>
                </a:extLst>
              </p:cNvPr>
              <p:cNvSpPr txBox="1"/>
              <p:nvPr/>
            </p:nvSpPr>
            <p:spPr>
              <a:xfrm>
                <a:off x="4329958" y="2430280"/>
                <a:ext cx="861710" cy="39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i="1" smtClean="0"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B361B8-F016-C344-E716-19A084CB21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9958" y="2430280"/>
                <a:ext cx="861710" cy="390748"/>
              </a:xfrm>
              <a:prstGeom prst="rect">
                <a:avLst/>
              </a:prstGeom>
              <a:blipFill>
                <a:blip r:embed="rId2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AF10E26-F5EB-78E4-D802-FB0A2828108C}"/>
                  </a:ext>
                </a:extLst>
              </p:cNvPr>
              <p:cNvSpPr txBox="1"/>
              <p:nvPr/>
            </p:nvSpPr>
            <p:spPr>
              <a:xfrm>
                <a:off x="1847213" y="2487154"/>
                <a:ext cx="2217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AF10E26-F5EB-78E4-D802-FB0A282810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213" y="2487154"/>
                <a:ext cx="221791" cy="276999"/>
              </a:xfrm>
              <a:prstGeom prst="rect">
                <a:avLst/>
              </a:prstGeom>
              <a:blipFill>
                <a:blip r:embed="rId3"/>
                <a:stretch>
                  <a:fillRect l="-25000" r="-25000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0774FBA-9032-69D9-8308-434D8C2434BB}"/>
              </a:ext>
            </a:extLst>
          </p:cNvPr>
          <p:cNvCxnSpPr>
            <a:cxnSpLocks/>
          </p:cNvCxnSpPr>
          <p:nvPr/>
        </p:nvCxnSpPr>
        <p:spPr>
          <a:xfrm>
            <a:off x="2247543" y="2251924"/>
            <a:ext cx="0" cy="87196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CBAE3F1-26C8-73B3-644F-C90F28FFBC1D}"/>
              </a:ext>
            </a:extLst>
          </p:cNvPr>
          <p:cNvCxnSpPr>
            <a:cxnSpLocks/>
          </p:cNvCxnSpPr>
          <p:nvPr/>
        </p:nvCxnSpPr>
        <p:spPr>
          <a:xfrm>
            <a:off x="5363346" y="2251924"/>
            <a:ext cx="0" cy="87196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ight Brace 37">
            <a:extLst>
              <a:ext uri="{FF2B5EF4-FFF2-40B4-BE49-F238E27FC236}">
                <a16:creationId xmlns:a16="http://schemas.microsoft.com/office/drawing/2014/main" id="{0007B38B-4943-E9CF-A77B-C9F50A2E7DF4}"/>
              </a:ext>
            </a:extLst>
          </p:cNvPr>
          <p:cNvSpPr/>
          <p:nvPr/>
        </p:nvSpPr>
        <p:spPr>
          <a:xfrm rot="5400000">
            <a:off x="2947402" y="2670801"/>
            <a:ext cx="918134" cy="3771694"/>
          </a:xfrm>
          <a:prstGeom prst="rightBrace">
            <a:avLst>
              <a:gd name="adj1" fmla="val 52754"/>
              <a:gd name="adj2" fmla="val 49869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325D204-208B-B6B8-8ECD-BBDD6675E0E0}"/>
              </a:ext>
            </a:extLst>
          </p:cNvPr>
          <p:cNvSpPr/>
          <p:nvPr/>
        </p:nvSpPr>
        <p:spPr>
          <a:xfrm>
            <a:off x="2266701" y="5105562"/>
            <a:ext cx="2279535" cy="7951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Density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1D52101-628D-9A4D-28BD-965874F36D75}"/>
              </a:ext>
            </a:extLst>
          </p:cNvPr>
          <p:cNvCxnSpPr>
            <a:cxnSpLocks/>
          </p:cNvCxnSpPr>
          <p:nvPr/>
        </p:nvCxnSpPr>
        <p:spPr>
          <a:xfrm>
            <a:off x="4760813" y="5501193"/>
            <a:ext cx="2558119" cy="193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90BD0110-E98D-EA81-186F-B38D536296DF}"/>
              </a:ext>
            </a:extLst>
          </p:cNvPr>
          <p:cNvSpPr/>
          <p:nvPr/>
        </p:nvSpPr>
        <p:spPr>
          <a:xfrm>
            <a:off x="7694870" y="5105562"/>
            <a:ext cx="2279535" cy="7951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Composition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5CA6FF-B5A6-47E3-37B4-870D93AC1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2DF94-74D2-2B46-9C16-EB17077E66C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3685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F5BA699-FBE1-6CED-E5F0-885E70DE3381}"/>
              </a:ext>
            </a:extLst>
          </p:cNvPr>
          <p:cNvSpPr/>
          <p:nvPr/>
        </p:nvSpPr>
        <p:spPr>
          <a:xfrm>
            <a:off x="3579241" y="1264992"/>
            <a:ext cx="2279535" cy="795131"/>
          </a:xfrm>
          <a:prstGeom prst="rect">
            <a:avLst/>
          </a:prstGeom>
          <a:solidFill>
            <a:srgbClr val="A5BE9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Radius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A2C684-3CBE-89AB-0667-79154B96F09E}"/>
              </a:ext>
            </a:extLst>
          </p:cNvPr>
          <p:cNvSpPr/>
          <p:nvPr/>
        </p:nvSpPr>
        <p:spPr>
          <a:xfrm>
            <a:off x="9074265" y="1264993"/>
            <a:ext cx="2279535" cy="795131"/>
          </a:xfrm>
          <a:prstGeom prst="rect">
            <a:avLst/>
          </a:prstGeom>
          <a:solidFill>
            <a:srgbClr val="A5BE9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Age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40DD38-DAC9-D874-2E6B-D376F9833756}"/>
              </a:ext>
            </a:extLst>
          </p:cNvPr>
          <p:cNvSpPr/>
          <p:nvPr/>
        </p:nvSpPr>
        <p:spPr>
          <a:xfrm>
            <a:off x="888182" y="1264992"/>
            <a:ext cx="2279535" cy="795131"/>
          </a:xfrm>
          <a:prstGeom prst="rect">
            <a:avLst/>
          </a:prstGeom>
          <a:solidFill>
            <a:srgbClr val="A5BE9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Mass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3878B0-F61E-617A-4FC1-4B8B8D8DAE29}"/>
              </a:ext>
            </a:extLst>
          </p:cNvPr>
          <p:cNvSpPr/>
          <p:nvPr/>
        </p:nvSpPr>
        <p:spPr>
          <a:xfrm>
            <a:off x="6238586" y="1264991"/>
            <a:ext cx="2279535" cy="795131"/>
          </a:xfrm>
          <a:prstGeom prst="rect">
            <a:avLst/>
          </a:prstGeom>
          <a:solidFill>
            <a:srgbClr val="A5BE9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Distance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A2A52C-8D45-FF86-64EC-0E2AC14C7F5D}"/>
              </a:ext>
            </a:extLst>
          </p:cNvPr>
          <p:cNvSpPr/>
          <p:nvPr/>
        </p:nvSpPr>
        <p:spPr>
          <a:xfrm>
            <a:off x="3579241" y="3212602"/>
            <a:ext cx="2279535" cy="7951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Radius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025A15-D910-A1E0-D0CF-3F3D97E28077}"/>
              </a:ext>
            </a:extLst>
          </p:cNvPr>
          <p:cNvSpPr/>
          <p:nvPr/>
        </p:nvSpPr>
        <p:spPr>
          <a:xfrm>
            <a:off x="888182" y="3212602"/>
            <a:ext cx="2279535" cy="7951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Mass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201C9E-D26D-5FDA-65F7-77C6999EF449}"/>
              </a:ext>
            </a:extLst>
          </p:cNvPr>
          <p:cNvSpPr txBox="1"/>
          <p:nvPr/>
        </p:nvSpPr>
        <p:spPr>
          <a:xfrm>
            <a:off x="230699" y="1459308"/>
            <a:ext cx="567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Star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2BBD38-D95D-3AAC-282C-8A117DE71B0D}"/>
              </a:ext>
            </a:extLst>
          </p:cNvPr>
          <p:cNvSpPr txBox="1"/>
          <p:nvPr/>
        </p:nvSpPr>
        <p:spPr>
          <a:xfrm>
            <a:off x="57159" y="3345214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Planet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B361B8-F016-C344-E716-19A084CB21C9}"/>
                  </a:ext>
                </a:extLst>
              </p:cNvPr>
              <p:cNvSpPr txBox="1"/>
              <p:nvPr/>
            </p:nvSpPr>
            <p:spPr>
              <a:xfrm>
                <a:off x="4329958" y="2430280"/>
                <a:ext cx="861710" cy="39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i="1" smtClean="0"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B361B8-F016-C344-E716-19A084CB21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9958" y="2430280"/>
                <a:ext cx="861710" cy="390748"/>
              </a:xfrm>
              <a:prstGeom prst="rect">
                <a:avLst/>
              </a:prstGeom>
              <a:blipFill>
                <a:blip r:embed="rId2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AF10E26-F5EB-78E4-D802-FB0A2828108C}"/>
                  </a:ext>
                </a:extLst>
              </p:cNvPr>
              <p:cNvSpPr txBox="1"/>
              <p:nvPr/>
            </p:nvSpPr>
            <p:spPr>
              <a:xfrm>
                <a:off x="1847213" y="2487154"/>
                <a:ext cx="2217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AF10E26-F5EB-78E4-D802-FB0A282810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213" y="2487154"/>
                <a:ext cx="221791" cy="276999"/>
              </a:xfrm>
              <a:prstGeom prst="rect">
                <a:avLst/>
              </a:prstGeom>
              <a:blipFill>
                <a:blip r:embed="rId3"/>
                <a:stretch>
                  <a:fillRect l="-25000" r="-25000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0774FBA-9032-69D9-8308-434D8C2434BB}"/>
              </a:ext>
            </a:extLst>
          </p:cNvPr>
          <p:cNvCxnSpPr>
            <a:cxnSpLocks/>
          </p:cNvCxnSpPr>
          <p:nvPr/>
        </p:nvCxnSpPr>
        <p:spPr>
          <a:xfrm>
            <a:off x="2247543" y="2251924"/>
            <a:ext cx="0" cy="87196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CBAE3F1-26C8-73B3-644F-C90F28FFBC1D}"/>
              </a:ext>
            </a:extLst>
          </p:cNvPr>
          <p:cNvCxnSpPr>
            <a:cxnSpLocks/>
          </p:cNvCxnSpPr>
          <p:nvPr/>
        </p:nvCxnSpPr>
        <p:spPr>
          <a:xfrm>
            <a:off x="5363346" y="2251924"/>
            <a:ext cx="0" cy="87196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ight Brace 37">
            <a:extLst>
              <a:ext uri="{FF2B5EF4-FFF2-40B4-BE49-F238E27FC236}">
                <a16:creationId xmlns:a16="http://schemas.microsoft.com/office/drawing/2014/main" id="{0007B38B-4943-E9CF-A77B-C9F50A2E7DF4}"/>
              </a:ext>
            </a:extLst>
          </p:cNvPr>
          <p:cNvSpPr/>
          <p:nvPr/>
        </p:nvSpPr>
        <p:spPr>
          <a:xfrm rot="5400000">
            <a:off x="2947402" y="2670801"/>
            <a:ext cx="918134" cy="3771694"/>
          </a:xfrm>
          <a:prstGeom prst="rightBrace">
            <a:avLst>
              <a:gd name="adj1" fmla="val 52754"/>
              <a:gd name="adj2" fmla="val 49869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325D204-208B-B6B8-8ECD-BBDD6675E0E0}"/>
              </a:ext>
            </a:extLst>
          </p:cNvPr>
          <p:cNvSpPr/>
          <p:nvPr/>
        </p:nvSpPr>
        <p:spPr>
          <a:xfrm>
            <a:off x="2266701" y="5105562"/>
            <a:ext cx="2279535" cy="7951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Density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1D52101-628D-9A4D-28BD-965874F36D75}"/>
              </a:ext>
            </a:extLst>
          </p:cNvPr>
          <p:cNvCxnSpPr>
            <a:cxnSpLocks/>
          </p:cNvCxnSpPr>
          <p:nvPr/>
        </p:nvCxnSpPr>
        <p:spPr>
          <a:xfrm>
            <a:off x="4760813" y="5501193"/>
            <a:ext cx="2558119" cy="193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90BD0110-E98D-EA81-186F-B38D536296DF}"/>
              </a:ext>
            </a:extLst>
          </p:cNvPr>
          <p:cNvSpPr/>
          <p:nvPr/>
        </p:nvSpPr>
        <p:spPr>
          <a:xfrm>
            <a:off x="7694870" y="5105562"/>
            <a:ext cx="2279535" cy="7951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Composition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45E27D-4FE2-BEEE-7D2F-D0DE3F2AE267}"/>
              </a:ext>
            </a:extLst>
          </p:cNvPr>
          <p:cNvSpPr txBox="1"/>
          <p:nvPr/>
        </p:nvSpPr>
        <p:spPr>
          <a:xfrm>
            <a:off x="6861046" y="3148502"/>
            <a:ext cx="4426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</a:t>
            </a:r>
            <a:r>
              <a:rPr lang="en-US" b="1" dirty="0"/>
              <a:t>dense</a:t>
            </a:r>
            <a:r>
              <a:rPr lang="en-US" dirty="0"/>
              <a:t> are these Super-Earths?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is their </a:t>
            </a:r>
            <a:r>
              <a:rPr lang="en-US" b="1" dirty="0"/>
              <a:t>composition</a:t>
            </a:r>
            <a:r>
              <a:rPr lang="en-US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does that link to </a:t>
            </a:r>
            <a:r>
              <a:rPr lang="en-US" b="1" dirty="0"/>
              <a:t>stellar properties</a:t>
            </a:r>
            <a:r>
              <a:rPr lang="en-US" dirty="0"/>
              <a:t>?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A037218-19E4-800B-38DA-C5FCF4BBB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2DF94-74D2-2B46-9C16-EB17077E66C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3760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F5BA699-FBE1-6CED-E5F0-885E70DE3381}"/>
              </a:ext>
            </a:extLst>
          </p:cNvPr>
          <p:cNvSpPr/>
          <p:nvPr/>
        </p:nvSpPr>
        <p:spPr>
          <a:xfrm>
            <a:off x="3579241" y="1264992"/>
            <a:ext cx="2279535" cy="795131"/>
          </a:xfrm>
          <a:prstGeom prst="rect">
            <a:avLst/>
          </a:prstGeom>
          <a:solidFill>
            <a:srgbClr val="F0EDED"/>
          </a:solidFill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2">
                    <a:lumMod val="75000"/>
                  </a:schemeClr>
                </a:solidFill>
              </a:rPr>
              <a:t>Radius</a:t>
            </a:r>
            <a:endParaRPr lang="en-US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A2C684-3CBE-89AB-0667-79154B96F09E}"/>
              </a:ext>
            </a:extLst>
          </p:cNvPr>
          <p:cNvSpPr/>
          <p:nvPr/>
        </p:nvSpPr>
        <p:spPr>
          <a:xfrm>
            <a:off x="9074265" y="1264993"/>
            <a:ext cx="2279535" cy="795131"/>
          </a:xfrm>
          <a:prstGeom prst="rect">
            <a:avLst/>
          </a:prstGeom>
          <a:solidFill>
            <a:srgbClr val="A5BE9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Age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40DD38-DAC9-D874-2E6B-D376F9833756}"/>
              </a:ext>
            </a:extLst>
          </p:cNvPr>
          <p:cNvSpPr/>
          <p:nvPr/>
        </p:nvSpPr>
        <p:spPr>
          <a:xfrm>
            <a:off x="888182" y="1264992"/>
            <a:ext cx="2279535" cy="795131"/>
          </a:xfrm>
          <a:prstGeom prst="rect">
            <a:avLst/>
          </a:prstGeom>
          <a:solidFill>
            <a:srgbClr val="F0EDED"/>
          </a:solidFill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2">
                    <a:lumMod val="75000"/>
                  </a:schemeClr>
                </a:solidFill>
              </a:rPr>
              <a:t>Mass</a:t>
            </a:r>
            <a:endParaRPr lang="en-US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3878B0-F61E-617A-4FC1-4B8B8D8DAE29}"/>
              </a:ext>
            </a:extLst>
          </p:cNvPr>
          <p:cNvSpPr/>
          <p:nvPr/>
        </p:nvSpPr>
        <p:spPr>
          <a:xfrm>
            <a:off x="6238586" y="1264991"/>
            <a:ext cx="2279535" cy="795131"/>
          </a:xfrm>
          <a:prstGeom prst="rect">
            <a:avLst/>
          </a:prstGeom>
          <a:solidFill>
            <a:srgbClr val="A5BE9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Distance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A2A52C-8D45-FF86-64EC-0E2AC14C7F5D}"/>
              </a:ext>
            </a:extLst>
          </p:cNvPr>
          <p:cNvSpPr/>
          <p:nvPr/>
        </p:nvSpPr>
        <p:spPr>
          <a:xfrm>
            <a:off x="3579241" y="3212602"/>
            <a:ext cx="2279535" cy="795131"/>
          </a:xfrm>
          <a:prstGeom prst="rect">
            <a:avLst/>
          </a:prstGeom>
          <a:solidFill>
            <a:srgbClr val="F0EDED"/>
          </a:solidFill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2">
                    <a:lumMod val="75000"/>
                  </a:schemeClr>
                </a:solidFill>
              </a:rPr>
              <a:t>Radius</a:t>
            </a:r>
            <a:endParaRPr lang="en-US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025A15-D910-A1E0-D0CF-3F3D97E28077}"/>
              </a:ext>
            </a:extLst>
          </p:cNvPr>
          <p:cNvSpPr/>
          <p:nvPr/>
        </p:nvSpPr>
        <p:spPr>
          <a:xfrm>
            <a:off x="888182" y="3212602"/>
            <a:ext cx="2279535" cy="795131"/>
          </a:xfrm>
          <a:prstGeom prst="rect">
            <a:avLst/>
          </a:prstGeom>
          <a:solidFill>
            <a:srgbClr val="F0EDED"/>
          </a:solidFill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2">
                    <a:lumMod val="75000"/>
                  </a:schemeClr>
                </a:solidFill>
              </a:rPr>
              <a:t>Mass</a:t>
            </a:r>
            <a:endParaRPr lang="en-US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201C9E-D26D-5FDA-65F7-77C6999EF449}"/>
              </a:ext>
            </a:extLst>
          </p:cNvPr>
          <p:cNvSpPr txBox="1"/>
          <p:nvPr/>
        </p:nvSpPr>
        <p:spPr>
          <a:xfrm>
            <a:off x="230699" y="1459308"/>
            <a:ext cx="55534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Star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2BBD38-D95D-3AAC-282C-8A117DE71B0D}"/>
              </a:ext>
            </a:extLst>
          </p:cNvPr>
          <p:cNvSpPr txBox="1"/>
          <p:nvPr/>
        </p:nvSpPr>
        <p:spPr>
          <a:xfrm>
            <a:off x="57159" y="3345214"/>
            <a:ext cx="77976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Planet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B361B8-F016-C344-E716-19A084CB21C9}"/>
                  </a:ext>
                </a:extLst>
              </p:cNvPr>
              <p:cNvSpPr txBox="1"/>
              <p:nvPr/>
            </p:nvSpPr>
            <p:spPr>
              <a:xfrm>
                <a:off x="4329958" y="2430280"/>
                <a:ext cx="861710" cy="3907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GB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⋆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B361B8-F016-C344-E716-19A084CB21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9958" y="2430280"/>
                <a:ext cx="861710" cy="390748"/>
              </a:xfrm>
              <a:prstGeom prst="rect">
                <a:avLst/>
              </a:prstGeom>
              <a:blipFill>
                <a:blip r:embed="rId2"/>
                <a:stretch>
                  <a:fillRect b="-781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AF10E26-F5EB-78E4-D802-FB0A2828108C}"/>
                  </a:ext>
                </a:extLst>
              </p:cNvPr>
              <p:cNvSpPr txBox="1"/>
              <p:nvPr/>
            </p:nvSpPr>
            <p:spPr>
              <a:xfrm>
                <a:off x="1847213" y="2487154"/>
                <a:ext cx="221791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US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AF10E26-F5EB-78E4-D802-FB0A282810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213" y="2487154"/>
                <a:ext cx="221791" cy="276999"/>
              </a:xfrm>
              <a:prstGeom prst="rect">
                <a:avLst/>
              </a:prstGeom>
              <a:blipFill>
                <a:blip r:embed="rId3"/>
                <a:stretch>
                  <a:fillRect l="-25000" r="-25000" b="-88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0774FBA-9032-69D9-8308-434D8C2434BB}"/>
              </a:ext>
            </a:extLst>
          </p:cNvPr>
          <p:cNvCxnSpPr>
            <a:cxnSpLocks/>
          </p:cNvCxnSpPr>
          <p:nvPr/>
        </p:nvCxnSpPr>
        <p:spPr>
          <a:xfrm>
            <a:off x="2247543" y="2251924"/>
            <a:ext cx="0" cy="871965"/>
          </a:xfrm>
          <a:prstGeom prst="straightConnector1">
            <a:avLst/>
          </a:prstGeom>
          <a:ln w="571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CBAE3F1-26C8-73B3-644F-C90F28FFBC1D}"/>
              </a:ext>
            </a:extLst>
          </p:cNvPr>
          <p:cNvCxnSpPr>
            <a:cxnSpLocks/>
          </p:cNvCxnSpPr>
          <p:nvPr/>
        </p:nvCxnSpPr>
        <p:spPr>
          <a:xfrm>
            <a:off x="5363346" y="2251924"/>
            <a:ext cx="0" cy="871965"/>
          </a:xfrm>
          <a:prstGeom prst="straightConnector1">
            <a:avLst/>
          </a:prstGeom>
          <a:ln w="571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ight Brace 37">
            <a:extLst>
              <a:ext uri="{FF2B5EF4-FFF2-40B4-BE49-F238E27FC236}">
                <a16:creationId xmlns:a16="http://schemas.microsoft.com/office/drawing/2014/main" id="{0007B38B-4943-E9CF-A77B-C9F50A2E7DF4}"/>
              </a:ext>
            </a:extLst>
          </p:cNvPr>
          <p:cNvSpPr/>
          <p:nvPr/>
        </p:nvSpPr>
        <p:spPr>
          <a:xfrm rot="5400000">
            <a:off x="2947402" y="2670801"/>
            <a:ext cx="918134" cy="3771694"/>
          </a:xfrm>
          <a:prstGeom prst="rightBrace">
            <a:avLst>
              <a:gd name="adj1" fmla="val 52754"/>
              <a:gd name="adj2" fmla="val 49869"/>
            </a:avLst>
          </a:prstGeom>
          <a:noFill/>
          <a:ln w="571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325D204-208B-B6B8-8ECD-BBDD6675E0E0}"/>
              </a:ext>
            </a:extLst>
          </p:cNvPr>
          <p:cNvSpPr/>
          <p:nvPr/>
        </p:nvSpPr>
        <p:spPr>
          <a:xfrm>
            <a:off x="2266701" y="5105562"/>
            <a:ext cx="2279535" cy="795131"/>
          </a:xfrm>
          <a:prstGeom prst="rect">
            <a:avLst/>
          </a:prstGeom>
          <a:solidFill>
            <a:srgbClr val="F0EDED"/>
          </a:solidFill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2">
                    <a:lumMod val="75000"/>
                  </a:schemeClr>
                </a:solidFill>
              </a:rPr>
              <a:t>Density</a:t>
            </a:r>
            <a:endParaRPr lang="en-US" b="1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1D52101-628D-9A4D-28BD-965874F36D75}"/>
              </a:ext>
            </a:extLst>
          </p:cNvPr>
          <p:cNvCxnSpPr>
            <a:cxnSpLocks/>
          </p:cNvCxnSpPr>
          <p:nvPr/>
        </p:nvCxnSpPr>
        <p:spPr>
          <a:xfrm>
            <a:off x="4760813" y="5501193"/>
            <a:ext cx="2558119" cy="1934"/>
          </a:xfrm>
          <a:prstGeom prst="straightConnector1">
            <a:avLst/>
          </a:prstGeom>
          <a:ln w="571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90BD0110-E98D-EA81-186F-B38D536296DF}"/>
              </a:ext>
            </a:extLst>
          </p:cNvPr>
          <p:cNvSpPr/>
          <p:nvPr/>
        </p:nvSpPr>
        <p:spPr>
          <a:xfrm>
            <a:off x="7694870" y="5105562"/>
            <a:ext cx="2279535" cy="7951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Composition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F66CD33-04A9-CEC7-B0FE-A8342821160C}"/>
              </a:ext>
            </a:extLst>
          </p:cNvPr>
          <p:cNvCxnSpPr>
            <a:cxnSpLocks/>
          </p:cNvCxnSpPr>
          <p:nvPr/>
        </p:nvCxnSpPr>
        <p:spPr>
          <a:xfrm flipV="1">
            <a:off x="8837956" y="2187096"/>
            <a:ext cx="974116" cy="279545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CFB6201-FEF6-1573-DD5D-EC9E65A5FA86}"/>
              </a:ext>
            </a:extLst>
          </p:cNvPr>
          <p:cNvCxnSpPr>
            <a:cxnSpLocks/>
          </p:cNvCxnSpPr>
          <p:nvPr/>
        </p:nvCxnSpPr>
        <p:spPr>
          <a:xfrm flipH="1" flipV="1">
            <a:off x="7374730" y="2251924"/>
            <a:ext cx="1284686" cy="273062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DBF7CB-51C9-8664-55A6-7483F81B3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2DF94-74D2-2B46-9C16-EB17077E66C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046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C5789-B8AB-DC0F-CF96-E618BB400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Galactic Chemical Evolution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8EDE8BE6-F3C7-6164-00D0-5892FD11BD6C}"/>
              </a:ext>
            </a:extLst>
          </p:cNvPr>
          <p:cNvSpPr/>
          <p:nvPr/>
        </p:nvSpPr>
        <p:spPr>
          <a:xfrm>
            <a:off x="388153" y="6064599"/>
            <a:ext cx="11375883" cy="34866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B1C24-1C21-DC7E-8BFB-8305FA0F757C}"/>
              </a:ext>
            </a:extLst>
          </p:cNvPr>
          <p:cNvSpPr txBox="1"/>
          <p:nvPr/>
        </p:nvSpPr>
        <p:spPr>
          <a:xfrm>
            <a:off x="5550780" y="6335394"/>
            <a:ext cx="19584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effectLst/>
              </a:rPr>
              <a:t>Time [</a:t>
            </a:r>
            <a:r>
              <a:rPr lang="en-GB" sz="2400" dirty="0" err="1">
                <a:effectLst/>
              </a:rPr>
              <a:t>Gyr</a:t>
            </a:r>
            <a:r>
              <a:rPr lang="en-GB" sz="2400" dirty="0"/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219CB7B-AF2F-B5DA-03A6-146BDE3CE5FC}"/>
                  </a:ext>
                </a:extLst>
              </p:cNvPr>
              <p:cNvSpPr txBox="1"/>
              <p:nvPr/>
            </p:nvSpPr>
            <p:spPr>
              <a:xfrm>
                <a:off x="3987046" y="4013814"/>
                <a:ext cx="415498" cy="6324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𝐹𝑒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219CB7B-AF2F-B5DA-03A6-146BDE3CE5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7046" y="4013814"/>
                <a:ext cx="415498" cy="63241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565CB0-4508-55FA-7172-C56414D7544A}"/>
              </a:ext>
            </a:extLst>
          </p:cNvPr>
          <p:cNvCxnSpPr>
            <a:cxnSpLocks/>
          </p:cNvCxnSpPr>
          <p:nvPr/>
        </p:nvCxnSpPr>
        <p:spPr>
          <a:xfrm>
            <a:off x="4960153" y="2601375"/>
            <a:ext cx="2474479" cy="1892631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4D5F299-E293-3506-0A3A-D427EB9981E8}"/>
              </a:ext>
            </a:extLst>
          </p:cNvPr>
          <p:cNvCxnSpPr>
            <a:cxnSpLocks/>
          </p:cNvCxnSpPr>
          <p:nvPr/>
        </p:nvCxnSpPr>
        <p:spPr>
          <a:xfrm>
            <a:off x="7404193" y="4494006"/>
            <a:ext cx="4250519" cy="238481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ight Arrow 30">
            <a:extLst>
              <a:ext uri="{FF2B5EF4-FFF2-40B4-BE49-F238E27FC236}">
                <a16:creationId xmlns:a16="http://schemas.microsoft.com/office/drawing/2014/main" id="{91C5EFE0-20E8-9EA8-AB8D-2148A2BCEB82}"/>
              </a:ext>
            </a:extLst>
          </p:cNvPr>
          <p:cNvSpPr/>
          <p:nvPr/>
        </p:nvSpPr>
        <p:spPr>
          <a:xfrm rot="16200000">
            <a:off x="2445246" y="3900662"/>
            <a:ext cx="4492390" cy="34866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ABE937-FC9B-E421-04DD-EA10BFF0C7E8}"/>
              </a:ext>
            </a:extLst>
          </p:cNvPr>
          <p:cNvSpPr/>
          <p:nvPr/>
        </p:nvSpPr>
        <p:spPr>
          <a:xfrm>
            <a:off x="305890" y="5187667"/>
            <a:ext cx="4284617" cy="1556346"/>
          </a:xfrm>
          <a:prstGeom prst="rect">
            <a:avLst/>
          </a:prstGeom>
          <a:solidFill>
            <a:srgbClr val="FFFFFF">
              <a:alpha val="8784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dirty="0"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3E998E-D7DE-6CAB-E187-10B1B11B5A39}"/>
              </a:ext>
            </a:extLst>
          </p:cNvPr>
          <p:cNvSpPr txBox="1"/>
          <p:nvPr/>
        </p:nvSpPr>
        <p:spPr>
          <a:xfrm>
            <a:off x="246574" y="5225842"/>
            <a:ext cx="3463366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buSzPct val="98000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e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.g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.,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Bedell et al. 2016, 2019, Ciuca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et al., 2023 – and many other GCE papers!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83C3D-EDA1-5CD5-D4A1-6C5F865EA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2DF94-74D2-2B46-9C16-EB17077E66C5}" type="slidenum">
              <a:rPr lang="en-US" dirty="0" smtClean="0"/>
              <a:t>34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FBD463-24D2-002B-910D-D4C89D5EA7AF}"/>
              </a:ext>
            </a:extLst>
          </p:cNvPr>
          <p:cNvSpPr txBox="1"/>
          <p:nvPr/>
        </p:nvSpPr>
        <p:spPr>
          <a:xfrm>
            <a:off x="100510" y="1825237"/>
            <a:ext cx="3815943" cy="26776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dirty="0">
                <a:effectLst/>
              </a:rPr>
              <a:t>Nucleosynthesis: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</a:rPr>
              <a:t>Type II supernovae</a:t>
            </a:r>
            <a:endParaRPr lang="en-GB" sz="2400" dirty="0">
              <a:effectLst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</a:rPr>
              <a:t>Type Ia supernovae</a:t>
            </a:r>
            <a:endParaRPr lang="en-GB" sz="2400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</a:rPr>
              <a:t>Stellar Feedback</a:t>
            </a:r>
          </a:p>
          <a:p>
            <a:endParaRPr lang="en-GB" sz="2400" dirty="0">
              <a:cs typeface="Arial"/>
            </a:endParaRPr>
          </a:p>
          <a:p>
            <a:r>
              <a:rPr lang="en-GB" sz="2400" dirty="0">
                <a:cs typeface="Arial"/>
              </a:rPr>
              <a:t>Evolution of alpha (Mg, Si) different than Fe</a:t>
            </a:r>
          </a:p>
        </p:txBody>
      </p:sp>
    </p:spTree>
    <p:extLst>
      <p:ext uri="{BB962C8B-B14F-4D97-AF65-F5344CB8AC3E}">
        <p14:creationId xmlns:p14="http://schemas.microsoft.com/office/powerpoint/2010/main" val="34941255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C5789-B8AB-DC0F-CF96-E618BB400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Galactic Chemical Evolution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8EDE8BE6-F3C7-6164-00D0-5892FD11BD6C}"/>
              </a:ext>
            </a:extLst>
          </p:cNvPr>
          <p:cNvSpPr/>
          <p:nvPr/>
        </p:nvSpPr>
        <p:spPr>
          <a:xfrm>
            <a:off x="388153" y="6064599"/>
            <a:ext cx="11375883" cy="34866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B1C24-1C21-DC7E-8BFB-8305FA0F757C}"/>
              </a:ext>
            </a:extLst>
          </p:cNvPr>
          <p:cNvSpPr txBox="1"/>
          <p:nvPr/>
        </p:nvSpPr>
        <p:spPr>
          <a:xfrm>
            <a:off x="5550780" y="6335394"/>
            <a:ext cx="19584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effectLst/>
              </a:rPr>
              <a:t>Time [</a:t>
            </a:r>
            <a:r>
              <a:rPr lang="en-GB" sz="2400" dirty="0" err="1">
                <a:effectLst/>
              </a:rPr>
              <a:t>Gyr</a:t>
            </a:r>
            <a:r>
              <a:rPr lang="en-GB" sz="2400" dirty="0"/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219CB7B-AF2F-B5DA-03A6-146BDE3CE5FC}"/>
                  </a:ext>
                </a:extLst>
              </p:cNvPr>
              <p:cNvSpPr txBox="1"/>
              <p:nvPr/>
            </p:nvSpPr>
            <p:spPr>
              <a:xfrm>
                <a:off x="3987046" y="4013814"/>
                <a:ext cx="415498" cy="6324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𝐹𝑒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219CB7B-AF2F-B5DA-03A6-146BDE3CE5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7046" y="4013814"/>
                <a:ext cx="415498" cy="63241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565CB0-4508-55FA-7172-C56414D7544A}"/>
              </a:ext>
            </a:extLst>
          </p:cNvPr>
          <p:cNvCxnSpPr>
            <a:cxnSpLocks/>
          </p:cNvCxnSpPr>
          <p:nvPr/>
        </p:nvCxnSpPr>
        <p:spPr>
          <a:xfrm>
            <a:off x="4960153" y="2601375"/>
            <a:ext cx="2474479" cy="1892631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4D5F299-E293-3506-0A3A-D427EB9981E8}"/>
              </a:ext>
            </a:extLst>
          </p:cNvPr>
          <p:cNvCxnSpPr>
            <a:cxnSpLocks/>
          </p:cNvCxnSpPr>
          <p:nvPr/>
        </p:nvCxnSpPr>
        <p:spPr>
          <a:xfrm>
            <a:off x="7404193" y="4494006"/>
            <a:ext cx="4250519" cy="238481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ight Arrow 30">
            <a:extLst>
              <a:ext uri="{FF2B5EF4-FFF2-40B4-BE49-F238E27FC236}">
                <a16:creationId xmlns:a16="http://schemas.microsoft.com/office/drawing/2014/main" id="{91C5EFE0-20E8-9EA8-AB8D-2148A2BCEB82}"/>
              </a:ext>
            </a:extLst>
          </p:cNvPr>
          <p:cNvSpPr/>
          <p:nvPr/>
        </p:nvSpPr>
        <p:spPr>
          <a:xfrm rot="16200000">
            <a:off x="2445246" y="3900662"/>
            <a:ext cx="4492390" cy="34866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ABE937-FC9B-E421-04DD-EA10BFF0C7E8}"/>
              </a:ext>
            </a:extLst>
          </p:cNvPr>
          <p:cNvSpPr/>
          <p:nvPr/>
        </p:nvSpPr>
        <p:spPr>
          <a:xfrm>
            <a:off x="305890" y="5187667"/>
            <a:ext cx="4284617" cy="1556346"/>
          </a:xfrm>
          <a:prstGeom prst="rect">
            <a:avLst/>
          </a:prstGeom>
          <a:solidFill>
            <a:srgbClr val="FFFFFF">
              <a:alpha val="8784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dirty="0"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3E998E-D7DE-6CAB-E187-10B1B11B5A39}"/>
              </a:ext>
            </a:extLst>
          </p:cNvPr>
          <p:cNvSpPr txBox="1"/>
          <p:nvPr/>
        </p:nvSpPr>
        <p:spPr>
          <a:xfrm>
            <a:off x="246574" y="5225842"/>
            <a:ext cx="3463366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buSzPct val="98000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e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.g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.,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Bedell et al. 2016, 2019, Ciuca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et al., 2023 – and many other GCE papers!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83C3D-EDA1-5CD5-D4A1-6C5F865EA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2DF94-74D2-2B46-9C16-EB17077E66C5}" type="slidenum">
              <a:rPr lang="en-US" dirty="0" smtClean="0"/>
              <a:t>35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FBD463-24D2-002B-910D-D4C89D5EA7AF}"/>
              </a:ext>
            </a:extLst>
          </p:cNvPr>
          <p:cNvSpPr txBox="1"/>
          <p:nvPr/>
        </p:nvSpPr>
        <p:spPr>
          <a:xfrm>
            <a:off x="100510" y="1825237"/>
            <a:ext cx="3815943" cy="26776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dirty="0">
                <a:effectLst/>
              </a:rPr>
              <a:t>Nucleosynthesis: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</a:rPr>
              <a:t>Type II supernovae</a:t>
            </a:r>
            <a:endParaRPr lang="en-GB" sz="2400" dirty="0">
              <a:effectLst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</a:rPr>
              <a:t>Type Ia supernovae</a:t>
            </a:r>
            <a:endParaRPr lang="en-GB" sz="2400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</a:rPr>
              <a:t>Stellar Feedback</a:t>
            </a:r>
          </a:p>
          <a:p>
            <a:endParaRPr lang="en-GB" sz="2400" dirty="0">
              <a:cs typeface="Arial"/>
            </a:endParaRPr>
          </a:p>
          <a:p>
            <a:r>
              <a:rPr lang="en-GB" sz="2400" dirty="0">
                <a:cs typeface="Arial"/>
              </a:rPr>
              <a:t>Evolution of alpha (Mg, Si) different than Fe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8EC1F8-13DD-4E03-F364-8C9DDD6A656D}"/>
              </a:ext>
            </a:extLst>
          </p:cNvPr>
          <p:cNvSpPr txBox="1"/>
          <p:nvPr/>
        </p:nvSpPr>
        <p:spPr>
          <a:xfrm>
            <a:off x="8267392" y="2529062"/>
            <a:ext cx="34976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Younger stars :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More iron (</a:t>
            </a:r>
            <a:r>
              <a:rPr lang="en-US" sz="2000" dirty="0" err="1">
                <a:solidFill>
                  <a:srgbClr val="002060"/>
                </a:solidFill>
              </a:rPr>
              <a:t>wrt</a:t>
            </a:r>
            <a:r>
              <a:rPr lang="en-US" sz="2000" dirty="0">
                <a:solidFill>
                  <a:srgbClr val="002060"/>
                </a:solidFill>
              </a:rPr>
              <a:t> alpha) in disk</a:t>
            </a:r>
          </a:p>
          <a:p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9B866C-0C8C-2398-D1BD-DA59D5A10751}"/>
              </a:ext>
            </a:extLst>
          </p:cNvPr>
          <p:cNvSpPr txBox="1"/>
          <p:nvPr/>
        </p:nvSpPr>
        <p:spPr>
          <a:xfrm>
            <a:off x="4907434" y="4904856"/>
            <a:ext cx="36171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Older stars :</a:t>
            </a: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Less iron (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wrt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alpha) in disk</a:t>
            </a:r>
          </a:p>
        </p:txBody>
      </p:sp>
    </p:spTree>
    <p:extLst>
      <p:ext uri="{BB962C8B-B14F-4D97-AF65-F5344CB8AC3E}">
        <p14:creationId xmlns:p14="http://schemas.microsoft.com/office/powerpoint/2010/main" val="14708205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F9F3D-2A06-982D-F560-2D71973F5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Galactic evolution: planet density?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BD08BD-86E2-6C2B-C06C-38A3CB4FF1F2}"/>
              </a:ext>
            </a:extLst>
          </p:cNvPr>
          <p:cNvSpPr txBox="1"/>
          <p:nvPr/>
        </p:nvSpPr>
        <p:spPr>
          <a:xfrm>
            <a:off x="358518" y="6409768"/>
            <a:ext cx="493847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cs typeface="Calibri"/>
              </a:rPr>
              <a:t>Weeks et al. 2025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Picture 2" descr="A graph of different types of mass&#10;&#10;Description automatically generated">
            <a:extLst>
              <a:ext uri="{FF2B5EF4-FFF2-40B4-BE49-F238E27FC236}">
                <a16:creationId xmlns:a16="http://schemas.microsoft.com/office/drawing/2014/main" id="{B7445ABA-0341-F508-7495-795A21AAF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1352" y="1658587"/>
            <a:ext cx="6549090" cy="490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719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F9F3D-2A06-982D-F560-2D71973F5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Galactic evolution: planet density?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BD08BD-86E2-6C2B-C06C-38A3CB4FF1F2}"/>
              </a:ext>
            </a:extLst>
          </p:cNvPr>
          <p:cNvSpPr txBox="1"/>
          <p:nvPr/>
        </p:nvSpPr>
        <p:spPr>
          <a:xfrm>
            <a:off x="358518" y="6409768"/>
            <a:ext cx="493847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cs typeface="Calibri"/>
              </a:rPr>
              <a:t>Weeks et al. 2025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445ABA-0341-F508-7495-795A21AAF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535" y="1658587"/>
            <a:ext cx="6534723" cy="490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04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F9F3D-2A06-982D-F560-2D71973F5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Younger stars host denser planets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BD08BD-86E2-6C2B-C06C-38A3CB4FF1F2}"/>
              </a:ext>
            </a:extLst>
          </p:cNvPr>
          <p:cNvSpPr txBox="1"/>
          <p:nvPr/>
        </p:nvSpPr>
        <p:spPr>
          <a:xfrm>
            <a:off x="358518" y="6409768"/>
            <a:ext cx="493847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cs typeface="Calibri"/>
              </a:rPr>
              <a:t>Weeks et al. 2025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B7445ABA-0341-F508-7495-795A21AAF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639" y="1658587"/>
            <a:ext cx="7554020" cy="490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0263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C5789-B8AB-DC0F-CF96-E618BB400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Galactic Chemical Evolution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8EDE8BE6-F3C7-6164-00D0-5892FD11BD6C}"/>
              </a:ext>
            </a:extLst>
          </p:cNvPr>
          <p:cNvSpPr/>
          <p:nvPr/>
        </p:nvSpPr>
        <p:spPr>
          <a:xfrm>
            <a:off x="529264" y="6064599"/>
            <a:ext cx="11375883" cy="34866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B1C24-1C21-DC7E-8BFB-8305FA0F757C}"/>
              </a:ext>
            </a:extLst>
          </p:cNvPr>
          <p:cNvSpPr txBox="1"/>
          <p:nvPr/>
        </p:nvSpPr>
        <p:spPr>
          <a:xfrm>
            <a:off x="5550780" y="6335394"/>
            <a:ext cx="19584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effectLst/>
              </a:rPr>
              <a:t>Time [</a:t>
            </a:r>
            <a:r>
              <a:rPr lang="en-GB" sz="2400" dirty="0" err="1">
                <a:effectLst/>
              </a:rPr>
              <a:t>Gyr</a:t>
            </a:r>
            <a:r>
              <a:rPr lang="en-GB" sz="2400" dirty="0"/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219CB7B-AF2F-B5DA-03A6-146BDE3CE5FC}"/>
                  </a:ext>
                </a:extLst>
              </p:cNvPr>
              <p:cNvSpPr txBox="1"/>
              <p:nvPr/>
            </p:nvSpPr>
            <p:spPr>
              <a:xfrm>
                <a:off x="-1695" y="3675147"/>
                <a:ext cx="415498" cy="6324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𝐹𝑒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219CB7B-AF2F-B5DA-03A6-146BDE3CE5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695" y="3675147"/>
                <a:ext cx="415498" cy="63241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565CB0-4508-55FA-7172-C56414D7544A}"/>
              </a:ext>
            </a:extLst>
          </p:cNvPr>
          <p:cNvCxnSpPr>
            <a:cxnSpLocks/>
          </p:cNvCxnSpPr>
          <p:nvPr/>
        </p:nvCxnSpPr>
        <p:spPr>
          <a:xfrm>
            <a:off x="1112524" y="2347376"/>
            <a:ext cx="4318331" cy="198670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4D5F299-E293-3506-0A3A-D427EB9981E8}"/>
              </a:ext>
            </a:extLst>
          </p:cNvPr>
          <p:cNvCxnSpPr>
            <a:cxnSpLocks/>
          </p:cNvCxnSpPr>
          <p:nvPr/>
        </p:nvCxnSpPr>
        <p:spPr>
          <a:xfrm>
            <a:off x="5400416" y="4324673"/>
            <a:ext cx="6254296" cy="4078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ight Arrow 30">
            <a:extLst>
              <a:ext uri="{FF2B5EF4-FFF2-40B4-BE49-F238E27FC236}">
                <a16:creationId xmlns:a16="http://schemas.microsoft.com/office/drawing/2014/main" id="{91C5EFE0-20E8-9EA8-AB8D-2148A2BCEB82}"/>
              </a:ext>
            </a:extLst>
          </p:cNvPr>
          <p:cNvSpPr/>
          <p:nvPr/>
        </p:nvSpPr>
        <p:spPr>
          <a:xfrm rot="16200000">
            <a:off x="-1712829" y="3910070"/>
            <a:ext cx="4492390" cy="34866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83C3D-EDA1-5CD5-D4A1-6C5F865EA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2DF94-74D2-2B46-9C16-EB17077E66C5}" type="slidenum">
              <a:rPr lang="en-US" dirty="0" smtClean="0"/>
              <a:t>39</a:t>
            </a:fld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6681DDF-D113-D4AC-F654-6DBBEA459E81}"/>
              </a:ext>
            </a:extLst>
          </p:cNvPr>
          <p:cNvGrpSpPr/>
          <p:nvPr/>
        </p:nvGrpSpPr>
        <p:grpSpPr>
          <a:xfrm>
            <a:off x="-296253" y="3852855"/>
            <a:ext cx="4748223" cy="1854660"/>
            <a:chOff x="3974710" y="4285596"/>
            <a:chExt cx="3412372" cy="132784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F3BE09C-EAC5-B956-293A-556664B5AC77}"/>
                </a:ext>
              </a:extLst>
            </p:cNvPr>
            <p:cNvGrpSpPr/>
            <p:nvPr/>
          </p:nvGrpSpPr>
          <p:grpSpPr>
            <a:xfrm>
              <a:off x="3974710" y="4285596"/>
              <a:ext cx="3412372" cy="1327846"/>
              <a:chOff x="89451" y="1199967"/>
              <a:chExt cx="6131168" cy="2519374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C1B79DFD-A819-D73B-B6DB-6C058EEC91BF}"/>
                  </a:ext>
                </a:extLst>
              </p:cNvPr>
              <p:cNvSpPr/>
              <p:nvPr/>
            </p:nvSpPr>
            <p:spPr>
              <a:xfrm>
                <a:off x="1903119" y="1199967"/>
                <a:ext cx="2503833" cy="2519374"/>
              </a:xfrm>
              <a:prstGeom prst="ellipse">
                <a:avLst/>
              </a:prstGeom>
              <a:solidFill>
                <a:srgbClr val="2F993C">
                  <a:alpha val="41961"/>
                </a:srgbClr>
              </a:solidFill>
              <a:ln w="76200">
                <a:solidFill>
                  <a:srgbClr val="532D1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1B4B4EC3-3071-06C5-571C-844B22EACC78}"/>
                  </a:ext>
                </a:extLst>
              </p:cNvPr>
              <p:cNvSpPr/>
              <p:nvPr/>
            </p:nvSpPr>
            <p:spPr>
              <a:xfrm>
                <a:off x="2710623" y="2036783"/>
                <a:ext cx="888825" cy="845743"/>
              </a:xfrm>
              <a:prstGeom prst="ellipse">
                <a:avLst/>
              </a:prstGeom>
              <a:solidFill>
                <a:srgbClr val="8B4E2E"/>
              </a:solidFill>
              <a:ln w="76200">
                <a:solidFill>
                  <a:srgbClr val="1F110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74">
                    <a:extLst>
                      <a:ext uri="{FF2B5EF4-FFF2-40B4-BE49-F238E27FC236}">
                        <a16:creationId xmlns:a16="http://schemas.microsoft.com/office/drawing/2014/main" id="{3D2EAD21-EEAA-3A4C-2F59-7AF37513518F}"/>
                      </a:ext>
                    </a:extLst>
                  </p:cNvPr>
                  <p:cNvSpPr txBox="1"/>
                  <p:nvPr/>
                </p:nvSpPr>
                <p:spPr>
                  <a:xfrm>
                    <a:off x="89451" y="2158191"/>
                    <a:ext cx="6131168" cy="36933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𝐹𝑒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3" name="TextBox 74">
                    <a:extLst>
                      <a:ext uri="{FF2B5EF4-FFF2-40B4-BE49-F238E27FC236}">
                        <a16:creationId xmlns:a16="http://schemas.microsoft.com/office/drawing/2014/main" id="{3D2EAD21-EEAA-3A4C-2F59-7AF37513518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451" y="2158191"/>
                    <a:ext cx="6131168" cy="369331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2954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00B1843-781F-B442-C68B-3EAADD3F1369}"/>
                </a:ext>
              </a:extLst>
            </p:cNvPr>
            <p:cNvSpPr txBox="1"/>
            <p:nvPr/>
          </p:nvSpPr>
          <p:spPr>
            <a:xfrm>
              <a:off x="5295698" y="4351608"/>
              <a:ext cx="698354" cy="33053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/>
                <a:t>Mg/Si</a:t>
              </a:r>
              <a:endParaRPr lang="en-US" sz="2400">
                <a:cs typeface="Arial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368F647-5A2B-2392-776B-02995668FED9}"/>
              </a:ext>
            </a:extLst>
          </p:cNvPr>
          <p:cNvGrpSpPr/>
          <p:nvPr/>
        </p:nvGrpSpPr>
        <p:grpSpPr>
          <a:xfrm>
            <a:off x="7709451" y="2261133"/>
            <a:ext cx="4748223" cy="1856532"/>
            <a:chOff x="3974710" y="4284256"/>
            <a:chExt cx="3412372" cy="132918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E5B1753-46D9-55A0-2086-4AD8222B4F82}"/>
                </a:ext>
              </a:extLst>
            </p:cNvPr>
            <p:cNvGrpSpPr/>
            <p:nvPr/>
          </p:nvGrpSpPr>
          <p:grpSpPr>
            <a:xfrm>
              <a:off x="3974710" y="4285596"/>
              <a:ext cx="3412372" cy="1327846"/>
              <a:chOff x="89451" y="1199967"/>
              <a:chExt cx="6131168" cy="2519374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AB3B452E-FE24-8525-B23D-5E93DD09F50A}"/>
                  </a:ext>
                </a:extLst>
              </p:cNvPr>
              <p:cNvSpPr/>
              <p:nvPr/>
            </p:nvSpPr>
            <p:spPr>
              <a:xfrm>
                <a:off x="1903119" y="1199967"/>
                <a:ext cx="2503833" cy="2519374"/>
              </a:xfrm>
              <a:prstGeom prst="ellipse">
                <a:avLst/>
              </a:prstGeom>
              <a:solidFill>
                <a:srgbClr val="2F993C">
                  <a:alpha val="41961"/>
                </a:srgbClr>
              </a:solidFill>
              <a:ln w="76200">
                <a:solidFill>
                  <a:srgbClr val="532D1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1995D57B-458F-A7F0-59FA-DA891AD06362}"/>
                  </a:ext>
                </a:extLst>
              </p:cNvPr>
              <p:cNvSpPr/>
              <p:nvPr/>
            </p:nvSpPr>
            <p:spPr>
              <a:xfrm>
                <a:off x="2224729" y="1589517"/>
                <a:ext cx="1848467" cy="1778612"/>
              </a:xfrm>
              <a:prstGeom prst="ellipse">
                <a:avLst/>
              </a:prstGeom>
              <a:solidFill>
                <a:srgbClr val="8B4E2E"/>
              </a:solidFill>
              <a:ln w="76200">
                <a:solidFill>
                  <a:srgbClr val="1F110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74">
                    <a:extLst>
                      <a:ext uri="{FF2B5EF4-FFF2-40B4-BE49-F238E27FC236}">
                        <a16:creationId xmlns:a16="http://schemas.microsoft.com/office/drawing/2014/main" id="{B2D8115D-98A5-1697-D574-CEE5DB234A71}"/>
                      </a:ext>
                    </a:extLst>
                  </p:cNvPr>
                  <p:cNvSpPr txBox="1"/>
                  <p:nvPr/>
                </p:nvSpPr>
                <p:spPr>
                  <a:xfrm>
                    <a:off x="89451" y="2158191"/>
                    <a:ext cx="6131168" cy="36933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𝐹𝑒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0" name="TextBox 74">
                    <a:extLst>
                      <a:ext uri="{FF2B5EF4-FFF2-40B4-BE49-F238E27FC236}">
                        <a16:creationId xmlns:a16="http://schemas.microsoft.com/office/drawing/2014/main" id="{B2D8115D-98A5-1697-D574-CEE5DB234A7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451" y="2158191"/>
                    <a:ext cx="6131168" cy="369331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2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2EBBF4E-37CF-ADA6-8622-FF2329E0E59A}"/>
                </a:ext>
              </a:extLst>
            </p:cNvPr>
            <p:cNvSpPr txBox="1"/>
            <p:nvPr/>
          </p:nvSpPr>
          <p:spPr>
            <a:xfrm>
              <a:off x="5329502" y="4284256"/>
              <a:ext cx="509423" cy="242388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/>
                <a:t>Mg/Si</a:t>
              </a:r>
              <a:endParaRPr lang="en-US" sz="1600"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1666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202A4-B539-BB34-A48F-5C32AA81A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Planets are diverse</a:t>
            </a:r>
            <a:endParaRPr lang="en-US" b="0" dirty="0">
              <a:cs typeface="Arial"/>
            </a:endParaRPr>
          </a:p>
          <a:p>
            <a:endParaRPr lang="en-US" dirty="0"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1A5E0-6D86-53AF-FA08-A01CE2E249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4" descr="Chart, scatter chart&#10;&#10;Description automatically generated">
            <a:extLst>
              <a:ext uri="{FF2B5EF4-FFF2-40B4-BE49-F238E27FC236}">
                <a16:creationId xmlns:a16="http://schemas.microsoft.com/office/drawing/2014/main" id="{DFA2B84E-5271-B8DD-2084-C25D06621E7F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2"/>
          <a:stretch/>
        </p:blipFill>
        <p:spPr>
          <a:xfrm>
            <a:off x="3841750" y="1627188"/>
            <a:ext cx="8350250" cy="500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5382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BC3CB-4270-AAAD-207A-CB0394428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354" y="924580"/>
            <a:ext cx="4994419" cy="2325802"/>
          </a:xfrm>
        </p:spPr>
        <p:txBody>
          <a:bodyPr/>
          <a:lstStyle/>
          <a:p>
            <a:r>
              <a:rPr lang="en-US" dirty="0">
                <a:ea typeface="+mj-lt"/>
                <a:cs typeface="+mj-lt"/>
              </a:rPr>
              <a:t>Understanding exoplanet compositions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2AA4A6-6773-1AA1-02A0-B117B197118E}"/>
              </a:ext>
            </a:extLst>
          </p:cNvPr>
          <p:cNvSpPr txBox="1"/>
          <p:nvPr/>
        </p:nvSpPr>
        <p:spPr>
          <a:xfrm>
            <a:off x="8092165" y="6331627"/>
            <a:ext cx="493847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cs typeface="Calibri"/>
              </a:rPr>
              <a:t>HARPS @ ESO 3.6m in La Silla</a:t>
            </a:r>
          </a:p>
        </p:txBody>
      </p:sp>
      <p:pic>
        <p:nvPicPr>
          <p:cNvPr id="19" name="Picture 18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DFE27570-4FC4-2294-57B7-178B047CA3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05" r="705"/>
          <a:stretch>
            <a:fillRect/>
          </a:stretch>
        </p:blipFill>
        <p:spPr>
          <a:xfrm>
            <a:off x="238669" y="5015321"/>
            <a:ext cx="1670290" cy="16863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 descr="A person standing in front of a large blue object&#10;&#10;Description automatically generated">
            <a:extLst>
              <a:ext uri="{FF2B5EF4-FFF2-40B4-BE49-F238E27FC236}">
                <a16:creationId xmlns:a16="http://schemas.microsoft.com/office/drawing/2014/main" id="{55C7A865-EFF3-8D9E-18EE-8DE1AAB72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131" y="765581"/>
            <a:ext cx="3887417" cy="5412865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A28BED-A9BD-93AA-4CA6-DA0B3A24E09C}"/>
              </a:ext>
            </a:extLst>
          </p:cNvPr>
          <p:cNvSpPr txBox="1">
            <a:spLocks/>
          </p:cNvSpPr>
          <p:nvPr/>
        </p:nvSpPr>
        <p:spPr>
          <a:xfrm>
            <a:off x="326664" y="2017163"/>
            <a:ext cx="6006411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en-US" sz="1800" dirty="0">
                <a:cs typeface="Calibri"/>
              </a:rPr>
              <a:t>Homogeneous modelling of the radial velocity observations</a:t>
            </a:r>
            <a:endParaRPr lang="en-US" sz="1800" b="1" dirty="0">
              <a:cs typeface="Calibri"/>
            </a:endParaRPr>
          </a:p>
          <a:p>
            <a:pPr marL="0" indent="0">
              <a:buNone/>
            </a:pPr>
            <a:endParaRPr lang="en-US" sz="1800" dirty="0">
              <a:cs typeface="Calibri"/>
            </a:endParaRPr>
          </a:p>
          <a:p>
            <a:pPr marL="0" indent="0">
              <a:buNone/>
            </a:pPr>
            <a:r>
              <a:rPr lang="en-US" sz="1800" dirty="0">
                <a:cs typeface="Calibri"/>
              </a:rPr>
              <a:t>Work led by </a:t>
            </a:r>
            <a:r>
              <a:rPr lang="en-US" sz="1800" b="1" dirty="0">
                <a:cs typeface="Calibri"/>
              </a:rPr>
              <a:t>Hannah Osborne:</a:t>
            </a:r>
          </a:p>
          <a:p>
            <a:pPr marL="457200" indent="-457200"/>
            <a:r>
              <a:rPr lang="en-US" sz="1800" dirty="0">
                <a:cs typeface="Calibri"/>
              </a:rPr>
              <a:t>Measuring new masses</a:t>
            </a:r>
          </a:p>
          <a:p>
            <a:pPr marL="457200" indent="-457200"/>
            <a:r>
              <a:rPr lang="en-US" sz="1800" dirty="0">
                <a:cs typeface="Calibri"/>
              </a:rPr>
              <a:t>Homogeneous </a:t>
            </a:r>
            <a:r>
              <a:rPr lang="en-US" sz="1800" dirty="0" err="1">
                <a:cs typeface="Calibri"/>
              </a:rPr>
              <a:t>characterisation</a:t>
            </a:r>
            <a:r>
              <a:rPr lang="en-US" sz="1800" dirty="0">
                <a:cs typeface="Calibri"/>
              </a:rPr>
              <a:t> of radial velocity observations, using archival HARPS observations</a:t>
            </a:r>
            <a:endParaRPr lang="en-US" sz="18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30956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1C83B-3D78-C4C5-23E8-EF00599DC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629612"/>
            <a:ext cx="8999900" cy="1368000"/>
          </a:xfrm>
        </p:spPr>
        <p:txBody>
          <a:bodyPr/>
          <a:lstStyle/>
          <a:p>
            <a:r>
              <a:rPr lang="en-US" dirty="0">
                <a:cs typeface="Calibri Light"/>
              </a:rPr>
              <a:t>Looking forward to PLATO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7B61FC-D6D6-DD8F-B4D9-9B7F3213F7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text on a white background&#10;&#10;Description automatically generated">
            <a:extLst>
              <a:ext uri="{FF2B5EF4-FFF2-40B4-BE49-F238E27FC236}">
                <a16:creationId xmlns:a16="http://schemas.microsoft.com/office/drawing/2014/main" id="{1E0BCFF6-FCCF-9421-5F5B-A41FB72CFEA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924489" y="1367913"/>
            <a:ext cx="10345737" cy="1749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Grafik 2">
            <a:extLst>
              <a:ext uri="{FF2B5EF4-FFF2-40B4-BE49-F238E27FC236}">
                <a16:creationId xmlns:a16="http://schemas.microsoft.com/office/drawing/2014/main" id="{4B02B737-D3E2-A720-7B62-C0B8D9B60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5350" y="3199773"/>
            <a:ext cx="7001453" cy="34983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594D2F-54D5-D218-C2E0-75B31380CA4B}"/>
              </a:ext>
            </a:extLst>
          </p:cNvPr>
          <p:cNvSpPr txBox="1"/>
          <p:nvPr/>
        </p:nvSpPr>
        <p:spPr>
          <a:xfrm>
            <a:off x="7065111" y="6329540"/>
            <a:ext cx="493847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200" i="1" dirty="0" err="1">
                <a:solidFill>
                  <a:schemeClr val="bg2">
                    <a:lumMod val="50000"/>
                  </a:schemeClr>
                </a:solidFill>
                <a:cs typeface="Calibri"/>
              </a:rPr>
              <a:t>Nascimembi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cs typeface="Calibri"/>
              </a:rPr>
              <a:t> et al. 2022</a:t>
            </a:r>
            <a:endParaRPr lang="en-US" dirty="0">
              <a:solidFill>
                <a:schemeClr val="bg2">
                  <a:lumMod val="50000"/>
                </a:schemeClr>
              </a:solidFill>
              <a:cs typeface="Calibri" panose="020F0502020204030204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B289071-BCB6-E2A9-88AF-3F991811DA37}"/>
              </a:ext>
            </a:extLst>
          </p:cNvPr>
          <p:cNvSpPr txBox="1">
            <a:spLocks/>
          </p:cNvSpPr>
          <p:nvPr/>
        </p:nvSpPr>
        <p:spPr>
          <a:xfrm>
            <a:off x="356115" y="3723895"/>
            <a:ext cx="4800799" cy="33449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cs typeface="Calibri"/>
              </a:rPr>
              <a:t>PLATO offers:</a:t>
            </a:r>
            <a:endParaRPr lang="en-US" sz="1800">
              <a:cs typeface="Arial"/>
            </a:endParaRPr>
          </a:p>
          <a:p>
            <a:pPr marL="457200" indent="-457200"/>
            <a:r>
              <a:rPr lang="en-US" sz="1800" dirty="0">
                <a:cs typeface="Calibri"/>
              </a:rPr>
              <a:t>much larger sample of stars;</a:t>
            </a:r>
          </a:p>
          <a:p>
            <a:pPr marL="457200" indent="-457200"/>
            <a:r>
              <a:rPr lang="en-US" sz="1800" dirty="0">
                <a:cs typeface="Calibri"/>
              </a:rPr>
              <a:t>that can be homogeneously studied;</a:t>
            </a:r>
          </a:p>
          <a:p>
            <a:pPr marL="457200" indent="-457200"/>
            <a:r>
              <a:rPr lang="en-US" sz="1800" dirty="0">
                <a:cs typeface="Calibri"/>
              </a:rPr>
              <a:t>in </a:t>
            </a:r>
            <a:r>
              <a:rPr lang="en-US" sz="1800" i="1" dirty="0">
                <a:cs typeface="Calibri"/>
              </a:rPr>
              <a:t>both </a:t>
            </a:r>
            <a:r>
              <a:rPr lang="en-US" sz="1800" dirty="0">
                <a:cs typeface="Calibri"/>
              </a:rPr>
              <a:t>stellar and planetary parameter space</a:t>
            </a:r>
          </a:p>
          <a:p>
            <a:pPr marL="0" indent="0">
              <a:buNone/>
            </a:pPr>
            <a:r>
              <a:rPr lang="en-US" sz="1800" b="1" dirty="0">
                <a:cs typeface="Calibri"/>
              </a:rPr>
              <a:t>+ the promise of ages!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D13A303-CDF5-AC32-219B-37BD57B50B82}"/>
              </a:ext>
            </a:extLst>
          </p:cNvPr>
          <p:cNvSpPr/>
          <p:nvPr/>
        </p:nvSpPr>
        <p:spPr>
          <a:xfrm>
            <a:off x="4601039" y="2651470"/>
            <a:ext cx="2412379" cy="578805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6228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67E48-C1AF-F9CF-5265-E8377913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899999"/>
            <a:ext cx="11101545" cy="1368000"/>
          </a:xfrm>
        </p:spPr>
        <p:txBody>
          <a:bodyPr/>
          <a:lstStyle/>
          <a:p>
            <a:r>
              <a:rPr lang="en-US" dirty="0">
                <a:cs typeface="Calibri Light"/>
              </a:rPr>
              <a:t>PLATO work packages</a:t>
            </a:r>
          </a:p>
        </p:txBody>
      </p:sp>
      <p:pic>
        <p:nvPicPr>
          <p:cNvPr id="4" name="Content Placeholder 3" descr="A white rectangular sign with a flag&#10;&#10;Description automatically generated">
            <a:extLst>
              <a:ext uri="{FF2B5EF4-FFF2-40B4-BE49-F238E27FC236}">
                <a16:creationId xmlns:a16="http://schemas.microsoft.com/office/drawing/2014/main" id="{294F21E2-F54E-8A02-1443-8E93925ACCF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413387" y="2371879"/>
            <a:ext cx="4229100" cy="2619375"/>
          </a:xfrm>
        </p:spPr>
      </p:pic>
      <p:pic>
        <p:nvPicPr>
          <p:cNvPr id="3" name="Picture 2" descr="A flag on a white background&#10;&#10;Description automatically generated">
            <a:extLst>
              <a:ext uri="{FF2B5EF4-FFF2-40B4-BE49-F238E27FC236}">
                <a16:creationId xmlns:a16="http://schemas.microsoft.com/office/drawing/2014/main" id="{1FF29584-CFF8-B442-FE6D-A87535FB0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5060" y="2356713"/>
            <a:ext cx="4277084" cy="263015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DE6A5A1-41EA-60B9-8462-1EA3471ACAE1}"/>
              </a:ext>
            </a:extLst>
          </p:cNvPr>
          <p:cNvSpPr txBox="1">
            <a:spLocks/>
          </p:cNvSpPr>
          <p:nvPr/>
        </p:nvSpPr>
        <p:spPr>
          <a:xfrm>
            <a:off x="872309" y="5395146"/>
            <a:ext cx="10249817" cy="1907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cs typeface="Calibri"/>
              </a:rPr>
              <a:t>Let me know if you are interested in joining!</a:t>
            </a:r>
          </a:p>
        </p:txBody>
      </p:sp>
    </p:spTree>
    <p:extLst>
      <p:ext uri="{BB962C8B-B14F-4D97-AF65-F5344CB8AC3E}">
        <p14:creationId xmlns:p14="http://schemas.microsoft.com/office/powerpoint/2010/main" val="12896558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194EB-C1A1-F48C-A79C-C6BD0E911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899999"/>
            <a:ext cx="11057300" cy="1368000"/>
          </a:xfrm>
        </p:spPr>
        <p:txBody>
          <a:bodyPr/>
          <a:lstStyle/>
          <a:p>
            <a:r>
              <a:rPr lang="en-US" dirty="0">
                <a:cs typeface="Arial"/>
              </a:rPr>
              <a:t>Small exoplanets and their host stars: from Kepler and TESS to PLATO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5934D8-7C2F-290B-0C5D-D4C1A9955E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584065"/>
            <a:ext cx="10439064" cy="3600000"/>
          </a:xfrm>
        </p:spPr>
        <p:txBody>
          <a:bodyPr/>
          <a:lstStyle/>
          <a:p>
            <a:r>
              <a:rPr lang="en-US" dirty="0">
                <a:cs typeface="Arial"/>
              </a:rPr>
              <a:t>The properties of small exoplanets are shaped by photoevaporation, which sculpts a </a:t>
            </a:r>
            <a:r>
              <a:rPr lang="en-US" b="1" dirty="0">
                <a:cs typeface="Arial"/>
              </a:rPr>
              <a:t>radius valley.</a:t>
            </a:r>
            <a:r>
              <a:rPr lang="en-US" dirty="0">
                <a:cs typeface="Arial"/>
              </a:rPr>
              <a:t> </a:t>
            </a:r>
            <a:endParaRPr lang="en-US" dirty="0"/>
          </a:p>
          <a:p>
            <a:r>
              <a:rPr lang="en-US" dirty="0">
                <a:cs typeface="Arial"/>
              </a:rPr>
              <a:t>Many small exoplanets have </a:t>
            </a:r>
            <a:r>
              <a:rPr lang="en-US" b="1" dirty="0">
                <a:cs typeface="Arial"/>
              </a:rPr>
              <a:t>rocky cores</a:t>
            </a:r>
            <a:r>
              <a:rPr lang="en-US" dirty="0">
                <a:cs typeface="Arial"/>
              </a:rPr>
              <a:t>, some have </a:t>
            </a:r>
            <a:r>
              <a:rPr lang="en-US" b="1" dirty="0">
                <a:cs typeface="Arial"/>
              </a:rPr>
              <a:t>H-He atmospheres</a:t>
            </a:r>
            <a:r>
              <a:rPr lang="en-US" dirty="0">
                <a:cs typeface="Arial"/>
              </a:rPr>
              <a:t>. </a:t>
            </a:r>
          </a:p>
          <a:p>
            <a:pPr marL="0" indent="0">
              <a:buNone/>
            </a:pPr>
            <a:br>
              <a:rPr lang="en-US" dirty="0">
                <a:cs typeface="Arial"/>
              </a:rPr>
            </a:br>
            <a:r>
              <a:rPr lang="en-US" dirty="0">
                <a:cs typeface="Arial"/>
              </a:rPr>
              <a:t>A more detailed understanding of their demographics and composition requires a detailed and </a:t>
            </a:r>
            <a:r>
              <a:rPr lang="en-US" u="sng" dirty="0">
                <a:cs typeface="Arial"/>
              </a:rPr>
              <a:t>homogeneous</a:t>
            </a:r>
            <a:r>
              <a:rPr lang="en-US" dirty="0">
                <a:cs typeface="Arial"/>
              </a:rPr>
              <a:t> modelling of both </a:t>
            </a:r>
            <a:r>
              <a:rPr lang="en-US" u="sng" dirty="0">
                <a:cs typeface="Arial"/>
              </a:rPr>
              <a:t>star and planet</a:t>
            </a:r>
            <a:r>
              <a:rPr lang="en-US" dirty="0">
                <a:cs typeface="Arial"/>
              </a:rPr>
              <a:t>.</a:t>
            </a:r>
          </a:p>
          <a:p>
            <a:pPr marL="0" indent="0">
              <a:buNone/>
            </a:pPr>
            <a:r>
              <a:rPr lang="en-US" dirty="0">
                <a:cs typeface="Arial"/>
              </a:rPr>
              <a:t>PLATO will provide a major step forward.</a:t>
            </a:r>
          </a:p>
          <a:p>
            <a:pPr marL="0" indent="0">
              <a:buNone/>
            </a:pPr>
            <a:endParaRPr lang="en-US" dirty="0"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EE061B-B186-364B-EF43-6379C64CD482}"/>
              </a:ext>
            </a:extLst>
          </p:cNvPr>
          <p:cNvSpPr txBox="1"/>
          <p:nvPr/>
        </p:nvSpPr>
        <p:spPr>
          <a:xfrm>
            <a:off x="6961456" y="6221014"/>
            <a:ext cx="512282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dirty="0">
                <a:solidFill>
                  <a:schemeClr val="bg2">
                    <a:lumMod val="50000"/>
                  </a:schemeClr>
                </a:solidFill>
                <a:cs typeface="Calibri"/>
              </a:rPr>
              <a:t>Vincent Van </a:t>
            </a:r>
            <a:r>
              <a:rPr lang="en-US" err="1">
                <a:solidFill>
                  <a:schemeClr val="bg2">
                    <a:lumMod val="50000"/>
                  </a:schemeClr>
                </a:solidFill>
                <a:cs typeface="Calibri"/>
              </a:rPr>
              <a:t>Eylen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cs typeface="Calibri"/>
              </a:rPr>
              <a:t> –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v.vaneylen@ucl.ac.uk</a:t>
            </a:r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191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91B05-D394-8469-8D11-8E79E011C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Planets are diverse</a:t>
            </a:r>
            <a:endParaRPr lang="en-US" b="0" dirty="0">
              <a:cs typeface="Arial"/>
            </a:endParaRPr>
          </a:p>
          <a:p>
            <a:endParaRPr lang="en-US" dirty="0"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DFD445-A4E5-4D99-2F0E-2EC20A6FA0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DFA2B84E-5271-B8DD-2084-C25D06621E7F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2"/>
          <a:stretch/>
        </p:blipFill>
        <p:spPr>
          <a:xfrm>
            <a:off x="3841750" y="1627188"/>
            <a:ext cx="8350250" cy="500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851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62B24-BBF5-308B-E3F7-99F9D4DE7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Planets are diverse</a:t>
            </a:r>
            <a:endParaRPr lang="en-US" b="0" dirty="0">
              <a:cs typeface="Arial"/>
            </a:endParaRPr>
          </a:p>
          <a:p>
            <a:endParaRPr lang="en-US" dirty="0"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CA05DF-A36F-B3E7-E0F0-3936F8FE74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DFA2B84E-5271-B8DD-2084-C25D06621E7F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2"/>
          <a:stretch/>
        </p:blipFill>
        <p:spPr>
          <a:xfrm>
            <a:off x="3841750" y="1627188"/>
            <a:ext cx="8350250" cy="500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786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DAD13-7E20-161F-6F02-BFDDEC497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Planets are diverse</a:t>
            </a:r>
            <a:endParaRPr lang="en-US" b="0" dirty="0">
              <a:cs typeface="Arial"/>
            </a:endParaRPr>
          </a:p>
          <a:p>
            <a:endParaRPr lang="en-US" dirty="0"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A42D3E-B044-390D-9DAA-F3E5589051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DFA2B84E-5271-B8DD-2084-C25D06621E7F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2"/>
          <a:stretch/>
        </p:blipFill>
        <p:spPr>
          <a:xfrm>
            <a:off x="3841750" y="1627188"/>
            <a:ext cx="8350250" cy="50085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2B9871-E20A-F7A0-D5EC-B62ABC8FA1CD}"/>
              </a:ext>
            </a:extLst>
          </p:cNvPr>
          <p:cNvSpPr txBox="1"/>
          <p:nvPr/>
        </p:nvSpPr>
        <p:spPr>
          <a:xfrm>
            <a:off x="673510" y="4766186"/>
            <a:ext cx="298654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Arial"/>
              </a:rPr>
              <a:t>Most known exoplanets are transiting exoplanets and orbit interior to the orbit of Mercury.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057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EC95D9CD-B6FD-63FD-A3B8-6F6F8E14C5B0}"/>
              </a:ext>
            </a:extLst>
          </p:cNvPr>
          <p:cNvSpPr txBox="1"/>
          <p:nvPr/>
        </p:nvSpPr>
        <p:spPr>
          <a:xfrm>
            <a:off x="9657476" y="6585628"/>
            <a:ext cx="3044055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cs typeface="Calibri"/>
              </a:rPr>
              <a:t>Image courtesy Angharad Weeks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89B6EED-E06C-0D71-376E-302CB73FF731}"/>
              </a:ext>
            </a:extLst>
          </p:cNvPr>
          <p:cNvGrpSpPr/>
          <p:nvPr/>
        </p:nvGrpSpPr>
        <p:grpSpPr>
          <a:xfrm>
            <a:off x="884008" y="1903459"/>
            <a:ext cx="5117495" cy="4552269"/>
            <a:chOff x="3161542" y="1240942"/>
            <a:chExt cx="5845628" cy="520420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0F136BA-9997-3060-A15A-E8A20817882E}"/>
                </a:ext>
              </a:extLst>
            </p:cNvPr>
            <p:cNvSpPr/>
            <p:nvPr/>
          </p:nvSpPr>
          <p:spPr>
            <a:xfrm>
              <a:off x="3161542" y="1240942"/>
              <a:ext cx="5845628" cy="5204203"/>
            </a:xfrm>
            <a:prstGeom prst="rect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FBF5F93-91BD-9FCF-4F0E-99C5ACA7ED45}"/>
                    </a:ext>
                  </a:extLst>
                </p:cNvPr>
                <p:cNvSpPr txBox="1"/>
                <p:nvPr/>
              </p:nvSpPr>
              <p:spPr>
                <a:xfrm>
                  <a:off x="3296892" y="1249917"/>
                  <a:ext cx="288543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FBF5F93-91BD-9FCF-4F0E-99C5ACA7ED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96892" y="1249917"/>
                  <a:ext cx="288543" cy="430887"/>
                </a:xfrm>
                <a:prstGeom prst="rect">
                  <a:avLst/>
                </a:prstGeom>
                <a:blipFill>
                  <a:blip r:embed="rId2"/>
                  <a:stretch>
                    <a:fillRect r="-33333"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3" name="Picture 22" descr="A close up of a sun&#10;&#10;Description automatically generated">
              <a:extLst>
                <a:ext uri="{FF2B5EF4-FFF2-40B4-BE49-F238E27FC236}">
                  <a16:creationId xmlns:a16="http://schemas.microsoft.com/office/drawing/2014/main" id="{270ED943-21CE-4F42-C9C6-E570986248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154" b="94423" l="10000" r="90000">
                          <a14:foregroundMark x1="37657" y1="8947" x2="50195" y2="3521"/>
                          <a14:foregroundMark x1="55000" y1="92500" x2="37222" y2="89423"/>
                          <a14:foregroundMark x1="37222" y1="89423" x2="45222" y2="94615"/>
                          <a14:foregroundMark x1="45222" y1="94615" x2="53556" y2="95192"/>
                          <a14:foregroundMark x1="53556" y1="95192" x2="61778" y2="91346"/>
                          <a14:foregroundMark x1="61778" y1="91346" x2="44333" y2="90962"/>
                          <a14:foregroundMark x1="44333" y1="90962" x2="52667" y2="94423"/>
                          <a14:foregroundMark x1="52667" y1="94423" x2="46889" y2="90769"/>
                          <a14:backgroundMark x1="65444" y1="10192" x2="57889" y2="3846"/>
                          <a14:backgroundMark x1="57889" y1="3846" x2="49778" y2="2308"/>
                          <a14:backgroundMark x1="36778" y1="7500" x2="35222" y2="9423"/>
                        </a14:backgroundRemoval>
                      </a14:imgEffect>
                    </a14:imgLayer>
                  </a14:imgProps>
                </a:ext>
              </a:extLst>
            </a:blip>
            <a:srcRect l="22337" r="22662"/>
            <a:stretch/>
          </p:blipFill>
          <p:spPr>
            <a:xfrm>
              <a:off x="5025628" y="2185236"/>
              <a:ext cx="2230917" cy="2343590"/>
            </a:xfrm>
            <a:prstGeom prst="rect">
              <a:avLst/>
            </a:prstGeom>
          </p:spPr>
        </p:pic>
        <p:sp>
          <p:nvSpPr>
            <p:cNvPr id="25" name="Freeform 68">
              <a:extLst>
                <a:ext uri="{FF2B5EF4-FFF2-40B4-BE49-F238E27FC236}">
                  <a16:creationId xmlns:a16="http://schemas.microsoft.com/office/drawing/2014/main" id="{C6E70535-9959-B51F-07D9-ACC365CBA942}"/>
                </a:ext>
              </a:extLst>
            </p:cNvPr>
            <p:cNvSpPr/>
            <p:nvPr/>
          </p:nvSpPr>
          <p:spPr>
            <a:xfrm>
              <a:off x="3570880" y="3601416"/>
              <a:ext cx="5140411" cy="296562"/>
            </a:xfrm>
            <a:custGeom>
              <a:avLst/>
              <a:gdLst>
                <a:gd name="connsiteX0" fmla="*/ 0 w 5140411"/>
                <a:gd name="connsiteY0" fmla="*/ 32951 h 486128"/>
                <a:gd name="connsiteX1" fmla="*/ 2545492 w 5140411"/>
                <a:gd name="connsiteY1" fmla="*/ 486032 h 486128"/>
                <a:gd name="connsiteX2" fmla="*/ 5140411 w 5140411"/>
                <a:gd name="connsiteY2" fmla="*/ 0 h 486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40411" h="486128">
                  <a:moveTo>
                    <a:pt x="0" y="32951"/>
                  </a:moveTo>
                  <a:cubicBezTo>
                    <a:pt x="844378" y="262237"/>
                    <a:pt x="1688757" y="491524"/>
                    <a:pt x="2545492" y="486032"/>
                  </a:cubicBezTo>
                  <a:cubicBezTo>
                    <a:pt x="3402227" y="480540"/>
                    <a:pt x="4271319" y="240270"/>
                    <a:pt x="5140411" y="0"/>
                  </a:cubicBezTo>
                </a:path>
              </a:pathLst>
            </a:custGeom>
            <a:ln w="19050">
              <a:solidFill>
                <a:schemeClr val="bg2">
                  <a:lumMod val="10000"/>
                </a:schemeClr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 descr="A blue and white planet&#10;&#10;Description automatically generated">
              <a:extLst>
                <a:ext uri="{FF2B5EF4-FFF2-40B4-BE49-F238E27FC236}">
                  <a16:creationId xmlns:a16="http://schemas.microsoft.com/office/drawing/2014/main" id="{0B4C8BA8-1DAC-95A3-93B8-8B714C6244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9470" b="61574" l="15968" r="78024">
                          <a14:foregroundMark x1="35806" y1="24373" x2="45726" y2="24772"/>
                          <a14:foregroundMark x1="45726" y1="24772" x2="46613" y2="25029"/>
                          <a14:foregroundMark x1="30484" y1="26425" x2="35806" y2="20211"/>
                          <a14:foregroundMark x1="35806" y1="20211" x2="46653" y2="19213"/>
                          <a14:foregroundMark x1="46653" y1="19213" x2="56653" y2="20410"/>
                          <a14:foregroundMark x1="56653" y1="20410" x2="66976" y2="25342"/>
                          <a14:foregroundMark x1="21694" y1="30188" x2="20323" y2="43301"/>
                          <a14:foregroundMark x1="19395" y1="33723" x2="17823" y2="41220"/>
                          <a14:foregroundMark x1="17823" y1="41220" x2="18024" y2="41904"/>
                          <a14:foregroundMark x1="16048" y1="40393" x2="16048" y2="42987"/>
                          <a14:foregroundMark x1="70605" y1="49316" x2="73669" y2="42047"/>
                          <a14:foregroundMark x1="73669" y1="42047" x2="71532" y2="38141"/>
                          <a14:foregroundMark x1="73952" y1="37058" x2="72137" y2="49544"/>
                          <a14:foregroundMark x1="75927" y1="39652" x2="75927" y2="39652"/>
                          <a14:foregroundMark x1="74113" y1="37172" x2="63790" y2="44156"/>
                          <a14:foregroundMark x1="29597" y1="59122" x2="49355" y2="61574"/>
                          <a14:foregroundMark x1="49355" y1="61574" x2="59758" y2="58666"/>
                          <a14:foregroundMark x1="59758" y1="58666" x2="62500" y2="56186"/>
                          <a14:foregroundMark x1="41613" y1="58694" x2="45444" y2="60063"/>
                          <a14:foregroundMark x1="40081" y1="59892" x2="40081" y2="55416"/>
                          <a14:foregroundMark x1="36613" y1="58951" x2="46048" y2="58865"/>
                          <a14:foregroundMark x1="50927" y1="19470" x2="61371" y2="22406"/>
                          <a14:foregroundMark x1="61371" y1="22406" x2="63589" y2="26311"/>
                          <a14:foregroundMark x1="67379" y1="25627" x2="73306" y2="31357"/>
                          <a14:foregroundMark x1="73306" y1="31357" x2="78024" y2="42332"/>
                        </a14:backgroundRemoval>
                      </a14:imgEffect>
                    </a14:imgLayer>
                  </a14:imgProps>
                </a:ext>
              </a:extLst>
            </a:blip>
            <a:srcRect l="13880" t="18222" r="21363" b="35755"/>
            <a:stretch/>
          </p:blipFill>
          <p:spPr>
            <a:xfrm>
              <a:off x="5025628" y="3445725"/>
              <a:ext cx="749680" cy="753081"/>
            </a:xfrm>
            <a:prstGeom prst="rect">
              <a:avLst/>
            </a:prstGeom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AE882FD-070B-92B1-1FCF-881937341FE4}"/>
                </a:ext>
              </a:extLst>
            </p:cNvPr>
            <p:cNvCxnSpPr/>
            <p:nvPr/>
          </p:nvCxnSpPr>
          <p:spPr>
            <a:xfrm flipH="1">
              <a:off x="3535683" y="5027888"/>
              <a:ext cx="172611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59D4E12-4A48-F3DE-51A3-F8C63858EDCC}"/>
                </a:ext>
              </a:extLst>
            </p:cNvPr>
            <p:cNvCxnSpPr/>
            <p:nvPr/>
          </p:nvCxnSpPr>
          <p:spPr>
            <a:xfrm flipH="1">
              <a:off x="6980012" y="5028033"/>
              <a:ext cx="172611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Freeform 72">
              <a:extLst>
                <a:ext uri="{FF2B5EF4-FFF2-40B4-BE49-F238E27FC236}">
                  <a16:creationId xmlns:a16="http://schemas.microsoft.com/office/drawing/2014/main" id="{41F420E6-77E6-1968-99EF-1D0B93774B57}"/>
                </a:ext>
              </a:extLst>
            </p:cNvPr>
            <p:cNvSpPr/>
            <p:nvPr/>
          </p:nvSpPr>
          <p:spPr>
            <a:xfrm>
              <a:off x="6164315" y="5025366"/>
              <a:ext cx="826576" cy="919639"/>
            </a:xfrm>
            <a:custGeom>
              <a:avLst/>
              <a:gdLst>
                <a:gd name="connsiteX0" fmla="*/ 0 w 826576"/>
                <a:gd name="connsiteY0" fmla="*/ 919566 h 919639"/>
                <a:gd name="connsiteX1" fmla="*/ 439118 w 826576"/>
                <a:gd name="connsiteY1" fmla="*/ 862739 h 919639"/>
                <a:gd name="connsiteX2" fmla="*/ 681925 w 826576"/>
                <a:gd name="connsiteY2" fmla="*/ 573438 h 919639"/>
                <a:gd name="connsiteX3" fmla="*/ 743918 w 826576"/>
                <a:gd name="connsiteY3" fmla="*/ 242807 h 919639"/>
                <a:gd name="connsiteX4" fmla="*/ 774915 w 826576"/>
                <a:gd name="connsiteY4" fmla="*/ 61994 h 919639"/>
                <a:gd name="connsiteX5" fmla="*/ 826576 w 826576"/>
                <a:gd name="connsiteY5" fmla="*/ 0 h 91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6576" h="919639">
                  <a:moveTo>
                    <a:pt x="0" y="919566"/>
                  </a:moveTo>
                  <a:cubicBezTo>
                    <a:pt x="162732" y="919996"/>
                    <a:pt x="325464" y="920427"/>
                    <a:pt x="439118" y="862739"/>
                  </a:cubicBezTo>
                  <a:cubicBezTo>
                    <a:pt x="552772" y="805051"/>
                    <a:pt x="631125" y="676760"/>
                    <a:pt x="681925" y="573438"/>
                  </a:cubicBezTo>
                  <a:cubicBezTo>
                    <a:pt x="732725" y="470116"/>
                    <a:pt x="728420" y="328048"/>
                    <a:pt x="743918" y="242807"/>
                  </a:cubicBezTo>
                  <a:cubicBezTo>
                    <a:pt x="759416" y="157566"/>
                    <a:pt x="761139" y="102462"/>
                    <a:pt x="774915" y="61994"/>
                  </a:cubicBezTo>
                  <a:cubicBezTo>
                    <a:pt x="788691" y="21526"/>
                    <a:pt x="807633" y="10763"/>
                    <a:pt x="826576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73">
              <a:extLst>
                <a:ext uri="{FF2B5EF4-FFF2-40B4-BE49-F238E27FC236}">
                  <a16:creationId xmlns:a16="http://schemas.microsoft.com/office/drawing/2014/main" id="{E8BBBE0E-A119-9A14-7DF1-05B795D7B327}"/>
                </a:ext>
              </a:extLst>
            </p:cNvPr>
            <p:cNvSpPr/>
            <p:nvPr/>
          </p:nvSpPr>
          <p:spPr>
            <a:xfrm flipH="1">
              <a:off x="5254507" y="5025367"/>
              <a:ext cx="909808" cy="919639"/>
            </a:xfrm>
            <a:custGeom>
              <a:avLst/>
              <a:gdLst>
                <a:gd name="connsiteX0" fmla="*/ 0 w 826576"/>
                <a:gd name="connsiteY0" fmla="*/ 919566 h 919639"/>
                <a:gd name="connsiteX1" fmla="*/ 439118 w 826576"/>
                <a:gd name="connsiteY1" fmla="*/ 862739 h 919639"/>
                <a:gd name="connsiteX2" fmla="*/ 681925 w 826576"/>
                <a:gd name="connsiteY2" fmla="*/ 573438 h 919639"/>
                <a:gd name="connsiteX3" fmla="*/ 743918 w 826576"/>
                <a:gd name="connsiteY3" fmla="*/ 242807 h 919639"/>
                <a:gd name="connsiteX4" fmla="*/ 774915 w 826576"/>
                <a:gd name="connsiteY4" fmla="*/ 61994 h 919639"/>
                <a:gd name="connsiteX5" fmla="*/ 826576 w 826576"/>
                <a:gd name="connsiteY5" fmla="*/ 0 h 91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6576" h="919639">
                  <a:moveTo>
                    <a:pt x="0" y="919566"/>
                  </a:moveTo>
                  <a:cubicBezTo>
                    <a:pt x="162732" y="919996"/>
                    <a:pt x="325464" y="920427"/>
                    <a:pt x="439118" y="862739"/>
                  </a:cubicBezTo>
                  <a:cubicBezTo>
                    <a:pt x="552772" y="805051"/>
                    <a:pt x="631125" y="676760"/>
                    <a:pt x="681925" y="573438"/>
                  </a:cubicBezTo>
                  <a:cubicBezTo>
                    <a:pt x="732725" y="470116"/>
                    <a:pt x="728420" y="328048"/>
                    <a:pt x="743918" y="242807"/>
                  </a:cubicBezTo>
                  <a:cubicBezTo>
                    <a:pt x="759416" y="157566"/>
                    <a:pt x="761139" y="102462"/>
                    <a:pt x="774915" y="61994"/>
                  </a:cubicBezTo>
                  <a:cubicBezTo>
                    <a:pt x="788691" y="21526"/>
                    <a:pt x="807633" y="10763"/>
                    <a:pt x="826576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802CECBE-BFFD-C835-288B-767BF2373E18}"/>
                    </a:ext>
                  </a:extLst>
                </p:cNvPr>
                <p:cNvSpPr txBox="1"/>
                <p:nvPr/>
              </p:nvSpPr>
              <p:spPr>
                <a:xfrm>
                  <a:off x="6097606" y="5261546"/>
                  <a:ext cx="33082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buClr>
                      <a:schemeClr val="accent6">
                        <a:lumMod val="75000"/>
                      </a:schemeClr>
                    </a:buClr>
                    <a:buSzPct val="980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GB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𝑭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802CECBE-BFFD-C835-288B-767BF2373E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7606" y="5261546"/>
                  <a:ext cx="330827" cy="369332"/>
                </a:xfrm>
                <a:prstGeom prst="rect">
                  <a:avLst/>
                </a:prstGeom>
                <a:blipFill>
                  <a:blip r:embed="rId7"/>
                  <a:stretch>
                    <a:fillRect r="-59574" b="-75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44EEFA2-0E08-E8A1-7037-E334E5D35103}"/>
                </a:ext>
              </a:extLst>
            </p:cNvPr>
            <p:cNvCxnSpPr>
              <a:cxnSpLocks/>
            </p:cNvCxnSpPr>
            <p:nvPr/>
          </p:nvCxnSpPr>
          <p:spPr>
            <a:xfrm>
              <a:off x="6113013" y="5017701"/>
              <a:ext cx="0" cy="89926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5FA2DE6-3AD9-B0E2-062B-55A07C4CBE8B}"/>
              </a:ext>
            </a:extLst>
          </p:cNvPr>
          <p:cNvGrpSpPr/>
          <p:nvPr/>
        </p:nvGrpSpPr>
        <p:grpSpPr>
          <a:xfrm>
            <a:off x="6095551" y="1903461"/>
            <a:ext cx="5182801" cy="4552269"/>
            <a:chOff x="166768" y="1240942"/>
            <a:chExt cx="5908819" cy="5204203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BF678DAE-6504-7D7B-0BA3-5E55B3FDB92E}"/>
                </a:ext>
              </a:extLst>
            </p:cNvPr>
            <p:cNvSpPr/>
            <p:nvPr/>
          </p:nvSpPr>
          <p:spPr>
            <a:xfrm>
              <a:off x="229959" y="1240942"/>
              <a:ext cx="5845628" cy="5204203"/>
            </a:xfrm>
            <a:prstGeom prst="rect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3">
                  <a:extLst>
                    <a:ext uri="{FF2B5EF4-FFF2-40B4-BE49-F238E27FC236}">
                      <a16:creationId xmlns:a16="http://schemas.microsoft.com/office/drawing/2014/main" id="{F597CC7B-F5BC-8B52-2E34-20A64BBFC51F}"/>
                    </a:ext>
                  </a:extLst>
                </p:cNvPr>
                <p:cNvSpPr txBox="1"/>
                <p:nvPr/>
              </p:nvSpPr>
              <p:spPr>
                <a:xfrm>
                  <a:off x="166768" y="1240942"/>
                  <a:ext cx="1898821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+20%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69" name="TextBox 3">
                  <a:extLst>
                    <a:ext uri="{FF2B5EF4-FFF2-40B4-BE49-F238E27FC236}">
                      <a16:creationId xmlns:a16="http://schemas.microsoft.com/office/drawing/2014/main" id="{F597CC7B-F5BC-8B52-2E34-20A64BBFC5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768" y="1240942"/>
                  <a:ext cx="1898821" cy="430887"/>
                </a:xfrm>
                <a:prstGeom prst="rect">
                  <a:avLst/>
                </a:prstGeom>
                <a:blipFill>
                  <a:blip r:embed="rId8"/>
                  <a:stretch>
                    <a:fillRect b="-129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D5093096-4E16-0B6F-1B7B-7A7B9E035CE8}"/>
                </a:ext>
              </a:extLst>
            </p:cNvPr>
            <p:cNvCxnSpPr/>
            <p:nvPr/>
          </p:nvCxnSpPr>
          <p:spPr>
            <a:xfrm flipH="1">
              <a:off x="604100" y="5027888"/>
              <a:ext cx="172611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032A54F-3DDE-F1C7-E96E-DBB0016ACF0D}"/>
                </a:ext>
              </a:extLst>
            </p:cNvPr>
            <p:cNvCxnSpPr/>
            <p:nvPr/>
          </p:nvCxnSpPr>
          <p:spPr>
            <a:xfrm flipH="1">
              <a:off x="4048429" y="5028033"/>
              <a:ext cx="172611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Freeform 13">
              <a:extLst>
                <a:ext uri="{FF2B5EF4-FFF2-40B4-BE49-F238E27FC236}">
                  <a16:creationId xmlns:a16="http://schemas.microsoft.com/office/drawing/2014/main" id="{3B19FB2E-1F43-4D78-51DF-F5FD8E35DDA8}"/>
                </a:ext>
              </a:extLst>
            </p:cNvPr>
            <p:cNvSpPr/>
            <p:nvPr/>
          </p:nvSpPr>
          <p:spPr>
            <a:xfrm>
              <a:off x="3232732" y="5025366"/>
              <a:ext cx="826576" cy="919639"/>
            </a:xfrm>
            <a:custGeom>
              <a:avLst/>
              <a:gdLst>
                <a:gd name="connsiteX0" fmla="*/ 0 w 826576"/>
                <a:gd name="connsiteY0" fmla="*/ 919566 h 919639"/>
                <a:gd name="connsiteX1" fmla="*/ 439118 w 826576"/>
                <a:gd name="connsiteY1" fmla="*/ 862739 h 919639"/>
                <a:gd name="connsiteX2" fmla="*/ 681925 w 826576"/>
                <a:gd name="connsiteY2" fmla="*/ 573438 h 919639"/>
                <a:gd name="connsiteX3" fmla="*/ 743918 w 826576"/>
                <a:gd name="connsiteY3" fmla="*/ 242807 h 919639"/>
                <a:gd name="connsiteX4" fmla="*/ 774915 w 826576"/>
                <a:gd name="connsiteY4" fmla="*/ 61994 h 919639"/>
                <a:gd name="connsiteX5" fmla="*/ 826576 w 826576"/>
                <a:gd name="connsiteY5" fmla="*/ 0 h 91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6576" h="919639">
                  <a:moveTo>
                    <a:pt x="0" y="919566"/>
                  </a:moveTo>
                  <a:cubicBezTo>
                    <a:pt x="162732" y="919996"/>
                    <a:pt x="325464" y="920427"/>
                    <a:pt x="439118" y="862739"/>
                  </a:cubicBezTo>
                  <a:cubicBezTo>
                    <a:pt x="552772" y="805051"/>
                    <a:pt x="631125" y="676760"/>
                    <a:pt x="681925" y="573438"/>
                  </a:cubicBezTo>
                  <a:cubicBezTo>
                    <a:pt x="732725" y="470116"/>
                    <a:pt x="728420" y="328048"/>
                    <a:pt x="743918" y="242807"/>
                  </a:cubicBezTo>
                  <a:cubicBezTo>
                    <a:pt x="759416" y="157566"/>
                    <a:pt x="761139" y="102462"/>
                    <a:pt x="774915" y="61994"/>
                  </a:cubicBezTo>
                  <a:cubicBezTo>
                    <a:pt x="788691" y="21526"/>
                    <a:pt x="807633" y="10763"/>
                    <a:pt x="826576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3" name="Freeform 14">
              <a:extLst>
                <a:ext uri="{FF2B5EF4-FFF2-40B4-BE49-F238E27FC236}">
                  <a16:creationId xmlns:a16="http://schemas.microsoft.com/office/drawing/2014/main" id="{2733738E-C73F-CECB-6C9F-0FAAB62E3972}"/>
                </a:ext>
              </a:extLst>
            </p:cNvPr>
            <p:cNvSpPr/>
            <p:nvPr/>
          </p:nvSpPr>
          <p:spPr>
            <a:xfrm flipH="1">
              <a:off x="2322924" y="5025367"/>
              <a:ext cx="909808" cy="919639"/>
            </a:xfrm>
            <a:custGeom>
              <a:avLst/>
              <a:gdLst>
                <a:gd name="connsiteX0" fmla="*/ 0 w 826576"/>
                <a:gd name="connsiteY0" fmla="*/ 919566 h 919639"/>
                <a:gd name="connsiteX1" fmla="*/ 439118 w 826576"/>
                <a:gd name="connsiteY1" fmla="*/ 862739 h 919639"/>
                <a:gd name="connsiteX2" fmla="*/ 681925 w 826576"/>
                <a:gd name="connsiteY2" fmla="*/ 573438 h 919639"/>
                <a:gd name="connsiteX3" fmla="*/ 743918 w 826576"/>
                <a:gd name="connsiteY3" fmla="*/ 242807 h 919639"/>
                <a:gd name="connsiteX4" fmla="*/ 774915 w 826576"/>
                <a:gd name="connsiteY4" fmla="*/ 61994 h 919639"/>
                <a:gd name="connsiteX5" fmla="*/ 826576 w 826576"/>
                <a:gd name="connsiteY5" fmla="*/ 0 h 91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6576" h="919639">
                  <a:moveTo>
                    <a:pt x="0" y="919566"/>
                  </a:moveTo>
                  <a:cubicBezTo>
                    <a:pt x="162732" y="919996"/>
                    <a:pt x="325464" y="920427"/>
                    <a:pt x="439118" y="862739"/>
                  </a:cubicBezTo>
                  <a:cubicBezTo>
                    <a:pt x="552772" y="805051"/>
                    <a:pt x="631125" y="676760"/>
                    <a:pt x="681925" y="573438"/>
                  </a:cubicBezTo>
                  <a:cubicBezTo>
                    <a:pt x="732725" y="470116"/>
                    <a:pt x="728420" y="328048"/>
                    <a:pt x="743918" y="242807"/>
                  </a:cubicBezTo>
                  <a:cubicBezTo>
                    <a:pt x="759416" y="157566"/>
                    <a:pt x="761139" y="102462"/>
                    <a:pt x="774915" y="61994"/>
                  </a:cubicBezTo>
                  <a:cubicBezTo>
                    <a:pt x="788691" y="21526"/>
                    <a:pt x="807633" y="10763"/>
                    <a:pt x="826576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8">
                  <a:extLst>
                    <a:ext uri="{FF2B5EF4-FFF2-40B4-BE49-F238E27FC236}">
                      <a16:creationId xmlns:a16="http://schemas.microsoft.com/office/drawing/2014/main" id="{939DA8D1-FFD9-EB76-8C63-E9177381A771}"/>
                    </a:ext>
                  </a:extLst>
                </p:cNvPr>
                <p:cNvSpPr txBox="1"/>
                <p:nvPr/>
              </p:nvSpPr>
              <p:spPr>
                <a:xfrm>
                  <a:off x="3166023" y="5261546"/>
                  <a:ext cx="33082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buClr>
                      <a:schemeClr val="accent6">
                        <a:lumMod val="75000"/>
                      </a:schemeClr>
                    </a:buClr>
                    <a:buSzPct val="980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GB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𝑭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74" name="TextBox 8">
                  <a:extLst>
                    <a:ext uri="{FF2B5EF4-FFF2-40B4-BE49-F238E27FC236}">
                      <a16:creationId xmlns:a16="http://schemas.microsoft.com/office/drawing/2014/main" id="{939DA8D1-FFD9-EB76-8C63-E9177381A7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6023" y="5261546"/>
                  <a:ext cx="330827" cy="369332"/>
                </a:xfrm>
                <a:prstGeom prst="rect">
                  <a:avLst/>
                </a:prstGeom>
                <a:blipFill>
                  <a:blip r:embed="rId9"/>
                  <a:stretch>
                    <a:fillRect r="-58333" b="-75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74095B78-026D-8778-B3B2-84441E1E5F5E}"/>
                </a:ext>
              </a:extLst>
            </p:cNvPr>
            <p:cNvCxnSpPr>
              <a:cxnSpLocks/>
            </p:cNvCxnSpPr>
            <p:nvPr/>
          </p:nvCxnSpPr>
          <p:spPr>
            <a:xfrm>
              <a:off x="3181430" y="5017701"/>
              <a:ext cx="0" cy="89926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758A645E-430A-0F8C-F0D3-8BF97F7C06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154" b="94423" l="10000" r="90000">
                          <a14:foregroundMark x1="37657" y1="8947" x2="50195" y2="3521"/>
                          <a14:foregroundMark x1="55000" y1="92500" x2="37222" y2="89423"/>
                          <a14:foregroundMark x1="37222" y1="89423" x2="45222" y2="94615"/>
                          <a14:foregroundMark x1="45222" y1="94615" x2="53556" y2="95192"/>
                          <a14:foregroundMark x1="53556" y1="95192" x2="61778" y2="91346"/>
                          <a14:foregroundMark x1="61778" y1="91346" x2="44333" y2="90962"/>
                          <a14:foregroundMark x1="44333" y1="90962" x2="52667" y2="94423"/>
                          <a14:foregroundMark x1="52667" y1="94423" x2="46889" y2="90769"/>
                          <a14:backgroundMark x1="65444" y1="10192" x2="57889" y2="3846"/>
                          <a14:backgroundMark x1="57889" y1="3846" x2="49778" y2="2308"/>
                          <a14:backgroundMark x1="36778" y1="7500" x2="35222" y2="9423"/>
                        </a14:backgroundRemoval>
                      </a14:imgEffect>
                    </a14:imgLayer>
                  </a14:imgProps>
                </a:ext>
              </a:extLst>
            </a:blip>
            <a:srcRect l="22337" r="22662"/>
            <a:stretch/>
          </p:blipFill>
          <p:spPr>
            <a:xfrm>
              <a:off x="1918722" y="1742051"/>
              <a:ext cx="2587600" cy="2718287"/>
            </a:xfrm>
            <a:prstGeom prst="rect">
              <a:avLst/>
            </a:prstGeom>
          </p:spPr>
        </p:pic>
        <p:sp>
          <p:nvSpPr>
            <p:cNvPr id="77" name="Freeform 18">
              <a:extLst>
                <a:ext uri="{FF2B5EF4-FFF2-40B4-BE49-F238E27FC236}">
                  <a16:creationId xmlns:a16="http://schemas.microsoft.com/office/drawing/2014/main" id="{135637BE-B895-73DA-0ABE-A6457C82AD3A}"/>
                </a:ext>
              </a:extLst>
            </p:cNvPr>
            <p:cNvSpPr/>
            <p:nvPr/>
          </p:nvSpPr>
          <p:spPr>
            <a:xfrm>
              <a:off x="639297" y="3601416"/>
              <a:ext cx="5140411" cy="296562"/>
            </a:xfrm>
            <a:custGeom>
              <a:avLst/>
              <a:gdLst>
                <a:gd name="connsiteX0" fmla="*/ 0 w 5140411"/>
                <a:gd name="connsiteY0" fmla="*/ 32951 h 486128"/>
                <a:gd name="connsiteX1" fmla="*/ 2545492 w 5140411"/>
                <a:gd name="connsiteY1" fmla="*/ 486032 h 486128"/>
                <a:gd name="connsiteX2" fmla="*/ 5140411 w 5140411"/>
                <a:gd name="connsiteY2" fmla="*/ 0 h 486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40411" h="486128">
                  <a:moveTo>
                    <a:pt x="0" y="32951"/>
                  </a:moveTo>
                  <a:cubicBezTo>
                    <a:pt x="844378" y="262237"/>
                    <a:pt x="1688757" y="491524"/>
                    <a:pt x="2545492" y="486032"/>
                  </a:cubicBezTo>
                  <a:cubicBezTo>
                    <a:pt x="3402227" y="480540"/>
                    <a:pt x="4271319" y="240270"/>
                    <a:pt x="5140411" y="0"/>
                  </a:cubicBezTo>
                </a:path>
              </a:pathLst>
            </a:custGeom>
            <a:ln w="19050">
              <a:solidFill>
                <a:schemeClr val="bg2">
                  <a:lumMod val="10000"/>
                </a:schemeClr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7A1B393B-AD30-8AED-FBED-C5A23B7A1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065589" y="3335804"/>
              <a:ext cx="1014477" cy="1014477"/>
            </a:xfrm>
            <a:prstGeom prst="rect">
              <a:avLst/>
            </a:prstGeom>
          </p:spPr>
        </p:pic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5D7C39F1-0A13-1B3F-F069-3CBD67015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Understanding stars, planets</a:t>
            </a:r>
          </a:p>
        </p:txBody>
      </p:sp>
    </p:spTree>
    <p:extLst>
      <p:ext uri="{BB962C8B-B14F-4D97-AF65-F5344CB8AC3E}">
        <p14:creationId xmlns:p14="http://schemas.microsoft.com/office/powerpoint/2010/main" val="920148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6" descr="A collage of images of earth&#10;&#10;Description automatically generated">
            <a:extLst>
              <a:ext uri="{FF2B5EF4-FFF2-40B4-BE49-F238E27FC236}">
                <a16:creationId xmlns:a16="http://schemas.microsoft.com/office/drawing/2014/main" id="{5E69AAD3-3039-763D-B0E3-E78812635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382" y="1990677"/>
            <a:ext cx="9115235" cy="4351338"/>
          </a:xfrm>
          <a:prstGeom prst="rect">
            <a:avLst/>
          </a:prstGeom>
        </p:spPr>
      </p:pic>
      <p:sp>
        <p:nvSpPr>
          <p:cNvPr id="12" name="Title 7">
            <a:extLst>
              <a:ext uri="{FF2B5EF4-FFF2-40B4-BE49-F238E27FC236}">
                <a16:creationId xmlns:a16="http://schemas.microsoft.com/office/drawing/2014/main" id="{69233A19-6E7B-7551-BC2E-D9E1DC696007}"/>
              </a:ext>
            </a:extLst>
          </p:cNvPr>
          <p:cNvSpPr txBox="1">
            <a:spLocks/>
          </p:cNvSpPr>
          <p:nvPr/>
        </p:nvSpPr>
        <p:spPr bwMode="auto">
          <a:xfrm>
            <a:off x="360000" y="899999"/>
            <a:ext cx="8999900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i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>
                <a:cs typeface="Arial"/>
              </a:rPr>
              <a:t>Understanding stars, planets</a:t>
            </a:r>
          </a:p>
        </p:txBody>
      </p:sp>
    </p:spTree>
    <p:extLst>
      <p:ext uri="{BB962C8B-B14F-4D97-AF65-F5344CB8AC3E}">
        <p14:creationId xmlns:p14="http://schemas.microsoft.com/office/powerpoint/2010/main" val="286369876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UCL_Mid_Purple_Slide_Theme">
  <a:themeElements>
    <a:clrScheme name="UCL Mid Purple Theme">
      <a:dk1>
        <a:srgbClr val="000000"/>
      </a:dk1>
      <a:lt1>
        <a:srgbClr val="FFFFFF"/>
      </a:lt1>
      <a:dk2>
        <a:srgbClr val="500778"/>
      </a:dk2>
      <a:lt2>
        <a:srgbClr val="DCCDE4"/>
      </a:lt2>
      <a:accent1>
        <a:srgbClr val="AC145A"/>
      </a:accent1>
      <a:accent2>
        <a:srgbClr val="C6B0BC"/>
      </a:accent2>
      <a:accent3>
        <a:srgbClr val="0097A9"/>
      </a:accent3>
      <a:accent4>
        <a:srgbClr val="8F993E"/>
      </a:accent4>
      <a:accent5>
        <a:srgbClr val="EA7600"/>
      </a:accent5>
      <a:accent6>
        <a:srgbClr val="A4DBE8"/>
      </a:accent6>
      <a:hlink>
        <a:srgbClr val="0097A9"/>
      </a:hlink>
      <a:folHlink>
        <a:srgbClr val="0097A9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custClrLst>
    <a:custClr name="name of colour">
      <a:srgbClr val="000000"/>
    </a:custClr>
  </a:custClrLst>
  <a:extLst>
    <a:ext uri="{05A4C25C-085E-4340-85A3-A5531E510DB2}">
      <thm15:themeFamily xmlns:thm15="http://schemas.microsoft.com/office/thememl/2012/main" name="UCL_Slide_Master_Black.potx" id="{3034991F-2A20-46E2-8C7B-1FA72590779C}" vid="{EFEF51F0-3C92-44B8-A75F-6D4CA0603899}"/>
    </a:ext>
  </a:extLst>
</a:theme>
</file>

<file path=ppt/theme/theme5.xml><?xml version="1.0" encoding="utf-8"?>
<a:theme xmlns:a="http://schemas.openxmlformats.org/drawingml/2006/main" name="4_Custom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UCL_Black_Slide_Theme">
  <a:themeElements>
    <a:clrScheme name="UCL Black Theme">
      <a:dk1>
        <a:sysClr val="windowText" lastClr="000000"/>
      </a:dk1>
      <a:lt1>
        <a:srgbClr val="FFFFFF"/>
      </a:lt1>
      <a:dk2>
        <a:srgbClr val="000000"/>
      </a:dk2>
      <a:lt2>
        <a:srgbClr val="E6E6E6"/>
      </a:lt2>
      <a:accent1>
        <a:srgbClr val="F6BE00"/>
      </a:accent1>
      <a:accent2>
        <a:srgbClr val="B5BD00"/>
      </a:accent2>
      <a:accent3>
        <a:srgbClr val="A4DBE8"/>
      </a:accent3>
      <a:accent4>
        <a:srgbClr val="8C8279"/>
      </a:accent4>
      <a:accent5>
        <a:srgbClr val="EA7600"/>
      </a:accent5>
      <a:accent6>
        <a:srgbClr val="E03C31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custClrLst>
    <a:custClr name="name of colour">
      <a:srgbClr val="000000"/>
    </a:custClr>
  </a:custClrLst>
  <a:extLst>
    <a:ext uri="{05A4C25C-085E-4340-85A3-A5531E510DB2}">
      <thm15:themeFamily xmlns:thm15="http://schemas.microsoft.com/office/thememl/2012/main" name="Presentation4" id="{1117F47E-1820-FB44-B702-91BC503BEEB2}" vid="{7AC29BA8-160E-2647-B666-6ADA20DE7EB9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43</Slides>
  <Notes>0</Notes>
  <HiddenSlides>6</HiddenSlide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1_Office</vt:lpstr>
      <vt:lpstr>Office</vt:lpstr>
      <vt:lpstr>Office Theme</vt:lpstr>
      <vt:lpstr>UCL_Mid_Purple_Slide_Theme</vt:lpstr>
      <vt:lpstr>4_Custom Design</vt:lpstr>
      <vt:lpstr>UCL_Black_Slide_Theme</vt:lpstr>
      <vt:lpstr>Small exoplanets and their host stars: from Kepler and TESS to PLATO  </vt:lpstr>
      <vt:lpstr>PowerPoint Presentation</vt:lpstr>
      <vt:lpstr>Planets are diverse</vt:lpstr>
      <vt:lpstr>Planets are diverse </vt:lpstr>
      <vt:lpstr>Planets are diverse </vt:lpstr>
      <vt:lpstr>Planets are diverse </vt:lpstr>
      <vt:lpstr>Planets are diverse </vt:lpstr>
      <vt:lpstr>Understanding stars, planets</vt:lpstr>
      <vt:lpstr>PowerPoint Presentation</vt:lpstr>
      <vt:lpstr>The discovery of the radius valley</vt:lpstr>
      <vt:lpstr>The discovery of the radius valley</vt:lpstr>
      <vt:lpstr>The discovery of the radius valley</vt:lpstr>
      <vt:lpstr>The discovery of the radius valley</vt:lpstr>
      <vt:lpstr>The discovery of the radius valley</vt:lpstr>
      <vt:lpstr>The valley's emptiness </vt:lpstr>
      <vt:lpstr>The valley's emptiness </vt:lpstr>
      <vt:lpstr>The valley's emptiness </vt:lpstr>
      <vt:lpstr>A deeper valley from new short-cadence transit fits</vt:lpstr>
      <vt:lpstr>Short-cadence transit fits: a deeper valley</vt:lpstr>
      <vt:lpstr>Short-cadence transit fits: a deeper valley </vt:lpstr>
      <vt:lpstr>The valley for  different stars</vt:lpstr>
      <vt:lpstr>Planet mass: a missing key parameter</vt:lpstr>
      <vt:lpstr>PowerPoint Presentation</vt:lpstr>
      <vt:lpstr>PowerPoint Presentation</vt:lpstr>
      <vt:lpstr>PowerPoint Presentation</vt:lpstr>
      <vt:lpstr>PowerPoint Presentation</vt:lpstr>
      <vt:lpstr>Homogeneous stellar characterisation</vt:lpstr>
      <vt:lpstr>Homogeneous stellar characterisation</vt:lpstr>
      <vt:lpstr>Homogeneous stellar characterisation</vt:lpstr>
      <vt:lpstr>PowerPoint Presentation</vt:lpstr>
      <vt:lpstr>PowerPoint Presentation</vt:lpstr>
      <vt:lpstr>PowerPoint Presentation</vt:lpstr>
      <vt:lpstr>PowerPoint Presentation</vt:lpstr>
      <vt:lpstr>Galactic Chemical Evolution</vt:lpstr>
      <vt:lpstr>Galactic Chemical Evolution</vt:lpstr>
      <vt:lpstr>Galactic evolution: planet density?</vt:lpstr>
      <vt:lpstr>Galactic evolution: planet density?</vt:lpstr>
      <vt:lpstr>Younger stars host denser planets</vt:lpstr>
      <vt:lpstr>Galactic Chemical Evolution</vt:lpstr>
      <vt:lpstr>Understanding exoplanet compositions</vt:lpstr>
      <vt:lpstr>Looking forward to PLATO</vt:lpstr>
      <vt:lpstr>PLATO work packages</vt:lpstr>
      <vt:lpstr>Small exoplanets and their host stars: from Kepler and TESS to PLATO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Cabrera Perez, Juan</dc:creator>
  <cp:revision>2224</cp:revision>
  <dcterms:created xsi:type="dcterms:W3CDTF">2022-07-07T06:53:03Z</dcterms:created>
  <dcterms:modified xsi:type="dcterms:W3CDTF">2025-07-08T22:25:31Z</dcterms:modified>
</cp:coreProperties>
</file>