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68" r:id="rId4"/>
    <p:sldId id="269" r:id="rId5"/>
    <p:sldId id="270" r:id="rId6"/>
    <p:sldId id="271" r:id="rId7"/>
    <p:sldId id="272" r:id="rId8"/>
    <p:sldId id="278" r:id="rId9"/>
    <p:sldId id="279" r:id="rId10"/>
    <p:sldId id="275" r:id="rId11"/>
    <p:sldId id="280" r:id="rId12"/>
    <p:sldId id="27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5"/>
    <p:restoredTop sz="94658"/>
  </p:normalViewPr>
  <p:slideViewPr>
    <p:cSldViewPr snapToGrid="0" snapToObjects="1">
      <p:cViewPr varScale="1">
        <p:scale>
          <a:sx n="115" d="100"/>
          <a:sy n="115" d="100"/>
        </p:scale>
        <p:origin x="36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B3EF8C21-0A2B-017C-0A04-087BFACBCA53}"/>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4FD228C-10D3-7A06-E478-49FF3B6556F4}"/>
              </a:ext>
            </a:extLst>
          </p:cNvPr>
          <p:cNvSpPr/>
          <p:nvPr/>
        </p:nvSpPr>
        <p:spPr>
          <a:xfrm>
            <a:off x="839096" y="916305"/>
            <a:ext cx="7619104" cy="276897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5DAA813-65BE-A0DE-D8DA-99CD4763A591}"/>
              </a:ext>
            </a:extLst>
          </p:cNvPr>
          <p:cNvSpPr/>
          <p:nvPr/>
        </p:nvSpPr>
        <p:spPr>
          <a:xfrm>
            <a:off x="839096" y="4189094"/>
            <a:ext cx="7465807" cy="244837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581785"/>
            <a:ext cx="7772400" cy="1470025"/>
          </a:xfrm>
        </p:spPr>
        <p:txBody>
          <a:bodyPr>
            <a:normAutofit fontScale="90000"/>
          </a:bodyPr>
          <a:lstStyle/>
          <a:p>
            <a:r>
              <a:rPr lang="en-GB" dirty="0"/>
              <a:t>Mitigation of RV response to granulation informed by line shift, depth and width variations</a:t>
            </a:r>
            <a:endParaRPr dirty="0">
              <a:solidFill>
                <a:schemeClr val="tx2">
                  <a:lumMod val="50000"/>
                </a:schemeClr>
              </a:solidFill>
            </a:endParaRPr>
          </a:p>
        </p:txBody>
      </p:sp>
      <p:sp>
        <p:nvSpPr>
          <p:cNvPr id="5" name="Subtitle 4">
            <a:extLst>
              <a:ext uri="{FF2B5EF4-FFF2-40B4-BE49-F238E27FC236}">
                <a16:creationId xmlns:a16="http://schemas.microsoft.com/office/drawing/2014/main" id="{E0AB95AF-A8F1-9623-2FEB-1D52EFFE4D51}"/>
              </a:ext>
            </a:extLst>
          </p:cNvPr>
          <p:cNvSpPr>
            <a:spLocks noGrp="1"/>
          </p:cNvSpPr>
          <p:nvPr>
            <p:ph type="subTitle" idx="1"/>
          </p:nvPr>
        </p:nvSpPr>
        <p:spPr>
          <a:xfrm>
            <a:off x="1371599" y="4326658"/>
            <a:ext cx="6400800" cy="1752600"/>
          </a:xfrm>
        </p:spPr>
        <p:txBody>
          <a:bodyPr>
            <a:normAutofit/>
          </a:bodyPr>
          <a:lstStyle/>
          <a:p>
            <a:r>
              <a:rPr lang="en-US" sz="1800" b="1" dirty="0"/>
              <a:t>Christian Hartogh(1), </a:t>
            </a:r>
            <a:r>
              <a:rPr lang="en-US" sz="1800" dirty="0"/>
              <a:t>Andrew Collier Cameron(1);</a:t>
            </a:r>
            <a:r>
              <a:rPr lang="en-GB" sz="1800" dirty="0"/>
              <a:t> Sowmya Krishnamurthy(2); Veronika Witzke(2); </a:t>
            </a:r>
            <a:r>
              <a:rPr lang="en-GB" sz="1800" dirty="0" err="1"/>
              <a:t>Djemma</a:t>
            </a:r>
            <a:r>
              <a:rPr lang="en-GB" sz="1800" dirty="0"/>
              <a:t> </a:t>
            </a:r>
            <a:r>
              <a:rPr lang="en-GB" sz="1800" dirty="0" err="1"/>
              <a:t>Ruseva</a:t>
            </a:r>
            <a:r>
              <a:rPr lang="en-GB" sz="1800" dirty="0"/>
              <a:t>(1); Thomas Tunstall(1); Valeriy Vasilyev(3); Alexander Shapiro(2)</a:t>
            </a:r>
          </a:p>
          <a:p>
            <a:r>
              <a:rPr lang="en-GB" sz="1100" dirty="0"/>
              <a:t>(1) University of St Andrews; (2) University of Graz; (3) Max-Planck-Institute for Solar System research </a:t>
            </a:r>
          </a:p>
          <a:p>
            <a:endParaRPr lang="en-US" sz="2400" dirty="0"/>
          </a:p>
          <a:p>
            <a:endParaRPr lang="en-US" dirty="0"/>
          </a:p>
        </p:txBody>
      </p:sp>
      <p:pic>
        <p:nvPicPr>
          <p:cNvPr id="8" name="Picture 2" descr="Coat of arms - About - University of St Andrews">
            <a:extLst>
              <a:ext uri="{FF2B5EF4-FFF2-40B4-BE49-F238E27FC236}">
                <a16:creationId xmlns:a16="http://schemas.microsoft.com/office/drawing/2014/main" id="{E88A6A78-BAA1-474B-FE39-E672CF66F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29" y="5472000"/>
            <a:ext cx="1096735" cy="122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KRI Directory - Home Page">
            <a:extLst>
              <a:ext uri="{FF2B5EF4-FFF2-40B4-BE49-F238E27FC236}">
                <a16:creationId xmlns:a16="http://schemas.microsoft.com/office/drawing/2014/main" id="{D35C979A-EFB8-748A-C19F-2579D0AD4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00" y="5724000"/>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RC Logos &amp; Brand Guidelines – Official Visual Identity Assets">
            <a:extLst>
              <a:ext uri="{FF2B5EF4-FFF2-40B4-BE49-F238E27FC236}">
                <a16:creationId xmlns:a16="http://schemas.microsoft.com/office/drawing/2014/main" id="{D9FCDE0F-F434-3FE8-429E-99A69DA4A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000" y="5724000"/>
            <a:ext cx="72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035509B-0E39-79CF-9D98-176A0875C252}"/>
              </a:ext>
            </a:extLst>
          </p:cNvPr>
          <p:cNvGrpSpPr>
            <a:grpSpLocks noChangeAspect="1"/>
          </p:cNvGrpSpPr>
          <p:nvPr/>
        </p:nvGrpSpPr>
        <p:grpSpPr>
          <a:xfrm>
            <a:off x="6668413" y="5724000"/>
            <a:ext cx="826910" cy="720000"/>
            <a:chOff x="3442566" y="1126600"/>
            <a:chExt cx="5306868" cy="4604800"/>
          </a:xfrm>
        </p:grpSpPr>
        <p:pic>
          <p:nvPicPr>
            <p:cNvPr id="12" name="Picture 11">
              <a:extLst>
                <a:ext uri="{FF2B5EF4-FFF2-40B4-BE49-F238E27FC236}">
                  <a16:creationId xmlns:a16="http://schemas.microsoft.com/office/drawing/2014/main" id="{335260E4-1B27-75DB-3FB5-FFE214E38187}"/>
                </a:ext>
              </a:extLst>
            </p:cNvPr>
            <p:cNvPicPr>
              <a:picLocks noChangeAspect="1" noChangeArrowheads="1"/>
            </p:cNvPicPr>
            <p:nvPr/>
          </p:nvPicPr>
          <p:blipFill rotWithShape="1">
            <a:blip r:embed="rId7">
              <a:alphaModFix amt="20000"/>
              <a:extLst>
                <a:ext uri="{BEBA8EAE-BF5A-486C-A8C5-ECC9F3942E4B}">
                  <a14:imgProps xmlns:a14="http://schemas.microsoft.com/office/drawing/2010/main">
                    <a14:imgLayer r:embed="rId8">
                      <a14:imgEffect>
                        <a14:brightnessContrast bright="26000"/>
                      </a14:imgEffect>
                    </a14:imgLayer>
                  </a14:imgProps>
                </a:ext>
              </a:extLst>
            </a:blip>
            <a:srcRect l="100" t="29" r="153" b="38"/>
            <a:stretch/>
          </p:blipFill>
          <p:spPr bwMode="auto">
            <a:xfrm>
              <a:off x="4492136" y="2550060"/>
              <a:ext cx="3207729" cy="3181340"/>
            </a:xfrm>
            <a:prstGeom prst="ellipse">
              <a:avLst/>
            </a:prstGeom>
            <a:noFill/>
            <a:ln>
              <a:noFill/>
            </a:ln>
            <a:effectLst>
              <a:softEdge rad="25400"/>
            </a:effectLst>
          </p:spPr>
        </p:pic>
        <p:pic>
          <p:nvPicPr>
            <p:cNvPr id="13" name="Picture 12">
              <a:extLst>
                <a:ext uri="{FF2B5EF4-FFF2-40B4-BE49-F238E27FC236}">
                  <a16:creationId xmlns:a16="http://schemas.microsoft.com/office/drawing/2014/main" id="{702BC05A-0941-DDE5-0BB1-1887A0B2A9E9}"/>
                </a:ext>
              </a:extLst>
            </p:cNvPr>
            <p:cNvPicPr>
              <a:picLocks noChangeAspect="1" noChangeArrowheads="1"/>
            </p:cNvPicPr>
            <p:nvPr/>
          </p:nvPicPr>
          <p:blipFill rotWithShape="1">
            <a:blip r:embed="rId9">
              <a:alphaModFix amt="20000"/>
            </a:blip>
            <a:srcRect l="16" t="12" r="75" b="97"/>
            <a:stretch/>
          </p:blipFill>
          <p:spPr bwMode="auto">
            <a:xfrm flipH="1">
              <a:off x="5581259" y="1126600"/>
              <a:ext cx="3168175" cy="3181340"/>
            </a:xfrm>
            <a:prstGeom prst="ellipse">
              <a:avLst/>
            </a:prstGeom>
            <a:noFill/>
          </p:spPr>
        </p:pic>
        <p:sp>
          <p:nvSpPr>
            <p:cNvPr id="14" name="Oval 13">
              <a:extLst>
                <a:ext uri="{FF2B5EF4-FFF2-40B4-BE49-F238E27FC236}">
                  <a16:creationId xmlns:a16="http://schemas.microsoft.com/office/drawing/2014/main" id="{8EFBFB0D-0A1A-638B-2DEB-8566BD505FE4}"/>
                </a:ext>
              </a:extLst>
            </p:cNvPr>
            <p:cNvSpPr/>
            <p:nvPr/>
          </p:nvSpPr>
          <p:spPr bwMode="auto">
            <a:xfrm flipH="1">
              <a:off x="6270838" y="2156190"/>
              <a:ext cx="350157" cy="35327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5pPr>
              <a:lvl6pPr marL="2286000" algn="l" defTabSz="914400" rtl="0" eaLnBrk="1" latinLnBrk="0" hangingPunct="1">
                <a:defRPr sz="1400" kern="1200">
                  <a:solidFill>
                    <a:schemeClr val="lt1"/>
                  </a:solidFill>
                  <a:latin typeface="+mn-lt"/>
                  <a:ea typeface="+mn-ea"/>
                  <a:cs typeface="+mn-cs"/>
                  <a:sym typeface="Avenir Next LT Pro" panose="020B0504020202020204" pitchFamily="34" charset="0"/>
                </a:defRPr>
              </a:lvl6pPr>
              <a:lvl7pPr marL="2743200" algn="l" defTabSz="914400" rtl="0" eaLnBrk="1" latinLnBrk="0" hangingPunct="1">
                <a:defRPr sz="1400" kern="1200">
                  <a:solidFill>
                    <a:schemeClr val="lt1"/>
                  </a:solidFill>
                  <a:latin typeface="+mn-lt"/>
                  <a:ea typeface="+mn-ea"/>
                  <a:cs typeface="+mn-cs"/>
                  <a:sym typeface="Avenir Next LT Pro" panose="020B0504020202020204" pitchFamily="34" charset="0"/>
                </a:defRPr>
              </a:lvl7pPr>
              <a:lvl8pPr marL="3200400" algn="l" defTabSz="914400" rtl="0" eaLnBrk="1" latinLnBrk="0" hangingPunct="1">
                <a:defRPr sz="1400" kern="1200">
                  <a:solidFill>
                    <a:schemeClr val="lt1"/>
                  </a:solidFill>
                  <a:latin typeface="+mn-lt"/>
                  <a:ea typeface="+mn-ea"/>
                  <a:cs typeface="+mn-cs"/>
                  <a:sym typeface="Avenir Next LT Pro" panose="020B0504020202020204" pitchFamily="34" charset="0"/>
                </a:defRPr>
              </a:lvl8pPr>
              <a:lvl9pPr marL="3657600" algn="l" defTabSz="914400" rtl="0" eaLnBrk="1" latinLnBrk="0" hangingPunct="1">
                <a:defRPr sz="1400" kern="1200">
                  <a:solidFill>
                    <a:schemeClr val="lt1"/>
                  </a:solidFill>
                  <a:latin typeface="+mn-lt"/>
                  <a:ea typeface="+mn-ea"/>
                  <a:cs typeface="+mn-cs"/>
                  <a:sym typeface="Avenir Next LT Pro" panose="020B0504020202020204" pitchFamily="34" charset="0"/>
                </a:defRPr>
              </a:lvl9pPr>
            </a:lstStyle>
            <a:p>
              <a:pPr algn="ctr">
                <a:defRPr/>
              </a:pPr>
              <a:endParaRPr lang="en-DE"/>
            </a:p>
          </p:txBody>
        </p:sp>
        <p:pic>
          <p:nvPicPr>
            <p:cNvPr id="15" name="Picture 14">
              <a:extLst>
                <a:ext uri="{FF2B5EF4-FFF2-40B4-BE49-F238E27FC236}">
                  <a16:creationId xmlns:a16="http://schemas.microsoft.com/office/drawing/2014/main" id="{F858A8E3-3EFF-65F7-1A9D-70911D5C20FC}"/>
                </a:ext>
              </a:extLst>
            </p:cNvPr>
            <p:cNvPicPr>
              <a:picLocks noChangeAspect="1"/>
            </p:cNvPicPr>
            <p:nvPr/>
          </p:nvPicPr>
          <p:blipFill rotWithShape="1">
            <a:blip r:embed="rId10">
              <a:alphaModFix amt="25000"/>
            </a:blip>
            <a:srcRect l="24064" t="3386" r="23160" b="3932"/>
            <a:stretch/>
          </p:blipFill>
          <p:spPr>
            <a:xfrm>
              <a:off x="3442566" y="1126600"/>
              <a:ext cx="3178000" cy="3181340"/>
            </a:xfrm>
            <a:prstGeom prst="ellipse">
              <a:avLst/>
            </a:prstGeom>
            <a:effectLst>
              <a:softEdge rad="0"/>
            </a:effectLst>
          </p:spPr>
        </p:pic>
        <p:sp>
          <p:nvSpPr>
            <p:cNvPr id="16" name="Freeform 15">
              <a:extLst>
                <a:ext uri="{FF2B5EF4-FFF2-40B4-BE49-F238E27FC236}">
                  <a16:creationId xmlns:a16="http://schemas.microsoft.com/office/drawing/2014/main" id="{025CFC84-0D5E-31BF-B9B2-C86C3DA4A18C}"/>
                </a:ext>
              </a:extLst>
            </p:cNvPr>
            <p:cNvSpPr>
              <a:spLocks noChangeAspect="1"/>
            </p:cNvSpPr>
            <p:nvPr/>
          </p:nvSpPr>
          <p:spPr>
            <a:xfrm>
              <a:off x="5318333" y="2413707"/>
              <a:ext cx="1528122" cy="1830852"/>
            </a:xfrm>
            <a:custGeom>
              <a:avLst/>
              <a:gdLst>
                <a:gd name="connsiteX0" fmla="*/ 528950 w 1057900"/>
                <a:gd name="connsiteY0" fmla="*/ 0 h 1380933"/>
                <a:gd name="connsiteX1" fmla="*/ 1001967 w 1057900"/>
                <a:gd name="connsiteY1" fmla="*/ 71513 h 1380933"/>
                <a:gd name="connsiteX2" fmla="*/ 1052403 w 1057900"/>
                <a:gd name="connsiteY2" fmla="*/ 89973 h 1380933"/>
                <a:gd name="connsiteX3" fmla="*/ 1057900 w 1057900"/>
                <a:gd name="connsiteY3" fmla="*/ 198852 h 1380933"/>
                <a:gd name="connsiteX4" fmla="*/ 592004 w 1057900"/>
                <a:gd name="connsiteY4" fmla="*/ 1323626 h 1380933"/>
                <a:gd name="connsiteX5" fmla="*/ 528950 w 1057900"/>
                <a:gd name="connsiteY5" fmla="*/ 1380933 h 1380933"/>
                <a:gd name="connsiteX6" fmla="*/ 465896 w 1057900"/>
                <a:gd name="connsiteY6" fmla="*/ 1323626 h 1380933"/>
                <a:gd name="connsiteX7" fmla="*/ 0 w 1057900"/>
                <a:gd name="connsiteY7" fmla="*/ 198852 h 1380933"/>
                <a:gd name="connsiteX8" fmla="*/ 5498 w 1057900"/>
                <a:gd name="connsiteY8" fmla="*/ 89973 h 1380933"/>
                <a:gd name="connsiteX9" fmla="*/ 55933 w 1057900"/>
                <a:gd name="connsiteY9" fmla="*/ 71513 h 1380933"/>
                <a:gd name="connsiteX10" fmla="*/ 528950 w 1057900"/>
                <a:gd name="connsiteY10" fmla="*/ 0 h 138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900" h="1380933">
                  <a:moveTo>
                    <a:pt x="528950" y="0"/>
                  </a:moveTo>
                  <a:cubicBezTo>
                    <a:pt x="693670" y="0"/>
                    <a:pt x="852541" y="25037"/>
                    <a:pt x="1001967" y="71513"/>
                  </a:cubicBezTo>
                  <a:lnTo>
                    <a:pt x="1052403" y="89973"/>
                  </a:lnTo>
                  <a:lnTo>
                    <a:pt x="1057900" y="198852"/>
                  </a:lnTo>
                  <a:cubicBezTo>
                    <a:pt x="1057900" y="638104"/>
                    <a:pt x="879858" y="1035771"/>
                    <a:pt x="592004" y="1323626"/>
                  </a:cubicBezTo>
                  <a:lnTo>
                    <a:pt x="528950" y="1380933"/>
                  </a:lnTo>
                  <a:lnTo>
                    <a:pt x="465896" y="1323626"/>
                  </a:lnTo>
                  <a:cubicBezTo>
                    <a:pt x="178042" y="1035771"/>
                    <a:pt x="0" y="638104"/>
                    <a:pt x="0" y="198852"/>
                  </a:cubicBezTo>
                  <a:lnTo>
                    <a:pt x="5498" y="89973"/>
                  </a:lnTo>
                  <a:lnTo>
                    <a:pt x="55933" y="71513"/>
                  </a:lnTo>
                  <a:cubicBezTo>
                    <a:pt x="205359" y="25037"/>
                    <a:pt x="364231" y="0"/>
                    <a:pt x="528950" y="0"/>
                  </a:cubicBezTo>
                  <a:close/>
                </a:path>
              </a:pathLst>
            </a:custGeom>
            <a:solidFill>
              <a:srgbClr val="0096FF">
                <a:alpha val="60691"/>
              </a:srgbClr>
            </a:solidFill>
            <a:ln w="28575">
              <a:noFill/>
            </a:ln>
            <a:effectLst>
              <a:softEdge rad="194417"/>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5pPr>
              <a:lvl6pPr marL="2286000" algn="l" defTabSz="914400" rtl="0" eaLnBrk="1" latinLnBrk="0" hangingPunct="1">
                <a:defRPr sz="1400" kern="1200">
                  <a:solidFill>
                    <a:schemeClr val="lt1"/>
                  </a:solidFill>
                  <a:latin typeface="+mn-lt"/>
                  <a:ea typeface="+mn-ea"/>
                  <a:cs typeface="+mn-cs"/>
                  <a:sym typeface="Avenir Next LT Pro" panose="020B0504020202020204" pitchFamily="34" charset="0"/>
                </a:defRPr>
              </a:lvl6pPr>
              <a:lvl7pPr marL="2743200" algn="l" defTabSz="914400" rtl="0" eaLnBrk="1" latinLnBrk="0" hangingPunct="1">
                <a:defRPr sz="1400" kern="1200">
                  <a:solidFill>
                    <a:schemeClr val="lt1"/>
                  </a:solidFill>
                  <a:latin typeface="+mn-lt"/>
                  <a:ea typeface="+mn-ea"/>
                  <a:cs typeface="+mn-cs"/>
                  <a:sym typeface="Avenir Next LT Pro" panose="020B0504020202020204" pitchFamily="34" charset="0"/>
                </a:defRPr>
              </a:lvl7pPr>
              <a:lvl8pPr marL="3200400" algn="l" defTabSz="914400" rtl="0" eaLnBrk="1" latinLnBrk="0" hangingPunct="1">
                <a:defRPr sz="1400" kern="1200">
                  <a:solidFill>
                    <a:schemeClr val="lt1"/>
                  </a:solidFill>
                  <a:latin typeface="+mn-lt"/>
                  <a:ea typeface="+mn-ea"/>
                  <a:cs typeface="+mn-cs"/>
                  <a:sym typeface="Avenir Next LT Pro" panose="020B0504020202020204" pitchFamily="34" charset="0"/>
                </a:defRPr>
              </a:lvl8pPr>
              <a:lvl9pPr marL="3657600" algn="l" defTabSz="914400" rtl="0" eaLnBrk="1" latinLnBrk="0" hangingPunct="1">
                <a:defRPr sz="1400" kern="1200">
                  <a:solidFill>
                    <a:schemeClr val="lt1"/>
                  </a:solidFill>
                  <a:latin typeface="+mn-lt"/>
                  <a:ea typeface="+mn-ea"/>
                  <a:cs typeface="+mn-cs"/>
                  <a:sym typeface="Avenir Next LT Pro" panose="020B0504020202020204" pitchFamily="34" charset="0"/>
                </a:defRPr>
              </a:lvl9pPr>
            </a:lstStyle>
            <a:p>
              <a:pPr algn="ctr" defTabSz="457200"/>
              <a:endParaRPr lang="en-US" dirty="0">
                <a:solidFill>
                  <a:schemeClr val="bg1"/>
                </a:solidFill>
                <a:latin typeface="Avenir Next LT Pro" charset="0"/>
                <a:cs typeface="Avenir Next LT Pro"/>
              </a:endParaRPr>
            </a:p>
          </p:txBody>
        </p:sp>
        <p:sp>
          <p:nvSpPr>
            <p:cNvPr id="17" name="[T2O] Google Shape;65;p15">
              <a:extLst>
                <a:ext uri="{FF2B5EF4-FFF2-40B4-BE49-F238E27FC236}">
                  <a16:creationId xmlns:a16="http://schemas.microsoft.com/office/drawing/2014/main" id="{2C5166A7-A409-A205-1017-39A2818F051D}"/>
                </a:ext>
              </a:extLst>
            </p:cNvPr>
            <p:cNvSpPr>
              <a:spLocks noChangeAspect="1"/>
            </p:cNvSpPr>
            <p:nvPr/>
          </p:nvSpPr>
          <p:spPr>
            <a:xfrm>
              <a:off x="5602813" y="3001798"/>
              <a:ext cx="914400" cy="173271"/>
            </a:xfrm>
            <a:custGeom>
              <a:avLst/>
              <a:gdLst/>
              <a:ahLst/>
              <a:cxnLst/>
              <a:rect l="l" t="t" r="r" b="b"/>
              <a:pathLst>
                <a:path w="9431056" h="1787100">
                  <a:moveTo>
                    <a:pt x="7198336" y="476971"/>
                  </a:moveTo>
                  <a:lnTo>
                    <a:pt x="6971560" y="1090747"/>
                  </a:lnTo>
                  <a:lnTo>
                    <a:pt x="7421416" y="1090747"/>
                  </a:lnTo>
                  <a:close/>
                  <a:moveTo>
                    <a:pt x="421509" y="348793"/>
                  </a:moveTo>
                  <a:lnTo>
                    <a:pt x="421509" y="765372"/>
                  </a:lnTo>
                  <a:lnTo>
                    <a:pt x="624869" y="765372"/>
                  </a:lnTo>
                  <a:cubicBezTo>
                    <a:pt x="660200" y="765372"/>
                    <a:pt x="696558" y="762291"/>
                    <a:pt x="733943" y="756128"/>
                  </a:cubicBezTo>
                  <a:cubicBezTo>
                    <a:pt x="771329" y="749966"/>
                    <a:pt x="805016" y="739284"/>
                    <a:pt x="835007" y="724084"/>
                  </a:cubicBezTo>
                  <a:cubicBezTo>
                    <a:pt x="864997" y="708883"/>
                    <a:pt x="889647" y="687109"/>
                    <a:pt x="908956" y="658762"/>
                  </a:cubicBezTo>
                  <a:cubicBezTo>
                    <a:pt x="928265" y="630415"/>
                    <a:pt x="937919" y="593235"/>
                    <a:pt x="937919" y="547222"/>
                  </a:cubicBezTo>
                  <a:cubicBezTo>
                    <a:pt x="937919" y="505318"/>
                    <a:pt x="929086" y="471425"/>
                    <a:pt x="911421" y="445542"/>
                  </a:cubicBezTo>
                  <a:cubicBezTo>
                    <a:pt x="893755" y="419660"/>
                    <a:pt x="871160" y="399530"/>
                    <a:pt x="843634" y="385151"/>
                  </a:cubicBezTo>
                  <a:cubicBezTo>
                    <a:pt x="816109" y="370772"/>
                    <a:pt x="785091" y="361117"/>
                    <a:pt x="750582" y="356187"/>
                  </a:cubicBezTo>
                  <a:cubicBezTo>
                    <a:pt x="716072" y="351257"/>
                    <a:pt x="682795" y="348793"/>
                    <a:pt x="650751" y="348793"/>
                  </a:cubicBezTo>
                  <a:close/>
                  <a:moveTo>
                    <a:pt x="8305799" y="0"/>
                  </a:moveTo>
                  <a:lnTo>
                    <a:pt x="8739633" y="0"/>
                  </a:lnTo>
                  <a:lnTo>
                    <a:pt x="8739633" y="1411193"/>
                  </a:lnTo>
                  <a:lnTo>
                    <a:pt x="9431056" y="1411193"/>
                  </a:lnTo>
                  <a:lnTo>
                    <a:pt x="9431056" y="1787100"/>
                  </a:lnTo>
                  <a:lnTo>
                    <a:pt x="8305799" y="1787100"/>
                  </a:lnTo>
                  <a:close/>
                  <a:moveTo>
                    <a:pt x="6997442" y="0"/>
                  </a:moveTo>
                  <a:lnTo>
                    <a:pt x="7416486" y="0"/>
                  </a:lnTo>
                  <a:lnTo>
                    <a:pt x="8158441" y="1787100"/>
                  </a:lnTo>
                  <a:lnTo>
                    <a:pt x="7679005" y="1787100"/>
                  </a:lnTo>
                  <a:lnTo>
                    <a:pt x="7539734" y="1435842"/>
                  </a:lnTo>
                  <a:lnTo>
                    <a:pt x="6848311" y="1435842"/>
                  </a:lnTo>
                  <a:lnTo>
                    <a:pt x="6716436" y="1787100"/>
                  </a:lnTo>
                  <a:lnTo>
                    <a:pt x="6246860" y="1787100"/>
                  </a:lnTo>
                  <a:close/>
                  <a:moveTo>
                    <a:pt x="4933950" y="0"/>
                  </a:moveTo>
                  <a:lnTo>
                    <a:pt x="6134388" y="0"/>
                  </a:lnTo>
                  <a:lnTo>
                    <a:pt x="6134388" y="366047"/>
                  </a:lnTo>
                  <a:lnTo>
                    <a:pt x="5349296" y="366047"/>
                  </a:lnTo>
                  <a:lnTo>
                    <a:pt x="5349296" y="701283"/>
                  </a:lnTo>
                  <a:lnTo>
                    <a:pt x="6092484" y="701283"/>
                  </a:lnTo>
                  <a:lnTo>
                    <a:pt x="6092484" y="1047610"/>
                  </a:lnTo>
                  <a:lnTo>
                    <a:pt x="5349296" y="1047610"/>
                  </a:lnTo>
                  <a:lnTo>
                    <a:pt x="5349296" y="1418588"/>
                  </a:lnTo>
                  <a:lnTo>
                    <a:pt x="6179990" y="1418588"/>
                  </a:lnTo>
                  <a:lnTo>
                    <a:pt x="6179990" y="1787100"/>
                  </a:lnTo>
                  <a:lnTo>
                    <a:pt x="4933950" y="1787100"/>
                  </a:lnTo>
                  <a:close/>
                  <a:moveTo>
                    <a:pt x="2986845" y="0"/>
                  </a:moveTo>
                  <a:lnTo>
                    <a:pt x="3471211" y="0"/>
                  </a:lnTo>
                  <a:lnTo>
                    <a:pt x="3885326" y="1266992"/>
                  </a:lnTo>
                  <a:lnTo>
                    <a:pt x="3896418" y="1266992"/>
                  </a:lnTo>
                  <a:lnTo>
                    <a:pt x="4306834" y="0"/>
                  </a:lnTo>
                  <a:lnTo>
                    <a:pt x="4783805" y="0"/>
                  </a:lnTo>
                  <a:lnTo>
                    <a:pt x="4094847" y="1787100"/>
                  </a:lnTo>
                  <a:lnTo>
                    <a:pt x="3663479" y="1787100"/>
                  </a:lnTo>
                  <a:close/>
                  <a:moveTo>
                    <a:pt x="1676400" y="0"/>
                  </a:moveTo>
                  <a:lnTo>
                    <a:pt x="2876838" y="0"/>
                  </a:lnTo>
                  <a:lnTo>
                    <a:pt x="2876838" y="366047"/>
                  </a:lnTo>
                  <a:lnTo>
                    <a:pt x="2091747" y="366047"/>
                  </a:lnTo>
                  <a:lnTo>
                    <a:pt x="2091747" y="701283"/>
                  </a:lnTo>
                  <a:lnTo>
                    <a:pt x="2834934" y="701283"/>
                  </a:lnTo>
                  <a:lnTo>
                    <a:pt x="2834934" y="1047610"/>
                  </a:lnTo>
                  <a:lnTo>
                    <a:pt x="2091747" y="1047610"/>
                  </a:lnTo>
                  <a:lnTo>
                    <a:pt x="2091747" y="1418588"/>
                  </a:lnTo>
                  <a:lnTo>
                    <a:pt x="2922440" y="1418588"/>
                  </a:lnTo>
                  <a:lnTo>
                    <a:pt x="2922440" y="1787100"/>
                  </a:lnTo>
                  <a:lnTo>
                    <a:pt x="1676400" y="1787100"/>
                  </a:lnTo>
                  <a:close/>
                  <a:moveTo>
                    <a:pt x="0" y="0"/>
                  </a:moveTo>
                  <a:lnTo>
                    <a:pt x="680330" y="0"/>
                  </a:lnTo>
                  <a:cubicBezTo>
                    <a:pt x="766604" y="0"/>
                    <a:pt x="850618" y="8833"/>
                    <a:pt x="932373" y="26498"/>
                  </a:cubicBezTo>
                  <a:cubicBezTo>
                    <a:pt x="1014128" y="44164"/>
                    <a:pt x="1087255" y="73949"/>
                    <a:pt x="1151755" y="115853"/>
                  </a:cubicBezTo>
                  <a:cubicBezTo>
                    <a:pt x="1216255" y="157758"/>
                    <a:pt x="1267814" y="213219"/>
                    <a:pt x="1306432" y="282238"/>
                  </a:cubicBezTo>
                  <a:cubicBezTo>
                    <a:pt x="1345049" y="351257"/>
                    <a:pt x="1364358" y="437121"/>
                    <a:pt x="1364358" y="539827"/>
                  </a:cubicBezTo>
                  <a:cubicBezTo>
                    <a:pt x="1364358" y="661432"/>
                    <a:pt x="1331698" y="763318"/>
                    <a:pt x="1266376" y="845483"/>
                  </a:cubicBezTo>
                  <a:cubicBezTo>
                    <a:pt x="1201054" y="927649"/>
                    <a:pt x="1110056" y="986397"/>
                    <a:pt x="993381" y="1021728"/>
                  </a:cubicBezTo>
                  <a:lnTo>
                    <a:pt x="1460492" y="1787100"/>
                  </a:lnTo>
                  <a:lnTo>
                    <a:pt x="956407" y="1787100"/>
                  </a:lnTo>
                  <a:lnTo>
                    <a:pt x="569407" y="1078422"/>
                  </a:lnTo>
                  <a:lnTo>
                    <a:pt x="423974" y="1078422"/>
                  </a:lnTo>
                  <a:lnTo>
                    <a:pt x="423974" y="1787100"/>
                  </a:lnTo>
                  <a:lnTo>
                    <a:pt x="0" y="1787100"/>
                  </a:lnTo>
                  <a:close/>
                </a:path>
              </a:pathLst>
            </a:custGeom>
            <a:solidFill>
              <a:schemeClr val="bg1"/>
            </a:solidFill>
            <a:ln>
              <a:noFill/>
            </a:ln>
            <a:effectLst>
              <a:outerShdw blurRad="132210" dist="12700" dir="2700000" algn="tl" rotWithShape="0">
                <a:prstClr val="black">
                  <a:alpha val="88678"/>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venir Next LT Pro" panose="020B0504020202020204" pitchFamily="34" charset="0"/>
                </a:defRPr>
              </a:lvl5pPr>
              <a:lvl6pPr marL="2286000" algn="l" defTabSz="914400" rtl="0" eaLnBrk="1" latinLnBrk="0" hangingPunct="1">
                <a:defRPr sz="1400" kern="1200">
                  <a:solidFill>
                    <a:schemeClr val="lt1"/>
                  </a:solidFill>
                  <a:latin typeface="+mn-lt"/>
                  <a:ea typeface="+mn-ea"/>
                  <a:cs typeface="+mn-cs"/>
                  <a:sym typeface="Avenir Next LT Pro" panose="020B0504020202020204" pitchFamily="34" charset="0"/>
                </a:defRPr>
              </a:lvl6pPr>
              <a:lvl7pPr marL="2743200" algn="l" defTabSz="914400" rtl="0" eaLnBrk="1" latinLnBrk="0" hangingPunct="1">
                <a:defRPr sz="1400" kern="1200">
                  <a:solidFill>
                    <a:schemeClr val="lt1"/>
                  </a:solidFill>
                  <a:latin typeface="+mn-lt"/>
                  <a:ea typeface="+mn-ea"/>
                  <a:cs typeface="+mn-cs"/>
                  <a:sym typeface="Avenir Next LT Pro" panose="020B0504020202020204" pitchFamily="34" charset="0"/>
                </a:defRPr>
              </a:lvl7pPr>
              <a:lvl8pPr marL="3200400" algn="l" defTabSz="914400" rtl="0" eaLnBrk="1" latinLnBrk="0" hangingPunct="1">
                <a:defRPr sz="1400" kern="1200">
                  <a:solidFill>
                    <a:schemeClr val="lt1"/>
                  </a:solidFill>
                  <a:latin typeface="+mn-lt"/>
                  <a:ea typeface="+mn-ea"/>
                  <a:cs typeface="+mn-cs"/>
                  <a:sym typeface="Avenir Next LT Pro" panose="020B0504020202020204" pitchFamily="34" charset="0"/>
                </a:defRPr>
              </a:lvl8pPr>
              <a:lvl9pPr marL="3657600" algn="l" defTabSz="914400" rtl="0" eaLnBrk="1" latinLnBrk="0" hangingPunct="1">
                <a:defRPr sz="1400" kern="1200">
                  <a:solidFill>
                    <a:schemeClr val="lt1"/>
                  </a:solidFill>
                  <a:latin typeface="+mn-lt"/>
                  <a:ea typeface="+mn-ea"/>
                  <a:cs typeface="+mn-cs"/>
                  <a:sym typeface="Avenir Next LT Pro" panose="020B0504020202020204" pitchFamily="34" charset="0"/>
                </a:defRPr>
              </a:lvl9pPr>
            </a:lstStyle>
            <a:p>
              <a:pPr algn="ctr" defTabSz="457200"/>
              <a:endParaRPr lang="en-US">
                <a:solidFill>
                  <a:srgbClr val="FFFFFF"/>
                </a:solidFill>
                <a:latin typeface="Avenir Next LT Pro" charset="0"/>
                <a:cs typeface="Avenir Next LT Pr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679786-7E3A-7958-3179-B3379EDCA14B}"/>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030BB3D9-37C4-611D-6E46-6A9E591C2FE6}"/>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07C679E5-1A6B-F6D4-169B-DB70C262F961}"/>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108FA07-ECA4-A698-6CA5-6226405D90F6}"/>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D5682-EA28-FC99-6310-E8A5782435C8}"/>
              </a:ext>
            </a:extLst>
          </p:cNvPr>
          <p:cNvSpPr>
            <a:spLocks noGrp="1"/>
          </p:cNvSpPr>
          <p:nvPr>
            <p:ph type="ctrTitle"/>
          </p:nvPr>
        </p:nvSpPr>
        <p:spPr>
          <a:xfrm>
            <a:off x="1188000" y="0"/>
            <a:ext cx="7221070" cy="1470025"/>
          </a:xfrm>
        </p:spPr>
        <p:txBody>
          <a:bodyPr>
            <a:normAutofit/>
          </a:bodyPr>
          <a:lstStyle/>
          <a:p>
            <a:pPr algn="l"/>
            <a:r>
              <a:rPr lang="en-GB" sz="3600" dirty="0"/>
              <a:t>Results: SVD projection</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E5D0CA40-08D6-34C3-D017-7233322DFAE8}"/>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pic>
        <p:nvPicPr>
          <p:cNvPr id="8" name="Picture 7">
            <a:extLst>
              <a:ext uri="{FF2B5EF4-FFF2-40B4-BE49-F238E27FC236}">
                <a16:creationId xmlns:a16="http://schemas.microsoft.com/office/drawing/2014/main" id="{216CAC15-CC91-F99A-F4ED-47CA9511F379}"/>
              </a:ext>
            </a:extLst>
          </p:cNvPr>
          <p:cNvPicPr>
            <a:picLocks noChangeAspect="1"/>
          </p:cNvPicPr>
          <p:nvPr/>
        </p:nvPicPr>
        <p:blipFill>
          <a:blip r:embed="rId4"/>
          <a:srcRect l="7897" r="8211"/>
          <a:stretch>
            <a:fillRect/>
          </a:stretch>
        </p:blipFill>
        <p:spPr>
          <a:xfrm>
            <a:off x="936000" y="2772000"/>
            <a:ext cx="7452000" cy="2960970"/>
          </a:xfrm>
          <a:prstGeom prst="rect">
            <a:avLst/>
          </a:prstGeom>
        </p:spPr>
      </p:pic>
      <p:sp>
        <p:nvSpPr>
          <p:cNvPr id="9" name="TextBox 8">
            <a:extLst>
              <a:ext uri="{FF2B5EF4-FFF2-40B4-BE49-F238E27FC236}">
                <a16:creationId xmlns:a16="http://schemas.microsoft.com/office/drawing/2014/main" id="{0A00B9D3-69A3-32B7-01D1-7340A84546BC}"/>
              </a:ext>
            </a:extLst>
          </p:cNvPr>
          <p:cNvSpPr txBox="1"/>
          <p:nvPr/>
        </p:nvSpPr>
        <p:spPr>
          <a:xfrm>
            <a:off x="1505243" y="1927274"/>
            <a:ext cx="6267156" cy="461665"/>
          </a:xfrm>
          <a:prstGeom prst="rect">
            <a:avLst/>
          </a:prstGeom>
          <a:noFill/>
        </p:spPr>
        <p:txBody>
          <a:bodyPr wrap="square" rtlCol="0">
            <a:spAutoFit/>
          </a:bodyPr>
          <a:lstStyle/>
          <a:p>
            <a:pPr algn="ctr"/>
            <a:r>
              <a:rPr lang="en-US" sz="2400" dirty="0"/>
              <a:t>Reduced Rank 5 Principal Component model</a:t>
            </a:r>
          </a:p>
        </p:txBody>
      </p:sp>
    </p:spTree>
    <p:extLst>
      <p:ext uri="{BB962C8B-B14F-4D97-AF65-F5344CB8AC3E}">
        <p14:creationId xmlns:p14="http://schemas.microsoft.com/office/powerpoint/2010/main" val="187377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B781D-4771-BD85-45C7-0A0CB8562DEF}"/>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F3D03937-40BC-7D42-C385-07CCE2AD8E1A}"/>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2F491C3E-F0F1-BEF8-EB1F-5A27B829886E}"/>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253DF77-CC77-741B-BCA1-68FBE104A140}"/>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419B85-01A3-FA72-F20C-47B0A2E3B411}"/>
              </a:ext>
            </a:extLst>
          </p:cNvPr>
          <p:cNvSpPr>
            <a:spLocks noGrp="1"/>
          </p:cNvSpPr>
          <p:nvPr>
            <p:ph type="ctrTitle"/>
          </p:nvPr>
        </p:nvSpPr>
        <p:spPr>
          <a:xfrm>
            <a:off x="1188000" y="0"/>
            <a:ext cx="7221070" cy="1470025"/>
          </a:xfrm>
        </p:spPr>
        <p:txBody>
          <a:bodyPr>
            <a:normAutofit/>
          </a:bodyPr>
          <a:lstStyle/>
          <a:p>
            <a:r>
              <a:rPr lang="en-GB" sz="3600" dirty="0"/>
              <a:t>Results: SVD projection in HARPS-N solar data</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B58D9195-DF14-5737-5E62-2FC2673C186F}"/>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9" name="TextBox 8">
            <a:extLst>
              <a:ext uri="{FF2B5EF4-FFF2-40B4-BE49-F238E27FC236}">
                <a16:creationId xmlns:a16="http://schemas.microsoft.com/office/drawing/2014/main" id="{9C13C3AC-9D5E-F4A2-A4E6-132F8E05D3E2}"/>
              </a:ext>
            </a:extLst>
          </p:cNvPr>
          <p:cNvSpPr txBox="1"/>
          <p:nvPr/>
        </p:nvSpPr>
        <p:spPr>
          <a:xfrm>
            <a:off x="1505243" y="1927274"/>
            <a:ext cx="6267156" cy="461665"/>
          </a:xfrm>
          <a:prstGeom prst="rect">
            <a:avLst/>
          </a:prstGeom>
          <a:noFill/>
        </p:spPr>
        <p:txBody>
          <a:bodyPr wrap="square" rtlCol="0">
            <a:spAutoFit/>
          </a:bodyPr>
          <a:lstStyle/>
          <a:p>
            <a:pPr algn="ctr"/>
            <a:r>
              <a:rPr lang="en-US" sz="2400" dirty="0"/>
              <a:t>Reduced Rank 5 Principal Component model</a:t>
            </a:r>
          </a:p>
        </p:txBody>
      </p:sp>
      <p:pic>
        <p:nvPicPr>
          <p:cNvPr id="4" name="Picture 3">
            <a:extLst>
              <a:ext uri="{FF2B5EF4-FFF2-40B4-BE49-F238E27FC236}">
                <a16:creationId xmlns:a16="http://schemas.microsoft.com/office/drawing/2014/main" id="{357BCD7D-E073-F9E2-130C-4ED09F19CB75}"/>
              </a:ext>
            </a:extLst>
          </p:cNvPr>
          <p:cNvPicPr>
            <a:picLocks noChangeAspect="1"/>
          </p:cNvPicPr>
          <p:nvPr/>
        </p:nvPicPr>
        <p:blipFill>
          <a:blip r:embed="rId4"/>
          <a:srcRect l="6392" r="8942"/>
          <a:stretch>
            <a:fillRect/>
          </a:stretch>
        </p:blipFill>
        <p:spPr>
          <a:xfrm>
            <a:off x="864000" y="2772000"/>
            <a:ext cx="7524000" cy="2962205"/>
          </a:xfrm>
          <a:prstGeom prst="rect">
            <a:avLst/>
          </a:prstGeom>
        </p:spPr>
      </p:pic>
    </p:spTree>
    <p:extLst>
      <p:ext uri="{BB962C8B-B14F-4D97-AF65-F5344CB8AC3E}">
        <p14:creationId xmlns:p14="http://schemas.microsoft.com/office/powerpoint/2010/main" val="9685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B5D6B1-0CC3-91EE-138A-C949068F951C}"/>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72357A40-C95C-F989-EE76-295D682D6486}"/>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053C55FF-446F-6874-51CD-8411A0324521}"/>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3528658-481A-F20C-6105-6C237B6FAED3}"/>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BA5A3-721C-1580-936C-81C2E4F2FDD8}"/>
              </a:ext>
            </a:extLst>
          </p:cNvPr>
          <p:cNvSpPr>
            <a:spLocks noGrp="1"/>
          </p:cNvSpPr>
          <p:nvPr>
            <p:ph type="ctrTitle"/>
          </p:nvPr>
        </p:nvSpPr>
        <p:spPr>
          <a:xfrm>
            <a:off x="1188000" y="0"/>
            <a:ext cx="7221070" cy="1470025"/>
          </a:xfrm>
        </p:spPr>
        <p:txBody>
          <a:bodyPr>
            <a:normAutofit/>
          </a:bodyPr>
          <a:lstStyle/>
          <a:p>
            <a:r>
              <a:rPr lang="en-GB" sz="3600" dirty="0"/>
              <a:t>Conclusions</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F8326C20-093F-2FD4-FEF2-96C46AC50E5A}"/>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3" name="TextBox 2">
            <a:extLst>
              <a:ext uri="{FF2B5EF4-FFF2-40B4-BE49-F238E27FC236}">
                <a16:creationId xmlns:a16="http://schemas.microsoft.com/office/drawing/2014/main" id="{7DCDD386-4FAE-5CAB-3952-570D4761B5D9}"/>
              </a:ext>
            </a:extLst>
          </p:cNvPr>
          <p:cNvSpPr txBox="1"/>
          <p:nvPr/>
        </p:nvSpPr>
        <p:spPr>
          <a:xfrm>
            <a:off x="998428" y="1935391"/>
            <a:ext cx="6773971" cy="5324535"/>
          </a:xfrm>
          <a:prstGeom prst="rect">
            <a:avLst/>
          </a:prstGeom>
          <a:noFill/>
        </p:spPr>
        <p:txBody>
          <a:bodyPr wrap="square" rtlCol="0">
            <a:spAutoFit/>
          </a:bodyPr>
          <a:lstStyle/>
          <a:p>
            <a:pPr marL="571500" indent="-571500">
              <a:buFont typeface="Arial" panose="020B0604020202020204" pitchFamily="34" charset="0"/>
              <a:buChar char="•"/>
            </a:pPr>
            <a:r>
              <a:rPr lang="en-GB" sz="2400" dirty="0"/>
              <a:t>RV bias due to granulation can be described by a small number of principal components using line depth variations</a:t>
            </a:r>
          </a:p>
          <a:p>
            <a:pPr marL="571500" indent="-571500">
              <a:buFont typeface="Arial" panose="020B0604020202020204" pitchFamily="34" charset="0"/>
              <a:buChar char="•"/>
            </a:pPr>
            <a:r>
              <a:rPr lang="en-GB" sz="2400" dirty="0"/>
              <a:t>Behaviour of line depth, shift and width in the MURaM models can depends on their physical parameters such as their ionisation state, if they are molecular or atomic origin and their oscillator strengths and excitation potential</a:t>
            </a:r>
          </a:p>
          <a:p>
            <a:pPr marL="571500" indent="-571500">
              <a:buFont typeface="Arial" panose="020B0604020202020204" pitchFamily="34" charset="0"/>
              <a:buChar char="•"/>
            </a:pPr>
            <a:r>
              <a:rPr lang="en-GB" sz="2400" dirty="0"/>
              <a:t>SVD on MURaM spectra explains &gt;99% of variance</a:t>
            </a:r>
          </a:p>
          <a:p>
            <a:pPr marL="571500" indent="-571500">
              <a:buFont typeface="Arial" panose="020B0604020202020204" pitchFamily="34" charset="0"/>
              <a:buChar char="•"/>
            </a:pPr>
            <a:r>
              <a:rPr lang="en-GB" sz="2400" dirty="0"/>
              <a:t>Projection into HARPS-N Solar data explains ~20% of RV variance</a:t>
            </a:r>
            <a:endParaRPr lang="en-US" sz="2400" dirty="0"/>
          </a:p>
          <a:p>
            <a:endParaRPr lang="en-US" sz="2800" dirty="0"/>
          </a:p>
          <a:p>
            <a:endParaRPr lang="en-US" sz="2400" dirty="0"/>
          </a:p>
        </p:txBody>
      </p:sp>
    </p:spTree>
    <p:extLst>
      <p:ext uri="{BB962C8B-B14F-4D97-AF65-F5344CB8AC3E}">
        <p14:creationId xmlns:p14="http://schemas.microsoft.com/office/powerpoint/2010/main" val="353337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4EAB5-90D7-1C1D-AB82-8EFB0BF75876}"/>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BE7D60F7-964D-7B16-A2F6-3E103F965BC6}"/>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sharpenSoften amount="100000"/>
                    </a14:imgEffect>
                    <a14:imgEffect>
                      <a14:colorTemperature colorTemp="9659"/>
                    </a14:imgEffect>
                    <a14:imgEffect>
                      <a14:saturation sat="182000"/>
                    </a14:imgEffect>
                    <a14:imgEffect>
                      <a14:brightnessContrast bright="14000" contrast="17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DE87980C-1959-4244-6CCD-4A2E6D6ADB28}"/>
              </a:ext>
            </a:extLst>
          </p:cNvPr>
          <p:cNvSpPr/>
          <p:nvPr/>
        </p:nvSpPr>
        <p:spPr>
          <a:xfrm>
            <a:off x="839096" y="153065"/>
            <a:ext cx="7619104"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86BFF0F-B56D-B880-247F-4E3B7E38C745}"/>
              </a:ext>
            </a:extLst>
          </p:cNvPr>
          <p:cNvSpPr/>
          <p:nvPr/>
        </p:nvSpPr>
        <p:spPr>
          <a:xfrm>
            <a:off x="839096" y="1623091"/>
            <a:ext cx="7465807" cy="475540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9FACD-EC7C-CB32-6065-E726BFD690CF}"/>
              </a:ext>
            </a:extLst>
          </p:cNvPr>
          <p:cNvSpPr>
            <a:spLocks noGrp="1"/>
          </p:cNvSpPr>
          <p:nvPr>
            <p:ph type="ctrTitle"/>
          </p:nvPr>
        </p:nvSpPr>
        <p:spPr>
          <a:xfrm>
            <a:off x="1188000" y="0"/>
            <a:ext cx="7221070" cy="1470025"/>
          </a:xfrm>
        </p:spPr>
        <p:txBody>
          <a:bodyPr>
            <a:normAutofit/>
          </a:bodyPr>
          <a:lstStyle/>
          <a:p>
            <a:pPr algn="l"/>
            <a:r>
              <a:rPr lang="en-GB" dirty="0">
                <a:solidFill>
                  <a:schemeClr val="tx2">
                    <a:lumMod val="50000"/>
                  </a:schemeClr>
                </a:solidFill>
              </a:rPr>
              <a:t>Granulation in Sun-like Stars</a:t>
            </a:r>
            <a:endParaRPr dirty="0">
              <a:solidFill>
                <a:schemeClr val="tx2">
                  <a:lumMod val="50000"/>
                </a:schemeClr>
              </a:solidFill>
            </a:endParaRPr>
          </a:p>
        </p:txBody>
      </p:sp>
      <p:sp>
        <p:nvSpPr>
          <p:cNvPr id="5" name="Subtitle 4">
            <a:extLst>
              <a:ext uri="{FF2B5EF4-FFF2-40B4-BE49-F238E27FC236}">
                <a16:creationId xmlns:a16="http://schemas.microsoft.com/office/drawing/2014/main" id="{A34C5191-E34F-BBDE-C01B-9655A03DB773}"/>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3" name="TextBox 2">
            <a:extLst>
              <a:ext uri="{FF2B5EF4-FFF2-40B4-BE49-F238E27FC236}">
                <a16:creationId xmlns:a16="http://schemas.microsoft.com/office/drawing/2014/main" id="{B6EA2DF6-D8F2-ACED-4CCF-59FAA09B852F}"/>
              </a:ext>
            </a:extLst>
          </p:cNvPr>
          <p:cNvSpPr txBox="1"/>
          <p:nvPr/>
        </p:nvSpPr>
        <p:spPr>
          <a:xfrm>
            <a:off x="1185013" y="2215781"/>
            <a:ext cx="677397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Convection in the stellar photosphere causes granulation pattern</a:t>
            </a:r>
          </a:p>
          <a:p>
            <a:pPr marL="285750" indent="-285750">
              <a:buFont typeface="Arial" panose="020B0604020202020204" pitchFamily="34" charset="0"/>
              <a:buChar char="•"/>
            </a:pPr>
            <a:r>
              <a:rPr lang="en-US" sz="2400" dirty="0"/>
              <a:t>Individual granules have velocities of ~1km/s and diameters of ~1000km and lifetimes of 10-15 minutes</a:t>
            </a:r>
          </a:p>
          <a:p>
            <a:pPr marL="285750" indent="-285750">
              <a:buFont typeface="Arial" panose="020B0604020202020204" pitchFamily="34" charset="0"/>
              <a:buChar char="•"/>
            </a:pPr>
            <a:r>
              <a:rPr lang="en-US" sz="2400" dirty="0"/>
              <a:t>Changing granulation pattern causes variations of ~1m/s</a:t>
            </a:r>
          </a:p>
          <a:p>
            <a:pPr marL="285750" indent="-285750">
              <a:buFont typeface="Arial" panose="020B0604020202020204" pitchFamily="34" charset="0"/>
              <a:buChar char="•"/>
            </a:pPr>
            <a:r>
              <a:rPr lang="en-US" sz="2400" dirty="0"/>
              <a:t>For finding Earth-like planets understanding and mitigating this signal is essential</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13297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F45BF9-F699-8842-F8D7-73F54C1D57A1}"/>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6891E5F7-E9C0-1E21-3A14-4247164DF2F7}"/>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35AF896-5C70-A2F9-698E-3BE8DCEAD44B}"/>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77B6C7F-20D2-F3E3-8EC4-C281B594F53F}"/>
              </a:ext>
            </a:extLst>
          </p:cNvPr>
          <p:cNvSpPr/>
          <p:nvPr/>
        </p:nvSpPr>
        <p:spPr>
          <a:xfrm>
            <a:off x="828000" y="1623091"/>
            <a:ext cx="7632000" cy="475540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CF61B-3226-C795-108F-A3598F47F31F}"/>
              </a:ext>
            </a:extLst>
          </p:cNvPr>
          <p:cNvSpPr>
            <a:spLocks noGrp="1"/>
          </p:cNvSpPr>
          <p:nvPr>
            <p:ph type="ctrTitle"/>
          </p:nvPr>
        </p:nvSpPr>
        <p:spPr>
          <a:xfrm>
            <a:off x="1188000" y="0"/>
            <a:ext cx="7221070" cy="1470025"/>
          </a:xfrm>
        </p:spPr>
        <p:txBody>
          <a:bodyPr>
            <a:normAutofit/>
          </a:bodyPr>
          <a:lstStyle/>
          <a:p>
            <a:pPr algn="l"/>
            <a:r>
              <a:rPr lang="en-GB" dirty="0">
                <a:solidFill>
                  <a:schemeClr val="tx2">
                    <a:lumMod val="50000"/>
                  </a:schemeClr>
                </a:solidFill>
              </a:rPr>
              <a:t>Tools</a:t>
            </a:r>
            <a:endParaRPr dirty="0">
              <a:solidFill>
                <a:schemeClr val="tx2">
                  <a:lumMod val="50000"/>
                </a:schemeClr>
              </a:solidFill>
            </a:endParaRPr>
          </a:p>
        </p:txBody>
      </p:sp>
      <p:sp>
        <p:nvSpPr>
          <p:cNvPr id="5" name="Subtitle 4">
            <a:extLst>
              <a:ext uri="{FF2B5EF4-FFF2-40B4-BE49-F238E27FC236}">
                <a16:creationId xmlns:a16="http://schemas.microsoft.com/office/drawing/2014/main" id="{ACE84C22-BC04-5E63-26EC-DD1E0936C9BF}"/>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3" name="TextBox 2">
            <a:extLst>
              <a:ext uri="{FF2B5EF4-FFF2-40B4-BE49-F238E27FC236}">
                <a16:creationId xmlns:a16="http://schemas.microsoft.com/office/drawing/2014/main" id="{8DF7B8E2-DDF7-5251-EA28-AAC240328997}"/>
              </a:ext>
            </a:extLst>
          </p:cNvPr>
          <p:cNvSpPr txBox="1"/>
          <p:nvPr/>
        </p:nvSpPr>
        <p:spPr>
          <a:xfrm>
            <a:off x="1185013" y="2215781"/>
            <a:ext cx="677397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3D MHD MURaM simulations of the photosphere of a Sun-like star (</a:t>
            </a:r>
            <a:r>
              <a:rPr lang="en-GB" sz="2400" dirty="0" err="1"/>
              <a:t>Vögler</a:t>
            </a:r>
            <a:r>
              <a:rPr lang="en-GB" sz="2400" dirty="0"/>
              <a:t>+ 2005</a:t>
            </a:r>
            <a:r>
              <a:rPr lang="en-US" sz="2400" dirty="0"/>
              <a:t>)</a:t>
            </a:r>
          </a:p>
          <a:p>
            <a:pPr marL="285750" indent="-285750">
              <a:buFont typeface="Arial" panose="020B0604020202020204" pitchFamily="34" charset="0"/>
              <a:buChar char="•"/>
            </a:pPr>
            <a:r>
              <a:rPr lang="en-US" sz="2400" dirty="0"/>
              <a:t>Spatially resolved spectra synthesized with MPS-ATLAS (Witzke+ 2021) 380-800nm</a:t>
            </a:r>
          </a:p>
          <a:p>
            <a:pPr marL="285750" indent="-285750">
              <a:buFont typeface="Arial" panose="020B0604020202020204" pitchFamily="34" charset="0"/>
              <a:buChar char="•"/>
            </a:pPr>
            <a:r>
              <a:rPr lang="en-US" sz="2400" dirty="0"/>
              <a:t>Spatial spectra converted into spectral time series by smart sampling</a:t>
            </a:r>
          </a:p>
          <a:p>
            <a:pPr marL="285750" indent="-285750">
              <a:buFont typeface="Arial" panose="020B0604020202020204" pitchFamily="34" charset="0"/>
              <a:buChar char="•"/>
            </a:pPr>
            <a:r>
              <a:rPr lang="en-US" sz="2400" dirty="0"/>
              <a:t>Line-by-line analysis </a:t>
            </a:r>
          </a:p>
          <a:p>
            <a:pPr marL="285750" indent="-285750">
              <a:buFont typeface="Arial" panose="020B0604020202020204" pitchFamily="34" charset="0"/>
              <a:buChar char="•"/>
            </a:pPr>
            <a:r>
              <a:rPr lang="en-US" sz="2400" dirty="0"/>
              <a:t>Measure line depths, shifts widths relative to co-added master spectrum and perform Singular Value Decomposition (SVD)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5554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0D41AE-B8BD-537F-2892-5769A3FE5DB2}"/>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0F4A3C6D-F844-02FC-A627-1EFBB795C24A}"/>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C059FC9F-371A-AD9E-927A-28381B3D874F}"/>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57A7463-F05E-DCD2-8DB2-606E2DD23986}"/>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60840-8D82-4D65-946B-7CBDABB89225}"/>
              </a:ext>
            </a:extLst>
          </p:cNvPr>
          <p:cNvSpPr>
            <a:spLocks noGrp="1"/>
          </p:cNvSpPr>
          <p:nvPr>
            <p:ph type="ctrTitle"/>
          </p:nvPr>
        </p:nvSpPr>
        <p:spPr>
          <a:xfrm>
            <a:off x="1188000" y="0"/>
            <a:ext cx="7221070" cy="1470025"/>
          </a:xfrm>
        </p:spPr>
        <p:txBody>
          <a:bodyPr>
            <a:normAutofit/>
          </a:bodyPr>
          <a:lstStyle/>
          <a:p>
            <a:pPr algn="l"/>
            <a:r>
              <a:rPr lang="en-GB" sz="3600" dirty="0">
                <a:solidFill>
                  <a:schemeClr val="tx2">
                    <a:lumMod val="50000"/>
                  </a:schemeClr>
                </a:solidFill>
              </a:rPr>
              <a:t>Singular Value Decomposition (SVD)</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00EC387A-F1CD-0A10-E4C4-C2DED5BC8E2F}"/>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6B1656-01FF-DE4B-861E-5D9A756BFB33}"/>
                  </a:ext>
                </a:extLst>
              </p:cNvPr>
              <p:cNvSpPr txBox="1"/>
              <p:nvPr/>
            </p:nvSpPr>
            <p:spPr>
              <a:xfrm>
                <a:off x="998428" y="1857331"/>
                <a:ext cx="6773971" cy="98482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d>
                        <m:dPr>
                          <m:ctrlPr>
                            <a:rPr lang="en-US" sz="2000" i="1" smtClean="0">
                              <a:latin typeface="Cambria Math" panose="02040503050406030204" pitchFamily="18" charset="0"/>
                            </a:rPr>
                          </m:ctrlPr>
                        </m:dPr>
                        <m:e>
                          <m:m>
                            <m:mPr>
                              <m:mcs>
                                <m:mc>
                                  <m:mcPr>
                                    <m:count m:val="3"/>
                                    <m:mcJc m:val="center"/>
                                  </m:mcPr>
                                </m:mc>
                              </m:mcs>
                              <m:ctrlPr>
                                <a:rPr lang="en-US" sz="2000" i="1" smtClean="0">
                                  <a:latin typeface="Cambria Math" panose="02040503050406030204" pitchFamily="18" charset="0"/>
                                </a:rPr>
                              </m:ctrlPr>
                            </m:mPr>
                            <m:mr>
                              <m:e>
                                <m:r>
                                  <m:rPr>
                                    <m:brk m:alnAt="7"/>
                                  </m:rPr>
                                  <a:rPr lang="en-GB" sz="2000" b="0" i="1" smtClean="0">
                                    <a:latin typeface="Cambria Math" panose="02040503050406030204" pitchFamily="18" charset="0"/>
                                  </a:rPr>
                                  <m:t>𝑑</m:t>
                                </m:r>
                                <m:r>
                                  <a:rPr lang="en-GB" sz="2000" b="0" i="1" smtClean="0">
                                    <a:latin typeface="Cambria Math" panose="02040503050406030204" pitchFamily="18" charset="0"/>
                                  </a:rPr>
                                  <m:t>𝑒𝑝𝑡h</m:t>
                                </m:r>
                                <m:r>
                                  <a:rPr lang="en-GB" sz="2000" b="0" i="1" smtClean="0">
                                    <a:latin typeface="Cambria Math" panose="02040503050406030204" pitchFamily="18" charset="0"/>
                                  </a:rPr>
                                  <m:t> </m:t>
                                </m:r>
                                <m:r>
                                  <a:rPr lang="en-GB" sz="2000" b="0" i="1" smtClean="0">
                                    <a:latin typeface="Cambria Math" panose="02040503050406030204" pitchFamily="18" charset="0"/>
                                  </a:rPr>
                                  <m:t>𝑙𝑖𝑛𝑒</m:t>
                                </m:r>
                                <m:r>
                                  <a:rPr lang="en-GB" sz="2000" b="0" i="1" smtClean="0">
                                    <a:latin typeface="Cambria Math" panose="02040503050406030204" pitchFamily="18" charset="0"/>
                                  </a:rPr>
                                  <m:t> 1 </m:t>
                                </m:r>
                                <m:r>
                                  <a:rPr lang="en-GB" sz="2000" b="0" i="1" smtClean="0">
                                    <a:latin typeface="Cambria Math" panose="02040503050406030204" pitchFamily="18" charset="0"/>
                                  </a:rPr>
                                  <m:t>𝑠𝑝𝑒𝑐𝑡𝑟𝑢𝑚</m:t>
                                </m:r>
                                <m:r>
                                  <a:rPr lang="en-GB" sz="2000" b="0" i="1" smtClean="0">
                                    <a:latin typeface="Cambria Math" panose="02040503050406030204" pitchFamily="18" charset="0"/>
                                  </a:rPr>
                                  <m:t> 1</m:t>
                                </m:r>
                              </m:e>
                              <m:e>
                                <m:r>
                                  <a:rPr lang="en-US" sz="2000" i="1" smtClean="0">
                                    <a:latin typeface="Cambria Math" panose="02040503050406030204" pitchFamily="18" charset="0"/>
                                  </a:rPr>
                                  <m:t>⋯</m:t>
                                </m:r>
                              </m:e>
                              <m:e>
                                <m:r>
                                  <m:rPr>
                                    <m:brk m:alnAt="7"/>
                                  </m:rPr>
                                  <a:rPr lang="en-GB" sz="2000" i="1">
                                    <a:latin typeface="Cambria Math" panose="02040503050406030204" pitchFamily="18" charset="0"/>
                                  </a:rPr>
                                  <m:t>𝑑</m:t>
                                </m:r>
                                <m:r>
                                  <a:rPr lang="en-GB" sz="2000" i="1">
                                    <a:latin typeface="Cambria Math" panose="02040503050406030204" pitchFamily="18" charset="0"/>
                                  </a:rPr>
                                  <m:t>𝑒𝑝𝑡h</m:t>
                                </m:r>
                                <m:r>
                                  <a:rPr lang="en-GB" sz="2000" i="1">
                                    <a:latin typeface="Cambria Math" panose="02040503050406030204" pitchFamily="18" charset="0"/>
                                  </a:rPr>
                                  <m:t> </m:t>
                                </m:r>
                                <m:r>
                                  <a:rPr lang="en-GB" sz="2000" i="1">
                                    <a:latin typeface="Cambria Math" panose="02040503050406030204" pitchFamily="18" charset="0"/>
                                  </a:rPr>
                                  <m:t>𝑙𝑖𝑛𝑒</m:t>
                                </m:r>
                                <m:r>
                                  <a:rPr lang="en-GB" sz="2000" i="1">
                                    <a:latin typeface="Cambria Math" panose="02040503050406030204" pitchFamily="18" charset="0"/>
                                  </a:rPr>
                                  <m:t> </m:t>
                                </m:r>
                                <m:r>
                                  <a:rPr lang="en-GB" sz="2000" b="0" i="1" smtClean="0">
                                    <a:latin typeface="Cambria Math" panose="02040503050406030204" pitchFamily="18" charset="0"/>
                                  </a:rPr>
                                  <m:t>𝑛</m:t>
                                </m:r>
                                <m:r>
                                  <a:rPr lang="en-GB" sz="2000" i="1">
                                    <a:latin typeface="Cambria Math" panose="02040503050406030204" pitchFamily="18" charset="0"/>
                                  </a:rPr>
                                  <m:t> </m:t>
                                </m:r>
                                <m:r>
                                  <a:rPr lang="en-GB" sz="2000" i="1">
                                    <a:latin typeface="Cambria Math" panose="02040503050406030204" pitchFamily="18" charset="0"/>
                                  </a:rPr>
                                  <m:t>𝑠𝑝𝑒𝑐𝑡𝑟𝑢𝑚</m:t>
                                </m:r>
                                <m:r>
                                  <a:rPr lang="en-GB" sz="2000" i="1">
                                    <a:latin typeface="Cambria Math" panose="02040503050406030204" pitchFamily="18" charset="0"/>
                                  </a:rPr>
                                  <m:t> 1</m:t>
                                </m:r>
                              </m:e>
                            </m:mr>
                            <m:mr>
                              <m:e>
                                <m:r>
                                  <a:rPr lang="en-US" sz="2000" i="1" smtClean="0">
                                    <a:latin typeface="Cambria Math" panose="02040503050406030204" pitchFamily="18" charset="0"/>
                                  </a:rPr>
                                  <m:t>⋮</m:t>
                                </m:r>
                              </m:e>
                              <m:e>
                                <m:r>
                                  <a:rPr lang="en-US" sz="2000" i="1" smtClean="0">
                                    <a:latin typeface="Cambria Math" panose="02040503050406030204" pitchFamily="18" charset="0"/>
                                  </a:rPr>
                                  <m:t>⋱</m:t>
                                </m:r>
                              </m:e>
                              <m:e>
                                <m:r>
                                  <a:rPr lang="en-US" sz="2000" i="1" smtClean="0">
                                    <a:latin typeface="Cambria Math" panose="02040503050406030204" pitchFamily="18" charset="0"/>
                                  </a:rPr>
                                  <m:t>⋮</m:t>
                                </m:r>
                              </m:e>
                            </m:mr>
                            <m:mr>
                              <m:e>
                                <m:r>
                                  <m:rPr>
                                    <m:brk m:alnAt="7"/>
                                  </m:rPr>
                                  <a:rPr lang="en-GB" sz="2000" i="1">
                                    <a:latin typeface="Cambria Math" panose="02040503050406030204" pitchFamily="18" charset="0"/>
                                  </a:rPr>
                                  <m:t>𝑑</m:t>
                                </m:r>
                                <m:r>
                                  <a:rPr lang="en-GB" sz="2000" i="1">
                                    <a:latin typeface="Cambria Math" panose="02040503050406030204" pitchFamily="18" charset="0"/>
                                  </a:rPr>
                                  <m:t>𝑒𝑝𝑡h</m:t>
                                </m:r>
                                <m:r>
                                  <a:rPr lang="en-GB" sz="2000" i="1">
                                    <a:latin typeface="Cambria Math" panose="02040503050406030204" pitchFamily="18" charset="0"/>
                                  </a:rPr>
                                  <m:t> </m:t>
                                </m:r>
                                <m:r>
                                  <a:rPr lang="en-GB" sz="2000" i="1">
                                    <a:latin typeface="Cambria Math" panose="02040503050406030204" pitchFamily="18" charset="0"/>
                                  </a:rPr>
                                  <m:t>𝑙𝑖𝑛𝑒</m:t>
                                </m:r>
                                <m:r>
                                  <a:rPr lang="en-GB" sz="2000" i="1">
                                    <a:latin typeface="Cambria Math" panose="02040503050406030204" pitchFamily="18" charset="0"/>
                                  </a:rPr>
                                  <m:t> 1 </m:t>
                                </m:r>
                                <m:r>
                                  <a:rPr lang="en-GB" sz="2000" i="1">
                                    <a:latin typeface="Cambria Math" panose="02040503050406030204" pitchFamily="18" charset="0"/>
                                  </a:rPr>
                                  <m:t>𝑠𝑝𝑒𝑐𝑡𝑟𝑢𝑚</m:t>
                                </m:r>
                                <m:r>
                                  <a:rPr lang="en-GB" sz="2000" i="1">
                                    <a:latin typeface="Cambria Math" panose="02040503050406030204" pitchFamily="18" charset="0"/>
                                  </a:rPr>
                                  <m:t> </m:t>
                                </m:r>
                                <m:r>
                                  <a:rPr lang="en-GB" sz="2000" b="0" i="1" smtClean="0">
                                    <a:latin typeface="Cambria Math" panose="02040503050406030204" pitchFamily="18" charset="0"/>
                                  </a:rPr>
                                  <m:t>𝑚</m:t>
                                </m:r>
                              </m:e>
                              <m:e>
                                <m:r>
                                  <a:rPr lang="en-US" sz="2000" i="1" smtClean="0">
                                    <a:latin typeface="Cambria Math" panose="02040503050406030204" pitchFamily="18" charset="0"/>
                                  </a:rPr>
                                  <m:t>⋯</m:t>
                                </m:r>
                              </m:e>
                              <m:e>
                                <m:r>
                                  <m:rPr>
                                    <m:brk m:alnAt="7"/>
                                  </m:rPr>
                                  <a:rPr lang="en-GB" sz="2000" i="1">
                                    <a:latin typeface="Cambria Math" panose="02040503050406030204" pitchFamily="18" charset="0"/>
                                  </a:rPr>
                                  <m:t>𝑑</m:t>
                                </m:r>
                                <m:r>
                                  <a:rPr lang="en-GB" sz="2000" i="1">
                                    <a:latin typeface="Cambria Math" panose="02040503050406030204" pitchFamily="18" charset="0"/>
                                  </a:rPr>
                                  <m:t>𝑒𝑝𝑡h</m:t>
                                </m:r>
                                <m:r>
                                  <a:rPr lang="en-GB" sz="2000" i="1">
                                    <a:latin typeface="Cambria Math" panose="02040503050406030204" pitchFamily="18" charset="0"/>
                                  </a:rPr>
                                  <m:t> </m:t>
                                </m:r>
                                <m:r>
                                  <a:rPr lang="en-GB" sz="2000" i="1">
                                    <a:latin typeface="Cambria Math" panose="02040503050406030204" pitchFamily="18" charset="0"/>
                                  </a:rPr>
                                  <m:t>𝑙𝑖𝑛𝑒</m:t>
                                </m:r>
                                <m:r>
                                  <a:rPr lang="en-GB" sz="2000" i="1">
                                    <a:latin typeface="Cambria Math" panose="02040503050406030204" pitchFamily="18" charset="0"/>
                                  </a:rPr>
                                  <m:t> </m:t>
                                </m:r>
                                <m:r>
                                  <a:rPr lang="en-GB" sz="2000" b="0" i="1" smtClean="0">
                                    <a:latin typeface="Cambria Math" panose="02040503050406030204" pitchFamily="18" charset="0"/>
                                  </a:rPr>
                                  <m:t>𝑛</m:t>
                                </m:r>
                                <m:r>
                                  <a:rPr lang="en-GB" sz="2000" i="1">
                                    <a:latin typeface="Cambria Math" panose="02040503050406030204" pitchFamily="18" charset="0"/>
                                  </a:rPr>
                                  <m:t> </m:t>
                                </m:r>
                                <m:r>
                                  <a:rPr lang="en-GB" sz="2000" i="1">
                                    <a:latin typeface="Cambria Math" panose="02040503050406030204" pitchFamily="18" charset="0"/>
                                  </a:rPr>
                                  <m:t>𝑠𝑝𝑒𝑐𝑡𝑟𝑢𝑚</m:t>
                                </m:r>
                                <m:r>
                                  <a:rPr lang="en-GB" sz="2000" i="1">
                                    <a:latin typeface="Cambria Math" panose="02040503050406030204" pitchFamily="18" charset="0"/>
                                  </a:rPr>
                                  <m:t> </m:t>
                                </m:r>
                                <m:r>
                                  <a:rPr lang="en-GB" sz="2000" b="0" i="1" smtClean="0">
                                    <a:latin typeface="Cambria Math" panose="02040503050406030204" pitchFamily="18" charset="0"/>
                                  </a:rPr>
                                  <m:t>𝑚</m:t>
                                </m:r>
                              </m:e>
                            </m:mr>
                          </m:m>
                        </m:e>
                      </m:d>
                    </m:oMath>
                  </m:oMathPara>
                </a14:m>
                <a:endParaRPr lang="en-US" sz="2400" dirty="0"/>
              </a:p>
              <a:p>
                <a:endParaRPr lang="en-US" sz="2400" dirty="0"/>
              </a:p>
              <a:p>
                <a:pPr algn="ctr"/>
                <a:r>
                  <a:rPr lang="en-US" sz="2400" dirty="0"/>
                  <a:t>Dimensionality reduction to r &lt;&lt; m dimensions and </a:t>
                </a:r>
                <a:r>
                  <a:rPr lang="en-US" sz="2400" dirty="0" err="1"/>
                  <a:t>nullspace</a:t>
                </a:r>
                <a:endParaRPr lang="en-US" sz="2400" dirty="0"/>
              </a:p>
              <a:p>
                <a:pPr algn="ctr"/>
                <a:endParaRPr lang="en-US" sz="2400" dirty="0"/>
              </a:p>
              <a:p>
                <a:pPr/>
                <a14:m>
                  <m:oMathPara xmlns:m="http://schemas.openxmlformats.org/officeDocument/2006/math">
                    <m:oMathParaPr>
                      <m:jc m:val="left"/>
                    </m:oMathParaPr>
                    <m:oMath xmlns:m="http://schemas.openxmlformats.org/officeDocument/2006/math">
                      <m:d>
                        <m:dPr>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a:rPr lang="en-GB" sz="2000" b="0" i="1" smtClean="0">
                                    <a:latin typeface="Cambria Math" panose="02040503050406030204" pitchFamily="18" charset="0"/>
                                  </a:rPr>
                                  <m:t>𝑃𝑟𝑖𝑛𝑐𝑖𝑝𝑙𝑒</m:t>
                                </m:r>
                                <m:r>
                                  <a:rPr lang="en-GB" sz="2000" b="0" i="1" smtClean="0">
                                    <a:latin typeface="Cambria Math" panose="02040503050406030204" pitchFamily="18" charset="0"/>
                                  </a:rPr>
                                  <m:t> </m:t>
                                </m:r>
                                <m:r>
                                  <a:rPr lang="en-GB" sz="2000" b="0" i="1" smtClean="0">
                                    <a:latin typeface="Cambria Math" panose="02040503050406030204" pitchFamily="18" charset="0"/>
                                  </a:rPr>
                                  <m:t>𝑐𝑜𝑚𝑝𝑜𝑛𝑒𝑛𝑡</m:t>
                                </m:r>
                                <m:r>
                                  <a:rPr lang="en-GB" sz="2000" b="0" i="1" smtClean="0">
                                    <a:latin typeface="Cambria Math" panose="02040503050406030204" pitchFamily="18" charset="0"/>
                                  </a:rPr>
                                  <m:t> 1</m:t>
                                </m:r>
                              </m:e>
                              <m:e>
                                <m:r>
                                  <a:rPr lang="en-US" sz="2000" i="1">
                                    <a:latin typeface="Cambria Math" panose="02040503050406030204" pitchFamily="18" charset="0"/>
                                  </a:rPr>
                                  <m:t>⋯</m:t>
                                </m:r>
                              </m:e>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i="1">
                                    <a:latin typeface="Cambria Math" panose="02040503050406030204" pitchFamily="18" charset="0"/>
                                  </a:rPr>
                                  <m:t> 1</m:t>
                                </m:r>
                              </m:e>
                            </m:mr>
                            <m:mr>
                              <m:e>
                                <m:r>
                                  <a:rPr lang="en-US" sz="2000" i="1">
                                    <a:latin typeface="Cambria Math" panose="02040503050406030204" pitchFamily="18" charset="0"/>
                                  </a:rPr>
                                  <m:t>⋮</m:t>
                                </m:r>
                              </m:e>
                              <m:e>
                                <m:r>
                                  <a:rPr lang="en-US" sz="2000" i="1">
                                    <a:latin typeface="Cambria Math" panose="02040503050406030204" pitchFamily="18" charset="0"/>
                                  </a:rPr>
                                  <m:t>⋱</m:t>
                                </m:r>
                              </m:e>
                              <m:e>
                                <m:r>
                                  <a:rPr lang="en-US" sz="2000" i="1">
                                    <a:latin typeface="Cambria Math" panose="02040503050406030204" pitchFamily="18" charset="0"/>
                                  </a:rPr>
                                  <m:t>⋮</m:t>
                                </m:r>
                              </m:e>
                            </m:mr>
                            <m:mr>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i="1">
                                    <a:latin typeface="Cambria Math" panose="02040503050406030204" pitchFamily="18" charset="0"/>
                                  </a:rPr>
                                  <m:t> </m:t>
                                </m:r>
                                <m:r>
                                  <a:rPr lang="en-GB" sz="2000" b="0" i="1" smtClean="0">
                                    <a:latin typeface="Cambria Math" panose="02040503050406030204" pitchFamily="18" charset="0"/>
                                  </a:rPr>
                                  <m:t>𝑟</m:t>
                                </m:r>
                              </m:e>
                              <m:e>
                                <m:r>
                                  <a:rPr lang="en-US" sz="2000" i="1">
                                    <a:latin typeface="Cambria Math" panose="02040503050406030204" pitchFamily="18" charset="0"/>
                                  </a:rPr>
                                  <m:t>⋯</m:t>
                                </m:r>
                              </m:e>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i="1">
                                    <a:latin typeface="Cambria Math" panose="02040503050406030204" pitchFamily="18" charset="0"/>
                                  </a:rPr>
                                  <m:t> </m:t>
                                </m:r>
                                <m:r>
                                  <a:rPr lang="en-GB" sz="2000" b="0" i="1" smtClean="0">
                                    <a:latin typeface="Cambria Math" panose="02040503050406030204" pitchFamily="18" charset="0"/>
                                  </a:rPr>
                                  <m:t>𝑟</m:t>
                                </m:r>
                              </m:e>
                            </m:mr>
                          </m:m>
                        </m:e>
                      </m:d>
                    </m:oMath>
                  </m:oMathPara>
                </a14:m>
                <a:endParaRPr lang="en-US" sz="2800" dirty="0"/>
              </a:p>
              <a:p>
                <a:pPr algn="ctr"/>
                <a:endParaRPr lang="en-US" sz="2400" dirty="0"/>
              </a:p>
              <a:p>
                <a:pPr/>
                <a14:m>
                  <m:oMathPara xmlns:m="http://schemas.openxmlformats.org/officeDocument/2006/math">
                    <m:oMathParaPr>
                      <m:jc m:val="left"/>
                    </m:oMathParaPr>
                    <m:oMath xmlns:m="http://schemas.openxmlformats.org/officeDocument/2006/math">
                      <m:d>
                        <m:dPr>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i="1">
                                    <a:latin typeface="Cambria Math" panose="02040503050406030204" pitchFamily="18" charset="0"/>
                                  </a:rPr>
                                  <m:t> </m:t>
                                </m:r>
                                <m:r>
                                  <a:rPr lang="en-GB" sz="2000" b="0" i="1" smtClean="0">
                                    <a:latin typeface="Cambria Math" panose="02040503050406030204" pitchFamily="18" charset="0"/>
                                  </a:rPr>
                                  <m:t>𝑟</m:t>
                                </m:r>
                                <m:r>
                                  <a:rPr lang="en-GB" sz="2000" b="0" i="1" smtClean="0">
                                    <a:latin typeface="Cambria Math" panose="02040503050406030204" pitchFamily="18" charset="0"/>
                                  </a:rPr>
                                  <m:t>+1</m:t>
                                </m:r>
                              </m:e>
                              <m:e>
                                <m:r>
                                  <a:rPr lang="en-US" sz="2000" i="1">
                                    <a:latin typeface="Cambria Math" panose="02040503050406030204" pitchFamily="18" charset="0"/>
                                  </a:rPr>
                                  <m:t>⋯</m:t>
                                </m:r>
                              </m:e>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b="0" i="1" smtClean="0">
                                    <a:latin typeface="Cambria Math" panose="02040503050406030204" pitchFamily="18" charset="0"/>
                                  </a:rPr>
                                  <m:t> </m:t>
                                </m:r>
                                <m:r>
                                  <a:rPr lang="en-GB" sz="2000" i="1">
                                    <a:latin typeface="Cambria Math" panose="02040503050406030204" pitchFamily="18" charset="0"/>
                                  </a:rPr>
                                  <m:t>𝑟</m:t>
                                </m:r>
                                <m:r>
                                  <a:rPr lang="en-GB" sz="2000" i="1">
                                    <a:latin typeface="Cambria Math" panose="02040503050406030204" pitchFamily="18" charset="0"/>
                                  </a:rPr>
                                  <m:t>+1</m:t>
                                </m:r>
                              </m:e>
                            </m:mr>
                            <m:mr>
                              <m:e>
                                <m:r>
                                  <a:rPr lang="en-US" sz="2000" i="1">
                                    <a:latin typeface="Cambria Math" panose="02040503050406030204" pitchFamily="18" charset="0"/>
                                  </a:rPr>
                                  <m:t>⋮</m:t>
                                </m:r>
                              </m:e>
                              <m:e>
                                <m:r>
                                  <a:rPr lang="en-US" sz="2000" i="1">
                                    <a:latin typeface="Cambria Math" panose="02040503050406030204" pitchFamily="18" charset="0"/>
                                  </a:rPr>
                                  <m:t>⋱</m:t>
                                </m:r>
                              </m:e>
                              <m:e>
                                <m:r>
                                  <a:rPr lang="en-US" sz="2000" i="1">
                                    <a:latin typeface="Cambria Math" panose="02040503050406030204" pitchFamily="18" charset="0"/>
                                  </a:rPr>
                                  <m:t>⋮</m:t>
                                </m:r>
                              </m:e>
                            </m:mr>
                            <m:mr>
                              <m:e>
                                <m:r>
                                  <a:rPr lang="en-GB" sz="2000" b="0" i="1" smtClean="0">
                                    <a:latin typeface="Cambria Math" panose="02040503050406030204" pitchFamily="18" charset="0"/>
                                  </a:rPr>
                                  <m:t>𝑃𝑟𝑖𝑛𝑐𝑖𝑝𝑙𝑒</m:t>
                                </m:r>
                                <m:r>
                                  <a:rPr lang="en-GB" sz="2000" b="0" i="1" smtClean="0">
                                    <a:latin typeface="Cambria Math" panose="02040503050406030204" pitchFamily="18" charset="0"/>
                                  </a:rPr>
                                  <m:t> </m:t>
                                </m:r>
                                <m:r>
                                  <a:rPr lang="en-GB" sz="2000" b="0" i="1" smtClean="0">
                                    <a:latin typeface="Cambria Math" panose="02040503050406030204" pitchFamily="18" charset="0"/>
                                  </a:rPr>
                                  <m:t>𝑐𝑜𝑚𝑝𝑜𝑛𝑒𝑛𝑡</m:t>
                                </m:r>
                                <m:r>
                                  <a:rPr lang="en-GB" sz="2000" b="0" i="1" smtClean="0">
                                    <a:latin typeface="Cambria Math" panose="02040503050406030204" pitchFamily="18" charset="0"/>
                                  </a:rPr>
                                  <m:t> </m:t>
                                </m:r>
                                <m:r>
                                  <a:rPr lang="en-GB" sz="2000" b="0" i="1" smtClean="0">
                                    <a:latin typeface="Cambria Math" panose="02040503050406030204" pitchFamily="18" charset="0"/>
                                  </a:rPr>
                                  <m:t>𝑚</m:t>
                                </m:r>
                              </m:e>
                              <m:e>
                                <m:r>
                                  <a:rPr lang="en-US" sz="2000" i="1">
                                    <a:latin typeface="Cambria Math" panose="02040503050406030204" pitchFamily="18" charset="0"/>
                                  </a:rPr>
                                  <m:t>⋯</m:t>
                                </m:r>
                              </m:e>
                              <m:e>
                                <m:r>
                                  <a:rPr lang="en-GB" sz="2000" i="1">
                                    <a:latin typeface="Cambria Math" panose="02040503050406030204" pitchFamily="18" charset="0"/>
                                  </a:rPr>
                                  <m:t>𝑃𝑟𝑖𝑛𝑐𝑖𝑝𝑙𝑒</m:t>
                                </m:r>
                                <m:r>
                                  <a:rPr lang="en-GB" sz="2000" i="1">
                                    <a:latin typeface="Cambria Math" panose="02040503050406030204" pitchFamily="18" charset="0"/>
                                  </a:rPr>
                                  <m:t> </m:t>
                                </m:r>
                                <m:r>
                                  <a:rPr lang="en-GB" sz="2000" i="1">
                                    <a:latin typeface="Cambria Math" panose="02040503050406030204" pitchFamily="18" charset="0"/>
                                  </a:rPr>
                                  <m:t>𝑐𝑜𝑚𝑝𝑜𝑛𝑒𝑛𝑡</m:t>
                                </m:r>
                                <m:r>
                                  <a:rPr lang="en-GB" sz="2000" i="1">
                                    <a:latin typeface="Cambria Math" panose="02040503050406030204" pitchFamily="18" charset="0"/>
                                  </a:rPr>
                                  <m:t> </m:t>
                                </m:r>
                                <m:r>
                                  <a:rPr lang="en-GB" sz="2000" i="1">
                                    <a:latin typeface="Cambria Math" panose="02040503050406030204" pitchFamily="18" charset="0"/>
                                  </a:rPr>
                                  <m:t>𝑚</m:t>
                                </m:r>
                              </m:e>
                            </m:mr>
                          </m:m>
                        </m:e>
                      </m:d>
                    </m:oMath>
                  </m:oMathPara>
                </a14:m>
                <a:endParaRPr lang="en-US" sz="3200" dirty="0"/>
              </a:p>
              <a:p>
                <a:pPr algn="ctr"/>
                <a:endParaRPr lang="en-US" sz="3200" dirty="0"/>
              </a:p>
              <a:p>
                <a:endParaRPr lang="en-US" sz="3600" dirty="0"/>
              </a:p>
              <a:p>
                <a:endParaRPr lang="en-US" sz="3600" dirty="0"/>
              </a:p>
              <a:p>
                <a:pPr algn="ctr"/>
                <a:endParaRPr lang="en-US" sz="3600" dirty="0"/>
              </a:p>
              <a:p>
                <a:pPr marL="285750" indent="-285750">
                  <a:buFont typeface="Arial" panose="020B0604020202020204" pitchFamily="34" charset="0"/>
                  <a:buChar char="•"/>
                </a:pPr>
                <a:endParaRPr lang="en-US" sz="3600" dirty="0"/>
              </a:p>
              <a:p>
                <a:endParaRPr lang="en-US" sz="3200" dirty="0"/>
              </a:p>
              <a:p>
                <a:endParaRPr lang="en-US" sz="2800" dirty="0"/>
              </a:p>
              <a:p>
                <a:endParaRPr lang="en-US" sz="2800" dirty="0"/>
              </a:p>
              <a:p>
                <a:pPr algn="ctr"/>
                <a:endParaRPr lang="en-US" sz="2800" dirty="0"/>
              </a:p>
              <a:p>
                <a:pPr marL="285750" indent="-285750">
                  <a:buFont typeface="Arial" panose="020B0604020202020204" pitchFamily="34" charset="0"/>
                  <a:buChar char="•"/>
                </a:pPr>
                <a:endParaRPr lang="en-US" sz="2800" dirty="0"/>
              </a:p>
              <a:p>
                <a:endParaRPr lang="en-US" sz="2400" dirty="0"/>
              </a:p>
            </p:txBody>
          </p:sp>
        </mc:Choice>
        <mc:Fallback xmlns="">
          <p:sp>
            <p:nvSpPr>
              <p:cNvPr id="3" name="TextBox 2">
                <a:extLst>
                  <a:ext uri="{FF2B5EF4-FFF2-40B4-BE49-F238E27FC236}">
                    <a16:creationId xmlns:a16="http://schemas.microsoft.com/office/drawing/2014/main" id="{0B6B1656-01FF-DE4B-861E-5D9A756BFB33}"/>
                  </a:ext>
                </a:extLst>
              </p:cNvPr>
              <p:cNvSpPr txBox="1">
                <a:spLocks noRot="1" noChangeAspect="1" noMove="1" noResize="1" noEditPoints="1" noAdjustHandles="1" noChangeArrowheads="1" noChangeShapeType="1" noTextEdit="1"/>
              </p:cNvSpPr>
              <p:nvPr/>
            </p:nvSpPr>
            <p:spPr>
              <a:xfrm>
                <a:off x="998428" y="1857331"/>
                <a:ext cx="6773971" cy="9848273"/>
              </a:xfrm>
              <a:prstGeom prst="rect">
                <a:avLst/>
              </a:prstGeom>
              <a:blipFill>
                <a:blip r:embed="rId4"/>
                <a:stretch>
                  <a:fillRect t="-129" r="-5056"/>
                </a:stretch>
              </a:blipFill>
            </p:spPr>
            <p:txBody>
              <a:bodyPr/>
              <a:lstStyle/>
              <a:p>
                <a:r>
                  <a:rPr lang="en-US">
                    <a:noFill/>
                  </a:rPr>
                  <a:t> </a:t>
                </a:r>
              </a:p>
            </p:txBody>
          </p:sp>
        </mc:Fallback>
      </mc:AlternateContent>
    </p:spTree>
    <p:extLst>
      <p:ext uri="{BB962C8B-B14F-4D97-AF65-F5344CB8AC3E}">
        <p14:creationId xmlns:p14="http://schemas.microsoft.com/office/powerpoint/2010/main" val="3272079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A69A25-BBF8-A7D6-8C18-C51FA8CD4FFA}"/>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1F2682DB-E763-ED9E-7357-7B14658D62FA}"/>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A7962865-1ACB-CC27-DE61-FD9F906A338B}"/>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9904EF6B-8461-A027-3547-98733A9ACBBA}"/>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6F9C-EB69-6571-0843-918FEF2169D9}"/>
              </a:ext>
            </a:extLst>
          </p:cNvPr>
          <p:cNvSpPr>
            <a:spLocks noGrp="1"/>
          </p:cNvSpPr>
          <p:nvPr>
            <p:ph type="ctrTitle"/>
          </p:nvPr>
        </p:nvSpPr>
        <p:spPr>
          <a:xfrm>
            <a:off x="1188000" y="0"/>
            <a:ext cx="7221070" cy="1470025"/>
          </a:xfrm>
        </p:spPr>
        <p:txBody>
          <a:bodyPr>
            <a:normAutofit/>
          </a:bodyPr>
          <a:lstStyle/>
          <a:p>
            <a:pPr algn="l"/>
            <a:r>
              <a:rPr lang="en-GB" sz="3600" dirty="0">
                <a:solidFill>
                  <a:schemeClr val="tx2">
                    <a:lumMod val="50000"/>
                  </a:schemeClr>
                </a:solidFill>
              </a:rPr>
              <a:t>SVD on synthetic MURaM spectra</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5904BF57-B510-2B87-8851-81CD194B6E52}"/>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pic>
        <p:nvPicPr>
          <p:cNvPr id="8" name="Picture 7">
            <a:extLst>
              <a:ext uri="{FF2B5EF4-FFF2-40B4-BE49-F238E27FC236}">
                <a16:creationId xmlns:a16="http://schemas.microsoft.com/office/drawing/2014/main" id="{2C0CECEF-B7F0-9D15-00DF-30853D92F4EE}"/>
              </a:ext>
            </a:extLst>
          </p:cNvPr>
          <p:cNvPicPr>
            <a:picLocks noChangeAspect="1"/>
          </p:cNvPicPr>
          <p:nvPr/>
        </p:nvPicPr>
        <p:blipFill>
          <a:blip r:embed="rId4"/>
          <a:srcRect l="4495" t="8737" r="8240" b="5105"/>
          <a:stretch>
            <a:fillRect/>
          </a:stretch>
        </p:blipFill>
        <p:spPr>
          <a:xfrm>
            <a:off x="2163337" y="1854359"/>
            <a:ext cx="4817325" cy="4756190"/>
          </a:xfrm>
          <a:prstGeom prst="rect">
            <a:avLst/>
          </a:prstGeom>
        </p:spPr>
      </p:pic>
    </p:spTree>
    <p:extLst>
      <p:ext uri="{BB962C8B-B14F-4D97-AF65-F5344CB8AC3E}">
        <p14:creationId xmlns:p14="http://schemas.microsoft.com/office/powerpoint/2010/main" val="234049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3D14C-1C66-F311-BF3A-C80BB284323D}"/>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E37BC6D5-2786-CF56-6B38-B7452B875389}"/>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7314831-35F8-F53F-F0F7-9526893FBED9}"/>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64F8C74-6565-EDD1-FDB4-982FB8926439}"/>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67203-D622-13BF-79B6-121D9AA585CB}"/>
              </a:ext>
            </a:extLst>
          </p:cNvPr>
          <p:cNvSpPr>
            <a:spLocks noGrp="1"/>
          </p:cNvSpPr>
          <p:nvPr>
            <p:ph type="ctrTitle"/>
          </p:nvPr>
        </p:nvSpPr>
        <p:spPr>
          <a:xfrm>
            <a:off x="1188000" y="0"/>
            <a:ext cx="7221070" cy="1470025"/>
          </a:xfrm>
        </p:spPr>
        <p:txBody>
          <a:bodyPr>
            <a:normAutofit/>
          </a:bodyPr>
          <a:lstStyle/>
          <a:p>
            <a:pPr algn="l"/>
            <a:r>
              <a:rPr lang="en-GB" sz="3600" dirty="0"/>
              <a:t>Line Identification</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28539D76-0253-76F8-69E7-195A8C286E6C}"/>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3" name="TextBox 2">
            <a:extLst>
              <a:ext uri="{FF2B5EF4-FFF2-40B4-BE49-F238E27FC236}">
                <a16:creationId xmlns:a16="http://schemas.microsoft.com/office/drawing/2014/main" id="{5DFF2BBB-A206-2482-0414-13575F9322CA}"/>
              </a:ext>
            </a:extLst>
          </p:cNvPr>
          <p:cNvSpPr txBox="1"/>
          <p:nvPr/>
        </p:nvSpPr>
        <p:spPr>
          <a:xfrm>
            <a:off x="998428" y="1857331"/>
            <a:ext cx="6773971" cy="6309420"/>
          </a:xfrm>
          <a:prstGeom prst="rect">
            <a:avLst/>
          </a:prstGeom>
          <a:noFill/>
        </p:spPr>
        <p:txBody>
          <a:bodyPr wrap="square" rtlCol="0">
            <a:spAutoFit/>
          </a:bodyPr>
          <a:lstStyle/>
          <a:p>
            <a:pPr marL="285750" indent="-285750">
              <a:buFont typeface="Arial" panose="020B0604020202020204" pitchFamily="34" charset="0"/>
              <a:buChar char="•"/>
            </a:pPr>
            <a:r>
              <a:rPr lang="en-GB" sz="3200" dirty="0"/>
              <a:t>Cross-matching lines with VALD3 list (</a:t>
            </a:r>
            <a:r>
              <a:rPr lang="en-GB" sz="3200" dirty="0" err="1"/>
              <a:t>Piskunov</a:t>
            </a:r>
            <a:r>
              <a:rPr lang="en-GB" sz="3200" dirty="0"/>
              <a:t>+ 1995; </a:t>
            </a:r>
            <a:r>
              <a:rPr lang="en-GB" sz="3200" dirty="0" err="1"/>
              <a:t>Ryabchikova</a:t>
            </a:r>
            <a:r>
              <a:rPr lang="en-GB" sz="3200" dirty="0"/>
              <a:t>+ 2015)</a:t>
            </a:r>
          </a:p>
          <a:p>
            <a:pPr marL="285750" indent="-285750">
              <a:buFont typeface="Arial" panose="020B0604020202020204" pitchFamily="34" charset="0"/>
              <a:buChar char="•"/>
            </a:pPr>
            <a:r>
              <a:rPr lang="en-GB" sz="3200"/>
              <a:t>Caveat: </a:t>
            </a:r>
            <a:r>
              <a:rPr lang="en-GB" sz="3200" dirty="0"/>
              <a:t>many shallow lines could lead to misidentifications</a:t>
            </a:r>
          </a:p>
          <a:p>
            <a:endParaRPr lang="en-US" sz="3600" dirty="0"/>
          </a:p>
          <a:p>
            <a:pPr algn="ctr"/>
            <a:endParaRPr lang="en-US" sz="3600" dirty="0"/>
          </a:p>
          <a:p>
            <a:pPr marL="285750" indent="-285750">
              <a:buFont typeface="Arial" panose="020B0604020202020204" pitchFamily="34" charset="0"/>
              <a:buChar char="•"/>
            </a:pPr>
            <a:endParaRPr lang="en-US" sz="3600" dirty="0"/>
          </a:p>
          <a:p>
            <a:endParaRPr lang="en-US" sz="3200" dirty="0"/>
          </a:p>
          <a:p>
            <a:endParaRPr lang="en-US" sz="2800" dirty="0"/>
          </a:p>
          <a:p>
            <a:endParaRPr lang="en-US" sz="2800" dirty="0"/>
          </a:p>
          <a:p>
            <a:pPr algn="ctr"/>
            <a:endParaRPr lang="en-US" sz="2800" dirty="0"/>
          </a:p>
          <a:p>
            <a:pPr marL="285750" indent="-285750">
              <a:buFont typeface="Arial" panose="020B0604020202020204" pitchFamily="34" charset="0"/>
              <a:buChar char="•"/>
            </a:pPr>
            <a:endParaRPr lang="en-US" sz="2800" dirty="0"/>
          </a:p>
          <a:p>
            <a:endParaRPr lang="en-US" sz="2400" dirty="0"/>
          </a:p>
        </p:txBody>
      </p:sp>
      <p:pic>
        <p:nvPicPr>
          <p:cNvPr id="4" name="Picture 3">
            <a:extLst>
              <a:ext uri="{FF2B5EF4-FFF2-40B4-BE49-F238E27FC236}">
                <a16:creationId xmlns:a16="http://schemas.microsoft.com/office/drawing/2014/main" id="{7D98A064-476A-622F-670A-1142E3D3D4F8}"/>
              </a:ext>
            </a:extLst>
          </p:cNvPr>
          <p:cNvPicPr>
            <a:picLocks noChangeAspect="1"/>
          </p:cNvPicPr>
          <p:nvPr/>
        </p:nvPicPr>
        <p:blipFill>
          <a:blip r:embed="rId4"/>
          <a:stretch>
            <a:fillRect/>
          </a:stretch>
        </p:blipFill>
        <p:spPr>
          <a:xfrm>
            <a:off x="1869141" y="3791472"/>
            <a:ext cx="4921624" cy="2952974"/>
          </a:xfrm>
          <a:prstGeom prst="rect">
            <a:avLst/>
          </a:prstGeom>
        </p:spPr>
      </p:pic>
    </p:spTree>
    <p:extLst>
      <p:ext uri="{BB962C8B-B14F-4D97-AF65-F5344CB8AC3E}">
        <p14:creationId xmlns:p14="http://schemas.microsoft.com/office/powerpoint/2010/main" val="199214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72A9A4-6EDA-93CD-A9D5-9831A505B689}"/>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96C4ABA6-B416-A18F-23DB-B932FB78C903}"/>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11BA21D-AA2D-4E24-0A7D-BE16297C0CEC}"/>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24F4FB4-1B04-29C9-9A29-EC610A3A60F6}"/>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5EF78-8BD6-7557-DB37-344BCDFC1DD1}"/>
              </a:ext>
            </a:extLst>
          </p:cNvPr>
          <p:cNvSpPr>
            <a:spLocks noGrp="1"/>
          </p:cNvSpPr>
          <p:nvPr>
            <p:ph type="ctrTitle"/>
          </p:nvPr>
        </p:nvSpPr>
        <p:spPr>
          <a:xfrm>
            <a:off x="1188000" y="0"/>
            <a:ext cx="7221070" cy="1470025"/>
          </a:xfrm>
        </p:spPr>
        <p:txBody>
          <a:bodyPr>
            <a:normAutofit/>
          </a:bodyPr>
          <a:lstStyle/>
          <a:p>
            <a:pPr algn="l"/>
            <a:r>
              <a:rPr lang="en-GB" sz="3600" dirty="0"/>
              <a:t>Results: Ionisation states</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55457045-CD77-D048-B69C-AC778909F60D}"/>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pic>
        <p:nvPicPr>
          <p:cNvPr id="8" name="Picture 7">
            <a:extLst>
              <a:ext uri="{FF2B5EF4-FFF2-40B4-BE49-F238E27FC236}">
                <a16:creationId xmlns:a16="http://schemas.microsoft.com/office/drawing/2014/main" id="{8FA1E689-3EEA-8FDD-5D77-D90CA9D2FAF1}"/>
              </a:ext>
            </a:extLst>
          </p:cNvPr>
          <p:cNvPicPr>
            <a:picLocks noChangeAspect="1"/>
          </p:cNvPicPr>
          <p:nvPr/>
        </p:nvPicPr>
        <p:blipFill>
          <a:blip r:embed="rId4"/>
          <a:stretch>
            <a:fillRect/>
          </a:stretch>
        </p:blipFill>
        <p:spPr>
          <a:xfrm>
            <a:off x="4656309" y="2844000"/>
            <a:ext cx="3762001" cy="2736000"/>
          </a:xfrm>
          <a:prstGeom prst="rect">
            <a:avLst/>
          </a:prstGeom>
        </p:spPr>
      </p:pic>
      <p:pic>
        <p:nvPicPr>
          <p:cNvPr id="10" name="Picture 9">
            <a:extLst>
              <a:ext uri="{FF2B5EF4-FFF2-40B4-BE49-F238E27FC236}">
                <a16:creationId xmlns:a16="http://schemas.microsoft.com/office/drawing/2014/main" id="{061F801E-C3D4-00F1-A17E-5270E5D833B5}"/>
              </a:ext>
            </a:extLst>
          </p:cNvPr>
          <p:cNvPicPr>
            <a:picLocks noChangeAspect="1"/>
          </p:cNvPicPr>
          <p:nvPr/>
        </p:nvPicPr>
        <p:blipFill>
          <a:blip r:embed="rId5"/>
          <a:stretch>
            <a:fillRect/>
          </a:stretch>
        </p:blipFill>
        <p:spPr>
          <a:xfrm>
            <a:off x="864000" y="2844000"/>
            <a:ext cx="3762001" cy="2736000"/>
          </a:xfrm>
          <a:prstGeom prst="rect">
            <a:avLst/>
          </a:prstGeom>
        </p:spPr>
      </p:pic>
      <p:sp>
        <p:nvSpPr>
          <p:cNvPr id="11" name="TextBox 10">
            <a:extLst>
              <a:ext uri="{FF2B5EF4-FFF2-40B4-BE49-F238E27FC236}">
                <a16:creationId xmlns:a16="http://schemas.microsoft.com/office/drawing/2014/main" id="{9619F3F7-3E2B-C022-5065-8FFCCF570F91}"/>
              </a:ext>
            </a:extLst>
          </p:cNvPr>
          <p:cNvSpPr txBox="1"/>
          <p:nvPr/>
        </p:nvSpPr>
        <p:spPr>
          <a:xfrm>
            <a:off x="1371599" y="2160000"/>
            <a:ext cx="2850777" cy="461665"/>
          </a:xfrm>
          <a:prstGeom prst="rect">
            <a:avLst/>
          </a:prstGeom>
          <a:noFill/>
        </p:spPr>
        <p:txBody>
          <a:bodyPr wrap="square" rtlCol="0">
            <a:spAutoFit/>
          </a:bodyPr>
          <a:lstStyle/>
          <a:p>
            <a:pPr algn="ctr"/>
            <a:r>
              <a:rPr lang="en-US" sz="2400" dirty="0"/>
              <a:t>Iron</a:t>
            </a:r>
          </a:p>
        </p:txBody>
      </p:sp>
      <p:sp>
        <p:nvSpPr>
          <p:cNvPr id="12" name="TextBox 11">
            <a:extLst>
              <a:ext uri="{FF2B5EF4-FFF2-40B4-BE49-F238E27FC236}">
                <a16:creationId xmlns:a16="http://schemas.microsoft.com/office/drawing/2014/main" id="{16A4ADE9-2D90-977F-13A9-9450FC22751F}"/>
              </a:ext>
            </a:extLst>
          </p:cNvPr>
          <p:cNvSpPr txBox="1"/>
          <p:nvPr/>
        </p:nvSpPr>
        <p:spPr>
          <a:xfrm>
            <a:off x="4988859" y="2160000"/>
            <a:ext cx="3060211" cy="461665"/>
          </a:xfrm>
          <a:prstGeom prst="rect">
            <a:avLst/>
          </a:prstGeom>
          <a:noFill/>
        </p:spPr>
        <p:txBody>
          <a:bodyPr wrap="square" rtlCol="0">
            <a:spAutoFit/>
          </a:bodyPr>
          <a:lstStyle/>
          <a:p>
            <a:pPr algn="ctr"/>
            <a:r>
              <a:rPr lang="en-US" sz="2400" dirty="0"/>
              <a:t>Titanium</a:t>
            </a:r>
          </a:p>
        </p:txBody>
      </p:sp>
    </p:spTree>
    <p:extLst>
      <p:ext uri="{BB962C8B-B14F-4D97-AF65-F5344CB8AC3E}">
        <p14:creationId xmlns:p14="http://schemas.microsoft.com/office/powerpoint/2010/main" val="393896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684A4A-8E58-5BDC-EBF1-7C87492132BD}"/>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0619904E-66E7-A314-A225-B3B3FD0A6EB5}"/>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261E1EAD-7D4C-61DB-C78F-9DBE59700D01}"/>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8CFA165-9089-8EE9-1575-A7B13E4544F0}"/>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53404-C876-3435-CFE6-A52A2CF455BD}"/>
              </a:ext>
            </a:extLst>
          </p:cNvPr>
          <p:cNvSpPr>
            <a:spLocks noGrp="1"/>
          </p:cNvSpPr>
          <p:nvPr>
            <p:ph type="ctrTitle"/>
          </p:nvPr>
        </p:nvSpPr>
        <p:spPr>
          <a:xfrm>
            <a:off x="1188000" y="0"/>
            <a:ext cx="7221070" cy="1470025"/>
          </a:xfrm>
        </p:spPr>
        <p:txBody>
          <a:bodyPr>
            <a:normAutofit/>
          </a:bodyPr>
          <a:lstStyle/>
          <a:p>
            <a:pPr algn="l"/>
            <a:r>
              <a:rPr lang="en-GB" sz="3600" dirty="0"/>
              <a:t>Results: Molecular Lines</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1BE3F1A1-C4A0-E8AC-B99D-5484A8E8581B}"/>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11" name="TextBox 10">
            <a:extLst>
              <a:ext uri="{FF2B5EF4-FFF2-40B4-BE49-F238E27FC236}">
                <a16:creationId xmlns:a16="http://schemas.microsoft.com/office/drawing/2014/main" id="{D66683E8-A94D-9607-8F00-E600E6B56EC9}"/>
              </a:ext>
            </a:extLst>
          </p:cNvPr>
          <p:cNvSpPr txBox="1"/>
          <p:nvPr/>
        </p:nvSpPr>
        <p:spPr>
          <a:xfrm>
            <a:off x="1371599" y="2160000"/>
            <a:ext cx="2850777" cy="461665"/>
          </a:xfrm>
          <a:prstGeom prst="rect">
            <a:avLst/>
          </a:prstGeom>
          <a:noFill/>
        </p:spPr>
        <p:txBody>
          <a:bodyPr wrap="square" rtlCol="0">
            <a:spAutoFit/>
          </a:bodyPr>
          <a:lstStyle/>
          <a:p>
            <a:pPr algn="ctr"/>
            <a:r>
              <a:rPr lang="en-US" sz="2400" dirty="0"/>
              <a:t>CN 1, C</a:t>
            </a:r>
            <a:r>
              <a:rPr lang="en-US" sz="2400" baseline="-25000" dirty="0"/>
              <a:t>2</a:t>
            </a:r>
            <a:r>
              <a:rPr lang="en-US" sz="2400" dirty="0"/>
              <a:t> 1, C 1</a:t>
            </a:r>
          </a:p>
        </p:txBody>
      </p:sp>
      <p:sp>
        <p:nvSpPr>
          <p:cNvPr id="12" name="TextBox 11">
            <a:extLst>
              <a:ext uri="{FF2B5EF4-FFF2-40B4-BE49-F238E27FC236}">
                <a16:creationId xmlns:a16="http://schemas.microsoft.com/office/drawing/2014/main" id="{26D6A44C-12C2-46A9-09C1-BFDA93D5079F}"/>
              </a:ext>
            </a:extLst>
          </p:cNvPr>
          <p:cNvSpPr txBox="1"/>
          <p:nvPr/>
        </p:nvSpPr>
        <p:spPr>
          <a:xfrm>
            <a:off x="4988859" y="2160000"/>
            <a:ext cx="3060211" cy="461665"/>
          </a:xfrm>
          <a:prstGeom prst="rect">
            <a:avLst/>
          </a:prstGeom>
          <a:noFill/>
        </p:spPr>
        <p:txBody>
          <a:bodyPr wrap="square" rtlCol="0">
            <a:spAutoFit/>
          </a:bodyPr>
          <a:lstStyle/>
          <a:p>
            <a:pPr algn="ctr"/>
            <a:r>
              <a:rPr lang="en-US" sz="2400" dirty="0" err="1"/>
              <a:t>MgH</a:t>
            </a:r>
            <a:r>
              <a:rPr lang="en-US" sz="2400" dirty="0"/>
              <a:t>, Mg 1</a:t>
            </a:r>
          </a:p>
        </p:txBody>
      </p:sp>
      <p:pic>
        <p:nvPicPr>
          <p:cNvPr id="3" name="Picture 2">
            <a:extLst>
              <a:ext uri="{FF2B5EF4-FFF2-40B4-BE49-F238E27FC236}">
                <a16:creationId xmlns:a16="http://schemas.microsoft.com/office/drawing/2014/main" id="{0918C2E4-F489-3955-1A58-E577B72CA62C}"/>
              </a:ext>
            </a:extLst>
          </p:cNvPr>
          <p:cNvPicPr>
            <a:picLocks noChangeAspect="1"/>
          </p:cNvPicPr>
          <p:nvPr/>
        </p:nvPicPr>
        <p:blipFill>
          <a:blip r:embed="rId4"/>
          <a:stretch>
            <a:fillRect/>
          </a:stretch>
        </p:blipFill>
        <p:spPr>
          <a:xfrm>
            <a:off x="864000" y="2844000"/>
            <a:ext cx="3762000" cy="2736000"/>
          </a:xfrm>
          <a:prstGeom prst="rect">
            <a:avLst/>
          </a:prstGeom>
        </p:spPr>
      </p:pic>
      <p:pic>
        <p:nvPicPr>
          <p:cNvPr id="4" name="Picture 3">
            <a:extLst>
              <a:ext uri="{FF2B5EF4-FFF2-40B4-BE49-F238E27FC236}">
                <a16:creationId xmlns:a16="http://schemas.microsoft.com/office/drawing/2014/main" id="{DC74D605-B4CF-51B3-E62A-7600BF4A6E93}"/>
              </a:ext>
            </a:extLst>
          </p:cNvPr>
          <p:cNvPicPr>
            <a:picLocks noChangeAspect="1"/>
          </p:cNvPicPr>
          <p:nvPr/>
        </p:nvPicPr>
        <p:blipFill>
          <a:blip r:embed="rId5"/>
          <a:stretch>
            <a:fillRect/>
          </a:stretch>
        </p:blipFill>
        <p:spPr>
          <a:xfrm>
            <a:off x="4570826" y="2844000"/>
            <a:ext cx="3762000" cy="2736000"/>
          </a:xfrm>
          <a:prstGeom prst="rect">
            <a:avLst/>
          </a:prstGeom>
        </p:spPr>
      </p:pic>
    </p:spTree>
    <p:extLst>
      <p:ext uri="{BB962C8B-B14F-4D97-AF65-F5344CB8AC3E}">
        <p14:creationId xmlns:p14="http://schemas.microsoft.com/office/powerpoint/2010/main" val="13031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0AA58D-A076-3474-19E5-6BD842CCC2CE}"/>
            </a:ext>
          </a:extLst>
        </p:cNvPr>
        <p:cNvGrpSpPr/>
        <p:nvPr/>
      </p:nvGrpSpPr>
      <p:grpSpPr>
        <a:xfrm>
          <a:off x="0" y="0"/>
          <a:ext cx="0" cy="0"/>
          <a:chOff x="0" y="0"/>
          <a:chExt cx="0" cy="0"/>
        </a:xfrm>
      </p:grpSpPr>
      <p:pic>
        <p:nvPicPr>
          <p:cNvPr id="1026" name="Picture 2" descr="Solar granule - Wikipedia">
            <a:extLst>
              <a:ext uri="{FF2B5EF4-FFF2-40B4-BE49-F238E27FC236}">
                <a16:creationId xmlns:a16="http://schemas.microsoft.com/office/drawing/2014/main" id="{7D203110-CAD6-B19D-DA84-E94CFC88A1AD}"/>
              </a:ext>
            </a:extLst>
          </p:cNvPr>
          <p:cNvPicPr>
            <a:picLocks noChangeAspect="1" noChangeArrowheads="1"/>
          </p:cNvPicPr>
          <p:nvPr/>
        </p:nvPicPr>
        <p:blipFill>
          <a:blip r:embed="rId2">
            <a:alphaModFix amt="54000"/>
            <a:extLst>
              <a:ext uri="{BEBA8EAE-BF5A-486C-A8C5-ECC9F3942E4B}">
                <a14:imgProps xmlns:a14="http://schemas.microsoft.com/office/drawing/2010/main">
                  <a14:imgLayer r:embed="rId3">
                    <a14:imgEffect>
                      <a14:sharpenSoften amount="30000"/>
                    </a14:imgEffect>
                    <a14:imgEffect>
                      <a14:colorTemperature colorTemp="8456"/>
                    </a14:imgEffect>
                    <a14:imgEffect>
                      <a14:brightnessContrast bright="17000" contrast="-61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231C3879-A386-73FB-C46C-DDF57F82400E}"/>
              </a:ext>
            </a:extLst>
          </p:cNvPr>
          <p:cNvSpPr/>
          <p:nvPr/>
        </p:nvSpPr>
        <p:spPr>
          <a:xfrm>
            <a:off x="828000" y="153065"/>
            <a:ext cx="7632000" cy="12061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16076E0-CCEC-91DF-28A5-D48E50E6871E}"/>
              </a:ext>
            </a:extLst>
          </p:cNvPr>
          <p:cNvSpPr/>
          <p:nvPr/>
        </p:nvSpPr>
        <p:spPr>
          <a:xfrm>
            <a:off x="828000" y="1623091"/>
            <a:ext cx="7632000" cy="50818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34949-D335-D2BC-7B58-21B1C03CBC6A}"/>
              </a:ext>
            </a:extLst>
          </p:cNvPr>
          <p:cNvSpPr>
            <a:spLocks noGrp="1"/>
          </p:cNvSpPr>
          <p:nvPr>
            <p:ph type="ctrTitle"/>
          </p:nvPr>
        </p:nvSpPr>
        <p:spPr>
          <a:xfrm>
            <a:off x="1188000" y="0"/>
            <a:ext cx="7221070" cy="1470025"/>
          </a:xfrm>
        </p:spPr>
        <p:txBody>
          <a:bodyPr>
            <a:normAutofit/>
          </a:bodyPr>
          <a:lstStyle/>
          <a:p>
            <a:pPr algn="l"/>
            <a:r>
              <a:rPr lang="en-GB" sz="3600" dirty="0"/>
              <a:t>Results: Atomic Parameters</a:t>
            </a:r>
            <a:endParaRPr sz="3600" dirty="0">
              <a:solidFill>
                <a:schemeClr val="tx2">
                  <a:lumMod val="50000"/>
                </a:schemeClr>
              </a:solidFill>
            </a:endParaRPr>
          </a:p>
        </p:txBody>
      </p:sp>
      <p:sp>
        <p:nvSpPr>
          <p:cNvPr id="5" name="Subtitle 4">
            <a:extLst>
              <a:ext uri="{FF2B5EF4-FFF2-40B4-BE49-F238E27FC236}">
                <a16:creationId xmlns:a16="http://schemas.microsoft.com/office/drawing/2014/main" id="{9A009035-788B-1156-1CD2-744564A42FC2}"/>
              </a:ext>
            </a:extLst>
          </p:cNvPr>
          <p:cNvSpPr>
            <a:spLocks noGrp="1"/>
          </p:cNvSpPr>
          <p:nvPr>
            <p:ph type="subTitle" idx="1"/>
          </p:nvPr>
        </p:nvSpPr>
        <p:spPr>
          <a:xfrm>
            <a:off x="1371599" y="4326658"/>
            <a:ext cx="6400800" cy="1752600"/>
          </a:xfrm>
        </p:spPr>
        <p:txBody>
          <a:bodyPr>
            <a:normAutofit/>
          </a:bodyPr>
          <a:lstStyle/>
          <a:p>
            <a:endParaRPr lang="en-US" sz="2400" dirty="0"/>
          </a:p>
          <a:p>
            <a:endParaRPr lang="en-US" dirty="0"/>
          </a:p>
        </p:txBody>
      </p:sp>
      <p:sp>
        <p:nvSpPr>
          <p:cNvPr id="11" name="TextBox 10">
            <a:extLst>
              <a:ext uri="{FF2B5EF4-FFF2-40B4-BE49-F238E27FC236}">
                <a16:creationId xmlns:a16="http://schemas.microsoft.com/office/drawing/2014/main" id="{E9898FB9-3497-ACD9-5F8D-799550AC2AAB}"/>
              </a:ext>
            </a:extLst>
          </p:cNvPr>
          <p:cNvSpPr txBox="1"/>
          <p:nvPr/>
        </p:nvSpPr>
        <p:spPr>
          <a:xfrm>
            <a:off x="1371599" y="2160000"/>
            <a:ext cx="2850777" cy="461665"/>
          </a:xfrm>
          <a:prstGeom prst="rect">
            <a:avLst/>
          </a:prstGeom>
          <a:noFill/>
        </p:spPr>
        <p:txBody>
          <a:bodyPr wrap="square" rtlCol="0">
            <a:spAutoFit/>
          </a:bodyPr>
          <a:lstStyle/>
          <a:p>
            <a:pPr algn="ctr"/>
            <a:r>
              <a:rPr lang="en-US" sz="2400" dirty="0"/>
              <a:t>Excitation Potential</a:t>
            </a:r>
          </a:p>
        </p:txBody>
      </p:sp>
      <p:sp>
        <p:nvSpPr>
          <p:cNvPr id="12" name="TextBox 11">
            <a:extLst>
              <a:ext uri="{FF2B5EF4-FFF2-40B4-BE49-F238E27FC236}">
                <a16:creationId xmlns:a16="http://schemas.microsoft.com/office/drawing/2014/main" id="{AD1F2EF7-AE21-5495-6073-A02E3FDFC102}"/>
              </a:ext>
            </a:extLst>
          </p:cNvPr>
          <p:cNvSpPr txBox="1"/>
          <p:nvPr/>
        </p:nvSpPr>
        <p:spPr>
          <a:xfrm>
            <a:off x="4988859" y="2160000"/>
            <a:ext cx="3060211" cy="461665"/>
          </a:xfrm>
          <a:prstGeom prst="rect">
            <a:avLst/>
          </a:prstGeom>
          <a:noFill/>
        </p:spPr>
        <p:txBody>
          <a:bodyPr wrap="square" rtlCol="0">
            <a:spAutoFit/>
          </a:bodyPr>
          <a:lstStyle/>
          <a:p>
            <a:pPr algn="ctr"/>
            <a:r>
              <a:rPr lang="en-US" sz="2400" dirty="0"/>
              <a:t>Oscillator Strength</a:t>
            </a:r>
          </a:p>
        </p:txBody>
      </p:sp>
      <p:pic>
        <p:nvPicPr>
          <p:cNvPr id="3" name="Picture 2">
            <a:extLst>
              <a:ext uri="{FF2B5EF4-FFF2-40B4-BE49-F238E27FC236}">
                <a16:creationId xmlns:a16="http://schemas.microsoft.com/office/drawing/2014/main" id="{A91140AF-3671-AA41-64F8-7546DC7C57FF}"/>
              </a:ext>
            </a:extLst>
          </p:cNvPr>
          <p:cNvPicPr>
            <a:picLocks noChangeAspect="1"/>
          </p:cNvPicPr>
          <p:nvPr/>
        </p:nvPicPr>
        <p:blipFill>
          <a:blip r:embed="rId4"/>
          <a:stretch>
            <a:fillRect/>
          </a:stretch>
        </p:blipFill>
        <p:spPr>
          <a:xfrm>
            <a:off x="864000" y="2844000"/>
            <a:ext cx="3762001" cy="2736001"/>
          </a:xfrm>
          <a:prstGeom prst="rect">
            <a:avLst/>
          </a:prstGeom>
        </p:spPr>
      </p:pic>
      <p:pic>
        <p:nvPicPr>
          <p:cNvPr id="4" name="Picture 3">
            <a:extLst>
              <a:ext uri="{FF2B5EF4-FFF2-40B4-BE49-F238E27FC236}">
                <a16:creationId xmlns:a16="http://schemas.microsoft.com/office/drawing/2014/main" id="{FE65C40A-0D00-D9DF-EFCA-E3510658B461}"/>
              </a:ext>
            </a:extLst>
          </p:cNvPr>
          <p:cNvPicPr>
            <a:picLocks noChangeAspect="1"/>
          </p:cNvPicPr>
          <p:nvPr/>
        </p:nvPicPr>
        <p:blipFill>
          <a:blip r:embed="rId5"/>
          <a:stretch>
            <a:fillRect/>
          </a:stretch>
        </p:blipFill>
        <p:spPr>
          <a:xfrm>
            <a:off x="4644000" y="2844000"/>
            <a:ext cx="3761999" cy="2736000"/>
          </a:xfrm>
          <a:prstGeom prst="rect">
            <a:avLst/>
          </a:prstGeom>
        </p:spPr>
      </p:pic>
    </p:spTree>
    <p:extLst>
      <p:ext uri="{BB962C8B-B14F-4D97-AF65-F5344CB8AC3E}">
        <p14:creationId xmlns:p14="http://schemas.microsoft.com/office/powerpoint/2010/main" val="1103775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4617</TotalTime>
  <Words>373</Words>
  <Application>Microsoft Macintosh PowerPoint</Application>
  <PresentationFormat>On-screen Show (4:3)</PresentationFormat>
  <Paragraphs>60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Cambria Math</vt:lpstr>
      <vt:lpstr>Office Theme</vt:lpstr>
      <vt:lpstr>Mitigation of RV response to granulation informed by line shift, depth and width variations</vt:lpstr>
      <vt:lpstr>Granulation in Sun-like Stars</vt:lpstr>
      <vt:lpstr>Tools</vt:lpstr>
      <vt:lpstr>Singular Value Decomposition (SVD)</vt:lpstr>
      <vt:lpstr>SVD on synthetic MURaM spectra</vt:lpstr>
      <vt:lpstr>Line Identification</vt:lpstr>
      <vt:lpstr>Results: Ionisation states</vt:lpstr>
      <vt:lpstr>Results: Molecular Lines</vt:lpstr>
      <vt:lpstr>Results: Atomic Parameters</vt:lpstr>
      <vt:lpstr>Results: SVD projection</vt:lpstr>
      <vt:lpstr>Results: SVD projection in HARPS-N solar data</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Christian Hartogh</cp:lastModifiedBy>
  <cp:revision>6</cp:revision>
  <dcterms:created xsi:type="dcterms:W3CDTF">2013-01-27T09:14:16Z</dcterms:created>
  <dcterms:modified xsi:type="dcterms:W3CDTF">2025-07-08T15:42:24Z</dcterms:modified>
  <cp:category/>
</cp:coreProperties>
</file>