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86" r:id="rId3"/>
    <p:sldId id="312" r:id="rId4"/>
    <p:sldId id="313" r:id="rId5"/>
    <p:sldId id="314" r:id="rId6"/>
    <p:sldId id="315" r:id="rId7"/>
    <p:sldId id="316" r:id="rId8"/>
    <p:sldId id="310" r:id="rId9"/>
    <p:sldId id="317" r:id="rId10"/>
    <p:sldId id="318" r:id="rId11"/>
    <p:sldId id="319" r:id="rId12"/>
    <p:sldId id="332" r:id="rId13"/>
    <p:sldId id="331" r:id="rId14"/>
    <p:sldId id="308" r:id="rId15"/>
    <p:sldId id="333" r:id="rId16"/>
    <p:sldId id="334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435A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6"/>
    <p:restoredTop sz="79149"/>
  </p:normalViewPr>
  <p:slideViewPr>
    <p:cSldViewPr snapToGrid="0">
      <p:cViewPr>
        <p:scale>
          <a:sx n="29" d="100"/>
          <a:sy n="29" d="100"/>
        </p:scale>
        <p:origin x="2736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DEF0B-9600-F34F-BD72-B2C1B312A574}" type="datetimeFigureOut">
              <a:rPr lang="en-US" smtClean="0"/>
              <a:t>7/10/25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D18405-3944-D44F-8D43-1EE040C04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659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18405-3944-D44F-8D43-1EE040C0409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46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83A39-5601-12AA-6046-97A1B840F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7FD34A-FAEB-F250-06C6-0DBB602252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71428F-9F23-30F4-23C5-99C3F0FF83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largest catalogue of strong lenses with space-based imaging to date - </a:t>
            </a:r>
            <a:r>
              <a:rPr lang="en-US" dirty="0" err="1"/>
              <a:t>rememeber</a:t>
            </a:r>
            <a:r>
              <a:rPr lang="en-US" dirty="0"/>
              <a:t> this is only just the start for </a:t>
            </a:r>
            <a:r>
              <a:rPr lang="en-US" dirty="0" err="1"/>
              <a:t>euclid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082B1-0942-4CE7-97A2-AAD711E5C5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18405-3944-D44F-8D43-1EE040C040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1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18405-3944-D44F-8D43-1EE040C0409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61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FB155-A59D-FE67-F61A-7B144DABC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3C7B9E-719E-B53B-7305-D9D9A74E51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FBE62C-C65D-31AF-3808-02EE4FFB6A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B3184B-8456-409A-64A1-277D8958A5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18405-3944-D44F-8D43-1EE040C0409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059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18405-3944-D44F-8D43-1EE040C0409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945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18405-3944-D44F-8D43-1EE040C040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45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6CB52-2895-4907-D8D2-D6F3A40DB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517126-0F6C-9878-8FA0-C62A24C24D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0A5E60-134D-9491-6D44-278981DDFD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EFE9BF-E6AC-FA64-6703-B47A7D3D3F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18405-3944-D44F-8D43-1EE040C040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771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2D23C-03AC-8413-921E-8709A8CB5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F93435-8041-181B-1BA1-AEAA622418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5D2F75-1E36-2B11-864D-27E334D4A2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83C94A-FA64-DB09-E948-965298F376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18405-3944-D44F-8D43-1EE040C040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05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569BA-FAB6-86A8-A662-BC9EF9E88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AE79FD-D76D-C738-67CB-AFD6C80910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30002B-E0C0-F547-0874-4FAB607346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Euclid reveal a wealth of strong lenses previously undetectable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2226D6-8606-261C-A177-2659FA7F2B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18405-3944-D44F-8D43-1EE040C0409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22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39442-D6E5-76A9-4AD6-C1CB54C2A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51DEB8-FDC8-C627-8BA3-6CBA04DA11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59B5D5-5B73-5F91-594E-24288A1C62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EC097F-1AAE-85CB-60AB-2271904126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18405-3944-D44F-8D43-1EE040C04093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Helvetica Neue"/>
              </a:rPr>
              <a:pPr marL="0" marR="0" lvl="0" indent="0" algn="r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56114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03C8E-A01D-8D1D-11B2-7AA140D60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C4FFE4-87B6-A4FE-8E53-D3C525FC3D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76CB54-1E3B-F3A6-A6E3-8BED192233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768026-4DA2-4C91-DE81-0E2015C4ED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18405-3944-D44F-8D43-1EE040C04093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Helvetica Neue"/>
              </a:rPr>
              <a:pPr marL="0" marR="0" lvl="0" indent="0" algn="r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94740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18405-3944-D44F-8D43-1EE040C0409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810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18405-3944-D44F-8D43-1EE040C0409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760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C_logos_official_Blue_with_text.png" descr="EC_logos_official_Blue_with_tex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41772" y="10265529"/>
            <a:ext cx="4112545" cy="2080249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Euclid Consortium Presentation Title (no acronyms!)"/>
          <p:cNvSpPr txBox="1">
            <a:spLocks noGrp="1"/>
          </p:cNvSpPr>
          <p:nvPr>
            <p:ph type="body" sz="half" idx="22" hasCustomPrompt="1"/>
          </p:nvPr>
        </p:nvSpPr>
        <p:spPr>
          <a:xfrm>
            <a:off x="11645474" y="1021056"/>
            <a:ext cx="12104997" cy="6498597"/>
          </a:xfrm>
          <a:prstGeom prst="rect">
            <a:avLst/>
          </a:prstGeom>
        </p:spPr>
        <p:txBody>
          <a:bodyPr lIns="71437" tIns="71437" rIns="71437" bIns="71437" anchor="b"/>
          <a:lstStyle>
            <a:lvl1pPr marL="0" indent="0" defTabSz="2438339">
              <a:lnSpc>
                <a:spcPct val="80000"/>
              </a:lnSpc>
              <a:spcBef>
                <a:spcPts val="0"/>
              </a:spcBef>
              <a:buSzTx/>
              <a:buNone/>
              <a:defRPr sz="11400" b="1" spc="-228">
                <a:solidFill>
                  <a:srgbClr val="FFFFFF"/>
                </a:solidFill>
              </a:defRPr>
            </a:lvl1pPr>
          </a:lstStyle>
          <a:p>
            <a:r>
              <a:rPr dirty="0"/>
              <a:t>Euclid Consortium Presentation Title (no acronyms!)</a:t>
            </a:r>
          </a:p>
        </p:txBody>
      </p:sp>
      <p:sp>
        <p:nvSpPr>
          <p:cNvPr id="15" name="Euclid Consortium Group, Name of Presenter, Occasion (conference name and location for example), Date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1645474" y="7853199"/>
            <a:ext cx="12104997" cy="2078802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3400" b="1">
                <a:solidFill>
                  <a:srgbClr val="D5D5D5"/>
                </a:solidFill>
              </a:defRPr>
            </a:lvl1pPr>
          </a:lstStyle>
          <a:p>
            <a:r>
              <a:rPr dirty="0"/>
              <a:t>Euclid Consortium Group, Name of Presenter, Occasion (conference name and location for example), Date</a:t>
            </a:r>
          </a:p>
        </p:txBody>
      </p:sp>
      <p:sp>
        <p:nvSpPr>
          <p:cNvPr id="17" name="Euclid Image Courtesy of ESA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41875" y="13133937"/>
            <a:ext cx="6204447" cy="471924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2400">
                <a:solidFill>
                  <a:srgbClr val="D5D5D5"/>
                </a:solidFill>
              </a:defRPr>
            </a:lvl1pPr>
          </a:lstStyle>
          <a:p>
            <a:r>
              <a:rPr lang="en-US" dirty="0"/>
              <a:t>Image Credit</a:t>
            </a:r>
            <a:endParaRPr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90D4E8-0275-8C07-752B-37DEB46BA12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0"/>
            <a:ext cx="11645474" cy="13716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Title (no acronyms!)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 (no acronyms!)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2872777"/>
            <a:ext cx="21971000" cy="9973428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6" name="Presenter Name, Short Occasion Info, Date"/>
          <p:cNvSpPr txBox="1">
            <a:spLocks noGrp="1"/>
          </p:cNvSpPr>
          <p:nvPr>
            <p:ph type="body" sz="quarter" idx="21" hasCustomPrompt="1"/>
          </p:nvPr>
        </p:nvSpPr>
        <p:spPr>
          <a:xfrm rot="16200000">
            <a:off x="-6659234" y="6579603"/>
            <a:ext cx="13782431" cy="556793"/>
          </a:xfrm>
          <a:prstGeom prst="rect">
            <a:avLst/>
          </a:prstGeom>
          <a:solidFill>
            <a:srgbClr val="435AA1"/>
          </a:solidFill>
        </p:spPr>
        <p:txBody>
          <a:bodyPr lIns="71437" tIns="71437" rIns="71437" bIns="71437" anchor="ctr"/>
          <a:lstStyle>
            <a:lvl1pPr marL="0" indent="2540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r>
              <a:t>Presenter Name, Short Occasion Info, Date</a:t>
            </a:r>
          </a:p>
        </p:txBody>
      </p:sp>
      <p:sp>
        <p:nvSpPr>
          <p:cNvPr id="27" name="/n_total - Presentation Section 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8619342" y="13197433"/>
            <a:ext cx="7535093" cy="461366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584200">
              <a:lnSpc>
                <a:spcPct val="100000"/>
              </a:lnSpc>
              <a:spcBef>
                <a:spcPts val="0"/>
              </a:spcBef>
              <a:buSzTx/>
              <a:buNone/>
              <a:defRPr sz="2400"/>
            </a:lvl1pPr>
          </a:lstStyle>
          <a:p>
            <a:r>
              <a:rPr dirty="0"/>
              <a:t>/</a:t>
            </a:r>
            <a:r>
              <a:rPr dirty="0" err="1"/>
              <a:t>n_total</a:t>
            </a:r>
            <a:r>
              <a:rPr dirty="0"/>
              <a:t> - Presentation Section Title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34654871-FFD8-6D61-7FE0-166F402081E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8290813" y="13197433"/>
            <a:ext cx="453239" cy="46136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1933200" y="11660136"/>
            <a:ext cx="20526400" cy="12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1219215" lvl="0" indent="-60960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614672" y="12463069"/>
            <a:ext cx="1463200" cy="10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667" b="1" i="0" u="none" strike="noStrike" cap="none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667" b="1" i="0" u="none" strike="noStrike" cap="none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667" b="1" i="0" u="none" strike="noStrike" cap="none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667" b="1" i="0" u="none" strike="noStrike" cap="none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667" b="1" i="0" u="none" strike="noStrike" cap="none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667" b="1" i="0" u="none" strike="noStrike" cap="none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667" b="1" i="0" u="none" strike="noStrike" cap="none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667" b="1" i="0" u="none" strike="noStrike" cap="none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667" b="1" i="0" u="none" strike="noStrike" cap="none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32" name="Google Shape;32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444875" y="412452"/>
            <a:ext cx="4136128" cy="47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4"/>
          <p:cNvSpPr txBox="1"/>
          <p:nvPr/>
        </p:nvSpPr>
        <p:spPr>
          <a:xfrm>
            <a:off x="10203112" y="12579755"/>
            <a:ext cx="13644800" cy="9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2667" b="0" i="0" u="none" strike="noStrike" cap="none">
                <a:solidFill>
                  <a:srgbClr val="A6A7A9"/>
                </a:solidFill>
                <a:latin typeface="Karla"/>
                <a:ea typeface="Karla"/>
                <a:cs typeface="Karla"/>
                <a:sym typeface="Karla"/>
              </a:rPr>
              <a:t>Mike Walmsley et al</a:t>
            </a:r>
            <a:endParaRPr sz="2667" b="0" i="0" u="none" strike="noStrike" cap="none">
              <a:solidFill>
                <a:srgbClr val="A6A7A9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2667" b="0" i="0" u="none" strike="noStrike" cap="none">
              <a:solidFill>
                <a:srgbClr val="A6A7A9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2667" b="0" i="0" u="none" strike="noStrike" cap="none">
              <a:solidFill>
                <a:srgbClr val="A6A7A9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cxnSp>
        <p:nvCxnSpPr>
          <p:cNvPr id="34" name="Google Shape;34;p4"/>
          <p:cNvCxnSpPr/>
          <p:nvPr/>
        </p:nvCxnSpPr>
        <p:spPr>
          <a:xfrm rot="10800000">
            <a:off x="21543333" y="12439355"/>
            <a:ext cx="2013600" cy="0"/>
          </a:xfrm>
          <a:prstGeom prst="straightConnector1">
            <a:avLst/>
          </a:prstGeom>
          <a:noFill/>
          <a:ln w="38100" cap="flat" cmpd="sng">
            <a:solidFill>
              <a:srgbClr val="A6A7A9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730845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 (no acronyms!)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0103505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 (no acronyms!)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2872777"/>
            <a:ext cx="21971000" cy="9631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5" name="EC_logos_official_Blue_with_text.png" descr="EC_logos_official_Blue_with_text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26898" y="214148"/>
            <a:ext cx="2967108" cy="150085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Presenter Name, Short Occasion Info, Date">
            <a:extLst>
              <a:ext uri="{FF2B5EF4-FFF2-40B4-BE49-F238E27FC236}">
                <a16:creationId xmlns:a16="http://schemas.microsoft.com/office/drawing/2014/main" id="{AE838A93-A87E-483F-B501-92C4C51146C4}"/>
              </a:ext>
            </a:extLst>
          </p:cNvPr>
          <p:cNvSpPr txBox="1">
            <a:spLocks/>
          </p:cNvSpPr>
          <p:nvPr/>
        </p:nvSpPr>
        <p:spPr>
          <a:xfrm rot="16200000">
            <a:off x="-6659234" y="6579603"/>
            <a:ext cx="13782431" cy="556793"/>
          </a:xfrm>
          <a:prstGeom prst="rect">
            <a:avLst/>
          </a:prstGeom>
          <a:solidFill>
            <a:srgbClr val="435AA1"/>
          </a:solidFill>
        </p:spPr>
        <p:txBody>
          <a:bodyPr lIns="71437" tIns="71437" rIns="71437" bIns="71437" anchor="ctr"/>
          <a:lstStyle>
            <a:lvl1pPr marL="0" marR="0" indent="254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/>
              <a:t>Presenter Name, Short Occasion Info, Date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03BE3C-995E-B5B1-63E1-3CCD5E825835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12191999" y="382737"/>
            <a:ext cx="12104997" cy="6498597"/>
          </a:xfrm>
        </p:spPr>
        <p:txBody>
          <a:bodyPr/>
          <a:lstStyle/>
          <a:p>
            <a:pPr algn="ctr"/>
            <a:r>
              <a:rPr lang="en-US" sz="9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Searching for strong lenses in Q1 with Machine Learning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7B9C3C-D140-1003-CDEF-8E7E9DEA6DA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279003" y="6881334"/>
            <a:ext cx="12104997" cy="207880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Natalie 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283C1-FA02-DDEF-DE81-F1589016343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Placeholder 11" descr="A collage of images of light spots&#10;&#10;AI-generated content may be incorrect.">
            <a:extLst>
              <a:ext uri="{FF2B5EF4-FFF2-40B4-BE49-F238E27FC236}">
                <a16:creationId xmlns:a16="http://schemas.microsoft.com/office/drawing/2014/main" id="{FD9628C9-7BF6-4C45-5288-7198477AAA96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" t="1606" r="1218" b="1248"/>
          <a:stretch/>
        </p:blipFill>
        <p:spPr>
          <a:xfrm>
            <a:off x="-25736" y="78403"/>
            <a:ext cx="11891376" cy="13605862"/>
          </a:xfrm>
        </p:spPr>
      </p:pic>
      <p:pic>
        <p:nvPicPr>
          <p:cNvPr id="10" name="Picture 9" descr="A bright light in the sky&#10;&#10;AI-generated content may be incorrect.">
            <a:extLst>
              <a:ext uri="{FF2B5EF4-FFF2-40B4-BE49-F238E27FC236}">
                <a16:creationId xmlns:a16="http://schemas.microsoft.com/office/drawing/2014/main" id="{0339EA5D-C12B-4687-A389-D9EF5B04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4" t="20233" r="18144" b="22823"/>
          <a:stretch/>
        </p:blipFill>
        <p:spPr>
          <a:xfrm rot="5400000">
            <a:off x="8502503" y="6884820"/>
            <a:ext cx="1629374" cy="1629374"/>
          </a:xfrm>
          <a:prstGeom prst="rect">
            <a:avLst/>
          </a:prstGeom>
        </p:spPr>
      </p:pic>
      <p:pic>
        <p:nvPicPr>
          <p:cNvPr id="5" name="Picture 4" descr="A logo of a university&#10;&#10;AI-generated content may be incorrect.">
            <a:extLst>
              <a:ext uri="{FF2B5EF4-FFF2-40B4-BE49-F238E27FC236}">
                <a16:creationId xmlns:a16="http://schemas.microsoft.com/office/drawing/2014/main" id="{44AA540F-3A27-3D96-497C-8A33BE0275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2547" y="10001195"/>
            <a:ext cx="4814351" cy="2696037"/>
          </a:xfrm>
          <a:prstGeom prst="rect">
            <a:avLst/>
          </a:prstGeom>
        </p:spPr>
      </p:pic>
      <p:pic>
        <p:nvPicPr>
          <p:cNvPr id="7" name="Picture 4" descr="ERC Logos &amp; Brand Guidelines – Official Visual Identity Assets">
            <a:extLst>
              <a:ext uri="{FF2B5EF4-FFF2-40B4-BE49-F238E27FC236}">
                <a16:creationId xmlns:a16="http://schemas.microsoft.com/office/drawing/2014/main" id="{D3A0DE19-F7A8-3E67-B096-0F8AF261D0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1"/>
          <a:stretch/>
        </p:blipFill>
        <p:spPr bwMode="auto">
          <a:xfrm>
            <a:off x="20429033" y="10001195"/>
            <a:ext cx="3084889" cy="274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DBF5468-124B-2488-8468-775F25A26694}"/>
              </a:ext>
            </a:extLst>
          </p:cNvPr>
          <p:cNvSpPr txBox="1">
            <a:spLocks/>
          </p:cNvSpPr>
          <p:nvPr/>
        </p:nvSpPr>
        <p:spPr>
          <a:xfrm>
            <a:off x="12375003" y="7974761"/>
            <a:ext cx="11738987" cy="2078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normAutofit/>
          </a:bodyPr>
          <a:lstStyle>
            <a:lvl1pPr marL="0" marR="0" indent="0" algn="ctr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solidFill>
                  <a:srgbClr val="D5D5D5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With: Tom Collett, Mike Walmsley, Karina Rojas, Tian Li, Phil Holloway, Aprajita Verma, James Nightingale, 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Euclid Strong Lensing SWG, Zooniverse</a:t>
            </a:r>
            <a:endParaRPr lang="en-US" sz="2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02003"/>
      </p:ext>
    </p:extLst>
  </p:cSld>
  <p:clrMapOvr>
    <a:masterClrMapping/>
  </p:clrMapOvr>
  <p:transition spd="med" advTm="1277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4F2A7-89A4-C353-9FFE-5F62A91C6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square with white dots&#10;&#10;AI-generated content may be incorrect.">
            <a:extLst>
              <a:ext uri="{FF2B5EF4-FFF2-40B4-BE49-F238E27FC236}">
                <a16:creationId xmlns:a16="http://schemas.microsoft.com/office/drawing/2014/main" id="{39150CF6-24F6-4195-922B-8F43FECE3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79" y="-75887"/>
            <a:ext cx="23816144" cy="1386777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4552C9-B8AA-5848-1284-CFFCDF0668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Natalie Lines, NAM, 11</a:t>
            </a:r>
            <a:r>
              <a:rPr lang="en-US" baseline="30000" dirty="0"/>
              <a:t>th</a:t>
            </a:r>
            <a:r>
              <a:rPr lang="en-US" dirty="0"/>
              <a:t> July 2025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9F6A919-1D92-DDB4-9DB0-F5AF7D6E9565}"/>
              </a:ext>
            </a:extLst>
          </p:cNvPr>
          <p:cNvSpPr txBox="1">
            <a:spLocks/>
          </p:cNvSpPr>
          <p:nvPr/>
        </p:nvSpPr>
        <p:spPr>
          <a:xfrm>
            <a:off x="9428880" y="6141416"/>
            <a:ext cx="19202908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strong lenses</a:t>
            </a:r>
          </a:p>
        </p:txBody>
      </p:sp>
    </p:spTree>
    <p:extLst>
      <p:ext uri="{BB962C8B-B14F-4D97-AF65-F5344CB8AC3E}">
        <p14:creationId xmlns:p14="http://schemas.microsoft.com/office/powerpoint/2010/main" val="404683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7B6E5-2555-DA79-4A42-9149959A1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E01A21-C3BE-5B6C-9CA0-48234703EF8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Natalie Lines, NAM, 11</a:t>
            </a:r>
            <a:r>
              <a:rPr lang="en-US" baseline="30000" dirty="0"/>
              <a:t>th</a:t>
            </a:r>
            <a:r>
              <a:rPr lang="en-US" dirty="0"/>
              <a:t> July 2025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4D91F5B8-96E9-26DB-E256-6ABC7C5FE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438" y="1591271"/>
            <a:ext cx="8314627" cy="143316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Compound lenses</a:t>
            </a:r>
          </a:p>
        </p:txBody>
      </p:sp>
      <p:pic>
        <p:nvPicPr>
          <p:cNvPr id="3" name="Picture 2" descr="A galaxy in space with white text&#10;&#10;AI-generated content may be incorrect.">
            <a:extLst>
              <a:ext uri="{FF2B5EF4-FFF2-40B4-BE49-F238E27FC236}">
                <a16:creationId xmlns:a16="http://schemas.microsoft.com/office/drawing/2014/main" id="{DFF273E4-EC28-2186-4FF0-697111ACF8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5" t="17885" r="16984" b="12795"/>
          <a:stretch/>
        </p:blipFill>
        <p:spPr>
          <a:xfrm>
            <a:off x="5426147" y="7746189"/>
            <a:ext cx="3755027" cy="3755027"/>
          </a:xfrm>
          <a:prstGeom prst="rect">
            <a:avLst/>
          </a:prstGeom>
        </p:spPr>
      </p:pic>
      <p:pic>
        <p:nvPicPr>
          <p:cNvPr id="6" name="Picture 5" descr="A galaxy in space with a light in the center&#10;&#10;AI-generated content may be incorrect.">
            <a:extLst>
              <a:ext uri="{FF2B5EF4-FFF2-40B4-BE49-F238E27FC236}">
                <a16:creationId xmlns:a16="http://schemas.microsoft.com/office/drawing/2014/main" id="{7369A252-5ABD-2C6A-FC87-3ADB471FF9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1" t="19067" r="18784" b="18379"/>
          <a:stretch/>
        </p:blipFill>
        <p:spPr>
          <a:xfrm>
            <a:off x="1093438" y="7707743"/>
            <a:ext cx="3755027" cy="3755027"/>
          </a:xfrm>
          <a:prstGeom prst="rect">
            <a:avLst/>
          </a:prstGeom>
        </p:spPr>
      </p:pic>
      <p:pic>
        <p:nvPicPr>
          <p:cNvPr id="8" name="Picture 7" descr="A group of stars in space&#10;&#10;AI-generated content may be incorrect.">
            <a:extLst>
              <a:ext uri="{FF2B5EF4-FFF2-40B4-BE49-F238E27FC236}">
                <a16:creationId xmlns:a16="http://schemas.microsoft.com/office/drawing/2014/main" id="{86188BBF-227B-7A60-FCEA-C5EEB6579D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0" t="17387" r="18655" b="17387"/>
          <a:stretch/>
        </p:blipFill>
        <p:spPr>
          <a:xfrm>
            <a:off x="5426147" y="3430835"/>
            <a:ext cx="3755027" cy="3755027"/>
          </a:xfrm>
          <a:prstGeom prst="rect">
            <a:avLst/>
          </a:prstGeom>
        </p:spPr>
      </p:pic>
      <p:pic>
        <p:nvPicPr>
          <p:cNvPr id="10" name="Picture 9" descr="A galaxy in space with white text&#10;&#10;AI-generated content may be incorrect.">
            <a:extLst>
              <a:ext uri="{FF2B5EF4-FFF2-40B4-BE49-F238E27FC236}">
                <a16:creationId xmlns:a16="http://schemas.microsoft.com/office/drawing/2014/main" id="{84D6A662-00A2-EF77-AB33-FBFDD2CB80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8" t="19074" r="19207" b="15510"/>
          <a:stretch/>
        </p:blipFill>
        <p:spPr>
          <a:xfrm>
            <a:off x="1070647" y="3430836"/>
            <a:ext cx="3755027" cy="37550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A11760-2D8B-3F02-0497-FEB2A92707AF}"/>
              </a:ext>
            </a:extLst>
          </p:cNvPr>
          <p:cNvSpPr txBox="1"/>
          <p:nvPr/>
        </p:nvSpPr>
        <p:spPr>
          <a:xfrm>
            <a:off x="3864677" y="11539372"/>
            <a:ext cx="382308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kumimoji="0" lang="en-US" sz="3600" b="0" i="1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Li et al. (2025)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E5287D-C44B-DC54-5EF6-F93EB2F3A3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2" r="25945" b="26310"/>
          <a:stretch/>
        </p:blipFill>
        <p:spPr>
          <a:xfrm>
            <a:off x="10468001" y="2581092"/>
            <a:ext cx="13272316" cy="77446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3B72F9-3F95-0D63-CE64-D98D1BF550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" t="73454" r="87152" b="2856"/>
          <a:stretch/>
        </p:blipFill>
        <p:spPr>
          <a:xfrm>
            <a:off x="21219423" y="7824098"/>
            <a:ext cx="2520893" cy="2501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397E44-D0F9-96C0-86BF-B78BDB8798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74670" r="75186" b="3054"/>
          <a:stretch/>
        </p:blipFill>
        <p:spPr>
          <a:xfrm>
            <a:off x="21218139" y="5387163"/>
            <a:ext cx="2470605" cy="23411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7A6430-86D4-BB87-63C9-DAB3208097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" t="3012" r="87817" b="74713"/>
          <a:stretch/>
        </p:blipFill>
        <p:spPr>
          <a:xfrm>
            <a:off x="10620903" y="7843251"/>
            <a:ext cx="2420946" cy="24824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1B94E5-E0E1-7F65-9026-9606D88424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" t="27501" r="87562" b="50224"/>
          <a:stretch/>
        </p:blipFill>
        <p:spPr>
          <a:xfrm>
            <a:off x="15909303" y="5342885"/>
            <a:ext cx="2420946" cy="24824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579B1DE-CAC3-C6C5-B802-3DF7E76574D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6" t="50464" r="13723" b="26391"/>
          <a:stretch/>
        </p:blipFill>
        <p:spPr>
          <a:xfrm rot="5400000">
            <a:off x="10519646" y="10410605"/>
            <a:ext cx="2562941" cy="2481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D3DD76-C1D5-51A5-A0E2-0CF51FAF7C7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03" t="26885" r="13756" b="49970"/>
          <a:stretch/>
        </p:blipFill>
        <p:spPr>
          <a:xfrm rot="5400000">
            <a:off x="13175446" y="10410606"/>
            <a:ext cx="2562941" cy="2481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63BD571-7C4E-3EB8-D12F-BBA8EEB01E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36" t="3040" r="14023" b="73815"/>
          <a:stretch/>
        </p:blipFill>
        <p:spPr>
          <a:xfrm rot="5400000">
            <a:off x="15849174" y="10351414"/>
            <a:ext cx="2562941" cy="2481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B3882F-BE6A-5B1C-DA59-50D75838D5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08" t="50270" r="1751" b="26585"/>
          <a:stretch/>
        </p:blipFill>
        <p:spPr>
          <a:xfrm rot="5400000">
            <a:off x="18529531" y="10345395"/>
            <a:ext cx="2562941" cy="24814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EB4B193-0BBA-0E49-2A48-DDEDEAA445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68" t="3150" r="1391" b="73705"/>
          <a:stretch/>
        </p:blipFill>
        <p:spPr>
          <a:xfrm rot="5400000">
            <a:off x="21177400" y="10406023"/>
            <a:ext cx="2562941" cy="2481464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B377AB10-7A29-828B-5FA9-12B782FDDDFA}"/>
              </a:ext>
            </a:extLst>
          </p:cNvPr>
          <p:cNvSpPr txBox="1">
            <a:spLocks/>
          </p:cNvSpPr>
          <p:nvPr/>
        </p:nvSpPr>
        <p:spPr>
          <a:xfrm>
            <a:off x="12007218" y="1591272"/>
            <a:ext cx="921092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Edge-on disc lenses</a:t>
            </a:r>
          </a:p>
        </p:txBody>
      </p:sp>
    </p:spTree>
    <p:extLst>
      <p:ext uri="{BB962C8B-B14F-4D97-AF65-F5344CB8AC3E}">
        <p14:creationId xmlns:p14="http://schemas.microsoft.com/office/powerpoint/2010/main" val="201088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263E5-F742-CFB1-543C-92A3BC5E3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602AC0-5D5E-0A74-D0AA-F21CF03E0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6500" y="2872777"/>
            <a:ext cx="10654574" cy="9973428"/>
          </a:xfrm>
        </p:spPr>
        <p:txBody>
          <a:bodyPr/>
          <a:lstStyle/>
          <a:p>
            <a:r>
              <a:rPr lang="en-US" dirty="0"/>
              <a:t>Challenges:</a:t>
            </a:r>
          </a:p>
          <a:p>
            <a:pPr lvl="1"/>
            <a:r>
              <a:rPr lang="en-US" dirty="0"/>
              <a:t>False positives</a:t>
            </a:r>
          </a:p>
          <a:p>
            <a:pPr lvl="1"/>
            <a:r>
              <a:rPr lang="en-US" dirty="0"/>
              <a:t>Limited visual inspection time</a:t>
            </a:r>
          </a:p>
          <a:p>
            <a:r>
              <a:rPr lang="en-US" dirty="0"/>
              <a:t>Solutions:</a:t>
            </a:r>
          </a:p>
          <a:p>
            <a:pPr lvl="1"/>
            <a:r>
              <a:rPr lang="en-US" dirty="0"/>
              <a:t>Combining multiple ML approaches</a:t>
            </a:r>
          </a:p>
          <a:p>
            <a:pPr lvl="1"/>
            <a:r>
              <a:rPr lang="en-US" dirty="0"/>
              <a:t>Re-training on Q1 lenses and non-lenses</a:t>
            </a:r>
          </a:p>
          <a:p>
            <a:pPr lvl="1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738506-97D4-5017-C1C7-8F4A340FD7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Natalie Lines, NAM, 11</a:t>
            </a:r>
            <a:r>
              <a:rPr lang="en-US" baseline="30000" dirty="0"/>
              <a:t>th</a:t>
            </a:r>
            <a:r>
              <a:rPr lang="en-US" dirty="0"/>
              <a:t> July 2025</a:t>
            </a:r>
          </a:p>
        </p:txBody>
      </p:sp>
      <p:pic>
        <p:nvPicPr>
          <p:cNvPr id="6" name="Picture 5" descr="A blurry image of a light in the dark&#10;&#10;AI-generated content may be incorrect.">
            <a:extLst>
              <a:ext uri="{FF2B5EF4-FFF2-40B4-BE49-F238E27FC236}">
                <a16:creationId xmlns:a16="http://schemas.microsoft.com/office/drawing/2014/main" id="{D253DD97-41F7-E0DC-4C75-F3993D20C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8479" y="0"/>
            <a:ext cx="6145521" cy="7058443"/>
          </a:xfrm>
          <a:prstGeom prst="rect">
            <a:avLst/>
          </a:prstGeom>
        </p:spPr>
      </p:pic>
      <p:pic>
        <p:nvPicPr>
          <p:cNvPr id="7" name="Picture 6" descr="A screenshot of a text&#10;&#10;AI-generated content may be incorrect.">
            <a:extLst>
              <a:ext uri="{FF2B5EF4-FFF2-40B4-BE49-F238E27FC236}">
                <a16:creationId xmlns:a16="http://schemas.microsoft.com/office/drawing/2014/main" id="{EB688B87-AB4F-0A37-8FC7-8A19894A5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3139" y="6995828"/>
            <a:ext cx="12230680" cy="585037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A68AF11-14CD-198D-5766-89E0DB0F4BCA}"/>
              </a:ext>
            </a:extLst>
          </p:cNvPr>
          <p:cNvGrpSpPr/>
          <p:nvPr/>
        </p:nvGrpSpPr>
        <p:grpSpPr>
          <a:xfrm>
            <a:off x="17097382" y="8899715"/>
            <a:ext cx="5835876" cy="1294026"/>
            <a:chOff x="15849600" y="9284746"/>
            <a:chExt cx="1605559" cy="122974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120D74-8229-1801-881C-0C8CCB9B1A2D}"/>
                </a:ext>
              </a:extLst>
            </p:cNvPr>
            <p:cNvSpPr txBox="1"/>
            <p:nvPr/>
          </p:nvSpPr>
          <p:spPr>
            <a:xfrm rot="20828368">
              <a:off x="16149957" y="9284746"/>
              <a:ext cx="443346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rPr>
                <a:t>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0403A0B-7332-7A22-1C54-94B921600397}"/>
                </a:ext>
              </a:extLst>
            </p:cNvPr>
            <p:cNvSpPr txBox="1"/>
            <p:nvPr/>
          </p:nvSpPr>
          <p:spPr>
            <a:xfrm rot="261221">
              <a:off x="16712819" y="9311389"/>
              <a:ext cx="443346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rPr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5F9CC2B-D7F8-81A9-3B07-A75D2610302D}"/>
                </a:ext>
              </a:extLst>
            </p:cNvPr>
            <p:cNvSpPr txBox="1"/>
            <p:nvPr/>
          </p:nvSpPr>
          <p:spPr>
            <a:xfrm rot="20292842">
              <a:off x="16586288" y="9486456"/>
              <a:ext cx="443346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rPr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0A7557B-7E5D-AED9-1E9E-4FB8E3460B8E}"/>
                </a:ext>
              </a:extLst>
            </p:cNvPr>
            <p:cNvSpPr txBox="1"/>
            <p:nvPr/>
          </p:nvSpPr>
          <p:spPr>
            <a:xfrm rot="1147167">
              <a:off x="16413477" y="9730460"/>
              <a:ext cx="443346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rPr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A3AA54-03AF-7796-C919-2DC3CD74E5DB}"/>
                </a:ext>
              </a:extLst>
            </p:cNvPr>
            <p:cNvSpPr txBox="1"/>
            <p:nvPr/>
          </p:nvSpPr>
          <p:spPr>
            <a:xfrm rot="20042531">
              <a:off x="17011813" y="9443342"/>
              <a:ext cx="443346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9D4CEA5-3920-CB70-14F9-9C7B1B160CF6}"/>
                </a:ext>
              </a:extLst>
            </p:cNvPr>
            <p:cNvSpPr txBox="1"/>
            <p:nvPr/>
          </p:nvSpPr>
          <p:spPr>
            <a:xfrm>
              <a:off x="15916657" y="9787924"/>
              <a:ext cx="443346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rPr>
                <a:t>?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5B72E16-7808-3BBE-9390-3A765021BE46}"/>
                </a:ext>
              </a:extLst>
            </p:cNvPr>
            <p:cNvCxnSpPr>
              <a:cxnSpLocks/>
            </p:cNvCxnSpPr>
            <p:nvPr/>
          </p:nvCxnSpPr>
          <p:spPr>
            <a:xfrm>
              <a:off x="15849600" y="10514493"/>
              <a:ext cx="1263810" cy="0"/>
            </a:xfrm>
            <a:prstGeom prst="line">
              <a:avLst/>
            </a:prstGeom>
            <a:noFill/>
            <a:ln w="57150" cap="flat">
              <a:solidFill>
                <a:srgbClr val="FF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331990207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C8CF0-7F89-D3BA-F451-34A947A6F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17069-41F1-7247-4D12-3D1EA9EEF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373" y="684303"/>
            <a:ext cx="19202908" cy="1433163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simulation/real data gap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8BB177-C706-8D9B-9514-0B6753DA449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Natalie Lines, NAM, 11</a:t>
            </a:r>
            <a:r>
              <a:rPr lang="en-US" baseline="30000" dirty="0"/>
              <a:t>th</a:t>
            </a:r>
            <a:r>
              <a:rPr lang="en-US" dirty="0"/>
              <a:t> July 2025</a:t>
            </a:r>
          </a:p>
        </p:txBody>
      </p:sp>
      <p:pic>
        <p:nvPicPr>
          <p:cNvPr id="5" name="Picture 4" descr="A graph of a curve&#10;&#10;AI-generated content may be incorrect.">
            <a:extLst>
              <a:ext uri="{FF2B5EF4-FFF2-40B4-BE49-F238E27FC236}">
                <a16:creationId xmlns:a16="http://schemas.microsoft.com/office/drawing/2014/main" id="{86BB27A8-75C1-16FA-ADF1-07AC19F3C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14" y="1998195"/>
            <a:ext cx="14607886" cy="115985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0FB60C-05C9-EA0A-B2B0-59ABE25A11F6}"/>
              </a:ext>
            </a:extLst>
          </p:cNvPr>
          <p:cNvSpPr txBox="1"/>
          <p:nvPr/>
        </p:nvSpPr>
        <p:spPr>
          <a:xfrm>
            <a:off x="16584446" y="3767231"/>
            <a:ext cx="7362227" cy="69352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L="685800" marR="0" indent="-6858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5400" dirty="0">
                <a:solidFill>
                  <a:srgbClr val="000000"/>
                </a:solidFill>
              </a:rPr>
              <a:t>Significant discrepancy between performance </a:t>
            </a:r>
          </a:p>
          <a:p>
            <a:pPr marL="685800" marR="0" indent="-6858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5400" dirty="0">
              <a:solidFill>
                <a:srgbClr val="000000"/>
              </a:solidFill>
            </a:endParaRPr>
          </a:p>
          <a:p>
            <a:pPr marL="685800" marR="0" indent="-6858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Scope for ML improvement with real lenses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0254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34AE17-C9DB-65D2-6AA4-BE1563692A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3462" y="3484761"/>
            <a:ext cx="8851899" cy="9973428"/>
          </a:xfrm>
        </p:spPr>
        <p:txBody>
          <a:bodyPr/>
          <a:lstStyle/>
          <a:p>
            <a:r>
              <a:rPr lang="en-US" dirty="0"/>
              <a:t>&gt;110,000 strong lenses expected in full survey</a:t>
            </a:r>
          </a:p>
          <a:p>
            <a:r>
              <a:rPr lang="en-US" dirty="0"/>
              <a:t>&gt;90,000 discoverable with current best ML model</a:t>
            </a:r>
          </a:p>
          <a:p>
            <a:r>
              <a:rPr lang="en-US" dirty="0"/>
              <a:t>Expect further improvements as we collect more labelled Euclid data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2CDD93-8C46-59DD-E18A-806E27FB75C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Natalie Lines, NAM, 11</a:t>
            </a:r>
            <a:r>
              <a:rPr lang="en-US" baseline="30000" dirty="0"/>
              <a:t>th</a:t>
            </a:r>
            <a:r>
              <a:rPr lang="en-US" dirty="0"/>
              <a:t> July 2025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290DCD-C937-4E4F-6E98-BA8D6780FB9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5758F1C0-DD1E-377D-41BA-E89F4E2CE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763" y="1567543"/>
            <a:ext cx="20103505" cy="1433163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EA7D26D-C452-2793-4624-6707B04B5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24"/>
          <a:stretch/>
        </p:blipFill>
        <p:spPr>
          <a:xfrm>
            <a:off x="10948445" y="1567543"/>
            <a:ext cx="12679090" cy="1040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53537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7B4F8-8EC4-2C60-444E-1370F29A7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EAC756-4C86-0FC6-FE5A-50490B7D9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6499" y="2872777"/>
            <a:ext cx="8358793" cy="7577509"/>
          </a:xfrm>
        </p:spPr>
        <p:txBody>
          <a:bodyPr>
            <a:normAutofit/>
          </a:bodyPr>
          <a:lstStyle/>
          <a:p>
            <a:r>
              <a:rPr lang="en-US" dirty="0"/>
              <a:t>500 Q1 lenses </a:t>
            </a:r>
            <a:br>
              <a:rPr lang="en-US" dirty="0"/>
            </a:br>
            <a:r>
              <a:rPr lang="en-US" dirty="0"/>
              <a:t>-&gt; 15,000 DR1 lenses </a:t>
            </a:r>
            <a:br>
              <a:rPr lang="en-US" dirty="0"/>
            </a:br>
            <a:r>
              <a:rPr lang="en-US" dirty="0"/>
              <a:t>-&gt; 110,000 EWS lenses</a:t>
            </a:r>
          </a:p>
          <a:p>
            <a:r>
              <a:rPr lang="en-US" dirty="0"/>
              <a:t>Foundation machine learning models (e.g. </a:t>
            </a:r>
            <a:r>
              <a:rPr lang="en-US" dirty="0" err="1"/>
              <a:t>Zoobot</a:t>
            </a:r>
            <a:r>
              <a:rPr lang="en-US" dirty="0"/>
              <a:t>) essential for finding lenses in Euclid</a:t>
            </a:r>
          </a:p>
          <a:p>
            <a:r>
              <a:rPr lang="en-US" dirty="0" err="1"/>
              <a:t>Revolutionise</a:t>
            </a:r>
            <a:r>
              <a:rPr lang="en-US" dirty="0"/>
              <a:t> strong lensing science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46224-B081-F674-3600-FAC2C39BEB7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Natalie Lines, NAM, 11</a:t>
            </a:r>
            <a:r>
              <a:rPr lang="en-US" baseline="30000" dirty="0"/>
              <a:t>th</a:t>
            </a:r>
            <a:r>
              <a:rPr lang="en-US" dirty="0"/>
              <a:t> July 2025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BD7B42-35B3-F341-FD1F-BCB271CDE7C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diagram of the solar eclipse&#10;&#10;AI-generated content may be incorrect.">
            <a:extLst>
              <a:ext uri="{FF2B5EF4-FFF2-40B4-BE49-F238E27FC236}">
                <a16:creationId xmlns:a16="http://schemas.microsoft.com/office/drawing/2014/main" id="{B4F57CAD-F974-6352-21E1-0C5BC0700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5293" y="1948487"/>
            <a:ext cx="14509246" cy="10897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7B9DF3-7E37-F48F-43A4-579F879E99D0}"/>
              </a:ext>
            </a:extLst>
          </p:cNvPr>
          <p:cNvSpPr txBox="1"/>
          <p:nvPr/>
        </p:nvSpPr>
        <p:spPr>
          <a:xfrm>
            <a:off x="1377958" y="10784236"/>
            <a:ext cx="7491214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GB" b="1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Euclid Quick Data Release (Q1). The Strong Lensing Discovery Engine C: Finding lenses with machine learning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N. Lines et. al. 2025, A&amp;A, doi: 10.1051/0004-6361/202554542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8806038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8778A-27DA-C855-FE37-2F405D24A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E0331A-A581-0F75-DEA3-81695A98E5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451949-C312-F495-1A7D-E38575D4250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Natalie Lines, NAM, 11</a:t>
            </a:r>
            <a:r>
              <a:rPr lang="en-US" baseline="30000" dirty="0"/>
              <a:t>th</a:t>
            </a:r>
            <a:r>
              <a:rPr lang="en-US" dirty="0"/>
              <a:t> July 2025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65554E-5B30-F3A8-9BDB-FE319EE9A08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35182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DCDDC2-A404-57C0-6BF5-3AE31B0FA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diagram of a galaxy&#10;&#10;AI-generated content may be incorrect.">
            <a:extLst>
              <a:ext uri="{FF2B5EF4-FFF2-40B4-BE49-F238E27FC236}">
                <a16:creationId xmlns:a16="http://schemas.microsoft.com/office/drawing/2014/main" id="{6ED0A7A0-6E15-ED44-9426-5057A1FF6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184" y="3200561"/>
            <a:ext cx="23633585" cy="108205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BB15A8-7E29-215C-07B5-86C26ABBA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Strong gravitational lensing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6F288D-52DF-9D70-2F46-2AD54D46A14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en-US" dirty="0"/>
              <a:t>Natalie Lines, NAM, 11</a:t>
            </a:r>
            <a:r>
              <a:rPr lang="en-US" baseline="30000" dirty="0"/>
              <a:t>th</a:t>
            </a:r>
            <a:r>
              <a:rPr lang="en-US" dirty="0"/>
              <a:t> July 2025</a:t>
            </a:r>
          </a:p>
        </p:txBody>
      </p:sp>
    </p:spTree>
    <p:extLst>
      <p:ext uri="{BB962C8B-B14F-4D97-AF65-F5344CB8AC3E}">
        <p14:creationId xmlns:p14="http://schemas.microsoft.com/office/powerpoint/2010/main" val="410404628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05837-23D1-66C1-CCED-1584F7307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9F38AA-A04A-DB89-DE3F-7BA288B1331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Natalie Lines, NAM, 11</a:t>
            </a:r>
            <a:r>
              <a:rPr lang="en-US" baseline="30000" dirty="0"/>
              <a:t>th</a:t>
            </a:r>
            <a:r>
              <a:rPr lang="en-US" dirty="0"/>
              <a:t> July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25E835-B94A-D1E6-CE38-60FA1BCD14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74472" y="2650396"/>
            <a:ext cx="18309907" cy="1077668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14F520A-084A-B3B7-90EC-2418A9E86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379" y="1170546"/>
            <a:ext cx="22903318" cy="1433163"/>
          </a:xfrm>
        </p:spPr>
        <p:txBody>
          <a:bodyPr>
            <a:normAutofit fontScale="90000"/>
          </a:bodyPr>
          <a:lstStyle/>
          <a:p>
            <a:r>
              <a:rPr lang="en-US" dirty="0"/>
              <a:t>Euclid: a perfect </a:t>
            </a:r>
            <a:r>
              <a:rPr lang="en-US" strike="sngStrike" dirty="0"/>
              <a:t>weak</a:t>
            </a:r>
            <a:r>
              <a:rPr lang="en-US" dirty="0"/>
              <a:t> strong lensing telescope </a:t>
            </a:r>
          </a:p>
        </p:txBody>
      </p:sp>
    </p:spTree>
    <p:extLst>
      <p:ext uri="{BB962C8B-B14F-4D97-AF65-F5344CB8AC3E}">
        <p14:creationId xmlns:p14="http://schemas.microsoft.com/office/powerpoint/2010/main" val="135703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C7ABF-AB04-57E4-6243-71DF10B26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5922542-E90B-C062-F366-A6FD33D3F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022" t="12" r="5144" b="20019"/>
          <a:stretch/>
        </p:blipFill>
        <p:spPr>
          <a:xfrm>
            <a:off x="1764793" y="1827410"/>
            <a:ext cx="21753576" cy="1089159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79FB62-7A01-1360-DC91-D5513E09E62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Natalie Lines, NAM, 11</a:t>
            </a:r>
            <a:r>
              <a:rPr lang="en-US" baseline="30000" dirty="0"/>
              <a:t>th</a:t>
            </a:r>
            <a:r>
              <a:rPr lang="en-US" dirty="0"/>
              <a:t> July 2025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3C4960-9E08-0694-F0F4-E459B80FDD2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19342" y="13186875"/>
            <a:ext cx="7535093" cy="471924"/>
          </a:xfrm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BAE311-7B71-50ED-E090-38FD6855371C}"/>
              </a:ext>
            </a:extLst>
          </p:cNvPr>
          <p:cNvSpPr txBox="1"/>
          <p:nvPr/>
        </p:nvSpPr>
        <p:spPr>
          <a:xfrm>
            <a:off x="16700797" y="12840835"/>
            <a:ext cx="681757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Images from Legacy Survey (North, BASS/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MzLS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629540-69D8-3F2C-A974-52E5F07BD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379" y="671783"/>
            <a:ext cx="22903318" cy="1433163"/>
          </a:xfrm>
        </p:spPr>
        <p:txBody>
          <a:bodyPr>
            <a:normAutofit fontScale="90000"/>
          </a:bodyPr>
          <a:lstStyle/>
          <a:p>
            <a:r>
              <a:rPr lang="en-US" dirty="0"/>
              <a:t>Euclid: a perfect </a:t>
            </a:r>
            <a:r>
              <a:rPr lang="en-US" strike="sngStrike" dirty="0"/>
              <a:t>weak</a:t>
            </a:r>
            <a:r>
              <a:rPr lang="en-US" dirty="0"/>
              <a:t> strong lensing telescope </a:t>
            </a:r>
          </a:p>
        </p:txBody>
      </p:sp>
    </p:spTree>
    <p:extLst>
      <p:ext uri="{BB962C8B-B14F-4D97-AF65-F5344CB8AC3E}">
        <p14:creationId xmlns:p14="http://schemas.microsoft.com/office/powerpoint/2010/main" val="78058315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926F6-4134-41FE-775E-7BA34F2D7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588B4C60-BDAC-ACDA-4D54-8D2200976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996" t="4" r="5019" b="20118"/>
          <a:stretch/>
        </p:blipFill>
        <p:spPr>
          <a:xfrm>
            <a:off x="1764793" y="1856232"/>
            <a:ext cx="21753576" cy="1086277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F6D9DF-963D-8A21-9378-CB72DECD9AE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Natalie Lines, NAM, 11</a:t>
            </a:r>
            <a:r>
              <a:rPr lang="en-US" baseline="30000" dirty="0"/>
              <a:t>th</a:t>
            </a:r>
            <a:r>
              <a:rPr lang="en-US" dirty="0"/>
              <a:t> July 2025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0B33E2-ECCF-FFC6-D498-B8A06EB7564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19342" y="13186875"/>
            <a:ext cx="7535093" cy="471924"/>
          </a:xfrm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D0F37B-996E-FEBB-7578-1235EDB383BF}"/>
              </a:ext>
            </a:extLst>
          </p:cNvPr>
          <p:cNvSpPr txBox="1"/>
          <p:nvPr/>
        </p:nvSpPr>
        <p:spPr>
          <a:xfrm>
            <a:off x="18348684" y="12790692"/>
            <a:ext cx="516968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Images from Euclid Deep Field North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3718B4-CDDC-5E6A-0F63-A14A4DC30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379" y="671783"/>
            <a:ext cx="22903318" cy="1433163"/>
          </a:xfrm>
        </p:spPr>
        <p:txBody>
          <a:bodyPr>
            <a:normAutofit fontScale="90000"/>
          </a:bodyPr>
          <a:lstStyle/>
          <a:p>
            <a:r>
              <a:rPr lang="en-US" dirty="0"/>
              <a:t>Euclid: a perfect </a:t>
            </a:r>
            <a:r>
              <a:rPr lang="en-US" strike="sngStrike" dirty="0"/>
              <a:t>weak</a:t>
            </a:r>
            <a:r>
              <a:rPr lang="en-US" dirty="0"/>
              <a:t> strong lensing telescope </a:t>
            </a:r>
          </a:p>
        </p:txBody>
      </p:sp>
    </p:spTree>
    <p:extLst>
      <p:ext uri="{BB962C8B-B14F-4D97-AF65-F5344CB8AC3E}">
        <p14:creationId xmlns:p14="http://schemas.microsoft.com/office/powerpoint/2010/main" val="10187801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8E4FD-2BDA-EEDA-1332-103BE110E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C8ADB-985A-A0A0-1075-62770DAFC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087" y="1155497"/>
            <a:ext cx="22903318" cy="1433163"/>
          </a:xfrm>
        </p:spPr>
        <p:txBody>
          <a:bodyPr>
            <a:normAutofit fontScale="90000"/>
          </a:bodyPr>
          <a:lstStyle/>
          <a:p>
            <a:r>
              <a:rPr lang="en-US" dirty="0"/>
              <a:t>Euclid: a perfect </a:t>
            </a:r>
            <a:r>
              <a:rPr lang="en-US" strike="sngStrike" dirty="0"/>
              <a:t>weak</a:t>
            </a:r>
            <a:r>
              <a:rPr lang="en-US" dirty="0"/>
              <a:t> strong lensing telescope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676CB6-0A22-D474-28A9-9F9E7986307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Natalie Lines, NAM, 11</a:t>
            </a:r>
            <a:r>
              <a:rPr lang="en-US" baseline="30000" dirty="0"/>
              <a:t>th</a:t>
            </a:r>
            <a:r>
              <a:rPr lang="en-US" dirty="0"/>
              <a:t> July 2025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41422FC-B17C-8ADA-ACC4-4DC333C253A1}"/>
              </a:ext>
            </a:extLst>
          </p:cNvPr>
          <p:cNvSpPr txBox="1">
            <a:spLocks/>
          </p:cNvSpPr>
          <p:nvPr/>
        </p:nvSpPr>
        <p:spPr>
          <a:xfrm>
            <a:off x="1206500" y="3274666"/>
            <a:ext cx="7114032" cy="77884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2FF">
                  <a:lumMod val="20000"/>
                  <a:lumOff val="80000"/>
                </a:srgbClr>
              </a:buClr>
              <a:buSz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Previous strong lens candidates: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~1000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2FF">
                  <a:lumMod val="20000"/>
                  <a:lumOff val="8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2FF">
                  <a:lumMod val="20000"/>
                  <a:lumOff val="80000"/>
                </a:srgbClr>
              </a:buClr>
              <a:buSz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Euclid forecast to image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~100,000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strong lenses…</a:t>
            </a:r>
            <a:endParaRPr kumimoji="0" lang="en-US" sz="4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2" descr="A diagram of the solar eclipse&#10;&#10;AI-generated content may be incorrect.">
            <a:extLst>
              <a:ext uri="{FF2B5EF4-FFF2-40B4-BE49-F238E27FC236}">
                <a16:creationId xmlns:a16="http://schemas.microsoft.com/office/drawing/2014/main" id="{4B8C7403-1292-6501-9AD8-3F93DE422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6653" y="2354401"/>
            <a:ext cx="14509246" cy="1089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6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D2B62-AA4C-A007-DCF2-799D9D6D8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dioms &amp; Slang- Needle in a Haystack - English Tutor Online">
            <a:extLst>
              <a:ext uri="{FF2B5EF4-FFF2-40B4-BE49-F238E27FC236}">
                <a16:creationId xmlns:a16="http://schemas.microsoft.com/office/drawing/2014/main" id="{B7B52ECB-3F31-B130-2D87-E12D47B93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9426" y="1872078"/>
            <a:ext cx="11537856" cy="1179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D08A6E-7A23-F629-09AE-E0DD03297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087" y="1155497"/>
            <a:ext cx="22903318" cy="1433163"/>
          </a:xfrm>
        </p:spPr>
        <p:txBody>
          <a:bodyPr>
            <a:normAutofit fontScale="90000"/>
          </a:bodyPr>
          <a:lstStyle/>
          <a:p>
            <a:r>
              <a:rPr lang="en-US" dirty="0"/>
              <a:t>Euclid: a perfect </a:t>
            </a:r>
            <a:r>
              <a:rPr lang="en-US" strike="sngStrike" dirty="0"/>
              <a:t>weak</a:t>
            </a:r>
            <a:r>
              <a:rPr lang="en-US" dirty="0"/>
              <a:t> strong lensing telescope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D666FB-0CB9-5D56-C982-4A7A49D0544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Natalie Lines, NAM, 11</a:t>
            </a:r>
            <a:r>
              <a:rPr lang="en-US" baseline="30000" dirty="0"/>
              <a:t>th</a:t>
            </a:r>
            <a:r>
              <a:rPr lang="en-US" dirty="0"/>
              <a:t> July 2025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5ED1C16-3E02-3CD2-3143-A2AB643260CD}"/>
              </a:ext>
            </a:extLst>
          </p:cNvPr>
          <p:cNvSpPr txBox="1">
            <a:spLocks/>
          </p:cNvSpPr>
          <p:nvPr/>
        </p:nvSpPr>
        <p:spPr>
          <a:xfrm>
            <a:off x="1206500" y="3274666"/>
            <a:ext cx="7114032" cy="77884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2FF">
                  <a:lumMod val="20000"/>
                  <a:lumOff val="80000"/>
                </a:srgbClr>
              </a:buClr>
              <a:buSz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Previous strong lens candidates: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~1000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2FF">
                  <a:lumMod val="20000"/>
                  <a:lumOff val="8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2FF">
                  <a:lumMod val="20000"/>
                  <a:lumOff val="80000"/>
                </a:srgbClr>
              </a:buClr>
              <a:buSz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Euclid forecast to image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~100,000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strong lenses…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2FF">
                  <a:lumMod val="20000"/>
                  <a:lumOff val="8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4800" dirty="0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2FF">
                  <a:lumMod val="20000"/>
                  <a:lumOff val="80000"/>
                </a:srgbClr>
              </a:buClr>
              <a:buSzTx/>
              <a:buNone/>
              <a:tabLst/>
              <a:defRPr/>
            </a:pPr>
            <a:r>
              <a:rPr lang="en-US" sz="48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…but 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also 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1.5 billion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 non-lenses</a:t>
            </a:r>
          </a:p>
        </p:txBody>
      </p:sp>
    </p:spTree>
    <p:extLst>
      <p:ext uri="{BB962C8B-B14F-4D97-AF65-F5344CB8AC3E}">
        <p14:creationId xmlns:p14="http://schemas.microsoft.com/office/powerpoint/2010/main" val="125959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FBC30-674D-9807-9F1E-2481B326A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Zoobot</a:t>
            </a:r>
            <a:r>
              <a:rPr lang="en-US" dirty="0"/>
              <a:t> foundation model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49C2A-1FBF-8A96-6A18-D2380F4CE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6500" y="2663072"/>
            <a:ext cx="10158186" cy="9973428"/>
          </a:xfrm>
        </p:spPr>
        <p:txBody>
          <a:bodyPr>
            <a:normAutofit/>
          </a:bodyPr>
          <a:lstStyle/>
          <a:p>
            <a:r>
              <a:rPr lang="en-GB" dirty="0"/>
              <a:t>Trained on 100M Galaxy Zoo morphologies from SDSS, HST, HSC+</a:t>
            </a:r>
          </a:p>
          <a:p>
            <a:r>
              <a:rPr lang="en-GB" dirty="0"/>
              <a:t>Can then be fine-tuned to perform specific tasks</a:t>
            </a:r>
          </a:p>
          <a:p>
            <a:r>
              <a:rPr lang="en-GB" dirty="0"/>
              <a:t>Strengths: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/>
              <a:t>Transferable information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/>
              <a:t>More robust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/>
              <a:t>Require less task-specific training data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C2684-C073-1600-A9C9-7FFB22FA52A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Natalie Lines, NAM, 11</a:t>
            </a:r>
            <a:r>
              <a:rPr lang="en-US" baseline="30000" dirty="0"/>
              <a:t>th</a:t>
            </a:r>
            <a:r>
              <a:rPr lang="en-US" dirty="0"/>
              <a:t> July 2025</a:t>
            </a:r>
          </a:p>
        </p:txBody>
      </p:sp>
      <p:pic>
        <p:nvPicPr>
          <p:cNvPr id="13" name="Picture 12" descr="A close-up of a text&#10;&#10;AI-generated content may be incorrect.">
            <a:extLst>
              <a:ext uri="{FF2B5EF4-FFF2-40B4-BE49-F238E27FC236}">
                <a16:creationId xmlns:a16="http://schemas.microsoft.com/office/drawing/2014/main" id="{F977E188-BF15-6A09-28EB-98D89A3997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589" y="4559783"/>
            <a:ext cx="10226119" cy="1887898"/>
          </a:xfrm>
          <a:prstGeom prst="rect">
            <a:avLst/>
          </a:prstGeom>
        </p:spPr>
      </p:pic>
      <p:pic>
        <p:nvPicPr>
          <p:cNvPr id="15" name="Picture 14" descr="A close up of a text&#10;&#10;AI-generated content may be incorrect.">
            <a:extLst>
              <a:ext uri="{FF2B5EF4-FFF2-40B4-BE49-F238E27FC236}">
                <a16:creationId xmlns:a16="http://schemas.microsoft.com/office/drawing/2014/main" id="{5E3397D8-CC49-DA8E-B088-587C840B8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6856" y="9326130"/>
            <a:ext cx="10118150" cy="2041125"/>
          </a:xfrm>
          <a:prstGeom prst="rect">
            <a:avLst/>
          </a:prstGeom>
        </p:spPr>
      </p:pic>
      <p:pic>
        <p:nvPicPr>
          <p:cNvPr id="17" name="Picture 16" descr="A close-up of a text&#10;&#10;AI-generated content may be incorrect.">
            <a:extLst>
              <a:ext uri="{FF2B5EF4-FFF2-40B4-BE49-F238E27FC236}">
                <a16:creationId xmlns:a16="http://schemas.microsoft.com/office/drawing/2014/main" id="{DFE6B968-74AB-BAD4-2A3B-7EBB73E69D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589" y="6649811"/>
            <a:ext cx="9967942" cy="2421190"/>
          </a:xfrm>
          <a:prstGeom prst="rect">
            <a:avLst/>
          </a:prstGeom>
        </p:spPr>
      </p:pic>
      <p:pic>
        <p:nvPicPr>
          <p:cNvPr id="19" name="Picture 18" descr="A close up of a text&#10;&#10;AI-generated content may be incorrect.">
            <a:extLst>
              <a:ext uri="{FF2B5EF4-FFF2-40B4-BE49-F238E27FC236}">
                <a16:creationId xmlns:a16="http://schemas.microsoft.com/office/drawing/2014/main" id="{23458325-0AC1-9F8B-9DDD-FA759E6AE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921" y="11444712"/>
            <a:ext cx="10425869" cy="2111755"/>
          </a:xfrm>
          <a:prstGeom prst="rect">
            <a:avLst/>
          </a:prstGeom>
        </p:spPr>
      </p:pic>
      <p:pic>
        <p:nvPicPr>
          <p:cNvPr id="21" name="Picture 20" descr="A close-up of a text&#10;&#10;AI-generated content may be incorrect.">
            <a:extLst>
              <a:ext uri="{FF2B5EF4-FFF2-40B4-BE49-F238E27FC236}">
                <a16:creationId xmlns:a16="http://schemas.microsoft.com/office/drawing/2014/main" id="{1044D03F-3FE3-9BAC-432E-9A3687C4AC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6887" y="2032844"/>
            <a:ext cx="10929903" cy="204112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AAC5313-D737-7FFF-2AA9-973EA7CB3E8A}"/>
              </a:ext>
            </a:extLst>
          </p:cNvPr>
          <p:cNvSpPr/>
          <p:nvPr/>
        </p:nvSpPr>
        <p:spPr>
          <a:xfrm>
            <a:off x="13246887" y="2032844"/>
            <a:ext cx="10929903" cy="2304025"/>
          </a:xfrm>
          <a:prstGeom prst="rect">
            <a:avLst/>
          </a:prstGeom>
          <a:noFill/>
          <a:ln w="5715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F9BE2C5-4D9A-D0BF-5C6D-17455248FE23}"/>
              </a:ext>
            </a:extLst>
          </p:cNvPr>
          <p:cNvSpPr/>
          <p:nvPr/>
        </p:nvSpPr>
        <p:spPr>
          <a:xfrm>
            <a:off x="13246887" y="4597887"/>
            <a:ext cx="10929903" cy="9064509"/>
          </a:xfrm>
          <a:prstGeom prst="rect">
            <a:avLst/>
          </a:prstGeom>
          <a:noFill/>
          <a:ln w="57150" cap="flat">
            <a:solidFill>
              <a:schemeClr val="accent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74CB82A3-DD4C-5DFB-DC60-CD76992326B1}"/>
              </a:ext>
            </a:extLst>
          </p:cNvPr>
          <p:cNvSpPr/>
          <p:nvPr/>
        </p:nvSpPr>
        <p:spPr>
          <a:xfrm>
            <a:off x="10517556" y="6120713"/>
            <a:ext cx="2801663" cy="679507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43499208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67642A4-CE6D-D3E8-BF7A-E7078EF1A359}"/>
              </a:ext>
            </a:extLst>
          </p:cNvPr>
          <p:cNvSpPr/>
          <p:nvPr/>
        </p:nvSpPr>
        <p:spPr>
          <a:xfrm>
            <a:off x="10136777" y="0"/>
            <a:ext cx="14247223" cy="2545879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91C22A-5681-2F74-783D-6C5DA937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499" y="1112716"/>
            <a:ext cx="20103505" cy="1433163"/>
          </a:xfrm>
        </p:spPr>
        <p:txBody>
          <a:bodyPr/>
          <a:lstStyle/>
          <a:p>
            <a:r>
              <a:rPr lang="en-US" dirty="0"/>
              <a:t>Training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F1522D-ACB4-90AE-54FD-F973E98D2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6500" y="2872777"/>
            <a:ext cx="16088723" cy="30577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Simulated galaxy-galaxy lenses</a:t>
            </a:r>
          </a:p>
          <a:p>
            <a:r>
              <a:rPr lang="en-US" dirty="0"/>
              <a:t>Morphologically classified non-lenses</a:t>
            </a:r>
          </a:p>
          <a:p>
            <a:r>
              <a:rPr lang="en-US" dirty="0"/>
              <a:t>~20,000 training images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29D623-298E-6CD6-DDFE-E37295AB0F3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Natalie Lines, NAM, 11</a:t>
            </a:r>
            <a:r>
              <a:rPr lang="en-US" baseline="30000" dirty="0"/>
              <a:t>th</a:t>
            </a:r>
            <a:r>
              <a:rPr lang="en-US" dirty="0"/>
              <a:t> July 2025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179032-4B56-7FFD-F74A-E3FCB849DCA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504AB3-696B-299F-98D8-F61C9C2073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78" r="4416"/>
          <a:stretch/>
        </p:blipFill>
        <p:spPr>
          <a:xfrm>
            <a:off x="12784282" y="419707"/>
            <a:ext cx="10605646" cy="828603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37DC279-87FB-90AD-BF36-852F28AB3E0C}"/>
              </a:ext>
            </a:extLst>
          </p:cNvPr>
          <p:cNvSpPr txBox="1">
            <a:spLocks/>
          </p:cNvSpPr>
          <p:nvPr/>
        </p:nvSpPr>
        <p:spPr>
          <a:xfrm>
            <a:off x="1206499" y="6739562"/>
            <a:ext cx="20103505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rPr lang="en-US" dirty="0"/>
              <a:t>Vetting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F00F40D-5B7E-B143-6B3F-02B4431BF49B}"/>
              </a:ext>
            </a:extLst>
          </p:cNvPr>
          <p:cNvSpPr txBox="1">
            <a:spLocks/>
          </p:cNvSpPr>
          <p:nvPr/>
        </p:nvSpPr>
        <p:spPr>
          <a:xfrm>
            <a:off x="1206499" y="8349088"/>
            <a:ext cx="10393220" cy="3686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6096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rPr lang="en-US" dirty="0"/>
              <a:t>Visually inspected predicted lenses with citizen science</a:t>
            </a:r>
          </a:p>
          <a:p>
            <a:r>
              <a:rPr lang="en-US" dirty="0"/>
              <a:t>Lens candidates graded by experts</a:t>
            </a:r>
          </a:p>
        </p:txBody>
      </p:sp>
      <p:pic>
        <p:nvPicPr>
          <p:cNvPr id="2050" name="Picture 2" descr="Android Apps by The Zooniverse on Google Play">
            <a:extLst>
              <a:ext uri="{FF2B5EF4-FFF2-40B4-BE49-F238E27FC236}">
                <a16:creationId xmlns:a16="http://schemas.microsoft.com/office/drawing/2014/main" id="{BE650A56-2FDE-A270-D3D5-C2BEFBABD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7" t="40415" r="18357" b="40414"/>
          <a:stretch/>
        </p:blipFill>
        <p:spPr bwMode="auto">
          <a:xfrm>
            <a:off x="13801791" y="10192132"/>
            <a:ext cx="9588137" cy="166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85967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EuclidPowerPointThem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esentation1" id="{613642F8-49D7-B94A-9EDE-3FA516164D9E}" vid="{58224FC6-C94C-594A-B038-FD9C5EB9942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EuclidPowerPointTheme</Template>
  <TotalTime>2599</TotalTime>
  <Words>518</Words>
  <Application>Microsoft Macintosh PowerPoint</Application>
  <PresentationFormat>Custom</PresentationFormat>
  <Paragraphs>96</Paragraphs>
  <Slides>16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Aptos</vt:lpstr>
      <vt:lpstr>Arial</vt:lpstr>
      <vt:lpstr>Helvetica Neue</vt:lpstr>
      <vt:lpstr>Helvetica Neue Medium</vt:lpstr>
      <vt:lpstr>Karla</vt:lpstr>
      <vt:lpstr>Lucida Grande</vt:lpstr>
      <vt:lpstr>Wingdings</vt:lpstr>
      <vt:lpstr>EuclidPowerPointTheme</vt:lpstr>
      <vt:lpstr>PowerPoint Presentation</vt:lpstr>
      <vt:lpstr>Strong gravitational lensing</vt:lpstr>
      <vt:lpstr>Euclid: a perfect weak strong lensing telescope </vt:lpstr>
      <vt:lpstr>Euclid: a perfect weak strong lensing telescope </vt:lpstr>
      <vt:lpstr>Euclid: a perfect weak strong lensing telescope </vt:lpstr>
      <vt:lpstr>Euclid: a perfect weak strong lensing telescope </vt:lpstr>
      <vt:lpstr>Euclid: a perfect weak strong lensing telescope </vt:lpstr>
      <vt:lpstr>Zoobot foundation model</vt:lpstr>
      <vt:lpstr>Training</vt:lpstr>
      <vt:lpstr>PowerPoint Presentation</vt:lpstr>
      <vt:lpstr>Compound lenses</vt:lpstr>
      <vt:lpstr>Scaling up</vt:lpstr>
      <vt:lpstr>The simulation/real data gap</vt:lpstr>
      <vt:lpstr>Future</vt:lpstr>
      <vt:lpstr>Summary</vt:lpstr>
      <vt:lpstr>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Natalie Lines</dc:creator>
  <cp:lastModifiedBy>Natalie Lines</cp:lastModifiedBy>
  <cp:revision>40</cp:revision>
  <dcterms:created xsi:type="dcterms:W3CDTF">2025-05-08T09:53:22Z</dcterms:created>
  <dcterms:modified xsi:type="dcterms:W3CDTF">2025-07-10T13:36:52Z</dcterms:modified>
</cp:coreProperties>
</file>