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6c87fade67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6c87fade67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6c87fade67_0_3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6c87fade67_0_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5b41b3920e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5b41b3920e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5b41b3920e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5b41b3920e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5b41b3920e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5b41b3920e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5b41b3920e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5b41b3920e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5b41b3920e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5b41b3920e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5b41b3920e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5b41b3920e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6c87fade67_0_3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6c87fade67_0_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5b6954d26c_1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5b6954d26c_1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5b41b3920e_0_3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5b41b3920e_0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6c87fade67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6c87fade67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5b41b3920e_0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5b41b3920e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5b41b3920e_0_3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5b41b3920e_0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5b41b3920e_0_3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5b41b3920e_0_3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6c87fade67_0_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6c87fade67_0_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6c87fade67_0_4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6c87fade67_0_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6c87fade67_0_4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6c87fade67_0_4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6c87fade67_0_4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6c87fade67_0_4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5b41b3920e_0_3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5b41b3920e_0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6c87fade67_0_4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6c87fade67_0_4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5b6954d26c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5b6954d26c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b41b3920e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b41b3920e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5b41b3920e_0_3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5b41b3920e_0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5b41b3920e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5b41b3920e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5b6954d26c_1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5b6954d26c_1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5b41b3920e_0_4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5b41b3920e_0_4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6c87fade67_0_4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6c87fade67_0_4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6c87fade67_0_4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6c87fade67_0_4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6c87fade67_0_4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6c87fade67_0_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6c87fade67_0_4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6c87fade67_0_4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6c87fade67_0_4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6c87fade67_0_4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6c87fade67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6c87fade67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c87fade67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c87fade67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6c87fade67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6c87fade67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6c87fade67_0_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6c87fade67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5b41b3920e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5b41b3920e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b41b3920e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b41b3920e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10" Type="http://schemas.openxmlformats.org/officeDocument/2006/relationships/image" Target="../media/image1.png"/><Relationship Id="rId9" Type="http://schemas.openxmlformats.org/officeDocument/2006/relationships/image" Target="../media/image7.pn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5.png"/><Relationship Id="rId8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github.com/Jammy2211/PyAutoLens" TargetMode="External"/><Relationship Id="rId4" Type="http://schemas.openxmlformats.org/officeDocument/2006/relationships/image" Target="../media/image41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2.png"/><Relationship Id="rId4" Type="http://schemas.openxmlformats.org/officeDocument/2006/relationships/image" Target="../media/image3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10" Type="http://schemas.openxmlformats.org/officeDocument/2006/relationships/image" Target="../media/image1.png"/><Relationship Id="rId9" Type="http://schemas.openxmlformats.org/officeDocument/2006/relationships/image" Target="../media/image7.pn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5.png"/><Relationship Id="rId8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34050" y="673975"/>
            <a:ext cx="3357900" cy="61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120"/>
              <a:t>The COSMOS-Web Lens Survey (COWLS)</a:t>
            </a:r>
            <a:endParaRPr b="1" sz="212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1445975"/>
            <a:ext cx="3357900" cy="262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James Nightingale, COWLS SWG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Ernest Rutherford Fellow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www.jamesnightingale.net</a:t>
            </a:r>
            <a:endParaRPr b="1" sz="2000">
              <a:solidFill>
                <a:schemeClr val="dk1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5875" y="34575"/>
            <a:ext cx="4919799" cy="505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325" y="3743703"/>
            <a:ext cx="3463276" cy="88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Visual Inspection Round 1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124" name="Google Shape;124;p22"/>
          <p:cNvSpPr txBox="1"/>
          <p:nvPr>
            <p:ph idx="1" type="body"/>
          </p:nvPr>
        </p:nvSpPr>
        <p:spPr>
          <a:xfrm>
            <a:off x="311700" y="1152475"/>
            <a:ext cx="2362500" cy="39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We found ~ 10 obvious lenses, but were expecting ~100.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/>
              <a:t>First Lesson: </a:t>
            </a:r>
            <a:r>
              <a:rPr lang="en" sz="1600"/>
              <a:t>Distinguishing genuine strong lenses from contaminants via RGB images is </a:t>
            </a:r>
            <a:r>
              <a:rPr b="1" lang="en" sz="1600"/>
              <a:t>really difficult with JWST.</a:t>
            </a:r>
            <a:endParaRPr b="1"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/>
              <a:t>This conclusion </a:t>
            </a:r>
            <a:r>
              <a:rPr b="1" lang="en" sz="1600"/>
              <a:t>still holds after Euclid. </a:t>
            </a:r>
            <a:endParaRPr b="1" sz="1600"/>
          </a:p>
        </p:txBody>
      </p:sp>
      <p:pic>
        <p:nvPicPr>
          <p:cNvPr id="125" name="Google Shape;1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6100" y="1483675"/>
            <a:ext cx="1104900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8100" y="564513"/>
            <a:ext cx="1352550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4134" y="445028"/>
            <a:ext cx="1563991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63875" y="3119847"/>
            <a:ext cx="1797500" cy="183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13775" y="2269488"/>
            <a:ext cx="1285875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54575" y="2102813"/>
            <a:ext cx="2514600" cy="16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13773" y="3912598"/>
            <a:ext cx="1445957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99875" y="3920486"/>
            <a:ext cx="1104900" cy="1249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What Next?</a:t>
            </a:r>
            <a:endParaRPr b="1"/>
          </a:p>
        </p:txBody>
      </p:sp>
      <p:sp>
        <p:nvSpPr>
          <p:cNvPr id="138" name="Google Shape;138;p23"/>
          <p:cNvSpPr txBox="1"/>
          <p:nvPr>
            <p:ph idx="1" type="body"/>
          </p:nvPr>
        </p:nvSpPr>
        <p:spPr>
          <a:xfrm>
            <a:off x="311700" y="1152475"/>
            <a:ext cx="4064100" cy="41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Previous surveys used HST snapshot programs to confirm lenses.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We already have JWST data…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Obtaining spectra is also not going to be easy given the observed sources are faint.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Can lens modeling separate out most contaminants?</a:t>
            </a:r>
            <a:endParaRPr b="1"/>
          </a:p>
        </p:txBody>
      </p:sp>
      <p:pic>
        <p:nvPicPr>
          <p:cNvPr id="139" name="Google Shape;13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2825" y="1820050"/>
            <a:ext cx="2582175" cy="2666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9794" y="445025"/>
            <a:ext cx="2582181" cy="259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4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PyAutoLens: Open Source Gravitational Lensing</a:t>
            </a:r>
            <a:endParaRPr b="1" sz="3200"/>
          </a:p>
        </p:txBody>
      </p:sp>
      <p:sp>
        <p:nvSpPr>
          <p:cNvPr id="146" name="Google Shape;146;p24"/>
          <p:cNvSpPr txBox="1"/>
          <p:nvPr>
            <p:ph idx="1" type="body"/>
          </p:nvPr>
        </p:nvSpPr>
        <p:spPr>
          <a:xfrm>
            <a:off x="311700" y="1000075"/>
            <a:ext cx="2410200" cy="403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/>
              <a:t>Open Source: </a:t>
            </a:r>
            <a:r>
              <a:rPr lang="en" sz="1700"/>
              <a:t>50+ publications since 2021 release:</a:t>
            </a:r>
            <a:br>
              <a:rPr lang="en" sz="1700"/>
            </a:br>
            <a:r>
              <a:rPr lang="en" sz="1700"/>
              <a:t> </a:t>
            </a:r>
            <a:r>
              <a:rPr lang="en" sz="1400" u="sng">
                <a:hlinkClick r:id="rId3"/>
              </a:rPr>
              <a:t>https://github.com/Jammy2211/PyAutoLens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0000FF"/>
                </a:solidFill>
              </a:rPr>
              <a:t>[</a:t>
            </a:r>
            <a:r>
              <a:rPr i="1" lang="en" sz="1400">
                <a:solidFill>
                  <a:srgbClr val="0000FF"/>
                </a:solidFill>
              </a:rPr>
              <a:t>Nightingale et al 2015, 2018, 2021a</a:t>
            </a:r>
            <a:r>
              <a:rPr lang="en" sz="1400">
                <a:solidFill>
                  <a:srgbClr val="0000FF"/>
                </a:solidFill>
              </a:rPr>
              <a:t>]</a:t>
            </a:r>
            <a:endParaRPr sz="14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/>
              <a:t>Animation Credit: </a:t>
            </a:r>
            <a:r>
              <a:rPr lang="en" sz="1400"/>
              <a:t>Amy Etherington</a:t>
            </a:r>
            <a:endParaRPr b="1" sz="1400"/>
          </a:p>
        </p:txBody>
      </p:sp>
      <p:pic>
        <p:nvPicPr>
          <p:cNvPr id="147" name="Google Shape;147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14700" y="1133150"/>
            <a:ext cx="6017602" cy="2989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"/>
              <a:t>Visual Inspection Round 2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153" name="Google Shape;153;p25"/>
          <p:cNvSpPr txBox="1"/>
          <p:nvPr>
            <p:ph idx="1" type="body"/>
          </p:nvPr>
        </p:nvSpPr>
        <p:spPr>
          <a:xfrm>
            <a:off x="311700" y="1152475"/>
            <a:ext cx="2339400" cy="377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/>
              <a:t>Uses </a:t>
            </a:r>
            <a:r>
              <a:rPr b="1" lang="en"/>
              <a:t>lens modeling of ~450 best </a:t>
            </a:r>
            <a:r>
              <a:rPr b="1" lang="en"/>
              <a:t>candidates</a:t>
            </a:r>
            <a:r>
              <a:rPr b="1" lang="en"/>
              <a:t> to aid interpretation of strong lenses.</a:t>
            </a:r>
            <a:endParaRPr b="1"/>
          </a:p>
        </p:txBody>
      </p:sp>
      <p:pic>
        <p:nvPicPr>
          <p:cNvPr id="154" name="Google Shape;15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4451" y="1152475"/>
            <a:ext cx="5976293" cy="3991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Revealing Images Behind Lens (that were visible)</a:t>
            </a:r>
            <a:endParaRPr b="1"/>
          </a:p>
        </p:txBody>
      </p:sp>
      <p:sp>
        <p:nvSpPr>
          <p:cNvPr id="160" name="Google Shape;160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1" name="Google Shape;16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23003"/>
            <a:ext cx="9144003" cy="2585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"/>
              <a:t>Revealing Images Behind Lens (that were not visible)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Google Shape;16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70884"/>
            <a:ext cx="9144003" cy="2536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Multi-Mutliple Image Pairing</a:t>
            </a:r>
            <a:endParaRPr b="1"/>
          </a:p>
        </p:txBody>
      </p:sp>
      <p:sp>
        <p:nvSpPr>
          <p:cNvPr id="174" name="Google Shape;174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Google Shape;17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77467"/>
            <a:ext cx="9144003" cy="1388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"/>
              <a:t>Visual Inspection Round 2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9"/>
          <p:cNvSpPr txBox="1"/>
          <p:nvPr>
            <p:ph idx="1" type="body"/>
          </p:nvPr>
        </p:nvSpPr>
        <p:spPr>
          <a:xfrm>
            <a:off x="311700" y="1152475"/>
            <a:ext cx="2618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/>
              <a:t>Second</a:t>
            </a:r>
            <a:r>
              <a:rPr b="1" lang="en" sz="1600"/>
              <a:t> Lesson: </a:t>
            </a:r>
            <a:r>
              <a:rPr lang="en" sz="1600"/>
              <a:t>Lens modeling is the best tool to separate strong lenses from contaminants </a:t>
            </a:r>
            <a:r>
              <a:rPr b="1" lang="en" sz="1600"/>
              <a:t>with multi-band JWST imaging.</a:t>
            </a:r>
            <a:endParaRPr b="1"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Lens modeling was not important for doing this in</a:t>
            </a:r>
            <a:r>
              <a:rPr b="1" lang="en" sz="1600"/>
              <a:t> Euclid. </a:t>
            </a:r>
            <a:endParaRPr/>
          </a:p>
        </p:txBody>
      </p:sp>
      <p:pic>
        <p:nvPicPr>
          <p:cNvPr id="182" name="Google Shape;18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0200" y="1214400"/>
            <a:ext cx="5467725" cy="364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 txBox="1"/>
          <p:nvPr>
            <p:ph type="title"/>
          </p:nvPr>
        </p:nvSpPr>
        <p:spPr>
          <a:xfrm>
            <a:off x="3341700" y="1910850"/>
            <a:ext cx="821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Lens Sample</a:t>
            </a:r>
            <a:endParaRPr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4" name="Google Shape;19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878" y="0"/>
            <a:ext cx="7705846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1883"/>
            <a:ext cx="9144003" cy="3589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1" name="Google Shape;20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509" y="0"/>
            <a:ext cx="786698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8" name="Google Shape;20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668" y="0"/>
            <a:ext cx="780866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Low Scoring Candidates</a:t>
            </a:r>
            <a:endParaRPr b="1"/>
          </a:p>
        </p:txBody>
      </p:sp>
      <p:sp>
        <p:nvSpPr>
          <p:cNvPr id="214" name="Google Shape;214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5" name="Google Shape;21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933675"/>
            <a:ext cx="7675402" cy="405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Public Catalogue</a:t>
            </a:r>
            <a:endParaRPr b="1"/>
          </a:p>
        </p:txBody>
      </p:sp>
      <p:sp>
        <p:nvSpPr>
          <p:cNvPr id="221" name="Google Shape;221;p35"/>
          <p:cNvSpPr txBox="1"/>
          <p:nvPr>
            <p:ph idx="1" type="body"/>
          </p:nvPr>
        </p:nvSpPr>
        <p:spPr>
          <a:xfrm>
            <a:off x="311700" y="1152475"/>
            <a:ext cx="2009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COWLS is the first strong lens sample with a mature public catalogue.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https://github.com/Jammy2211/COWLS_COSMOS_Web_Lens_Survey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/>
          </a:p>
        </p:txBody>
      </p:sp>
      <p:pic>
        <p:nvPicPr>
          <p:cNvPr id="222" name="Google Shape;22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7043" y="591350"/>
            <a:ext cx="4807856" cy="435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18+ Multiband Imaging</a:t>
            </a:r>
            <a:endParaRPr b="1"/>
          </a:p>
        </p:txBody>
      </p:sp>
      <p:sp>
        <p:nvSpPr>
          <p:cNvPr id="228" name="Google Shape;228;p36"/>
          <p:cNvSpPr txBox="1"/>
          <p:nvPr>
            <p:ph idx="1" type="body"/>
          </p:nvPr>
        </p:nvSpPr>
        <p:spPr>
          <a:xfrm>
            <a:off x="311700" y="1152475"/>
            <a:ext cx="383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Incredible </a:t>
            </a:r>
            <a:r>
              <a:rPr b="1" lang="en"/>
              <a:t>multi wavelength</a:t>
            </a:r>
            <a:r>
              <a:rPr b="1" lang="en"/>
              <a:t> coverage of all COWLS lenses: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HST F814W, HSc, JWST MIRI, JWST NIRCam, IRAC, etc.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Hope for some photometric redshift information on sources!</a:t>
            </a:r>
            <a:endParaRPr b="1"/>
          </a:p>
        </p:txBody>
      </p:sp>
      <p:pic>
        <p:nvPicPr>
          <p:cNvPr id="229" name="Google Shape;22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7783" y="0"/>
            <a:ext cx="425413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7"/>
          <p:cNvSpPr txBox="1"/>
          <p:nvPr>
            <p:ph type="title"/>
          </p:nvPr>
        </p:nvSpPr>
        <p:spPr>
          <a:xfrm>
            <a:off x="3798900" y="1910850"/>
            <a:ext cx="821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Science</a:t>
            </a:r>
            <a:endParaRPr b="1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8"/>
          <p:cNvSpPr txBox="1"/>
          <p:nvPr>
            <p:ph type="title"/>
          </p:nvPr>
        </p:nvSpPr>
        <p:spPr>
          <a:xfrm>
            <a:off x="1916675" y="1882875"/>
            <a:ext cx="821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The “Most Everything” Lens Sample</a:t>
            </a:r>
            <a:endParaRPr b="1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The “Most High” Lens </a:t>
            </a:r>
            <a:r>
              <a:rPr b="1" lang="en"/>
              <a:t>Redshifts (z &gt; 2)</a:t>
            </a:r>
            <a:endParaRPr b="1"/>
          </a:p>
        </p:txBody>
      </p:sp>
      <p:sp>
        <p:nvSpPr>
          <p:cNvPr id="245" name="Google Shape;245;p39"/>
          <p:cNvSpPr txBox="1"/>
          <p:nvPr>
            <p:ph idx="1" type="body"/>
          </p:nvPr>
        </p:nvSpPr>
        <p:spPr>
          <a:xfrm>
            <a:off x="311700" y="4065325"/>
            <a:ext cx="8520600" cy="8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/>
              <a:t>Most low mass, most non-typical morphology (e.g. disks), etc.</a:t>
            </a:r>
            <a:endParaRPr b="1"/>
          </a:p>
        </p:txBody>
      </p:sp>
      <p:pic>
        <p:nvPicPr>
          <p:cNvPr id="246" name="Google Shape;24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91195"/>
            <a:ext cx="9144003" cy="3161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The “Most High” Source Redshifts (z &gt; 5)</a:t>
            </a:r>
            <a:endParaRPr b="1"/>
          </a:p>
        </p:txBody>
      </p:sp>
      <p:sp>
        <p:nvSpPr>
          <p:cNvPr id="252" name="Google Shape;252;p40"/>
          <p:cNvSpPr txBox="1"/>
          <p:nvPr>
            <p:ph idx="1" type="body"/>
          </p:nvPr>
        </p:nvSpPr>
        <p:spPr>
          <a:xfrm>
            <a:off x="311700" y="1152475"/>
            <a:ext cx="26295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First two spectroscopic redshift confirmation of sources are both z &gt; 5!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COWLS III forecast (Hogg et al 2025) predicts there are z &gt; 6 sources, we just don’t know which ones!</a:t>
            </a:r>
            <a:endParaRPr b="1"/>
          </a:p>
        </p:txBody>
      </p:sp>
      <p:pic>
        <p:nvPicPr>
          <p:cNvPr id="253" name="Google Shape;25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2600" y="1497875"/>
            <a:ext cx="3545324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1330" y="1615705"/>
            <a:ext cx="2220725" cy="222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Supermassive Black Holes</a:t>
            </a:r>
            <a:endParaRPr b="1"/>
          </a:p>
        </p:txBody>
      </p:sp>
      <p:sp>
        <p:nvSpPr>
          <p:cNvPr id="260" name="Google Shape;260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1" name="Google Shape;26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24738"/>
            <a:ext cx="9144000" cy="427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3196" y="6650"/>
            <a:ext cx="534900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Most close to the lens </a:t>
            </a:r>
            <a:r>
              <a:rPr b="1" lang="en"/>
              <a:t>galaxy</a:t>
            </a:r>
            <a:r>
              <a:rPr b="1" lang="en"/>
              <a:t> centre</a:t>
            </a:r>
            <a:endParaRPr b="1"/>
          </a:p>
        </p:txBody>
      </p:sp>
      <p:sp>
        <p:nvSpPr>
          <p:cNvPr id="267" name="Google Shape;267;p42"/>
          <p:cNvSpPr txBox="1"/>
          <p:nvPr>
            <p:ph idx="1" type="body"/>
          </p:nvPr>
        </p:nvSpPr>
        <p:spPr>
          <a:xfrm>
            <a:off x="311700" y="4352275"/>
            <a:ext cx="8520600" cy="61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/>
              <a:t>Over 20 strong lenses where counter image is within 0.3” of lens centre.</a:t>
            </a:r>
            <a:endParaRPr b="1"/>
          </a:p>
        </p:txBody>
      </p:sp>
      <p:pic>
        <p:nvPicPr>
          <p:cNvPr id="268" name="Google Shape;26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02816"/>
            <a:ext cx="9144003" cy="2937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3"/>
          <p:cNvSpPr txBox="1"/>
          <p:nvPr>
            <p:ph type="title"/>
          </p:nvPr>
        </p:nvSpPr>
        <p:spPr>
          <a:xfrm>
            <a:off x="831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Most Contiguous</a:t>
            </a:r>
            <a:endParaRPr b="1"/>
          </a:p>
        </p:txBody>
      </p:sp>
      <p:sp>
        <p:nvSpPr>
          <p:cNvPr id="274" name="Google Shape;274;p43"/>
          <p:cNvSpPr txBox="1"/>
          <p:nvPr>
            <p:ph idx="1" type="body"/>
          </p:nvPr>
        </p:nvSpPr>
        <p:spPr>
          <a:xfrm>
            <a:off x="311700" y="1152475"/>
            <a:ext cx="2461500" cy="357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All lenses in a 0.54^deg patch of the Universe.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Enable unique studies of lens e</a:t>
            </a:r>
            <a:r>
              <a:rPr b="1" lang="en"/>
              <a:t>nvironment</a:t>
            </a:r>
            <a:r>
              <a:rPr b="1" lang="en"/>
              <a:t>.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Huge potential to combine strong and weak lensing.</a:t>
            </a:r>
            <a:endParaRPr b="1"/>
          </a:p>
        </p:txBody>
      </p:sp>
      <p:pic>
        <p:nvPicPr>
          <p:cNvPr id="275" name="Google Shape;27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3839" y="0"/>
            <a:ext cx="627017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4"/>
          <p:cNvSpPr txBox="1"/>
          <p:nvPr>
            <p:ph type="title"/>
          </p:nvPr>
        </p:nvSpPr>
        <p:spPr>
          <a:xfrm>
            <a:off x="159300" y="521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Most Dust Absorption</a:t>
            </a:r>
            <a:endParaRPr b="1"/>
          </a:p>
        </p:txBody>
      </p:sp>
      <p:pic>
        <p:nvPicPr>
          <p:cNvPr id="281" name="Google Shape;28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498275"/>
            <a:ext cx="8839204" cy="173935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4"/>
          <p:cNvSpPr txBox="1"/>
          <p:nvPr>
            <p:ph idx="1" type="body"/>
          </p:nvPr>
        </p:nvSpPr>
        <p:spPr>
          <a:xfrm>
            <a:off x="311700" y="1152475"/>
            <a:ext cx="8368200" cy="157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Clear evidence for dust absorption in the lens galaxy. 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Seen via </a:t>
            </a:r>
            <a:r>
              <a:rPr b="1" lang="en"/>
              <a:t>missing emission in the source emission over wavelength</a:t>
            </a:r>
            <a:endParaRPr b="1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5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Summary</a:t>
            </a:r>
            <a:endParaRPr b="1"/>
          </a:p>
        </p:txBody>
      </p:sp>
      <p:sp>
        <p:nvSpPr>
          <p:cNvPr id="288" name="Google Shape;288;p45"/>
          <p:cNvSpPr txBox="1"/>
          <p:nvPr>
            <p:ph idx="1" type="body"/>
          </p:nvPr>
        </p:nvSpPr>
        <p:spPr>
          <a:xfrm>
            <a:off x="311700" y="847675"/>
            <a:ext cx="363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/>
              <a:t>Found &gt; 100 strong lenses with properties unlike any previous or </a:t>
            </a:r>
            <a:r>
              <a:rPr b="1" lang="en"/>
              <a:t>upcoming</a:t>
            </a:r>
            <a:r>
              <a:rPr b="1" lang="en"/>
              <a:t> lens sample</a:t>
            </a:r>
            <a:endParaRPr b="1"/>
          </a:p>
        </p:txBody>
      </p:sp>
      <p:sp>
        <p:nvSpPr>
          <p:cNvPr id="289" name="Google Shape;289;p45"/>
          <p:cNvSpPr txBox="1"/>
          <p:nvPr>
            <p:ph type="title"/>
          </p:nvPr>
        </p:nvSpPr>
        <p:spPr>
          <a:xfrm>
            <a:off x="311700" y="1980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Next Steps</a:t>
            </a:r>
            <a:endParaRPr b="1"/>
          </a:p>
        </p:txBody>
      </p:sp>
      <p:sp>
        <p:nvSpPr>
          <p:cNvPr id="290" name="Google Shape;290;p45"/>
          <p:cNvSpPr txBox="1"/>
          <p:nvPr>
            <p:ph idx="1" type="body"/>
          </p:nvPr>
        </p:nvSpPr>
        <p:spPr>
          <a:xfrm>
            <a:off x="311700" y="2607650"/>
            <a:ext cx="3995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Photomertric redshifts and s</a:t>
            </a:r>
            <a:r>
              <a:rPr b="1" lang="en"/>
              <a:t>pectroscopic confirmation of source galaxies.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Follow up imaging in other wavelengths (e.g. ALMA)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Use lens sample for science!</a:t>
            </a:r>
            <a:endParaRPr b="1"/>
          </a:p>
        </p:txBody>
      </p:sp>
      <p:pic>
        <p:nvPicPr>
          <p:cNvPr id="291" name="Google Shape;29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5875" y="34575"/>
            <a:ext cx="4919799" cy="5056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Lens Finding Pre JWST</a:t>
            </a:r>
            <a:endParaRPr b="1"/>
          </a:p>
        </p:txBody>
      </p:sp>
      <p:sp>
        <p:nvSpPr>
          <p:cNvPr id="297" name="Google Shape;297;p46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Spectra based: </a:t>
            </a:r>
            <a:r>
              <a:rPr lang="en"/>
              <a:t>Look for multiple emission lines in spectra of massive red galaxies (SLACS, BELLS, SWELLS).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Imaging based:</a:t>
            </a:r>
            <a:r>
              <a:rPr lang="en"/>
              <a:t> Look for arcs / rings in wide-field ground based imaging surveys (SL2S, AGEL).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Spectroscopic Redshifts: </a:t>
            </a:r>
            <a:r>
              <a:rPr lang="en"/>
              <a:t>Spectra based they come “for free” whereas follow up required for imaging based.</a:t>
            </a:r>
            <a:endParaRPr/>
          </a:p>
        </p:txBody>
      </p:sp>
      <p:pic>
        <p:nvPicPr>
          <p:cNvPr id="298" name="Google Shape;29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3100" y="84800"/>
            <a:ext cx="4267201" cy="2136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6549" y="2221698"/>
            <a:ext cx="3897550" cy="2921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Imaging Based</a:t>
            </a:r>
            <a:endParaRPr b="1"/>
          </a:p>
        </p:txBody>
      </p:sp>
      <p:sp>
        <p:nvSpPr>
          <p:cNvPr id="305" name="Google Shape;305;p47"/>
          <p:cNvSpPr txBox="1"/>
          <p:nvPr>
            <p:ph idx="1" type="body"/>
          </p:nvPr>
        </p:nvSpPr>
        <p:spPr>
          <a:xfrm>
            <a:off x="311700" y="1152475"/>
            <a:ext cx="3860400" cy="40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Resolution: </a:t>
            </a:r>
            <a:r>
              <a:rPr lang="en"/>
              <a:t>Low resolution of ground based surveys (CFHTLS, DES) limits lensing to largest Einstein Radius systems.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Signal to Noise: </a:t>
            </a:r>
            <a:r>
              <a:rPr lang="en"/>
              <a:t>Limits surveys to bright and closer sources.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Multi-wavelength</a:t>
            </a:r>
            <a:r>
              <a:rPr lang="en"/>
              <a:t>: Contrasting red lenses and blue sources key to finding.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Reliance of large area to overcome low lensing probability.</a:t>
            </a:r>
            <a:endParaRPr b="1"/>
          </a:p>
        </p:txBody>
      </p:sp>
      <p:pic>
        <p:nvPicPr>
          <p:cNvPr id="306" name="Google Shape;30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6926" y="924600"/>
            <a:ext cx="4557325" cy="341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Einstein Radii / Magnitudes</a:t>
            </a:r>
            <a:endParaRPr b="1"/>
          </a:p>
        </p:txBody>
      </p:sp>
      <p:sp>
        <p:nvSpPr>
          <p:cNvPr id="312" name="Google Shape;312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13" name="Google Shape;31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87822"/>
            <a:ext cx="9144003" cy="3129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Source Magnitude / Magnification / Stellar Mass</a:t>
            </a:r>
            <a:endParaRPr b="1"/>
          </a:p>
        </p:txBody>
      </p:sp>
      <p:sp>
        <p:nvSpPr>
          <p:cNvPr id="319" name="Google Shape;319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20" name="Google Shape;32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77838"/>
            <a:ext cx="9144003" cy="3045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Source Science</a:t>
            </a:r>
            <a:endParaRPr b="1"/>
          </a:p>
        </p:txBody>
      </p:sp>
      <p:sp>
        <p:nvSpPr>
          <p:cNvPr id="326" name="Google Shape;326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27" name="Google Shape;32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60314"/>
            <a:ext cx="9144003" cy="3089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2317325" y="2084475"/>
            <a:ext cx="821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Lens Finding with JWST</a:t>
            </a:r>
            <a:endParaRPr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JWST</a:t>
            </a:r>
            <a:endParaRPr b="1"/>
          </a:p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311700" y="1152475"/>
            <a:ext cx="3849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/>
              <a:t>Unprecedented image quality and resolution means that simply pointing JWST at a small patch of the Universe will lead to the discovery of new strong gravitational lenses.</a:t>
            </a:r>
            <a:endParaRPr b="1" sz="2700"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9944" y="222513"/>
            <a:ext cx="4528605" cy="469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"/>
              <a:t>COSMOS-Web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89" name="Google Shape;89;p18"/>
          <p:cNvSpPr txBox="1"/>
          <p:nvPr>
            <p:ph idx="1" type="body"/>
          </p:nvPr>
        </p:nvSpPr>
        <p:spPr>
          <a:xfrm>
            <a:off x="311700" y="1076275"/>
            <a:ext cx="4143300" cy="36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 0.54 deg^2 survey of JWST imaging overlapping the COSMOS fields.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It should contained of order 100 strong lenses!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If we find them, we get exquisite JWST imaging across 4+ wavebands for free.</a:t>
            </a:r>
            <a:endParaRPr b="1"/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4929" y="1000075"/>
            <a:ext cx="4478896" cy="4037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COSMOS-Web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96" name="Google Shape;96;p19"/>
          <p:cNvSpPr txBox="1"/>
          <p:nvPr>
            <p:ph idx="1" type="body"/>
          </p:nvPr>
        </p:nvSpPr>
        <p:spPr>
          <a:xfrm>
            <a:off x="311700" y="1152475"/>
            <a:ext cx="3260100" cy="3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First ~4% of COSMOS-Web data taken in January 2023: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First gravitational lens!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Next ~46% of data taken </a:t>
            </a:r>
            <a:r>
              <a:rPr b="1" lang="en"/>
              <a:t>April 2023</a:t>
            </a:r>
            <a:r>
              <a:rPr lang="en"/>
              <a:t>, remaining ~50% taken </a:t>
            </a:r>
            <a:r>
              <a:rPr b="1" lang="en"/>
              <a:t>December 2023.</a:t>
            </a:r>
            <a:endParaRPr/>
          </a:p>
        </p:txBody>
      </p:sp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2424" y="866725"/>
            <a:ext cx="5034950" cy="235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Visual Inspection Round 1</a:t>
            </a:r>
            <a:endParaRPr b="1"/>
          </a:p>
        </p:txBody>
      </p:sp>
      <p:sp>
        <p:nvSpPr>
          <p:cNvPr id="103" name="Google Shape;103;p20"/>
          <p:cNvSpPr txBox="1"/>
          <p:nvPr>
            <p:ph idx="1" type="body"/>
          </p:nvPr>
        </p:nvSpPr>
        <p:spPr>
          <a:xfrm>
            <a:off x="311700" y="1152475"/>
            <a:ext cx="2009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Team of 5 inspectors looked at ~43000 RGB images.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Include foreground lens light subtraction.</a:t>
            </a:r>
            <a:endParaRPr b="1"/>
          </a:p>
        </p:txBody>
      </p:sp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6428" y="1129400"/>
            <a:ext cx="6571126" cy="3786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"/>
              <a:t>Visual Inspection Round 1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110" name="Google Shape;110;p21"/>
          <p:cNvSpPr txBox="1"/>
          <p:nvPr>
            <p:ph idx="1" type="body"/>
          </p:nvPr>
        </p:nvSpPr>
        <p:spPr>
          <a:xfrm>
            <a:off x="311700" y="1152475"/>
            <a:ext cx="2362500" cy="39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/>
              <a:t>We found ~ 10 obvious lenses, but were expecting ~100.</a:t>
            </a:r>
            <a:endParaRPr b="1" sz="1600"/>
          </a:p>
        </p:txBody>
      </p:sp>
      <p:pic>
        <p:nvPicPr>
          <p:cNvPr id="111" name="Google Shape;1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6100" y="1483675"/>
            <a:ext cx="1104900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8100" y="564513"/>
            <a:ext cx="1352550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4134" y="445028"/>
            <a:ext cx="1563991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63875" y="3119847"/>
            <a:ext cx="1797500" cy="183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13775" y="2269488"/>
            <a:ext cx="1285875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54575" y="2102813"/>
            <a:ext cx="2514600" cy="16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13773" y="3912598"/>
            <a:ext cx="1445957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99875" y="3920486"/>
            <a:ext cx="1104900" cy="1249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