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300" r:id="rId3"/>
    <p:sldId id="327" r:id="rId4"/>
    <p:sldId id="311" r:id="rId5"/>
    <p:sldId id="312" r:id="rId6"/>
    <p:sldId id="328" r:id="rId7"/>
    <p:sldId id="307" r:id="rId8"/>
    <p:sldId id="296" r:id="rId9"/>
    <p:sldId id="297" r:id="rId10"/>
    <p:sldId id="329" r:id="rId11"/>
    <p:sldId id="314" r:id="rId12"/>
    <p:sldId id="292" r:id="rId13"/>
    <p:sldId id="333" r:id="rId14"/>
    <p:sldId id="298" r:id="rId15"/>
    <p:sldId id="325" r:id="rId16"/>
    <p:sldId id="324" r:id="rId17"/>
    <p:sldId id="323" r:id="rId18"/>
    <p:sldId id="335" r:id="rId19"/>
    <p:sldId id="336" r:id="rId20"/>
    <p:sldId id="331" r:id="rId21"/>
    <p:sldId id="330" r:id="rId22"/>
    <p:sldId id="299" r:id="rId23"/>
    <p:sldId id="337" r:id="rId24"/>
    <p:sldId id="309" r:id="rId25"/>
    <p:sldId id="295" r:id="rId26"/>
    <p:sldId id="308" r:id="rId27"/>
    <p:sldId id="304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EE9B0"/>
    <a:srgbClr val="FEF9B9"/>
    <a:srgbClr val="FCF36B"/>
    <a:srgbClr val="FBFFB0"/>
    <a:srgbClr val="0090E2"/>
    <a:srgbClr val="E4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1286"/>
  </p:normalViewPr>
  <p:slideViewPr>
    <p:cSldViewPr snapToGrid="0">
      <p:cViewPr>
        <p:scale>
          <a:sx n="45" d="100"/>
          <a:sy n="45" d="100"/>
        </p:scale>
        <p:origin x="41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DEF0B-9600-F34F-BD72-B2C1B312A574}" type="datetimeFigureOut">
              <a:rPr lang="en-US" smtClean="0"/>
              <a:t>7/6/25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18405-3944-D44F-8D43-1EE040C04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46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ratio of einstein </a:t>
            </a:r>
            <a:r>
              <a:rPr lang="en-US" dirty="0" err="1"/>
              <a:t>raddi</a:t>
            </a:r>
            <a:r>
              <a:rPr lang="en-US" dirty="0"/>
              <a:t> is sensitive to </a:t>
            </a:r>
            <a:r>
              <a:rPr lang="en-US" dirty="0" err="1"/>
              <a:t>cosoology</a:t>
            </a:r>
            <a:r>
              <a:rPr lang="en-US" dirty="0"/>
              <a:t> so with large numbers of </a:t>
            </a:r>
            <a:r>
              <a:rPr lang="en-US" dirty="0" err="1"/>
              <a:t>tese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can constrain w</a:t>
            </a:r>
          </a:p>
          <a:p>
            <a:endParaRPr lang="en-US" dirty="0"/>
          </a:p>
          <a:p>
            <a:r>
              <a:rPr lang="en-US" dirty="0"/>
              <a:t>stronger probes of the density slope of the lens mass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1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41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orders of magnitude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56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A856E-9219-C78F-2DCD-2E035C555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118419-FFDA-D806-7DB8-D80FF822F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2398B5-3411-A944-35F3-5C7F25591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38208-2D76-281E-C87E-4A107CBE0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05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68943-221A-9AAD-3E84-3D6F9561B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019040-A3C2-99E1-FA54-0305B758DD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9B21C-8517-4EE0-CFBF-5A4C524C0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BA688-ADD9-3C11-09FA-213AC00F4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5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5E2A8-5F05-554A-4386-E0AD90762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120EB-AA08-C6AD-196C-6731953B9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71BDF7-C5EA-DC2A-AF4D-A02568024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FEEBF-B61D-E799-424B-604FBBD10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56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B1CA2-6FE4-5A1A-1193-2F70688BB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35C6F6-67ED-3053-C445-5875B16001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68A094-D58C-FDD4-0B4C-683759CB92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orders of magnitude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B8376-ECA4-CBD4-42A1-1C44BD54A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2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6EE59-157C-302C-EA29-EB68EF444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E5D325-C1A5-30CC-BB55-EC6D4BDF1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AD3308-EAE9-812F-9F54-9FF46C847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orders of magnitude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8B986-D4FD-9E5C-8125-E69274287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19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FB155-A59D-FE67-F61A-7B144DABC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C7B9E-719E-B53B-7305-D9D9A74E5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FBE62C-C65D-31AF-3808-02EE4FFB6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orders of magnitude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3184B-8456-409A-64A1-277D8958A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59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02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Forecasted to </a:t>
            </a:r>
            <a:r>
              <a:rPr lang="en-US" dirty="0" err="1"/>
              <a:t>revolutionise</a:t>
            </a:r>
            <a:r>
              <a:rPr lang="en-US" dirty="0"/>
              <a:t> strong lensing a decade ago now,</a:t>
            </a:r>
          </a:p>
          <a:p>
            <a:endParaRPr lang="en-US" dirty="0"/>
          </a:p>
          <a:p>
            <a:r>
              <a:rPr lang="en-US" dirty="0"/>
              <a:t>But now Euclid is here!!!!</a:t>
            </a:r>
          </a:p>
          <a:p>
            <a:endParaRPr lang="en-US" dirty="0"/>
          </a:p>
          <a:p>
            <a:r>
              <a:rPr lang="en-US" dirty="0"/>
              <a:t> these q1 results are the first time we can see if these promises are 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2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D2A38-70BE-412C-9BAC-7DD5C2FF2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61F047-5466-13B5-B4FF-0D862C86F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032717-8470-F7F6-3E1C-97CDB6465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100,000 strong lenses will </a:t>
            </a:r>
            <a:r>
              <a:rPr lang="en-US" dirty="0" err="1"/>
              <a:t>revolutionise</a:t>
            </a:r>
            <a:r>
              <a:rPr lang="en-US" dirty="0"/>
              <a:t> blah blah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449D9-BEB8-2D1C-AE82-3CB61D055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59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CED8C-7E2C-53F4-66C9-5F993D29A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D1409D-0E3A-7985-47E9-F597AF58F8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8022E1-EAE3-D984-DD00-581D4BFFD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100,000 strong lenses will </a:t>
            </a:r>
            <a:r>
              <a:rPr lang="en-US" dirty="0" err="1"/>
              <a:t>revolutionise</a:t>
            </a:r>
            <a:r>
              <a:rPr lang="en-US" dirty="0"/>
              <a:t> blah blah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68FB8-A506-5E25-53B1-A5CFA885E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13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4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53D85-96AF-139D-C3D5-D7AA1F1F6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E23D4A-E469-D1D4-5BAA-04BD78508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258C14-6EE5-DF36-69E2-7F8E3F46F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Forecasted to </a:t>
            </a:r>
            <a:r>
              <a:rPr lang="en-US" dirty="0" err="1"/>
              <a:t>revolutionise</a:t>
            </a:r>
            <a:r>
              <a:rPr lang="en-US" dirty="0"/>
              <a:t> strong lensing a decade ago now,</a:t>
            </a:r>
          </a:p>
          <a:p>
            <a:endParaRPr lang="en-US" dirty="0"/>
          </a:p>
          <a:p>
            <a:r>
              <a:rPr lang="en-US" dirty="0"/>
              <a:t>But now Euclid is here!!!!</a:t>
            </a:r>
          </a:p>
          <a:p>
            <a:endParaRPr lang="en-US" dirty="0"/>
          </a:p>
          <a:p>
            <a:r>
              <a:rPr lang="en-US" dirty="0"/>
              <a:t> these q1 results are the first time we can see if these promises are true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28468-4895-8F3F-85EA-12AEE1D05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5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2D23C-03AC-8413-921E-8709A8CB5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93435-8041-181B-1BA1-AEAA62241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5D2F75-1E36-2B11-864D-27E334D4A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3C94A-FA64-DB09-E948-965298F37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05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569BA-FAB6-86A8-A662-BC9EF9E88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AE79FD-D76D-C738-67CB-AFD6C80910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30002B-E0C0-F547-0874-4FAB60734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226D6-8606-261C-A177-2659FA7F2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22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29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A5803-FD87-10EA-1673-B777EB352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B201CA-F71A-2C53-6873-0E899E339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69B9DB-6489-4A58-2FBB-DD0341D54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F3977-AA42-DC8D-963C-CA38B2ECBD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51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C8F18-5D18-6BF8-B694-BFD46EB91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ACE066-2462-74EF-0013-B588BB6D5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556EF-D524-A95A-58FD-AE4C5573C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63CF0-7D11-1EAC-5347-9B5EA862B5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65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83A39-5601-12AA-6046-97A1B840F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7FD34A-FAEB-F250-06C6-0DBB602252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1428F-9F23-30F4-23C5-99C3F0FF8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largest catalogue of strong lenses with space-based imaging to date - </a:t>
            </a:r>
            <a:r>
              <a:rPr lang="en-US" dirty="0" err="1"/>
              <a:t>rememeber</a:t>
            </a:r>
            <a:r>
              <a:rPr lang="en-US" dirty="0"/>
              <a:t> this is only just the start for </a:t>
            </a:r>
            <a:r>
              <a:rPr lang="en-US" dirty="0" err="1"/>
              <a:t>euclid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082B1-0942-4CE7-97A2-AAD711E5C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8405-3944-D44F-8D43-1EE040C040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1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C_logos_official_Blue_with_text.png" descr="EC_logos_official_Blue_with_tex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1772" y="10265529"/>
            <a:ext cx="4112545" cy="208024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Euclid Consortium Presentation Title (no acronyms!)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11645474" y="1021056"/>
            <a:ext cx="12104997" cy="6498597"/>
          </a:xfrm>
          <a:prstGeom prst="rect">
            <a:avLst/>
          </a:prstGeom>
        </p:spPr>
        <p:txBody>
          <a:bodyPr lIns="71437" tIns="71437" rIns="71437" bIns="71437" anchor="b"/>
          <a:lstStyle>
            <a:lvl1pPr marL="0" indent="0" defTabSz="2438339">
              <a:lnSpc>
                <a:spcPct val="80000"/>
              </a:lnSpc>
              <a:spcBef>
                <a:spcPts val="0"/>
              </a:spcBef>
              <a:buSzTx/>
              <a:buNone/>
              <a:defRPr sz="11400" b="1" spc="-228">
                <a:solidFill>
                  <a:srgbClr val="FFFFFF"/>
                </a:solidFill>
              </a:defRPr>
            </a:lvl1pPr>
          </a:lstStyle>
          <a:p>
            <a:r>
              <a:rPr dirty="0"/>
              <a:t>Euclid Consortium Presentation Title (no acronyms!)</a:t>
            </a:r>
          </a:p>
        </p:txBody>
      </p:sp>
      <p:sp>
        <p:nvSpPr>
          <p:cNvPr id="15" name="Euclid Consortium Group, Name of Presenter, Occasion (conference name and location for example), Dat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1645474" y="7853199"/>
            <a:ext cx="12104997" cy="2078802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400" b="1">
                <a:solidFill>
                  <a:srgbClr val="D5D5D5"/>
                </a:solidFill>
              </a:defRPr>
            </a:lvl1pPr>
          </a:lstStyle>
          <a:p>
            <a:r>
              <a:rPr dirty="0"/>
              <a:t>Euclid Consortium Group, Name of Presenter, Occasion (conference name and location for example), Date</a:t>
            </a:r>
          </a:p>
        </p:txBody>
      </p:sp>
      <p:sp>
        <p:nvSpPr>
          <p:cNvPr id="17" name="Euclid Image Courtesy of ESA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41875" y="13133937"/>
            <a:ext cx="6204447" cy="47192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rgbClr val="D5D5D5"/>
                </a:solidFill>
              </a:defRPr>
            </a:lvl1pPr>
          </a:lstStyle>
          <a:p>
            <a:r>
              <a:rPr lang="en-US" dirty="0"/>
              <a:t>Image Credit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90D4E8-0275-8C07-752B-37DEB46BA12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1645474" cy="13716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Title (no acronyms!)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(no acronyms!)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2872777"/>
            <a:ext cx="21971000" cy="9973428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" name="Presenter Name, Short Occasion Info, Date"/>
          <p:cNvSpPr txBox="1">
            <a:spLocks noGrp="1"/>
          </p:cNvSpPr>
          <p:nvPr>
            <p:ph type="body" sz="quarter" idx="21" hasCustomPrompt="1"/>
          </p:nvPr>
        </p:nvSpPr>
        <p:spPr>
          <a:xfrm rot="16200000">
            <a:off x="-6659234" y="6579603"/>
            <a:ext cx="13782431" cy="556793"/>
          </a:xfrm>
          <a:prstGeom prst="rect">
            <a:avLst/>
          </a:prstGeom>
          <a:solidFill>
            <a:srgbClr val="435AA1"/>
          </a:solidFill>
        </p:spPr>
        <p:txBody>
          <a:bodyPr lIns="71437" tIns="71437" rIns="71437" bIns="71437" anchor="ctr"/>
          <a:lstStyle>
            <a:lvl1pPr marL="0" indent="2540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r>
              <a:t>Presenter Name, Short Occasion Info, Date</a:t>
            </a:r>
          </a:p>
        </p:txBody>
      </p:sp>
      <p:sp>
        <p:nvSpPr>
          <p:cNvPr id="27" name="/n_total - Presentation Section 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8619342" y="13197433"/>
            <a:ext cx="7535093" cy="46136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584200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lvl1pPr>
          </a:lstStyle>
          <a:p>
            <a:r>
              <a:rPr dirty="0"/>
              <a:t>/</a:t>
            </a:r>
            <a:r>
              <a:rPr dirty="0" err="1"/>
              <a:t>n_total</a:t>
            </a:r>
            <a:r>
              <a:rPr dirty="0"/>
              <a:t> - Presentation Section Title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4654871-FFD8-6D61-7FE0-166F402081E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290813" y="13197433"/>
            <a:ext cx="453239" cy="46136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 (no acronyms!)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0103505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 (no acronyms!)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2872777"/>
            <a:ext cx="21971000" cy="9631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" name="EC_logos_official_Blue_with_text.png" descr="EC_logos_official_Blue_with_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6898" y="214148"/>
            <a:ext cx="2967108" cy="150085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resenter Name, Short Occasion Info, Date">
            <a:extLst>
              <a:ext uri="{FF2B5EF4-FFF2-40B4-BE49-F238E27FC236}">
                <a16:creationId xmlns:a16="http://schemas.microsoft.com/office/drawing/2014/main" id="{AE838A93-A87E-483F-B501-92C4C51146C4}"/>
              </a:ext>
            </a:extLst>
          </p:cNvPr>
          <p:cNvSpPr txBox="1">
            <a:spLocks/>
          </p:cNvSpPr>
          <p:nvPr/>
        </p:nvSpPr>
        <p:spPr>
          <a:xfrm rot="16200000">
            <a:off x="-6659234" y="6579603"/>
            <a:ext cx="13782431" cy="556793"/>
          </a:xfrm>
          <a:prstGeom prst="rect">
            <a:avLst/>
          </a:prstGeom>
          <a:solidFill>
            <a:srgbClr val="435AA1"/>
          </a:solidFill>
        </p:spPr>
        <p:txBody>
          <a:bodyPr lIns="71437" tIns="71437" rIns="71437" bIns="71437" anchor="ctr"/>
          <a:lstStyle>
            <a:lvl1pPr marL="0" marR="0" indent="254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/>
              <a:t>Presenter Name, Short Occasion Info, Date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17.jpg"/><Relationship Id="rId7" Type="http://schemas.openxmlformats.org/officeDocument/2006/relationships/image" Target="../media/image2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03BE3C-995E-B5B1-63E1-3CCD5E825835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11909244" y="336989"/>
            <a:ext cx="12474755" cy="6498597"/>
          </a:xfrm>
        </p:spPr>
        <p:txBody>
          <a:bodyPr/>
          <a:lstStyle/>
          <a:p>
            <a:pPr algn="l">
              <a:buNone/>
            </a:pPr>
            <a:r>
              <a:rPr lang="en-GB" sz="9600" b="1" i="0" dirty="0">
                <a:solidFill>
                  <a:schemeClr val="bg1"/>
                </a:solidFill>
                <a:effectLst/>
                <a:latin typeface="Liberation Sans"/>
              </a:rPr>
              <a:t>The roadmap to 100,000 strong lenses with Euclid</a:t>
            </a:r>
          </a:p>
          <a:p>
            <a:pPr algn="l"/>
            <a:br>
              <a:rPr lang="en-GB" sz="1600" b="0" i="0" dirty="0">
                <a:solidFill>
                  <a:srgbClr val="FFEFFF"/>
                </a:solidFill>
                <a:effectLst/>
                <a:latin typeface="Liberation Sans"/>
              </a:rPr>
            </a:br>
            <a:endParaRPr lang="en-GB" sz="1600" b="0" i="0" dirty="0">
              <a:solidFill>
                <a:srgbClr val="FFEFFF"/>
              </a:solidFill>
              <a:effectLst/>
              <a:latin typeface="Liberation San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283C1-FA02-DDEF-DE81-F158901634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767CC8D-3280-6707-7CC2-CBA5F48AD30A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585" y="-77483"/>
            <a:ext cx="11738987" cy="13826139"/>
          </a:xfrm>
        </p:spPr>
      </p:pic>
      <p:pic>
        <p:nvPicPr>
          <p:cNvPr id="6" name="Picture 5" descr="A logo of a university&#10;&#10;AI-generated content may be incorrect.">
            <a:extLst>
              <a:ext uri="{FF2B5EF4-FFF2-40B4-BE49-F238E27FC236}">
                <a16:creationId xmlns:a16="http://schemas.microsoft.com/office/drawing/2014/main" id="{175954E5-4111-D525-3038-432999077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547" y="10001195"/>
            <a:ext cx="4814351" cy="2696037"/>
          </a:xfrm>
          <a:prstGeom prst="rect">
            <a:avLst/>
          </a:prstGeom>
        </p:spPr>
      </p:pic>
      <p:pic>
        <p:nvPicPr>
          <p:cNvPr id="8" name="Picture 4" descr="ERC Logos &amp; Brand Guidelines – Official Visual Identity Assets">
            <a:extLst>
              <a:ext uri="{FF2B5EF4-FFF2-40B4-BE49-F238E27FC236}">
                <a16:creationId xmlns:a16="http://schemas.microsoft.com/office/drawing/2014/main" id="{443D405D-819D-0A6F-75DC-E11EE14B0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1"/>
          <a:stretch/>
        </p:blipFill>
        <p:spPr bwMode="auto">
          <a:xfrm>
            <a:off x="20429033" y="10001195"/>
            <a:ext cx="3084889" cy="274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FBAFA57-ABE1-4089-C3C1-B649445E45D0}"/>
              </a:ext>
            </a:extLst>
          </p:cNvPr>
          <p:cNvSpPr txBox="1">
            <a:spLocks/>
          </p:cNvSpPr>
          <p:nvPr/>
        </p:nvSpPr>
        <p:spPr>
          <a:xfrm>
            <a:off x="11909244" y="8011159"/>
            <a:ext cx="12104997" cy="2078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>
            <a:lvl1pPr marL="0" marR="0" indent="0" algn="ctr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solidFill>
                  <a:srgbClr val="D5D5D5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With: Tom Collett, Mike Walmsley, Karina Rojas, Tian Li, Phil Holloway, Aprajita Verma, James Nightingale,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Euclid Strong Lensing SWG, Zooniverse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F4972A1-F68E-8306-8D81-0E92D73F82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909245" y="6965721"/>
            <a:ext cx="12104997" cy="101219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Natalie Lines</a:t>
            </a:r>
          </a:p>
        </p:txBody>
      </p:sp>
    </p:spTree>
    <p:extLst>
      <p:ext uri="{BB962C8B-B14F-4D97-AF65-F5344CB8AC3E}">
        <p14:creationId xmlns:p14="http://schemas.microsoft.com/office/powerpoint/2010/main" val="22670200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8EEA66-0F33-8D7A-8543-A57AFCC7F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clid (spacecraft) - Wikipedia">
            <a:extLst>
              <a:ext uri="{FF2B5EF4-FFF2-40B4-BE49-F238E27FC236}">
                <a16:creationId xmlns:a16="http://schemas.microsoft.com/office/drawing/2014/main" id="{CFBE619A-8B31-6E6D-1096-D62C7527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795" y="45416"/>
            <a:ext cx="27341166" cy="1367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7C486-FCAA-D87D-B909-C77B3374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551" y="6141417"/>
            <a:ext cx="20103505" cy="14331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9DD33-1B80-64AC-EADF-62BC25BCDC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667E-8D90-46C8-5E7C-BF09FB66539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5895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A4F2A7-89A4-C353-9FFE-5F62A91C6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quare with white dots&#10;&#10;AI-generated content may be incorrect.">
            <a:extLst>
              <a:ext uri="{FF2B5EF4-FFF2-40B4-BE49-F238E27FC236}">
                <a16:creationId xmlns:a16="http://schemas.microsoft.com/office/drawing/2014/main" id="{39150CF6-24F6-4195-922B-8F43FECE3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9" y="-75887"/>
            <a:ext cx="23816144" cy="1386777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552C9-B8AA-5848-1284-CFFCDF0668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F6A919-1D92-DDB4-9DB0-F5AF7D6E9565}"/>
              </a:ext>
            </a:extLst>
          </p:cNvPr>
          <p:cNvSpPr txBox="1">
            <a:spLocks/>
          </p:cNvSpPr>
          <p:nvPr/>
        </p:nvSpPr>
        <p:spPr>
          <a:xfrm>
            <a:off x="4377909" y="6141417"/>
            <a:ext cx="19202908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new strong lens candidates</a:t>
            </a:r>
          </a:p>
        </p:txBody>
      </p:sp>
    </p:spTree>
    <p:extLst>
      <p:ext uri="{BB962C8B-B14F-4D97-AF65-F5344CB8AC3E}">
        <p14:creationId xmlns:p14="http://schemas.microsoft.com/office/powerpoint/2010/main" val="404683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7B6E5-2555-DA79-4A42-9149959A1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01A21-C3BE-5B6C-9CA0-48234703EF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D91F5B8-96E9-26DB-E256-6ABC7C5FE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438" y="1591271"/>
            <a:ext cx="8314627" cy="143316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Compound lenses</a:t>
            </a:r>
          </a:p>
        </p:txBody>
      </p:sp>
      <p:pic>
        <p:nvPicPr>
          <p:cNvPr id="3" name="Picture 2" descr="A galaxy in space with white text&#10;&#10;AI-generated content may be incorrect.">
            <a:extLst>
              <a:ext uri="{FF2B5EF4-FFF2-40B4-BE49-F238E27FC236}">
                <a16:creationId xmlns:a16="http://schemas.microsoft.com/office/drawing/2014/main" id="{DFF273E4-EC28-2186-4FF0-697111ACF8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 t="17885" r="16984" b="12795"/>
          <a:stretch/>
        </p:blipFill>
        <p:spPr>
          <a:xfrm>
            <a:off x="5426147" y="7746189"/>
            <a:ext cx="3755027" cy="3755027"/>
          </a:xfrm>
          <a:prstGeom prst="rect">
            <a:avLst/>
          </a:prstGeom>
        </p:spPr>
      </p:pic>
      <p:pic>
        <p:nvPicPr>
          <p:cNvPr id="6" name="Picture 5" descr="A galaxy in space with a light in the center&#10;&#10;AI-generated content may be incorrect.">
            <a:extLst>
              <a:ext uri="{FF2B5EF4-FFF2-40B4-BE49-F238E27FC236}">
                <a16:creationId xmlns:a16="http://schemas.microsoft.com/office/drawing/2014/main" id="{7369A252-5ABD-2C6A-FC87-3ADB471FF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1" t="19067" r="18784" b="18379"/>
          <a:stretch/>
        </p:blipFill>
        <p:spPr>
          <a:xfrm>
            <a:off x="1093438" y="7707743"/>
            <a:ext cx="3755027" cy="3755027"/>
          </a:xfrm>
          <a:prstGeom prst="rect">
            <a:avLst/>
          </a:prstGeom>
        </p:spPr>
      </p:pic>
      <p:pic>
        <p:nvPicPr>
          <p:cNvPr id="8" name="Picture 7" descr="A group of stars in space&#10;&#10;AI-generated content may be incorrect.">
            <a:extLst>
              <a:ext uri="{FF2B5EF4-FFF2-40B4-BE49-F238E27FC236}">
                <a16:creationId xmlns:a16="http://schemas.microsoft.com/office/drawing/2014/main" id="{86188BBF-227B-7A60-FCEA-C5EEB6579D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7387" r="18655" b="17387"/>
          <a:stretch/>
        </p:blipFill>
        <p:spPr>
          <a:xfrm>
            <a:off x="5426147" y="3430835"/>
            <a:ext cx="3755027" cy="3755027"/>
          </a:xfrm>
          <a:prstGeom prst="rect">
            <a:avLst/>
          </a:prstGeom>
        </p:spPr>
      </p:pic>
      <p:pic>
        <p:nvPicPr>
          <p:cNvPr id="10" name="Picture 9" descr="A galaxy in space with white text&#10;&#10;AI-generated content may be incorrect.">
            <a:extLst>
              <a:ext uri="{FF2B5EF4-FFF2-40B4-BE49-F238E27FC236}">
                <a16:creationId xmlns:a16="http://schemas.microsoft.com/office/drawing/2014/main" id="{84D6A662-00A2-EF77-AB33-FBFDD2CB80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t="19074" r="19207" b="15510"/>
          <a:stretch/>
        </p:blipFill>
        <p:spPr>
          <a:xfrm>
            <a:off x="1070647" y="3430836"/>
            <a:ext cx="3755027" cy="37550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A11760-2D8B-3F02-0497-FEB2A92707AF}"/>
              </a:ext>
            </a:extLst>
          </p:cNvPr>
          <p:cNvSpPr txBox="1"/>
          <p:nvPr/>
        </p:nvSpPr>
        <p:spPr>
          <a:xfrm>
            <a:off x="3864677" y="11539372"/>
            <a:ext cx="382308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Li et al. (2025)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E5287D-C44B-DC54-5EF6-F93EB2F3A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r="25945" b="26310"/>
          <a:stretch/>
        </p:blipFill>
        <p:spPr>
          <a:xfrm>
            <a:off x="10468001" y="2581092"/>
            <a:ext cx="13272316" cy="7744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3B72F9-3F95-0D63-CE64-D98D1BF55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" t="73454" r="87152" b="2856"/>
          <a:stretch/>
        </p:blipFill>
        <p:spPr>
          <a:xfrm>
            <a:off x="21219423" y="7824098"/>
            <a:ext cx="2520893" cy="250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397E44-D0F9-96C0-86BF-B78BDB879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74670" r="75186" b="3054"/>
          <a:stretch/>
        </p:blipFill>
        <p:spPr>
          <a:xfrm>
            <a:off x="21218139" y="5387163"/>
            <a:ext cx="2470605" cy="2341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7A6430-86D4-BB87-63C9-DAB320809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3012" r="87817" b="74713"/>
          <a:stretch/>
        </p:blipFill>
        <p:spPr>
          <a:xfrm>
            <a:off x="10620903" y="7843251"/>
            <a:ext cx="2420946" cy="24824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1B94E5-E0E1-7F65-9026-9606D8842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" t="27501" r="87562" b="50224"/>
          <a:stretch/>
        </p:blipFill>
        <p:spPr>
          <a:xfrm>
            <a:off x="15909303" y="5342885"/>
            <a:ext cx="2420946" cy="24824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79B1DE-CAC3-C6C5-B802-3DF7E76574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6" t="50464" r="13723" b="26391"/>
          <a:stretch/>
        </p:blipFill>
        <p:spPr>
          <a:xfrm rot="5400000">
            <a:off x="10519646" y="10410605"/>
            <a:ext cx="2562941" cy="2481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3DD76-C1D5-51A5-A0E2-0CF51FAF7C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3" t="26885" r="13756" b="49970"/>
          <a:stretch/>
        </p:blipFill>
        <p:spPr>
          <a:xfrm rot="5400000">
            <a:off x="13175446" y="10410606"/>
            <a:ext cx="2562941" cy="2481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3BD571-7C4E-3EB8-D12F-BBA8EEB01E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6" t="3040" r="14023" b="73815"/>
          <a:stretch/>
        </p:blipFill>
        <p:spPr>
          <a:xfrm rot="5400000">
            <a:off x="15849174" y="10351414"/>
            <a:ext cx="2562941" cy="2481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B3882F-BE6A-5B1C-DA59-50D75838D5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8" t="50270" r="1751" b="26585"/>
          <a:stretch/>
        </p:blipFill>
        <p:spPr>
          <a:xfrm rot="5400000">
            <a:off x="18529531" y="10345395"/>
            <a:ext cx="2562941" cy="2481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B4B193-0BBA-0E49-2A48-DDEDEAA445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8" t="3150" r="1391" b="73705"/>
          <a:stretch/>
        </p:blipFill>
        <p:spPr>
          <a:xfrm rot="5400000">
            <a:off x="21177400" y="10406023"/>
            <a:ext cx="2562941" cy="2481464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B377AB10-7A29-828B-5FA9-12B782FDDDFA}"/>
              </a:ext>
            </a:extLst>
          </p:cNvPr>
          <p:cNvSpPr txBox="1">
            <a:spLocks/>
          </p:cNvSpPr>
          <p:nvPr/>
        </p:nvSpPr>
        <p:spPr>
          <a:xfrm>
            <a:off x="12007218" y="1591272"/>
            <a:ext cx="921092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Edge-on disc lenses</a:t>
            </a:r>
          </a:p>
        </p:txBody>
      </p:sp>
    </p:spTree>
    <p:extLst>
      <p:ext uri="{BB962C8B-B14F-4D97-AF65-F5344CB8AC3E}">
        <p14:creationId xmlns:p14="http://schemas.microsoft.com/office/powerpoint/2010/main" val="20108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7F510-978D-AAE2-23E7-BFB70F0AB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lenses did we miss?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8B151-76B6-8BA5-01BC-17B825054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5338" y="3450930"/>
            <a:ext cx="7991288" cy="7589035"/>
          </a:xfrm>
        </p:spPr>
        <p:txBody>
          <a:bodyPr/>
          <a:lstStyle/>
          <a:p>
            <a:r>
              <a:rPr lang="en-US" dirty="0"/>
              <a:t>Estimate lens frequency from visually inspecting 40k random Q1 objects</a:t>
            </a:r>
          </a:p>
          <a:p>
            <a:r>
              <a:rPr lang="en-US" dirty="0"/>
              <a:t>Likely found almost all grade A lenses</a:t>
            </a:r>
          </a:p>
          <a:p>
            <a:r>
              <a:rPr lang="en-GB" dirty="0"/>
              <a:t>Missed ~200 grade B lenses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FB6B9-8C6F-16B0-F21D-EC777630175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28F59-2332-E8E1-7014-CC974BA01E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70AFDC6D-1B5B-9CB7-4563-92B73A960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909" y="2674200"/>
            <a:ext cx="13979712" cy="1062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0304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30346-E7E4-60D6-D026-6C552B6E1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3CF9-C16F-2440-D2C7-3F23806A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19202908" cy="14331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Scaling up by area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93424-6AA8-8E39-8B42-5ADEC3310B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150F0-E6FA-8ABF-8023-FEF80A8D672E}"/>
              </a:ext>
            </a:extLst>
          </p:cNvPr>
          <p:cNvSpPr txBox="1"/>
          <p:nvPr/>
        </p:nvSpPr>
        <p:spPr>
          <a:xfrm>
            <a:off x="815649" y="4101735"/>
            <a:ext cx="6165669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Q1 </a:t>
            </a:r>
          </a:p>
          <a:p>
            <a:pPr marL="685800" marR="0" indent="-68580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Area: 60 deg</a:t>
            </a:r>
            <a:r>
              <a:rPr kumimoji="0" lang="en-US" sz="5400" b="0" i="0" u="none" strike="noStrike" cap="none" spc="0" normalizeH="0" baseline="300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marL="685800" marR="0" indent="-68580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dirty="0">
                <a:solidFill>
                  <a:schemeClr val="accent3">
                    <a:lumMod val="50000"/>
                  </a:schemeClr>
                </a:solidFill>
              </a:rPr>
              <a:t>Lenses found: 500</a:t>
            </a:r>
          </a:p>
          <a:p>
            <a:pPr marL="685800" marR="0" indent="-68580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R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(March 202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</a:rPr>
              <a:t>5)     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83C32A-83EA-0099-4F76-465B78154A24}"/>
              </a:ext>
            </a:extLst>
          </p:cNvPr>
          <p:cNvSpPr txBox="1"/>
          <p:nvPr/>
        </p:nvSpPr>
        <p:spPr>
          <a:xfrm>
            <a:off x="8974695" y="4219592"/>
            <a:ext cx="6165669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DR</a:t>
            </a: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1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Area: 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1900</a:t>
            </a: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deg</a:t>
            </a:r>
            <a:r>
              <a:rPr kumimoji="0" lang="en-US" sz="5400" b="0" i="0" u="none" strike="noStrike" cap="none" spc="0" normalizeH="0" baseline="300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Total lenses expected: 15 000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R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(October 2026)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D6F9D-FE2A-54F6-FCA4-1B583B9CDF79}"/>
              </a:ext>
            </a:extLst>
          </p:cNvPr>
          <p:cNvSpPr txBox="1"/>
          <p:nvPr/>
        </p:nvSpPr>
        <p:spPr>
          <a:xfrm>
            <a:off x="17408019" y="4251954"/>
            <a:ext cx="6841511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Full survey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Area: 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14 000</a:t>
            </a: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deg</a:t>
            </a:r>
            <a:r>
              <a:rPr kumimoji="0" lang="en-US" sz="5400" b="0" i="0" u="none" strike="noStrike" cap="none" spc="0" normalizeH="0" baseline="300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Total lenses expected: 110 000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R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(~2031)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2519C5B-039D-EE4D-BA93-0B970082E7D3}"/>
              </a:ext>
            </a:extLst>
          </p:cNvPr>
          <p:cNvSpPr/>
          <p:nvPr/>
        </p:nvSpPr>
        <p:spPr>
          <a:xfrm>
            <a:off x="6422199" y="6217625"/>
            <a:ext cx="2272937" cy="705395"/>
          </a:xfrm>
          <a:prstGeom prst="right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7C3AF77-EC19-2FC6-079D-76A4EC449D9E}"/>
              </a:ext>
            </a:extLst>
          </p:cNvPr>
          <p:cNvSpPr/>
          <p:nvPr/>
        </p:nvSpPr>
        <p:spPr>
          <a:xfrm>
            <a:off x="15305826" y="6217624"/>
            <a:ext cx="1827915" cy="705395"/>
          </a:xfrm>
          <a:prstGeom prst="right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3962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07E544-DF47-92FC-8144-B469BC486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0E994D-E9B3-6572-AFF0-A4A43DB40889}"/>
              </a:ext>
            </a:extLst>
          </p:cNvPr>
          <p:cNvSpPr/>
          <p:nvPr/>
        </p:nvSpPr>
        <p:spPr>
          <a:xfrm>
            <a:off x="20807105" y="-751991"/>
            <a:ext cx="4657725" cy="35433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E4D5F2-31D3-A408-B3E6-02E2987564B1}"/>
              </a:ext>
            </a:extLst>
          </p:cNvPr>
          <p:cNvSpPr/>
          <p:nvPr/>
        </p:nvSpPr>
        <p:spPr>
          <a:xfrm>
            <a:off x="615872" y="282786"/>
            <a:ext cx="22621007" cy="13234303"/>
          </a:xfrm>
          <a:prstGeom prst="rect">
            <a:avLst/>
          </a:prstGeom>
          <a:noFill/>
          <a:ln w="12700" cap="flat">
            <a:solidFill>
              <a:schemeClr val="accent4">
                <a:lumMod val="40000"/>
                <a:lumOff val="6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CBBB5-470D-134F-CD87-E8DC61242C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105118-2C13-1016-DE22-B28F7EE6ED5F}"/>
              </a:ext>
            </a:extLst>
          </p:cNvPr>
          <p:cNvGrpSpPr>
            <a:grpSpLocks noChangeAspect="1"/>
          </p:cNvGrpSpPr>
          <p:nvPr/>
        </p:nvGrpSpPr>
        <p:grpSpPr>
          <a:xfrm>
            <a:off x="615872" y="249711"/>
            <a:ext cx="124879124" cy="70614100"/>
            <a:chOff x="613984" y="275182"/>
            <a:chExt cx="8701612" cy="492041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68122A4-D585-A05B-22AE-EDFAF85EE22F}"/>
                </a:ext>
              </a:extLst>
            </p:cNvPr>
            <p:cNvGrpSpPr/>
            <p:nvPr/>
          </p:nvGrpSpPr>
          <p:grpSpPr>
            <a:xfrm>
              <a:off x="613984" y="275182"/>
              <a:ext cx="1589892" cy="924708"/>
              <a:chOff x="796285" y="290844"/>
              <a:chExt cx="4243952" cy="2468353"/>
            </a:xfrm>
          </p:grpSpPr>
          <p:pic>
            <p:nvPicPr>
              <p:cNvPr id="3" name="Picture 2" descr="A black square with white dots&#10;&#10;AI-generated content may be incorrect.">
                <a:extLst>
                  <a:ext uri="{FF2B5EF4-FFF2-40B4-BE49-F238E27FC236}">
                    <a16:creationId xmlns:a16="http://schemas.microsoft.com/office/drawing/2014/main" id="{CFA47D52-B6A0-1D67-599C-EF6505027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285" y="290844"/>
                <a:ext cx="4238910" cy="246825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D2F139D-1F10-8C26-2FA0-063349865C0C}"/>
                  </a:ext>
                </a:extLst>
              </p:cNvPr>
              <p:cNvSpPr/>
              <p:nvPr/>
            </p:nvSpPr>
            <p:spPr>
              <a:xfrm>
                <a:off x="801326" y="290945"/>
                <a:ext cx="4238911" cy="2468252"/>
              </a:xfrm>
              <a:prstGeom prst="rect">
                <a:avLst/>
              </a:prstGeom>
              <a:noFill/>
              <a:ln w="12700" cap="flat">
                <a:solidFill>
                  <a:schemeClr val="accent4">
                    <a:lumMod val="40000"/>
                    <a:lumOff val="6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D694558-1730-10F2-121A-A9BDCD8B49F7}"/>
                </a:ext>
              </a:extLst>
            </p:cNvPr>
            <p:cNvSpPr/>
            <p:nvPr/>
          </p:nvSpPr>
          <p:spPr>
            <a:xfrm>
              <a:off x="615873" y="275220"/>
              <a:ext cx="8699723" cy="4920372"/>
            </a:xfrm>
            <a:prstGeom prst="rect">
              <a:avLst/>
            </a:prstGeom>
            <a:noFill/>
            <a:ln w="12700" cap="flat">
              <a:solidFill>
                <a:schemeClr val="accent4">
                  <a:lumMod val="40000"/>
                  <a:lumOff val="6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6B1E7F6-B7A0-38FE-F9AC-EFCFFF637A9F}"/>
              </a:ext>
            </a:extLst>
          </p:cNvPr>
          <p:cNvSpPr txBox="1"/>
          <p:nvPr/>
        </p:nvSpPr>
        <p:spPr>
          <a:xfrm>
            <a:off x="8559720" y="5791041"/>
            <a:ext cx="6733309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Q1 = 63 deg</a:t>
            </a:r>
            <a:r>
              <a:rPr kumimoji="0" lang="en-US" sz="6600" b="0" i="0" u="none" strike="noStrike" cap="none" spc="0" normalizeH="0" baseline="3000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(500 lenses)</a:t>
            </a:r>
            <a:endParaRPr kumimoji="0" lang="en-US" sz="6600" b="0" i="0" u="none" strike="noStrike" cap="none" spc="0" normalizeH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997BD0-9F82-E14E-E100-41DDC9AC24A0}"/>
              </a:ext>
            </a:extLst>
          </p:cNvPr>
          <p:cNvSpPr/>
          <p:nvPr/>
        </p:nvSpPr>
        <p:spPr>
          <a:xfrm>
            <a:off x="510379" y="13589891"/>
            <a:ext cx="25321421" cy="2985344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E16B4-77C2-FBD3-556A-74F7522A8C75}"/>
              </a:ext>
            </a:extLst>
          </p:cNvPr>
          <p:cNvSpPr/>
          <p:nvPr/>
        </p:nvSpPr>
        <p:spPr>
          <a:xfrm>
            <a:off x="23483061" y="-115690"/>
            <a:ext cx="2487663" cy="14973299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6512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3B0F0E-0068-7492-2AB3-CE96FFD32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3EAD8C-4AE0-DB45-80AC-27EDCF8924D5}"/>
              </a:ext>
            </a:extLst>
          </p:cNvPr>
          <p:cNvSpPr/>
          <p:nvPr/>
        </p:nvSpPr>
        <p:spPr>
          <a:xfrm>
            <a:off x="20182386" y="-1488864"/>
            <a:ext cx="4657725" cy="35433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10966-F7E0-D4B9-87A7-D0DEDA8940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02A692-579D-5958-71F9-663CD2E6A6A0}"/>
              </a:ext>
            </a:extLst>
          </p:cNvPr>
          <p:cNvSpPr txBox="1"/>
          <p:nvPr/>
        </p:nvSpPr>
        <p:spPr>
          <a:xfrm>
            <a:off x="8825345" y="6350168"/>
            <a:ext cx="6733309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DR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1 = 1900 deg</a:t>
            </a:r>
            <a:r>
              <a:rPr kumimoji="0" lang="en-US" sz="6600" b="0" i="0" u="none" strike="noStrike" cap="none" spc="0" normalizeH="0" baseline="3000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(~10,000 lenses)</a:t>
            </a:r>
            <a:endParaRPr kumimoji="0" lang="en-US" sz="6600" b="0" i="0" u="none" strike="noStrike" cap="none" spc="0" normalizeH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C8E751-C096-0B07-9127-4F54B69D4A62}"/>
              </a:ext>
            </a:extLst>
          </p:cNvPr>
          <p:cNvGrpSpPr>
            <a:grpSpLocks noChangeAspect="1"/>
          </p:cNvGrpSpPr>
          <p:nvPr/>
        </p:nvGrpSpPr>
        <p:grpSpPr>
          <a:xfrm>
            <a:off x="615873" y="275219"/>
            <a:ext cx="23399607" cy="13234303"/>
            <a:chOff x="615873" y="275220"/>
            <a:chExt cx="8699723" cy="492037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56FA015-44F8-C3A7-3436-EC9E3DFA9FC7}"/>
                </a:ext>
              </a:extLst>
            </p:cNvPr>
            <p:cNvGrpSpPr/>
            <p:nvPr/>
          </p:nvGrpSpPr>
          <p:grpSpPr>
            <a:xfrm>
              <a:off x="615873" y="275220"/>
              <a:ext cx="1588003" cy="924670"/>
              <a:chOff x="801324" y="290945"/>
              <a:chExt cx="4238910" cy="2468252"/>
            </a:xfrm>
          </p:grpSpPr>
          <p:pic>
            <p:nvPicPr>
              <p:cNvPr id="3" name="Picture 2" descr="A black square with white dots&#10;&#10;AI-generated content may be incorrect.">
                <a:extLst>
                  <a:ext uri="{FF2B5EF4-FFF2-40B4-BE49-F238E27FC236}">
                    <a16:creationId xmlns:a16="http://schemas.microsoft.com/office/drawing/2014/main" id="{8FBDD419-A47B-387A-5D1B-11A98F181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324" y="290945"/>
                <a:ext cx="4238910" cy="246825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54B98F0-2B2C-1D75-76E8-E81CB5A222BB}"/>
                  </a:ext>
                </a:extLst>
              </p:cNvPr>
              <p:cNvSpPr/>
              <p:nvPr/>
            </p:nvSpPr>
            <p:spPr>
              <a:xfrm>
                <a:off x="801324" y="290945"/>
                <a:ext cx="4238910" cy="2468252"/>
              </a:xfrm>
              <a:prstGeom prst="rect">
                <a:avLst/>
              </a:prstGeom>
              <a:noFill/>
              <a:ln w="12700" cap="flat">
                <a:solidFill>
                  <a:schemeClr val="accent4">
                    <a:lumMod val="40000"/>
                    <a:lumOff val="6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80E4D4-1B96-36FD-9A28-686161DF4892}"/>
                </a:ext>
              </a:extLst>
            </p:cNvPr>
            <p:cNvSpPr/>
            <p:nvPr/>
          </p:nvSpPr>
          <p:spPr>
            <a:xfrm>
              <a:off x="615873" y="275220"/>
              <a:ext cx="8699723" cy="4920372"/>
            </a:xfrm>
            <a:prstGeom prst="rect">
              <a:avLst/>
            </a:prstGeom>
            <a:noFill/>
            <a:ln w="12700" cap="flat">
              <a:solidFill>
                <a:schemeClr val="accent4">
                  <a:lumMod val="40000"/>
                  <a:lumOff val="6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E2D72A9-5111-6E10-DD19-E53E55AA83F6}"/>
              </a:ext>
            </a:extLst>
          </p:cNvPr>
          <p:cNvSpPr txBox="1"/>
          <p:nvPr/>
        </p:nvSpPr>
        <p:spPr>
          <a:xfrm>
            <a:off x="-615160" y="728799"/>
            <a:ext cx="673330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Q1 = 63 deg</a:t>
            </a:r>
            <a:r>
              <a:rPr kumimoji="0" lang="en-US" sz="4800" b="0" i="0" u="none" strike="noStrike" cap="none" spc="0" normalizeH="0" baseline="3000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(500 lenses)</a:t>
            </a:r>
            <a:endParaRPr kumimoji="0" lang="en-US" sz="4800" b="0" i="0" u="none" strike="noStrike" cap="none" spc="0" normalizeH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487043-B1A6-3E71-86D7-4F6F606606D7}"/>
              </a:ext>
            </a:extLst>
          </p:cNvPr>
          <p:cNvSpPr/>
          <p:nvPr/>
        </p:nvSpPr>
        <p:spPr>
          <a:xfrm>
            <a:off x="615872" y="282786"/>
            <a:ext cx="23399607" cy="13234303"/>
          </a:xfrm>
          <a:prstGeom prst="rect">
            <a:avLst/>
          </a:prstGeom>
          <a:noFill/>
          <a:ln w="12700" cap="flat">
            <a:solidFill>
              <a:schemeClr val="accent4">
                <a:lumMod val="40000"/>
                <a:lumOff val="6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306819-FCFC-4B52-EC7E-2A16ED9BBF90}"/>
              </a:ext>
            </a:extLst>
          </p:cNvPr>
          <p:cNvSpPr/>
          <p:nvPr/>
        </p:nvSpPr>
        <p:spPr>
          <a:xfrm>
            <a:off x="510379" y="13550056"/>
            <a:ext cx="25321421" cy="2985344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0CD266-48F7-4EA1-40C0-5B5A9FA4FE38}"/>
              </a:ext>
            </a:extLst>
          </p:cNvPr>
          <p:cNvSpPr/>
          <p:nvPr/>
        </p:nvSpPr>
        <p:spPr>
          <a:xfrm>
            <a:off x="24120972" y="-344290"/>
            <a:ext cx="2487663" cy="14973299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56088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E622F2-3857-A08E-942B-7D32F079B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871F22-7211-4BB5-4129-29292A6FE555}"/>
              </a:ext>
            </a:extLst>
          </p:cNvPr>
          <p:cNvSpPr/>
          <p:nvPr/>
        </p:nvSpPr>
        <p:spPr>
          <a:xfrm>
            <a:off x="20116800" y="-571500"/>
            <a:ext cx="4657725" cy="35433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BE676D-02E9-9D50-0508-26C3720A86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CEC6D1-F16A-E1C3-8603-75EDDB3ED08D}"/>
              </a:ext>
            </a:extLst>
          </p:cNvPr>
          <p:cNvSpPr txBox="1"/>
          <p:nvPr/>
        </p:nvSpPr>
        <p:spPr>
          <a:xfrm>
            <a:off x="1599079" y="1925160"/>
            <a:ext cx="6733309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DR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1 = 1900 deg</a:t>
            </a:r>
            <a:r>
              <a:rPr kumimoji="0" lang="en-US" sz="4800" b="0" i="0" u="none" strike="noStrike" cap="none" spc="0" normalizeH="0" baseline="3000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algn="ctr"/>
            <a:r>
              <a:rPr lang="en-US" sz="4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(~10,000 lenses)</a:t>
            </a:r>
            <a:endParaRPr kumimoji="0" lang="en-US" sz="4800" b="0" i="0" u="none" strike="noStrike" cap="none" spc="0" normalizeH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B7FCD1-7F7E-00E9-8CB0-C1A162128C7D}"/>
              </a:ext>
            </a:extLst>
          </p:cNvPr>
          <p:cNvGrpSpPr/>
          <p:nvPr/>
        </p:nvGrpSpPr>
        <p:grpSpPr>
          <a:xfrm>
            <a:off x="615873" y="275220"/>
            <a:ext cx="8699723" cy="4920372"/>
            <a:chOff x="615873" y="275220"/>
            <a:chExt cx="8699723" cy="492037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DB0EE2E-B220-3622-C2A4-BA89D70C8849}"/>
                </a:ext>
              </a:extLst>
            </p:cNvPr>
            <p:cNvGrpSpPr/>
            <p:nvPr/>
          </p:nvGrpSpPr>
          <p:grpSpPr>
            <a:xfrm>
              <a:off x="615873" y="275220"/>
              <a:ext cx="1588003" cy="924670"/>
              <a:chOff x="801324" y="290945"/>
              <a:chExt cx="4238910" cy="2468252"/>
            </a:xfrm>
          </p:grpSpPr>
          <p:pic>
            <p:nvPicPr>
              <p:cNvPr id="3" name="Picture 2" descr="A black square with white dots&#10;&#10;AI-generated content may be incorrect.">
                <a:extLst>
                  <a:ext uri="{FF2B5EF4-FFF2-40B4-BE49-F238E27FC236}">
                    <a16:creationId xmlns:a16="http://schemas.microsoft.com/office/drawing/2014/main" id="{DB057CD1-5746-E825-6E44-E85B27A35B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324" y="290945"/>
                <a:ext cx="4238910" cy="246825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E26B614-533D-D63B-2821-2513C05C0C03}"/>
                  </a:ext>
                </a:extLst>
              </p:cNvPr>
              <p:cNvSpPr/>
              <p:nvPr/>
            </p:nvSpPr>
            <p:spPr>
              <a:xfrm>
                <a:off x="801324" y="290945"/>
                <a:ext cx="4238910" cy="2468252"/>
              </a:xfrm>
              <a:prstGeom prst="rect">
                <a:avLst/>
              </a:prstGeom>
              <a:noFill/>
              <a:ln w="12700" cap="flat">
                <a:solidFill>
                  <a:schemeClr val="accent4">
                    <a:lumMod val="40000"/>
                    <a:lumOff val="6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303544-7E09-EF3E-139C-868B93001C28}"/>
                </a:ext>
              </a:extLst>
            </p:cNvPr>
            <p:cNvSpPr/>
            <p:nvPr/>
          </p:nvSpPr>
          <p:spPr>
            <a:xfrm>
              <a:off x="615873" y="275220"/>
              <a:ext cx="8699723" cy="4920372"/>
            </a:xfrm>
            <a:prstGeom prst="rect">
              <a:avLst/>
            </a:prstGeom>
            <a:noFill/>
            <a:ln w="12700" cap="flat">
              <a:solidFill>
                <a:schemeClr val="accent4">
                  <a:lumMod val="40000"/>
                  <a:lumOff val="6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02CB13C-7373-3B08-F973-B366FC5AB888}"/>
              </a:ext>
            </a:extLst>
          </p:cNvPr>
          <p:cNvSpPr/>
          <p:nvPr/>
        </p:nvSpPr>
        <p:spPr>
          <a:xfrm>
            <a:off x="615873" y="275220"/>
            <a:ext cx="23593205" cy="13165560"/>
          </a:xfrm>
          <a:prstGeom prst="rect">
            <a:avLst/>
          </a:prstGeom>
          <a:noFill/>
          <a:ln w="12700" cap="flat">
            <a:solidFill>
              <a:schemeClr val="accent4">
                <a:lumMod val="40000"/>
                <a:lumOff val="6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1D58E1-2CC5-977C-FD4D-AA93B23CB3D2}"/>
              </a:ext>
            </a:extLst>
          </p:cNvPr>
          <p:cNvSpPr txBox="1"/>
          <p:nvPr/>
        </p:nvSpPr>
        <p:spPr>
          <a:xfrm>
            <a:off x="6503588" y="6555769"/>
            <a:ext cx="13613212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Euclid Wide Survey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= 14000 deg</a:t>
            </a:r>
            <a:r>
              <a:rPr kumimoji="0" lang="en-US" sz="6600" b="0" i="0" u="none" strike="noStrike" cap="none" spc="0" normalizeH="0" baseline="3000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algn="ctr"/>
            <a:r>
              <a:rPr lang="en-US" sz="6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(~100,000 lenses)</a:t>
            </a:r>
            <a:endParaRPr kumimoji="0" lang="en-US" sz="6600" b="0" i="0" u="none" strike="noStrike" cap="none" spc="0" normalizeH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600" b="0" i="0" u="none" strike="noStrike" cap="none" spc="0" normalizeH="0" baseline="3000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077D45-AD6B-68B5-7C63-BBA893CC61BB}"/>
              </a:ext>
            </a:extLst>
          </p:cNvPr>
          <p:cNvSpPr txBox="1"/>
          <p:nvPr/>
        </p:nvSpPr>
        <p:spPr>
          <a:xfrm>
            <a:off x="440973" y="379559"/>
            <a:ext cx="191945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Q1 = 63 deg</a:t>
            </a:r>
            <a:r>
              <a:rPr kumimoji="0" lang="en-US" sz="2000" b="0" i="0" u="none" strike="noStrike" cap="none" spc="0" normalizeH="0" baseline="3000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(500 lenses)</a:t>
            </a:r>
            <a:endParaRPr kumimoji="0" lang="en-US" sz="2000" b="0" i="0" u="none" strike="noStrike" cap="none" spc="0" normalizeH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8484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76223-76C2-29BC-E965-DC3F7F13A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B8EDC50-0CE9-1FAD-BF46-9C41DEFFA738}"/>
              </a:ext>
            </a:extLst>
          </p:cNvPr>
          <p:cNvSpPr/>
          <p:nvPr/>
        </p:nvSpPr>
        <p:spPr>
          <a:xfrm>
            <a:off x="662973" y="7841554"/>
            <a:ext cx="23433881" cy="16878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A1A215-F073-0760-B450-C0CA3E3FB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19202908" cy="14331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Scaling up by area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81E17-1697-44A3-88E0-EA3F49ECF3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771A8-5572-6946-6D18-A1AEAC5434B9}"/>
              </a:ext>
            </a:extLst>
          </p:cNvPr>
          <p:cNvSpPr txBox="1"/>
          <p:nvPr/>
        </p:nvSpPr>
        <p:spPr>
          <a:xfrm>
            <a:off x="815649" y="3215047"/>
            <a:ext cx="6165669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Q1 </a:t>
            </a:r>
          </a:p>
          <a:p>
            <a:pPr marL="685800" marR="0" indent="-68580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Area: 60 deg</a:t>
            </a:r>
            <a:r>
              <a:rPr kumimoji="0" lang="en-US" sz="5400" b="0" i="0" u="none" strike="noStrike" cap="none" spc="0" normalizeH="0" baseline="3000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marL="685800" marR="0" indent="-68580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Lenses found: 500</a:t>
            </a:r>
          </a:p>
          <a:p>
            <a:pPr marR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R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(March 202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5)     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289FF-F2DD-21F8-D4DA-DAB0782DBEA8}"/>
              </a:ext>
            </a:extLst>
          </p:cNvPr>
          <p:cNvSpPr txBox="1"/>
          <p:nvPr/>
        </p:nvSpPr>
        <p:spPr>
          <a:xfrm>
            <a:off x="8974695" y="3332904"/>
            <a:ext cx="6165669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b="1" dirty="0">
                <a:solidFill>
                  <a:schemeClr val="bg2">
                    <a:lumMod val="50000"/>
                  </a:schemeClr>
                </a:solidFill>
              </a:rPr>
              <a:t>DR</a:t>
            </a: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1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Area: 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1900</a:t>
            </a: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deg</a:t>
            </a:r>
            <a:r>
              <a:rPr kumimoji="0" lang="en-US" sz="5400" b="0" i="0" u="none" strike="noStrike" cap="none" spc="0" normalizeH="0" baseline="3000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Total lenses expected: 15 000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R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(October 2026)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CC06B-D9DE-62A3-60BA-333B15E5311F}"/>
              </a:ext>
            </a:extLst>
          </p:cNvPr>
          <p:cNvSpPr txBox="1"/>
          <p:nvPr/>
        </p:nvSpPr>
        <p:spPr>
          <a:xfrm>
            <a:off x="17408019" y="3365266"/>
            <a:ext cx="6841511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Full survey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Area: 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14 000</a:t>
            </a: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deg</a:t>
            </a:r>
            <a:r>
              <a:rPr kumimoji="0" lang="en-US" sz="5400" b="0" i="0" u="none" strike="noStrike" cap="none" spc="0" normalizeH="0" baseline="3000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Total lenses expected: 110 000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R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(~2031)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8276E2F-56A9-D02E-C3A5-F6AE8F7F3369}"/>
              </a:ext>
            </a:extLst>
          </p:cNvPr>
          <p:cNvSpPr/>
          <p:nvPr/>
        </p:nvSpPr>
        <p:spPr>
          <a:xfrm>
            <a:off x="6422199" y="5330937"/>
            <a:ext cx="2272937" cy="70539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BF74E21-2A6D-F95F-4378-1F4C084D21C0}"/>
              </a:ext>
            </a:extLst>
          </p:cNvPr>
          <p:cNvSpPr/>
          <p:nvPr/>
        </p:nvSpPr>
        <p:spPr>
          <a:xfrm>
            <a:off x="15305826" y="5330936"/>
            <a:ext cx="1827915" cy="70539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47BCA3-252D-B95F-2B36-98D439CE220F}"/>
              </a:ext>
            </a:extLst>
          </p:cNvPr>
          <p:cNvSpPr txBox="1"/>
          <p:nvPr/>
        </p:nvSpPr>
        <p:spPr>
          <a:xfrm>
            <a:off x="1152111" y="9315106"/>
            <a:ext cx="6165669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Visually inspecting 10% = 100k images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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263DA-AEB8-25AA-C6E5-DEFF6F215981}"/>
              </a:ext>
            </a:extLst>
          </p:cNvPr>
          <p:cNvSpPr txBox="1"/>
          <p:nvPr/>
        </p:nvSpPr>
        <p:spPr>
          <a:xfrm>
            <a:off x="9295560" y="9383734"/>
            <a:ext cx="6165669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Visually inspecting 10% = 3m images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Wingdings" pitchFamily="2" charset="2"/>
              </a:rPr>
              <a:t>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C7815D-2A18-011F-9ECA-F441D40EDD4B}"/>
              </a:ext>
            </a:extLst>
          </p:cNvPr>
          <p:cNvSpPr txBox="1"/>
          <p:nvPr/>
        </p:nvSpPr>
        <p:spPr>
          <a:xfrm>
            <a:off x="17439009" y="9348102"/>
            <a:ext cx="6165669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Visually inspecting 10% = 20m images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rgbClr val="C00000"/>
                </a:solidFill>
                <a:sym typeface="Wingdings" pitchFamily="2" charset="2"/>
              </a:rPr>
              <a:t>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346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022A2-E703-50F4-ECBC-D1D312D2A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uble Brace 13">
            <a:extLst>
              <a:ext uri="{FF2B5EF4-FFF2-40B4-BE49-F238E27FC236}">
                <a16:creationId xmlns:a16="http://schemas.microsoft.com/office/drawing/2014/main" id="{F3C70192-E1B7-D335-8A79-2DA28936FA2D}"/>
              </a:ext>
            </a:extLst>
          </p:cNvPr>
          <p:cNvSpPr/>
          <p:nvPr/>
        </p:nvSpPr>
        <p:spPr>
          <a:xfrm rot="16200000">
            <a:off x="10442304" y="-1404887"/>
            <a:ext cx="4353840" cy="22689205"/>
          </a:xfrm>
          <a:prstGeom prst="bracePair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423197-EFE7-6883-0661-E5A6C4774D0E}"/>
              </a:ext>
            </a:extLst>
          </p:cNvPr>
          <p:cNvSpPr/>
          <p:nvPr/>
        </p:nvSpPr>
        <p:spPr>
          <a:xfrm>
            <a:off x="662973" y="7841554"/>
            <a:ext cx="23433881" cy="16878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EDB80-C8B6-97A6-1809-887CF0CA5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19202908" cy="14331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Scaling up by area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CDC8C-D847-D241-86F2-4635169D789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193E8-716D-3B6E-48FA-1B3C0FAAFB11}"/>
              </a:ext>
            </a:extLst>
          </p:cNvPr>
          <p:cNvSpPr txBox="1"/>
          <p:nvPr/>
        </p:nvSpPr>
        <p:spPr>
          <a:xfrm>
            <a:off x="815649" y="3215047"/>
            <a:ext cx="6165669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Q1 </a:t>
            </a:r>
          </a:p>
          <a:p>
            <a:pPr marL="685800" marR="0" indent="-68580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Area: 60 deg</a:t>
            </a:r>
            <a:r>
              <a:rPr kumimoji="0" lang="en-US" sz="5400" b="0" i="0" u="none" strike="noStrike" cap="none" spc="0" normalizeH="0" baseline="3000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marL="685800" marR="0" indent="-68580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Lenses found: 500</a:t>
            </a:r>
          </a:p>
          <a:p>
            <a:pPr marR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R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(March 202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5)     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F503C-AF36-5E1E-72D7-CB8D59B946B5}"/>
              </a:ext>
            </a:extLst>
          </p:cNvPr>
          <p:cNvSpPr txBox="1"/>
          <p:nvPr/>
        </p:nvSpPr>
        <p:spPr>
          <a:xfrm>
            <a:off x="8974695" y="3332904"/>
            <a:ext cx="6165669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b="1" dirty="0">
                <a:solidFill>
                  <a:schemeClr val="bg2">
                    <a:lumMod val="50000"/>
                  </a:schemeClr>
                </a:solidFill>
              </a:rPr>
              <a:t>DR</a:t>
            </a: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1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Area: 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1900</a:t>
            </a: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deg</a:t>
            </a:r>
            <a:r>
              <a:rPr kumimoji="0" lang="en-US" sz="5400" b="0" i="0" u="none" strike="noStrike" cap="none" spc="0" normalizeH="0" baseline="3000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Total lenses expected: 15 000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R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(October 2026)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033065-10E0-5123-A94F-8800FE57F68C}"/>
              </a:ext>
            </a:extLst>
          </p:cNvPr>
          <p:cNvSpPr txBox="1"/>
          <p:nvPr/>
        </p:nvSpPr>
        <p:spPr>
          <a:xfrm>
            <a:off x="17408019" y="3365266"/>
            <a:ext cx="6841511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Full survey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Area: 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14 000</a:t>
            </a: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deg</a:t>
            </a:r>
            <a:r>
              <a:rPr kumimoji="0" lang="en-US" sz="5400" b="0" i="0" u="none" strike="noStrike" cap="none" spc="0" normalizeH="0" baseline="3000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Total lenses expected: 110 000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R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(~2031)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BBC0962-87B8-3CE3-64EC-149B69B731F6}"/>
              </a:ext>
            </a:extLst>
          </p:cNvPr>
          <p:cNvSpPr/>
          <p:nvPr/>
        </p:nvSpPr>
        <p:spPr>
          <a:xfrm>
            <a:off x="6422199" y="5330937"/>
            <a:ext cx="2272937" cy="70539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4710EFD-C956-C38B-A746-9096F8A35164}"/>
              </a:ext>
            </a:extLst>
          </p:cNvPr>
          <p:cNvSpPr/>
          <p:nvPr/>
        </p:nvSpPr>
        <p:spPr>
          <a:xfrm>
            <a:off x="15305826" y="5330936"/>
            <a:ext cx="1827915" cy="70539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29D07-36A6-0658-38C0-BA8D6A0B4C9C}"/>
              </a:ext>
            </a:extLst>
          </p:cNvPr>
          <p:cNvSpPr txBox="1"/>
          <p:nvPr/>
        </p:nvSpPr>
        <p:spPr>
          <a:xfrm>
            <a:off x="1152111" y="9315106"/>
            <a:ext cx="6165669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Visually inspecting 10% = 100k images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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73FF27-124A-CE7C-4FEB-09DCB9CBF1E0}"/>
              </a:ext>
            </a:extLst>
          </p:cNvPr>
          <p:cNvSpPr txBox="1"/>
          <p:nvPr/>
        </p:nvSpPr>
        <p:spPr>
          <a:xfrm>
            <a:off x="9295560" y="9383734"/>
            <a:ext cx="6165669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Visually inspecting 10% = 3m images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Wingdings" pitchFamily="2" charset="2"/>
              </a:rPr>
              <a:t>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30E5E7-9A2F-126B-F24D-DE1FAFF2B6E5}"/>
              </a:ext>
            </a:extLst>
          </p:cNvPr>
          <p:cNvSpPr txBox="1"/>
          <p:nvPr/>
        </p:nvSpPr>
        <p:spPr>
          <a:xfrm>
            <a:off x="17439009" y="9348102"/>
            <a:ext cx="6165669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Visually inspecting 10% = 20m images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rgbClr val="C00000"/>
                </a:solidFill>
                <a:sym typeface="Wingdings" pitchFamily="2" charset="2"/>
              </a:rPr>
              <a:t>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318545-A323-2200-F219-0B3E3652434E}"/>
              </a:ext>
            </a:extLst>
          </p:cNvPr>
          <p:cNvSpPr txBox="1"/>
          <p:nvPr/>
        </p:nvSpPr>
        <p:spPr>
          <a:xfrm>
            <a:off x="4220250" y="11342655"/>
            <a:ext cx="1765111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5400" b="1" dirty="0">
              <a:solidFill>
                <a:srgbClr val="000000"/>
              </a:solidFill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Need to compensate with ML improvement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0426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D8518-4A53-AB30-151C-BB8931FDE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FCB2B-9995-7254-EB68-94C2C67C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19202908" cy="14331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Euclid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45DD9-519D-5155-60D2-EEA1AA49A3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9CDAD3-D0B3-E66A-4BCC-B3CD6A8534B2}"/>
              </a:ext>
            </a:extLst>
          </p:cNvPr>
          <p:cNvSpPr txBox="1">
            <a:spLocks/>
          </p:cNvSpPr>
          <p:nvPr/>
        </p:nvSpPr>
        <p:spPr>
          <a:xfrm>
            <a:off x="853482" y="3616243"/>
            <a:ext cx="5676010" cy="8679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359A1"/>
              </a:buClr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survey area: ~14,000 deg</a:t>
            </a:r>
            <a:r>
              <a:rPr lang="en-US" sz="48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359A1"/>
              </a:buClr>
            </a:pP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359A1"/>
              </a:buClr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0.16” resolution</a:t>
            </a:r>
          </a:p>
          <a:p>
            <a:pPr marL="0" indent="0">
              <a:buClr>
                <a:srgbClr val="4359A1"/>
              </a:buClr>
              <a:buNone/>
            </a:pPr>
            <a:endParaRPr lang="en-US" sz="4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359A1"/>
              </a:buClr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Forecasted &gt;100,000 strong lenses</a:t>
            </a:r>
          </a:p>
          <a:p>
            <a:pPr marL="0" indent="0">
              <a:buClr>
                <a:srgbClr val="4359A1"/>
              </a:buClr>
              <a:buNone/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(Collett 2015)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-up of a space ship&#10;&#10;AI-generated content may be incorrect.">
            <a:extLst>
              <a:ext uri="{FF2B5EF4-FFF2-40B4-BE49-F238E27FC236}">
                <a16:creationId xmlns:a16="http://schemas.microsoft.com/office/drawing/2014/main" id="{F8EDF284-0046-F305-2B51-B8CE3113F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18" b="89915" l="4435" r="95149">
                        <a14:foregroundMark x1="11518" y1="37358" x2="4464" y2="37358"/>
                        <a14:foregroundMark x1="41220" y1="10843" x2="55357" y2="6345"/>
                        <a14:foregroundMark x1="55357" y1="6345" x2="61339" y2="7718"/>
                        <a14:foregroundMark x1="61339" y1="7718" x2="62381" y2="8617"/>
                        <a14:foregroundMark x1="30893" y1="57576" x2="48929" y2="63920"/>
                        <a14:foregroundMark x1="48929" y1="63920" x2="68333" y2="60938"/>
                        <a14:foregroundMark x1="68333" y1="60938" x2="71845" y2="58617"/>
                        <a14:foregroundMark x1="71845" y1="58617" x2="79226" y2="45170"/>
                        <a14:foregroundMark x1="79226" y1="45170" x2="91429" y2="36837"/>
                        <a14:foregroundMark x1="91429" y1="36837" x2="91607" y2="36837"/>
                        <a14:foregroundMark x1="93036" y1="36837" x2="95149" y2="39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6" t="4141" r="3279" b="21794"/>
          <a:stretch/>
        </p:blipFill>
        <p:spPr>
          <a:xfrm>
            <a:off x="6529492" y="2506133"/>
            <a:ext cx="17719040" cy="8839200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9FFA953-24FE-7565-29A0-62D1ECD5AA01}"/>
              </a:ext>
            </a:extLst>
          </p:cNvPr>
          <p:cNvGrpSpPr/>
          <p:nvPr/>
        </p:nvGrpSpPr>
        <p:grpSpPr>
          <a:xfrm>
            <a:off x="7917366" y="11389411"/>
            <a:ext cx="16256200" cy="1425890"/>
            <a:chOff x="7783551" y="11210610"/>
            <a:chExt cx="16256200" cy="1425890"/>
          </a:xfrm>
        </p:grpSpPr>
        <p:pic>
          <p:nvPicPr>
            <p:cNvPr id="6" name="Picture 5" descr="A close-up of a space ship&#10;&#10;AI-generated content may be incorrect.">
              <a:extLst>
                <a:ext uri="{FF2B5EF4-FFF2-40B4-BE49-F238E27FC236}">
                  <a16:creationId xmlns:a16="http://schemas.microsoft.com/office/drawing/2014/main" id="{A93E221E-5970-39D9-9A21-5E5930731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6" t="88175" r="26797" b="4935"/>
            <a:stretch/>
          </p:blipFill>
          <p:spPr>
            <a:xfrm>
              <a:off x="7783551" y="11597267"/>
              <a:ext cx="16256200" cy="1039233"/>
            </a:xfrm>
            <a:prstGeom prst="rect">
              <a:avLst/>
            </a:prstGeom>
          </p:spPr>
        </p:pic>
        <p:pic>
          <p:nvPicPr>
            <p:cNvPr id="9" name="Picture 8" descr="A close-up of a space ship&#10;&#10;AI-generated content may be incorrect.">
              <a:extLst>
                <a:ext uri="{FF2B5EF4-FFF2-40B4-BE49-F238E27FC236}">
                  <a16:creationId xmlns:a16="http://schemas.microsoft.com/office/drawing/2014/main" id="{C5305F13-E4F6-B60E-50D4-8A33F8BB5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08" t="95722" r="3164" b="1715"/>
            <a:stretch/>
          </p:blipFill>
          <p:spPr>
            <a:xfrm>
              <a:off x="17817370" y="11210610"/>
              <a:ext cx="6222381" cy="386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06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C8CF0-7F89-D3BA-F451-34A947A6F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7069-41F1-7247-4D12-3D1EA9EEF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73" y="684303"/>
            <a:ext cx="19202908" cy="14331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simulation/real data gap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BB177-C706-8D9B-9514-0B6753DA449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pic>
        <p:nvPicPr>
          <p:cNvPr id="5" name="Picture 4" descr="A graph of a curve&#10;&#10;AI-generated content may be incorrect.">
            <a:extLst>
              <a:ext uri="{FF2B5EF4-FFF2-40B4-BE49-F238E27FC236}">
                <a16:creationId xmlns:a16="http://schemas.microsoft.com/office/drawing/2014/main" id="{86BB27A8-75C1-16FA-ADF1-07AC19F3C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14" y="1998195"/>
            <a:ext cx="14607886" cy="11598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FB60C-05C9-EA0A-B2B0-59ABE25A11F6}"/>
              </a:ext>
            </a:extLst>
          </p:cNvPr>
          <p:cNvSpPr txBox="1"/>
          <p:nvPr/>
        </p:nvSpPr>
        <p:spPr>
          <a:xfrm>
            <a:off x="16584446" y="3767231"/>
            <a:ext cx="7362227" cy="6935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dirty="0">
                <a:solidFill>
                  <a:srgbClr val="000000"/>
                </a:solidFill>
              </a:rPr>
              <a:t>Significant discrepancy between performance </a:t>
            </a: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5400" dirty="0">
              <a:solidFill>
                <a:srgbClr val="000000"/>
              </a:solidFill>
            </a:endParaRPr>
          </a:p>
          <a:p>
            <a:pPr marL="685800" marR="0" indent="-6858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Scope for significant ML improvement with real lenses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025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CAC0-A3CA-6D6F-1E50-490A16E69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553027"/>
            <a:ext cx="20103505" cy="1433163"/>
          </a:xfrm>
        </p:spPr>
        <p:txBody>
          <a:bodyPr/>
          <a:lstStyle/>
          <a:p>
            <a:r>
              <a:rPr lang="en-US" dirty="0"/>
              <a:t>Adding Q1 lenses to ML training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D47A14-6EAC-786D-7123-920E9A6DCE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23766-FA86-AF08-82B1-5DF67CA26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2" t="898" r="24952" b="-898"/>
          <a:stretch/>
        </p:blipFill>
        <p:spPr>
          <a:xfrm>
            <a:off x="846452" y="2199876"/>
            <a:ext cx="10739412" cy="88094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08A86A-012F-F698-0D5E-E63B26057EE4}"/>
              </a:ext>
            </a:extLst>
          </p:cNvPr>
          <p:cNvSpPr txBox="1"/>
          <p:nvPr/>
        </p:nvSpPr>
        <p:spPr>
          <a:xfrm>
            <a:off x="1999477" y="11223060"/>
            <a:ext cx="2187414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marR="0" indent="-685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Wingdings" pitchFamily="2" charset="2"/>
              <a:buChar char="Ø"/>
              <a:tabLst/>
            </a:pPr>
            <a:r>
              <a:rPr kumimoji="0" lang="en-US" sz="4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Adding real lenses/non-lenses leads to significant improvement</a:t>
            </a:r>
            <a:endParaRPr lang="en-US" sz="4800" dirty="0">
              <a:solidFill>
                <a:srgbClr val="000000"/>
              </a:solidFill>
            </a:endParaRPr>
          </a:p>
          <a:p>
            <a:pPr marL="685800" marR="0" indent="-685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Wingdings" pitchFamily="2" charset="2"/>
              <a:buChar char="Ø"/>
              <a:tabLst/>
            </a:pPr>
            <a:r>
              <a:rPr lang="en-US" sz="4800" dirty="0">
                <a:solidFill>
                  <a:srgbClr val="000000"/>
                </a:solidFill>
              </a:rPr>
              <a:t>Potential further improvement as we find more lenses </a:t>
            </a:r>
          </a:p>
          <a:p>
            <a:pPr marL="685800" marR="0" indent="-685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Wingdings" pitchFamily="2" charset="2"/>
              <a:buChar char="Ø"/>
              <a:tabLst/>
            </a:pPr>
            <a:r>
              <a:rPr kumimoji="0" lang="en-US" sz="4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Expecting to discover the large majority of Euclid lenses</a:t>
            </a:r>
            <a:endParaRPr kumimoji="0" lang="en-U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87A129-B2D0-F743-AF19-286BB7324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4"/>
          <a:stretch/>
        </p:blipFill>
        <p:spPr>
          <a:xfrm>
            <a:off x="13134209" y="2199876"/>
            <a:ext cx="10739412" cy="88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4078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22254-EF1D-D5A4-D2CD-BB1DD11CB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the solar eclipse&#10;&#10;AI-generated content may be incorrect.">
            <a:extLst>
              <a:ext uri="{FF2B5EF4-FFF2-40B4-BE49-F238E27FC236}">
                <a16:creationId xmlns:a16="http://schemas.microsoft.com/office/drawing/2014/main" id="{E6BFB8E7-38ED-F3D2-74C1-7503FEE57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740" y="379496"/>
            <a:ext cx="17250989" cy="1295700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7618A-BC71-2F34-2EC6-33B945521E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</p:spTree>
    <p:extLst>
      <p:ext uri="{BB962C8B-B14F-4D97-AF65-F5344CB8AC3E}">
        <p14:creationId xmlns:p14="http://schemas.microsoft.com/office/powerpoint/2010/main" val="281567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D049A-0C0C-726D-6FF5-7AF49B0AB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the solar eclipse&#10;&#10;AI-generated content may be incorrect.">
            <a:extLst>
              <a:ext uri="{FF2B5EF4-FFF2-40B4-BE49-F238E27FC236}">
                <a16:creationId xmlns:a16="http://schemas.microsoft.com/office/drawing/2014/main" id="{EE9E2309-C5A3-14FD-472E-EA5513260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044" y="1906286"/>
            <a:ext cx="14007956" cy="1052120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4E51A-C7C1-8367-5DF4-D100295F55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EAS Meeting, 27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6802318-2F9E-D655-1358-67D2B7761403}"/>
              </a:ext>
            </a:extLst>
          </p:cNvPr>
          <p:cNvSpPr txBox="1">
            <a:spLocks/>
          </p:cNvSpPr>
          <p:nvPr/>
        </p:nvSpPr>
        <p:spPr>
          <a:xfrm>
            <a:off x="721887" y="12013913"/>
            <a:ext cx="13021386" cy="1551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4359A1"/>
              </a:buClr>
              <a:buNone/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lenses and modelling results publicly available: </a:t>
            </a:r>
            <a:r>
              <a:rPr lang="en-US" sz="4000" i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4000" i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/10.5281/zenodo.15003116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AC1995D3-5CA1-661C-BF6E-CFE19957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87" y="813811"/>
            <a:ext cx="20103505" cy="14331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F4A109-4084-9C74-4D34-BD84198D45AC}"/>
              </a:ext>
            </a:extLst>
          </p:cNvPr>
          <p:cNvSpPr txBox="1">
            <a:spLocks/>
          </p:cNvSpPr>
          <p:nvPr/>
        </p:nvSpPr>
        <p:spPr>
          <a:xfrm>
            <a:off x="616133" y="2959579"/>
            <a:ext cx="9654157" cy="7378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359A1"/>
              </a:buClr>
              <a:buNone/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Papers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i="1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4359A1"/>
              </a:buClr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Overview and Catalogue, M. Walmsley et. al. 2025</a:t>
            </a:r>
          </a:p>
          <a:p>
            <a:pPr marL="457200" lvl="1" indent="0">
              <a:buClr>
                <a:srgbClr val="4359A1"/>
              </a:buClr>
              <a:buNone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(arXiv:2503.15324)</a:t>
            </a:r>
          </a:p>
          <a:p>
            <a:pPr lvl="1">
              <a:buClr>
                <a:srgbClr val="4359A1"/>
              </a:buClr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Early Strong Lens Candidates from Visual Inspection, K. Rojas et. al. 2025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(arXiv:2503.15325)</a:t>
            </a:r>
          </a:p>
          <a:p>
            <a:pPr lvl="1">
              <a:buClr>
                <a:srgbClr val="4359A1"/>
              </a:buClr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Finding Lenses with Machine Learning, N. Lines et. al. 2025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(arXiv:2503.15326)</a:t>
            </a:r>
          </a:p>
          <a:p>
            <a:pPr lvl="1">
              <a:buClr>
                <a:srgbClr val="4359A1"/>
              </a:buClr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Double Source Plane Lens Candidates, Li et. al. 2025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(arXiv:2503.15327)</a:t>
            </a:r>
          </a:p>
          <a:p>
            <a:pPr lvl="1">
              <a:buClr>
                <a:srgbClr val="4359A1"/>
              </a:buClr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E: Ensemble Classification of Strong Gravitational Lenses, Holloway et. al. 2025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(arXiv:2503.15328)</a:t>
            </a:r>
          </a:p>
          <a:p>
            <a:pPr marL="0" indent="0">
              <a:buClr>
                <a:srgbClr val="4359A1"/>
              </a:buClr>
              <a:buNone/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4359A1"/>
              </a:buClr>
              <a:buNone/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8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7EDF6-5560-D96A-C4EB-F38C8850B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AC34C-EBB6-A3C5-93E3-21C5D3186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F0EC4-2865-E0F6-4F7F-BF81B757A6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E1075-6201-3286-C902-3A8CF88F33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19342" y="13186875"/>
            <a:ext cx="7535093" cy="471924"/>
          </a:xfrm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5159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B2A6F-15A3-0F40-58DA-A155DAF99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ED6DC-B011-0428-E21D-37C2EA99013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C42F844-98C1-2AD1-74AE-936FE572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19202908" cy="14331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PyAutoLens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modelling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599DAC-AB6B-B9E5-A20F-2AB31ADDD9CE}"/>
              </a:ext>
            </a:extLst>
          </p:cNvPr>
          <p:cNvSpPr txBox="1">
            <a:spLocks/>
          </p:cNvSpPr>
          <p:nvPr/>
        </p:nvSpPr>
        <p:spPr>
          <a:xfrm>
            <a:off x="1037358" y="3577772"/>
            <a:ext cx="6073604" cy="8442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359A1"/>
              </a:buClr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Successful fit, likely lens: 315/374</a:t>
            </a:r>
          </a:p>
          <a:p>
            <a:pPr>
              <a:buClr>
                <a:srgbClr val="4359A1"/>
              </a:buClr>
            </a:pPr>
            <a:endParaRPr lang="en-US" sz="4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359A1"/>
              </a:buClr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Successful fit, unlikely lens: 59/374</a:t>
            </a:r>
          </a:p>
          <a:p>
            <a:pPr>
              <a:buClr>
                <a:srgbClr val="4359A1"/>
              </a:buClr>
            </a:pPr>
            <a:endParaRPr lang="en-US" sz="4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359A1"/>
              </a:buClr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Unsuccessful fit, likely lens: 80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72A78D-B9FC-8DDC-2AA9-02DE313CA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492" y="3645810"/>
            <a:ext cx="16853040" cy="8137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6847FD-FDB9-88FD-286C-4C648A7C6E5A}"/>
              </a:ext>
            </a:extLst>
          </p:cNvPr>
          <p:cNvSpPr txBox="1"/>
          <p:nvPr/>
        </p:nvSpPr>
        <p:spPr>
          <a:xfrm>
            <a:off x="19525129" y="12773630"/>
            <a:ext cx="48588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36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Walmsley</a:t>
            </a: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et al. (2025)</a:t>
            </a:r>
          </a:p>
        </p:txBody>
      </p:sp>
    </p:spTree>
    <p:extLst>
      <p:ext uri="{BB962C8B-B14F-4D97-AF65-F5344CB8AC3E}">
        <p14:creationId xmlns:p14="http://schemas.microsoft.com/office/powerpoint/2010/main" val="246185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32E34-208E-D250-A479-49C84F041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44CE18-BE05-7D2C-6F9A-74F9D74A88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00E9ED8-0CFD-78CC-BB83-0FC27B816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620" y="355449"/>
            <a:ext cx="19202908" cy="14331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 new double-source plane lenses</a:t>
            </a:r>
          </a:p>
        </p:txBody>
      </p:sp>
      <p:pic>
        <p:nvPicPr>
          <p:cNvPr id="3" name="Picture 2" descr="A galaxy in space with white text&#10;&#10;AI-generated content may be incorrect.">
            <a:extLst>
              <a:ext uri="{FF2B5EF4-FFF2-40B4-BE49-F238E27FC236}">
                <a16:creationId xmlns:a16="http://schemas.microsoft.com/office/drawing/2014/main" id="{2AD60B89-7948-8741-90E4-371E6054F8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3349" r="10112" b="16877"/>
          <a:stretch/>
        </p:blipFill>
        <p:spPr>
          <a:xfrm>
            <a:off x="841281" y="2057949"/>
            <a:ext cx="2796657" cy="2796657"/>
          </a:xfrm>
          <a:prstGeom prst="rect">
            <a:avLst/>
          </a:prstGeom>
        </p:spPr>
      </p:pic>
      <p:pic>
        <p:nvPicPr>
          <p:cNvPr id="6" name="Picture 5" descr="A galaxy in space with a light in the center&#10;&#10;AI-generated content may be incorrect.">
            <a:extLst>
              <a:ext uri="{FF2B5EF4-FFF2-40B4-BE49-F238E27FC236}">
                <a16:creationId xmlns:a16="http://schemas.microsoft.com/office/drawing/2014/main" id="{1CEA7259-4796-2F88-2187-D4BB5B1F7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3884" r="13567" b="23250"/>
          <a:stretch/>
        </p:blipFill>
        <p:spPr>
          <a:xfrm>
            <a:off x="841281" y="4959110"/>
            <a:ext cx="2796657" cy="2796657"/>
          </a:xfrm>
          <a:prstGeom prst="rect">
            <a:avLst/>
          </a:prstGeom>
        </p:spPr>
      </p:pic>
      <p:pic>
        <p:nvPicPr>
          <p:cNvPr id="8" name="Picture 7" descr="A group of stars in space&#10;&#10;AI-generated content may be incorrect.">
            <a:extLst>
              <a:ext uri="{FF2B5EF4-FFF2-40B4-BE49-F238E27FC236}">
                <a16:creationId xmlns:a16="http://schemas.microsoft.com/office/drawing/2014/main" id="{EEB9697C-8D4B-232A-DE97-805551867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3517" r="12815" b="20914"/>
          <a:stretch/>
        </p:blipFill>
        <p:spPr>
          <a:xfrm>
            <a:off x="841281" y="7860271"/>
            <a:ext cx="2796657" cy="2796657"/>
          </a:xfrm>
          <a:prstGeom prst="rect">
            <a:avLst/>
          </a:prstGeom>
        </p:spPr>
      </p:pic>
      <p:pic>
        <p:nvPicPr>
          <p:cNvPr id="10" name="Picture 9" descr="A galaxy in space with white text&#10;&#10;AI-generated content may be incorrect.">
            <a:extLst>
              <a:ext uri="{FF2B5EF4-FFF2-40B4-BE49-F238E27FC236}">
                <a16:creationId xmlns:a16="http://schemas.microsoft.com/office/drawing/2014/main" id="{FF5EEE10-B825-8E6C-EDAD-D51F885D0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 t="4900" r="8077" b="7992"/>
          <a:stretch/>
        </p:blipFill>
        <p:spPr>
          <a:xfrm>
            <a:off x="841280" y="10735306"/>
            <a:ext cx="2796657" cy="2796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5AEB5A-45FE-8AC3-5EC9-329FA6EB60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701" b="53472"/>
          <a:stretch/>
        </p:blipFill>
        <p:spPr>
          <a:xfrm>
            <a:off x="20727434" y="1792879"/>
            <a:ext cx="3328488" cy="3066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9F94B0-077B-ECBC-480E-B5E7E6C13E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29" t="49973" r="70641" b="5041"/>
          <a:stretch/>
        </p:blipFill>
        <p:spPr>
          <a:xfrm>
            <a:off x="8303606" y="1788612"/>
            <a:ext cx="2764245" cy="3041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DDF8BB-D64E-DBA0-D621-10514D5814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29" r="69713" b="53472"/>
          <a:stretch/>
        </p:blipFill>
        <p:spPr>
          <a:xfrm>
            <a:off x="5198907" y="1669172"/>
            <a:ext cx="2924303" cy="3206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93F211-3C5D-BEAD-0A18-08A098702B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821" r="37721" b="53472"/>
          <a:stretch/>
        </p:blipFill>
        <p:spPr>
          <a:xfrm>
            <a:off x="11394958" y="1722435"/>
            <a:ext cx="2881624" cy="3159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ABDD93-FBD3-9367-2FC8-07BE5686FA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712" t="50078" r="37758" b="4936"/>
          <a:stretch/>
        </p:blipFill>
        <p:spPr>
          <a:xfrm>
            <a:off x="14590448" y="1770048"/>
            <a:ext cx="2796657" cy="3077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596E66-0B52-3EF2-CA7C-95472CF991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0636" t="50703" r="4834" b="4311"/>
          <a:stretch/>
        </p:blipFill>
        <p:spPr>
          <a:xfrm>
            <a:off x="17746691" y="1832098"/>
            <a:ext cx="2796657" cy="3077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ED5444-4128-78B3-D0E1-C2D99E62A0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58" t="4235" r="70590" b="53514"/>
          <a:stretch/>
        </p:blipFill>
        <p:spPr>
          <a:xfrm>
            <a:off x="5212252" y="5063613"/>
            <a:ext cx="2796658" cy="2796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41CFE3-4EF0-F8FE-8FF0-1A0CB063DF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86" t="53503" r="70462" b="4246"/>
          <a:stretch/>
        </p:blipFill>
        <p:spPr>
          <a:xfrm>
            <a:off x="8326464" y="5063613"/>
            <a:ext cx="2796658" cy="2796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368002-D134-E50F-560C-7E572406BA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842" t="4068" r="36806" b="53681"/>
          <a:stretch/>
        </p:blipFill>
        <p:spPr>
          <a:xfrm>
            <a:off x="11509259" y="5007187"/>
            <a:ext cx="2838202" cy="28382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087244-00FA-3BA3-9D89-610023659E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324" t="53534" r="37324" b="4215"/>
          <a:stretch/>
        </p:blipFill>
        <p:spPr>
          <a:xfrm>
            <a:off x="14569434" y="4944432"/>
            <a:ext cx="2895773" cy="28957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BD3142-E98A-3D98-EE36-197B3113FC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0137" t="54487" r="4962" b="4013"/>
          <a:stretch/>
        </p:blipFill>
        <p:spPr>
          <a:xfrm>
            <a:off x="17704659" y="5050549"/>
            <a:ext cx="2796658" cy="27966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B03D89-8689-479F-C2FA-5887DC9568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9827" t="4051" b="53007"/>
          <a:stretch/>
        </p:blipFill>
        <p:spPr>
          <a:xfrm>
            <a:off x="20727434" y="4955071"/>
            <a:ext cx="3328488" cy="28423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33867C-03D4-7214-55A5-7022179FDFA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367" t="4089" r="67764" b="53570"/>
          <a:stretch/>
        </p:blipFill>
        <p:spPr>
          <a:xfrm>
            <a:off x="5300003" y="7953222"/>
            <a:ext cx="2957883" cy="27966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F2CB5B-A967-F43D-17D9-1FEEA487AC4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406" t="53766" r="67725" b="3893"/>
          <a:stretch/>
        </p:blipFill>
        <p:spPr>
          <a:xfrm>
            <a:off x="8391355" y="7938647"/>
            <a:ext cx="2957883" cy="27966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4EEEA1-C30A-9085-75F3-EAC19A18673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733" t="4499" r="35398" b="53160"/>
          <a:stretch/>
        </p:blipFill>
        <p:spPr>
          <a:xfrm>
            <a:off x="11440678" y="7895368"/>
            <a:ext cx="3005573" cy="28417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A078185-1E65-EB76-7F88-12956D1374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8218" t="55067" r="37298" b="4631"/>
          <a:stretch/>
        </p:blipFill>
        <p:spPr>
          <a:xfrm>
            <a:off x="14621788" y="7928850"/>
            <a:ext cx="2796656" cy="27620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952073-052C-9E21-F494-7DBFB05C92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1010" t="54214" r="4506" b="5484"/>
          <a:stretch/>
        </p:blipFill>
        <p:spPr>
          <a:xfrm>
            <a:off x="17704659" y="7918947"/>
            <a:ext cx="2831012" cy="27959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49D626-EB34-8821-EC0D-6882C39B06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9763" t="4076" r="1" b="52891"/>
          <a:stretch/>
        </p:blipFill>
        <p:spPr>
          <a:xfrm>
            <a:off x="20727434" y="7861782"/>
            <a:ext cx="3328487" cy="28423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499B655-F33B-06B6-6160-59C277CB3B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066" t="4958" r="69824" b="52701"/>
          <a:stretch/>
        </p:blipFill>
        <p:spPr>
          <a:xfrm>
            <a:off x="5322863" y="10863966"/>
            <a:ext cx="2764245" cy="27966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C0A9397-691F-FA04-C7ED-820ABD16B4A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478" t="53149" r="69412" b="4510"/>
          <a:stretch/>
        </p:blipFill>
        <p:spPr>
          <a:xfrm>
            <a:off x="8419043" y="10725446"/>
            <a:ext cx="2833375" cy="2866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11B1DF1-95A6-4598-443C-585793CD8DF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445" t="4061" r="37445" b="53598"/>
          <a:stretch/>
        </p:blipFill>
        <p:spPr>
          <a:xfrm>
            <a:off x="11537496" y="10735306"/>
            <a:ext cx="2764245" cy="279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2CDCB11-BE3B-9B4A-19F3-9B6AAFE63D8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035" t="53621" r="37855" b="4038"/>
          <a:stretch/>
        </p:blipFill>
        <p:spPr>
          <a:xfrm>
            <a:off x="14569434" y="10758166"/>
            <a:ext cx="2849010" cy="28824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5E26530-7696-D7BA-9545-81B9099A10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0843" t="55811" r="5026" b="4890"/>
          <a:stretch/>
        </p:blipFill>
        <p:spPr>
          <a:xfrm>
            <a:off x="17727519" y="10828974"/>
            <a:ext cx="2861549" cy="27959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A19632-037D-1B17-746A-F8A07DDC703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9530" t="3945" r="235" b="53022"/>
          <a:stretch/>
        </p:blipFill>
        <p:spPr>
          <a:xfrm>
            <a:off x="20680525" y="10772526"/>
            <a:ext cx="3328487" cy="2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E9E9A-E919-07D2-2989-C7F61E6DFC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F8533-70D7-4493-9E53-BA4C44D609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19342" y="13186875"/>
            <a:ext cx="7535093" cy="471924"/>
          </a:xfrm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FD2B1-6F76-40E2-905B-1F190DBDF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951" y="594020"/>
            <a:ext cx="16691874" cy="1252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098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DFEEC-71C3-12CD-FA07-CB41B05EE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F3611-539F-5F3C-F6F5-0DF0C3E5D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19202908" cy="14331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Euclid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45E7E-D2A1-F767-D428-80886DC41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4930C1-AFD3-A423-46D5-C1BE3B922215}"/>
              </a:ext>
            </a:extLst>
          </p:cNvPr>
          <p:cNvSpPr txBox="1">
            <a:spLocks/>
          </p:cNvSpPr>
          <p:nvPr/>
        </p:nvSpPr>
        <p:spPr>
          <a:xfrm>
            <a:off x="853482" y="3616243"/>
            <a:ext cx="5676010" cy="8679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359A1"/>
              </a:buClr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survey area: ~14,000 deg</a:t>
            </a:r>
            <a:r>
              <a:rPr lang="en-US" sz="48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359A1"/>
              </a:buClr>
            </a:pP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359A1"/>
              </a:buClr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0.16” resolution</a:t>
            </a:r>
          </a:p>
          <a:p>
            <a:pPr marL="0" indent="0">
              <a:buClr>
                <a:srgbClr val="4359A1"/>
              </a:buClr>
              <a:buNone/>
            </a:pPr>
            <a:endParaRPr lang="en-US" sz="4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359A1"/>
              </a:buClr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Forecasted &gt;100,000 strong lenses </a:t>
            </a:r>
          </a:p>
          <a:p>
            <a:pPr marL="0" indent="0">
              <a:buClr>
                <a:srgbClr val="4359A1"/>
              </a:buClr>
              <a:buNone/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(Collett 2015)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-up of a space ship&#10;&#10;AI-generated content may be incorrect.">
            <a:extLst>
              <a:ext uri="{FF2B5EF4-FFF2-40B4-BE49-F238E27FC236}">
                <a16:creationId xmlns:a16="http://schemas.microsoft.com/office/drawing/2014/main" id="{71CD417C-757A-3FF6-249B-65FCAB362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18" b="89915" l="4435" r="95149">
                        <a14:foregroundMark x1="11518" y1="37358" x2="4464" y2="37358"/>
                        <a14:foregroundMark x1="41220" y1="10843" x2="55357" y2="6345"/>
                        <a14:foregroundMark x1="55357" y1="6345" x2="61339" y2="7718"/>
                        <a14:foregroundMark x1="61339" y1="7718" x2="62381" y2="8617"/>
                        <a14:foregroundMark x1="30893" y1="57576" x2="48929" y2="63920"/>
                        <a14:foregroundMark x1="48929" y1="63920" x2="68333" y2="60938"/>
                        <a14:foregroundMark x1="68333" y1="60938" x2="71845" y2="58617"/>
                        <a14:foregroundMark x1="71845" y1="58617" x2="79226" y2="45170"/>
                        <a14:foregroundMark x1="79226" y1="45170" x2="91429" y2="36837"/>
                        <a14:foregroundMark x1="91429" y1="36837" x2="91607" y2="36837"/>
                        <a14:foregroundMark x1="93036" y1="36837" x2="95149" y2="39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6" t="4141" r="3279" b="21794"/>
          <a:stretch/>
        </p:blipFill>
        <p:spPr>
          <a:xfrm>
            <a:off x="6529492" y="2506133"/>
            <a:ext cx="17719040" cy="8839200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5987D34-78CA-6601-D9F2-246D5BA467CB}"/>
              </a:ext>
            </a:extLst>
          </p:cNvPr>
          <p:cNvGrpSpPr/>
          <p:nvPr/>
        </p:nvGrpSpPr>
        <p:grpSpPr>
          <a:xfrm>
            <a:off x="7917366" y="11389411"/>
            <a:ext cx="16256200" cy="1425890"/>
            <a:chOff x="7783551" y="11210610"/>
            <a:chExt cx="16256200" cy="1425890"/>
          </a:xfrm>
        </p:grpSpPr>
        <p:pic>
          <p:nvPicPr>
            <p:cNvPr id="6" name="Picture 5" descr="A close-up of a space ship&#10;&#10;AI-generated content may be incorrect.">
              <a:extLst>
                <a:ext uri="{FF2B5EF4-FFF2-40B4-BE49-F238E27FC236}">
                  <a16:creationId xmlns:a16="http://schemas.microsoft.com/office/drawing/2014/main" id="{DD390EA7-6EA1-CB55-C30B-71ED5D242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6" t="88175" r="26797" b="4935"/>
            <a:stretch/>
          </p:blipFill>
          <p:spPr>
            <a:xfrm>
              <a:off x="7783551" y="11597267"/>
              <a:ext cx="16256200" cy="1039233"/>
            </a:xfrm>
            <a:prstGeom prst="rect">
              <a:avLst/>
            </a:prstGeom>
          </p:spPr>
        </p:pic>
        <p:pic>
          <p:nvPicPr>
            <p:cNvPr id="9" name="Picture 8" descr="A close-up of a space ship&#10;&#10;AI-generated content may be incorrect.">
              <a:extLst>
                <a:ext uri="{FF2B5EF4-FFF2-40B4-BE49-F238E27FC236}">
                  <a16:creationId xmlns:a16="http://schemas.microsoft.com/office/drawing/2014/main" id="{EC2DB99A-F461-1B61-4A1E-D30051411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08" t="95722" r="3164" b="1715"/>
            <a:stretch/>
          </p:blipFill>
          <p:spPr>
            <a:xfrm>
              <a:off x="17817370" y="11210610"/>
              <a:ext cx="6222381" cy="386657"/>
            </a:xfrm>
            <a:prstGeom prst="rect">
              <a:avLst/>
            </a:prstGeom>
          </p:spPr>
        </p:pic>
      </p:grpSp>
      <p:sp>
        <p:nvSpPr>
          <p:cNvPr id="7" name="Up Arrow 6">
            <a:extLst>
              <a:ext uri="{FF2B5EF4-FFF2-40B4-BE49-F238E27FC236}">
                <a16:creationId xmlns:a16="http://schemas.microsoft.com/office/drawing/2014/main" id="{CD3818B4-536A-F651-5B0F-733BE81043F9}"/>
              </a:ext>
            </a:extLst>
          </p:cNvPr>
          <p:cNvSpPr/>
          <p:nvPr/>
        </p:nvSpPr>
        <p:spPr>
          <a:xfrm rot="16200000">
            <a:off x="14307833" y="1921970"/>
            <a:ext cx="838815" cy="6447887"/>
          </a:xfrm>
          <a:prstGeom prst="upArrow">
            <a:avLst/>
          </a:prstGeom>
          <a:solidFill>
            <a:srgbClr val="EEE9B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158D6B84-95DE-309C-7523-D57C683F7167}"/>
              </a:ext>
            </a:extLst>
          </p:cNvPr>
          <p:cNvSpPr/>
          <p:nvPr/>
        </p:nvSpPr>
        <p:spPr>
          <a:xfrm rot="11725647">
            <a:off x="19979316" y="6645808"/>
            <a:ext cx="726353" cy="2780193"/>
          </a:xfrm>
          <a:prstGeom prst="upArrow">
            <a:avLst/>
          </a:prstGeom>
          <a:solidFill>
            <a:srgbClr val="FEF9B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F9011-32E3-A14A-CF76-ED9E9394A2C2}"/>
              </a:ext>
            </a:extLst>
          </p:cNvPr>
          <p:cNvSpPr txBox="1">
            <a:spLocks/>
          </p:cNvSpPr>
          <p:nvPr/>
        </p:nvSpPr>
        <p:spPr>
          <a:xfrm>
            <a:off x="17951184" y="2855204"/>
            <a:ext cx="6222381" cy="3945313"/>
          </a:xfrm>
          <a:prstGeom prst="rect">
            <a:avLst/>
          </a:prstGeom>
          <a:solidFill>
            <a:srgbClr val="FEF9B9">
              <a:alpha val="90980"/>
            </a:srgbClr>
          </a:solidFill>
          <a:ln w="28575">
            <a:solidFill>
              <a:srgbClr val="FCF36B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359A1"/>
              </a:buClr>
              <a:buNone/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Q1:</a:t>
            </a:r>
          </a:p>
          <a:p>
            <a:pPr>
              <a:buClr>
                <a:srgbClr val="4359A1"/>
              </a:buClr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days of data</a:t>
            </a:r>
          </a:p>
          <a:p>
            <a:pPr>
              <a:buClr>
                <a:srgbClr val="4359A1"/>
              </a:buClr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63 deg</a:t>
            </a:r>
            <a:r>
              <a:rPr lang="en-US" sz="48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buClr>
                <a:srgbClr val="4359A1"/>
              </a:buClr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0.45% of full survey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2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C7ABF-AB04-57E4-6243-71DF10B26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5922542-E90B-C062-F366-A6FD33D3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22" t="12" r="5144" b="20019"/>
          <a:stretch/>
        </p:blipFill>
        <p:spPr>
          <a:xfrm>
            <a:off x="1764793" y="1827410"/>
            <a:ext cx="21753576" cy="10891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E5AD0A-56D5-ECDE-73BE-1BB3FBB29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924" y="689346"/>
            <a:ext cx="20103505" cy="14331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Euclid vs ground-based surveys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9FB62-7A01-1360-DC91-D5513E09E62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C4960-9E08-0694-F0F4-E459B80FDD2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19342" y="13186875"/>
            <a:ext cx="7535093" cy="471924"/>
          </a:xfrm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AE311-7B71-50ED-E090-38FD6855371C}"/>
              </a:ext>
            </a:extLst>
          </p:cNvPr>
          <p:cNvSpPr txBox="1"/>
          <p:nvPr/>
        </p:nvSpPr>
        <p:spPr>
          <a:xfrm>
            <a:off x="16700797" y="12840835"/>
            <a:ext cx="681757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Images from Legacy Survey (North, BASS/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MzLS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058315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926F6-4134-41FE-775E-7BA34F2D7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88B4C60-BDAC-ACDA-4D54-8D2200976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96" t="4" r="5019" b="20118"/>
          <a:stretch/>
        </p:blipFill>
        <p:spPr>
          <a:xfrm>
            <a:off x="1764793" y="1856232"/>
            <a:ext cx="21753576" cy="10862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6903AA-D0F3-D100-80E8-191A8B052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924" y="689346"/>
            <a:ext cx="20103505" cy="14331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Euclid vs ground-based surveys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6D9DF-963D-8A21-9378-CB72DECD9A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B33E2-ECCF-FFC6-D498-B8A06EB756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19342" y="13186875"/>
            <a:ext cx="7535093" cy="471924"/>
          </a:xfrm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D0F37B-996E-FEBB-7578-1235EDB383BF}"/>
              </a:ext>
            </a:extLst>
          </p:cNvPr>
          <p:cNvSpPr txBox="1"/>
          <p:nvPr/>
        </p:nvSpPr>
        <p:spPr>
          <a:xfrm>
            <a:off x="18348684" y="12790692"/>
            <a:ext cx="516968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Images from Euclid Deep Field North</a:t>
            </a:r>
          </a:p>
        </p:txBody>
      </p:sp>
    </p:spTree>
    <p:extLst>
      <p:ext uri="{BB962C8B-B14F-4D97-AF65-F5344CB8AC3E}">
        <p14:creationId xmlns:p14="http://schemas.microsoft.com/office/powerpoint/2010/main" val="1018780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clid (spacecraft) - Wikipedia">
            <a:extLst>
              <a:ext uri="{FF2B5EF4-FFF2-40B4-BE49-F238E27FC236}">
                <a16:creationId xmlns:a16="http://schemas.microsoft.com/office/drawing/2014/main" id="{FDF13944-896B-F11E-BA78-71469B02C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795" y="45416"/>
            <a:ext cx="27341166" cy="1367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94D32A-6741-25E5-E06A-252B5D5E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342" y="6141417"/>
            <a:ext cx="20103505" cy="14331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Search method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C861A-B6F3-E7A4-63CA-57AEF8C1E9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2C8656-DCBE-E9CF-B9DE-41A8BDD8EF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6330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B0B29-B4CE-C002-4A50-B205AEE11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6D7D-AF87-FFA6-08C2-2B0820A6C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724004"/>
            <a:ext cx="19202908" cy="14331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Euclid Q1 GGSL discovery engine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74041-6BCF-9EEC-4F1A-A5AC3AC809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6A7D88-C121-037B-7A8A-7E6C15E4D59E}"/>
              </a:ext>
            </a:extLst>
          </p:cNvPr>
          <p:cNvSpPr/>
          <p:nvPr/>
        </p:nvSpPr>
        <p:spPr>
          <a:xfrm>
            <a:off x="4781005" y="2142308"/>
            <a:ext cx="13716000" cy="11390811"/>
          </a:xfrm>
          <a:prstGeom prst="ellipse">
            <a:avLst/>
          </a:prstGeom>
          <a:solidFill>
            <a:srgbClr val="0090E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8A8311-E6B2-614D-7766-804F910AA716}"/>
              </a:ext>
            </a:extLst>
          </p:cNvPr>
          <p:cNvSpPr/>
          <p:nvPr/>
        </p:nvSpPr>
        <p:spPr>
          <a:xfrm>
            <a:off x="6163491" y="3575471"/>
            <a:ext cx="10951028" cy="99576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487163A-36F7-8D05-DEB7-7E5C138A6B61}"/>
              </a:ext>
            </a:extLst>
          </p:cNvPr>
          <p:cNvSpPr/>
          <p:nvPr/>
        </p:nvSpPr>
        <p:spPr>
          <a:xfrm>
            <a:off x="6975564" y="4990011"/>
            <a:ext cx="9588138" cy="85431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C5426E-A0A8-E51E-5399-1D6AB8835088}"/>
              </a:ext>
            </a:extLst>
          </p:cNvPr>
          <p:cNvSpPr/>
          <p:nvPr/>
        </p:nvSpPr>
        <p:spPr>
          <a:xfrm>
            <a:off x="8109301" y="6670474"/>
            <a:ext cx="7461624" cy="686264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2CC4F-232C-FE4C-05C8-12126C0238EA}"/>
              </a:ext>
            </a:extLst>
          </p:cNvPr>
          <p:cNvSpPr txBox="1"/>
          <p:nvPr/>
        </p:nvSpPr>
        <p:spPr>
          <a:xfrm>
            <a:off x="9738832" y="2330737"/>
            <a:ext cx="394933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30 million Q1 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850D2D-3558-A282-6635-B962FE353949}"/>
              </a:ext>
            </a:extLst>
          </p:cNvPr>
          <p:cNvSpPr txBox="1"/>
          <p:nvPr/>
        </p:nvSpPr>
        <p:spPr>
          <a:xfrm>
            <a:off x="9497782" y="4129469"/>
            <a:ext cx="446694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million VIS &lt; 22.5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47382-B953-B885-E93C-22034060A303}"/>
              </a:ext>
            </a:extLst>
          </p:cNvPr>
          <p:cNvSpPr txBox="1"/>
          <p:nvPr/>
        </p:nvSpPr>
        <p:spPr>
          <a:xfrm>
            <a:off x="9851791" y="5357910"/>
            <a:ext cx="397664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100,000 ranked highly by ML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7B1DE-590B-9DAC-CFB3-ECEC6D7D2802}"/>
              </a:ext>
            </a:extLst>
          </p:cNvPr>
          <p:cNvSpPr txBox="1"/>
          <p:nvPr/>
        </p:nvSpPr>
        <p:spPr>
          <a:xfrm>
            <a:off x="9437578" y="7448175"/>
            <a:ext cx="507765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7000 possible lenses according to citizens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BDEE3B9-6DE5-D061-3930-31E0F7159750}"/>
              </a:ext>
            </a:extLst>
          </p:cNvPr>
          <p:cNvSpPr/>
          <p:nvPr/>
        </p:nvSpPr>
        <p:spPr>
          <a:xfrm>
            <a:off x="9343745" y="8794747"/>
            <a:ext cx="5077652" cy="4738372"/>
          </a:xfrm>
          <a:prstGeom prst="ellipse">
            <a:avLst/>
          </a:prstGeom>
          <a:solidFill>
            <a:srgbClr val="E4F7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1A50F-4544-FF64-18B8-12C8A28990BB}"/>
              </a:ext>
            </a:extLst>
          </p:cNvPr>
          <p:cNvSpPr txBox="1"/>
          <p:nvPr/>
        </p:nvSpPr>
        <p:spPr>
          <a:xfrm>
            <a:off x="9947116" y="10225971"/>
            <a:ext cx="3881318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grade A/B strong lenses graded by experts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631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F14DE-98D0-7DD7-62D9-EDBD698FF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76A62-D783-A6F0-A451-10353711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382" y="1142538"/>
            <a:ext cx="20099020" cy="14331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Filtering candidates with Machine Learning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63A84-A8F9-E2B8-B099-5181EAF967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1EAD8C-E3C3-C999-13BE-1B58DFE6D8FB}"/>
              </a:ext>
            </a:extLst>
          </p:cNvPr>
          <p:cNvSpPr txBox="1">
            <a:spLocks/>
          </p:cNvSpPr>
          <p:nvPr/>
        </p:nvSpPr>
        <p:spPr>
          <a:xfrm>
            <a:off x="1206500" y="3534137"/>
            <a:ext cx="8266777" cy="7383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B3C9E7"/>
              </a:buClr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five ML networks:</a:t>
            </a:r>
          </a:p>
          <a:p>
            <a:pPr lvl="1">
              <a:buClr>
                <a:srgbClr val="B3C9E7"/>
              </a:buClr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Pre-trained CNN (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Zoobot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Clr>
                <a:srgbClr val="B3C9E7"/>
              </a:buClr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Pre-trained vision transformer</a:t>
            </a:r>
          </a:p>
          <a:p>
            <a:pPr lvl="1">
              <a:buClr>
                <a:srgbClr val="B3C9E7"/>
              </a:buClr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CNNs trained from scratch</a:t>
            </a:r>
          </a:p>
          <a:p>
            <a:pPr>
              <a:buClr>
                <a:srgbClr val="B3C9E7"/>
              </a:buClr>
            </a:pPr>
            <a:endParaRPr lang="en-US" sz="4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B3C9E7"/>
              </a:buClr>
            </a:pPr>
            <a:endParaRPr lang="en-US" sz="4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B3C9E7"/>
              </a:buClr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Trained on simulated galaxy-galaxy Euclid lenses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E32CB-146D-B643-671B-99203AA2A8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8" r="4416"/>
          <a:stretch/>
        </p:blipFill>
        <p:spPr>
          <a:xfrm>
            <a:off x="10231280" y="2215483"/>
            <a:ext cx="13905475" cy="108641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F34044-0212-FA28-680C-61AB2E0C6355}"/>
              </a:ext>
            </a:extLst>
          </p:cNvPr>
          <p:cNvSpPr txBox="1"/>
          <p:nvPr/>
        </p:nvSpPr>
        <p:spPr>
          <a:xfrm>
            <a:off x="20153272" y="12997430"/>
            <a:ext cx="471054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Rojas et al. (2025)</a:t>
            </a:r>
          </a:p>
        </p:txBody>
      </p:sp>
    </p:spTree>
    <p:extLst>
      <p:ext uri="{BB962C8B-B14F-4D97-AF65-F5344CB8AC3E}">
        <p14:creationId xmlns:p14="http://schemas.microsoft.com/office/powerpoint/2010/main" val="27038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5DA63-8A97-42D7-463B-3365D938E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2CCE1-ADDB-36D4-0F1A-58ED430CC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19202908" cy="14331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Visual inspection with citizen science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324F5-9C8D-EBC8-1613-88ED1C68D95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Natalie Lines, NAM 2025, 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8352BD0-C8FD-6508-57F9-54945BC04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792" y="2704727"/>
            <a:ext cx="21157885" cy="1012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3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EuclidPowerPointThem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613642F8-49D7-B94A-9EDE-3FA516164D9E}" vid="{58224FC6-C94C-594A-B038-FD9C5EB994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EuclidPowerPointTheme</Template>
  <TotalTime>4057</TotalTime>
  <Words>1071</Words>
  <Application>Microsoft Macintosh PowerPoint</Application>
  <PresentationFormat>Custom</PresentationFormat>
  <Paragraphs>219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Arial</vt:lpstr>
      <vt:lpstr>Courier New</vt:lpstr>
      <vt:lpstr>Helvetica Neue</vt:lpstr>
      <vt:lpstr>Helvetica Neue Medium</vt:lpstr>
      <vt:lpstr>Liberation Sans</vt:lpstr>
      <vt:lpstr>Wingdings</vt:lpstr>
      <vt:lpstr>EuclidPowerPointTheme</vt:lpstr>
      <vt:lpstr>PowerPoint Presentation</vt:lpstr>
      <vt:lpstr>Euclid</vt:lpstr>
      <vt:lpstr>Euclid</vt:lpstr>
      <vt:lpstr>Euclid vs ground-based surveys</vt:lpstr>
      <vt:lpstr>Euclid vs ground-based surveys</vt:lpstr>
      <vt:lpstr>Search method</vt:lpstr>
      <vt:lpstr>Euclid Q1 GGSL discovery engine</vt:lpstr>
      <vt:lpstr>Filtering candidates with Machine Learning</vt:lpstr>
      <vt:lpstr>Visual inspection with citizen science</vt:lpstr>
      <vt:lpstr>Results</vt:lpstr>
      <vt:lpstr>PowerPoint Presentation</vt:lpstr>
      <vt:lpstr>Compound lenses</vt:lpstr>
      <vt:lpstr>How many lenses did we miss?</vt:lpstr>
      <vt:lpstr>Scaling up by area</vt:lpstr>
      <vt:lpstr>PowerPoint Presentation</vt:lpstr>
      <vt:lpstr>PowerPoint Presentation</vt:lpstr>
      <vt:lpstr>PowerPoint Presentation</vt:lpstr>
      <vt:lpstr>Scaling up by area</vt:lpstr>
      <vt:lpstr>Scaling up by area</vt:lpstr>
      <vt:lpstr>The simulation/real data gap</vt:lpstr>
      <vt:lpstr>Adding Q1 lenses to ML training data</vt:lpstr>
      <vt:lpstr>PowerPoint Presentation</vt:lpstr>
      <vt:lpstr>Summary</vt:lpstr>
      <vt:lpstr>PowerPoint Presentation</vt:lpstr>
      <vt:lpstr>PyAutoLens modelling</vt:lpstr>
      <vt:lpstr>4 new double-source plane lenses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Natalie Lines</dc:creator>
  <cp:lastModifiedBy>Natalie Lines</cp:lastModifiedBy>
  <cp:revision>52</cp:revision>
  <dcterms:created xsi:type="dcterms:W3CDTF">2025-05-08T09:53:22Z</dcterms:created>
  <dcterms:modified xsi:type="dcterms:W3CDTF">2025-07-07T08:39:02Z</dcterms:modified>
</cp:coreProperties>
</file>