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0" r:id="rId1"/>
  </p:sldMasterIdLst>
  <p:sldIdLst>
    <p:sldId id="256" r:id="rId2"/>
    <p:sldId id="264" r:id="rId3"/>
    <p:sldId id="265" r:id="rId4"/>
    <p:sldId id="266" r:id="rId5"/>
    <p:sldId id="268" r:id="rId6"/>
    <p:sldId id="273" r:id="rId7"/>
    <p:sldId id="260" r:id="rId8"/>
    <p:sldId id="269" r:id="rId9"/>
    <p:sldId id="274" r:id="rId10"/>
    <p:sldId id="267" r:id="rId11"/>
    <p:sldId id="271"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5" d="100"/>
          <a:sy n="65" d="100"/>
        </p:scale>
        <p:origin x="8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F5DE0BC-56C2-45D8-A42D-12A3C400BC9D}" type="datetimeFigureOut">
              <a:rPr lang="en-GB" smtClean="0"/>
              <a:t>12/07/2025</a:t>
            </a:fld>
            <a:endParaRPr lang="en-GB"/>
          </a:p>
        </p:txBody>
      </p:sp>
      <p:sp>
        <p:nvSpPr>
          <p:cNvPr id="5" name="Footer Placeholder 4"/>
          <p:cNvSpPr>
            <a:spLocks noGrp="1"/>
          </p:cNvSpPr>
          <p:nvPr>
            <p:ph type="ftr" sz="quarter" idx="11"/>
          </p:nvPr>
        </p:nvSpPr>
        <p:spPr>
          <a:xfrm>
            <a:off x="3962399" y="5870575"/>
            <a:ext cx="4893958" cy="377825"/>
          </a:xfrm>
        </p:spPr>
        <p:txBody>
          <a:bodyPr/>
          <a:lstStyle/>
          <a:p>
            <a:endParaRPr lang="en-GB"/>
          </a:p>
        </p:txBody>
      </p:sp>
      <p:sp>
        <p:nvSpPr>
          <p:cNvPr id="6" name="Slide Number Placeholder 5"/>
          <p:cNvSpPr>
            <a:spLocks noGrp="1"/>
          </p:cNvSpPr>
          <p:nvPr>
            <p:ph type="sldNum" sz="quarter" idx="12"/>
          </p:nvPr>
        </p:nvSpPr>
        <p:spPr>
          <a:xfrm>
            <a:off x="10608958" y="5870575"/>
            <a:ext cx="551167" cy="377825"/>
          </a:xfrm>
        </p:spPr>
        <p:txBody>
          <a:bodyPr/>
          <a:lstStyle/>
          <a:p>
            <a:fld id="{4CB6CBE4-E7EC-4046-9C7D-6D212DAB0516}" type="slidenum">
              <a:rPr lang="en-GB" smtClean="0"/>
              <a:t>‹#›</a:t>
            </a:fld>
            <a:endParaRPr lang="en-GB"/>
          </a:p>
        </p:txBody>
      </p:sp>
    </p:spTree>
    <p:extLst>
      <p:ext uri="{BB962C8B-B14F-4D97-AF65-F5344CB8AC3E}">
        <p14:creationId xmlns:p14="http://schemas.microsoft.com/office/powerpoint/2010/main" val="178702812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5DE0BC-56C2-45D8-A42D-12A3C400BC9D}" type="datetimeFigureOut">
              <a:rPr lang="en-GB" smtClean="0"/>
              <a:t>12/07/2025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CB6CBE4-E7EC-4046-9C7D-6D212DAB0516}" type="slidenum">
              <a:rPr lang="en-GB" smtClean="0"/>
              <a:t>‹#›</a:t>
            </a:fld>
            <a:endParaRPr lang="en-GB"/>
          </a:p>
        </p:txBody>
      </p:sp>
    </p:spTree>
    <p:extLst>
      <p:ext uri="{BB962C8B-B14F-4D97-AF65-F5344CB8AC3E}">
        <p14:creationId xmlns:p14="http://schemas.microsoft.com/office/powerpoint/2010/main" val="1629832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5DE0BC-56C2-45D8-A42D-12A3C400BC9D}" type="datetimeFigureOut">
              <a:rPr lang="en-GB" smtClean="0"/>
              <a:t>12/07/2025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CB6CBE4-E7EC-4046-9C7D-6D212DAB0516}" type="slidenum">
              <a:rPr lang="en-GB" smtClean="0"/>
              <a:t>‹#›</a:t>
            </a:fld>
            <a:endParaRPr lang="en-GB"/>
          </a:p>
        </p:txBody>
      </p:sp>
    </p:spTree>
    <p:extLst>
      <p:ext uri="{BB962C8B-B14F-4D97-AF65-F5344CB8AC3E}">
        <p14:creationId xmlns:p14="http://schemas.microsoft.com/office/powerpoint/2010/main" val="15914486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5DE0BC-56C2-45D8-A42D-12A3C400BC9D}" type="datetimeFigureOut">
              <a:rPr lang="en-GB" smtClean="0"/>
              <a:t>12/07/2025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CB6CBE4-E7EC-4046-9C7D-6D212DAB0516}" type="slidenum">
              <a:rPr lang="en-GB" smtClean="0"/>
              <a:t>‹#›</a:t>
            </a:fld>
            <a:endParaRPr lang="en-GB"/>
          </a:p>
        </p:txBody>
      </p:sp>
    </p:spTree>
    <p:extLst>
      <p:ext uri="{BB962C8B-B14F-4D97-AF65-F5344CB8AC3E}">
        <p14:creationId xmlns:p14="http://schemas.microsoft.com/office/powerpoint/2010/main" val="338133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5DE0BC-56C2-45D8-A42D-12A3C400BC9D}" type="datetimeFigureOut">
              <a:rPr lang="en-GB" smtClean="0"/>
              <a:t>12/07/2025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CB6CBE4-E7EC-4046-9C7D-6D212DAB0516}" type="slidenum">
              <a:rPr lang="en-GB" smtClean="0"/>
              <a:t>‹#›</a:t>
            </a:fld>
            <a:endParaRPr lang="en-GB"/>
          </a:p>
        </p:txBody>
      </p:sp>
    </p:spTree>
    <p:extLst>
      <p:ext uri="{BB962C8B-B14F-4D97-AF65-F5344CB8AC3E}">
        <p14:creationId xmlns:p14="http://schemas.microsoft.com/office/powerpoint/2010/main" val="26411942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5DE0BC-56C2-45D8-A42D-12A3C400BC9D}" type="datetimeFigureOut">
              <a:rPr lang="en-GB" smtClean="0"/>
              <a:t>12/07/2025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CB6CBE4-E7EC-4046-9C7D-6D212DAB0516}" type="slidenum">
              <a:rPr lang="en-GB" smtClean="0"/>
              <a:t>‹#›</a:t>
            </a:fld>
            <a:endParaRPr lang="en-GB"/>
          </a:p>
        </p:txBody>
      </p:sp>
    </p:spTree>
    <p:extLst>
      <p:ext uri="{BB962C8B-B14F-4D97-AF65-F5344CB8AC3E}">
        <p14:creationId xmlns:p14="http://schemas.microsoft.com/office/powerpoint/2010/main" val="5757190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5DE0BC-56C2-45D8-A42D-12A3C400BC9D}" type="datetimeFigureOut">
              <a:rPr lang="en-GB" smtClean="0"/>
              <a:t>12/07/2025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CB6CBE4-E7EC-4046-9C7D-6D212DAB0516}" type="slidenum">
              <a:rPr lang="en-GB" smtClean="0"/>
              <a:t>‹#›</a:t>
            </a:fld>
            <a:endParaRPr lang="en-GB"/>
          </a:p>
        </p:txBody>
      </p:sp>
    </p:spTree>
    <p:extLst>
      <p:ext uri="{BB962C8B-B14F-4D97-AF65-F5344CB8AC3E}">
        <p14:creationId xmlns:p14="http://schemas.microsoft.com/office/powerpoint/2010/main" val="2344859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5DE0BC-56C2-45D8-A42D-12A3C400BC9D}" type="datetimeFigureOut">
              <a:rPr lang="en-GB" smtClean="0"/>
              <a:t>12/07/2025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CB6CBE4-E7EC-4046-9C7D-6D212DAB0516}" type="slidenum">
              <a:rPr lang="en-GB" smtClean="0"/>
              <a:t>‹#›</a:t>
            </a:fld>
            <a:endParaRPr lang="en-GB"/>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extLst>
      <p:ext uri="{BB962C8B-B14F-4D97-AF65-F5344CB8AC3E}">
        <p14:creationId xmlns:p14="http://schemas.microsoft.com/office/powerpoint/2010/main" val="25219362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5DE0BC-56C2-45D8-A42D-12A3C400BC9D}" type="datetimeFigureOut">
              <a:rPr lang="en-GB" smtClean="0"/>
              <a:t>12/07/2025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CB6CBE4-E7EC-4046-9C7D-6D212DAB0516}" type="slidenum">
              <a:rPr lang="en-GB" smtClean="0"/>
              <a:t>‹#›</a:t>
            </a:fld>
            <a:endParaRPr lang="en-GB"/>
          </a:p>
        </p:txBody>
      </p:sp>
    </p:spTree>
    <p:extLst>
      <p:ext uri="{BB962C8B-B14F-4D97-AF65-F5344CB8AC3E}">
        <p14:creationId xmlns:p14="http://schemas.microsoft.com/office/powerpoint/2010/main" val="1674368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5DE0BC-56C2-45D8-A42D-12A3C400BC9D}" type="datetimeFigureOut">
              <a:rPr lang="en-GB" smtClean="0"/>
              <a:t>12/07/2025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CB6CBE4-E7EC-4046-9C7D-6D212DAB0516}" type="slidenum">
              <a:rPr lang="en-GB" smtClean="0"/>
              <a:t>‹#›</a:t>
            </a:fld>
            <a:endParaRPr lang="en-GB"/>
          </a:p>
        </p:txBody>
      </p:sp>
    </p:spTree>
    <p:extLst>
      <p:ext uri="{BB962C8B-B14F-4D97-AF65-F5344CB8AC3E}">
        <p14:creationId xmlns:p14="http://schemas.microsoft.com/office/powerpoint/2010/main" val="2225383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5DE0BC-56C2-45D8-A42D-12A3C400BC9D}" type="datetimeFigureOut">
              <a:rPr lang="en-GB" smtClean="0"/>
              <a:t>12/07/2025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CB6CBE4-E7EC-4046-9C7D-6D212DAB0516}" type="slidenum">
              <a:rPr lang="en-GB" smtClean="0"/>
              <a:t>‹#›</a:t>
            </a:fld>
            <a:endParaRPr lang="en-GB"/>
          </a:p>
        </p:txBody>
      </p:sp>
    </p:spTree>
    <p:extLst>
      <p:ext uri="{BB962C8B-B14F-4D97-AF65-F5344CB8AC3E}">
        <p14:creationId xmlns:p14="http://schemas.microsoft.com/office/powerpoint/2010/main" val="2805462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5DE0BC-56C2-45D8-A42D-12A3C400BC9D}" type="datetimeFigureOut">
              <a:rPr lang="en-GB" smtClean="0"/>
              <a:t>12/07/2025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CB6CBE4-E7EC-4046-9C7D-6D212DAB0516}" type="slidenum">
              <a:rPr lang="en-GB" smtClean="0"/>
              <a:t>‹#›</a:t>
            </a:fld>
            <a:endParaRPr lang="en-GB"/>
          </a:p>
        </p:txBody>
      </p:sp>
    </p:spTree>
    <p:extLst>
      <p:ext uri="{BB962C8B-B14F-4D97-AF65-F5344CB8AC3E}">
        <p14:creationId xmlns:p14="http://schemas.microsoft.com/office/powerpoint/2010/main" val="1616919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5DE0BC-56C2-45D8-A42D-12A3C400BC9D}" type="datetimeFigureOut">
              <a:rPr lang="en-GB" smtClean="0"/>
              <a:t>12/07/2025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CB6CBE4-E7EC-4046-9C7D-6D212DAB0516}" type="slidenum">
              <a:rPr lang="en-GB" smtClean="0"/>
              <a:t>‹#›</a:t>
            </a:fld>
            <a:endParaRPr lang="en-GB"/>
          </a:p>
        </p:txBody>
      </p:sp>
    </p:spTree>
    <p:extLst>
      <p:ext uri="{BB962C8B-B14F-4D97-AF65-F5344CB8AC3E}">
        <p14:creationId xmlns:p14="http://schemas.microsoft.com/office/powerpoint/2010/main" val="2855887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5DE0BC-56C2-45D8-A42D-12A3C400BC9D}" type="datetimeFigureOut">
              <a:rPr lang="en-GB" smtClean="0"/>
              <a:t>12/07/2025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CB6CBE4-E7EC-4046-9C7D-6D212DAB0516}" type="slidenum">
              <a:rPr lang="en-GB" smtClean="0"/>
              <a:t>‹#›</a:t>
            </a:fld>
            <a:endParaRPr lang="en-GB"/>
          </a:p>
        </p:txBody>
      </p:sp>
    </p:spTree>
    <p:extLst>
      <p:ext uri="{BB962C8B-B14F-4D97-AF65-F5344CB8AC3E}">
        <p14:creationId xmlns:p14="http://schemas.microsoft.com/office/powerpoint/2010/main" val="1418496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F5DE0BC-56C2-45D8-A42D-12A3C400BC9D}" type="datetimeFigureOut">
              <a:rPr lang="en-GB" smtClean="0"/>
              <a:t>12/07/2025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CB6CBE4-E7EC-4046-9C7D-6D212DAB0516}" type="slidenum">
              <a:rPr lang="en-GB" smtClean="0"/>
              <a:t>‹#›</a:t>
            </a:fld>
            <a:endParaRPr lang="en-GB"/>
          </a:p>
        </p:txBody>
      </p:sp>
    </p:spTree>
    <p:extLst>
      <p:ext uri="{BB962C8B-B14F-4D97-AF65-F5344CB8AC3E}">
        <p14:creationId xmlns:p14="http://schemas.microsoft.com/office/powerpoint/2010/main" val="1663838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5DE0BC-56C2-45D8-A42D-12A3C400BC9D}" type="datetimeFigureOut">
              <a:rPr lang="en-GB" smtClean="0"/>
              <a:t>12/07/2025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CB6CBE4-E7EC-4046-9C7D-6D212DAB0516}" type="slidenum">
              <a:rPr lang="en-GB" smtClean="0"/>
              <a:t>‹#›</a:t>
            </a:fld>
            <a:endParaRPr lang="en-GB"/>
          </a:p>
        </p:txBody>
      </p:sp>
    </p:spTree>
    <p:extLst>
      <p:ext uri="{BB962C8B-B14F-4D97-AF65-F5344CB8AC3E}">
        <p14:creationId xmlns:p14="http://schemas.microsoft.com/office/powerpoint/2010/main" val="1443144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5DE0BC-56C2-45D8-A42D-12A3C400BC9D}" type="datetimeFigureOut">
              <a:rPr lang="en-GB" smtClean="0"/>
              <a:t>12/07/2025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CB6CBE4-E7EC-4046-9C7D-6D212DAB0516}" type="slidenum">
              <a:rPr lang="en-GB" smtClean="0"/>
              <a:t>‹#›</a:t>
            </a:fld>
            <a:endParaRPr lang="en-GB"/>
          </a:p>
        </p:txBody>
      </p:sp>
    </p:spTree>
    <p:extLst>
      <p:ext uri="{BB962C8B-B14F-4D97-AF65-F5344CB8AC3E}">
        <p14:creationId xmlns:p14="http://schemas.microsoft.com/office/powerpoint/2010/main" val="4149323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F5DE0BC-56C2-45D8-A42D-12A3C400BC9D}" type="datetimeFigureOut">
              <a:rPr lang="en-GB" smtClean="0"/>
              <a:t>12/07/2025</a:t>
            </a:fld>
            <a:endParaRPr lang="en-GB"/>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GB"/>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CB6CBE4-E7EC-4046-9C7D-6D212DAB0516}" type="slidenum">
              <a:rPr lang="en-GB" smtClean="0"/>
              <a:t>‹#›</a:t>
            </a:fld>
            <a:endParaRPr lang="en-GB"/>
          </a:p>
        </p:txBody>
      </p:sp>
    </p:spTree>
    <p:extLst>
      <p:ext uri="{BB962C8B-B14F-4D97-AF65-F5344CB8AC3E}">
        <p14:creationId xmlns:p14="http://schemas.microsoft.com/office/powerpoint/2010/main" val="2238211818"/>
      </p:ext>
    </p:extLst>
  </p:cSld>
  <p:clrMap bg1="dk1" tx1="lt1" bg2="dk2" tx2="lt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 id="2147483824" r:id="rId14"/>
    <p:sldLayoutId id="2147483825" r:id="rId15"/>
    <p:sldLayoutId id="2147483826" r:id="rId16"/>
    <p:sldLayoutId id="214748382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g"/><Relationship Id="rId10" Type="http://schemas.openxmlformats.org/officeDocument/2006/relationships/image" Target="../media/image15.png"/><Relationship Id="rId4" Type="http://schemas.openxmlformats.org/officeDocument/2006/relationships/image" Target="../media/image9.jp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B32B9-CA0E-7290-004F-910CBB66EBFB}"/>
              </a:ext>
            </a:extLst>
          </p:cNvPr>
          <p:cNvSpPr>
            <a:spLocks noGrp="1"/>
          </p:cNvSpPr>
          <p:nvPr>
            <p:ph type="ctrTitle"/>
          </p:nvPr>
        </p:nvSpPr>
        <p:spPr>
          <a:xfrm>
            <a:off x="648929" y="403121"/>
            <a:ext cx="10511196" cy="3460954"/>
          </a:xfrm>
        </p:spPr>
        <p:txBody>
          <a:bodyPr>
            <a:noAutofit/>
          </a:bodyPr>
          <a:lstStyle/>
          <a:p>
            <a:pPr algn="l"/>
            <a:r>
              <a:rPr lang="en-US" dirty="0">
                <a:latin typeface="Sans Serif Collection" panose="020B0502040504020204" pitchFamily="34" charset="0"/>
                <a:ea typeface="Sans Serif Collection" panose="020B0502040504020204" pitchFamily="34" charset="0"/>
                <a:cs typeface="Sans Serif Collection" panose="020B0502040504020204" pitchFamily="34" charset="0"/>
              </a:rPr>
              <a:t>Probing baryonic feedback and cosmology with patchy screening in the FLAMINGO simulations.</a:t>
            </a:r>
            <a:endParaRPr lang="en-GB" dirty="0">
              <a:latin typeface="Sans Serif Collection" panose="020B0502040504020204" pitchFamily="34" charset="0"/>
              <a:ea typeface="Sans Serif Collection" panose="020B0502040504020204" pitchFamily="34" charset="0"/>
              <a:cs typeface="Sans Serif Collection" panose="020B0502040504020204" pitchFamily="34" charset="0"/>
            </a:endParaRPr>
          </a:p>
        </p:txBody>
      </p:sp>
      <p:sp>
        <p:nvSpPr>
          <p:cNvPr id="3" name="Subtitle 2">
            <a:extLst>
              <a:ext uri="{FF2B5EF4-FFF2-40B4-BE49-F238E27FC236}">
                <a16:creationId xmlns:a16="http://schemas.microsoft.com/office/drawing/2014/main" id="{5E271F69-1B2A-CE05-B3DC-74159100DBE3}"/>
              </a:ext>
            </a:extLst>
          </p:cNvPr>
          <p:cNvSpPr>
            <a:spLocks noGrp="1"/>
          </p:cNvSpPr>
          <p:nvPr>
            <p:ph type="subTitle" idx="1"/>
          </p:nvPr>
        </p:nvSpPr>
        <p:spPr>
          <a:xfrm>
            <a:off x="648928" y="4277032"/>
            <a:ext cx="11297265" cy="1966452"/>
          </a:xfrm>
        </p:spPr>
        <p:txBody>
          <a:bodyPr>
            <a:normAutofit/>
          </a:bodyPr>
          <a:lstStyle/>
          <a:p>
            <a:pPr algn="l"/>
            <a:r>
              <a:rPr lang="en-US" sz="2400" dirty="0">
                <a:latin typeface="Sans Serif Collection" panose="020B0502040504020204" pitchFamily="34" charset="0"/>
                <a:ea typeface="Sans Serif Collection" panose="020B0502040504020204" pitchFamily="34" charset="0"/>
                <a:cs typeface="Sans Serif Collection" panose="020B0502040504020204" pitchFamily="34" charset="0"/>
              </a:rPr>
              <a:t>Jonah Conley – 4</a:t>
            </a:r>
            <a:r>
              <a:rPr lang="en-US" sz="2400" baseline="30000" dirty="0">
                <a:latin typeface="Sans Serif Collection" panose="020B0502040504020204" pitchFamily="34" charset="0"/>
                <a:ea typeface="Sans Serif Collection" panose="020B0502040504020204" pitchFamily="34" charset="0"/>
                <a:cs typeface="Sans Serif Collection" panose="020B0502040504020204" pitchFamily="34" charset="0"/>
              </a:rPr>
              <a:t>th</a:t>
            </a:r>
            <a:r>
              <a:rPr lang="en-US" sz="2400" dirty="0">
                <a:latin typeface="Sans Serif Collection" panose="020B0502040504020204" pitchFamily="34" charset="0"/>
                <a:ea typeface="Sans Serif Collection" panose="020B0502040504020204" pitchFamily="34" charset="0"/>
                <a:cs typeface="Sans Serif Collection" panose="020B0502040504020204" pitchFamily="34" charset="0"/>
              </a:rPr>
              <a:t> year PhD student</a:t>
            </a:r>
          </a:p>
          <a:p>
            <a:pPr algn="l"/>
            <a:r>
              <a:rPr lang="en-US" sz="2400" dirty="0">
                <a:latin typeface="Sans Serif Collection" panose="020B0502040504020204" pitchFamily="34" charset="0"/>
                <a:ea typeface="Sans Serif Collection" panose="020B0502040504020204" pitchFamily="34" charset="0"/>
                <a:cs typeface="Sans Serif Collection" panose="020B0502040504020204" pitchFamily="34" charset="0"/>
              </a:rPr>
              <a:t>Astrophysics Research Institute</a:t>
            </a:r>
          </a:p>
          <a:p>
            <a:pPr algn="l"/>
            <a:endParaRPr lang="en-US" sz="2400" dirty="0">
              <a:latin typeface="Sans Serif Collection" panose="020B0502040504020204" pitchFamily="34" charset="0"/>
              <a:ea typeface="Sans Serif Collection" panose="020B0502040504020204" pitchFamily="34" charset="0"/>
              <a:cs typeface="Sans Serif Collection" panose="020B0502040504020204" pitchFamily="34" charset="0"/>
            </a:endParaRPr>
          </a:p>
          <a:p>
            <a:pPr algn="l"/>
            <a:r>
              <a:rPr lang="en-US" sz="2400" dirty="0">
                <a:latin typeface="Sans Serif Collection" panose="020B0502040504020204" pitchFamily="34" charset="0"/>
                <a:ea typeface="Sans Serif Collection" panose="020B0502040504020204" pitchFamily="34" charset="0"/>
                <a:cs typeface="Sans Serif Collection" panose="020B0502040504020204" pitchFamily="34" charset="0"/>
              </a:rPr>
              <a:t>National Astronomy Meeting 2025</a:t>
            </a:r>
          </a:p>
        </p:txBody>
      </p:sp>
      <p:pic>
        <p:nvPicPr>
          <p:cNvPr id="5" name="Picture 4" descr="A blue background with white text for a  University logo.&#10;&#10;An artistic outline of a Liver-bird holding a leafy branch in it's mouth next to the words 'Liverpool John Moores University'.">
            <a:extLst>
              <a:ext uri="{FF2B5EF4-FFF2-40B4-BE49-F238E27FC236}">
                <a16:creationId xmlns:a16="http://schemas.microsoft.com/office/drawing/2014/main" id="{B81BA02E-CC1B-AFC7-81CD-795FCDEEFA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57187" y="5731834"/>
            <a:ext cx="3102078" cy="963524"/>
          </a:xfrm>
          <a:prstGeom prst="rect">
            <a:avLst/>
          </a:prstGeom>
        </p:spPr>
      </p:pic>
    </p:spTree>
    <p:extLst>
      <p:ext uri="{BB962C8B-B14F-4D97-AF65-F5344CB8AC3E}">
        <p14:creationId xmlns:p14="http://schemas.microsoft.com/office/powerpoint/2010/main" val="41354469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2684E19-B3B9-2C14-2014-9E9697625A11}"/>
            </a:ext>
          </a:extLst>
        </p:cNvPr>
        <p:cNvGrpSpPr/>
        <p:nvPr/>
      </p:nvGrpSpPr>
      <p:grpSpPr>
        <a:xfrm>
          <a:off x="0" y="0"/>
          <a:ext cx="0" cy="0"/>
          <a:chOff x="0" y="0"/>
          <a:chExt cx="0" cy="0"/>
        </a:xfrm>
      </p:grpSpPr>
      <p:pic>
        <p:nvPicPr>
          <p:cNvPr id="14" name="Content Placeholder 13" descr="A graph of a galaxy&#10;&#10;AI-generated content may be incorrect.">
            <a:extLst>
              <a:ext uri="{FF2B5EF4-FFF2-40B4-BE49-F238E27FC236}">
                <a16:creationId xmlns:a16="http://schemas.microsoft.com/office/drawing/2014/main" id="{1FFE3BFD-B017-E376-5E0D-82A241390B7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5662" r="6560"/>
          <a:stretch>
            <a:fillRect/>
          </a:stretch>
        </p:blipFill>
        <p:spPr>
          <a:xfrm>
            <a:off x="117646" y="1977589"/>
            <a:ext cx="5624393" cy="4258871"/>
          </a:xfrm>
          <a:effectLst>
            <a:softEdge rad="12700"/>
          </a:effectLst>
        </p:spPr>
      </p:pic>
      <p:sp>
        <p:nvSpPr>
          <p:cNvPr id="2" name="Title 1">
            <a:extLst>
              <a:ext uri="{FF2B5EF4-FFF2-40B4-BE49-F238E27FC236}">
                <a16:creationId xmlns:a16="http://schemas.microsoft.com/office/drawing/2014/main" id="{58C997D5-D86F-8539-4FEE-8F5D4338D0D1}"/>
              </a:ext>
            </a:extLst>
          </p:cNvPr>
          <p:cNvSpPr>
            <a:spLocks noGrp="1"/>
          </p:cNvSpPr>
          <p:nvPr>
            <p:ph type="title"/>
          </p:nvPr>
        </p:nvSpPr>
        <p:spPr>
          <a:xfrm>
            <a:off x="17210" y="2368"/>
            <a:ext cx="5842816" cy="1896352"/>
          </a:xfrm>
        </p:spPr>
        <p:txBody>
          <a:bodyPr>
            <a:normAutofit fontScale="90000"/>
          </a:bodyPr>
          <a:lstStyle/>
          <a:p>
            <a:r>
              <a:rPr lang="en-US" sz="4000" dirty="0"/>
              <a:t>Mock halo catalogs &amp;</a:t>
            </a:r>
            <a:br>
              <a:rPr lang="en-US" sz="4000" dirty="0"/>
            </a:br>
            <a:r>
              <a:rPr lang="en-US" sz="4000" dirty="0"/>
              <a:t>lensing considerations</a:t>
            </a:r>
            <a:endParaRPr lang="en-GB" sz="4000" dirty="0"/>
          </a:p>
        </p:txBody>
      </p:sp>
      <p:sp>
        <p:nvSpPr>
          <p:cNvPr id="3" name="Rectangle 2" descr="A plot of the redshift distribution for the Blue and Green unWISE galaxy samples.&#10;&#10;The x-axis ranges from 0 to 4.0 in redshift z. The y-axis ranges from 0 to 1.2 in normalised number of galaxies per redshift bin.&#10;&#10;The blue solid line for the Blue sample starts at 0 for z equals 0, the peaks rapidly at around z of 0.4 and slowly declines till 0.7, then drops to 0 again up to z of 4.0.&#10;&#10;The green solid line for the Green sample starts at 0 for z equals 0, the peaks at around z of 0.3, declines to a local minimum at z of 0.6 and then rises again up to 1.3, then declines to 0 at z of 2.1, and stays 0 up to z of 4.0.&#10;&#10;The blue curve has a higher global maximum than the green curve.&#10;&#10;The plot title reads: &quot;unWISE galaxy redshift distribution.&quot;">
            <a:extLst>
              <a:ext uri="{FF2B5EF4-FFF2-40B4-BE49-F238E27FC236}">
                <a16:creationId xmlns:a16="http://schemas.microsoft.com/office/drawing/2014/main" id="{3EFCE004-C30B-A07E-64D7-9613218CAB6A}"/>
              </a:ext>
            </a:extLst>
          </p:cNvPr>
          <p:cNvSpPr/>
          <p:nvPr/>
        </p:nvSpPr>
        <p:spPr>
          <a:xfrm>
            <a:off x="115101" y="1977589"/>
            <a:ext cx="5626938" cy="4258871"/>
          </a:xfrm>
          <a:prstGeom prst="rect">
            <a:avLst/>
          </a:prstGeom>
          <a:solidFill>
            <a:schemeClr val="bg1">
              <a:lumMod val="50000"/>
              <a:lumOff val="50000"/>
              <a:alpha val="2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2B7AD938-554B-16B8-3C66-05A9C7FFEA4B}"/>
              </a:ext>
            </a:extLst>
          </p:cNvPr>
          <p:cNvSpPr txBox="1"/>
          <p:nvPr/>
        </p:nvSpPr>
        <p:spPr>
          <a:xfrm>
            <a:off x="5860026" y="906937"/>
            <a:ext cx="6283221" cy="3970318"/>
          </a:xfrm>
          <a:prstGeom prst="rect">
            <a:avLst/>
          </a:prstGeom>
          <a:noFill/>
        </p:spPr>
        <p:txBody>
          <a:bodyPr wrap="square" rtlCol="0">
            <a:spAutoFit/>
          </a:bodyPr>
          <a:lstStyle/>
          <a:p>
            <a:pPr marL="285750" indent="-285750">
              <a:buFont typeface="Arial" panose="020B0604020202020204" pitchFamily="34" charset="0"/>
              <a:buChar char="•"/>
            </a:pPr>
            <a:r>
              <a:rPr lang="en-US" sz="2800" dirty="0"/>
              <a:t>Comparing to mock primary CMB maps that are both lensed and </a:t>
            </a:r>
            <a:r>
              <a:rPr lang="en-US" sz="2800" dirty="0" err="1"/>
              <a:t>unlensed</a:t>
            </a:r>
            <a:r>
              <a:rPr lang="en-US" sz="2800" dirty="0"/>
              <a:t>.</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Rescaling </a:t>
            </a:r>
            <a:r>
              <a:rPr lang="en-US" sz="2800" dirty="0" err="1"/>
              <a:t>unWISE</a:t>
            </a:r>
            <a:r>
              <a:rPr lang="en-US" sz="2800" dirty="0"/>
              <a:t> redshift distribution for halo sampling.</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Using a z-</a:t>
            </a:r>
            <a:r>
              <a:rPr lang="en-US" sz="2800" dirty="0" err="1"/>
              <a:t>dependant</a:t>
            </a:r>
            <a:r>
              <a:rPr lang="en-US" sz="2800" dirty="0"/>
              <a:t> stellar cut:</a:t>
            </a:r>
          </a:p>
          <a:p>
            <a:pPr marL="285750" indent="-285750">
              <a:buFont typeface="Arial" panose="020B0604020202020204" pitchFamily="34" charset="0"/>
              <a:buChar char="•"/>
            </a:pPr>
            <a:endParaRPr lang="en-GB" sz="2800"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4B2B764-6E83-991E-5D7C-F09931157404}"/>
                  </a:ext>
                </a:extLst>
              </p:cNvPr>
              <p:cNvSpPr txBox="1"/>
              <p:nvPr/>
            </p:nvSpPr>
            <p:spPr>
              <a:xfrm>
                <a:off x="5860026" y="4456097"/>
                <a:ext cx="6214328" cy="1093120"/>
              </a:xfrm>
              <a:prstGeom prst="rect">
                <a:avLst/>
              </a:prstGeom>
              <a:solidFill>
                <a:schemeClr val="tx1"/>
              </a:solidFill>
            </p:spPr>
            <p:txBody>
              <a:bodyPr wrap="square" rtlCol="0">
                <a:spAutoFit/>
              </a:bodyPr>
              <a:lstStyle/>
              <a:p>
                <a:pPr/>
                <a14:m>
                  <m:oMathPara xmlns:m="http://schemas.openxmlformats.org/officeDocument/2006/math">
                    <m:oMathParaPr>
                      <m:jc m:val="centerGroup"/>
                    </m:oMathParaPr>
                    <m:oMath xmlns:m="http://schemas.openxmlformats.org/officeDocument/2006/math">
                      <m:func>
                        <m:funcPr>
                          <m:ctrlPr>
                            <a:rPr lang="en-GB" sz="2800" b="1" i="1" smtClean="0">
                              <a:solidFill>
                                <a:sysClr val="windowText" lastClr="000000"/>
                              </a:solidFill>
                              <a:latin typeface="Cambria Math" panose="02040503050406030204" pitchFamily="18" charset="0"/>
                            </a:rPr>
                          </m:ctrlPr>
                        </m:funcPr>
                        <m:fName>
                          <m:sSub>
                            <m:sSubPr>
                              <m:ctrlPr>
                                <a:rPr lang="en-GB" sz="2800" b="1" i="1" smtClean="0">
                                  <a:solidFill>
                                    <a:sysClr val="windowText" lastClr="000000"/>
                                  </a:solidFill>
                                  <a:latin typeface="Cambria Math" panose="02040503050406030204" pitchFamily="18" charset="0"/>
                                </a:rPr>
                              </m:ctrlPr>
                            </m:sSubPr>
                            <m:e>
                              <m:r>
                                <a:rPr lang="en-GB" sz="2800" b="1" i="0" smtClean="0">
                                  <a:solidFill>
                                    <a:sysClr val="windowText" lastClr="000000"/>
                                  </a:solidFill>
                                  <a:latin typeface="Cambria Math" panose="02040503050406030204" pitchFamily="18" charset="0"/>
                                </a:rPr>
                                <m:t>𝐥𝐨𝐠</m:t>
                              </m:r>
                            </m:e>
                            <m:sub>
                              <m:r>
                                <a:rPr lang="en-US" sz="2800" b="1" i="1" smtClean="0">
                                  <a:solidFill>
                                    <a:sysClr val="windowText" lastClr="000000"/>
                                  </a:solidFill>
                                  <a:latin typeface="Cambria Math" panose="02040503050406030204" pitchFamily="18" charset="0"/>
                                </a:rPr>
                                <m:t>𝟏𝟎</m:t>
                              </m:r>
                            </m:sub>
                          </m:sSub>
                        </m:fName>
                        <m:e>
                          <m:sSub>
                            <m:sSubPr>
                              <m:ctrlPr>
                                <a:rPr lang="en-GB" sz="2800" b="1" i="1" smtClean="0">
                                  <a:solidFill>
                                    <a:sysClr val="windowText" lastClr="000000"/>
                                  </a:solidFill>
                                  <a:latin typeface="Cambria Math" panose="02040503050406030204" pitchFamily="18" charset="0"/>
                                </a:rPr>
                              </m:ctrlPr>
                            </m:sSubPr>
                            <m:e>
                              <m:r>
                                <a:rPr lang="en-US" sz="2800" b="1" i="1" smtClean="0">
                                  <a:solidFill>
                                    <a:sysClr val="windowText" lastClr="000000"/>
                                  </a:solidFill>
                                  <a:latin typeface="Cambria Math" panose="02040503050406030204" pitchFamily="18" charset="0"/>
                                </a:rPr>
                                <m:t>𝑴</m:t>
                              </m:r>
                            </m:e>
                            <m:sub>
                              <m:r>
                                <a:rPr lang="en-US" sz="2800" b="1" i="1" smtClean="0">
                                  <a:solidFill>
                                    <a:sysClr val="windowText" lastClr="000000"/>
                                  </a:solidFill>
                                  <a:latin typeface="Cambria Math" panose="02040503050406030204" pitchFamily="18" charset="0"/>
                                </a:rPr>
                                <m:t>𝒔𝒕𝒂𝒓</m:t>
                              </m:r>
                            </m:sub>
                          </m:sSub>
                          <m:d>
                            <m:dPr>
                              <m:ctrlPr>
                                <a:rPr lang="en-US" sz="2800" b="1" i="1" smtClean="0">
                                  <a:solidFill>
                                    <a:sysClr val="windowText" lastClr="000000"/>
                                  </a:solidFill>
                                  <a:latin typeface="Cambria Math" panose="02040503050406030204" pitchFamily="18" charset="0"/>
                                </a:rPr>
                              </m:ctrlPr>
                            </m:dPr>
                            <m:e>
                              <m:r>
                                <a:rPr lang="en-US" sz="2800" b="1" i="1" smtClean="0">
                                  <a:solidFill>
                                    <a:sysClr val="windowText" lastClr="000000"/>
                                  </a:solidFill>
                                  <a:latin typeface="Cambria Math" panose="02040503050406030204" pitchFamily="18" charset="0"/>
                                </a:rPr>
                                <m:t>𝒛</m:t>
                              </m:r>
                            </m:e>
                          </m:d>
                          <m:r>
                            <a:rPr lang="en-US" sz="2800" b="1" i="1" smtClean="0">
                              <a:solidFill>
                                <a:sysClr val="windowText" lastClr="000000"/>
                              </a:solidFill>
                              <a:latin typeface="Cambria Math" panose="02040503050406030204" pitchFamily="18" charset="0"/>
                              <a:ea typeface="Cambria Math" panose="02040503050406030204" pitchFamily="18" charset="0"/>
                            </a:rPr>
                            <m:t>≥</m:t>
                          </m:r>
                        </m:e>
                      </m:func>
                      <m:box>
                        <m:boxPr>
                          <m:ctrlPr>
                            <a:rPr lang="en-GB" sz="2800" b="1" i="1" smtClean="0">
                              <a:solidFill>
                                <a:sysClr val="windowText" lastClr="000000"/>
                              </a:solidFill>
                              <a:latin typeface="Cambria Math" panose="02040503050406030204" pitchFamily="18" charset="0"/>
                            </a:rPr>
                          </m:ctrlPr>
                        </m:boxPr>
                        <m:e>
                          <m:argPr>
                            <m:argSz m:val="-1"/>
                          </m:argPr>
                          <m:f>
                            <m:fPr>
                              <m:ctrlPr>
                                <a:rPr lang="en-GB" sz="2800" b="1" i="1" smtClean="0">
                                  <a:solidFill>
                                    <a:sysClr val="windowText" lastClr="000000"/>
                                  </a:solidFill>
                                  <a:latin typeface="Cambria Math" panose="02040503050406030204" pitchFamily="18" charset="0"/>
                                </a:rPr>
                              </m:ctrlPr>
                            </m:fPr>
                            <m:num>
                              <m:r>
                                <a:rPr lang="en-US" sz="2800" b="1" i="1" smtClean="0">
                                  <a:solidFill>
                                    <a:sysClr val="windowText" lastClr="000000"/>
                                  </a:solidFill>
                                  <a:latin typeface="Cambria Math" panose="02040503050406030204" pitchFamily="18" charset="0"/>
                                </a:rPr>
                                <m:t>𝒅</m:t>
                              </m:r>
                              <m:func>
                                <m:funcPr>
                                  <m:ctrlPr>
                                    <a:rPr lang="en-US" sz="2800" b="1" i="1" smtClean="0">
                                      <a:solidFill>
                                        <a:sysClr val="windowText" lastClr="000000"/>
                                      </a:solidFill>
                                      <a:latin typeface="Cambria Math" panose="02040503050406030204" pitchFamily="18" charset="0"/>
                                    </a:rPr>
                                  </m:ctrlPr>
                                </m:funcPr>
                                <m:fName>
                                  <m:sSub>
                                    <m:sSubPr>
                                      <m:ctrlPr>
                                        <a:rPr lang="en-US" sz="2800" b="1" i="1" smtClean="0">
                                          <a:solidFill>
                                            <a:sysClr val="windowText" lastClr="000000"/>
                                          </a:solidFill>
                                          <a:latin typeface="Cambria Math" panose="02040503050406030204" pitchFamily="18" charset="0"/>
                                        </a:rPr>
                                      </m:ctrlPr>
                                    </m:sSubPr>
                                    <m:e>
                                      <m:r>
                                        <a:rPr lang="en-US" sz="2800" b="1" i="0" smtClean="0">
                                          <a:solidFill>
                                            <a:sysClr val="windowText" lastClr="000000"/>
                                          </a:solidFill>
                                          <a:latin typeface="Cambria Math" panose="02040503050406030204" pitchFamily="18" charset="0"/>
                                        </a:rPr>
                                        <m:t>(</m:t>
                                      </m:r>
                                      <m:r>
                                        <a:rPr lang="en-US" sz="2800" b="1" i="0" smtClean="0">
                                          <a:solidFill>
                                            <a:sysClr val="windowText" lastClr="000000"/>
                                          </a:solidFill>
                                          <a:latin typeface="Cambria Math" panose="02040503050406030204" pitchFamily="18" charset="0"/>
                                        </a:rPr>
                                        <m:t>𝐥𝐨𝐠</m:t>
                                      </m:r>
                                    </m:e>
                                    <m:sub>
                                      <m:r>
                                        <a:rPr lang="en-US" sz="2800" b="1" i="1" smtClean="0">
                                          <a:solidFill>
                                            <a:sysClr val="windowText" lastClr="000000"/>
                                          </a:solidFill>
                                          <a:latin typeface="Cambria Math" panose="02040503050406030204" pitchFamily="18" charset="0"/>
                                        </a:rPr>
                                        <m:t>𝟏𝟎</m:t>
                                      </m:r>
                                    </m:sub>
                                  </m:sSub>
                                </m:fName>
                                <m:e>
                                  <m:sSub>
                                    <m:sSubPr>
                                      <m:ctrlPr>
                                        <a:rPr lang="en-US" sz="2800" b="1" i="1" smtClean="0">
                                          <a:solidFill>
                                            <a:sysClr val="windowText" lastClr="000000"/>
                                          </a:solidFill>
                                          <a:latin typeface="Cambria Math" panose="02040503050406030204" pitchFamily="18" charset="0"/>
                                        </a:rPr>
                                      </m:ctrlPr>
                                    </m:sSubPr>
                                    <m:e>
                                      <m:r>
                                        <a:rPr lang="en-US" sz="2800" b="1" i="1" smtClean="0">
                                          <a:solidFill>
                                            <a:sysClr val="windowText" lastClr="000000"/>
                                          </a:solidFill>
                                          <a:latin typeface="Cambria Math" panose="02040503050406030204" pitchFamily="18" charset="0"/>
                                        </a:rPr>
                                        <m:t>𝑴</m:t>
                                      </m:r>
                                    </m:e>
                                    <m:sub>
                                      <m:r>
                                        <a:rPr lang="en-US" sz="2800" b="1" i="1" smtClean="0">
                                          <a:solidFill>
                                            <a:sysClr val="windowText" lastClr="000000"/>
                                          </a:solidFill>
                                          <a:latin typeface="Cambria Math" panose="02040503050406030204" pitchFamily="18" charset="0"/>
                                        </a:rPr>
                                        <m:t>𝒔𝒕𝒂𝒓</m:t>
                                      </m:r>
                                    </m:sub>
                                  </m:sSub>
                                  <m:r>
                                    <a:rPr lang="en-US" sz="2800" b="1" i="1" smtClean="0">
                                      <a:solidFill>
                                        <a:sysClr val="windowText" lastClr="000000"/>
                                      </a:solidFill>
                                      <a:latin typeface="Cambria Math" panose="02040503050406030204" pitchFamily="18" charset="0"/>
                                    </a:rPr>
                                    <m:t>)</m:t>
                                  </m:r>
                                </m:e>
                              </m:func>
                            </m:num>
                            <m:den>
                              <m:r>
                                <a:rPr lang="en-US" sz="2800" b="1" i="1" smtClean="0">
                                  <a:solidFill>
                                    <a:sysClr val="windowText" lastClr="000000"/>
                                  </a:solidFill>
                                  <a:latin typeface="Cambria Math" panose="02040503050406030204" pitchFamily="18" charset="0"/>
                                </a:rPr>
                                <m:t>𝒅𝒛</m:t>
                              </m:r>
                            </m:den>
                          </m:f>
                          <m:r>
                            <a:rPr lang="en-US" sz="2800" b="1" i="1" smtClean="0">
                              <a:solidFill>
                                <a:sysClr val="windowText" lastClr="000000"/>
                              </a:solidFill>
                              <a:latin typeface="Cambria Math" panose="02040503050406030204" pitchFamily="18" charset="0"/>
                            </a:rPr>
                            <m:t> (</m:t>
                          </m:r>
                          <m:r>
                            <a:rPr lang="en-US" sz="2800" b="1" i="1" smtClean="0">
                              <a:solidFill>
                                <a:sysClr val="windowText" lastClr="000000"/>
                              </a:solidFill>
                              <a:latin typeface="Cambria Math" panose="02040503050406030204" pitchFamily="18" charset="0"/>
                            </a:rPr>
                            <m:t>𝒛</m:t>
                          </m:r>
                          <m:r>
                            <a:rPr lang="en-US" sz="2800" b="1" i="1" smtClean="0">
                              <a:solidFill>
                                <a:sysClr val="windowText" lastClr="000000"/>
                              </a:solidFill>
                              <a:latin typeface="Cambria Math" panose="02040503050406030204" pitchFamily="18" charset="0"/>
                            </a:rPr>
                            <m:t> −</m:t>
                          </m:r>
                          <m:sSub>
                            <m:sSubPr>
                              <m:ctrlPr>
                                <a:rPr lang="en-US" sz="2800" b="1" i="1" smtClean="0">
                                  <a:solidFill>
                                    <a:sysClr val="windowText" lastClr="000000"/>
                                  </a:solidFill>
                                  <a:latin typeface="Cambria Math" panose="02040503050406030204" pitchFamily="18" charset="0"/>
                                </a:rPr>
                              </m:ctrlPr>
                            </m:sSubPr>
                            <m:e>
                              <m:r>
                                <a:rPr lang="en-US" sz="2800" b="1" i="1" smtClean="0">
                                  <a:solidFill>
                                    <a:sysClr val="windowText" lastClr="000000"/>
                                  </a:solidFill>
                                  <a:latin typeface="Cambria Math" panose="02040503050406030204" pitchFamily="18" charset="0"/>
                                </a:rPr>
                                <m:t> </m:t>
                              </m:r>
                              <m:r>
                                <a:rPr lang="en-US" sz="2800" b="1" i="1" smtClean="0">
                                  <a:solidFill>
                                    <a:sysClr val="windowText" lastClr="000000"/>
                                  </a:solidFill>
                                  <a:latin typeface="Cambria Math" panose="02040503050406030204" pitchFamily="18" charset="0"/>
                                </a:rPr>
                                <m:t>𝒛</m:t>
                              </m:r>
                            </m:e>
                            <m:sub>
                              <m:r>
                                <a:rPr lang="en-US" sz="2800" b="1" i="1" smtClean="0">
                                  <a:solidFill>
                                    <a:sysClr val="windowText" lastClr="000000"/>
                                  </a:solidFill>
                                  <a:latin typeface="Cambria Math" panose="02040503050406030204" pitchFamily="18" charset="0"/>
                                </a:rPr>
                                <m:t>𝒎𝒆𝒂𝒏</m:t>
                              </m:r>
                            </m:sub>
                          </m:sSub>
                          <m:r>
                            <a:rPr lang="en-US" sz="2800" b="1" i="1" smtClean="0">
                              <a:solidFill>
                                <a:sysClr val="windowText" lastClr="000000"/>
                              </a:solidFill>
                              <a:latin typeface="Cambria Math" panose="02040503050406030204" pitchFamily="18" charset="0"/>
                            </a:rPr>
                            <m:t>)</m:t>
                          </m:r>
                        </m:e>
                      </m:box>
                      <m:r>
                        <a:rPr lang="en-US" sz="2800" b="1" i="1" smtClean="0">
                          <a:solidFill>
                            <a:sysClr val="windowText" lastClr="000000"/>
                          </a:solidFill>
                          <a:latin typeface="Cambria Math" panose="02040503050406030204" pitchFamily="18" charset="0"/>
                        </a:rPr>
                        <m:t>+</m:t>
                      </m:r>
                      <m:func>
                        <m:funcPr>
                          <m:ctrlPr>
                            <a:rPr lang="en-US" sz="2800" b="1" i="1" smtClean="0">
                              <a:solidFill>
                                <a:sysClr val="windowText" lastClr="000000"/>
                              </a:solidFill>
                              <a:latin typeface="Cambria Math" panose="02040503050406030204" pitchFamily="18" charset="0"/>
                            </a:rPr>
                          </m:ctrlPr>
                        </m:funcPr>
                        <m:fName>
                          <m:sSub>
                            <m:sSubPr>
                              <m:ctrlPr>
                                <a:rPr lang="en-US" sz="2800" b="1" i="1" smtClean="0">
                                  <a:solidFill>
                                    <a:sysClr val="windowText" lastClr="000000"/>
                                  </a:solidFill>
                                  <a:latin typeface="Cambria Math" panose="02040503050406030204" pitchFamily="18" charset="0"/>
                                </a:rPr>
                              </m:ctrlPr>
                            </m:sSubPr>
                            <m:e>
                              <m:r>
                                <a:rPr lang="en-US" sz="2800" b="1" i="0" smtClean="0">
                                  <a:solidFill>
                                    <a:sysClr val="windowText" lastClr="000000"/>
                                  </a:solidFill>
                                  <a:latin typeface="Cambria Math" panose="02040503050406030204" pitchFamily="18" charset="0"/>
                                </a:rPr>
                                <m:t>𝐥𝐨𝐠</m:t>
                              </m:r>
                            </m:e>
                            <m:sub>
                              <m:r>
                                <a:rPr lang="en-US" sz="2800" b="1" i="1" smtClean="0">
                                  <a:solidFill>
                                    <a:sysClr val="windowText" lastClr="000000"/>
                                  </a:solidFill>
                                  <a:latin typeface="Cambria Math" panose="02040503050406030204" pitchFamily="18" charset="0"/>
                                </a:rPr>
                                <m:t>𝟏𝟎</m:t>
                              </m:r>
                            </m:sub>
                          </m:sSub>
                        </m:fName>
                        <m:e>
                          <m:sSub>
                            <m:sSubPr>
                              <m:ctrlPr>
                                <a:rPr lang="en-US" sz="2800" b="1" i="1" smtClean="0">
                                  <a:solidFill>
                                    <a:sysClr val="windowText" lastClr="000000"/>
                                  </a:solidFill>
                                  <a:latin typeface="Cambria Math" panose="02040503050406030204" pitchFamily="18" charset="0"/>
                                </a:rPr>
                              </m:ctrlPr>
                            </m:sSubPr>
                            <m:e>
                              <m:r>
                                <a:rPr lang="en-US" sz="2800" b="1" i="1" smtClean="0">
                                  <a:solidFill>
                                    <a:sysClr val="windowText" lastClr="000000"/>
                                  </a:solidFill>
                                  <a:latin typeface="Cambria Math" panose="02040503050406030204" pitchFamily="18" charset="0"/>
                                </a:rPr>
                                <m:t>𝑴</m:t>
                              </m:r>
                            </m:e>
                            <m:sub>
                              <m:r>
                                <a:rPr lang="en-US" sz="2800" b="1" i="1" smtClean="0">
                                  <a:solidFill>
                                    <a:sysClr val="windowText" lastClr="000000"/>
                                  </a:solidFill>
                                  <a:latin typeface="Cambria Math" panose="02040503050406030204" pitchFamily="18" charset="0"/>
                                </a:rPr>
                                <m:t>𝒔𝒕𝒂𝒓</m:t>
                              </m:r>
                              <m:r>
                                <a:rPr lang="en-US" sz="2800" b="1" i="1" smtClean="0">
                                  <a:solidFill>
                                    <a:sysClr val="windowText" lastClr="000000"/>
                                  </a:solidFill>
                                  <a:latin typeface="Cambria Math" panose="02040503050406030204" pitchFamily="18" charset="0"/>
                                </a:rPr>
                                <m:t>, </m:t>
                              </m:r>
                              <m:r>
                                <a:rPr lang="en-US" sz="2800" b="1" i="1" smtClean="0">
                                  <a:solidFill>
                                    <a:sysClr val="windowText" lastClr="000000"/>
                                  </a:solidFill>
                                  <a:latin typeface="Cambria Math" panose="02040503050406030204" pitchFamily="18" charset="0"/>
                                </a:rPr>
                                <m:t>𝒄𝒖𝒕</m:t>
                              </m:r>
                              <m:r>
                                <a:rPr lang="en-US" sz="2800" b="1" i="1" smtClean="0">
                                  <a:solidFill>
                                    <a:sysClr val="windowText" lastClr="000000"/>
                                  </a:solidFill>
                                  <a:latin typeface="Cambria Math" panose="02040503050406030204" pitchFamily="18" charset="0"/>
                                </a:rPr>
                                <m:t>, </m:t>
                              </m:r>
                              <m:sSub>
                                <m:sSubPr>
                                  <m:ctrlPr>
                                    <a:rPr lang="en-US" sz="2800" b="1" i="1" smtClean="0">
                                      <a:solidFill>
                                        <a:sysClr val="windowText" lastClr="000000"/>
                                      </a:solidFill>
                                      <a:latin typeface="Cambria Math" panose="02040503050406030204" pitchFamily="18" charset="0"/>
                                    </a:rPr>
                                  </m:ctrlPr>
                                </m:sSubPr>
                                <m:e>
                                  <m:r>
                                    <a:rPr lang="en-US" sz="2800" b="1" i="1" smtClean="0">
                                      <a:solidFill>
                                        <a:sysClr val="windowText" lastClr="000000"/>
                                      </a:solidFill>
                                      <a:latin typeface="Cambria Math" panose="02040503050406030204" pitchFamily="18" charset="0"/>
                                    </a:rPr>
                                    <m:t> </m:t>
                                  </m:r>
                                  <m:r>
                                    <a:rPr lang="en-US" sz="2800" b="1" i="1" smtClean="0">
                                      <a:solidFill>
                                        <a:sysClr val="windowText" lastClr="000000"/>
                                      </a:solidFill>
                                      <a:latin typeface="Cambria Math" panose="02040503050406030204" pitchFamily="18" charset="0"/>
                                    </a:rPr>
                                    <m:t>𝒛</m:t>
                                  </m:r>
                                </m:e>
                                <m:sub>
                                  <m:r>
                                    <a:rPr lang="en-US" sz="2800" b="1" i="1" smtClean="0">
                                      <a:solidFill>
                                        <a:sysClr val="windowText" lastClr="000000"/>
                                      </a:solidFill>
                                      <a:latin typeface="Cambria Math" panose="02040503050406030204" pitchFamily="18" charset="0"/>
                                    </a:rPr>
                                    <m:t>𝒎𝒆𝒂𝒏</m:t>
                                  </m:r>
                                </m:sub>
                              </m:sSub>
                            </m:sub>
                          </m:sSub>
                        </m:e>
                      </m:func>
                    </m:oMath>
                  </m:oMathPara>
                </a14:m>
                <a:endParaRPr lang="en-GB" sz="2800" b="1" dirty="0">
                  <a:solidFill>
                    <a:sysClr val="windowText" lastClr="000000"/>
                  </a:solidFill>
                </a:endParaRPr>
              </a:p>
            </p:txBody>
          </p:sp>
        </mc:Choice>
        <mc:Fallback xmlns="">
          <p:sp>
            <p:nvSpPr>
              <p:cNvPr id="6" name="TextBox 5">
                <a:extLst>
                  <a:ext uri="{FF2B5EF4-FFF2-40B4-BE49-F238E27FC236}">
                    <a16:creationId xmlns:a16="http://schemas.microsoft.com/office/drawing/2014/main" id="{B4B2B764-6E83-991E-5D7C-F09931157404}"/>
                  </a:ext>
                </a:extLst>
              </p:cNvPr>
              <p:cNvSpPr txBox="1">
                <a:spLocks noRot="1" noChangeAspect="1" noMove="1" noResize="1" noEditPoints="1" noAdjustHandles="1" noChangeArrowheads="1" noChangeShapeType="1" noTextEdit="1"/>
              </p:cNvSpPr>
              <p:nvPr/>
            </p:nvSpPr>
            <p:spPr>
              <a:xfrm>
                <a:off x="5860026" y="4456097"/>
                <a:ext cx="6214328" cy="1093120"/>
              </a:xfrm>
              <a:prstGeom prst="rect">
                <a:avLst/>
              </a:prstGeom>
              <a:blipFill>
                <a:blip r:embed="rId3"/>
                <a:stretch>
                  <a:fillRect b="-3352"/>
                </a:stretch>
              </a:blipFill>
            </p:spPr>
            <p:txBody>
              <a:bodyPr/>
              <a:lstStyle/>
              <a:p>
                <a:r>
                  <a:rPr lang="en-GB">
                    <a:noFill/>
                  </a:rPr>
                  <a:t> </a:t>
                </a:r>
              </a:p>
            </p:txBody>
          </p:sp>
        </mc:Fallback>
      </mc:AlternateContent>
      <p:sp>
        <p:nvSpPr>
          <p:cNvPr id="7" name="Rectangle 6" descr="An equation for computing a redshift dependant stellar mass cut. &#10;&#10;log 10 of M star, at a given z is greater than or equal to the differential d log 10 M star over d z, multiplied by, in brackets, z minus z mean; plus log 10 M star, cut, z mean.">
            <a:extLst>
              <a:ext uri="{FF2B5EF4-FFF2-40B4-BE49-F238E27FC236}">
                <a16:creationId xmlns:a16="http://schemas.microsoft.com/office/drawing/2014/main" id="{958CEC09-4749-B0DA-D236-78E9EFB3BB7D}"/>
              </a:ext>
            </a:extLst>
          </p:cNvPr>
          <p:cNvSpPr/>
          <p:nvPr/>
        </p:nvSpPr>
        <p:spPr>
          <a:xfrm>
            <a:off x="5860026" y="4456096"/>
            <a:ext cx="6214328" cy="1093121"/>
          </a:xfrm>
          <a:prstGeom prst="rect">
            <a:avLst/>
          </a:prstGeom>
          <a:solidFill>
            <a:schemeClr val="bg1">
              <a:lumMod val="50000"/>
              <a:lumOff val="50000"/>
              <a:alpha val="2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2B6B004-78FC-3D29-D588-C0C54FEEE2AC}"/>
              </a:ext>
            </a:extLst>
          </p:cNvPr>
          <p:cNvSpPr txBox="1"/>
          <p:nvPr/>
        </p:nvSpPr>
        <p:spPr>
          <a:xfrm>
            <a:off x="5329083" y="74739"/>
            <a:ext cx="6773477" cy="400110"/>
          </a:xfrm>
          <a:prstGeom prst="rect">
            <a:avLst/>
          </a:prstGeom>
          <a:noFill/>
        </p:spPr>
        <p:txBody>
          <a:bodyPr wrap="square" rtlCol="0">
            <a:spAutoFit/>
          </a:bodyPr>
          <a:lstStyle/>
          <a:p>
            <a:pPr algn="r"/>
            <a:r>
              <a:rPr lang="en-US" sz="2000" dirty="0"/>
              <a:t>Email: J.T.Conley@2022.ljmu.ac.uk</a:t>
            </a:r>
          </a:p>
        </p:txBody>
      </p:sp>
    </p:spTree>
    <p:extLst>
      <p:ext uri="{BB962C8B-B14F-4D97-AF65-F5344CB8AC3E}">
        <p14:creationId xmlns:p14="http://schemas.microsoft.com/office/powerpoint/2010/main" val="15515870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5F2BEE0-6791-C808-62E5-470C9B4F4B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62A724-4272-42B2-8489-8AA6816C41B8}"/>
              </a:ext>
            </a:extLst>
          </p:cNvPr>
          <p:cNvSpPr>
            <a:spLocks noGrp="1"/>
          </p:cNvSpPr>
          <p:nvPr>
            <p:ph type="title"/>
          </p:nvPr>
        </p:nvSpPr>
        <p:spPr>
          <a:xfrm>
            <a:off x="138874" y="163230"/>
            <a:ext cx="4787087" cy="1456267"/>
          </a:xfrm>
        </p:spPr>
        <p:txBody>
          <a:bodyPr>
            <a:normAutofit/>
          </a:bodyPr>
          <a:lstStyle/>
          <a:p>
            <a:r>
              <a:rPr lang="en-US" sz="4800" dirty="0"/>
              <a:t>Questions?</a:t>
            </a:r>
            <a:endParaRPr lang="en-GB" sz="4800" dirty="0"/>
          </a:p>
        </p:txBody>
      </p:sp>
      <p:pic>
        <p:nvPicPr>
          <p:cNvPr id="3" name="Picture 2">
            <a:extLst>
              <a:ext uri="{FF2B5EF4-FFF2-40B4-BE49-F238E27FC236}">
                <a16:creationId xmlns:a16="http://schemas.microsoft.com/office/drawing/2014/main" id="{0CC767C9-794D-3F30-98E8-96917E063FF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8875" y="1810275"/>
            <a:ext cx="6153771" cy="4579694"/>
          </a:xfrm>
          <a:prstGeom prst="rect">
            <a:avLst/>
          </a:prstGeom>
        </p:spPr>
      </p:pic>
      <p:sp>
        <p:nvSpPr>
          <p:cNvPr id="4" name="Rectangle 3" descr="A plot showing the stacked tau profile as a function of distance from the centre of an object for the Blue coloured unWISE sample and a cut in stellar mass of log to the base 10 of 10.9 in solar mass; using different methods for the primary CMB.&#10;&#10;The plot has a lower x-axis for the angle theta from the centre of a 1-dimensional stack, ranging from 0 to 11 degrees. There is also an upper x-axis with radius r in megaparsecs per h, from 0 to 5. The y-axis is the dimensionless tau ranging from -0.6 to +2.5, and it has been scaled to times 10 to the -4. There is a solid black line at a tau of 0.&#10;&#10;There are four lines , and two sets of markers all coloured blue for the Blue galaxy sample; each with a different style; solid line for unlensed primary CMB, dotted line for unlensed primary CMB without patchy screening, dashed line for lensed primary CMB up to redshift 2, star markers for lensed primary CMB up to redshift 2 with no patchy screening, dot-dashed line for lensed primary CMB up to redshift 3 and plus markers for lensed primary CMB up to redshift 3 with no patchy screening.&#10;&#10;All the lines follow a similar shape, having a large amplitude at small distances, and a lower amplitude beyond 2 degrees (less than 2 megaparsecs). Beyond this, all the lines show an oscillatory behaviour around tau of 0. This is with the exception of unlensed, no patchy screening, which just oscillates around tau of 0.&#10;&#10;The line for unlensed CMB is significantly lower than the lensed lines.&#10;The plot shows how, even without patchy screening included, the lensed CMB produces a larger signal in the profile than an unlensed CMB; and that including patchy screening only modifies the central region of the profile, by changing the maximum amplitude.&#10;&#10;The title reads: &quot;tau Profiles for Blue sample, logM* equals 10.9 for different lensing methods (sim equals HYDRO FIDUCIAL, nside equals 8192)&quot;">
            <a:extLst>
              <a:ext uri="{FF2B5EF4-FFF2-40B4-BE49-F238E27FC236}">
                <a16:creationId xmlns:a16="http://schemas.microsoft.com/office/drawing/2014/main" id="{86BD56A6-EE01-0087-67F0-FAB0115AA8D9}"/>
              </a:ext>
            </a:extLst>
          </p:cNvPr>
          <p:cNvSpPr/>
          <p:nvPr/>
        </p:nvSpPr>
        <p:spPr>
          <a:xfrm>
            <a:off x="138874" y="1818968"/>
            <a:ext cx="6153771" cy="4571001"/>
          </a:xfrm>
          <a:prstGeom prst="rect">
            <a:avLst/>
          </a:prstGeom>
          <a:solidFill>
            <a:schemeClr val="bg1">
              <a:lumMod val="50000"/>
              <a:lumOff val="50000"/>
              <a:alpha val="2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33542D1-452B-EB57-1673-E2AF3DC76990}"/>
                  </a:ext>
                </a:extLst>
              </p:cNvPr>
              <p:cNvSpPr txBox="1"/>
              <p:nvPr/>
            </p:nvSpPr>
            <p:spPr>
              <a:xfrm>
                <a:off x="6367483" y="5725016"/>
                <a:ext cx="5594554" cy="969754"/>
              </a:xfrm>
              <a:prstGeom prst="rect">
                <a:avLst/>
              </a:prstGeom>
              <a:solidFill>
                <a:schemeClr val="tx1"/>
              </a:solidFill>
            </p:spPr>
            <p:txBody>
              <a:bodyPr wrap="square" rtlCol="0">
                <a:spAutoFit/>
              </a:bodyPr>
              <a:lstStyle/>
              <a:p>
                <a:pPr/>
                <a14:m>
                  <m:oMathPara xmlns:m="http://schemas.openxmlformats.org/officeDocument/2006/math">
                    <m:oMathParaPr>
                      <m:jc m:val="centerGroup"/>
                    </m:oMathParaPr>
                    <m:oMath xmlns:m="http://schemas.openxmlformats.org/officeDocument/2006/math">
                      <m:func>
                        <m:funcPr>
                          <m:ctrlPr>
                            <a:rPr lang="en-GB" sz="2400" b="1" i="1" smtClean="0">
                              <a:solidFill>
                                <a:sysClr val="windowText" lastClr="000000"/>
                              </a:solidFill>
                              <a:latin typeface="Cambria Math" panose="02040503050406030204" pitchFamily="18" charset="0"/>
                            </a:rPr>
                          </m:ctrlPr>
                        </m:funcPr>
                        <m:fName>
                          <m:sSub>
                            <m:sSubPr>
                              <m:ctrlPr>
                                <a:rPr lang="en-GB" sz="2400" b="1" i="1" smtClean="0">
                                  <a:solidFill>
                                    <a:sysClr val="windowText" lastClr="000000"/>
                                  </a:solidFill>
                                  <a:latin typeface="Cambria Math" panose="02040503050406030204" pitchFamily="18" charset="0"/>
                                </a:rPr>
                              </m:ctrlPr>
                            </m:sSubPr>
                            <m:e>
                              <m:r>
                                <a:rPr lang="en-GB" sz="2400" b="1" i="0" smtClean="0">
                                  <a:solidFill>
                                    <a:sysClr val="windowText" lastClr="000000"/>
                                  </a:solidFill>
                                  <a:latin typeface="Cambria Math" panose="02040503050406030204" pitchFamily="18" charset="0"/>
                                </a:rPr>
                                <m:t>𝐥𝐨𝐠</m:t>
                              </m:r>
                            </m:e>
                            <m:sub>
                              <m:r>
                                <a:rPr lang="en-US" sz="2400" b="1" i="1" smtClean="0">
                                  <a:solidFill>
                                    <a:sysClr val="windowText" lastClr="000000"/>
                                  </a:solidFill>
                                  <a:latin typeface="Cambria Math" panose="02040503050406030204" pitchFamily="18" charset="0"/>
                                </a:rPr>
                                <m:t>𝟏𝟎</m:t>
                              </m:r>
                            </m:sub>
                          </m:sSub>
                        </m:fName>
                        <m:e>
                          <m:sSub>
                            <m:sSubPr>
                              <m:ctrlPr>
                                <a:rPr lang="en-GB" sz="2400" b="1" i="1" smtClean="0">
                                  <a:solidFill>
                                    <a:sysClr val="windowText" lastClr="000000"/>
                                  </a:solidFill>
                                  <a:latin typeface="Cambria Math" panose="02040503050406030204" pitchFamily="18" charset="0"/>
                                </a:rPr>
                              </m:ctrlPr>
                            </m:sSubPr>
                            <m:e>
                              <m:r>
                                <a:rPr lang="en-US" sz="2400" b="1" i="1" smtClean="0">
                                  <a:solidFill>
                                    <a:sysClr val="windowText" lastClr="000000"/>
                                  </a:solidFill>
                                  <a:latin typeface="Cambria Math" panose="02040503050406030204" pitchFamily="18" charset="0"/>
                                </a:rPr>
                                <m:t>𝑴</m:t>
                              </m:r>
                            </m:e>
                            <m:sub>
                              <m:r>
                                <a:rPr lang="en-US" sz="2400" b="1" i="1" smtClean="0">
                                  <a:solidFill>
                                    <a:sysClr val="windowText" lastClr="000000"/>
                                  </a:solidFill>
                                  <a:latin typeface="Cambria Math" panose="02040503050406030204" pitchFamily="18" charset="0"/>
                                </a:rPr>
                                <m:t>𝒔𝒕𝒂𝒓</m:t>
                              </m:r>
                            </m:sub>
                          </m:sSub>
                          <m:d>
                            <m:dPr>
                              <m:ctrlPr>
                                <a:rPr lang="en-US" sz="2400" b="1" i="1" smtClean="0">
                                  <a:solidFill>
                                    <a:sysClr val="windowText" lastClr="000000"/>
                                  </a:solidFill>
                                  <a:latin typeface="Cambria Math" panose="02040503050406030204" pitchFamily="18" charset="0"/>
                                </a:rPr>
                              </m:ctrlPr>
                            </m:dPr>
                            <m:e>
                              <m:r>
                                <a:rPr lang="en-US" sz="2400" b="1" i="1" smtClean="0">
                                  <a:solidFill>
                                    <a:sysClr val="windowText" lastClr="000000"/>
                                  </a:solidFill>
                                  <a:latin typeface="Cambria Math" panose="02040503050406030204" pitchFamily="18" charset="0"/>
                                </a:rPr>
                                <m:t>𝒛</m:t>
                              </m:r>
                            </m:e>
                          </m:d>
                          <m:r>
                            <a:rPr lang="en-US" sz="2400" b="1" i="1" smtClean="0">
                              <a:solidFill>
                                <a:sysClr val="windowText" lastClr="000000"/>
                              </a:solidFill>
                              <a:latin typeface="Cambria Math" panose="02040503050406030204" pitchFamily="18" charset="0"/>
                              <a:ea typeface="Cambria Math" panose="02040503050406030204" pitchFamily="18" charset="0"/>
                            </a:rPr>
                            <m:t>≥</m:t>
                          </m:r>
                        </m:e>
                      </m:func>
                      <m:box>
                        <m:boxPr>
                          <m:ctrlPr>
                            <a:rPr lang="en-GB" sz="2400" b="1" i="1" smtClean="0">
                              <a:solidFill>
                                <a:sysClr val="windowText" lastClr="000000"/>
                              </a:solidFill>
                              <a:latin typeface="Cambria Math" panose="02040503050406030204" pitchFamily="18" charset="0"/>
                            </a:rPr>
                          </m:ctrlPr>
                        </m:boxPr>
                        <m:e>
                          <m:argPr>
                            <m:argSz m:val="-1"/>
                          </m:argPr>
                          <m:f>
                            <m:fPr>
                              <m:ctrlPr>
                                <a:rPr lang="en-GB" sz="2400" b="1" i="1" smtClean="0">
                                  <a:solidFill>
                                    <a:sysClr val="windowText" lastClr="000000"/>
                                  </a:solidFill>
                                  <a:latin typeface="Cambria Math" panose="02040503050406030204" pitchFamily="18" charset="0"/>
                                </a:rPr>
                              </m:ctrlPr>
                            </m:fPr>
                            <m:num>
                              <m:r>
                                <a:rPr lang="en-US" sz="2400" b="1" i="1" smtClean="0">
                                  <a:solidFill>
                                    <a:sysClr val="windowText" lastClr="000000"/>
                                  </a:solidFill>
                                  <a:latin typeface="Cambria Math" panose="02040503050406030204" pitchFamily="18" charset="0"/>
                                </a:rPr>
                                <m:t>𝒅</m:t>
                              </m:r>
                              <m:func>
                                <m:funcPr>
                                  <m:ctrlPr>
                                    <a:rPr lang="en-US" sz="2400" b="1" i="1" smtClean="0">
                                      <a:solidFill>
                                        <a:sysClr val="windowText" lastClr="000000"/>
                                      </a:solidFill>
                                      <a:latin typeface="Cambria Math" panose="02040503050406030204" pitchFamily="18" charset="0"/>
                                    </a:rPr>
                                  </m:ctrlPr>
                                </m:funcPr>
                                <m:fName>
                                  <m:sSub>
                                    <m:sSubPr>
                                      <m:ctrlPr>
                                        <a:rPr lang="en-US" sz="2400" b="1" i="1" smtClean="0">
                                          <a:solidFill>
                                            <a:sysClr val="windowText" lastClr="000000"/>
                                          </a:solidFill>
                                          <a:latin typeface="Cambria Math" panose="02040503050406030204" pitchFamily="18" charset="0"/>
                                        </a:rPr>
                                      </m:ctrlPr>
                                    </m:sSubPr>
                                    <m:e>
                                      <m:r>
                                        <a:rPr lang="en-US" sz="2400" b="1" i="0" smtClean="0">
                                          <a:solidFill>
                                            <a:sysClr val="windowText" lastClr="000000"/>
                                          </a:solidFill>
                                          <a:latin typeface="Cambria Math" panose="02040503050406030204" pitchFamily="18" charset="0"/>
                                        </a:rPr>
                                        <m:t>(</m:t>
                                      </m:r>
                                      <m:r>
                                        <a:rPr lang="en-US" sz="2400" b="1" i="0" smtClean="0">
                                          <a:solidFill>
                                            <a:sysClr val="windowText" lastClr="000000"/>
                                          </a:solidFill>
                                          <a:latin typeface="Cambria Math" panose="02040503050406030204" pitchFamily="18" charset="0"/>
                                        </a:rPr>
                                        <m:t>𝐥𝐨𝐠</m:t>
                                      </m:r>
                                    </m:e>
                                    <m:sub>
                                      <m:r>
                                        <a:rPr lang="en-US" sz="2400" b="1" i="1" smtClean="0">
                                          <a:solidFill>
                                            <a:sysClr val="windowText" lastClr="000000"/>
                                          </a:solidFill>
                                          <a:latin typeface="Cambria Math" panose="02040503050406030204" pitchFamily="18" charset="0"/>
                                        </a:rPr>
                                        <m:t>𝟏𝟎</m:t>
                                      </m:r>
                                    </m:sub>
                                  </m:sSub>
                                </m:fName>
                                <m:e>
                                  <m:sSub>
                                    <m:sSubPr>
                                      <m:ctrlPr>
                                        <a:rPr lang="en-US" sz="2400" b="1" i="1" smtClean="0">
                                          <a:solidFill>
                                            <a:sysClr val="windowText" lastClr="000000"/>
                                          </a:solidFill>
                                          <a:latin typeface="Cambria Math" panose="02040503050406030204" pitchFamily="18" charset="0"/>
                                        </a:rPr>
                                      </m:ctrlPr>
                                    </m:sSubPr>
                                    <m:e>
                                      <m:r>
                                        <a:rPr lang="en-US" sz="2400" b="1" i="1" smtClean="0">
                                          <a:solidFill>
                                            <a:sysClr val="windowText" lastClr="000000"/>
                                          </a:solidFill>
                                          <a:latin typeface="Cambria Math" panose="02040503050406030204" pitchFamily="18" charset="0"/>
                                        </a:rPr>
                                        <m:t>𝑴</m:t>
                                      </m:r>
                                    </m:e>
                                    <m:sub>
                                      <m:r>
                                        <a:rPr lang="en-US" sz="2400" b="1" i="1" smtClean="0">
                                          <a:solidFill>
                                            <a:sysClr val="windowText" lastClr="000000"/>
                                          </a:solidFill>
                                          <a:latin typeface="Cambria Math" panose="02040503050406030204" pitchFamily="18" charset="0"/>
                                        </a:rPr>
                                        <m:t>𝒔𝒕𝒂𝒓</m:t>
                                      </m:r>
                                    </m:sub>
                                  </m:sSub>
                                  <m:r>
                                    <a:rPr lang="en-US" sz="2400" b="1" i="1" smtClean="0">
                                      <a:solidFill>
                                        <a:sysClr val="windowText" lastClr="000000"/>
                                      </a:solidFill>
                                      <a:latin typeface="Cambria Math" panose="02040503050406030204" pitchFamily="18" charset="0"/>
                                    </a:rPr>
                                    <m:t>)</m:t>
                                  </m:r>
                                </m:e>
                              </m:func>
                            </m:num>
                            <m:den>
                              <m:r>
                                <a:rPr lang="en-US" sz="2400" b="1" i="1" smtClean="0">
                                  <a:solidFill>
                                    <a:sysClr val="windowText" lastClr="000000"/>
                                  </a:solidFill>
                                  <a:latin typeface="Cambria Math" panose="02040503050406030204" pitchFamily="18" charset="0"/>
                                </a:rPr>
                                <m:t>𝒅𝒛</m:t>
                              </m:r>
                            </m:den>
                          </m:f>
                          <m:r>
                            <a:rPr lang="en-US" sz="2400" b="1" i="1" smtClean="0">
                              <a:solidFill>
                                <a:sysClr val="windowText" lastClr="000000"/>
                              </a:solidFill>
                              <a:latin typeface="Cambria Math" panose="02040503050406030204" pitchFamily="18" charset="0"/>
                            </a:rPr>
                            <m:t> (</m:t>
                          </m:r>
                          <m:r>
                            <a:rPr lang="en-US" sz="2400" b="1" i="1" smtClean="0">
                              <a:solidFill>
                                <a:sysClr val="windowText" lastClr="000000"/>
                              </a:solidFill>
                              <a:latin typeface="Cambria Math" panose="02040503050406030204" pitchFamily="18" charset="0"/>
                            </a:rPr>
                            <m:t>𝒛</m:t>
                          </m:r>
                          <m:r>
                            <a:rPr lang="en-US" sz="2400" b="1" i="1" smtClean="0">
                              <a:solidFill>
                                <a:sysClr val="windowText" lastClr="000000"/>
                              </a:solidFill>
                              <a:latin typeface="Cambria Math" panose="02040503050406030204" pitchFamily="18" charset="0"/>
                            </a:rPr>
                            <m:t> −</m:t>
                          </m:r>
                          <m:sSub>
                            <m:sSubPr>
                              <m:ctrlPr>
                                <a:rPr lang="en-US" sz="2400" b="1" i="1" smtClean="0">
                                  <a:solidFill>
                                    <a:sysClr val="windowText" lastClr="000000"/>
                                  </a:solidFill>
                                  <a:latin typeface="Cambria Math" panose="02040503050406030204" pitchFamily="18" charset="0"/>
                                </a:rPr>
                              </m:ctrlPr>
                            </m:sSubPr>
                            <m:e>
                              <m:r>
                                <a:rPr lang="en-US" sz="2400" b="1" i="1" smtClean="0">
                                  <a:solidFill>
                                    <a:sysClr val="windowText" lastClr="000000"/>
                                  </a:solidFill>
                                  <a:latin typeface="Cambria Math" panose="02040503050406030204" pitchFamily="18" charset="0"/>
                                </a:rPr>
                                <m:t> </m:t>
                              </m:r>
                              <m:r>
                                <a:rPr lang="en-US" sz="2400" b="1" i="1" smtClean="0">
                                  <a:solidFill>
                                    <a:sysClr val="windowText" lastClr="000000"/>
                                  </a:solidFill>
                                  <a:latin typeface="Cambria Math" panose="02040503050406030204" pitchFamily="18" charset="0"/>
                                </a:rPr>
                                <m:t>𝒛</m:t>
                              </m:r>
                            </m:e>
                            <m:sub>
                              <m:r>
                                <a:rPr lang="en-US" sz="2400" b="1" i="1" smtClean="0">
                                  <a:solidFill>
                                    <a:sysClr val="windowText" lastClr="000000"/>
                                  </a:solidFill>
                                  <a:latin typeface="Cambria Math" panose="02040503050406030204" pitchFamily="18" charset="0"/>
                                </a:rPr>
                                <m:t>𝒎𝒆𝒂𝒏</m:t>
                              </m:r>
                            </m:sub>
                          </m:sSub>
                          <m:r>
                            <a:rPr lang="en-US" sz="2400" b="1" i="1" smtClean="0">
                              <a:solidFill>
                                <a:sysClr val="windowText" lastClr="000000"/>
                              </a:solidFill>
                              <a:latin typeface="Cambria Math" panose="02040503050406030204" pitchFamily="18" charset="0"/>
                            </a:rPr>
                            <m:t>)</m:t>
                          </m:r>
                        </m:e>
                      </m:box>
                      <m:r>
                        <a:rPr lang="en-US" sz="2400" b="1" i="1" smtClean="0">
                          <a:solidFill>
                            <a:sysClr val="windowText" lastClr="000000"/>
                          </a:solidFill>
                          <a:latin typeface="Cambria Math" panose="02040503050406030204" pitchFamily="18" charset="0"/>
                        </a:rPr>
                        <m:t>+</m:t>
                      </m:r>
                      <m:func>
                        <m:funcPr>
                          <m:ctrlPr>
                            <a:rPr lang="en-US" sz="2400" b="1" i="1" smtClean="0">
                              <a:solidFill>
                                <a:sysClr val="windowText" lastClr="000000"/>
                              </a:solidFill>
                              <a:latin typeface="Cambria Math" panose="02040503050406030204" pitchFamily="18" charset="0"/>
                            </a:rPr>
                          </m:ctrlPr>
                        </m:funcPr>
                        <m:fName>
                          <m:sSub>
                            <m:sSubPr>
                              <m:ctrlPr>
                                <a:rPr lang="en-US" sz="2400" b="1" i="1" smtClean="0">
                                  <a:solidFill>
                                    <a:sysClr val="windowText" lastClr="000000"/>
                                  </a:solidFill>
                                  <a:latin typeface="Cambria Math" panose="02040503050406030204" pitchFamily="18" charset="0"/>
                                </a:rPr>
                              </m:ctrlPr>
                            </m:sSubPr>
                            <m:e>
                              <m:r>
                                <a:rPr lang="en-US" sz="2400" b="1" i="0" smtClean="0">
                                  <a:solidFill>
                                    <a:sysClr val="windowText" lastClr="000000"/>
                                  </a:solidFill>
                                  <a:latin typeface="Cambria Math" panose="02040503050406030204" pitchFamily="18" charset="0"/>
                                </a:rPr>
                                <m:t>𝐥𝐨𝐠</m:t>
                              </m:r>
                            </m:e>
                            <m:sub>
                              <m:r>
                                <a:rPr lang="en-US" sz="2400" b="1" i="1" smtClean="0">
                                  <a:solidFill>
                                    <a:sysClr val="windowText" lastClr="000000"/>
                                  </a:solidFill>
                                  <a:latin typeface="Cambria Math" panose="02040503050406030204" pitchFamily="18" charset="0"/>
                                </a:rPr>
                                <m:t>𝟏𝟎</m:t>
                              </m:r>
                            </m:sub>
                          </m:sSub>
                        </m:fName>
                        <m:e>
                          <m:sSub>
                            <m:sSubPr>
                              <m:ctrlPr>
                                <a:rPr lang="en-US" sz="2400" b="1" i="1" smtClean="0">
                                  <a:solidFill>
                                    <a:sysClr val="windowText" lastClr="000000"/>
                                  </a:solidFill>
                                  <a:latin typeface="Cambria Math" panose="02040503050406030204" pitchFamily="18" charset="0"/>
                                </a:rPr>
                              </m:ctrlPr>
                            </m:sSubPr>
                            <m:e>
                              <m:r>
                                <a:rPr lang="en-US" sz="2400" b="1" i="1" smtClean="0">
                                  <a:solidFill>
                                    <a:sysClr val="windowText" lastClr="000000"/>
                                  </a:solidFill>
                                  <a:latin typeface="Cambria Math" panose="02040503050406030204" pitchFamily="18" charset="0"/>
                                </a:rPr>
                                <m:t>𝑴</m:t>
                              </m:r>
                            </m:e>
                            <m:sub>
                              <m:r>
                                <a:rPr lang="en-US" sz="2400" b="1" i="1" smtClean="0">
                                  <a:solidFill>
                                    <a:sysClr val="windowText" lastClr="000000"/>
                                  </a:solidFill>
                                  <a:latin typeface="Cambria Math" panose="02040503050406030204" pitchFamily="18" charset="0"/>
                                </a:rPr>
                                <m:t>𝒔𝒕𝒂𝒓</m:t>
                              </m:r>
                              <m:r>
                                <a:rPr lang="en-US" sz="2400" b="1" i="1" smtClean="0">
                                  <a:solidFill>
                                    <a:sysClr val="windowText" lastClr="000000"/>
                                  </a:solidFill>
                                  <a:latin typeface="Cambria Math" panose="02040503050406030204" pitchFamily="18" charset="0"/>
                                </a:rPr>
                                <m:t>, </m:t>
                              </m:r>
                              <m:r>
                                <a:rPr lang="en-US" sz="2400" b="1" i="1" smtClean="0">
                                  <a:solidFill>
                                    <a:sysClr val="windowText" lastClr="000000"/>
                                  </a:solidFill>
                                  <a:latin typeface="Cambria Math" panose="02040503050406030204" pitchFamily="18" charset="0"/>
                                </a:rPr>
                                <m:t>𝒄𝒖𝒕</m:t>
                              </m:r>
                              <m:r>
                                <a:rPr lang="en-US" sz="2400" b="1" i="1" smtClean="0">
                                  <a:solidFill>
                                    <a:sysClr val="windowText" lastClr="000000"/>
                                  </a:solidFill>
                                  <a:latin typeface="Cambria Math" panose="02040503050406030204" pitchFamily="18" charset="0"/>
                                </a:rPr>
                                <m:t>, </m:t>
                              </m:r>
                              <m:sSub>
                                <m:sSubPr>
                                  <m:ctrlPr>
                                    <a:rPr lang="en-US" sz="2400" b="1" i="1" smtClean="0">
                                      <a:solidFill>
                                        <a:sysClr val="windowText" lastClr="000000"/>
                                      </a:solidFill>
                                      <a:latin typeface="Cambria Math" panose="02040503050406030204" pitchFamily="18" charset="0"/>
                                    </a:rPr>
                                  </m:ctrlPr>
                                </m:sSubPr>
                                <m:e>
                                  <m:r>
                                    <a:rPr lang="en-US" sz="2400" b="1" i="1" smtClean="0">
                                      <a:solidFill>
                                        <a:sysClr val="windowText" lastClr="000000"/>
                                      </a:solidFill>
                                      <a:latin typeface="Cambria Math" panose="02040503050406030204" pitchFamily="18" charset="0"/>
                                    </a:rPr>
                                    <m:t> </m:t>
                                  </m:r>
                                  <m:r>
                                    <a:rPr lang="en-US" sz="2400" b="1" i="1" smtClean="0">
                                      <a:solidFill>
                                        <a:sysClr val="windowText" lastClr="000000"/>
                                      </a:solidFill>
                                      <a:latin typeface="Cambria Math" panose="02040503050406030204" pitchFamily="18" charset="0"/>
                                    </a:rPr>
                                    <m:t>𝒛</m:t>
                                  </m:r>
                                </m:e>
                                <m:sub>
                                  <m:r>
                                    <a:rPr lang="en-US" sz="2400" b="1" i="1" smtClean="0">
                                      <a:solidFill>
                                        <a:sysClr val="windowText" lastClr="000000"/>
                                      </a:solidFill>
                                      <a:latin typeface="Cambria Math" panose="02040503050406030204" pitchFamily="18" charset="0"/>
                                    </a:rPr>
                                    <m:t>𝒎𝒆𝒂𝒏</m:t>
                                  </m:r>
                                </m:sub>
                              </m:sSub>
                            </m:sub>
                          </m:sSub>
                        </m:e>
                      </m:func>
                    </m:oMath>
                  </m:oMathPara>
                </a14:m>
                <a:endParaRPr lang="en-GB" sz="2400" b="1" dirty="0">
                  <a:solidFill>
                    <a:sysClr val="windowText" lastClr="000000"/>
                  </a:solidFill>
                </a:endParaRPr>
              </a:p>
            </p:txBody>
          </p:sp>
        </mc:Choice>
        <mc:Fallback xmlns="">
          <p:sp>
            <p:nvSpPr>
              <p:cNvPr id="7" name="TextBox 6">
                <a:extLst>
                  <a:ext uri="{FF2B5EF4-FFF2-40B4-BE49-F238E27FC236}">
                    <a16:creationId xmlns:a16="http://schemas.microsoft.com/office/drawing/2014/main" id="{433542D1-452B-EB57-1673-E2AF3DC76990}"/>
                  </a:ext>
                </a:extLst>
              </p:cNvPr>
              <p:cNvSpPr txBox="1">
                <a:spLocks noRot="1" noChangeAspect="1" noMove="1" noResize="1" noEditPoints="1" noAdjustHandles="1" noChangeArrowheads="1" noChangeShapeType="1" noTextEdit="1"/>
              </p:cNvSpPr>
              <p:nvPr/>
            </p:nvSpPr>
            <p:spPr>
              <a:xfrm>
                <a:off x="6367483" y="5725016"/>
                <a:ext cx="5594554" cy="969754"/>
              </a:xfrm>
              <a:prstGeom prst="rect">
                <a:avLst/>
              </a:prstGeom>
              <a:blipFill>
                <a:blip r:embed="rId3"/>
                <a:stretch>
                  <a:fillRect b="-1258"/>
                </a:stretch>
              </a:blipFill>
            </p:spPr>
            <p:txBody>
              <a:bodyPr/>
              <a:lstStyle/>
              <a:p>
                <a:r>
                  <a:rPr lang="en-GB">
                    <a:noFill/>
                  </a:rPr>
                  <a:t> </a:t>
                </a:r>
              </a:p>
            </p:txBody>
          </p:sp>
        </mc:Fallback>
      </mc:AlternateContent>
      <p:sp>
        <p:nvSpPr>
          <p:cNvPr id="8" name="Rectangle 7" descr="An equation for computing a redshift dependant stellar mass cut. &#10;&#10;log 10 of M star, at a given z is greater than or equal to the differential d log 10 M star over d z, multiplied by, in brackets, z minus z mean; plus log 10 M star, cut, z mean.">
            <a:extLst>
              <a:ext uri="{FF2B5EF4-FFF2-40B4-BE49-F238E27FC236}">
                <a16:creationId xmlns:a16="http://schemas.microsoft.com/office/drawing/2014/main" id="{BA73C86B-018D-3298-7295-A946AC999E19}"/>
              </a:ext>
            </a:extLst>
          </p:cNvPr>
          <p:cNvSpPr/>
          <p:nvPr/>
        </p:nvSpPr>
        <p:spPr>
          <a:xfrm>
            <a:off x="6367483" y="5725015"/>
            <a:ext cx="5594554" cy="969754"/>
          </a:xfrm>
          <a:prstGeom prst="rect">
            <a:avLst/>
          </a:prstGeom>
          <a:solidFill>
            <a:schemeClr val="bg1">
              <a:lumMod val="50000"/>
              <a:lumOff val="50000"/>
              <a:alpha val="2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dirty="0"/>
          </a:p>
        </p:txBody>
      </p:sp>
      <p:pic>
        <p:nvPicPr>
          <p:cNvPr id="9" name="Content Placeholder 13" descr="A graph of a galaxy&#10;&#10;AI-generated content may be incorrect.">
            <a:extLst>
              <a:ext uri="{FF2B5EF4-FFF2-40B4-BE49-F238E27FC236}">
                <a16:creationId xmlns:a16="http://schemas.microsoft.com/office/drawing/2014/main" id="{AF85976B-A42F-0106-1DC8-17688A0FA1EC}"/>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t="5662" r="6560"/>
          <a:stretch>
            <a:fillRect/>
          </a:stretch>
        </p:blipFill>
        <p:spPr>
          <a:xfrm>
            <a:off x="6480408" y="1553496"/>
            <a:ext cx="5314481" cy="4024201"/>
          </a:xfrm>
          <a:effectLst>
            <a:softEdge rad="12700"/>
          </a:effectLst>
        </p:spPr>
      </p:pic>
      <p:sp>
        <p:nvSpPr>
          <p:cNvPr id="10" name="Rectangle 9" descr="A plot of the redshift distribution for the Blue and Green unWISE galaxy samples.&#10;&#10;The x-axis ranges from 0 to 4.0 in redshift z. The y-axis ranges from 0 to 1.2 in normalised number of galaxies per redshift bin.&#10;&#10;The blue solid line for the Blue sample starts at 0 for z equals 0, the peaks rapidly at around z of 0.4 and slowly declines till 0.7, then drops to 0 again up to z of 4.0.&#10;&#10;The green solid line for the Green sample starts at 0 for z equals 0, the peaks at around z of 0.3, declines to a local minimum at z of 0.6 and then rises again up to 1.3, then declines to 0 at z of 2.1, and stays 0 up to z of 4.0.&#10;&#10;The blue curve has a higher global maximum than the green curve.&#10;&#10;The plot title reads: &quot;unWISE galaxy redshift distribution.&quot;">
            <a:extLst>
              <a:ext uri="{FF2B5EF4-FFF2-40B4-BE49-F238E27FC236}">
                <a16:creationId xmlns:a16="http://schemas.microsoft.com/office/drawing/2014/main" id="{2F0E91C0-0472-31FF-8923-4331B5BD13CA}"/>
              </a:ext>
            </a:extLst>
          </p:cNvPr>
          <p:cNvSpPr/>
          <p:nvPr/>
        </p:nvSpPr>
        <p:spPr>
          <a:xfrm>
            <a:off x="6480407" y="1553496"/>
            <a:ext cx="5314482" cy="4024201"/>
          </a:xfrm>
          <a:prstGeom prst="rect">
            <a:avLst/>
          </a:prstGeom>
          <a:solidFill>
            <a:schemeClr val="bg1">
              <a:lumMod val="50000"/>
              <a:lumOff val="50000"/>
              <a:alpha val="2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6E34153B-6F8B-6853-CD25-D09AA228314B}"/>
              </a:ext>
            </a:extLst>
          </p:cNvPr>
          <p:cNvSpPr txBox="1"/>
          <p:nvPr/>
        </p:nvSpPr>
        <p:spPr>
          <a:xfrm>
            <a:off x="5329083" y="74739"/>
            <a:ext cx="6773477" cy="1015663"/>
          </a:xfrm>
          <a:prstGeom prst="rect">
            <a:avLst/>
          </a:prstGeom>
          <a:noFill/>
        </p:spPr>
        <p:txBody>
          <a:bodyPr wrap="square" rtlCol="0">
            <a:spAutoFit/>
          </a:bodyPr>
          <a:lstStyle/>
          <a:p>
            <a:pPr algn="r"/>
            <a:r>
              <a:rPr lang="en-US" sz="2000" dirty="0"/>
              <a:t>Email: J.T.Conley@2022.ljmu.ac.uk</a:t>
            </a:r>
          </a:p>
          <a:p>
            <a:pPr algn="r"/>
            <a:endParaRPr lang="en-US" sz="2000" dirty="0"/>
          </a:p>
          <a:p>
            <a:pPr algn="r"/>
            <a:r>
              <a:rPr lang="en-US" sz="2000" dirty="0"/>
              <a:t>GitHub: https://github.com/J0nl15a/Patchy-Screening</a:t>
            </a:r>
          </a:p>
        </p:txBody>
      </p:sp>
    </p:spTree>
    <p:extLst>
      <p:ext uri="{BB962C8B-B14F-4D97-AF65-F5344CB8AC3E}">
        <p14:creationId xmlns:p14="http://schemas.microsoft.com/office/powerpoint/2010/main" val="7054627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1DADF40-54A7-23EA-5E90-FFCA53C5FD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BD7150-9C1A-6DE5-AC3E-4A476E913312}"/>
              </a:ext>
            </a:extLst>
          </p:cNvPr>
          <p:cNvSpPr>
            <a:spLocks noGrp="1"/>
          </p:cNvSpPr>
          <p:nvPr>
            <p:ph type="title"/>
          </p:nvPr>
        </p:nvSpPr>
        <p:spPr>
          <a:xfrm>
            <a:off x="2460" y="1330"/>
            <a:ext cx="10515600" cy="1325563"/>
          </a:xfrm>
        </p:spPr>
        <p:txBody>
          <a:bodyPr>
            <a:normAutofit/>
          </a:bodyPr>
          <a:lstStyle/>
          <a:p>
            <a:r>
              <a:rPr lang="en-US" sz="4000" dirty="0"/>
              <a:t>Background</a:t>
            </a:r>
            <a:endParaRPr lang="en-GB" sz="4000" dirty="0"/>
          </a:p>
        </p:txBody>
      </p:sp>
      <p:pic>
        <p:nvPicPr>
          <p:cNvPr id="5" name="Picture 4" descr="A diagram of the Circumgalactic Medium (CGM).&#10;&#10;An image of blue gas being accreted onto a galaxy; then being blown out into brown outflows and either being recycled in red, or becoming diffuse purple gas.">
            <a:extLst>
              <a:ext uri="{FF2B5EF4-FFF2-40B4-BE49-F238E27FC236}">
                <a16:creationId xmlns:a16="http://schemas.microsoft.com/office/drawing/2014/main" id="{E71C79EF-DD5E-6875-5CE4-3D108F93B7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8806" y="1479067"/>
            <a:ext cx="5293898" cy="4520099"/>
          </a:xfrm>
          <a:prstGeom prst="rect">
            <a:avLst/>
          </a:prstGeom>
          <a:effectLst>
            <a:softEdge rad="12700"/>
          </a:effectLst>
        </p:spPr>
      </p:pic>
      <p:pic>
        <p:nvPicPr>
          <p:cNvPr id="8" name="Picture 7" descr="The Cosmic Microwave Background Radiation fluctuations.&#10;&#10;An oval with blue, yellow and red patches of varying intensity.">
            <a:extLst>
              <a:ext uri="{FF2B5EF4-FFF2-40B4-BE49-F238E27FC236}">
                <a16:creationId xmlns:a16="http://schemas.microsoft.com/office/drawing/2014/main" id="{5C4DB3D2-FD00-9714-089F-583E9787A6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296" y="2295086"/>
            <a:ext cx="6501133" cy="3250567"/>
          </a:xfrm>
          <a:prstGeom prst="ellipse">
            <a:avLst/>
          </a:prstGeom>
          <a:ln>
            <a:noFill/>
          </a:ln>
          <a:effectLst>
            <a:softEdge rad="112500"/>
          </a:effectLst>
        </p:spPr>
      </p:pic>
      <p:sp>
        <p:nvSpPr>
          <p:cNvPr id="11" name="TextBox 10">
            <a:extLst>
              <a:ext uri="{FF2B5EF4-FFF2-40B4-BE49-F238E27FC236}">
                <a16:creationId xmlns:a16="http://schemas.microsoft.com/office/drawing/2014/main" id="{87582F29-8E73-627C-35F6-F52B51A28F43}"/>
              </a:ext>
            </a:extLst>
          </p:cNvPr>
          <p:cNvSpPr txBox="1"/>
          <p:nvPr/>
        </p:nvSpPr>
        <p:spPr>
          <a:xfrm>
            <a:off x="129295" y="6293786"/>
            <a:ext cx="6501133" cy="400110"/>
          </a:xfrm>
          <a:prstGeom prst="rect">
            <a:avLst/>
          </a:prstGeom>
          <a:noFill/>
        </p:spPr>
        <p:txBody>
          <a:bodyPr wrap="square" rtlCol="0">
            <a:spAutoFit/>
          </a:bodyPr>
          <a:lstStyle/>
          <a:p>
            <a:r>
              <a:rPr lang="en-US" sz="2000" dirty="0"/>
              <a:t>Image credit: ESA and the Planck Collaboration </a:t>
            </a:r>
            <a:endParaRPr lang="en-GB" sz="2000" dirty="0"/>
          </a:p>
        </p:txBody>
      </p:sp>
      <p:sp>
        <p:nvSpPr>
          <p:cNvPr id="12" name="TextBox 11">
            <a:extLst>
              <a:ext uri="{FF2B5EF4-FFF2-40B4-BE49-F238E27FC236}">
                <a16:creationId xmlns:a16="http://schemas.microsoft.com/office/drawing/2014/main" id="{3DFF8A16-F0BF-9F18-1FAA-318045A5CEF7}"/>
              </a:ext>
            </a:extLst>
          </p:cNvPr>
          <p:cNvSpPr txBox="1"/>
          <p:nvPr/>
        </p:nvSpPr>
        <p:spPr>
          <a:xfrm>
            <a:off x="6768805" y="6097140"/>
            <a:ext cx="5293898" cy="707886"/>
          </a:xfrm>
          <a:prstGeom prst="rect">
            <a:avLst/>
          </a:prstGeom>
          <a:noFill/>
        </p:spPr>
        <p:txBody>
          <a:bodyPr wrap="square" rtlCol="0">
            <a:spAutoFit/>
          </a:bodyPr>
          <a:lstStyle/>
          <a:p>
            <a:r>
              <a:rPr lang="en-US" sz="2000" dirty="0"/>
              <a:t>Image credit: Tumlinson, Peeples &amp; Werk (2017) </a:t>
            </a:r>
            <a:endParaRPr lang="en-GB" sz="2000" dirty="0"/>
          </a:p>
        </p:txBody>
      </p:sp>
      <p:sp>
        <p:nvSpPr>
          <p:cNvPr id="3" name="TextBox 2">
            <a:extLst>
              <a:ext uri="{FF2B5EF4-FFF2-40B4-BE49-F238E27FC236}">
                <a16:creationId xmlns:a16="http://schemas.microsoft.com/office/drawing/2014/main" id="{BE5FFE81-2958-D1EA-F4A2-D4FD2524E5E6}"/>
              </a:ext>
            </a:extLst>
          </p:cNvPr>
          <p:cNvSpPr txBox="1"/>
          <p:nvPr/>
        </p:nvSpPr>
        <p:spPr>
          <a:xfrm>
            <a:off x="737419" y="984919"/>
            <a:ext cx="11326761" cy="523220"/>
          </a:xfrm>
          <a:prstGeom prst="rect">
            <a:avLst/>
          </a:prstGeom>
          <a:noFill/>
        </p:spPr>
        <p:txBody>
          <a:bodyPr wrap="square" rtlCol="0">
            <a:spAutoFit/>
          </a:bodyPr>
          <a:lstStyle/>
          <a:p>
            <a:pPr algn="ctr"/>
            <a:r>
              <a:rPr lang="en-US" sz="2800" dirty="0"/>
              <a:t>Cosmic Microwave Background &amp; </a:t>
            </a:r>
            <a:r>
              <a:rPr lang="en-US" sz="2800" dirty="0" err="1"/>
              <a:t>Circumgalactic</a:t>
            </a:r>
            <a:r>
              <a:rPr lang="en-US" sz="2800" dirty="0"/>
              <a:t> Medium (CGM):</a:t>
            </a:r>
            <a:endParaRPr lang="en-GB" sz="2800" dirty="0"/>
          </a:p>
        </p:txBody>
      </p:sp>
      <p:sp>
        <p:nvSpPr>
          <p:cNvPr id="4" name="TextBox 3">
            <a:extLst>
              <a:ext uri="{FF2B5EF4-FFF2-40B4-BE49-F238E27FC236}">
                <a16:creationId xmlns:a16="http://schemas.microsoft.com/office/drawing/2014/main" id="{A2CD1914-28E5-5A73-6898-11C7822C2B2F}"/>
              </a:ext>
            </a:extLst>
          </p:cNvPr>
          <p:cNvSpPr txBox="1"/>
          <p:nvPr/>
        </p:nvSpPr>
        <p:spPr>
          <a:xfrm>
            <a:off x="5329083" y="74739"/>
            <a:ext cx="6773477" cy="400110"/>
          </a:xfrm>
          <a:prstGeom prst="rect">
            <a:avLst/>
          </a:prstGeom>
          <a:noFill/>
        </p:spPr>
        <p:txBody>
          <a:bodyPr wrap="square" rtlCol="0">
            <a:spAutoFit/>
          </a:bodyPr>
          <a:lstStyle/>
          <a:p>
            <a:pPr algn="r"/>
            <a:r>
              <a:rPr lang="en-US" sz="2000" dirty="0"/>
              <a:t>Email: J.T.Conley@2022.ljmu.ac.uk</a:t>
            </a:r>
          </a:p>
        </p:txBody>
      </p:sp>
    </p:spTree>
    <p:extLst>
      <p:ext uri="{BB962C8B-B14F-4D97-AF65-F5344CB8AC3E}">
        <p14:creationId xmlns:p14="http://schemas.microsoft.com/office/powerpoint/2010/main" val="2035160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7C57F0F-19E2-CA97-B553-CC47233BA0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567481-5005-5E30-342B-94088291E769}"/>
              </a:ext>
            </a:extLst>
          </p:cNvPr>
          <p:cNvSpPr>
            <a:spLocks noGrp="1"/>
          </p:cNvSpPr>
          <p:nvPr>
            <p:ph type="title"/>
          </p:nvPr>
        </p:nvSpPr>
        <p:spPr>
          <a:xfrm>
            <a:off x="12290" y="11166"/>
            <a:ext cx="10515600" cy="1325563"/>
          </a:xfrm>
        </p:spPr>
        <p:txBody>
          <a:bodyPr>
            <a:normAutofit/>
          </a:bodyPr>
          <a:lstStyle/>
          <a:p>
            <a:r>
              <a:rPr lang="en-US" sz="4000" dirty="0"/>
              <a:t>Motivation</a:t>
            </a:r>
            <a:endParaRPr lang="en-GB" sz="4000" dirty="0"/>
          </a:p>
        </p:txBody>
      </p:sp>
      <p:grpSp>
        <p:nvGrpSpPr>
          <p:cNvPr id="8" name="Group 4">
            <a:extLst>
              <a:ext uri="{FF2B5EF4-FFF2-40B4-BE49-F238E27FC236}">
                <a16:creationId xmlns:a16="http://schemas.microsoft.com/office/drawing/2014/main" id="{EC710421-6656-B49C-D158-0610FC709F89}"/>
              </a:ext>
            </a:extLst>
          </p:cNvPr>
          <p:cNvGrpSpPr>
            <a:grpSpLocks noChangeAspect="1"/>
          </p:cNvGrpSpPr>
          <p:nvPr/>
        </p:nvGrpSpPr>
        <p:grpSpPr bwMode="auto">
          <a:xfrm>
            <a:off x="5858040" y="5876063"/>
            <a:ext cx="6295287" cy="613259"/>
            <a:chOff x="2834" y="2062"/>
            <a:chExt cx="2012" cy="196"/>
          </a:xfrm>
          <a:solidFill>
            <a:schemeClr val="tx2">
              <a:lumMod val="90000"/>
            </a:schemeClr>
          </a:solidFill>
        </p:grpSpPr>
        <p:sp>
          <p:nvSpPr>
            <p:cNvPr id="9" name="AutoShape 3">
              <a:extLst>
                <a:ext uri="{FF2B5EF4-FFF2-40B4-BE49-F238E27FC236}">
                  <a16:creationId xmlns:a16="http://schemas.microsoft.com/office/drawing/2014/main" id="{A7E927BB-484C-FCDE-C0AD-DB24EBF1FF12}"/>
                </a:ext>
              </a:extLst>
            </p:cNvPr>
            <p:cNvSpPr>
              <a:spLocks noChangeAspect="1" noChangeArrowheads="1" noTextEdit="1"/>
            </p:cNvSpPr>
            <p:nvPr/>
          </p:nvSpPr>
          <p:spPr bwMode="auto">
            <a:xfrm>
              <a:off x="2834" y="2062"/>
              <a:ext cx="2012" cy="19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2053" name="Picture 5">
              <a:extLst>
                <a:ext uri="{FF2B5EF4-FFF2-40B4-BE49-F238E27FC236}">
                  <a16:creationId xmlns:a16="http://schemas.microsoft.com/office/drawing/2014/main" id="{8E7DA3F8-6C66-930E-A84B-7B1D9A7890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4" y="2062"/>
              <a:ext cx="2016" cy="2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0" name="TextBox 9">
            <a:extLst>
              <a:ext uri="{FF2B5EF4-FFF2-40B4-BE49-F238E27FC236}">
                <a16:creationId xmlns:a16="http://schemas.microsoft.com/office/drawing/2014/main" id="{3ADA8C0A-8BBC-F82D-E57D-57175BFF0935}"/>
              </a:ext>
            </a:extLst>
          </p:cNvPr>
          <p:cNvSpPr txBox="1"/>
          <p:nvPr/>
        </p:nvSpPr>
        <p:spPr>
          <a:xfrm>
            <a:off x="2185998" y="5824179"/>
            <a:ext cx="3654366" cy="707886"/>
          </a:xfrm>
          <a:prstGeom prst="rect">
            <a:avLst/>
          </a:prstGeom>
          <a:noFill/>
        </p:spPr>
        <p:txBody>
          <a:bodyPr wrap="square" rtlCol="0">
            <a:spAutoFit/>
          </a:bodyPr>
          <a:lstStyle/>
          <a:p>
            <a:r>
              <a:rPr lang="en-US" sz="2000" dirty="0"/>
              <a:t>From Coulton et al. (2024),</a:t>
            </a:r>
          </a:p>
          <a:p>
            <a:r>
              <a:rPr lang="en-US" sz="2000" dirty="0"/>
              <a:t>Patchy Screening equation:</a:t>
            </a:r>
          </a:p>
        </p:txBody>
      </p:sp>
      <p:sp>
        <p:nvSpPr>
          <p:cNvPr id="22" name="TextBox 21">
            <a:extLst>
              <a:ext uri="{FF2B5EF4-FFF2-40B4-BE49-F238E27FC236}">
                <a16:creationId xmlns:a16="http://schemas.microsoft.com/office/drawing/2014/main" id="{77AAA0E3-4018-F6FA-EBF9-1D341D441D8E}"/>
              </a:ext>
            </a:extLst>
          </p:cNvPr>
          <p:cNvSpPr txBox="1"/>
          <p:nvPr/>
        </p:nvSpPr>
        <p:spPr>
          <a:xfrm>
            <a:off x="12290" y="5022783"/>
            <a:ext cx="1603687" cy="1815882"/>
          </a:xfrm>
          <a:prstGeom prst="rect">
            <a:avLst/>
          </a:prstGeom>
          <a:noFill/>
        </p:spPr>
        <p:txBody>
          <a:bodyPr wrap="square" rtlCol="0">
            <a:spAutoFit/>
          </a:bodyPr>
          <a:lstStyle/>
          <a:p>
            <a:r>
              <a:rPr lang="en-US" sz="1600" dirty="0"/>
              <a:t>Image credits:</a:t>
            </a:r>
          </a:p>
          <a:p>
            <a:r>
              <a:rPr lang="en-US" sz="1600" dirty="0"/>
              <a:t>David Alonso,</a:t>
            </a:r>
          </a:p>
          <a:p>
            <a:r>
              <a:rPr lang="en-US" sz="1600" dirty="0"/>
              <a:t>Will Coulton,</a:t>
            </a:r>
          </a:p>
          <a:p>
            <a:r>
              <a:rPr lang="en-US" sz="1600" dirty="0"/>
              <a:t>ESO,</a:t>
            </a:r>
          </a:p>
          <a:p>
            <a:r>
              <a:rPr lang="en-US" sz="1600" dirty="0"/>
              <a:t>ESA and the Planck Collaboration</a:t>
            </a:r>
            <a:endParaRPr lang="en-GB" sz="1600" dirty="0"/>
          </a:p>
        </p:txBody>
      </p:sp>
      <p:grpSp>
        <p:nvGrpSpPr>
          <p:cNvPr id="3" name="Group 2" descr="A diagram of different CMB secondary fluctuations and their sources.&#10;&#10;CMB Lensing is due to the density of the lensing object.&#10;Thermal Sunyaev-Zeldovich is due to the thermal electron pressure.&#10;Kinetic Sunyaev-Zeldovich is due to the density of electron and the bulk motion of the lens.&#10;Patchy Screening is due to just the electron column density.">
            <a:extLst>
              <a:ext uri="{FF2B5EF4-FFF2-40B4-BE49-F238E27FC236}">
                <a16:creationId xmlns:a16="http://schemas.microsoft.com/office/drawing/2014/main" id="{7F9B9E1F-CF0B-1526-7DF7-E16A02792C95}"/>
              </a:ext>
            </a:extLst>
          </p:cNvPr>
          <p:cNvGrpSpPr/>
          <p:nvPr/>
        </p:nvGrpSpPr>
        <p:grpSpPr>
          <a:xfrm>
            <a:off x="1373640" y="284677"/>
            <a:ext cx="14657909" cy="5232033"/>
            <a:chOff x="1373640" y="284677"/>
            <a:chExt cx="14657909" cy="5232033"/>
          </a:xfrm>
        </p:grpSpPr>
        <p:sp>
          <p:nvSpPr>
            <p:cNvPr id="43" name="Arc 42">
              <a:extLst>
                <a:ext uri="{FF2B5EF4-FFF2-40B4-BE49-F238E27FC236}">
                  <a16:creationId xmlns:a16="http://schemas.microsoft.com/office/drawing/2014/main" id="{1D8CA5AD-6DCA-AC19-9843-EC1C1460A512}"/>
                </a:ext>
              </a:extLst>
            </p:cNvPr>
            <p:cNvSpPr/>
            <p:nvPr/>
          </p:nvSpPr>
          <p:spPr>
            <a:xfrm flipH="1">
              <a:off x="3627118" y="598670"/>
              <a:ext cx="12404431" cy="1156163"/>
            </a:xfrm>
            <a:prstGeom prst="arc">
              <a:avLst>
                <a:gd name="adj1" fmla="val 19084669"/>
                <a:gd name="adj2" fmla="val 21568599"/>
              </a:avLst>
            </a:prstGeom>
            <a:ln>
              <a:headEnd type="none"/>
              <a:tailEnd type="triangle"/>
            </a:ln>
          </p:spPr>
          <p:style>
            <a:lnRef idx="2">
              <a:schemeClr val="accent5"/>
            </a:lnRef>
            <a:fillRef idx="0">
              <a:schemeClr val="accent5"/>
            </a:fillRef>
            <a:effectRef idx="1">
              <a:schemeClr val="accent5"/>
            </a:effectRef>
            <a:fontRef idx="minor">
              <a:schemeClr val="tx1"/>
            </a:fontRef>
          </p:style>
          <p:txBody>
            <a:bodyPr rtlCol="0" anchor="ctr"/>
            <a:lstStyle/>
            <a:p>
              <a:pPr algn="ctr"/>
              <a:endParaRPr lang="en-GB"/>
            </a:p>
          </p:txBody>
        </p:sp>
        <p:sp>
          <p:nvSpPr>
            <p:cNvPr id="44" name="Arc 43">
              <a:extLst>
                <a:ext uri="{FF2B5EF4-FFF2-40B4-BE49-F238E27FC236}">
                  <a16:creationId xmlns:a16="http://schemas.microsoft.com/office/drawing/2014/main" id="{E13C2A1A-54BF-4FAD-2270-7FB1C33D440C}"/>
                </a:ext>
              </a:extLst>
            </p:cNvPr>
            <p:cNvSpPr/>
            <p:nvPr/>
          </p:nvSpPr>
          <p:spPr>
            <a:xfrm flipH="1" flipV="1">
              <a:off x="3637278" y="808280"/>
              <a:ext cx="11945670" cy="1050626"/>
            </a:xfrm>
            <a:prstGeom prst="arc">
              <a:avLst>
                <a:gd name="adj1" fmla="val 18454816"/>
                <a:gd name="adj2" fmla="val 21568552"/>
              </a:avLst>
            </a:prstGeom>
            <a:ln>
              <a:headEnd type="none"/>
              <a:tailEnd type="triangle"/>
            </a:ln>
          </p:spPr>
          <p:style>
            <a:lnRef idx="2">
              <a:schemeClr val="accent5"/>
            </a:lnRef>
            <a:fillRef idx="0">
              <a:schemeClr val="accent5"/>
            </a:fillRef>
            <a:effectRef idx="1">
              <a:schemeClr val="accent5"/>
            </a:effectRef>
            <a:fontRef idx="minor">
              <a:schemeClr val="tx1"/>
            </a:fontRef>
          </p:style>
          <p:txBody>
            <a:bodyPr rtlCol="0" anchor="ctr"/>
            <a:lstStyle/>
            <a:p>
              <a:pPr algn="ctr"/>
              <a:endParaRPr lang="en-GB"/>
            </a:p>
          </p:txBody>
        </p:sp>
        <p:pic>
          <p:nvPicPr>
            <p:cNvPr id="11" name="Picture 10" descr="A close-up of a colorful oval&#10;&#10;AI-generated content may be incorrect.">
              <a:extLst>
                <a:ext uri="{FF2B5EF4-FFF2-40B4-BE49-F238E27FC236}">
                  <a16:creationId xmlns:a16="http://schemas.microsoft.com/office/drawing/2014/main" id="{C544F97C-4F27-8971-1F74-172C0E2BFE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259323" y="1592685"/>
              <a:ext cx="5232033" cy="2616017"/>
            </a:xfrm>
            <a:prstGeom prst="ellipse">
              <a:avLst/>
            </a:prstGeom>
            <a:ln>
              <a:noFill/>
            </a:ln>
            <a:effectLst>
              <a:softEdge rad="112500"/>
            </a:effectLst>
          </p:spPr>
        </p:pic>
        <p:pic>
          <p:nvPicPr>
            <p:cNvPr id="13" name="Picture 12" descr="A galaxy in outer space&#10;&#10;AI-generated content may be incorrect.">
              <a:extLst>
                <a:ext uri="{FF2B5EF4-FFF2-40B4-BE49-F238E27FC236}">
                  <a16:creationId xmlns:a16="http://schemas.microsoft.com/office/drawing/2014/main" id="{16DC7931-53D7-DC4C-891D-9614D68FB58E}"/>
                </a:ext>
              </a:extLst>
            </p:cNvPr>
            <p:cNvPicPr>
              <a:picLocks noChangeAspect="1"/>
            </p:cNvPicPr>
            <p:nvPr/>
          </p:nvPicPr>
          <p:blipFill rotWithShape="1">
            <a:blip r:embed="rId4">
              <a:extLst>
                <a:ext uri="{28A0092B-C50C-407E-A947-70E740481C1C}">
                  <a14:useLocalDpi xmlns:a14="http://schemas.microsoft.com/office/drawing/2010/main" val="0"/>
                </a:ext>
              </a:extLst>
            </a:blip>
            <a:srcRect l="11914" r="11914"/>
            <a:stretch>
              <a:fillRect/>
            </a:stretch>
          </p:blipFill>
          <p:spPr>
            <a:xfrm>
              <a:off x="6022175" y="4303038"/>
              <a:ext cx="1050626" cy="1050626"/>
            </a:xfrm>
            <a:prstGeom prst="ellipse">
              <a:avLst/>
            </a:prstGeom>
          </p:spPr>
        </p:pic>
        <p:pic>
          <p:nvPicPr>
            <p:cNvPr id="18" name="Picture 17" descr="A galaxy in outer space&#10;&#10;AI-generated content may be incorrect.">
              <a:extLst>
                <a:ext uri="{FF2B5EF4-FFF2-40B4-BE49-F238E27FC236}">
                  <a16:creationId xmlns:a16="http://schemas.microsoft.com/office/drawing/2014/main" id="{9F1C1913-5019-FDFB-1E4C-AEEF6493A713}"/>
                </a:ext>
              </a:extLst>
            </p:cNvPr>
            <p:cNvPicPr>
              <a:picLocks noChangeAspect="1"/>
            </p:cNvPicPr>
            <p:nvPr/>
          </p:nvPicPr>
          <p:blipFill rotWithShape="1">
            <a:blip r:embed="rId4">
              <a:extLst>
                <a:ext uri="{28A0092B-C50C-407E-A947-70E740481C1C}">
                  <a14:useLocalDpi xmlns:a14="http://schemas.microsoft.com/office/drawing/2010/main" val="0"/>
                </a:ext>
              </a:extLst>
            </a:blip>
            <a:srcRect l="11914" r="11914"/>
            <a:stretch>
              <a:fillRect/>
            </a:stretch>
          </p:blipFill>
          <p:spPr>
            <a:xfrm>
              <a:off x="6014082" y="708798"/>
              <a:ext cx="1050626" cy="1050626"/>
            </a:xfrm>
            <a:prstGeom prst="ellipse">
              <a:avLst/>
            </a:prstGeom>
          </p:spPr>
        </p:pic>
        <p:pic>
          <p:nvPicPr>
            <p:cNvPr id="19" name="Picture 18" descr="A galaxy in outer space&#10;&#10;AI-generated content may be incorrect.">
              <a:extLst>
                <a:ext uri="{FF2B5EF4-FFF2-40B4-BE49-F238E27FC236}">
                  <a16:creationId xmlns:a16="http://schemas.microsoft.com/office/drawing/2014/main" id="{65FEA357-D345-44A4-AFC8-42626F909704}"/>
                </a:ext>
              </a:extLst>
            </p:cNvPr>
            <p:cNvPicPr>
              <a:picLocks noChangeAspect="1"/>
            </p:cNvPicPr>
            <p:nvPr/>
          </p:nvPicPr>
          <p:blipFill rotWithShape="1">
            <a:blip r:embed="rId4">
              <a:extLst>
                <a:ext uri="{28A0092B-C50C-407E-A947-70E740481C1C}">
                  <a14:useLocalDpi xmlns:a14="http://schemas.microsoft.com/office/drawing/2010/main" val="0"/>
                </a:ext>
              </a:extLst>
            </a:blip>
            <a:srcRect l="11914" r="11914"/>
            <a:stretch>
              <a:fillRect/>
            </a:stretch>
          </p:blipFill>
          <p:spPr>
            <a:xfrm>
              <a:off x="6018355" y="1896986"/>
              <a:ext cx="1050626" cy="1050626"/>
            </a:xfrm>
            <a:prstGeom prst="ellipse">
              <a:avLst/>
            </a:prstGeom>
          </p:spPr>
        </p:pic>
        <p:pic>
          <p:nvPicPr>
            <p:cNvPr id="20" name="Picture 19" descr="A galaxy in outer space&#10;&#10;AI-generated content may be incorrect.">
              <a:extLst>
                <a:ext uri="{FF2B5EF4-FFF2-40B4-BE49-F238E27FC236}">
                  <a16:creationId xmlns:a16="http://schemas.microsoft.com/office/drawing/2014/main" id="{28D6931D-125C-58C9-0AF4-6EC01CB71D01}"/>
                </a:ext>
              </a:extLst>
            </p:cNvPr>
            <p:cNvPicPr>
              <a:picLocks noChangeAspect="1"/>
            </p:cNvPicPr>
            <p:nvPr/>
          </p:nvPicPr>
          <p:blipFill rotWithShape="1">
            <a:blip r:embed="rId4">
              <a:extLst>
                <a:ext uri="{28A0092B-C50C-407E-A947-70E740481C1C}">
                  <a14:useLocalDpi xmlns:a14="http://schemas.microsoft.com/office/drawing/2010/main" val="0"/>
                </a:ext>
              </a:extLst>
            </a:blip>
            <a:srcRect l="11914" r="11914"/>
            <a:stretch>
              <a:fillRect/>
            </a:stretch>
          </p:blipFill>
          <p:spPr>
            <a:xfrm>
              <a:off x="6022175" y="3100012"/>
              <a:ext cx="1050626" cy="1050626"/>
            </a:xfrm>
            <a:prstGeom prst="ellipse">
              <a:avLst/>
            </a:prstGeom>
          </p:spPr>
        </p:pic>
        <p:pic>
          <p:nvPicPr>
            <p:cNvPr id="46" name="Picture 45" descr="A black and white image of a telescope&#10;&#10;AI-generated content may be incorrect.">
              <a:extLst>
                <a:ext uri="{FF2B5EF4-FFF2-40B4-BE49-F238E27FC236}">
                  <a16:creationId xmlns:a16="http://schemas.microsoft.com/office/drawing/2014/main" id="{FD3772FF-2E35-328C-8222-4EFC1526CA32}"/>
                </a:ext>
              </a:extLst>
            </p:cNvPr>
            <p:cNvPicPr>
              <a:picLocks noChangeAspect="1"/>
            </p:cNvPicPr>
            <p:nvPr/>
          </p:nvPicPr>
          <p:blipFill>
            <a:blip r:embed="rId5">
              <a:extLst>
                <a:ext uri="{28A0092B-C50C-407E-A947-70E740481C1C}">
                  <a14:useLocalDpi xmlns:a14="http://schemas.microsoft.com/office/drawing/2010/main" val="0"/>
                </a:ext>
              </a:extLst>
            </a:blip>
            <a:srcRect l="7978" t="7111" r="56806" b="11818"/>
            <a:stretch>
              <a:fillRect/>
            </a:stretch>
          </p:blipFill>
          <p:spPr>
            <a:xfrm>
              <a:off x="2928660" y="888703"/>
              <a:ext cx="615784" cy="690816"/>
            </a:xfrm>
            <a:prstGeom prst="rect">
              <a:avLst/>
            </a:prstGeom>
          </p:spPr>
        </p:pic>
        <p:pic>
          <p:nvPicPr>
            <p:cNvPr id="47" name="Picture 46" descr="A black and white image of a telescope&#10;&#10;AI-generated content may be incorrect.">
              <a:extLst>
                <a:ext uri="{FF2B5EF4-FFF2-40B4-BE49-F238E27FC236}">
                  <a16:creationId xmlns:a16="http://schemas.microsoft.com/office/drawing/2014/main" id="{C36B136C-DD7A-9417-929C-42AF6DE01BCB}"/>
                </a:ext>
              </a:extLst>
            </p:cNvPr>
            <p:cNvPicPr>
              <a:picLocks noChangeAspect="1"/>
            </p:cNvPicPr>
            <p:nvPr/>
          </p:nvPicPr>
          <p:blipFill>
            <a:blip r:embed="rId5">
              <a:extLst>
                <a:ext uri="{28A0092B-C50C-407E-A947-70E740481C1C}">
                  <a14:useLocalDpi xmlns:a14="http://schemas.microsoft.com/office/drawing/2010/main" val="0"/>
                </a:ext>
              </a:extLst>
            </a:blip>
            <a:srcRect l="7978" t="7111" r="56806" b="11818"/>
            <a:stretch>
              <a:fillRect/>
            </a:stretch>
          </p:blipFill>
          <p:spPr>
            <a:xfrm>
              <a:off x="2928660" y="2034251"/>
              <a:ext cx="615784" cy="690816"/>
            </a:xfrm>
            <a:prstGeom prst="rect">
              <a:avLst/>
            </a:prstGeom>
          </p:spPr>
        </p:pic>
        <p:pic>
          <p:nvPicPr>
            <p:cNvPr id="48" name="Picture 47" descr="A black and white image of a telescope&#10;&#10;AI-generated content may be incorrect.">
              <a:extLst>
                <a:ext uri="{FF2B5EF4-FFF2-40B4-BE49-F238E27FC236}">
                  <a16:creationId xmlns:a16="http://schemas.microsoft.com/office/drawing/2014/main" id="{3CDB8D16-7A7D-13AC-F214-46839DD66B3A}"/>
                </a:ext>
              </a:extLst>
            </p:cNvPr>
            <p:cNvPicPr>
              <a:picLocks noChangeAspect="1"/>
            </p:cNvPicPr>
            <p:nvPr/>
          </p:nvPicPr>
          <p:blipFill>
            <a:blip r:embed="rId5">
              <a:extLst>
                <a:ext uri="{28A0092B-C50C-407E-A947-70E740481C1C}">
                  <a14:useLocalDpi xmlns:a14="http://schemas.microsoft.com/office/drawing/2010/main" val="0"/>
                </a:ext>
              </a:extLst>
            </a:blip>
            <a:srcRect l="7978" t="7111" r="56806" b="11818"/>
            <a:stretch>
              <a:fillRect/>
            </a:stretch>
          </p:blipFill>
          <p:spPr>
            <a:xfrm>
              <a:off x="2928660" y="3279917"/>
              <a:ext cx="615784" cy="690816"/>
            </a:xfrm>
            <a:prstGeom prst="rect">
              <a:avLst/>
            </a:prstGeom>
          </p:spPr>
        </p:pic>
        <p:pic>
          <p:nvPicPr>
            <p:cNvPr id="49" name="Picture 48" descr="A black and white image of a telescope&#10;&#10;AI-generated content may be incorrect.">
              <a:extLst>
                <a:ext uri="{FF2B5EF4-FFF2-40B4-BE49-F238E27FC236}">
                  <a16:creationId xmlns:a16="http://schemas.microsoft.com/office/drawing/2014/main" id="{64616DB9-F043-DA01-7CD9-DC8AC90D851B}"/>
                </a:ext>
              </a:extLst>
            </p:cNvPr>
            <p:cNvPicPr>
              <a:picLocks noChangeAspect="1"/>
            </p:cNvPicPr>
            <p:nvPr/>
          </p:nvPicPr>
          <p:blipFill>
            <a:blip r:embed="rId5">
              <a:extLst>
                <a:ext uri="{28A0092B-C50C-407E-A947-70E740481C1C}">
                  <a14:useLocalDpi xmlns:a14="http://schemas.microsoft.com/office/drawing/2010/main" val="0"/>
                </a:ext>
              </a:extLst>
            </a:blip>
            <a:srcRect l="7978" t="7111" r="56806" b="11818"/>
            <a:stretch>
              <a:fillRect/>
            </a:stretch>
          </p:blipFill>
          <p:spPr>
            <a:xfrm>
              <a:off x="2928660" y="4482943"/>
              <a:ext cx="615784" cy="690816"/>
            </a:xfrm>
            <a:prstGeom prst="rect">
              <a:avLst/>
            </a:prstGeom>
          </p:spPr>
        </p:pic>
        <p:cxnSp>
          <p:nvCxnSpPr>
            <p:cNvPr id="2057" name="Straight Arrow Connector 2056">
              <a:extLst>
                <a:ext uri="{FF2B5EF4-FFF2-40B4-BE49-F238E27FC236}">
                  <a16:creationId xmlns:a16="http://schemas.microsoft.com/office/drawing/2014/main" id="{D5A59AAB-E505-F1DC-825A-175C52CBF6CA}"/>
                </a:ext>
              </a:extLst>
            </p:cNvPr>
            <p:cNvCxnSpPr/>
            <p:nvPr/>
          </p:nvCxnSpPr>
          <p:spPr>
            <a:xfrm flipH="1">
              <a:off x="7155863" y="2422299"/>
              <a:ext cx="2207491" cy="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2058" name="Straight Arrow Connector 2057">
              <a:extLst>
                <a:ext uri="{FF2B5EF4-FFF2-40B4-BE49-F238E27FC236}">
                  <a16:creationId xmlns:a16="http://schemas.microsoft.com/office/drawing/2014/main" id="{09E2E919-416C-3297-0C40-2D29EAF217E4}"/>
                </a:ext>
              </a:extLst>
            </p:cNvPr>
            <p:cNvCxnSpPr/>
            <p:nvPr/>
          </p:nvCxnSpPr>
          <p:spPr>
            <a:xfrm flipH="1">
              <a:off x="3687608" y="2373808"/>
              <a:ext cx="2207491" cy="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2059" name="Straight Arrow Connector 2058">
              <a:extLst>
                <a:ext uri="{FF2B5EF4-FFF2-40B4-BE49-F238E27FC236}">
                  <a16:creationId xmlns:a16="http://schemas.microsoft.com/office/drawing/2014/main" id="{3F9BC55D-BCBD-DA55-87DA-4E7791B1F5D0}"/>
                </a:ext>
              </a:extLst>
            </p:cNvPr>
            <p:cNvCxnSpPr/>
            <p:nvPr/>
          </p:nvCxnSpPr>
          <p:spPr>
            <a:xfrm flipH="1">
              <a:off x="3687607" y="4828351"/>
              <a:ext cx="2207491" cy="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2060" name="Straight Arrow Connector 2059">
              <a:extLst>
                <a:ext uri="{FF2B5EF4-FFF2-40B4-BE49-F238E27FC236}">
                  <a16:creationId xmlns:a16="http://schemas.microsoft.com/office/drawing/2014/main" id="{AF052016-BD09-2D86-C07A-2870C0A03DA5}"/>
                </a:ext>
              </a:extLst>
            </p:cNvPr>
            <p:cNvCxnSpPr/>
            <p:nvPr/>
          </p:nvCxnSpPr>
          <p:spPr>
            <a:xfrm flipH="1">
              <a:off x="3687608" y="3625325"/>
              <a:ext cx="2207491" cy="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2061" name="Straight Arrow Connector 2060">
              <a:extLst>
                <a:ext uri="{FF2B5EF4-FFF2-40B4-BE49-F238E27FC236}">
                  <a16:creationId xmlns:a16="http://schemas.microsoft.com/office/drawing/2014/main" id="{95ACA481-BD52-7800-3815-06DB5CC766D7}"/>
                </a:ext>
              </a:extLst>
            </p:cNvPr>
            <p:cNvCxnSpPr/>
            <p:nvPr/>
          </p:nvCxnSpPr>
          <p:spPr>
            <a:xfrm flipH="1">
              <a:off x="7155863" y="3625325"/>
              <a:ext cx="2207491" cy="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2062" name="Straight Arrow Connector 2061">
              <a:extLst>
                <a:ext uri="{FF2B5EF4-FFF2-40B4-BE49-F238E27FC236}">
                  <a16:creationId xmlns:a16="http://schemas.microsoft.com/office/drawing/2014/main" id="{CC81D554-1BA0-C26D-94BD-D5B4FEFB0F0B}"/>
                </a:ext>
              </a:extLst>
            </p:cNvPr>
            <p:cNvCxnSpPr/>
            <p:nvPr/>
          </p:nvCxnSpPr>
          <p:spPr>
            <a:xfrm flipH="1">
              <a:off x="7155863" y="4850611"/>
              <a:ext cx="2207491" cy="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mc:AlternateContent xmlns:mc="http://schemas.openxmlformats.org/markup-compatibility/2006" xmlns:a14="http://schemas.microsoft.com/office/drawing/2010/main">
          <mc:Choice Requires="a14">
            <p:sp>
              <p:nvSpPr>
                <p:cNvPr id="2063" name="TextBox 2062">
                  <a:extLst>
                    <a:ext uri="{FF2B5EF4-FFF2-40B4-BE49-F238E27FC236}">
                      <a16:creationId xmlns:a16="http://schemas.microsoft.com/office/drawing/2014/main" id="{F20922D9-3212-3372-F08B-6F81BCD10754}"/>
                    </a:ext>
                  </a:extLst>
                </p:cNvPr>
                <p:cNvSpPr txBox="1"/>
                <p:nvPr/>
              </p:nvSpPr>
              <p:spPr>
                <a:xfrm>
                  <a:off x="7004027" y="633877"/>
                  <a:ext cx="529315"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2400" i="1" smtClean="0">
                                <a:latin typeface="Cambria Math" panose="02040503050406030204" pitchFamily="18" charset="0"/>
                              </a:rPr>
                            </m:ctrlPr>
                          </m:sSubPr>
                          <m:e>
                            <m:r>
                              <a:rPr lang="en-GB" sz="2400" i="1" smtClean="0">
                                <a:latin typeface="Cambria Math" panose="02040503050406030204" pitchFamily="18" charset="0"/>
                                <a:ea typeface="Cambria Math" panose="02040503050406030204" pitchFamily="18" charset="0"/>
                              </a:rPr>
                              <m:t>𝜌</m:t>
                            </m:r>
                          </m:e>
                          <m:sub>
                            <m:r>
                              <a:rPr lang="en-US" sz="2400" b="0" i="1" smtClean="0">
                                <a:latin typeface="Cambria Math" panose="02040503050406030204" pitchFamily="18" charset="0"/>
                              </a:rPr>
                              <m:t>𝑚</m:t>
                            </m:r>
                          </m:sub>
                        </m:sSub>
                      </m:oMath>
                    </m:oMathPara>
                  </a14:m>
                  <a:endParaRPr lang="en-GB" sz="2400" dirty="0"/>
                </a:p>
              </p:txBody>
            </p:sp>
          </mc:Choice>
          <mc:Fallback xmlns="">
            <p:sp>
              <p:nvSpPr>
                <p:cNvPr id="2063" name="TextBox 2062">
                  <a:extLst>
                    <a:ext uri="{FF2B5EF4-FFF2-40B4-BE49-F238E27FC236}">
                      <a16:creationId xmlns:a16="http://schemas.microsoft.com/office/drawing/2014/main" id="{F20922D9-3212-3372-F08B-6F81BCD10754}"/>
                    </a:ext>
                  </a:extLst>
                </p:cNvPr>
                <p:cNvSpPr txBox="1">
                  <a:spLocks noRot="1" noChangeAspect="1" noMove="1" noResize="1" noEditPoints="1" noAdjustHandles="1" noChangeArrowheads="1" noChangeShapeType="1" noTextEdit="1"/>
                </p:cNvSpPr>
                <p:nvPr/>
              </p:nvSpPr>
              <p:spPr>
                <a:xfrm>
                  <a:off x="7004027" y="633877"/>
                  <a:ext cx="529315" cy="461665"/>
                </a:xfrm>
                <a:prstGeom prst="rect">
                  <a:avLst/>
                </a:prstGeom>
                <a:blipFill>
                  <a:blip r:embed="rId6"/>
                  <a:stretch>
                    <a:fillRect l="-344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64" name="TextBox 2063">
                  <a:extLst>
                    <a:ext uri="{FF2B5EF4-FFF2-40B4-BE49-F238E27FC236}">
                      <a16:creationId xmlns:a16="http://schemas.microsoft.com/office/drawing/2014/main" id="{0B22B916-3EC6-900D-2302-0976EA5475F7}"/>
                    </a:ext>
                  </a:extLst>
                </p:cNvPr>
                <p:cNvSpPr txBox="1"/>
                <p:nvPr/>
              </p:nvSpPr>
              <p:spPr>
                <a:xfrm>
                  <a:off x="7058858" y="1859162"/>
                  <a:ext cx="529315"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2400" i="1" smtClean="0">
                                <a:latin typeface="Cambria Math" panose="02040503050406030204" pitchFamily="18" charset="0"/>
                              </a:rPr>
                            </m:ctrlPr>
                          </m:sSubPr>
                          <m:e>
                            <m:r>
                              <a:rPr lang="en-US" sz="2400" b="0" i="1" smtClean="0">
                                <a:latin typeface="Cambria Math" panose="02040503050406030204" pitchFamily="18" charset="0"/>
                              </a:rPr>
                              <m:t>𝑃</m:t>
                            </m:r>
                          </m:e>
                          <m:sub>
                            <m:r>
                              <a:rPr lang="en-US" sz="2400" b="0" i="1" smtClean="0">
                                <a:latin typeface="Cambria Math" panose="02040503050406030204" pitchFamily="18" charset="0"/>
                              </a:rPr>
                              <m:t>𝑒</m:t>
                            </m:r>
                          </m:sub>
                        </m:sSub>
                      </m:oMath>
                    </m:oMathPara>
                  </a14:m>
                  <a:endParaRPr lang="en-GB" sz="2400" dirty="0"/>
                </a:p>
              </p:txBody>
            </p:sp>
          </mc:Choice>
          <mc:Fallback xmlns="">
            <p:sp>
              <p:nvSpPr>
                <p:cNvPr id="2064" name="TextBox 2063">
                  <a:extLst>
                    <a:ext uri="{FF2B5EF4-FFF2-40B4-BE49-F238E27FC236}">
                      <a16:creationId xmlns:a16="http://schemas.microsoft.com/office/drawing/2014/main" id="{0B22B916-3EC6-900D-2302-0976EA5475F7}"/>
                    </a:ext>
                  </a:extLst>
                </p:cNvPr>
                <p:cNvSpPr txBox="1">
                  <a:spLocks noRot="1" noChangeAspect="1" noMove="1" noResize="1" noEditPoints="1" noAdjustHandles="1" noChangeArrowheads="1" noChangeShapeType="1" noTextEdit="1"/>
                </p:cNvSpPr>
                <p:nvPr/>
              </p:nvSpPr>
              <p:spPr>
                <a:xfrm>
                  <a:off x="7058858" y="1859162"/>
                  <a:ext cx="529315" cy="461665"/>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65" name="TextBox 2064">
                  <a:extLst>
                    <a:ext uri="{FF2B5EF4-FFF2-40B4-BE49-F238E27FC236}">
                      <a16:creationId xmlns:a16="http://schemas.microsoft.com/office/drawing/2014/main" id="{8C216A21-43C4-2CF9-23CE-ADF3E1C76E5C}"/>
                    </a:ext>
                  </a:extLst>
                </p:cNvPr>
                <p:cNvSpPr txBox="1"/>
                <p:nvPr/>
              </p:nvSpPr>
              <p:spPr>
                <a:xfrm>
                  <a:off x="7072801" y="3049084"/>
                  <a:ext cx="529315"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2400" i="1" smtClean="0">
                                <a:latin typeface="Cambria Math" panose="02040503050406030204" pitchFamily="18" charset="0"/>
                              </a:rPr>
                            </m:ctrlPr>
                          </m:sSubPr>
                          <m:e>
                            <m:r>
                              <a:rPr lang="en-GB" sz="2400" i="1" smtClean="0">
                                <a:latin typeface="Cambria Math" panose="02040503050406030204" pitchFamily="18" charset="0"/>
                                <a:ea typeface="Cambria Math" panose="02040503050406030204" pitchFamily="18" charset="0"/>
                              </a:rPr>
                              <m:t>𝜌</m:t>
                            </m:r>
                          </m:e>
                          <m:sub>
                            <m:r>
                              <a:rPr lang="en-US" sz="2400" b="0" i="1" smtClean="0">
                                <a:latin typeface="Cambria Math" panose="02040503050406030204" pitchFamily="18" charset="0"/>
                              </a:rPr>
                              <m:t>𝑒</m:t>
                            </m:r>
                          </m:sub>
                        </m:sSub>
                      </m:oMath>
                    </m:oMathPara>
                  </a14:m>
                  <a:endParaRPr lang="en-GB" sz="2400" dirty="0"/>
                </a:p>
              </p:txBody>
            </p:sp>
          </mc:Choice>
          <mc:Fallback xmlns="">
            <p:sp>
              <p:nvSpPr>
                <p:cNvPr id="2065" name="TextBox 2064">
                  <a:extLst>
                    <a:ext uri="{FF2B5EF4-FFF2-40B4-BE49-F238E27FC236}">
                      <a16:creationId xmlns:a16="http://schemas.microsoft.com/office/drawing/2014/main" id="{8C216A21-43C4-2CF9-23CE-ADF3E1C76E5C}"/>
                    </a:ext>
                  </a:extLst>
                </p:cNvPr>
                <p:cNvSpPr txBox="1">
                  <a:spLocks noRot="1" noChangeAspect="1" noMove="1" noResize="1" noEditPoints="1" noAdjustHandles="1" noChangeArrowheads="1" noChangeShapeType="1" noTextEdit="1"/>
                </p:cNvSpPr>
                <p:nvPr/>
              </p:nvSpPr>
              <p:spPr>
                <a:xfrm>
                  <a:off x="7072801" y="3049084"/>
                  <a:ext cx="529315" cy="461665"/>
                </a:xfrm>
                <a:prstGeom prst="rect">
                  <a:avLst/>
                </a:prstGeom>
                <a:blipFill>
                  <a:blip r:embed="rId8"/>
                  <a:stretch>
                    <a:fillRect b="-131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66" name="TextBox 2065">
                  <a:extLst>
                    <a:ext uri="{FF2B5EF4-FFF2-40B4-BE49-F238E27FC236}">
                      <a16:creationId xmlns:a16="http://schemas.microsoft.com/office/drawing/2014/main" id="{F4CFB7A1-57AB-34C1-08EC-DBC8783355D5}"/>
                    </a:ext>
                  </a:extLst>
                </p:cNvPr>
                <p:cNvSpPr txBox="1"/>
                <p:nvPr/>
              </p:nvSpPr>
              <p:spPr>
                <a:xfrm>
                  <a:off x="7058857" y="4252109"/>
                  <a:ext cx="529315"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2400" i="1" smtClean="0">
                                <a:latin typeface="Cambria Math" panose="02040503050406030204" pitchFamily="18" charset="0"/>
                              </a:rPr>
                            </m:ctrlPr>
                          </m:sSubPr>
                          <m:e>
                            <m:r>
                              <a:rPr lang="en-GB" sz="2400" i="1" smtClean="0">
                                <a:latin typeface="Cambria Math" panose="02040503050406030204" pitchFamily="18" charset="0"/>
                                <a:ea typeface="Cambria Math" panose="02040503050406030204" pitchFamily="18" charset="0"/>
                              </a:rPr>
                              <m:t>𝜌</m:t>
                            </m:r>
                          </m:e>
                          <m:sub>
                            <m:r>
                              <a:rPr lang="en-US" sz="2400" b="0" i="1" smtClean="0">
                                <a:latin typeface="Cambria Math" panose="02040503050406030204" pitchFamily="18" charset="0"/>
                              </a:rPr>
                              <m:t>𝑒</m:t>
                            </m:r>
                          </m:sub>
                        </m:sSub>
                      </m:oMath>
                    </m:oMathPara>
                  </a14:m>
                  <a:endParaRPr lang="en-GB" sz="2400" dirty="0"/>
                </a:p>
              </p:txBody>
            </p:sp>
          </mc:Choice>
          <mc:Fallback xmlns="">
            <p:sp>
              <p:nvSpPr>
                <p:cNvPr id="2066" name="TextBox 2065">
                  <a:extLst>
                    <a:ext uri="{FF2B5EF4-FFF2-40B4-BE49-F238E27FC236}">
                      <a16:creationId xmlns:a16="http://schemas.microsoft.com/office/drawing/2014/main" id="{F4CFB7A1-57AB-34C1-08EC-DBC8783355D5}"/>
                    </a:ext>
                  </a:extLst>
                </p:cNvPr>
                <p:cNvSpPr txBox="1">
                  <a:spLocks noRot="1" noChangeAspect="1" noMove="1" noResize="1" noEditPoints="1" noAdjustHandles="1" noChangeArrowheads="1" noChangeShapeType="1" noTextEdit="1"/>
                </p:cNvSpPr>
                <p:nvPr/>
              </p:nvSpPr>
              <p:spPr>
                <a:xfrm>
                  <a:off x="7058857" y="4252109"/>
                  <a:ext cx="529315" cy="461665"/>
                </a:xfrm>
                <a:prstGeom prst="rect">
                  <a:avLst/>
                </a:prstGeom>
                <a:blipFill>
                  <a:blip r:embed="rId9"/>
                  <a:stretch>
                    <a:fillRect b="-1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67" name="TextBox 2066">
                  <a:extLst>
                    <a:ext uri="{FF2B5EF4-FFF2-40B4-BE49-F238E27FC236}">
                      <a16:creationId xmlns:a16="http://schemas.microsoft.com/office/drawing/2014/main" id="{A1DC0F62-C002-47D6-F11F-1A21708100FA}"/>
                    </a:ext>
                  </a:extLst>
                </p:cNvPr>
                <p:cNvSpPr txBox="1"/>
                <p:nvPr/>
              </p:nvSpPr>
              <p:spPr>
                <a:xfrm>
                  <a:off x="5008051" y="3139415"/>
                  <a:ext cx="849989"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2400" b="0" i="1" smtClean="0">
                                <a:latin typeface="Cambria Math" panose="02040503050406030204" pitchFamily="18" charset="0"/>
                                <a:ea typeface="Cambria Math" panose="02040503050406030204" pitchFamily="18" charset="0"/>
                              </a:rPr>
                            </m:ctrlPr>
                          </m:accPr>
                          <m:e>
                            <m:r>
                              <a:rPr lang="en-US" sz="2400" b="0" i="1" smtClean="0">
                                <a:latin typeface="Cambria Math" panose="02040503050406030204" pitchFamily="18" charset="0"/>
                                <a:ea typeface="Cambria Math" panose="02040503050406030204" pitchFamily="18" charset="0"/>
                              </a:rPr>
                              <m:t>𝑣</m:t>
                            </m:r>
                          </m:e>
                        </m:acc>
                        <m:r>
                          <a:rPr lang="en-GB" sz="2400" i="1" smtClean="0">
                            <a:latin typeface="Cambria Math" panose="02040503050406030204" pitchFamily="18" charset="0"/>
                            <a:ea typeface="Cambria Math" panose="02040503050406030204" pitchFamily="18" charset="0"/>
                          </a:rPr>
                          <m:t>⋅</m:t>
                        </m:r>
                        <m:acc>
                          <m:accPr>
                            <m:chr m:val="⃗"/>
                            <m:ctrlPr>
                              <a:rPr lang="en-GB" sz="2400" b="0" i="1" smtClean="0">
                                <a:latin typeface="Cambria Math" panose="02040503050406030204" pitchFamily="18" charset="0"/>
                                <a:ea typeface="Cambria Math" panose="02040503050406030204" pitchFamily="18" charset="0"/>
                              </a:rPr>
                            </m:ctrlPr>
                          </m:accPr>
                          <m:e>
                            <m:r>
                              <a:rPr lang="en-US" sz="2400" b="0" i="1" smtClean="0">
                                <a:latin typeface="Cambria Math" panose="02040503050406030204" pitchFamily="18" charset="0"/>
                                <a:ea typeface="Cambria Math" panose="02040503050406030204" pitchFamily="18" charset="0"/>
                              </a:rPr>
                              <m:t>𝑛</m:t>
                            </m:r>
                          </m:e>
                        </m:acc>
                      </m:oMath>
                    </m:oMathPara>
                  </a14:m>
                  <a:endParaRPr lang="en-GB" sz="2400" dirty="0"/>
                </a:p>
              </p:txBody>
            </p:sp>
          </mc:Choice>
          <mc:Fallback xmlns="">
            <p:sp>
              <p:nvSpPr>
                <p:cNvPr id="2067" name="TextBox 2066">
                  <a:extLst>
                    <a:ext uri="{FF2B5EF4-FFF2-40B4-BE49-F238E27FC236}">
                      <a16:creationId xmlns:a16="http://schemas.microsoft.com/office/drawing/2014/main" id="{A1DC0F62-C002-47D6-F11F-1A21708100FA}"/>
                    </a:ext>
                  </a:extLst>
                </p:cNvPr>
                <p:cNvSpPr txBox="1">
                  <a:spLocks noRot="1" noChangeAspect="1" noMove="1" noResize="1" noEditPoints="1" noAdjustHandles="1" noChangeArrowheads="1" noChangeShapeType="1" noTextEdit="1"/>
                </p:cNvSpPr>
                <p:nvPr/>
              </p:nvSpPr>
              <p:spPr>
                <a:xfrm>
                  <a:off x="5008051" y="3139415"/>
                  <a:ext cx="849989" cy="461665"/>
                </a:xfrm>
                <a:prstGeom prst="rect">
                  <a:avLst/>
                </a:prstGeom>
                <a:blipFill>
                  <a:blip r:embed="rId10"/>
                  <a:stretch>
                    <a:fillRect t="-28947"/>
                  </a:stretch>
                </a:blipFill>
              </p:spPr>
              <p:txBody>
                <a:bodyPr/>
                <a:lstStyle/>
                <a:p>
                  <a:r>
                    <a:rPr lang="en-GB">
                      <a:noFill/>
                    </a:rPr>
                    <a:t> </a:t>
                  </a:r>
                </a:p>
              </p:txBody>
            </p:sp>
          </mc:Fallback>
        </mc:AlternateContent>
        <p:cxnSp>
          <p:nvCxnSpPr>
            <p:cNvPr id="2071" name="Straight Arrow Connector 2070">
              <a:extLst>
                <a:ext uri="{FF2B5EF4-FFF2-40B4-BE49-F238E27FC236}">
                  <a16:creationId xmlns:a16="http://schemas.microsoft.com/office/drawing/2014/main" id="{6E0477B2-E4E2-3BCE-B956-ED9781B2A4E9}"/>
                </a:ext>
              </a:extLst>
            </p:cNvPr>
            <p:cNvCxnSpPr/>
            <p:nvPr/>
          </p:nvCxnSpPr>
          <p:spPr>
            <a:xfrm flipH="1">
              <a:off x="5895098" y="3970733"/>
              <a:ext cx="559545" cy="0"/>
            </a:xfrm>
            <a:prstGeom prst="straightConnector1">
              <a:avLst/>
            </a:prstGeom>
            <a:ln>
              <a:headEnd w="lg" len="lg"/>
              <a:tailEnd type="triangle" w="lg" len="lg"/>
            </a:ln>
          </p:spPr>
          <p:style>
            <a:lnRef idx="2">
              <a:schemeClr val="dk1"/>
            </a:lnRef>
            <a:fillRef idx="0">
              <a:schemeClr val="dk1"/>
            </a:fillRef>
            <a:effectRef idx="1">
              <a:schemeClr val="dk1"/>
            </a:effectRef>
            <a:fontRef idx="minor">
              <a:schemeClr val="tx1"/>
            </a:fontRef>
          </p:style>
        </p:cxnSp>
        <p:cxnSp>
          <p:nvCxnSpPr>
            <p:cNvPr id="2072" name="Straight Arrow Connector 2071">
              <a:extLst>
                <a:ext uri="{FF2B5EF4-FFF2-40B4-BE49-F238E27FC236}">
                  <a16:creationId xmlns:a16="http://schemas.microsoft.com/office/drawing/2014/main" id="{AA2F2402-EB85-B438-F18E-8D8A98589FF3}"/>
                </a:ext>
              </a:extLst>
            </p:cNvPr>
            <p:cNvCxnSpPr/>
            <p:nvPr/>
          </p:nvCxnSpPr>
          <p:spPr>
            <a:xfrm flipH="1">
              <a:off x="5742402" y="3855278"/>
              <a:ext cx="559545" cy="0"/>
            </a:xfrm>
            <a:prstGeom prst="straightConnector1">
              <a:avLst/>
            </a:prstGeom>
            <a:ln>
              <a:headEnd w="lg" len="lg"/>
              <a:tailEnd type="triangle" w="lg" len="lg"/>
            </a:ln>
          </p:spPr>
          <p:style>
            <a:lnRef idx="2">
              <a:schemeClr val="dk1"/>
            </a:lnRef>
            <a:fillRef idx="0">
              <a:schemeClr val="dk1"/>
            </a:fillRef>
            <a:effectRef idx="1">
              <a:schemeClr val="dk1"/>
            </a:effectRef>
            <a:fontRef idx="minor">
              <a:schemeClr val="tx1"/>
            </a:fontRef>
          </p:style>
        </p:cxnSp>
        <p:cxnSp>
          <p:nvCxnSpPr>
            <p:cNvPr id="2073" name="Straight Arrow Connector 2072">
              <a:extLst>
                <a:ext uri="{FF2B5EF4-FFF2-40B4-BE49-F238E27FC236}">
                  <a16:creationId xmlns:a16="http://schemas.microsoft.com/office/drawing/2014/main" id="{0DD77367-41A6-FF4D-A073-367A76B50714}"/>
                </a:ext>
              </a:extLst>
            </p:cNvPr>
            <p:cNvCxnSpPr/>
            <p:nvPr/>
          </p:nvCxnSpPr>
          <p:spPr>
            <a:xfrm flipH="1">
              <a:off x="5678864" y="3702680"/>
              <a:ext cx="559545" cy="0"/>
            </a:xfrm>
            <a:prstGeom prst="straightConnector1">
              <a:avLst/>
            </a:prstGeom>
            <a:ln>
              <a:headEnd w="lg" len="lg"/>
              <a:tailEnd type="triangle" w="lg" len="lg"/>
            </a:ln>
          </p:spPr>
          <p:style>
            <a:lnRef idx="2">
              <a:schemeClr val="dk1"/>
            </a:lnRef>
            <a:fillRef idx="0">
              <a:schemeClr val="dk1"/>
            </a:fillRef>
            <a:effectRef idx="1">
              <a:schemeClr val="dk1"/>
            </a:effectRef>
            <a:fontRef idx="minor">
              <a:schemeClr val="tx1"/>
            </a:fontRef>
          </p:style>
        </p:cxnSp>
        <p:cxnSp>
          <p:nvCxnSpPr>
            <p:cNvPr id="2074" name="Straight Arrow Connector 2073">
              <a:extLst>
                <a:ext uri="{FF2B5EF4-FFF2-40B4-BE49-F238E27FC236}">
                  <a16:creationId xmlns:a16="http://schemas.microsoft.com/office/drawing/2014/main" id="{44B8E77A-0205-7356-F121-0DD439E1E63F}"/>
                </a:ext>
              </a:extLst>
            </p:cNvPr>
            <p:cNvCxnSpPr/>
            <p:nvPr/>
          </p:nvCxnSpPr>
          <p:spPr>
            <a:xfrm flipH="1">
              <a:off x="5734309" y="3510749"/>
              <a:ext cx="559545" cy="0"/>
            </a:xfrm>
            <a:prstGeom prst="straightConnector1">
              <a:avLst/>
            </a:prstGeom>
            <a:ln>
              <a:headEnd w="lg" len="lg"/>
              <a:tailEnd type="triangle" w="lg" len="lg"/>
            </a:ln>
          </p:spPr>
          <p:style>
            <a:lnRef idx="2">
              <a:schemeClr val="dk1"/>
            </a:lnRef>
            <a:fillRef idx="0">
              <a:schemeClr val="dk1"/>
            </a:fillRef>
            <a:effectRef idx="1">
              <a:schemeClr val="dk1"/>
            </a:effectRef>
            <a:fontRef idx="minor">
              <a:schemeClr val="tx1"/>
            </a:fontRef>
          </p:style>
        </p:cxnSp>
        <p:cxnSp>
          <p:nvCxnSpPr>
            <p:cNvPr id="2075" name="Straight Arrow Connector 2074">
              <a:extLst>
                <a:ext uri="{FF2B5EF4-FFF2-40B4-BE49-F238E27FC236}">
                  <a16:creationId xmlns:a16="http://schemas.microsoft.com/office/drawing/2014/main" id="{6CFB66C8-2FA4-E2BC-1181-8577BE8556EC}"/>
                </a:ext>
              </a:extLst>
            </p:cNvPr>
            <p:cNvCxnSpPr/>
            <p:nvPr/>
          </p:nvCxnSpPr>
          <p:spPr>
            <a:xfrm flipH="1">
              <a:off x="5874040" y="3317650"/>
              <a:ext cx="559545" cy="0"/>
            </a:xfrm>
            <a:prstGeom prst="straightConnector1">
              <a:avLst/>
            </a:prstGeom>
            <a:ln>
              <a:headEnd w="lg" len="lg"/>
              <a:tailEnd type="triangle" w="lg" len="lg"/>
            </a:ln>
          </p:spPr>
          <p:style>
            <a:lnRef idx="2">
              <a:schemeClr val="dk1"/>
            </a:lnRef>
            <a:fillRef idx="0">
              <a:schemeClr val="dk1"/>
            </a:fillRef>
            <a:effectRef idx="1">
              <a:schemeClr val="dk1"/>
            </a:effectRef>
            <a:fontRef idx="minor">
              <a:schemeClr val="tx1"/>
            </a:fontRef>
          </p:style>
        </p:cxnSp>
        <p:sp>
          <p:nvSpPr>
            <p:cNvPr id="2076" name="TextBox 2075">
              <a:extLst>
                <a:ext uri="{FF2B5EF4-FFF2-40B4-BE49-F238E27FC236}">
                  <a16:creationId xmlns:a16="http://schemas.microsoft.com/office/drawing/2014/main" id="{00A987EB-A266-FE78-C2C4-F838154D929B}"/>
                </a:ext>
              </a:extLst>
            </p:cNvPr>
            <p:cNvSpPr txBox="1"/>
            <p:nvPr/>
          </p:nvSpPr>
          <p:spPr>
            <a:xfrm>
              <a:off x="1697340" y="996673"/>
              <a:ext cx="1305299" cy="400110"/>
            </a:xfrm>
            <a:prstGeom prst="rect">
              <a:avLst/>
            </a:prstGeom>
            <a:noFill/>
          </p:spPr>
          <p:txBody>
            <a:bodyPr wrap="square" rtlCol="0">
              <a:spAutoFit/>
            </a:bodyPr>
            <a:lstStyle/>
            <a:p>
              <a:r>
                <a:rPr lang="en-US" sz="2000" dirty="0"/>
                <a:t>Lensing</a:t>
              </a:r>
              <a:endParaRPr lang="en-GB" sz="2000" dirty="0"/>
            </a:p>
          </p:txBody>
        </p:sp>
        <p:sp>
          <p:nvSpPr>
            <p:cNvPr id="2077" name="TextBox 2076">
              <a:extLst>
                <a:ext uri="{FF2B5EF4-FFF2-40B4-BE49-F238E27FC236}">
                  <a16:creationId xmlns:a16="http://schemas.microsoft.com/office/drawing/2014/main" id="{F1C31F66-8A9C-52A0-0B4A-28F1278EB984}"/>
                </a:ext>
              </a:extLst>
            </p:cNvPr>
            <p:cNvSpPr txBox="1"/>
            <p:nvPr/>
          </p:nvSpPr>
          <p:spPr>
            <a:xfrm>
              <a:off x="1434170" y="3416414"/>
              <a:ext cx="1430951" cy="400110"/>
            </a:xfrm>
            <a:prstGeom prst="rect">
              <a:avLst/>
            </a:prstGeom>
            <a:noFill/>
          </p:spPr>
          <p:txBody>
            <a:bodyPr wrap="square" rtlCol="0">
              <a:spAutoFit/>
            </a:bodyPr>
            <a:lstStyle/>
            <a:p>
              <a:r>
                <a:rPr lang="en-US" sz="2000" dirty="0"/>
                <a:t>Kinetic SZ</a:t>
              </a:r>
              <a:endParaRPr lang="en-GB" sz="2000" dirty="0"/>
            </a:p>
          </p:txBody>
        </p:sp>
        <p:sp>
          <p:nvSpPr>
            <p:cNvPr id="2078" name="TextBox 2077">
              <a:extLst>
                <a:ext uri="{FF2B5EF4-FFF2-40B4-BE49-F238E27FC236}">
                  <a16:creationId xmlns:a16="http://schemas.microsoft.com/office/drawing/2014/main" id="{5450E7F7-C34E-32D9-CAFD-1AD01ADE60EB}"/>
                </a:ext>
              </a:extLst>
            </p:cNvPr>
            <p:cNvSpPr txBox="1"/>
            <p:nvPr/>
          </p:nvSpPr>
          <p:spPr>
            <a:xfrm>
              <a:off x="1373640" y="2136161"/>
              <a:ext cx="1535021" cy="400110"/>
            </a:xfrm>
            <a:prstGeom prst="rect">
              <a:avLst/>
            </a:prstGeom>
            <a:noFill/>
          </p:spPr>
          <p:txBody>
            <a:bodyPr wrap="square" rtlCol="0">
              <a:spAutoFit/>
            </a:bodyPr>
            <a:lstStyle/>
            <a:p>
              <a:r>
                <a:rPr lang="en-US" sz="2000" dirty="0"/>
                <a:t>Thermal SZ</a:t>
              </a:r>
              <a:endParaRPr lang="en-GB" sz="2000" dirty="0"/>
            </a:p>
          </p:txBody>
        </p:sp>
        <p:sp>
          <p:nvSpPr>
            <p:cNvPr id="2079" name="TextBox 2078">
              <a:extLst>
                <a:ext uri="{FF2B5EF4-FFF2-40B4-BE49-F238E27FC236}">
                  <a16:creationId xmlns:a16="http://schemas.microsoft.com/office/drawing/2014/main" id="{C21CDD1A-4604-1CA4-5CC2-E4C76957DFFF}"/>
                </a:ext>
              </a:extLst>
            </p:cNvPr>
            <p:cNvSpPr txBox="1"/>
            <p:nvPr/>
          </p:nvSpPr>
          <p:spPr>
            <a:xfrm>
              <a:off x="1527842" y="4643685"/>
              <a:ext cx="1430950" cy="400110"/>
            </a:xfrm>
            <a:prstGeom prst="rect">
              <a:avLst/>
            </a:prstGeom>
            <a:noFill/>
          </p:spPr>
          <p:txBody>
            <a:bodyPr wrap="square" rtlCol="0">
              <a:spAutoFit/>
            </a:bodyPr>
            <a:lstStyle/>
            <a:p>
              <a:r>
                <a:rPr lang="en-US" sz="2000" dirty="0"/>
                <a:t>Screening</a:t>
              </a:r>
              <a:endParaRPr lang="en-GB" sz="2000" dirty="0"/>
            </a:p>
          </p:txBody>
        </p:sp>
      </p:grpSp>
      <p:sp>
        <p:nvSpPr>
          <p:cNvPr id="4" name="Rectangle 3" descr="An equation for patchy screening.&#10;&#10;Delta T of patchy screening equals the negative product of small changes in the optical depth (tau) and the temperature of the primary CMB anisotropy, along a given line-of-sight. ">
            <a:extLst>
              <a:ext uri="{FF2B5EF4-FFF2-40B4-BE49-F238E27FC236}">
                <a16:creationId xmlns:a16="http://schemas.microsoft.com/office/drawing/2014/main" id="{9F84E2BC-3EA6-7E35-B951-4AC1D62B1DC6}"/>
              </a:ext>
            </a:extLst>
          </p:cNvPr>
          <p:cNvSpPr/>
          <p:nvPr/>
        </p:nvSpPr>
        <p:spPr>
          <a:xfrm>
            <a:off x="5840364" y="5839443"/>
            <a:ext cx="6325478" cy="717245"/>
          </a:xfrm>
          <a:prstGeom prst="rect">
            <a:avLst/>
          </a:prstGeom>
          <a:solidFill>
            <a:schemeClr val="bg1">
              <a:lumMod val="50000"/>
              <a:lumOff val="50000"/>
              <a:alpha val="2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4B2F82FF-9ED7-1D8A-797D-C6F9AAF1CFBB}"/>
              </a:ext>
            </a:extLst>
          </p:cNvPr>
          <p:cNvSpPr txBox="1"/>
          <p:nvPr/>
        </p:nvSpPr>
        <p:spPr>
          <a:xfrm>
            <a:off x="5329083" y="74739"/>
            <a:ext cx="6773477" cy="400110"/>
          </a:xfrm>
          <a:prstGeom prst="rect">
            <a:avLst/>
          </a:prstGeom>
          <a:noFill/>
        </p:spPr>
        <p:txBody>
          <a:bodyPr wrap="square" rtlCol="0">
            <a:spAutoFit/>
          </a:bodyPr>
          <a:lstStyle/>
          <a:p>
            <a:pPr algn="r"/>
            <a:r>
              <a:rPr lang="en-US" sz="2000" dirty="0"/>
              <a:t>Email: J.T.Conley@2022.ljmu.ac.uk</a:t>
            </a:r>
          </a:p>
        </p:txBody>
      </p:sp>
    </p:spTree>
    <p:extLst>
      <p:ext uri="{BB962C8B-B14F-4D97-AF65-F5344CB8AC3E}">
        <p14:creationId xmlns:p14="http://schemas.microsoft.com/office/powerpoint/2010/main" val="32198114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2173EF6-B1FF-ED9B-E7A5-F9819A81A1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8E35AC-F420-DEA1-207E-89624EE61EBA}"/>
              </a:ext>
            </a:extLst>
          </p:cNvPr>
          <p:cNvSpPr>
            <a:spLocks noGrp="1"/>
          </p:cNvSpPr>
          <p:nvPr>
            <p:ph type="title"/>
          </p:nvPr>
        </p:nvSpPr>
        <p:spPr>
          <a:xfrm>
            <a:off x="-2453" y="-2"/>
            <a:ext cx="10131425" cy="1456267"/>
          </a:xfrm>
        </p:spPr>
        <p:txBody>
          <a:bodyPr>
            <a:normAutofit/>
          </a:bodyPr>
          <a:lstStyle/>
          <a:p>
            <a:r>
              <a:rPr lang="en-US" sz="4000" dirty="0"/>
              <a:t>Methodology</a:t>
            </a:r>
            <a:endParaRPr lang="en-GB" sz="4000" dirty="0"/>
          </a:p>
        </p:txBody>
      </p:sp>
      <p:grpSp>
        <p:nvGrpSpPr>
          <p:cNvPr id="24" name="Group 12">
            <a:extLst>
              <a:ext uri="{FF2B5EF4-FFF2-40B4-BE49-F238E27FC236}">
                <a16:creationId xmlns:a16="http://schemas.microsoft.com/office/drawing/2014/main" id="{9373A42D-4A43-2065-BEC0-797BCABDBF5F}"/>
              </a:ext>
            </a:extLst>
          </p:cNvPr>
          <p:cNvGrpSpPr>
            <a:grpSpLocks noChangeAspect="1"/>
          </p:cNvGrpSpPr>
          <p:nvPr/>
        </p:nvGrpSpPr>
        <p:grpSpPr bwMode="auto">
          <a:xfrm>
            <a:off x="5505477" y="1613969"/>
            <a:ext cx="6595047" cy="1467319"/>
            <a:chOff x="2586" y="1881"/>
            <a:chExt cx="2508" cy="558"/>
          </a:xfrm>
        </p:grpSpPr>
        <p:sp>
          <p:nvSpPr>
            <p:cNvPr id="25" name="AutoShape 11">
              <a:extLst>
                <a:ext uri="{FF2B5EF4-FFF2-40B4-BE49-F238E27FC236}">
                  <a16:creationId xmlns:a16="http://schemas.microsoft.com/office/drawing/2014/main" id="{A84249F0-2785-C323-0554-C8FBBB47B1E6}"/>
                </a:ext>
              </a:extLst>
            </p:cNvPr>
            <p:cNvSpPr>
              <a:spLocks noChangeAspect="1" noChangeArrowheads="1" noTextEdit="1"/>
            </p:cNvSpPr>
            <p:nvPr/>
          </p:nvSpPr>
          <p:spPr bwMode="auto">
            <a:xfrm>
              <a:off x="2586" y="1881"/>
              <a:ext cx="2508" cy="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1037" name="Picture 13">
              <a:extLst>
                <a:ext uri="{FF2B5EF4-FFF2-40B4-BE49-F238E27FC236}">
                  <a16:creationId xmlns:a16="http://schemas.microsoft.com/office/drawing/2014/main" id="{FB303209-67B3-96AE-7059-C3EC21CA0A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6" y="1881"/>
              <a:ext cx="2512" cy="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 name="TextBox 26">
            <a:extLst>
              <a:ext uri="{FF2B5EF4-FFF2-40B4-BE49-F238E27FC236}">
                <a16:creationId xmlns:a16="http://schemas.microsoft.com/office/drawing/2014/main" id="{A46504F9-77A3-94ED-7910-02DB5A6ACD25}"/>
              </a:ext>
            </a:extLst>
          </p:cNvPr>
          <p:cNvSpPr txBox="1"/>
          <p:nvPr/>
        </p:nvSpPr>
        <p:spPr>
          <a:xfrm>
            <a:off x="-2453" y="999771"/>
            <a:ext cx="4843668" cy="523220"/>
          </a:xfrm>
          <a:prstGeom prst="rect">
            <a:avLst/>
          </a:prstGeom>
          <a:noFill/>
        </p:spPr>
        <p:txBody>
          <a:bodyPr wrap="square" rtlCol="0">
            <a:spAutoFit/>
          </a:bodyPr>
          <a:lstStyle/>
          <a:p>
            <a:r>
              <a:rPr lang="en-US" sz="2800" dirty="0"/>
              <a:t>From Coulton et al. (2024)</a:t>
            </a:r>
          </a:p>
        </p:txBody>
      </p:sp>
      <p:sp>
        <p:nvSpPr>
          <p:cNvPr id="28" name="TextBox 27">
            <a:extLst>
              <a:ext uri="{FF2B5EF4-FFF2-40B4-BE49-F238E27FC236}">
                <a16:creationId xmlns:a16="http://schemas.microsoft.com/office/drawing/2014/main" id="{DC134396-7331-12F2-9A73-495F4439307E}"/>
              </a:ext>
            </a:extLst>
          </p:cNvPr>
          <p:cNvSpPr txBox="1"/>
          <p:nvPr/>
        </p:nvSpPr>
        <p:spPr>
          <a:xfrm>
            <a:off x="182863" y="3242635"/>
            <a:ext cx="5320393" cy="523220"/>
          </a:xfrm>
          <a:prstGeom prst="rect">
            <a:avLst/>
          </a:prstGeom>
          <a:noFill/>
        </p:spPr>
        <p:txBody>
          <a:bodyPr wrap="square" rtlCol="0">
            <a:spAutoFit/>
          </a:bodyPr>
          <a:lstStyle/>
          <a:p>
            <a:pPr algn="r"/>
            <a:r>
              <a:rPr lang="en-US" sz="2800" dirty="0"/>
              <a:t>Frequency band-pass filters:</a:t>
            </a:r>
            <a:endParaRPr lang="en-GB" sz="2800" dirty="0"/>
          </a:p>
        </p:txBody>
      </p:sp>
      <p:sp>
        <p:nvSpPr>
          <p:cNvPr id="5" name="Rectangle 4" descr="An equation for computing the observed eftect of patchy screening.&#10;&#10;Stacked small delta tau, the minor fluctuations in CMB optical depth, in a given line-of-sight, equals the negative sum, of the product of the sign for the large-scale temperature modes and the value of the small-scale temperature modes, across all lines of sight. This is normalised by the number of objects being stacked, and the expected value of the absolute large-scale CMB temperature. ">
            <a:extLst>
              <a:ext uri="{FF2B5EF4-FFF2-40B4-BE49-F238E27FC236}">
                <a16:creationId xmlns:a16="http://schemas.microsoft.com/office/drawing/2014/main" id="{8DF8B1C1-2586-AB82-B8C1-C85187F79B3A}"/>
              </a:ext>
            </a:extLst>
          </p:cNvPr>
          <p:cNvSpPr/>
          <p:nvPr/>
        </p:nvSpPr>
        <p:spPr>
          <a:xfrm>
            <a:off x="5505478" y="1594140"/>
            <a:ext cx="6605564" cy="1502172"/>
          </a:xfrm>
          <a:prstGeom prst="rect">
            <a:avLst/>
          </a:prstGeom>
          <a:solidFill>
            <a:schemeClr val="bg1">
              <a:lumMod val="50000"/>
              <a:lumOff val="50000"/>
              <a:alpha val="2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a:extLst>
              <a:ext uri="{FF2B5EF4-FFF2-40B4-BE49-F238E27FC236}">
                <a16:creationId xmlns:a16="http://schemas.microsoft.com/office/drawing/2014/main" id="{121EF2F9-9AF0-6F32-8596-55CEF181F61D}"/>
              </a:ext>
            </a:extLst>
          </p:cNvPr>
          <p:cNvGrpSpPr/>
          <p:nvPr/>
        </p:nvGrpSpPr>
        <p:grpSpPr>
          <a:xfrm>
            <a:off x="5494960" y="3247141"/>
            <a:ext cx="6594937" cy="3136803"/>
            <a:chOff x="4855862" y="3453621"/>
            <a:chExt cx="4988819" cy="2484130"/>
          </a:xfrm>
        </p:grpSpPr>
        <p:grpSp>
          <p:nvGrpSpPr>
            <p:cNvPr id="9" name="Group 4">
              <a:extLst>
                <a:ext uri="{FF2B5EF4-FFF2-40B4-BE49-F238E27FC236}">
                  <a16:creationId xmlns:a16="http://schemas.microsoft.com/office/drawing/2014/main" id="{B0CC7745-B8D4-1524-D66A-15A0A9094A7F}"/>
                </a:ext>
              </a:extLst>
            </p:cNvPr>
            <p:cNvGrpSpPr>
              <a:grpSpLocks noChangeAspect="1"/>
            </p:cNvGrpSpPr>
            <p:nvPr/>
          </p:nvGrpSpPr>
          <p:grpSpPr bwMode="auto">
            <a:xfrm>
              <a:off x="4855862" y="3453621"/>
              <a:ext cx="4843463" cy="1335087"/>
              <a:chOff x="344" y="2593"/>
              <a:chExt cx="3051" cy="841"/>
            </a:xfrm>
          </p:grpSpPr>
          <p:sp>
            <p:nvSpPr>
              <p:cNvPr id="10" name="AutoShape 3">
                <a:extLst>
                  <a:ext uri="{FF2B5EF4-FFF2-40B4-BE49-F238E27FC236}">
                    <a16:creationId xmlns:a16="http://schemas.microsoft.com/office/drawing/2014/main" id="{5DFEB8CD-D428-30D1-53A6-E71775A93BA8}"/>
                  </a:ext>
                </a:extLst>
              </p:cNvPr>
              <p:cNvSpPr>
                <a:spLocks noChangeAspect="1" noChangeArrowheads="1" noTextEdit="1"/>
              </p:cNvSpPr>
              <p:nvPr/>
            </p:nvSpPr>
            <p:spPr bwMode="auto">
              <a:xfrm>
                <a:off x="344" y="2593"/>
                <a:ext cx="3051" cy="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11" name="Picture 5">
                <a:extLst>
                  <a:ext uri="{FF2B5EF4-FFF2-40B4-BE49-F238E27FC236}">
                    <a16:creationId xmlns:a16="http://schemas.microsoft.com/office/drawing/2014/main" id="{CD4D2919-57E0-E07E-4B8B-2C16CFDB16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 y="2593"/>
                <a:ext cx="3148" cy="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 name="Group 8">
              <a:extLst>
                <a:ext uri="{FF2B5EF4-FFF2-40B4-BE49-F238E27FC236}">
                  <a16:creationId xmlns:a16="http://schemas.microsoft.com/office/drawing/2014/main" id="{BA25BB0A-BF97-CC06-812F-4ED67169C2E5}"/>
                </a:ext>
              </a:extLst>
            </p:cNvPr>
            <p:cNvGrpSpPr>
              <a:grpSpLocks noChangeAspect="1"/>
            </p:cNvGrpSpPr>
            <p:nvPr/>
          </p:nvGrpSpPr>
          <p:grpSpPr bwMode="auto">
            <a:xfrm>
              <a:off x="4855862" y="4788708"/>
              <a:ext cx="4988819" cy="1149043"/>
              <a:chOff x="362" y="3494"/>
              <a:chExt cx="2071" cy="477"/>
            </a:xfrm>
          </p:grpSpPr>
          <p:sp>
            <p:nvSpPr>
              <p:cNvPr id="17" name="AutoShape 7">
                <a:extLst>
                  <a:ext uri="{FF2B5EF4-FFF2-40B4-BE49-F238E27FC236}">
                    <a16:creationId xmlns:a16="http://schemas.microsoft.com/office/drawing/2014/main" id="{ACCB3154-8CAA-8043-D91C-E36D4B618517}"/>
                  </a:ext>
                </a:extLst>
              </p:cNvPr>
              <p:cNvSpPr>
                <a:spLocks noChangeAspect="1" noChangeArrowheads="1" noTextEdit="1"/>
              </p:cNvSpPr>
              <p:nvPr/>
            </p:nvSpPr>
            <p:spPr bwMode="auto">
              <a:xfrm>
                <a:off x="362" y="3494"/>
                <a:ext cx="2071" cy="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18" name="Picture 9">
                <a:extLst>
                  <a:ext uri="{FF2B5EF4-FFF2-40B4-BE49-F238E27FC236}">
                    <a16:creationId xmlns:a16="http://schemas.microsoft.com/office/drawing/2014/main" id="{0FC98F50-CEDD-3386-5473-C962226A51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 y="3494"/>
                <a:ext cx="2075" cy="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4" name="Rectangle 3" descr="An equation for describing two filters used to generate maps of the large and small-scale CMB temperature modes.&#10;&#10;For the large-scale modes: f, at a given angular multipole ell, is equal to 1, if ell is less than 600; cosine of pi multiplied by ell, minus 600, divided by 100, if ell is greater than or equal to 600 and less than 650; and 0 if equal to or greater than 650.&#10;&#10;For the small-scale modes: f, at a given angular multipole ell, is equal to 0, if ell is less than 850; sine of pi multiplied by ell, minus 850, divided by 100, if ell is greater than or equal to 850 and less than 900; and 1 if equal to or greater than 900.">
            <a:extLst>
              <a:ext uri="{FF2B5EF4-FFF2-40B4-BE49-F238E27FC236}">
                <a16:creationId xmlns:a16="http://schemas.microsoft.com/office/drawing/2014/main" id="{5D456AA3-2B8E-762D-FB6B-9864D2F5FBF0}"/>
              </a:ext>
            </a:extLst>
          </p:cNvPr>
          <p:cNvSpPr/>
          <p:nvPr/>
        </p:nvSpPr>
        <p:spPr>
          <a:xfrm>
            <a:off x="5505477" y="3222521"/>
            <a:ext cx="6594937" cy="3173590"/>
          </a:xfrm>
          <a:prstGeom prst="rect">
            <a:avLst/>
          </a:prstGeom>
          <a:solidFill>
            <a:schemeClr val="bg1">
              <a:lumMod val="50000"/>
              <a:lumOff val="50000"/>
              <a:alpha val="2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descr="A table of values for the redshift distribution for the unWISE galaxy catalog samples. A title row with 3 sample rows, and four columns; denoting sample name; mean redshift; mean halo mass, in solar mass per little h; and source density in sources per arcminute squared.&#10;&#10;For the Blue sample:&#10;Mean redshift equals 0.6;&#10;Mean halo mass equals 1.4 times 10 to the 13;&#10;Source density equals 0.58.&#10;&#10;For the Green sample:&#10;Mean redshift equals 1.1;&#10;Mean halo mass equals 1.3 times 10 to the 13;&#10;Source density equals 0.32.&#10;&#10;For the Blue sample:&#10;Mean redshift equals 1.5;&#10;Mean halo mass equals 1.6 times 10 to the 13;&#10;Source density equals 0.018.">
            <a:extLst>
              <a:ext uri="{FF2B5EF4-FFF2-40B4-BE49-F238E27FC236}">
                <a16:creationId xmlns:a16="http://schemas.microsoft.com/office/drawing/2014/main" id="{EFD02B32-FEE4-6D01-9AE7-0FA798D9B7E3}"/>
              </a:ext>
            </a:extLst>
          </p:cNvPr>
          <p:cNvGrpSpPr/>
          <p:nvPr/>
        </p:nvGrpSpPr>
        <p:grpSpPr>
          <a:xfrm>
            <a:off x="135196" y="4853934"/>
            <a:ext cx="5311874" cy="1795480"/>
            <a:chOff x="502921" y="2310323"/>
            <a:chExt cx="4634499" cy="1375112"/>
          </a:xfrm>
        </p:grpSpPr>
        <p:grpSp>
          <p:nvGrpSpPr>
            <p:cNvPr id="8" name="Group 12">
              <a:extLst>
                <a:ext uri="{FF2B5EF4-FFF2-40B4-BE49-F238E27FC236}">
                  <a16:creationId xmlns:a16="http://schemas.microsoft.com/office/drawing/2014/main" id="{CCC12F6D-9DCD-6220-8CCB-43153BDB8BB6}"/>
                </a:ext>
              </a:extLst>
            </p:cNvPr>
            <p:cNvGrpSpPr>
              <a:grpSpLocks noChangeAspect="1"/>
            </p:cNvGrpSpPr>
            <p:nvPr/>
          </p:nvGrpSpPr>
          <p:grpSpPr bwMode="auto">
            <a:xfrm>
              <a:off x="502921" y="2310323"/>
              <a:ext cx="4634499" cy="1375112"/>
              <a:chOff x="2593" y="1790"/>
              <a:chExt cx="2494" cy="740"/>
            </a:xfrm>
          </p:grpSpPr>
          <p:sp>
            <p:nvSpPr>
              <p:cNvPr id="13" name="AutoShape 11">
                <a:extLst>
                  <a:ext uri="{FF2B5EF4-FFF2-40B4-BE49-F238E27FC236}">
                    <a16:creationId xmlns:a16="http://schemas.microsoft.com/office/drawing/2014/main" id="{91F98E80-202D-38AB-BE8A-94EF10572C40}"/>
                  </a:ext>
                </a:extLst>
              </p:cNvPr>
              <p:cNvSpPr>
                <a:spLocks noChangeAspect="1" noChangeArrowheads="1" noTextEdit="1"/>
              </p:cNvSpPr>
              <p:nvPr/>
            </p:nvSpPr>
            <p:spPr bwMode="auto">
              <a:xfrm>
                <a:off x="2593" y="1790"/>
                <a:ext cx="2494" cy="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14" name="Picture 13">
                <a:extLst>
                  <a:ext uri="{FF2B5EF4-FFF2-40B4-BE49-F238E27FC236}">
                    <a16:creationId xmlns:a16="http://schemas.microsoft.com/office/drawing/2014/main" id="{5A61592D-4392-D67F-14C0-C897BDBD0A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3" y="1790"/>
                <a:ext cx="2498" cy="7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Rectangle: Rounded Corners 11">
              <a:extLst>
                <a:ext uri="{FF2B5EF4-FFF2-40B4-BE49-F238E27FC236}">
                  <a16:creationId xmlns:a16="http://schemas.microsoft.com/office/drawing/2014/main" id="{63DCE093-9DC9-A26A-2F58-9CB12E3A68F7}"/>
                </a:ext>
              </a:extLst>
            </p:cNvPr>
            <p:cNvSpPr/>
            <p:nvPr/>
          </p:nvSpPr>
          <p:spPr>
            <a:xfrm>
              <a:off x="502921" y="2310323"/>
              <a:ext cx="4634499" cy="1375112"/>
            </a:xfrm>
            <a:prstGeom prst="roundRect">
              <a:avLst/>
            </a:prstGeom>
            <a:solidFill>
              <a:schemeClr val="bg1">
                <a:lumMod val="50000"/>
                <a:lumOff val="50000"/>
                <a:alpha val="2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a:extLst>
              <a:ext uri="{FF2B5EF4-FFF2-40B4-BE49-F238E27FC236}">
                <a16:creationId xmlns:a16="http://schemas.microsoft.com/office/drawing/2014/main" id="{C93B152F-EB59-5FC7-423E-355565B2E14A}"/>
              </a:ext>
            </a:extLst>
          </p:cNvPr>
          <p:cNvSpPr txBox="1"/>
          <p:nvPr/>
        </p:nvSpPr>
        <p:spPr>
          <a:xfrm>
            <a:off x="-2453" y="4340548"/>
            <a:ext cx="5320393" cy="523220"/>
          </a:xfrm>
          <a:prstGeom prst="rect">
            <a:avLst/>
          </a:prstGeom>
          <a:noFill/>
        </p:spPr>
        <p:txBody>
          <a:bodyPr wrap="square" rtlCol="0">
            <a:spAutoFit/>
          </a:bodyPr>
          <a:lstStyle/>
          <a:p>
            <a:r>
              <a:rPr lang="en-US" sz="2800" dirty="0" err="1"/>
              <a:t>unWISE</a:t>
            </a:r>
            <a:r>
              <a:rPr lang="en-US" sz="2800" dirty="0"/>
              <a:t> galaxy sample:</a:t>
            </a:r>
            <a:endParaRPr lang="en-GB" sz="2800" dirty="0"/>
          </a:p>
        </p:txBody>
      </p:sp>
      <p:sp>
        <p:nvSpPr>
          <p:cNvPr id="19" name="TextBox 18">
            <a:extLst>
              <a:ext uri="{FF2B5EF4-FFF2-40B4-BE49-F238E27FC236}">
                <a16:creationId xmlns:a16="http://schemas.microsoft.com/office/drawing/2014/main" id="{1448FE4F-3CC9-EEC3-150A-9891090E53BC}"/>
              </a:ext>
            </a:extLst>
          </p:cNvPr>
          <p:cNvSpPr txBox="1"/>
          <p:nvPr/>
        </p:nvSpPr>
        <p:spPr>
          <a:xfrm>
            <a:off x="2603822" y="1623375"/>
            <a:ext cx="2843252" cy="523220"/>
          </a:xfrm>
          <a:prstGeom prst="rect">
            <a:avLst/>
          </a:prstGeom>
          <a:noFill/>
        </p:spPr>
        <p:txBody>
          <a:bodyPr wrap="square" rtlCol="0">
            <a:spAutoFit/>
          </a:bodyPr>
          <a:lstStyle/>
          <a:p>
            <a:pPr algn="r"/>
            <a:r>
              <a:rPr lang="en-US" sz="2800" dirty="0"/>
              <a:t>Sign estimator:</a:t>
            </a:r>
            <a:endParaRPr lang="en-GB" sz="2800" dirty="0"/>
          </a:p>
        </p:txBody>
      </p:sp>
      <p:sp>
        <p:nvSpPr>
          <p:cNvPr id="6" name="TextBox 5">
            <a:extLst>
              <a:ext uri="{FF2B5EF4-FFF2-40B4-BE49-F238E27FC236}">
                <a16:creationId xmlns:a16="http://schemas.microsoft.com/office/drawing/2014/main" id="{501536E1-113D-BE67-D47A-5DAB51032180}"/>
              </a:ext>
            </a:extLst>
          </p:cNvPr>
          <p:cNvSpPr txBox="1"/>
          <p:nvPr/>
        </p:nvSpPr>
        <p:spPr>
          <a:xfrm>
            <a:off x="5329083" y="74739"/>
            <a:ext cx="6773477" cy="400110"/>
          </a:xfrm>
          <a:prstGeom prst="rect">
            <a:avLst/>
          </a:prstGeom>
          <a:noFill/>
        </p:spPr>
        <p:txBody>
          <a:bodyPr wrap="square" rtlCol="0">
            <a:spAutoFit/>
          </a:bodyPr>
          <a:lstStyle/>
          <a:p>
            <a:pPr algn="r"/>
            <a:r>
              <a:rPr lang="en-US" sz="2000" dirty="0"/>
              <a:t>Email: J.T.Conley@2022.ljmu.ac.uk</a:t>
            </a:r>
          </a:p>
        </p:txBody>
      </p:sp>
    </p:spTree>
    <p:extLst>
      <p:ext uri="{BB962C8B-B14F-4D97-AF65-F5344CB8AC3E}">
        <p14:creationId xmlns:p14="http://schemas.microsoft.com/office/powerpoint/2010/main" val="2437047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E8272D1-B86A-7D64-EC92-EDF7522BBE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8335D3-C875-DE2D-4953-721A577924E4}"/>
              </a:ext>
            </a:extLst>
          </p:cNvPr>
          <p:cNvSpPr>
            <a:spLocks noGrp="1"/>
          </p:cNvSpPr>
          <p:nvPr>
            <p:ph type="title"/>
          </p:nvPr>
        </p:nvSpPr>
        <p:spPr>
          <a:xfrm>
            <a:off x="-2453" y="-2"/>
            <a:ext cx="10131425" cy="1456267"/>
          </a:xfrm>
        </p:spPr>
        <p:txBody>
          <a:bodyPr>
            <a:normAutofit/>
          </a:bodyPr>
          <a:lstStyle/>
          <a:p>
            <a:r>
              <a:rPr lang="en-US" sz="4000" dirty="0"/>
              <a:t>Methodology</a:t>
            </a:r>
            <a:endParaRPr lang="en-GB" sz="4000" dirty="0"/>
          </a:p>
        </p:txBody>
      </p:sp>
      <p:pic>
        <p:nvPicPr>
          <p:cNvPr id="6" name="Picture 5" descr="A image of the largest simulated galaxy cluster from the FLAMINGO simulations.&#10;&#10;The main image shows the gas density at redshift 0, or 13.75 billion years, in at 10 megaparsec slice. The gas traces the web-like structure of the 'cosmic web', with the denser pockets forming nodes of white, for the highest density, and some yellow nodes; they are connected by filaments of gas in dark yellow and orange and low density voids in black. &#10;&#10;The image has an inset in the bottom right, focused on the largest cluster, showing the dark matter density in a 2 megaparsec slice. It contains a central, high density spot for the central halo, with lower density subhalos surrounding it. The higher density regions are yellow, and changing to greens, blues and even deep purples to indicate lower density regions.">
            <a:extLst>
              <a:ext uri="{FF2B5EF4-FFF2-40B4-BE49-F238E27FC236}">
                <a16:creationId xmlns:a16="http://schemas.microsoft.com/office/drawing/2014/main" id="{5CC9DDED-8611-118B-AAEC-DFCE2C94E0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2628" y="365125"/>
            <a:ext cx="6127750" cy="6127750"/>
          </a:xfrm>
          <a:prstGeom prst="rect">
            <a:avLst/>
          </a:prstGeom>
        </p:spPr>
      </p:pic>
      <p:sp>
        <p:nvSpPr>
          <p:cNvPr id="27" name="TextBox 26">
            <a:extLst>
              <a:ext uri="{FF2B5EF4-FFF2-40B4-BE49-F238E27FC236}">
                <a16:creationId xmlns:a16="http://schemas.microsoft.com/office/drawing/2014/main" id="{C7DEE35A-2803-BFD3-940D-117F9FC41866}"/>
              </a:ext>
            </a:extLst>
          </p:cNvPr>
          <p:cNvSpPr txBox="1"/>
          <p:nvPr/>
        </p:nvSpPr>
        <p:spPr>
          <a:xfrm>
            <a:off x="0" y="1431408"/>
            <a:ext cx="5942628" cy="4832092"/>
          </a:xfrm>
          <a:prstGeom prst="rect">
            <a:avLst/>
          </a:prstGeom>
          <a:noFill/>
        </p:spPr>
        <p:txBody>
          <a:bodyPr wrap="square" rtlCol="0">
            <a:spAutoFit/>
          </a:bodyPr>
          <a:lstStyle/>
          <a:p>
            <a:r>
              <a:rPr lang="en-US" sz="2800" dirty="0"/>
              <a:t>FLAMINGO simulations (</a:t>
            </a:r>
            <a:r>
              <a:rPr lang="en-US" sz="2800" dirty="0" err="1"/>
              <a:t>Schaye</a:t>
            </a:r>
            <a:r>
              <a:rPr lang="en-US" sz="2800" dirty="0"/>
              <a:t> et al., 2023):</a:t>
            </a:r>
          </a:p>
          <a:p>
            <a:endParaRPr lang="en-US" sz="2800" dirty="0"/>
          </a:p>
          <a:p>
            <a:pPr marL="457200" indent="-457200">
              <a:buFont typeface="Arial" panose="020B0604020202020204" pitchFamily="34" charset="0"/>
              <a:buChar char="•"/>
            </a:pPr>
            <a:r>
              <a:rPr lang="en-US" sz="2800" dirty="0"/>
              <a:t>Calibrated cosmological hydrodynamic simulations, run to z=0.</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Suite contains variations in </a:t>
            </a:r>
            <a:r>
              <a:rPr lang="en-US" sz="2800" b="1" dirty="0">
                <a:solidFill>
                  <a:srgbClr val="FFFF00"/>
                </a:solidFill>
              </a:rPr>
              <a:t>box size</a:t>
            </a:r>
            <a:r>
              <a:rPr lang="en-US" sz="2800" dirty="0"/>
              <a:t>; variations in </a:t>
            </a:r>
            <a:r>
              <a:rPr lang="en-US" sz="2800" b="1" dirty="0">
                <a:solidFill>
                  <a:srgbClr val="FFFF00"/>
                </a:solidFill>
              </a:rPr>
              <a:t>cosmology</a:t>
            </a:r>
            <a:r>
              <a:rPr lang="en-US" sz="2800" b="1" dirty="0"/>
              <a:t> </a:t>
            </a:r>
            <a:r>
              <a:rPr lang="en-US" sz="2800" dirty="0"/>
              <a:t>&amp; variations in </a:t>
            </a:r>
            <a:r>
              <a:rPr lang="en-US" sz="2800" b="1" dirty="0">
                <a:solidFill>
                  <a:srgbClr val="FFFF00"/>
                </a:solidFill>
              </a:rPr>
              <a:t>baryonic feedback </a:t>
            </a:r>
            <a:r>
              <a:rPr lang="en-US" sz="2800" dirty="0"/>
              <a:t>(AGN &amp; stellar).</a:t>
            </a:r>
            <a:endParaRPr lang="en-GB" sz="2800" dirty="0"/>
          </a:p>
        </p:txBody>
      </p:sp>
      <p:sp>
        <p:nvSpPr>
          <p:cNvPr id="3" name="TextBox 2">
            <a:extLst>
              <a:ext uri="{FF2B5EF4-FFF2-40B4-BE49-F238E27FC236}">
                <a16:creationId xmlns:a16="http://schemas.microsoft.com/office/drawing/2014/main" id="{F654941A-6ED1-0EF9-98BB-3BCEDBBF535B}"/>
              </a:ext>
            </a:extLst>
          </p:cNvPr>
          <p:cNvSpPr txBox="1"/>
          <p:nvPr/>
        </p:nvSpPr>
        <p:spPr>
          <a:xfrm>
            <a:off x="5329083" y="74739"/>
            <a:ext cx="6773477" cy="400110"/>
          </a:xfrm>
          <a:prstGeom prst="rect">
            <a:avLst/>
          </a:prstGeom>
          <a:noFill/>
        </p:spPr>
        <p:txBody>
          <a:bodyPr wrap="square" rtlCol="0">
            <a:spAutoFit/>
          </a:bodyPr>
          <a:lstStyle/>
          <a:p>
            <a:pPr algn="r"/>
            <a:r>
              <a:rPr lang="en-US" sz="2000" dirty="0"/>
              <a:t>Email: J.T.Conley@2022.ljmu.ac.uk</a:t>
            </a:r>
          </a:p>
        </p:txBody>
      </p:sp>
    </p:spTree>
    <p:extLst>
      <p:ext uri="{BB962C8B-B14F-4D97-AF65-F5344CB8AC3E}">
        <p14:creationId xmlns:p14="http://schemas.microsoft.com/office/powerpoint/2010/main" val="15497673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B2D37B6-1643-AE4F-5500-650B64C1FE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B1431C-490F-96A3-EDB9-162ECB16545C}"/>
              </a:ext>
            </a:extLst>
          </p:cNvPr>
          <p:cNvSpPr>
            <a:spLocks noGrp="1"/>
          </p:cNvSpPr>
          <p:nvPr>
            <p:ph type="title"/>
          </p:nvPr>
        </p:nvSpPr>
        <p:spPr>
          <a:xfrm>
            <a:off x="7377" y="9836"/>
            <a:ext cx="10131425" cy="1456267"/>
          </a:xfrm>
        </p:spPr>
        <p:txBody>
          <a:bodyPr>
            <a:normAutofit/>
          </a:bodyPr>
          <a:lstStyle/>
          <a:p>
            <a:r>
              <a:rPr lang="en-US" sz="4000" dirty="0"/>
              <a:t>Initial Results</a:t>
            </a:r>
            <a:endParaRPr lang="en-GB" sz="4000" dirty="0"/>
          </a:p>
        </p:txBody>
      </p:sp>
      <p:pic>
        <p:nvPicPr>
          <p:cNvPr id="9" name="Picture 8" descr="A graph of a patchy screening&#10;&#10;AI-generated content may be incorrect.">
            <a:extLst>
              <a:ext uri="{FF2B5EF4-FFF2-40B4-BE49-F238E27FC236}">
                <a16:creationId xmlns:a16="http://schemas.microsoft.com/office/drawing/2014/main" id="{6D97D340-9A95-E991-260A-0341F9AE08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75" y="2084440"/>
            <a:ext cx="5911132" cy="4433349"/>
          </a:xfrm>
          <a:prstGeom prst="rect">
            <a:avLst/>
          </a:prstGeom>
        </p:spPr>
      </p:pic>
      <p:sp>
        <p:nvSpPr>
          <p:cNvPr id="10" name="TextBox 9">
            <a:extLst>
              <a:ext uri="{FF2B5EF4-FFF2-40B4-BE49-F238E27FC236}">
                <a16:creationId xmlns:a16="http://schemas.microsoft.com/office/drawing/2014/main" id="{BBCD2347-011F-66B9-FBC2-38413F130C23}"/>
              </a:ext>
            </a:extLst>
          </p:cNvPr>
          <p:cNvSpPr txBox="1"/>
          <p:nvPr/>
        </p:nvSpPr>
        <p:spPr>
          <a:xfrm>
            <a:off x="4336026" y="130187"/>
            <a:ext cx="7807221" cy="954107"/>
          </a:xfrm>
          <a:prstGeom prst="rect">
            <a:avLst/>
          </a:prstGeom>
          <a:noFill/>
        </p:spPr>
        <p:txBody>
          <a:bodyPr wrap="square" rtlCol="0">
            <a:spAutoFit/>
          </a:bodyPr>
          <a:lstStyle/>
          <a:p>
            <a:endParaRPr lang="en-US" sz="2800" dirty="0"/>
          </a:p>
          <a:p>
            <a:endParaRPr lang="en-GB" sz="2800" dirty="0"/>
          </a:p>
        </p:txBody>
      </p:sp>
      <p:sp>
        <p:nvSpPr>
          <p:cNvPr id="11" name="Rectangle 10" descr="A plot showing the stacked tau profile as a function of distance from the centre of an object for the three different coloured unWISE samples.&#10;&#10;The plot has a lower x-axis for the angle theta from the centre of a 1 dimensional stack, ranging from 0 to 11 degrees. There is also an upper x-axis with radius r in megaparsecs per h, from 0 to 9. The y-axis is the dimensionless tau ranging from -0.2 to +0.5, and it has been scaled to times 10 to the -4. There is a solid black line at a tau of 0.&#10;&#10;There are three solid coloured lines, corresponding to the Blue, Green and Red samples. All the lines follow a similar shape, having a large amplitude at small distances, and a lower amplitude beyond 2 degrees (less than 2 megaparsecs). Beyond this, all the lines show an oscillatory behaviour around tau of 0. The Blue line has the largest maximum amplitude, and Red the lowest.&#10;&#10;There is also a series of 3 similarly coloured dashed lines, indicating the mean noise level for each of the samples, along with shaded regions denoting the 1 sigma standard deviation. The maximum amplitudes and oscillations of the solid profile lines are larger than the noise data.&#10;&#10;The title reads: &quot;Patchy screening tau plot (Sim equals L1000N1800 HYDRO FIDUCIAL, logM* equals 10.9)&quot;">
            <a:extLst>
              <a:ext uri="{FF2B5EF4-FFF2-40B4-BE49-F238E27FC236}">
                <a16:creationId xmlns:a16="http://schemas.microsoft.com/office/drawing/2014/main" id="{90C446A5-EE95-305A-7209-AD7E3BCED477}"/>
              </a:ext>
            </a:extLst>
          </p:cNvPr>
          <p:cNvSpPr/>
          <p:nvPr/>
        </p:nvSpPr>
        <p:spPr>
          <a:xfrm>
            <a:off x="98975" y="2084439"/>
            <a:ext cx="5911131" cy="4433349"/>
          </a:xfrm>
          <a:prstGeom prst="rect">
            <a:avLst/>
          </a:prstGeom>
          <a:solidFill>
            <a:schemeClr val="bg1">
              <a:lumMod val="50000"/>
              <a:lumOff val="50000"/>
              <a:alpha val="2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3A437BA0-797D-EA19-0AB3-5EDF4F547BB5}"/>
              </a:ext>
            </a:extLst>
          </p:cNvPr>
          <p:cNvSpPr txBox="1"/>
          <p:nvPr/>
        </p:nvSpPr>
        <p:spPr>
          <a:xfrm>
            <a:off x="6010105" y="6127808"/>
            <a:ext cx="5306823" cy="707886"/>
          </a:xfrm>
          <a:prstGeom prst="rect">
            <a:avLst/>
          </a:prstGeom>
          <a:noFill/>
        </p:spPr>
        <p:txBody>
          <a:bodyPr wrap="square" rtlCol="0">
            <a:spAutoFit/>
          </a:bodyPr>
          <a:lstStyle/>
          <a:p>
            <a:r>
              <a:rPr lang="en-US" sz="2000" dirty="0"/>
              <a:t>&lt; Varying galaxy sample; fixed stellar cut. </a:t>
            </a:r>
          </a:p>
          <a:p>
            <a:r>
              <a:rPr lang="en-US" sz="2000" dirty="0"/>
              <a:t>Noise level quantified.</a:t>
            </a:r>
            <a:endParaRPr lang="en-GB" sz="2000" dirty="0"/>
          </a:p>
        </p:txBody>
      </p:sp>
      <p:sp>
        <p:nvSpPr>
          <p:cNvPr id="6" name="TextBox 5">
            <a:extLst>
              <a:ext uri="{FF2B5EF4-FFF2-40B4-BE49-F238E27FC236}">
                <a16:creationId xmlns:a16="http://schemas.microsoft.com/office/drawing/2014/main" id="{F8C2F9AA-ED5F-B2C5-C452-B6BEB6E97255}"/>
              </a:ext>
            </a:extLst>
          </p:cNvPr>
          <p:cNvSpPr txBox="1"/>
          <p:nvPr/>
        </p:nvSpPr>
        <p:spPr>
          <a:xfrm>
            <a:off x="5329083" y="74739"/>
            <a:ext cx="6773477" cy="400110"/>
          </a:xfrm>
          <a:prstGeom prst="rect">
            <a:avLst/>
          </a:prstGeom>
          <a:noFill/>
        </p:spPr>
        <p:txBody>
          <a:bodyPr wrap="square" rtlCol="0">
            <a:spAutoFit/>
          </a:bodyPr>
          <a:lstStyle/>
          <a:p>
            <a:pPr algn="r"/>
            <a:r>
              <a:rPr lang="en-US" sz="2000" dirty="0"/>
              <a:t>Email: J.T.Conley@2022.ljmu.ac.uk</a:t>
            </a:r>
          </a:p>
        </p:txBody>
      </p:sp>
    </p:spTree>
    <p:extLst>
      <p:ext uri="{BB962C8B-B14F-4D97-AF65-F5344CB8AC3E}">
        <p14:creationId xmlns:p14="http://schemas.microsoft.com/office/powerpoint/2010/main" val="2880377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1CE1C-3257-29C8-AC35-3109CFA64FB9}"/>
              </a:ext>
            </a:extLst>
          </p:cNvPr>
          <p:cNvSpPr>
            <a:spLocks noGrp="1"/>
          </p:cNvSpPr>
          <p:nvPr>
            <p:ph type="title"/>
          </p:nvPr>
        </p:nvSpPr>
        <p:spPr>
          <a:xfrm>
            <a:off x="7377" y="9836"/>
            <a:ext cx="10131425" cy="1456267"/>
          </a:xfrm>
        </p:spPr>
        <p:txBody>
          <a:bodyPr>
            <a:normAutofit/>
          </a:bodyPr>
          <a:lstStyle/>
          <a:p>
            <a:r>
              <a:rPr lang="en-US" sz="4000" dirty="0"/>
              <a:t>Initial Results</a:t>
            </a:r>
            <a:endParaRPr lang="en-GB" sz="4000" dirty="0"/>
          </a:p>
        </p:txBody>
      </p:sp>
      <p:pic>
        <p:nvPicPr>
          <p:cNvPr id="5" name="Content Placeholder 4" descr="A graph of a patchy screen&#10;&#10;AI-generated content may be incorrect.">
            <a:extLst>
              <a:ext uri="{FF2B5EF4-FFF2-40B4-BE49-F238E27FC236}">
                <a16:creationId xmlns:a16="http://schemas.microsoft.com/office/drawing/2014/main" id="{40556B31-C865-CD38-A269-D1D7275CB6B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81893" y="918805"/>
            <a:ext cx="5911132" cy="4433349"/>
          </a:xfrm>
        </p:spPr>
      </p:pic>
      <p:pic>
        <p:nvPicPr>
          <p:cNvPr id="9" name="Picture 8" descr="A graph of a patchy screening&#10;&#10;AI-generated content may be incorrect.">
            <a:extLst>
              <a:ext uri="{FF2B5EF4-FFF2-40B4-BE49-F238E27FC236}">
                <a16:creationId xmlns:a16="http://schemas.microsoft.com/office/drawing/2014/main" id="{D77D65A2-B5E9-34F7-5AA3-D86E8D90F2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75" y="2084440"/>
            <a:ext cx="5911132" cy="4433349"/>
          </a:xfrm>
          <a:prstGeom prst="rect">
            <a:avLst/>
          </a:prstGeom>
        </p:spPr>
      </p:pic>
      <p:sp>
        <p:nvSpPr>
          <p:cNvPr id="10" name="TextBox 9">
            <a:extLst>
              <a:ext uri="{FF2B5EF4-FFF2-40B4-BE49-F238E27FC236}">
                <a16:creationId xmlns:a16="http://schemas.microsoft.com/office/drawing/2014/main" id="{08790BDA-BAA8-89B1-632F-2946AF90127F}"/>
              </a:ext>
            </a:extLst>
          </p:cNvPr>
          <p:cNvSpPr txBox="1"/>
          <p:nvPr/>
        </p:nvSpPr>
        <p:spPr>
          <a:xfrm>
            <a:off x="4336026" y="130187"/>
            <a:ext cx="7807221" cy="954107"/>
          </a:xfrm>
          <a:prstGeom prst="rect">
            <a:avLst/>
          </a:prstGeom>
          <a:noFill/>
        </p:spPr>
        <p:txBody>
          <a:bodyPr wrap="square" rtlCol="0">
            <a:spAutoFit/>
          </a:bodyPr>
          <a:lstStyle/>
          <a:p>
            <a:endParaRPr lang="en-US" sz="2800" dirty="0"/>
          </a:p>
          <a:p>
            <a:endParaRPr lang="en-GB" sz="2800" dirty="0"/>
          </a:p>
        </p:txBody>
      </p:sp>
      <p:sp>
        <p:nvSpPr>
          <p:cNvPr id="11" name="Rectangle 10" descr="A plot showing the stacked tau profile as a function of distance from the centre of an object for the three different coloured unWISE samples.&#10;&#10;The plot has a lower x-axis for the angle theta from the centre of a 1 dimensional stack, ranging from 0 to 11 degrees. There is also an upper x-axis with radius r in megaparsecs per h, from 0 to 9. The y-axis is the dimensionless tau ranging from -0.2 to +0.5, and it has been scaled to times 10 to the -4. There is a solid black line at a tau of 0.&#10;&#10;There are three solid coloured lines, corresponding to the Blue, Green and Red samples. All the lines follow a similar shape, having a large amplitude at small distances, and a lower amplitude beyond 2 degrees (less than 2 megaparsecs). Beyond this, all the lines show an oscillatory behaviour around tau of 0. The Blue line has the largest maximum amplitude, and Red the lowest.&#10;&#10;There is also a series of 3 similarly coloured dashed lines, indicating the mean noise level for each of the samples, along with shaded regions denoting the 1 sigma standard deviation. The maximum amplitudes and oscillations of the solid profile lines are larger than the noise data.&#10;&#10;The title reads: &quot;Patchy screening tau plot (Sim equals L1000N1800 HYDRO FIDUCIAL, logM* equals 10.9)&quot;">
            <a:extLst>
              <a:ext uri="{FF2B5EF4-FFF2-40B4-BE49-F238E27FC236}">
                <a16:creationId xmlns:a16="http://schemas.microsoft.com/office/drawing/2014/main" id="{61E0E692-F8AD-48BD-1C0C-D9F6386E4F61}"/>
              </a:ext>
            </a:extLst>
          </p:cNvPr>
          <p:cNvSpPr/>
          <p:nvPr/>
        </p:nvSpPr>
        <p:spPr>
          <a:xfrm>
            <a:off x="98975" y="2084439"/>
            <a:ext cx="5911131" cy="4433349"/>
          </a:xfrm>
          <a:prstGeom prst="rect">
            <a:avLst/>
          </a:prstGeom>
          <a:solidFill>
            <a:schemeClr val="bg1">
              <a:lumMod val="50000"/>
              <a:lumOff val="50000"/>
              <a:alpha val="2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descr="A plot showing the stacked tau profile as a function of distance from the centre of an object for the Blue coloured unWISE sample, for different cuts in stellar mass.&#10;&#10;The plot has a lower x-axis for the angle theta from the centre of a 1 dimensional stack, ranging from 0 to 11 degrees. There is also an upper x-axis with radius r in megaparsecs per h, from 0 to 5. The y-axis is the dimensionless tau ranging from -1 to +4, and it has been scaled to times 10 to the -4. There is a solid black line at a tau of 0.&#10;&#10;There are eight solid lines coloured blue for the Blue galaxy sample; each with a different transparency, corresponding to stellar mass cuts in the range of log to the base 10 from 10.9 to 11.6, in solar masses. All the lines follow a similar shape, having a large amplitude at small distances, and a lower amplitude beyond 2 degrees (less than 2 megaparsecs). Beyond this, all the lines show an oscillatory behaviour around tau of 0. The line for a mass cut of 11.6 has the largest maximum amplitude, and 10.9 the lowest.&#10;&#10;The plot shows a gradient in the colour. As the stellar cut becomes higher, the overall amplitude of the profile becomes larger.&#10;&#10;The title reads: &quot;Patchy screening tau plot (Sim equals L1000N1800 HYDRO FIDUCIAL, sample equals Blue)&quot;">
            <a:extLst>
              <a:ext uri="{FF2B5EF4-FFF2-40B4-BE49-F238E27FC236}">
                <a16:creationId xmlns:a16="http://schemas.microsoft.com/office/drawing/2014/main" id="{252D91AD-DD0F-917C-46A8-49A98B2F3F0E}"/>
              </a:ext>
            </a:extLst>
          </p:cNvPr>
          <p:cNvSpPr/>
          <p:nvPr/>
        </p:nvSpPr>
        <p:spPr>
          <a:xfrm>
            <a:off x="6181892" y="918805"/>
            <a:ext cx="5911132" cy="4433349"/>
          </a:xfrm>
          <a:prstGeom prst="rect">
            <a:avLst/>
          </a:prstGeom>
          <a:solidFill>
            <a:schemeClr val="bg1">
              <a:lumMod val="50000"/>
              <a:lumOff val="50000"/>
              <a:alpha val="2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41758577-B1C7-C626-48FD-654D00F22DE0}"/>
              </a:ext>
            </a:extLst>
          </p:cNvPr>
          <p:cNvSpPr txBox="1"/>
          <p:nvPr/>
        </p:nvSpPr>
        <p:spPr>
          <a:xfrm>
            <a:off x="8799871" y="5383726"/>
            <a:ext cx="3343376" cy="707886"/>
          </a:xfrm>
          <a:prstGeom prst="rect">
            <a:avLst/>
          </a:prstGeom>
          <a:noFill/>
        </p:spPr>
        <p:txBody>
          <a:bodyPr wrap="square" rtlCol="0">
            <a:spAutoFit/>
          </a:bodyPr>
          <a:lstStyle/>
          <a:p>
            <a:r>
              <a:rPr lang="en-US" sz="2000" dirty="0"/>
              <a:t>^ Varying stellar mass cut; fixed galaxy sample.</a:t>
            </a:r>
            <a:endParaRPr lang="en-GB" sz="2000" dirty="0"/>
          </a:p>
        </p:txBody>
      </p:sp>
      <p:sp>
        <p:nvSpPr>
          <p:cNvPr id="4" name="TextBox 3">
            <a:extLst>
              <a:ext uri="{FF2B5EF4-FFF2-40B4-BE49-F238E27FC236}">
                <a16:creationId xmlns:a16="http://schemas.microsoft.com/office/drawing/2014/main" id="{2764B320-1149-33D9-8139-C7700B71F048}"/>
              </a:ext>
            </a:extLst>
          </p:cNvPr>
          <p:cNvSpPr txBox="1"/>
          <p:nvPr/>
        </p:nvSpPr>
        <p:spPr>
          <a:xfrm>
            <a:off x="6010105" y="6127808"/>
            <a:ext cx="5306823" cy="707886"/>
          </a:xfrm>
          <a:prstGeom prst="rect">
            <a:avLst/>
          </a:prstGeom>
          <a:noFill/>
        </p:spPr>
        <p:txBody>
          <a:bodyPr wrap="square" rtlCol="0">
            <a:spAutoFit/>
          </a:bodyPr>
          <a:lstStyle/>
          <a:p>
            <a:r>
              <a:rPr lang="en-US" sz="2000" dirty="0"/>
              <a:t>&lt; Varying galaxy sample; fixed stellar cut. </a:t>
            </a:r>
          </a:p>
          <a:p>
            <a:r>
              <a:rPr lang="en-US" sz="2000" dirty="0"/>
              <a:t>Noise level quantified.</a:t>
            </a:r>
            <a:endParaRPr lang="en-GB" sz="2000" dirty="0"/>
          </a:p>
        </p:txBody>
      </p:sp>
      <p:sp>
        <p:nvSpPr>
          <p:cNvPr id="6" name="TextBox 5">
            <a:extLst>
              <a:ext uri="{FF2B5EF4-FFF2-40B4-BE49-F238E27FC236}">
                <a16:creationId xmlns:a16="http://schemas.microsoft.com/office/drawing/2014/main" id="{75A31571-3877-3B85-54D9-41FC99B98E7E}"/>
              </a:ext>
            </a:extLst>
          </p:cNvPr>
          <p:cNvSpPr txBox="1"/>
          <p:nvPr/>
        </p:nvSpPr>
        <p:spPr>
          <a:xfrm>
            <a:off x="5329083" y="74739"/>
            <a:ext cx="6773477" cy="400110"/>
          </a:xfrm>
          <a:prstGeom prst="rect">
            <a:avLst/>
          </a:prstGeom>
          <a:noFill/>
        </p:spPr>
        <p:txBody>
          <a:bodyPr wrap="square" rtlCol="0">
            <a:spAutoFit/>
          </a:bodyPr>
          <a:lstStyle/>
          <a:p>
            <a:pPr algn="r"/>
            <a:r>
              <a:rPr lang="en-US" sz="2000" dirty="0"/>
              <a:t>Email: J.T.Conley@2022.ljmu.ac.uk</a:t>
            </a:r>
          </a:p>
        </p:txBody>
      </p:sp>
    </p:spTree>
    <p:extLst>
      <p:ext uri="{BB962C8B-B14F-4D97-AF65-F5344CB8AC3E}">
        <p14:creationId xmlns:p14="http://schemas.microsoft.com/office/powerpoint/2010/main" val="2154230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591191A-B959-9694-2517-F945F25195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866C9C-3FA7-2B1F-E55C-5F5B5158DF99}"/>
              </a:ext>
            </a:extLst>
          </p:cNvPr>
          <p:cNvSpPr>
            <a:spLocks noGrp="1"/>
          </p:cNvSpPr>
          <p:nvPr>
            <p:ph type="title"/>
          </p:nvPr>
        </p:nvSpPr>
        <p:spPr>
          <a:xfrm>
            <a:off x="7378" y="9836"/>
            <a:ext cx="7101346" cy="1456267"/>
          </a:xfrm>
        </p:spPr>
        <p:txBody>
          <a:bodyPr>
            <a:normAutofit/>
          </a:bodyPr>
          <a:lstStyle/>
          <a:p>
            <a:r>
              <a:rPr lang="en-US" sz="4000" dirty="0"/>
              <a:t>Comparing to CMB lensing</a:t>
            </a:r>
            <a:endParaRPr lang="en-GB" sz="4000" dirty="0"/>
          </a:p>
        </p:txBody>
      </p:sp>
      <p:pic>
        <p:nvPicPr>
          <p:cNvPr id="9" name="Picture 8">
            <a:extLst>
              <a:ext uri="{FF2B5EF4-FFF2-40B4-BE49-F238E27FC236}">
                <a16:creationId xmlns:a16="http://schemas.microsoft.com/office/drawing/2014/main" id="{8C11F114-9A66-B8B8-E72E-FD102934C08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8975" y="2084440"/>
            <a:ext cx="5911132" cy="4433348"/>
          </a:xfrm>
          <a:prstGeom prst="rect">
            <a:avLst/>
          </a:prstGeom>
        </p:spPr>
      </p:pic>
      <p:sp>
        <p:nvSpPr>
          <p:cNvPr id="11" name="Rectangle 10" descr="A plot showing the stacked tau profile as a function of distance from the centre of an object for the Blue coloured unWISE sample and a cut in stellar mass of log to the base 10 of 10.9 in solar mass; using different methods for the primary CMB.&#10;&#10;The plot has a lower x-axis for the angle theta from the centre of a 1-dimensional stack, ranging from 0 to 11 degrees. There is also an upper x-axis with radius r in megaparsecs per h, from 0 to 5. The y-axis is the dimensionless tau ranging from -0.6 to +2.5, and it has been scaled to times 10 to the -4. There is a solid black line at a tau of 0.&#10;&#10;There are four lines , and two sets of markers all coloured blue for the Blue galaxy sample; each with a different style; solid line for unlensed primary CMB, dotted line for unlensed primary CMB without patchy screening, dashed line for lensed primary CMB up to redshift 2, star markers for lensed primary CMB up to redshift 2 with no patchy screening, dot-dashed line for lensed primary CMB up to redshift 3 and plus markers for lensed primary CMB up to redshift 3 with no patchy screening.&#10;&#10;All the lines follow a similar shape, having a large amplitude at small distances, and a lower amplitude beyond 2 degrees (less than 2 megaparsecs). Beyond this, all the lines show an oscillatory behaviour around tau of 0. This is with the exception of unlensed, no patchy screening, which just oscillates around tau of 0.&#10;&#10;The line for unlensed CMB is significantly lower than the lensed lines.&#10;The plot shows how, even without patchy screening included, the lensed CMB produces a larger signal in the profile than an unlensed CMB; and that including patchy screening only modifies the central region of the profile, by changing the maximum amplitude.&#10;&#10;The title reads: &quot;tau Profiles for Blue sample, logM* equals 10.9 for different lensing methods (sim equals HYDRO FIDUCIAL, nside equals 8192)&quot;">
            <a:extLst>
              <a:ext uri="{FF2B5EF4-FFF2-40B4-BE49-F238E27FC236}">
                <a16:creationId xmlns:a16="http://schemas.microsoft.com/office/drawing/2014/main" id="{AD327872-2EBF-E160-0607-CAF1DE1FA946}"/>
              </a:ext>
            </a:extLst>
          </p:cNvPr>
          <p:cNvSpPr/>
          <p:nvPr/>
        </p:nvSpPr>
        <p:spPr>
          <a:xfrm>
            <a:off x="7377" y="2084439"/>
            <a:ext cx="6002730" cy="4433349"/>
          </a:xfrm>
          <a:prstGeom prst="rect">
            <a:avLst/>
          </a:prstGeom>
          <a:solidFill>
            <a:schemeClr val="bg1">
              <a:lumMod val="50000"/>
              <a:lumOff val="50000"/>
              <a:alpha val="2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958AF315-6856-E320-69D9-D8FCE2B51B2C}"/>
              </a:ext>
            </a:extLst>
          </p:cNvPr>
          <p:cNvSpPr txBox="1"/>
          <p:nvPr/>
        </p:nvSpPr>
        <p:spPr>
          <a:xfrm>
            <a:off x="6010106" y="6098306"/>
            <a:ext cx="4402255" cy="707886"/>
          </a:xfrm>
          <a:prstGeom prst="rect">
            <a:avLst/>
          </a:prstGeom>
          <a:noFill/>
        </p:spPr>
        <p:txBody>
          <a:bodyPr wrap="square" rtlCol="0">
            <a:spAutoFit/>
          </a:bodyPr>
          <a:lstStyle/>
          <a:p>
            <a:r>
              <a:rPr lang="en-US" sz="2000" dirty="0">
                <a:latin typeface="Assistant" panose="020F0502020204030204" pitchFamily="2" charset="-79"/>
                <a:cs typeface="Assistant" panose="020F0502020204030204" pitchFamily="2" charset="-79"/>
              </a:rPr>
              <a:t>&lt; </a:t>
            </a:r>
            <a:r>
              <a:rPr lang="en-US" sz="2000" dirty="0"/>
              <a:t>Varying primary CMB method; fixed galaxy sample and stellar cut.</a:t>
            </a:r>
            <a:endParaRPr lang="en-GB" sz="2000" dirty="0"/>
          </a:p>
        </p:txBody>
      </p:sp>
      <p:sp>
        <p:nvSpPr>
          <p:cNvPr id="6" name="TextBox 5">
            <a:extLst>
              <a:ext uri="{FF2B5EF4-FFF2-40B4-BE49-F238E27FC236}">
                <a16:creationId xmlns:a16="http://schemas.microsoft.com/office/drawing/2014/main" id="{3850913B-18C0-0373-D7C2-A03831273049}"/>
              </a:ext>
            </a:extLst>
          </p:cNvPr>
          <p:cNvSpPr txBox="1"/>
          <p:nvPr/>
        </p:nvSpPr>
        <p:spPr>
          <a:xfrm>
            <a:off x="5329083" y="74739"/>
            <a:ext cx="6773477" cy="400110"/>
          </a:xfrm>
          <a:prstGeom prst="rect">
            <a:avLst/>
          </a:prstGeom>
          <a:noFill/>
        </p:spPr>
        <p:txBody>
          <a:bodyPr wrap="square" rtlCol="0">
            <a:spAutoFit/>
          </a:bodyPr>
          <a:lstStyle/>
          <a:p>
            <a:pPr algn="r"/>
            <a:r>
              <a:rPr lang="en-US" sz="2000" dirty="0"/>
              <a:t>Email: J.T.Conley@2022.ljmu.ac.uk</a:t>
            </a:r>
          </a:p>
        </p:txBody>
      </p:sp>
    </p:spTree>
    <p:extLst>
      <p:ext uri="{BB962C8B-B14F-4D97-AF65-F5344CB8AC3E}">
        <p14:creationId xmlns:p14="http://schemas.microsoft.com/office/powerpoint/2010/main" val="1320508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0ED9335-54D9-E1C7-7578-8065FA0644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2F0722-24E1-75CB-2E17-20511BD31B9A}"/>
              </a:ext>
            </a:extLst>
          </p:cNvPr>
          <p:cNvSpPr>
            <a:spLocks noGrp="1"/>
          </p:cNvSpPr>
          <p:nvPr>
            <p:ph type="title"/>
          </p:nvPr>
        </p:nvSpPr>
        <p:spPr>
          <a:xfrm>
            <a:off x="7378" y="9836"/>
            <a:ext cx="7101346" cy="1456267"/>
          </a:xfrm>
        </p:spPr>
        <p:txBody>
          <a:bodyPr>
            <a:normAutofit/>
          </a:bodyPr>
          <a:lstStyle/>
          <a:p>
            <a:r>
              <a:rPr lang="en-US" sz="4000" dirty="0"/>
              <a:t>Comparing to CMB lensing</a:t>
            </a:r>
            <a:endParaRPr lang="en-GB" sz="4000" dirty="0"/>
          </a:p>
        </p:txBody>
      </p:sp>
      <p:pic>
        <p:nvPicPr>
          <p:cNvPr id="5" name="Content Placeholder 4">
            <a:extLst>
              <a:ext uri="{FF2B5EF4-FFF2-40B4-BE49-F238E27FC236}">
                <a16:creationId xmlns:a16="http://schemas.microsoft.com/office/drawing/2014/main" id="{2C96FF1C-70E3-77F7-D998-4B2EBE90F6D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6181893" y="899139"/>
            <a:ext cx="5911132" cy="4433349"/>
          </a:xfrm>
        </p:spPr>
      </p:pic>
      <p:pic>
        <p:nvPicPr>
          <p:cNvPr id="9" name="Picture 8">
            <a:extLst>
              <a:ext uri="{FF2B5EF4-FFF2-40B4-BE49-F238E27FC236}">
                <a16:creationId xmlns:a16="http://schemas.microsoft.com/office/drawing/2014/main" id="{147950FB-533A-CB2F-8FA3-3471FCA45F7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8975" y="2084440"/>
            <a:ext cx="5911132" cy="4433348"/>
          </a:xfrm>
          <a:prstGeom prst="rect">
            <a:avLst/>
          </a:prstGeom>
        </p:spPr>
      </p:pic>
      <p:sp>
        <p:nvSpPr>
          <p:cNvPr id="11" name="Rectangle 10" descr="A plot showing the stacked tau profile as a function of distance from the centre of an object for the Blue coloured unWISE sample and a cut in stellar mass of log to the base 10 of 10.9 in solar mass; using different methods for the primary CMB.&#10;&#10;The plot has a lower x-axis for the angle theta from the centre of a 1-dimensional stack, ranging from 0 to 11 degrees. There is also an upper x-axis with radius r in megaparsecs per h, from 0 to 5. The y-axis is the dimensionless tau ranging from -0.6 to +2.5, and it has been scaled to times 10 to the -4. There is a solid black line at a tau of 0.&#10;&#10;There are four lines , and two sets of markers all coloured blue for the Blue galaxy sample; each with a different style; solid line for unlensed primary CMB, dotted line for unlensed primary CMB without patchy screening, dashed line for lensed primary CMB up to redshift 2, star markers for lensed primary CMB up to redshift 2 with no patchy screening, dot-dashed line for lensed primary CMB up to redshift 3 and plus markers for lensed primary CMB up to redshift 3 with no patchy screening.&#10;&#10;All the lines follow a similar shape, having a large amplitude at small distances, and a lower amplitude beyond 2 degrees (less than 2 megaparsecs). Beyond this, all the lines show an oscillatory behaviour around tau of 0. This is with the exception of unlensed, no patchy screening, which just oscillates around tau of 0.&#10;&#10;The line for unlensed CMB is significantly lower than the lensed lines.&#10;The plot shows how, even without patchy screening included, the lensed CMB produces a larger signal in the profile than an unlensed CMB; and that including patchy screening only modifies the central region of the profile, by changing the maximum amplitude.&#10;&#10;The title reads: &quot;tau Profiles for Blue sample, logM* equals 10.9 for different lensing methods (sim equals HYDRO FIDUCIAL, nside equals 8192)&quot;">
            <a:extLst>
              <a:ext uri="{FF2B5EF4-FFF2-40B4-BE49-F238E27FC236}">
                <a16:creationId xmlns:a16="http://schemas.microsoft.com/office/drawing/2014/main" id="{686B8297-6FAE-645D-A9F4-BFA75FB34BF9}"/>
              </a:ext>
            </a:extLst>
          </p:cNvPr>
          <p:cNvSpPr/>
          <p:nvPr/>
        </p:nvSpPr>
        <p:spPr>
          <a:xfrm>
            <a:off x="7377" y="2084439"/>
            <a:ext cx="6002730" cy="4433349"/>
          </a:xfrm>
          <a:prstGeom prst="rect">
            <a:avLst/>
          </a:prstGeom>
          <a:solidFill>
            <a:schemeClr val="bg1">
              <a:lumMod val="50000"/>
              <a:lumOff val="50000"/>
              <a:alpha val="2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descr="A plot showing the stacked tau profile as a function of distance from the centre of an object for the Green coloured unWISE sample for different cuts in stellar mass.&#10;&#10;The plot has a lower x-axis for the angle theta from the centre of a 1-dimensional stack, ranging from 0 to 11 degrees. There is also an upper x-axis with radius r in megaparsecs per h, from 0 to 8. The y-axis is the dimensionless tau ranging from -0.07 to +0.06, and it has been scaled to times 10 to the -4. There is a solid black line at a tau of 0.&#10;&#10;There are eleven solid lines coloured green for the Green galaxy sample; each with a different transparency, corresponding to stellar mass cuts in the range of log to the base 10 from 10.3 to 11.3, in solar masses. All the lines follow a similar shape, having a larger amplitude at small distances, and a lower amplitude beyond 2 degrees (less than 2 megaparsecs). Beyond this, all the lines show an oscillatory behaviour around tau of -0.02. All the lines have a similar amplitude and shape, regardless of the stellar cut.&#10;&#10;The title reads: &quot;tau Profiles for unWISE sample equals Green, (sim equals HYDRO FIDUCIAL, nside equals 8192, primary CMB equals unlensed)&quot;">
            <a:extLst>
              <a:ext uri="{FF2B5EF4-FFF2-40B4-BE49-F238E27FC236}">
                <a16:creationId xmlns:a16="http://schemas.microsoft.com/office/drawing/2014/main" id="{DEC859E2-7EEF-E6C6-7B54-DE02396174E5}"/>
              </a:ext>
            </a:extLst>
          </p:cNvPr>
          <p:cNvSpPr/>
          <p:nvPr/>
        </p:nvSpPr>
        <p:spPr>
          <a:xfrm>
            <a:off x="6181893" y="899139"/>
            <a:ext cx="5911132" cy="4433349"/>
          </a:xfrm>
          <a:prstGeom prst="rect">
            <a:avLst/>
          </a:prstGeom>
          <a:solidFill>
            <a:schemeClr val="bg1">
              <a:lumMod val="50000"/>
              <a:lumOff val="50000"/>
              <a:alpha val="2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9C989B68-77A4-BF32-DBCC-03D5B216BE96}"/>
              </a:ext>
            </a:extLst>
          </p:cNvPr>
          <p:cNvSpPr txBox="1"/>
          <p:nvPr/>
        </p:nvSpPr>
        <p:spPr>
          <a:xfrm>
            <a:off x="8681884" y="5350047"/>
            <a:ext cx="3510116" cy="707886"/>
          </a:xfrm>
          <a:prstGeom prst="rect">
            <a:avLst/>
          </a:prstGeom>
          <a:noFill/>
        </p:spPr>
        <p:txBody>
          <a:bodyPr wrap="square" rtlCol="0">
            <a:spAutoFit/>
          </a:bodyPr>
          <a:lstStyle/>
          <a:p>
            <a:r>
              <a:rPr lang="en-US" sz="2000" dirty="0"/>
              <a:t>^ Varying stellar mass cut; fixed galaxy sample.</a:t>
            </a:r>
            <a:endParaRPr lang="en-GB" sz="2000" dirty="0"/>
          </a:p>
        </p:txBody>
      </p:sp>
      <p:sp>
        <p:nvSpPr>
          <p:cNvPr id="4" name="TextBox 3">
            <a:extLst>
              <a:ext uri="{FF2B5EF4-FFF2-40B4-BE49-F238E27FC236}">
                <a16:creationId xmlns:a16="http://schemas.microsoft.com/office/drawing/2014/main" id="{10874552-2A67-C4BB-570A-13A311E36A5A}"/>
              </a:ext>
            </a:extLst>
          </p:cNvPr>
          <p:cNvSpPr txBox="1"/>
          <p:nvPr/>
        </p:nvSpPr>
        <p:spPr>
          <a:xfrm>
            <a:off x="6010106" y="6098306"/>
            <a:ext cx="4402255" cy="707886"/>
          </a:xfrm>
          <a:prstGeom prst="rect">
            <a:avLst/>
          </a:prstGeom>
          <a:noFill/>
        </p:spPr>
        <p:txBody>
          <a:bodyPr wrap="square" rtlCol="0">
            <a:spAutoFit/>
          </a:bodyPr>
          <a:lstStyle/>
          <a:p>
            <a:r>
              <a:rPr lang="en-US" sz="2000" dirty="0">
                <a:latin typeface="Assistant" panose="020F0502020204030204" pitchFamily="2" charset="-79"/>
                <a:cs typeface="Assistant" panose="020F0502020204030204" pitchFamily="2" charset="-79"/>
              </a:rPr>
              <a:t>&lt; </a:t>
            </a:r>
            <a:r>
              <a:rPr lang="en-US" sz="2000" dirty="0"/>
              <a:t>Varying primary CMB method; fixed galaxy sample and stellar cut.</a:t>
            </a:r>
            <a:endParaRPr lang="en-GB" sz="2000" dirty="0"/>
          </a:p>
        </p:txBody>
      </p:sp>
      <p:sp>
        <p:nvSpPr>
          <p:cNvPr id="6" name="TextBox 5">
            <a:extLst>
              <a:ext uri="{FF2B5EF4-FFF2-40B4-BE49-F238E27FC236}">
                <a16:creationId xmlns:a16="http://schemas.microsoft.com/office/drawing/2014/main" id="{899842A7-20D3-8275-246A-E52F7DB510FD}"/>
              </a:ext>
            </a:extLst>
          </p:cNvPr>
          <p:cNvSpPr txBox="1"/>
          <p:nvPr/>
        </p:nvSpPr>
        <p:spPr>
          <a:xfrm>
            <a:off x="5329083" y="74739"/>
            <a:ext cx="6773477" cy="400110"/>
          </a:xfrm>
          <a:prstGeom prst="rect">
            <a:avLst/>
          </a:prstGeom>
          <a:noFill/>
        </p:spPr>
        <p:txBody>
          <a:bodyPr wrap="square" rtlCol="0">
            <a:spAutoFit/>
          </a:bodyPr>
          <a:lstStyle/>
          <a:p>
            <a:pPr algn="r"/>
            <a:r>
              <a:rPr lang="en-US" sz="2000" dirty="0"/>
              <a:t>Email: J.T.Conley@2022.ljmu.ac.uk</a:t>
            </a:r>
          </a:p>
        </p:txBody>
      </p:sp>
    </p:spTree>
    <p:extLst>
      <p:ext uri="{BB962C8B-B14F-4D97-AF65-F5344CB8AC3E}">
        <p14:creationId xmlns:p14="http://schemas.microsoft.com/office/powerpoint/2010/main" val="135657168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ustom 1">
      <a:majorFont>
        <a:latin typeface="Sans Serif Collection"/>
        <a:ea typeface=""/>
        <a:cs typeface=""/>
      </a:majorFont>
      <a:minorFont>
        <a:latin typeface="Sans Serif Collection"/>
        <a:ea typeface=""/>
        <a:cs typeface=""/>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docProps/app.xml><?xml version="1.0" encoding="utf-8"?>
<Properties xmlns="http://schemas.openxmlformats.org/officeDocument/2006/extended-properties" xmlns:vt="http://schemas.openxmlformats.org/officeDocument/2006/docPropsVTypes">
  <Template>Celestial</Template>
  <TotalTime>0</TotalTime>
  <Words>448</Words>
  <Application>Microsoft Office PowerPoint</Application>
  <PresentationFormat>Widescreen</PresentationFormat>
  <Paragraphs>70</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Assistant</vt:lpstr>
      <vt:lpstr>Cambria Math</vt:lpstr>
      <vt:lpstr>Sans Serif Collection</vt:lpstr>
      <vt:lpstr>Celestial</vt:lpstr>
      <vt:lpstr>Probing baryonic feedback and cosmology with patchy screening in the FLAMINGO simulations.</vt:lpstr>
      <vt:lpstr>Background</vt:lpstr>
      <vt:lpstr>Motivation</vt:lpstr>
      <vt:lpstr>Methodology</vt:lpstr>
      <vt:lpstr>Methodology</vt:lpstr>
      <vt:lpstr>Initial Results</vt:lpstr>
      <vt:lpstr>Initial Results</vt:lpstr>
      <vt:lpstr>Comparing to CMB lensing</vt:lpstr>
      <vt:lpstr>Comparing to CMB lensing</vt:lpstr>
      <vt:lpstr>Mock halo catalogs &amp; lensing considerations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Conley, Jonah</dc:creator>
  <cp:lastModifiedBy>Conley, Jonah</cp:lastModifiedBy>
  <cp:revision>72</cp:revision>
  <dcterms:created xsi:type="dcterms:W3CDTF">2025-07-01T12:21:53Z</dcterms:created>
  <dcterms:modified xsi:type="dcterms:W3CDTF">2025-07-12T15:54:24Z</dcterms:modified>
</cp:coreProperties>
</file>