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59" r:id="rId3"/>
    <p:sldId id="260" r:id="rId4"/>
    <p:sldId id="261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-Light"/>
        <a:ea typeface="Graphik-Light"/>
        <a:cs typeface="Graphik-Light"/>
        <a:sym typeface="Graphik Light"/>
      </a:defRPr>
    </a:lvl1pPr>
    <a:lvl2pPr marL="0" marR="0" indent="4572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-Light"/>
        <a:ea typeface="Graphik-Light"/>
        <a:cs typeface="Graphik-Light"/>
        <a:sym typeface="Graphik Light"/>
      </a:defRPr>
    </a:lvl2pPr>
    <a:lvl3pPr marL="0" marR="0" indent="9144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-Light"/>
        <a:ea typeface="Graphik-Light"/>
        <a:cs typeface="Graphik-Light"/>
        <a:sym typeface="Graphik Light"/>
      </a:defRPr>
    </a:lvl3pPr>
    <a:lvl4pPr marL="0" marR="0" indent="13716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-Light"/>
        <a:ea typeface="Graphik-Light"/>
        <a:cs typeface="Graphik-Light"/>
        <a:sym typeface="Graphik Light"/>
      </a:defRPr>
    </a:lvl4pPr>
    <a:lvl5pPr marL="0" marR="0" indent="18288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-Light"/>
        <a:ea typeface="Graphik-Light"/>
        <a:cs typeface="Graphik-Light"/>
        <a:sym typeface="Graphik Light"/>
      </a:defRPr>
    </a:lvl5pPr>
    <a:lvl6pPr marL="0" marR="0" indent="22860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-Light"/>
        <a:ea typeface="Graphik-Light"/>
        <a:cs typeface="Graphik-Light"/>
        <a:sym typeface="Graphik Light"/>
      </a:defRPr>
    </a:lvl6pPr>
    <a:lvl7pPr marL="0" marR="0" indent="27432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-Light"/>
        <a:ea typeface="Graphik-Light"/>
        <a:cs typeface="Graphik-Light"/>
        <a:sym typeface="Graphik Light"/>
      </a:defRPr>
    </a:lvl7pPr>
    <a:lvl8pPr marL="0" marR="0" indent="32004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-Light"/>
        <a:ea typeface="Graphik-Light"/>
        <a:cs typeface="Graphik-Light"/>
        <a:sym typeface="Graphik Light"/>
      </a:defRPr>
    </a:lvl8pPr>
    <a:lvl9pPr marL="0" marR="0" indent="36576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-Light"/>
        <a:ea typeface="Graphik-Light"/>
        <a:cs typeface="Graphik-Light"/>
        <a:sym typeface="Graphik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-357243"/>
              <a:satOff val="7293"/>
              <a:lumOff val="8906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3">
              <a:satOff val="1412"/>
              <a:lumOff val="16412"/>
            </a:schemeClr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>
                  <a:satOff val="1412"/>
                  <a:lumOff val="16412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E937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FFF171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A51B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E1A84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103425"/>
              <a:satOff val="-7243"/>
              <a:lumOff val="992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chemeClr val="accent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5">
              <a:lumOff val="-14283"/>
            </a:schemeClr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5">
                  <a:lumOff val="-1428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5">
              <a:satOff val="-6299"/>
              <a:lumOff val="-32309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34"/>
    <p:restoredTop sz="94685"/>
  </p:normalViewPr>
  <p:slideViewPr>
    <p:cSldViewPr snapToGrid="0">
      <p:cViewPr>
        <p:scale>
          <a:sx n="46" d="100"/>
          <a:sy n="46" d="100"/>
        </p:scale>
        <p:origin x="304" y="7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6" name="Shape 1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-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hape 46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7" name="Shape 46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-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2" name="Shape 23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variety of morphologies! from smooth distributions to those with substructures. </a:t>
            </a:r>
            <a:br/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4" name="Shape 25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variety of morphologies! from smooth distributions to those with substructures. </a:t>
            </a:r>
            <a:br/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6" name="Shape 3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500"/>
            </a:pPr>
            <a:r>
              <a:t>Ell vs R/r500</a:t>
            </a:r>
          </a:p>
          <a:p>
            <a:pPr>
              <a:defRPr sz="1500"/>
            </a:pPr>
            <a:endParaRPr/>
          </a:p>
          <a:p>
            <a:pPr>
              <a:defRPr sz="1500"/>
            </a:pPr>
            <a:endParaRPr/>
          </a:p>
          <a:p>
            <a:pPr>
              <a:defRPr sz="1500"/>
            </a:pPr>
            <a:r>
              <a:t>PA vs R/r500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8" name="Shape 36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500"/>
            </a:pPr>
            <a:r>
              <a:t>Ell vs R/r500</a:t>
            </a:r>
          </a:p>
          <a:p>
            <a:pPr>
              <a:defRPr sz="1500"/>
            </a:pPr>
            <a:endParaRPr/>
          </a:p>
          <a:p>
            <a:pPr>
              <a:defRPr sz="1500"/>
            </a:pPr>
            <a:endParaRPr/>
          </a:p>
          <a:p>
            <a:pPr>
              <a:defRPr sz="1500"/>
            </a:pPr>
            <a:r>
              <a:t>PA vs R/r500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8" name="Shape 38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500"/>
            </a:pPr>
            <a:r>
              <a:t>Ell vs R/r500</a:t>
            </a:r>
          </a:p>
          <a:p>
            <a:pPr>
              <a:defRPr sz="1500"/>
            </a:pPr>
            <a:endParaRPr/>
          </a:p>
          <a:p>
            <a:pPr>
              <a:defRPr sz="1500"/>
            </a:pPr>
            <a:endParaRPr/>
          </a:p>
          <a:p>
            <a:pPr>
              <a:defRPr sz="1500"/>
            </a:pPr>
            <a:r>
              <a:t>PA vs R/r500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2" name="Shape 41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500"/>
            </a:pPr>
            <a:r>
              <a:t>Ell vs R/r500</a:t>
            </a:r>
          </a:p>
          <a:p>
            <a:pPr>
              <a:defRPr sz="1500"/>
            </a:pPr>
            <a:endParaRPr/>
          </a:p>
          <a:p>
            <a:pPr>
              <a:defRPr sz="1500"/>
            </a:pPr>
            <a:endParaRPr/>
          </a:p>
          <a:p>
            <a:pPr>
              <a:defRPr sz="1500"/>
            </a:pPr>
            <a:r>
              <a:t>PA vs R/r500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6" name="Shape 4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500"/>
            </a:pPr>
            <a:r>
              <a:t>Ell vs R/r500</a:t>
            </a:r>
          </a:p>
          <a:p>
            <a:pPr>
              <a:defRPr sz="1500"/>
            </a:pPr>
            <a:endParaRPr/>
          </a:p>
          <a:p>
            <a:pPr>
              <a:defRPr sz="1500"/>
            </a:pPr>
            <a:endParaRPr/>
          </a:p>
          <a:p>
            <a:pPr>
              <a:defRPr sz="1500"/>
            </a:pPr>
            <a:r>
              <a:t>PA vs R/r500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hape 44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0" name="Shape 45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-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12268950"/>
            <a:ext cx="21971000" cy="660401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r>
              <a:t>Author and Date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353300"/>
            <a:ext cx="21971000" cy="2006600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2616200"/>
            <a:ext cx="21971004" cy="4648200"/>
          </a:xfrm>
          <a:prstGeom prst="rect">
            <a:avLst/>
          </a:prstGeom>
        </p:spPr>
        <p:txBody>
          <a:bodyPr anchor="b"/>
          <a:lstStyle>
            <a:lvl1pPr defTabSz="355600">
              <a:defRPr sz="12000" spc="-119"/>
            </a:lvl1pPr>
          </a:lstStyle>
          <a:p>
            <a:r>
              <a:t>Presentation Title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r>
              <a:t>Slide Subtitle</a:t>
            </a:r>
          </a:p>
        </p:txBody>
      </p:sp>
      <p:sp>
        <p:nvSpPr>
          <p:cNvPr id="100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r>
              <a:t>Agenda Subtitle</a:t>
            </a:r>
          </a:p>
        </p:txBody>
      </p:sp>
      <p:sp>
        <p:nvSpPr>
          <p:cNvPr id="109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6000"/>
              </a:spcBef>
              <a:buSzTx/>
              <a:buNone/>
              <a:defRPr sz="5000"/>
            </a:lvl1pPr>
            <a:lvl2pPr marL="0" indent="457200">
              <a:spcBef>
                <a:spcPts val="6000"/>
              </a:spcBef>
              <a:buSzTx/>
              <a:buNone/>
              <a:defRPr sz="5000"/>
            </a:lvl2pPr>
            <a:lvl3pPr marL="0" indent="914400">
              <a:spcBef>
                <a:spcPts val="6000"/>
              </a:spcBef>
              <a:buSzTx/>
              <a:buNone/>
              <a:defRPr sz="5000"/>
            </a:lvl3pPr>
            <a:lvl4pPr marL="0" indent="1371600">
              <a:spcBef>
                <a:spcPts val="6000"/>
              </a:spcBef>
              <a:buSzTx/>
              <a:buNone/>
              <a:defRPr sz="5000"/>
            </a:lvl4pPr>
            <a:lvl5pPr marL="0" indent="1828800">
              <a:spcBef>
                <a:spcPts val="6000"/>
              </a:spcBef>
              <a:buSzTx/>
              <a:buNone/>
              <a:defRPr sz="5000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0" name="Agenda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191000"/>
            <a:ext cx="21971000" cy="4089400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z="12000" spc="-119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z="12000" spc="-119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z="12000" spc="-119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z="12000" spc="-119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z="12000" spc="-119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206500"/>
            <a:ext cx="21971000" cy="7353300"/>
          </a:xfrm>
          <a:prstGeom prst="rect">
            <a:avLst/>
          </a:prstGeom>
        </p:spPr>
        <p:txBody>
          <a:bodyPr anchor="b"/>
          <a:lstStyle>
            <a:lvl1pPr marL="0" indent="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z="35000" spc="-175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z="35000" spc="-175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z="35000" spc="-175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z="35000" spc="-175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z="35000" spc="-175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128000"/>
            <a:ext cx="21971000" cy="10795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90000"/>
              </a:lnSpc>
              <a:spcBef>
                <a:spcPts val="0"/>
              </a:spcBef>
              <a:buSzTx/>
              <a:buNone/>
              <a:defRPr sz="5500" spc="-55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r>
              <a:t>Fact information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5461000" y="9563100"/>
            <a:ext cx="13728700" cy="6985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36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r>
              <a:t>Attribution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194300" y="4165600"/>
            <a:ext cx="13995400" cy="4432300"/>
          </a:xfrm>
          <a:prstGeom prst="rect">
            <a:avLst/>
          </a:prstGeom>
        </p:spPr>
        <p:txBody>
          <a:bodyPr anchor="b"/>
          <a:lstStyle>
            <a:lvl1pPr marL="254000" indent="-254000" defTabSz="2438400">
              <a:lnSpc>
                <a:spcPct val="90000"/>
              </a:lnSpc>
              <a:spcBef>
                <a:spcPts val="0"/>
              </a:spcBef>
              <a:buSzTx/>
              <a:buNone/>
              <a:defRPr sz="9300" spc="-93">
                <a:latin typeface="+mn-lt"/>
                <a:ea typeface="+mn-ea"/>
                <a:cs typeface="+mn-cs"/>
                <a:sym typeface="Produkt Extralight"/>
              </a:defRPr>
            </a:lvl1pPr>
            <a:lvl2pPr marL="254000" indent="203200" defTabSz="2438400">
              <a:lnSpc>
                <a:spcPct val="90000"/>
              </a:lnSpc>
              <a:spcBef>
                <a:spcPts val="0"/>
              </a:spcBef>
              <a:buSzTx/>
              <a:buNone/>
              <a:defRPr sz="9300" spc="-93">
                <a:latin typeface="+mn-lt"/>
                <a:ea typeface="+mn-ea"/>
                <a:cs typeface="+mn-cs"/>
                <a:sym typeface="Produkt Extralight"/>
              </a:defRPr>
            </a:lvl2pPr>
            <a:lvl3pPr marL="254000" indent="660400" defTabSz="2438400">
              <a:lnSpc>
                <a:spcPct val="90000"/>
              </a:lnSpc>
              <a:spcBef>
                <a:spcPts val="0"/>
              </a:spcBef>
              <a:buSzTx/>
              <a:buNone/>
              <a:defRPr sz="9300" spc="-93">
                <a:latin typeface="+mn-lt"/>
                <a:ea typeface="+mn-ea"/>
                <a:cs typeface="+mn-cs"/>
                <a:sym typeface="Produkt Extralight"/>
              </a:defRPr>
            </a:lvl3pPr>
            <a:lvl4pPr marL="254000" indent="1117600" defTabSz="2438400">
              <a:lnSpc>
                <a:spcPct val="90000"/>
              </a:lnSpc>
              <a:spcBef>
                <a:spcPts val="0"/>
              </a:spcBef>
              <a:buSzTx/>
              <a:buNone/>
              <a:defRPr sz="9300" spc="-93">
                <a:latin typeface="+mn-lt"/>
                <a:ea typeface="+mn-ea"/>
                <a:cs typeface="+mn-cs"/>
                <a:sym typeface="Produkt Extralight"/>
              </a:defRPr>
            </a:lvl4pPr>
            <a:lvl5pPr marL="254000" indent="1574800" defTabSz="2438400">
              <a:lnSpc>
                <a:spcPct val="90000"/>
              </a:lnSpc>
              <a:spcBef>
                <a:spcPts val="0"/>
              </a:spcBef>
              <a:buSzTx/>
              <a:buNone/>
              <a:defRPr sz="9300" spc="-93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lose-up of a curved, white, layered pattern"/>
          <p:cNvSpPr>
            <a:spLocks noGrp="1"/>
          </p:cNvSpPr>
          <p:nvPr>
            <p:ph type="pic" sz="quarter" idx="21"/>
          </p:nvPr>
        </p:nvSpPr>
        <p:spPr>
          <a:xfrm>
            <a:off x="1257300" y="3213100"/>
            <a:ext cx="7289800" cy="7289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Close-up of a layered pattern of grey stone"/>
          <p:cNvSpPr>
            <a:spLocks noGrp="1"/>
          </p:cNvSpPr>
          <p:nvPr>
            <p:ph type="pic" sz="quarter" idx="22"/>
          </p:nvPr>
        </p:nvSpPr>
        <p:spPr>
          <a:xfrm>
            <a:off x="7353300" y="3632200"/>
            <a:ext cx="9677400" cy="6451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Close-up of a white ribbed pattern"/>
          <p:cNvSpPr>
            <a:spLocks noGrp="1"/>
          </p:cNvSpPr>
          <p:nvPr>
            <p:ph type="pic" sz="quarter" idx="23"/>
          </p:nvPr>
        </p:nvSpPr>
        <p:spPr>
          <a:xfrm>
            <a:off x="14621933" y="3632200"/>
            <a:ext cx="9677401" cy="64572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ngular, futuristic, white corridor with shadows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uturistic, curved, white structure"/>
          <p:cNvSpPr>
            <a:spLocks noGrp="1"/>
          </p:cNvSpPr>
          <p:nvPr>
            <p:ph type="pic" idx="21"/>
          </p:nvPr>
        </p:nvSpPr>
        <p:spPr>
          <a:xfrm>
            <a:off x="0" y="-5397500"/>
            <a:ext cx="27190700" cy="203930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6500" y="12268200"/>
            <a:ext cx="21971000" cy="660400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r>
              <a:t>Author and Date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353300"/>
            <a:ext cx="21971000" cy="2006600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2616200"/>
            <a:ext cx="21971004" cy="4648200"/>
          </a:xfrm>
          <a:prstGeom prst="rect">
            <a:avLst/>
          </a:prstGeom>
        </p:spPr>
        <p:txBody>
          <a:bodyPr anchor="b"/>
          <a:lstStyle>
            <a:lvl1pPr defTabSz="355600">
              <a:defRPr sz="12000" spc="-119"/>
            </a:lvl1pPr>
          </a:lstStyle>
          <a:p>
            <a:r>
              <a:t>Presentation Title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lose-up of a curved, white, layered pattern"/>
          <p:cNvSpPr>
            <a:spLocks noGrp="1"/>
          </p:cNvSpPr>
          <p:nvPr>
            <p:ph type="pic" idx="21"/>
          </p:nvPr>
        </p:nvSpPr>
        <p:spPr>
          <a:xfrm>
            <a:off x="11569700" y="0"/>
            <a:ext cx="13716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3335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150100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r>
              <a:t>Slide Subtitle</a:t>
            </a:r>
          </a:p>
        </p:txBody>
      </p:sp>
      <p:sp>
        <p:nvSpPr>
          <p:cNvPr id="43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lose-up of the edge of white curved stone"/>
          <p:cNvSpPr>
            <a:spLocks noGrp="1"/>
          </p:cNvSpPr>
          <p:nvPr>
            <p:ph type="pic" idx="21"/>
          </p:nvPr>
        </p:nvSpPr>
        <p:spPr>
          <a:xfrm>
            <a:off x="12382500" y="-1206500"/>
            <a:ext cx="12103100" cy="1614031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Slide Sub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r>
              <a:t>Slide Subtitle</a:t>
            </a:r>
          </a:p>
        </p:txBody>
      </p:sp>
      <p:sp>
        <p:nvSpPr>
          <p:cNvPr id="6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r>
              <a:t>Slide Subtitle</a:t>
            </a:r>
          </a:p>
        </p:txBody>
      </p:sp>
      <p:sp>
        <p:nvSpPr>
          <p:cNvPr id="7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r>
              <a:t>Slide Subtitle</a:t>
            </a:r>
          </a:p>
        </p:txBody>
      </p:sp>
      <p:sp>
        <p:nvSpPr>
          <p:cNvPr id="8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39116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2000" spc="-119"/>
            </a:lvl1pPr>
          </a:lstStyle>
          <a:p>
            <a:r>
              <a:t>Section Title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635000"/>
            <a:ext cx="21971000" cy="168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558499" y="12458699"/>
            <a:ext cx="388621" cy="42926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 defTabSz="584200">
              <a:spcBef>
                <a:spcPts val="0"/>
              </a:spcBef>
              <a:defRPr sz="2000"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1pPr>
      <a:lvl2pPr marL="0" marR="0" indent="4572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2pPr>
      <a:lvl3pPr marL="0" marR="0" indent="9144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3pPr>
      <a:lvl4pPr marL="0" marR="0" indent="13716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4pPr>
      <a:lvl5pPr marL="0" marR="0" indent="18288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5pPr>
      <a:lvl6pPr marL="0" marR="0" indent="22860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6pPr>
      <a:lvl7pPr marL="0" marR="0" indent="27432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7pPr>
      <a:lvl8pPr marL="0" marR="0" indent="32004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8pPr>
      <a:lvl9pPr marL="0" marR="0" indent="36576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9pPr>
    </p:titleStyle>
    <p:bodyStyle>
      <a:lvl1pPr marL="4572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Graphik-Light"/>
          <a:ea typeface="Graphik-Light"/>
          <a:cs typeface="Graphik-Light"/>
          <a:sym typeface="Graphik Light"/>
        </a:defRPr>
      </a:lvl1pPr>
      <a:lvl2pPr marL="9144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Graphik-Light"/>
          <a:ea typeface="Graphik-Light"/>
          <a:cs typeface="Graphik-Light"/>
          <a:sym typeface="Graphik Light"/>
        </a:defRPr>
      </a:lvl2pPr>
      <a:lvl3pPr marL="13716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Graphik-Light"/>
          <a:ea typeface="Graphik-Light"/>
          <a:cs typeface="Graphik-Light"/>
          <a:sym typeface="Graphik Light"/>
        </a:defRPr>
      </a:lvl3pPr>
      <a:lvl4pPr marL="18288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Graphik-Light"/>
          <a:ea typeface="Graphik-Light"/>
          <a:cs typeface="Graphik-Light"/>
          <a:sym typeface="Graphik Light"/>
        </a:defRPr>
      </a:lvl4pPr>
      <a:lvl5pPr marL="22860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Graphik-Light"/>
          <a:ea typeface="Graphik-Light"/>
          <a:cs typeface="Graphik-Light"/>
          <a:sym typeface="Graphik Light"/>
        </a:defRPr>
      </a:lvl5pPr>
      <a:lvl6pPr marL="27432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Graphik-Light"/>
          <a:ea typeface="Graphik-Light"/>
          <a:cs typeface="Graphik-Light"/>
          <a:sym typeface="Graphik Light"/>
        </a:defRPr>
      </a:lvl6pPr>
      <a:lvl7pPr marL="32004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Graphik-Light"/>
          <a:ea typeface="Graphik-Light"/>
          <a:cs typeface="Graphik-Light"/>
          <a:sym typeface="Graphik Light"/>
        </a:defRPr>
      </a:lvl7pPr>
      <a:lvl8pPr marL="36576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Graphik-Light"/>
          <a:ea typeface="Graphik-Light"/>
          <a:cs typeface="Graphik-Light"/>
          <a:sym typeface="Graphik Light"/>
        </a:defRPr>
      </a:lvl8pPr>
      <a:lvl9pPr marL="41148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Graphik-Light"/>
          <a:ea typeface="Graphik-Light"/>
          <a:cs typeface="Graphik-Light"/>
          <a:sym typeface="Graphik Light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6.png"/><Relationship Id="rId4" Type="http://schemas.openxmlformats.org/officeDocument/2006/relationships/image" Target="../media/image32.png"/><Relationship Id="rId9" Type="http://schemas.openxmlformats.org/officeDocument/2006/relationships/hyperlink" Target="mailto:tutku.kolcu@nottingham.ac.uk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tutku.kolcu@nottingham.ac.uk" TargetMode="Externa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mailto:tutku.kolcu@nottingham.ac.uk" TargetMode="Externa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tif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hyperlink" Target="mailto:tutku.kolcu@nottingham.ac.uk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3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tutku.kolcu@nottingham.ac.uk" TargetMode="Externa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hyperlink" Target="mailto:tutku.kolcu@nottingham.ac.uk" TargetMode="External"/><Relationship Id="rId5" Type="http://schemas.openxmlformats.org/officeDocument/2006/relationships/image" Target="../media/image21.png"/><Relationship Id="rId10" Type="http://schemas.openxmlformats.org/officeDocument/2006/relationships/image" Target="../media/image3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tutku.kolcu@nottingham.ac.uk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tutku.kolcu@nottingham.ac.uk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tutku.kolcu@nottingham.ac.uk" TargetMode="Externa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mailto:tutku.kolcu@nottingham.ac.uk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redits: ESA/Euclid/Euclid Consortium/NASA, image processing by J.-C. Cuillandre (CEA Paris-Saclay), G. Anselmi."/>
          <p:cNvSpPr txBox="1"/>
          <p:nvPr/>
        </p:nvSpPr>
        <p:spPr>
          <a:xfrm>
            <a:off x="17511165" y="12960696"/>
            <a:ext cx="7111085" cy="7038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spcBef>
                <a:spcPts val="0"/>
              </a:spcBef>
              <a:defRPr sz="20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Credits: ESA/Euclid/Euclid Consortium/NASA, image processing by J.-C. Cuillandre (CEA Paris-Saclay), G. Anselmi.</a:t>
            </a:r>
          </a:p>
        </p:txBody>
      </p:sp>
      <p:pic>
        <p:nvPicPr>
          <p:cNvPr id="172" name="pasted-movie.png" descr="pasted-movie.png"/>
          <p:cNvPicPr>
            <a:picLocks noChangeAspect="1"/>
          </p:cNvPicPr>
          <p:nvPr/>
        </p:nvPicPr>
        <p:blipFill>
          <a:blip r:embed="rId3"/>
          <a:srcRect t="7972" b="7972"/>
          <a:stretch>
            <a:fillRect/>
          </a:stretch>
        </p:blipFill>
        <p:spPr>
          <a:xfrm rot="3861817">
            <a:off x="7830158" y="-4273014"/>
            <a:ext cx="21855114" cy="218428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95" extrusionOk="0">
                <a:moveTo>
                  <a:pt x="10800" y="0"/>
                </a:moveTo>
                <a:cubicBezTo>
                  <a:pt x="8036" y="0"/>
                  <a:pt x="5272" y="1005"/>
                  <a:pt x="3163" y="3016"/>
                </a:cubicBezTo>
                <a:cubicBezTo>
                  <a:pt x="1055" y="5027"/>
                  <a:pt x="0" y="7662"/>
                  <a:pt x="0" y="10298"/>
                </a:cubicBezTo>
                <a:cubicBezTo>
                  <a:pt x="0" y="12933"/>
                  <a:pt x="1055" y="15568"/>
                  <a:pt x="3163" y="17579"/>
                </a:cubicBezTo>
                <a:cubicBezTo>
                  <a:pt x="7381" y="21600"/>
                  <a:pt x="14219" y="21600"/>
                  <a:pt x="18437" y="17579"/>
                </a:cubicBezTo>
                <a:cubicBezTo>
                  <a:pt x="20546" y="15568"/>
                  <a:pt x="21600" y="12933"/>
                  <a:pt x="21600" y="10298"/>
                </a:cubicBezTo>
                <a:cubicBezTo>
                  <a:pt x="21600" y="7662"/>
                  <a:pt x="20546" y="5027"/>
                  <a:pt x="18437" y="3016"/>
                </a:cubicBezTo>
                <a:cubicBezTo>
                  <a:pt x="16328" y="1005"/>
                  <a:pt x="13564" y="0"/>
                  <a:pt x="10800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457200" dist="25400" dir="5619984" rotWithShape="0">
              <a:srgbClr val="000000">
                <a:alpha val="50000"/>
              </a:srgbClr>
            </a:outerShdw>
          </a:effectLst>
        </p:spPr>
      </p:pic>
      <p:sp>
        <p:nvSpPr>
          <p:cNvPr id="173" name="Rectangle"/>
          <p:cNvSpPr/>
          <p:nvPr/>
        </p:nvSpPr>
        <p:spPr>
          <a:xfrm>
            <a:off x="-41633" y="25400"/>
            <a:ext cx="24467266" cy="14094582"/>
          </a:xfrm>
          <a:prstGeom prst="rect">
            <a:avLst/>
          </a:prstGeom>
          <a:gradFill>
            <a:gsLst>
              <a:gs pos="0">
                <a:srgbClr val="FFFFFF"/>
              </a:gs>
              <a:gs pos="20034">
                <a:srgbClr val="FFFBF6"/>
              </a:gs>
              <a:gs pos="44146">
                <a:srgbClr val="FFF7ED"/>
              </a:gs>
              <a:gs pos="56269">
                <a:srgbClr val="FFF7ED">
                  <a:alpha val="50000"/>
                </a:srgbClr>
              </a:gs>
              <a:gs pos="73564">
                <a:srgbClr val="FFF7ED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grpSp>
        <p:nvGrpSpPr>
          <p:cNvPr id="182" name="Group"/>
          <p:cNvGrpSpPr/>
          <p:nvPr/>
        </p:nvGrpSpPr>
        <p:grpSpPr>
          <a:xfrm>
            <a:off x="-6251251" y="129578"/>
            <a:ext cx="26207509" cy="14336881"/>
            <a:chOff x="0" y="0"/>
            <a:chExt cx="26207507" cy="14336879"/>
          </a:xfrm>
        </p:grpSpPr>
        <p:sp>
          <p:nvSpPr>
            <p:cNvPr id="174" name="A first look at the shapes of ICL in Euclid Q1"/>
            <p:cNvSpPr txBox="1"/>
            <p:nvPr/>
          </p:nvSpPr>
          <p:spPr>
            <a:xfrm>
              <a:off x="5430538" y="4167187"/>
              <a:ext cx="18101739" cy="10518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825500" dir="5400000" rotWithShape="0">
                <a:srgbClr val="73FDFF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sz="60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A first look at the shapes of ICL in Euclid Q1</a:t>
              </a:r>
            </a:p>
          </p:txBody>
        </p:sp>
        <p:sp>
          <p:nvSpPr>
            <p:cNvPr id="175" name="Dr Tutku Kolcu"/>
            <p:cNvSpPr txBox="1"/>
            <p:nvPr/>
          </p:nvSpPr>
          <p:spPr>
            <a:xfrm>
              <a:off x="4902537" y="5437813"/>
              <a:ext cx="7559041" cy="9247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279400" dir="5400000" rotWithShape="0">
                <a:srgbClr val="D6D6D6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Dr Tutku Kolcu</a:t>
              </a:r>
            </a:p>
          </p:txBody>
        </p:sp>
        <p:sp>
          <p:nvSpPr>
            <p:cNvPr id="176" name="In collaboration with: Nina Hatch, Steven Bamford, Hua Gao and Jesse Golden-Marx"/>
            <p:cNvSpPr txBox="1"/>
            <p:nvPr/>
          </p:nvSpPr>
          <p:spPr>
            <a:xfrm>
              <a:off x="4519758" y="7737464"/>
              <a:ext cx="21687750" cy="6574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sz="35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In collaboration with: Nina Hatch, Steven Bamford, Hua Gao and Jesse Golden-Marx</a:t>
              </a:r>
            </a:p>
          </p:txBody>
        </p:sp>
        <p:sp>
          <p:nvSpPr>
            <p:cNvPr id="177" name="National Astronomy Meeting | 09.07.25"/>
            <p:cNvSpPr txBox="1"/>
            <p:nvPr/>
          </p:nvSpPr>
          <p:spPr>
            <a:xfrm>
              <a:off x="0" y="3291006"/>
              <a:ext cx="21687751" cy="6574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sz="35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National Astronomy Meeting | 09.07.25</a:t>
              </a:r>
            </a:p>
          </p:txBody>
        </p:sp>
        <p:grpSp>
          <p:nvGrpSpPr>
            <p:cNvPr id="180" name="Group"/>
            <p:cNvGrpSpPr/>
            <p:nvPr/>
          </p:nvGrpSpPr>
          <p:grpSpPr>
            <a:xfrm>
              <a:off x="6631260" y="0"/>
              <a:ext cx="7459404" cy="1648764"/>
              <a:chOff x="0" y="0"/>
              <a:chExt cx="7459402" cy="1648763"/>
            </a:xfrm>
          </p:grpSpPr>
          <p:pic>
            <p:nvPicPr>
              <p:cNvPr id="178" name="fe44410b5cbc91a0ab70934335755be7.png" descr="fe44410b5cbc91a0ab70934335755be7.png"/>
              <p:cNvPicPr>
                <a:picLocks noChangeAspect="1"/>
              </p:cNvPicPr>
              <p:nvPr/>
            </p:nvPicPr>
            <p:blipFill>
              <a:blip r:embed="rId4">
                <a:alphaModFix amt="90157"/>
              </a:blip>
              <a:srcRect t="29742" b="36957"/>
              <a:stretch>
                <a:fillRect/>
              </a:stretch>
            </p:blipFill>
            <p:spPr>
              <a:xfrm>
                <a:off x="0" y="87312"/>
                <a:ext cx="4578626" cy="152467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9" name="Euclid_consortium_logo.png" descr="Euclid_consortium_logo.png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4574066" y="0"/>
                <a:ext cx="2885337" cy="16487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81" name="Tutku.Kolcu@nottingham.ac.uk"/>
            <p:cNvSpPr/>
            <p:nvPr/>
          </p:nvSpPr>
          <p:spPr>
            <a:xfrm>
              <a:off x="6910814" y="1306687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000">
                  <a:solidFill>
                    <a:srgbClr val="000000"/>
                  </a:solidFill>
                </a:defRPr>
              </a:lvl1pPr>
            </a:lstStyle>
            <a:p>
              <a:r>
                <a:t>Tutku.Kolcu@nottingham.ac.uk</a:t>
              </a:r>
            </a:p>
          </p:txBody>
        </p:sp>
      </p:grpSp>
      <p:sp>
        <p:nvSpPr>
          <p:cNvPr id="183" name="Credits: ESA/Euclid/Euclid Consortium/NASA, image processing by J.-C. Cuillandre (CEA Paris-Saclay), G. Anselmi."/>
          <p:cNvSpPr txBox="1"/>
          <p:nvPr/>
        </p:nvSpPr>
        <p:spPr>
          <a:xfrm>
            <a:off x="17511165" y="12793362"/>
            <a:ext cx="7111085" cy="7038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spcBef>
                <a:spcPts val="0"/>
              </a:spcBef>
              <a:defRPr sz="20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dirty="0"/>
              <a:t>Credits: ESA/Euclid/Euclid Consortium/NASA, image processing by J.-C. Cuillandre (CEA Paris-</a:t>
            </a:r>
            <a:r>
              <a:rPr dirty="0" err="1"/>
              <a:t>Saclay</a:t>
            </a:r>
            <a:r>
              <a:rPr dirty="0"/>
              <a:t>), G. Anselmi.</a:t>
            </a:r>
          </a:p>
        </p:txBody>
      </p:sp>
      <p:sp>
        <p:nvSpPr>
          <p:cNvPr id="1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731473" y="12458699"/>
            <a:ext cx="215647" cy="4292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</a:t>
            </a:fld>
            <a:endParaRPr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Euclid_consortium_logo.png" descr="Euclid_consortium_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18765" y="178680"/>
            <a:ext cx="2544745" cy="145414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6" name="Group"/>
          <p:cNvGrpSpPr/>
          <p:nvPr/>
        </p:nvGrpSpPr>
        <p:grpSpPr>
          <a:xfrm>
            <a:off x="11984521" y="2808836"/>
            <a:ext cx="10849969" cy="8098328"/>
            <a:chOff x="0" y="0"/>
            <a:chExt cx="10849967" cy="8098326"/>
          </a:xfrm>
        </p:grpSpPr>
        <p:pic>
          <p:nvPicPr>
            <p:cNvPr id="393" name="pasted-movie.png" descr="pasted-movie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7012" y="325984"/>
              <a:ext cx="8615945" cy="74463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4" name="pasted-movie.png" descr="pasted-movie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0849968" cy="80983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5" name="Rectangle"/>
            <p:cNvSpPr/>
            <p:nvPr/>
          </p:nvSpPr>
          <p:spPr>
            <a:xfrm>
              <a:off x="1336511" y="278509"/>
              <a:ext cx="9412313" cy="6722903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405" name="Group"/>
          <p:cNvGrpSpPr/>
          <p:nvPr/>
        </p:nvGrpSpPr>
        <p:grpSpPr>
          <a:xfrm>
            <a:off x="1549510" y="1543680"/>
            <a:ext cx="10031279" cy="11553118"/>
            <a:chOff x="0" y="0"/>
            <a:chExt cx="10031278" cy="11553117"/>
          </a:xfrm>
        </p:grpSpPr>
        <p:grpSp>
          <p:nvGrpSpPr>
            <p:cNvPr id="401" name="Group"/>
            <p:cNvGrpSpPr/>
            <p:nvPr/>
          </p:nvGrpSpPr>
          <p:grpSpPr>
            <a:xfrm>
              <a:off x="0" y="0"/>
              <a:ext cx="10031279" cy="11553118"/>
              <a:chOff x="0" y="0"/>
              <a:chExt cx="10031278" cy="11553117"/>
            </a:xfrm>
          </p:grpSpPr>
          <p:pic>
            <p:nvPicPr>
              <p:cNvPr id="397" name="pasted-movie.png" descr="pasted-movie.png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0" y="0"/>
                <a:ext cx="10031279" cy="1155311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400" name="Group"/>
              <p:cNvGrpSpPr/>
              <p:nvPr/>
            </p:nvGrpSpPr>
            <p:grpSpPr>
              <a:xfrm>
                <a:off x="179451" y="256128"/>
                <a:ext cx="919708" cy="5287786"/>
                <a:chOff x="0" y="0"/>
                <a:chExt cx="919706" cy="5287784"/>
              </a:xfrm>
            </p:grpSpPr>
            <p:sp>
              <p:nvSpPr>
                <p:cNvPr id="398" name="Rectangle"/>
                <p:cNvSpPr/>
                <p:nvPr/>
              </p:nvSpPr>
              <p:spPr>
                <a:xfrm>
                  <a:off x="0" y="0"/>
                  <a:ext cx="919707" cy="5287785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825500">
                    <a:spcBef>
                      <a:spcPts val="0"/>
                    </a:spcBef>
                    <a:defRPr sz="32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399" name="Equation"/>
                    <p:cNvSpPr txBox="1"/>
                    <p:nvPr/>
                  </p:nvSpPr>
                  <p:spPr>
                    <a:xfrm rot="16200000">
                      <a:off x="-1061484" y="2454359"/>
                      <a:ext cx="3311543" cy="377610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pPr defTabSz="914400" latinLnBrk="1">
                        <a:spcBef>
                          <a:spcPts val="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m:rPr>
                                <m:sty m:val="p"/>
                              </m:rPr>
                              <a:rPr sz="33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Ellipticity</m:t>
                            </m:r>
                            <m:r>
                              <a:rPr sz="33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(1−</m:t>
                            </m:r>
                            <m:r>
                              <m:rPr>
                                <m:sty m:val="p"/>
                              </m:rPr>
                              <a:rPr sz="33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b</m:t>
                            </m:r>
                            <m:r>
                              <a:rPr sz="33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m:rPr>
                                <m:sty m:val="p"/>
                              </m:rPr>
                              <a:rPr sz="33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a</m:t>
                            </m:r>
                            <m:r>
                              <a:rPr sz="33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oMath>
                        </m:oMathPara>
                      </a14:m>
                      <a:endParaRPr sz="3300"/>
                    </a:p>
                  </p:txBody>
                </p:sp>
              </mc:Choice>
              <mc:Fallback>
                <p:sp>
                  <p:nvSpPr>
                    <p:cNvPr id="399" name="Equation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16200000">
                      <a:off x="-1061484" y="2454359"/>
                      <a:ext cx="3311543" cy="377610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t="-9924" r="-83333" b="-5725"/>
                      </a:stretch>
                    </a:blip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grpSp>
          <p:nvGrpSpPr>
            <p:cNvPr id="404" name="Group"/>
            <p:cNvGrpSpPr/>
            <p:nvPr/>
          </p:nvGrpSpPr>
          <p:grpSpPr>
            <a:xfrm>
              <a:off x="6628196" y="5771519"/>
              <a:ext cx="2948061" cy="771399"/>
              <a:chOff x="0" y="0"/>
              <a:chExt cx="2948060" cy="771398"/>
            </a:xfrm>
          </p:grpSpPr>
          <p:sp>
            <p:nvSpPr>
              <p:cNvPr id="402" name="Rectangle"/>
              <p:cNvSpPr/>
              <p:nvPr/>
            </p:nvSpPr>
            <p:spPr>
              <a:xfrm>
                <a:off x="0" y="0"/>
                <a:ext cx="2948061" cy="77139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spcBef>
                    <a:spcPts val="0"/>
                  </a:spcBef>
                  <a:defRPr sz="3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403" name="Equation"/>
                  <p:cNvSpPr txBox="1"/>
                  <p:nvPr/>
                </p:nvSpPr>
                <p:spPr>
                  <a:xfrm>
                    <a:off x="174281" y="241144"/>
                    <a:ext cx="2599498" cy="41958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defTabSz="914400" latinLnBrk="1">
                      <a:spcBef>
                        <a:spcPts val="0"/>
                      </a:spcBef>
                      <a:defRPr sz="1800">
                        <a:solidFill>
                          <a:srgbClr val="000000"/>
                        </a:solidFill>
                      </a:defRPr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sz="3500">
                                  <a:solidFill>
                                    <a:srgbClr val="193F6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sz="3500" i="1">
                                  <a:solidFill>
                                    <a:srgbClr val="193F6E"/>
                                  </a:solidFill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a:rPr sz="3500" i="1">
                                  <a:solidFill>
                                    <a:srgbClr val="193F6E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sz="3500" i="1">
                                  <a:solidFill>
                                    <a:srgbClr val="193F6E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sub>
                          </m:sSub>
                          <m:r>
                            <a:rPr sz="3500" i="1">
                              <a:solidFill>
                                <a:srgbClr val="193F6E"/>
                              </a:solidFill>
                              <a:latin typeface="Cambria Math" panose="02040503050406030204" pitchFamily="18" charset="0"/>
                            </a:rPr>
                            <m:t>∼600</m:t>
                          </m:r>
                          <m:r>
                            <m:rPr>
                              <m:sty m:val="p"/>
                            </m:rPr>
                            <a:rPr sz="3500" i="1">
                              <a:solidFill>
                                <a:srgbClr val="193F6E"/>
                              </a:solidFill>
                              <a:latin typeface="Cambria Math" panose="02040503050406030204" pitchFamily="18" charset="0"/>
                            </a:rPr>
                            <m:t>kpc</m:t>
                          </m:r>
                        </m:oMath>
                      </m:oMathPara>
                    </a14:m>
                    <a:endParaRPr sz="3500">
                      <a:solidFill>
                        <a:srgbClr val="193F6E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403" name="Equation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4281" y="241144"/>
                    <a:ext cx="2599498" cy="419583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5340" r="-11165" b="-72727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407" name="Preliminary Results"/>
          <p:cNvSpPr txBox="1"/>
          <p:nvPr/>
        </p:nvSpPr>
        <p:spPr>
          <a:xfrm>
            <a:off x="512826" y="209284"/>
            <a:ext cx="3367279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6F144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Preliminary Results</a:t>
            </a:r>
          </a:p>
        </p:txBody>
      </p:sp>
      <p:sp>
        <p:nvSpPr>
          <p:cNvPr id="408" name="Hydrangea Simulations"/>
          <p:cNvSpPr txBox="1"/>
          <p:nvPr/>
        </p:nvSpPr>
        <p:spPr>
          <a:xfrm>
            <a:off x="13388433" y="3126503"/>
            <a:ext cx="4578245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0"/>
              </a:spcBef>
              <a:defRPr sz="3733">
                <a:solidFill>
                  <a:srgbClr val="193F6E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Hydrangea Simulations</a:t>
            </a:r>
            <a:endParaRPr sz="1200"/>
          </a:p>
        </p:txBody>
      </p:sp>
      <p:sp>
        <p:nvSpPr>
          <p:cNvPr id="409" name="Stacking of clusters allow us to see further"/>
          <p:cNvSpPr txBox="1"/>
          <p:nvPr/>
        </p:nvSpPr>
        <p:spPr>
          <a:xfrm>
            <a:off x="518545" y="936957"/>
            <a:ext cx="10962514" cy="771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>
                <a:solidFill>
                  <a:srgbClr val="6F144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Stacking of clusters allow us to see further</a:t>
            </a:r>
          </a:p>
        </p:txBody>
      </p:sp>
      <p:sp>
        <p:nvSpPr>
          <p:cNvPr id="410" name="Adela Fernandez | in prep."/>
          <p:cNvSpPr txBox="1"/>
          <p:nvPr/>
        </p:nvSpPr>
        <p:spPr>
          <a:xfrm>
            <a:off x="17113721" y="2258687"/>
            <a:ext cx="5654973" cy="846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0"/>
              </a:spcBef>
              <a:defRPr sz="3733">
                <a:solidFill>
                  <a:srgbClr val="193F6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Adela Fernandez | in prep.</a:t>
            </a:r>
            <a:endParaRPr sz="1200"/>
          </a:p>
        </p:txBody>
      </p:sp>
      <p:sp>
        <p:nvSpPr>
          <p:cNvPr id="2" name="Rectangle">
            <a:extLst>
              <a:ext uri="{FF2B5EF4-FFF2-40B4-BE49-F238E27FC236}">
                <a16:creationId xmlns:a16="http://schemas.microsoft.com/office/drawing/2014/main" id="{AB3DC6FB-D9B4-5337-850E-6CE6B59B06A3}"/>
              </a:ext>
            </a:extLst>
          </p:cNvPr>
          <p:cNvSpPr/>
          <p:nvPr/>
        </p:nvSpPr>
        <p:spPr>
          <a:xfrm>
            <a:off x="1" y="13178415"/>
            <a:ext cx="24384000" cy="537585"/>
          </a:xfrm>
          <a:prstGeom prst="rect">
            <a:avLst/>
          </a:prstGeom>
          <a:solidFill>
            <a:schemeClr val="bg1">
              <a:lumMod val="85000"/>
              <a:alpha val="58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FFFFFF"/>
                </a:solidFill>
              </a:defRPr>
            </a:pPr>
            <a:endParaRPr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utku Kolcu — tutku.kolcu@nottingham.ac.uk">
            <a:extLst>
              <a:ext uri="{FF2B5EF4-FFF2-40B4-BE49-F238E27FC236}">
                <a16:creationId xmlns:a16="http://schemas.microsoft.com/office/drawing/2014/main" id="{BB186E69-21FE-C28B-D567-C0E6849A743A}"/>
              </a:ext>
            </a:extLst>
          </p:cNvPr>
          <p:cNvSpPr txBox="1"/>
          <p:nvPr/>
        </p:nvSpPr>
        <p:spPr>
          <a:xfrm>
            <a:off x="196215" y="13137667"/>
            <a:ext cx="7111861" cy="555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700">
                <a:solidFill>
                  <a:srgbClr val="000000"/>
                </a:solidFill>
              </a:defRPr>
            </a:pPr>
            <a:r>
              <a:t>Tutku Kolcu — </a:t>
            </a:r>
            <a:r>
              <a:rPr u="sng">
                <a:hlinkClick r:id="rId9"/>
              </a:rPr>
              <a:t>tutku.kolcu@nottingham.ac.uk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B2B7E4C7-8A4A-11BA-E0DA-748B962CF8C0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68303" y="13200723"/>
            <a:ext cx="255017" cy="4292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10</a:t>
            </a:fld>
            <a:endParaRPr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Euclid_consortium_logo.png" descr="Euclid_consortium_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18765" y="178680"/>
            <a:ext cx="2544745" cy="1454141"/>
          </a:xfrm>
          <a:prstGeom prst="rect">
            <a:avLst/>
          </a:prstGeom>
          <a:ln w="12700">
            <a:miter lim="400000"/>
          </a:ln>
        </p:spPr>
      </p:pic>
      <p:sp>
        <p:nvSpPr>
          <p:cNvPr id="417" name="Simulations and observations do not match for BCG"/>
          <p:cNvSpPr txBox="1"/>
          <p:nvPr/>
        </p:nvSpPr>
        <p:spPr>
          <a:xfrm>
            <a:off x="512826" y="1803849"/>
            <a:ext cx="13462826" cy="771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>
                <a:solidFill>
                  <a:srgbClr val="6F144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Simulations and observations do not match for BCG</a:t>
            </a:r>
          </a:p>
        </p:txBody>
      </p:sp>
      <p:grpSp>
        <p:nvGrpSpPr>
          <p:cNvPr id="420" name="Group"/>
          <p:cNvGrpSpPr/>
          <p:nvPr/>
        </p:nvGrpSpPr>
        <p:grpSpPr>
          <a:xfrm>
            <a:off x="12183964" y="3284786"/>
            <a:ext cx="11044667" cy="8241664"/>
            <a:chOff x="0" y="0"/>
            <a:chExt cx="11044665" cy="8241663"/>
          </a:xfrm>
        </p:grpSpPr>
        <p:pic>
          <p:nvPicPr>
            <p:cNvPr id="418" name="pasted-movie.png" descr="pasted-movie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1044666" cy="82416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19" name="Rectangle"/>
            <p:cNvSpPr/>
            <p:nvPr/>
          </p:nvSpPr>
          <p:spPr>
            <a:xfrm>
              <a:off x="1473438" y="297827"/>
              <a:ext cx="9225282" cy="6746049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421" name="Horizon-AGN predicts slightly more elliptical ICL than Hydrangea…"/>
          <p:cNvSpPr txBox="1"/>
          <p:nvPr/>
        </p:nvSpPr>
        <p:spPr>
          <a:xfrm>
            <a:off x="1155368" y="3921735"/>
            <a:ext cx="9850260" cy="5218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81000" indent="-381000" defTabSz="457200">
              <a:lnSpc>
                <a:spcPts val="5500"/>
              </a:lnSpc>
              <a:spcBef>
                <a:spcPts val="1000"/>
              </a:spcBef>
              <a:buSzPct val="60000"/>
              <a:buChar char="✦"/>
              <a:defRPr sz="3500">
                <a:solidFill>
                  <a:srgbClr val="193F6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Horizon-AGN predicts slightly more elliptical ICL than Hydrangea</a:t>
            </a:r>
            <a:r>
              <a:rPr lang="en-GB" dirty="0"/>
              <a:t> and observations so far</a:t>
            </a:r>
            <a:br>
              <a:rPr dirty="0"/>
            </a:br>
            <a:endParaRPr dirty="0"/>
          </a:p>
          <a:p>
            <a:pPr marL="381000" indent="-381000" defTabSz="457200">
              <a:lnSpc>
                <a:spcPts val="5500"/>
              </a:lnSpc>
              <a:spcBef>
                <a:spcPts val="1000"/>
              </a:spcBef>
              <a:buSzPct val="60000"/>
              <a:buChar char="✦"/>
              <a:defRPr sz="3500">
                <a:solidFill>
                  <a:srgbClr val="193F6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Predict highly elliptical BCG in cluster core due to overcooling problem</a:t>
            </a:r>
            <a:br>
              <a:rPr dirty="0"/>
            </a:br>
            <a:endParaRPr dirty="0"/>
          </a:p>
          <a:p>
            <a:pPr marL="381000" indent="-381000" defTabSz="457200">
              <a:lnSpc>
                <a:spcPts val="5500"/>
              </a:lnSpc>
              <a:spcBef>
                <a:spcPts val="1000"/>
              </a:spcBef>
              <a:buSzPct val="60000"/>
              <a:buChar char="✦"/>
              <a:defRPr sz="3500">
                <a:solidFill>
                  <a:srgbClr val="193F6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Massive disks forms in BCGs via cooling flows</a:t>
            </a:r>
          </a:p>
        </p:txBody>
      </p:sp>
      <p:sp>
        <p:nvSpPr>
          <p:cNvPr id="422" name="Adela Fernandez | in prep."/>
          <p:cNvSpPr txBox="1"/>
          <p:nvPr/>
        </p:nvSpPr>
        <p:spPr>
          <a:xfrm>
            <a:off x="17297404" y="2745924"/>
            <a:ext cx="5654974" cy="846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0"/>
              </a:spcBef>
              <a:defRPr sz="3733">
                <a:solidFill>
                  <a:srgbClr val="193F6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Adela Fernandez | in prep.</a:t>
            </a:r>
            <a:endParaRPr sz="1200"/>
          </a:p>
        </p:txBody>
      </p:sp>
      <p:sp>
        <p:nvSpPr>
          <p:cNvPr id="424" name="Preliminary Results"/>
          <p:cNvSpPr txBox="1"/>
          <p:nvPr/>
        </p:nvSpPr>
        <p:spPr>
          <a:xfrm>
            <a:off x="512826" y="209284"/>
            <a:ext cx="3367279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6F144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Preliminary Results</a:t>
            </a:r>
          </a:p>
        </p:txBody>
      </p:sp>
      <p:sp>
        <p:nvSpPr>
          <p:cNvPr id="2" name="Rectangle">
            <a:extLst>
              <a:ext uri="{FF2B5EF4-FFF2-40B4-BE49-F238E27FC236}">
                <a16:creationId xmlns:a16="http://schemas.microsoft.com/office/drawing/2014/main" id="{E288104D-128A-1D0F-A161-128D3A55E765}"/>
              </a:ext>
            </a:extLst>
          </p:cNvPr>
          <p:cNvSpPr/>
          <p:nvPr/>
        </p:nvSpPr>
        <p:spPr>
          <a:xfrm>
            <a:off x="1" y="13178415"/>
            <a:ext cx="24384000" cy="537585"/>
          </a:xfrm>
          <a:prstGeom prst="rect">
            <a:avLst/>
          </a:prstGeom>
          <a:solidFill>
            <a:schemeClr val="bg1">
              <a:lumMod val="85000"/>
              <a:alpha val="58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FFFFFF"/>
                </a:solidFill>
              </a:defRPr>
            </a:pPr>
            <a:endParaRPr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utku Kolcu — tutku.kolcu@nottingham.ac.uk">
            <a:extLst>
              <a:ext uri="{FF2B5EF4-FFF2-40B4-BE49-F238E27FC236}">
                <a16:creationId xmlns:a16="http://schemas.microsoft.com/office/drawing/2014/main" id="{1A20F3F6-7E75-822B-8942-2318EC2789FA}"/>
              </a:ext>
            </a:extLst>
          </p:cNvPr>
          <p:cNvSpPr txBox="1"/>
          <p:nvPr/>
        </p:nvSpPr>
        <p:spPr>
          <a:xfrm>
            <a:off x="196215" y="13137667"/>
            <a:ext cx="7111861" cy="555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700">
                <a:solidFill>
                  <a:srgbClr val="000000"/>
                </a:solidFill>
              </a:defRPr>
            </a:pPr>
            <a:r>
              <a:t>Tutku Kolcu — </a:t>
            </a:r>
            <a:r>
              <a:rPr u="sng">
                <a:hlinkClick r:id="rId5"/>
              </a:rPr>
              <a:t>tutku.kolcu@nottingham.ac.uk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C08561F7-A9CA-11E7-7067-54CA746CC87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68303" y="13200723"/>
            <a:ext cx="255017" cy="4292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11</a:t>
            </a:fld>
            <a:endParaRPr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Credits: ESA/Euclid/Euclid Consortium/NASA, image processing by J.-C. Cuillandre (CEA Paris-Saclay), G. Anselmi."/>
          <p:cNvSpPr txBox="1"/>
          <p:nvPr/>
        </p:nvSpPr>
        <p:spPr>
          <a:xfrm>
            <a:off x="17511165" y="12960696"/>
            <a:ext cx="7111085" cy="7038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spcBef>
                <a:spcPts val="0"/>
              </a:spcBef>
              <a:defRPr sz="20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Credits: ESA/Euclid/Euclid Consortium/NASA, image processing by J.-C. Cuillandre (CEA Paris-Saclay), G. Anselmi.</a:t>
            </a:r>
          </a:p>
        </p:txBody>
      </p:sp>
      <p:pic>
        <p:nvPicPr>
          <p:cNvPr id="429" name="pasted-movie.png" descr="pasted-movie.png"/>
          <p:cNvPicPr>
            <a:picLocks noChangeAspect="1"/>
          </p:cNvPicPr>
          <p:nvPr/>
        </p:nvPicPr>
        <p:blipFill>
          <a:blip r:embed="rId3">
            <a:alphaModFix amt="37739"/>
          </a:blip>
          <a:srcRect t="7972" b="7972"/>
          <a:stretch>
            <a:fillRect/>
          </a:stretch>
        </p:blipFill>
        <p:spPr>
          <a:xfrm rot="3861817">
            <a:off x="7830158" y="-4273014"/>
            <a:ext cx="21855114" cy="218428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95" extrusionOk="0">
                <a:moveTo>
                  <a:pt x="10800" y="0"/>
                </a:moveTo>
                <a:cubicBezTo>
                  <a:pt x="8036" y="0"/>
                  <a:pt x="5272" y="1005"/>
                  <a:pt x="3163" y="3016"/>
                </a:cubicBezTo>
                <a:cubicBezTo>
                  <a:pt x="1055" y="5027"/>
                  <a:pt x="0" y="7662"/>
                  <a:pt x="0" y="10298"/>
                </a:cubicBezTo>
                <a:cubicBezTo>
                  <a:pt x="0" y="12933"/>
                  <a:pt x="1055" y="15568"/>
                  <a:pt x="3163" y="17579"/>
                </a:cubicBezTo>
                <a:cubicBezTo>
                  <a:pt x="7381" y="21600"/>
                  <a:pt x="14219" y="21600"/>
                  <a:pt x="18437" y="17579"/>
                </a:cubicBezTo>
                <a:cubicBezTo>
                  <a:pt x="20546" y="15568"/>
                  <a:pt x="21600" y="12933"/>
                  <a:pt x="21600" y="10298"/>
                </a:cubicBezTo>
                <a:cubicBezTo>
                  <a:pt x="21600" y="7662"/>
                  <a:pt x="20546" y="5027"/>
                  <a:pt x="18437" y="3016"/>
                </a:cubicBezTo>
                <a:cubicBezTo>
                  <a:pt x="16328" y="1005"/>
                  <a:pt x="13564" y="0"/>
                  <a:pt x="10800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457200" dist="25400" dir="5619984" rotWithShape="0">
              <a:srgbClr val="000000">
                <a:alpha val="50000"/>
              </a:srgbClr>
            </a:outerShdw>
          </a:effectLst>
        </p:spPr>
      </p:pic>
      <p:sp>
        <p:nvSpPr>
          <p:cNvPr id="430" name="Rectangle"/>
          <p:cNvSpPr/>
          <p:nvPr/>
        </p:nvSpPr>
        <p:spPr>
          <a:xfrm>
            <a:off x="-41633" y="25399"/>
            <a:ext cx="24467266" cy="13690601"/>
          </a:xfrm>
          <a:prstGeom prst="rect">
            <a:avLst/>
          </a:prstGeom>
          <a:gradFill>
            <a:gsLst>
              <a:gs pos="0">
                <a:srgbClr val="FFFFFF"/>
              </a:gs>
              <a:gs pos="22672">
                <a:srgbClr val="FFFBF6"/>
              </a:gs>
              <a:gs pos="41900">
                <a:srgbClr val="FFF7ED"/>
              </a:gs>
              <a:gs pos="55799">
                <a:srgbClr val="FFF7ED">
                  <a:alpha val="50000"/>
                </a:srgbClr>
              </a:gs>
              <a:gs pos="75625">
                <a:srgbClr val="FFF7ED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31" name="Group"/>
          <p:cNvSpPr/>
          <p:nvPr/>
        </p:nvSpPr>
        <p:spPr>
          <a:xfrm>
            <a:off x="704956" y="13326829"/>
            <a:ext cx="818209" cy="1255785"/>
          </a:xfrm>
          <a:prstGeom prst="line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000">
                <a:solidFill>
                  <a:srgbClr val="000000"/>
                </a:solidFill>
              </a:defRPr>
            </a:lvl1pPr>
          </a:lstStyle>
          <a:p>
            <a:r>
              <a:rPr dirty="0" err="1"/>
              <a:t>Tutku.Kolcu@nottingham.ac.uk</a:t>
            </a:r>
            <a:endParaRPr dirty="0"/>
          </a:p>
        </p:txBody>
      </p:sp>
      <p:sp>
        <p:nvSpPr>
          <p:cNvPr id="432" name="Measuring the shape and profile of ICL informs us about the nature of dark matter…"/>
          <p:cNvSpPr txBox="1"/>
          <p:nvPr/>
        </p:nvSpPr>
        <p:spPr>
          <a:xfrm>
            <a:off x="704956" y="1983891"/>
            <a:ext cx="12948463" cy="6816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08000" indent="-508000">
              <a:spcBef>
                <a:spcPts val="1000"/>
              </a:spcBef>
              <a:buSzPct val="60000"/>
              <a:buChar char="✦"/>
              <a:defRPr>
                <a:solidFill>
                  <a:srgbClr val="193F6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Measuring the shape and profile of ICL informs us about the nature of dark matter</a:t>
            </a:r>
            <a:br>
              <a:rPr dirty="0"/>
            </a:br>
            <a:endParaRPr dirty="0"/>
          </a:p>
          <a:p>
            <a:pPr marL="508000" indent="-508000" defTabSz="457200">
              <a:lnSpc>
                <a:spcPts val="6100"/>
              </a:lnSpc>
              <a:spcBef>
                <a:spcPts val="1000"/>
              </a:spcBef>
              <a:buSzPct val="60000"/>
              <a:buChar char="✦"/>
              <a:defRPr>
                <a:solidFill>
                  <a:srgbClr val="193F6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We can measure shape of ICL halo at R ~100-200 kpc in individual clusters, while stacking allows us to measure it much further </a:t>
            </a:r>
            <a:br>
              <a:rPr dirty="0"/>
            </a:br>
            <a:endParaRPr dirty="0"/>
          </a:p>
          <a:p>
            <a:pPr marL="508000" indent="-508000" defTabSz="457200">
              <a:lnSpc>
                <a:spcPts val="6100"/>
              </a:lnSpc>
              <a:spcBef>
                <a:spcPts val="1000"/>
              </a:spcBef>
              <a:buSzPct val="60000"/>
              <a:buChar char="✦"/>
              <a:defRPr>
                <a:solidFill>
                  <a:srgbClr val="193F6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Simulations and observations trace similar </a:t>
            </a:r>
            <a:r>
              <a:rPr lang="en-GB" dirty="0"/>
              <a:t>DM</a:t>
            </a:r>
            <a:r>
              <a:rPr dirty="0"/>
              <a:t> halo</a:t>
            </a:r>
            <a:r>
              <a:rPr lang="en-GB" dirty="0"/>
              <a:t> ellipticities at outer radii</a:t>
            </a:r>
            <a:endParaRPr dirty="0"/>
          </a:p>
        </p:txBody>
      </p:sp>
      <p:pic>
        <p:nvPicPr>
          <p:cNvPr id="433" name="pasted-movie.png" descr="pasted-movi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52001" y="627407"/>
            <a:ext cx="7411577" cy="640548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39" name="Group"/>
          <p:cNvGrpSpPr/>
          <p:nvPr/>
        </p:nvGrpSpPr>
        <p:grpSpPr>
          <a:xfrm>
            <a:off x="324079" y="9644695"/>
            <a:ext cx="13864760" cy="2950354"/>
            <a:chOff x="-89542" y="109782"/>
            <a:chExt cx="13864759" cy="2950353"/>
          </a:xfrm>
        </p:grpSpPr>
        <p:pic>
          <p:nvPicPr>
            <p:cNvPr id="434" name="pasted-movie.png" descr="pasted-movie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5979843">
              <a:off x="-89542" y="109782"/>
              <a:ext cx="684272" cy="6842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438" name="Group"/>
            <p:cNvGrpSpPr/>
            <p:nvPr/>
          </p:nvGrpSpPr>
          <p:grpSpPr>
            <a:xfrm>
              <a:off x="143804" y="255011"/>
              <a:ext cx="13631413" cy="2805124"/>
              <a:chOff x="-133350" y="-133350"/>
              <a:chExt cx="13631412" cy="2805123"/>
            </a:xfrm>
          </p:grpSpPr>
          <p:pic>
            <p:nvPicPr>
              <p:cNvPr id="435" name="Rounded Rectangle Rounded rectangle" descr="Rounded Rectangle Rounded rectangle"/>
              <p:cNvPicPr>
                <a:picLocks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33350" y="-133350"/>
                <a:ext cx="13631412" cy="2805123"/>
              </a:xfrm>
              <a:prstGeom prst="rect">
                <a:avLst/>
              </a:prstGeom>
              <a:effectLst/>
            </p:spPr>
          </p:pic>
          <p:sp>
            <p:nvSpPr>
              <p:cNvPr id="437" name="We will process and analyse ~12,000 clusters in the next few months as a part of Euclid DR1. We can then study the evolution of ICL shape with redshift, mass and magnitude gap."/>
              <p:cNvSpPr txBox="1"/>
              <p:nvPr/>
            </p:nvSpPr>
            <p:spPr>
              <a:xfrm>
                <a:off x="-25087" y="-128740"/>
                <a:ext cx="13523149" cy="279590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457200">
                  <a:lnSpc>
                    <a:spcPts val="6100"/>
                  </a:lnSpc>
                  <a:spcBef>
                    <a:spcPts val="1000"/>
                  </a:spcBef>
                  <a:buClr>
                    <a:srgbClr val="193F6E"/>
                  </a:buClr>
                  <a:defRPr>
                    <a:solidFill>
                      <a:srgbClr val="193F6E"/>
                    </a:solidFill>
                    <a:latin typeface="Times Roman"/>
                    <a:ea typeface="Times Roman"/>
                    <a:cs typeface="Times Roman"/>
                    <a:sym typeface="Times Roman"/>
                  </a:defRPr>
                </a:lvl1pPr>
              </a:lstStyle>
              <a:p>
                <a:r>
                  <a:rPr dirty="0"/>
                  <a:t>We will process and analyze ~12,000 clusters in the next few months as a part of Euclid DR1. We can then study the </a:t>
                </a:r>
                <a:r>
                  <a:rPr b="1" dirty="0"/>
                  <a:t>evolution</a:t>
                </a:r>
                <a:r>
                  <a:rPr dirty="0"/>
                  <a:t> </a:t>
                </a:r>
                <a:r>
                  <a:rPr b="1" dirty="0"/>
                  <a:t>of ICL shape</a:t>
                </a:r>
                <a:r>
                  <a:rPr lang="en-GB" b="1" dirty="0"/>
                  <a:t>s</a:t>
                </a:r>
                <a:r>
                  <a:rPr b="1" dirty="0"/>
                  <a:t> </a:t>
                </a:r>
                <a:r>
                  <a:rPr dirty="0"/>
                  <a:t>with redshift, mass and magnitude gap.</a:t>
                </a:r>
              </a:p>
            </p:txBody>
          </p:sp>
        </p:grpSp>
      </p:grpSp>
      <p:sp>
        <p:nvSpPr>
          <p:cNvPr id="440" name="Take home messages…"/>
          <p:cNvSpPr txBox="1"/>
          <p:nvPr/>
        </p:nvSpPr>
        <p:spPr>
          <a:xfrm>
            <a:off x="607081" y="389171"/>
            <a:ext cx="6212206" cy="771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>
                <a:solidFill>
                  <a:srgbClr val="6F144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Take home messages…</a:t>
            </a:r>
          </a:p>
        </p:txBody>
      </p:sp>
      <p:pic>
        <p:nvPicPr>
          <p:cNvPr id="441" name="Euclid_consortium_logo.png" descr="Euclid_consortium_logo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45744" y="39723"/>
            <a:ext cx="2175564" cy="124318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47" name="Group"/>
          <p:cNvGrpSpPr/>
          <p:nvPr/>
        </p:nvGrpSpPr>
        <p:grpSpPr>
          <a:xfrm>
            <a:off x="14541217" y="7145203"/>
            <a:ext cx="8433146" cy="6294430"/>
            <a:chOff x="0" y="0"/>
            <a:chExt cx="8433144" cy="6294429"/>
          </a:xfrm>
        </p:grpSpPr>
        <p:grpSp>
          <p:nvGrpSpPr>
            <p:cNvPr id="445" name="Group"/>
            <p:cNvGrpSpPr/>
            <p:nvPr/>
          </p:nvGrpSpPr>
          <p:grpSpPr>
            <a:xfrm>
              <a:off x="0" y="0"/>
              <a:ext cx="8433145" cy="6294430"/>
              <a:chOff x="0" y="0"/>
              <a:chExt cx="8433144" cy="6294429"/>
            </a:xfrm>
          </p:grpSpPr>
          <p:pic>
            <p:nvPicPr>
              <p:cNvPr id="442" name="pasted-movie.png" descr="pasted-movie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68198" y="253371"/>
                <a:ext cx="6696749" cy="578768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43" name="pasted-movie.png" descr="pasted-movie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0"/>
                <a:ext cx="8433145" cy="62944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44" name="Rectangle"/>
              <p:cNvSpPr/>
              <p:nvPr/>
            </p:nvSpPr>
            <p:spPr>
              <a:xfrm>
                <a:off x="1038804" y="216471"/>
                <a:ext cx="7315726" cy="5225381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spcBef>
                    <a:spcPts val="0"/>
                  </a:spcBef>
                  <a:defRPr sz="3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446" name="Hydrangea Simulations"/>
            <p:cNvSpPr txBox="1"/>
            <p:nvPr/>
          </p:nvSpPr>
          <p:spPr>
            <a:xfrm>
              <a:off x="1107816" y="193719"/>
              <a:ext cx="3860819" cy="1041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457200">
                <a:spcBef>
                  <a:spcPts val="0"/>
                </a:spcBef>
                <a:defRPr sz="3133">
                  <a:solidFill>
                    <a:srgbClr val="193F6E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r>
                <a:t>Hydrangea Simulations</a:t>
              </a:r>
            </a:p>
          </p:txBody>
        </p:sp>
      </p:grpSp>
      <p:sp>
        <p:nvSpPr>
          <p:cNvPr id="448" name="~40 clusters stacked"/>
          <p:cNvSpPr txBox="1"/>
          <p:nvPr/>
        </p:nvSpPr>
        <p:spPr>
          <a:xfrm>
            <a:off x="15096232" y="682652"/>
            <a:ext cx="3651886" cy="605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t>~40 clusters stacked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Credits: ESA/Euclid/Euclid Consortium/NASA, image processing by J.-C. Cuillandre (CEA Paris-Saclay), G. Anselmi."/>
          <p:cNvSpPr txBox="1"/>
          <p:nvPr/>
        </p:nvSpPr>
        <p:spPr>
          <a:xfrm>
            <a:off x="17511165" y="12960696"/>
            <a:ext cx="7111085" cy="7038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spcBef>
                <a:spcPts val="0"/>
              </a:spcBef>
              <a:defRPr sz="20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Credits: ESA/Euclid/Euclid Consortium/NASA, image processing by J.-C. Cuillandre (CEA Paris-Saclay), G. Anselmi.</a:t>
            </a:r>
          </a:p>
        </p:txBody>
      </p:sp>
      <p:pic>
        <p:nvPicPr>
          <p:cNvPr id="453" name="pasted-movie.png" descr="pasted-movie.png"/>
          <p:cNvPicPr>
            <a:picLocks noChangeAspect="1"/>
          </p:cNvPicPr>
          <p:nvPr/>
        </p:nvPicPr>
        <p:blipFill>
          <a:blip r:embed="rId3"/>
          <a:srcRect t="7972" b="7972"/>
          <a:stretch>
            <a:fillRect/>
          </a:stretch>
        </p:blipFill>
        <p:spPr>
          <a:xfrm rot="3861817">
            <a:off x="7830158" y="-4273014"/>
            <a:ext cx="21855114" cy="218428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95" extrusionOk="0">
                <a:moveTo>
                  <a:pt x="10800" y="0"/>
                </a:moveTo>
                <a:cubicBezTo>
                  <a:pt x="8036" y="0"/>
                  <a:pt x="5272" y="1005"/>
                  <a:pt x="3163" y="3016"/>
                </a:cubicBezTo>
                <a:cubicBezTo>
                  <a:pt x="1055" y="5027"/>
                  <a:pt x="0" y="7662"/>
                  <a:pt x="0" y="10298"/>
                </a:cubicBezTo>
                <a:cubicBezTo>
                  <a:pt x="0" y="12933"/>
                  <a:pt x="1055" y="15568"/>
                  <a:pt x="3163" y="17579"/>
                </a:cubicBezTo>
                <a:cubicBezTo>
                  <a:pt x="7381" y="21600"/>
                  <a:pt x="14219" y="21600"/>
                  <a:pt x="18437" y="17579"/>
                </a:cubicBezTo>
                <a:cubicBezTo>
                  <a:pt x="20546" y="15568"/>
                  <a:pt x="21600" y="12933"/>
                  <a:pt x="21600" y="10298"/>
                </a:cubicBezTo>
                <a:cubicBezTo>
                  <a:pt x="21600" y="7662"/>
                  <a:pt x="20546" y="5027"/>
                  <a:pt x="18437" y="3016"/>
                </a:cubicBezTo>
                <a:cubicBezTo>
                  <a:pt x="16328" y="1005"/>
                  <a:pt x="13564" y="0"/>
                  <a:pt x="10800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457200" dist="25400" dir="5619984" rotWithShape="0">
              <a:srgbClr val="000000">
                <a:alpha val="50000"/>
              </a:srgbClr>
            </a:outerShdw>
          </a:effectLst>
        </p:spPr>
      </p:pic>
      <p:sp>
        <p:nvSpPr>
          <p:cNvPr id="454" name="Rectangle"/>
          <p:cNvSpPr/>
          <p:nvPr/>
        </p:nvSpPr>
        <p:spPr>
          <a:xfrm>
            <a:off x="-41633" y="25400"/>
            <a:ext cx="24467266" cy="14094582"/>
          </a:xfrm>
          <a:prstGeom prst="rect">
            <a:avLst/>
          </a:prstGeom>
          <a:gradFill>
            <a:gsLst>
              <a:gs pos="0">
                <a:srgbClr val="FFFFFF"/>
              </a:gs>
              <a:gs pos="22672">
                <a:srgbClr val="FFFBF6"/>
              </a:gs>
              <a:gs pos="41900">
                <a:srgbClr val="FFF7ED"/>
              </a:gs>
              <a:gs pos="55799">
                <a:srgbClr val="FFF7ED">
                  <a:alpha val="50000"/>
                </a:srgbClr>
              </a:gs>
              <a:gs pos="75625">
                <a:srgbClr val="FFF7ED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grpSp>
        <p:nvGrpSpPr>
          <p:cNvPr id="463" name="Group"/>
          <p:cNvGrpSpPr/>
          <p:nvPr/>
        </p:nvGrpSpPr>
        <p:grpSpPr>
          <a:xfrm>
            <a:off x="-6251251" y="129578"/>
            <a:ext cx="26207509" cy="14336881"/>
            <a:chOff x="0" y="0"/>
            <a:chExt cx="26207507" cy="14336879"/>
          </a:xfrm>
        </p:grpSpPr>
        <p:sp>
          <p:nvSpPr>
            <p:cNvPr id="455" name="A first look at the shapes of ICL in Euclid Q1"/>
            <p:cNvSpPr txBox="1"/>
            <p:nvPr/>
          </p:nvSpPr>
          <p:spPr>
            <a:xfrm>
              <a:off x="5430538" y="4167187"/>
              <a:ext cx="18101739" cy="10518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825500" dir="5400000" rotWithShape="0">
                <a:srgbClr val="73FDFF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sz="60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A first look at the shapes of ICL in Euclid Q1</a:t>
              </a:r>
            </a:p>
          </p:txBody>
        </p:sp>
        <p:sp>
          <p:nvSpPr>
            <p:cNvPr id="456" name="Dr Tutku Kolcu"/>
            <p:cNvSpPr txBox="1"/>
            <p:nvPr/>
          </p:nvSpPr>
          <p:spPr>
            <a:xfrm>
              <a:off x="4902537" y="5437813"/>
              <a:ext cx="7559041" cy="9247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279400" dir="5400000" rotWithShape="0">
                <a:srgbClr val="D6D6D6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Dr Tutku Kolcu</a:t>
              </a:r>
            </a:p>
          </p:txBody>
        </p:sp>
        <p:sp>
          <p:nvSpPr>
            <p:cNvPr id="457" name="In collaboration with: Steven Bamford, Hua Gao, Jesse Golden-Marx and Nina Hatch"/>
            <p:cNvSpPr txBox="1"/>
            <p:nvPr/>
          </p:nvSpPr>
          <p:spPr>
            <a:xfrm>
              <a:off x="4519758" y="7737464"/>
              <a:ext cx="21687750" cy="6574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sz="35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In collaboration with: Steven Bamford, Hua Gao, Jesse Golden-Marx and Nina Hatch</a:t>
              </a:r>
            </a:p>
          </p:txBody>
        </p:sp>
        <p:sp>
          <p:nvSpPr>
            <p:cNvPr id="458" name="National Astronomy Meeting | 09.07.25"/>
            <p:cNvSpPr txBox="1"/>
            <p:nvPr/>
          </p:nvSpPr>
          <p:spPr>
            <a:xfrm>
              <a:off x="0" y="3291006"/>
              <a:ext cx="21687751" cy="6574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sz="35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National Astronomy Meeting | 09.07.25</a:t>
              </a:r>
            </a:p>
          </p:txBody>
        </p:sp>
        <p:grpSp>
          <p:nvGrpSpPr>
            <p:cNvPr id="461" name="Group"/>
            <p:cNvGrpSpPr/>
            <p:nvPr/>
          </p:nvGrpSpPr>
          <p:grpSpPr>
            <a:xfrm>
              <a:off x="6631260" y="0"/>
              <a:ext cx="7459404" cy="1648764"/>
              <a:chOff x="0" y="0"/>
              <a:chExt cx="7459402" cy="1648763"/>
            </a:xfrm>
          </p:grpSpPr>
          <p:pic>
            <p:nvPicPr>
              <p:cNvPr id="459" name="fe44410b5cbc91a0ab70934335755be7.png" descr="fe44410b5cbc91a0ab70934335755be7.png"/>
              <p:cNvPicPr>
                <a:picLocks noChangeAspect="1"/>
              </p:cNvPicPr>
              <p:nvPr/>
            </p:nvPicPr>
            <p:blipFill>
              <a:blip r:embed="rId4">
                <a:alphaModFix amt="90157"/>
              </a:blip>
              <a:srcRect t="29742" b="36957"/>
              <a:stretch>
                <a:fillRect/>
              </a:stretch>
            </p:blipFill>
            <p:spPr>
              <a:xfrm>
                <a:off x="0" y="87312"/>
                <a:ext cx="4578626" cy="152467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60" name="Euclid_consortium_logo.png" descr="Euclid_consortium_logo.png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4574066" y="0"/>
                <a:ext cx="2885337" cy="16487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62" name="Tutku.Kolcu@nottingham.ac.uk"/>
            <p:cNvSpPr/>
            <p:nvPr/>
          </p:nvSpPr>
          <p:spPr>
            <a:xfrm>
              <a:off x="6910814" y="1306687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000">
                  <a:solidFill>
                    <a:srgbClr val="000000"/>
                  </a:solidFill>
                </a:defRPr>
              </a:lvl1pPr>
            </a:lstStyle>
            <a:p>
              <a:r>
                <a:t>Tutku.Kolcu@nottingham.ac.uk</a:t>
              </a:r>
            </a:p>
          </p:txBody>
        </p:sp>
      </p:grpSp>
      <p:sp>
        <p:nvSpPr>
          <p:cNvPr id="464" name="Credits: ESA/Euclid/Euclid Consortium/NASA, image processing by J.-C. Cuillandre (CEA Paris-Saclay), G. Anselmi."/>
          <p:cNvSpPr txBox="1"/>
          <p:nvPr/>
        </p:nvSpPr>
        <p:spPr>
          <a:xfrm>
            <a:off x="17511165" y="12793362"/>
            <a:ext cx="7111085" cy="7038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spcBef>
                <a:spcPts val="0"/>
              </a:spcBef>
              <a:defRPr sz="20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Credits: ESA/Euclid/Euclid Consortium/NASA, image processing by J.-C. Cuillandre (CEA Paris-Saclay), G. Anselmi.</a:t>
            </a:r>
          </a:p>
        </p:txBody>
      </p:sp>
      <p:sp>
        <p:nvSpPr>
          <p:cNvPr id="4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578057" y="12458699"/>
            <a:ext cx="369063" cy="4292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13</a:t>
            </a:fld>
            <a:endParaRPr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Why to study the shape of intracluster light (ICL)?"/>
          <p:cNvSpPr txBox="1"/>
          <p:nvPr/>
        </p:nvSpPr>
        <p:spPr>
          <a:xfrm>
            <a:off x="373076" y="512050"/>
            <a:ext cx="12629537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4500">
                <a:solidFill>
                  <a:srgbClr val="6F144D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Why to study the shape of intracluster light (ICL)?</a:t>
            </a:r>
          </a:p>
        </p:txBody>
      </p:sp>
      <p:sp>
        <p:nvSpPr>
          <p:cNvPr id="212" name="Rectangle"/>
          <p:cNvSpPr/>
          <p:nvPr/>
        </p:nvSpPr>
        <p:spPr>
          <a:xfrm>
            <a:off x="1" y="13178415"/>
            <a:ext cx="24384000" cy="537585"/>
          </a:xfrm>
          <a:prstGeom prst="rect">
            <a:avLst/>
          </a:prstGeom>
          <a:solidFill>
            <a:schemeClr val="bg1">
              <a:lumMod val="85000"/>
              <a:alpha val="58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FFFFFF"/>
                </a:solidFill>
              </a:defRPr>
            </a:pPr>
            <a:endParaRPr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13" name="Tutku Kolcu — tutku.kolcu@nottingham.ac.uk"/>
          <p:cNvSpPr txBox="1"/>
          <p:nvPr/>
        </p:nvSpPr>
        <p:spPr>
          <a:xfrm>
            <a:off x="196215" y="13137667"/>
            <a:ext cx="7111861" cy="555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700">
                <a:solidFill>
                  <a:srgbClr val="000000"/>
                </a:solidFill>
              </a:defRPr>
            </a:pPr>
            <a:r>
              <a:t>Tutku Kolcu — </a:t>
            </a:r>
            <a:r>
              <a:rPr u="sng">
                <a:hlinkClick r:id="rId3"/>
              </a:rPr>
              <a:t>tutku.kolcu@nottingham.ac.uk</a:t>
            </a:r>
          </a:p>
        </p:txBody>
      </p:sp>
      <p:sp>
        <p:nvSpPr>
          <p:cNvPr id="214" name="Self-interacting DM produces cored profiles, whereas CDM produces cuspy halos.…"/>
          <p:cNvSpPr txBox="1"/>
          <p:nvPr/>
        </p:nvSpPr>
        <p:spPr>
          <a:xfrm>
            <a:off x="700896" y="1538405"/>
            <a:ext cx="19472650" cy="3238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spcBef>
                <a:spcPts val="0"/>
              </a:spcBef>
              <a:defRPr sz="3500">
                <a:solidFill>
                  <a:srgbClr val="193F6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Self-interacting DM produces cored profiles, whereas CDM produces cuspy halos.</a:t>
            </a:r>
          </a:p>
          <a:p>
            <a:pPr defTabSz="457200">
              <a:spcBef>
                <a:spcPts val="0"/>
              </a:spcBef>
              <a:defRPr sz="3500">
                <a:solidFill>
                  <a:srgbClr val="193F6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Measuring </a:t>
            </a:r>
            <a:r>
              <a:rPr b="1"/>
              <a:t>shape</a:t>
            </a:r>
            <a:r>
              <a:t> and </a:t>
            </a:r>
            <a:r>
              <a:rPr b="1"/>
              <a:t>profile</a:t>
            </a:r>
            <a:r>
              <a:t> of dark matter halos informs us about the nature of dark matter.</a:t>
            </a:r>
            <a:br/>
            <a:br/>
            <a:r>
              <a:t>ICL is considered to be a distinct component, bound to cluster halo, rather than central galaxies, </a:t>
            </a:r>
            <a:br/>
            <a:r>
              <a:t>thus can be used as a tracer of DM. Thus, studying ICL shapes sheds light on the nature of DM.</a:t>
            </a:r>
          </a:p>
        </p:txBody>
      </p:sp>
      <p:grpSp>
        <p:nvGrpSpPr>
          <p:cNvPr id="227" name="Group"/>
          <p:cNvGrpSpPr/>
          <p:nvPr/>
        </p:nvGrpSpPr>
        <p:grpSpPr>
          <a:xfrm>
            <a:off x="1281352" y="4813857"/>
            <a:ext cx="21821296" cy="8475081"/>
            <a:chOff x="0" y="0"/>
            <a:chExt cx="21821294" cy="8475080"/>
          </a:xfrm>
        </p:grpSpPr>
        <p:grpSp>
          <p:nvGrpSpPr>
            <p:cNvPr id="225" name="Group"/>
            <p:cNvGrpSpPr/>
            <p:nvPr/>
          </p:nvGrpSpPr>
          <p:grpSpPr>
            <a:xfrm>
              <a:off x="-1" y="0"/>
              <a:ext cx="21821296" cy="8475081"/>
              <a:chOff x="0" y="0"/>
              <a:chExt cx="21821294" cy="8475080"/>
            </a:xfrm>
          </p:grpSpPr>
          <p:grpSp>
            <p:nvGrpSpPr>
              <p:cNvPr id="217" name="Group"/>
              <p:cNvGrpSpPr/>
              <p:nvPr/>
            </p:nvGrpSpPr>
            <p:grpSpPr>
              <a:xfrm>
                <a:off x="14021780" y="0"/>
                <a:ext cx="7799515" cy="7485385"/>
                <a:chOff x="0" y="0"/>
                <a:chExt cx="7799513" cy="7485384"/>
              </a:xfrm>
            </p:grpSpPr>
            <p:pic>
              <p:nvPicPr>
                <p:cNvPr id="215" name="pasted-movie.png" descr="pasted-movie.png"/>
                <p:cNvPicPr>
                  <a:picLocks noChangeAspect="1"/>
                </p:cNvPicPr>
                <p:nvPr/>
              </p:nvPicPr>
              <p:blipFill>
                <a:blip r:embed="rId4"/>
                <a:srcRect l="14842"/>
                <a:stretch>
                  <a:fillRect/>
                </a:stretch>
              </p:blipFill>
              <p:spPr>
                <a:xfrm>
                  <a:off x="626035" y="0"/>
                  <a:ext cx="7173479" cy="748538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16" name="pasted-movie.png" descr="pasted-movie.png"/>
                <p:cNvPicPr>
                  <a:picLocks noChangeAspect="1"/>
                </p:cNvPicPr>
                <p:nvPr/>
              </p:nvPicPr>
              <p:blipFill>
                <a:blip r:embed="rId4"/>
                <a:srcRect l="812" t="16467" r="89154" b="22835"/>
                <a:stretch>
                  <a:fillRect/>
                </a:stretch>
              </p:blipFill>
              <p:spPr>
                <a:xfrm>
                  <a:off x="0" y="1856332"/>
                  <a:ext cx="624841" cy="335915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224" name="Group"/>
              <p:cNvGrpSpPr/>
              <p:nvPr/>
            </p:nvGrpSpPr>
            <p:grpSpPr>
              <a:xfrm>
                <a:off x="0" y="122908"/>
                <a:ext cx="16252751" cy="8352173"/>
                <a:chOff x="0" y="0"/>
                <a:chExt cx="16252750" cy="8352171"/>
              </a:xfrm>
            </p:grpSpPr>
            <p:pic>
              <p:nvPicPr>
                <p:cNvPr id="218" name="Image" descr="Image"/>
                <p:cNvPicPr>
                  <a:picLocks noChangeAspect="1"/>
                </p:cNvPicPr>
                <p:nvPr/>
              </p:nvPicPr>
              <p:blipFill>
                <a:blip r:embed="rId5"/>
                <a:srcRect r="55069"/>
                <a:stretch>
                  <a:fillRect/>
                </a:stretch>
              </p:blipFill>
              <p:spPr>
                <a:xfrm>
                  <a:off x="0" y="72920"/>
                  <a:ext cx="7029330" cy="682363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19" name="Image" descr="Image"/>
                <p:cNvPicPr>
                  <a:picLocks noChangeAspect="1"/>
                </p:cNvPicPr>
                <p:nvPr/>
              </p:nvPicPr>
              <p:blipFill>
                <a:blip r:embed="rId5"/>
                <a:srcRect l="56213"/>
                <a:stretch>
                  <a:fillRect/>
                </a:stretch>
              </p:blipFill>
              <p:spPr>
                <a:xfrm>
                  <a:off x="7073932" y="74474"/>
                  <a:ext cx="6850374" cy="682363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20" name="SIDM1"/>
                <p:cNvSpPr txBox="1"/>
                <p:nvPr/>
              </p:nvSpPr>
              <p:spPr>
                <a:xfrm>
                  <a:off x="7163972" y="0"/>
                  <a:ext cx="1864418" cy="66960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>
                      <a:solidFill>
                        <a:srgbClr val="FFFFFF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pPr>
                  <a:r>
                    <a:t>SIDM1</a:t>
                  </a:r>
                  <a:r>
                    <a:rPr sz="1200"/>
                    <a:t> </a:t>
                  </a:r>
                </a:p>
              </p:txBody>
            </p:sp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221" name="( )"/>
                    <p:cNvSpPr txBox="1"/>
                    <p:nvPr/>
                  </p:nvSpPr>
                  <p:spPr>
                    <a:xfrm>
                      <a:off x="9603887" y="6881631"/>
                      <a:ext cx="4318423" cy="648726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m="http://schemas.openxmlformats.org/officeDocument/2006/math" xmlns="" val="1"/>
                      </a:ext>
                    </a:extLst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defTabSz="457200">
                        <a:spcBef>
                          <a:spcPts val="0"/>
                        </a:spcBef>
                        <a:defRPr sz="3000">
                          <a:solidFill>
                            <a:srgbClr val="193F6E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(</a:t>
                      </a:r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sz="3350">
                                  <a:solidFill>
                                    <a:srgbClr val="193F6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sz="3350" i="1">
                                  <a:solidFill>
                                    <a:srgbClr val="193F6E"/>
                                  </a:solidFill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e>
                            <m:sub>
                              <m:r>
                                <a:rPr sz="3350" i="1">
                                  <a:solidFill>
                                    <a:srgbClr val="193F6E"/>
                                  </a:solidFill>
                                  <a:latin typeface="Cambria Math" panose="02040503050406030204" pitchFamily="18" charset="0"/>
                                </a:rPr>
                                <m:t>200</m:t>
                              </m:r>
                            </m:sub>
                          </m:sSub>
                          <m:r>
                            <a:rPr sz="3350" i="1">
                              <a:solidFill>
                                <a:srgbClr val="193F6E"/>
                              </a:solidFill>
                              <a:latin typeface="Cambria Math" panose="02040503050406030204" pitchFamily="18" charset="0"/>
                            </a:rPr>
                            <m:t>∼2×</m:t>
                          </m:r>
                          <m:sSup>
                            <m:sSupPr>
                              <m:ctrlPr>
                                <a:rPr sz="3350" i="1">
                                  <a:solidFill>
                                    <a:srgbClr val="193F6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3350" i="1">
                                  <a:solidFill>
                                    <a:srgbClr val="193F6E"/>
                                  </a:solidFill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sz="3350" i="1">
                                  <a:solidFill>
                                    <a:srgbClr val="193F6E"/>
                                  </a:solidFill>
                                  <a:latin typeface="Cambria Math" panose="02040503050406030204" pitchFamily="18" charset="0"/>
                                </a:rPr>
                                <m:t>15</m:t>
                              </m:r>
                            </m:sup>
                          </m:sSup>
                          <m:sSub>
                            <m:sSubPr>
                              <m:ctrlPr>
                                <a:rPr sz="3350" i="1">
                                  <a:solidFill>
                                    <a:srgbClr val="193F6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sz="3350" i="1">
                                  <a:solidFill>
                                    <a:srgbClr val="193F6E"/>
                                  </a:solidFill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e>
                            <m:sub>
                              <m:r>
                                <a:rPr sz="3350" i="1">
                                  <a:solidFill>
                                    <a:srgbClr val="193F6E"/>
                                  </a:solidFill>
                                  <a:latin typeface="Cambria Math" panose="02040503050406030204" pitchFamily="18" charset="0"/>
                                </a:rPr>
                                <m:t>⊙</m:t>
                              </m:r>
                            </m:sub>
                          </m:sSub>
                          <m:sSup>
                            <m:sSupPr>
                              <m:ctrlPr>
                                <a:rPr sz="3350" i="1">
                                  <a:solidFill>
                                    <a:srgbClr val="193F6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sz="3350" i="1">
                                  <a:solidFill>
                                    <a:srgbClr val="193F6E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sz="3350" i="1">
                                  <a:solidFill>
                                    <a:srgbClr val="193F6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oMath>
                      </a14:m>
                      <a:r>
                        <a:t>)</a:t>
                      </a:r>
                    </a:p>
                  </p:txBody>
                </p:sp>
              </mc:Choice>
              <mc:Fallback>
                <p:sp>
                  <p:nvSpPr>
                    <p:cNvPr id="221" name="( )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603887" y="6881631"/>
                      <a:ext cx="4318423" cy="648726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l="-4399" t="-42308" b="-57692"/>
                      </a:stretch>
                    </a:blipFill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</a:ext>
                    </a:extLst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222" name="The circle marks the viral radius of the halo ( )"/>
                    <p:cNvSpPr txBox="1"/>
                    <p:nvPr/>
                  </p:nvSpPr>
                  <p:spPr>
                    <a:xfrm>
                      <a:off x="8060" y="6484546"/>
                      <a:ext cx="6886330" cy="1867626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m="http://schemas.openxmlformats.org/officeDocument/2006/math" xmlns="" val="1"/>
                      </a:ext>
                    </a:extLst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 sz="2900">
                          <a:solidFill>
                            <a:srgbClr val="193F6E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The circle marks the viral radius of the halo (</a:t>
                      </a:r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sz="3500">
                                  <a:solidFill>
                                    <a:srgbClr val="193F6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sz="3500" i="1">
                                  <a:solidFill>
                                    <a:srgbClr val="193F6E"/>
                                  </a:solidFill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a:rPr sz="3500" i="1">
                                  <a:solidFill>
                                    <a:srgbClr val="193F6E"/>
                                  </a:solidFill>
                                  <a:latin typeface="Cambria Math" panose="02040503050406030204" pitchFamily="18" charset="0"/>
                                </a:rPr>
                                <m:t>200</m:t>
                              </m:r>
                            </m:sub>
                          </m:sSub>
                          <m:r>
                            <a:rPr sz="3500" i="1">
                              <a:solidFill>
                                <a:srgbClr val="193F6E"/>
                              </a:solidFill>
                              <a:latin typeface="Cambria Math" panose="02040503050406030204" pitchFamily="18" charset="0"/>
                            </a:rPr>
                            <m:t>∼2</m:t>
                          </m:r>
                          <m:r>
                            <m:rPr>
                              <m:sty m:val="p"/>
                            </m:rPr>
                            <a:rPr sz="3500" i="1">
                              <a:solidFill>
                                <a:srgbClr val="193F6E"/>
                              </a:solidFill>
                              <a:latin typeface="Cambria Math" panose="02040503050406030204" pitchFamily="18" charset="0"/>
                            </a:rPr>
                            <m:t>Mpc</m:t>
                          </m:r>
                          <m:sSup>
                            <m:sSupPr>
                              <m:ctrlPr>
                                <a:rPr sz="3500" i="1">
                                  <a:solidFill>
                                    <a:srgbClr val="193F6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sz="3500" i="1">
                                  <a:solidFill>
                                    <a:srgbClr val="193F6E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sz="3500" i="1">
                                  <a:solidFill>
                                    <a:srgbClr val="193F6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oMath>
                      </a14:m>
                      <a:r>
                        <a:t>)</a:t>
                      </a:r>
                    </a:p>
                  </p:txBody>
                </p:sp>
              </mc:Choice>
              <mc:Fallback>
                <p:sp>
                  <p:nvSpPr>
                    <p:cNvPr id="222" name="The circle marks the viral radius of the halo ( )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60" y="6484546"/>
                      <a:ext cx="6886330" cy="1867626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2578"/>
                      </a:stretch>
                    </a:blipFill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</a:ext>
                    </a:extLst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223" name="Brinckmann et al. 2018"/>
                <p:cNvSpPr txBox="1"/>
                <p:nvPr/>
              </p:nvSpPr>
              <p:spPr>
                <a:xfrm>
                  <a:off x="10527572" y="6181342"/>
                  <a:ext cx="5725179" cy="95730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defTabSz="457200">
                    <a:spcBef>
                      <a:spcPts val="0"/>
                    </a:spcBef>
                    <a:defRPr sz="2500">
                      <a:solidFill>
                        <a:srgbClr val="FFFFFF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lvl1pPr>
                </a:lstStyle>
                <a:p>
                  <a:r>
                    <a:t>Brinckmann et al. 2018</a:t>
                  </a:r>
                </a:p>
              </p:txBody>
            </p:sp>
          </p:grpSp>
        </p:grpSp>
        <p:sp>
          <p:nvSpPr>
            <p:cNvPr id="226" name="CDM"/>
            <p:cNvSpPr txBox="1"/>
            <p:nvPr/>
          </p:nvSpPr>
          <p:spPr>
            <a:xfrm>
              <a:off x="67229" y="75329"/>
              <a:ext cx="1371576" cy="7324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CDM</a:t>
              </a:r>
            </a:p>
          </p:txBody>
        </p:sp>
      </p:grpSp>
      <p:sp>
        <p:nvSpPr>
          <p:cNvPr id="228" name="Gonzalez  et al. 2024"/>
          <p:cNvSpPr txBox="1"/>
          <p:nvPr/>
        </p:nvSpPr>
        <p:spPr>
          <a:xfrm>
            <a:off x="19769509" y="10468740"/>
            <a:ext cx="3094940" cy="655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0"/>
              </a:spcBef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Gonzalez  et al. 2024</a:t>
            </a:r>
            <a:endParaRPr sz="1200"/>
          </a:p>
        </p:txBody>
      </p:sp>
      <p:pic>
        <p:nvPicPr>
          <p:cNvPr id="229" name="Euclid_consortium_logo.png" descr="Euclid_consortium_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18765" y="178680"/>
            <a:ext cx="2544745" cy="1454141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768303" y="13200723"/>
            <a:ext cx="255017" cy="4292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" name="Group"/>
          <p:cNvGrpSpPr/>
          <p:nvPr/>
        </p:nvGrpSpPr>
        <p:grpSpPr>
          <a:xfrm>
            <a:off x="13046512" y="3554117"/>
            <a:ext cx="11317634" cy="7626802"/>
            <a:chOff x="0" y="0"/>
            <a:chExt cx="11317633" cy="7626801"/>
          </a:xfrm>
        </p:grpSpPr>
        <p:pic>
          <p:nvPicPr>
            <p:cNvPr id="234" name="1eRASS J032639.6-280754RGB.pdf" descr="1eRASS J032639.6-280754RGB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91805" y="0"/>
              <a:ext cx="3864686" cy="38646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5" name="1eRASS J041116.2-481850RGB.pdf" descr="1eRASS J041116.2-481850RGB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91805" y="3762116"/>
              <a:ext cx="3864686" cy="38646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6" name="1eRASS J035423.6-475145RGB.pdf" descr="1eRASS J035423.6-475145RGB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52948" y="0"/>
              <a:ext cx="3864686" cy="38646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7" name="1eRASS J040508.4-464833RGB.pdf" descr="1eRASS J040508.4-464833RGB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3748863"/>
              <a:ext cx="3864686" cy="38646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8" name="1eRASS J040020.8-472156RGB.pdf" descr="1eRASS J040020.8-472156RGB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52948" y="3748863"/>
              <a:ext cx="3864686" cy="38646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9" name="1eRASS J041411.7-461240RGB.pdf" descr="1eRASS J041411.7-461240RGB.pdf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3864686" cy="38646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41" name="various morphologies!"/>
          <p:cNvSpPr txBox="1"/>
          <p:nvPr/>
        </p:nvSpPr>
        <p:spPr>
          <a:xfrm>
            <a:off x="19788413" y="2969989"/>
            <a:ext cx="4828316" cy="605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buClr>
                <a:srgbClr val="942193"/>
              </a:buClr>
              <a:defRPr sz="3000">
                <a:solidFill>
                  <a:srgbClr val="009051"/>
                </a:solidFill>
              </a:defRPr>
            </a:lvl1pPr>
          </a:lstStyle>
          <a:p>
            <a:r>
              <a:t>various morphologies!</a:t>
            </a:r>
          </a:p>
        </p:txBody>
      </p:sp>
      <p:sp>
        <p:nvSpPr>
          <p:cNvPr id="242" name="A first look at the shapes of ICL in Euclid Q1"/>
          <p:cNvSpPr txBox="1"/>
          <p:nvPr/>
        </p:nvSpPr>
        <p:spPr>
          <a:xfrm>
            <a:off x="752500" y="829550"/>
            <a:ext cx="1124376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4500">
                <a:solidFill>
                  <a:srgbClr val="6F144D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A first look at the shapes of ICL in Euclid Q1</a:t>
            </a:r>
          </a:p>
        </p:txBody>
      </p:sp>
      <p:grpSp>
        <p:nvGrpSpPr>
          <p:cNvPr id="246" name="Group"/>
          <p:cNvGrpSpPr/>
          <p:nvPr/>
        </p:nvGrpSpPr>
        <p:grpSpPr>
          <a:xfrm>
            <a:off x="606513" y="7048834"/>
            <a:ext cx="12683456" cy="5050216"/>
            <a:chOff x="-301064" y="18894"/>
            <a:chExt cx="12683454" cy="5050215"/>
          </a:xfrm>
        </p:grpSpPr>
        <p:sp>
          <p:nvSpPr>
            <p:cNvPr id="243" name="Group"/>
            <p:cNvSpPr txBox="1"/>
            <p:nvPr/>
          </p:nvSpPr>
          <p:spPr>
            <a:xfrm>
              <a:off x="81966" y="285645"/>
              <a:ext cx="12300424" cy="46628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381000" indent="-381000">
                <a:buSzPct val="60000"/>
                <a:buChar char="✦"/>
                <a:defRPr sz="3500">
                  <a:solidFill>
                    <a:srgbClr val="193F6E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dirty="0"/>
                <a:t>How and how far out we can measure ICL signal and shape in individual clusters and stacks?</a:t>
              </a:r>
            </a:p>
            <a:p>
              <a:pPr marL="381000" indent="-381000">
                <a:buSzPct val="60000"/>
                <a:buChar char="✦"/>
                <a:defRPr sz="3500">
                  <a:solidFill>
                    <a:srgbClr val="193F6E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dirty="0"/>
                <a:t>Which band traces the ICL extent and shapes further?</a:t>
              </a:r>
              <a:br>
                <a:rPr lang="en-GB" dirty="0"/>
              </a:br>
              <a:r>
                <a:rPr sz="2000" dirty="0">
                  <a:solidFill>
                    <a:srgbClr val="941751"/>
                  </a:solidFill>
                </a:rPr>
                <a:t>(no time</a:t>
              </a:r>
              <a:r>
                <a:rPr lang="en-GB" sz="2000" dirty="0">
                  <a:solidFill>
                    <a:srgbClr val="941751"/>
                  </a:solidFill>
                </a:rPr>
                <a:t>, ask me later!</a:t>
              </a:r>
              <a:r>
                <a:rPr sz="2000" dirty="0">
                  <a:solidFill>
                    <a:srgbClr val="941751"/>
                  </a:solidFill>
                </a:rPr>
                <a:t>)</a:t>
              </a:r>
            </a:p>
            <a:p>
              <a:pPr marL="381000" indent="-381000">
                <a:buSzPct val="60000"/>
                <a:buChar char="✦"/>
                <a:defRPr sz="3500">
                  <a:solidFill>
                    <a:srgbClr val="193F6E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dirty="0"/>
                <a:t>How does ICL shapes compare to shape of galaxy distribution in clusters? </a:t>
              </a:r>
              <a:br>
                <a:rPr lang="en-GB" dirty="0"/>
              </a:br>
              <a:r>
                <a:rPr sz="2000" dirty="0">
                  <a:solidFill>
                    <a:srgbClr val="941751"/>
                  </a:solidFill>
                </a:rPr>
                <a:t>(no time, ask me later</a:t>
              </a:r>
              <a:r>
                <a:rPr lang="en-GB" sz="2000" dirty="0">
                  <a:solidFill>
                    <a:srgbClr val="941751"/>
                  </a:solidFill>
                </a:rPr>
                <a:t>!</a:t>
              </a:r>
              <a:r>
                <a:rPr sz="2000" dirty="0">
                  <a:solidFill>
                    <a:srgbClr val="941751"/>
                  </a:solidFill>
                </a:rPr>
                <a:t>)</a:t>
              </a:r>
            </a:p>
          </p:txBody>
        </p:sp>
        <p:pic>
          <p:nvPicPr>
            <p:cNvPr id="244" name="Rounded Rectangle Rounded rectangle" descr="Rounded Rectangle Rounded rectangle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301064" y="18894"/>
              <a:ext cx="12026583" cy="5050215"/>
            </a:xfrm>
            <a:prstGeom prst="rect">
              <a:avLst/>
            </a:prstGeom>
            <a:effectLst/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49" name="Q1 covers ~63 deg2 of the sky; whole planned survey will cover 1/3 of the sky in 4 bands ( )…"/>
              <p:cNvSpPr txBox="1"/>
              <p:nvPr/>
            </p:nvSpPr>
            <p:spPr>
              <a:xfrm>
                <a:off x="789076" y="1992341"/>
                <a:ext cx="12300426" cy="407650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/>
              <a:p>
                <a:pPr defTabSz="457200">
                  <a:lnSpc>
                    <a:spcPts val="5200"/>
                  </a:lnSpc>
                  <a:spcBef>
                    <a:spcPts val="0"/>
                  </a:spcBef>
                  <a:defRPr sz="3500">
                    <a:solidFill>
                      <a:srgbClr val="193F6E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r>
                  <a:rPr lang="en-GB" dirty="0"/>
                  <a:t>Q1 covers ~63 deg</a:t>
                </a:r>
                <a:r>
                  <a:rPr lang="en-GB" baseline="31999" dirty="0"/>
                  <a:t>2 </a:t>
                </a:r>
                <a:r>
                  <a:rPr lang="en-GB" dirty="0"/>
                  <a:t>of the sky; whole planned survey will cover 1/3 of the sky in 4 bands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3600" i="1">
                        <a:solidFill>
                          <a:srgbClr val="193F6E"/>
                        </a:solidFill>
                        <a:latin typeface="Cambria Math" panose="02040503050406030204" pitchFamily="18" charset="0"/>
                      </a:rPr>
                      <m:t>VIS</m:t>
                    </m:r>
                    <m:r>
                      <a:rPr lang="en-GB" sz="3600" i="1">
                        <a:solidFill>
                          <a:srgbClr val="193F6E"/>
                        </a:solidFill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ar-AE" sz="3600" i="1">
                            <a:solidFill>
                              <a:srgbClr val="193F6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3600" i="1">
                            <a:solidFill>
                              <a:srgbClr val="193F6E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3600" i="1">
                            <a:solidFill>
                              <a:srgbClr val="193F6E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sub>
                    </m:sSub>
                    <m:r>
                      <a:rPr lang="ar-AE" sz="3600" b="0" i="1" smtClean="0">
                        <a:solidFill>
                          <a:srgbClr val="193F6E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3600" i="1">
                        <a:solidFill>
                          <a:srgbClr val="193F6E"/>
                        </a:solidFill>
                        <a:latin typeface="Cambria Math" panose="02040503050406030204" pitchFamily="18" charset="0"/>
                      </a:rPr>
                      <m:t>and</m:t>
                    </m:r>
                    <m:r>
                      <a:rPr lang="en-GB" sz="3600" b="0" i="1" smtClean="0">
                        <a:solidFill>
                          <a:srgbClr val="193F6E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3600" i="1">
                        <a:solidFill>
                          <a:srgbClr val="193F6E"/>
                        </a:solidFill>
                        <a:latin typeface="Cambria Math" panose="02040503050406030204" pitchFamily="18" charset="0"/>
                      </a:rPr>
                      <m:t>NISP</m:t>
                    </m:r>
                    <m:r>
                      <a:rPr lang="en-GB" sz="3600" i="1">
                        <a:solidFill>
                          <a:srgbClr val="193F6E"/>
                        </a:solidFill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ar-AE" sz="3600" i="1">
                            <a:solidFill>
                              <a:srgbClr val="193F6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3600" i="1">
                            <a:solidFill>
                              <a:srgbClr val="193F6E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3600" i="1">
                            <a:solidFill>
                              <a:srgbClr val="193F6E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sub>
                    </m:sSub>
                    <m:r>
                      <a:rPr lang="ar-AE" sz="3600" i="1">
                        <a:solidFill>
                          <a:srgbClr val="193F6E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ar-AE" sz="3600" i="1">
                            <a:solidFill>
                              <a:srgbClr val="193F6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3600" i="1">
                            <a:solidFill>
                              <a:srgbClr val="193F6E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3600" i="1">
                            <a:solidFill>
                              <a:srgbClr val="193F6E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sub>
                    </m:sSub>
                    <m:r>
                      <a:rPr lang="ar-AE" sz="3600" i="1">
                        <a:solidFill>
                          <a:srgbClr val="193F6E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ar-AE" sz="3600" i="1">
                            <a:solidFill>
                              <a:srgbClr val="193F6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3600" i="1">
                            <a:solidFill>
                              <a:srgbClr val="193F6E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3600" i="1">
                            <a:solidFill>
                              <a:srgbClr val="193F6E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sub>
                    </m:sSub>
                  </m:oMath>
                </a14:m>
                <a:r>
                  <a:rPr lang="ar-AE" dirty="0"/>
                  <a:t>)</a:t>
                </a:r>
                <a:br>
                  <a:rPr lang="ar-AE" dirty="0"/>
                </a:br>
                <a:endParaRPr lang="ar-AE" dirty="0"/>
              </a:p>
              <a:p>
                <a:pPr defTabSz="457200">
                  <a:lnSpc>
                    <a:spcPts val="5200"/>
                  </a:lnSpc>
                  <a:spcBef>
                    <a:spcPts val="0"/>
                  </a:spcBef>
                  <a:defRPr sz="3500">
                    <a:solidFill>
                      <a:srgbClr val="193F6E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r>
                  <a:rPr lang="en-GB" dirty="0"/>
                  <a:t>No cluster catalogue released yet, so we use an overlap of DES and </a:t>
                </a:r>
                <a:r>
                  <a:rPr lang="en-GB" dirty="0" err="1"/>
                  <a:t>eROSITA</a:t>
                </a:r>
                <a:r>
                  <a:rPr lang="en-GB" dirty="0"/>
                  <a:t> in South and Fornax fields ~200 clusters within  </a:t>
                </a:r>
                <a14:m>
                  <m:oMath xmlns:m="http://schemas.openxmlformats.org/officeDocument/2006/math">
                    <m:r>
                      <a:rPr lang="en-GB" sz="3500" i="1">
                        <a:solidFill>
                          <a:srgbClr val="193F6E"/>
                        </a:solidFill>
                        <a:latin typeface="Cambria Math" panose="02040503050406030204" pitchFamily="18" charset="0"/>
                      </a:rPr>
                      <m:t>0.1≤</m:t>
                    </m:r>
                    <m:r>
                      <m:rPr>
                        <m:sty m:val="p"/>
                      </m:rPr>
                      <a:rPr lang="en-GB" sz="3500" i="1">
                        <a:solidFill>
                          <a:srgbClr val="193F6E"/>
                        </a:solidFill>
                        <a:latin typeface="Cambria Math" panose="02040503050406030204" pitchFamily="18" charset="0"/>
                      </a:rPr>
                      <m:t>z</m:t>
                    </m:r>
                    <m:r>
                      <a:rPr lang="en-GB" sz="3500" i="1">
                        <a:solidFill>
                          <a:srgbClr val="193F6E"/>
                        </a:solidFill>
                        <a:latin typeface="Cambria Math" panose="02040503050406030204" pitchFamily="18" charset="0"/>
                      </a:rPr>
                      <m:t>≤0.8</m:t>
                    </m:r>
                  </m:oMath>
                </a14:m>
                <a:r>
                  <a:rPr lang="en-GB" sz="2900" dirty="0"/>
                  <a:t> </a:t>
                </a:r>
                <a:r>
                  <a:rPr lang="en-GB" dirty="0"/>
                  <a:t>and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3600">
                            <a:solidFill>
                              <a:srgbClr val="193F6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3600" i="1">
                            <a:solidFill>
                              <a:srgbClr val="193F6E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3600" i="1">
                            <a:solidFill>
                              <a:srgbClr val="193F6E"/>
                            </a:solidFill>
                            <a:latin typeface="Cambria Math" panose="02040503050406030204" pitchFamily="18" charset="0"/>
                          </a:rPr>
                          <m:t>halo</m:t>
                        </m:r>
                      </m:sub>
                    </m:sSub>
                    <m:r>
                      <a:rPr lang="ar-AE" sz="3600" i="1">
                        <a:solidFill>
                          <a:srgbClr val="193F6E"/>
                        </a:solidFill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ar-AE" sz="3600" i="1">
                            <a:solidFill>
                              <a:srgbClr val="193F6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3600" i="1">
                            <a:solidFill>
                              <a:srgbClr val="193F6E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ar-AE" sz="3600" i="1">
                            <a:solidFill>
                              <a:srgbClr val="193F6E"/>
                            </a:solidFill>
                            <a:latin typeface="Cambria Math" panose="02040503050406030204" pitchFamily="18" charset="0"/>
                          </a:rPr>
                          <m:t>14</m:t>
                        </m:r>
                      </m:sup>
                    </m:sSup>
                    <m:r>
                      <a:rPr lang="ar-AE" sz="3600" i="1">
                        <a:solidFill>
                          <a:srgbClr val="193F6E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ar-AE" sz="3600" i="1">
                            <a:solidFill>
                              <a:srgbClr val="193F6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3600" i="1">
                            <a:solidFill>
                              <a:srgbClr val="193F6E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ar-AE" sz="3600" i="1">
                            <a:solidFill>
                              <a:srgbClr val="193F6E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</m:sSup>
                    <m:sSub>
                      <m:sSubPr>
                        <m:ctrlPr>
                          <a:rPr lang="ar-AE" sz="3600" i="1">
                            <a:solidFill>
                              <a:srgbClr val="193F6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3600" i="1">
                            <a:solidFill>
                              <a:srgbClr val="193F6E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a:rPr lang="ar-AE" sz="3600" i="1">
                            <a:solidFill>
                              <a:srgbClr val="193F6E"/>
                            </a:solidFill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sz="3000" dirty="0"/>
              </a:p>
            </p:txBody>
          </p:sp>
        </mc:Choice>
        <mc:Fallback>
          <p:sp>
            <p:nvSpPr>
              <p:cNvPr id="249" name="Q1 covers ~63 deg2 of the sky; whole planned survey will cover 1/3 of the sky in 4 bands ( )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076" y="1992341"/>
                <a:ext cx="12300426" cy="4076501"/>
              </a:xfrm>
              <a:prstGeom prst="rect">
                <a:avLst/>
              </a:prstGeom>
              <a:blipFill>
                <a:blip r:embed="rId10"/>
                <a:stretch>
                  <a:fillRect l="-1649" b="-371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0" name="Euclid_consortium_logo.png" descr="Euclid_consortium_logo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518765" y="102480"/>
            <a:ext cx="2544745" cy="1454141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Questions"/>
          <p:cNvSpPr txBox="1"/>
          <p:nvPr/>
        </p:nvSpPr>
        <p:spPr>
          <a:xfrm rot="21160717">
            <a:off x="224431" y="6788017"/>
            <a:ext cx="2239133" cy="635001"/>
          </a:xfrm>
          <a:prstGeom prst="rect">
            <a:avLst/>
          </a:prstGeom>
          <a:ln w="12700">
            <a:miter lim="400000"/>
          </a:ln>
          <a:effectLst>
            <a:outerShdw blurRad="457200" dist="25400" dir="5619984" rotWithShape="0">
              <a:srgbClr val="73FDFF">
                <a:alpha val="8029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3500">
                <a:solidFill>
                  <a:srgbClr val="6F144D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Questions </a:t>
            </a:r>
          </a:p>
        </p:txBody>
      </p:sp>
      <p:sp>
        <p:nvSpPr>
          <p:cNvPr id="2" name="Rectangle">
            <a:extLst>
              <a:ext uri="{FF2B5EF4-FFF2-40B4-BE49-F238E27FC236}">
                <a16:creationId xmlns:a16="http://schemas.microsoft.com/office/drawing/2014/main" id="{638B399E-02E7-96DB-646C-65CA986EAD33}"/>
              </a:ext>
            </a:extLst>
          </p:cNvPr>
          <p:cNvSpPr/>
          <p:nvPr/>
        </p:nvSpPr>
        <p:spPr>
          <a:xfrm>
            <a:off x="1" y="13178415"/>
            <a:ext cx="24384000" cy="537585"/>
          </a:xfrm>
          <a:prstGeom prst="rect">
            <a:avLst/>
          </a:prstGeom>
          <a:solidFill>
            <a:schemeClr val="bg1">
              <a:lumMod val="85000"/>
              <a:alpha val="58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FFFFFF"/>
                </a:solidFill>
              </a:defRPr>
            </a:pPr>
            <a:endParaRPr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utku Kolcu — tutku.kolcu@nottingham.ac.uk">
            <a:extLst>
              <a:ext uri="{FF2B5EF4-FFF2-40B4-BE49-F238E27FC236}">
                <a16:creationId xmlns:a16="http://schemas.microsoft.com/office/drawing/2014/main" id="{DC1D93D0-7946-F0BA-4840-D5BAE3E23D65}"/>
              </a:ext>
            </a:extLst>
          </p:cNvPr>
          <p:cNvSpPr txBox="1"/>
          <p:nvPr/>
        </p:nvSpPr>
        <p:spPr>
          <a:xfrm>
            <a:off x="196215" y="13137667"/>
            <a:ext cx="7111861" cy="555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700">
                <a:solidFill>
                  <a:srgbClr val="000000"/>
                </a:solidFill>
              </a:defRPr>
            </a:pPr>
            <a:r>
              <a:t>Tutku Kolcu — </a:t>
            </a:r>
            <a:r>
              <a:rPr u="sng">
                <a:hlinkClick r:id="rId12"/>
              </a:rPr>
              <a:t>tutku.kolcu@nottingham.ac.uk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4B9ADA47-DFBC-31EA-FDD1-5EDD71DE3BF5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68303" y="13200723"/>
            <a:ext cx="255017" cy="4292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755" y="3059137"/>
            <a:ext cx="10878351" cy="101701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7494" y="3059137"/>
            <a:ext cx="10878351" cy="10170155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Standard final product in Euclid archive"/>
          <p:cNvSpPr txBox="1"/>
          <p:nvPr/>
        </p:nvSpPr>
        <p:spPr>
          <a:xfrm>
            <a:off x="12628675" y="3232911"/>
            <a:ext cx="9015985" cy="696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57200">
              <a:spcBef>
                <a:spcPts val="0"/>
              </a:spcBef>
              <a:defRPr>
                <a:solidFill>
                  <a:srgbClr val="193F6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Standard final product in Euclid archive</a:t>
            </a:r>
          </a:p>
        </p:txBody>
      </p:sp>
      <p:sp>
        <p:nvSpPr>
          <p:cNvPr id="259" name="Fully post processed by nicl pipeline"/>
          <p:cNvSpPr txBox="1"/>
          <p:nvPr/>
        </p:nvSpPr>
        <p:spPr>
          <a:xfrm>
            <a:off x="2964125" y="3196589"/>
            <a:ext cx="8820405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193F6E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t>Fully post processed by </a:t>
            </a:r>
            <a:r>
              <a:rPr b="1"/>
              <a:t>nicl</a:t>
            </a:r>
            <a:r>
              <a:t> pipeline</a:t>
            </a:r>
          </a:p>
        </p:txBody>
      </p:sp>
      <p:sp>
        <p:nvSpPr>
          <p:cNvPr id="260" name="Processing of images for low surface brightness (LSB) science"/>
          <p:cNvSpPr txBox="1"/>
          <p:nvPr/>
        </p:nvSpPr>
        <p:spPr>
          <a:xfrm>
            <a:off x="486276" y="613331"/>
            <a:ext cx="15964496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>
                <a:solidFill>
                  <a:srgbClr val="6F144D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Processing of images for low surface brightness (LSB) science</a:t>
            </a:r>
          </a:p>
        </p:txBody>
      </p:sp>
      <p:sp>
        <p:nvSpPr>
          <p:cNvPr id="261" name="We follow careful processing steps with several large and small scale corrections to preserve as much ICL as possible in images"/>
          <p:cNvSpPr txBox="1"/>
          <p:nvPr/>
        </p:nvSpPr>
        <p:spPr>
          <a:xfrm>
            <a:off x="558268" y="1546523"/>
            <a:ext cx="18288199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193F6E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We follow careful processing steps with several large and small scale corrections</a:t>
            </a:r>
            <a:br>
              <a:rPr dirty="0"/>
            </a:br>
            <a:r>
              <a:rPr dirty="0"/>
              <a:t>to preserve as much ICL as possible in images</a:t>
            </a:r>
          </a:p>
        </p:txBody>
      </p:sp>
      <p:pic>
        <p:nvPicPr>
          <p:cNvPr id="264" name="Euclid_consortium_logo.png" descr="Euclid_consortium_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18765" y="178680"/>
            <a:ext cx="2544745" cy="1454141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Bamford et al. in prep"/>
          <p:cNvSpPr txBox="1"/>
          <p:nvPr/>
        </p:nvSpPr>
        <p:spPr>
          <a:xfrm>
            <a:off x="3364233" y="12355595"/>
            <a:ext cx="5086329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Bamford et al. in prep</a:t>
            </a:r>
          </a:p>
        </p:txBody>
      </p:sp>
      <p:sp>
        <p:nvSpPr>
          <p:cNvPr id="2" name="Rectangle">
            <a:extLst>
              <a:ext uri="{FF2B5EF4-FFF2-40B4-BE49-F238E27FC236}">
                <a16:creationId xmlns:a16="http://schemas.microsoft.com/office/drawing/2014/main" id="{692F3CDB-7403-EFA0-90D0-E7AD2CEC3088}"/>
              </a:ext>
            </a:extLst>
          </p:cNvPr>
          <p:cNvSpPr/>
          <p:nvPr/>
        </p:nvSpPr>
        <p:spPr>
          <a:xfrm>
            <a:off x="1" y="13178415"/>
            <a:ext cx="24384000" cy="537585"/>
          </a:xfrm>
          <a:prstGeom prst="rect">
            <a:avLst/>
          </a:prstGeom>
          <a:solidFill>
            <a:schemeClr val="bg1">
              <a:lumMod val="85000"/>
              <a:alpha val="58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FFFFFF"/>
                </a:solidFill>
              </a:defRPr>
            </a:pPr>
            <a:endParaRPr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utku Kolcu — tutku.kolcu@nottingham.ac.uk">
            <a:extLst>
              <a:ext uri="{FF2B5EF4-FFF2-40B4-BE49-F238E27FC236}">
                <a16:creationId xmlns:a16="http://schemas.microsoft.com/office/drawing/2014/main" id="{77C32FE2-0D85-4CFB-5C0C-2A989F1C0AF7}"/>
              </a:ext>
            </a:extLst>
          </p:cNvPr>
          <p:cNvSpPr txBox="1"/>
          <p:nvPr/>
        </p:nvSpPr>
        <p:spPr>
          <a:xfrm>
            <a:off x="196215" y="13137667"/>
            <a:ext cx="7111861" cy="555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700">
                <a:solidFill>
                  <a:srgbClr val="000000"/>
                </a:solidFill>
              </a:defRPr>
            </a:pPr>
            <a:r>
              <a:t>Tutku Kolcu — </a:t>
            </a:r>
            <a:r>
              <a:rPr u="sng">
                <a:hlinkClick r:id="rId5"/>
              </a:rPr>
              <a:t>tutku.kolcu@nottingham.ac.uk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8B81B3E8-F41B-5B16-06E5-F8D179C01455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68303" y="13200723"/>
            <a:ext cx="255017" cy="4292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" name="Group"/>
          <p:cNvGrpSpPr/>
          <p:nvPr/>
        </p:nvGrpSpPr>
        <p:grpSpPr>
          <a:xfrm>
            <a:off x="1094075" y="4339744"/>
            <a:ext cx="22414765" cy="7938856"/>
            <a:chOff x="0" y="0"/>
            <a:chExt cx="22414764" cy="7938855"/>
          </a:xfrm>
        </p:grpSpPr>
        <p:grpSp>
          <p:nvGrpSpPr>
            <p:cNvPr id="297" name="Group"/>
            <p:cNvGrpSpPr/>
            <p:nvPr/>
          </p:nvGrpSpPr>
          <p:grpSpPr>
            <a:xfrm>
              <a:off x="0" y="0"/>
              <a:ext cx="22414764" cy="7320980"/>
              <a:chOff x="0" y="0"/>
              <a:chExt cx="22414763" cy="7320979"/>
            </a:xfrm>
          </p:grpSpPr>
          <p:pic>
            <p:nvPicPr>
              <p:cNvPr id="294" name="elliptical_overlay_EDFS_eRASS_61_YJH.pdf" descr="elliptical_overlay_EDFS_eRASS_61_YJH.pdf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>
              <a:xfrm>
                <a:off x="7489752" y="14925"/>
                <a:ext cx="7306054" cy="730605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95" name="elliptical_overlay_EDFS_eRASS_61_VIS.pdf" descr="elliptical_overlay_EDFS_eRASS_61_VIS.pdf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15093784" y="0"/>
                <a:ext cx="7320979" cy="732097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96" name="EDFS_eRASS_61_RGB.pdf" descr="EDFS_eRASS_61_RGB.pdf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0" y="64554"/>
                <a:ext cx="7191772" cy="719177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00" name="Group"/>
            <p:cNvGrpSpPr/>
            <p:nvPr/>
          </p:nvGrpSpPr>
          <p:grpSpPr>
            <a:xfrm>
              <a:off x="513893" y="7320979"/>
              <a:ext cx="6084618" cy="617876"/>
              <a:chOff x="-676123" y="-93790"/>
              <a:chExt cx="6084615" cy="617874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98" name="Equation"/>
                  <p:cNvSpPr txBox="1"/>
                  <p:nvPr/>
                </p:nvSpPr>
                <p:spPr>
                  <a:xfrm>
                    <a:off x="-676123" y="-63190"/>
                    <a:ext cx="3998733" cy="587274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defTabSz="914400" latinLnBrk="1">
                      <a:spcBef>
                        <a:spcPts val="0"/>
                      </a:spcBef>
                      <a:defRPr sz="1800">
                        <a:solidFill>
                          <a:srgbClr val="000000"/>
                        </a:solidFill>
                      </a:defRPr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sz="4000">
                                  <a:solidFill>
                                    <a:srgbClr val="193F6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sz="4000" i="1">
                                  <a:solidFill>
                                    <a:srgbClr val="193F6E"/>
                                  </a:solidFill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e>
                            <m:sub>
                              <m:r>
                                <a:rPr sz="4000" i="1">
                                  <a:solidFill>
                                    <a:srgbClr val="193F6E"/>
                                  </a:solidFill>
                                  <a:latin typeface="Cambria Math" panose="02040503050406030204" pitchFamily="18" charset="0"/>
                                </a:rPr>
                                <m:t>200</m:t>
                              </m:r>
                            </m:sub>
                          </m:sSub>
                          <m:r>
                            <a:rPr sz="4000" i="1">
                              <a:solidFill>
                                <a:srgbClr val="193F6E"/>
                              </a:solidFill>
                              <a:latin typeface="Cambria Math" panose="02040503050406030204" pitchFamily="18" charset="0"/>
                            </a:rPr>
                            <m:t>∼2×</m:t>
                          </m:r>
                          <m:sSup>
                            <m:sSupPr>
                              <m:ctrlPr>
                                <a:rPr sz="4000" i="1">
                                  <a:solidFill>
                                    <a:srgbClr val="193F6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4000" i="1">
                                  <a:solidFill>
                                    <a:srgbClr val="193F6E"/>
                                  </a:solidFill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sz="4000" i="1">
                                  <a:solidFill>
                                    <a:srgbClr val="193F6E"/>
                                  </a:solidFill>
                                  <a:latin typeface="Cambria Math" panose="02040503050406030204" pitchFamily="18" charset="0"/>
                                </a:rPr>
                                <m:t>14</m:t>
                              </m:r>
                            </m:sup>
                          </m:sSup>
                          <m:sSub>
                            <m:sSubPr>
                              <m:ctrlPr>
                                <a:rPr sz="4000" i="1">
                                  <a:solidFill>
                                    <a:srgbClr val="193F6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sz="4000" i="1">
                                  <a:solidFill>
                                    <a:srgbClr val="193F6E"/>
                                  </a:solidFill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e>
                            <m:sub>
                              <m:r>
                                <a:rPr sz="4000" i="1">
                                  <a:solidFill>
                                    <a:srgbClr val="193F6E"/>
                                  </a:solidFill>
                                  <a:latin typeface="Cambria Math" panose="02040503050406030204" pitchFamily="18" charset="0"/>
                                </a:rPr>
                                <m:t>⊙</m:t>
                              </m:r>
                            </m:sub>
                          </m:sSub>
                        </m:oMath>
                      </m:oMathPara>
                    </a14:m>
                    <a:endParaRPr sz="4000" dirty="0">
                      <a:solidFill>
                        <a:srgbClr val="193F6E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298" name="Equation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676123" y="-63190"/>
                    <a:ext cx="3998733" cy="587274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4430" r="-7911" b="-38298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99" name="Equation"/>
                  <p:cNvSpPr txBox="1"/>
                  <p:nvPr/>
                </p:nvSpPr>
                <p:spPr>
                  <a:xfrm>
                    <a:off x="3509640" y="-93790"/>
                    <a:ext cx="1898852" cy="61555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defTabSz="914400" latinLnBrk="1">
                      <a:spcBef>
                        <a:spcPts val="0"/>
                      </a:spcBef>
                      <a:defRPr sz="1800">
                        <a:solidFill>
                          <a:srgbClr val="000000"/>
                        </a:solidFill>
                      </a:defRPr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4000" b="0" i="1" smtClean="0">
                              <a:solidFill>
                                <a:srgbClr val="193F6E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sz="4000" i="1">
                              <a:solidFill>
                                <a:srgbClr val="193F6E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GB" sz="4000" i="1">
                              <a:solidFill>
                                <a:srgbClr val="193F6E"/>
                              </a:solidFill>
                              <a:latin typeface="Cambria Math" panose="02040503050406030204" pitchFamily="18" charset="0"/>
                            </a:rPr>
                            <m:t>∼0.4</m:t>
                          </m:r>
                        </m:oMath>
                      </m:oMathPara>
                    </a14:m>
                    <a:endParaRPr sz="4000" dirty="0">
                      <a:solidFill>
                        <a:srgbClr val="193F6E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299" name="Equation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09640" y="-93790"/>
                    <a:ext cx="1898852" cy="615551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r="-5333" b="-10204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07" name="Group"/>
            <p:cNvGrpSpPr/>
            <p:nvPr/>
          </p:nvGrpSpPr>
          <p:grpSpPr>
            <a:xfrm>
              <a:off x="4890319" y="149184"/>
              <a:ext cx="2093929" cy="756232"/>
              <a:chOff x="0" y="0"/>
              <a:chExt cx="2093928" cy="756230"/>
            </a:xfrm>
          </p:grpSpPr>
          <p:grpSp>
            <p:nvGrpSpPr>
              <p:cNvPr id="304" name="Group"/>
              <p:cNvGrpSpPr/>
              <p:nvPr/>
            </p:nvGrpSpPr>
            <p:grpSpPr>
              <a:xfrm>
                <a:off x="0" y="225799"/>
                <a:ext cx="2093929" cy="424321"/>
                <a:chOff x="0" y="0"/>
                <a:chExt cx="2093928" cy="424319"/>
              </a:xfrm>
            </p:grpSpPr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301" name="Equation"/>
                    <p:cNvSpPr txBox="1"/>
                    <p:nvPr/>
                  </p:nvSpPr>
                  <p:spPr>
                    <a:xfrm>
                      <a:off x="1568234" y="0"/>
                      <a:ext cx="525695" cy="424320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pPr defTabSz="914400" latinLnBrk="1">
                        <a:spcBef>
                          <a:spcPts val="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sz="3700">
                                    <a:solidFill>
                                      <a:srgbClr val="FF26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3700" i="1">
                                    <a:solidFill>
                                      <a:srgbClr val="FF2600"/>
                                    </a:solidFill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sz="3700" i="1">
                                    <a:solidFill>
                                      <a:srgbClr val="FF2600"/>
                                    </a:solidFill>
                                    <a:latin typeface="Cambria Math" panose="02040503050406030204" pitchFamily="18" charset="0"/>
                                  </a:rPr>
                                  <m:t>E</m:t>
                                </m:r>
                              </m:sub>
                            </m:sSub>
                          </m:oMath>
                        </m:oMathPara>
                      </a14:m>
                      <a:endParaRPr sz="3700">
                        <a:solidFill>
                          <a:srgbClr val="FF2600"/>
                        </a:solidFill>
                      </a:endParaRPr>
                    </a:p>
                  </p:txBody>
                </p:sp>
              </mc:Choice>
              <mc:Fallback>
                <p:sp>
                  <p:nvSpPr>
                    <p:cNvPr id="301" name="Equation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568234" y="0"/>
                      <a:ext cx="525695" cy="424320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30952" r="-26190" b="-55882"/>
                      </a:stretch>
                    </a:blip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302" name="Equation"/>
                    <p:cNvSpPr txBox="1"/>
                    <p:nvPr/>
                  </p:nvSpPr>
                  <p:spPr>
                    <a:xfrm>
                      <a:off x="0" y="0"/>
                      <a:ext cx="342903" cy="424320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pPr defTabSz="914400" latinLnBrk="1">
                        <a:spcBef>
                          <a:spcPts val="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sz="3700">
                                    <a:solidFill>
                                      <a:srgbClr val="0096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3700" i="1">
                                    <a:solidFill>
                                      <a:srgbClr val="0096FF"/>
                                    </a:solidFill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sz="3700" i="1">
                                    <a:solidFill>
                                      <a:srgbClr val="0096FF"/>
                                    </a:solidFill>
                                    <a:latin typeface="Cambria Math" panose="02040503050406030204" pitchFamily="18" charset="0"/>
                                  </a:rPr>
                                  <m:t>E</m:t>
                                </m:r>
                              </m:sub>
                            </m:sSub>
                          </m:oMath>
                        </m:oMathPara>
                      </a14:m>
                      <a:endParaRPr sz="3700">
                        <a:solidFill>
                          <a:srgbClr val="0096FF"/>
                        </a:solidFill>
                      </a:endParaRPr>
                    </a:p>
                  </p:txBody>
                </p:sp>
              </mc:Choice>
              <mc:Fallback>
                <p:sp>
                  <p:nvSpPr>
                    <p:cNvPr id="302" name="Equation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0" y="0"/>
                      <a:ext cx="342903" cy="424320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l="-46429" r="-39286" b="-55882"/>
                      </a:stretch>
                    </a:blip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303" name="Equation"/>
                    <p:cNvSpPr txBox="1"/>
                    <p:nvPr/>
                  </p:nvSpPr>
                  <p:spPr>
                    <a:xfrm>
                      <a:off x="758765" y="0"/>
                      <a:ext cx="394123" cy="424320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pPr defTabSz="914400" latinLnBrk="1">
                        <a:spcBef>
                          <a:spcPts val="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sz="3700">
                                    <a:solidFill>
                                      <a:srgbClr val="4E8F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3700" i="1">
                                    <a:solidFill>
                                      <a:srgbClr val="4E8F00"/>
                                    </a:solidFill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sz="3700" i="1">
                                    <a:solidFill>
                                      <a:srgbClr val="4E8F00"/>
                                    </a:solidFill>
                                    <a:latin typeface="Cambria Math" panose="02040503050406030204" pitchFamily="18" charset="0"/>
                                  </a:rPr>
                                  <m:t>E</m:t>
                                </m:r>
                              </m:sub>
                            </m:sSub>
                          </m:oMath>
                        </m:oMathPara>
                      </a14:m>
                      <a:endParaRPr sz="3700">
                        <a:solidFill>
                          <a:srgbClr val="4F8F00"/>
                        </a:solidFill>
                      </a:endParaRPr>
                    </a:p>
                  </p:txBody>
                </p:sp>
              </mc:Choice>
              <mc:Fallback>
                <p:sp>
                  <p:nvSpPr>
                    <p:cNvPr id="303" name="Equation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58765" y="0"/>
                      <a:ext cx="394123" cy="424320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l="-45455" r="-21212" b="-76471"/>
                      </a:stretch>
                    </a:blip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305" name="+"/>
              <p:cNvSpPr txBox="1"/>
              <p:nvPr/>
            </p:nvSpPr>
            <p:spPr>
              <a:xfrm>
                <a:off x="373009" y="24160"/>
                <a:ext cx="355163" cy="7320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r>
                  <a:t>+</a:t>
                </a:r>
              </a:p>
            </p:txBody>
          </p:sp>
          <p:sp>
            <p:nvSpPr>
              <p:cNvPr id="306" name="+"/>
              <p:cNvSpPr txBox="1"/>
              <p:nvPr/>
            </p:nvSpPr>
            <p:spPr>
              <a:xfrm>
                <a:off x="1174178" y="0"/>
                <a:ext cx="355163" cy="7320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r>
                  <a:t>+</a:t>
                </a:r>
              </a:p>
            </p:txBody>
          </p:sp>
        </p:grpSp>
      </p:grpSp>
      <p:pic>
        <p:nvPicPr>
          <p:cNvPr id="309" name="Euclid_consortium_logo.png" descr="Euclid_consortium_logo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18765" y="178680"/>
            <a:ext cx="2544745" cy="1454141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Bright sources are masked leaving only BCG+ICL…"/>
          <p:cNvSpPr txBox="1"/>
          <p:nvPr/>
        </p:nvSpPr>
        <p:spPr>
          <a:xfrm>
            <a:off x="843025" y="1917572"/>
            <a:ext cx="17774774" cy="1905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81000" indent="-381000" defTabSz="457200">
              <a:lnSpc>
                <a:spcPts val="5200"/>
              </a:lnSpc>
              <a:spcBef>
                <a:spcPts val="1000"/>
              </a:spcBef>
              <a:buSzPct val="60000"/>
              <a:buChar char="✦"/>
              <a:defRPr sz="3500">
                <a:solidFill>
                  <a:srgbClr val="193F6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Bright sources are masked leaving only BCG+ICL</a:t>
            </a:r>
          </a:p>
          <a:p>
            <a:pPr marL="381000" indent="-381000" defTabSz="457200">
              <a:lnSpc>
                <a:spcPts val="5200"/>
              </a:lnSpc>
              <a:spcBef>
                <a:spcPts val="1000"/>
              </a:spcBef>
              <a:buSzPct val="60000"/>
              <a:buChar char="✦"/>
              <a:defRPr sz="3500">
                <a:solidFill>
                  <a:srgbClr val="193F6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Elliptical </a:t>
            </a:r>
            <a:r>
              <a:rPr dirty="0" err="1"/>
              <a:t>isophotes</a:t>
            </a:r>
            <a:r>
              <a:rPr dirty="0"/>
              <a:t> are fit to the BCG+ICL using </a:t>
            </a:r>
            <a:r>
              <a:rPr dirty="0" err="1"/>
              <a:t>AutoProf</a:t>
            </a:r>
            <a:r>
              <a:rPr dirty="0"/>
              <a:t>  software (Stone et al. 2021)</a:t>
            </a:r>
          </a:p>
          <a:p>
            <a:pPr marL="381000" indent="-381000" defTabSz="457200">
              <a:lnSpc>
                <a:spcPts val="5200"/>
              </a:lnSpc>
              <a:spcBef>
                <a:spcPts val="1000"/>
              </a:spcBef>
              <a:buSzPct val="60000"/>
              <a:buChar char="✦"/>
              <a:defRPr sz="3500">
                <a:solidFill>
                  <a:srgbClr val="193F6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Ellipticity and PA are measured out to ~S/N= 10, then are fixed to last values.</a:t>
            </a:r>
          </a:p>
        </p:txBody>
      </p:sp>
      <p:sp>
        <p:nvSpPr>
          <p:cNvPr id="311" name="Kolcu et al. in prep"/>
          <p:cNvSpPr txBox="1"/>
          <p:nvPr/>
        </p:nvSpPr>
        <p:spPr>
          <a:xfrm>
            <a:off x="18877026" y="11722592"/>
            <a:ext cx="4367785" cy="696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6F144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Kolcu et al. in prep</a:t>
            </a:r>
          </a:p>
        </p:txBody>
      </p:sp>
      <p:sp>
        <p:nvSpPr>
          <p:cNvPr id="313" name="Preliminary Results"/>
          <p:cNvSpPr txBox="1"/>
          <p:nvPr/>
        </p:nvSpPr>
        <p:spPr>
          <a:xfrm>
            <a:off x="512826" y="209284"/>
            <a:ext cx="3367279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6F144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Preliminary Results</a:t>
            </a:r>
          </a:p>
        </p:txBody>
      </p:sp>
      <p:sp>
        <p:nvSpPr>
          <p:cNvPr id="314" name="Measuring ICL shapes and surface brightness"/>
          <p:cNvSpPr txBox="1"/>
          <p:nvPr/>
        </p:nvSpPr>
        <p:spPr>
          <a:xfrm>
            <a:off x="507468" y="715194"/>
            <a:ext cx="11752195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>
                <a:solidFill>
                  <a:srgbClr val="6F144D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Measuring ICL shapes and surface brightness</a:t>
            </a:r>
          </a:p>
        </p:txBody>
      </p:sp>
      <p:sp>
        <p:nvSpPr>
          <p:cNvPr id="2" name="Rectangle">
            <a:extLst>
              <a:ext uri="{FF2B5EF4-FFF2-40B4-BE49-F238E27FC236}">
                <a16:creationId xmlns:a16="http://schemas.microsoft.com/office/drawing/2014/main" id="{FD7BFABE-1F20-C96E-CBD5-FAE40DC7F203}"/>
              </a:ext>
            </a:extLst>
          </p:cNvPr>
          <p:cNvSpPr/>
          <p:nvPr/>
        </p:nvSpPr>
        <p:spPr>
          <a:xfrm>
            <a:off x="1" y="13178415"/>
            <a:ext cx="24384000" cy="537585"/>
          </a:xfrm>
          <a:prstGeom prst="rect">
            <a:avLst/>
          </a:prstGeom>
          <a:solidFill>
            <a:schemeClr val="bg1">
              <a:lumMod val="85000"/>
              <a:alpha val="58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FFFFFF"/>
                </a:solidFill>
              </a:defRPr>
            </a:pPr>
            <a:endParaRPr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utku Kolcu — tutku.kolcu@nottingham.ac.uk">
            <a:extLst>
              <a:ext uri="{FF2B5EF4-FFF2-40B4-BE49-F238E27FC236}">
                <a16:creationId xmlns:a16="http://schemas.microsoft.com/office/drawing/2014/main" id="{0F4551FC-8EB7-1474-97C2-02A25E12E89D}"/>
              </a:ext>
            </a:extLst>
          </p:cNvPr>
          <p:cNvSpPr txBox="1"/>
          <p:nvPr/>
        </p:nvSpPr>
        <p:spPr>
          <a:xfrm>
            <a:off x="196215" y="13137667"/>
            <a:ext cx="7111861" cy="555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700">
                <a:solidFill>
                  <a:srgbClr val="000000"/>
                </a:solidFill>
              </a:defRPr>
            </a:pPr>
            <a:r>
              <a:t>Tutku Kolcu — </a:t>
            </a:r>
            <a:r>
              <a:rPr u="sng">
                <a:hlinkClick r:id="rId11"/>
              </a:rPr>
              <a:t>tutku.kolcu@nottingham.ac.uk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6A62FC39-E37B-596A-1EAF-83211A887BC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68303" y="13200723"/>
            <a:ext cx="255017" cy="4292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</a:t>
            </a:fld>
            <a:endParaRPr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ThreePanel_Multiband_EDFS_eRASS_61_VIS_H_YJH.pdf" descr="ThreePanel_Multiband_EDFS_eRASS_61_VIS_H_YJH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959769" y="1502595"/>
            <a:ext cx="9150530" cy="11685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Line Line" descr="Line 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0935770" y="8049659"/>
            <a:ext cx="1616975" cy="401377"/>
          </a:xfrm>
          <a:prstGeom prst="rect">
            <a:avLst/>
          </a:prstGeom>
        </p:spPr>
      </p:pic>
      <p:sp>
        <p:nvSpPr>
          <p:cNvPr id="324" name="We can measure ICL shapes at R ~100—200 kpc"/>
          <p:cNvSpPr txBox="1"/>
          <p:nvPr/>
        </p:nvSpPr>
        <p:spPr>
          <a:xfrm>
            <a:off x="13138923" y="5380640"/>
            <a:ext cx="7351217" cy="1306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381000" indent="-381000" algn="ctr">
              <a:buSzPct val="60000"/>
              <a:buChar char="✦"/>
              <a:defRPr>
                <a:solidFill>
                  <a:srgbClr val="193F6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We can measure ICL shapes at R ~100—200 kpc</a:t>
            </a:r>
          </a:p>
        </p:txBody>
      </p:sp>
      <p:sp>
        <p:nvSpPr>
          <p:cNvPr id="325" name="We can measure the ICL signal confidently up to ~400 kpc"/>
          <p:cNvSpPr txBox="1"/>
          <p:nvPr/>
        </p:nvSpPr>
        <p:spPr>
          <a:xfrm>
            <a:off x="12995192" y="7597060"/>
            <a:ext cx="7906446" cy="1306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381000" indent="-381000" algn="ctr">
              <a:buSzPct val="60000"/>
              <a:buChar char="✦"/>
              <a:defRPr>
                <a:solidFill>
                  <a:srgbClr val="193F6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We can measure the ICL signal confidently up to ~400 kpc</a:t>
            </a:r>
          </a:p>
        </p:txBody>
      </p:sp>
      <p:pic>
        <p:nvPicPr>
          <p:cNvPr id="326" name="Euclid_consortium_logo.png" descr="Euclid_consortium_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18765" y="178680"/>
            <a:ext cx="2544745" cy="1454141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In individual near-infrared bands of Euclid, metallicity-sensitive colours:"/>
          <p:cNvSpPr txBox="1"/>
          <p:nvPr/>
        </p:nvSpPr>
        <p:spPr>
          <a:xfrm>
            <a:off x="12552745" y="3003302"/>
            <a:ext cx="8459971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193F6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In individual near-infrared bands of Euclid, metallicity-sensitive </a:t>
            </a:r>
            <a:r>
              <a:rPr dirty="0" err="1"/>
              <a:t>colours</a:t>
            </a:r>
            <a:r>
              <a:rPr dirty="0"/>
              <a:t>:</a:t>
            </a:r>
          </a:p>
        </p:txBody>
      </p:sp>
      <p:pic>
        <p:nvPicPr>
          <p:cNvPr id="328" name="Line Line" descr="Line Lin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1229466">
            <a:off x="11181816" y="4831701"/>
            <a:ext cx="1510618" cy="401377"/>
          </a:xfrm>
          <a:prstGeom prst="rect">
            <a:avLst/>
          </a:prstGeom>
        </p:spPr>
      </p:pic>
      <p:sp>
        <p:nvSpPr>
          <p:cNvPr id="331" name="Measuring ICL shapes and surface brightness"/>
          <p:cNvSpPr txBox="1"/>
          <p:nvPr/>
        </p:nvSpPr>
        <p:spPr>
          <a:xfrm>
            <a:off x="507468" y="715194"/>
            <a:ext cx="11752195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>
                <a:solidFill>
                  <a:srgbClr val="6F144D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Measuring ICL shapes and surface brightness</a:t>
            </a:r>
          </a:p>
        </p:txBody>
      </p:sp>
      <p:sp>
        <p:nvSpPr>
          <p:cNvPr id="332" name="Preliminary Results"/>
          <p:cNvSpPr txBox="1"/>
          <p:nvPr/>
        </p:nvSpPr>
        <p:spPr>
          <a:xfrm>
            <a:off x="538226" y="183884"/>
            <a:ext cx="3367279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6F144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Preliminary Results</a:t>
            </a:r>
          </a:p>
        </p:txBody>
      </p:sp>
      <p:sp>
        <p:nvSpPr>
          <p:cNvPr id="2" name="Rectangle">
            <a:extLst>
              <a:ext uri="{FF2B5EF4-FFF2-40B4-BE49-F238E27FC236}">
                <a16:creationId xmlns:a16="http://schemas.microsoft.com/office/drawing/2014/main" id="{7DD713AC-02F4-A3FE-E045-58C34B171969}"/>
              </a:ext>
            </a:extLst>
          </p:cNvPr>
          <p:cNvSpPr/>
          <p:nvPr/>
        </p:nvSpPr>
        <p:spPr>
          <a:xfrm>
            <a:off x="1" y="13178415"/>
            <a:ext cx="24384000" cy="537585"/>
          </a:xfrm>
          <a:prstGeom prst="rect">
            <a:avLst/>
          </a:prstGeom>
          <a:solidFill>
            <a:schemeClr val="bg1">
              <a:lumMod val="85000"/>
              <a:alpha val="58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FFFFFF"/>
                </a:solidFill>
              </a:defRPr>
            </a:pPr>
            <a:endParaRPr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utku Kolcu — tutku.kolcu@nottingham.ac.uk">
            <a:extLst>
              <a:ext uri="{FF2B5EF4-FFF2-40B4-BE49-F238E27FC236}">
                <a16:creationId xmlns:a16="http://schemas.microsoft.com/office/drawing/2014/main" id="{AB976EEE-6BE9-2AC9-5C6C-9A2D9E17554E}"/>
              </a:ext>
            </a:extLst>
          </p:cNvPr>
          <p:cNvSpPr txBox="1"/>
          <p:nvPr/>
        </p:nvSpPr>
        <p:spPr>
          <a:xfrm>
            <a:off x="196215" y="13137667"/>
            <a:ext cx="7111861" cy="555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700">
                <a:solidFill>
                  <a:srgbClr val="000000"/>
                </a:solidFill>
              </a:defRPr>
            </a:pPr>
            <a:r>
              <a:t>Tutku Kolcu — </a:t>
            </a:r>
            <a:r>
              <a:rPr u="sng">
                <a:hlinkClick r:id="rId6"/>
              </a:rPr>
              <a:t>tutku.kolcu@nottingham.ac.uk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40DE5340-754A-7BAB-CA74-D0234FF85595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68303" y="13200723"/>
            <a:ext cx="255017" cy="4292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Euclid_consortium_logo.png" descr="Euclid_consortium_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18765" y="178680"/>
            <a:ext cx="2544745" cy="1454141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Average shape of ICL"/>
          <p:cNvSpPr txBox="1"/>
          <p:nvPr/>
        </p:nvSpPr>
        <p:spPr>
          <a:xfrm>
            <a:off x="557390" y="1125019"/>
            <a:ext cx="5632290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>
                <a:solidFill>
                  <a:srgbClr val="6F144D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Average shape of ICL</a:t>
            </a:r>
          </a:p>
        </p:txBody>
      </p:sp>
      <p:grpSp>
        <p:nvGrpSpPr>
          <p:cNvPr id="351" name="Group"/>
          <p:cNvGrpSpPr/>
          <p:nvPr/>
        </p:nvGrpSpPr>
        <p:grpSpPr>
          <a:xfrm>
            <a:off x="611731" y="2682003"/>
            <a:ext cx="22468073" cy="7639474"/>
            <a:chOff x="0" y="423316"/>
            <a:chExt cx="22468071" cy="7639472"/>
          </a:xfrm>
        </p:grpSpPr>
        <p:sp>
          <p:nvSpPr>
            <p:cNvPr id="338" name="~200 clusters"/>
            <p:cNvSpPr/>
            <p:nvPr/>
          </p:nvSpPr>
          <p:spPr>
            <a:xfrm>
              <a:off x="8582387" y="192996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700">
                  <a:solidFill>
                    <a:srgbClr val="193F6E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~200 clusters</a:t>
              </a:r>
            </a:p>
          </p:txBody>
        </p:sp>
        <p:grpSp>
          <p:nvGrpSpPr>
            <p:cNvPr id="344" name="Group"/>
            <p:cNvGrpSpPr/>
            <p:nvPr/>
          </p:nvGrpSpPr>
          <p:grpSpPr>
            <a:xfrm>
              <a:off x="12310668" y="423316"/>
              <a:ext cx="10157404" cy="7639473"/>
              <a:chOff x="0" y="423316"/>
              <a:chExt cx="10157403" cy="7639472"/>
            </a:xfrm>
          </p:grpSpPr>
          <p:grpSp>
            <p:nvGrpSpPr>
              <p:cNvPr id="341" name="Group"/>
              <p:cNvGrpSpPr/>
              <p:nvPr/>
            </p:nvGrpSpPr>
            <p:grpSpPr>
              <a:xfrm>
                <a:off x="0" y="463362"/>
                <a:ext cx="10157404" cy="7599427"/>
                <a:chOff x="0" y="0"/>
                <a:chExt cx="10157403" cy="7599426"/>
              </a:xfrm>
            </p:grpSpPr>
            <p:pic>
              <p:nvPicPr>
                <p:cNvPr id="339" name="pasted-movie.png" descr="pasted-movie.png"/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>
                <a:xfrm>
                  <a:off x="0" y="0"/>
                  <a:ext cx="10157404" cy="759942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340" name="Rectangle"/>
                <p:cNvSpPr/>
                <p:nvPr/>
              </p:nvSpPr>
              <p:spPr>
                <a:xfrm>
                  <a:off x="1264527" y="278769"/>
                  <a:ext cx="8802792" cy="6279497"/>
                </a:xfrm>
                <a:prstGeom prst="rect">
                  <a:avLst/>
                </a:prstGeom>
                <a:noFill/>
                <a:ln w="25400" cap="flat">
                  <a:solidFill>
                    <a:schemeClr val="accent1">
                      <a:satOff val="-9155"/>
                      <a:lumOff val="-32673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825500">
                    <a:spcBef>
                      <a:spcPts val="0"/>
                    </a:spcBef>
                    <a:defRPr sz="32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342" name="Adela Fernandez | in prep."/>
              <p:cNvSpPr/>
              <p:nvPr/>
            </p:nvSpPr>
            <p:spPr>
              <a:xfrm>
                <a:off x="4479233" y="423316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defTabSz="457200">
                  <a:spcBef>
                    <a:spcPts val="0"/>
                  </a:spcBef>
                  <a:defRPr sz="3733">
                    <a:solidFill>
                      <a:srgbClr val="193F6E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r>
                  <a:t>Adela Fernandez | in prep.</a:t>
                </a:r>
                <a:endParaRPr sz="1200"/>
              </a:p>
            </p:txBody>
          </p:sp>
          <p:sp>
            <p:nvSpPr>
              <p:cNvPr id="343" name="Hydrangea Simulations"/>
              <p:cNvSpPr/>
              <p:nvPr/>
            </p:nvSpPr>
            <p:spPr>
              <a:xfrm>
                <a:off x="1304233" y="1308334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defTabSz="457200">
                  <a:spcBef>
                    <a:spcPts val="0"/>
                  </a:spcBef>
                  <a:defRPr sz="3733">
                    <a:solidFill>
                      <a:srgbClr val="193F6E"/>
                    </a:solidFill>
                    <a:latin typeface="Times Roman"/>
                    <a:ea typeface="Times Roman"/>
                    <a:cs typeface="Times Roman"/>
                    <a:sym typeface="Times Roman"/>
                  </a:defRPr>
                </a:lvl1pPr>
              </a:lstStyle>
              <a:p>
                <a:r>
                  <a:t>Hydrangea Simulations</a:t>
                </a:r>
                <a:endParaRPr sz="1200"/>
              </a:p>
            </p:txBody>
          </p:sp>
        </p:grpSp>
        <p:grpSp>
          <p:nvGrpSpPr>
            <p:cNvPr id="350" name="Group"/>
            <p:cNvGrpSpPr/>
            <p:nvPr/>
          </p:nvGrpSpPr>
          <p:grpSpPr>
            <a:xfrm>
              <a:off x="0" y="1274580"/>
              <a:ext cx="12137857" cy="5742524"/>
              <a:chOff x="0" y="423316"/>
              <a:chExt cx="12137856" cy="5742523"/>
            </a:xfrm>
          </p:grpSpPr>
          <p:grpSp>
            <p:nvGrpSpPr>
              <p:cNvPr id="347" name="Group"/>
              <p:cNvGrpSpPr/>
              <p:nvPr/>
            </p:nvGrpSpPr>
            <p:grpSpPr>
              <a:xfrm>
                <a:off x="0" y="498898"/>
                <a:ext cx="12137857" cy="5666942"/>
                <a:chOff x="0" y="0"/>
                <a:chExt cx="12137856" cy="5666940"/>
              </a:xfrm>
            </p:grpSpPr>
            <p:pic>
              <p:nvPicPr>
                <p:cNvPr id="345" name="Ellipticity_PA_MAD_combined.pdf" descr="Ellipticity_PA_MAD_combined.pdf"/>
                <p:cNvPicPr>
                  <a:picLocks noChangeAspect="1"/>
                </p:cNvPicPr>
                <p:nvPr/>
              </p:nvPicPr>
              <p:blipFill>
                <a:blip r:embed="rId5"/>
                <a:srcRect b="68719"/>
                <a:stretch>
                  <a:fillRect/>
                </a:stretch>
              </p:blipFill>
              <p:spPr>
                <a:xfrm>
                  <a:off x="0" y="0"/>
                  <a:ext cx="12137857" cy="522090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46" name="Ellipticity_PA_MAD_combined.pdf" descr="Ellipticity_PA_MAD_combined.pdf"/>
                <p:cNvPicPr>
                  <a:picLocks noChangeAspect="1"/>
                </p:cNvPicPr>
                <p:nvPr/>
              </p:nvPicPr>
              <p:blipFill>
                <a:blip r:embed="rId5"/>
                <a:srcRect l="42588" t="96552" r="33562"/>
                <a:stretch>
                  <a:fillRect/>
                </a:stretch>
              </p:blipFill>
              <p:spPr>
                <a:xfrm>
                  <a:off x="5016896" y="5091509"/>
                  <a:ext cx="2894838" cy="57543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348" name="Kolcu et al. in prep."/>
              <p:cNvSpPr/>
              <p:nvPr/>
            </p:nvSpPr>
            <p:spPr>
              <a:xfrm>
                <a:off x="7460764" y="423316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defTabSz="457200">
                  <a:spcBef>
                    <a:spcPts val="0"/>
                  </a:spcBef>
                  <a:defRPr sz="3733">
                    <a:solidFill>
                      <a:srgbClr val="193F6E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r>
                  <a:t>Kolcu et al. in prep.</a:t>
                </a:r>
                <a:endParaRPr sz="1200"/>
              </a:p>
            </p:txBody>
          </p:sp>
          <p:sp>
            <p:nvSpPr>
              <p:cNvPr id="349" name="~200 clusters"/>
              <p:cNvSpPr/>
              <p:nvPr/>
            </p:nvSpPr>
            <p:spPr>
              <a:xfrm>
                <a:off x="8658587" y="1205698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700">
                    <a:solidFill>
                      <a:srgbClr val="193F6E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~200 clusters</a:t>
                </a:r>
              </a:p>
            </p:txBody>
          </p:sp>
        </p:grpSp>
      </p:grpSp>
      <p:sp>
        <p:nvSpPr>
          <p:cNvPr id="352" name="Group"/>
          <p:cNvSpPr txBox="1"/>
          <p:nvPr/>
        </p:nvSpPr>
        <p:spPr>
          <a:xfrm>
            <a:off x="1118772" y="9696251"/>
            <a:ext cx="17645211" cy="3301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marL="381000" indent="-381000">
              <a:lnSpc>
                <a:spcPct val="120000"/>
              </a:lnSpc>
              <a:spcBef>
                <a:spcPts val="1000"/>
              </a:spcBef>
              <a:buSzPct val="60000"/>
              <a:buChar char="✦"/>
              <a:defRPr sz="3500">
                <a:solidFill>
                  <a:srgbClr val="193F6E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The median ellipticity across bands are consistent. </a:t>
            </a:r>
          </a:p>
          <a:p>
            <a:pPr marL="381000" indent="-381000">
              <a:lnSpc>
                <a:spcPct val="120000"/>
              </a:lnSpc>
              <a:spcBef>
                <a:spcPts val="1000"/>
              </a:spcBef>
              <a:buSzPct val="60000"/>
              <a:buChar char="✦"/>
              <a:defRPr sz="3500">
                <a:solidFill>
                  <a:srgbClr val="193F6E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Inner regions have consistently round isophotes and outer regions are more elliptical.</a:t>
            </a:r>
          </a:p>
          <a:p>
            <a:pPr marL="381000" indent="-381000">
              <a:lnSpc>
                <a:spcPct val="120000"/>
              </a:lnSpc>
              <a:spcBef>
                <a:spcPts val="1000"/>
              </a:spcBef>
              <a:buSzPct val="60000"/>
              <a:buChar char="✦"/>
              <a:defRPr sz="3500">
                <a:solidFill>
                  <a:srgbClr val="193F6E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Both observations and simulations trace a similar ellipticity for DM halo with ~0.4</a:t>
            </a:r>
          </a:p>
        </p:txBody>
      </p:sp>
      <p:sp>
        <p:nvSpPr>
          <p:cNvPr id="354" name="Preliminary Results"/>
          <p:cNvSpPr txBox="1"/>
          <p:nvPr/>
        </p:nvSpPr>
        <p:spPr>
          <a:xfrm>
            <a:off x="512826" y="209284"/>
            <a:ext cx="3367279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6F144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Preliminary Results</a:t>
            </a:r>
          </a:p>
        </p:txBody>
      </p:sp>
      <p:sp>
        <p:nvSpPr>
          <p:cNvPr id="2" name="Rectangle">
            <a:extLst>
              <a:ext uri="{FF2B5EF4-FFF2-40B4-BE49-F238E27FC236}">
                <a16:creationId xmlns:a16="http://schemas.microsoft.com/office/drawing/2014/main" id="{128DBFB2-35B6-4346-3B06-2A5E852205FC}"/>
              </a:ext>
            </a:extLst>
          </p:cNvPr>
          <p:cNvSpPr/>
          <p:nvPr/>
        </p:nvSpPr>
        <p:spPr>
          <a:xfrm>
            <a:off x="1" y="13178415"/>
            <a:ext cx="24384000" cy="537585"/>
          </a:xfrm>
          <a:prstGeom prst="rect">
            <a:avLst/>
          </a:prstGeom>
          <a:solidFill>
            <a:schemeClr val="bg1">
              <a:lumMod val="85000"/>
              <a:alpha val="58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FFFFFF"/>
                </a:solidFill>
              </a:defRPr>
            </a:pPr>
            <a:endParaRPr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utku Kolcu — tutku.kolcu@nottingham.ac.uk">
            <a:extLst>
              <a:ext uri="{FF2B5EF4-FFF2-40B4-BE49-F238E27FC236}">
                <a16:creationId xmlns:a16="http://schemas.microsoft.com/office/drawing/2014/main" id="{6341791E-A833-52C6-64B4-9F992B8B6CB6}"/>
              </a:ext>
            </a:extLst>
          </p:cNvPr>
          <p:cNvSpPr txBox="1"/>
          <p:nvPr/>
        </p:nvSpPr>
        <p:spPr>
          <a:xfrm>
            <a:off x="196215" y="13137667"/>
            <a:ext cx="7111861" cy="555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700">
                <a:solidFill>
                  <a:srgbClr val="000000"/>
                </a:solidFill>
              </a:defRPr>
            </a:pPr>
            <a:r>
              <a:t>Tutku Kolcu — </a:t>
            </a:r>
            <a:r>
              <a:rPr u="sng">
                <a:hlinkClick r:id="rId6"/>
              </a:rPr>
              <a:t>tutku.kolcu@nottingham.ac.uk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862DA68D-BDD5-2176-165E-010C1FC4DC50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68303" y="13200723"/>
            <a:ext cx="255017" cy="4292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7</a:t>
            </a:fld>
            <a:endParaRPr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of ICL Halo"/>
          <p:cNvSpPr txBox="1"/>
          <p:nvPr/>
        </p:nvSpPr>
        <p:spPr>
          <a:xfrm>
            <a:off x="439361" y="1174365"/>
            <a:ext cx="4763598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>
                <a:solidFill>
                  <a:srgbClr val="6F144D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Shape of ICL Halo</a:t>
            </a:r>
          </a:p>
        </p:txBody>
      </p:sp>
      <p:pic>
        <p:nvPicPr>
          <p:cNvPr id="359" name="Euclid_consortium_logo.png" descr="Euclid_consortium_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18765" y="178680"/>
            <a:ext cx="2544745" cy="1454141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Stacked images of ~40 clusters in each redshift bin with all galaxies masked to show the ICL.…"/>
          <p:cNvSpPr txBox="1"/>
          <p:nvPr/>
        </p:nvSpPr>
        <p:spPr>
          <a:xfrm>
            <a:off x="1241049" y="9641679"/>
            <a:ext cx="18989613" cy="1130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381000" indent="-381000" defTabSz="457200">
              <a:lnSpc>
                <a:spcPts val="5200"/>
              </a:lnSpc>
              <a:spcBef>
                <a:spcPts val="0"/>
              </a:spcBef>
              <a:buSzPct val="60000"/>
              <a:buChar char="✦"/>
              <a:defRPr sz="3500">
                <a:solidFill>
                  <a:srgbClr val="193F6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Stacked images of ~40 clusters in each redshift bin with all galaxies masked to show the ICL.</a:t>
            </a:r>
          </a:p>
          <a:p>
            <a:pPr marL="381000" indent="-381000" defTabSz="457200">
              <a:lnSpc>
                <a:spcPts val="5200"/>
              </a:lnSpc>
              <a:spcBef>
                <a:spcPts val="0"/>
              </a:spcBef>
              <a:buSzPct val="60000"/>
              <a:buChar char="✦"/>
              <a:defRPr sz="3500">
                <a:solidFill>
                  <a:srgbClr val="193F6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All images rotated by the position angle of ICL measured in each cluster at ~0.1R</a:t>
            </a:r>
            <a:r>
              <a:rPr baseline="-5999" dirty="0"/>
              <a:t>500</a:t>
            </a:r>
          </a:p>
        </p:txBody>
      </p:sp>
      <p:pic>
        <p:nvPicPr>
          <p:cNvPr id="363" name="pasted-movie.png" descr="pasted-movi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850" y="2129603"/>
            <a:ext cx="23055358" cy="6706124"/>
          </a:xfrm>
          <a:prstGeom prst="rect">
            <a:avLst/>
          </a:prstGeom>
          <a:ln w="12700">
            <a:miter lim="400000"/>
          </a:ln>
        </p:spPr>
      </p:pic>
      <p:sp>
        <p:nvSpPr>
          <p:cNvPr id="364" name="Kolcu et al. in prep"/>
          <p:cNvSpPr txBox="1"/>
          <p:nvPr/>
        </p:nvSpPr>
        <p:spPr>
          <a:xfrm>
            <a:off x="19080226" y="11717262"/>
            <a:ext cx="4367785" cy="696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6F144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Kolcu et al. in prep</a:t>
            </a:r>
          </a:p>
        </p:txBody>
      </p:sp>
      <p:sp>
        <p:nvSpPr>
          <p:cNvPr id="366" name="Preliminary Results"/>
          <p:cNvSpPr txBox="1"/>
          <p:nvPr/>
        </p:nvSpPr>
        <p:spPr>
          <a:xfrm>
            <a:off x="384866" y="223256"/>
            <a:ext cx="3367279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6F144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Preliminary Results</a:t>
            </a:r>
          </a:p>
        </p:txBody>
      </p:sp>
      <p:sp>
        <p:nvSpPr>
          <p:cNvPr id="2" name="Rectangle">
            <a:extLst>
              <a:ext uri="{FF2B5EF4-FFF2-40B4-BE49-F238E27FC236}">
                <a16:creationId xmlns:a16="http://schemas.microsoft.com/office/drawing/2014/main" id="{C2E5D11B-0450-B99E-FB3B-2D6D41A83893}"/>
              </a:ext>
            </a:extLst>
          </p:cNvPr>
          <p:cNvSpPr/>
          <p:nvPr/>
        </p:nvSpPr>
        <p:spPr>
          <a:xfrm>
            <a:off x="1" y="13178415"/>
            <a:ext cx="24384000" cy="537585"/>
          </a:xfrm>
          <a:prstGeom prst="rect">
            <a:avLst/>
          </a:prstGeom>
          <a:solidFill>
            <a:schemeClr val="bg1">
              <a:lumMod val="85000"/>
              <a:alpha val="58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FFFFFF"/>
                </a:solidFill>
              </a:defRPr>
            </a:pPr>
            <a:endParaRPr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utku Kolcu — tutku.kolcu@nottingham.ac.uk">
            <a:extLst>
              <a:ext uri="{FF2B5EF4-FFF2-40B4-BE49-F238E27FC236}">
                <a16:creationId xmlns:a16="http://schemas.microsoft.com/office/drawing/2014/main" id="{C6B6BAEA-2843-58EE-B3C1-B8F63205320D}"/>
              </a:ext>
            </a:extLst>
          </p:cNvPr>
          <p:cNvSpPr txBox="1"/>
          <p:nvPr/>
        </p:nvSpPr>
        <p:spPr>
          <a:xfrm>
            <a:off x="196215" y="13137667"/>
            <a:ext cx="7111861" cy="555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700">
                <a:solidFill>
                  <a:srgbClr val="000000"/>
                </a:solidFill>
              </a:defRPr>
            </a:pPr>
            <a:r>
              <a:t>Tutku Kolcu — </a:t>
            </a:r>
            <a:r>
              <a:rPr u="sng">
                <a:hlinkClick r:id="rId5"/>
              </a:rPr>
              <a:t>tutku.kolcu@nottingham.ac.uk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41CF108F-3C7E-D444-0FCE-5A34EFC6B272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68303" y="13200723"/>
            <a:ext cx="255017" cy="4292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8</a:t>
            </a:fld>
            <a:endParaRPr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Euclid_consortium_logo.png" descr="Euclid_consortium_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18765" y="178680"/>
            <a:ext cx="2544745" cy="1454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" name="pasted-movie.png" descr="pasted-movi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61371" y="2535674"/>
            <a:ext cx="10439594" cy="9022454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Stacking of clusters allow us to see further"/>
          <p:cNvSpPr txBox="1"/>
          <p:nvPr/>
        </p:nvSpPr>
        <p:spPr>
          <a:xfrm>
            <a:off x="518545" y="936957"/>
            <a:ext cx="10962514" cy="771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>
                <a:solidFill>
                  <a:srgbClr val="6F144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Stacking of clusters allow us to see further</a:t>
            </a:r>
          </a:p>
        </p:txBody>
      </p:sp>
      <p:grpSp>
        <p:nvGrpSpPr>
          <p:cNvPr id="383" name="Group"/>
          <p:cNvGrpSpPr/>
          <p:nvPr/>
        </p:nvGrpSpPr>
        <p:grpSpPr>
          <a:xfrm>
            <a:off x="1549510" y="1543680"/>
            <a:ext cx="10031279" cy="11553118"/>
            <a:chOff x="0" y="0"/>
            <a:chExt cx="10031278" cy="11553117"/>
          </a:xfrm>
        </p:grpSpPr>
        <p:grpSp>
          <p:nvGrpSpPr>
            <p:cNvPr id="379" name="Group"/>
            <p:cNvGrpSpPr/>
            <p:nvPr/>
          </p:nvGrpSpPr>
          <p:grpSpPr>
            <a:xfrm>
              <a:off x="0" y="0"/>
              <a:ext cx="10031279" cy="11553118"/>
              <a:chOff x="0" y="0"/>
              <a:chExt cx="10031278" cy="11553117"/>
            </a:xfrm>
          </p:grpSpPr>
          <p:pic>
            <p:nvPicPr>
              <p:cNvPr id="375" name="pasted-movie.png" descr="pasted-movie.png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0" y="0"/>
                <a:ext cx="10031279" cy="1155311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378" name="Group"/>
              <p:cNvGrpSpPr/>
              <p:nvPr/>
            </p:nvGrpSpPr>
            <p:grpSpPr>
              <a:xfrm>
                <a:off x="179451" y="256128"/>
                <a:ext cx="919708" cy="5287786"/>
                <a:chOff x="0" y="0"/>
                <a:chExt cx="919706" cy="5287784"/>
              </a:xfrm>
            </p:grpSpPr>
            <p:sp>
              <p:nvSpPr>
                <p:cNvPr id="376" name="Rectangle"/>
                <p:cNvSpPr/>
                <p:nvPr/>
              </p:nvSpPr>
              <p:spPr>
                <a:xfrm>
                  <a:off x="0" y="0"/>
                  <a:ext cx="919707" cy="5287785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825500">
                    <a:spcBef>
                      <a:spcPts val="0"/>
                    </a:spcBef>
                    <a:defRPr sz="32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377" name="Equation"/>
                    <p:cNvSpPr txBox="1"/>
                    <p:nvPr/>
                  </p:nvSpPr>
                  <p:spPr>
                    <a:xfrm rot="16200000">
                      <a:off x="-1061484" y="2454359"/>
                      <a:ext cx="3311543" cy="377610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pPr defTabSz="914400" latinLnBrk="1">
                        <a:spcBef>
                          <a:spcPts val="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m:rPr>
                                <m:sty m:val="p"/>
                              </m:rPr>
                              <a:rPr sz="33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Ellipticity</m:t>
                            </m:r>
                            <m:r>
                              <a:rPr sz="33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(1−</m:t>
                            </m:r>
                            <m:r>
                              <m:rPr>
                                <m:sty m:val="p"/>
                              </m:rPr>
                              <a:rPr sz="33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b</m:t>
                            </m:r>
                            <m:r>
                              <a:rPr sz="33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m:rPr>
                                <m:sty m:val="p"/>
                              </m:rPr>
                              <a:rPr sz="33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a</m:t>
                            </m:r>
                            <m:r>
                              <a:rPr sz="33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oMath>
                        </m:oMathPara>
                      </a14:m>
                      <a:endParaRPr sz="3300"/>
                    </a:p>
                  </p:txBody>
                </p:sp>
              </mc:Choice>
              <mc:Fallback>
                <p:sp>
                  <p:nvSpPr>
                    <p:cNvPr id="377" name="Equation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16200000">
                      <a:off x="-1061484" y="2454359"/>
                      <a:ext cx="3311543" cy="377610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t="-9924" r="-83333" b="-5725"/>
                      </a:stretch>
                    </a:blip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grpSp>
          <p:nvGrpSpPr>
            <p:cNvPr id="382" name="Group"/>
            <p:cNvGrpSpPr/>
            <p:nvPr/>
          </p:nvGrpSpPr>
          <p:grpSpPr>
            <a:xfrm>
              <a:off x="6628196" y="5771519"/>
              <a:ext cx="2948061" cy="771399"/>
              <a:chOff x="0" y="0"/>
              <a:chExt cx="2948060" cy="771398"/>
            </a:xfrm>
          </p:grpSpPr>
          <p:sp>
            <p:nvSpPr>
              <p:cNvPr id="380" name="Rectangle"/>
              <p:cNvSpPr/>
              <p:nvPr/>
            </p:nvSpPr>
            <p:spPr>
              <a:xfrm>
                <a:off x="0" y="0"/>
                <a:ext cx="2948061" cy="77139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spcBef>
                    <a:spcPts val="0"/>
                  </a:spcBef>
                  <a:defRPr sz="3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381" name="Equation"/>
                  <p:cNvSpPr txBox="1"/>
                  <p:nvPr/>
                </p:nvSpPr>
                <p:spPr>
                  <a:xfrm>
                    <a:off x="174281" y="241144"/>
                    <a:ext cx="2599498" cy="41958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defTabSz="914400" latinLnBrk="1">
                      <a:spcBef>
                        <a:spcPts val="0"/>
                      </a:spcBef>
                      <a:defRPr sz="1800">
                        <a:solidFill>
                          <a:srgbClr val="000000"/>
                        </a:solidFill>
                      </a:defRPr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sz="3500">
                                  <a:solidFill>
                                    <a:srgbClr val="193F6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sz="3500" i="1">
                                  <a:solidFill>
                                    <a:srgbClr val="193F6E"/>
                                  </a:solidFill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a:rPr sz="3500" i="1">
                                  <a:solidFill>
                                    <a:srgbClr val="193F6E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sz="3500" i="1">
                                  <a:solidFill>
                                    <a:srgbClr val="193F6E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sub>
                          </m:sSub>
                          <m:r>
                            <a:rPr sz="3500" i="1">
                              <a:solidFill>
                                <a:srgbClr val="193F6E"/>
                              </a:solidFill>
                              <a:latin typeface="Cambria Math" panose="02040503050406030204" pitchFamily="18" charset="0"/>
                            </a:rPr>
                            <m:t>∼600</m:t>
                          </m:r>
                          <m:r>
                            <m:rPr>
                              <m:sty m:val="p"/>
                            </m:rPr>
                            <a:rPr sz="3500" i="1">
                              <a:solidFill>
                                <a:srgbClr val="193F6E"/>
                              </a:solidFill>
                              <a:latin typeface="Cambria Math" panose="02040503050406030204" pitchFamily="18" charset="0"/>
                            </a:rPr>
                            <m:t>kpc</m:t>
                          </m:r>
                        </m:oMath>
                      </m:oMathPara>
                    </a14:m>
                    <a:endParaRPr sz="3500">
                      <a:solidFill>
                        <a:srgbClr val="193F6E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381" name="Equation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4281" y="241144"/>
                    <a:ext cx="2599498" cy="419583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5340" r="-11165" b="-72727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384" name="Kolcu et al. in prep"/>
          <p:cNvSpPr txBox="1"/>
          <p:nvPr/>
        </p:nvSpPr>
        <p:spPr>
          <a:xfrm>
            <a:off x="18191226" y="11691862"/>
            <a:ext cx="4367785" cy="696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6F144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Kolcu et al. in prep</a:t>
            </a:r>
          </a:p>
        </p:txBody>
      </p:sp>
      <p:sp>
        <p:nvSpPr>
          <p:cNvPr id="386" name="Preliminary Results"/>
          <p:cNvSpPr txBox="1"/>
          <p:nvPr/>
        </p:nvSpPr>
        <p:spPr>
          <a:xfrm>
            <a:off x="512826" y="209284"/>
            <a:ext cx="3367279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6F144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Preliminary Results</a:t>
            </a:r>
          </a:p>
        </p:txBody>
      </p:sp>
      <p:sp>
        <p:nvSpPr>
          <p:cNvPr id="2" name="Rectangle">
            <a:extLst>
              <a:ext uri="{FF2B5EF4-FFF2-40B4-BE49-F238E27FC236}">
                <a16:creationId xmlns:a16="http://schemas.microsoft.com/office/drawing/2014/main" id="{DDE951C7-EC8C-F5C4-CA4B-DAA726460F04}"/>
              </a:ext>
            </a:extLst>
          </p:cNvPr>
          <p:cNvSpPr/>
          <p:nvPr/>
        </p:nvSpPr>
        <p:spPr>
          <a:xfrm>
            <a:off x="1" y="13178415"/>
            <a:ext cx="24384000" cy="537585"/>
          </a:xfrm>
          <a:prstGeom prst="rect">
            <a:avLst/>
          </a:prstGeom>
          <a:solidFill>
            <a:schemeClr val="bg1">
              <a:lumMod val="85000"/>
              <a:alpha val="58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FFFFFF"/>
                </a:solidFill>
              </a:defRPr>
            </a:pPr>
            <a:endParaRPr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utku Kolcu — tutku.kolcu@nottingham.ac.uk">
            <a:extLst>
              <a:ext uri="{FF2B5EF4-FFF2-40B4-BE49-F238E27FC236}">
                <a16:creationId xmlns:a16="http://schemas.microsoft.com/office/drawing/2014/main" id="{1CEFF34E-4B85-5B33-5D36-8CDD07EAEB9C}"/>
              </a:ext>
            </a:extLst>
          </p:cNvPr>
          <p:cNvSpPr txBox="1"/>
          <p:nvPr/>
        </p:nvSpPr>
        <p:spPr>
          <a:xfrm>
            <a:off x="196215" y="13137667"/>
            <a:ext cx="7111861" cy="555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700">
                <a:solidFill>
                  <a:srgbClr val="000000"/>
                </a:solidFill>
              </a:defRPr>
            </a:pPr>
            <a:r>
              <a:t>Tutku Kolcu — </a:t>
            </a:r>
            <a:r>
              <a:rPr u="sng">
                <a:hlinkClick r:id="rId8"/>
              </a:rPr>
              <a:t>tutku.kolcu@nottingham.ac.uk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0DEBF2F0-E439-DCBC-79E6-3996A2AA2144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68303" y="13200723"/>
            <a:ext cx="255017" cy="4292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9</a:t>
            </a:fld>
            <a:endParaRPr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38_MinimalistLight">
  <a:themeElements>
    <a:clrScheme name="38_MinimalistLight">
      <a:dk1>
        <a:srgbClr val="53585F"/>
      </a:dk1>
      <a:lt1>
        <a:srgbClr val="FFFFFF"/>
      </a:lt1>
      <a:dk2>
        <a:srgbClr val="53585F"/>
      </a:dk2>
      <a:lt2>
        <a:srgbClr val="D5D5D5"/>
      </a:lt2>
      <a:accent1>
        <a:srgbClr val="9FAABA"/>
      </a:accent1>
      <a:accent2>
        <a:srgbClr val="88A7B2"/>
      </a:accent2>
      <a:accent3>
        <a:srgbClr val="94B9A3"/>
      </a:accent3>
      <a:accent4>
        <a:srgbClr val="F0BE5E"/>
      </a:accent4>
      <a:accent5>
        <a:srgbClr val="D5B7B7"/>
      </a:accent5>
      <a:accent6>
        <a:srgbClr val="B894B1"/>
      </a:accent6>
      <a:hlink>
        <a:srgbClr val="0000FF"/>
      </a:hlink>
      <a:folHlink>
        <a:srgbClr val="FF00FF"/>
      </a:folHlink>
    </a:clrScheme>
    <a:fontScheme name="38_MinimalistLight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8_Minimalis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-9155"/>
            <a:lumOff val="-32673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raphik-Light"/>
            <a:ea typeface="Graphik-Light"/>
            <a:cs typeface="Graphik-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>
              <a:satOff val="-9155"/>
              <a:lumOff val="-32673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355600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chemeClr val="accent1">
                <a:satOff val="-9155"/>
                <a:lumOff val="-32673"/>
              </a:schemeClr>
            </a:solidFill>
            <a:effectLst/>
            <a:uFillTx/>
            <a:latin typeface="Graphik-Light"/>
            <a:ea typeface="Graphik-Light"/>
            <a:cs typeface="Graphik-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38_MinimalistLight">
  <a:themeElements>
    <a:clrScheme name="38_MinimalistLight">
      <a:dk1>
        <a:srgbClr val="000000"/>
      </a:dk1>
      <a:lt1>
        <a:srgbClr val="FFFFFF"/>
      </a:lt1>
      <a:dk2>
        <a:srgbClr val="53585F"/>
      </a:dk2>
      <a:lt2>
        <a:srgbClr val="D5D5D5"/>
      </a:lt2>
      <a:accent1>
        <a:srgbClr val="9FAABA"/>
      </a:accent1>
      <a:accent2>
        <a:srgbClr val="88A7B2"/>
      </a:accent2>
      <a:accent3>
        <a:srgbClr val="94B9A3"/>
      </a:accent3>
      <a:accent4>
        <a:srgbClr val="F0BE5E"/>
      </a:accent4>
      <a:accent5>
        <a:srgbClr val="D5B7B7"/>
      </a:accent5>
      <a:accent6>
        <a:srgbClr val="B894B1"/>
      </a:accent6>
      <a:hlink>
        <a:srgbClr val="0000FF"/>
      </a:hlink>
      <a:folHlink>
        <a:srgbClr val="FF00FF"/>
      </a:folHlink>
    </a:clrScheme>
    <a:fontScheme name="38_MinimalistLight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8_Minimalis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-9155"/>
            <a:lumOff val="-32673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raphik-Light"/>
            <a:ea typeface="Graphik-Light"/>
            <a:cs typeface="Graphik-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>
              <a:satOff val="-9155"/>
              <a:lumOff val="-32673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355600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chemeClr val="accent1">
                <a:satOff val="-9155"/>
                <a:lumOff val="-32673"/>
              </a:schemeClr>
            </a:solidFill>
            <a:effectLst/>
            <a:uFillTx/>
            <a:latin typeface="Graphik-Light"/>
            <a:ea typeface="Graphik-Light"/>
            <a:cs typeface="Graphik-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1194</Words>
  <Application>Microsoft Macintosh PowerPoint</Application>
  <PresentationFormat>Custom</PresentationFormat>
  <Paragraphs>142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Cambria Math</vt:lpstr>
      <vt:lpstr>Graphik</vt:lpstr>
      <vt:lpstr>Graphik-Light</vt:lpstr>
      <vt:lpstr>Helvetica Neue</vt:lpstr>
      <vt:lpstr>Produkt Extralight</vt:lpstr>
      <vt:lpstr>Produkt Light</vt:lpstr>
      <vt:lpstr>38_MinimalistLight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Tutku Kolcu (staff)</cp:lastModifiedBy>
  <cp:revision>32</cp:revision>
  <dcterms:modified xsi:type="dcterms:W3CDTF">2025-07-08T22:48:37Z</dcterms:modified>
</cp:coreProperties>
</file>