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9" r:id="rId4"/>
    <p:sldId id="277" r:id="rId5"/>
    <p:sldId id="278" r:id="rId6"/>
    <p:sldId id="280" r:id="rId7"/>
    <p:sldId id="279" r:id="rId8"/>
    <p:sldId id="282" r:id="rId9"/>
    <p:sldId id="287" r:id="rId10"/>
    <p:sldId id="283" r:id="rId11"/>
    <p:sldId id="289" r:id="rId12"/>
    <p:sldId id="290" r:id="rId13"/>
    <p:sldId id="292" r:id="rId14"/>
    <p:sldId id="293" r:id="rId15"/>
    <p:sldId id="294" r:id="rId16"/>
    <p:sldId id="295" r:id="rId17"/>
    <p:sldId id="296" r:id="rId18"/>
    <p:sldId id="298" r:id="rId19"/>
    <p:sldId id="300" r:id="rId20"/>
    <p:sldId id="305" r:id="rId21"/>
    <p:sldId id="306" r:id="rId22"/>
    <p:sldId id="308" r:id="rId23"/>
    <p:sldId id="3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70"/>
    <p:restoredTop sz="94343"/>
  </p:normalViewPr>
  <p:slideViewPr>
    <p:cSldViewPr snapToGrid="0">
      <p:cViewPr>
        <p:scale>
          <a:sx n="95" d="100"/>
          <a:sy n="95" d="100"/>
        </p:scale>
        <p:origin x="1056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2BCC2-5C34-FC44-9B83-96A8A36001C8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E2D33-FA49-AD4C-9827-D54F97756C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79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GRB 101225A and SN 2008D are the exceptions – </a:t>
            </a:r>
            <a:r>
              <a:rPr lang="en-GB" dirty="0" err="1"/>
              <a:t>ulGRB</a:t>
            </a:r>
            <a:r>
              <a:rPr lang="en-GB" dirty="0"/>
              <a:t> and </a:t>
            </a:r>
            <a:r>
              <a:rPr lang="en-GB" dirty="0" err="1"/>
              <a:t>Ib</a:t>
            </a:r>
            <a:endParaRPr lang="en-GB" dirty="0"/>
          </a:p>
          <a:p>
            <a:r>
              <a:rPr lang="en-GB" dirty="0"/>
              <a:t>SN 2024gsa is of course another EP FXT-SN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E2D33-FA49-AD4C-9827-D54F97756C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95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74EDA-8439-44DF-8C46-35329C7AD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A39646-E80D-0524-BF29-B8A6557C9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14FE0-2C88-EB9C-F280-FFFC0CEFFF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9D3CE-7774-8DB0-C936-770436B2A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E2D33-FA49-AD4C-9827-D54F97756CE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88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Broad </a:t>
                </a:r>
                <a:r>
                  <a:rPr lang="en-GB" dirty="0" err="1"/>
                  <a:t>Halpha</a:t>
                </a:r>
                <a:r>
                  <a:rPr lang="en-GB" dirty="0"/>
                  <a:t>: Possible explanations:</a:t>
                </a:r>
              </a:p>
              <a:p>
                <a:pPr lvl="1"/>
                <a:r>
                  <a:rPr lang="en-GB" dirty="0"/>
                  <a:t>Interaction with extended H shell similar to AT 2018cow although that was more persistent</a:t>
                </a:r>
              </a:p>
              <a:p>
                <a:pPr lvl="1"/>
                <a:r>
                  <a:rPr lang="en-GB" dirty="0"/>
                  <a:t>Signature of stellar companion similar to &lt;5% of SN Ia.</a:t>
                </a:r>
              </a:p>
              <a:p>
                <a:pPr lvl="1"/>
                <a:r>
                  <a:rPr lang="en-GB" dirty="0"/>
                  <a:t>Could be the result of </a:t>
                </a:r>
                <a:r>
                  <a:rPr lang="en-GB" dirty="0" err="1"/>
                  <a:t>assymmetric</a:t>
                </a:r>
                <a:r>
                  <a:rPr lang="en-GB" dirty="0"/>
                  <a:t> mass loss in a common envelope phase</a:t>
                </a:r>
              </a:p>
              <a:p>
                <a:r>
                  <a:rPr lang="en-GB" dirty="0"/>
                  <a:t>1 µm and 2 µm:</a:t>
                </a:r>
              </a:p>
              <a:p>
                <a:r>
                  <a:rPr lang="en-GB" dirty="0"/>
                  <a:t>Can be fitted with a combined He I </a:t>
                </a:r>
                <a:r>
                  <a:rPr lang="el-GR" dirty="0"/>
                  <a:t>λ1.0830, λ2.0581 µ</a:t>
                </a:r>
                <a:r>
                  <a:rPr lang="en-GB" dirty="0"/>
                  <a:t>m and C I </a:t>
                </a:r>
                <a:r>
                  <a:rPr lang="el-GR" dirty="0"/>
                  <a:t>λ1.0693, λ2.1259 µ</a:t>
                </a:r>
                <a:r>
                  <a:rPr lang="en-GB" dirty="0"/>
                  <a:t>m model</a:t>
                </a:r>
              </a:p>
              <a:p>
                <a:pPr lvl="1"/>
                <a:r>
                  <a:rPr lang="en-GB" dirty="0"/>
                  <a:t>He dominates 2 µm  feature, C I dominates 1 µm </a:t>
                </a:r>
              </a:p>
              <a:p>
                <a:r>
                  <a:rPr lang="en-GB" dirty="0"/>
                  <a:t>He likely limited to &lt;0.5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due to lack of optical He lines</a:t>
                </a:r>
              </a:p>
              <a:p>
                <a:pPr lvl="1"/>
                <a:r>
                  <a:rPr lang="en-GB" dirty="0"/>
                  <a:t>Inconsistent with Phase I shock cooling inferences</a:t>
                </a:r>
              </a:p>
              <a:p>
                <a:pPr lvl="1"/>
                <a:r>
                  <a:rPr lang="en-GB" dirty="0"/>
                  <a:t>Enhanced mixing or additional earlier wind mass loss is required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4.2 um feature:</a:t>
                </a:r>
              </a:p>
              <a:p>
                <a:r>
                  <a:rPr lang="en-GB" dirty="0"/>
                  <a:t>Inconsistent with thermal emission from </a:t>
                </a:r>
                <a:r>
                  <a:rPr lang="en-GB" i="1" dirty="0"/>
                  <a:t>r</a:t>
                </a:r>
                <a:r>
                  <a:rPr lang="en-GB" dirty="0"/>
                  <a:t>-process</a:t>
                </a:r>
              </a:p>
              <a:p>
                <a:pPr lvl="1"/>
                <a:r>
                  <a:rPr lang="en-GB" dirty="0"/>
                  <a:t>T ~ 700 K, blackbody radius ~2 x 10</a:t>
                </a:r>
                <a:r>
                  <a:rPr lang="en-GB" baseline="30000" dirty="0"/>
                  <a:t>16</a:t>
                </a:r>
                <a:r>
                  <a:rPr lang="en-GB" dirty="0"/>
                  <a:t> cm so too big</a:t>
                </a:r>
              </a:p>
              <a:p>
                <a:r>
                  <a:rPr lang="en-GB" dirty="0"/>
                  <a:t>SN 1987A features a similar </a:t>
                </a:r>
                <a:r>
                  <a:rPr lang="en-GB" dirty="0" err="1"/>
                  <a:t>SiO</a:t>
                </a:r>
                <a:r>
                  <a:rPr lang="en-GB" dirty="0"/>
                  <a:t> overtone feature from dust</a:t>
                </a:r>
              </a:p>
              <a:p>
                <a:pPr lvl="1"/>
                <a:r>
                  <a:rPr lang="en-GB" dirty="0"/>
                  <a:t>Much later timescale than here</a:t>
                </a:r>
              </a:p>
              <a:p>
                <a:pPr lvl="1"/>
                <a:r>
                  <a:rPr lang="en-GB" dirty="0"/>
                  <a:t>Temperature likely still too high for dust to form</a:t>
                </a:r>
              </a:p>
              <a:p>
                <a:r>
                  <a:rPr lang="en-GB" dirty="0"/>
                  <a:t>Nebular Fe lines</a:t>
                </a:r>
              </a:p>
              <a:p>
                <a:pPr lvl="1"/>
                <a:r>
                  <a:rPr lang="en-GB" dirty="0"/>
                  <a:t>Requires regions of ejecta to become optically thin</a:t>
                </a:r>
              </a:p>
              <a:p>
                <a:pPr lvl="1"/>
                <a:r>
                  <a:rPr lang="en-GB" dirty="0"/>
                  <a:t>Could possibly be achieved through high velocity ejecta as inferred in Phase I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 dirty="0"/>
                  <a:t>Broad </a:t>
                </a:r>
                <a:r>
                  <a:rPr lang="en-GB" dirty="0" err="1"/>
                  <a:t>Halpha</a:t>
                </a:r>
                <a:r>
                  <a:rPr lang="en-GB" dirty="0"/>
                  <a:t>: Possible explanations:</a:t>
                </a:r>
              </a:p>
              <a:p>
                <a:pPr lvl="1"/>
                <a:r>
                  <a:rPr lang="en-GB" dirty="0"/>
                  <a:t>Interaction with extended H shell similar to AT 2018cow although that was more persistent</a:t>
                </a:r>
              </a:p>
              <a:p>
                <a:pPr lvl="1"/>
                <a:r>
                  <a:rPr lang="en-GB" dirty="0"/>
                  <a:t>Signature of stellar companion similar to &lt;5% of SN Ia.</a:t>
                </a:r>
              </a:p>
              <a:p>
                <a:pPr lvl="1"/>
                <a:r>
                  <a:rPr lang="en-GB" dirty="0"/>
                  <a:t>Could be the result of </a:t>
                </a:r>
                <a:r>
                  <a:rPr lang="en-GB" dirty="0" err="1"/>
                  <a:t>assymmetric</a:t>
                </a:r>
                <a:r>
                  <a:rPr lang="en-GB" dirty="0"/>
                  <a:t> mass loss in a common envelope phase</a:t>
                </a:r>
              </a:p>
              <a:p>
                <a:r>
                  <a:rPr lang="en-GB" dirty="0"/>
                  <a:t>1 µm and 2 µm:</a:t>
                </a:r>
              </a:p>
              <a:p>
                <a:r>
                  <a:rPr lang="en-GB" dirty="0"/>
                  <a:t>Can be fitted with a combined He I </a:t>
                </a:r>
                <a:r>
                  <a:rPr lang="el-GR" dirty="0"/>
                  <a:t>λ1.0830, λ2.0581 µ</a:t>
                </a:r>
                <a:r>
                  <a:rPr lang="en-GB" dirty="0"/>
                  <a:t>m and C I </a:t>
                </a:r>
                <a:r>
                  <a:rPr lang="el-GR" dirty="0"/>
                  <a:t>λ1.0693, λ2.1259 µ</a:t>
                </a:r>
                <a:r>
                  <a:rPr lang="en-GB" dirty="0"/>
                  <a:t>m model</a:t>
                </a:r>
              </a:p>
              <a:p>
                <a:pPr lvl="1"/>
                <a:r>
                  <a:rPr lang="en-GB" dirty="0"/>
                  <a:t>He dominates 2 µm  feature, C I dominates 1 µm </a:t>
                </a:r>
              </a:p>
              <a:p>
                <a:r>
                  <a:rPr lang="en-GB" dirty="0"/>
                  <a:t>He likely limited to &lt;0.5 </a:t>
                </a:r>
                <a:r>
                  <a:rPr lang="en-GB" b="0" i="0">
                    <a:latin typeface="Cambria Math" panose="02040503050406030204" pitchFamily="18" charset="0"/>
                  </a:rPr>
                  <a:t>𝑀_</a:t>
                </a:r>
                <a:r>
                  <a:rPr lang="en-GB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⊙</a:t>
                </a:r>
                <a:r>
                  <a:rPr lang="en-GB" dirty="0"/>
                  <a:t> due to lack of optical He lines</a:t>
                </a:r>
              </a:p>
              <a:p>
                <a:pPr lvl="1"/>
                <a:r>
                  <a:rPr lang="en-GB" dirty="0"/>
                  <a:t>Inconsistent with Phase I shock cooling inferences</a:t>
                </a:r>
              </a:p>
              <a:p>
                <a:pPr lvl="1"/>
                <a:r>
                  <a:rPr lang="en-GB" dirty="0"/>
                  <a:t>Enhanced mixing or additional earlier wind mass loss is required</a:t>
                </a:r>
              </a:p>
              <a:p>
                <a:pPr lvl="1"/>
                <a:endParaRPr lang="en-GB" dirty="0"/>
              </a:p>
              <a:p>
                <a:pPr lvl="1"/>
                <a:r>
                  <a:rPr lang="en-GB" dirty="0"/>
                  <a:t>4.2 um feature:</a:t>
                </a:r>
              </a:p>
              <a:p>
                <a:r>
                  <a:rPr lang="en-GB" dirty="0"/>
                  <a:t>Inconsistent with thermal emission from </a:t>
                </a:r>
                <a:r>
                  <a:rPr lang="en-GB" i="1" dirty="0"/>
                  <a:t>r</a:t>
                </a:r>
                <a:r>
                  <a:rPr lang="en-GB" dirty="0"/>
                  <a:t>-process</a:t>
                </a:r>
              </a:p>
              <a:p>
                <a:pPr lvl="1"/>
                <a:r>
                  <a:rPr lang="en-GB" dirty="0"/>
                  <a:t>T ~ 700 K, blackbody radius ~2 x 10</a:t>
                </a:r>
                <a:r>
                  <a:rPr lang="en-GB" baseline="30000" dirty="0"/>
                  <a:t>16</a:t>
                </a:r>
                <a:r>
                  <a:rPr lang="en-GB" dirty="0"/>
                  <a:t> cm so too big</a:t>
                </a:r>
              </a:p>
              <a:p>
                <a:r>
                  <a:rPr lang="en-GB" dirty="0"/>
                  <a:t>SN 1987A features a similar </a:t>
                </a:r>
                <a:r>
                  <a:rPr lang="en-GB" dirty="0" err="1"/>
                  <a:t>SiO</a:t>
                </a:r>
                <a:r>
                  <a:rPr lang="en-GB" dirty="0"/>
                  <a:t> overtone feature from dust</a:t>
                </a:r>
              </a:p>
              <a:p>
                <a:pPr lvl="1"/>
                <a:r>
                  <a:rPr lang="en-GB" dirty="0"/>
                  <a:t>Much later timescale than here</a:t>
                </a:r>
              </a:p>
              <a:p>
                <a:pPr lvl="1"/>
                <a:r>
                  <a:rPr lang="en-GB" dirty="0"/>
                  <a:t>Temperature likely still too high for dust to form</a:t>
                </a:r>
              </a:p>
              <a:p>
                <a:r>
                  <a:rPr lang="en-GB" dirty="0"/>
                  <a:t>Nebular Fe lines</a:t>
                </a:r>
              </a:p>
              <a:p>
                <a:pPr lvl="1"/>
                <a:r>
                  <a:rPr lang="en-GB" dirty="0"/>
                  <a:t>Requires regions of ejecta to become optically thin</a:t>
                </a:r>
              </a:p>
              <a:p>
                <a:pPr lvl="1"/>
                <a:r>
                  <a:rPr lang="en-GB" dirty="0"/>
                  <a:t>Could possibly be achieved through high velocity ejecta as inferred in Phase I</a:t>
                </a:r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E2D33-FA49-AD4C-9827-D54F97756CE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04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40D2A-AE54-3100-6718-706D459AF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5BB52-E32B-088C-5882-1E6040153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23444-47E8-8C1B-F571-27851D628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73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CE3E-FC61-0329-1C91-1208ADA7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C7108-247F-9672-A342-0054BEF04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12F30-0741-2986-D462-522BCF72A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FD023-4EA9-FF5D-5444-83691F66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7D062-A89C-076F-AA40-9E2282BB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5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8310E-9ED4-CCB5-ACEC-6A2FC3BD0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F4F04-C900-9DF6-0713-C4E564251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32E85-DF9D-E930-6A1A-36D14046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0A3C4-F47B-D48F-7480-48A23273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1EC0A-1CC7-D6C7-C565-5C83FDF1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236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4995-097C-4A74-053D-7EA28FA6C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1C78A-2275-5020-2946-D19536EC0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98BC0-E8BC-FB4C-FE0D-C368D5DDA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 dirty="0"/>
              <a:t>Rob Eyles-Ferris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11F5D-2552-EAEF-7EB4-ADC6AD69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58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17F53-E7B0-D783-508D-7FE5A708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3476E-A5E0-D9EB-0B0B-D53ABEFCF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A0F7-6732-E4CF-EB0B-1638E5CA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B3DCC-8496-4237-0C9E-5DA2CB96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ADE23-50A8-45D1-25EF-86BB12B2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670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11217-D728-8E89-459E-BAD103E5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033CB-9661-157F-D4DD-BA52C9040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58D15-71BF-431B-6A81-EEF1B5B8E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5A436-E746-91EF-3F84-D9ED0E75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6F13F-AFE0-688D-D114-7F97D9C0A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CE68F-ECC7-4931-4047-83EB3055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019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10A7D-3928-FB2A-2B2D-C48B2A7C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08B89-9461-81C9-AFD5-840EA6CEE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0FF4F-C407-014A-E314-2A34B3517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D3B82-BD9D-3A88-46E7-492065C93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DED1FD-A3A7-3F01-241F-00B8BF0E6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2C41C-C35D-FD31-18FF-8EF44265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06EC66-7B00-2B54-2C70-0B181FCC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D04C2E-F537-6F78-B23F-D0A7E24F7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4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B222-CE30-02F3-BA0D-52E6507E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EFE8E-18B9-E5B9-CDD9-D22846A6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43456-81A8-47CF-ECE9-7B5AEE37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AB05A2-C7BC-0DBD-0A64-040AFD66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4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6B596-1FB4-90B8-46EC-BC846CAE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8942D-E748-DBA7-0E27-72446F83F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6193D-A855-2CE4-4E86-392B58BB4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86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16F4A-4696-20FE-DD15-8C78E0F3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DBB75-6936-91D9-317A-1DA44DA3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CBD0F-73D2-19FE-1C97-9D69CF5BD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6701C-80CF-5E67-107E-B20486EF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E5B9D-6460-3E85-89AC-8B11553FC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2B6F8-B818-581C-11DE-26670461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253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1DE3-BD39-6FD4-2352-FA61CFFC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F741E-DC63-DEF5-0A2A-669DD29C4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18CD7-7A1A-036B-26EC-794612B9E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ABF15-139A-83B8-886F-8526F6D44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020E1-7878-AE37-A59C-F193F3CB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4EACB-2F4F-0219-FB63-933B62B9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2F016D-15C0-AA76-16CA-B3A8E3BA9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99E10-44EE-EC76-BFFA-3494738BB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DC7E4-FFCA-C20F-72FA-DFA9C1546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DF3AA-F426-3B42-99E2-1446D2E2A30C}" type="datetimeFigureOut">
              <a:rPr lang="en-GB" smtClean="0"/>
              <a:t>04/07/2025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1BEA7-1FB4-D9CD-4277-CCCFFD59E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442A8-5384-299A-60FA-8D1F5590E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21822B-0A00-574A-BF3B-C20DD2E220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72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t="-42000" r="-13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B530-A3B5-8ED0-8760-F08F7F160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337370" cy="2387600"/>
          </a:xfrm>
        </p:spPr>
        <p:txBody>
          <a:bodyPr/>
          <a:lstStyle/>
          <a:p>
            <a:pPr algn="r"/>
            <a:r>
              <a:rPr lang="en-GB" dirty="0"/>
              <a:t>The kangaroo’s first hop: EP250108a / SN 2025kg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2B4CA-B7D0-F939-CB5B-4C9A333DA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8918" y="4079875"/>
            <a:ext cx="7522452" cy="1655762"/>
          </a:xfrm>
        </p:spPr>
        <p:txBody>
          <a:bodyPr/>
          <a:lstStyle/>
          <a:p>
            <a:pPr algn="r"/>
            <a:r>
              <a:rPr lang="en-GB" dirty="0"/>
              <a:t>Rob Eyles-Ferris, Jillian </a:t>
            </a:r>
            <a:r>
              <a:rPr lang="en-GB" dirty="0" err="1"/>
              <a:t>Rastinejad</a:t>
            </a:r>
            <a:r>
              <a:rPr lang="en-GB" dirty="0"/>
              <a:t> + ~90 others</a:t>
            </a:r>
          </a:p>
        </p:txBody>
      </p:sp>
    </p:spTree>
    <p:extLst>
      <p:ext uri="{BB962C8B-B14F-4D97-AF65-F5344CB8AC3E}">
        <p14:creationId xmlns:p14="http://schemas.microsoft.com/office/powerpoint/2010/main" val="263887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72970-569A-F4DA-AD70-5A995C32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Similarities to past events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E00A4-6F70-A155-6652-4F6DFE162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558" y="781359"/>
            <a:ext cx="3927888" cy="5395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D4727-BCC6-071A-1192-FE3C5C4C9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30" y="1431925"/>
            <a:ext cx="3910371" cy="2997631"/>
          </a:xfrm>
          <a:prstGeom prst="rect">
            <a:avLst/>
          </a:prstGeom>
        </p:spPr>
      </p:pic>
      <p:pic>
        <p:nvPicPr>
          <p:cNvPr id="10" name="Picture 9" descr="A graph of a graph showing the time of a meteor&#10;&#10;AI-generated content may be incorrect.">
            <a:extLst>
              <a:ext uri="{FF2B5EF4-FFF2-40B4-BE49-F238E27FC236}">
                <a16:creationId xmlns:a16="http://schemas.microsoft.com/office/drawing/2014/main" id="{124F0958-B801-0C7C-F810-F2695978F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887" y="3783557"/>
            <a:ext cx="3910371" cy="28431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611C7E-BC5D-D536-86F2-9288AE85D91F}"/>
              </a:ext>
            </a:extLst>
          </p:cNvPr>
          <p:cNvSpPr txBox="1"/>
          <p:nvPr/>
        </p:nvSpPr>
        <p:spPr>
          <a:xfrm>
            <a:off x="5990245" y="6581001"/>
            <a:ext cx="1737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Avenir Next LT Pro" panose="020B0504020202020204" pitchFamily="34" charset="77"/>
              </a:rPr>
              <a:t>Srinivasaragavan</a:t>
            </a:r>
            <a:r>
              <a:rPr lang="en-GB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052126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DDE6B-1524-73EA-A3F2-6D7D35BDE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03BE-4BDB-F646-4977-05CC97FA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Origin of the X-rays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8EC1E-A6A8-268A-A370-1FEDBED6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1594" cy="46672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X-rays can be produced via jet driven or convective engine</a:t>
            </a:r>
          </a:p>
          <a:p>
            <a:r>
              <a:rPr lang="en-GB" dirty="0"/>
              <a:t>Both models can reproduce the luminosity  observed by WXT</a:t>
            </a:r>
          </a:p>
          <a:p>
            <a:pPr lvl="1"/>
            <a:r>
              <a:rPr lang="en-GB" dirty="0"/>
              <a:t>Jet driven consistent with cocoon models</a:t>
            </a:r>
          </a:p>
          <a:p>
            <a:pPr lvl="1"/>
            <a:r>
              <a:rPr lang="en-GB" dirty="0"/>
              <a:t>Convective engine requires extreme energies and masses</a:t>
            </a:r>
          </a:p>
          <a:p>
            <a:r>
              <a:rPr lang="en-GB" dirty="0"/>
              <a:t>Ejecta decelerate through CSM</a:t>
            </a:r>
          </a:p>
          <a:p>
            <a:pPr lvl="1"/>
            <a:r>
              <a:rPr lang="en-GB" dirty="0"/>
              <a:t>High mass required by convective engine cannot reach velocities inferred by photometric modelling</a:t>
            </a:r>
          </a:p>
          <a:p>
            <a:pPr lvl="1"/>
            <a:r>
              <a:rPr lang="en-GB" dirty="0"/>
              <a:t>Low jet driven mass much more consistent</a:t>
            </a:r>
          </a:p>
          <a:p>
            <a:endParaRPr lang="en-GB" dirty="0"/>
          </a:p>
        </p:txBody>
      </p:sp>
      <p:pic>
        <p:nvPicPr>
          <p:cNvPr id="5" name="Picture 4" descr="A graph of a function&#10;&#10;AI-generated content may be incorrect.">
            <a:extLst>
              <a:ext uri="{FF2B5EF4-FFF2-40B4-BE49-F238E27FC236}">
                <a16:creationId xmlns:a16="http://schemas.microsoft.com/office/drawing/2014/main" id="{AA35B3DD-88EE-776A-F93A-A4722FAACD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76" r="7203"/>
          <a:stretch/>
        </p:blipFill>
        <p:spPr>
          <a:xfrm>
            <a:off x="7021445" y="251959"/>
            <a:ext cx="3946043" cy="2877458"/>
          </a:xfrm>
          <a:prstGeom prst="rect">
            <a:avLst/>
          </a:prstGeom>
        </p:spPr>
      </p:pic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6A63730-5BBA-D436-481A-E7A794C189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6" r="7203"/>
          <a:stretch/>
        </p:blipFill>
        <p:spPr>
          <a:xfrm>
            <a:off x="7021445" y="3429000"/>
            <a:ext cx="3946043" cy="28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7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F05CE-5F6E-DB66-2268-6FBCF4D9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Radio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CAB6F-36DA-BA80-F760-348AB481D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335"/>
            <a:ext cx="10515600" cy="4351338"/>
          </a:xfrm>
        </p:spPr>
        <p:txBody>
          <a:bodyPr/>
          <a:lstStyle/>
          <a:p>
            <a:r>
              <a:rPr lang="en-GB" dirty="0"/>
              <a:t>The lack of radio detections can tell us more about the jet and any other relativistic ejecta</a:t>
            </a:r>
          </a:p>
          <a:p>
            <a:r>
              <a:rPr lang="en-GB" dirty="0"/>
              <a:t>Limits rule out jets with energies &gt;10</a:t>
            </a:r>
            <a:r>
              <a:rPr lang="en-GB" baseline="30000" dirty="0"/>
              <a:t>51</a:t>
            </a:r>
            <a:r>
              <a:rPr lang="en-GB" dirty="0"/>
              <a:t> erg and we are left with weak/failed jets</a:t>
            </a:r>
          </a:p>
          <a:p>
            <a:r>
              <a:rPr lang="en-GB" dirty="0"/>
              <a:t>Cannot determine observing angle from current data</a:t>
            </a:r>
          </a:p>
          <a:p>
            <a:endParaRPr lang="en-GB" dirty="0"/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9181B96-8C6D-9E2D-EF8F-664AE46E7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695058"/>
            <a:ext cx="7772400" cy="302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89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B1D72-18B0-6363-A89D-B58CF0C07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68845" cy="1325563"/>
          </a:xfrm>
        </p:spPr>
        <p:txBody>
          <a:bodyPr/>
          <a:lstStyle/>
          <a:p>
            <a:r>
              <a:rPr lang="en-GB" dirty="0"/>
              <a:t>Origin of the optical emission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41577B-48E7-2373-77B6-7C1AA8FA6F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5562600" cy="4586061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Cocoon model is consistent with the X-ray and radio observations</a:t>
                </a:r>
              </a:p>
              <a:p>
                <a:pPr lvl="1"/>
                <a:r>
                  <a:rPr lang="en-GB" dirty="0"/>
                  <a:t>~0.04 – 0.15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of shocked ejecta</a:t>
                </a:r>
              </a:p>
              <a:p>
                <a:pPr lvl="1"/>
                <a:r>
                  <a:rPr lang="en-GB" dirty="0"/>
                  <a:t>Kinetic energy ~4 – 45 x10</a:t>
                </a:r>
                <a:r>
                  <a:rPr lang="en-GB" baseline="30000" dirty="0"/>
                  <a:t>50 </a:t>
                </a:r>
                <a:r>
                  <a:rPr lang="en-GB" dirty="0"/>
                  <a:t>erg</a:t>
                </a:r>
              </a:p>
              <a:p>
                <a:r>
                  <a:rPr lang="en-GB" dirty="0"/>
                  <a:t>Successfully reproduces the optical light curve</a:t>
                </a:r>
              </a:p>
              <a:p>
                <a:r>
                  <a:rPr lang="en-GB" dirty="0"/>
                  <a:t>CSM interactions could also produce optical but require specific CSM geometry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41577B-48E7-2373-77B6-7C1AA8FA6F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5562600" cy="4586061"/>
              </a:xfrm>
              <a:blipFill>
                <a:blip r:embed="rId2"/>
                <a:stretch>
                  <a:fillRect l="-2050" t="-2210" b="-33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B53F80A-5EEB-DF8A-028D-DA3EBEF39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691" y="365125"/>
            <a:ext cx="3840109" cy="622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58F99-D797-F6E2-6EDB-84C200C6C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6E494-6C32-B47F-5A96-D485F080C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FXT probably driven by jet</a:t>
            </a:r>
          </a:p>
          <a:p>
            <a:r>
              <a:rPr lang="en-GB" dirty="0"/>
              <a:t>Jet fails to break out and forms a cocoon</a:t>
            </a:r>
          </a:p>
          <a:p>
            <a:r>
              <a:rPr lang="en-GB" dirty="0"/>
              <a:t>Shocked cocoon produces the optical emission</a:t>
            </a:r>
          </a:p>
          <a:p>
            <a:endParaRPr lang="en-GB" dirty="0"/>
          </a:p>
          <a:p>
            <a:r>
              <a:rPr lang="en-GB" dirty="0"/>
              <a:t>Broadly consistent picture across the spectrum</a:t>
            </a:r>
          </a:p>
        </p:txBody>
      </p:sp>
    </p:spTree>
    <p:extLst>
      <p:ext uri="{BB962C8B-B14F-4D97-AF65-F5344CB8AC3E}">
        <p14:creationId xmlns:p14="http://schemas.microsoft.com/office/powerpoint/2010/main" val="288259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D776A-8163-FC47-5BED-58ACB1D6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AAF2-3DC5-481E-C83E-A2B7E4A77E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Phase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92168-7523-05E0-5F65-0AA8652BB8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000" dirty="0" err="1"/>
              <a:t>Ic</a:t>
            </a:r>
            <a:r>
              <a:rPr lang="en-GB" sz="6000" dirty="0"/>
              <a:t>-BL SN</a:t>
            </a:r>
          </a:p>
        </p:txBody>
      </p:sp>
    </p:spTree>
    <p:extLst>
      <p:ext uri="{BB962C8B-B14F-4D97-AF65-F5344CB8AC3E}">
        <p14:creationId xmlns:p14="http://schemas.microsoft.com/office/powerpoint/2010/main" val="254409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A3134-B4BA-3D80-FD1E-9D0729A34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II 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1767C-8DC4-A0A4-E127-80225B8D0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5413" cy="4351338"/>
          </a:xfrm>
        </p:spPr>
        <p:txBody>
          <a:bodyPr/>
          <a:lstStyle/>
          <a:p>
            <a:r>
              <a:rPr lang="en-GB" dirty="0"/>
              <a:t>Extensive observing campaign continued from phase I</a:t>
            </a:r>
          </a:p>
          <a:p>
            <a:pPr lvl="1"/>
            <a:r>
              <a:rPr lang="en-GB" dirty="0"/>
              <a:t>~25 </a:t>
            </a:r>
            <a:r>
              <a:rPr lang="en-GB" dirty="0" err="1"/>
              <a:t>ks</a:t>
            </a:r>
            <a:r>
              <a:rPr lang="en-GB" dirty="0"/>
              <a:t> in </a:t>
            </a:r>
            <a:r>
              <a:rPr lang="en-GB" i="1" dirty="0"/>
              <a:t>g</a:t>
            </a:r>
            <a:r>
              <a:rPr lang="en-GB" dirty="0"/>
              <a:t> band alone</a:t>
            </a:r>
          </a:p>
          <a:p>
            <a:pPr lvl="1"/>
            <a:r>
              <a:rPr lang="en-GB" dirty="0"/>
              <a:t>13 spectra</a:t>
            </a:r>
          </a:p>
        </p:txBody>
      </p:sp>
      <p:pic>
        <p:nvPicPr>
          <p:cNvPr id="5" name="Picture 4" descr="A graph of a graph showing the number of different types of data&#10;&#10;AI-generated content may be incorrect.">
            <a:extLst>
              <a:ext uri="{FF2B5EF4-FFF2-40B4-BE49-F238E27FC236}">
                <a16:creationId xmlns:a16="http://schemas.microsoft.com/office/drawing/2014/main" id="{5A75E5FE-6250-0174-4071-1B1817480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86" y="0"/>
            <a:ext cx="3413414" cy="6858000"/>
          </a:xfrm>
          <a:prstGeom prst="rect">
            <a:avLst/>
          </a:prstGeom>
        </p:spPr>
      </p:pic>
      <p:pic>
        <p:nvPicPr>
          <p:cNvPr id="7" name="Picture 6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A7DD92EA-8DE9-922B-AF7E-B50A645A9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613" y="1589907"/>
            <a:ext cx="3452487" cy="44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15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89A62-257F-4AB2-7A9F-2FB414B1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51090" cy="1325563"/>
          </a:xfrm>
        </p:spPr>
        <p:txBody>
          <a:bodyPr/>
          <a:lstStyle/>
          <a:p>
            <a:r>
              <a:rPr lang="en-GB" dirty="0"/>
              <a:t>Supernova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ADF56-B500-3805-C2F8-1BE8B5A34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6290" cy="4351338"/>
          </a:xfrm>
        </p:spPr>
        <p:txBody>
          <a:bodyPr/>
          <a:lstStyle/>
          <a:p>
            <a:endParaRPr lang="en-GB" dirty="0"/>
          </a:p>
          <a:p>
            <a:r>
              <a:rPr lang="en-GB" dirty="0" err="1"/>
              <a:t>Ic</a:t>
            </a:r>
            <a:r>
              <a:rPr lang="en-GB" dirty="0"/>
              <a:t>-BL</a:t>
            </a:r>
          </a:p>
          <a:p>
            <a:pPr lvl="1"/>
            <a:r>
              <a:rPr lang="en-GB" dirty="0"/>
              <a:t>Distinct Fe II and Si broad lines</a:t>
            </a:r>
          </a:p>
          <a:p>
            <a:pPr lvl="1"/>
            <a:r>
              <a:rPr lang="en-GB" dirty="0"/>
              <a:t>Lack of He I absorption lines</a:t>
            </a:r>
          </a:p>
          <a:p>
            <a:r>
              <a:rPr lang="en-GB" dirty="0"/>
              <a:t>Similar to SN1998bw, SN 2006aj and SN 2020bvc (again)</a:t>
            </a:r>
          </a:p>
        </p:txBody>
      </p:sp>
      <p:pic>
        <p:nvPicPr>
          <p:cNvPr id="5" name="Picture 4" descr="A graph of different numbers and graphs&#10;&#10;AI-generated content may be incorrect.">
            <a:extLst>
              <a:ext uri="{FF2B5EF4-FFF2-40B4-BE49-F238E27FC236}">
                <a16:creationId xmlns:a16="http://schemas.microsoft.com/office/drawing/2014/main" id="{26345C24-BC13-3A44-CE1E-433ED13D8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0" y="145810"/>
            <a:ext cx="4139381" cy="65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8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95DF-3491-07A9-1355-FCB9DC09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Supernova comparison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83E72-1AB5-4B4B-2085-BE48907E8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383"/>
            <a:ext cx="10515600" cy="4351338"/>
          </a:xfrm>
        </p:spPr>
        <p:txBody>
          <a:bodyPr/>
          <a:lstStyle/>
          <a:p>
            <a:r>
              <a:rPr lang="en-GB"/>
              <a:t>SN 2025kg is consistent with other FXT/GRB Sne</a:t>
            </a:r>
          </a:p>
          <a:p>
            <a:pPr lvl="1"/>
            <a:r>
              <a:rPr lang="en-GB"/>
              <a:t>Significantly more luminous than Ic SNe without high energy counterparts</a:t>
            </a:r>
          </a:p>
          <a:p>
            <a:pPr lvl="1"/>
            <a:r>
              <a:rPr lang="en-GB"/>
              <a:t>Comparable line velocities</a:t>
            </a:r>
          </a:p>
          <a:p>
            <a:pPr lvl="1"/>
            <a:r>
              <a:rPr lang="en-GB"/>
              <a:t>Appears to be correlation in X-ray/SN luminosity</a:t>
            </a:r>
            <a:endParaRPr lang="en-GB" dirty="0"/>
          </a:p>
        </p:txBody>
      </p:sp>
      <p:pic>
        <p:nvPicPr>
          <p:cNvPr id="5" name="Picture 4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D38A3926-1836-D5D3-021F-38F3197AD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0" y="3581128"/>
            <a:ext cx="5189953" cy="2923673"/>
          </a:xfrm>
          <a:prstGeom prst="rect">
            <a:avLst/>
          </a:prstGeom>
        </p:spPr>
      </p:pic>
      <p:pic>
        <p:nvPicPr>
          <p:cNvPr id="7" name="Picture 6" descr="A graph of different numbers and numbers&#10;&#10;AI-generated content may be incorrect.">
            <a:extLst>
              <a:ext uri="{FF2B5EF4-FFF2-40B4-BE49-F238E27FC236}">
                <a16:creationId xmlns:a16="http://schemas.microsoft.com/office/drawing/2014/main" id="{E58778CF-D2D3-6D80-BEA3-BB0FC5B8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238" y="3581128"/>
            <a:ext cx="3625684" cy="2935599"/>
          </a:xfrm>
          <a:prstGeom prst="rect">
            <a:avLst/>
          </a:prstGeom>
        </p:spPr>
      </p:pic>
      <p:pic>
        <p:nvPicPr>
          <p:cNvPr id="4" name="Picture 3" descr="A graph of a graph of a number of numbers and a number of numbers&#10;&#10;AI-generated content may be incorrect.">
            <a:extLst>
              <a:ext uri="{FF2B5EF4-FFF2-40B4-BE49-F238E27FC236}">
                <a16:creationId xmlns:a16="http://schemas.microsoft.com/office/drawing/2014/main" id="{874C4B7D-5067-EF1C-B259-A7DA1C80E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622" y="2700780"/>
            <a:ext cx="2705648" cy="40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0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2F2D87C4-A217-C619-6CB0-50E317FDC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72" t="9239" r="8017" b="5325"/>
          <a:stretch/>
        </p:blipFill>
        <p:spPr>
          <a:xfrm>
            <a:off x="7944495" y="2961312"/>
            <a:ext cx="3923165" cy="3791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3B6FBB-0834-4A06-7472-DB7DE930F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14CA0-6C51-1D41-10AD-16F9F1A1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9" y="1690688"/>
            <a:ext cx="6263558" cy="50618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Many interesting spectral features</a:t>
            </a:r>
          </a:p>
          <a:p>
            <a:r>
              <a:rPr lang="en-GB" dirty="0"/>
              <a:t>Broad H</a:t>
            </a:r>
            <a:r>
              <a:rPr lang="el-GR" dirty="0"/>
              <a:t>α</a:t>
            </a:r>
            <a:r>
              <a:rPr lang="en-GB" dirty="0"/>
              <a:t> feature appears in spectrum at (and only at) 42.5 days</a:t>
            </a:r>
          </a:p>
          <a:p>
            <a:pPr lvl="1"/>
            <a:r>
              <a:rPr lang="en-GB" dirty="0"/>
              <a:t>Similar feature appears in AT 2018cow but not SN 1998bw</a:t>
            </a:r>
          </a:p>
          <a:p>
            <a:pPr lvl="1"/>
            <a:r>
              <a:rPr lang="en-GB" dirty="0"/>
              <a:t>Could be due to asymmetric mass loss in a common envelope phase</a:t>
            </a:r>
          </a:p>
          <a:p>
            <a:r>
              <a:rPr lang="en-GB" dirty="0"/>
              <a:t>1 µm and 2 µm broad absorption features</a:t>
            </a:r>
          </a:p>
          <a:p>
            <a:pPr lvl="1"/>
            <a:r>
              <a:rPr lang="en-GB" dirty="0"/>
              <a:t>Suggests He presence</a:t>
            </a:r>
          </a:p>
          <a:p>
            <a:r>
              <a:rPr lang="en-GB" dirty="0"/>
              <a:t>4.2 µm emission feature</a:t>
            </a:r>
          </a:p>
          <a:p>
            <a:pPr lvl="1"/>
            <a:r>
              <a:rPr lang="en-GB" dirty="0"/>
              <a:t>Difficult to explain, maybe nebular Fe lines?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</p:txBody>
      </p:sp>
      <p:pic>
        <p:nvPicPr>
          <p:cNvPr id="7" name="Picture 6" descr="A graph of a graph of a number of different numbers&#10;&#10;AI-generated content may be incorrect.">
            <a:extLst>
              <a:ext uri="{FF2B5EF4-FFF2-40B4-BE49-F238E27FC236}">
                <a16:creationId xmlns:a16="http://schemas.microsoft.com/office/drawing/2014/main" id="{5122EC82-1E39-06D8-F20C-A80C88F33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621" y="54203"/>
            <a:ext cx="2791749" cy="34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1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ist of names&#10;&#10;AI-generated content may be incorrect.">
            <a:extLst>
              <a:ext uri="{FF2B5EF4-FFF2-40B4-BE49-F238E27FC236}">
                <a16:creationId xmlns:a16="http://schemas.microsoft.com/office/drawing/2014/main" id="{A36FE901-0EA4-E6A7-F4DD-B8E5FFE8A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18" y="686242"/>
            <a:ext cx="7934640" cy="2345686"/>
          </a:xfrm>
          <a:prstGeom prst="rect">
            <a:avLst/>
          </a:prstGeom>
        </p:spPr>
      </p:pic>
      <p:pic>
        <p:nvPicPr>
          <p:cNvPr id="11" name="Picture 10" descr="A close-up of a list of names&#10;&#10;AI-generated content may be incorrect.">
            <a:extLst>
              <a:ext uri="{FF2B5EF4-FFF2-40B4-BE49-F238E27FC236}">
                <a16:creationId xmlns:a16="http://schemas.microsoft.com/office/drawing/2014/main" id="{FD5865A6-F69C-4E95-8AE3-9448D5A04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613" y="3758292"/>
            <a:ext cx="7772400" cy="276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6C7A-20A1-F9D5-0222-E9406B98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Progenitor system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DA0EEC-CF96-BE22-BF5B-1289421D6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ZAMS mass of the progenitor can be inferred from ejecta and </a:t>
                </a:r>
                <a:r>
                  <a:rPr lang="en-GB" baseline="30000" dirty="0"/>
                  <a:t>56</a:t>
                </a:r>
                <a:r>
                  <a:rPr lang="en-GB" dirty="0"/>
                  <a:t>Ni mass</a:t>
                </a:r>
              </a:p>
              <a:p>
                <a:pPr lvl="1"/>
                <a:r>
                  <a:rPr lang="en-GB" dirty="0"/>
                  <a:t>C/O core mass sum of ejecta mass, remnant (BH or NS) mass and accretion disk mass</a:t>
                </a:r>
              </a:p>
              <a:p>
                <a:pPr lvl="1"/>
                <a:r>
                  <a:rPr lang="en-GB" dirty="0"/>
                  <a:t>Gives ZAMS mass of 15 – 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(NS remnant) or 19 – 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(BH remnant)</a:t>
                </a:r>
              </a:p>
              <a:p>
                <a:r>
                  <a:rPr lang="en-GB" dirty="0"/>
                  <a:t>He and H evidence suggests a binary or trinary system</a:t>
                </a:r>
              </a:p>
              <a:p>
                <a:pPr lvl="1"/>
                <a:r>
                  <a:rPr lang="en-GB" dirty="0"/>
                  <a:t>He shell from common envelope ejection</a:t>
                </a:r>
              </a:p>
              <a:p>
                <a:pPr lvl="1"/>
                <a:r>
                  <a:rPr lang="en-GB" dirty="0"/>
                  <a:t>H clumps from earlier asymmetric common envelope ejection or giant/supergiant tertiary</a:t>
                </a:r>
              </a:p>
              <a:p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DA0EEC-CF96-BE22-BF5B-1289421D6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3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864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6BD0-2869-3E65-F2CB-485B09DC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Rates of similar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010E4-F53E-E495-8365-87AEC99E9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EP240414a/SN 2024gsa, EP250108a/SN 2025kg and EP250304a are all FXT-SNe</a:t>
            </a:r>
          </a:p>
          <a:p>
            <a:pPr lvl="1"/>
            <a:r>
              <a:rPr lang="en-GB" dirty="0"/>
              <a:t>Comparable properties to other events like XRF 060218/SN 2006aj and GRB 980425</a:t>
            </a:r>
          </a:p>
          <a:p>
            <a:pPr lvl="1"/>
            <a:r>
              <a:rPr lang="en-GB" dirty="0"/>
              <a:t>Suggests common link between FXTs and GRBs with SNe</a:t>
            </a:r>
          </a:p>
          <a:p>
            <a:r>
              <a:rPr lang="en-GB" dirty="0"/>
              <a:t>Rate calculation suggest several tens Gpc</a:t>
            </a:r>
            <a:r>
              <a:rPr lang="en-GB" baseline="30000" dirty="0"/>
              <a:t>−3 </a:t>
            </a:r>
            <a:r>
              <a:rPr lang="en-GB" dirty="0"/>
              <a:t>yr</a:t>
            </a:r>
            <a:r>
              <a:rPr lang="en-GB" baseline="30000" dirty="0"/>
              <a:t>−1</a:t>
            </a:r>
          </a:p>
          <a:p>
            <a:pPr lvl="1"/>
            <a:r>
              <a:rPr lang="en-GB" dirty="0"/>
              <a:t>Much higher rate than GRBs</a:t>
            </a:r>
          </a:p>
          <a:p>
            <a:pPr lvl="1"/>
            <a:r>
              <a:rPr lang="en-GB" dirty="0"/>
              <a:t>Substantially more common end to a star’s lifecycle</a:t>
            </a:r>
          </a:p>
        </p:txBody>
      </p:sp>
    </p:spTree>
    <p:extLst>
      <p:ext uri="{BB962C8B-B14F-4D97-AF65-F5344CB8AC3E}">
        <p14:creationId xmlns:p14="http://schemas.microsoft.com/office/powerpoint/2010/main" val="1475516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7469-CC82-E5FA-A473-6389D29A6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43F3-B362-E0B2-028B-D47EC17151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5172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D6F32-C7B2-CBAB-5BD0-412038B537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629871"/>
                <a:ext cx="10515600" cy="3717046"/>
              </a:xfrm>
            </p:spPr>
            <p:txBody>
              <a:bodyPr/>
              <a:lstStyle/>
              <a:p>
                <a:r>
                  <a:rPr lang="en-GB" dirty="0"/>
                  <a:t>EP250108a/SN 2025kg is the most nearby FXT-SN</a:t>
                </a:r>
              </a:p>
              <a:p>
                <a:r>
                  <a:rPr lang="en-GB" dirty="0"/>
                  <a:t>Two phases in the light curve</a:t>
                </a:r>
              </a:p>
              <a:p>
                <a:pPr lvl="1"/>
                <a:r>
                  <a:rPr lang="en-GB" dirty="0"/>
                  <a:t>Phase I: blue, thermal source from (probably) cocoon emission due to a trapped jet</a:t>
                </a:r>
              </a:p>
              <a:p>
                <a:pPr lvl="1"/>
                <a:r>
                  <a:rPr lang="en-GB" dirty="0"/>
                  <a:t>Phase II: </a:t>
                </a:r>
                <a:r>
                  <a:rPr lang="en-GB" dirty="0" err="1"/>
                  <a:t>Ic</a:t>
                </a:r>
                <a:r>
                  <a:rPr lang="en-GB" dirty="0"/>
                  <a:t>-BL SN similar to FXT- and GRB-SNe</a:t>
                </a:r>
              </a:p>
              <a:p>
                <a:r>
                  <a:rPr lang="en-GB" dirty="0"/>
                  <a:t>Progenitor system is a 15 – 21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(NS remnant) or 19 – 30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GB" dirty="0"/>
                  <a:t> (BH remnant) collapsar in a complex environment	</a:t>
                </a:r>
              </a:p>
              <a:p>
                <a:pPr lvl="1"/>
                <a:r>
                  <a:rPr lang="en-GB" dirty="0"/>
                  <a:t>Evidence of mass loss and at least one companion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D6F32-C7B2-CBAB-5BD0-412038B537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29871"/>
                <a:ext cx="10515600" cy="3717046"/>
              </a:xfrm>
              <a:blipFill>
                <a:blip r:embed="rId2"/>
                <a:stretch>
                  <a:fillRect l="-1086" t="-2721" r="-8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866C667-0B1C-B969-EA0E-94C4DFA8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023" y="4543864"/>
            <a:ext cx="1908297" cy="1908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DE9A3-8F7A-8648-C436-AC9649DFDB2D}"/>
              </a:ext>
            </a:extLst>
          </p:cNvPr>
          <p:cNvSpPr txBox="1"/>
          <p:nvPr/>
        </p:nvSpPr>
        <p:spPr>
          <a:xfrm>
            <a:off x="3649549" y="6452161"/>
            <a:ext cx="1355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Eyles-Ferris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C9C41-55FD-27FB-6D8B-E17A5CCA1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682" y="4543863"/>
            <a:ext cx="1908297" cy="1908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BC3571-2C88-79D2-E443-19480FC4E6C9}"/>
              </a:ext>
            </a:extLst>
          </p:cNvPr>
          <p:cNvSpPr txBox="1"/>
          <p:nvPr/>
        </p:nvSpPr>
        <p:spPr>
          <a:xfrm>
            <a:off x="7223596" y="6452161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bg1"/>
                </a:solidFill>
                <a:latin typeface="Avenir Next LT Pro" panose="020B0504020202020204" pitchFamily="34" charset="77"/>
              </a:rPr>
              <a:t>Rastinejad</a:t>
            </a:r>
            <a:r>
              <a:rPr lang="en-GB" sz="1200" dirty="0">
                <a:solidFill>
                  <a:schemeClr val="bg1"/>
                </a:solidFill>
                <a:latin typeface="Avenir Next LT Pro" panose="020B0504020202020204" pitchFamily="34" charset="77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07262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B8F3ACD-84A0-421F-49AB-29A01B04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929" r="34443"/>
          <a:stretch/>
        </p:blipFill>
        <p:spPr>
          <a:xfrm>
            <a:off x="523084" y="109260"/>
            <a:ext cx="4082954" cy="3319740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CC2271-AEE7-FB4A-5C3D-AE37DB4526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66" t="16444" r="33745" b="27647"/>
          <a:stretch/>
        </p:blipFill>
        <p:spPr>
          <a:xfrm>
            <a:off x="5830028" y="109261"/>
            <a:ext cx="4157330" cy="2822198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E0B44EB-02BB-41DB-5C90-DD74A4B13B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39" t="17929" r="17099"/>
          <a:stretch/>
        </p:blipFill>
        <p:spPr>
          <a:xfrm>
            <a:off x="1900989" y="3526330"/>
            <a:ext cx="4082953" cy="3188179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25A62BE-D0ED-B97E-A8D7-BD52765D79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761" t="17929" r="38964" b="8443"/>
          <a:stretch/>
        </p:blipFill>
        <p:spPr>
          <a:xfrm>
            <a:off x="7585964" y="3081153"/>
            <a:ext cx="3515988" cy="3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89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6A17-F937-D841-7D4E-EAA2A149E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EP250108a / SN 2025kg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C75E4-6304-3291-B5A1-A808DB752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i="1" dirty="0"/>
              <a:t>EP</a:t>
            </a:r>
            <a:r>
              <a:rPr lang="en-GB" dirty="0"/>
              <a:t> FXT detected 8</a:t>
            </a:r>
            <a:r>
              <a:rPr lang="en-GB" baseline="30000" dirty="0"/>
              <a:t>th</a:t>
            </a:r>
            <a:r>
              <a:rPr lang="en-GB" dirty="0"/>
              <a:t> January 2025</a:t>
            </a:r>
          </a:p>
          <a:p>
            <a:pPr lvl="1"/>
            <a:r>
              <a:rPr lang="en-GB" dirty="0"/>
              <a:t>Unusually long (2500 s)</a:t>
            </a:r>
          </a:p>
          <a:p>
            <a:pPr lvl="1"/>
            <a:r>
              <a:rPr lang="en-GB" dirty="0"/>
              <a:t>Faded very quickly – no X-ray detections after WXT trigger</a:t>
            </a:r>
          </a:p>
          <a:p>
            <a:r>
              <a:rPr lang="en-GB" dirty="0"/>
              <a:t>Optical counterpart discovered ~1.3 days later</a:t>
            </a:r>
          </a:p>
          <a:p>
            <a:pPr lvl="1"/>
            <a:r>
              <a:rPr lang="en-GB" dirty="0"/>
              <a:t>Blue thermal transient similar to LFBOTs hence ‘the kangaroo’</a:t>
            </a:r>
          </a:p>
          <a:p>
            <a:pPr lvl="1"/>
            <a:r>
              <a:rPr lang="en-GB" dirty="0"/>
              <a:t>Cooled and decayed</a:t>
            </a:r>
          </a:p>
          <a:p>
            <a:pPr lvl="1"/>
            <a:r>
              <a:rPr lang="en-GB" dirty="0"/>
              <a:t>Rose again as a </a:t>
            </a:r>
            <a:r>
              <a:rPr lang="en-GB" dirty="0" err="1"/>
              <a:t>Ic</a:t>
            </a:r>
            <a:r>
              <a:rPr lang="en-GB" dirty="0"/>
              <a:t>-BL supernova</a:t>
            </a:r>
          </a:p>
          <a:p>
            <a:r>
              <a:rPr lang="en-GB" i="1" dirty="0"/>
              <a:t>z</a:t>
            </a:r>
            <a:r>
              <a:rPr lang="en-GB" dirty="0"/>
              <a:t> = 0.17641</a:t>
            </a:r>
          </a:p>
          <a:p>
            <a:pPr lvl="1"/>
            <a:r>
              <a:rPr lang="en-GB" dirty="0"/>
              <a:t>Nearest FXT-SN</a:t>
            </a:r>
          </a:p>
          <a:p>
            <a:r>
              <a:rPr lang="en-GB" dirty="0"/>
              <a:t>As yet, no radio detection</a:t>
            </a:r>
          </a:p>
          <a:p>
            <a:r>
              <a:rPr lang="en-GB" dirty="0"/>
              <a:t>Multiple papers already</a:t>
            </a:r>
          </a:p>
          <a:p>
            <a:pPr lvl="1"/>
            <a:r>
              <a:rPr lang="en-GB" dirty="0" err="1"/>
              <a:t>Srinivasaragavan</a:t>
            </a:r>
            <a:r>
              <a:rPr lang="en-GB" dirty="0"/>
              <a:t> et al. and Li et al. in addition to our papers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517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E5800-DBE5-6144-5A9E-A86DED991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076" y="299378"/>
            <a:ext cx="6373848" cy="625924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56D2DD-8C64-96D1-DCF0-033194D3106C}"/>
              </a:ext>
            </a:extLst>
          </p:cNvPr>
          <p:cNvSpPr txBox="1">
            <a:spLocks/>
          </p:cNvSpPr>
          <p:nvPr/>
        </p:nvSpPr>
        <p:spPr>
          <a:xfrm>
            <a:off x="0" y="737418"/>
            <a:ext cx="2998839" cy="1477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Phase I (&lt;6 days)</a:t>
            </a:r>
          </a:p>
          <a:p>
            <a:pPr marL="0" indent="0">
              <a:buNone/>
            </a:pPr>
            <a:r>
              <a:rPr lang="en-GB" dirty="0"/>
              <a:t>Fast cooling</a:t>
            </a:r>
          </a:p>
          <a:p>
            <a:pPr marL="0" indent="0">
              <a:buNone/>
            </a:pPr>
            <a:r>
              <a:rPr lang="en-GB" dirty="0"/>
              <a:t>Eyles-Ferris et al.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FE5FD1-20E3-E934-BAC5-4F433173B60F}"/>
              </a:ext>
            </a:extLst>
          </p:cNvPr>
          <p:cNvSpPr txBox="1">
            <a:spLocks/>
          </p:cNvSpPr>
          <p:nvPr/>
        </p:nvSpPr>
        <p:spPr>
          <a:xfrm>
            <a:off x="9282924" y="737418"/>
            <a:ext cx="3566652" cy="1477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Phase II (&gt;6 days)</a:t>
            </a:r>
          </a:p>
          <a:p>
            <a:pPr marL="0" indent="0">
              <a:buNone/>
            </a:pPr>
            <a:r>
              <a:rPr lang="en-GB" dirty="0" err="1"/>
              <a:t>Ic</a:t>
            </a:r>
            <a:r>
              <a:rPr lang="en-GB" dirty="0"/>
              <a:t>-BL SN</a:t>
            </a:r>
          </a:p>
          <a:p>
            <a:pPr marL="0" indent="0">
              <a:buNone/>
            </a:pPr>
            <a:r>
              <a:rPr lang="en-GB" dirty="0" err="1"/>
              <a:t>Rastinejad</a:t>
            </a:r>
            <a:r>
              <a:rPr lang="en-GB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99638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EBA6-8754-CA8C-8CDD-3C5CEB7712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Phase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FF0AA-4E9B-0019-26ED-C2B9ADB88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Fast cooling</a:t>
            </a:r>
          </a:p>
        </p:txBody>
      </p:sp>
    </p:spTree>
    <p:extLst>
      <p:ext uri="{BB962C8B-B14F-4D97-AF65-F5344CB8AC3E}">
        <p14:creationId xmlns:p14="http://schemas.microsoft.com/office/powerpoint/2010/main" val="133007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8860DC-044C-A4AB-9BE7-300D9105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19" y="185484"/>
            <a:ext cx="3499342" cy="64870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4F6C33-EBC7-A135-B27B-144A67ACB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762" y="185484"/>
            <a:ext cx="4984667" cy="64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6AAD8-9286-239C-D598-D159F07A2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855A-3A8A-7C35-4ACF-FE8770C7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02803-E501-5067-1963-3DD77F20F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Very blue mostly featureless spectra</a:t>
            </a:r>
          </a:p>
          <a:p>
            <a:pPr lvl="1"/>
            <a:r>
              <a:rPr lang="en-GB" sz="1800" dirty="0"/>
              <a:t>2x10</a:t>
            </a:r>
            <a:r>
              <a:rPr lang="en-GB" sz="1800" baseline="30000" dirty="0"/>
              <a:t>4</a:t>
            </a:r>
            <a:r>
              <a:rPr lang="en-GB" sz="1800" dirty="0"/>
              <a:t> K</a:t>
            </a:r>
          </a:p>
          <a:p>
            <a:pPr lvl="1"/>
            <a:r>
              <a:rPr lang="en-GB" sz="1800" dirty="0"/>
              <a:t>Dropped to 10</a:t>
            </a:r>
            <a:r>
              <a:rPr lang="en-GB" sz="1800" baseline="30000" dirty="0"/>
              <a:t>4</a:t>
            </a:r>
            <a:r>
              <a:rPr lang="en-GB" sz="1800" dirty="0"/>
              <a:t> K over first four days</a:t>
            </a:r>
          </a:p>
          <a:p>
            <a:r>
              <a:rPr lang="en-GB" sz="2000" dirty="0"/>
              <a:t>Fades steadily</a:t>
            </a:r>
          </a:p>
          <a:p>
            <a:pPr lvl="1"/>
            <a:r>
              <a:rPr lang="en-GB" sz="1800" dirty="0"/>
              <a:t>10</a:t>
            </a:r>
            <a:r>
              <a:rPr lang="en-GB" sz="1800" baseline="30000" dirty="0"/>
              <a:t>44</a:t>
            </a:r>
            <a:r>
              <a:rPr lang="en-GB" sz="1800" dirty="0"/>
              <a:t> to 10</a:t>
            </a:r>
            <a:r>
              <a:rPr lang="en-GB" sz="1800" baseline="30000" dirty="0"/>
              <a:t>43 </a:t>
            </a:r>
            <a:r>
              <a:rPr lang="en-GB" sz="1800" dirty="0"/>
              <a:t>erg / 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3187F-A17B-DB50-4B82-A81129E3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206" y="3674560"/>
            <a:ext cx="4572000" cy="3066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9F1DA2-7EA0-21C8-30CB-2E6E84DCB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133" y="185484"/>
            <a:ext cx="4984667" cy="64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4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EADCF-227D-7B86-4480-D0C5050BB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108C-94D0-0A45-A2D9-1D6C1447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Phase I properties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1188A-97F0-C137-E46F-EA8668E3AF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3254116" cy="442527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Can model the photometry as a simple expanding and cooling blackbody</a:t>
                </a:r>
              </a:p>
              <a:p>
                <a:r>
                  <a:rPr lang="en-GB" dirty="0"/>
                  <a:t>Mildly relativistic expansion</a:t>
                </a:r>
              </a:p>
              <a:p>
                <a:r>
                  <a:rPr lang="en-GB" dirty="0"/>
                  <a:t>Large radius</a:t>
                </a:r>
              </a:p>
              <a:p>
                <a:pPr lvl="1"/>
                <a:r>
                  <a:rPr lang="en-GB" dirty="0"/>
                  <a:t>Extrapolating back implies initial expansion velocity closer to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0.4−0.6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DF1188A-97F0-C137-E46F-EA8668E3AF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3254116" cy="4425273"/>
              </a:xfrm>
              <a:blipFill>
                <a:blip r:embed="rId2"/>
                <a:stretch>
                  <a:fillRect l="-3113" t="-2857" r="-42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77FD356C-B1E7-63C5-332A-16539C435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22" y="305706"/>
            <a:ext cx="3726956" cy="624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81F2A-A936-698E-EEC1-6AF4808A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492" y="2104983"/>
            <a:ext cx="3659015" cy="369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46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25361</TotalTime>
  <Words>976</Words>
  <Application>Microsoft Macintosh PowerPoint</Application>
  <PresentationFormat>Widescreen</PresentationFormat>
  <Paragraphs>136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Aptos</vt:lpstr>
      <vt:lpstr>Aptos Display</vt:lpstr>
      <vt:lpstr>Arial</vt:lpstr>
      <vt:lpstr>Avenir Next</vt:lpstr>
      <vt:lpstr>Avenir Next LT Pro</vt:lpstr>
      <vt:lpstr>Cambria Math</vt:lpstr>
      <vt:lpstr>Office Theme</vt:lpstr>
      <vt:lpstr>The kangaroo’s first hop: EP250108a / SN 2025kg</vt:lpstr>
      <vt:lpstr>PowerPoint Presentation</vt:lpstr>
      <vt:lpstr>PowerPoint Presentation</vt:lpstr>
      <vt:lpstr>EP250108a / SN 2025kg</vt:lpstr>
      <vt:lpstr>PowerPoint Presentation</vt:lpstr>
      <vt:lpstr>Phase I</vt:lpstr>
      <vt:lpstr>PowerPoint Presentation</vt:lpstr>
      <vt:lpstr>Phase I properties</vt:lpstr>
      <vt:lpstr>Phase I properties</vt:lpstr>
      <vt:lpstr>Similarities to past events</vt:lpstr>
      <vt:lpstr>Origin of the X-rays</vt:lpstr>
      <vt:lpstr>Radio constraints</vt:lpstr>
      <vt:lpstr>Origin of the optical emission</vt:lpstr>
      <vt:lpstr>Phase I summary</vt:lpstr>
      <vt:lpstr>Phase II</vt:lpstr>
      <vt:lpstr>Phase II  observations</vt:lpstr>
      <vt:lpstr>Supernova comparison</vt:lpstr>
      <vt:lpstr>Supernova comparison</vt:lpstr>
      <vt:lpstr>Spectral features</vt:lpstr>
      <vt:lpstr>Progenitor system</vt:lpstr>
      <vt:lpstr>Rates of similar events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Eyles-Ferris, Rob</dc:creator>
  <cp:lastModifiedBy>Eyles-Ferris, Rob</cp:lastModifiedBy>
  <cp:revision>15</cp:revision>
  <dcterms:created xsi:type="dcterms:W3CDTF">2025-03-26T18:06:22Z</dcterms:created>
  <dcterms:modified xsi:type="dcterms:W3CDTF">2025-07-10T14:09:15Z</dcterms:modified>
</cp:coreProperties>
</file>