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Merger’s energy source is accretion disk (order seconds). How does this power long bursts!?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What’s a problem with magnetic braking?</a:t>
            </a:r>
          </a:p>
          <a:p>
            <a:pPr/>
          </a:p>
          <a:p>
            <a:pPr/>
            <a:r>
              <a:t>Put references I here!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Shape 2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Need to mention fallback accretion for NSBH otherwise it’s not energy injection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500 one = [500-300], [90-10]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2" name="Shape 3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Mention vFv = 211211A against F = our model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ea against sky at sunset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ea against sky at sunset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each and sea at sunset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each and sea at sunset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each and sea at sunset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Body Level One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Author and Date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Sea against sky at sunset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ea against sky at sunset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Slide Subtitle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63" name="Body Level One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xfrm>
            <a:off x="1200403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xfrm>
            <a:off x="12001499" y="12700000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7689" y="127000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Relationship Id="rId7" Type="http://schemas.openxmlformats.org/officeDocument/2006/relationships/image" Target="../media/image2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Relationship Id="rId4" Type="http://schemas.openxmlformats.org/officeDocument/2006/relationships/image" Target="../media/image15.png"/><Relationship Id="rId5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Isabelle Worssam…"/>
          <p:cNvSpPr txBox="1"/>
          <p:nvPr/>
        </p:nvSpPr>
        <p:spPr>
          <a:xfrm>
            <a:off x="6730445" y="10523885"/>
            <a:ext cx="10923110" cy="1956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Isabelle Worssam</a:t>
            </a:r>
          </a:p>
          <a:p>
            <a:pPr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Dr Benjamin Gompertz </a:t>
            </a:r>
          </a:p>
          <a:p>
            <a:pPr>
              <a:def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Dr Hendrik van Eerten</a:t>
            </a:r>
          </a:p>
        </p:txBody>
      </p:sp>
      <p:sp>
        <p:nvSpPr>
          <p:cNvPr id="153" name="Extended Emission of Merger GRBs…"/>
          <p:cNvSpPr txBox="1"/>
          <p:nvPr/>
        </p:nvSpPr>
        <p:spPr>
          <a:xfrm>
            <a:off x="1989068" y="1797215"/>
            <a:ext cx="20405863" cy="1999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lnSpc>
                <a:spcPct val="100000"/>
              </a:lnSpc>
              <a:defRPr b="1"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Extended Emission of Merger GRBs </a:t>
            </a:r>
          </a:p>
          <a:p>
            <a:pPr defTabSz="457200">
              <a:lnSpc>
                <a:spcPct val="100000"/>
              </a:lnSpc>
              <a:defRPr b="1" sz="6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High Latitude Emission and Time Propagation Effects.</a:t>
            </a:r>
          </a:p>
        </p:txBody>
      </p:sp>
      <p:sp>
        <p:nvSpPr>
          <p:cNvPr id="154" name="Image Credit: NASA"/>
          <p:cNvSpPr txBox="1"/>
          <p:nvPr/>
        </p:nvSpPr>
        <p:spPr>
          <a:xfrm>
            <a:off x="21596616" y="13214598"/>
            <a:ext cx="2634768" cy="425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5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Image Credit: NASA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image_1638-Gamma-ray-burst.jpg" descr="image_1638-Gamma-ray-burst.jpg"/>
          <p:cNvPicPr>
            <a:picLocks noChangeAspect="1"/>
          </p:cNvPicPr>
          <p:nvPr/>
        </p:nvPicPr>
        <p:blipFill>
          <a:blip r:embed="rId3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[900]LCthickline.pdf" descr="[900]LCthicklin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184044" y="7046042"/>
            <a:ext cx="9899038" cy="659935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300" name="[300]LCthickerlineonly.pdf" descr="[300]LCthickerlineonly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09444" y="230364"/>
            <a:ext cx="9848238" cy="656549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301" name="[500]LCfull.pdf" descr="[500]LCfull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9864" y="230364"/>
            <a:ext cx="9848238" cy="656549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302" name="Γ = 500"/>
          <p:cNvSpPr txBox="1"/>
          <p:nvPr/>
        </p:nvSpPr>
        <p:spPr>
          <a:xfrm>
            <a:off x="7443862" y="1257092"/>
            <a:ext cx="1586413" cy="77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Γ = 500</a:t>
            </a:r>
          </a:p>
        </p:txBody>
      </p:sp>
      <p:sp>
        <p:nvSpPr>
          <p:cNvPr id="303" name="Γ = 300"/>
          <p:cNvSpPr txBox="1"/>
          <p:nvPr/>
        </p:nvSpPr>
        <p:spPr>
          <a:xfrm>
            <a:off x="21228400" y="1257092"/>
            <a:ext cx="1585969" cy="77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Γ = 300</a:t>
            </a:r>
          </a:p>
        </p:txBody>
      </p:sp>
      <p:sp>
        <p:nvSpPr>
          <p:cNvPr id="304" name="Γ = 900"/>
          <p:cNvSpPr txBox="1"/>
          <p:nvPr/>
        </p:nvSpPr>
        <p:spPr>
          <a:xfrm>
            <a:off x="21207508" y="7987204"/>
            <a:ext cx="1627753" cy="77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Γ = 900</a:t>
            </a:r>
          </a:p>
        </p:txBody>
      </p:sp>
      <p:pic>
        <p:nvPicPr>
          <p:cNvPr id="305" name="[500]LCEE#2.pdf" descr="[500]LCEE#2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26326" y="7073950"/>
            <a:ext cx="9815314" cy="654354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306" name="Γ = 500"/>
          <p:cNvSpPr txBox="1"/>
          <p:nvPr/>
        </p:nvSpPr>
        <p:spPr>
          <a:xfrm>
            <a:off x="7443862" y="7987204"/>
            <a:ext cx="1586413" cy="770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/>
            </a:lvl1pPr>
          </a:lstStyle>
          <a:p>
            <a:pPr/>
            <a:r>
              <a:t>Γ = 500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multi_freq_LC(vFv).pdf" descr="multi_freq_LC(vFv)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33969" y="819313"/>
            <a:ext cx="18116062" cy="1207737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image_1638-Gamma-ray-burst.jpg" descr="image_1638-Gamma-ray-burst.jpg"/>
          <p:cNvPicPr>
            <a:picLocks noChangeAspect="1"/>
          </p:cNvPicPr>
          <p:nvPr/>
        </p:nvPicPr>
        <p:blipFill>
          <a:blip r:embed="rId3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Screenshot 2025-07-02 at 16.13.26.png" descr="Screenshot 2025-07-02 at 16.13.2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10226" y="8161184"/>
            <a:ext cx="18763548" cy="510054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315" name="Ref: B. Gompertz 2022 Nat. Astron."/>
          <p:cNvSpPr txBox="1"/>
          <p:nvPr/>
        </p:nvSpPr>
        <p:spPr>
          <a:xfrm>
            <a:off x="2810118" y="13255530"/>
            <a:ext cx="5520111" cy="50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Ref: B. Gompertz 2022 Nat. Astron.</a:t>
            </a:r>
          </a:p>
        </p:txBody>
      </p:sp>
      <p:pic>
        <p:nvPicPr>
          <p:cNvPr id="316" name="early_spectra_less(4).pdf" descr="early_spectra_less(4)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63818" y="280948"/>
            <a:ext cx="11456364" cy="763757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317" name="early_spectra_less(3).pdf" descr="early_spectra_less(3)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81840" y="226296"/>
            <a:ext cx="11620320" cy="774688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318" name="early_spectra_less(2).pdf" descr="early_spectra_less(2)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311382" y="179324"/>
            <a:ext cx="11761236" cy="784082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319" name="early_spectra_less(1).pdf" descr="early_spectra_less(1)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266441" y="149364"/>
            <a:ext cx="11851118" cy="790074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320" name="early_spectra_less(5).pdf" descr="early_spectra_less(5).pdf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311382" y="179324"/>
            <a:ext cx="11761236" cy="7840824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xit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9" grpId="1"/>
      <p:bldP build="whole" bldLvl="1" animBg="1" rev="0" advAuto="0" spid="316" grpId="7"/>
      <p:bldP build="whole" bldLvl="1" animBg="1" rev="0" advAuto="0" spid="317" grpId="4"/>
      <p:bldP build="whole" bldLvl="1" animBg="1" rev="0" advAuto="0" spid="317" grpId="5"/>
      <p:bldP build="whole" bldLvl="1" animBg="1" rev="0" advAuto="0" spid="318" grpId="2"/>
      <p:bldP build="whole" bldLvl="1" animBg="1" rev="0" advAuto="0" spid="318" grpId="3"/>
      <p:bldP build="whole" bldLvl="1" animBg="1" rev="0" advAuto="0" spid="320" grpId="8"/>
      <p:bldP build="whole" bldLvl="1" animBg="1" rev="0" advAuto="0" spid="316" grpId="6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Screenshot 2025-07-02 at 16.15.44.png" descr="Screenshot 2025-07-02 at 16.15.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44813" y="7983547"/>
            <a:ext cx="19294374" cy="5262102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326" name="middle_spectra.pdf" descr="middle_spectra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34912" y="159055"/>
            <a:ext cx="11514176" cy="7676119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327" name="Ref: B. Gompertz 2022 Nat. Astron."/>
          <p:cNvSpPr txBox="1"/>
          <p:nvPr/>
        </p:nvSpPr>
        <p:spPr>
          <a:xfrm>
            <a:off x="2505318" y="13255530"/>
            <a:ext cx="5520111" cy="50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Ref: B. Gompertz 2022 Nat. Astron.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Conclusions"/>
          <p:cNvSpPr txBox="1"/>
          <p:nvPr/>
        </p:nvSpPr>
        <p:spPr>
          <a:xfrm>
            <a:off x="10221277" y="506594"/>
            <a:ext cx="3941446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Conclusions</a:t>
            </a:r>
          </a:p>
        </p:txBody>
      </p:sp>
      <p:sp>
        <p:nvSpPr>
          <p:cNvPr id="331" name="Shell model with time propagation and radius range up to afterglow onset…"/>
          <p:cNvSpPr txBox="1"/>
          <p:nvPr/>
        </p:nvSpPr>
        <p:spPr>
          <a:xfrm>
            <a:off x="1634650" y="3818763"/>
            <a:ext cx="8968080" cy="572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97872" indent="-297872">
              <a:buSzPct val="150000"/>
              <a:buChar char="-"/>
              <a:defRPr sz="3600">
                <a:solidFill>
                  <a:srgbClr val="FFFFFF"/>
                </a:solidFill>
              </a:defRPr>
            </a:pPr>
            <a:r>
              <a:t>Shell model with time propagation and radius range up to afterglow onset </a:t>
            </a:r>
          </a:p>
          <a:p>
            <a:pPr marL="297872" indent="-297872">
              <a:buSzPct val="150000"/>
              <a:buChar char="-"/>
              <a:defRPr sz="3600">
                <a:solidFill>
                  <a:srgbClr val="FFFFFF"/>
                </a:solidFill>
              </a:defRPr>
            </a:pPr>
          </a:p>
          <a:p>
            <a:pPr marL="297872" indent="-297872">
              <a:buSzPct val="150000"/>
              <a:buChar char="-"/>
              <a:defRPr sz="3600">
                <a:solidFill>
                  <a:srgbClr val="FFFFFF"/>
                </a:solidFill>
              </a:defRPr>
            </a:pPr>
            <a:r>
              <a:t>Extended emission-like lightcurves (IPC + plateau)</a:t>
            </a:r>
          </a:p>
          <a:p>
            <a:pPr>
              <a:defRPr sz="3600">
                <a:solidFill>
                  <a:srgbClr val="FFFFFF"/>
                </a:solidFill>
              </a:defRPr>
            </a:pPr>
          </a:p>
          <a:p>
            <a:pPr marL="297872" indent="-297872">
              <a:buSzPct val="150000"/>
              <a:buChar char="-"/>
              <a:defRPr sz="3600">
                <a:solidFill>
                  <a:srgbClr val="FFFFFF"/>
                </a:solidFill>
              </a:defRPr>
            </a:pPr>
            <a:r>
              <a:t>Spectral evolution doesn’t match observations (replace afterglow-like assumptions) </a:t>
            </a:r>
          </a:p>
        </p:txBody>
      </p:sp>
      <p:pic>
        <p:nvPicPr>
          <p:cNvPr id="332" name="multi_freq_LC(vFv).pdf" descr="multi_freq_LC(vFv)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02952" y="3316322"/>
            <a:ext cx="10625035" cy="708335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Screenshot 2024-05-24 at 21.26.03.png" descr="Screenshot 2024-05-24 at 21.26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90494" y="1427157"/>
            <a:ext cx="14133543" cy="10278941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58" name="A. von Kienlin et al 2020 The fourth Fermi-GBM gamma-ray burst catalog: a decade of data"/>
          <p:cNvSpPr txBox="1"/>
          <p:nvPr/>
        </p:nvSpPr>
        <p:spPr>
          <a:xfrm>
            <a:off x="8745289" y="11784155"/>
            <a:ext cx="14223951" cy="500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A. von Kienlin et al 2020 The fourth Fermi-GBM gamma-ray burst catalog: a decade of data </a:t>
            </a:r>
          </a:p>
        </p:txBody>
      </p:sp>
      <p:sp>
        <p:nvSpPr>
          <p:cNvPr id="159" name="Two classes of GRBs…"/>
          <p:cNvSpPr txBox="1"/>
          <p:nvPr/>
        </p:nvSpPr>
        <p:spPr>
          <a:xfrm>
            <a:off x="501336" y="1440446"/>
            <a:ext cx="6968715" cy="96155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Two classes of GRBs</a:t>
            </a:r>
          </a:p>
          <a:p>
            <a:pPr>
              <a:defRPr b="1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</a:t>
            </a:r>
            <a:r>
              <a:rPr sz="3700"/>
              <a:t>Short: T90 &lt; 2s </a:t>
            </a:r>
            <a:endParaRPr sz="3700"/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</a:t>
            </a:r>
            <a:r>
              <a:rPr sz="3500"/>
              <a:t> - binary compact object mergers </a:t>
            </a:r>
            <a:endParaRPr sz="3500"/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Long: T90 &gt; 2s </a:t>
            </a: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</a:t>
            </a:r>
            <a:r>
              <a:rPr sz="3500"/>
              <a:t>   - collapsing massive stars </a:t>
            </a:r>
            <a:endParaRPr sz="3500"/>
          </a:p>
          <a:p>
            <a:pPr algn="l">
              <a:def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_1638-Gamma-ray-burst.jpg" descr="image_1638-Gamma-ray-burst.jpg"/>
          <p:cNvPicPr>
            <a:picLocks noChangeAspect="1"/>
          </p:cNvPicPr>
          <p:nvPr/>
        </p:nvPicPr>
        <p:blipFill>
          <a:blip r:embed="rId3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Ref: B. Gompertz 2022 Nat. Astron."/>
          <p:cNvSpPr txBox="1"/>
          <p:nvPr/>
        </p:nvSpPr>
        <p:spPr>
          <a:xfrm>
            <a:off x="143542" y="6430830"/>
            <a:ext cx="5520111" cy="50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Ref: B. Gompertz 2022 Nat. Astron.</a:t>
            </a:r>
          </a:p>
        </p:txBody>
      </p:sp>
      <p:pic>
        <p:nvPicPr>
          <p:cNvPr id="163" name="Screenshot 2024-05-28 at 09.58.02.png" descr="Screenshot 2024-05-28 at 09.58.02.png"/>
          <p:cNvPicPr>
            <a:picLocks noChangeAspect="1"/>
          </p:cNvPicPr>
          <p:nvPr/>
        </p:nvPicPr>
        <p:blipFill>
          <a:blip r:embed="rId4">
            <a:extLst/>
          </a:blip>
          <a:srcRect l="0" t="2667" r="0" b="0"/>
          <a:stretch>
            <a:fillRect/>
          </a:stretch>
        </p:blipFill>
        <p:spPr>
          <a:xfrm>
            <a:off x="11265403" y="6467562"/>
            <a:ext cx="12974453" cy="6704513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64" name="211211A - Ben's paper.png" descr="211211A - Ben's paper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100" y="116311"/>
            <a:ext cx="14610141" cy="623536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65" name="Ref: S. Mereghetti et al 2023 AstroJ"/>
          <p:cNvSpPr txBox="1"/>
          <p:nvPr/>
        </p:nvSpPr>
        <p:spPr>
          <a:xfrm>
            <a:off x="11255787" y="13180420"/>
            <a:ext cx="6528457" cy="5001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i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Ref: S. Mereghetti et al 2023 AstroJ </a:t>
            </a:r>
          </a:p>
        </p:txBody>
      </p:sp>
      <p:sp>
        <p:nvSpPr>
          <p:cNvPr id="166" name="GRB 211211A"/>
          <p:cNvSpPr txBox="1"/>
          <p:nvPr/>
        </p:nvSpPr>
        <p:spPr>
          <a:xfrm>
            <a:off x="15183801" y="2859567"/>
            <a:ext cx="3647109" cy="74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GRB 211211A</a:t>
            </a:r>
          </a:p>
        </p:txBody>
      </p:sp>
      <p:sp>
        <p:nvSpPr>
          <p:cNvPr id="167" name="GRB 230307A"/>
          <p:cNvSpPr txBox="1"/>
          <p:nvPr/>
        </p:nvSpPr>
        <p:spPr>
          <a:xfrm>
            <a:off x="6777707" y="9546940"/>
            <a:ext cx="3647108" cy="748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GRB 230307A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age_1638-Gamma-ray-burst.jpg" descr="image_1638-Gamma-ray-burst.jpg"/>
          <p:cNvPicPr>
            <a:picLocks noChangeAspect="1"/>
          </p:cNvPicPr>
          <p:nvPr/>
        </p:nvPicPr>
        <p:blipFill>
          <a:blip r:embed="rId3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961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Proposed Solutions"/>
          <p:cNvSpPr txBox="1"/>
          <p:nvPr/>
        </p:nvSpPr>
        <p:spPr>
          <a:xfrm>
            <a:off x="9095105" y="612775"/>
            <a:ext cx="6193791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Proposed Solutions</a:t>
            </a:r>
          </a:p>
        </p:txBody>
      </p:sp>
      <p:sp>
        <p:nvSpPr>
          <p:cNvPr id="173" name="Magnetic Braking…"/>
          <p:cNvSpPr txBox="1"/>
          <p:nvPr/>
        </p:nvSpPr>
        <p:spPr>
          <a:xfrm>
            <a:off x="2162718" y="5244141"/>
            <a:ext cx="4574724" cy="405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Magnetic Braking   </a:t>
            </a: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Structured Jet</a:t>
            </a: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4" name="NS-BH mergers…"/>
          <p:cNvSpPr txBox="1"/>
          <p:nvPr/>
        </p:nvSpPr>
        <p:spPr>
          <a:xfrm>
            <a:off x="18080745" y="5616037"/>
            <a:ext cx="3867096" cy="2053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NS-BH mergers </a:t>
            </a: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3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Magnetar </a:t>
            </a:r>
          </a:p>
        </p:txBody>
      </p:sp>
      <p:sp>
        <p:nvSpPr>
          <p:cNvPr id="175" name="Adaptions"/>
          <p:cNvSpPr txBox="1"/>
          <p:nvPr/>
        </p:nvSpPr>
        <p:spPr>
          <a:xfrm>
            <a:off x="3205151" y="3396421"/>
            <a:ext cx="2489858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Adaptions </a:t>
            </a:r>
          </a:p>
        </p:txBody>
      </p:sp>
      <p:sp>
        <p:nvSpPr>
          <p:cNvPr id="176" name="Energy Injection"/>
          <p:cNvSpPr txBox="1"/>
          <p:nvPr/>
        </p:nvSpPr>
        <p:spPr>
          <a:xfrm>
            <a:off x="18113813" y="3396421"/>
            <a:ext cx="3800960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2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Energy Injection </a:t>
            </a:r>
          </a:p>
        </p:txBody>
      </p:sp>
      <p:pic>
        <p:nvPicPr>
          <p:cNvPr id="177" name="Screenshot 2025-06-27 at 10.26.52.png" descr="Screenshot 2025-06-27 at 10.26.52.png"/>
          <p:cNvPicPr>
            <a:picLocks noChangeAspect="1"/>
          </p:cNvPicPr>
          <p:nvPr/>
        </p:nvPicPr>
        <p:blipFill>
          <a:blip r:embed="rId4">
            <a:extLst/>
          </a:blip>
          <a:srcRect l="0" t="0" r="1381" b="0"/>
          <a:stretch>
            <a:fillRect/>
          </a:stretch>
        </p:blipFill>
        <p:spPr>
          <a:xfrm>
            <a:off x="7714654" y="4542792"/>
            <a:ext cx="8954555" cy="5461507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17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461674" y="9154801"/>
            <a:ext cx="479904" cy="799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" descr="Imag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077402" y="9256311"/>
            <a:ext cx="479903" cy="69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659965" y="9256311"/>
            <a:ext cx="479904" cy="6931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288607" y="8761469"/>
            <a:ext cx="894331" cy="12918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285218" y="9161020"/>
            <a:ext cx="406401" cy="787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851867" y="8771582"/>
            <a:ext cx="656303" cy="127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1160267" y="8841597"/>
            <a:ext cx="656303" cy="1271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age" descr="Imag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774920" y="9344698"/>
            <a:ext cx="834216" cy="516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Image" descr="Image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971891" y="9109278"/>
            <a:ext cx="1082267" cy="9379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Image" descr="Image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778750" y="9302585"/>
            <a:ext cx="431800" cy="685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Image" descr="Image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8782430" y="9271099"/>
            <a:ext cx="637798" cy="733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195440" y="9259940"/>
            <a:ext cx="577397" cy="7811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age" descr="Image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629905" y="9349155"/>
            <a:ext cx="556422" cy="6442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Screenshot 2025-06-26 at 15.54.19.png" descr="Screenshot 2025-06-26 at 15.54.19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070945" y="3404568"/>
            <a:ext cx="8242109" cy="773784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192" name="Zhang et al 2004"/>
          <p:cNvSpPr txBox="1"/>
          <p:nvPr/>
        </p:nvSpPr>
        <p:spPr>
          <a:xfrm>
            <a:off x="7597989" y="10060752"/>
            <a:ext cx="1830071" cy="48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FFFF"/>
                </a:solidFill>
              </a:defRPr>
            </a:lvl1pPr>
          </a:lstStyle>
          <a:p>
            <a:pPr/>
            <a:r>
              <a:t>Zhang et al 2004</a:t>
            </a:r>
          </a:p>
        </p:txBody>
      </p:sp>
      <p:sp>
        <p:nvSpPr>
          <p:cNvPr id="193" name="Rosswog 2006"/>
          <p:cNvSpPr txBox="1"/>
          <p:nvPr/>
        </p:nvSpPr>
        <p:spPr>
          <a:xfrm>
            <a:off x="7954584" y="11155144"/>
            <a:ext cx="1553719" cy="480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000">
                <a:solidFill>
                  <a:srgbClr val="FFFFFF"/>
                </a:solidFill>
              </a:defRPr>
            </a:lvl1pPr>
          </a:lstStyle>
          <a:p>
            <a:pPr/>
            <a:r>
              <a:t>Rosswog 2006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xit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xit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xit" nodeType="after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xit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xit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Class="exit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xit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xit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xit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xit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xit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3" grpId="17"/>
      <p:bldP build="whole" bldLvl="1" animBg="1" rev="0" advAuto="0" spid="184" grpId="4"/>
      <p:bldP build="whole" bldLvl="1" animBg="1" rev="0" advAuto="0" spid="189" grpId="8"/>
      <p:bldP build="whole" bldLvl="1" animBg="1" rev="0" advAuto="0" spid="187" grpId="11"/>
      <p:bldP build="whole" bldLvl="1" animBg="1" rev="0" advAuto="0" spid="180" grpId="12"/>
      <p:bldP build="whole" bldLvl="1" animBg="1" rev="0" advAuto="0" spid="191" grpId="16"/>
      <p:bldP build="whole" bldLvl="1" animBg="1" rev="0" advAuto="0" spid="183" grpId="3"/>
      <p:bldP build="whole" bldLvl="1" animBg="1" rev="0" advAuto="0" spid="177" grpId="1"/>
      <p:bldP build="whole" bldLvl="1" animBg="1" rev="0" advAuto="0" spid="190" grpId="7"/>
      <p:bldP build="whole" bldLvl="1" animBg="1" rev="0" advAuto="0" spid="181" grpId="5"/>
      <p:bldP build="whole" bldLvl="1" animBg="1" rev="0" advAuto="0" spid="178" grpId="2"/>
      <p:bldP build="whole" bldLvl="1" animBg="1" rev="0" advAuto="0" spid="188" grpId="9"/>
      <p:bldP build="whole" bldLvl="1" animBg="1" rev="0" advAuto="0" spid="186" grpId="10"/>
      <p:bldP build="whole" bldLvl="1" animBg="1" rev="0" advAuto="0" spid="185" grpId="6"/>
      <p:bldP build="whole" bldLvl="1" animBg="1" rev="0" advAuto="0" spid="179" grpId="13"/>
      <p:bldP build="whole" bldLvl="1" animBg="1" rev="0" advAuto="0" spid="182" grpId="14"/>
      <p:bldP build="whole" bldLvl="1" animBg="1" rev="0" advAuto="0" spid="192" grpId="1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image_1638-Gamma-ray-burst.jpg" descr="image_1638-Gamma-ray-burst.jpg"/>
          <p:cNvPicPr>
            <a:picLocks noChangeAspect="1"/>
          </p:cNvPicPr>
          <p:nvPr/>
        </p:nvPicPr>
        <p:blipFill>
          <a:blip r:embed="rId3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961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roposed Solutions"/>
          <p:cNvSpPr txBox="1"/>
          <p:nvPr/>
        </p:nvSpPr>
        <p:spPr>
          <a:xfrm>
            <a:off x="9095105" y="612775"/>
            <a:ext cx="6193791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/>
            <a:r>
              <a:t>Proposed Solutions</a:t>
            </a:r>
          </a:p>
        </p:txBody>
      </p:sp>
      <p:sp>
        <p:nvSpPr>
          <p:cNvPr id="199" name="Magnetic Braking   (Proga 2006)…"/>
          <p:cNvSpPr txBox="1"/>
          <p:nvPr/>
        </p:nvSpPr>
        <p:spPr>
          <a:xfrm>
            <a:off x="776787" y="4705466"/>
            <a:ext cx="5712844" cy="59355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4752" indent="-384752">
              <a:buSzPct val="150000"/>
              <a:buChar char="•"/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Magnetic Braking   </a:t>
            </a:r>
            <a:r>
              <a:rPr i="1" sz="3000"/>
              <a:t>(Proga 2006) </a:t>
            </a:r>
            <a:r>
              <a:t> </a:t>
            </a:r>
          </a:p>
          <a:p>
            <a:pPr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Structured Jet</a:t>
            </a:r>
          </a:p>
          <a:p>
            <a:pPr>
              <a:defRPr b="1" i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(Lamb 2022)</a:t>
            </a:r>
          </a:p>
          <a:p>
            <a:pPr marL="384752" indent="-384752">
              <a:buSzPct val="150000"/>
              <a:buChar char="•"/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0" name="NS-BH mergers…"/>
          <p:cNvSpPr txBox="1"/>
          <p:nvPr/>
        </p:nvSpPr>
        <p:spPr>
          <a:xfrm>
            <a:off x="17745944" y="5358226"/>
            <a:ext cx="4536698" cy="3368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84752" indent="-384752">
              <a:buSzPct val="150000"/>
              <a:buChar char="•"/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NS-BH mergers</a:t>
            </a:r>
          </a:p>
          <a:p>
            <a:pPr lvl="2">
              <a:defRPr b="1" i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(Rosswog 2006) </a:t>
            </a:r>
          </a:p>
          <a:p>
            <a:pPr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marL="384752" indent="-384752">
              <a:buSzPct val="150000"/>
              <a:buChar char="•"/>
              <a:defRPr b="1" sz="4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Magnetar </a:t>
            </a:r>
          </a:p>
          <a:p>
            <a:pPr>
              <a:defRPr b="1" sz="3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</a:t>
            </a:r>
            <a:r>
              <a:rPr i="1"/>
              <a:t>(Gompertz 2013)</a:t>
            </a:r>
          </a:p>
        </p:txBody>
      </p:sp>
      <p:sp>
        <p:nvSpPr>
          <p:cNvPr id="201" name="Adaptions"/>
          <p:cNvSpPr txBox="1"/>
          <p:nvPr/>
        </p:nvSpPr>
        <p:spPr>
          <a:xfrm>
            <a:off x="2246877" y="3371678"/>
            <a:ext cx="2772663" cy="6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Adaptions </a:t>
            </a:r>
          </a:p>
        </p:txBody>
      </p:sp>
      <p:sp>
        <p:nvSpPr>
          <p:cNvPr id="202" name="Energy Injection"/>
          <p:cNvSpPr txBox="1"/>
          <p:nvPr/>
        </p:nvSpPr>
        <p:spPr>
          <a:xfrm>
            <a:off x="17894369" y="3371678"/>
            <a:ext cx="4239848" cy="693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70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Energy Injection </a:t>
            </a:r>
          </a:p>
        </p:txBody>
      </p:sp>
      <p:pic>
        <p:nvPicPr>
          <p:cNvPr id="203" name="Screenshot 2025-06-26 at 15.54.19.png" descr="Screenshot 2025-06-26 at 15.54.1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70946" y="3220305"/>
            <a:ext cx="8242109" cy="7737845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04" name="Rosswog 2006"/>
          <p:cNvSpPr txBox="1"/>
          <p:nvPr/>
        </p:nvSpPr>
        <p:spPr>
          <a:xfrm>
            <a:off x="8019451" y="10911277"/>
            <a:ext cx="2273428" cy="66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000">
                <a:solidFill>
                  <a:srgbClr val="FFFFFF"/>
                </a:solidFill>
              </a:defRPr>
            </a:lvl1pPr>
          </a:lstStyle>
          <a:p>
            <a:pPr/>
            <a:r>
              <a:t>Rosswog 2006</a:t>
            </a:r>
          </a:p>
        </p:txBody>
      </p:sp>
      <p:pic>
        <p:nvPicPr>
          <p:cNvPr id="205" name="Screenshot 2025-07-03 at 14.28.25.png" descr="Screenshot 2025-07-03 at 14.28.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51436" y="2255518"/>
            <a:ext cx="5881128" cy="957392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06" name="Lamb 2022"/>
          <p:cNvSpPr txBox="1"/>
          <p:nvPr/>
        </p:nvSpPr>
        <p:spPr>
          <a:xfrm>
            <a:off x="9255764" y="11737169"/>
            <a:ext cx="1803655" cy="66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3000">
                <a:solidFill>
                  <a:srgbClr val="FFFFFF"/>
                </a:solidFill>
              </a:defRPr>
            </a:lvl1pPr>
          </a:lstStyle>
          <a:p>
            <a:pPr/>
            <a:r>
              <a:t>Lamb 2022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xit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xit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4" grpId="4"/>
      <p:bldP build="whole" bldLvl="1" animBg="1" rev="0" advAuto="0" spid="206" grpId="2"/>
      <p:bldP build="whole" bldLvl="1" animBg="1" rev="0" advAuto="0" spid="205" grpId="1"/>
      <p:bldP build="whole" bldLvl="1" animBg="1" rev="0" advAuto="0" spid="203" grpId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676735" y="-468670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Line"/>
          <p:cNvSpPr/>
          <p:nvPr/>
        </p:nvSpPr>
        <p:spPr>
          <a:xfrm flipV="1">
            <a:off x="1098869" y="3003710"/>
            <a:ext cx="12395511" cy="4257558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12" name="Line"/>
          <p:cNvSpPr/>
          <p:nvPr/>
        </p:nvSpPr>
        <p:spPr>
          <a:xfrm>
            <a:off x="1059123" y="7452196"/>
            <a:ext cx="12762183" cy="2517032"/>
          </a:xfrm>
          <a:prstGeom prst="line">
            <a:avLst/>
          </a:prstGeom>
          <a:ln w="762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9" name="Connection Line"/>
          <p:cNvSpPr/>
          <p:nvPr/>
        </p:nvSpPr>
        <p:spPr>
          <a:xfrm>
            <a:off x="7355951" y="5119437"/>
            <a:ext cx="3545301" cy="36079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6" h="21600" fill="norm" stroke="1" extrusionOk="0">
                <a:moveTo>
                  <a:pt x="0" y="0"/>
                </a:moveTo>
                <a:cubicBezTo>
                  <a:pt x="21203" y="5370"/>
                  <a:pt x="21600" y="12570"/>
                  <a:pt x="1190" y="21600"/>
                </a:cubicBezTo>
              </a:path>
            </a:pathLst>
          </a:custGeom>
          <a:ln w="76200">
            <a:solidFill>
              <a:srgbClr val="682180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30" name="Connection Line"/>
          <p:cNvSpPr/>
          <p:nvPr/>
        </p:nvSpPr>
        <p:spPr>
          <a:xfrm>
            <a:off x="5322284" y="5834671"/>
            <a:ext cx="2809147" cy="2462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4" h="21600" fill="norm" stroke="1" extrusionOk="0">
                <a:moveTo>
                  <a:pt x="0" y="0"/>
                </a:moveTo>
                <a:cubicBezTo>
                  <a:pt x="21267" y="5982"/>
                  <a:pt x="21600" y="13182"/>
                  <a:pt x="998" y="21600"/>
                </a:cubicBezTo>
              </a:path>
            </a:pathLst>
          </a:custGeom>
          <a:ln w="76200">
            <a:solidFill>
              <a:srgbClr val="001AD4">
                <a:alpha val="70004"/>
              </a:srgb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31" name="Connection Line"/>
          <p:cNvSpPr/>
          <p:nvPr/>
        </p:nvSpPr>
        <p:spPr>
          <a:xfrm>
            <a:off x="9748701" y="4302430"/>
            <a:ext cx="4310068" cy="4898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1" h="21600" fill="norm" stroke="1" extrusionOk="0">
                <a:moveTo>
                  <a:pt x="0" y="0"/>
                </a:moveTo>
                <a:cubicBezTo>
                  <a:pt x="21401" y="6277"/>
                  <a:pt x="21600" y="13477"/>
                  <a:pt x="596" y="21600"/>
                </a:cubicBezTo>
              </a:path>
            </a:pathLst>
          </a:custGeom>
          <a:ln w="76200">
            <a:solidFill>
              <a:schemeClr val="accent3">
                <a:hueOff val="263036"/>
                <a:satOff val="49643"/>
                <a:lumOff val="-25950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216" name="Γ = 300"/>
          <p:cNvSpPr txBox="1"/>
          <p:nvPr/>
        </p:nvSpPr>
        <p:spPr>
          <a:xfrm>
            <a:off x="5611988" y="6356349"/>
            <a:ext cx="234050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800">
                <a:solidFill>
                  <a:schemeClr val="accent1">
                    <a:lumOff val="-24499"/>
                  </a:schemeClr>
                </a:solidFill>
              </a:defRPr>
            </a:pPr>
            <a:r>
              <a:t>Γ</a:t>
            </a:r>
            <a:r>
              <a:rPr sz="4000"/>
              <a:t> = 300</a:t>
            </a:r>
          </a:p>
        </p:txBody>
      </p:sp>
      <p:sp>
        <p:nvSpPr>
          <p:cNvPr id="217" name="Γ = 100"/>
          <p:cNvSpPr txBox="1"/>
          <p:nvPr/>
        </p:nvSpPr>
        <p:spPr>
          <a:xfrm>
            <a:off x="8610675" y="6029624"/>
            <a:ext cx="2162286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800">
                <a:solidFill>
                  <a:srgbClr val="662577"/>
                </a:solidFill>
              </a:defRPr>
            </a:pPr>
            <a:r>
              <a:t>Γ</a:t>
            </a:r>
            <a:r>
              <a:rPr sz="4000"/>
              <a:t> = 100 </a:t>
            </a:r>
          </a:p>
        </p:txBody>
      </p:sp>
      <p:sp>
        <p:nvSpPr>
          <p:cNvPr id="218" name="Γ = 30"/>
          <p:cNvSpPr txBox="1"/>
          <p:nvPr/>
        </p:nvSpPr>
        <p:spPr>
          <a:xfrm>
            <a:off x="11887703" y="5850898"/>
            <a:ext cx="2084133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800">
                <a:solidFill>
                  <a:schemeClr val="accent3">
                    <a:hueOff val="263036"/>
                    <a:satOff val="49643"/>
                    <a:lumOff val="-25950"/>
                  </a:schemeClr>
                </a:solidFill>
              </a:defRPr>
            </a:pPr>
            <a:r>
              <a:t>Γ</a:t>
            </a:r>
            <a:r>
              <a:rPr sz="4000"/>
              <a:t> = 30</a:t>
            </a:r>
          </a:p>
        </p:txBody>
      </p:sp>
      <p:sp>
        <p:nvSpPr>
          <p:cNvPr id="219" name="Oval"/>
          <p:cNvSpPr/>
          <p:nvPr/>
        </p:nvSpPr>
        <p:spPr>
          <a:xfrm>
            <a:off x="541611" y="6942082"/>
            <a:ext cx="755498" cy="690035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20" name="Shell Model"/>
          <p:cNvSpPr txBox="1"/>
          <p:nvPr/>
        </p:nvSpPr>
        <p:spPr>
          <a:xfrm>
            <a:off x="10686320" y="648869"/>
            <a:ext cx="3507741" cy="1060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/>
            <a:r>
              <a:t>Shell Model</a:t>
            </a:r>
          </a:p>
        </p:txBody>
      </p:sp>
      <p:sp>
        <p:nvSpPr>
          <p:cNvPr id="221" name="Line"/>
          <p:cNvSpPr/>
          <p:nvPr/>
        </p:nvSpPr>
        <p:spPr>
          <a:xfrm>
            <a:off x="854878" y="11148176"/>
            <a:ext cx="14171170" cy="1"/>
          </a:xfrm>
          <a:prstGeom prst="line">
            <a:avLst/>
          </a:prstGeom>
          <a:ln w="762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2" name="Radius"/>
          <p:cNvSpPr txBox="1"/>
          <p:nvPr/>
        </p:nvSpPr>
        <p:spPr>
          <a:xfrm>
            <a:off x="376907" y="11254019"/>
            <a:ext cx="1810513" cy="858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pPr/>
            <a:r>
              <a:t>Radius </a:t>
            </a:r>
          </a:p>
        </p:txBody>
      </p:sp>
      <p:sp>
        <p:nvSpPr>
          <p:cNvPr id="223" name="Line"/>
          <p:cNvSpPr/>
          <p:nvPr/>
        </p:nvSpPr>
        <p:spPr>
          <a:xfrm flipV="1">
            <a:off x="14057762" y="6405747"/>
            <a:ext cx="1" cy="4759687"/>
          </a:xfrm>
          <a:prstGeom prst="line">
            <a:avLst/>
          </a:prstGeom>
          <a:ln w="762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4" name="Line"/>
          <p:cNvSpPr/>
          <p:nvPr/>
        </p:nvSpPr>
        <p:spPr>
          <a:xfrm flipV="1">
            <a:off x="8123153" y="6905723"/>
            <a:ext cx="1" cy="4223251"/>
          </a:xfrm>
          <a:prstGeom prst="line">
            <a:avLst/>
          </a:prstGeom>
          <a:ln w="762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5" name="Afterglow onset radius"/>
          <p:cNvSpPr txBox="1"/>
          <p:nvPr/>
        </p:nvSpPr>
        <p:spPr>
          <a:xfrm>
            <a:off x="13015697" y="11175428"/>
            <a:ext cx="2084132" cy="169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Afterglow onset radius</a:t>
            </a:r>
          </a:p>
        </p:txBody>
      </p:sp>
      <p:sp>
        <p:nvSpPr>
          <p:cNvPr id="226" name="Prompt emission radius"/>
          <p:cNvSpPr txBox="1"/>
          <p:nvPr/>
        </p:nvSpPr>
        <p:spPr>
          <a:xfrm>
            <a:off x="7081087" y="11175428"/>
            <a:ext cx="2084133" cy="1698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Prompt emission radius </a:t>
            </a:r>
          </a:p>
        </p:txBody>
      </p:sp>
      <p:pic>
        <p:nvPicPr>
          <p:cNvPr id="227" name="wider gaussian plot.png" descr="wider gaussian pl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85847" y="4130461"/>
            <a:ext cx="8301351" cy="5584546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sp>
        <p:nvSpPr>
          <p:cNvPr id="228" name="- Synchrotron Radiation…"/>
          <p:cNvSpPr txBox="1"/>
          <p:nvPr/>
        </p:nvSpPr>
        <p:spPr>
          <a:xfrm>
            <a:off x="17015580" y="3549170"/>
            <a:ext cx="6380227" cy="6404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500">
                <a:solidFill>
                  <a:srgbClr val="FFFFFF"/>
                </a:solidFill>
              </a:defRPr>
            </a:pPr>
            <a:r>
              <a:t>- Synchrotron Radiation</a:t>
            </a:r>
          </a:p>
          <a:p>
            <a:pPr>
              <a:defRPr sz="4500">
                <a:solidFill>
                  <a:srgbClr val="FFFFFF"/>
                </a:solidFill>
              </a:defRPr>
            </a:pPr>
          </a:p>
          <a:p>
            <a:pPr>
              <a:defRPr sz="4500">
                <a:solidFill>
                  <a:srgbClr val="FFFFFF"/>
                </a:solidFill>
              </a:defRPr>
            </a:pPr>
          </a:p>
          <a:p>
            <a:pPr>
              <a:defRPr sz="4500">
                <a:solidFill>
                  <a:srgbClr val="FFFFFF"/>
                </a:solidFill>
              </a:defRPr>
            </a:pPr>
          </a:p>
          <a:p>
            <a:pPr>
              <a:defRPr sz="4500">
                <a:solidFill>
                  <a:srgbClr val="FFFFFF"/>
                </a:solidFill>
              </a:defRPr>
            </a:pPr>
          </a:p>
          <a:p>
            <a:pPr>
              <a:defRPr sz="4500">
                <a:solidFill>
                  <a:srgbClr val="FFFFFF"/>
                </a:solidFill>
              </a:defRPr>
            </a:pPr>
          </a:p>
          <a:p>
            <a:pPr>
              <a:defRPr sz="4500">
                <a:solidFill>
                  <a:srgbClr val="FFFFFF"/>
                </a:solidFill>
              </a:defRPr>
            </a:pPr>
          </a:p>
          <a:p>
            <a:pPr>
              <a:defRPr sz="4500">
                <a:solidFill>
                  <a:srgbClr val="FFFFFF"/>
                </a:solidFill>
              </a:defRPr>
            </a:pPr>
            <a:r>
              <a:t>- Afterglow-like Model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after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xit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7"/>
      <p:bldP build="whole" bldLvl="1" animBg="1" rev="0" advAuto="0" spid="224" grpId="1"/>
      <p:bldP build="whole" bldLvl="1" animBg="1" rev="0" advAuto="0" spid="221" grpId="2"/>
      <p:bldP build="whole" bldLvl="1" animBg="1" rev="0" advAuto="0" spid="227" grpId="8"/>
      <p:bldP build="whole" bldLvl="1" animBg="1" rev="0" advAuto="0" spid="225" grpId="5"/>
      <p:bldP build="whole" bldLvl="1" animBg="1" rev="0" advAuto="0" spid="226" grpId="4"/>
      <p:bldP build="whole" bldLvl="1" animBg="1" rev="0" advAuto="0" spid="223" grpId="3"/>
      <p:bldP build="whole" bldLvl="1" animBg="1" rev="0" advAuto="0" spid="222" grpId="6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191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High Latitude Emission"/>
          <p:cNvSpPr txBox="1"/>
          <p:nvPr/>
        </p:nvSpPr>
        <p:spPr>
          <a:xfrm>
            <a:off x="8059191" y="503046"/>
            <a:ext cx="8265618" cy="103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pPr/>
            <a:r>
              <a:t>High Latitude Emission </a:t>
            </a:r>
          </a:p>
        </p:txBody>
      </p:sp>
      <p:sp>
        <p:nvSpPr>
          <p:cNvPr id="235" name="Line"/>
          <p:cNvSpPr/>
          <p:nvPr/>
        </p:nvSpPr>
        <p:spPr>
          <a:xfrm>
            <a:off x="-142316" y="6858000"/>
            <a:ext cx="24111190" cy="0"/>
          </a:xfrm>
          <a:prstGeom prst="line">
            <a:avLst/>
          </a:prstGeom>
          <a:ln w="762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6" name="Oval"/>
          <p:cNvSpPr/>
          <p:nvPr/>
        </p:nvSpPr>
        <p:spPr>
          <a:xfrm>
            <a:off x="-11682619" y="2175865"/>
            <a:ext cx="19751434" cy="9522069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7" name="Star"/>
          <p:cNvSpPr/>
          <p:nvPr/>
        </p:nvSpPr>
        <p:spPr>
          <a:xfrm>
            <a:off x="7388278" y="6226200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F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8" name="Star"/>
          <p:cNvSpPr/>
          <p:nvPr/>
        </p:nvSpPr>
        <p:spPr>
          <a:xfrm>
            <a:off x="4416782" y="9622901"/>
            <a:ext cx="1328627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39" name="Star"/>
          <p:cNvSpPr/>
          <p:nvPr/>
        </p:nvSpPr>
        <p:spPr>
          <a:xfrm>
            <a:off x="4523466" y="2930008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0" name="Star"/>
          <p:cNvSpPr/>
          <p:nvPr/>
        </p:nvSpPr>
        <p:spPr>
          <a:xfrm>
            <a:off x="-2725" y="1615451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F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1" name="Star"/>
          <p:cNvSpPr/>
          <p:nvPr/>
        </p:nvSpPr>
        <p:spPr>
          <a:xfrm>
            <a:off x="-2725" y="10781517"/>
            <a:ext cx="1328627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F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42" name="Line"/>
          <p:cNvSpPr/>
          <p:nvPr/>
        </p:nvSpPr>
        <p:spPr>
          <a:xfrm flipV="1">
            <a:off x="7984001" y="6590320"/>
            <a:ext cx="1723418" cy="30247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3" name="Line"/>
          <p:cNvSpPr/>
          <p:nvPr/>
        </p:nvSpPr>
        <p:spPr>
          <a:xfrm>
            <a:off x="5046597" y="3634967"/>
            <a:ext cx="1873774" cy="39851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4" name="Line"/>
          <p:cNvSpPr/>
          <p:nvPr/>
        </p:nvSpPr>
        <p:spPr>
          <a:xfrm flipV="1">
            <a:off x="5044152" y="3396970"/>
            <a:ext cx="1827864" cy="22884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5" name="Line"/>
          <p:cNvSpPr/>
          <p:nvPr/>
        </p:nvSpPr>
        <p:spPr>
          <a:xfrm>
            <a:off x="7982398" y="6919368"/>
            <a:ext cx="1726623" cy="253058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6" name="Line"/>
          <p:cNvSpPr/>
          <p:nvPr/>
        </p:nvSpPr>
        <p:spPr>
          <a:xfrm>
            <a:off x="5045152" y="10282676"/>
            <a:ext cx="1825865" cy="17519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7" name="Line"/>
          <p:cNvSpPr/>
          <p:nvPr/>
        </p:nvSpPr>
        <p:spPr>
          <a:xfrm flipV="1">
            <a:off x="5047276" y="9918440"/>
            <a:ext cx="1821616" cy="35046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8" name="Line"/>
          <p:cNvSpPr/>
          <p:nvPr/>
        </p:nvSpPr>
        <p:spPr>
          <a:xfrm>
            <a:off x="5893996" y="10109319"/>
            <a:ext cx="199415" cy="2400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9" name="Line"/>
          <p:cNvSpPr/>
          <p:nvPr/>
        </p:nvSpPr>
        <p:spPr>
          <a:xfrm>
            <a:off x="8907993" y="6738839"/>
            <a:ext cx="200269" cy="2891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0" name="Line"/>
          <p:cNvSpPr/>
          <p:nvPr/>
        </p:nvSpPr>
        <p:spPr>
          <a:xfrm flipV="1">
            <a:off x="514562" y="11068693"/>
            <a:ext cx="1730594" cy="47294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1" name="Line"/>
          <p:cNvSpPr/>
          <p:nvPr/>
        </p:nvSpPr>
        <p:spPr>
          <a:xfrm>
            <a:off x="531812" y="11549943"/>
            <a:ext cx="1755673" cy="13513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2" name="Line"/>
          <p:cNvSpPr/>
          <p:nvPr/>
        </p:nvSpPr>
        <p:spPr>
          <a:xfrm>
            <a:off x="1217241" y="11345913"/>
            <a:ext cx="295357" cy="2400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3" name="Line"/>
          <p:cNvSpPr/>
          <p:nvPr/>
        </p:nvSpPr>
        <p:spPr>
          <a:xfrm>
            <a:off x="5332969" y="3642562"/>
            <a:ext cx="18641084" cy="3217612"/>
          </a:xfrm>
          <a:prstGeom prst="line">
            <a:avLst/>
          </a:prstGeom>
          <a:ln w="76200">
            <a:solidFill>
              <a:srgbClr val="FF40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4" name="Line"/>
          <p:cNvSpPr/>
          <p:nvPr/>
        </p:nvSpPr>
        <p:spPr>
          <a:xfrm>
            <a:off x="654234" y="2308069"/>
            <a:ext cx="23205324" cy="4569331"/>
          </a:xfrm>
          <a:prstGeom prst="line">
            <a:avLst/>
          </a:prstGeom>
          <a:ln w="76200">
            <a:solidFill>
              <a:srgbClr val="00F9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5" name="Line"/>
          <p:cNvSpPr/>
          <p:nvPr/>
        </p:nvSpPr>
        <p:spPr>
          <a:xfrm>
            <a:off x="561257" y="2245455"/>
            <a:ext cx="1725373" cy="253082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6" name="Line"/>
          <p:cNvSpPr/>
          <p:nvPr/>
        </p:nvSpPr>
        <p:spPr>
          <a:xfrm flipV="1">
            <a:off x="563571" y="1937249"/>
            <a:ext cx="1724375" cy="30035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Line"/>
          <p:cNvSpPr/>
          <p:nvPr/>
        </p:nvSpPr>
        <p:spPr>
          <a:xfrm>
            <a:off x="5767594" y="3544424"/>
            <a:ext cx="216962" cy="2400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8" name="Line"/>
          <p:cNvSpPr/>
          <p:nvPr/>
        </p:nvSpPr>
        <p:spPr>
          <a:xfrm>
            <a:off x="1282947" y="2113807"/>
            <a:ext cx="251729" cy="2400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9" name="Triangle"/>
          <p:cNvSpPr/>
          <p:nvPr/>
        </p:nvSpPr>
        <p:spPr>
          <a:xfrm flipH="1" rot="5400000">
            <a:off x="23337076" y="6391076"/>
            <a:ext cx="1088728" cy="933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60" name="θ = 1 / Γ"/>
          <p:cNvSpPr txBox="1"/>
          <p:nvPr/>
        </p:nvSpPr>
        <p:spPr>
          <a:xfrm>
            <a:off x="19563831" y="3402505"/>
            <a:ext cx="4255510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θ = 1 / Γ   </a:t>
            </a:r>
          </a:p>
        </p:txBody>
      </p:sp>
      <p:sp>
        <p:nvSpPr>
          <p:cNvPr id="261" name="Not to scale"/>
          <p:cNvSpPr txBox="1"/>
          <p:nvPr/>
        </p:nvSpPr>
        <p:spPr>
          <a:xfrm>
            <a:off x="21621223" y="12181699"/>
            <a:ext cx="2281810" cy="66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Not to scale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High Latitude Emission"/>
          <p:cNvSpPr txBox="1"/>
          <p:nvPr/>
        </p:nvSpPr>
        <p:spPr>
          <a:xfrm>
            <a:off x="8059191" y="503046"/>
            <a:ext cx="8265618" cy="103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Apple Braille Outline 6 Dot"/>
                <a:ea typeface="Apple Braille Outline 6 Dot"/>
                <a:cs typeface="Apple Braille Outline 6 Dot"/>
                <a:sym typeface="Apple Braille Outline 6 Dot"/>
              </a:defRPr>
            </a:lvl1pPr>
          </a:lstStyle>
          <a:p>
            <a:pPr/>
            <a:r>
              <a:t>High Latitude Emission </a:t>
            </a:r>
          </a:p>
        </p:txBody>
      </p:sp>
      <p:sp>
        <p:nvSpPr>
          <p:cNvPr id="265" name="Line"/>
          <p:cNvSpPr/>
          <p:nvPr/>
        </p:nvSpPr>
        <p:spPr>
          <a:xfrm>
            <a:off x="-142316" y="6858000"/>
            <a:ext cx="24111190" cy="0"/>
          </a:xfrm>
          <a:prstGeom prst="line">
            <a:avLst/>
          </a:prstGeom>
          <a:ln w="76200">
            <a:solidFill>
              <a:srgbClr val="000000"/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6" name="Oval"/>
          <p:cNvSpPr/>
          <p:nvPr/>
        </p:nvSpPr>
        <p:spPr>
          <a:xfrm>
            <a:off x="-11682619" y="2175865"/>
            <a:ext cx="19751434" cy="9522069"/>
          </a:xfrm>
          <a:prstGeom prst="ellips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67" name="Star"/>
          <p:cNvSpPr/>
          <p:nvPr/>
        </p:nvSpPr>
        <p:spPr>
          <a:xfrm>
            <a:off x="7358502" y="6226200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FD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68" name="Star"/>
          <p:cNvSpPr/>
          <p:nvPr/>
        </p:nvSpPr>
        <p:spPr>
          <a:xfrm>
            <a:off x="4687605" y="9649666"/>
            <a:ext cx="1328627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69" name="Star"/>
          <p:cNvSpPr/>
          <p:nvPr/>
        </p:nvSpPr>
        <p:spPr>
          <a:xfrm>
            <a:off x="4687605" y="2924239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FF4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70" name="Star"/>
          <p:cNvSpPr/>
          <p:nvPr/>
        </p:nvSpPr>
        <p:spPr>
          <a:xfrm>
            <a:off x="-2725" y="1615451"/>
            <a:ext cx="1328627" cy="1263600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F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71" name="Star"/>
          <p:cNvSpPr/>
          <p:nvPr/>
        </p:nvSpPr>
        <p:spPr>
          <a:xfrm>
            <a:off x="-2725" y="10781517"/>
            <a:ext cx="1328627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rgbClr val="00F9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72" name="Line"/>
          <p:cNvSpPr/>
          <p:nvPr/>
        </p:nvSpPr>
        <p:spPr>
          <a:xfrm flipV="1">
            <a:off x="7982132" y="6315370"/>
            <a:ext cx="1661416" cy="61361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3" name="Line"/>
          <p:cNvSpPr/>
          <p:nvPr/>
        </p:nvSpPr>
        <p:spPr>
          <a:xfrm>
            <a:off x="5228014" y="3660884"/>
            <a:ext cx="1822974" cy="83563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4" name="Line"/>
          <p:cNvSpPr/>
          <p:nvPr/>
        </p:nvSpPr>
        <p:spPr>
          <a:xfrm flipV="1">
            <a:off x="5225569" y="3151596"/>
            <a:ext cx="1827863" cy="50877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5" name="Line"/>
          <p:cNvSpPr/>
          <p:nvPr/>
        </p:nvSpPr>
        <p:spPr>
          <a:xfrm>
            <a:off x="7955223" y="6930219"/>
            <a:ext cx="1715233" cy="659696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6" name="Line"/>
          <p:cNvSpPr/>
          <p:nvPr/>
        </p:nvSpPr>
        <p:spPr>
          <a:xfrm>
            <a:off x="5226568" y="10388050"/>
            <a:ext cx="1825865" cy="65982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7" name="Line"/>
          <p:cNvSpPr/>
          <p:nvPr/>
        </p:nvSpPr>
        <p:spPr>
          <a:xfrm flipV="1">
            <a:off x="5215992" y="9670171"/>
            <a:ext cx="1821617" cy="72305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8" name="Line"/>
          <p:cNvSpPr/>
          <p:nvPr/>
        </p:nvSpPr>
        <p:spPr>
          <a:xfrm>
            <a:off x="6123905" y="10047583"/>
            <a:ext cx="199414" cy="645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9" name="Line"/>
          <p:cNvSpPr/>
          <p:nvPr/>
        </p:nvSpPr>
        <p:spPr>
          <a:xfrm>
            <a:off x="8936909" y="6574006"/>
            <a:ext cx="200269" cy="7261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0" name="Line"/>
          <p:cNvSpPr/>
          <p:nvPr/>
        </p:nvSpPr>
        <p:spPr>
          <a:xfrm flipV="1">
            <a:off x="514562" y="10804520"/>
            <a:ext cx="1730594" cy="737121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Line"/>
          <p:cNvSpPr/>
          <p:nvPr/>
        </p:nvSpPr>
        <p:spPr>
          <a:xfrm>
            <a:off x="531812" y="11549943"/>
            <a:ext cx="1781262" cy="508607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2" name="Line"/>
          <p:cNvSpPr/>
          <p:nvPr/>
        </p:nvSpPr>
        <p:spPr>
          <a:xfrm>
            <a:off x="1217241" y="11244412"/>
            <a:ext cx="295357" cy="4944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3" name="Line"/>
          <p:cNvSpPr/>
          <p:nvPr/>
        </p:nvSpPr>
        <p:spPr>
          <a:xfrm>
            <a:off x="5438439" y="3681404"/>
            <a:ext cx="18535614" cy="3178772"/>
          </a:xfrm>
          <a:prstGeom prst="line">
            <a:avLst/>
          </a:prstGeom>
          <a:ln w="76200">
            <a:solidFill>
              <a:srgbClr val="FF40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4" name="Line"/>
          <p:cNvSpPr/>
          <p:nvPr/>
        </p:nvSpPr>
        <p:spPr>
          <a:xfrm>
            <a:off x="654234" y="2308069"/>
            <a:ext cx="23205324" cy="4569331"/>
          </a:xfrm>
          <a:prstGeom prst="line">
            <a:avLst/>
          </a:prstGeom>
          <a:ln w="76200">
            <a:solidFill>
              <a:srgbClr val="00F9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5" name="Line"/>
          <p:cNvSpPr/>
          <p:nvPr/>
        </p:nvSpPr>
        <p:spPr>
          <a:xfrm>
            <a:off x="561257" y="2245455"/>
            <a:ext cx="1637204" cy="665560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6" name="Line"/>
          <p:cNvSpPr/>
          <p:nvPr/>
        </p:nvSpPr>
        <p:spPr>
          <a:xfrm flipV="1">
            <a:off x="563571" y="1714295"/>
            <a:ext cx="1692155" cy="523305"/>
          </a:xfrm>
          <a:prstGeom prst="line">
            <a:avLst/>
          </a:prstGeom>
          <a:ln w="508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7" name="Line"/>
          <p:cNvSpPr/>
          <p:nvPr/>
        </p:nvSpPr>
        <p:spPr>
          <a:xfrm>
            <a:off x="6005407" y="3438056"/>
            <a:ext cx="216962" cy="5671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Line"/>
          <p:cNvSpPr/>
          <p:nvPr/>
        </p:nvSpPr>
        <p:spPr>
          <a:xfrm>
            <a:off x="1282947" y="2034381"/>
            <a:ext cx="251729" cy="494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55" h="21600" fill="norm" stroke="1" extrusionOk="0">
                <a:moveTo>
                  <a:pt x="0" y="0"/>
                </a:moveTo>
                <a:cubicBezTo>
                  <a:pt x="12544" y="925"/>
                  <a:pt x="21600" y="5693"/>
                  <a:pt x="21245" y="11185"/>
                </a:cubicBezTo>
                <a:cubicBezTo>
                  <a:pt x="20915" y="16286"/>
                  <a:pt x="12452" y="20610"/>
                  <a:pt x="856" y="21600"/>
                </a:cubicBezTo>
              </a:path>
            </a:pathLst>
          </a:cu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9" name="Triangle"/>
          <p:cNvSpPr/>
          <p:nvPr/>
        </p:nvSpPr>
        <p:spPr>
          <a:xfrm flipH="1" rot="5400000">
            <a:off x="23337076" y="6391076"/>
            <a:ext cx="1088728" cy="933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raphik"/>
                <a:ea typeface="Graphik"/>
                <a:cs typeface="Graphik"/>
                <a:sym typeface="Graphik"/>
              </a:defRPr>
            </a:pPr>
          </a:p>
        </p:txBody>
      </p:sp>
      <p:sp>
        <p:nvSpPr>
          <p:cNvPr id="290" name="θ = 1 / Γ"/>
          <p:cNvSpPr txBox="1"/>
          <p:nvPr/>
        </p:nvSpPr>
        <p:spPr>
          <a:xfrm>
            <a:off x="19538847" y="3466339"/>
            <a:ext cx="4255509" cy="162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pPr/>
            <a:r>
              <a:t>θ = 1 / Γ   </a:t>
            </a:r>
          </a:p>
        </p:txBody>
      </p:sp>
      <p:sp>
        <p:nvSpPr>
          <p:cNvPr id="291" name="tobs = γt’e(1 - βcosθ)"/>
          <p:cNvSpPr txBox="1"/>
          <p:nvPr/>
        </p:nvSpPr>
        <p:spPr>
          <a:xfrm>
            <a:off x="13778445" y="9679821"/>
            <a:ext cx="9366614" cy="17038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8400">
                <a:solidFill>
                  <a:srgbClr val="FFFFFF"/>
                </a:solidFill>
              </a:defRPr>
            </a:pPr>
            <a:r>
              <a:t>t</a:t>
            </a:r>
            <a:r>
              <a:rPr sz="5500"/>
              <a:t>obs</a:t>
            </a:r>
            <a:r>
              <a:t> = γt’</a:t>
            </a:r>
            <a:r>
              <a:rPr sz="5500"/>
              <a:t>e</a:t>
            </a:r>
            <a:r>
              <a:t>(1 - βcosθ) </a:t>
            </a:r>
          </a:p>
        </p:txBody>
      </p:sp>
      <p:sp>
        <p:nvSpPr>
          <p:cNvPr id="292" name="Not to scale"/>
          <p:cNvSpPr txBox="1"/>
          <p:nvPr/>
        </p:nvSpPr>
        <p:spPr>
          <a:xfrm>
            <a:off x="21621223" y="12181699"/>
            <a:ext cx="2281810" cy="669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Not to scale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_1638-Gamma-ray-burst.jpg" descr="image_1638-Gamma-ray-burst.jpg"/>
          <p:cNvPicPr>
            <a:picLocks noChangeAspect="1"/>
          </p:cNvPicPr>
          <p:nvPr/>
        </p:nvPicPr>
        <p:blipFill>
          <a:blip r:embed="rId2">
            <a:alphaModFix amt="72000"/>
            <a:extLst/>
          </a:blip>
          <a:srcRect l="0" t="0" r="0" b="0"/>
          <a:stretch>
            <a:fillRect/>
          </a:stretch>
        </p:blipFill>
        <p:spPr>
          <a:xfrm>
            <a:off x="-590065" y="-1958091"/>
            <a:ext cx="25564130" cy="17277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5" name="[500]LCfull.pdf" descr="[500]LCfull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7253" y="2659953"/>
            <a:ext cx="10957304" cy="7304870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  <p:pic>
        <p:nvPicPr>
          <p:cNvPr id="296" name="[300]LCgapfull.pdf" descr="[300]LCgapful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503246" y="2605484"/>
            <a:ext cx="11120710" cy="7413808"/>
          </a:xfrm>
          <a:prstGeom prst="rect">
            <a:avLst/>
          </a:prstGeom>
          <a:ln w="508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raphik"/>
            <a:ea typeface="Graphik"/>
            <a:cs typeface="Graphik"/>
            <a:sym typeface="Graphi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