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9" r:id="rId3"/>
    <p:sldId id="260" r:id="rId4"/>
    <p:sldId id="261" r:id="rId5"/>
    <p:sldId id="262" r:id="rId6"/>
    <p:sldId id="264" r:id="rId7"/>
    <p:sldId id="263" r:id="rId8"/>
    <p:sldId id="265" r:id="rId9"/>
    <p:sldId id="266" r:id="rId10"/>
    <p:sldId id="267" r:id="rId11"/>
    <p:sldId id="295" r:id="rId12"/>
    <p:sldId id="299" r:id="rId13"/>
    <p:sldId id="275" r:id="rId14"/>
    <p:sldId id="274" r:id="rId15"/>
    <p:sldId id="296" r:id="rId16"/>
    <p:sldId id="297" r:id="rId17"/>
    <p:sldId id="29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E79"/>
    <a:srgbClr val="0096FF"/>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21"/>
    <p:restoredTop sz="74213"/>
  </p:normalViewPr>
  <p:slideViewPr>
    <p:cSldViewPr>
      <p:cViewPr varScale="1">
        <p:scale>
          <a:sx n="84" d="100"/>
          <a:sy n="84" d="100"/>
        </p:scale>
        <p:origin x="744"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E58EA-18A3-234F-AE97-30E28C3E5B67}" type="datetimeFigureOut">
              <a:rPr lang="en-GB" smtClean="0"/>
              <a:t>09/07/2025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4CAF4-BC4C-7E4D-B086-CB57987EFC80}" type="slidenum">
              <a:rPr lang="en-GB" smtClean="0"/>
              <a:t>‹#›</a:t>
            </a:fld>
            <a:endParaRPr lang="en-GB"/>
          </a:p>
        </p:txBody>
      </p:sp>
    </p:spTree>
    <p:extLst>
      <p:ext uri="{BB962C8B-B14F-4D97-AF65-F5344CB8AC3E}">
        <p14:creationId xmlns:p14="http://schemas.microsoft.com/office/powerpoint/2010/main" val="2994381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Afterglow Pol signals around the jet break. </a:t>
            </a:r>
          </a:p>
          <a:p>
            <a:pPr marL="171450" indent="-171450">
              <a:buFontTx/>
              <a:buChar char="-"/>
            </a:pPr>
            <a:r>
              <a:rPr lang="en-IE" dirty="0"/>
              <a:t>How the integrated afterglow emission from the shocked ambient medium can be polarized, and how polarimetry allows us to probe the </a:t>
            </a:r>
            <a:r>
              <a:rPr lang="en-IE" i="1" dirty="0"/>
              <a:t>geometry and structure</a:t>
            </a:r>
            <a:r>
              <a:rPr lang="en-IE" dirty="0"/>
              <a:t> of GRB jets, including as hinted at by the title deviations from perfect symmetry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a core idea here is that GRBs are cosmological in origin and we have little hope of directly imaging their jets, so how then can we understand their shape and structure.</a:t>
            </a:r>
          </a:p>
          <a:p>
            <a:endParaRPr lang="en-GB" dirty="0"/>
          </a:p>
        </p:txBody>
      </p:sp>
      <p:sp>
        <p:nvSpPr>
          <p:cNvPr id="4" name="Slide Number Placeholder 3"/>
          <p:cNvSpPr>
            <a:spLocks noGrp="1"/>
          </p:cNvSpPr>
          <p:nvPr>
            <p:ph type="sldNum" sz="quarter" idx="5"/>
          </p:nvPr>
        </p:nvSpPr>
        <p:spPr/>
        <p:txBody>
          <a:bodyPr/>
          <a:lstStyle/>
          <a:p>
            <a:fld id="{F7D4CAF4-BC4C-7E4D-B086-CB57987EFC80}" type="slidenum">
              <a:rPr lang="en-GB" smtClean="0"/>
              <a:t>1</a:t>
            </a:fld>
            <a:endParaRPr lang="en-GB"/>
          </a:p>
        </p:txBody>
      </p:sp>
    </p:spTree>
    <p:extLst>
      <p:ext uri="{BB962C8B-B14F-4D97-AF65-F5344CB8AC3E}">
        <p14:creationId xmlns:p14="http://schemas.microsoft.com/office/powerpoint/2010/main" val="1174283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rPr>
              <a:t>The acceleration and collimation processes of jets are not yet well understood. Our study offers a new type of information concerning the </a:t>
            </a:r>
            <a:r>
              <a:rPr lang="en-IE" sz="1200" dirty="0" err="1">
                <a:effectLst/>
              </a:rPr>
              <a:t>axisymmetry</a:t>
            </a:r>
            <a:r>
              <a:rPr lang="en-IE" sz="1200" dirty="0">
                <a:effectLst/>
              </a:rPr>
              <a:t> of jets. While it may not directly identify the underlying physical processes, it provides insights that are not accessible through other methods. This can place meaningful constraints on theoretical models and stimulate further investigation.</a:t>
            </a:r>
            <a:endParaRPr lang="en-US" dirty="0"/>
          </a:p>
          <a:p>
            <a:endParaRPr lang="en-GB" dirty="0"/>
          </a:p>
        </p:txBody>
      </p:sp>
      <p:sp>
        <p:nvSpPr>
          <p:cNvPr id="4" name="Slide Number Placeholder 3"/>
          <p:cNvSpPr>
            <a:spLocks noGrp="1"/>
          </p:cNvSpPr>
          <p:nvPr>
            <p:ph type="sldNum" sz="quarter" idx="5"/>
          </p:nvPr>
        </p:nvSpPr>
        <p:spPr/>
        <p:txBody>
          <a:bodyPr/>
          <a:lstStyle/>
          <a:p>
            <a:fld id="{F7D4CAF4-BC4C-7E4D-B086-CB57987EFC80}" type="slidenum">
              <a:rPr lang="en-GB" smtClean="0"/>
              <a:t>10</a:t>
            </a:fld>
            <a:endParaRPr lang="en-GB"/>
          </a:p>
        </p:txBody>
      </p:sp>
    </p:spTree>
    <p:extLst>
      <p:ext uri="{BB962C8B-B14F-4D97-AF65-F5344CB8AC3E}">
        <p14:creationId xmlns:p14="http://schemas.microsoft.com/office/powerpoint/2010/main" val="42781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Solid angle grows by 1/gamma^2 until the beaming cone is ~ bigger than jet angle. At this point you lose emission from a portion emission stays being emitted over thetaj^2 as the blast wave continues to decelerate. This deficit picking up the 1/gamma^2 factor</a:t>
            </a:r>
          </a:p>
          <a:p>
            <a:pPr marL="171450" indent="-171450">
              <a:buFontTx/>
              <a:buChar char="-"/>
            </a:pPr>
            <a:endParaRPr lang="en-GB" dirty="0"/>
          </a:p>
          <a:p>
            <a:pPr marL="171450" indent="-171450">
              <a:buFontTx/>
              <a:buChar char="-"/>
            </a:pPr>
            <a:r>
              <a:rPr lang="en-GB" dirty="0"/>
              <a:t>Breaks will be smooth so angular scales would have to be quite different in order for them to be distinct.</a:t>
            </a:r>
          </a:p>
          <a:p>
            <a:endParaRPr lang="en-GB" dirty="0"/>
          </a:p>
          <a:p>
            <a:r>
              <a:rPr lang="en-GB" dirty="0"/>
              <a:t>- When the light curve breaks and the polarisation position rotates will be around the same time, looking into how these times are related for non-axisymmetric jets could be an interesting direction to go next</a:t>
            </a:r>
          </a:p>
        </p:txBody>
      </p:sp>
      <p:sp>
        <p:nvSpPr>
          <p:cNvPr id="4" name="Slide Number Placeholder 3"/>
          <p:cNvSpPr>
            <a:spLocks noGrp="1"/>
          </p:cNvSpPr>
          <p:nvPr>
            <p:ph type="sldNum" sz="quarter" idx="5"/>
          </p:nvPr>
        </p:nvSpPr>
        <p:spPr/>
        <p:txBody>
          <a:bodyPr/>
          <a:lstStyle/>
          <a:p>
            <a:fld id="{383E321B-C7DB-834A-B537-F71D299A5EBB}" type="slidenum">
              <a:rPr lang="en-US" smtClean="0"/>
              <a:t>11</a:t>
            </a:fld>
            <a:endParaRPr lang="en-US"/>
          </a:p>
        </p:txBody>
      </p:sp>
    </p:spTree>
    <p:extLst>
      <p:ext uri="{BB962C8B-B14F-4D97-AF65-F5344CB8AC3E}">
        <p14:creationId xmlns:p14="http://schemas.microsoft.com/office/powerpoint/2010/main" val="386693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E321B-C7DB-834A-B537-F71D299A5EBB}" type="slidenum">
              <a:rPr lang="en-US" smtClean="0"/>
              <a:t>13</a:t>
            </a:fld>
            <a:endParaRPr lang="en-US"/>
          </a:p>
        </p:txBody>
      </p:sp>
    </p:spTree>
    <p:extLst>
      <p:ext uri="{BB962C8B-B14F-4D97-AF65-F5344CB8AC3E}">
        <p14:creationId xmlns:p14="http://schemas.microsoft.com/office/powerpoint/2010/main" val="4029742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Relativistic two-stream “Weibel” instability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Coherence length of plasma skin depth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Requires no seed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Model relies on the fact that the same physical process is responsible for the generation of the fields and that, they are anisotropic, same fraction of magnetic energy and plasma skin depth uniform across the blast wave statistically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83E321B-C7DB-834A-B537-F71D299A5EBB}" type="slidenum">
              <a:rPr lang="en-US" smtClean="0"/>
              <a:t>14</a:t>
            </a:fld>
            <a:endParaRPr lang="en-US"/>
          </a:p>
        </p:txBody>
      </p:sp>
    </p:spTree>
    <p:extLst>
      <p:ext uri="{BB962C8B-B14F-4D97-AF65-F5344CB8AC3E}">
        <p14:creationId xmlns:p14="http://schemas.microsoft.com/office/powerpoint/2010/main" val="3618148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3E321B-C7DB-834A-B537-F71D299A5EBB}" type="slidenum">
              <a:rPr lang="en-US" smtClean="0"/>
              <a:t>15</a:t>
            </a:fld>
            <a:endParaRPr lang="en-US"/>
          </a:p>
        </p:txBody>
      </p:sp>
    </p:spTree>
    <p:extLst>
      <p:ext uri="{BB962C8B-B14F-4D97-AF65-F5344CB8AC3E}">
        <p14:creationId xmlns:p14="http://schemas.microsoft.com/office/powerpoint/2010/main" val="1943421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3E321B-C7DB-834A-B537-F71D299A5EBB}" type="slidenum">
              <a:rPr lang="en-US" smtClean="0"/>
              <a:t>16</a:t>
            </a:fld>
            <a:endParaRPr lang="en-US"/>
          </a:p>
        </p:txBody>
      </p:sp>
    </p:spTree>
    <p:extLst>
      <p:ext uri="{BB962C8B-B14F-4D97-AF65-F5344CB8AC3E}">
        <p14:creationId xmlns:p14="http://schemas.microsoft.com/office/powerpoint/2010/main" val="2202607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3E321B-C7DB-834A-B537-F71D299A5EBB}" type="slidenum">
              <a:rPr lang="en-US" smtClean="0"/>
              <a:t>17</a:t>
            </a:fld>
            <a:endParaRPr lang="en-US"/>
          </a:p>
        </p:txBody>
      </p:sp>
    </p:spTree>
    <p:extLst>
      <p:ext uri="{BB962C8B-B14F-4D97-AF65-F5344CB8AC3E}">
        <p14:creationId xmlns:p14="http://schemas.microsoft.com/office/powerpoint/2010/main" val="278182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 standard synchrotron shock model, the magnetic fields responsible for the afterglow emission are generated locally at the blast wave. Fields generated by </a:t>
            </a:r>
            <a:r>
              <a:rPr lang="en-GB" dirty="0" err="1"/>
              <a:t>collisionless</a:t>
            </a:r>
            <a:r>
              <a:rPr lang="en-GB" dirty="0"/>
              <a:t> relativistic shocks are expected to be tangled in the plane of the shock.</a:t>
            </a:r>
          </a:p>
          <a:p>
            <a:pPr marL="171450" indent="-171450">
              <a:buFontTx/>
              <a:buChar char="-"/>
            </a:pPr>
            <a:endParaRPr lang="en-GB" dirty="0"/>
          </a:p>
          <a:p>
            <a:pPr marL="171450" indent="-171450">
              <a:buFontTx/>
              <a:buChar char="-"/>
            </a:pPr>
            <a:r>
              <a:rPr lang="en-GB" dirty="0"/>
              <a:t>fluid element in the shocked ambient medium propagating radially at relativistic speeds, therefore shock normal direction is a physically distinct direction</a:t>
            </a:r>
          </a:p>
          <a:p>
            <a:pPr marL="171450" indent="-171450">
              <a:buFontTx/>
              <a:buChar char="-"/>
            </a:pPr>
            <a:endParaRPr lang="en-GB" dirty="0"/>
          </a:p>
          <a:p>
            <a:pPr marL="171450" indent="-171450">
              <a:buFontTx/>
              <a:buChar char="-"/>
            </a:pPr>
            <a:r>
              <a:rPr lang="en-GB" dirty="0"/>
              <a:t>distinct direction at each point of the blast wave surface</a:t>
            </a:r>
          </a:p>
          <a:p>
            <a:pPr marL="171450" indent="-171450">
              <a:buFontTx/>
              <a:buChar char="-"/>
            </a:pPr>
            <a:endParaRPr lang="en-GB" dirty="0"/>
          </a:p>
          <a:p>
            <a:pPr marL="171450" indent="-171450">
              <a:buFontTx/>
              <a:buChar char="-"/>
            </a:pPr>
            <a:r>
              <a:rPr lang="en-GB" dirty="0"/>
              <a:t>Each fluid element will emit most intensely in a cone of angular scale 1/Gamma around the shock normal direction</a:t>
            </a:r>
          </a:p>
          <a:p>
            <a:pPr marL="171450" indent="-171450">
              <a:buFontTx/>
              <a:buChar char="-"/>
            </a:pPr>
            <a:endParaRPr lang="en-GB" dirty="0"/>
          </a:p>
          <a:p>
            <a:pPr marL="171450" indent="-171450">
              <a:buFontTx/>
              <a:buChar char="-"/>
            </a:pPr>
            <a:r>
              <a:rPr lang="en-GB" dirty="0"/>
              <a:t>Effect is more pronounced at higher frequencies</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F7D4CAF4-BC4C-7E4D-B086-CB57987EFC80}" type="slidenum">
              <a:rPr lang="en-GB" smtClean="0"/>
              <a:t>2</a:t>
            </a:fld>
            <a:endParaRPr lang="en-GB"/>
          </a:p>
        </p:txBody>
      </p:sp>
    </p:spTree>
    <p:extLst>
      <p:ext uri="{BB962C8B-B14F-4D97-AF65-F5344CB8AC3E}">
        <p14:creationId xmlns:p14="http://schemas.microsoft.com/office/powerpoint/2010/main" val="2667727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 on : two collimation scales</a:t>
            </a:r>
          </a:p>
          <a:p>
            <a:endParaRPr lang="en-GB" dirty="0"/>
          </a:p>
          <a:p>
            <a:endParaRPr lang="en-GB" dirty="0"/>
          </a:p>
        </p:txBody>
      </p:sp>
      <p:sp>
        <p:nvSpPr>
          <p:cNvPr id="4" name="Slide Number Placeholder 3"/>
          <p:cNvSpPr>
            <a:spLocks noGrp="1"/>
          </p:cNvSpPr>
          <p:nvPr>
            <p:ph type="sldNum" sz="quarter" idx="5"/>
          </p:nvPr>
        </p:nvSpPr>
        <p:spPr/>
        <p:txBody>
          <a:bodyPr/>
          <a:lstStyle/>
          <a:p>
            <a:fld id="{F7D4CAF4-BC4C-7E4D-B086-CB57987EFC80}" type="slidenum">
              <a:rPr lang="en-GB" smtClean="0"/>
              <a:t>3</a:t>
            </a:fld>
            <a:endParaRPr lang="en-GB"/>
          </a:p>
        </p:txBody>
      </p:sp>
    </p:spTree>
    <p:extLst>
      <p:ext uri="{BB962C8B-B14F-4D97-AF65-F5344CB8AC3E}">
        <p14:creationId xmlns:p14="http://schemas.microsoft.com/office/powerpoint/2010/main" val="414406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Two </a:t>
            </a:r>
            <a:r>
              <a:rPr lang="en-GB" dirty="0" err="1"/>
              <a:t>polarisaiton</a:t>
            </a:r>
            <a:r>
              <a:rPr lang="en-GB" dirty="0"/>
              <a:t> peaks and rapid 90 degree position angle rotation, features are independent of viewing angle.</a:t>
            </a:r>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F7D4CAF4-BC4C-7E4D-B086-CB57987EFC80}" type="slidenum">
              <a:rPr lang="en-GB" smtClean="0"/>
              <a:t>4</a:t>
            </a:fld>
            <a:endParaRPr lang="en-GB"/>
          </a:p>
        </p:txBody>
      </p:sp>
    </p:spTree>
    <p:extLst>
      <p:ext uri="{BB962C8B-B14F-4D97-AF65-F5344CB8AC3E}">
        <p14:creationId xmlns:p14="http://schemas.microsoft.com/office/powerpoint/2010/main" val="94909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Tophat</a:t>
            </a:r>
            <a:r>
              <a:rPr lang="en-US" dirty="0"/>
              <a:t> ( cone ) is a reasonable zeroth order approximation but this simple model is being challenged by firstly</a:t>
            </a:r>
          </a:p>
          <a:p>
            <a:pPr marL="171450" indent="-171450">
              <a:buFontTx/>
              <a:buChar char="-"/>
            </a:pPr>
            <a:r>
              <a:rPr lang="en-US" dirty="0" err="1"/>
              <a:t>Obs</a:t>
            </a:r>
            <a:r>
              <a:rPr lang="en-US" dirty="0"/>
              <a:t> non-standard position angle rotations.</a:t>
            </a:r>
          </a:p>
          <a:p>
            <a:pPr marL="171450" indent="-171450">
              <a:buFontTx/>
              <a:buChar char="-"/>
            </a:pPr>
            <a:r>
              <a:rPr lang="en-US" dirty="0"/>
              <a:t>This is shown even clearer by lamb, plot shows energy across a jets surface after interacting with the wind ejecta from a compact object merger. Aside from the extended structure outside the bright core, he found that sampling azimuthally gave </a:t>
            </a:r>
            <a:r>
              <a:rPr lang="en-US" dirty="0" err="1"/>
              <a:t>dex</a:t>
            </a:r>
            <a:r>
              <a:rPr lang="en-US" dirty="0"/>
              <a:t> difference in the light curve, essentially, the jets energy is not symmetric about the central axis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Now the question is, How would these </a:t>
            </a:r>
            <a:r>
              <a:rPr lang="en-US" dirty="0" err="1"/>
              <a:t>devitations</a:t>
            </a:r>
            <a:r>
              <a:rPr lang="en-US" dirty="0"/>
              <a:t> from </a:t>
            </a:r>
            <a:r>
              <a:rPr lang="en-US" dirty="0" err="1"/>
              <a:t>axisymmetry</a:t>
            </a:r>
            <a:r>
              <a:rPr lang="en-US" dirty="0"/>
              <a:t> manifest in the polarization data?</a:t>
            </a:r>
          </a:p>
          <a:p>
            <a:endParaRPr lang="en-GB" dirty="0"/>
          </a:p>
        </p:txBody>
      </p:sp>
      <p:sp>
        <p:nvSpPr>
          <p:cNvPr id="4" name="Slide Number Placeholder 3"/>
          <p:cNvSpPr>
            <a:spLocks noGrp="1"/>
          </p:cNvSpPr>
          <p:nvPr>
            <p:ph type="sldNum" sz="quarter" idx="5"/>
          </p:nvPr>
        </p:nvSpPr>
        <p:spPr/>
        <p:txBody>
          <a:bodyPr/>
          <a:lstStyle/>
          <a:p>
            <a:fld id="{F7D4CAF4-BC4C-7E4D-B086-CB57987EFC80}" type="slidenum">
              <a:rPr lang="en-GB" smtClean="0"/>
              <a:t>5</a:t>
            </a:fld>
            <a:endParaRPr lang="en-GB"/>
          </a:p>
        </p:txBody>
      </p:sp>
    </p:spTree>
    <p:extLst>
      <p:ext uri="{BB962C8B-B14F-4D97-AF65-F5344CB8AC3E}">
        <p14:creationId xmlns:p14="http://schemas.microsoft.com/office/powerpoint/2010/main" val="412913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Elliptical cross section, most natural generalisation</a:t>
            </a:r>
          </a:p>
          <a:p>
            <a:pPr marL="171450" indent="-171450">
              <a:buFontTx/>
              <a:buChar char="-"/>
            </a:pPr>
            <a:r>
              <a:rPr lang="en-GB" dirty="0"/>
              <a:t>Azimuthal dependence ( chi ) as well as viewing angle, and quantify the jets deformation by eccentricity ( e )</a:t>
            </a:r>
          </a:p>
        </p:txBody>
      </p:sp>
      <p:sp>
        <p:nvSpPr>
          <p:cNvPr id="4" name="Slide Number Placeholder 3"/>
          <p:cNvSpPr>
            <a:spLocks noGrp="1"/>
          </p:cNvSpPr>
          <p:nvPr>
            <p:ph type="sldNum" sz="quarter" idx="5"/>
          </p:nvPr>
        </p:nvSpPr>
        <p:spPr/>
        <p:txBody>
          <a:bodyPr/>
          <a:lstStyle/>
          <a:p>
            <a:fld id="{F7D4CAF4-BC4C-7E4D-B086-CB57987EFC80}" type="slidenum">
              <a:rPr lang="en-GB" smtClean="0"/>
              <a:t>6</a:t>
            </a:fld>
            <a:endParaRPr lang="en-GB"/>
          </a:p>
        </p:txBody>
      </p:sp>
    </p:spTree>
    <p:extLst>
      <p:ext uri="{BB962C8B-B14F-4D97-AF65-F5344CB8AC3E}">
        <p14:creationId xmlns:p14="http://schemas.microsoft.com/office/powerpoint/2010/main" val="3074209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Extra degree of freedom, comparing polarization no longer instructive</a:t>
            </a:r>
          </a:p>
          <a:p>
            <a:r>
              <a:rPr lang="en-US" dirty="0"/>
              <a:t> uniformly sampling, extract these parameters in each case. trends in pol data and see what that can tell us about the geometry.</a:t>
            </a:r>
            <a:endParaRPr lang="en-GB" dirty="0"/>
          </a:p>
        </p:txBody>
      </p:sp>
      <p:sp>
        <p:nvSpPr>
          <p:cNvPr id="4" name="Slide Number Placeholder 3"/>
          <p:cNvSpPr>
            <a:spLocks noGrp="1"/>
          </p:cNvSpPr>
          <p:nvPr>
            <p:ph type="sldNum" sz="quarter" idx="5"/>
          </p:nvPr>
        </p:nvSpPr>
        <p:spPr/>
        <p:txBody>
          <a:bodyPr/>
          <a:lstStyle/>
          <a:p>
            <a:fld id="{F7D4CAF4-BC4C-7E4D-B086-CB57987EFC80}" type="slidenum">
              <a:rPr lang="en-GB" smtClean="0"/>
              <a:t>7</a:t>
            </a:fld>
            <a:endParaRPr lang="en-GB"/>
          </a:p>
        </p:txBody>
      </p:sp>
    </p:spTree>
    <p:extLst>
      <p:ext uri="{BB962C8B-B14F-4D97-AF65-F5344CB8AC3E}">
        <p14:creationId xmlns:p14="http://schemas.microsoft.com/office/powerpoint/2010/main" val="10826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pronounced peak, </a:t>
            </a:r>
            <a:r>
              <a:rPr lang="en-US" dirty="0" err="1"/>
              <a:t>axi</a:t>
            </a:r>
            <a:r>
              <a:rPr lang="en-US" dirty="0"/>
              <a:t> close to 90 deg, regardless of how you view the jet the polarization signals look similar to that of an axisymmetric jet</a:t>
            </a:r>
          </a:p>
          <a:p>
            <a:endParaRPr lang="en-US" dirty="0"/>
          </a:p>
          <a:p>
            <a:r>
              <a:rPr lang="en-US" dirty="0"/>
              <a:t>- jet more deformed, most of the samples have PA rot that deviate significantly from 90 degrees, highlighting used to tell us about geometry</a:t>
            </a:r>
          </a:p>
          <a:p>
            <a:endParaRPr lang="en-GB" dirty="0"/>
          </a:p>
        </p:txBody>
      </p:sp>
      <p:sp>
        <p:nvSpPr>
          <p:cNvPr id="4" name="Slide Number Placeholder 3"/>
          <p:cNvSpPr>
            <a:spLocks noGrp="1"/>
          </p:cNvSpPr>
          <p:nvPr>
            <p:ph type="sldNum" sz="quarter" idx="5"/>
          </p:nvPr>
        </p:nvSpPr>
        <p:spPr/>
        <p:txBody>
          <a:bodyPr/>
          <a:lstStyle/>
          <a:p>
            <a:fld id="{F7D4CAF4-BC4C-7E4D-B086-CB57987EFC80}" type="slidenum">
              <a:rPr lang="en-GB" smtClean="0"/>
              <a:t>8</a:t>
            </a:fld>
            <a:endParaRPr lang="en-GB"/>
          </a:p>
        </p:txBody>
      </p:sp>
    </p:spTree>
    <p:extLst>
      <p:ext uri="{BB962C8B-B14F-4D97-AF65-F5344CB8AC3E}">
        <p14:creationId xmlns:p14="http://schemas.microsoft.com/office/powerpoint/2010/main" val="368942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binned the samples by azimuthal position of the LOS, shown green</a:t>
            </a:r>
          </a:p>
          <a:p>
            <a:r>
              <a:rPr lang="en-GB" dirty="0"/>
              <a:t>- distribution of PA rotation values in a particular angular range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near axis of symmetry, regardless of deformation, still distributed tightly around 90 degrees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intermediate region is where the jet asymmetry is most pronounced in the polarisation data</a:t>
            </a:r>
          </a:p>
          <a:p>
            <a:r>
              <a:rPr lang="en-GB" dirty="0"/>
              <a:t>- now tells us that pa rotations that deviate significantly form 90 degrees are likely from a jet that is highly non-axisymmetric</a:t>
            </a:r>
          </a:p>
          <a:p>
            <a:endParaRPr lang="en-GB" dirty="0"/>
          </a:p>
        </p:txBody>
      </p:sp>
      <p:sp>
        <p:nvSpPr>
          <p:cNvPr id="4" name="Slide Number Placeholder 3"/>
          <p:cNvSpPr>
            <a:spLocks noGrp="1"/>
          </p:cNvSpPr>
          <p:nvPr>
            <p:ph type="sldNum" sz="quarter" idx="5"/>
          </p:nvPr>
        </p:nvSpPr>
        <p:spPr/>
        <p:txBody>
          <a:bodyPr/>
          <a:lstStyle/>
          <a:p>
            <a:fld id="{F7D4CAF4-BC4C-7E4D-B086-CB57987EFC80}" type="slidenum">
              <a:rPr lang="en-GB" smtClean="0"/>
              <a:t>9</a:t>
            </a:fld>
            <a:endParaRPr lang="en-GB"/>
          </a:p>
        </p:txBody>
      </p:sp>
    </p:spTree>
    <p:extLst>
      <p:ext uri="{BB962C8B-B14F-4D97-AF65-F5344CB8AC3E}">
        <p14:creationId xmlns:p14="http://schemas.microsoft.com/office/powerpoint/2010/main" val="2485068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D763-BEBC-354E-CF93-3FAA22C93D57}"/>
              </a:ext>
            </a:extLst>
          </p:cNvPr>
          <p:cNvSpPr>
            <a:spLocks noGrp="1"/>
          </p:cNvSpPr>
          <p:nvPr>
            <p:ph type="ctrTitle"/>
          </p:nvPr>
        </p:nvSpPr>
        <p:spPr>
          <a:xfrm>
            <a:off x="838199" y="1657304"/>
            <a:ext cx="7606937" cy="2387600"/>
          </a:xfrm>
        </p:spPr>
        <p:txBody>
          <a:bodyPr anchor="b"/>
          <a:lstStyle>
            <a:lvl1pPr algn="ctr">
              <a:defRPr sz="6000"/>
            </a:lvl1pPr>
          </a:lstStyle>
          <a:p>
            <a:endParaRPr lang="en-GB" dirty="0"/>
          </a:p>
        </p:txBody>
      </p:sp>
      <p:sp>
        <p:nvSpPr>
          <p:cNvPr id="3" name="Subtitle 2">
            <a:extLst>
              <a:ext uri="{FF2B5EF4-FFF2-40B4-BE49-F238E27FC236}">
                <a16:creationId xmlns:a16="http://schemas.microsoft.com/office/drawing/2014/main" id="{4511DEA4-DE7E-8449-1B69-E10750D2DF90}"/>
              </a:ext>
            </a:extLst>
          </p:cNvPr>
          <p:cNvSpPr>
            <a:spLocks noGrp="1"/>
          </p:cNvSpPr>
          <p:nvPr>
            <p:ph type="subTitle" idx="1"/>
          </p:nvPr>
        </p:nvSpPr>
        <p:spPr>
          <a:xfrm>
            <a:off x="838200" y="4372746"/>
            <a:ext cx="760693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E4955F37-985F-9B01-750E-70A002B0A504}"/>
              </a:ext>
            </a:extLst>
          </p:cNvPr>
          <p:cNvSpPr>
            <a:spLocks noGrp="1"/>
          </p:cNvSpPr>
          <p:nvPr>
            <p:ph type="dt" sz="half" idx="10"/>
          </p:nvPr>
        </p:nvSpPr>
        <p:spPr/>
        <p:txBody>
          <a:bodyPr/>
          <a:lstStyle/>
          <a:p>
            <a:r>
              <a:rPr lang="en-IE"/>
              <a:t>NAM Durham - 2025</a:t>
            </a:r>
            <a:endParaRPr lang="en-GB"/>
          </a:p>
        </p:txBody>
      </p:sp>
      <p:sp>
        <p:nvSpPr>
          <p:cNvPr id="5" name="Footer Placeholder 4">
            <a:extLst>
              <a:ext uri="{FF2B5EF4-FFF2-40B4-BE49-F238E27FC236}">
                <a16:creationId xmlns:a16="http://schemas.microsoft.com/office/drawing/2014/main" id="{CEBE28A8-43A3-6D90-13F9-277562362DA8}"/>
              </a:ext>
            </a:extLst>
          </p:cNvPr>
          <p:cNvSpPr>
            <a:spLocks noGrp="1"/>
          </p:cNvSpPr>
          <p:nvPr>
            <p:ph type="ftr" sz="quarter" idx="11"/>
          </p:nvPr>
        </p:nvSpPr>
        <p:spPr/>
        <p:txBody>
          <a:bodyPr/>
          <a:lstStyle/>
          <a:p>
            <a:r>
              <a:rPr lang="en-GB"/>
              <a:t>Thomas Baxter</a:t>
            </a:r>
            <a:endParaRPr lang="en-GB" dirty="0"/>
          </a:p>
        </p:txBody>
      </p:sp>
      <p:sp>
        <p:nvSpPr>
          <p:cNvPr id="6" name="Slide Number Placeholder 5">
            <a:extLst>
              <a:ext uri="{FF2B5EF4-FFF2-40B4-BE49-F238E27FC236}">
                <a16:creationId xmlns:a16="http://schemas.microsoft.com/office/drawing/2014/main" id="{546C1288-3EA1-5393-C128-242A3C6F85E5}"/>
              </a:ext>
            </a:extLst>
          </p:cNvPr>
          <p:cNvSpPr>
            <a:spLocks noGrp="1"/>
          </p:cNvSpPr>
          <p:nvPr>
            <p:ph type="sldNum" sz="quarter" idx="12"/>
          </p:nvPr>
        </p:nvSpPr>
        <p:spPr/>
        <p:txBody>
          <a:bodyPr/>
          <a:lstStyle/>
          <a:p>
            <a:fld id="{7D98715D-2F91-BD47-90DE-8E5DE7D6E037}" type="slidenum">
              <a:rPr lang="en-GB" smtClean="0"/>
              <a:t>‹#›</a:t>
            </a:fld>
            <a:endParaRPr lang="en-GB"/>
          </a:p>
        </p:txBody>
      </p:sp>
      <p:pic>
        <p:nvPicPr>
          <p:cNvPr id="8" name="Picture 7">
            <a:extLst>
              <a:ext uri="{FF2B5EF4-FFF2-40B4-BE49-F238E27FC236}">
                <a16:creationId xmlns:a16="http://schemas.microsoft.com/office/drawing/2014/main" id="{C6362F77-43E6-1B1A-0179-A721A1C782F3}"/>
              </a:ext>
            </a:extLst>
          </p:cNvPr>
          <p:cNvPicPr>
            <a:picLocks noChangeAspect="1"/>
          </p:cNvPicPr>
          <p:nvPr userDrawn="1"/>
        </p:nvPicPr>
        <p:blipFill rotWithShape="1">
          <a:blip r:embed="rId2"/>
          <a:srcRect l="43200"/>
          <a:stretch/>
        </p:blipFill>
        <p:spPr>
          <a:xfrm>
            <a:off x="9601200" y="1"/>
            <a:ext cx="2590800" cy="1140316"/>
          </a:xfrm>
          <a:prstGeom prst="rect">
            <a:avLst/>
          </a:prstGeom>
        </p:spPr>
      </p:pic>
    </p:spTree>
    <p:extLst>
      <p:ext uri="{BB962C8B-B14F-4D97-AF65-F5344CB8AC3E}">
        <p14:creationId xmlns:p14="http://schemas.microsoft.com/office/powerpoint/2010/main" val="2777316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54C82-D17E-0141-1F3D-2C2F50335E7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8ABAAE9-2A55-067E-BBD9-66F00BF3D6E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D8E4A42-FB18-79C0-6D55-34D4EAAE5015}"/>
              </a:ext>
            </a:extLst>
          </p:cNvPr>
          <p:cNvSpPr>
            <a:spLocks noGrp="1"/>
          </p:cNvSpPr>
          <p:nvPr>
            <p:ph type="dt" sz="half" idx="10"/>
          </p:nvPr>
        </p:nvSpPr>
        <p:spPr/>
        <p:txBody>
          <a:bodyPr/>
          <a:lstStyle/>
          <a:p>
            <a:r>
              <a:rPr lang="en-IE"/>
              <a:t>NAM Durham - 2025</a:t>
            </a:r>
            <a:endParaRPr lang="en-GB"/>
          </a:p>
        </p:txBody>
      </p:sp>
      <p:sp>
        <p:nvSpPr>
          <p:cNvPr id="5" name="Footer Placeholder 4">
            <a:extLst>
              <a:ext uri="{FF2B5EF4-FFF2-40B4-BE49-F238E27FC236}">
                <a16:creationId xmlns:a16="http://schemas.microsoft.com/office/drawing/2014/main" id="{07F5712C-FBA0-5D2D-5317-E9696500208D}"/>
              </a:ext>
            </a:extLst>
          </p:cNvPr>
          <p:cNvSpPr>
            <a:spLocks noGrp="1"/>
          </p:cNvSpPr>
          <p:nvPr>
            <p:ph type="ftr" sz="quarter" idx="11"/>
          </p:nvPr>
        </p:nvSpPr>
        <p:spPr/>
        <p:txBody>
          <a:bodyPr/>
          <a:lstStyle/>
          <a:p>
            <a:r>
              <a:rPr lang="en-GB"/>
              <a:t>Thomas Baxter</a:t>
            </a:r>
          </a:p>
        </p:txBody>
      </p:sp>
      <p:sp>
        <p:nvSpPr>
          <p:cNvPr id="6" name="Slide Number Placeholder 5">
            <a:extLst>
              <a:ext uri="{FF2B5EF4-FFF2-40B4-BE49-F238E27FC236}">
                <a16:creationId xmlns:a16="http://schemas.microsoft.com/office/drawing/2014/main" id="{A22FDAA9-F74C-E6AD-6540-2456E5394821}"/>
              </a:ext>
            </a:extLst>
          </p:cNvPr>
          <p:cNvSpPr>
            <a:spLocks noGrp="1"/>
          </p:cNvSpPr>
          <p:nvPr>
            <p:ph type="sldNum" sz="quarter" idx="12"/>
          </p:nvPr>
        </p:nvSpPr>
        <p:spPr/>
        <p:txBody>
          <a:bodyPr/>
          <a:lstStyle/>
          <a:p>
            <a:fld id="{7D98715D-2F91-BD47-90DE-8E5DE7D6E037}" type="slidenum">
              <a:rPr lang="en-GB" smtClean="0"/>
              <a:t>‹#›</a:t>
            </a:fld>
            <a:endParaRPr lang="en-GB"/>
          </a:p>
        </p:txBody>
      </p:sp>
    </p:spTree>
    <p:extLst>
      <p:ext uri="{BB962C8B-B14F-4D97-AF65-F5344CB8AC3E}">
        <p14:creationId xmlns:p14="http://schemas.microsoft.com/office/powerpoint/2010/main" val="210256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4B1622-5D19-64ED-42C2-822797AE6C9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A49235E-6401-659F-053E-623A6EE39EC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C49062D-8192-2A69-817D-A87846858A92}"/>
              </a:ext>
            </a:extLst>
          </p:cNvPr>
          <p:cNvSpPr>
            <a:spLocks noGrp="1"/>
          </p:cNvSpPr>
          <p:nvPr>
            <p:ph type="dt" sz="half" idx="10"/>
          </p:nvPr>
        </p:nvSpPr>
        <p:spPr/>
        <p:txBody>
          <a:bodyPr/>
          <a:lstStyle/>
          <a:p>
            <a:r>
              <a:rPr lang="en-IE"/>
              <a:t>NAM Durham - 2025</a:t>
            </a:r>
            <a:endParaRPr lang="en-GB"/>
          </a:p>
        </p:txBody>
      </p:sp>
      <p:sp>
        <p:nvSpPr>
          <p:cNvPr id="5" name="Footer Placeholder 4">
            <a:extLst>
              <a:ext uri="{FF2B5EF4-FFF2-40B4-BE49-F238E27FC236}">
                <a16:creationId xmlns:a16="http://schemas.microsoft.com/office/drawing/2014/main" id="{54C5FED3-25A1-9C9A-3C53-A18231D2F2DA}"/>
              </a:ext>
            </a:extLst>
          </p:cNvPr>
          <p:cNvSpPr>
            <a:spLocks noGrp="1"/>
          </p:cNvSpPr>
          <p:nvPr>
            <p:ph type="ftr" sz="quarter" idx="11"/>
          </p:nvPr>
        </p:nvSpPr>
        <p:spPr/>
        <p:txBody>
          <a:bodyPr/>
          <a:lstStyle/>
          <a:p>
            <a:r>
              <a:rPr lang="en-GB"/>
              <a:t>Thomas Baxter</a:t>
            </a:r>
          </a:p>
        </p:txBody>
      </p:sp>
      <p:sp>
        <p:nvSpPr>
          <p:cNvPr id="6" name="Slide Number Placeholder 5">
            <a:extLst>
              <a:ext uri="{FF2B5EF4-FFF2-40B4-BE49-F238E27FC236}">
                <a16:creationId xmlns:a16="http://schemas.microsoft.com/office/drawing/2014/main" id="{4C9B7A55-F567-62E0-F8DE-D5984EB0E8CB}"/>
              </a:ext>
            </a:extLst>
          </p:cNvPr>
          <p:cNvSpPr>
            <a:spLocks noGrp="1"/>
          </p:cNvSpPr>
          <p:nvPr>
            <p:ph type="sldNum" sz="quarter" idx="12"/>
          </p:nvPr>
        </p:nvSpPr>
        <p:spPr/>
        <p:txBody>
          <a:bodyPr/>
          <a:lstStyle/>
          <a:p>
            <a:fld id="{7D98715D-2F91-BD47-90DE-8E5DE7D6E037}" type="slidenum">
              <a:rPr lang="en-GB" smtClean="0"/>
              <a:t>‹#›</a:t>
            </a:fld>
            <a:endParaRPr lang="en-GB"/>
          </a:p>
        </p:txBody>
      </p:sp>
    </p:spTree>
    <p:extLst>
      <p:ext uri="{BB962C8B-B14F-4D97-AF65-F5344CB8AC3E}">
        <p14:creationId xmlns:p14="http://schemas.microsoft.com/office/powerpoint/2010/main" val="209812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CDB6-46F9-8084-1F51-760848DB8C8B}"/>
              </a:ext>
            </a:extLst>
          </p:cNvPr>
          <p:cNvSpPr>
            <a:spLocks noGrp="1"/>
          </p:cNvSpPr>
          <p:nvPr>
            <p:ph type="title"/>
          </p:nvPr>
        </p:nvSpPr>
        <p:spPr>
          <a:noFill/>
          <a:ln w="38100">
            <a:solidFill>
              <a:schemeClr val="bg2">
                <a:lumMod val="50000"/>
              </a:schemeClr>
            </a:solidFill>
          </a:ln>
        </p:spPr>
        <p:txBody>
          <a:bodyPr/>
          <a:lstStyle>
            <a:lvl1pPr>
              <a:defRPr>
                <a:latin typeface="Franklin Gothic Medium" panose="020B060302010202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741260E3-068A-FEAE-86FE-CF7D5A3E094E}"/>
              </a:ext>
            </a:extLst>
          </p:cNvPr>
          <p:cNvSpPr>
            <a:spLocks noGrp="1"/>
          </p:cNvSpPr>
          <p:nvPr>
            <p:ph idx="1"/>
          </p:nvPr>
        </p:nvSpPr>
        <p:spPr>
          <a:ln w="38100">
            <a:solidFill>
              <a:schemeClr val="bg2">
                <a:lumMod val="50000"/>
              </a:schemeClr>
            </a:solidFill>
          </a:ln>
        </p:spPr>
        <p:txBody>
          <a:bodyPr/>
          <a:lstStyle>
            <a:lvl1pPr>
              <a:defRPr b="0" i="0">
                <a:latin typeface="Franklin Gothic Book" panose="020B0503020102020204" pitchFamily="34" charset="0"/>
              </a:defRPr>
            </a:lvl1pPr>
            <a:lvl2pPr>
              <a:defRPr b="0" i="0">
                <a:latin typeface="Franklin Gothic Book" panose="020B0503020102020204" pitchFamily="34" charset="0"/>
              </a:defRPr>
            </a:lvl2pPr>
          </a:lstStyle>
          <a:p>
            <a:pPr lvl="0"/>
            <a:r>
              <a:rPr lang="en-GB" dirty="0"/>
              <a:t>Click to edit Master text styles</a:t>
            </a:r>
          </a:p>
          <a:p>
            <a:pPr lvl="1"/>
            <a:r>
              <a:rPr lang="en-GB" dirty="0"/>
              <a:t>Second level</a:t>
            </a:r>
          </a:p>
        </p:txBody>
      </p:sp>
      <p:sp>
        <p:nvSpPr>
          <p:cNvPr id="4" name="Date Placeholder 3">
            <a:extLst>
              <a:ext uri="{FF2B5EF4-FFF2-40B4-BE49-F238E27FC236}">
                <a16:creationId xmlns:a16="http://schemas.microsoft.com/office/drawing/2014/main" id="{09E58155-732F-EB3B-EF3B-8B5C7235CA2D}"/>
              </a:ext>
            </a:extLst>
          </p:cNvPr>
          <p:cNvSpPr>
            <a:spLocks noGrp="1"/>
          </p:cNvSpPr>
          <p:nvPr>
            <p:ph type="dt" sz="half" idx="10"/>
          </p:nvPr>
        </p:nvSpPr>
        <p:spPr/>
        <p:txBody>
          <a:bodyPr/>
          <a:lstStyle/>
          <a:p>
            <a:fld id="{572F5D25-E5F8-024F-9F35-824607D7456A}" type="datetimeFigureOut">
              <a:rPr lang="en-US" smtClean="0"/>
              <a:t>7/9/25</a:t>
            </a:fld>
            <a:endParaRPr lang="en-US"/>
          </a:p>
        </p:txBody>
      </p:sp>
      <p:sp>
        <p:nvSpPr>
          <p:cNvPr id="5" name="Footer Placeholder 4">
            <a:extLst>
              <a:ext uri="{FF2B5EF4-FFF2-40B4-BE49-F238E27FC236}">
                <a16:creationId xmlns:a16="http://schemas.microsoft.com/office/drawing/2014/main" id="{C796F6FD-7A6C-0664-D3D9-6B8B7E2DB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504FB-993C-426A-F349-270BC7970389}"/>
              </a:ext>
            </a:extLst>
          </p:cNvPr>
          <p:cNvSpPr>
            <a:spLocks noGrp="1"/>
          </p:cNvSpPr>
          <p:nvPr>
            <p:ph type="sldNum" sz="quarter" idx="12"/>
          </p:nvPr>
        </p:nvSpPr>
        <p:spPr/>
        <p:txBody>
          <a:bodyPr/>
          <a:lstStyle/>
          <a:p>
            <a:fld id="{10545E3B-7B69-9D44-BA41-FAE8AD313200}" type="slidenum">
              <a:rPr lang="en-US" smtClean="0"/>
              <a:t>‹#›</a:t>
            </a:fld>
            <a:endParaRPr lang="en-US"/>
          </a:p>
        </p:txBody>
      </p:sp>
    </p:spTree>
    <p:extLst>
      <p:ext uri="{BB962C8B-B14F-4D97-AF65-F5344CB8AC3E}">
        <p14:creationId xmlns:p14="http://schemas.microsoft.com/office/powerpoint/2010/main" val="169399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text and fi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7D1B2-0C43-F904-A0CC-F15668BC052B}"/>
              </a:ext>
            </a:extLst>
          </p:cNvPr>
          <p:cNvSpPr>
            <a:spLocks noGrp="1"/>
          </p:cNvSpPr>
          <p:nvPr>
            <p:ph type="title"/>
          </p:nvPr>
        </p:nvSpPr>
        <p:spPr>
          <a:xfrm>
            <a:off x="838200" y="365125"/>
            <a:ext cx="10515600" cy="1047651"/>
          </a:xfrm>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7FD3A8C9-51B2-B3A4-6094-14BDD5094BE7}"/>
              </a:ext>
            </a:extLst>
          </p:cNvPr>
          <p:cNvSpPr>
            <a:spLocks noGrp="1"/>
          </p:cNvSpPr>
          <p:nvPr>
            <p:ph idx="1"/>
          </p:nvPr>
        </p:nvSpPr>
        <p:spPr>
          <a:xfrm>
            <a:off x="838200" y="1825625"/>
            <a:ext cx="52578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Date Placeholder 3">
            <a:extLst>
              <a:ext uri="{FF2B5EF4-FFF2-40B4-BE49-F238E27FC236}">
                <a16:creationId xmlns:a16="http://schemas.microsoft.com/office/drawing/2014/main" id="{80B88219-07C0-FE4B-330E-16C858654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panose="020B0503020102020204" pitchFamily="34" charset="0"/>
              </a:defRPr>
            </a:lvl1pPr>
          </a:lstStyle>
          <a:p>
            <a:r>
              <a:rPr lang="en-IE"/>
              <a:t>NAM Durham - 2025</a:t>
            </a:r>
            <a:endParaRPr lang="en-GB" dirty="0"/>
          </a:p>
        </p:txBody>
      </p:sp>
      <p:sp>
        <p:nvSpPr>
          <p:cNvPr id="11" name="Footer Placeholder 4">
            <a:extLst>
              <a:ext uri="{FF2B5EF4-FFF2-40B4-BE49-F238E27FC236}">
                <a16:creationId xmlns:a16="http://schemas.microsoft.com/office/drawing/2014/main" id="{A377817F-21D5-C31C-2555-945E2D2C1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panose="020B0503020102020204" pitchFamily="34" charset="0"/>
              </a:defRPr>
            </a:lvl1pPr>
          </a:lstStyle>
          <a:p>
            <a:r>
              <a:rPr lang="en-GB" dirty="0"/>
              <a:t>Thomas Baxter</a:t>
            </a:r>
          </a:p>
        </p:txBody>
      </p:sp>
      <p:sp>
        <p:nvSpPr>
          <p:cNvPr id="12" name="Slide Number Placeholder 5">
            <a:extLst>
              <a:ext uri="{FF2B5EF4-FFF2-40B4-BE49-F238E27FC236}">
                <a16:creationId xmlns:a16="http://schemas.microsoft.com/office/drawing/2014/main" id="{7608E148-DA33-F657-EBBE-049189377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dirty="0" err="1"/>
              <a:t>aritbaxt@ljmu.ac.uk</a:t>
            </a:r>
            <a:endParaRPr lang="en-GB" dirty="0"/>
          </a:p>
        </p:txBody>
      </p:sp>
      <p:sp>
        <p:nvSpPr>
          <p:cNvPr id="13" name="Content Placeholder 2">
            <a:extLst>
              <a:ext uri="{FF2B5EF4-FFF2-40B4-BE49-F238E27FC236}">
                <a16:creationId xmlns:a16="http://schemas.microsoft.com/office/drawing/2014/main" id="{FBFA1FF2-9B31-BF6C-B232-DE161AD23A1C}"/>
              </a:ext>
            </a:extLst>
          </p:cNvPr>
          <p:cNvSpPr>
            <a:spLocks noGrp="1"/>
          </p:cNvSpPr>
          <p:nvPr>
            <p:ph idx="10"/>
          </p:nvPr>
        </p:nvSpPr>
        <p:spPr>
          <a:xfrm>
            <a:off x="6096000" y="1825625"/>
            <a:ext cx="52578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22161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fi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7D1B2-0C43-F904-A0CC-F15668BC052B}"/>
              </a:ext>
            </a:extLst>
          </p:cNvPr>
          <p:cNvSpPr>
            <a:spLocks noGrp="1"/>
          </p:cNvSpPr>
          <p:nvPr>
            <p:ph type="title"/>
          </p:nvPr>
        </p:nvSpPr>
        <p:spPr>
          <a:xfrm>
            <a:off x="838200" y="365125"/>
            <a:ext cx="10515600" cy="1047651"/>
          </a:xfrm>
        </p:spPr>
        <p:txBody>
          <a:bodyPr/>
          <a:lstStyle/>
          <a:p>
            <a:r>
              <a:rPr lang="en-GB" dirty="0"/>
              <a:t>Click to edit Master title style</a:t>
            </a:r>
          </a:p>
        </p:txBody>
      </p:sp>
      <p:sp>
        <p:nvSpPr>
          <p:cNvPr id="10" name="Date Placeholder 3">
            <a:extLst>
              <a:ext uri="{FF2B5EF4-FFF2-40B4-BE49-F238E27FC236}">
                <a16:creationId xmlns:a16="http://schemas.microsoft.com/office/drawing/2014/main" id="{80B88219-07C0-FE4B-330E-16C858654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panose="020B0503020102020204" pitchFamily="34" charset="0"/>
              </a:defRPr>
            </a:lvl1pPr>
          </a:lstStyle>
          <a:p>
            <a:r>
              <a:rPr lang="en-IE"/>
              <a:t>NAM Durham - 2025</a:t>
            </a:r>
            <a:endParaRPr lang="en-GB" dirty="0"/>
          </a:p>
        </p:txBody>
      </p:sp>
      <p:sp>
        <p:nvSpPr>
          <p:cNvPr id="11" name="Footer Placeholder 4">
            <a:extLst>
              <a:ext uri="{FF2B5EF4-FFF2-40B4-BE49-F238E27FC236}">
                <a16:creationId xmlns:a16="http://schemas.microsoft.com/office/drawing/2014/main" id="{A377817F-21D5-C31C-2555-945E2D2C1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panose="020B0503020102020204" pitchFamily="34" charset="0"/>
              </a:defRPr>
            </a:lvl1pPr>
          </a:lstStyle>
          <a:p>
            <a:r>
              <a:rPr lang="en-GB" dirty="0"/>
              <a:t>Thomas Baxter</a:t>
            </a:r>
          </a:p>
        </p:txBody>
      </p:sp>
      <p:sp>
        <p:nvSpPr>
          <p:cNvPr id="12" name="Slide Number Placeholder 5">
            <a:extLst>
              <a:ext uri="{FF2B5EF4-FFF2-40B4-BE49-F238E27FC236}">
                <a16:creationId xmlns:a16="http://schemas.microsoft.com/office/drawing/2014/main" id="{7608E148-DA33-F657-EBBE-049189377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dirty="0" err="1"/>
              <a:t>aritbaxt@ljmu.ac.uk</a:t>
            </a:r>
            <a:endParaRPr lang="en-GB" dirty="0"/>
          </a:p>
        </p:txBody>
      </p:sp>
      <p:sp>
        <p:nvSpPr>
          <p:cNvPr id="13" name="Content Placeholder 2">
            <a:extLst>
              <a:ext uri="{FF2B5EF4-FFF2-40B4-BE49-F238E27FC236}">
                <a16:creationId xmlns:a16="http://schemas.microsoft.com/office/drawing/2014/main" id="{FBFA1FF2-9B31-BF6C-B232-DE161AD23A1C}"/>
              </a:ext>
            </a:extLst>
          </p:cNvPr>
          <p:cNvSpPr>
            <a:spLocks noGrp="1"/>
          </p:cNvSpPr>
          <p:nvPr>
            <p:ph idx="10"/>
          </p:nvPr>
        </p:nvSpPr>
        <p:spPr>
          <a:xfrm>
            <a:off x="838200" y="1628801"/>
            <a:ext cx="10515600" cy="44644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0395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4B57-6182-249E-14A4-FAEF802477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8917498-86D8-2469-DCE1-AA4696DDD8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8B8EB9-02F4-0A9B-28E6-F043FA6FF10A}"/>
              </a:ext>
            </a:extLst>
          </p:cNvPr>
          <p:cNvSpPr>
            <a:spLocks noGrp="1"/>
          </p:cNvSpPr>
          <p:nvPr>
            <p:ph type="dt" sz="half" idx="10"/>
          </p:nvPr>
        </p:nvSpPr>
        <p:spPr/>
        <p:txBody>
          <a:bodyPr/>
          <a:lstStyle/>
          <a:p>
            <a:r>
              <a:rPr lang="en-IE"/>
              <a:t>NAM Durham - 2025</a:t>
            </a:r>
            <a:endParaRPr lang="en-GB"/>
          </a:p>
        </p:txBody>
      </p:sp>
      <p:sp>
        <p:nvSpPr>
          <p:cNvPr id="5" name="Footer Placeholder 4">
            <a:extLst>
              <a:ext uri="{FF2B5EF4-FFF2-40B4-BE49-F238E27FC236}">
                <a16:creationId xmlns:a16="http://schemas.microsoft.com/office/drawing/2014/main" id="{6236ECEB-D0B9-BA05-C9CF-7E36E7F701FE}"/>
              </a:ext>
            </a:extLst>
          </p:cNvPr>
          <p:cNvSpPr>
            <a:spLocks noGrp="1"/>
          </p:cNvSpPr>
          <p:nvPr>
            <p:ph type="ftr" sz="quarter" idx="11"/>
          </p:nvPr>
        </p:nvSpPr>
        <p:spPr/>
        <p:txBody>
          <a:bodyPr/>
          <a:lstStyle/>
          <a:p>
            <a:r>
              <a:rPr lang="en-GB"/>
              <a:t>Thomas Baxter</a:t>
            </a:r>
          </a:p>
        </p:txBody>
      </p:sp>
      <p:sp>
        <p:nvSpPr>
          <p:cNvPr id="6" name="Slide Number Placeholder 5">
            <a:extLst>
              <a:ext uri="{FF2B5EF4-FFF2-40B4-BE49-F238E27FC236}">
                <a16:creationId xmlns:a16="http://schemas.microsoft.com/office/drawing/2014/main" id="{99E0355C-27EB-C326-14A6-4876B21FE657}"/>
              </a:ext>
            </a:extLst>
          </p:cNvPr>
          <p:cNvSpPr>
            <a:spLocks noGrp="1"/>
          </p:cNvSpPr>
          <p:nvPr>
            <p:ph type="sldNum" sz="quarter" idx="12"/>
          </p:nvPr>
        </p:nvSpPr>
        <p:spPr/>
        <p:txBody>
          <a:bodyPr/>
          <a:lstStyle/>
          <a:p>
            <a:fld id="{7D98715D-2F91-BD47-90DE-8E5DE7D6E037}" type="slidenum">
              <a:rPr lang="en-GB" smtClean="0"/>
              <a:t>‹#›</a:t>
            </a:fld>
            <a:endParaRPr lang="en-GB"/>
          </a:p>
        </p:txBody>
      </p:sp>
    </p:spTree>
    <p:extLst>
      <p:ext uri="{BB962C8B-B14F-4D97-AF65-F5344CB8AC3E}">
        <p14:creationId xmlns:p14="http://schemas.microsoft.com/office/powerpoint/2010/main" val="179642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47184-6152-02B3-4556-E986A545F6F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BBDD1CB-7786-74C4-EDB3-0BA5E98AA7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9ADCAA4-F720-890F-9758-AB8DD3656A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A4C6E79-0330-7EC6-4E73-95B53A9759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8E33B3-CF86-FFA7-FC16-DD943620345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79E24B4-798E-F485-71FD-48EC5331B34E}"/>
              </a:ext>
            </a:extLst>
          </p:cNvPr>
          <p:cNvSpPr>
            <a:spLocks noGrp="1"/>
          </p:cNvSpPr>
          <p:nvPr>
            <p:ph type="dt" sz="half" idx="10"/>
          </p:nvPr>
        </p:nvSpPr>
        <p:spPr/>
        <p:txBody>
          <a:bodyPr/>
          <a:lstStyle/>
          <a:p>
            <a:r>
              <a:rPr lang="en-IE"/>
              <a:t>NAM Durham - 2025</a:t>
            </a:r>
            <a:endParaRPr lang="en-GB"/>
          </a:p>
        </p:txBody>
      </p:sp>
      <p:sp>
        <p:nvSpPr>
          <p:cNvPr id="8" name="Footer Placeholder 7">
            <a:extLst>
              <a:ext uri="{FF2B5EF4-FFF2-40B4-BE49-F238E27FC236}">
                <a16:creationId xmlns:a16="http://schemas.microsoft.com/office/drawing/2014/main" id="{479DD572-0CF4-1D2B-2187-D0B5C5F68E22}"/>
              </a:ext>
            </a:extLst>
          </p:cNvPr>
          <p:cNvSpPr>
            <a:spLocks noGrp="1"/>
          </p:cNvSpPr>
          <p:nvPr>
            <p:ph type="ftr" sz="quarter" idx="11"/>
          </p:nvPr>
        </p:nvSpPr>
        <p:spPr/>
        <p:txBody>
          <a:bodyPr/>
          <a:lstStyle/>
          <a:p>
            <a:r>
              <a:rPr lang="en-GB"/>
              <a:t>Thomas Baxter</a:t>
            </a:r>
          </a:p>
        </p:txBody>
      </p:sp>
      <p:sp>
        <p:nvSpPr>
          <p:cNvPr id="9" name="Slide Number Placeholder 8">
            <a:extLst>
              <a:ext uri="{FF2B5EF4-FFF2-40B4-BE49-F238E27FC236}">
                <a16:creationId xmlns:a16="http://schemas.microsoft.com/office/drawing/2014/main" id="{9FAA358E-77D1-1088-B84E-5B06031C23E8}"/>
              </a:ext>
            </a:extLst>
          </p:cNvPr>
          <p:cNvSpPr>
            <a:spLocks noGrp="1"/>
          </p:cNvSpPr>
          <p:nvPr>
            <p:ph type="sldNum" sz="quarter" idx="12"/>
          </p:nvPr>
        </p:nvSpPr>
        <p:spPr/>
        <p:txBody>
          <a:bodyPr/>
          <a:lstStyle/>
          <a:p>
            <a:fld id="{7D98715D-2F91-BD47-90DE-8E5DE7D6E037}" type="slidenum">
              <a:rPr lang="en-GB" smtClean="0"/>
              <a:t>‹#›</a:t>
            </a:fld>
            <a:endParaRPr lang="en-GB"/>
          </a:p>
        </p:txBody>
      </p:sp>
    </p:spTree>
    <p:extLst>
      <p:ext uri="{BB962C8B-B14F-4D97-AF65-F5344CB8AC3E}">
        <p14:creationId xmlns:p14="http://schemas.microsoft.com/office/powerpoint/2010/main" val="2382971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E6E5-2B50-D840-A6D5-78DAA90E77F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DD28DBD-9CB4-4B61-5155-E710CA2177CB}"/>
              </a:ext>
            </a:extLst>
          </p:cNvPr>
          <p:cNvSpPr>
            <a:spLocks noGrp="1"/>
          </p:cNvSpPr>
          <p:nvPr>
            <p:ph type="dt" sz="half" idx="10"/>
          </p:nvPr>
        </p:nvSpPr>
        <p:spPr/>
        <p:txBody>
          <a:bodyPr/>
          <a:lstStyle/>
          <a:p>
            <a:r>
              <a:rPr lang="en-IE"/>
              <a:t>NAM Durham - 2025</a:t>
            </a:r>
            <a:endParaRPr lang="en-GB"/>
          </a:p>
        </p:txBody>
      </p:sp>
      <p:sp>
        <p:nvSpPr>
          <p:cNvPr id="4" name="Footer Placeholder 3">
            <a:extLst>
              <a:ext uri="{FF2B5EF4-FFF2-40B4-BE49-F238E27FC236}">
                <a16:creationId xmlns:a16="http://schemas.microsoft.com/office/drawing/2014/main" id="{45E56D7B-7D93-3652-3AAD-08F9BE64AA64}"/>
              </a:ext>
            </a:extLst>
          </p:cNvPr>
          <p:cNvSpPr>
            <a:spLocks noGrp="1"/>
          </p:cNvSpPr>
          <p:nvPr>
            <p:ph type="ftr" sz="quarter" idx="11"/>
          </p:nvPr>
        </p:nvSpPr>
        <p:spPr/>
        <p:txBody>
          <a:bodyPr/>
          <a:lstStyle/>
          <a:p>
            <a:r>
              <a:rPr lang="en-GB"/>
              <a:t>Thomas Baxter</a:t>
            </a:r>
          </a:p>
        </p:txBody>
      </p:sp>
      <p:sp>
        <p:nvSpPr>
          <p:cNvPr id="5" name="Slide Number Placeholder 4">
            <a:extLst>
              <a:ext uri="{FF2B5EF4-FFF2-40B4-BE49-F238E27FC236}">
                <a16:creationId xmlns:a16="http://schemas.microsoft.com/office/drawing/2014/main" id="{292E1727-E433-7232-D538-3036A2DF4D7D}"/>
              </a:ext>
            </a:extLst>
          </p:cNvPr>
          <p:cNvSpPr>
            <a:spLocks noGrp="1"/>
          </p:cNvSpPr>
          <p:nvPr>
            <p:ph type="sldNum" sz="quarter" idx="12"/>
          </p:nvPr>
        </p:nvSpPr>
        <p:spPr/>
        <p:txBody>
          <a:bodyPr/>
          <a:lstStyle/>
          <a:p>
            <a:fld id="{7D98715D-2F91-BD47-90DE-8E5DE7D6E037}" type="slidenum">
              <a:rPr lang="en-GB" smtClean="0"/>
              <a:t>‹#›</a:t>
            </a:fld>
            <a:endParaRPr lang="en-GB"/>
          </a:p>
        </p:txBody>
      </p:sp>
    </p:spTree>
    <p:extLst>
      <p:ext uri="{BB962C8B-B14F-4D97-AF65-F5344CB8AC3E}">
        <p14:creationId xmlns:p14="http://schemas.microsoft.com/office/powerpoint/2010/main" val="23029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BE47F1-407F-C6E6-7FF7-A2B1E9B508D8}"/>
              </a:ext>
            </a:extLst>
          </p:cNvPr>
          <p:cNvSpPr>
            <a:spLocks noGrp="1"/>
          </p:cNvSpPr>
          <p:nvPr>
            <p:ph type="dt" sz="half" idx="10"/>
          </p:nvPr>
        </p:nvSpPr>
        <p:spPr/>
        <p:txBody>
          <a:bodyPr/>
          <a:lstStyle/>
          <a:p>
            <a:r>
              <a:rPr lang="en-IE"/>
              <a:t>NAM Durham - 2025</a:t>
            </a:r>
            <a:endParaRPr lang="en-GB"/>
          </a:p>
        </p:txBody>
      </p:sp>
      <p:sp>
        <p:nvSpPr>
          <p:cNvPr id="3" name="Footer Placeholder 2">
            <a:extLst>
              <a:ext uri="{FF2B5EF4-FFF2-40B4-BE49-F238E27FC236}">
                <a16:creationId xmlns:a16="http://schemas.microsoft.com/office/drawing/2014/main" id="{4AA98645-7D08-844E-1B44-4BEE6988147F}"/>
              </a:ext>
            </a:extLst>
          </p:cNvPr>
          <p:cNvSpPr>
            <a:spLocks noGrp="1"/>
          </p:cNvSpPr>
          <p:nvPr>
            <p:ph type="ftr" sz="quarter" idx="11"/>
          </p:nvPr>
        </p:nvSpPr>
        <p:spPr/>
        <p:txBody>
          <a:bodyPr/>
          <a:lstStyle/>
          <a:p>
            <a:r>
              <a:rPr lang="en-GB"/>
              <a:t>Thomas Baxter</a:t>
            </a:r>
          </a:p>
        </p:txBody>
      </p:sp>
      <p:sp>
        <p:nvSpPr>
          <p:cNvPr id="4" name="Slide Number Placeholder 3">
            <a:extLst>
              <a:ext uri="{FF2B5EF4-FFF2-40B4-BE49-F238E27FC236}">
                <a16:creationId xmlns:a16="http://schemas.microsoft.com/office/drawing/2014/main" id="{2C8DF1AA-5721-4ED3-A3F6-8889BD19C16E}"/>
              </a:ext>
            </a:extLst>
          </p:cNvPr>
          <p:cNvSpPr>
            <a:spLocks noGrp="1"/>
          </p:cNvSpPr>
          <p:nvPr>
            <p:ph type="sldNum" sz="quarter" idx="12"/>
          </p:nvPr>
        </p:nvSpPr>
        <p:spPr/>
        <p:txBody>
          <a:bodyPr/>
          <a:lstStyle/>
          <a:p>
            <a:fld id="{7D98715D-2F91-BD47-90DE-8E5DE7D6E037}" type="slidenum">
              <a:rPr lang="en-GB" smtClean="0"/>
              <a:t>‹#›</a:t>
            </a:fld>
            <a:endParaRPr lang="en-GB"/>
          </a:p>
        </p:txBody>
      </p:sp>
    </p:spTree>
    <p:extLst>
      <p:ext uri="{BB962C8B-B14F-4D97-AF65-F5344CB8AC3E}">
        <p14:creationId xmlns:p14="http://schemas.microsoft.com/office/powerpoint/2010/main" val="2463764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CB0E-2B2E-FB17-B804-A250C1B5DF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7B7EABB-BB6B-2AD9-330B-D8E02425D9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EBB1B5B-FAC2-952A-1B31-43E5F4493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5494B1-62D8-ED50-9AE4-106FFC6ED92A}"/>
              </a:ext>
            </a:extLst>
          </p:cNvPr>
          <p:cNvSpPr>
            <a:spLocks noGrp="1"/>
          </p:cNvSpPr>
          <p:nvPr>
            <p:ph type="dt" sz="half" idx="10"/>
          </p:nvPr>
        </p:nvSpPr>
        <p:spPr/>
        <p:txBody>
          <a:bodyPr/>
          <a:lstStyle/>
          <a:p>
            <a:r>
              <a:rPr lang="en-IE"/>
              <a:t>NAM Durham - 2025</a:t>
            </a:r>
            <a:endParaRPr lang="en-GB"/>
          </a:p>
        </p:txBody>
      </p:sp>
      <p:sp>
        <p:nvSpPr>
          <p:cNvPr id="6" name="Footer Placeholder 5">
            <a:extLst>
              <a:ext uri="{FF2B5EF4-FFF2-40B4-BE49-F238E27FC236}">
                <a16:creationId xmlns:a16="http://schemas.microsoft.com/office/drawing/2014/main" id="{C71AEC22-F2CB-AE35-A579-9194DA870536}"/>
              </a:ext>
            </a:extLst>
          </p:cNvPr>
          <p:cNvSpPr>
            <a:spLocks noGrp="1"/>
          </p:cNvSpPr>
          <p:nvPr>
            <p:ph type="ftr" sz="quarter" idx="11"/>
          </p:nvPr>
        </p:nvSpPr>
        <p:spPr/>
        <p:txBody>
          <a:bodyPr/>
          <a:lstStyle/>
          <a:p>
            <a:r>
              <a:rPr lang="en-GB"/>
              <a:t>Thomas Baxter</a:t>
            </a:r>
          </a:p>
        </p:txBody>
      </p:sp>
      <p:sp>
        <p:nvSpPr>
          <p:cNvPr id="7" name="Slide Number Placeholder 6">
            <a:extLst>
              <a:ext uri="{FF2B5EF4-FFF2-40B4-BE49-F238E27FC236}">
                <a16:creationId xmlns:a16="http://schemas.microsoft.com/office/drawing/2014/main" id="{CF5A505F-18AB-8A26-79B3-39CB4C584CE5}"/>
              </a:ext>
            </a:extLst>
          </p:cNvPr>
          <p:cNvSpPr>
            <a:spLocks noGrp="1"/>
          </p:cNvSpPr>
          <p:nvPr>
            <p:ph type="sldNum" sz="quarter" idx="12"/>
          </p:nvPr>
        </p:nvSpPr>
        <p:spPr/>
        <p:txBody>
          <a:bodyPr/>
          <a:lstStyle/>
          <a:p>
            <a:fld id="{7D98715D-2F91-BD47-90DE-8E5DE7D6E037}" type="slidenum">
              <a:rPr lang="en-GB" smtClean="0"/>
              <a:t>‹#›</a:t>
            </a:fld>
            <a:endParaRPr lang="en-GB"/>
          </a:p>
        </p:txBody>
      </p:sp>
    </p:spTree>
    <p:extLst>
      <p:ext uri="{BB962C8B-B14F-4D97-AF65-F5344CB8AC3E}">
        <p14:creationId xmlns:p14="http://schemas.microsoft.com/office/powerpoint/2010/main" val="3460798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307C6-2A5C-4C8D-35CD-B32DCDF8A4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14D5265-C0E9-94CB-FE9D-9EA9521226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9B84D6-847F-9C4F-6EC9-1060ECC084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AE7AB8-1009-92C1-08EA-6CD254276819}"/>
              </a:ext>
            </a:extLst>
          </p:cNvPr>
          <p:cNvSpPr>
            <a:spLocks noGrp="1"/>
          </p:cNvSpPr>
          <p:nvPr>
            <p:ph type="dt" sz="half" idx="10"/>
          </p:nvPr>
        </p:nvSpPr>
        <p:spPr/>
        <p:txBody>
          <a:bodyPr/>
          <a:lstStyle/>
          <a:p>
            <a:r>
              <a:rPr lang="en-IE"/>
              <a:t>NAM Durham - 2025</a:t>
            </a:r>
            <a:endParaRPr lang="en-GB"/>
          </a:p>
        </p:txBody>
      </p:sp>
      <p:sp>
        <p:nvSpPr>
          <p:cNvPr id="6" name="Footer Placeholder 5">
            <a:extLst>
              <a:ext uri="{FF2B5EF4-FFF2-40B4-BE49-F238E27FC236}">
                <a16:creationId xmlns:a16="http://schemas.microsoft.com/office/drawing/2014/main" id="{A8D84C54-85AC-6C25-07B2-2D3C94E21A97}"/>
              </a:ext>
            </a:extLst>
          </p:cNvPr>
          <p:cNvSpPr>
            <a:spLocks noGrp="1"/>
          </p:cNvSpPr>
          <p:nvPr>
            <p:ph type="ftr" sz="quarter" idx="11"/>
          </p:nvPr>
        </p:nvSpPr>
        <p:spPr/>
        <p:txBody>
          <a:bodyPr/>
          <a:lstStyle/>
          <a:p>
            <a:r>
              <a:rPr lang="en-GB"/>
              <a:t>Thomas Baxter</a:t>
            </a:r>
          </a:p>
        </p:txBody>
      </p:sp>
      <p:sp>
        <p:nvSpPr>
          <p:cNvPr id="7" name="Slide Number Placeholder 6">
            <a:extLst>
              <a:ext uri="{FF2B5EF4-FFF2-40B4-BE49-F238E27FC236}">
                <a16:creationId xmlns:a16="http://schemas.microsoft.com/office/drawing/2014/main" id="{D00F5186-3853-B043-C67F-69D60C3BE2C9}"/>
              </a:ext>
            </a:extLst>
          </p:cNvPr>
          <p:cNvSpPr>
            <a:spLocks noGrp="1"/>
          </p:cNvSpPr>
          <p:nvPr>
            <p:ph type="sldNum" sz="quarter" idx="12"/>
          </p:nvPr>
        </p:nvSpPr>
        <p:spPr/>
        <p:txBody>
          <a:bodyPr/>
          <a:lstStyle/>
          <a:p>
            <a:fld id="{7D98715D-2F91-BD47-90DE-8E5DE7D6E037}" type="slidenum">
              <a:rPr lang="en-GB" smtClean="0"/>
              <a:t>‹#›</a:t>
            </a:fld>
            <a:endParaRPr lang="en-GB"/>
          </a:p>
        </p:txBody>
      </p:sp>
    </p:spTree>
    <p:extLst>
      <p:ext uri="{BB962C8B-B14F-4D97-AF65-F5344CB8AC3E}">
        <p14:creationId xmlns:p14="http://schemas.microsoft.com/office/powerpoint/2010/main" val="331686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E3F86B-9E37-646C-D34A-AD755DF74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89AB9DC4-3F48-E4B3-F7DA-8800AA84A7B5}"/>
              </a:ext>
            </a:extLst>
          </p:cNvPr>
          <p:cNvSpPr>
            <a:spLocks noGrp="1"/>
          </p:cNvSpPr>
          <p:nvPr>
            <p:ph type="body" idx="1"/>
          </p:nvPr>
        </p:nvSpPr>
        <p:spPr>
          <a:xfrm>
            <a:off x="838200" y="2204863"/>
            <a:ext cx="10515600" cy="397209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B432988E-EFF6-AF88-03F4-C467E7B106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panose="020B0503020102020204" pitchFamily="34" charset="0"/>
              </a:defRPr>
            </a:lvl1pPr>
          </a:lstStyle>
          <a:p>
            <a:r>
              <a:rPr lang="en-IE"/>
              <a:t>NAM Durham - 2025</a:t>
            </a:r>
            <a:endParaRPr lang="en-GB" dirty="0"/>
          </a:p>
        </p:txBody>
      </p:sp>
      <p:sp>
        <p:nvSpPr>
          <p:cNvPr id="5" name="Footer Placeholder 4">
            <a:extLst>
              <a:ext uri="{FF2B5EF4-FFF2-40B4-BE49-F238E27FC236}">
                <a16:creationId xmlns:a16="http://schemas.microsoft.com/office/drawing/2014/main" id="{E7F29B2B-C454-C1F9-3C30-B89FB40E8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panose="020B0503020102020204" pitchFamily="34" charset="0"/>
              </a:defRPr>
            </a:lvl1pPr>
          </a:lstStyle>
          <a:p>
            <a:r>
              <a:rPr lang="en-GB" dirty="0"/>
              <a:t>Thomas Baxter</a:t>
            </a:r>
          </a:p>
        </p:txBody>
      </p:sp>
      <p:sp>
        <p:nvSpPr>
          <p:cNvPr id="6" name="Slide Number Placeholder 5">
            <a:extLst>
              <a:ext uri="{FF2B5EF4-FFF2-40B4-BE49-F238E27FC236}">
                <a16:creationId xmlns:a16="http://schemas.microsoft.com/office/drawing/2014/main" id="{85003EB2-25F9-33A7-BB68-620ECBCB48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dirty="0" err="1"/>
              <a:t>aritbaxt@ljmu.ac.uk</a:t>
            </a:r>
            <a:endParaRPr lang="en-GB" dirty="0"/>
          </a:p>
        </p:txBody>
      </p:sp>
    </p:spTree>
    <p:extLst>
      <p:ext uri="{BB962C8B-B14F-4D97-AF65-F5344CB8AC3E}">
        <p14:creationId xmlns:p14="http://schemas.microsoft.com/office/powerpoint/2010/main" val="2739794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18.tiff"/><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1.xml"/><Relationship Id="rId16"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0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E1676-8B6F-6B40-12E2-7742633865AC}"/>
              </a:ext>
            </a:extLst>
          </p:cNvPr>
          <p:cNvSpPr>
            <a:spLocks noGrp="1"/>
          </p:cNvSpPr>
          <p:nvPr>
            <p:ph type="ctrTitle"/>
          </p:nvPr>
        </p:nvSpPr>
        <p:spPr>
          <a:xfrm>
            <a:off x="1851751" y="1358302"/>
            <a:ext cx="7606937" cy="2387600"/>
          </a:xfrm>
        </p:spPr>
        <p:txBody>
          <a:bodyPr>
            <a:normAutofit fontScale="90000"/>
          </a:bodyPr>
          <a:lstStyle/>
          <a:p>
            <a:r>
              <a:rPr lang="en-US" dirty="0" err="1"/>
              <a:t>Polarisation</a:t>
            </a:r>
            <a:r>
              <a:rPr lang="en-US" dirty="0"/>
              <a:t> signals from non-axisymmetric Gamma-ray burst jets</a:t>
            </a:r>
            <a:endParaRPr lang="en-GB" dirty="0"/>
          </a:p>
        </p:txBody>
      </p:sp>
      <p:sp>
        <p:nvSpPr>
          <p:cNvPr id="3" name="Subtitle 2">
            <a:extLst>
              <a:ext uri="{FF2B5EF4-FFF2-40B4-BE49-F238E27FC236}">
                <a16:creationId xmlns:a16="http://schemas.microsoft.com/office/drawing/2014/main" id="{F6D9E123-85E3-D5D0-6373-D8967C1B99DE}"/>
              </a:ext>
            </a:extLst>
          </p:cNvPr>
          <p:cNvSpPr>
            <a:spLocks noGrp="1"/>
          </p:cNvSpPr>
          <p:nvPr>
            <p:ph type="subTitle" idx="1"/>
          </p:nvPr>
        </p:nvSpPr>
        <p:spPr>
          <a:xfrm>
            <a:off x="1851751" y="4075293"/>
            <a:ext cx="7606937" cy="1655762"/>
          </a:xfrm>
        </p:spPr>
        <p:txBody>
          <a:bodyPr/>
          <a:lstStyle/>
          <a:p>
            <a:r>
              <a:rPr lang="en-GB" dirty="0"/>
              <a:t>Thomas Baxter</a:t>
            </a:r>
          </a:p>
          <a:p>
            <a:r>
              <a:rPr lang="en-GB" dirty="0"/>
              <a:t>Graduate student</a:t>
            </a:r>
          </a:p>
          <a:p>
            <a:r>
              <a:rPr lang="en-GB" dirty="0"/>
              <a:t>Supervisor: Shiho Kobayashi</a:t>
            </a:r>
          </a:p>
        </p:txBody>
      </p:sp>
      <p:sp>
        <p:nvSpPr>
          <p:cNvPr id="5" name="Date Placeholder 3">
            <a:extLst>
              <a:ext uri="{FF2B5EF4-FFF2-40B4-BE49-F238E27FC236}">
                <a16:creationId xmlns:a16="http://schemas.microsoft.com/office/drawing/2014/main" id="{8EC019D4-C23B-CC12-1A2D-DEEAA3194C75}"/>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NAM Durham - 2025</a:t>
            </a:r>
          </a:p>
        </p:txBody>
      </p:sp>
      <p:sp>
        <p:nvSpPr>
          <p:cNvPr id="7" name="Slide Number Placeholder 5">
            <a:extLst>
              <a:ext uri="{FF2B5EF4-FFF2-40B4-BE49-F238E27FC236}">
                <a16:creationId xmlns:a16="http://schemas.microsoft.com/office/drawing/2014/main" id="{92D5A602-8503-09D8-1E09-A9C84B2F04A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err="1"/>
              <a:t>aritbaxt@ljmu.ac.uk</a:t>
            </a:r>
            <a:endParaRPr lang="en-GB" sz="1400" dirty="0"/>
          </a:p>
        </p:txBody>
      </p:sp>
      <p:sp>
        <p:nvSpPr>
          <p:cNvPr id="4" name="Date Placeholder 3">
            <a:extLst>
              <a:ext uri="{FF2B5EF4-FFF2-40B4-BE49-F238E27FC236}">
                <a16:creationId xmlns:a16="http://schemas.microsoft.com/office/drawing/2014/main" id="{DE582556-CEDF-744E-D62A-FA94F325F0CF}"/>
              </a:ext>
            </a:extLst>
          </p:cNvPr>
          <p:cNvSpPr txBox="1">
            <a:spLocks/>
          </p:cNvSpPr>
          <p:nvPr/>
        </p:nvSpPr>
        <p:spPr>
          <a:xfrm>
            <a:off x="4936976"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Thomas Baxter</a:t>
            </a:r>
          </a:p>
        </p:txBody>
      </p:sp>
    </p:spTree>
    <p:extLst>
      <p:ext uri="{BB962C8B-B14F-4D97-AF65-F5344CB8AC3E}">
        <p14:creationId xmlns:p14="http://schemas.microsoft.com/office/powerpoint/2010/main" val="3425057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6148-1DC3-9758-644C-7E42DBE416CF}"/>
              </a:ext>
            </a:extLst>
          </p:cNvPr>
          <p:cNvSpPr>
            <a:spLocks noGrp="1"/>
          </p:cNvSpPr>
          <p:nvPr>
            <p:ph type="title"/>
          </p:nvPr>
        </p:nvSpPr>
        <p:spPr/>
        <p:txBody>
          <a:bodyPr/>
          <a:lstStyle/>
          <a:p>
            <a:r>
              <a:rPr lang="en-GB" dirty="0"/>
              <a:t>Summary</a:t>
            </a:r>
          </a:p>
        </p:txBody>
      </p:sp>
      <p:pic>
        <p:nvPicPr>
          <p:cNvPr id="5" name="Content Placeholder 4">
            <a:extLst>
              <a:ext uri="{FF2B5EF4-FFF2-40B4-BE49-F238E27FC236}">
                <a16:creationId xmlns:a16="http://schemas.microsoft.com/office/drawing/2014/main" id="{F95CB4FA-6A02-7C46-A742-E02263F08261}"/>
              </a:ext>
            </a:extLst>
          </p:cNvPr>
          <p:cNvPicPr>
            <a:picLocks noGrp="1" noChangeAspect="1"/>
          </p:cNvPicPr>
          <p:nvPr>
            <p:ph idx="10"/>
          </p:nvPr>
        </p:nvPicPr>
        <p:blipFill>
          <a:blip r:embed="rId3"/>
          <a:stretch>
            <a:fillRect/>
          </a:stretch>
        </p:blipFill>
        <p:spPr>
          <a:xfrm>
            <a:off x="7753623" y="1484784"/>
            <a:ext cx="3600177" cy="3600177"/>
          </a:xfrm>
        </p:spPr>
      </p:pic>
      <p:sp>
        <p:nvSpPr>
          <p:cNvPr id="8" name="Content Placeholder 2">
            <a:extLst>
              <a:ext uri="{FF2B5EF4-FFF2-40B4-BE49-F238E27FC236}">
                <a16:creationId xmlns:a16="http://schemas.microsoft.com/office/drawing/2014/main" id="{0915711A-27CE-36D2-9463-FB4E474912E8}"/>
              </a:ext>
            </a:extLst>
          </p:cNvPr>
          <p:cNvSpPr txBox="1">
            <a:spLocks/>
          </p:cNvSpPr>
          <p:nvPr/>
        </p:nvSpPr>
        <p:spPr>
          <a:xfrm>
            <a:off x="767408" y="1484784"/>
            <a:ext cx="6697960" cy="48640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For non-axisymmetric top-hat jets, the polarisation position angle rotation between the two polarisation peaks around a jet break can deviate significantly from the 90° predicted by axisymmetric models.</a:t>
            </a:r>
          </a:p>
          <a:p>
            <a:r>
              <a:rPr lang="en-IE" dirty="0"/>
              <a:t>The polarisation degree in such jets generally does not drop to zero between the peaks. </a:t>
            </a:r>
          </a:p>
          <a:p>
            <a:r>
              <a:rPr lang="en-IE" dirty="0"/>
              <a:t>For structured, non-axisymmetric jets viewed in their outer regions, a single polarisation peak is expected, accompanied by a gradual evolution of the PPA, contrasting with the constant PPA predicted by axisymmetric models</a:t>
            </a:r>
            <a:endParaRPr lang="en-US" dirty="0"/>
          </a:p>
          <a:p>
            <a:endParaRPr lang="en-GB" sz="2000" dirty="0"/>
          </a:p>
        </p:txBody>
      </p:sp>
      <p:sp>
        <p:nvSpPr>
          <p:cNvPr id="9" name="TextBox 8">
            <a:extLst>
              <a:ext uri="{FF2B5EF4-FFF2-40B4-BE49-F238E27FC236}">
                <a16:creationId xmlns:a16="http://schemas.microsoft.com/office/drawing/2014/main" id="{9241BA6F-05EB-0E53-29FF-472D1A1091E5}"/>
              </a:ext>
            </a:extLst>
          </p:cNvPr>
          <p:cNvSpPr txBox="1"/>
          <p:nvPr/>
        </p:nvSpPr>
        <p:spPr>
          <a:xfrm>
            <a:off x="7689344" y="5084961"/>
            <a:ext cx="3303200" cy="1200329"/>
          </a:xfrm>
          <a:prstGeom prst="rect">
            <a:avLst/>
          </a:prstGeom>
          <a:noFill/>
        </p:spPr>
        <p:txBody>
          <a:bodyPr wrap="square" rtlCol="0">
            <a:spAutoFit/>
          </a:bodyPr>
          <a:lstStyle/>
          <a:p>
            <a:r>
              <a:rPr lang="en-IE" dirty="0">
                <a:solidFill>
                  <a:schemeClr val="bg1"/>
                </a:solidFill>
                <a:latin typeface="Franklin Gothic Book" panose="020B0503020102020204" pitchFamily="34" charset="0"/>
              </a:rPr>
              <a:t>Baxter, T., &amp; Kobayashi, S., "Probing the axial symmetry of gamma-ray burst jets using afterglow polarimetry,"</a:t>
            </a:r>
            <a:endParaRPr lang="en-GB"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856462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B4C2-1076-F471-E257-C39797033061}"/>
              </a:ext>
            </a:extLst>
          </p:cNvPr>
          <p:cNvSpPr>
            <a:spLocks noGrp="1"/>
          </p:cNvSpPr>
          <p:nvPr>
            <p:ph type="title"/>
          </p:nvPr>
        </p:nvSpPr>
        <p:spPr>
          <a:xfrm>
            <a:off x="223345" y="49814"/>
            <a:ext cx="10515600" cy="1325563"/>
          </a:xfrm>
        </p:spPr>
        <p:txBody>
          <a:bodyPr/>
          <a:lstStyle/>
          <a:p>
            <a:r>
              <a:rPr lang="en-US" dirty="0"/>
              <a:t>Light curves of non-axisymmetric jets</a:t>
            </a:r>
          </a:p>
        </p:txBody>
      </p:sp>
      <p:pic>
        <p:nvPicPr>
          <p:cNvPr id="6" name="Picture 5">
            <a:extLst>
              <a:ext uri="{FF2B5EF4-FFF2-40B4-BE49-F238E27FC236}">
                <a16:creationId xmlns:a16="http://schemas.microsoft.com/office/drawing/2014/main" id="{1189F784-0543-CDF6-19AC-122AF63E77C0}"/>
              </a:ext>
            </a:extLst>
          </p:cNvPr>
          <p:cNvPicPr>
            <a:picLocks noChangeAspect="1"/>
          </p:cNvPicPr>
          <p:nvPr/>
        </p:nvPicPr>
        <p:blipFill rotWithShape="1">
          <a:blip r:embed="rId3"/>
          <a:srcRect t="49291"/>
          <a:stretch/>
        </p:blipFill>
        <p:spPr>
          <a:xfrm>
            <a:off x="5912068" y="3801979"/>
            <a:ext cx="5927835" cy="2496400"/>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655A4C85-AC2F-1CC2-B599-ED2704DE080F}"/>
                  </a:ext>
                </a:extLst>
              </p:cNvPr>
              <p:cNvSpPr txBox="1"/>
              <p:nvPr/>
            </p:nvSpPr>
            <p:spPr>
              <a:xfrm>
                <a:off x="7777342" y="1615965"/>
                <a:ext cx="615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E" b="0" i="1" smtClean="0">
                          <a:solidFill>
                            <a:schemeClr val="bg1"/>
                          </a:solidFill>
                          <a:latin typeface="Cambria Math" panose="02040503050406030204" pitchFamily="18" charset="0"/>
                        </a:rPr>
                        <m:t>∼</m:t>
                      </m:r>
                      <m:sSup>
                        <m:sSupPr>
                          <m:ctrlPr>
                            <a:rPr lang="en-IE" b="0" i="1" smtClean="0">
                              <a:solidFill>
                                <a:schemeClr val="bg1"/>
                              </a:solidFill>
                              <a:latin typeface="Cambria Math" panose="02040503050406030204" pitchFamily="18" charset="0"/>
                            </a:rPr>
                          </m:ctrlPr>
                        </m:sSupPr>
                        <m:e>
                          <m:r>
                            <a:rPr lang="en-IE" b="0" i="1" smtClean="0">
                              <a:solidFill>
                                <a:schemeClr val="bg1"/>
                              </a:solidFill>
                              <a:latin typeface="Cambria Math" panose="02040503050406030204" pitchFamily="18" charset="0"/>
                            </a:rPr>
                            <m:t>𝑡</m:t>
                          </m:r>
                        </m:e>
                        <m:sup>
                          <m:r>
                            <a:rPr lang="en-IE" b="0" i="1" smtClean="0">
                              <a:solidFill>
                                <a:schemeClr val="bg1"/>
                              </a:solidFill>
                              <a:latin typeface="Cambria Math" panose="02040503050406030204" pitchFamily="18" charset="0"/>
                            </a:rPr>
                            <m:t>−1</m:t>
                          </m:r>
                        </m:sup>
                      </m:sSup>
                    </m:oMath>
                  </m:oMathPara>
                </a14:m>
                <a:endParaRPr lang="en-GB" dirty="0">
                  <a:solidFill>
                    <a:schemeClr val="bg1"/>
                  </a:solidFill>
                </a:endParaRPr>
              </a:p>
            </p:txBody>
          </p:sp>
        </mc:Choice>
        <mc:Fallback>
          <p:sp>
            <p:nvSpPr>
              <p:cNvPr id="9" name="TextBox 8">
                <a:extLst>
                  <a:ext uri="{FF2B5EF4-FFF2-40B4-BE49-F238E27FC236}">
                    <a16:creationId xmlns:a16="http://schemas.microsoft.com/office/drawing/2014/main" id="{655A4C85-AC2F-1CC2-B599-ED2704DE080F}"/>
                  </a:ext>
                </a:extLst>
              </p:cNvPr>
              <p:cNvSpPr txBox="1">
                <a:spLocks noRot="1" noChangeAspect="1" noMove="1" noResize="1" noEditPoints="1" noAdjustHandles="1" noChangeArrowheads="1" noChangeShapeType="1" noTextEdit="1"/>
              </p:cNvSpPr>
              <p:nvPr/>
            </p:nvSpPr>
            <p:spPr>
              <a:xfrm>
                <a:off x="7777342" y="1615965"/>
                <a:ext cx="615617" cy="276999"/>
              </a:xfrm>
              <a:prstGeom prst="rect">
                <a:avLst/>
              </a:prstGeom>
              <a:blipFill>
                <a:blip r:embed="rId4"/>
                <a:stretch>
                  <a:fillRect l="-2041" t="-4348" r="-408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C6E498FE-3683-940B-17A1-781A71A3341F}"/>
                  </a:ext>
                </a:extLst>
              </p:cNvPr>
              <p:cNvSpPr txBox="1"/>
              <p:nvPr/>
            </p:nvSpPr>
            <p:spPr>
              <a:xfrm>
                <a:off x="9490528" y="2146737"/>
                <a:ext cx="615618" cy="3999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E" b="0" i="1" smtClean="0">
                          <a:solidFill>
                            <a:schemeClr val="bg1"/>
                          </a:solidFill>
                          <a:latin typeface="Cambria Math" panose="02040503050406030204" pitchFamily="18" charset="0"/>
                        </a:rPr>
                        <m:t>∼</m:t>
                      </m:r>
                      <m:sSup>
                        <m:sSupPr>
                          <m:ctrlPr>
                            <a:rPr lang="en-IE" b="0" i="1" smtClean="0">
                              <a:solidFill>
                                <a:schemeClr val="bg1"/>
                              </a:solidFill>
                              <a:latin typeface="Cambria Math" panose="02040503050406030204" pitchFamily="18" charset="0"/>
                            </a:rPr>
                          </m:ctrlPr>
                        </m:sSupPr>
                        <m:e>
                          <m:r>
                            <a:rPr lang="en-IE" b="0" i="1" smtClean="0">
                              <a:solidFill>
                                <a:schemeClr val="bg1"/>
                              </a:solidFill>
                              <a:latin typeface="Cambria Math" panose="02040503050406030204" pitchFamily="18" charset="0"/>
                            </a:rPr>
                            <m:t>𝑡</m:t>
                          </m:r>
                        </m:e>
                        <m:sup>
                          <m:r>
                            <a:rPr lang="en-IE" b="0" i="1" smtClean="0">
                              <a:solidFill>
                                <a:schemeClr val="bg1"/>
                              </a:solidFill>
                              <a:latin typeface="Cambria Math" panose="02040503050406030204" pitchFamily="18" charset="0"/>
                            </a:rPr>
                            <m:t>−</m:t>
                          </m:r>
                          <m:f>
                            <m:fPr>
                              <m:ctrlPr>
                                <a:rPr lang="en-IE" b="0" i="1" smtClean="0">
                                  <a:solidFill>
                                    <a:schemeClr val="bg1"/>
                                  </a:solidFill>
                                  <a:latin typeface="Cambria Math" panose="02040503050406030204" pitchFamily="18" charset="0"/>
                                </a:rPr>
                              </m:ctrlPr>
                            </m:fPr>
                            <m:num>
                              <m:r>
                                <a:rPr lang="en-IE" b="0" i="1" smtClean="0">
                                  <a:solidFill>
                                    <a:schemeClr val="bg1"/>
                                  </a:solidFill>
                                  <a:latin typeface="Cambria Math" panose="02040503050406030204" pitchFamily="18" charset="0"/>
                                </a:rPr>
                                <m:t>7</m:t>
                              </m:r>
                            </m:num>
                            <m:den>
                              <m:r>
                                <a:rPr lang="en-IE" b="0" i="1" smtClean="0">
                                  <a:solidFill>
                                    <a:schemeClr val="bg1"/>
                                  </a:solidFill>
                                  <a:latin typeface="Cambria Math" panose="02040503050406030204" pitchFamily="18" charset="0"/>
                                </a:rPr>
                                <m:t>4</m:t>
                              </m:r>
                            </m:den>
                          </m:f>
                        </m:sup>
                      </m:sSup>
                    </m:oMath>
                  </m:oMathPara>
                </a14:m>
                <a:endParaRPr lang="en-GB" dirty="0">
                  <a:solidFill>
                    <a:schemeClr val="bg1"/>
                  </a:solidFill>
                </a:endParaRPr>
              </a:p>
            </p:txBody>
          </p:sp>
        </mc:Choice>
        <mc:Fallback>
          <p:sp>
            <p:nvSpPr>
              <p:cNvPr id="10" name="TextBox 9">
                <a:extLst>
                  <a:ext uri="{FF2B5EF4-FFF2-40B4-BE49-F238E27FC236}">
                    <a16:creationId xmlns:a16="http://schemas.microsoft.com/office/drawing/2014/main" id="{C6E498FE-3683-940B-17A1-781A71A3341F}"/>
                  </a:ext>
                </a:extLst>
              </p:cNvPr>
              <p:cNvSpPr txBox="1">
                <a:spLocks noRot="1" noChangeAspect="1" noMove="1" noResize="1" noEditPoints="1" noAdjustHandles="1" noChangeArrowheads="1" noChangeShapeType="1" noTextEdit="1"/>
              </p:cNvSpPr>
              <p:nvPr/>
            </p:nvSpPr>
            <p:spPr>
              <a:xfrm>
                <a:off x="9490528" y="2146737"/>
                <a:ext cx="615618" cy="399918"/>
              </a:xfrm>
              <a:prstGeom prst="rect">
                <a:avLst/>
              </a:prstGeom>
              <a:blipFill>
                <a:blip r:embed="rId5"/>
                <a:stretch>
                  <a:fillRect l="-4082" r="-2041" b="-303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43A5177-E350-310A-8D78-049C072E929A}"/>
                  </a:ext>
                </a:extLst>
              </p:cNvPr>
              <p:cNvSpPr txBox="1"/>
              <p:nvPr/>
            </p:nvSpPr>
            <p:spPr>
              <a:xfrm>
                <a:off x="7704218" y="4243552"/>
                <a:ext cx="615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E" b="0" i="1" smtClean="0">
                          <a:solidFill>
                            <a:schemeClr val="bg1"/>
                          </a:solidFill>
                          <a:latin typeface="Cambria Math" panose="02040503050406030204" pitchFamily="18" charset="0"/>
                        </a:rPr>
                        <m:t>∼</m:t>
                      </m:r>
                      <m:sSup>
                        <m:sSupPr>
                          <m:ctrlPr>
                            <a:rPr lang="en-IE" b="0" i="1" smtClean="0">
                              <a:solidFill>
                                <a:schemeClr val="bg1"/>
                              </a:solidFill>
                              <a:latin typeface="Cambria Math" panose="02040503050406030204" pitchFamily="18" charset="0"/>
                            </a:rPr>
                          </m:ctrlPr>
                        </m:sSupPr>
                        <m:e>
                          <m:r>
                            <a:rPr lang="en-IE" b="0" i="1" smtClean="0">
                              <a:solidFill>
                                <a:schemeClr val="bg1"/>
                              </a:solidFill>
                              <a:latin typeface="Cambria Math" panose="02040503050406030204" pitchFamily="18" charset="0"/>
                            </a:rPr>
                            <m:t>𝑡</m:t>
                          </m:r>
                        </m:e>
                        <m:sup>
                          <m:r>
                            <a:rPr lang="en-IE" b="0" i="1" smtClean="0">
                              <a:solidFill>
                                <a:schemeClr val="bg1"/>
                              </a:solidFill>
                              <a:latin typeface="Cambria Math" panose="02040503050406030204" pitchFamily="18" charset="0"/>
                            </a:rPr>
                            <m:t>−1</m:t>
                          </m:r>
                        </m:sup>
                      </m:sSup>
                    </m:oMath>
                  </m:oMathPara>
                </a14:m>
                <a:endParaRPr lang="en-GB" dirty="0">
                  <a:solidFill>
                    <a:schemeClr val="bg1"/>
                  </a:solidFill>
                </a:endParaRPr>
              </a:p>
            </p:txBody>
          </p:sp>
        </mc:Choice>
        <mc:Fallback>
          <p:sp>
            <p:nvSpPr>
              <p:cNvPr id="11" name="TextBox 10">
                <a:extLst>
                  <a:ext uri="{FF2B5EF4-FFF2-40B4-BE49-F238E27FC236}">
                    <a16:creationId xmlns:a16="http://schemas.microsoft.com/office/drawing/2014/main" id="{343A5177-E350-310A-8D78-049C072E929A}"/>
                  </a:ext>
                </a:extLst>
              </p:cNvPr>
              <p:cNvSpPr txBox="1">
                <a:spLocks noRot="1" noChangeAspect="1" noMove="1" noResize="1" noEditPoints="1" noAdjustHandles="1" noChangeArrowheads="1" noChangeShapeType="1" noTextEdit="1"/>
              </p:cNvSpPr>
              <p:nvPr/>
            </p:nvSpPr>
            <p:spPr>
              <a:xfrm>
                <a:off x="7704218" y="4243552"/>
                <a:ext cx="615617" cy="276999"/>
              </a:xfrm>
              <a:prstGeom prst="rect">
                <a:avLst/>
              </a:prstGeom>
              <a:blipFill>
                <a:blip r:embed="rId6"/>
                <a:stretch>
                  <a:fillRect l="-2000" t="-4348" r="-2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69DE59C-872B-F64C-1007-7D8DF81998A7}"/>
                  </a:ext>
                </a:extLst>
              </p:cNvPr>
              <p:cNvSpPr txBox="1"/>
              <p:nvPr/>
            </p:nvSpPr>
            <p:spPr>
              <a:xfrm>
                <a:off x="10431136" y="4963509"/>
                <a:ext cx="615618" cy="3999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E" b="0" i="1" smtClean="0">
                          <a:solidFill>
                            <a:schemeClr val="bg1"/>
                          </a:solidFill>
                          <a:latin typeface="Cambria Math" panose="02040503050406030204" pitchFamily="18" charset="0"/>
                        </a:rPr>
                        <m:t>∼</m:t>
                      </m:r>
                      <m:sSup>
                        <m:sSupPr>
                          <m:ctrlPr>
                            <a:rPr lang="en-IE" b="0" i="1" smtClean="0">
                              <a:solidFill>
                                <a:schemeClr val="bg1"/>
                              </a:solidFill>
                              <a:latin typeface="Cambria Math" panose="02040503050406030204" pitchFamily="18" charset="0"/>
                            </a:rPr>
                          </m:ctrlPr>
                        </m:sSupPr>
                        <m:e>
                          <m:r>
                            <a:rPr lang="en-IE" b="0" i="1" smtClean="0">
                              <a:solidFill>
                                <a:schemeClr val="bg1"/>
                              </a:solidFill>
                              <a:latin typeface="Cambria Math" panose="02040503050406030204" pitchFamily="18" charset="0"/>
                            </a:rPr>
                            <m:t>𝑡</m:t>
                          </m:r>
                        </m:e>
                        <m:sup>
                          <m:r>
                            <a:rPr lang="en-IE" b="0" i="1" smtClean="0">
                              <a:solidFill>
                                <a:schemeClr val="bg1"/>
                              </a:solidFill>
                              <a:latin typeface="Cambria Math" panose="02040503050406030204" pitchFamily="18" charset="0"/>
                            </a:rPr>
                            <m:t>−</m:t>
                          </m:r>
                          <m:f>
                            <m:fPr>
                              <m:ctrlPr>
                                <a:rPr lang="en-IE" b="0" i="1" smtClean="0">
                                  <a:solidFill>
                                    <a:schemeClr val="bg1"/>
                                  </a:solidFill>
                                  <a:latin typeface="Cambria Math" panose="02040503050406030204" pitchFamily="18" charset="0"/>
                                </a:rPr>
                              </m:ctrlPr>
                            </m:fPr>
                            <m:num>
                              <m:r>
                                <a:rPr lang="en-IE" b="0" i="1" smtClean="0">
                                  <a:solidFill>
                                    <a:schemeClr val="bg1"/>
                                  </a:solidFill>
                                  <a:latin typeface="Cambria Math" panose="02040503050406030204" pitchFamily="18" charset="0"/>
                                </a:rPr>
                                <m:t>7</m:t>
                              </m:r>
                            </m:num>
                            <m:den>
                              <m:r>
                                <a:rPr lang="en-IE" b="0" i="1" smtClean="0">
                                  <a:solidFill>
                                    <a:schemeClr val="bg1"/>
                                  </a:solidFill>
                                  <a:latin typeface="Cambria Math" panose="02040503050406030204" pitchFamily="18" charset="0"/>
                                </a:rPr>
                                <m:t>4</m:t>
                              </m:r>
                            </m:den>
                          </m:f>
                        </m:sup>
                      </m:sSup>
                    </m:oMath>
                  </m:oMathPara>
                </a14:m>
                <a:endParaRPr lang="en-GB" dirty="0">
                  <a:solidFill>
                    <a:schemeClr val="bg1"/>
                  </a:solidFill>
                </a:endParaRPr>
              </a:p>
            </p:txBody>
          </p:sp>
        </mc:Choice>
        <mc:Fallback>
          <p:sp>
            <p:nvSpPr>
              <p:cNvPr id="12" name="TextBox 11">
                <a:extLst>
                  <a:ext uri="{FF2B5EF4-FFF2-40B4-BE49-F238E27FC236}">
                    <a16:creationId xmlns:a16="http://schemas.microsoft.com/office/drawing/2014/main" id="{B69DE59C-872B-F64C-1007-7D8DF81998A7}"/>
                  </a:ext>
                </a:extLst>
              </p:cNvPr>
              <p:cNvSpPr txBox="1">
                <a:spLocks noRot="1" noChangeAspect="1" noMove="1" noResize="1" noEditPoints="1" noAdjustHandles="1" noChangeArrowheads="1" noChangeShapeType="1" noTextEdit="1"/>
              </p:cNvSpPr>
              <p:nvPr/>
            </p:nvSpPr>
            <p:spPr>
              <a:xfrm>
                <a:off x="10431136" y="4963509"/>
                <a:ext cx="615618" cy="399918"/>
              </a:xfrm>
              <a:prstGeom prst="rect">
                <a:avLst/>
              </a:prstGeom>
              <a:blipFill>
                <a:blip r:embed="rId7"/>
                <a:stretch>
                  <a:fillRect l="-4082" r="-4082" b="-303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F29000EA-8C3A-8A05-89C6-23F6BAAAF3C5}"/>
                  </a:ext>
                </a:extLst>
              </p:cNvPr>
              <p:cNvSpPr txBox="1"/>
              <p:nvPr/>
            </p:nvSpPr>
            <p:spPr>
              <a:xfrm>
                <a:off x="9306529" y="4520551"/>
                <a:ext cx="713400" cy="4158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E" b="0" i="1" smtClean="0">
                          <a:solidFill>
                            <a:schemeClr val="bg1"/>
                          </a:solidFill>
                          <a:latin typeface="Cambria Math" panose="02040503050406030204" pitchFamily="18" charset="0"/>
                        </a:rPr>
                        <m:t>∼</m:t>
                      </m:r>
                      <m:sSup>
                        <m:sSupPr>
                          <m:ctrlPr>
                            <a:rPr lang="en-IE" b="0" i="1" smtClean="0">
                              <a:solidFill>
                                <a:schemeClr val="bg1"/>
                              </a:solidFill>
                              <a:latin typeface="Cambria Math" panose="02040503050406030204" pitchFamily="18" charset="0"/>
                            </a:rPr>
                          </m:ctrlPr>
                        </m:sSupPr>
                        <m:e>
                          <m:r>
                            <a:rPr lang="en-IE" b="0" i="1" smtClean="0">
                              <a:solidFill>
                                <a:schemeClr val="bg1"/>
                              </a:solidFill>
                              <a:latin typeface="Cambria Math" panose="02040503050406030204" pitchFamily="18" charset="0"/>
                            </a:rPr>
                            <m:t>𝑡</m:t>
                          </m:r>
                        </m:e>
                        <m:sup>
                          <m:r>
                            <a:rPr lang="en-IE" b="0" i="1" smtClean="0">
                              <a:solidFill>
                                <a:schemeClr val="bg1"/>
                              </a:solidFill>
                              <a:latin typeface="Cambria Math" panose="02040503050406030204" pitchFamily="18" charset="0"/>
                            </a:rPr>
                            <m:t>−</m:t>
                          </m:r>
                          <m:f>
                            <m:fPr>
                              <m:ctrlPr>
                                <a:rPr lang="en-IE" b="0" i="1" smtClean="0">
                                  <a:solidFill>
                                    <a:schemeClr val="bg1"/>
                                  </a:solidFill>
                                  <a:latin typeface="Cambria Math" panose="02040503050406030204" pitchFamily="18" charset="0"/>
                                </a:rPr>
                              </m:ctrlPr>
                            </m:fPr>
                            <m:num>
                              <m:r>
                                <a:rPr lang="en-IE" b="0" i="1" smtClean="0">
                                  <a:solidFill>
                                    <a:schemeClr val="bg1"/>
                                  </a:solidFill>
                                  <a:latin typeface="Cambria Math" panose="02040503050406030204" pitchFamily="18" charset="0"/>
                                </a:rPr>
                                <m:t>11</m:t>
                              </m:r>
                            </m:num>
                            <m:den>
                              <m:r>
                                <a:rPr lang="en-IE" b="0" i="1" smtClean="0">
                                  <a:solidFill>
                                    <a:schemeClr val="bg1"/>
                                  </a:solidFill>
                                  <a:latin typeface="Cambria Math" panose="02040503050406030204" pitchFamily="18" charset="0"/>
                                </a:rPr>
                                <m:t>8</m:t>
                              </m:r>
                            </m:den>
                          </m:f>
                        </m:sup>
                      </m:sSup>
                    </m:oMath>
                  </m:oMathPara>
                </a14:m>
                <a:endParaRPr lang="en-GB" dirty="0">
                  <a:solidFill>
                    <a:schemeClr val="bg1"/>
                  </a:solidFill>
                </a:endParaRPr>
              </a:p>
            </p:txBody>
          </p:sp>
        </mc:Choice>
        <mc:Fallback>
          <p:sp>
            <p:nvSpPr>
              <p:cNvPr id="13" name="TextBox 12">
                <a:extLst>
                  <a:ext uri="{FF2B5EF4-FFF2-40B4-BE49-F238E27FC236}">
                    <a16:creationId xmlns:a16="http://schemas.microsoft.com/office/drawing/2014/main" id="{F29000EA-8C3A-8A05-89C6-23F6BAAAF3C5}"/>
                  </a:ext>
                </a:extLst>
              </p:cNvPr>
              <p:cNvSpPr txBox="1">
                <a:spLocks noRot="1" noChangeAspect="1" noMove="1" noResize="1" noEditPoints="1" noAdjustHandles="1" noChangeArrowheads="1" noChangeShapeType="1" noTextEdit="1"/>
              </p:cNvSpPr>
              <p:nvPr/>
            </p:nvSpPr>
            <p:spPr>
              <a:xfrm>
                <a:off x="9306529" y="4520551"/>
                <a:ext cx="713400" cy="415883"/>
              </a:xfrm>
              <a:prstGeom prst="rect">
                <a:avLst/>
              </a:prstGeom>
              <a:blipFill>
                <a:blip r:embed="rId8"/>
                <a:stretch>
                  <a:fillRect l="-1724" t="-6061" r="-1724"/>
                </a:stretch>
              </a:blipFill>
            </p:spPr>
            <p:txBody>
              <a:bodyPr/>
              <a:lstStyle/>
              <a:p>
                <a:r>
                  <a:rPr lang="en-GB">
                    <a:noFill/>
                  </a:rPr>
                  <a:t> </a:t>
                </a:r>
              </a:p>
            </p:txBody>
          </p:sp>
        </mc:Fallback>
      </mc:AlternateContent>
      <p:sp>
        <p:nvSpPr>
          <p:cNvPr id="14" name="Oval 13">
            <a:extLst>
              <a:ext uri="{FF2B5EF4-FFF2-40B4-BE49-F238E27FC236}">
                <a16:creationId xmlns:a16="http://schemas.microsoft.com/office/drawing/2014/main" id="{A57520B3-E2E4-C2EA-F272-3FD58A0E733F}"/>
              </a:ext>
            </a:extLst>
          </p:cNvPr>
          <p:cNvSpPr/>
          <p:nvPr/>
        </p:nvSpPr>
        <p:spPr>
          <a:xfrm>
            <a:off x="3172289" y="1485833"/>
            <a:ext cx="2316218" cy="18180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16" name="Straight Arrow Connector 15">
            <a:extLst>
              <a:ext uri="{FF2B5EF4-FFF2-40B4-BE49-F238E27FC236}">
                <a16:creationId xmlns:a16="http://schemas.microsoft.com/office/drawing/2014/main" id="{9E48701B-1334-82A3-3B71-773B9AAA46AA}"/>
              </a:ext>
            </a:extLst>
          </p:cNvPr>
          <p:cNvCxnSpPr>
            <a:endCxn id="14" idx="6"/>
          </p:cNvCxnSpPr>
          <p:nvPr/>
        </p:nvCxnSpPr>
        <p:spPr>
          <a:xfrm>
            <a:off x="4330398" y="2394872"/>
            <a:ext cx="115810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482A6E-50B0-45D5-A478-3B8F6A835507}"/>
              </a:ext>
            </a:extLst>
          </p:cNvPr>
          <p:cNvCxnSpPr>
            <a:endCxn id="14" idx="0"/>
          </p:cNvCxnSpPr>
          <p:nvPr/>
        </p:nvCxnSpPr>
        <p:spPr>
          <a:xfrm flipV="1">
            <a:off x="4330398" y="1485833"/>
            <a:ext cx="0" cy="921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4C2DD12-6378-F772-EDD1-694DD20F8E3E}"/>
                  </a:ext>
                </a:extLst>
              </p:cNvPr>
              <p:cNvSpPr txBox="1"/>
              <p:nvPr/>
            </p:nvSpPr>
            <p:spPr>
              <a:xfrm>
                <a:off x="4330398" y="1680240"/>
                <a:ext cx="395987"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E" b="0" i="1" smtClean="0">
                              <a:solidFill>
                                <a:schemeClr val="bg1"/>
                              </a:solidFill>
                              <a:latin typeface="Cambria Math" panose="02040503050406030204" pitchFamily="18" charset="0"/>
                            </a:rPr>
                          </m:ctrlPr>
                        </m:sSubPr>
                        <m:e>
                          <m:r>
                            <a:rPr lang="en-IE" b="0" i="1" smtClean="0">
                              <a:solidFill>
                                <a:schemeClr val="bg1"/>
                              </a:solidFill>
                              <a:latin typeface="Cambria Math" panose="02040503050406030204" pitchFamily="18" charset="0"/>
                            </a:rPr>
                            <m:t>𝜃</m:t>
                          </m:r>
                        </m:e>
                        <m:sub>
                          <m:r>
                            <a:rPr lang="en-IE" b="0" i="1" smtClean="0">
                              <a:solidFill>
                                <a:schemeClr val="bg1"/>
                              </a:solidFill>
                              <a:latin typeface="Cambria Math" panose="02040503050406030204" pitchFamily="18" charset="0"/>
                            </a:rPr>
                            <m:t>𝑗</m:t>
                          </m:r>
                        </m:sub>
                      </m:sSub>
                    </m:oMath>
                  </m:oMathPara>
                </a14:m>
                <a:endParaRPr lang="en-GB" dirty="0">
                  <a:solidFill>
                    <a:schemeClr val="bg1"/>
                  </a:solidFill>
                </a:endParaRPr>
              </a:p>
            </p:txBody>
          </p:sp>
        </mc:Choice>
        <mc:Fallback>
          <p:sp>
            <p:nvSpPr>
              <p:cNvPr id="19" name="TextBox 18">
                <a:extLst>
                  <a:ext uri="{FF2B5EF4-FFF2-40B4-BE49-F238E27FC236}">
                    <a16:creationId xmlns:a16="http://schemas.microsoft.com/office/drawing/2014/main" id="{24C2DD12-6378-F772-EDD1-694DD20F8E3E}"/>
                  </a:ext>
                </a:extLst>
              </p:cNvPr>
              <p:cNvSpPr txBox="1">
                <a:spLocks noRot="1" noChangeAspect="1" noMove="1" noResize="1" noEditPoints="1" noAdjustHandles="1" noChangeArrowheads="1" noChangeShapeType="1" noTextEdit="1"/>
              </p:cNvSpPr>
              <p:nvPr/>
            </p:nvSpPr>
            <p:spPr>
              <a:xfrm>
                <a:off x="4330398" y="1680240"/>
                <a:ext cx="395987" cy="299313"/>
              </a:xfrm>
              <a:prstGeom prst="rect">
                <a:avLst/>
              </a:prstGeom>
              <a:blipFill>
                <a:blip r:embed="rId9"/>
                <a:stretch>
                  <a:fillRect b="-29167"/>
                </a:stretch>
              </a:blipFill>
            </p:spPr>
            <p:txBody>
              <a:bodyPr/>
              <a:lstStyle/>
              <a:p>
                <a:r>
                  <a:rPr lang="en-GB">
                    <a:noFill/>
                  </a:rPr>
                  <a:t> </a:t>
                </a:r>
              </a:p>
            </p:txBody>
          </p:sp>
        </mc:Fallback>
      </mc:AlternateContent>
      <p:sp>
        <p:nvSpPr>
          <p:cNvPr id="24" name="Oval 23">
            <a:extLst>
              <a:ext uri="{FF2B5EF4-FFF2-40B4-BE49-F238E27FC236}">
                <a16:creationId xmlns:a16="http://schemas.microsoft.com/office/drawing/2014/main" id="{0C41F10B-0D86-8914-7AFF-72E3C72747D7}"/>
              </a:ext>
            </a:extLst>
          </p:cNvPr>
          <p:cNvSpPr/>
          <p:nvPr/>
        </p:nvSpPr>
        <p:spPr>
          <a:xfrm>
            <a:off x="2562991" y="4058358"/>
            <a:ext cx="3534813" cy="1810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00000"/>
              </a:solidFill>
            </a:endParaRPr>
          </a:p>
        </p:txBody>
      </p:sp>
      <p:cxnSp>
        <p:nvCxnSpPr>
          <p:cNvPr id="25" name="Straight Arrow Connector 24">
            <a:extLst>
              <a:ext uri="{FF2B5EF4-FFF2-40B4-BE49-F238E27FC236}">
                <a16:creationId xmlns:a16="http://schemas.microsoft.com/office/drawing/2014/main" id="{5F496B05-BFAB-6441-0570-9CAC28DC914B}"/>
              </a:ext>
            </a:extLst>
          </p:cNvPr>
          <p:cNvCxnSpPr>
            <a:cxnSpLocks/>
            <a:endCxn id="24" idx="6"/>
          </p:cNvCxnSpPr>
          <p:nvPr/>
        </p:nvCxnSpPr>
        <p:spPr>
          <a:xfrm>
            <a:off x="4330398" y="4963509"/>
            <a:ext cx="17674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E41737E-DDEA-1825-2B62-934759ADD39E}"/>
              </a:ext>
            </a:extLst>
          </p:cNvPr>
          <p:cNvCxnSpPr>
            <a:cxnSpLocks/>
            <a:endCxn id="24" idx="0"/>
          </p:cNvCxnSpPr>
          <p:nvPr/>
        </p:nvCxnSpPr>
        <p:spPr>
          <a:xfrm flipV="1">
            <a:off x="4330398" y="4058358"/>
            <a:ext cx="0" cy="878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1D24FBC9-F3E8-8793-264D-139C48EBFFF5}"/>
                  </a:ext>
                </a:extLst>
              </p:cNvPr>
              <p:cNvSpPr txBox="1"/>
              <p:nvPr/>
            </p:nvSpPr>
            <p:spPr>
              <a:xfrm>
                <a:off x="4226230" y="4175586"/>
                <a:ext cx="604321" cy="2980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E" b="0" i="1" smtClean="0">
                              <a:solidFill>
                                <a:schemeClr val="bg1"/>
                              </a:solidFill>
                              <a:latin typeface="Cambria Math" panose="02040503050406030204" pitchFamily="18" charset="0"/>
                            </a:rPr>
                          </m:ctrlPr>
                        </m:sSubPr>
                        <m:e>
                          <m:r>
                            <a:rPr lang="en-IE" b="0" i="1" smtClean="0">
                              <a:solidFill>
                                <a:schemeClr val="bg1"/>
                              </a:solidFill>
                              <a:latin typeface="Cambria Math" panose="02040503050406030204" pitchFamily="18" charset="0"/>
                            </a:rPr>
                            <m:t>𝜃</m:t>
                          </m:r>
                        </m:e>
                        <m:sub>
                          <m:r>
                            <a:rPr lang="en-IE" b="0" i="1" smtClean="0">
                              <a:solidFill>
                                <a:schemeClr val="bg1"/>
                              </a:solidFill>
                              <a:latin typeface="Cambria Math" panose="02040503050406030204" pitchFamily="18" charset="0"/>
                            </a:rPr>
                            <m:t>𝑗</m:t>
                          </m:r>
                          <m:r>
                            <a:rPr lang="en-IE" b="0" i="1" smtClean="0">
                              <a:solidFill>
                                <a:schemeClr val="bg1"/>
                              </a:solidFill>
                              <a:latin typeface="Cambria Math" panose="02040503050406030204" pitchFamily="18" charset="0"/>
                            </a:rPr>
                            <m:t>,1</m:t>
                          </m:r>
                        </m:sub>
                      </m:sSub>
                    </m:oMath>
                  </m:oMathPara>
                </a14:m>
                <a:endParaRPr lang="en-GB" dirty="0">
                  <a:solidFill>
                    <a:schemeClr val="bg1"/>
                  </a:solidFill>
                </a:endParaRPr>
              </a:p>
            </p:txBody>
          </p:sp>
        </mc:Choice>
        <mc:Fallback>
          <p:sp>
            <p:nvSpPr>
              <p:cNvPr id="27" name="TextBox 26">
                <a:extLst>
                  <a:ext uri="{FF2B5EF4-FFF2-40B4-BE49-F238E27FC236}">
                    <a16:creationId xmlns:a16="http://schemas.microsoft.com/office/drawing/2014/main" id="{1D24FBC9-F3E8-8793-264D-139C48EBFFF5}"/>
                  </a:ext>
                </a:extLst>
              </p:cNvPr>
              <p:cNvSpPr txBox="1">
                <a:spLocks noRot="1" noChangeAspect="1" noMove="1" noResize="1" noEditPoints="1" noAdjustHandles="1" noChangeArrowheads="1" noChangeShapeType="1" noTextEdit="1"/>
              </p:cNvSpPr>
              <p:nvPr/>
            </p:nvSpPr>
            <p:spPr>
              <a:xfrm>
                <a:off x="4226230" y="4175586"/>
                <a:ext cx="604321" cy="298033"/>
              </a:xfrm>
              <a:prstGeom prst="rect">
                <a:avLst/>
              </a:prstGeom>
              <a:blipFill>
                <a:blip r:embed="rId10"/>
                <a:stretch>
                  <a:fillRect b="-24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E5CC4942-EBCF-8858-F5FA-C69B8134C048}"/>
                  </a:ext>
                </a:extLst>
              </p:cNvPr>
              <p:cNvSpPr txBox="1"/>
              <p:nvPr/>
            </p:nvSpPr>
            <p:spPr>
              <a:xfrm>
                <a:off x="4830551" y="4943384"/>
                <a:ext cx="604321" cy="2980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E" b="0" i="1" smtClean="0">
                              <a:solidFill>
                                <a:schemeClr val="bg1"/>
                              </a:solidFill>
                              <a:latin typeface="Cambria Math" panose="02040503050406030204" pitchFamily="18" charset="0"/>
                            </a:rPr>
                          </m:ctrlPr>
                        </m:sSubPr>
                        <m:e>
                          <m:r>
                            <a:rPr lang="en-IE" b="0" i="1" smtClean="0">
                              <a:solidFill>
                                <a:schemeClr val="bg1"/>
                              </a:solidFill>
                              <a:latin typeface="Cambria Math" panose="02040503050406030204" pitchFamily="18" charset="0"/>
                            </a:rPr>
                            <m:t>𝜃</m:t>
                          </m:r>
                        </m:e>
                        <m:sub>
                          <m:r>
                            <a:rPr lang="en-IE" b="0" i="1" smtClean="0">
                              <a:solidFill>
                                <a:schemeClr val="bg1"/>
                              </a:solidFill>
                              <a:latin typeface="Cambria Math" panose="02040503050406030204" pitchFamily="18" charset="0"/>
                            </a:rPr>
                            <m:t>𝑗</m:t>
                          </m:r>
                          <m:r>
                            <a:rPr lang="en-IE" b="0" i="1" smtClean="0">
                              <a:solidFill>
                                <a:schemeClr val="bg1"/>
                              </a:solidFill>
                              <a:latin typeface="Cambria Math" panose="02040503050406030204" pitchFamily="18" charset="0"/>
                            </a:rPr>
                            <m:t>,2</m:t>
                          </m:r>
                        </m:sub>
                      </m:sSub>
                    </m:oMath>
                  </m:oMathPara>
                </a14:m>
                <a:endParaRPr lang="en-GB" dirty="0">
                  <a:solidFill>
                    <a:schemeClr val="bg1"/>
                  </a:solidFill>
                </a:endParaRPr>
              </a:p>
            </p:txBody>
          </p:sp>
        </mc:Choice>
        <mc:Fallback>
          <p:sp>
            <p:nvSpPr>
              <p:cNvPr id="31" name="TextBox 30">
                <a:extLst>
                  <a:ext uri="{FF2B5EF4-FFF2-40B4-BE49-F238E27FC236}">
                    <a16:creationId xmlns:a16="http://schemas.microsoft.com/office/drawing/2014/main" id="{E5CC4942-EBCF-8858-F5FA-C69B8134C048}"/>
                  </a:ext>
                </a:extLst>
              </p:cNvPr>
              <p:cNvSpPr txBox="1">
                <a:spLocks noRot="1" noChangeAspect="1" noMove="1" noResize="1" noEditPoints="1" noAdjustHandles="1" noChangeArrowheads="1" noChangeShapeType="1" noTextEdit="1"/>
              </p:cNvSpPr>
              <p:nvPr/>
            </p:nvSpPr>
            <p:spPr>
              <a:xfrm>
                <a:off x="4830551" y="4943384"/>
                <a:ext cx="604321" cy="298033"/>
              </a:xfrm>
              <a:prstGeom prst="rect">
                <a:avLst/>
              </a:prstGeom>
              <a:blipFill>
                <a:blip r:embed="rId11"/>
                <a:stretch>
                  <a:fillRect b="-2916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BD16AA8F-4F0D-6A9D-3C62-8277ED3EB156}"/>
                  </a:ext>
                </a:extLst>
              </p:cNvPr>
              <p:cNvSpPr txBox="1"/>
              <p:nvPr/>
            </p:nvSpPr>
            <p:spPr>
              <a:xfrm>
                <a:off x="262071" y="3087057"/>
                <a:ext cx="2393604" cy="1026820"/>
              </a:xfrm>
              <a:prstGeom prst="rect">
                <a:avLst/>
              </a:prstGeom>
              <a:noFill/>
            </p:spPr>
            <p:txBody>
              <a:bodyPr wrap="none" rtlCol="0">
                <a:spAutoFit/>
              </a:bodyPr>
              <a:lstStyle/>
              <a:p>
                <a:r>
                  <a:rPr lang="en-GB" dirty="0">
                    <a:solidFill>
                      <a:schemeClr val="bg1"/>
                    </a:solidFill>
                  </a:rPr>
                  <a:t>Blast wave dynamics in </a:t>
                </a:r>
              </a:p>
              <a:p>
                <a:r>
                  <a:rPr lang="en-GB" dirty="0">
                    <a:solidFill>
                      <a:schemeClr val="bg1"/>
                    </a:solidFill>
                  </a:rPr>
                  <a:t>ISM :</a:t>
                </a:r>
              </a:p>
              <a:p>
                <a:r>
                  <a:rPr lang="en-GB" dirty="0">
                    <a:solidFill>
                      <a:schemeClr val="bg1"/>
                    </a:solidFill>
                  </a:rPr>
                  <a:t> </a:t>
                </a:r>
                <a14:m>
                  <m:oMath xmlns:m="http://schemas.openxmlformats.org/officeDocument/2006/math">
                    <m:r>
                      <m:rPr>
                        <m:sty m:val="p"/>
                      </m:rPr>
                      <a:rPr lang="en-IE" b="0" i="0" smtClean="0">
                        <a:solidFill>
                          <a:schemeClr val="bg1"/>
                        </a:solidFill>
                        <a:latin typeface="Cambria Math" panose="02040503050406030204" pitchFamily="18" charset="0"/>
                      </a:rPr>
                      <m:t>Γ</m:t>
                    </m:r>
                    <m:r>
                      <a:rPr lang="en-IE" b="0" i="1" smtClean="0">
                        <a:solidFill>
                          <a:schemeClr val="bg1"/>
                        </a:solidFill>
                        <a:latin typeface="Cambria Math" panose="02040503050406030204" pitchFamily="18" charset="0"/>
                      </a:rPr>
                      <m:t>∝</m:t>
                    </m:r>
                    <m:sSup>
                      <m:sSupPr>
                        <m:ctrlPr>
                          <a:rPr lang="en-IE" b="0" i="1" smtClean="0">
                            <a:solidFill>
                              <a:schemeClr val="bg1"/>
                            </a:solidFill>
                            <a:latin typeface="Cambria Math" panose="02040503050406030204" pitchFamily="18" charset="0"/>
                          </a:rPr>
                        </m:ctrlPr>
                      </m:sSupPr>
                      <m:e>
                        <m:r>
                          <a:rPr lang="en-IE" b="0" i="1" smtClean="0">
                            <a:solidFill>
                              <a:schemeClr val="bg1"/>
                            </a:solidFill>
                            <a:latin typeface="Cambria Math" panose="02040503050406030204" pitchFamily="18" charset="0"/>
                          </a:rPr>
                          <m:t>𝑡</m:t>
                        </m:r>
                      </m:e>
                      <m:sup>
                        <m:r>
                          <a:rPr lang="en-IE" b="0" i="1" smtClean="0">
                            <a:solidFill>
                              <a:schemeClr val="bg1"/>
                            </a:solidFill>
                            <a:latin typeface="Cambria Math" panose="02040503050406030204" pitchFamily="18" charset="0"/>
                          </a:rPr>
                          <m:t>−</m:t>
                        </m:r>
                        <m:f>
                          <m:fPr>
                            <m:ctrlPr>
                              <a:rPr lang="en-IE" b="0" i="1" smtClean="0">
                                <a:solidFill>
                                  <a:schemeClr val="bg1"/>
                                </a:solidFill>
                                <a:latin typeface="Cambria Math" panose="02040503050406030204" pitchFamily="18" charset="0"/>
                              </a:rPr>
                            </m:ctrlPr>
                          </m:fPr>
                          <m:num>
                            <m:r>
                              <a:rPr lang="en-IE" b="0" i="1" smtClean="0">
                                <a:solidFill>
                                  <a:schemeClr val="bg1"/>
                                </a:solidFill>
                                <a:latin typeface="Cambria Math" panose="02040503050406030204" pitchFamily="18" charset="0"/>
                              </a:rPr>
                              <m:t>3</m:t>
                            </m:r>
                          </m:num>
                          <m:den>
                            <m:r>
                              <a:rPr lang="en-IE" b="0" i="1" smtClean="0">
                                <a:solidFill>
                                  <a:schemeClr val="bg1"/>
                                </a:solidFill>
                                <a:latin typeface="Cambria Math" panose="02040503050406030204" pitchFamily="18" charset="0"/>
                              </a:rPr>
                              <m:t>8</m:t>
                            </m:r>
                          </m:den>
                        </m:f>
                      </m:sup>
                    </m:sSup>
                  </m:oMath>
                </a14:m>
                <a:endParaRPr lang="en-GB" dirty="0">
                  <a:solidFill>
                    <a:schemeClr val="bg1"/>
                  </a:solidFill>
                </a:endParaRPr>
              </a:p>
            </p:txBody>
          </p:sp>
        </mc:Choice>
        <mc:Fallback>
          <p:sp>
            <p:nvSpPr>
              <p:cNvPr id="32" name="TextBox 31">
                <a:extLst>
                  <a:ext uri="{FF2B5EF4-FFF2-40B4-BE49-F238E27FC236}">
                    <a16:creationId xmlns:a16="http://schemas.microsoft.com/office/drawing/2014/main" id="{BD16AA8F-4F0D-6A9D-3C62-8277ED3EB156}"/>
                  </a:ext>
                </a:extLst>
              </p:cNvPr>
              <p:cNvSpPr txBox="1">
                <a:spLocks noRot="1" noChangeAspect="1" noMove="1" noResize="1" noEditPoints="1" noAdjustHandles="1" noChangeArrowheads="1" noChangeShapeType="1" noTextEdit="1"/>
              </p:cNvSpPr>
              <p:nvPr/>
            </p:nvSpPr>
            <p:spPr>
              <a:xfrm>
                <a:off x="262071" y="3087057"/>
                <a:ext cx="2393604" cy="1026820"/>
              </a:xfrm>
              <a:prstGeom prst="rect">
                <a:avLst/>
              </a:prstGeom>
              <a:blipFill>
                <a:blip r:embed="rId12"/>
                <a:stretch>
                  <a:fillRect l="-2105" t="-2439" r="-1053"/>
                </a:stretch>
              </a:blipFill>
            </p:spPr>
            <p:txBody>
              <a:bodyPr/>
              <a:lstStyle/>
              <a:p>
                <a:r>
                  <a:rPr lang="en-GB">
                    <a:noFill/>
                  </a:rPr>
                  <a:t> </a:t>
                </a:r>
              </a:p>
            </p:txBody>
          </p:sp>
        </mc:Fallback>
      </mc:AlternateContent>
      <p:sp>
        <p:nvSpPr>
          <p:cNvPr id="34" name="TextBox 33">
            <a:extLst>
              <a:ext uri="{FF2B5EF4-FFF2-40B4-BE49-F238E27FC236}">
                <a16:creationId xmlns:a16="http://schemas.microsoft.com/office/drawing/2014/main" id="{51DBD906-2089-6F4A-A464-AD6121086BF0}"/>
              </a:ext>
            </a:extLst>
          </p:cNvPr>
          <p:cNvSpPr txBox="1"/>
          <p:nvPr/>
        </p:nvSpPr>
        <p:spPr>
          <a:xfrm>
            <a:off x="8482914" y="3424621"/>
            <a:ext cx="1156086" cy="369332"/>
          </a:xfrm>
          <a:prstGeom prst="rect">
            <a:avLst/>
          </a:prstGeom>
          <a:noFill/>
        </p:spPr>
        <p:txBody>
          <a:bodyPr wrap="none" rtlCol="0">
            <a:spAutoFit/>
          </a:bodyPr>
          <a:lstStyle/>
          <a:p>
            <a:r>
              <a:rPr lang="en-GB" dirty="0">
                <a:solidFill>
                  <a:schemeClr val="bg1"/>
                </a:solidFill>
              </a:rPr>
              <a:t>Time (arb)</a:t>
            </a:r>
          </a:p>
        </p:txBody>
      </p:sp>
      <p:sp>
        <p:nvSpPr>
          <p:cNvPr id="35" name="TextBox 34">
            <a:extLst>
              <a:ext uri="{FF2B5EF4-FFF2-40B4-BE49-F238E27FC236}">
                <a16:creationId xmlns:a16="http://schemas.microsoft.com/office/drawing/2014/main" id="{CBF9172D-5FAE-C8A8-E063-7CEEBCC428E1}"/>
              </a:ext>
            </a:extLst>
          </p:cNvPr>
          <p:cNvSpPr txBox="1"/>
          <p:nvPr/>
        </p:nvSpPr>
        <p:spPr>
          <a:xfrm rot="16200000">
            <a:off x="5724367" y="1794886"/>
            <a:ext cx="1071127" cy="369332"/>
          </a:xfrm>
          <a:prstGeom prst="rect">
            <a:avLst/>
          </a:prstGeom>
          <a:noFill/>
        </p:spPr>
        <p:txBody>
          <a:bodyPr wrap="none" rtlCol="0">
            <a:spAutoFit/>
          </a:bodyPr>
          <a:lstStyle/>
          <a:p>
            <a:r>
              <a:rPr lang="en-GB" dirty="0">
                <a:solidFill>
                  <a:schemeClr val="bg1"/>
                </a:solidFill>
              </a:rPr>
              <a:t>Flux (arb)</a:t>
            </a:r>
          </a:p>
        </p:txBody>
      </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4C422CA5-E3EE-B118-66A8-7F3100774605}"/>
                  </a:ext>
                </a:extLst>
              </p:cNvPr>
              <p:cNvSpPr txBox="1"/>
              <p:nvPr/>
            </p:nvSpPr>
            <p:spPr>
              <a:xfrm>
                <a:off x="295430" y="1408753"/>
                <a:ext cx="2286203" cy="1172629"/>
              </a:xfrm>
              <a:prstGeom prst="rect">
                <a:avLst/>
              </a:prstGeom>
              <a:noFill/>
            </p:spPr>
            <p:txBody>
              <a:bodyPr wrap="none" rtlCol="0">
                <a:spAutoFit/>
              </a:bodyPr>
              <a:lstStyle/>
              <a:p>
                <a:r>
                  <a:rPr lang="en-GB" dirty="0">
                    <a:solidFill>
                      <a:schemeClr val="bg1"/>
                    </a:solidFill>
                  </a:rPr>
                  <a:t>Photons emitted over </a:t>
                </a:r>
              </a:p>
              <a:p>
                <a:r>
                  <a:rPr lang="en-GB" dirty="0">
                    <a:solidFill>
                      <a:schemeClr val="bg1"/>
                    </a:solidFill>
                  </a:rPr>
                  <a:t>Solid angle:</a:t>
                </a:r>
              </a:p>
              <a:p>
                <a:pPr/>
                <a14:m>
                  <m:oMathPara xmlns:m="http://schemas.openxmlformats.org/officeDocument/2006/math">
                    <m:oMathParaPr>
                      <m:jc m:val="centerGroup"/>
                    </m:oMathParaPr>
                    <m:oMath xmlns:m="http://schemas.openxmlformats.org/officeDocument/2006/math">
                      <m:r>
                        <m:rPr>
                          <m:sty m:val="p"/>
                        </m:rPr>
                        <a:rPr lang="en-IE" b="0" i="0" smtClean="0">
                          <a:solidFill>
                            <a:schemeClr val="bg1"/>
                          </a:solidFill>
                          <a:latin typeface="Cambria Math" panose="02040503050406030204" pitchFamily="18" charset="0"/>
                        </a:rPr>
                        <m:t>Ω</m:t>
                      </m:r>
                      <m:r>
                        <a:rPr lang="en-IE" b="0" i="1" smtClean="0">
                          <a:solidFill>
                            <a:schemeClr val="bg1"/>
                          </a:solidFill>
                          <a:latin typeface="Cambria Math" panose="02040503050406030204" pitchFamily="18" charset="0"/>
                        </a:rPr>
                        <m:t>≈</m:t>
                      </m:r>
                      <m:r>
                        <a:rPr lang="en-IE" b="0" i="1" smtClean="0">
                          <a:solidFill>
                            <a:schemeClr val="bg1"/>
                          </a:solidFill>
                          <a:latin typeface="Cambria Math" panose="02040503050406030204" pitchFamily="18" charset="0"/>
                        </a:rPr>
                        <m:t>𝜋</m:t>
                      </m:r>
                      <m:d>
                        <m:dPr>
                          <m:ctrlPr>
                            <a:rPr lang="en-IE" b="0" i="1" smtClean="0">
                              <a:solidFill>
                                <a:schemeClr val="bg1"/>
                              </a:solidFill>
                              <a:latin typeface="Cambria Math" panose="02040503050406030204" pitchFamily="18" charset="0"/>
                            </a:rPr>
                          </m:ctrlPr>
                        </m:dPr>
                        <m:e>
                          <m:f>
                            <m:fPr>
                              <m:ctrlPr>
                                <a:rPr lang="en-IE" b="0" i="1" smtClean="0">
                                  <a:solidFill>
                                    <a:schemeClr val="bg1"/>
                                  </a:solidFill>
                                  <a:latin typeface="Cambria Math" panose="02040503050406030204" pitchFamily="18" charset="0"/>
                                </a:rPr>
                              </m:ctrlPr>
                            </m:fPr>
                            <m:num>
                              <m:r>
                                <a:rPr lang="en-IE" b="0" i="1" smtClean="0">
                                  <a:solidFill>
                                    <a:schemeClr val="bg1"/>
                                  </a:solidFill>
                                  <a:latin typeface="Cambria Math" panose="02040503050406030204" pitchFamily="18" charset="0"/>
                                </a:rPr>
                                <m:t>1</m:t>
                              </m:r>
                            </m:num>
                            <m:den>
                              <m:sSup>
                                <m:sSupPr>
                                  <m:ctrlPr>
                                    <a:rPr lang="en-IE" b="0" i="1" smtClean="0">
                                      <a:solidFill>
                                        <a:schemeClr val="bg1"/>
                                      </a:solidFill>
                                      <a:latin typeface="Cambria Math" panose="02040503050406030204" pitchFamily="18" charset="0"/>
                                    </a:rPr>
                                  </m:ctrlPr>
                                </m:sSupPr>
                                <m:e>
                                  <m:r>
                                    <m:rPr>
                                      <m:sty m:val="p"/>
                                    </m:rPr>
                                    <a:rPr lang="en-IE" b="0" i="0" smtClean="0">
                                      <a:solidFill>
                                        <a:schemeClr val="bg1"/>
                                      </a:solidFill>
                                      <a:latin typeface="Cambria Math" panose="02040503050406030204" pitchFamily="18" charset="0"/>
                                    </a:rPr>
                                    <m:t>Γ</m:t>
                                  </m:r>
                                </m:e>
                                <m:sup>
                                  <m:r>
                                    <a:rPr lang="en-IE" b="0" i="1" smtClean="0">
                                      <a:solidFill>
                                        <a:schemeClr val="bg1"/>
                                      </a:solidFill>
                                      <a:latin typeface="Cambria Math" panose="02040503050406030204" pitchFamily="18" charset="0"/>
                                    </a:rPr>
                                    <m:t>2</m:t>
                                  </m:r>
                                </m:sup>
                              </m:sSup>
                            </m:den>
                          </m:f>
                        </m:e>
                      </m:d>
                    </m:oMath>
                  </m:oMathPara>
                </a14:m>
                <a:endParaRPr lang="en-GB" dirty="0">
                  <a:solidFill>
                    <a:schemeClr val="bg1"/>
                  </a:solidFill>
                </a:endParaRPr>
              </a:p>
            </p:txBody>
          </p:sp>
        </mc:Choice>
        <mc:Fallback>
          <p:sp>
            <p:nvSpPr>
              <p:cNvPr id="36" name="TextBox 35">
                <a:extLst>
                  <a:ext uri="{FF2B5EF4-FFF2-40B4-BE49-F238E27FC236}">
                    <a16:creationId xmlns:a16="http://schemas.microsoft.com/office/drawing/2014/main" id="{4C422CA5-E3EE-B118-66A8-7F3100774605}"/>
                  </a:ext>
                </a:extLst>
              </p:cNvPr>
              <p:cNvSpPr txBox="1">
                <a:spLocks noRot="1" noChangeAspect="1" noMove="1" noResize="1" noEditPoints="1" noAdjustHandles="1" noChangeArrowheads="1" noChangeShapeType="1" noTextEdit="1"/>
              </p:cNvSpPr>
              <p:nvPr/>
            </p:nvSpPr>
            <p:spPr>
              <a:xfrm>
                <a:off x="295430" y="1408753"/>
                <a:ext cx="2286203" cy="1172629"/>
              </a:xfrm>
              <a:prstGeom prst="rect">
                <a:avLst/>
              </a:prstGeom>
              <a:blipFill>
                <a:blip r:embed="rId13"/>
                <a:stretch>
                  <a:fillRect l="-2210" t="-2128" r="-552" b="-106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7894AC1D-2BB7-B34D-3C4F-448E07F6A35A}"/>
                  </a:ext>
                </a:extLst>
              </p:cNvPr>
              <p:cNvSpPr txBox="1"/>
              <p:nvPr/>
            </p:nvSpPr>
            <p:spPr>
              <a:xfrm>
                <a:off x="223345" y="4563303"/>
                <a:ext cx="2126544" cy="1509772"/>
              </a:xfrm>
              <a:prstGeom prst="rect">
                <a:avLst/>
              </a:prstGeom>
              <a:noFill/>
            </p:spPr>
            <p:txBody>
              <a:bodyPr wrap="none" rtlCol="0">
                <a:spAutoFit/>
              </a:bodyPr>
              <a:lstStyle/>
              <a:p>
                <a:r>
                  <a:rPr lang="en-GB" dirty="0">
                    <a:solidFill>
                      <a:schemeClr val="bg1"/>
                    </a:solidFill>
                  </a:rPr>
                  <a:t>Constraint on jet </a:t>
                </a:r>
              </a:p>
              <a:p>
                <a:r>
                  <a:rPr lang="en-GB" dirty="0">
                    <a:solidFill>
                      <a:schemeClr val="bg1"/>
                    </a:solidFill>
                  </a:rPr>
                  <a:t>Geometry:</a:t>
                </a:r>
              </a:p>
              <a:p>
                <a:endParaRPr lang="en-GB" dirty="0">
                  <a:solidFill>
                    <a:schemeClr val="bg1"/>
                  </a:solidFill>
                </a:endParaRPr>
              </a:p>
              <a:p>
                <a:pPr/>
                <a14:m>
                  <m:oMathPara xmlns:m="http://schemas.openxmlformats.org/officeDocument/2006/math">
                    <m:oMathParaPr>
                      <m:jc m:val="centerGroup"/>
                    </m:oMathParaPr>
                    <m:oMath xmlns:m="http://schemas.openxmlformats.org/officeDocument/2006/math">
                      <m:f>
                        <m:fPr>
                          <m:ctrlPr>
                            <a:rPr lang="en-IE" b="0" i="1" smtClean="0">
                              <a:solidFill>
                                <a:schemeClr val="bg1"/>
                              </a:solidFill>
                              <a:latin typeface="Cambria Math" panose="02040503050406030204" pitchFamily="18" charset="0"/>
                            </a:rPr>
                          </m:ctrlPr>
                        </m:fPr>
                        <m:num>
                          <m:sSub>
                            <m:sSubPr>
                              <m:ctrlPr>
                                <a:rPr lang="en-IE" b="0" i="1" smtClean="0">
                                  <a:solidFill>
                                    <a:schemeClr val="bg1"/>
                                  </a:solidFill>
                                  <a:latin typeface="Cambria Math" panose="02040503050406030204" pitchFamily="18" charset="0"/>
                                </a:rPr>
                              </m:ctrlPr>
                            </m:sSubPr>
                            <m:e>
                              <m:r>
                                <a:rPr lang="en-IE" b="0" i="1" smtClean="0">
                                  <a:solidFill>
                                    <a:schemeClr val="bg1"/>
                                  </a:solidFill>
                                  <a:latin typeface="Cambria Math" panose="02040503050406030204" pitchFamily="18" charset="0"/>
                                </a:rPr>
                                <m:t>𝑡</m:t>
                              </m:r>
                            </m:e>
                            <m:sub>
                              <m:r>
                                <a:rPr lang="en-IE" b="0" i="1" smtClean="0">
                                  <a:solidFill>
                                    <a:schemeClr val="bg1"/>
                                  </a:solidFill>
                                  <a:latin typeface="Cambria Math" panose="02040503050406030204" pitchFamily="18" charset="0"/>
                                </a:rPr>
                                <m:t>𝑗</m:t>
                              </m:r>
                              <m:r>
                                <a:rPr lang="en-IE" b="0" i="1" smtClean="0">
                                  <a:solidFill>
                                    <a:schemeClr val="bg1"/>
                                  </a:solidFill>
                                  <a:latin typeface="Cambria Math" panose="02040503050406030204" pitchFamily="18" charset="0"/>
                                </a:rPr>
                                <m:t>,2</m:t>
                              </m:r>
                            </m:sub>
                          </m:sSub>
                        </m:num>
                        <m:den>
                          <m:sSub>
                            <m:sSubPr>
                              <m:ctrlPr>
                                <a:rPr lang="en-IE" b="0" i="1" smtClean="0">
                                  <a:solidFill>
                                    <a:schemeClr val="bg1"/>
                                  </a:solidFill>
                                  <a:latin typeface="Cambria Math" panose="02040503050406030204" pitchFamily="18" charset="0"/>
                                </a:rPr>
                              </m:ctrlPr>
                            </m:sSubPr>
                            <m:e>
                              <m:r>
                                <a:rPr lang="en-IE" b="0" i="1" smtClean="0">
                                  <a:solidFill>
                                    <a:schemeClr val="bg1"/>
                                  </a:solidFill>
                                  <a:latin typeface="Cambria Math" panose="02040503050406030204" pitchFamily="18" charset="0"/>
                                </a:rPr>
                                <m:t>𝑡</m:t>
                              </m:r>
                            </m:e>
                            <m:sub>
                              <m:r>
                                <a:rPr lang="en-IE" b="0" i="1" smtClean="0">
                                  <a:solidFill>
                                    <a:schemeClr val="bg1"/>
                                  </a:solidFill>
                                  <a:latin typeface="Cambria Math" panose="02040503050406030204" pitchFamily="18" charset="0"/>
                                </a:rPr>
                                <m:t>𝑗</m:t>
                              </m:r>
                              <m:r>
                                <a:rPr lang="en-IE" b="0" i="1" smtClean="0">
                                  <a:solidFill>
                                    <a:schemeClr val="bg1"/>
                                  </a:solidFill>
                                  <a:latin typeface="Cambria Math" panose="02040503050406030204" pitchFamily="18" charset="0"/>
                                </a:rPr>
                                <m:t>,1</m:t>
                              </m:r>
                            </m:sub>
                          </m:sSub>
                        </m:den>
                      </m:f>
                      <m:r>
                        <a:rPr lang="en-IE" b="0" i="1" smtClean="0">
                          <a:solidFill>
                            <a:schemeClr val="bg1"/>
                          </a:solidFill>
                          <a:latin typeface="Cambria Math" panose="02040503050406030204" pitchFamily="18" charset="0"/>
                        </a:rPr>
                        <m:t>∼</m:t>
                      </m:r>
                      <m:sSup>
                        <m:sSupPr>
                          <m:ctrlPr>
                            <a:rPr lang="en-IE" b="0" i="1" smtClean="0">
                              <a:solidFill>
                                <a:schemeClr val="bg1"/>
                              </a:solidFill>
                              <a:latin typeface="Cambria Math" panose="02040503050406030204" pitchFamily="18" charset="0"/>
                            </a:rPr>
                          </m:ctrlPr>
                        </m:sSupPr>
                        <m:e>
                          <m:d>
                            <m:dPr>
                              <m:ctrlPr>
                                <a:rPr lang="en-IE" b="0" i="1" smtClean="0">
                                  <a:solidFill>
                                    <a:schemeClr val="bg1"/>
                                  </a:solidFill>
                                  <a:latin typeface="Cambria Math" panose="02040503050406030204" pitchFamily="18" charset="0"/>
                                </a:rPr>
                              </m:ctrlPr>
                            </m:dPr>
                            <m:e>
                              <m:r>
                                <a:rPr lang="en-IE" b="0" i="1" smtClean="0">
                                  <a:solidFill>
                                    <a:schemeClr val="bg1"/>
                                  </a:solidFill>
                                  <a:latin typeface="Cambria Math" panose="02040503050406030204" pitchFamily="18" charset="0"/>
                                </a:rPr>
                                <m:t>1−</m:t>
                              </m:r>
                              <m:sSup>
                                <m:sSupPr>
                                  <m:ctrlPr>
                                    <a:rPr lang="en-IE" b="0" i="1" smtClean="0">
                                      <a:solidFill>
                                        <a:schemeClr val="bg1"/>
                                      </a:solidFill>
                                      <a:latin typeface="Cambria Math" panose="02040503050406030204" pitchFamily="18" charset="0"/>
                                    </a:rPr>
                                  </m:ctrlPr>
                                </m:sSupPr>
                                <m:e>
                                  <m:r>
                                    <a:rPr lang="en-IE" b="0" i="1" smtClean="0">
                                      <a:solidFill>
                                        <a:schemeClr val="bg1"/>
                                      </a:solidFill>
                                      <a:latin typeface="Cambria Math" panose="02040503050406030204" pitchFamily="18" charset="0"/>
                                    </a:rPr>
                                    <m:t>𝑒</m:t>
                                  </m:r>
                                </m:e>
                                <m:sup>
                                  <m:r>
                                    <a:rPr lang="en-IE" b="0" i="1" smtClean="0">
                                      <a:solidFill>
                                        <a:schemeClr val="bg1"/>
                                      </a:solidFill>
                                      <a:latin typeface="Cambria Math" panose="02040503050406030204" pitchFamily="18" charset="0"/>
                                    </a:rPr>
                                    <m:t>2</m:t>
                                  </m:r>
                                </m:sup>
                              </m:sSup>
                            </m:e>
                          </m:d>
                        </m:e>
                        <m:sup>
                          <m:r>
                            <a:rPr lang="en-IE" b="0" i="1" smtClean="0">
                              <a:solidFill>
                                <a:schemeClr val="bg1"/>
                              </a:solidFill>
                              <a:latin typeface="Cambria Math" panose="02040503050406030204" pitchFamily="18" charset="0"/>
                            </a:rPr>
                            <m:t>4/3</m:t>
                          </m:r>
                        </m:sup>
                      </m:sSup>
                    </m:oMath>
                  </m:oMathPara>
                </a14:m>
                <a:endParaRPr lang="en-GB" dirty="0">
                  <a:solidFill>
                    <a:schemeClr val="bg1"/>
                  </a:solidFill>
                </a:endParaRPr>
              </a:p>
            </p:txBody>
          </p:sp>
        </mc:Choice>
        <mc:Fallback>
          <p:sp>
            <p:nvSpPr>
              <p:cNvPr id="38" name="TextBox 37">
                <a:extLst>
                  <a:ext uri="{FF2B5EF4-FFF2-40B4-BE49-F238E27FC236}">
                    <a16:creationId xmlns:a16="http://schemas.microsoft.com/office/drawing/2014/main" id="{7894AC1D-2BB7-B34D-3C4F-448E07F6A35A}"/>
                  </a:ext>
                </a:extLst>
              </p:cNvPr>
              <p:cNvSpPr txBox="1">
                <a:spLocks noRot="1" noChangeAspect="1" noMove="1" noResize="1" noEditPoints="1" noAdjustHandles="1" noChangeArrowheads="1" noChangeShapeType="1" noTextEdit="1"/>
              </p:cNvSpPr>
              <p:nvPr/>
            </p:nvSpPr>
            <p:spPr>
              <a:xfrm>
                <a:off x="223345" y="4563303"/>
                <a:ext cx="2126544" cy="1509772"/>
              </a:xfrm>
              <a:prstGeom prst="rect">
                <a:avLst/>
              </a:prstGeom>
              <a:blipFill>
                <a:blip r:embed="rId14"/>
                <a:stretch>
                  <a:fillRect l="-2381" t="-1667" b="-166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7BCC1855-BFC3-A53D-13D4-A9BCD75D9BF0}"/>
                  </a:ext>
                </a:extLst>
              </p:cNvPr>
              <p:cNvSpPr txBox="1"/>
              <p:nvPr/>
            </p:nvSpPr>
            <p:spPr>
              <a:xfrm>
                <a:off x="9060957" y="5999066"/>
                <a:ext cx="347275"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E" b="0" i="1" smtClean="0">
                              <a:solidFill>
                                <a:schemeClr val="bg1"/>
                              </a:solidFill>
                              <a:latin typeface="Cambria Math" panose="02040503050406030204" pitchFamily="18" charset="0"/>
                            </a:rPr>
                          </m:ctrlPr>
                        </m:sSubPr>
                        <m:e>
                          <m:r>
                            <a:rPr lang="en-IE" b="0" i="1" smtClean="0">
                              <a:solidFill>
                                <a:schemeClr val="bg1"/>
                              </a:solidFill>
                              <a:latin typeface="Cambria Math" panose="02040503050406030204" pitchFamily="18" charset="0"/>
                            </a:rPr>
                            <m:t>𝑡</m:t>
                          </m:r>
                        </m:e>
                        <m:sub>
                          <m:r>
                            <a:rPr lang="en-IE" b="0" i="1" smtClean="0">
                              <a:solidFill>
                                <a:schemeClr val="bg1"/>
                              </a:solidFill>
                              <a:latin typeface="Cambria Math" panose="02040503050406030204" pitchFamily="18" charset="0"/>
                            </a:rPr>
                            <m:t>𝑗</m:t>
                          </m:r>
                          <m:r>
                            <a:rPr lang="en-IE" b="0" i="1" smtClean="0">
                              <a:solidFill>
                                <a:schemeClr val="bg1"/>
                              </a:solidFill>
                              <a:latin typeface="Cambria Math" panose="02040503050406030204" pitchFamily="18" charset="0"/>
                            </a:rPr>
                            <m:t>,1</m:t>
                          </m:r>
                        </m:sub>
                      </m:sSub>
                    </m:oMath>
                  </m:oMathPara>
                </a14:m>
                <a:endParaRPr lang="en-GB" dirty="0">
                  <a:solidFill>
                    <a:schemeClr val="bg1"/>
                  </a:solidFill>
                </a:endParaRPr>
              </a:p>
            </p:txBody>
          </p:sp>
        </mc:Choice>
        <mc:Fallback>
          <p:sp>
            <p:nvSpPr>
              <p:cNvPr id="40" name="TextBox 39">
                <a:extLst>
                  <a:ext uri="{FF2B5EF4-FFF2-40B4-BE49-F238E27FC236}">
                    <a16:creationId xmlns:a16="http://schemas.microsoft.com/office/drawing/2014/main" id="{7BCC1855-BFC3-A53D-13D4-A9BCD75D9BF0}"/>
                  </a:ext>
                </a:extLst>
              </p:cNvPr>
              <p:cNvSpPr txBox="1">
                <a:spLocks noRot="1" noChangeAspect="1" noMove="1" noResize="1" noEditPoints="1" noAdjustHandles="1" noChangeArrowheads="1" noChangeShapeType="1" noTextEdit="1"/>
              </p:cNvSpPr>
              <p:nvPr/>
            </p:nvSpPr>
            <p:spPr>
              <a:xfrm>
                <a:off x="9060957" y="5999066"/>
                <a:ext cx="347275" cy="299313"/>
              </a:xfrm>
              <a:prstGeom prst="rect">
                <a:avLst/>
              </a:prstGeom>
              <a:blipFill>
                <a:blip r:embed="rId15"/>
                <a:stretch>
                  <a:fillRect l="-14286" r="-7143" b="-2916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A025A7D0-FD23-FFD4-970A-37FE8E0DA40F}"/>
                  </a:ext>
                </a:extLst>
              </p:cNvPr>
              <p:cNvSpPr txBox="1"/>
              <p:nvPr/>
            </p:nvSpPr>
            <p:spPr>
              <a:xfrm>
                <a:off x="10019929" y="5999066"/>
                <a:ext cx="347275"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E" b="0" i="1" smtClean="0">
                              <a:solidFill>
                                <a:schemeClr val="bg1"/>
                              </a:solidFill>
                              <a:latin typeface="Cambria Math" panose="02040503050406030204" pitchFamily="18" charset="0"/>
                            </a:rPr>
                          </m:ctrlPr>
                        </m:sSubPr>
                        <m:e>
                          <m:r>
                            <a:rPr lang="en-IE" b="0" i="1" smtClean="0">
                              <a:solidFill>
                                <a:schemeClr val="bg1"/>
                              </a:solidFill>
                              <a:latin typeface="Cambria Math" panose="02040503050406030204" pitchFamily="18" charset="0"/>
                            </a:rPr>
                            <m:t>𝑡</m:t>
                          </m:r>
                        </m:e>
                        <m:sub>
                          <m:r>
                            <a:rPr lang="en-IE" b="0" i="1" smtClean="0">
                              <a:solidFill>
                                <a:schemeClr val="bg1"/>
                              </a:solidFill>
                              <a:latin typeface="Cambria Math" panose="02040503050406030204" pitchFamily="18" charset="0"/>
                            </a:rPr>
                            <m:t>𝑗</m:t>
                          </m:r>
                          <m:r>
                            <a:rPr lang="en-IE" b="0" i="1" smtClean="0">
                              <a:solidFill>
                                <a:schemeClr val="bg1"/>
                              </a:solidFill>
                              <a:latin typeface="Cambria Math" panose="02040503050406030204" pitchFamily="18" charset="0"/>
                            </a:rPr>
                            <m:t>,2</m:t>
                          </m:r>
                        </m:sub>
                      </m:sSub>
                    </m:oMath>
                  </m:oMathPara>
                </a14:m>
                <a:endParaRPr lang="en-GB" dirty="0">
                  <a:solidFill>
                    <a:schemeClr val="bg1"/>
                  </a:solidFill>
                </a:endParaRPr>
              </a:p>
            </p:txBody>
          </p:sp>
        </mc:Choice>
        <mc:Fallback>
          <p:sp>
            <p:nvSpPr>
              <p:cNvPr id="42" name="TextBox 41">
                <a:extLst>
                  <a:ext uri="{FF2B5EF4-FFF2-40B4-BE49-F238E27FC236}">
                    <a16:creationId xmlns:a16="http://schemas.microsoft.com/office/drawing/2014/main" id="{A025A7D0-FD23-FFD4-970A-37FE8E0DA40F}"/>
                  </a:ext>
                </a:extLst>
              </p:cNvPr>
              <p:cNvSpPr txBox="1">
                <a:spLocks noRot="1" noChangeAspect="1" noMove="1" noResize="1" noEditPoints="1" noAdjustHandles="1" noChangeArrowheads="1" noChangeShapeType="1" noTextEdit="1"/>
              </p:cNvSpPr>
              <p:nvPr/>
            </p:nvSpPr>
            <p:spPr>
              <a:xfrm>
                <a:off x="10019929" y="5999066"/>
                <a:ext cx="347275" cy="299313"/>
              </a:xfrm>
              <a:prstGeom prst="rect">
                <a:avLst/>
              </a:prstGeom>
              <a:blipFill>
                <a:blip r:embed="rId16"/>
                <a:stretch>
                  <a:fillRect l="-14286" r="-3571" b="-29167"/>
                </a:stretch>
              </a:blipFill>
            </p:spPr>
            <p:txBody>
              <a:bodyPr/>
              <a:lstStyle/>
              <a:p>
                <a:r>
                  <a:rPr lang="en-GB">
                    <a:noFill/>
                  </a:rPr>
                  <a:t> </a:t>
                </a:r>
              </a:p>
            </p:txBody>
          </p:sp>
        </mc:Fallback>
      </mc:AlternateContent>
      <p:pic>
        <p:nvPicPr>
          <p:cNvPr id="44" name="Picture 43">
            <a:extLst>
              <a:ext uri="{FF2B5EF4-FFF2-40B4-BE49-F238E27FC236}">
                <a16:creationId xmlns:a16="http://schemas.microsoft.com/office/drawing/2014/main" id="{D66228D0-C6F3-8927-206E-21A1C9AEB3DC}"/>
              </a:ext>
            </a:extLst>
          </p:cNvPr>
          <p:cNvPicPr>
            <a:picLocks noChangeAspect="1"/>
          </p:cNvPicPr>
          <p:nvPr/>
        </p:nvPicPr>
        <p:blipFill rotWithShape="1">
          <a:blip r:embed="rId3"/>
          <a:srcRect t="-1127" b="51786"/>
          <a:stretch/>
        </p:blipFill>
        <p:spPr>
          <a:xfrm>
            <a:off x="5909609" y="1351364"/>
            <a:ext cx="5927835" cy="2429088"/>
          </a:xfrm>
          <a:prstGeom prst="rect">
            <a:avLst/>
          </a:prstGeom>
        </p:spPr>
      </p:pic>
    </p:spTree>
    <p:extLst>
      <p:ext uri="{BB962C8B-B14F-4D97-AF65-F5344CB8AC3E}">
        <p14:creationId xmlns:p14="http://schemas.microsoft.com/office/powerpoint/2010/main" val="355179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4" grpId="0" animBg="1"/>
      <p:bldP spid="27" grpId="0"/>
      <p:bldP spid="31" grpId="0"/>
      <p:bldP spid="38" grpId="0"/>
      <p:bldP spid="40"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3950659-975F-8C98-98FA-9BD6A62BC522}"/>
              </a:ext>
            </a:extLst>
          </p:cNvPr>
          <p:cNvPicPr>
            <a:picLocks noGrp="1" noChangeAspect="1"/>
          </p:cNvPicPr>
          <p:nvPr>
            <p:ph idx="1"/>
          </p:nvPr>
        </p:nvPicPr>
        <p:blipFill>
          <a:blip r:embed="rId2"/>
          <a:stretch>
            <a:fillRect/>
          </a:stretch>
        </p:blipFill>
        <p:spPr>
          <a:xfrm>
            <a:off x="838200" y="476672"/>
            <a:ext cx="10515600" cy="5700291"/>
          </a:xfrm>
          <a:prstGeom prst="rect">
            <a:avLst/>
          </a:prstGeom>
        </p:spPr>
      </p:pic>
    </p:spTree>
    <p:extLst>
      <p:ext uri="{BB962C8B-B14F-4D97-AF65-F5344CB8AC3E}">
        <p14:creationId xmlns:p14="http://schemas.microsoft.com/office/powerpoint/2010/main" val="3911465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B4D1-03BD-1A60-D4C3-4CAFF2E6ABE1}"/>
              </a:ext>
            </a:extLst>
          </p:cNvPr>
          <p:cNvSpPr>
            <a:spLocks noGrp="1"/>
          </p:cNvSpPr>
          <p:nvPr>
            <p:ph type="title"/>
          </p:nvPr>
        </p:nvSpPr>
        <p:spPr/>
        <p:txBody>
          <a:bodyPr/>
          <a:lstStyle/>
          <a:p>
            <a:r>
              <a:rPr lang="en-US" dirty="0"/>
              <a:t>Spectrum of GRB afterglows</a:t>
            </a:r>
          </a:p>
        </p:txBody>
      </p:sp>
      <p:pic>
        <p:nvPicPr>
          <p:cNvPr id="6" name="Picture 5">
            <a:extLst>
              <a:ext uri="{FF2B5EF4-FFF2-40B4-BE49-F238E27FC236}">
                <a16:creationId xmlns:a16="http://schemas.microsoft.com/office/drawing/2014/main" id="{839322EF-92B6-0387-024D-AAC1755FAECD}"/>
              </a:ext>
            </a:extLst>
          </p:cNvPr>
          <p:cNvPicPr>
            <a:picLocks noChangeAspect="1"/>
          </p:cNvPicPr>
          <p:nvPr/>
        </p:nvPicPr>
        <p:blipFill>
          <a:blip r:embed="rId3"/>
          <a:stretch>
            <a:fillRect/>
          </a:stretch>
        </p:blipFill>
        <p:spPr>
          <a:xfrm>
            <a:off x="5621522" y="1879272"/>
            <a:ext cx="6112287" cy="3499806"/>
          </a:xfrm>
          <a:prstGeom prst="rect">
            <a:avLst/>
          </a:prstGeom>
        </p:spPr>
      </p:pic>
      <p:sp>
        <p:nvSpPr>
          <p:cNvPr id="7" name="TextBox 6">
            <a:extLst>
              <a:ext uri="{FF2B5EF4-FFF2-40B4-BE49-F238E27FC236}">
                <a16:creationId xmlns:a16="http://schemas.microsoft.com/office/drawing/2014/main" id="{3DA660A9-66D1-E643-1464-48C8DA6C4E25}"/>
              </a:ext>
            </a:extLst>
          </p:cNvPr>
          <p:cNvSpPr txBox="1"/>
          <p:nvPr/>
        </p:nvSpPr>
        <p:spPr>
          <a:xfrm>
            <a:off x="564654" y="5379078"/>
            <a:ext cx="821059" cy="369332"/>
          </a:xfrm>
          <a:prstGeom prst="rect">
            <a:avLst/>
          </a:prstGeom>
          <a:noFill/>
        </p:spPr>
        <p:txBody>
          <a:bodyPr wrap="none" rtlCol="0">
            <a:spAutoFit/>
          </a:bodyPr>
          <a:lstStyle/>
          <a:p>
            <a:r>
              <a:rPr lang="en-US" dirty="0"/>
              <a:t>Sari 98</a:t>
            </a:r>
          </a:p>
        </p:txBody>
      </p:sp>
      <p:pic>
        <p:nvPicPr>
          <p:cNvPr id="9" name="Picture 8">
            <a:extLst>
              <a:ext uri="{FF2B5EF4-FFF2-40B4-BE49-F238E27FC236}">
                <a16:creationId xmlns:a16="http://schemas.microsoft.com/office/drawing/2014/main" id="{CDB60A6C-1668-693F-0350-2CE59672E696}"/>
              </a:ext>
            </a:extLst>
          </p:cNvPr>
          <p:cNvPicPr>
            <a:picLocks noChangeAspect="1"/>
          </p:cNvPicPr>
          <p:nvPr/>
        </p:nvPicPr>
        <p:blipFill>
          <a:blip r:embed="rId4"/>
          <a:stretch>
            <a:fillRect/>
          </a:stretch>
        </p:blipFill>
        <p:spPr>
          <a:xfrm>
            <a:off x="0" y="1879271"/>
            <a:ext cx="5653352" cy="3614438"/>
          </a:xfrm>
          <a:prstGeom prst="rect">
            <a:avLst/>
          </a:prstGeom>
        </p:spPr>
      </p:pic>
    </p:spTree>
    <p:extLst>
      <p:ext uri="{BB962C8B-B14F-4D97-AF65-F5344CB8AC3E}">
        <p14:creationId xmlns:p14="http://schemas.microsoft.com/office/powerpoint/2010/main" val="246390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8F5B-FFC5-99E1-EB64-A858F0AD1E39}"/>
              </a:ext>
            </a:extLst>
          </p:cNvPr>
          <p:cNvSpPr>
            <a:spLocks noGrp="1"/>
          </p:cNvSpPr>
          <p:nvPr>
            <p:ph type="title"/>
          </p:nvPr>
        </p:nvSpPr>
        <p:spPr/>
        <p:txBody>
          <a:bodyPr>
            <a:normAutofit/>
          </a:bodyPr>
          <a:lstStyle/>
          <a:p>
            <a:r>
              <a:rPr lang="en-US" dirty="0"/>
              <a:t>Two stream plasma instability</a:t>
            </a:r>
          </a:p>
        </p:txBody>
      </p:sp>
      <p:pic>
        <p:nvPicPr>
          <p:cNvPr id="5" name="Picture 4">
            <a:extLst>
              <a:ext uri="{FF2B5EF4-FFF2-40B4-BE49-F238E27FC236}">
                <a16:creationId xmlns:a16="http://schemas.microsoft.com/office/drawing/2014/main" id="{266A3BE2-891A-6849-7934-F8B1ACEE15FD}"/>
              </a:ext>
            </a:extLst>
          </p:cNvPr>
          <p:cNvPicPr>
            <a:picLocks noChangeAspect="1"/>
          </p:cNvPicPr>
          <p:nvPr/>
        </p:nvPicPr>
        <p:blipFill>
          <a:blip r:embed="rId3"/>
          <a:stretch>
            <a:fillRect/>
          </a:stretch>
        </p:blipFill>
        <p:spPr>
          <a:xfrm>
            <a:off x="5919856" y="1824659"/>
            <a:ext cx="5583030" cy="3669744"/>
          </a:xfrm>
          <a:prstGeom prst="rect">
            <a:avLst/>
          </a:prstGeom>
        </p:spPr>
      </p:pic>
      <p:sp>
        <p:nvSpPr>
          <p:cNvPr id="6" name="TextBox 5">
            <a:extLst>
              <a:ext uri="{FF2B5EF4-FFF2-40B4-BE49-F238E27FC236}">
                <a16:creationId xmlns:a16="http://schemas.microsoft.com/office/drawing/2014/main" id="{5E9F86D6-5E2C-5857-5232-BFB6C50E3E31}"/>
              </a:ext>
            </a:extLst>
          </p:cNvPr>
          <p:cNvSpPr txBox="1"/>
          <p:nvPr/>
        </p:nvSpPr>
        <p:spPr>
          <a:xfrm>
            <a:off x="5919856" y="5437594"/>
            <a:ext cx="2196242" cy="369332"/>
          </a:xfrm>
          <a:prstGeom prst="rect">
            <a:avLst/>
          </a:prstGeom>
          <a:noFill/>
        </p:spPr>
        <p:txBody>
          <a:bodyPr wrap="none" rtlCol="0">
            <a:spAutoFit/>
          </a:bodyPr>
          <a:lstStyle/>
          <a:p>
            <a:r>
              <a:rPr lang="en-US" dirty="0" err="1"/>
              <a:t>Medvdev&amp;Loeb</a:t>
            </a:r>
            <a:r>
              <a:rPr lang="en-US" dirty="0"/>
              <a:t> 1999</a:t>
            </a:r>
          </a:p>
        </p:txBody>
      </p:sp>
    </p:spTree>
    <p:extLst>
      <p:ext uri="{BB962C8B-B14F-4D97-AF65-F5344CB8AC3E}">
        <p14:creationId xmlns:p14="http://schemas.microsoft.com/office/powerpoint/2010/main" val="2759575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8A566C9-1FBF-EA64-E6AB-AB9D1C8894A3}"/>
              </a:ext>
            </a:extLst>
          </p:cNvPr>
          <p:cNvSpPr>
            <a:spLocks noGrp="1"/>
          </p:cNvSpPr>
          <p:nvPr>
            <p:ph type="title"/>
          </p:nvPr>
        </p:nvSpPr>
        <p:spPr>
          <a:xfrm>
            <a:off x="1706483" y="-153822"/>
            <a:ext cx="10515600" cy="1325563"/>
          </a:xfrm>
        </p:spPr>
        <p:txBody>
          <a:bodyPr/>
          <a:lstStyle/>
          <a:p>
            <a:r>
              <a:rPr lang="en-US" dirty="0"/>
              <a:t>Jet break in afterglow light curves</a:t>
            </a:r>
          </a:p>
        </p:txBody>
      </p:sp>
      <p:pic>
        <p:nvPicPr>
          <p:cNvPr id="5" name="Content Placeholder 4">
            <a:extLst>
              <a:ext uri="{FF2B5EF4-FFF2-40B4-BE49-F238E27FC236}">
                <a16:creationId xmlns:a16="http://schemas.microsoft.com/office/drawing/2014/main" id="{20E6EF4D-3B74-859E-5825-EAC760BAE091}"/>
              </a:ext>
            </a:extLst>
          </p:cNvPr>
          <p:cNvPicPr>
            <a:picLocks noGrp="1" noChangeAspect="1"/>
          </p:cNvPicPr>
          <p:nvPr>
            <p:ph idx="1"/>
          </p:nvPr>
        </p:nvPicPr>
        <p:blipFill>
          <a:blip r:embed="rId3"/>
          <a:stretch>
            <a:fillRect/>
          </a:stretch>
        </p:blipFill>
        <p:spPr>
          <a:xfrm>
            <a:off x="3276600" y="2337594"/>
            <a:ext cx="5638800" cy="3327400"/>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49E9F54-586E-34D8-880B-AA42373D7342}"/>
                  </a:ext>
                </a:extLst>
              </p:cNvPr>
              <p:cNvSpPr txBox="1"/>
              <p:nvPr/>
            </p:nvSpPr>
            <p:spPr>
              <a:xfrm>
                <a:off x="198731" y="3276557"/>
                <a:ext cx="3113673" cy="646331"/>
              </a:xfrm>
              <a:prstGeom prst="rect">
                <a:avLst/>
              </a:prstGeom>
              <a:noFill/>
            </p:spPr>
            <p:txBody>
              <a:bodyPr wrap="none" rtlCol="0">
                <a:spAutoFit/>
              </a:bodyPr>
              <a:lstStyle/>
              <a:p>
                <a14:m>
                  <m:oMath xmlns:m="http://schemas.openxmlformats.org/officeDocument/2006/math">
                    <m:sSub>
                      <m:sSubPr>
                        <m:ctrlPr>
                          <a:rPr lang="en-IE" b="0" i="1" smtClean="0">
                            <a:latin typeface="Cambria Math" panose="02040503050406030204" pitchFamily="18" charset="0"/>
                          </a:rPr>
                        </m:ctrlPr>
                      </m:sSubPr>
                      <m:e>
                        <m:r>
                          <a:rPr lang="en-IE" b="0" i="1" smtClean="0">
                            <a:latin typeface="Cambria Math" panose="02040503050406030204" pitchFamily="18" charset="0"/>
                          </a:rPr>
                          <m:t>𝜃</m:t>
                        </m:r>
                      </m:e>
                      <m:sub>
                        <m:r>
                          <a:rPr lang="en-IE" b="0" i="1" smtClean="0">
                            <a:latin typeface="Cambria Math" panose="02040503050406030204" pitchFamily="18" charset="0"/>
                          </a:rPr>
                          <m:t>𝑣</m:t>
                        </m:r>
                      </m:sub>
                    </m:sSub>
                    <m:r>
                      <a:rPr lang="en-IE" b="0" i="1" smtClean="0">
                        <a:latin typeface="Cambria Math" panose="02040503050406030204" pitchFamily="18" charset="0"/>
                      </a:rPr>
                      <m:t>∼1/</m:t>
                    </m:r>
                    <m:r>
                      <m:rPr>
                        <m:sty m:val="p"/>
                      </m:rPr>
                      <a:rPr lang="en-IE" b="0" i="0" smtClean="0">
                        <a:latin typeface="Cambria Math" panose="02040503050406030204" pitchFamily="18" charset="0"/>
                      </a:rPr>
                      <m:t>Γ</m:t>
                    </m:r>
                  </m:oMath>
                </a14:m>
                <a:r>
                  <a:rPr lang="en-US" dirty="0"/>
                  <a:t>, \Gamma\sim t^-3/8 </a:t>
                </a:r>
              </a:p>
              <a:p>
                <a:r>
                  <a:rPr lang="en-US" dirty="0"/>
                  <a:t>Uniform ISM</a:t>
                </a:r>
              </a:p>
            </p:txBody>
          </p:sp>
        </mc:Choice>
        <mc:Fallback xmlns="">
          <p:sp>
            <p:nvSpPr>
              <p:cNvPr id="6" name="TextBox 5">
                <a:extLst>
                  <a:ext uri="{FF2B5EF4-FFF2-40B4-BE49-F238E27FC236}">
                    <a16:creationId xmlns:a16="http://schemas.microsoft.com/office/drawing/2014/main" id="{C49E9F54-586E-34D8-880B-AA42373D7342}"/>
                  </a:ext>
                </a:extLst>
              </p:cNvPr>
              <p:cNvSpPr txBox="1">
                <a:spLocks noRot="1" noChangeAspect="1" noMove="1" noResize="1" noEditPoints="1" noAdjustHandles="1" noChangeArrowheads="1" noChangeShapeType="1" noTextEdit="1"/>
              </p:cNvSpPr>
              <p:nvPr/>
            </p:nvSpPr>
            <p:spPr>
              <a:xfrm>
                <a:off x="198731" y="3276557"/>
                <a:ext cx="3113673" cy="646331"/>
              </a:xfrm>
              <a:prstGeom prst="rect">
                <a:avLst/>
              </a:prstGeom>
              <a:blipFill>
                <a:blip r:embed="rId4"/>
                <a:stretch>
                  <a:fillRect l="-1626" t="-3774" r="-813" b="-1132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C436D61-CB64-C365-E023-6F5A5D19256C}"/>
              </a:ext>
            </a:extLst>
          </p:cNvPr>
          <p:cNvSpPr txBox="1"/>
          <p:nvPr/>
        </p:nvSpPr>
        <p:spPr>
          <a:xfrm>
            <a:off x="198731" y="1180787"/>
            <a:ext cx="2776914" cy="2031325"/>
          </a:xfrm>
          <a:prstGeom prst="rect">
            <a:avLst/>
          </a:prstGeom>
          <a:noFill/>
        </p:spPr>
        <p:txBody>
          <a:bodyPr wrap="square" rtlCol="0">
            <a:spAutoFit/>
          </a:bodyPr>
          <a:lstStyle/>
          <a:p>
            <a:r>
              <a:rPr lang="en-US" dirty="0"/>
              <a:t>Early times = spherical relativistic</a:t>
            </a:r>
          </a:p>
          <a:p>
            <a:r>
              <a:rPr lang="en-US" dirty="0"/>
              <a:t>blast </a:t>
            </a:r>
          </a:p>
          <a:p>
            <a:r>
              <a:rPr lang="en-US" dirty="0"/>
              <a:t>wave emission</a:t>
            </a:r>
          </a:p>
          <a:p>
            <a:endParaRPr lang="en-US" dirty="0"/>
          </a:p>
          <a:p>
            <a:r>
              <a:rPr lang="en-US" dirty="0"/>
              <a:t>Flux decline </a:t>
            </a:r>
            <a:r>
              <a:rPr lang="en-US" dirty="0" err="1"/>
              <a:t>F~t</a:t>
            </a:r>
            <a:r>
              <a:rPr lang="en-US" dirty="0"/>
              <a:t>^-1 for typical p=2 value</a:t>
            </a:r>
          </a:p>
        </p:txBody>
      </p:sp>
      <p:sp>
        <p:nvSpPr>
          <p:cNvPr id="9" name="TextBox 8">
            <a:extLst>
              <a:ext uri="{FF2B5EF4-FFF2-40B4-BE49-F238E27FC236}">
                <a16:creationId xmlns:a16="http://schemas.microsoft.com/office/drawing/2014/main" id="{89AC7D18-98DD-5BA2-ABF4-D9C6A432E645}"/>
              </a:ext>
            </a:extLst>
          </p:cNvPr>
          <p:cNvSpPr txBox="1"/>
          <p:nvPr/>
        </p:nvSpPr>
        <p:spPr>
          <a:xfrm>
            <a:off x="198731" y="4218354"/>
            <a:ext cx="2776914" cy="923330"/>
          </a:xfrm>
          <a:prstGeom prst="rect">
            <a:avLst/>
          </a:prstGeom>
          <a:noFill/>
        </p:spPr>
        <p:txBody>
          <a:bodyPr wrap="none" rtlCol="0">
            <a:spAutoFit/>
          </a:bodyPr>
          <a:lstStyle/>
          <a:p>
            <a:r>
              <a:rPr lang="en-US" dirty="0"/>
              <a:t>Deficit in flux when the </a:t>
            </a:r>
          </a:p>
          <a:p>
            <a:r>
              <a:rPr lang="en-US" dirty="0"/>
              <a:t>viewing cone grows out of </a:t>
            </a:r>
          </a:p>
          <a:p>
            <a:r>
              <a:rPr lang="en-US" dirty="0"/>
              <a:t>the jet </a:t>
            </a:r>
          </a:p>
        </p:txBody>
      </p:sp>
      <p:sp>
        <p:nvSpPr>
          <p:cNvPr id="10" name="TextBox 9">
            <a:extLst>
              <a:ext uri="{FF2B5EF4-FFF2-40B4-BE49-F238E27FC236}">
                <a16:creationId xmlns:a16="http://schemas.microsoft.com/office/drawing/2014/main" id="{259FE763-9231-56A7-3EE9-EB73C69FBAF5}"/>
              </a:ext>
            </a:extLst>
          </p:cNvPr>
          <p:cNvSpPr txBox="1"/>
          <p:nvPr/>
        </p:nvSpPr>
        <p:spPr>
          <a:xfrm>
            <a:off x="10374385" y="6360480"/>
            <a:ext cx="1505605" cy="369332"/>
          </a:xfrm>
          <a:prstGeom prst="rect">
            <a:avLst/>
          </a:prstGeom>
          <a:noFill/>
        </p:spPr>
        <p:txBody>
          <a:bodyPr wrap="none" rtlCol="0">
            <a:spAutoFit/>
          </a:bodyPr>
          <a:lstStyle/>
          <a:p>
            <a:r>
              <a:rPr lang="en-US" dirty="0"/>
              <a:t>Woolsey 2001</a:t>
            </a:r>
          </a:p>
        </p:txBody>
      </p:sp>
    </p:spTree>
    <p:extLst>
      <p:ext uri="{BB962C8B-B14F-4D97-AF65-F5344CB8AC3E}">
        <p14:creationId xmlns:p14="http://schemas.microsoft.com/office/powerpoint/2010/main" val="165339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429B5-6200-F705-F2F8-1E7D731BC7C5}"/>
              </a:ext>
            </a:extLst>
          </p:cNvPr>
          <p:cNvPicPr>
            <a:picLocks noChangeAspect="1"/>
          </p:cNvPicPr>
          <p:nvPr/>
        </p:nvPicPr>
        <p:blipFill>
          <a:blip r:embed="rId3"/>
          <a:stretch>
            <a:fillRect/>
          </a:stretch>
        </p:blipFill>
        <p:spPr>
          <a:xfrm>
            <a:off x="403746" y="150475"/>
            <a:ext cx="5219699" cy="3301679"/>
          </a:xfrm>
          <a:prstGeom prst="rect">
            <a:avLst/>
          </a:prstGeom>
        </p:spPr>
      </p:pic>
      <p:pic>
        <p:nvPicPr>
          <p:cNvPr id="9" name="Picture 8">
            <a:extLst>
              <a:ext uri="{FF2B5EF4-FFF2-40B4-BE49-F238E27FC236}">
                <a16:creationId xmlns:a16="http://schemas.microsoft.com/office/drawing/2014/main" id="{8D9C3C2A-6D53-38B3-E938-8C775DFE08E8}"/>
              </a:ext>
            </a:extLst>
          </p:cNvPr>
          <p:cNvPicPr>
            <a:picLocks noChangeAspect="1"/>
          </p:cNvPicPr>
          <p:nvPr/>
        </p:nvPicPr>
        <p:blipFill>
          <a:blip r:embed="rId4"/>
          <a:stretch>
            <a:fillRect/>
          </a:stretch>
        </p:blipFill>
        <p:spPr>
          <a:xfrm>
            <a:off x="710880" y="3341759"/>
            <a:ext cx="4908552" cy="3386251"/>
          </a:xfrm>
          <a:prstGeom prst="rect">
            <a:avLst/>
          </a:prstGeom>
        </p:spPr>
      </p:pic>
      <p:pic>
        <p:nvPicPr>
          <p:cNvPr id="11" name="Picture 10">
            <a:extLst>
              <a:ext uri="{FF2B5EF4-FFF2-40B4-BE49-F238E27FC236}">
                <a16:creationId xmlns:a16="http://schemas.microsoft.com/office/drawing/2014/main" id="{D0E48914-8B1F-B329-6280-A95AAF9CA935}"/>
              </a:ext>
            </a:extLst>
          </p:cNvPr>
          <p:cNvPicPr>
            <a:picLocks noChangeAspect="1"/>
          </p:cNvPicPr>
          <p:nvPr/>
        </p:nvPicPr>
        <p:blipFill>
          <a:blip r:embed="rId5"/>
          <a:stretch>
            <a:fillRect/>
          </a:stretch>
        </p:blipFill>
        <p:spPr>
          <a:xfrm>
            <a:off x="6701742" y="150475"/>
            <a:ext cx="4363656" cy="3354327"/>
          </a:xfrm>
          <a:prstGeom prst="rect">
            <a:avLst/>
          </a:prstGeom>
        </p:spPr>
      </p:pic>
      <p:sp>
        <p:nvSpPr>
          <p:cNvPr id="12" name="TextBox 11">
            <a:extLst>
              <a:ext uri="{FF2B5EF4-FFF2-40B4-BE49-F238E27FC236}">
                <a16:creationId xmlns:a16="http://schemas.microsoft.com/office/drawing/2014/main" id="{A78F4002-B045-A299-B010-EF920E9B8624}"/>
              </a:ext>
            </a:extLst>
          </p:cNvPr>
          <p:cNvSpPr txBox="1"/>
          <p:nvPr/>
        </p:nvSpPr>
        <p:spPr>
          <a:xfrm>
            <a:off x="9375494" y="6488668"/>
            <a:ext cx="1860317" cy="369332"/>
          </a:xfrm>
          <a:prstGeom prst="rect">
            <a:avLst/>
          </a:prstGeom>
          <a:noFill/>
        </p:spPr>
        <p:txBody>
          <a:bodyPr wrap="none" rtlCol="0">
            <a:spAutoFit/>
          </a:bodyPr>
          <a:lstStyle/>
          <a:p>
            <a:r>
              <a:rPr lang="en-US" dirty="0" err="1"/>
              <a:t>Kuwata</a:t>
            </a:r>
            <a:r>
              <a:rPr lang="en-US" dirty="0"/>
              <a:t> et al 2023</a:t>
            </a:r>
          </a:p>
        </p:txBody>
      </p:sp>
      <p:pic>
        <p:nvPicPr>
          <p:cNvPr id="14" name="Picture 13">
            <a:extLst>
              <a:ext uri="{FF2B5EF4-FFF2-40B4-BE49-F238E27FC236}">
                <a16:creationId xmlns:a16="http://schemas.microsoft.com/office/drawing/2014/main" id="{D59BB2F5-A14A-BB17-917D-32EDA9B83C14}"/>
              </a:ext>
            </a:extLst>
          </p:cNvPr>
          <p:cNvPicPr>
            <a:picLocks noChangeAspect="1"/>
          </p:cNvPicPr>
          <p:nvPr/>
        </p:nvPicPr>
        <p:blipFill>
          <a:blip r:embed="rId6"/>
          <a:stretch>
            <a:fillRect/>
          </a:stretch>
        </p:blipFill>
        <p:spPr>
          <a:xfrm>
            <a:off x="6572569" y="3547972"/>
            <a:ext cx="4663242" cy="2973826"/>
          </a:xfrm>
          <a:prstGeom prst="rect">
            <a:avLst/>
          </a:prstGeom>
        </p:spPr>
      </p:pic>
    </p:spTree>
    <p:extLst>
      <p:ext uri="{BB962C8B-B14F-4D97-AF65-F5344CB8AC3E}">
        <p14:creationId xmlns:p14="http://schemas.microsoft.com/office/powerpoint/2010/main" val="267053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48370-5055-73AF-F0EA-4A3777F4F395}"/>
              </a:ext>
            </a:extLst>
          </p:cNvPr>
          <p:cNvPicPr>
            <a:picLocks noChangeAspect="1"/>
          </p:cNvPicPr>
          <p:nvPr/>
        </p:nvPicPr>
        <p:blipFill>
          <a:blip r:embed="rId3"/>
          <a:stretch>
            <a:fillRect/>
          </a:stretch>
        </p:blipFill>
        <p:spPr>
          <a:xfrm>
            <a:off x="3715474" y="0"/>
            <a:ext cx="3808071" cy="2107453"/>
          </a:xfrm>
          <a:prstGeom prst="rect">
            <a:avLst/>
          </a:prstGeom>
        </p:spPr>
      </p:pic>
      <p:pic>
        <p:nvPicPr>
          <p:cNvPr id="9" name="Picture 8">
            <a:extLst>
              <a:ext uri="{FF2B5EF4-FFF2-40B4-BE49-F238E27FC236}">
                <a16:creationId xmlns:a16="http://schemas.microsoft.com/office/drawing/2014/main" id="{AF366362-911A-4F12-E7ED-43554136BB0E}"/>
              </a:ext>
            </a:extLst>
          </p:cNvPr>
          <p:cNvPicPr>
            <a:picLocks noChangeAspect="1"/>
          </p:cNvPicPr>
          <p:nvPr/>
        </p:nvPicPr>
        <p:blipFill>
          <a:blip r:embed="rId4"/>
          <a:stretch>
            <a:fillRect/>
          </a:stretch>
        </p:blipFill>
        <p:spPr>
          <a:xfrm>
            <a:off x="1064871" y="2330662"/>
            <a:ext cx="9699586" cy="4309056"/>
          </a:xfrm>
          <a:prstGeom prst="rect">
            <a:avLst/>
          </a:prstGeom>
        </p:spPr>
      </p:pic>
      <p:sp>
        <p:nvSpPr>
          <p:cNvPr id="12" name="TextBox 11">
            <a:extLst>
              <a:ext uri="{FF2B5EF4-FFF2-40B4-BE49-F238E27FC236}">
                <a16:creationId xmlns:a16="http://schemas.microsoft.com/office/drawing/2014/main" id="{26BCB734-60ED-939C-7D19-97735AABE325}"/>
              </a:ext>
            </a:extLst>
          </p:cNvPr>
          <p:cNvSpPr txBox="1"/>
          <p:nvPr/>
        </p:nvSpPr>
        <p:spPr>
          <a:xfrm>
            <a:off x="9757458" y="6488668"/>
            <a:ext cx="856325" cy="369332"/>
          </a:xfrm>
          <a:prstGeom prst="rect">
            <a:avLst/>
          </a:prstGeom>
          <a:noFill/>
        </p:spPr>
        <p:txBody>
          <a:bodyPr wrap="none" rtlCol="0">
            <a:spAutoFit/>
          </a:bodyPr>
          <a:lstStyle/>
          <a:p>
            <a:r>
              <a:rPr lang="en-US" dirty="0"/>
              <a:t>Li 2024</a:t>
            </a:r>
          </a:p>
        </p:txBody>
      </p:sp>
    </p:spTree>
    <p:extLst>
      <p:ext uri="{BB962C8B-B14F-4D97-AF65-F5344CB8AC3E}">
        <p14:creationId xmlns:p14="http://schemas.microsoft.com/office/powerpoint/2010/main" val="191719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F3A6B35B-34D9-8C41-0906-F5E2DB5E94BF}"/>
              </a:ext>
            </a:extLst>
          </p:cNvPr>
          <p:cNvPicPr>
            <a:picLocks noChangeAspect="1"/>
          </p:cNvPicPr>
          <p:nvPr/>
        </p:nvPicPr>
        <p:blipFill>
          <a:blip r:embed="rId3"/>
          <a:stretch>
            <a:fillRect/>
          </a:stretch>
        </p:blipFill>
        <p:spPr>
          <a:xfrm>
            <a:off x="894231" y="1916832"/>
            <a:ext cx="10386345" cy="4020521"/>
          </a:xfrm>
          <a:prstGeom prst="rect">
            <a:avLst/>
          </a:prstGeom>
        </p:spPr>
      </p:pic>
      <p:sp>
        <p:nvSpPr>
          <p:cNvPr id="9" name="TextBox 8">
            <a:extLst>
              <a:ext uri="{FF2B5EF4-FFF2-40B4-BE49-F238E27FC236}">
                <a16:creationId xmlns:a16="http://schemas.microsoft.com/office/drawing/2014/main" id="{52835987-6D81-237B-9B96-C7C663B6F6EF}"/>
              </a:ext>
            </a:extLst>
          </p:cNvPr>
          <p:cNvSpPr txBox="1"/>
          <p:nvPr/>
        </p:nvSpPr>
        <p:spPr>
          <a:xfrm>
            <a:off x="9127409" y="2195572"/>
            <a:ext cx="1289071" cy="369332"/>
          </a:xfrm>
          <a:prstGeom prst="rect">
            <a:avLst/>
          </a:prstGeom>
          <a:noFill/>
        </p:spPr>
        <p:txBody>
          <a:bodyPr wrap="none" rtlCol="0">
            <a:spAutoFit/>
          </a:bodyPr>
          <a:lstStyle/>
          <a:p>
            <a:r>
              <a:rPr lang="en-GB" dirty="0"/>
              <a:t>COMOVING</a:t>
            </a:r>
          </a:p>
        </p:txBody>
      </p:sp>
      <p:sp>
        <p:nvSpPr>
          <p:cNvPr id="10" name="TextBox 9">
            <a:extLst>
              <a:ext uri="{FF2B5EF4-FFF2-40B4-BE49-F238E27FC236}">
                <a16:creationId xmlns:a16="http://schemas.microsoft.com/office/drawing/2014/main" id="{493B033D-8536-16ED-723E-078193051784}"/>
              </a:ext>
            </a:extLst>
          </p:cNvPr>
          <p:cNvSpPr txBox="1"/>
          <p:nvPr/>
        </p:nvSpPr>
        <p:spPr>
          <a:xfrm>
            <a:off x="10272464" y="2862228"/>
            <a:ext cx="1639644" cy="369332"/>
          </a:xfrm>
          <a:prstGeom prst="rect">
            <a:avLst/>
          </a:prstGeom>
          <a:noFill/>
        </p:spPr>
        <p:txBody>
          <a:bodyPr wrap="square" rtlCol="0">
            <a:spAutoFit/>
          </a:bodyPr>
          <a:lstStyle/>
          <a:p>
            <a:r>
              <a:rPr lang="en-GB" dirty="0">
                <a:solidFill>
                  <a:srgbClr val="FF0000"/>
                </a:solidFill>
              </a:rPr>
              <a:t>LAB</a:t>
            </a:r>
          </a:p>
        </p:txBody>
      </p:sp>
      <p:sp>
        <p:nvSpPr>
          <p:cNvPr id="2" name="Title 1">
            <a:extLst>
              <a:ext uri="{FF2B5EF4-FFF2-40B4-BE49-F238E27FC236}">
                <a16:creationId xmlns:a16="http://schemas.microsoft.com/office/drawing/2014/main" id="{D9D2B84F-1F51-AE3C-7CD1-8A301F8C16F1}"/>
              </a:ext>
            </a:extLst>
          </p:cNvPr>
          <p:cNvSpPr>
            <a:spLocks noGrp="1"/>
          </p:cNvSpPr>
          <p:nvPr>
            <p:ph type="title"/>
          </p:nvPr>
        </p:nvSpPr>
        <p:spPr/>
        <p:txBody>
          <a:bodyPr>
            <a:normAutofit fontScale="90000"/>
          </a:bodyPr>
          <a:lstStyle/>
          <a:p>
            <a:r>
              <a:rPr lang="en-US" dirty="0"/>
              <a:t>Linearly </a:t>
            </a:r>
            <a:r>
              <a:rPr lang="en-US" dirty="0" err="1"/>
              <a:t>polarised</a:t>
            </a:r>
            <a:r>
              <a:rPr lang="en-US" dirty="0"/>
              <a:t> emission from a fluid element of a relativistic blast wave</a:t>
            </a:r>
            <a:endParaRPr lang="en-GB" dirty="0"/>
          </a:p>
        </p:txBody>
      </p:sp>
      <p:sp>
        <p:nvSpPr>
          <p:cNvPr id="5" name="Rectangle 4">
            <a:extLst>
              <a:ext uri="{FF2B5EF4-FFF2-40B4-BE49-F238E27FC236}">
                <a16:creationId xmlns:a16="http://schemas.microsoft.com/office/drawing/2014/main" id="{10D66E5B-028E-83F1-F97C-E2ADBC4F25A9}"/>
              </a:ext>
            </a:extLst>
          </p:cNvPr>
          <p:cNvSpPr/>
          <p:nvPr/>
        </p:nvSpPr>
        <p:spPr>
          <a:xfrm>
            <a:off x="6268852" y="1586832"/>
            <a:ext cx="5112568" cy="468052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899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A053B1-CD4F-34FC-C1FD-1629B7D5EE75}"/>
              </a:ext>
            </a:extLst>
          </p:cNvPr>
          <p:cNvSpPr/>
          <p:nvPr/>
        </p:nvSpPr>
        <p:spPr>
          <a:xfrm>
            <a:off x="7957184" y="2165321"/>
            <a:ext cx="3847668" cy="37978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7" name="Picture 6">
            <a:extLst>
              <a:ext uri="{FF2B5EF4-FFF2-40B4-BE49-F238E27FC236}">
                <a16:creationId xmlns:a16="http://schemas.microsoft.com/office/drawing/2014/main" id="{328C34DE-4D9C-F7B2-20CB-DB32EBCB80BE}"/>
              </a:ext>
            </a:extLst>
          </p:cNvPr>
          <p:cNvPicPr>
            <a:picLocks noChangeAspect="1"/>
          </p:cNvPicPr>
          <p:nvPr/>
        </p:nvPicPr>
        <p:blipFill>
          <a:blip r:embed="rId3"/>
          <a:stretch>
            <a:fillRect/>
          </a:stretch>
        </p:blipFill>
        <p:spPr>
          <a:xfrm>
            <a:off x="8176453" y="1314394"/>
            <a:ext cx="3784600" cy="4521200"/>
          </a:xfrm>
          <a:prstGeom prst="rect">
            <a:avLst/>
          </a:prstGeom>
        </p:spPr>
      </p:pic>
      <p:sp>
        <p:nvSpPr>
          <p:cNvPr id="9" name="Rectangle 8">
            <a:extLst>
              <a:ext uri="{FF2B5EF4-FFF2-40B4-BE49-F238E27FC236}">
                <a16:creationId xmlns:a16="http://schemas.microsoft.com/office/drawing/2014/main" id="{861D200D-2BD8-2541-7AFF-7A167AA53170}"/>
              </a:ext>
            </a:extLst>
          </p:cNvPr>
          <p:cNvSpPr/>
          <p:nvPr/>
        </p:nvSpPr>
        <p:spPr>
          <a:xfrm>
            <a:off x="335360" y="2258285"/>
            <a:ext cx="6563188" cy="38671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77FA4B67-094B-1A50-4269-CC0D5073A7D9}"/>
              </a:ext>
            </a:extLst>
          </p:cNvPr>
          <p:cNvSpPr txBox="1"/>
          <p:nvPr/>
        </p:nvSpPr>
        <p:spPr>
          <a:xfrm>
            <a:off x="9745588" y="4572952"/>
            <a:ext cx="646331" cy="369332"/>
          </a:xfrm>
          <a:prstGeom prst="rect">
            <a:avLst/>
          </a:prstGeom>
          <a:noFill/>
        </p:spPr>
        <p:txBody>
          <a:bodyPr wrap="none" rtlCol="0">
            <a:spAutoFit/>
          </a:bodyPr>
          <a:lstStyle/>
          <a:p>
            <a:r>
              <a:rPr lang="en-GB" dirty="0">
                <a:solidFill>
                  <a:schemeClr val="bg1"/>
                </a:solidFill>
              </a:rPr>
              <a:t>LOS</a:t>
            </a:r>
          </a:p>
        </p:txBody>
      </p:sp>
      <p:sp>
        <p:nvSpPr>
          <p:cNvPr id="11" name="Oval 10">
            <a:extLst>
              <a:ext uri="{FF2B5EF4-FFF2-40B4-BE49-F238E27FC236}">
                <a16:creationId xmlns:a16="http://schemas.microsoft.com/office/drawing/2014/main" id="{B7B9302F-C82D-A3B4-4456-BEB8D61DED86}"/>
              </a:ext>
            </a:extLst>
          </p:cNvPr>
          <p:cNvSpPr/>
          <p:nvPr/>
        </p:nvSpPr>
        <p:spPr>
          <a:xfrm flipH="1">
            <a:off x="9918308" y="3796059"/>
            <a:ext cx="98854" cy="90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5530FE0-FA96-F426-95C6-70995E768840}"/>
              </a:ext>
            </a:extLst>
          </p:cNvPr>
          <p:cNvSpPr txBox="1"/>
          <p:nvPr/>
        </p:nvSpPr>
        <p:spPr>
          <a:xfrm>
            <a:off x="9917594" y="3190869"/>
            <a:ext cx="1288088" cy="646331"/>
          </a:xfrm>
          <a:prstGeom prst="rect">
            <a:avLst/>
          </a:prstGeom>
          <a:noFill/>
        </p:spPr>
        <p:txBody>
          <a:bodyPr wrap="square" rtlCol="0">
            <a:spAutoFit/>
          </a:bodyPr>
          <a:lstStyle/>
          <a:p>
            <a:r>
              <a:rPr lang="en-GB" dirty="0">
                <a:solidFill>
                  <a:srgbClr val="002060"/>
                </a:solidFill>
              </a:rPr>
              <a:t>Central jet axis</a:t>
            </a:r>
          </a:p>
        </p:txBody>
      </p:sp>
      <p:pic>
        <p:nvPicPr>
          <p:cNvPr id="13" name="Picture 12">
            <a:extLst>
              <a:ext uri="{FF2B5EF4-FFF2-40B4-BE49-F238E27FC236}">
                <a16:creationId xmlns:a16="http://schemas.microsoft.com/office/drawing/2014/main" id="{DF076C40-895F-CE37-E8D1-5A8483D16384}"/>
              </a:ext>
            </a:extLst>
          </p:cNvPr>
          <p:cNvPicPr>
            <a:picLocks noChangeAspect="1"/>
          </p:cNvPicPr>
          <p:nvPr/>
        </p:nvPicPr>
        <p:blipFill>
          <a:blip r:embed="rId4"/>
          <a:stretch>
            <a:fillRect/>
          </a:stretch>
        </p:blipFill>
        <p:spPr>
          <a:xfrm>
            <a:off x="335360" y="2708920"/>
            <a:ext cx="6563188" cy="2501215"/>
          </a:xfrm>
          <a:prstGeom prst="rect">
            <a:avLst/>
          </a:prstGeom>
        </p:spPr>
      </p:pic>
      <p:sp>
        <p:nvSpPr>
          <p:cNvPr id="14" name="TextBox 13">
            <a:extLst>
              <a:ext uri="{FF2B5EF4-FFF2-40B4-BE49-F238E27FC236}">
                <a16:creationId xmlns:a16="http://schemas.microsoft.com/office/drawing/2014/main" id="{D753E038-9CDD-B995-047F-22E613A0AA2D}"/>
              </a:ext>
            </a:extLst>
          </p:cNvPr>
          <p:cNvSpPr txBox="1"/>
          <p:nvPr/>
        </p:nvSpPr>
        <p:spPr>
          <a:xfrm>
            <a:off x="2353342" y="1298968"/>
            <a:ext cx="1638462" cy="523220"/>
          </a:xfrm>
          <a:prstGeom prst="rect">
            <a:avLst/>
          </a:prstGeom>
          <a:noFill/>
        </p:spPr>
        <p:txBody>
          <a:bodyPr wrap="none" rtlCol="0">
            <a:spAutoFit/>
          </a:bodyPr>
          <a:lstStyle/>
          <a:p>
            <a:r>
              <a:rPr lang="en-GB" sz="2800" dirty="0">
                <a:solidFill>
                  <a:schemeClr val="bg1"/>
                </a:solidFill>
              </a:rPr>
              <a:t>Side view </a:t>
            </a:r>
          </a:p>
        </p:txBody>
      </p:sp>
      <p:sp>
        <p:nvSpPr>
          <p:cNvPr id="15" name="TextBox 14">
            <a:extLst>
              <a:ext uri="{FF2B5EF4-FFF2-40B4-BE49-F238E27FC236}">
                <a16:creationId xmlns:a16="http://schemas.microsoft.com/office/drawing/2014/main" id="{BBDBF79F-A3AD-0265-6B1E-86A4D4DBD025}"/>
              </a:ext>
            </a:extLst>
          </p:cNvPr>
          <p:cNvSpPr txBox="1"/>
          <p:nvPr/>
        </p:nvSpPr>
        <p:spPr>
          <a:xfrm>
            <a:off x="8338043" y="1298968"/>
            <a:ext cx="2984150" cy="523220"/>
          </a:xfrm>
          <a:prstGeom prst="rect">
            <a:avLst/>
          </a:prstGeom>
          <a:noFill/>
        </p:spPr>
        <p:txBody>
          <a:bodyPr wrap="none" rtlCol="0">
            <a:spAutoFit/>
          </a:bodyPr>
          <a:lstStyle/>
          <a:p>
            <a:r>
              <a:rPr lang="en-GB" sz="2800" dirty="0">
                <a:solidFill>
                  <a:schemeClr val="bg1"/>
                </a:solidFill>
              </a:rPr>
              <a:t>Head on projection</a:t>
            </a:r>
          </a:p>
        </p:txBody>
      </p:sp>
      <p:cxnSp>
        <p:nvCxnSpPr>
          <p:cNvPr id="16" name="Straight Arrow Connector 15">
            <a:extLst>
              <a:ext uri="{FF2B5EF4-FFF2-40B4-BE49-F238E27FC236}">
                <a16:creationId xmlns:a16="http://schemas.microsoft.com/office/drawing/2014/main" id="{2CDFBA27-7E89-F155-CAF5-AF30C7AF2243}"/>
              </a:ext>
            </a:extLst>
          </p:cNvPr>
          <p:cNvCxnSpPr/>
          <p:nvPr/>
        </p:nvCxnSpPr>
        <p:spPr>
          <a:xfrm flipH="1">
            <a:off x="4260339" y="3326609"/>
            <a:ext cx="173736" cy="301752"/>
          </a:xfrm>
          <a:prstGeom prst="straightConnector1">
            <a:avLst/>
          </a:prstGeom>
          <a:ln>
            <a:solidFill>
              <a:srgbClr val="FF0000"/>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a:extLst>
              <a:ext uri="{FF2B5EF4-FFF2-40B4-BE49-F238E27FC236}">
                <a16:creationId xmlns:a16="http://schemas.microsoft.com/office/drawing/2014/main" id="{B9DB4939-46E4-577D-9960-0C4C6B283D5D}"/>
              </a:ext>
            </a:extLst>
          </p:cNvPr>
          <p:cNvCxnSpPr>
            <a:cxnSpLocks/>
          </p:cNvCxnSpPr>
          <p:nvPr/>
        </p:nvCxnSpPr>
        <p:spPr>
          <a:xfrm>
            <a:off x="4434075" y="4396457"/>
            <a:ext cx="64008" cy="289733"/>
          </a:xfrm>
          <a:prstGeom prst="straightConnector1">
            <a:avLst/>
          </a:prstGeom>
          <a:ln>
            <a:solidFill>
              <a:srgbClr val="FF0000"/>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2" name="TextBox 1">
            <a:extLst>
              <a:ext uri="{FF2B5EF4-FFF2-40B4-BE49-F238E27FC236}">
                <a16:creationId xmlns:a16="http://schemas.microsoft.com/office/drawing/2014/main" id="{DB453086-02D7-03CF-DE0E-72BE5F7A8EC4}"/>
              </a:ext>
            </a:extLst>
          </p:cNvPr>
          <p:cNvSpPr txBox="1"/>
          <p:nvPr/>
        </p:nvSpPr>
        <p:spPr>
          <a:xfrm>
            <a:off x="9745588" y="4897747"/>
            <a:ext cx="1288088" cy="369332"/>
          </a:xfrm>
          <a:prstGeom prst="rect">
            <a:avLst/>
          </a:prstGeom>
          <a:noFill/>
        </p:spPr>
        <p:txBody>
          <a:bodyPr wrap="square" rtlCol="0">
            <a:spAutoFit/>
          </a:bodyPr>
          <a:lstStyle/>
          <a:p>
            <a:r>
              <a:rPr lang="en-GB" dirty="0">
                <a:solidFill>
                  <a:srgbClr val="002060"/>
                </a:solidFill>
              </a:rPr>
              <a:t>LOS</a:t>
            </a:r>
          </a:p>
        </p:txBody>
      </p:sp>
    </p:spTree>
    <p:extLst>
      <p:ext uri="{BB962C8B-B14F-4D97-AF65-F5344CB8AC3E}">
        <p14:creationId xmlns:p14="http://schemas.microsoft.com/office/powerpoint/2010/main" val="52633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900A-E72C-8589-A900-402746AD4405}"/>
              </a:ext>
            </a:extLst>
          </p:cNvPr>
          <p:cNvSpPr>
            <a:spLocks noGrp="1"/>
          </p:cNvSpPr>
          <p:nvPr>
            <p:ph type="title"/>
          </p:nvPr>
        </p:nvSpPr>
        <p:spPr>
          <a:xfrm>
            <a:off x="838200" y="149101"/>
            <a:ext cx="10515600" cy="1047651"/>
          </a:xfrm>
        </p:spPr>
        <p:txBody>
          <a:bodyPr/>
          <a:lstStyle/>
          <a:p>
            <a:r>
              <a:rPr lang="en-US" dirty="0" err="1"/>
              <a:t>Polarisation</a:t>
            </a:r>
            <a:r>
              <a:rPr lang="en-US" dirty="0"/>
              <a:t> signals from axisymmetric jets</a:t>
            </a:r>
            <a:endParaRPr lang="en-GB" dirty="0"/>
          </a:p>
        </p:txBody>
      </p:sp>
      <p:sp>
        <p:nvSpPr>
          <p:cNvPr id="3" name="Content Placeholder 2">
            <a:extLst>
              <a:ext uri="{FF2B5EF4-FFF2-40B4-BE49-F238E27FC236}">
                <a16:creationId xmlns:a16="http://schemas.microsoft.com/office/drawing/2014/main" id="{4E77C786-2FCE-895B-76A4-FA7A5C51A90A}"/>
              </a:ext>
            </a:extLst>
          </p:cNvPr>
          <p:cNvSpPr>
            <a:spLocks noGrp="1"/>
          </p:cNvSpPr>
          <p:nvPr>
            <p:ph idx="1"/>
          </p:nvPr>
        </p:nvSpPr>
        <p:spPr>
          <a:xfrm>
            <a:off x="335360" y="4005064"/>
            <a:ext cx="5257800" cy="2525187"/>
          </a:xfrm>
        </p:spPr>
        <p:txBody>
          <a:bodyPr/>
          <a:lstStyle/>
          <a:p>
            <a:pPr marL="0" indent="0">
              <a:buNone/>
            </a:pPr>
            <a:r>
              <a:rPr lang="en-GB" dirty="0"/>
              <a:t>Structured jets: Single peak and unchanging position angle (Rossi, et al. 2004 )</a:t>
            </a:r>
          </a:p>
        </p:txBody>
      </p:sp>
      <p:sp>
        <p:nvSpPr>
          <p:cNvPr id="7" name="TextBox 6">
            <a:extLst>
              <a:ext uri="{FF2B5EF4-FFF2-40B4-BE49-F238E27FC236}">
                <a16:creationId xmlns:a16="http://schemas.microsoft.com/office/drawing/2014/main" id="{8D3E63D1-DE6D-DC76-AB61-681A646C3393}"/>
              </a:ext>
            </a:extLst>
          </p:cNvPr>
          <p:cNvSpPr txBox="1"/>
          <p:nvPr/>
        </p:nvSpPr>
        <p:spPr>
          <a:xfrm>
            <a:off x="375325" y="1361673"/>
            <a:ext cx="5257800" cy="1815882"/>
          </a:xfrm>
          <a:prstGeom prst="rect">
            <a:avLst/>
          </a:prstGeom>
          <a:noFill/>
        </p:spPr>
        <p:txBody>
          <a:bodyPr wrap="square" rtlCol="0">
            <a:spAutoFit/>
          </a:bodyPr>
          <a:lstStyle/>
          <a:p>
            <a:r>
              <a:rPr lang="en-GB" sz="2800" dirty="0">
                <a:solidFill>
                  <a:schemeClr val="bg1"/>
                </a:solidFill>
                <a:latin typeface="Franklin Gothic Book" panose="020B0503020102020204" pitchFamily="34" charset="0"/>
              </a:rPr>
              <a:t>Non-spreading top-hat jets with microscopic scale tangled fields (</a:t>
            </a:r>
            <a:r>
              <a:rPr lang="en-GB" sz="2800" dirty="0" err="1">
                <a:solidFill>
                  <a:schemeClr val="bg1"/>
                </a:solidFill>
                <a:latin typeface="Franklin Gothic Book" panose="020B0503020102020204" pitchFamily="34" charset="0"/>
              </a:rPr>
              <a:t>Ghisellini</a:t>
            </a:r>
            <a:r>
              <a:rPr lang="en-GB" sz="2800" dirty="0">
                <a:solidFill>
                  <a:schemeClr val="bg1"/>
                </a:solidFill>
                <a:latin typeface="Franklin Gothic Book" panose="020B0503020102020204" pitchFamily="34" charset="0"/>
              </a:rPr>
              <a:t> &amp; </a:t>
            </a:r>
            <a:r>
              <a:rPr lang="en-GB" sz="2800" dirty="0" err="1">
                <a:solidFill>
                  <a:schemeClr val="bg1"/>
                </a:solidFill>
                <a:latin typeface="Franklin Gothic Book" panose="020B0503020102020204" pitchFamily="34" charset="0"/>
              </a:rPr>
              <a:t>Lazzati</a:t>
            </a:r>
            <a:r>
              <a:rPr lang="en-GB" sz="2800" dirty="0">
                <a:solidFill>
                  <a:schemeClr val="bg1"/>
                </a:solidFill>
                <a:latin typeface="Franklin Gothic Book" panose="020B0503020102020204" pitchFamily="34" charset="0"/>
              </a:rPr>
              <a:t>, 1999. Sari, et al. 1999) </a:t>
            </a:r>
          </a:p>
        </p:txBody>
      </p:sp>
      <p:pic>
        <p:nvPicPr>
          <p:cNvPr id="8" name="Content Placeholder 4">
            <a:extLst>
              <a:ext uri="{FF2B5EF4-FFF2-40B4-BE49-F238E27FC236}">
                <a16:creationId xmlns:a16="http://schemas.microsoft.com/office/drawing/2014/main" id="{12F90D97-319A-4CFD-B860-DE42DB0997AC}"/>
              </a:ext>
            </a:extLst>
          </p:cNvPr>
          <p:cNvPicPr>
            <a:picLocks noGrp="1" noChangeAspect="1"/>
          </p:cNvPicPr>
          <p:nvPr>
            <p:ph idx="10"/>
          </p:nvPr>
        </p:nvPicPr>
        <p:blipFill>
          <a:blip r:embed="rId3"/>
          <a:stretch>
            <a:fillRect/>
          </a:stretch>
        </p:blipFill>
        <p:spPr>
          <a:xfrm>
            <a:off x="5807968" y="1124744"/>
            <a:ext cx="6008707" cy="5112568"/>
          </a:xfrm>
        </p:spPr>
      </p:pic>
      <p:sp>
        <p:nvSpPr>
          <p:cNvPr id="9" name="Rectangle 8">
            <a:extLst>
              <a:ext uri="{FF2B5EF4-FFF2-40B4-BE49-F238E27FC236}">
                <a16:creationId xmlns:a16="http://schemas.microsoft.com/office/drawing/2014/main" id="{64914115-D9D2-5B3C-F262-B1406128BB26}"/>
              </a:ext>
            </a:extLst>
          </p:cNvPr>
          <p:cNvSpPr/>
          <p:nvPr/>
        </p:nvSpPr>
        <p:spPr>
          <a:xfrm>
            <a:off x="9655711" y="1196752"/>
            <a:ext cx="1336833" cy="16294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AA7A209C-F563-CCE0-1A38-7978424A1B8E}"/>
              </a:ext>
            </a:extLst>
          </p:cNvPr>
          <p:cNvSpPr/>
          <p:nvPr/>
        </p:nvSpPr>
        <p:spPr>
          <a:xfrm>
            <a:off x="6810244" y="1177822"/>
            <a:ext cx="1229972" cy="16294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58164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098B0-97C0-23A6-A8CD-E327F7EB3E37}"/>
              </a:ext>
            </a:extLst>
          </p:cNvPr>
          <p:cNvSpPr>
            <a:spLocks noGrp="1"/>
          </p:cNvSpPr>
          <p:nvPr>
            <p:ph type="title"/>
          </p:nvPr>
        </p:nvSpPr>
        <p:spPr/>
        <p:txBody>
          <a:bodyPr/>
          <a:lstStyle/>
          <a:p>
            <a:r>
              <a:rPr lang="en-GB" dirty="0"/>
              <a:t>Jet morphology</a:t>
            </a:r>
          </a:p>
        </p:txBody>
      </p:sp>
      <p:pic>
        <p:nvPicPr>
          <p:cNvPr id="9" name="Content Placeholder 8">
            <a:extLst>
              <a:ext uri="{FF2B5EF4-FFF2-40B4-BE49-F238E27FC236}">
                <a16:creationId xmlns:a16="http://schemas.microsoft.com/office/drawing/2014/main" id="{3FE6755F-0798-B0CA-9E9A-FA4047DC1E3E}"/>
              </a:ext>
            </a:extLst>
          </p:cNvPr>
          <p:cNvPicPr>
            <a:picLocks noGrp="1" noChangeAspect="1"/>
          </p:cNvPicPr>
          <p:nvPr>
            <p:ph idx="1"/>
          </p:nvPr>
        </p:nvPicPr>
        <p:blipFill rotWithShape="1">
          <a:blip r:embed="rId3"/>
          <a:srcRect t="4600"/>
          <a:stretch/>
        </p:blipFill>
        <p:spPr>
          <a:xfrm>
            <a:off x="479376" y="1801726"/>
            <a:ext cx="5184576" cy="4118643"/>
          </a:xfrm>
        </p:spPr>
      </p:pic>
      <p:pic>
        <p:nvPicPr>
          <p:cNvPr id="6" name="Content Placeholder 5">
            <a:extLst>
              <a:ext uri="{FF2B5EF4-FFF2-40B4-BE49-F238E27FC236}">
                <a16:creationId xmlns:a16="http://schemas.microsoft.com/office/drawing/2014/main" id="{E9E33948-DEDC-71AF-DC13-27C301C2D7B7}"/>
              </a:ext>
            </a:extLst>
          </p:cNvPr>
          <p:cNvPicPr>
            <a:picLocks noGrp="1" noChangeAspect="1"/>
          </p:cNvPicPr>
          <p:nvPr>
            <p:ph idx="10"/>
          </p:nvPr>
        </p:nvPicPr>
        <p:blipFill>
          <a:blip r:embed="rId4"/>
          <a:stretch>
            <a:fillRect/>
          </a:stretch>
        </p:blipFill>
        <p:spPr>
          <a:xfrm>
            <a:off x="6312024" y="1801726"/>
            <a:ext cx="5616623" cy="4118643"/>
          </a:xfrm>
        </p:spPr>
      </p:pic>
      <p:sp>
        <p:nvSpPr>
          <p:cNvPr id="16" name="TextBox 15">
            <a:extLst>
              <a:ext uri="{FF2B5EF4-FFF2-40B4-BE49-F238E27FC236}">
                <a16:creationId xmlns:a16="http://schemas.microsoft.com/office/drawing/2014/main" id="{7537001A-6000-484F-1A1E-D8C49E31E3A7}"/>
              </a:ext>
            </a:extLst>
          </p:cNvPr>
          <p:cNvSpPr txBox="1"/>
          <p:nvPr/>
        </p:nvSpPr>
        <p:spPr>
          <a:xfrm>
            <a:off x="458906" y="5961165"/>
            <a:ext cx="2599238" cy="369332"/>
          </a:xfrm>
          <a:prstGeom prst="rect">
            <a:avLst/>
          </a:prstGeom>
          <a:noFill/>
        </p:spPr>
        <p:txBody>
          <a:bodyPr wrap="none" rtlCol="0">
            <a:spAutoFit/>
          </a:bodyPr>
          <a:lstStyle/>
          <a:p>
            <a:r>
              <a:rPr lang="en-GB" dirty="0">
                <a:solidFill>
                  <a:schemeClr val="bg1"/>
                </a:solidFill>
                <a:latin typeface="Franklin Gothic Medium" panose="020B0603020102020204" pitchFamily="34" charset="0"/>
              </a:rPr>
              <a:t>(Fernandez, et al. 2024)</a:t>
            </a:r>
          </a:p>
        </p:txBody>
      </p:sp>
      <p:sp>
        <p:nvSpPr>
          <p:cNvPr id="17" name="TextBox 16">
            <a:extLst>
              <a:ext uri="{FF2B5EF4-FFF2-40B4-BE49-F238E27FC236}">
                <a16:creationId xmlns:a16="http://schemas.microsoft.com/office/drawing/2014/main" id="{E1EDAE91-825E-35F3-60C6-ED8B51A91222}"/>
              </a:ext>
            </a:extLst>
          </p:cNvPr>
          <p:cNvSpPr txBox="1"/>
          <p:nvPr/>
        </p:nvSpPr>
        <p:spPr>
          <a:xfrm>
            <a:off x="6312024" y="5968859"/>
            <a:ext cx="1932324" cy="369332"/>
          </a:xfrm>
          <a:prstGeom prst="rect">
            <a:avLst/>
          </a:prstGeom>
          <a:noFill/>
        </p:spPr>
        <p:txBody>
          <a:bodyPr wrap="none" rtlCol="0">
            <a:spAutoFit/>
          </a:bodyPr>
          <a:lstStyle/>
          <a:p>
            <a:r>
              <a:rPr lang="en-GB" dirty="0">
                <a:solidFill>
                  <a:schemeClr val="bg1"/>
                </a:solidFill>
              </a:rPr>
              <a:t>(Lamb, et al 2022)</a:t>
            </a:r>
          </a:p>
        </p:txBody>
      </p:sp>
      <p:cxnSp>
        <p:nvCxnSpPr>
          <p:cNvPr id="4" name="Straight Arrow Connector 3">
            <a:extLst>
              <a:ext uri="{FF2B5EF4-FFF2-40B4-BE49-F238E27FC236}">
                <a16:creationId xmlns:a16="http://schemas.microsoft.com/office/drawing/2014/main" id="{D6047DD1-B506-3736-A231-4A979C6CEF9F}"/>
              </a:ext>
            </a:extLst>
          </p:cNvPr>
          <p:cNvCxnSpPr>
            <a:cxnSpLocks/>
          </p:cNvCxnSpPr>
          <p:nvPr/>
        </p:nvCxnSpPr>
        <p:spPr>
          <a:xfrm>
            <a:off x="2702336" y="4581128"/>
            <a:ext cx="1665472"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3C476FC3-F0CD-F6D1-C0FD-68FE719BCDBE}"/>
              </a:ext>
            </a:extLst>
          </p:cNvPr>
          <p:cNvSpPr txBox="1"/>
          <p:nvPr/>
        </p:nvSpPr>
        <p:spPr>
          <a:xfrm>
            <a:off x="3026176" y="4558980"/>
            <a:ext cx="1512168" cy="369332"/>
          </a:xfrm>
          <a:prstGeom prst="rect">
            <a:avLst/>
          </a:prstGeom>
          <a:noFill/>
        </p:spPr>
        <p:txBody>
          <a:bodyPr wrap="square" rtlCol="0">
            <a:spAutoFit/>
          </a:bodyPr>
          <a:lstStyle/>
          <a:p>
            <a:r>
              <a:rPr lang="en-GB" dirty="0" err="1"/>
              <a:t>Δɸ</a:t>
            </a:r>
            <a:r>
              <a:rPr lang="en-GB" dirty="0"/>
              <a:t> = 54°</a:t>
            </a:r>
          </a:p>
        </p:txBody>
      </p:sp>
      <p:sp>
        <p:nvSpPr>
          <p:cNvPr id="8" name="TextBox 7">
            <a:extLst>
              <a:ext uri="{FF2B5EF4-FFF2-40B4-BE49-F238E27FC236}">
                <a16:creationId xmlns:a16="http://schemas.microsoft.com/office/drawing/2014/main" id="{CA3DE64F-5B18-34B3-B8D2-308673F40C97}"/>
              </a:ext>
            </a:extLst>
          </p:cNvPr>
          <p:cNvSpPr txBox="1"/>
          <p:nvPr/>
        </p:nvSpPr>
        <p:spPr>
          <a:xfrm>
            <a:off x="3143673" y="1907540"/>
            <a:ext cx="1728191" cy="400110"/>
          </a:xfrm>
          <a:prstGeom prst="rect">
            <a:avLst/>
          </a:prstGeom>
          <a:noFill/>
        </p:spPr>
        <p:txBody>
          <a:bodyPr wrap="square" rtlCol="0">
            <a:spAutoFit/>
          </a:bodyPr>
          <a:lstStyle/>
          <a:p>
            <a:r>
              <a:rPr lang="en-GB" sz="2000" dirty="0"/>
              <a:t>GRB210610B</a:t>
            </a:r>
          </a:p>
        </p:txBody>
      </p:sp>
    </p:spTree>
    <p:extLst>
      <p:ext uri="{BB962C8B-B14F-4D97-AF65-F5344CB8AC3E}">
        <p14:creationId xmlns:p14="http://schemas.microsoft.com/office/powerpoint/2010/main" val="127121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FBB08AF-9D86-0730-E45A-4DB23CEF1192}"/>
              </a:ext>
            </a:extLst>
          </p:cNvPr>
          <p:cNvPicPr>
            <a:picLocks noChangeAspect="1"/>
          </p:cNvPicPr>
          <p:nvPr/>
        </p:nvPicPr>
        <p:blipFill>
          <a:blip r:embed="rId3"/>
          <a:stretch>
            <a:fillRect/>
          </a:stretch>
        </p:blipFill>
        <p:spPr>
          <a:xfrm>
            <a:off x="1251994" y="188640"/>
            <a:ext cx="9688011" cy="6012000"/>
          </a:xfrm>
          <a:prstGeom prst="rect">
            <a:avLst/>
          </a:prstGeom>
        </p:spPr>
      </p:pic>
      <p:sp>
        <p:nvSpPr>
          <p:cNvPr id="8" name="Rectangle 7">
            <a:extLst>
              <a:ext uri="{FF2B5EF4-FFF2-40B4-BE49-F238E27FC236}">
                <a16:creationId xmlns:a16="http://schemas.microsoft.com/office/drawing/2014/main" id="{56437E35-923C-996C-E042-CC70E5AA1A45}"/>
              </a:ext>
            </a:extLst>
          </p:cNvPr>
          <p:cNvSpPr/>
          <p:nvPr/>
        </p:nvSpPr>
        <p:spPr>
          <a:xfrm>
            <a:off x="4141357" y="4345661"/>
            <a:ext cx="762000" cy="589280"/>
          </a:xfrm>
          <a:prstGeom prst="rect">
            <a:avLst/>
          </a:prstGeom>
          <a:solidFill>
            <a:srgbClr val="E4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0A5483-DA00-A1AA-E473-FF6B7C700C9C}"/>
              </a:ext>
            </a:extLst>
          </p:cNvPr>
          <p:cNvSpPr/>
          <p:nvPr/>
        </p:nvSpPr>
        <p:spPr>
          <a:xfrm>
            <a:off x="7897607" y="3786861"/>
            <a:ext cx="528320" cy="426720"/>
          </a:xfrm>
          <a:prstGeom prst="rect">
            <a:avLst/>
          </a:prstGeom>
          <a:solidFill>
            <a:srgbClr val="E4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31BF0C-61CA-D07F-6976-C7FF038619CA}"/>
              </a:ext>
            </a:extLst>
          </p:cNvPr>
          <p:cNvSpPr/>
          <p:nvPr/>
        </p:nvSpPr>
        <p:spPr>
          <a:xfrm>
            <a:off x="7792720" y="4213581"/>
            <a:ext cx="528320" cy="426720"/>
          </a:xfrm>
          <a:prstGeom prst="rect">
            <a:avLst/>
          </a:prstGeom>
          <a:solidFill>
            <a:srgbClr val="E4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80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16C8BED-A57D-2D36-C7FE-2E064888729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4749"/>
          <a:stretch/>
        </p:blipFill>
        <p:spPr>
          <a:xfrm>
            <a:off x="6134258" y="563844"/>
            <a:ext cx="5578366" cy="5313428"/>
          </a:xfrm>
          <a:prstGeom prst="rect">
            <a:avLst/>
          </a:prstGeom>
        </p:spPr>
      </p:pic>
      <p:sp>
        <p:nvSpPr>
          <p:cNvPr id="7" name="Multiply 6">
            <a:extLst>
              <a:ext uri="{FF2B5EF4-FFF2-40B4-BE49-F238E27FC236}">
                <a16:creationId xmlns:a16="http://schemas.microsoft.com/office/drawing/2014/main" id="{2D2BB2C2-1EA7-9D4B-BB4B-EDA123927923}"/>
              </a:ext>
            </a:extLst>
          </p:cNvPr>
          <p:cNvSpPr/>
          <p:nvPr/>
        </p:nvSpPr>
        <p:spPr>
          <a:xfrm>
            <a:off x="8487778" y="2205520"/>
            <a:ext cx="254642" cy="25464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ultiply 7">
            <a:extLst>
              <a:ext uri="{FF2B5EF4-FFF2-40B4-BE49-F238E27FC236}">
                <a16:creationId xmlns:a16="http://schemas.microsoft.com/office/drawing/2014/main" id="{4A432C3C-6C2C-7A1D-A9AF-42ECDC28C255}"/>
              </a:ext>
            </a:extLst>
          </p:cNvPr>
          <p:cNvSpPr/>
          <p:nvPr/>
        </p:nvSpPr>
        <p:spPr>
          <a:xfrm>
            <a:off x="10769920" y="563844"/>
            <a:ext cx="254642" cy="25464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8B3B00E-17AA-C5FA-D03F-4E033947126E}"/>
              </a:ext>
            </a:extLst>
          </p:cNvPr>
          <p:cNvSpPr/>
          <p:nvPr/>
        </p:nvSpPr>
        <p:spPr>
          <a:xfrm>
            <a:off x="9471628" y="2714809"/>
            <a:ext cx="138896" cy="138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ltiply 9">
            <a:extLst>
              <a:ext uri="{FF2B5EF4-FFF2-40B4-BE49-F238E27FC236}">
                <a16:creationId xmlns:a16="http://schemas.microsoft.com/office/drawing/2014/main" id="{1DBD222E-7A4C-59A8-69C1-7E0E72377788}"/>
              </a:ext>
            </a:extLst>
          </p:cNvPr>
          <p:cNvSpPr/>
          <p:nvPr/>
        </p:nvSpPr>
        <p:spPr>
          <a:xfrm>
            <a:off x="8142467" y="3088089"/>
            <a:ext cx="254642" cy="25464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y 10">
            <a:extLst>
              <a:ext uri="{FF2B5EF4-FFF2-40B4-BE49-F238E27FC236}">
                <a16:creationId xmlns:a16="http://schemas.microsoft.com/office/drawing/2014/main" id="{51F58C95-FC5B-D9A0-5FD5-E00936D0034B}"/>
              </a:ext>
            </a:extLst>
          </p:cNvPr>
          <p:cNvSpPr/>
          <p:nvPr/>
        </p:nvSpPr>
        <p:spPr>
          <a:xfrm>
            <a:off x="10710055" y="4696384"/>
            <a:ext cx="254642" cy="25464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12ADCAE3-CF96-5CE6-5CD1-84DEDFA1E221}"/>
              </a:ext>
            </a:extLst>
          </p:cNvPr>
          <p:cNvCxnSpPr>
            <a:cxnSpLocks/>
          </p:cNvCxnSpPr>
          <p:nvPr/>
        </p:nvCxnSpPr>
        <p:spPr>
          <a:xfrm flipH="1" flipV="1">
            <a:off x="8269788" y="3342731"/>
            <a:ext cx="1" cy="211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30A8CE0-2F3D-D02B-61FA-D92189D29D62}"/>
                  </a:ext>
                </a:extLst>
              </p:cNvPr>
              <p:cNvSpPr txBox="1"/>
              <p:nvPr/>
            </p:nvSpPr>
            <p:spPr>
              <a:xfrm>
                <a:off x="7114322" y="4007720"/>
                <a:ext cx="128278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IE" b="0" i="1" smtClean="0">
                              <a:solidFill>
                                <a:srgbClr val="FF0000"/>
                              </a:solidFill>
                              <a:latin typeface="Cambria Math" panose="02040503050406030204" pitchFamily="18" charset="0"/>
                            </a:rPr>
                          </m:ctrlPr>
                        </m:sSupPr>
                        <m:e>
                          <m:r>
                            <m:rPr>
                              <m:sty m:val="p"/>
                            </m:rPr>
                            <a:rPr lang="en-IE" b="0" i="0" smtClean="0">
                              <a:solidFill>
                                <a:srgbClr val="FF0000"/>
                              </a:solidFill>
                              <a:latin typeface="Cambria Math" panose="02040503050406030204" pitchFamily="18" charset="0"/>
                            </a:rPr>
                            <m:t>Δ</m:t>
                          </m:r>
                          <m:r>
                            <a:rPr lang="en-IE" b="0" i="1" smtClean="0">
                              <a:solidFill>
                                <a:srgbClr val="FF0000"/>
                              </a:solidFill>
                              <a:latin typeface="Cambria Math" panose="02040503050406030204" pitchFamily="18" charset="0"/>
                            </a:rPr>
                            <m:t>𝜙</m:t>
                          </m:r>
                          <m:r>
                            <a:rPr lang="en-IE" b="0" i="1" smtClean="0">
                              <a:solidFill>
                                <a:srgbClr val="FF0000"/>
                              </a:solidFill>
                              <a:latin typeface="Cambria Math" panose="02040503050406030204" pitchFamily="18" charset="0"/>
                            </a:rPr>
                            <m:t>= 72</m:t>
                          </m:r>
                        </m:e>
                        <m:sup>
                          <m:r>
                            <a:rPr lang="en-IE" b="0" i="1" smtClean="0">
                              <a:solidFill>
                                <a:srgbClr val="FF0000"/>
                              </a:solidFill>
                              <a:latin typeface="Cambria Math" panose="02040503050406030204" pitchFamily="18" charset="0"/>
                            </a:rPr>
                            <m:t>∘</m:t>
                          </m:r>
                        </m:sup>
                      </m:sSup>
                      <m:r>
                        <a:rPr lang="en-IE" b="0" i="1" smtClean="0">
                          <a:solidFill>
                            <a:srgbClr val="FF0000"/>
                          </a:solidFill>
                          <a:latin typeface="Cambria Math" panose="02040503050406030204" pitchFamily="18" charset="0"/>
                        </a:rPr>
                        <m:t> </m:t>
                      </m:r>
                    </m:oMath>
                  </m:oMathPara>
                </a14:m>
                <a:endParaRPr lang="en-GB" dirty="0">
                  <a:solidFill>
                    <a:srgbClr val="FF0000"/>
                  </a:solidFill>
                </a:endParaRPr>
              </a:p>
            </p:txBody>
          </p:sp>
        </mc:Choice>
        <mc:Fallback xmlns="">
          <p:sp>
            <p:nvSpPr>
              <p:cNvPr id="13" name="TextBox 12">
                <a:extLst>
                  <a:ext uri="{FF2B5EF4-FFF2-40B4-BE49-F238E27FC236}">
                    <a16:creationId xmlns:a16="http://schemas.microsoft.com/office/drawing/2014/main" id="{330A8CE0-2F3D-D02B-61FA-D92189D29D62}"/>
                  </a:ext>
                </a:extLst>
              </p:cNvPr>
              <p:cNvSpPr txBox="1">
                <a:spLocks noRot="1" noChangeAspect="1" noMove="1" noResize="1" noEditPoints="1" noAdjustHandles="1" noChangeArrowheads="1" noChangeShapeType="1" noTextEdit="1"/>
              </p:cNvSpPr>
              <p:nvPr/>
            </p:nvSpPr>
            <p:spPr>
              <a:xfrm>
                <a:off x="7114322" y="4007720"/>
                <a:ext cx="1282787" cy="369332"/>
              </a:xfrm>
              <a:prstGeom prst="rect">
                <a:avLst/>
              </a:prstGeom>
              <a:blipFill>
                <a:blip r:embed="rId5"/>
                <a:stretch>
                  <a:fillRect b="-16667"/>
                </a:stretch>
              </a:blipFill>
            </p:spPr>
            <p:txBody>
              <a:bodyPr/>
              <a:lstStyle/>
              <a:p>
                <a:r>
                  <a:rPr lang="en-GB">
                    <a:noFill/>
                  </a:rPr>
                  <a:t> </a:t>
                </a:r>
              </a:p>
            </p:txBody>
          </p:sp>
        </mc:Fallback>
      </mc:AlternateContent>
      <p:cxnSp>
        <p:nvCxnSpPr>
          <p:cNvPr id="14" name="Straight Arrow Connector 13">
            <a:extLst>
              <a:ext uri="{FF2B5EF4-FFF2-40B4-BE49-F238E27FC236}">
                <a16:creationId xmlns:a16="http://schemas.microsoft.com/office/drawing/2014/main" id="{01DE8E6D-7548-29E9-0B40-A0771963E0CF}"/>
              </a:ext>
            </a:extLst>
          </p:cNvPr>
          <p:cNvCxnSpPr>
            <a:cxnSpLocks/>
          </p:cNvCxnSpPr>
          <p:nvPr/>
        </p:nvCxnSpPr>
        <p:spPr>
          <a:xfrm flipH="1" flipV="1">
            <a:off x="8625050" y="2460162"/>
            <a:ext cx="1" cy="562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E0DFC60-11D8-D239-07C8-65F92BD57E11}"/>
                  </a:ext>
                </a:extLst>
              </p:cNvPr>
              <p:cNvSpPr txBox="1"/>
              <p:nvPr/>
            </p:nvSpPr>
            <p:spPr>
              <a:xfrm>
                <a:off x="7290674" y="2109662"/>
                <a:ext cx="979114" cy="2984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E" b="0" i="1" smtClean="0">
                              <a:solidFill>
                                <a:srgbClr val="FF0000"/>
                              </a:solidFill>
                              <a:latin typeface="Cambria Math" panose="02040503050406030204" pitchFamily="18" charset="0"/>
                            </a:rPr>
                          </m:ctrlPr>
                        </m:sSubPr>
                        <m:e>
                          <m:r>
                            <a:rPr lang="en-IE" b="0" i="1" smtClean="0">
                              <a:solidFill>
                                <a:srgbClr val="FF0000"/>
                              </a:solidFill>
                              <a:latin typeface="Cambria Math" panose="02040503050406030204" pitchFamily="18" charset="0"/>
                            </a:rPr>
                            <m:t>𝑅</m:t>
                          </m:r>
                        </m:e>
                        <m:sub>
                          <m:r>
                            <a:rPr lang="en-IE" b="0" i="1" smtClean="0">
                              <a:solidFill>
                                <a:srgbClr val="FF0000"/>
                              </a:solidFill>
                              <a:latin typeface="Cambria Math" panose="02040503050406030204" pitchFamily="18" charset="0"/>
                            </a:rPr>
                            <m:t>𝑝𝑑</m:t>
                          </m:r>
                        </m:sub>
                      </m:sSub>
                      <m:r>
                        <a:rPr lang="en-IE" b="0" i="1" smtClean="0">
                          <a:solidFill>
                            <a:srgbClr val="FF0000"/>
                          </a:solidFill>
                          <a:latin typeface="Cambria Math" panose="02040503050406030204" pitchFamily="18" charset="0"/>
                        </a:rPr>
                        <m:t>≈30</m:t>
                      </m:r>
                    </m:oMath>
                  </m:oMathPara>
                </a14:m>
                <a:endParaRPr lang="en-GB" dirty="0">
                  <a:solidFill>
                    <a:srgbClr val="FF0000"/>
                  </a:solidFill>
                </a:endParaRPr>
              </a:p>
            </p:txBody>
          </p:sp>
        </mc:Choice>
        <mc:Fallback xmlns="">
          <p:sp>
            <p:nvSpPr>
              <p:cNvPr id="15" name="TextBox 14">
                <a:extLst>
                  <a:ext uri="{FF2B5EF4-FFF2-40B4-BE49-F238E27FC236}">
                    <a16:creationId xmlns:a16="http://schemas.microsoft.com/office/drawing/2014/main" id="{6E0DFC60-11D8-D239-07C8-65F92BD57E11}"/>
                  </a:ext>
                </a:extLst>
              </p:cNvPr>
              <p:cNvSpPr txBox="1">
                <a:spLocks noRot="1" noChangeAspect="1" noMove="1" noResize="1" noEditPoints="1" noAdjustHandles="1" noChangeArrowheads="1" noChangeShapeType="1" noTextEdit="1"/>
              </p:cNvSpPr>
              <p:nvPr/>
            </p:nvSpPr>
            <p:spPr>
              <a:xfrm>
                <a:off x="7290674" y="2109662"/>
                <a:ext cx="979114" cy="298415"/>
              </a:xfrm>
              <a:prstGeom prst="rect">
                <a:avLst/>
              </a:prstGeom>
              <a:blipFill>
                <a:blip r:embed="rId6"/>
                <a:stretch>
                  <a:fillRect l="-5128" r="-3846" b="-25000"/>
                </a:stretch>
              </a:blipFill>
            </p:spPr>
            <p:txBody>
              <a:bodyPr/>
              <a:lstStyle/>
              <a:p>
                <a:r>
                  <a:rPr lang="en-GB">
                    <a:noFill/>
                  </a:rPr>
                  <a:t> </a:t>
                </a:r>
              </a:p>
            </p:txBody>
          </p:sp>
        </mc:Fallback>
      </mc:AlternateContent>
      <p:pic>
        <p:nvPicPr>
          <p:cNvPr id="24" name="Picture 23">
            <a:extLst>
              <a:ext uri="{FF2B5EF4-FFF2-40B4-BE49-F238E27FC236}">
                <a16:creationId xmlns:a16="http://schemas.microsoft.com/office/drawing/2014/main" id="{1422AA32-2485-F577-DEEC-B07B5649F561}"/>
              </a:ext>
            </a:extLst>
          </p:cNvPr>
          <p:cNvPicPr>
            <a:picLocks noChangeAspect="1"/>
          </p:cNvPicPr>
          <p:nvPr/>
        </p:nvPicPr>
        <p:blipFill>
          <a:blip r:embed="rId7"/>
          <a:stretch>
            <a:fillRect/>
          </a:stretch>
        </p:blipFill>
        <p:spPr>
          <a:xfrm>
            <a:off x="479376" y="563845"/>
            <a:ext cx="5292725" cy="5313428"/>
          </a:xfrm>
          <a:prstGeom prst="rect">
            <a:avLst/>
          </a:prstGeom>
        </p:spPr>
      </p:pic>
      <p:sp>
        <p:nvSpPr>
          <p:cNvPr id="3" name="TextBox 2">
            <a:extLst>
              <a:ext uri="{FF2B5EF4-FFF2-40B4-BE49-F238E27FC236}">
                <a16:creationId xmlns:a16="http://schemas.microsoft.com/office/drawing/2014/main" id="{86C66182-D073-5ACE-461B-369EDD0D3F88}"/>
              </a:ext>
            </a:extLst>
          </p:cNvPr>
          <p:cNvSpPr txBox="1"/>
          <p:nvPr/>
        </p:nvSpPr>
        <p:spPr>
          <a:xfrm>
            <a:off x="393441" y="5939988"/>
            <a:ext cx="3398303" cy="369332"/>
          </a:xfrm>
          <a:prstGeom prst="rect">
            <a:avLst/>
          </a:prstGeom>
          <a:noFill/>
        </p:spPr>
        <p:txBody>
          <a:bodyPr wrap="none" rtlCol="0">
            <a:spAutoFit/>
          </a:bodyPr>
          <a:lstStyle/>
          <a:p>
            <a:r>
              <a:rPr lang="en-GB" dirty="0">
                <a:solidFill>
                  <a:schemeClr val="bg1"/>
                </a:solidFill>
                <a:latin typeface="Franklin Gothic Medium" panose="020B0603020102020204" pitchFamily="34" charset="0"/>
              </a:rPr>
              <a:t>Structured non-axisymmetric jet </a:t>
            </a:r>
          </a:p>
        </p:txBody>
      </p:sp>
      <p:sp>
        <p:nvSpPr>
          <p:cNvPr id="4" name="TextBox 3">
            <a:extLst>
              <a:ext uri="{FF2B5EF4-FFF2-40B4-BE49-F238E27FC236}">
                <a16:creationId xmlns:a16="http://schemas.microsoft.com/office/drawing/2014/main" id="{908247C5-AABF-54AC-5A71-6375E2EFBD6A}"/>
              </a:ext>
            </a:extLst>
          </p:cNvPr>
          <p:cNvSpPr txBox="1"/>
          <p:nvPr/>
        </p:nvSpPr>
        <p:spPr>
          <a:xfrm>
            <a:off x="6029700" y="5951021"/>
            <a:ext cx="3026341" cy="646331"/>
          </a:xfrm>
          <a:prstGeom prst="rect">
            <a:avLst/>
          </a:prstGeom>
          <a:noFill/>
        </p:spPr>
        <p:txBody>
          <a:bodyPr wrap="none" rtlCol="0">
            <a:spAutoFit/>
          </a:bodyPr>
          <a:lstStyle/>
          <a:p>
            <a:r>
              <a:rPr lang="en-GB" dirty="0">
                <a:solidFill>
                  <a:schemeClr val="bg1"/>
                </a:solidFill>
                <a:latin typeface="Franklin Gothic Medium" panose="020B0603020102020204" pitchFamily="34" charset="0"/>
              </a:rPr>
              <a:t>Non-axisymmetric top-hat jet</a:t>
            </a:r>
          </a:p>
          <a:p>
            <a:endParaRPr lang="en-GB" dirty="0"/>
          </a:p>
        </p:txBody>
      </p:sp>
    </p:spTree>
    <p:extLst>
      <p:ext uri="{BB962C8B-B14F-4D97-AF65-F5344CB8AC3E}">
        <p14:creationId xmlns:p14="http://schemas.microsoft.com/office/powerpoint/2010/main" val="443800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4287D-11F0-3470-3BD5-14D65A8C5EB2}"/>
              </a:ext>
            </a:extLst>
          </p:cNvPr>
          <p:cNvPicPr>
            <a:picLocks noChangeAspect="1"/>
          </p:cNvPicPr>
          <p:nvPr/>
        </p:nvPicPr>
        <p:blipFill>
          <a:blip r:embed="rId3"/>
          <a:stretch>
            <a:fillRect/>
          </a:stretch>
        </p:blipFill>
        <p:spPr>
          <a:xfrm>
            <a:off x="4534542" y="1437436"/>
            <a:ext cx="7443525" cy="4502552"/>
          </a:xfrm>
          <a:prstGeom prst="rect">
            <a:avLst/>
          </a:prstGeom>
        </p:spPr>
      </p:pic>
      <p:sp>
        <p:nvSpPr>
          <p:cNvPr id="5" name="TextBox 4">
            <a:extLst>
              <a:ext uri="{FF2B5EF4-FFF2-40B4-BE49-F238E27FC236}">
                <a16:creationId xmlns:a16="http://schemas.microsoft.com/office/drawing/2014/main" id="{E2BB1315-B979-1FC0-EFCA-90A839C71284}"/>
              </a:ext>
            </a:extLst>
          </p:cNvPr>
          <p:cNvSpPr txBox="1"/>
          <p:nvPr/>
        </p:nvSpPr>
        <p:spPr>
          <a:xfrm>
            <a:off x="9975029" y="5939988"/>
            <a:ext cx="1993046" cy="646331"/>
          </a:xfrm>
          <a:prstGeom prst="rect">
            <a:avLst/>
          </a:prstGeom>
          <a:noFill/>
        </p:spPr>
        <p:txBody>
          <a:bodyPr wrap="none" rtlCol="0">
            <a:spAutoFit/>
          </a:bodyPr>
          <a:lstStyle/>
          <a:p>
            <a:r>
              <a:rPr lang="en-GB" dirty="0">
                <a:solidFill>
                  <a:schemeClr val="bg1"/>
                </a:solidFill>
              </a:rPr>
              <a:t>Baxter &amp; Kobayashi</a:t>
            </a:r>
          </a:p>
          <a:p>
            <a:r>
              <a:rPr lang="en-GB" dirty="0">
                <a:solidFill>
                  <a:schemeClr val="bg1"/>
                </a:solidFill>
              </a:rPr>
              <a:t>2025</a:t>
            </a:r>
          </a:p>
        </p:txBody>
      </p:sp>
      <p:sp>
        <p:nvSpPr>
          <p:cNvPr id="6" name="Oval 5">
            <a:extLst>
              <a:ext uri="{FF2B5EF4-FFF2-40B4-BE49-F238E27FC236}">
                <a16:creationId xmlns:a16="http://schemas.microsoft.com/office/drawing/2014/main" id="{7D8D9C69-F1C4-FCA4-D777-00C15E785E65}"/>
              </a:ext>
            </a:extLst>
          </p:cNvPr>
          <p:cNvSpPr/>
          <p:nvPr/>
        </p:nvSpPr>
        <p:spPr>
          <a:xfrm>
            <a:off x="1613646" y="1433191"/>
            <a:ext cx="1788459" cy="1707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AC0211E-58A2-9F20-093D-DC752AEFBC02}"/>
              </a:ext>
            </a:extLst>
          </p:cNvPr>
          <p:cNvSpPr/>
          <p:nvPr/>
        </p:nvSpPr>
        <p:spPr>
          <a:xfrm>
            <a:off x="1613647" y="3283182"/>
            <a:ext cx="1788459" cy="1089211"/>
          </a:xfrm>
          <a:prstGeom prst="ellipse">
            <a:avLst/>
          </a:prstGeom>
          <a:solidFill>
            <a:srgbClr val="FFA9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4164284-2D72-6856-EC17-BCA7A00C0340}"/>
              </a:ext>
            </a:extLst>
          </p:cNvPr>
          <p:cNvSpPr/>
          <p:nvPr/>
        </p:nvSpPr>
        <p:spPr>
          <a:xfrm>
            <a:off x="1613646" y="4847479"/>
            <a:ext cx="1788459" cy="907844"/>
          </a:xfrm>
          <a:prstGeom prst="ellipse">
            <a:avLst/>
          </a:prstGeom>
          <a:solidFill>
            <a:srgbClr val="078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B43504D-35CF-7565-4488-3C6154E7339E}"/>
              </a:ext>
            </a:extLst>
          </p:cNvPr>
          <p:cNvSpPr txBox="1"/>
          <p:nvPr/>
        </p:nvSpPr>
        <p:spPr>
          <a:xfrm>
            <a:off x="481209" y="1936404"/>
            <a:ext cx="1010213" cy="400110"/>
          </a:xfrm>
          <a:prstGeom prst="rect">
            <a:avLst/>
          </a:prstGeom>
          <a:noFill/>
        </p:spPr>
        <p:txBody>
          <a:bodyPr wrap="none" rtlCol="0">
            <a:spAutoFit/>
          </a:bodyPr>
          <a:lstStyle/>
          <a:p>
            <a:r>
              <a:rPr lang="en-GB" sz="2000" dirty="0">
                <a:solidFill>
                  <a:schemeClr val="bg1"/>
                </a:solidFill>
              </a:rPr>
              <a:t>e = 0.15</a:t>
            </a:r>
          </a:p>
        </p:txBody>
      </p:sp>
      <p:sp>
        <p:nvSpPr>
          <p:cNvPr id="10" name="TextBox 9">
            <a:extLst>
              <a:ext uri="{FF2B5EF4-FFF2-40B4-BE49-F238E27FC236}">
                <a16:creationId xmlns:a16="http://schemas.microsoft.com/office/drawing/2014/main" id="{668FAA6D-BCD8-48CB-566B-0FC334BFD45D}"/>
              </a:ext>
            </a:extLst>
          </p:cNvPr>
          <p:cNvSpPr txBox="1"/>
          <p:nvPr/>
        </p:nvSpPr>
        <p:spPr>
          <a:xfrm>
            <a:off x="481209" y="3510820"/>
            <a:ext cx="764953" cy="400110"/>
          </a:xfrm>
          <a:prstGeom prst="rect">
            <a:avLst/>
          </a:prstGeom>
          <a:noFill/>
        </p:spPr>
        <p:txBody>
          <a:bodyPr wrap="none" rtlCol="0">
            <a:spAutoFit/>
          </a:bodyPr>
          <a:lstStyle/>
          <a:p>
            <a:r>
              <a:rPr lang="en-GB" sz="2000" dirty="0">
                <a:solidFill>
                  <a:schemeClr val="bg1"/>
                </a:solidFill>
              </a:rPr>
              <a:t>e=0.3</a:t>
            </a:r>
          </a:p>
        </p:txBody>
      </p:sp>
      <p:sp>
        <p:nvSpPr>
          <p:cNvPr id="11" name="TextBox 10">
            <a:extLst>
              <a:ext uri="{FF2B5EF4-FFF2-40B4-BE49-F238E27FC236}">
                <a16:creationId xmlns:a16="http://schemas.microsoft.com/office/drawing/2014/main" id="{5C89A0E3-5F74-F7A9-7F85-A6D96C6DD1A7}"/>
              </a:ext>
            </a:extLst>
          </p:cNvPr>
          <p:cNvSpPr txBox="1"/>
          <p:nvPr/>
        </p:nvSpPr>
        <p:spPr>
          <a:xfrm>
            <a:off x="481209" y="5116735"/>
            <a:ext cx="894797" cy="400110"/>
          </a:xfrm>
          <a:prstGeom prst="rect">
            <a:avLst/>
          </a:prstGeom>
          <a:noFill/>
        </p:spPr>
        <p:txBody>
          <a:bodyPr wrap="none" rtlCol="0">
            <a:spAutoFit/>
          </a:bodyPr>
          <a:lstStyle/>
          <a:p>
            <a:r>
              <a:rPr lang="en-GB" sz="2000" dirty="0">
                <a:solidFill>
                  <a:schemeClr val="bg1"/>
                </a:solidFill>
              </a:rPr>
              <a:t>e=0.45</a:t>
            </a:r>
          </a:p>
        </p:txBody>
      </p:sp>
    </p:spTree>
    <p:extLst>
      <p:ext uri="{BB962C8B-B14F-4D97-AF65-F5344CB8AC3E}">
        <p14:creationId xmlns:p14="http://schemas.microsoft.com/office/powerpoint/2010/main" val="92080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9CF8C-48CA-7680-440E-940553E338D3}"/>
              </a:ext>
            </a:extLst>
          </p:cNvPr>
          <p:cNvPicPr>
            <a:picLocks noChangeAspect="1"/>
          </p:cNvPicPr>
          <p:nvPr/>
        </p:nvPicPr>
        <p:blipFill>
          <a:blip r:embed="rId3"/>
          <a:stretch>
            <a:fillRect/>
          </a:stretch>
        </p:blipFill>
        <p:spPr>
          <a:xfrm>
            <a:off x="4461672" y="226349"/>
            <a:ext cx="7538984" cy="6082971"/>
          </a:xfrm>
          <a:prstGeom prst="rect">
            <a:avLst/>
          </a:prstGeom>
        </p:spPr>
      </p:pic>
      <p:pic>
        <p:nvPicPr>
          <p:cNvPr id="5" name="Picture 4">
            <a:extLst>
              <a:ext uri="{FF2B5EF4-FFF2-40B4-BE49-F238E27FC236}">
                <a16:creationId xmlns:a16="http://schemas.microsoft.com/office/drawing/2014/main" id="{84ECD221-56EE-5EB9-10E7-E2060CB97D4D}"/>
              </a:ext>
            </a:extLst>
          </p:cNvPr>
          <p:cNvPicPr>
            <a:picLocks noChangeAspect="1"/>
          </p:cNvPicPr>
          <p:nvPr/>
        </p:nvPicPr>
        <p:blipFill>
          <a:blip r:embed="rId4"/>
          <a:stretch>
            <a:fillRect/>
          </a:stretch>
        </p:blipFill>
        <p:spPr>
          <a:xfrm>
            <a:off x="1832952" y="792592"/>
            <a:ext cx="1816100" cy="4495800"/>
          </a:xfrm>
          <a:prstGeom prst="rect">
            <a:avLst/>
          </a:prstGeom>
        </p:spPr>
      </p:pic>
      <p:sp>
        <p:nvSpPr>
          <p:cNvPr id="6" name="TextBox 5">
            <a:extLst>
              <a:ext uri="{FF2B5EF4-FFF2-40B4-BE49-F238E27FC236}">
                <a16:creationId xmlns:a16="http://schemas.microsoft.com/office/drawing/2014/main" id="{C2A18B8B-B57F-2819-B08F-B93E39B56C3C}"/>
              </a:ext>
            </a:extLst>
          </p:cNvPr>
          <p:cNvSpPr txBox="1"/>
          <p:nvPr/>
        </p:nvSpPr>
        <p:spPr>
          <a:xfrm>
            <a:off x="3671000" y="4329802"/>
            <a:ext cx="65" cy="553998"/>
          </a:xfrm>
          <a:prstGeom prst="rect">
            <a:avLst/>
          </a:prstGeom>
          <a:noFill/>
        </p:spPr>
        <p:txBody>
          <a:bodyPr wrap="none" lIns="0" tIns="0" rIns="0" bIns="0" rtlCol="0">
            <a:spAutoFit/>
          </a:bodyPr>
          <a:lstStyle/>
          <a:p>
            <a:endParaRPr dirty="0"/>
          </a:p>
          <a:p>
            <a:endParaRPr lang="en-GB" dirty="0"/>
          </a:p>
        </p:txBody>
      </p:sp>
      <p:cxnSp>
        <p:nvCxnSpPr>
          <p:cNvPr id="7" name="Straight Connector 6">
            <a:extLst>
              <a:ext uri="{FF2B5EF4-FFF2-40B4-BE49-F238E27FC236}">
                <a16:creationId xmlns:a16="http://schemas.microsoft.com/office/drawing/2014/main" id="{BABFE540-11F9-3003-4CA6-08D68D311006}"/>
              </a:ext>
            </a:extLst>
          </p:cNvPr>
          <p:cNvCxnSpPr/>
          <p:nvPr/>
        </p:nvCxnSpPr>
        <p:spPr>
          <a:xfrm>
            <a:off x="1283002" y="4883800"/>
            <a:ext cx="2916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7EDC9EBF-4729-41C4-073F-23F89E061B73}"/>
              </a:ext>
            </a:extLst>
          </p:cNvPr>
          <p:cNvCxnSpPr>
            <a:cxnSpLocks/>
          </p:cNvCxnSpPr>
          <p:nvPr/>
        </p:nvCxnSpPr>
        <p:spPr>
          <a:xfrm>
            <a:off x="2741002" y="4053483"/>
            <a:ext cx="0" cy="207053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9B46D6DF-F47C-1A00-E92E-48F5EA2E3777}"/>
              </a:ext>
            </a:extLst>
          </p:cNvPr>
          <p:cNvSpPr txBox="1"/>
          <p:nvPr/>
        </p:nvSpPr>
        <p:spPr>
          <a:xfrm>
            <a:off x="471678" y="1467204"/>
            <a:ext cx="1004314" cy="369332"/>
          </a:xfrm>
          <a:prstGeom prst="rect">
            <a:avLst/>
          </a:prstGeom>
          <a:noFill/>
        </p:spPr>
        <p:txBody>
          <a:bodyPr wrap="none" rtlCol="0">
            <a:spAutoFit/>
          </a:bodyPr>
          <a:lstStyle/>
          <a:p>
            <a:r>
              <a:rPr lang="en-GB" dirty="0">
                <a:solidFill>
                  <a:schemeClr val="bg1"/>
                </a:solidFill>
                <a:latin typeface="Franklin Gothic Book" panose="020B0503020102020204" pitchFamily="34" charset="0"/>
              </a:rPr>
              <a:t>e = 0.15</a:t>
            </a:r>
          </a:p>
        </p:txBody>
      </p:sp>
      <p:sp>
        <p:nvSpPr>
          <p:cNvPr id="10" name="TextBox 9">
            <a:extLst>
              <a:ext uri="{FF2B5EF4-FFF2-40B4-BE49-F238E27FC236}">
                <a16:creationId xmlns:a16="http://schemas.microsoft.com/office/drawing/2014/main" id="{789EF2BD-50CB-D1A1-E7A2-C1F14C8F2D97}"/>
              </a:ext>
            </a:extLst>
          </p:cNvPr>
          <p:cNvSpPr txBox="1"/>
          <p:nvPr/>
        </p:nvSpPr>
        <p:spPr>
          <a:xfrm>
            <a:off x="471678" y="3041620"/>
            <a:ext cx="766557" cy="369332"/>
          </a:xfrm>
          <a:prstGeom prst="rect">
            <a:avLst/>
          </a:prstGeom>
          <a:noFill/>
        </p:spPr>
        <p:txBody>
          <a:bodyPr wrap="none" rtlCol="0">
            <a:spAutoFit/>
          </a:bodyPr>
          <a:lstStyle/>
          <a:p>
            <a:r>
              <a:rPr lang="en-GB" dirty="0">
                <a:solidFill>
                  <a:schemeClr val="bg1"/>
                </a:solidFill>
                <a:latin typeface="Franklin Gothic Book" panose="020B0503020102020204" pitchFamily="34" charset="0"/>
              </a:rPr>
              <a:t>e=0.3</a:t>
            </a:r>
          </a:p>
        </p:txBody>
      </p:sp>
      <p:sp>
        <p:nvSpPr>
          <p:cNvPr id="11" name="TextBox 10">
            <a:extLst>
              <a:ext uri="{FF2B5EF4-FFF2-40B4-BE49-F238E27FC236}">
                <a16:creationId xmlns:a16="http://schemas.microsoft.com/office/drawing/2014/main" id="{9DD8A4E1-0D3D-941E-B94E-75AF8A618103}"/>
              </a:ext>
            </a:extLst>
          </p:cNvPr>
          <p:cNvSpPr txBox="1"/>
          <p:nvPr/>
        </p:nvSpPr>
        <p:spPr>
          <a:xfrm>
            <a:off x="471678" y="4647535"/>
            <a:ext cx="901209" cy="369332"/>
          </a:xfrm>
          <a:prstGeom prst="rect">
            <a:avLst/>
          </a:prstGeom>
          <a:noFill/>
        </p:spPr>
        <p:txBody>
          <a:bodyPr wrap="none" rtlCol="0">
            <a:spAutoFit/>
          </a:bodyPr>
          <a:lstStyle/>
          <a:p>
            <a:r>
              <a:rPr lang="en-GB" dirty="0">
                <a:solidFill>
                  <a:schemeClr val="bg1"/>
                </a:solidFill>
                <a:latin typeface="Franklin Gothic Book" panose="020B0503020102020204" pitchFamily="34" charset="0"/>
              </a:rPr>
              <a:t>e=0.45</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1EAB68B-C4FF-C53A-A343-40C2F7F74652}"/>
                  </a:ext>
                </a:extLst>
              </p:cNvPr>
              <p:cNvSpPr txBox="1"/>
              <p:nvPr/>
            </p:nvSpPr>
            <p:spPr>
              <a:xfrm>
                <a:off x="2755946" y="3975019"/>
                <a:ext cx="8325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IE" b="0" i="0" smtClean="0">
                          <a:solidFill>
                            <a:schemeClr val="bg1"/>
                          </a:solidFill>
                          <a:latin typeface="Cambria Math" panose="02040503050406030204" pitchFamily="18" charset="0"/>
                        </a:rPr>
                        <m:t>χ</m:t>
                      </m:r>
                      <m:r>
                        <a:rPr lang="en-IE" b="0" i="0" smtClean="0">
                          <a:solidFill>
                            <a:schemeClr val="bg1"/>
                          </a:solidFill>
                          <a:latin typeface="Cambria Math" panose="02040503050406030204" pitchFamily="18" charset="0"/>
                        </a:rPr>
                        <m:t>=</m:t>
                      </m:r>
                      <m:sSup>
                        <m:sSupPr>
                          <m:ctrlPr>
                            <a:rPr lang="en-IE" i="1" smtClean="0">
                              <a:solidFill>
                                <a:schemeClr val="bg1"/>
                              </a:solidFill>
                              <a:latin typeface="Cambria Math" panose="02040503050406030204" pitchFamily="18" charset="0"/>
                            </a:rPr>
                          </m:ctrlPr>
                        </m:sSupPr>
                        <m:e>
                          <m:r>
                            <a:rPr lang="en-IE" b="0" i="0" smtClean="0">
                              <a:solidFill>
                                <a:schemeClr val="bg1"/>
                              </a:solidFill>
                              <a:latin typeface="Cambria Math" panose="02040503050406030204" pitchFamily="18" charset="0"/>
                            </a:rPr>
                            <m:t>90</m:t>
                          </m:r>
                        </m:e>
                        <m:sup>
                          <m:r>
                            <a:rPr lang="en-IE" b="0" i="0" smtClean="0">
                              <a:solidFill>
                                <a:schemeClr val="bg1"/>
                              </a:solidFill>
                              <a:latin typeface="Cambria Math" panose="02040503050406030204" pitchFamily="18" charset="0"/>
                            </a:rPr>
                            <m:t>∘</m:t>
                          </m:r>
                        </m:sup>
                      </m:sSup>
                    </m:oMath>
                  </m:oMathPara>
                </a14:m>
                <a:endParaRPr lang="en-GB" dirty="0">
                  <a:solidFill>
                    <a:schemeClr val="bg1"/>
                  </a:solidFill>
                  <a:latin typeface="Franklin Gothic Book" panose="020B0503020102020204" pitchFamily="34" charset="0"/>
                </a:endParaRPr>
              </a:p>
            </p:txBody>
          </p:sp>
        </mc:Choice>
        <mc:Fallback xmlns="">
          <p:sp>
            <p:nvSpPr>
              <p:cNvPr id="12" name="TextBox 11">
                <a:extLst>
                  <a:ext uri="{FF2B5EF4-FFF2-40B4-BE49-F238E27FC236}">
                    <a16:creationId xmlns:a16="http://schemas.microsoft.com/office/drawing/2014/main" id="{A1EAB68B-C4FF-C53A-A343-40C2F7F74652}"/>
                  </a:ext>
                </a:extLst>
              </p:cNvPr>
              <p:cNvSpPr txBox="1">
                <a:spLocks noRot="1" noChangeAspect="1" noMove="1" noResize="1" noEditPoints="1" noAdjustHandles="1" noChangeArrowheads="1" noChangeShapeType="1" noTextEdit="1"/>
              </p:cNvSpPr>
              <p:nvPr/>
            </p:nvSpPr>
            <p:spPr>
              <a:xfrm>
                <a:off x="2755946" y="3975019"/>
                <a:ext cx="832536" cy="276999"/>
              </a:xfrm>
              <a:prstGeom prst="rect">
                <a:avLst/>
              </a:prstGeom>
              <a:blipFill>
                <a:blip r:embed="rId5"/>
                <a:stretch>
                  <a:fillRect l="-2985"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EB8506D-7DDE-0BA2-6658-0243D437F1D6}"/>
                  </a:ext>
                </a:extLst>
              </p:cNvPr>
              <p:cNvSpPr txBox="1"/>
              <p:nvPr/>
            </p:nvSpPr>
            <p:spPr>
              <a:xfrm>
                <a:off x="3719736" y="4555202"/>
                <a:ext cx="7042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IE" b="0" i="0" smtClean="0">
                          <a:solidFill>
                            <a:schemeClr val="bg1"/>
                          </a:solidFill>
                          <a:latin typeface="Cambria Math" panose="02040503050406030204" pitchFamily="18" charset="0"/>
                        </a:rPr>
                        <m:t>χ</m:t>
                      </m:r>
                      <m:r>
                        <a:rPr lang="en-IE" b="0" i="0" smtClean="0">
                          <a:solidFill>
                            <a:schemeClr val="bg1"/>
                          </a:solidFill>
                          <a:latin typeface="Cambria Math" panose="02040503050406030204" pitchFamily="18" charset="0"/>
                        </a:rPr>
                        <m:t>=</m:t>
                      </m:r>
                      <m:sSup>
                        <m:sSupPr>
                          <m:ctrlPr>
                            <a:rPr lang="en-IE" i="1" smtClean="0">
                              <a:solidFill>
                                <a:schemeClr val="bg1"/>
                              </a:solidFill>
                              <a:latin typeface="Cambria Math" panose="02040503050406030204" pitchFamily="18" charset="0"/>
                            </a:rPr>
                          </m:ctrlPr>
                        </m:sSupPr>
                        <m:e>
                          <m:r>
                            <a:rPr lang="en-IE" b="0" i="0" smtClean="0">
                              <a:solidFill>
                                <a:schemeClr val="bg1"/>
                              </a:solidFill>
                              <a:latin typeface="Cambria Math" panose="02040503050406030204" pitchFamily="18" charset="0"/>
                            </a:rPr>
                            <m:t>0</m:t>
                          </m:r>
                        </m:e>
                        <m:sup>
                          <m:r>
                            <a:rPr lang="en-IE" b="0" i="0" smtClean="0">
                              <a:solidFill>
                                <a:schemeClr val="bg1"/>
                              </a:solidFill>
                              <a:latin typeface="Cambria Math" panose="02040503050406030204" pitchFamily="18" charset="0"/>
                            </a:rPr>
                            <m:t>∘</m:t>
                          </m:r>
                        </m:sup>
                      </m:sSup>
                    </m:oMath>
                  </m:oMathPara>
                </a14:m>
                <a:endParaRPr lang="en-GB" dirty="0">
                  <a:solidFill>
                    <a:schemeClr val="bg1"/>
                  </a:solidFill>
                  <a:latin typeface="Franklin Gothic Book" panose="020B0503020102020204" pitchFamily="34" charset="0"/>
                </a:endParaRPr>
              </a:p>
            </p:txBody>
          </p:sp>
        </mc:Choice>
        <mc:Fallback xmlns="">
          <p:sp>
            <p:nvSpPr>
              <p:cNvPr id="13" name="TextBox 12">
                <a:extLst>
                  <a:ext uri="{FF2B5EF4-FFF2-40B4-BE49-F238E27FC236}">
                    <a16:creationId xmlns:a16="http://schemas.microsoft.com/office/drawing/2014/main" id="{2EB8506D-7DDE-0BA2-6658-0243D437F1D6}"/>
                  </a:ext>
                </a:extLst>
              </p:cNvPr>
              <p:cNvSpPr txBox="1">
                <a:spLocks noRot="1" noChangeAspect="1" noMove="1" noResize="1" noEditPoints="1" noAdjustHandles="1" noChangeArrowheads="1" noChangeShapeType="1" noTextEdit="1"/>
              </p:cNvSpPr>
              <p:nvPr/>
            </p:nvSpPr>
            <p:spPr>
              <a:xfrm>
                <a:off x="3719736" y="4555202"/>
                <a:ext cx="704295" cy="276999"/>
              </a:xfrm>
              <a:prstGeom prst="rect">
                <a:avLst/>
              </a:prstGeom>
              <a:blipFill>
                <a:blip r:embed="rId6"/>
                <a:stretch>
                  <a:fillRect l="-5263" b="-17391"/>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3F0FC2F3-C912-4DE5-853E-E81D4A6E93A7}"/>
              </a:ext>
            </a:extLst>
          </p:cNvPr>
          <p:cNvSpPr txBox="1"/>
          <p:nvPr/>
        </p:nvSpPr>
        <p:spPr>
          <a:xfrm>
            <a:off x="10789394" y="6262319"/>
            <a:ext cx="1207382" cy="369332"/>
          </a:xfrm>
          <a:prstGeom prst="rect">
            <a:avLst/>
          </a:prstGeom>
          <a:noFill/>
        </p:spPr>
        <p:txBody>
          <a:bodyPr wrap="none" rtlCol="0">
            <a:spAutoFit/>
          </a:bodyPr>
          <a:lstStyle/>
          <a:p>
            <a:r>
              <a:rPr lang="en-GB" dirty="0">
                <a:solidFill>
                  <a:schemeClr val="bg1"/>
                </a:solidFill>
              </a:rPr>
              <a:t>(B+K 2025)</a:t>
            </a:r>
          </a:p>
        </p:txBody>
      </p:sp>
    </p:spTree>
    <p:extLst>
      <p:ext uri="{BB962C8B-B14F-4D97-AF65-F5344CB8AC3E}">
        <p14:creationId xmlns:p14="http://schemas.microsoft.com/office/powerpoint/2010/main" val="4267502073"/>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3045</TotalTime>
  <Words>1154</Words>
  <Application>Microsoft Macintosh PowerPoint</Application>
  <PresentationFormat>Widescreen</PresentationFormat>
  <Paragraphs>145</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Cambria Math</vt:lpstr>
      <vt:lpstr>Franklin Gothic Book</vt:lpstr>
      <vt:lpstr>Franklin Gothic Medium</vt:lpstr>
      <vt:lpstr>Office Theme 2013 - 2022</vt:lpstr>
      <vt:lpstr>Polarisation signals from non-axisymmetric Gamma-ray burst jets</vt:lpstr>
      <vt:lpstr>Linearly polarised emission from a fluid element of a relativistic blast wave</vt:lpstr>
      <vt:lpstr>PowerPoint Presentation</vt:lpstr>
      <vt:lpstr>Polarisation signals from axisymmetric jets</vt:lpstr>
      <vt:lpstr>Jet morphology</vt:lpstr>
      <vt:lpstr>PowerPoint Presentation</vt:lpstr>
      <vt:lpstr>PowerPoint Presentation</vt:lpstr>
      <vt:lpstr>PowerPoint Presentation</vt:lpstr>
      <vt:lpstr>PowerPoint Presentation</vt:lpstr>
      <vt:lpstr>Summary</vt:lpstr>
      <vt:lpstr>Light curves of non-axisymmetric jets</vt:lpstr>
      <vt:lpstr>PowerPoint Presentation</vt:lpstr>
      <vt:lpstr>Spectrum of GRB afterglows</vt:lpstr>
      <vt:lpstr>Two stream plasma instability</vt:lpstr>
      <vt:lpstr>Jet break in afterglow light curves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c:creator>
  <cp:lastModifiedBy>T</cp:lastModifiedBy>
  <cp:revision>50</cp:revision>
  <cp:lastPrinted>2025-07-10T10:56:53Z</cp:lastPrinted>
  <dcterms:created xsi:type="dcterms:W3CDTF">2025-07-08T10:06:02Z</dcterms:created>
  <dcterms:modified xsi:type="dcterms:W3CDTF">2025-07-10T14:47:06Z</dcterms:modified>
</cp:coreProperties>
</file>