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431" r:id="rId5"/>
    <p:sldId id="434" r:id="rId6"/>
    <p:sldId id="259" r:id="rId7"/>
    <p:sldId id="260" r:id="rId8"/>
    <p:sldId id="425" r:id="rId9"/>
    <p:sldId id="430" r:id="rId10"/>
    <p:sldId id="264" r:id="rId11"/>
    <p:sldId id="262" r:id="rId12"/>
    <p:sldId id="429" r:id="rId13"/>
    <p:sldId id="27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ays" userId="a1e9f81e-b235-4760-81d4-2c468d0bc273" providerId="ADAL" clId="{5BD7EC69-6FC4-41A0-B437-5C09D3E2E598}"/>
    <pc:docChg chg="custSel modSld">
      <pc:chgData name="Jonathan Hays" userId="a1e9f81e-b235-4760-81d4-2c468d0bc273" providerId="ADAL" clId="{5BD7EC69-6FC4-41A0-B437-5C09D3E2E598}" dt="2025-07-07T12:18:46.435" v="55" actId="14100"/>
      <pc:docMkLst>
        <pc:docMk/>
      </pc:docMkLst>
      <pc:sldChg chg="modSp mod">
        <pc:chgData name="Jonathan Hays" userId="a1e9f81e-b235-4760-81d4-2c468d0bc273" providerId="ADAL" clId="{5BD7EC69-6FC4-41A0-B437-5C09D3E2E598}" dt="2025-07-07T12:12:04.700" v="2" actId="20577"/>
        <pc:sldMkLst>
          <pc:docMk/>
          <pc:sldMk cId="3638673962" sldId="256"/>
        </pc:sldMkLst>
        <pc:spChg chg="mod">
          <ac:chgData name="Jonathan Hays" userId="a1e9f81e-b235-4760-81d4-2c468d0bc273" providerId="ADAL" clId="{5BD7EC69-6FC4-41A0-B437-5C09D3E2E598}" dt="2025-07-07T12:12:04.700" v="2" actId="20577"/>
          <ac:spMkLst>
            <pc:docMk/>
            <pc:sldMk cId="3638673962" sldId="256"/>
            <ac:spMk id="2" creationId="{BD856DDA-01E4-9E1A-2180-AE3483CFD157}"/>
          </ac:spMkLst>
        </pc:spChg>
        <pc:spChg chg="mod">
          <ac:chgData name="Jonathan Hays" userId="a1e9f81e-b235-4760-81d4-2c468d0bc273" providerId="ADAL" clId="{5BD7EC69-6FC4-41A0-B437-5C09D3E2E598}" dt="2025-07-07T12:11:52.352" v="1" actId="20577"/>
          <ac:spMkLst>
            <pc:docMk/>
            <pc:sldMk cId="3638673962" sldId="256"/>
            <ac:spMk id="3" creationId="{77F15349-144A-9931-6C76-D99F93C55482}"/>
          </ac:spMkLst>
        </pc:spChg>
      </pc:sldChg>
      <pc:sldChg chg="modSp mod">
        <pc:chgData name="Jonathan Hays" userId="a1e9f81e-b235-4760-81d4-2c468d0bc273" providerId="ADAL" clId="{5BD7EC69-6FC4-41A0-B437-5C09D3E2E598}" dt="2025-07-07T12:13:56.731" v="40" actId="404"/>
        <pc:sldMkLst>
          <pc:docMk/>
          <pc:sldMk cId="366474584" sldId="260"/>
        </pc:sldMkLst>
        <pc:spChg chg="mod">
          <ac:chgData name="Jonathan Hays" userId="a1e9f81e-b235-4760-81d4-2c468d0bc273" providerId="ADAL" clId="{5BD7EC69-6FC4-41A0-B437-5C09D3E2E598}" dt="2025-07-07T12:13:56.731" v="40" actId="404"/>
          <ac:spMkLst>
            <pc:docMk/>
            <pc:sldMk cId="366474584" sldId="260"/>
            <ac:spMk id="7" creationId="{28F67899-46D0-5DF6-C0AB-74EA3A9A0F1E}"/>
          </ac:spMkLst>
        </pc:spChg>
      </pc:sldChg>
      <pc:sldChg chg="modSp mod">
        <pc:chgData name="Jonathan Hays" userId="a1e9f81e-b235-4760-81d4-2c468d0bc273" providerId="ADAL" clId="{5BD7EC69-6FC4-41A0-B437-5C09D3E2E598}" dt="2025-07-07T12:18:46.435" v="55" actId="14100"/>
        <pc:sldMkLst>
          <pc:docMk/>
          <pc:sldMk cId="2648265984" sldId="265"/>
        </pc:sldMkLst>
        <pc:spChg chg="mod">
          <ac:chgData name="Jonathan Hays" userId="a1e9f81e-b235-4760-81d4-2c468d0bc273" providerId="ADAL" clId="{5BD7EC69-6FC4-41A0-B437-5C09D3E2E598}" dt="2025-07-07T12:18:46.435" v="55" actId="14100"/>
          <ac:spMkLst>
            <pc:docMk/>
            <pc:sldMk cId="2648265984" sldId="265"/>
            <ac:spMk id="4" creationId="{7B6EA8FD-51A2-4A3F-8959-123216BA8735}"/>
          </ac:spMkLst>
        </pc:spChg>
      </pc:sldChg>
      <pc:sldChg chg="modSp mod">
        <pc:chgData name="Jonathan Hays" userId="a1e9f81e-b235-4760-81d4-2c468d0bc273" providerId="ADAL" clId="{5BD7EC69-6FC4-41A0-B437-5C09D3E2E598}" dt="2025-07-07T12:13:06.600" v="30" actId="20577"/>
        <pc:sldMkLst>
          <pc:docMk/>
          <pc:sldMk cId="713088080" sldId="431"/>
        </pc:sldMkLst>
        <pc:spChg chg="mod">
          <ac:chgData name="Jonathan Hays" userId="a1e9f81e-b235-4760-81d4-2c468d0bc273" providerId="ADAL" clId="{5BD7EC69-6FC4-41A0-B437-5C09D3E2E598}" dt="2025-07-07T12:13:06.600" v="30" actId="20577"/>
          <ac:spMkLst>
            <pc:docMk/>
            <pc:sldMk cId="713088080" sldId="431"/>
            <ac:spMk id="8" creationId="{FFD4D1E7-2768-1CB2-B024-925AFE1A0EE8}"/>
          </ac:spMkLst>
        </pc:spChg>
        <pc:spChg chg="mod">
          <ac:chgData name="Jonathan Hays" userId="a1e9f81e-b235-4760-81d4-2c468d0bc273" providerId="ADAL" clId="{5BD7EC69-6FC4-41A0-B437-5C09D3E2E598}" dt="2025-07-07T12:12:49.552" v="23" actId="1076"/>
          <ac:spMkLst>
            <pc:docMk/>
            <pc:sldMk cId="713088080" sldId="431"/>
            <ac:spMk id="10" creationId="{36CCDFF6-5BDF-6AFF-8FB3-6540F116AD4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E3B4B-4E0D-4940-B62C-56207CF39F0B}" type="doc">
      <dgm:prSet loTypeId="urn:microsoft.com/office/officeart/2005/8/layout/radial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5D91858-293F-4CC9-B7CF-AEF4554FA378}">
      <dgm:prSet phldrT="[Text]"/>
      <dgm:spPr>
        <a:solidFill>
          <a:srgbClr val="F7971E"/>
        </a:solidFill>
      </dgm:spPr>
      <dgm:t>
        <a:bodyPr/>
        <a:lstStyle/>
        <a:p>
          <a:r>
            <a:rPr lang="en-GB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SCD RAL</a:t>
          </a:r>
        </a:p>
      </dgm:t>
    </dgm:pt>
    <dgm:pt modelId="{D981158C-E1BE-4DAE-96E8-16BA16B4187B}" type="parTrans" cxnId="{7C7E1A85-DBC3-4AE6-82B9-4660A2EADAFA}">
      <dgm:prSet/>
      <dgm:spPr/>
      <dgm:t>
        <a:bodyPr/>
        <a:lstStyle/>
        <a:p>
          <a:endParaRPr lang="en-GB"/>
        </a:p>
      </dgm:t>
    </dgm:pt>
    <dgm:pt modelId="{B42FF20D-CE97-4D77-B529-1E54824A7394}" type="sibTrans" cxnId="{7C7E1A85-DBC3-4AE6-82B9-4660A2EADAFA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ADFAC930-99F2-435B-843B-A4307BD3F586}">
      <dgm:prSet phldrT="[Text]"/>
      <dgm:spPr>
        <a:solidFill>
          <a:srgbClr val="F7971E"/>
        </a:solidFill>
      </dgm:spPr>
      <dgm:t>
        <a:bodyPr/>
        <a:lstStyle/>
        <a:p>
          <a:r>
            <a:rPr lang="en-GB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GridPP</a:t>
          </a:r>
        </a:p>
      </dgm:t>
    </dgm:pt>
    <dgm:pt modelId="{E3DFBD52-0690-411B-8D1D-C641FBC9676D}" type="parTrans" cxnId="{3424EFA7-EB92-415C-9FB3-18194E2F1F1A}">
      <dgm:prSet/>
      <dgm:spPr/>
      <dgm:t>
        <a:bodyPr/>
        <a:lstStyle/>
        <a:p>
          <a:endParaRPr lang="en-GB"/>
        </a:p>
      </dgm:t>
    </dgm:pt>
    <dgm:pt modelId="{90114C6A-06EE-42ED-B172-FF48A8D9AC92}" type="sibTrans" cxnId="{3424EFA7-EB92-415C-9FB3-18194E2F1F1A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FE2109D3-26CE-41F1-B3A4-0FC052B7D3B8}">
      <dgm:prSet phldrT="[Text]"/>
      <dgm:spPr>
        <a:solidFill>
          <a:srgbClr val="F7971E"/>
        </a:solidFill>
      </dgm:spPr>
      <dgm:t>
        <a:bodyPr/>
        <a:lstStyle/>
        <a:p>
          <a:r>
            <a:rPr lang="en-GB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DiRAC</a:t>
          </a:r>
          <a:endParaRPr lang="en-GB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4F0B1C8-0F5D-4698-8690-7FED9FF4EB1A}" type="parTrans" cxnId="{D8159389-0437-4C1D-A602-0261B0FDC703}">
      <dgm:prSet/>
      <dgm:spPr/>
      <dgm:t>
        <a:bodyPr/>
        <a:lstStyle/>
        <a:p>
          <a:endParaRPr lang="en-GB"/>
        </a:p>
      </dgm:t>
    </dgm:pt>
    <dgm:pt modelId="{94121A56-BF26-479A-9907-ECA6FDB27371}" type="sibTrans" cxnId="{D8159389-0437-4C1D-A602-0261B0FDC703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A5FFAE2A-3C20-4717-AA5E-4ECFC942A02A}">
      <dgm:prSet phldrT="[Text]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 dirty="0"/>
        </a:p>
      </dgm:t>
    </dgm:pt>
    <dgm:pt modelId="{BA147C6D-03DF-4A70-B00E-EFB5C27A5061}" type="sibTrans" cxnId="{F8D33C36-3200-4BE0-B304-7BB03A24A386}">
      <dgm:prSet/>
      <dgm:spPr/>
      <dgm:t>
        <a:bodyPr/>
        <a:lstStyle/>
        <a:p>
          <a:endParaRPr lang="en-GB"/>
        </a:p>
      </dgm:t>
    </dgm:pt>
    <dgm:pt modelId="{A5D9A051-856A-419E-B76B-96CBACA45D9F}" type="parTrans" cxnId="{F8D33C36-3200-4BE0-B304-7BB03A24A386}">
      <dgm:prSet/>
      <dgm:spPr/>
      <dgm:t>
        <a:bodyPr/>
        <a:lstStyle/>
        <a:p>
          <a:endParaRPr lang="en-GB"/>
        </a:p>
      </dgm:t>
    </dgm:pt>
    <dgm:pt modelId="{27A5CEC4-4FD9-4FB7-9744-75ECF558EF2E}" type="pres">
      <dgm:prSet presAssocID="{145E3B4B-4E0D-4940-B62C-56207CF39F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013C17-BF18-41B1-90E1-8A26596EE3EF}" type="pres">
      <dgm:prSet presAssocID="{A5FFAE2A-3C20-4717-AA5E-4ECFC942A02A}" presName="centerShape" presStyleLbl="node0" presStyleIdx="0" presStyleCnt="1"/>
      <dgm:spPr/>
    </dgm:pt>
    <dgm:pt modelId="{BFD372D4-C2EE-4064-83F6-D5BBEB101EDC}" type="pres">
      <dgm:prSet presAssocID="{65D91858-293F-4CC9-B7CF-AEF4554FA378}" presName="node" presStyleLbl="node1" presStyleIdx="0" presStyleCnt="3">
        <dgm:presLayoutVars>
          <dgm:bulletEnabled val="1"/>
        </dgm:presLayoutVars>
      </dgm:prSet>
      <dgm:spPr/>
    </dgm:pt>
    <dgm:pt modelId="{C4A541ED-4448-4EF8-ADC2-183959A1309A}" type="pres">
      <dgm:prSet presAssocID="{65D91858-293F-4CC9-B7CF-AEF4554FA378}" presName="dummy" presStyleCnt="0"/>
      <dgm:spPr/>
    </dgm:pt>
    <dgm:pt modelId="{67EC3927-C880-482C-B50F-FA5EC63FBED0}" type="pres">
      <dgm:prSet presAssocID="{B42FF20D-CE97-4D77-B529-1E54824A7394}" presName="sibTrans" presStyleLbl="sibTrans2D1" presStyleIdx="0" presStyleCnt="3"/>
      <dgm:spPr/>
    </dgm:pt>
    <dgm:pt modelId="{B54CBAC1-865B-490E-93EE-6DF3280FD30D}" type="pres">
      <dgm:prSet presAssocID="{ADFAC930-99F2-435B-843B-A4307BD3F586}" presName="node" presStyleLbl="node1" presStyleIdx="1" presStyleCnt="3">
        <dgm:presLayoutVars>
          <dgm:bulletEnabled val="1"/>
        </dgm:presLayoutVars>
      </dgm:prSet>
      <dgm:spPr/>
    </dgm:pt>
    <dgm:pt modelId="{C0ED2C01-F5A7-44EA-8225-2A64B793DB8A}" type="pres">
      <dgm:prSet presAssocID="{ADFAC930-99F2-435B-843B-A4307BD3F586}" presName="dummy" presStyleCnt="0"/>
      <dgm:spPr/>
    </dgm:pt>
    <dgm:pt modelId="{E10C1FD0-CA54-4FBE-98B8-1C22CAD6E240}" type="pres">
      <dgm:prSet presAssocID="{90114C6A-06EE-42ED-B172-FF48A8D9AC92}" presName="sibTrans" presStyleLbl="sibTrans2D1" presStyleIdx="1" presStyleCnt="3"/>
      <dgm:spPr/>
    </dgm:pt>
    <dgm:pt modelId="{EDC2C22F-3D47-491C-8A5D-268C40E15A93}" type="pres">
      <dgm:prSet presAssocID="{FE2109D3-26CE-41F1-B3A4-0FC052B7D3B8}" presName="node" presStyleLbl="node1" presStyleIdx="2" presStyleCnt="3">
        <dgm:presLayoutVars>
          <dgm:bulletEnabled val="1"/>
        </dgm:presLayoutVars>
      </dgm:prSet>
      <dgm:spPr/>
    </dgm:pt>
    <dgm:pt modelId="{B84E7C92-DB1D-4DBE-BFD9-9685466D7E39}" type="pres">
      <dgm:prSet presAssocID="{FE2109D3-26CE-41F1-B3A4-0FC052B7D3B8}" presName="dummy" presStyleCnt="0"/>
      <dgm:spPr/>
    </dgm:pt>
    <dgm:pt modelId="{F21578AC-5A6C-4A85-AF61-A39954227B8E}" type="pres">
      <dgm:prSet presAssocID="{94121A56-BF26-479A-9907-ECA6FDB27371}" presName="sibTrans" presStyleLbl="sibTrans2D1" presStyleIdx="2" presStyleCnt="3"/>
      <dgm:spPr/>
    </dgm:pt>
  </dgm:ptLst>
  <dgm:cxnLst>
    <dgm:cxn modelId="{F8D33C36-3200-4BE0-B304-7BB03A24A386}" srcId="{145E3B4B-4E0D-4940-B62C-56207CF39F0B}" destId="{A5FFAE2A-3C20-4717-AA5E-4ECFC942A02A}" srcOrd="0" destOrd="0" parTransId="{A5D9A051-856A-419E-B76B-96CBACA45D9F}" sibTransId="{BA147C6D-03DF-4A70-B00E-EFB5C27A5061}"/>
    <dgm:cxn modelId="{CC1D6743-75C0-4394-8CA9-E2AACC375956}" type="presOf" srcId="{B42FF20D-CE97-4D77-B529-1E54824A7394}" destId="{67EC3927-C880-482C-B50F-FA5EC63FBED0}" srcOrd="0" destOrd="0" presId="urn:microsoft.com/office/officeart/2005/8/layout/radial6"/>
    <dgm:cxn modelId="{7C7E1A85-DBC3-4AE6-82B9-4660A2EADAFA}" srcId="{A5FFAE2A-3C20-4717-AA5E-4ECFC942A02A}" destId="{65D91858-293F-4CC9-B7CF-AEF4554FA378}" srcOrd="0" destOrd="0" parTransId="{D981158C-E1BE-4DAE-96E8-16BA16B4187B}" sibTransId="{B42FF20D-CE97-4D77-B529-1E54824A7394}"/>
    <dgm:cxn modelId="{77B24A89-9B4E-4E25-AB8F-4087CA3BA9FE}" type="presOf" srcId="{90114C6A-06EE-42ED-B172-FF48A8D9AC92}" destId="{E10C1FD0-CA54-4FBE-98B8-1C22CAD6E240}" srcOrd="0" destOrd="0" presId="urn:microsoft.com/office/officeart/2005/8/layout/radial6"/>
    <dgm:cxn modelId="{D8159389-0437-4C1D-A602-0261B0FDC703}" srcId="{A5FFAE2A-3C20-4717-AA5E-4ECFC942A02A}" destId="{FE2109D3-26CE-41F1-B3A4-0FC052B7D3B8}" srcOrd="2" destOrd="0" parTransId="{04F0B1C8-0F5D-4698-8690-7FED9FF4EB1A}" sibTransId="{94121A56-BF26-479A-9907-ECA6FDB27371}"/>
    <dgm:cxn modelId="{D932578A-477D-4258-A483-447DE27B6B0A}" type="presOf" srcId="{65D91858-293F-4CC9-B7CF-AEF4554FA378}" destId="{BFD372D4-C2EE-4064-83F6-D5BBEB101EDC}" srcOrd="0" destOrd="0" presId="urn:microsoft.com/office/officeart/2005/8/layout/radial6"/>
    <dgm:cxn modelId="{88A21393-F3C4-4A96-88A4-4E9FFE585792}" type="presOf" srcId="{FE2109D3-26CE-41F1-B3A4-0FC052B7D3B8}" destId="{EDC2C22F-3D47-491C-8A5D-268C40E15A93}" srcOrd="0" destOrd="0" presId="urn:microsoft.com/office/officeart/2005/8/layout/radial6"/>
    <dgm:cxn modelId="{B36D7DA5-47BF-4209-9A1C-1D0A3F47F7C3}" type="presOf" srcId="{94121A56-BF26-479A-9907-ECA6FDB27371}" destId="{F21578AC-5A6C-4A85-AF61-A39954227B8E}" srcOrd="0" destOrd="0" presId="urn:microsoft.com/office/officeart/2005/8/layout/radial6"/>
    <dgm:cxn modelId="{3424EFA7-EB92-415C-9FB3-18194E2F1F1A}" srcId="{A5FFAE2A-3C20-4717-AA5E-4ECFC942A02A}" destId="{ADFAC930-99F2-435B-843B-A4307BD3F586}" srcOrd="1" destOrd="0" parTransId="{E3DFBD52-0690-411B-8D1D-C641FBC9676D}" sibTransId="{90114C6A-06EE-42ED-B172-FF48A8D9AC92}"/>
    <dgm:cxn modelId="{4D6EDAA9-12EC-4850-90F3-A6630D282025}" type="presOf" srcId="{ADFAC930-99F2-435B-843B-A4307BD3F586}" destId="{B54CBAC1-865B-490E-93EE-6DF3280FD30D}" srcOrd="0" destOrd="0" presId="urn:microsoft.com/office/officeart/2005/8/layout/radial6"/>
    <dgm:cxn modelId="{AFB028CB-A0CB-4318-A662-EABCA396215B}" type="presOf" srcId="{A5FFAE2A-3C20-4717-AA5E-4ECFC942A02A}" destId="{BB013C17-BF18-41B1-90E1-8A26596EE3EF}" srcOrd="0" destOrd="0" presId="urn:microsoft.com/office/officeart/2005/8/layout/radial6"/>
    <dgm:cxn modelId="{4526E7CF-6939-4F1E-AC4B-6D71F5375D85}" type="presOf" srcId="{145E3B4B-4E0D-4940-B62C-56207CF39F0B}" destId="{27A5CEC4-4FD9-4FB7-9744-75ECF558EF2E}" srcOrd="0" destOrd="0" presId="urn:microsoft.com/office/officeart/2005/8/layout/radial6"/>
    <dgm:cxn modelId="{B367FFA0-C8CC-4E7A-B789-49E18470AE60}" type="presParOf" srcId="{27A5CEC4-4FD9-4FB7-9744-75ECF558EF2E}" destId="{BB013C17-BF18-41B1-90E1-8A26596EE3EF}" srcOrd="0" destOrd="0" presId="urn:microsoft.com/office/officeart/2005/8/layout/radial6"/>
    <dgm:cxn modelId="{579ED5D6-FC4D-4E64-BFA6-5A96F037C599}" type="presParOf" srcId="{27A5CEC4-4FD9-4FB7-9744-75ECF558EF2E}" destId="{BFD372D4-C2EE-4064-83F6-D5BBEB101EDC}" srcOrd="1" destOrd="0" presId="urn:microsoft.com/office/officeart/2005/8/layout/radial6"/>
    <dgm:cxn modelId="{867D5507-CBCE-49E2-9DDB-FF6354F4AE4B}" type="presParOf" srcId="{27A5CEC4-4FD9-4FB7-9744-75ECF558EF2E}" destId="{C4A541ED-4448-4EF8-ADC2-183959A1309A}" srcOrd="2" destOrd="0" presId="urn:microsoft.com/office/officeart/2005/8/layout/radial6"/>
    <dgm:cxn modelId="{B435E110-6B05-4AC6-9ECD-76A1E47BAD8B}" type="presParOf" srcId="{27A5CEC4-4FD9-4FB7-9744-75ECF558EF2E}" destId="{67EC3927-C880-482C-B50F-FA5EC63FBED0}" srcOrd="3" destOrd="0" presId="urn:microsoft.com/office/officeart/2005/8/layout/radial6"/>
    <dgm:cxn modelId="{AF1A5128-2E62-4505-90CF-685F4AEBC1D4}" type="presParOf" srcId="{27A5CEC4-4FD9-4FB7-9744-75ECF558EF2E}" destId="{B54CBAC1-865B-490E-93EE-6DF3280FD30D}" srcOrd="4" destOrd="0" presId="urn:microsoft.com/office/officeart/2005/8/layout/radial6"/>
    <dgm:cxn modelId="{9CD0F196-42D3-454A-8C9A-A6DC7758F661}" type="presParOf" srcId="{27A5CEC4-4FD9-4FB7-9744-75ECF558EF2E}" destId="{C0ED2C01-F5A7-44EA-8225-2A64B793DB8A}" srcOrd="5" destOrd="0" presId="urn:microsoft.com/office/officeart/2005/8/layout/radial6"/>
    <dgm:cxn modelId="{BED8C060-0F14-4D06-A09E-CC27A9068B1C}" type="presParOf" srcId="{27A5CEC4-4FD9-4FB7-9744-75ECF558EF2E}" destId="{E10C1FD0-CA54-4FBE-98B8-1C22CAD6E240}" srcOrd="6" destOrd="0" presId="urn:microsoft.com/office/officeart/2005/8/layout/radial6"/>
    <dgm:cxn modelId="{E582A424-1F3E-40E8-B001-7C03EBF5F56D}" type="presParOf" srcId="{27A5CEC4-4FD9-4FB7-9744-75ECF558EF2E}" destId="{EDC2C22F-3D47-491C-8A5D-268C40E15A93}" srcOrd="7" destOrd="0" presId="urn:microsoft.com/office/officeart/2005/8/layout/radial6"/>
    <dgm:cxn modelId="{C545CB2A-F931-44B4-A27E-ADEE80A81D48}" type="presParOf" srcId="{27A5CEC4-4FD9-4FB7-9744-75ECF558EF2E}" destId="{B84E7C92-DB1D-4DBE-BFD9-9685466D7E39}" srcOrd="8" destOrd="0" presId="urn:microsoft.com/office/officeart/2005/8/layout/radial6"/>
    <dgm:cxn modelId="{931887B6-1489-45ED-A565-0CDDAE63754F}" type="presParOf" srcId="{27A5CEC4-4FD9-4FB7-9744-75ECF558EF2E}" destId="{F21578AC-5A6C-4A85-AF61-A39954227B8E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578AC-5A6C-4A85-AF61-A39954227B8E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C1FD0-CA54-4FBE-98B8-1C22CAD6E24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C3927-C880-482C-B50F-FA5EC63FBED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13C17-BF18-41B1-90E1-8A26596EE3EF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338563" y="2172886"/>
        <a:ext cx="1450873" cy="1450873"/>
      </dsp:txXfrm>
    </dsp:sp>
    <dsp:sp modelId="{BFD372D4-C2EE-4064-83F6-D5BBEB101EDC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rgbClr val="F7971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SCD RAL</a:t>
          </a:r>
        </a:p>
      </dsp:txBody>
      <dsp:txXfrm>
        <a:off x="3556194" y="211966"/>
        <a:ext cx="1015610" cy="1015610"/>
      </dsp:txXfrm>
    </dsp:sp>
    <dsp:sp modelId="{B54CBAC1-865B-490E-93EE-6DF3280FD30D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rgbClr val="F7971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GridPP</a:t>
          </a:r>
        </a:p>
      </dsp:txBody>
      <dsp:txXfrm>
        <a:off x="5442875" y="3479793"/>
        <a:ext cx="1015610" cy="1015610"/>
      </dsp:txXfrm>
    </dsp:sp>
    <dsp:sp modelId="{EDC2C22F-3D47-491C-8A5D-268C40E15A93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rgbClr val="F7971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DiRAC</a:t>
          </a:r>
          <a:endParaRPr lang="en-GB" sz="2300" b="1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669513" y="3479793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844C-FED7-D3D7-D200-8C1A3D35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E1B8D-7DDC-6750-14F5-A84D8C318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6AFB-AC03-1882-742C-F5435B39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C8FD-0CEE-E9B4-C234-FC3BBE30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48F6-629D-2636-BA7B-BEF3BE2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FA00-4F6E-B5F7-5120-BDDF9E0B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BDBEE-FB07-FFB4-DD53-F189555D1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4DCB-EA8D-C319-3B06-587F6A8C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D48A-7FC5-39D7-0A1F-B6AB70F3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0D47-1A72-8A0B-C5F6-E58F1902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7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4FDBC-412C-B5C5-EC54-4ED7183B7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F8DF-B955-CAB9-F184-A979BFD2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7FF96-E206-1008-A1A0-7E541A15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5EB3-AEF4-F724-1604-C80F3AD6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D18A-C1D8-5D0C-B17C-4EB49AEB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1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6F60-AFCE-E65E-64CE-D8504F49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805A-222E-0F2D-9B98-333E597EE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7B51-92DD-BC53-182D-A91FDEE2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D8BA-8B89-5B69-D99C-38EEECA2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B6E2-ADF1-CFF3-7608-7290F999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2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DF16-6627-B047-1938-2E5D1D07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96AF6-A961-9520-FA73-63FE3A72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A480-D00D-83B3-0714-7B920350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92F2-49DF-EF87-758C-483DE8A5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9F84-E53C-BADD-39F4-764605B1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4F69-BEAA-930D-11F0-CB2D218A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766D-E238-046F-2FA1-75EB5F3F8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C3289-61CC-26CE-DA4E-DC0E3D91E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B79D6-F487-1962-89B9-68D01767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5431C-965D-D117-1375-25FF63C2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D207-5295-A992-F8D5-E5B43C3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8A5C-B733-1AE5-4CF9-840A674B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97B7A-907C-472C-5EFB-09DC52C37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CE2F8-8451-B40A-3F54-EDF573FBF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C082B-CEF8-E421-3B74-8F514C055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B6698-95E2-8F1E-6448-F57E52A08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809D7-9A42-F580-0F47-48F1BB90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73FB1-47F7-B6C3-374F-53C72059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1673C-5AEA-8F4D-7ADB-844745A3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976A-130B-383E-0EFA-210C9D55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1B613-77A8-0F0C-6C56-886839C5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A943-C46E-80A3-AEE8-D72638E0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6332A-8B13-B9C2-4E67-C342EAC4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02383-12D4-30BC-F09F-F4D92AEB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AB919-6B01-FC2E-BB2D-ED1160C1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64696-5C05-4513-6D06-DD223431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050A-85B4-F096-E535-A5E6762D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725F-9767-978A-7016-D26802FA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C79CD-D627-8F22-FEE3-B8678CD0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84BD-200E-EB8B-BE55-8747715B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FD09D-79A6-7C0F-7D98-12701577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CB5E1-46AC-D6AB-CFA4-595C4B5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9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4CB9-CC2B-D76B-83C6-363EA4B8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E50F2-AF12-6361-B090-C63525B8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7DA1D-E263-96EA-53A9-33B3F61CF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D2207-D974-6FEE-1B29-16579CEE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DE55A-E3DF-3356-D8A7-E9C14391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C6C0-EDB1-B0D8-1B43-712981F5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ECB88-19D4-19BF-E20D-88C7C50B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6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A316-C339-9BEC-2DE1-053E9D83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2C0CD-E61A-FCDD-8F30-A3BDB547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9CB8B-696D-4D24-9E8C-E1C426B4D7BE}" type="datetimeFigureOut">
              <a:rPr lang="en-GB" smtClean="0"/>
              <a:t>07/07/2025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6E22-4504-4F87-CF16-2AF4E6397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Jonathan Hays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E93-7B5F-6F74-5298-19CB4230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IRIS">
            <a:extLst>
              <a:ext uri="{FF2B5EF4-FFF2-40B4-BE49-F238E27FC236}">
                <a16:creationId xmlns:a16="http://schemas.microsoft.com/office/drawing/2014/main" id="{6FF51B58-9FAF-D34B-9FB5-84A0BB2300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241" y="461198"/>
            <a:ext cx="2110985" cy="11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3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6DDA-01E4-9E1A-2180-AE3483CFD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IRIS Digital Research 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15349-144A-9931-6C76-D99F93C55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Prof. Jonathan Hays, IRIS Science Director</a:t>
            </a:r>
          </a:p>
          <a:p>
            <a:endParaRPr lang="en-GB" dirty="0"/>
          </a:p>
          <a:p>
            <a:r>
              <a:rPr lang="en-GB" dirty="0"/>
              <a:t>ASTROCOMP, National Astronomy Meeting 2025</a:t>
            </a:r>
          </a:p>
          <a:p>
            <a:r>
              <a:rPr lang="en-GB" dirty="0"/>
              <a:t>07/07/2025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7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B92B-9DA2-4A5E-BDE9-FAEE7B1E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Infrastructure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3F785-6695-4250-992B-A934AB30203D}"/>
              </a:ext>
            </a:extLst>
          </p:cNvPr>
          <p:cNvSpPr txBox="1"/>
          <p:nvPr/>
        </p:nvSpPr>
        <p:spPr>
          <a:xfrm>
            <a:off x="4373253" y="1671722"/>
            <a:ext cx="390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Building capability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DBE0F-8EE7-46AB-9AE3-3318E341A8A4}"/>
              </a:ext>
            </a:extLst>
          </p:cNvPr>
          <p:cNvSpPr txBox="1"/>
          <p:nvPr/>
        </p:nvSpPr>
        <p:spPr>
          <a:xfrm>
            <a:off x="2120056" y="5929031"/>
            <a:ext cx="97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Community building, coordination, digital asset 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E9471-9917-4FBE-B8AD-7B4AA3D3BAFA}"/>
              </a:ext>
            </a:extLst>
          </p:cNvPr>
          <p:cNvSpPr txBox="1"/>
          <p:nvPr/>
        </p:nvSpPr>
        <p:spPr>
          <a:xfrm>
            <a:off x="2623420" y="2874896"/>
            <a:ext cx="4244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Examples include:</a:t>
            </a:r>
          </a:p>
          <a:p>
            <a:r>
              <a:rPr lang="en-GB" sz="2400" dirty="0"/>
              <a:t>Identity management, access methods, data management</a:t>
            </a:r>
            <a:r>
              <a:rPr lang="en-US" sz="2400" dirty="0"/>
              <a:t>, workflow management, Policy (security for example)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2273D-50F3-43BB-A643-63C9EA59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63" y="1755235"/>
            <a:ext cx="1880293" cy="41092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DF1F668-E999-C343-F754-042354C0266B}"/>
              </a:ext>
            </a:extLst>
          </p:cNvPr>
          <p:cNvGrpSpPr/>
          <p:nvPr/>
        </p:nvGrpSpPr>
        <p:grpSpPr>
          <a:xfrm>
            <a:off x="7615354" y="1867017"/>
            <a:ext cx="3906451" cy="3997468"/>
            <a:chOff x="3038078" y="1872401"/>
            <a:chExt cx="2051843" cy="20518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E0D220-9BFB-84AC-985D-5F4CD48A6DB1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A15B8731-F587-6CA6-694E-4927FC42D648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512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55ED-9CD2-4562-A8EB-2CAF0191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Asset Creation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F31FBC-1090-42BC-AEB9-20F3B7BBD81C}"/>
              </a:ext>
            </a:extLst>
          </p:cNvPr>
          <p:cNvSpPr/>
          <p:nvPr/>
        </p:nvSpPr>
        <p:spPr>
          <a:xfrm>
            <a:off x="5050495" y="1553228"/>
            <a:ext cx="2016690" cy="6889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Digital Assets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8753-C02D-4D16-A091-4D3B859F35C0}"/>
              </a:ext>
            </a:extLst>
          </p:cNvPr>
          <p:cNvSpPr txBox="1"/>
          <p:nvPr/>
        </p:nvSpPr>
        <p:spPr>
          <a:xfrm>
            <a:off x="6058840" y="2090491"/>
            <a:ext cx="54916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Essentially software (or similar) products (capitalizable) – with a defined end point or delivery of the asset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D5CDB-E70B-4A70-92A1-4008043FBF6A}"/>
              </a:ext>
            </a:extLst>
          </p:cNvPr>
          <p:cNvSpPr txBox="1"/>
          <p:nvPr/>
        </p:nvSpPr>
        <p:spPr>
          <a:xfrm>
            <a:off x="5596877" y="3136625"/>
            <a:ext cx="5937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Additional track of funding “Other DA” programme available to full IRIS Community</a:t>
            </a:r>
          </a:p>
          <a:p>
            <a:endParaRPr lang="en-GB" dirty="0"/>
          </a:p>
          <a:p>
            <a:r>
              <a:rPr lang="en-GB" dirty="0"/>
              <a:t>Often infrastructure related but can also be closer to science</a:t>
            </a:r>
          </a:p>
          <a:p>
            <a:endParaRPr lang="en-GB" dirty="0"/>
          </a:p>
          <a:p>
            <a:r>
              <a:rPr lang="en-GB" dirty="0"/>
              <a:t>UKRI DRI funding also allows some non-capital projects</a:t>
            </a:r>
          </a:p>
          <a:p>
            <a:r>
              <a:rPr lang="en-GB" dirty="0"/>
              <a:t>	- can be used for R&amp;D as well as asset production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9E485-DB8A-9E6D-0DA0-F5F518A9A1AF}"/>
              </a:ext>
            </a:extLst>
          </p:cNvPr>
          <p:cNvGrpSpPr/>
          <p:nvPr/>
        </p:nvGrpSpPr>
        <p:grpSpPr>
          <a:xfrm>
            <a:off x="517617" y="1835675"/>
            <a:ext cx="4142053" cy="4304950"/>
            <a:chOff x="3038078" y="1872401"/>
            <a:chExt cx="2051843" cy="20518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35DF17-67A0-091D-69E9-DF1BFC771E98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ADB27DB-DA6E-D9B4-9054-51CEC05E1B42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952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55ED-9CD2-4562-A8EB-2CAF0191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Asset Creation 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F31FBC-1090-42BC-AEB9-20F3B7BBD81C}"/>
              </a:ext>
            </a:extLst>
          </p:cNvPr>
          <p:cNvSpPr/>
          <p:nvPr/>
        </p:nvSpPr>
        <p:spPr>
          <a:xfrm>
            <a:off x="1800399" y="1535474"/>
            <a:ext cx="2016690" cy="6889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Digital Assets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D5CDB-E70B-4A70-92A1-4008043FBF6A}"/>
              </a:ext>
            </a:extLst>
          </p:cNvPr>
          <p:cNvSpPr txBox="1"/>
          <p:nvPr/>
        </p:nvSpPr>
        <p:spPr>
          <a:xfrm>
            <a:off x="6687278" y="1284175"/>
            <a:ext cx="50204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RUCIO (LHC) from development for non LHC usage – multi-VO support, token based authentication support,  </a:t>
            </a:r>
            <a:r>
              <a:rPr lang="en-US" dirty="0" err="1"/>
              <a:t>etc</a:t>
            </a:r>
            <a:r>
              <a:rPr lang="en-US" dirty="0"/>
              <a:t> (LSST, DUNE, SKA)</a:t>
            </a:r>
          </a:p>
          <a:p>
            <a:pPr lvl="1"/>
            <a:r>
              <a:rPr lang="en-US" dirty="0"/>
              <a:t>High performance data transfers for SKA – using FTS and RUCIO (leveraging hardware investment by </a:t>
            </a:r>
            <a:r>
              <a:rPr lang="en-US" dirty="0" err="1"/>
              <a:t>ExCALIBUR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Core infrastructure</a:t>
            </a:r>
          </a:p>
          <a:p>
            <a:pPr lvl="1"/>
            <a:r>
              <a:rPr lang="en-US" dirty="0"/>
              <a:t>Security policy</a:t>
            </a:r>
          </a:p>
          <a:p>
            <a:pPr lvl="1"/>
            <a:r>
              <a:rPr lang="en-US" dirty="0"/>
              <a:t>Information Security Management – supporting STFC SOC</a:t>
            </a:r>
          </a:p>
          <a:p>
            <a:pPr lvl="1"/>
            <a:r>
              <a:rPr lang="en-US" dirty="0"/>
              <a:t>Accounting development – building on work at Tier 1</a:t>
            </a:r>
          </a:p>
          <a:p>
            <a:pPr lvl="1"/>
            <a:r>
              <a:rPr lang="en-US" dirty="0"/>
              <a:t>VMDIRAC – workflow management building on DIRAC (</a:t>
            </a:r>
            <a:r>
              <a:rPr lang="en-US" dirty="0" err="1"/>
              <a:t>LHCb</a:t>
            </a:r>
            <a:r>
              <a:rPr lang="en-US" dirty="0"/>
              <a:t>) for non-LHC</a:t>
            </a:r>
          </a:p>
          <a:p>
            <a:pPr lvl="1"/>
            <a:r>
              <a:rPr lang="en-US" dirty="0"/>
              <a:t>Tools and services portfolio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D5CDB-E70B-4A70-92A1-4008043FBF6A}"/>
              </a:ext>
            </a:extLst>
          </p:cNvPr>
          <p:cNvSpPr txBox="1"/>
          <p:nvPr/>
        </p:nvSpPr>
        <p:spPr>
          <a:xfrm>
            <a:off x="996005" y="2678687"/>
            <a:ext cx="5020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Identity management  - IRIS-IAM</a:t>
            </a:r>
          </a:p>
          <a:p>
            <a:pPr lvl="1"/>
            <a:r>
              <a:rPr lang="en-US" dirty="0"/>
              <a:t>Working towards single-sign on</a:t>
            </a:r>
          </a:p>
          <a:p>
            <a:pPr lvl="1"/>
            <a:r>
              <a:rPr lang="en-US" dirty="0"/>
              <a:t>Closely aligned with LSST and SKA work</a:t>
            </a:r>
          </a:p>
          <a:p>
            <a:pPr lvl="1"/>
            <a:r>
              <a:rPr lang="en-US" dirty="0"/>
              <a:t>Integrated with the </a:t>
            </a:r>
            <a:r>
              <a:rPr lang="en-US" dirty="0" err="1"/>
              <a:t>DiRAC</a:t>
            </a:r>
            <a:r>
              <a:rPr lang="en-US" dirty="0"/>
              <a:t> Federation Project </a:t>
            </a:r>
          </a:p>
          <a:p>
            <a:endParaRPr lang="en-US" dirty="0"/>
          </a:p>
          <a:p>
            <a:r>
              <a:rPr lang="en-US" dirty="0"/>
              <a:t>Radio astronomy on-boarding</a:t>
            </a:r>
          </a:p>
          <a:p>
            <a:pPr lvl="1"/>
            <a:r>
              <a:rPr lang="en-US" dirty="0" err="1"/>
              <a:t>eMERLIN</a:t>
            </a:r>
            <a:r>
              <a:rPr lang="en-US" dirty="0"/>
              <a:t>, ALMA, and others</a:t>
            </a:r>
          </a:p>
          <a:p>
            <a:pPr lvl="1"/>
            <a:r>
              <a:rPr lang="en-US" dirty="0"/>
              <a:t>Documentation, tutorials, community engagement</a:t>
            </a:r>
          </a:p>
          <a:p>
            <a:pPr lvl="1"/>
            <a:r>
              <a:rPr lang="en-US" dirty="0"/>
              <a:t>Evaluation for IRIS integration</a:t>
            </a:r>
          </a:p>
          <a:p>
            <a:pPr lvl="1"/>
            <a:endParaRPr lang="en-US" dirty="0"/>
          </a:p>
          <a:p>
            <a:r>
              <a:rPr lang="en-US" dirty="0"/>
              <a:t>Algorithm Development</a:t>
            </a:r>
          </a:p>
          <a:p>
            <a:pPr lvl="1"/>
            <a:r>
              <a:rPr lang="en-US" dirty="0"/>
              <a:t>Efficient random numbers on FPGAs</a:t>
            </a:r>
          </a:p>
          <a:p>
            <a:pPr lvl="1"/>
            <a:r>
              <a:rPr lang="en-US" dirty="0"/>
              <a:t>Support for FAST-HEP toolkit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38598-E9D3-D417-074E-EAFA2044D5F9}"/>
              </a:ext>
            </a:extLst>
          </p:cNvPr>
          <p:cNvGrpSpPr/>
          <p:nvPr/>
        </p:nvGrpSpPr>
        <p:grpSpPr>
          <a:xfrm>
            <a:off x="222405" y="1348815"/>
            <a:ext cx="1231590" cy="1157609"/>
            <a:chOff x="3038078" y="1872401"/>
            <a:chExt cx="2051843" cy="20518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27BFF5-1DC1-0202-6C33-7090EB792F44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CEF861B-642D-90C6-F469-8432A21ADAFF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646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0F95-04F9-4B22-AF9A-4164EFC0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IRIS is not…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A1608-DBD9-4162-89AD-93042835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400" y="1700421"/>
            <a:ext cx="50866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IRIS is not a turn-key computing solution for your favourite project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IRIS has no direct resource funding for user support – some community support as “best effort”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Physical resources for groups who can make use of it – depending on size you need your own:</a:t>
            </a:r>
          </a:p>
          <a:p>
            <a:pPr marL="457200" lvl="1" indent="0">
              <a:buNone/>
            </a:pPr>
            <a:r>
              <a:rPr lang="en-GB" dirty="0"/>
              <a:t>Software frameworks</a:t>
            </a:r>
          </a:p>
          <a:p>
            <a:pPr marL="457200" lvl="1" indent="0">
              <a:buNone/>
            </a:pPr>
            <a:r>
              <a:rPr lang="en-GB" dirty="0"/>
              <a:t>Support staff</a:t>
            </a:r>
          </a:p>
          <a:p>
            <a:pPr marL="0" indent="0">
              <a:buNone/>
            </a:pPr>
            <a:r>
              <a:rPr lang="en-GB" dirty="0"/>
              <a:t>IRIS might not have the kind of hardware you need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B4E15-3C42-4486-AFC2-66071EB4A3F4}"/>
              </a:ext>
            </a:extLst>
          </p:cNvPr>
          <p:cNvSpPr txBox="1"/>
          <p:nvPr/>
        </p:nvSpPr>
        <p:spPr>
          <a:xfrm>
            <a:off x="522988" y="6051759"/>
            <a:ext cx="112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think this might be for you – despite the caveats – contact your closest Delivery Board Member </a:t>
            </a:r>
          </a:p>
          <a:p>
            <a:r>
              <a:rPr lang="en-GB" dirty="0"/>
              <a:t>	https://www.iris.ac.uk/partners/deliveryboard/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9663C-3E3B-4F71-CF1A-7B32098251A0}"/>
              </a:ext>
            </a:extLst>
          </p:cNvPr>
          <p:cNvGrpSpPr/>
          <p:nvPr/>
        </p:nvGrpSpPr>
        <p:grpSpPr>
          <a:xfrm>
            <a:off x="1070510" y="1590234"/>
            <a:ext cx="4142053" cy="4304950"/>
            <a:chOff x="3038078" y="1872401"/>
            <a:chExt cx="2051843" cy="20518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5709AB-B7A5-57F8-93CA-7101BAE7F0A2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34C0FBD-447A-53EF-22D8-176C4027D022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687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E400-EE40-42BB-9B90-62DD1C0E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EA8FD-51A2-4A3F-8959-123216BA8735}"/>
              </a:ext>
            </a:extLst>
          </p:cNvPr>
          <p:cNvSpPr txBox="1"/>
          <p:nvPr/>
        </p:nvSpPr>
        <p:spPr>
          <a:xfrm>
            <a:off x="717198" y="1836675"/>
            <a:ext cx="5804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/>
              <a:t>IRIS is a federated cooperative community bringing together STFC     (and beyond) computing interests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2FBE2-3A88-4D31-971A-C2BF65A86130}"/>
              </a:ext>
            </a:extLst>
          </p:cNvPr>
          <p:cNvSpPr txBox="1"/>
          <p:nvPr/>
        </p:nvSpPr>
        <p:spPr>
          <a:xfrm>
            <a:off x="1395691" y="3766120"/>
            <a:ext cx="5126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Bringing groups together</a:t>
            </a:r>
          </a:p>
          <a:p>
            <a:r>
              <a:rPr lang="en-GB" sz="2800" dirty="0"/>
              <a:t>Building Infrastructure</a:t>
            </a:r>
          </a:p>
          <a:p>
            <a:r>
              <a:rPr lang="en-US" sz="2800" dirty="0"/>
              <a:t>Supporting Science</a:t>
            </a:r>
          </a:p>
          <a:p>
            <a:r>
              <a:rPr lang="en-US" sz="2800" dirty="0"/>
              <a:t>Lobbying for the future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092AD-E129-47DA-AD60-4223E3EA6B54}"/>
              </a:ext>
            </a:extLst>
          </p:cNvPr>
          <p:cNvSpPr txBox="1"/>
          <p:nvPr/>
        </p:nvSpPr>
        <p:spPr>
          <a:xfrm>
            <a:off x="8332939" y="6123543"/>
            <a:ext cx="2527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https://www.iris.ac.uk/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221D27-53CB-FD12-D7AF-5FAEE5A18A46}"/>
              </a:ext>
            </a:extLst>
          </p:cNvPr>
          <p:cNvGrpSpPr/>
          <p:nvPr/>
        </p:nvGrpSpPr>
        <p:grpSpPr>
          <a:xfrm>
            <a:off x="7200378" y="1717269"/>
            <a:ext cx="4142053" cy="4304950"/>
            <a:chOff x="3038078" y="1872401"/>
            <a:chExt cx="2051843" cy="20518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833583-E3B6-36B7-5A8A-82452EE711FC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CF420F7A-23FA-27FC-054D-6DEF036FF327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826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80C4-D932-DBA7-30CF-E9C2C97E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dirty="0" err="1"/>
              <a:t>nfrastructure</a:t>
            </a:r>
            <a:r>
              <a:rPr lang="en-GB" dirty="0"/>
              <a:t> for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esearch and 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/>
              <a:t>nnovation for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TFC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6024D8-22BB-D4C2-33F9-BC699C16A52A}"/>
              </a:ext>
            </a:extLst>
          </p:cNvPr>
          <p:cNvGrpSpPr/>
          <p:nvPr/>
        </p:nvGrpSpPr>
        <p:grpSpPr>
          <a:xfrm>
            <a:off x="7024742" y="2069591"/>
            <a:ext cx="4142053" cy="4304950"/>
            <a:chOff x="3038078" y="1872401"/>
            <a:chExt cx="2051843" cy="20518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532F59-1591-01D7-9CCC-650658D5CE49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3BF0C2F6-54AE-27E8-2AFF-8C5310153CA2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D1F702-74A7-72FD-150A-31C3D2750025}"/>
              </a:ext>
            </a:extLst>
          </p:cNvPr>
          <p:cNvSpPr txBox="1"/>
          <p:nvPr/>
        </p:nvSpPr>
        <p:spPr>
          <a:xfrm>
            <a:off x="1270430" y="1881484"/>
            <a:ext cx="362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IRIS is a federated cooperative community bringing together STFC computing interests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B72C0-037D-EF27-D640-FE098D62AA3C}"/>
              </a:ext>
            </a:extLst>
          </p:cNvPr>
          <p:cNvSpPr txBox="1"/>
          <p:nvPr/>
        </p:nvSpPr>
        <p:spPr>
          <a:xfrm>
            <a:off x="1253852" y="3223378"/>
            <a:ext cx="3073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Formed bottom up by science communities and compute providers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F3DEC-1B8E-D2E7-9053-4E104A03B3A2}"/>
              </a:ext>
            </a:extLst>
          </p:cNvPr>
          <p:cNvSpPr txBox="1"/>
          <p:nvPr/>
        </p:nvSpPr>
        <p:spPr>
          <a:xfrm>
            <a:off x="1253852" y="5165497"/>
            <a:ext cx="334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Works closely with STFC but run by the community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B7BC-8247-BED2-8336-7EB22438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Activities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C07C14-3405-312A-C107-86EE70D19E22}"/>
              </a:ext>
            </a:extLst>
          </p:cNvPr>
          <p:cNvGrpSpPr/>
          <p:nvPr/>
        </p:nvGrpSpPr>
        <p:grpSpPr>
          <a:xfrm>
            <a:off x="3909402" y="1856940"/>
            <a:ext cx="4142053" cy="4304950"/>
            <a:chOff x="3038078" y="1872401"/>
            <a:chExt cx="2051843" cy="20518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60F11B9-164C-CCEF-91FD-FF2C179A4BB2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F22DDF86-86F0-5E52-45AB-88A41D60B100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30CC11F-5979-B884-3288-32B73EA2FAB4}"/>
              </a:ext>
            </a:extLst>
          </p:cNvPr>
          <p:cNvSpPr txBox="1"/>
          <p:nvPr/>
        </p:nvSpPr>
        <p:spPr>
          <a:xfrm>
            <a:off x="8818606" y="2237379"/>
            <a:ext cx="305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Build community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7D031-FF3D-055D-BE22-EF2F640F9F84}"/>
              </a:ext>
            </a:extLst>
          </p:cNvPr>
          <p:cNvSpPr txBox="1"/>
          <p:nvPr/>
        </p:nvSpPr>
        <p:spPr>
          <a:xfrm>
            <a:off x="465303" y="3540232"/>
            <a:ext cx="2925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Invest in computing hardware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523F6-C2E1-FF17-A3F8-7F6E2D32D016}"/>
              </a:ext>
            </a:extLst>
          </p:cNvPr>
          <p:cNvSpPr txBox="1"/>
          <p:nvPr/>
        </p:nvSpPr>
        <p:spPr>
          <a:xfrm>
            <a:off x="490737" y="6078137"/>
            <a:ext cx="593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Support digital asset creation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40BDE-1664-DBED-6542-4B80B9102DCE}"/>
              </a:ext>
            </a:extLst>
          </p:cNvPr>
          <p:cNvSpPr txBox="1"/>
          <p:nvPr/>
        </p:nvSpPr>
        <p:spPr>
          <a:xfrm>
            <a:off x="5148081" y="3778581"/>
            <a:ext cx="213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Coordinate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8A43C-3E4C-4F37-CC2F-773F3E9443B4}"/>
              </a:ext>
            </a:extLst>
          </p:cNvPr>
          <p:cNvSpPr txBox="1"/>
          <p:nvPr/>
        </p:nvSpPr>
        <p:spPr>
          <a:xfrm>
            <a:off x="465303" y="1856940"/>
            <a:ext cx="397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Build infrastructure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CDC26-FDCC-9D98-A0EF-21319DD1438D}"/>
              </a:ext>
            </a:extLst>
          </p:cNvPr>
          <p:cNvSpPr txBox="1"/>
          <p:nvPr/>
        </p:nvSpPr>
        <p:spPr>
          <a:xfrm>
            <a:off x="7207541" y="6078136"/>
            <a:ext cx="542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Making the case for investment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E8B99-F1A0-C198-D2E4-DB4749258AE1}"/>
              </a:ext>
            </a:extLst>
          </p:cNvPr>
          <p:cNvSpPr txBox="1"/>
          <p:nvPr/>
        </p:nvSpPr>
        <p:spPr>
          <a:xfrm>
            <a:off x="8660504" y="3894910"/>
            <a:ext cx="397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Support training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16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5C6A44-AAEB-C8EF-27A7-6F3D7E254077}"/>
              </a:ext>
            </a:extLst>
          </p:cNvPr>
          <p:cNvGrpSpPr/>
          <p:nvPr/>
        </p:nvGrpSpPr>
        <p:grpSpPr>
          <a:xfrm>
            <a:off x="309931" y="628161"/>
            <a:ext cx="11882069" cy="5890359"/>
            <a:chOff x="309931" y="628161"/>
            <a:chExt cx="11882069" cy="5890359"/>
          </a:xfrm>
        </p:grpSpPr>
        <p:pic>
          <p:nvPicPr>
            <p:cNvPr id="5" name="Picture 4" descr="A blue sign with white letters&#10;&#10;Description automatically generated">
              <a:extLst>
                <a:ext uri="{FF2B5EF4-FFF2-40B4-BE49-F238E27FC236}">
                  <a16:creationId xmlns:a16="http://schemas.microsoft.com/office/drawing/2014/main" id="{509B8D90-B2F0-8C7A-4878-2B48938C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717" y="5191007"/>
              <a:ext cx="3474530" cy="972868"/>
            </a:xfrm>
            <a:prstGeom prst="rect">
              <a:avLst/>
            </a:prstGeom>
          </p:spPr>
        </p:pic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DB040224-6E87-4A50-2C7C-F519731596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9759221"/>
                </p:ext>
              </p:extLst>
            </p:nvPr>
          </p:nvGraphicFramePr>
          <p:xfrm>
            <a:off x="2470764" y="62816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E5865F-3880-566F-242E-D5723BE82626}"/>
                </a:ext>
              </a:extLst>
            </p:cNvPr>
            <p:cNvSpPr txBox="1"/>
            <p:nvPr/>
          </p:nvSpPr>
          <p:spPr>
            <a:xfrm>
              <a:off x="3837204" y="734962"/>
              <a:ext cx="2061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SCARF HPC cluster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4D1E7-2768-1CB2-B024-925AFE1A0EE8}"/>
                </a:ext>
              </a:extLst>
            </p:cNvPr>
            <p:cNvSpPr txBox="1"/>
            <p:nvPr/>
          </p:nvSpPr>
          <p:spPr>
            <a:xfrm>
              <a:off x="3131651" y="1567837"/>
              <a:ext cx="2532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STFC cloud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D73A2F-DA03-63A5-1458-27AE72B5A36E}"/>
                </a:ext>
              </a:extLst>
            </p:cNvPr>
            <p:cNvSpPr txBox="1"/>
            <p:nvPr/>
          </p:nvSpPr>
          <p:spPr>
            <a:xfrm>
              <a:off x="2697725" y="3205689"/>
              <a:ext cx="2532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CSD3 HPC cluster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CCDFF6-5BDF-6AFF-8FB3-6540F116AD47}"/>
                </a:ext>
              </a:extLst>
            </p:cNvPr>
            <p:cNvSpPr txBox="1"/>
            <p:nvPr/>
          </p:nvSpPr>
          <p:spPr>
            <a:xfrm>
              <a:off x="2231820" y="5687523"/>
              <a:ext cx="522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Arcus</a:t>
              </a:r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cloud</a:t>
              </a:r>
            </a:p>
            <a:p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</a:t>
              </a:r>
              <a:r>
                <a:rPr lang="en-GB" sz="2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coming soon… Durham Cloud</a:t>
              </a:r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1383D5-CD15-01DA-A35F-5A55FE8E3609}"/>
                </a:ext>
              </a:extLst>
            </p:cNvPr>
            <p:cNvSpPr txBox="1"/>
            <p:nvPr/>
          </p:nvSpPr>
          <p:spPr>
            <a:xfrm>
              <a:off x="9659375" y="3224985"/>
              <a:ext cx="2532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LondonGrid</a:t>
              </a:r>
              <a:endPara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4BB8FC-0CA9-FFC4-6D82-F6493A027B08}"/>
                </a:ext>
              </a:extLst>
            </p:cNvPr>
            <p:cNvSpPr txBox="1"/>
            <p:nvPr/>
          </p:nvSpPr>
          <p:spPr>
            <a:xfrm>
              <a:off x="8967432" y="2763351"/>
              <a:ext cx="2532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Imperial Cloud</a:t>
              </a:r>
            </a:p>
          </p:txBody>
        </p:sp>
        <p:pic>
          <p:nvPicPr>
            <p:cNvPr id="13" name="Picture 12" descr="A red and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E1B1C6F0-F21D-63A3-D6E3-1223E593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31" y="4748136"/>
              <a:ext cx="1725859" cy="1256580"/>
            </a:xfrm>
            <a:prstGeom prst="rect">
              <a:avLst/>
            </a:prstGeom>
          </p:spPr>
        </p:pic>
        <p:pic>
          <p:nvPicPr>
            <p:cNvPr id="14" name="Picture 13" descr="A black background with blue text&#10;&#10;Description automatically generated">
              <a:extLst>
                <a:ext uri="{FF2B5EF4-FFF2-40B4-BE49-F238E27FC236}">
                  <a16:creationId xmlns:a16="http://schemas.microsoft.com/office/drawing/2014/main" id="{623E8006-4B44-9B02-FBD2-4C1C25594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770" y="4302592"/>
              <a:ext cx="1379516" cy="110925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14" descr="A white circle with white text&#10;&#10;Description automatically generated">
              <a:extLst>
                <a:ext uri="{FF2B5EF4-FFF2-40B4-BE49-F238E27FC236}">
                  <a16:creationId xmlns:a16="http://schemas.microsoft.com/office/drawing/2014/main" id="{51F534A6-E263-FA6E-E3F4-28BB0D1E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31" y="690313"/>
              <a:ext cx="1524003" cy="15118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AB76B7-1F0A-AE43-2A3B-A41547E12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7989" y="2623532"/>
              <a:ext cx="1947488" cy="762061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F6E407-79A6-F8D4-7902-28E64FB33B1C}"/>
                </a:ext>
              </a:extLst>
            </p:cNvPr>
            <p:cNvCxnSpPr>
              <a:cxnSpLocks/>
            </p:cNvCxnSpPr>
            <p:nvPr/>
          </p:nvCxnSpPr>
          <p:spPr>
            <a:xfrm>
              <a:off x="2061263" y="1511643"/>
              <a:ext cx="2570638" cy="983256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804FCC-F12A-4991-AA2C-6D0BDE56E0FA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425477" y="3004563"/>
              <a:ext cx="1987158" cy="52472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308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655F-FC87-3EEE-3419-F2F8FAEB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55" y="83560"/>
            <a:ext cx="7538049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of our supported activities…</a:t>
            </a:r>
          </a:p>
        </p:txBody>
      </p:sp>
      <p:pic>
        <p:nvPicPr>
          <p:cNvPr id="6" name="Picture 4" descr="Gaia in the UK">
            <a:extLst>
              <a:ext uri="{FF2B5EF4-FFF2-40B4-BE49-F238E27FC236}">
                <a16:creationId xmlns:a16="http://schemas.microsoft.com/office/drawing/2014/main" id="{32BD9CD8-D02D-AFDD-4C38-87A4FB57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" y="1376103"/>
            <a:ext cx="952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AA369-9676-9B43-C702-BBE3D2A6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083" y="1575869"/>
            <a:ext cx="1775637" cy="48629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F728795-10AC-8DA2-BEF7-A303A413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75" y="1376103"/>
            <a:ext cx="1965922" cy="10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amond-light-source-logo-lowres – UK Catalysis Hub">
            <a:extLst>
              <a:ext uri="{FF2B5EF4-FFF2-40B4-BE49-F238E27FC236}">
                <a16:creationId xmlns:a16="http://schemas.microsoft.com/office/drawing/2014/main" id="{133DEE13-0F82-F5B6-EA74-2131648C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3" y="2769184"/>
            <a:ext cx="3071007" cy="8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square with white text&#10;&#10;Description automatically generated">
            <a:extLst>
              <a:ext uri="{FF2B5EF4-FFF2-40B4-BE49-F238E27FC236}">
                <a16:creationId xmlns:a16="http://schemas.microsoft.com/office/drawing/2014/main" id="{A235A879-632A-0C7F-8937-C367F923A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14" y="2660403"/>
            <a:ext cx="2495670" cy="1071825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5CCB6AFF-65CE-C8A5-4D11-04C8DFDF5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17" y="2689727"/>
            <a:ext cx="2306366" cy="1189599"/>
          </a:xfrm>
          <a:prstGeom prst="rect">
            <a:avLst/>
          </a:prstGeom>
        </p:spPr>
      </p:pic>
      <p:pic>
        <p:nvPicPr>
          <p:cNvPr id="12" name="Picture 6" descr="CLF About OCTOPUS">
            <a:extLst>
              <a:ext uri="{FF2B5EF4-FFF2-40B4-BE49-F238E27FC236}">
                <a16:creationId xmlns:a16="http://schemas.microsoft.com/office/drawing/2014/main" id="{FA4B8495-7A2A-DA6C-3FCE-8B9AF21E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3" y="272189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ambridge Astronomy Survey Unit — Cambridge Astronomical ...">
            <a:extLst>
              <a:ext uri="{FF2B5EF4-FFF2-40B4-BE49-F238E27FC236}">
                <a16:creationId xmlns:a16="http://schemas.microsoft.com/office/drawing/2014/main" id="{AD47D31E-7C56-D1EF-6006-AFF9FBD8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39" y="1313498"/>
            <a:ext cx="1671483" cy="11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VENu Downloads">
            <a:extLst>
              <a:ext uri="{FF2B5EF4-FFF2-40B4-BE49-F238E27FC236}">
                <a16:creationId xmlns:a16="http://schemas.microsoft.com/office/drawing/2014/main" id="{431EADBC-7068-A726-D85F-6929E290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" y="4043920"/>
            <a:ext cx="2881569" cy="1086493"/>
          </a:xfrm>
          <a:prstGeom prst="rect">
            <a:avLst/>
          </a:prstGeom>
          <a:solidFill>
            <a:srgbClr val="010E1E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40959-1FE2-72B8-20C5-60734E5E00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8840" y="4012508"/>
            <a:ext cx="2702140" cy="1131317"/>
          </a:xfrm>
          <a:prstGeom prst="rect">
            <a:avLst/>
          </a:prstGeom>
        </p:spPr>
      </p:pic>
      <p:pic>
        <p:nvPicPr>
          <p:cNvPr id="16" name="Picture 15" descr="A white circle with white text&#10;&#10;Description automatically generated">
            <a:extLst>
              <a:ext uri="{FF2B5EF4-FFF2-40B4-BE49-F238E27FC236}">
                <a16:creationId xmlns:a16="http://schemas.microsoft.com/office/drawing/2014/main" id="{12A12643-2C75-0157-6153-2C9B1B5F8D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20" y="4014464"/>
            <a:ext cx="1302624" cy="1292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270B7-6028-9A24-DA9D-ECC3E656C1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5322" y="5571246"/>
            <a:ext cx="1947488" cy="762061"/>
          </a:xfrm>
          <a:prstGeom prst="rect">
            <a:avLst/>
          </a:prstGeom>
        </p:spPr>
      </p:pic>
      <p:pic>
        <p:nvPicPr>
          <p:cNvPr id="18" name="Picture 12" descr="Home - Culham Centre for Fusion Energy">
            <a:extLst>
              <a:ext uri="{FF2B5EF4-FFF2-40B4-BE49-F238E27FC236}">
                <a16:creationId xmlns:a16="http://schemas.microsoft.com/office/drawing/2014/main" id="{5D92B85B-387F-D88C-D5D1-E552CA1F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23" y="5478912"/>
            <a:ext cx="2560042" cy="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EC0AB805-E2CF-7860-3F80-E7C5B937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35" y="3956996"/>
            <a:ext cx="1995451" cy="12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B8E9BC1-C07C-1E18-7BA7-314F31B4BE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05" y="1287409"/>
            <a:ext cx="3214444" cy="13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0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2B46-708E-6B83-19C4-044F3E73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Structure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14F5C3E-05FE-F9A8-D28D-1BF3F96EEF8B}"/>
              </a:ext>
            </a:extLst>
          </p:cNvPr>
          <p:cNvSpPr/>
          <p:nvPr/>
        </p:nvSpPr>
        <p:spPr bwMode="auto">
          <a:xfrm>
            <a:off x="6429393" y="5660766"/>
            <a:ext cx="2722325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Providers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3C5541BA-CEC0-BFEF-EB20-5EDDAF2E0AAB}"/>
              </a:ext>
            </a:extLst>
          </p:cNvPr>
          <p:cNvSpPr/>
          <p:nvPr/>
        </p:nvSpPr>
        <p:spPr bwMode="auto">
          <a:xfrm>
            <a:off x="3524021" y="5660766"/>
            <a:ext cx="2722325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08" charset="0"/>
                <a:ea typeface="Arial" pitchFamily="-108" charset="0"/>
                <a:cs typeface="Arial" pitchFamily="-108" charset="0"/>
              </a:rPr>
              <a:t>Other Partners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878CBAD0-6EC3-0AE9-5919-E2C5058CC6DD}"/>
              </a:ext>
            </a:extLst>
          </p:cNvPr>
          <p:cNvSpPr/>
          <p:nvPr/>
        </p:nvSpPr>
        <p:spPr bwMode="auto">
          <a:xfrm>
            <a:off x="3524021" y="4608267"/>
            <a:ext cx="5627697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08" charset="0"/>
                <a:ea typeface="Arial" pitchFamily="-108" charset="0"/>
                <a:cs typeface="Arial" pitchFamily="-108" charset="0"/>
              </a:rPr>
              <a:t>Activities and Facilities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97D48-54A4-037B-EDCB-AECF870BDEC1}"/>
              </a:ext>
            </a:extLst>
          </p:cNvPr>
          <p:cNvSpPr/>
          <p:nvPr/>
        </p:nvSpPr>
        <p:spPr>
          <a:xfrm>
            <a:off x="4755749" y="2455539"/>
            <a:ext cx="2981194" cy="89705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Delivery Board</a:t>
            </a:r>
            <a:endParaRPr lang="en-US" sz="16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CC2511-CB3E-7E8B-039A-CF6FBE48CC20}"/>
              </a:ext>
            </a:extLst>
          </p:cNvPr>
          <p:cNvSpPr/>
          <p:nvPr/>
        </p:nvSpPr>
        <p:spPr>
          <a:xfrm>
            <a:off x="8106427" y="2449057"/>
            <a:ext cx="2981194" cy="89705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Technical Working Group</a:t>
            </a:r>
            <a:endParaRPr lang="en-US" sz="16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AFF1D8-C967-D51D-B16B-6A1C042B6406}"/>
              </a:ext>
            </a:extLst>
          </p:cNvPr>
          <p:cNvSpPr/>
          <p:nvPr/>
        </p:nvSpPr>
        <p:spPr>
          <a:xfrm>
            <a:off x="1405071" y="2449057"/>
            <a:ext cx="2981194" cy="89705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Resource Scrutiny and Allocation Panel</a:t>
            </a:r>
            <a:endParaRPr lang="en-US" sz="1600" b="1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3E62212-2862-5A0F-87F0-186FD0655DE1}"/>
              </a:ext>
            </a:extLst>
          </p:cNvPr>
          <p:cNvSpPr/>
          <p:nvPr/>
        </p:nvSpPr>
        <p:spPr>
          <a:xfrm rot="5400000">
            <a:off x="6079768" y="1025753"/>
            <a:ext cx="541403" cy="5962613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2168D-0A44-D7DC-C323-0CBB4929D9D0}"/>
              </a:ext>
            </a:extLst>
          </p:cNvPr>
          <p:cNvSpPr txBox="1"/>
          <p:nvPr/>
        </p:nvSpPr>
        <p:spPr>
          <a:xfrm>
            <a:off x="5088955" y="3201773"/>
            <a:ext cx="28263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Strategy, Policy, Funding etc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DCFFA-BACB-F4B2-B2A5-400314A913CD}"/>
              </a:ext>
            </a:extLst>
          </p:cNvPr>
          <p:cNvSpPr txBox="1"/>
          <p:nvPr/>
        </p:nvSpPr>
        <p:spPr>
          <a:xfrm>
            <a:off x="8826796" y="3221186"/>
            <a:ext cx="23782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Technical Coordination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32307-821F-5B3A-ED86-1BE9E9B55809}"/>
              </a:ext>
            </a:extLst>
          </p:cNvPr>
          <p:cNvSpPr txBox="1"/>
          <p:nvPr/>
        </p:nvSpPr>
        <p:spPr>
          <a:xfrm>
            <a:off x="1125831" y="3244334"/>
            <a:ext cx="21447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Resource Allocation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503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9FDD-3708-1E53-46FE-4680C003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042C4-E04E-BD6F-0355-609C235D67C6}"/>
              </a:ext>
            </a:extLst>
          </p:cNvPr>
          <p:cNvGrpSpPr/>
          <p:nvPr/>
        </p:nvGrpSpPr>
        <p:grpSpPr>
          <a:xfrm>
            <a:off x="7024742" y="2069591"/>
            <a:ext cx="4142053" cy="4304950"/>
            <a:chOff x="3038078" y="1872401"/>
            <a:chExt cx="2051843" cy="20518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8506BD-F4BE-1A76-0736-6E3D867490E0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72BC77A-3281-F042-780A-3DE1CE455AF0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67899-46D0-5DF6-C0AB-74EA3A9A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88" y="1447974"/>
            <a:ext cx="10515600" cy="5044901"/>
          </a:xfrm>
        </p:spPr>
        <p:txBody>
          <a:bodyPr>
            <a:normAutofit fontScale="92500" lnSpcReduction="10000"/>
          </a:bodyPr>
          <a:lstStyle/>
          <a:p>
            <a:r>
              <a:rPr lang="en-GB" sz="1400" dirty="0"/>
              <a:t>2017:</a:t>
            </a:r>
          </a:p>
          <a:p>
            <a:pPr lvl="1"/>
            <a:r>
              <a:rPr lang="en-GB" sz="1200" dirty="0"/>
              <a:t>£1.5m Capital : £1m hardware, 0.5m digital assets</a:t>
            </a:r>
          </a:p>
          <a:p>
            <a:r>
              <a:rPr lang="en-GB" sz="1400" dirty="0"/>
              <a:t>2018:</a:t>
            </a:r>
          </a:p>
          <a:p>
            <a:pPr lvl="1"/>
            <a:r>
              <a:rPr lang="en-GB" sz="1200" dirty="0"/>
              <a:t>£16m (4M / year over 4 years, 11M Hardware, 5M Digital Assets for National Facilities</a:t>
            </a:r>
          </a:p>
          <a:p>
            <a:r>
              <a:rPr lang="en-GB" sz="1400" dirty="0"/>
              <a:t>2020:</a:t>
            </a:r>
          </a:p>
          <a:p>
            <a:pPr lvl="1"/>
            <a:r>
              <a:rPr lang="en-GB" sz="1200" dirty="0"/>
              <a:t>Capital injections ~ £6m : 3M capital for IRIS, 2M for LSST (Rubin Observatory), 1M for SKA</a:t>
            </a:r>
          </a:p>
          <a:p>
            <a:r>
              <a:rPr lang="en-GB" sz="1400" dirty="0"/>
              <a:t>2021: </a:t>
            </a:r>
          </a:p>
          <a:p>
            <a:pPr lvl="1"/>
            <a:r>
              <a:rPr lang="en-GB" sz="1200" dirty="0"/>
              <a:t>UKRI Digital Research Infrastructure funding ~ £2m</a:t>
            </a:r>
          </a:p>
          <a:p>
            <a:r>
              <a:rPr lang="en-GB" sz="1400" dirty="0"/>
              <a:t>2022:</a:t>
            </a:r>
          </a:p>
          <a:p>
            <a:pPr lvl="1"/>
            <a:r>
              <a:rPr lang="en-GB" sz="1200" dirty="0"/>
              <a:t>STFC Capital funding £2.4m – anticipated recurrent over 3 years</a:t>
            </a:r>
          </a:p>
          <a:p>
            <a:pPr lvl="1"/>
            <a:r>
              <a:rPr lang="en-GB" sz="1200" dirty="0"/>
              <a:t>UKRI DRI funding – £3.5m additional funding in 22/23 + 23/24</a:t>
            </a:r>
          </a:p>
          <a:p>
            <a:pPr lvl="1"/>
            <a:r>
              <a:rPr lang="en-GB" sz="1200" dirty="0"/>
              <a:t>Additional capital supporting Astronomy programme £2.3m</a:t>
            </a:r>
          </a:p>
          <a:p>
            <a:r>
              <a:rPr lang="en-GB" sz="1400" dirty="0"/>
              <a:t>2023:</a:t>
            </a:r>
          </a:p>
          <a:p>
            <a:pPr lvl="1"/>
            <a:r>
              <a:rPr lang="en-GB" sz="1200" dirty="0"/>
              <a:t>STFC Capital funding £2.4m</a:t>
            </a:r>
          </a:p>
          <a:p>
            <a:pPr lvl="1"/>
            <a:r>
              <a:rPr lang="en-GB" sz="1200" dirty="0"/>
              <a:t>UKRI DRI Phase 1b from 22/23 award - £400k</a:t>
            </a:r>
          </a:p>
          <a:p>
            <a:pPr lvl="1"/>
            <a:r>
              <a:rPr lang="en-GB" sz="1200" dirty="0"/>
              <a:t>UKRI DRI Phase 2 - £1.4m (£400k 23/24, £1m 24/25) </a:t>
            </a:r>
          </a:p>
          <a:p>
            <a:r>
              <a:rPr lang="en-GB" sz="1400" dirty="0"/>
              <a:t>2024:</a:t>
            </a:r>
          </a:p>
          <a:p>
            <a:pPr lvl="1"/>
            <a:r>
              <a:rPr lang="en-GB" sz="1200" dirty="0"/>
              <a:t>STFC Capital funding £2.4m </a:t>
            </a:r>
          </a:p>
          <a:p>
            <a:pPr lvl="1"/>
            <a:r>
              <a:rPr lang="en-GB" sz="1200" dirty="0"/>
              <a:t>UKRI DRI Phase 2 - £1.2m</a:t>
            </a:r>
          </a:p>
          <a:p>
            <a:r>
              <a:rPr lang="en-GB" sz="1400" dirty="0"/>
              <a:t>2025</a:t>
            </a:r>
          </a:p>
          <a:p>
            <a:pPr lvl="1"/>
            <a:r>
              <a:rPr lang="en-GB" sz="1200" dirty="0"/>
              <a:t>STFC Capital funding £2.4m (TBC)</a:t>
            </a:r>
          </a:p>
          <a:p>
            <a:pPr lvl="1"/>
            <a:r>
              <a:rPr lang="en-GB" sz="1200" dirty="0"/>
              <a:t>UKRI DRI  - £1m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647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and its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322581"/>
            <a:ext cx="7275443" cy="3998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Technical Working Group</a:t>
            </a:r>
          </a:p>
          <a:p>
            <a:pPr marL="457200" lvl="1" indent="0">
              <a:buNone/>
            </a:pPr>
            <a:r>
              <a:rPr lang="en-GB" dirty="0"/>
              <a:t>Weekly meetings</a:t>
            </a:r>
          </a:p>
          <a:p>
            <a:pPr marL="914400" lvl="2" indent="0">
              <a:buNone/>
            </a:pPr>
            <a:r>
              <a:rPr lang="en-GB" dirty="0"/>
              <a:t>Technical discussions – presentations, showcases </a:t>
            </a:r>
            <a:r>
              <a:rPr lang="en-GB" dirty="0" err="1"/>
              <a:t>etc</a:t>
            </a:r>
            <a:endParaRPr lang="en-GB" dirty="0"/>
          </a:p>
          <a:p>
            <a:pPr marL="914400" lvl="2" indent="0">
              <a:buNone/>
            </a:pPr>
            <a:r>
              <a:rPr lang="en-GB" dirty="0"/>
              <a:t>Operations reports</a:t>
            </a:r>
          </a:p>
          <a:p>
            <a:pPr marL="457200" lvl="1" indent="0">
              <a:buNone/>
            </a:pPr>
            <a:r>
              <a:rPr lang="en-GB" dirty="0"/>
              <a:t>Regular ad-hoc workshops as and when needed</a:t>
            </a:r>
          </a:p>
          <a:p>
            <a:pPr marL="914400" lvl="2" indent="0">
              <a:buNone/>
            </a:pPr>
            <a:r>
              <a:rPr lang="en-GB" dirty="0"/>
              <a:t>Wide range of topics from identity management, cloud computing, GPU usage, machine learning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Targeted at the IRIS community but open to all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323F8-5B42-1449-1767-9BED502E1EAF}"/>
              </a:ext>
            </a:extLst>
          </p:cNvPr>
          <p:cNvGrpSpPr/>
          <p:nvPr/>
        </p:nvGrpSpPr>
        <p:grpSpPr>
          <a:xfrm>
            <a:off x="517617" y="1835675"/>
            <a:ext cx="4142053" cy="4304950"/>
            <a:chOff x="3038078" y="1872401"/>
            <a:chExt cx="2051843" cy="20518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345B38-065D-747A-8546-543E2E5697F0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579A53C0-C2BB-8C0F-1176-BB202FF143E1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96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1EA1DE-0E82-31DA-76F6-D744C2618845}"/>
              </a:ext>
            </a:extLst>
          </p:cNvPr>
          <p:cNvGrpSpPr/>
          <p:nvPr/>
        </p:nvGrpSpPr>
        <p:grpSpPr>
          <a:xfrm>
            <a:off x="3504488" y="1375309"/>
            <a:ext cx="4142053" cy="4304950"/>
            <a:chOff x="3038078" y="1872401"/>
            <a:chExt cx="2051843" cy="20518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C85FF9-89E5-8182-A66C-36A2E6E28999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8DBB91-25E4-84E0-102D-7E5E38DB839E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32493B-6CCE-42F0-BB06-EE488F1D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862" y="365126"/>
            <a:ext cx="9072937" cy="723900"/>
          </a:xfrm>
        </p:spPr>
        <p:txBody>
          <a:bodyPr/>
          <a:lstStyle/>
          <a:p>
            <a:r>
              <a:rPr lang="en-GB" dirty="0"/>
              <a:t>Invest in computing hardware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1BFD2F-4FF1-469D-989A-4ED3C2A6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30" y="1658463"/>
            <a:ext cx="2086141" cy="6212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61453F4-9BE0-4153-B454-3ACB99C2E306}"/>
              </a:ext>
            </a:extLst>
          </p:cNvPr>
          <p:cNvSpPr txBox="1"/>
          <p:nvPr/>
        </p:nvSpPr>
        <p:spPr>
          <a:xfrm>
            <a:off x="685126" y="2499220"/>
            <a:ext cx="299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>
                <a:solidFill>
                  <a:srgbClr val="000090"/>
                </a:solidFill>
              </a:rPr>
              <a:t>HTC Computing for </a:t>
            </a:r>
          </a:p>
          <a:p>
            <a:pPr algn="ctr"/>
            <a:r>
              <a:rPr lang="en-GB" sz="1600" b="0" dirty="0">
                <a:solidFill>
                  <a:srgbClr val="000090"/>
                </a:solidFill>
              </a:rPr>
              <a:t>Experimental PP (and others) </a:t>
            </a:r>
          </a:p>
          <a:p>
            <a:pPr algn="ctr"/>
            <a:endParaRPr lang="en-GB" sz="1600" b="0" dirty="0">
              <a:solidFill>
                <a:srgbClr val="00009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7802EC-AC43-483F-9D26-F3810E254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11" y="1647351"/>
            <a:ext cx="2391943" cy="6249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84D73C-FFD5-49E6-BE83-517CE0B70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287" y="5887203"/>
            <a:ext cx="5172075" cy="72390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9C422E44-B597-478A-81A6-4120B30F5304}"/>
              </a:ext>
            </a:extLst>
          </p:cNvPr>
          <p:cNvSpPr/>
          <p:nvPr/>
        </p:nvSpPr>
        <p:spPr>
          <a:xfrm>
            <a:off x="4829066" y="4366822"/>
            <a:ext cx="1492895" cy="83099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National Labs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097C7AB-733D-4443-8F1C-EB887C260050}"/>
              </a:ext>
            </a:extLst>
          </p:cNvPr>
          <p:cNvSpPr/>
          <p:nvPr/>
        </p:nvSpPr>
        <p:spPr>
          <a:xfrm>
            <a:off x="4496950" y="1812926"/>
            <a:ext cx="2283700" cy="83099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Science (Programmes)</a:t>
            </a: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4D34CC8-EDDF-4231-A3F7-7CB5070ABD01}"/>
              </a:ext>
            </a:extLst>
          </p:cNvPr>
          <p:cNvSpPr/>
          <p:nvPr/>
        </p:nvSpPr>
        <p:spPr>
          <a:xfrm>
            <a:off x="5118314" y="3085044"/>
            <a:ext cx="914400" cy="857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STFC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BFD18-5803-4965-A730-CBC5BD9FBA61}"/>
              </a:ext>
            </a:extLst>
          </p:cNvPr>
          <p:cNvSpPr txBox="1"/>
          <p:nvPr/>
        </p:nvSpPr>
        <p:spPr>
          <a:xfrm>
            <a:off x="929922" y="3817081"/>
            <a:ext cx="270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&gt;50k cores</a:t>
            </a:r>
          </a:p>
          <a:p>
            <a:r>
              <a:rPr lang="en-GB" dirty="0"/>
              <a:t>&gt; 30 high-memory nodes</a:t>
            </a:r>
          </a:p>
          <a:p>
            <a:r>
              <a:rPr lang="en-GB" dirty="0"/>
              <a:t>&gt; 20PB Disk</a:t>
            </a:r>
          </a:p>
          <a:p>
            <a:r>
              <a:rPr lang="en-GB" dirty="0"/>
              <a:t>~280 GPU compute</a:t>
            </a:r>
          </a:p>
        </p:txBody>
      </p:sp>
    </p:spTree>
    <p:extLst>
      <p:ext uri="{BB962C8B-B14F-4D97-AF65-F5344CB8AC3E}">
        <p14:creationId xmlns:p14="http://schemas.microsoft.com/office/powerpoint/2010/main" val="422566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763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Roboto</vt:lpstr>
      <vt:lpstr>Trebuchet MS</vt:lpstr>
      <vt:lpstr>Office Theme</vt:lpstr>
      <vt:lpstr>IRIS Digital Research Infrastructure</vt:lpstr>
      <vt:lpstr>eInfrastructure for Research and Innovation for STFC</vt:lpstr>
      <vt:lpstr>IRIS Activities</vt:lpstr>
      <vt:lpstr>PowerPoint Presentation</vt:lpstr>
      <vt:lpstr>Some of our supported activities…</vt:lpstr>
      <vt:lpstr>IRIS Structure</vt:lpstr>
      <vt:lpstr>Funding</vt:lpstr>
      <vt:lpstr>IRIS and its Community</vt:lpstr>
      <vt:lpstr>Invest in computing hardware</vt:lpstr>
      <vt:lpstr>Build Infrastructure</vt:lpstr>
      <vt:lpstr>Digital Asset Creation </vt:lpstr>
      <vt:lpstr>Digital Asset Creation </vt:lpstr>
      <vt:lpstr>What IRIS is not…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Digital Research Infrastructure: an update</dc:title>
  <dc:creator>Jonathan Hays</dc:creator>
  <cp:lastModifiedBy>Jonathan Hays</cp:lastModifiedBy>
  <cp:revision>3</cp:revision>
  <dcterms:created xsi:type="dcterms:W3CDTF">2024-06-26T09:55:31Z</dcterms:created>
  <dcterms:modified xsi:type="dcterms:W3CDTF">2025-07-07T12:18:46Z</dcterms:modified>
</cp:coreProperties>
</file>