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c835dca0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c835dca0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c835dca0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c835dca0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c835dca03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c835dca03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c835dca03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6c835dca03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c835dca0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c835dca0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c835dca0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c835dca0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c835dca03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c835dca0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c835dca03_0_21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6c835dca03_0_217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c835dca03_0_272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6c835dca03_0_272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c835dca03_0_32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6c835dca03_0_325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c835dca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c835dca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c835dca03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c835dca03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c835dca03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6c835dca03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c835dca03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c835dca03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d7b852e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6d7b852e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c835dca03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6c835dca03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c835dca0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6c835dca0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c835dca03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6c835dca03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c835dca03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6c835dca03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c835dca0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c835dca0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c835dca0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c835dca0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c835dca0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c835dca0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c835dca0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6c835dca0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c835dca0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c835dca0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c835dca0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6c835dca0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c835dca0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c835dca0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hyperlink" Target="http://gitlab.com/gcongedo/LensMC" TargetMode="External"/><Relationship Id="rId6" Type="http://schemas.openxmlformats.org/officeDocument/2006/relationships/hyperlink" Target="https://arxiv.org/abs/2405.00669" TargetMode="External"/><Relationship Id="rId7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github.com/Jammy2211/PyAutoLens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-246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Euclid UK Science on IRIS (Euclid Cloud Cluster)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767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James Nightingale, on behalf of Euclid:UK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12325"/>
            <a:ext cx="8839201" cy="1708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to use IRIS (Euclid Cloud Cluster)</a:t>
            </a:r>
            <a:endParaRPr b="1"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9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Our current allocation gives us access to 2 cloud clusters (“Slurm as a service”) located at RAL and Cambridge: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RAL: ~30 worker nodes, each with 60 cores and 246GB RAM.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Cambridge: ~30 worker nodes, each with 52 cores and 86GB RAM.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50TB shared disk space (not intended for long-term storage).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To access: </a:t>
            </a:r>
            <a:r>
              <a:rPr lang="en"/>
              <a:t>contact Mark Holliman (our sysadmin, msh@roe.ac.uk) and cc either James Nightingale or myself.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User guide: </a:t>
            </a:r>
            <a:r>
              <a:rPr lang="en"/>
              <a:t>available on the Euclid UK redmine page (thanks Matt Selwood and Sotiria Fotopoulou).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Science Uses</a:t>
            </a:r>
            <a:endParaRPr b="1"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PSF: </a:t>
            </a:r>
            <a:r>
              <a:rPr lang="en"/>
              <a:t>Calibrate the Point Spread Function for Weak Lensing Shape Measurement.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9 GPU years.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OU-SHE: </a:t>
            </a:r>
            <a:r>
              <a:rPr lang="en"/>
              <a:t>Shape Measurement for Weak Lensing Science.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6000CPUyr / 200TB+ Storage.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Legacy Science: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5,000,000+ CPU Hours.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100,000+ GPU Hours.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Proprietary</a:t>
            </a:r>
            <a:r>
              <a:rPr b="1" lang="en"/>
              <a:t> Analysis</a:t>
            </a:r>
            <a:endParaRPr b="1"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PSF: </a:t>
            </a:r>
            <a:r>
              <a:rPr lang="en">
                <a:solidFill>
                  <a:srgbClr val="FF0000"/>
                </a:solidFill>
              </a:rPr>
              <a:t>Calibrate the Point Spread Function for Weak Lensing Shape Measurement.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">
                <a:solidFill>
                  <a:srgbClr val="FF0000"/>
                </a:solidFill>
              </a:rPr>
              <a:t>9 GPU years.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OU-SHE: </a:t>
            </a:r>
            <a:r>
              <a:rPr lang="en">
                <a:solidFill>
                  <a:srgbClr val="FF0000"/>
                </a:solidFill>
              </a:rPr>
              <a:t>Shape Measurement for Weak Lensing Science.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800"/>
              <a:buChar char="-"/>
            </a:pPr>
            <a:r>
              <a:rPr lang="en">
                <a:solidFill>
                  <a:srgbClr val="FF0000"/>
                </a:solidFill>
              </a:rPr>
              <a:t>6000CPUyr / 200TB+ Storage.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Legacy Science: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5,000,000+ CPU Hours.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100,000+ GPU Hours.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PSF</a:t>
            </a:r>
            <a:endParaRPr b="1"/>
          </a:p>
        </p:txBody>
      </p:sp>
      <p:sp>
        <p:nvSpPr>
          <p:cNvPr id="134" name="Google Shape;134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PSF Model</a:t>
            </a:r>
            <a:endParaRPr b="1"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3557700" cy="3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/>
              <a:t>The PSF describes how a telescope blurs a point source of light.</a:t>
            </a:r>
            <a:br>
              <a:rPr b="1" lang="en"/>
            </a:br>
            <a:endParaRPr b="1"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/>
              <a:t>It encapsulates all instrumental and atmospheric effects, including optics, detector response, and spacecraft jitter.</a:t>
            </a:r>
            <a:br>
              <a:rPr b="1" lang="en"/>
            </a:br>
            <a:endParaRPr b="1"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/>
              <a:t>Accurate PSF modeling is critical for precise measurements in weak lensing and galaxy shape analysis.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975" y="968850"/>
            <a:ext cx="4553455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PSF Spatial Variation</a:t>
            </a:r>
            <a:endParaRPr b="1"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363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 every Euclid CCD, PSF is estimated with variations over the CCD.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This process is repeated for the full 6 x 6 focal plane array of CCDs. </a:t>
            </a:r>
            <a:endParaRPr b="1"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374" y="833850"/>
            <a:ext cx="3695470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OU-SHE</a:t>
            </a:r>
            <a:endParaRPr b="1"/>
          </a:p>
        </p:txBody>
      </p:sp>
      <p:sp>
        <p:nvSpPr>
          <p:cNvPr id="154" name="Google Shape;154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9831" y="3889633"/>
            <a:ext cx="1240851" cy="12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896" y="3889633"/>
            <a:ext cx="1240851" cy="124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326550" y="1891975"/>
            <a:ext cx="8490300" cy="18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-1841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■"/>
            </a:pPr>
            <a:r>
              <a:rPr lang="en" sz="2200"/>
              <a:t>S</a:t>
            </a: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hapes, positions and morphological parameters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■"/>
            </a:pP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MCMC on a massive scale</a:t>
            </a:r>
            <a:r>
              <a:rPr lang="en" sz="2200"/>
              <a:t>, </a:t>
            </a:r>
            <a:r>
              <a:rPr lang="en" sz="2200">
                <a:solidFill>
                  <a:schemeClr val="dk1"/>
                </a:solidFill>
              </a:rPr>
              <a:t>30 /arcmin^2 (mag&lt;26), ~1.5 billion galaxies</a:t>
            </a:r>
            <a:endParaRPr sz="2200"/>
          </a:p>
          <a:p>
            <a:pPr indent="-1841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■"/>
            </a:pPr>
            <a:r>
              <a:rPr lang="en" sz="2200"/>
              <a:t>O</a:t>
            </a:r>
            <a:r>
              <a:rPr b="0" i="0" lang="en" sz="2200" u="none" cap="none" strike="noStrike">
                <a:latin typeface="Arial"/>
                <a:ea typeface="Arial"/>
                <a:cs typeface="Arial"/>
                <a:sym typeface="Arial"/>
              </a:rPr>
              <a:t>nly 5 sec/galaxy/exposure/core; no fine tuning</a:t>
            </a:r>
            <a:endParaRPr sz="2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strike="noStrike"/>
              <a:t>Bias </a:t>
            </a:r>
            <a:r>
              <a:rPr b="1" lang="en" sz="2200"/>
              <a:t>around</a:t>
            </a:r>
            <a:r>
              <a:rPr b="1" lang="en" sz="2200" strike="noStrike"/>
              <a:t> 2x10</a:t>
            </a:r>
            <a:r>
              <a:rPr b="1" baseline="30000" lang="en" sz="2200" strike="noStrike"/>
              <a:t>-3</a:t>
            </a:r>
            <a:r>
              <a:rPr b="1" lang="en" sz="2200" strike="noStrike"/>
              <a:t>; low sensitivity; calibrate if necessary</a:t>
            </a: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1474052" y="4277671"/>
            <a:ext cx="26730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gitlab/LensMC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pip install lensmc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4310476" y="4342979"/>
            <a:ext cx="34011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arXiv/2405.00669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 strike="noStrike">
                <a:latin typeface="Arial"/>
                <a:ea typeface="Arial"/>
                <a:cs typeface="Arial"/>
                <a:sym typeface="Arial"/>
              </a:rPr>
              <a:t>A&amp;A 691, A319 (2024)</a:t>
            </a:r>
            <a:endParaRPr b="0" sz="22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7">
            <a:alphaModFix/>
          </a:blip>
          <a:srcRect b="0" l="0" r="0" t="12134"/>
          <a:stretch/>
        </p:blipFill>
        <p:spPr>
          <a:xfrm>
            <a:off x="261241" y="97962"/>
            <a:ext cx="8620951" cy="164086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6726628" y="1710415"/>
            <a:ext cx="2220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strike="noStrike">
                <a:latin typeface="Arial"/>
                <a:ea typeface="Arial"/>
                <a:cs typeface="Arial"/>
                <a:sym typeface="Arial"/>
              </a:rPr>
              <a:t>&amp; 200+ more authors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/>
        </p:nvSpPr>
        <p:spPr>
          <a:xfrm>
            <a:off x="489827" y="3428667"/>
            <a:ext cx="47349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-1968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latin typeface="Arial"/>
                <a:ea typeface="Arial"/>
                <a:cs typeface="Arial"/>
                <a:sym typeface="Arial"/>
              </a:rPr>
              <a:t>Can measure one</a:t>
            </a:r>
            <a:r>
              <a:rPr lang="en" sz="2000"/>
              <a:t> galaxy…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415" y="946965"/>
            <a:ext cx="3556997" cy="248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Shear Measurement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/>
        </p:nvSpPr>
        <p:spPr>
          <a:xfrm>
            <a:off x="489827" y="3428667"/>
            <a:ext cx="47349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-196850" lvl="0" marL="190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0" lang="en" sz="2000" strike="noStrike">
                <a:latin typeface="Arial"/>
                <a:ea typeface="Arial"/>
                <a:cs typeface="Arial"/>
                <a:sym typeface="Arial"/>
              </a:rPr>
              <a:t>Can measure one, two, three, … galaxies, jointly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  <a:p>
            <a:pPr indent="-196850" lvl="0" marL="190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b="1" i="1" lang="en" sz="2000" strike="noStrike">
                <a:latin typeface="Arial"/>
                <a:ea typeface="Arial"/>
                <a:cs typeface="Arial"/>
                <a:sym typeface="Arial"/>
              </a:rPr>
              <a:t>“Recognised blends” dominate shear bias in LSST/Rubin – subdominant in Euclid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415" y="946965"/>
            <a:ext cx="3556997" cy="248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3578" y="1158237"/>
            <a:ext cx="3515853" cy="338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3578" y="943373"/>
            <a:ext cx="3515853" cy="21682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/>
              <a:t>Shear Measurement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Euclid</a:t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Cosmology</a:t>
            </a:r>
            <a:endParaRPr b="1"/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776" y="1292650"/>
            <a:ext cx="4526124" cy="36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>
            <p:ph idx="4294967295" type="body"/>
          </p:nvPr>
        </p:nvSpPr>
        <p:spPr>
          <a:xfrm>
            <a:off x="311700" y="1152475"/>
            <a:ext cx="3630300" cy="3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PSF and shape measurement are key ingredients to performing Stage IV weak lensing cosmology.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Apologies I could not show more details yet.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DR1 runs through to October 2026 so we’re just over a year away!</a:t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 Resource Use</a:t>
            </a:r>
            <a:endParaRPr b="1"/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00" y="1017725"/>
            <a:ext cx="6438658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Legacy</a:t>
            </a:r>
            <a:endParaRPr b="1"/>
          </a:p>
        </p:txBody>
      </p:sp>
      <p:sp>
        <p:nvSpPr>
          <p:cNvPr id="200" name="Google Shape;200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5" title="Bias_contour_WL_HM_Bac_NoBar_NoPrior_5par_lmax30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25" y="912125"/>
            <a:ext cx="3883750" cy="385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/>
        </p:nvSpPr>
        <p:spPr>
          <a:xfrm>
            <a:off x="152400" y="4665500"/>
            <a:ext cx="4978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IST:NL Nonlinear model testing: Ran over 100 MCMCs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877499"/>
            <a:ext cx="3943444" cy="38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5"/>
          <p:cNvSpPr txBox="1"/>
          <p:nvPr/>
        </p:nvSpPr>
        <p:spPr>
          <a:xfrm>
            <a:off x="5615675" y="4665500"/>
            <a:ext cx="335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Testing new CLOE: cloelib+cloelike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09" name="Google Shape;209;p35"/>
          <p:cNvSpPr txBox="1"/>
          <p:nvPr/>
        </p:nvSpPr>
        <p:spPr>
          <a:xfrm>
            <a:off x="484000" y="285200"/>
            <a:ext cx="688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IRIS for cosmological parameter inference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/>
          <p:nvPr>
            <p:ph type="title"/>
          </p:nvPr>
        </p:nvSpPr>
        <p:spPr>
          <a:xfrm>
            <a:off x="331975" y="5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Clump Detection (Credit Jurgen Popp)</a:t>
            </a:r>
            <a:endParaRPr b="1"/>
          </a:p>
        </p:txBody>
      </p:sp>
      <p:sp>
        <p:nvSpPr>
          <p:cNvPr id="215" name="Google Shape;215;p36"/>
          <p:cNvSpPr txBox="1"/>
          <p:nvPr>
            <p:ph idx="1" type="body"/>
          </p:nvPr>
        </p:nvSpPr>
        <p:spPr>
          <a:xfrm>
            <a:off x="311700" y="1152475"/>
            <a:ext cx="2981700" cy="37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955"/>
              <a:t>Training on object detection model for star-forming clumps in nearby galaxies </a:t>
            </a:r>
            <a:endParaRPr sz="95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rPr b="1" lang="en" sz="955"/>
              <a:t>Training data:</a:t>
            </a:r>
            <a:br>
              <a:rPr b="1" lang="en" sz="955"/>
            </a:br>
            <a:br>
              <a:rPr b="1" lang="en" sz="955"/>
            </a:br>
            <a:r>
              <a:rPr b="1" lang="en" sz="955"/>
              <a:t>- </a:t>
            </a:r>
            <a:r>
              <a:rPr lang="en" sz="955"/>
              <a:t>For PoC: expert annotations on a small sample of ERO-galaxies (~500 galaxy images).</a:t>
            </a:r>
            <a:br>
              <a:rPr lang="en" sz="955"/>
            </a:br>
            <a:r>
              <a:rPr lang="en" sz="955"/>
              <a:t>- additional training data in preparation provided by a new Galaxy Zoo project (~5-10k galaxy images).</a:t>
            </a:r>
            <a:br>
              <a:rPr lang="en" sz="955"/>
            </a:br>
            <a:r>
              <a:rPr lang="en" sz="955"/>
              <a:t>- with bounding boxes not only for clumps but also contaminations (e.g. foreground stars, background galaxies).</a:t>
            </a:r>
            <a:br>
              <a:rPr lang="en" sz="955"/>
            </a:br>
            <a:br>
              <a:rPr lang="en" sz="955"/>
            </a:br>
            <a:r>
              <a:rPr b="1" lang="en" sz="955"/>
              <a:t>Model:</a:t>
            </a:r>
            <a:br>
              <a:rPr lang="en" sz="955"/>
            </a:br>
            <a:br>
              <a:rPr lang="en" sz="955"/>
            </a:br>
            <a:r>
              <a:rPr lang="en" sz="955"/>
              <a:t>- Multi-class DL-based object detector.</a:t>
            </a:r>
            <a:br>
              <a:rPr lang="en" sz="955"/>
            </a:br>
            <a:r>
              <a:rPr lang="en" sz="955"/>
              <a:t>- Faster R-CNN architecture pre-trained on SDSS and HSC images (Popp+2024, Popp+2025 (in prep.))</a:t>
            </a:r>
            <a:br>
              <a:rPr lang="en" sz="955"/>
            </a:br>
            <a:r>
              <a:rPr lang="en" sz="955"/>
              <a:t>- Zoobot-classifier (Walmsley+2023)  as feature extracting backbone.</a:t>
            </a:r>
            <a:br>
              <a:rPr lang="en" sz="955"/>
            </a:br>
            <a:br>
              <a:rPr lang="en" sz="955"/>
            </a:br>
            <a:r>
              <a:rPr b="1" lang="en" sz="955"/>
              <a:t>Execution:</a:t>
            </a:r>
            <a:br>
              <a:rPr lang="en" sz="955"/>
            </a:br>
            <a:br>
              <a:rPr lang="en" sz="955"/>
            </a:br>
            <a:r>
              <a:rPr lang="en" sz="955"/>
              <a:t>- Model training on GPU nodes.</a:t>
            </a:r>
            <a:br>
              <a:rPr lang="en" sz="955"/>
            </a:br>
            <a:r>
              <a:rPr lang="en" sz="955"/>
              <a:t>- Detection run on CPU nodes for value-added catalogue to the Euclid MER catalogue.</a:t>
            </a:r>
            <a:endParaRPr sz="955"/>
          </a:p>
        </p:txBody>
      </p:sp>
      <p:pic>
        <p:nvPicPr>
          <p:cNvPr id="216" name="Google Shape;2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200" y="638525"/>
            <a:ext cx="5492803" cy="4393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SED Fitting (Credit Jurgen Popp)</a:t>
            </a:r>
            <a:endParaRPr b="1"/>
          </a:p>
        </p:txBody>
      </p:sp>
      <p:sp>
        <p:nvSpPr>
          <p:cNvPr id="222" name="Google Shape;222;p37"/>
          <p:cNvSpPr txBox="1"/>
          <p:nvPr>
            <p:ph idx="1" type="body"/>
          </p:nvPr>
        </p:nvSpPr>
        <p:spPr>
          <a:xfrm>
            <a:off x="311700" y="1152475"/>
            <a:ext cx="414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SED-fitting using Prospector in preparation for Euclid DR1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/>
              <a:t>Data: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~30k objects with U- and GRIZY-photometry from CLAUDS and HSC SSP</a:t>
            </a:r>
            <a:br>
              <a:rPr lang="en"/>
            </a:br>
            <a:r>
              <a:rPr lang="en"/>
              <a:t>~530k objects with GRIZY-photometry</a:t>
            </a:r>
            <a:br>
              <a:rPr lang="en"/>
            </a:br>
            <a:br>
              <a:rPr lang="en"/>
            </a:br>
            <a:r>
              <a:rPr b="1" lang="en"/>
              <a:t>Models: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Four different SED models each  with variations of SFH and priors for the main physical properties</a:t>
            </a:r>
            <a:br>
              <a:rPr lang="en"/>
            </a:br>
            <a:br>
              <a:rPr lang="en"/>
            </a:br>
            <a:r>
              <a:rPr b="1" lang="en"/>
              <a:t>Execution: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Parallel jobs on 20 CPU nodes with 60 CPUs each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900" y="1170125"/>
            <a:ext cx="3666781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Strong Lensing (Euclid Team STAR Prize)</a:t>
            </a:r>
            <a:endParaRPr b="1"/>
          </a:p>
        </p:txBody>
      </p: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311700" y="1152475"/>
            <a:ext cx="1902900" cy="36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Discovered ~500 strong lenses in Q1 data.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On course to find over 100,000!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~1000 strong lenses known before Euclid launched.</a:t>
            </a:r>
            <a:endParaRPr b="1"/>
          </a:p>
        </p:txBody>
      </p:sp>
      <p:pic>
        <p:nvPicPr>
          <p:cNvPr id="230" name="Google Shape;2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950" y="1113600"/>
            <a:ext cx="6557972" cy="368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Strong Lensing Modeling (James Nightingale)</a:t>
            </a:r>
            <a:endParaRPr b="1"/>
          </a:p>
        </p:txBody>
      </p:sp>
      <p:sp>
        <p:nvSpPr>
          <p:cNvPr id="236" name="Google Shape;236;p39"/>
          <p:cNvSpPr txBox="1"/>
          <p:nvPr>
            <p:ph idx="1" type="body"/>
          </p:nvPr>
        </p:nvSpPr>
        <p:spPr>
          <a:xfrm>
            <a:off x="311700" y="1152475"/>
            <a:ext cx="2759700" cy="36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Lens modeling performed using PyAutoLens: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https://github.com/Jammy2211/PyAutoLens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Huge potential to further our understanding of galaxy formation, cosmology and the high redshift Universe.</a:t>
            </a:r>
            <a:endParaRPr b="1"/>
          </a:p>
        </p:txBody>
      </p:sp>
      <p:pic>
        <p:nvPicPr>
          <p:cNvPr id="237" name="Google Shape;2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425" y="1067038"/>
            <a:ext cx="588101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</a:t>
            </a:r>
            <a:endParaRPr b="1"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4385100" cy="3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European Space Telescope</a:t>
            </a:r>
            <a:r>
              <a:rPr lang="en" sz="1600">
                <a:solidFill>
                  <a:schemeClr val="dk1"/>
                </a:solidFill>
              </a:rPr>
              <a:t> launched in 2023 to map the geometry of the dark Universe.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Wide-field optical &amp; near-infrared imaging and spectroscopy</a:t>
            </a:r>
            <a:r>
              <a:rPr lang="en" sz="1600">
                <a:solidFill>
                  <a:schemeClr val="dk1"/>
                </a:solidFill>
              </a:rPr>
              <a:t> of 15,000 square degrees.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Designed to constrain </a:t>
            </a:r>
            <a:r>
              <a:rPr b="1" lang="en" sz="1600">
                <a:solidFill>
                  <a:schemeClr val="dk1"/>
                </a:solidFill>
              </a:rPr>
              <a:t>dark energy, dark matter, and cosmic structure formation</a:t>
            </a:r>
            <a:r>
              <a:rPr lang="en" sz="1600">
                <a:solidFill>
                  <a:schemeClr val="dk1"/>
                </a:solidFill>
              </a:rPr>
              <a:t> with unprecedented precision.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6400" y="1152475"/>
            <a:ext cx="3445200" cy="34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</a:t>
            </a:r>
            <a:endParaRPr b="1"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314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dynamic range of the images is </a:t>
            </a:r>
            <a:r>
              <a:rPr lang="en"/>
              <a:t>unprecedented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You can zoom in on individual galaxies are </a:t>
            </a:r>
            <a:r>
              <a:rPr i="1" lang="en"/>
              <a:t>keep revealing more details.</a:t>
            </a:r>
            <a:endParaRPr i="1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70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Weak Lensing</a:t>
            </a:r>
            <a:endParaRPr b="1"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3600"/>
            <a:ext cx="4345851" cy="32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776" y="1292650"/>
            <a:ext cx="4526124" cy="36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Shape Measurement</a:t>
            </a:r>
            <a:endParaRPr b="1"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75" y="1209002"/>
            <a:ext cx="8685450" cy="27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 UK Computing</a:t>
            </a:r>
            <a:endParaRPr b="1"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Euclid:UK Computing coordination</a:t>
            </a:r>
            <a:endParaRPr b="1"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Yearly bid for UK computing resources through IRIS </a:t>
            </a:r>
            <a:r>
              <a:rPr b="1" lang="en"/>
              <a:t>to enable Euclid science in the UK.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Joint SGS/SWG submission for 2025-2026 period went in November 2024, currently with allocation committee.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SWG request: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7.4M CPU hrs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54k GPU hrs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75TB cloud-based POSIX storage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Awarded similar resource allocations in previous years.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