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5.xml" ContentType="application/inkml+xml"/>
  <Override PartName="/ppt/ink/ink6.xml" ContentType="application/inkml+xml"/>
  <Override PartName="/ppt/notesSlides/notesSlide28.xml" ContentType="application/vnd.openxmlformats-officedocument.presentationml.notesSlide+xml"/>
  <Override PartName="/ppt/ink/ink7.xml" ContentType="application/inkml+xml"/>
  <Override PartName="/ppt/notesSlides/notesSlide29.xml" ContentType="application/vnd.openxmlformats-officedocument.presentationml.notesSlide+xml"/>
  <Override PartName="/ppt/ink/ink8.xml" ContentType="application/inkml+xml"/>
  <Override PartName="/ppt/notesSlides/notesSlide30.xml" ContentType="application/vnd.openxmlformats-officedocument.presentationml.notesSlide+xml"/>
  <Override PartName="/ppt/ink/ink9.xml" ContentType="application/inkml+xml"/>
  <Override PartName="/ppt/notesSlides/notesSlide31.xml" ContentType="application/vnd.openxmlformats-officedocument.presentationml.notesSlide+xml"/>
  <Override PartName="/ppt/ink/ink10.xml" ContentType="application/inkml+xml"/>
  <Override PartName="/ppt/notesSlides/notesSlide32.xml" ContentType="application/vnd.openxmlformats-officedocument.presentationml.notesSlide+xml"/>
  <Override PartName="/ppt/ink/ink11.xml" ContentType="application/inkml+xml"/>
  <Override PartName="/ppt/notesSlides/notesSlide33.xml" ContentType="application/vnd.openxmlformats-officedocument.presentationml.notesSlide+xml"/>
  <Override PartName="/ppt/ink/ink12.xml" ContentType="application/inkml+xml"/>
  <Override PartName="/ppt/ink/ink13.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42" r:id="rId3"/>
    <p:sldId id="330" r:id="rId4"/>
    <p:sldId id="327" r:id="rId5"/>
    <p:sldId id="328" r:id="rId6"/>
    <p:sldId id="329" r:id="rId7"/>
    <p:sldId id="341" r:id="rId8"/>
    <p:sldId id="261" r:id="rId9"/>
    <p:sldId id="273" r:id="rId10"/>
    <p:sldId id="269" r:id="rId11"/>
    <p:sldId id="336" r:id="rId12"/>
    <p:sldId id="352" r:id="rId13"/>
    <p:sldId id="353" r:id="rId14"/>
    <p:sldId id="346" r:id="rId15"/>
    <p:sldId id="337" r:id="rId16"/>
    <p:sldId id="351" r:id="rId17"/>
    <p:sldId id="338" r:id="rId18"/>
    <p:sldId id="344" r:id="rId19"/>
    <p:sldId id="345" r:id="rId20"/>
    <p:sldId id="343" r:id="rId21"/>
    <p:sldId id="354" r:id="rId22"/>
    <p:sldId id="340" r:id="rId23"/>
    <p:sldId id="299" r:id="rId24"/>
    <p:sldId id="347" r:id="rId25"/>
    <p:sldId id="350" r:id="rId26"/>
    <p:sldId id="272" r:id="rId27"/>
    <p:sldId id="271" r:id="rId28"/>
    <p:sldId id="356" r:id="rId29"/>
    <p:sldId id="348" r:id="rId30"/>
    <p:sldId id="349" r:id="rId31"/>
    <p:sldId id="333" r:id="rId32"/>
    <p:sldId id="321" r:id="rId33"/>
    <p:sldId id="285" r:id="rId34"/>
    <p:sldId id="279" r:id="rId35"/>
    <p:sldId id="300" r:id="rId36"/>
    <p:sldId id="291" r:id="rId37"/>
    <p:sldId id="290" r:id="rId38"/>
    <p:sldId id="292" r:id="rId39"/>
    <p:sldId id="278" r:id="rId40"/>
    <p:sldId id="293" r:id="rId41"/>
    <p:sldId id="294" r:id="rId42"/>
    <p:sldId id="296" r:id="rId43"/>
    <p:sldId id="26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0FC"/>
    <a:srgbClr val="C620C7"/>
    <a:srgbClr val="B6D8F3"/>
    <a:srgbClr val="93ACBD"/>
    <a:srgbClr val="FEFFFF"/>
    <a:srgbClr val="A2BDCA"/>
    <a:srgbClr val="E7D9D2"/>
    <a:srgbClr val="D3C3C0"/>
    <a:srgbClr val="BCA9AD"/>
    <a:srgbClr val="697A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12"/>
    <p:restoredTop sz="94640"/>
  </p:normalViewPr>
  <p:slideViewPr>
    <p:cSldViewPr snapToGrid="0">
      <p:cViewPr>
        <p:scale>
          <a:sx n="69" d="100"/>
          <a:sy n="69" d="100"/>
        </p:scale>
        <p:origin x="1040" y="888"/>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20:18:47.143"/>
    </inkml:context>
    <inkml:brush xml:id="br0">
      <inkml:brushProperty name="width" value="0.1" units="cm"/>
      <inkml:brushProperty name="height" value="0.1" units="cm"/>
      <inkml:brushProperty name="color" value="#D148D0"/>
    </inkml:brush>
  </inkml:definitions>
  <inkml:trace contextRef="#ctx0" brushRef="#br0">1 74 24575,'32'0'0,"8"0"0,7 0 0,10 0 0,25 0 0,9 0 0,1 0 0,-6 0 0,-23 0 0,-3 0 0,-5 0 0,-4 0 0,-4 0 0,-2 0 0,-1 0 0,-2 0 0,-3 0 0,-1 2 0,-2 5 0,-3 4 0,-5 1 0,-5 0 0,-2-2 0,-1-1 0,-1 1 0,1-1 0,0 1 0,2 1 0,6 4 0,9 0 0,7 3 0,4 2 0,-4-1 0,-8 0 0,-9-3 0,-6-5 0,-7-2 0,-6-1 0,-7-2 0,-12-2 0,-10 0 0,-9-1 0,-10 0 0,-3 1 0,-6-1 0,1 0 0,4 2 0,5-2 0,7 1 0,8-1 0,10 0 0,8-1 0,26-1 0,19 0 0,29-1 0,0 0 0,-2 0 0,-19 0 0,-10 0 0,-9 0 0,-6 0 0,-2 0 0,-1 0 0,-3 0 0,-3 0 0,-2 0 0,-2 0 0,-1 0 0,0 0 0,0 0 0,2 0 0,-1-2 0,-3-2 0,-3-2 0,-3-2 0,0-1 0,0 0 0,0 0 0,0 0 0,0-3 0,0-2 0,2-6 0,1-4 0,2-3 0,2-2 0,-1 1 0,1-1 0,-1 0 0,-1 4 0,0 3 0,-1 5 0,-1 2 0,0 3 0,-1 2 0,-1 4 0,0 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55:50.641"/>
    </inkml:context>
    <inkml:brush xml:id="br0">
      <inkml:brushProperty name="width" value="0.1" units="cm"/>
      <inkml:brushProperty name="height" value="0.1" units="cm"/>
    </inkml:brush>
  </inkml:definitions>
  <inkml:trace contextRef="#ctx0" brushRef="#br0">462 1 24575,'0'54'0,"0"3"0,0 19 0,0 7 0,0 6 0,0 8 0,0 6 0,0 8 0,0 12 0,0-54 0,0 0 0,-1 4 0,1 1 0,-1 3 0,-1 1 0,-1 1 0,0-1 0,-1 0 0,-1 0 0,1-4 0,-1-1 0,0-3 0,0-1 0,-4 57 0,-1-9 0,0-4 0,2-1 0,-1 1 0,0 2 0,1-2 0,1-2 0,4-8 0,-1-12 0,1-10 0,1-17 0,1-8 0,1-11 0,0-12 0,0-9 0,-3-10 0,0-11 0,-7-17 0,-18-31 0,-10-28 0,-11-19 0,2-6 0,11 9 0,3 4 0,3 8 0,4 12 0,5 15 0,9 18 0,7 14 0,8 15 0,11 15 0,26 40 0,16 26 0,-27-33 0,1-1 0,23 40 0,-20-29 0,-8-12 0,-2-3 0,-4-6 0,-2-5 0,-1-3 0,-2-2 0,-2-5 0,-3-7 0,-1-6 0,-2-5 0,1-1 0,2-9 0,9-13 0,15-22 0,18-23 0,-19 27 0,3-3 0,3-3 0,1-2 0,-2 0 0,0 1 0,-5 4 0,-2 1 0,17-23 0,-18 23 0,-11 20 0,-9 12 0,-4 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55:50.641"/>
    </inkml:context>
    <inkml:brush xml:id="br0">
      <inkml:brushProperty name="width" value="0.1" units="cm"/>
      <inkml:brushProperty name="height" value="0.1" units="cm"/>
    </inkml:brush>
  </inkml:definitions>
  <inkml:trace contextRef="#ctx0" brushRef="#br0">462 1 24575,'0'54'0,"0"3"0,0 19 0,0 7 0,0 6 0,0 8 0,0 6 0,0 8 0,0 12 0,0-54 0,0 0 0,-1 4 0,1 1 0,-1 3 0,-1 1 0,-1 1 0,0-1 0,-1 0 0,-1 0 0,1-4 0,-1-1 0,0-3 0,0-1 0,-4 57 0,-1-9 0,0-4 0,2-1 0,-1 1 0,0 2 0,1-2 0,1-2 0,4-8 0,-1-12 0,1-10 0,1-17 0,1-8 0,1-11 0,0-12 0,0-9 0,-3-10 0,0-11 0,-7-17 0,-18-31 0,-10-28 0,-11-19 0,2-6 0,11 9 0,3 4 0,3 8 0,4 12 0,5 15 0,9 18 0,7 14 0,8 15 0,11 15 0,26 40 0,16 26 0,-27-33 0,1-1 0,23 40 0,-20-29 0,-8-12 0,-2-3 0,-4-6 0,-2-5 0,-1-3 0,-2-2 0,-2-5 0,-3-7 0,-1-6 0,-2-5 0,1-1 0,2-9 0,9-13 0,15-22 0,18-23 0,-19 27 0,3-3 0,3-3 0,1-2 0,-2 0 0,0 1 0,-5 4 0,-2 1 0,17-23 0,-18 23 0,-11 20 0,-9 12 0,-4 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5:11:29.437"/>
    </inkml:context>
    <inkml:brush xml:id="br0">
      <inkml:brushProperty name="width" value="0.1" units="cm"/>
      <inkml:brushProperty name="height" value="0.1" units="cm"/>
      <inkml:brushProperty name="color" value="#5B2D90"/>
    </inkml:brush>
  </inkml:definitions>
  <inkml:trace contextRef="#ctx0" brushRef="#br0">3719 0 24575,'0'45'0,"0"3"0,-7 10 0,-14 10 0,-17 11 0,11-33 0,-2-1 0,-4 3 0,-2-1 0,0 0 0,-1 0 0,-2-1 0,-1-2 0,1-1 0,-2-1 0,-1-2 0,-2-2 0,-2 0 0,-1-1 0,-3 1 0,-1-2 0,-2 0 0,-2-1 0,1 1 0,-1-2 0,0-1 0,-1-1 0,0-2 0,0 1 0,-1 0 0,0 0 0,-2 0 0,0 2 0,-2 1 0,1 0 0,-2 1 0,0-1 0,-1 2 0,1-1 0,-1 1 0,0-1 0,0-1 0,1 0 0,2 0 0,1 0 0,4-3 0,1 1 0,3-1 0,1 0 0,2 0 0,1 0 0,1-2 0,2 0 0,-1 0 0,1-1 0,-41 25 0,3-3 0,3-1 0,4-4 0,5-1 0,5 0 0,4-1 0,5 0 0,6 1 0,0 1 0,3 2 0,1 2 0,1-1 0,2 1 0,3 0 0,0-1 0,3 1 0,4-2 0,4-3 0,5-3 0,3-4 0,1-3 0,2-3 0,0 0 0,2-4 0,3-4 0,1-3 0,3-7 0,2-7 0,3-13 0,1-16 0,2-15 0,0-6 0,0 2 0,2 4 0,1 2 0,0-1 0,1-4 0,-1 3 0,-1 2 0,3 4 0,-3 2 0,1 0 0,-1 1 0,-2 2 0,2 4 0,1 2 0,-1 5 0,0 4 0,-2 10 0,0 12 0,0 12 0,0 10 0,0 8 0,0 6 0,0 3 0,0 0 0,0-2 0,-2-3 0,-1-1 0,0-2 0,1-1 0,2-3 0,0-5 0,0-7 0,0-4 0,0-3 0,0 0 0,0 0 0,0 0 0,0 0 0,0-1 0,0-3 0,2-6 0,3-9 0,5-8 0,10-5 0,5-2 0,6 2 0,5 1 0,0 3 0,4 0 0,0 1 0,-2 2 0,-3 2 0,-4 0 0,-5 0 0,-5 2 0,-7 0 0,-6-2 0,-3 1 0,1-1 0,-1 4 0,3 0 0,3 1 0,3-2 0,2-1 0,-1 1 0,-2 0 0,-1-1 0,1 1 0,1-2 0,0 1 0,-7 1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5:11:34.420"/>
    </inkml:context>
    <inkml:brush xml:id="br0">
      <inkml:brushProperty name="width" value="0.1" units="cm"/>
      <inkml:brushProperty name="height" value="0.1" units="cm"/>
      <inkml:brushProperty name="color" value="#5B2D90"/>
    </inkml:brush>
  </inkml:definitions>
  <inkml:trace contextRef="#ctx0" brushRef="#br0">1 344 24575,'16'0'0,"7"0"0,9 0 0,11-3 0,9-2 0,16-6 0,0-2 0,-3 2 0,-9 2 0,-13 4 0,3-2 0,0 2 0,2 0 0,-4 0 0,-6 2 0,-6-1 0,-3 1 0,0 0 0,-2-2 0,-1 1 0,0-1 0,-2-1 0,2 1 0,0 0 0,0-1 0,2 2 0,1-1 0,-3 0 0,-2 2 0,-4-1 0,-2 1 0,3 0 0,0 1 0,0 2 0,0-2 0,-5 0 0,-3-1 0,0 1 0,-3 2 0,0 0 0,-1 0 0,-1 0 0,1-2 0,4 0 0,3 0 0,3-1 0,2 2 0,0 1 0,0 0 0,-2-2 0,-5 0 0,-5 0 0,-10 0 0,-12 0 0,-15-9 0,-11-4 0,-3-2 0,-2-1 0,8 4 0,3 2 0,1 0 0,5 2 0,5 1 0,6 1 0,5 2 0,0 0 0,1 1 0,1 2 0,1-1 0,6 1 0,4 1 0,5 0 0,4 2 0,2 0 0,4 0 0,4-1 0,5 2 0,4 2 0,0 1 0,-3 2 0,-2 1 0,-1 0 0,-2-1 0,-3 2 0,-6-3 0,-4 1 0,-4 0 0,-1 0 0,-1 1 0,-1 1 0,2 3 0,1 3 0,2 1 0,-1 1 0,-1-6 0,1-5 0,0-2 0,1-2 0,2 1 0,2 2 0,4 3 0,0 1 0,-2-1 0,-2-2 0,-3 0 0,-1 1 0,-3 1 0,-5 3 0,-7 2 0,-5 5 0,-2 0 0,0 1 0,-1 0 0,-2 1 0,-1 2 0,1 0 0,-1 2 0,0 1 0,-2-1 0,-1 4 0,0 0 0,0 2 0,5-2 0,3-6 0,7-10 0,3-5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20:19:02.276"/>
    </inkml:context>
    <inkml:brush xml:id="br0">
      <inkml:brushProperty name="width" value="0.1" units="cm"/>
      <inkml:brushProperty name="height" value="0.1" units="cm"/>
      <inkml:brushProperty name="color" value="#0A0BFF"/>
    </inkml:brush>
  </inkml:definitions>
  <inkml:trace contextRef="#ctx0" brushRef="#br0">499 2725 24575,'0'-38'0,"0"-23"0,0 12 0,0-4 0,0-13 0,0-2 0,0-4 0,0-1 0,0 1 0,0-2 0,0-8 0,0-1 0,0 4 0,0 0 0,0 4 0,0 3 0,0 5 0,0 4 0,0-31 0,0 6 0,0 4 0,0 6 0,0 6 0,-5 6 0,-4 4 0,-3 2 0,-4 2 0,1 3 0,0 4 0,-2 5 0,1 1 0,-3 1 0,-3-1 0,-1 0 0,-1 0 0,1-3 0,0 0 0,1 1 0,2 3 0,3 5 0,2 3 0,2 4 0,2 5 0,1 6 0,1 8 0,2 6 0,0 6 0,2 6 0,1 7 0,-4 19 0,-4 11 0,-5 9 0,-1 1 0,3-10 0,-1-3 0,4-6 0,1-7 0,3-10 0,5-10 0,13-31 0,4-8 0,7-11 0,-3 4 0,-5 7 0,0-2 0,2-3 0,-1 0 0,0-1 0,-2 4 0,-2 5 0,-2 9 0,-3 6 0,-3 5 0,-1 2 0,3 2 0,3 3 0,-1 4 0,1 4 0,1 4 0,3 4 0,9 4 0,11 3 0,9 4 0,10 4 0,1 1 0,-7-3 0,-9-5 0,-10-5 0,-9-4 0,-5-2 0,-7-5 0,-2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40:15.999"/>
    </inkml:context>
    <inkml:brush xml:id="br0">
      <inkml:brushProperty name="width" value="0.1" units="cm"/>
      <inkml:brushProperty name="height" value="0.1" units="cm"/>
      <inkml:brushProperty name="color" value="#00A0D7"/>
    </inkml:brush>
  </inkml:definitions>
  <inkml:trace contextRef="#ctx0" brushRef="#br0">246 0 24575,'0'28'0,"0"-2"0,0-6 0,0 2 0,0 3 0,0 6 0,0 8 0,0 1 0,0 0 0,0-6 0,0-6 0,0-4 0,0-4 0,0 1 0,0-2 0,0-2 0,0-1 0,0-1 0,0 4 0,0-1 0,0 4 0,0-4 0,0-3 0,-4-5 0,-4-4 0,-5-5 0,-16-5 0,-8-8 0,-5-4 0,1-2 0,14 2 0,6 2 0,9 2 0,6 1 0,2 1 0,3 1 0,1-1 0,2 2 0,3 6 0,3 6 0,6 9 0,3 3 0,0 2 0,0 1 0,-3-2 0,-2-3 0,0-2 0,-1-3 0,0-1 0,1 2 0,-1-1 0,1 2 0,2 3 0,-1-3 0,0 0 0,-3 0 0,0-3 0,0 0 0,2-1 0,1-2 0,-2 1 0,-2-1 0,-2-1 0,0 1 0,1-1 0,1 4 0,1-4 0,-2-5 0,1-10 0,4-11 0,4-4 0,4-4 0,-2 3 0,0 3 0,-3 2 0,0 4 0,0 3 0,-2 1 0,0 1 0,-3 4 0,-1 1 0,0-1 0,-2 2 0,2 0 0,-2 0 0,-1 1 0,-3 2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40:30.616"/>
    </inkml:context>
    <inkml:brush xml:id="br0">
      <inkml:brushProperty name="width" value="0.1" units="cm"/>
      <inkml:brushProperty name="height" value="0.1" units="cm"/>
      <inkml:brushProperty name="color" value="#E71224"/>
    </inkml:brush>
  </inkml:definitions>
  <inkml:trace contextRef="#ctx0" brushRef="#br0">13 778 24575,'31'0'0,"3"-3"0,-3-8 0,-2-7 0,-7-7 0,-3-6 0,1-1 0,2-5 0,1-3 0,-1-1 0,-1 1 0,-4 2 0,-4 1 0,-3 3 0,-2 2 0,-2 4 0,-3 2 0,2 1 0,0 0 0,1 1 0,-1 2 0,-3 3 0,-2 1 0,0 4 0,0 3 0,-2 1 0,-2 6 0,-7 4 0,-9 7 0,-10 5 0,-12 2 0,-6-1 0,-4-4 0,4-2 0,8-2 0,8-2 0,8-1 0,11-2 0,13-2 0,16-5 0,11-5 0,7-6 0,3-3 0,0-2 0,-1 2 0,-5 2 0,-1 2 0,-3 2 0,-5 2 0,-3 2 0,-7 3 0,-4 1 0,-2 2 0,0 2 0,1 0 0,1 5 0,6 7 0,5 6 0,3 9 0,6 7 0,3-2 0,4 3 0,3-1 0,-1 1 0,-6-1 0,-4-4 0,-4-3 0,-2-3 0,-3-2 0,-4-3 0,-4-3 0,-2-4 0,0-2 0,-1 0 0,-1-2 0,-4-2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8T12:42:31.607"/>
    </inkml:context>
    <inkml:brush xml:id="br0">
      <inkml:brushProperty name="width" value="0.05" units="cm"/>
      <inkml:brushProperty name="height" value="0.05" units="cm"/>
      <inkml:brushProperty name="color" value="#E71224"/>
    </inkml:brush>
  </inkml:definitions>
  <inkml:trace contextRef="#ctx0" brushRef="#br0">766 126 24575,'-2'-5'0,"-3"2"0,-7 1 0,-6 2 0,-7 0 0,-6 0 0,-9 0 0,-7 0 0,0 0 0,2 0 0,5 0 0,3 0 0,-1 1 0,-1 2 0,1 1 0,1 1 0,-3 1 0,0 0 0,1 0 0,1 0 0,9 1 0,4 0 0,7 2 0,6 1 0,1 2 0,5 1 0,2 1 0,2 3 0,2 1 0,0 3 0,0 0 0,0 0 0,0 0 0,0 0 0,0 1 0,3 2 0,4 3 0,3 1 0,4-2 0,0-3 0,1-2 0,3 0 0,-2 0 0,2-2 0,-1-2 0,-1-4 0,2-2 0,1-2 0,3-1 0,5-1 0,4 1 0,3-2 0,1 1 0,0-2 0,1-2 0,1-1 0,3-2 0,3 0 0,2 0 0,4 0 0,2-2 0,0-4 0,-2-5 0,-4-6 0,-5-3 0,-3-2 0,-6-3 0,-1-2 0,-2-5 0,-3-2 0,0-3 0,-3 0 0,-6 0 0,-6-3 0,-6 1 0,-4-2 0,-3-3 0,-11 3 0,-20 2 0,-19 7 0,-16 7 0,-10 5 0,1 3 0,4 2 0,5 2 0,11 3 0,24 3 0,10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8T12:42:35.138"/>
    </inkml:context>
    <inkml:brush xml:id="br0">
      <inkml:brushProperty name="width" value="0.05" units="cm"/>
      <inkml:brushProperty name="height" value="0.05" units="cm"/>
      <inkml:brushProperty name="color" value="#E71224"/>
    </inkml:brush>
  </inkml:definitions>
  <inkml:trace contextRef="#ctx0" brushRef="#br0">726 1 24575,'-18'0'0,"-7"0"0,-10 0 0,-5 0 0,3 0 0,1 0 0,-3 0 0,-5 0 0,-4 0 0,-3 5 0,6 6 0,5 7 0,3 4 0,7 0 0,3-3 0,6-3 0,5-3 0,3-2 0,2 1 0,2-2 0,1 0 0,2 2 0,-1-3 0,2 3 0,0-1 0,-2-2 0,0 3 0,-3 2 0,-1 4 0,0 2 0,3 0 0,0-2 0,3 0 0,2 0 0,1 3 0,2 0 0,0 0 0,0 1 0,0 4 0,0 4 0,0 4 0,0 1 0,0 2 0,0 0 0,0 0 0,2-1 0,6-2 0,6-1 0,6 1 0,5 0 0,5-1 0,5 1 0,5-3 0,3-2 0,-1-4 0,1-5 0,-1-4 0,-2-6 0,3-6 0,-2-2 0,1-2 0,2 0 0,-3-5 0,1-6 0,-2-8 0,-5-6 0,-2-3 0,-5-2 0,-3-2 0,3-5 0,-3-3 0,2-1 0,1-2 0,-2 0 0,-2 0 0,-3 0 0,-8 2 0,-5 3 0,-6 1 0,-2 2 0,0 0 0,-7-1 0,-7 0 0,-6-1 0,-7 3 0,1 6 0,-1 6 0,-7 5 0,-6 2 0,-13 3 0,-8-2 0,25 6 0,6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55:50.641"/>
    </inkml:context>
    <inkml:brush xml:id="br0">
      <inkml:brushProperty name="width" value="0.1" units="cm"/>
      <inkml:brushProperty name="height" value="0.1" units="cm"/>
    </inkml:brush>
  </inkml:definitions>
  <inkml:trace contextRef="#ctx0" brushRef="#br0">462 1 24575,'0'54'0,"0"3"0,0 19 0,0 7 0,0 6 0,0 8 0,0 6 0,0 8 0,0 12 0,0-54 0,0 0 0,-1 4 0,1 1 0,-1 3 0,-1 1 0,-1 1 0,0-1 0,-1 0 0,-1 0 0,1-4 0,-1-1 0,0-3 0,0-1 0,-4 57 0,-1-9 0,0-4 0,2-1 0,-1 1 0,0 2 0,1-2 0,1-2 0,4-8 0,-1-12 0,1-10 0,1-17 0,1-8 0,1-11 0,0-12 0,0-9 0,-3-10 0,0-11 0,-7-17 0,-18-31 0,-10-28 0,-11-19 0,2-6 0,11 9 0,3 4 0,3 8 0,4 12 0,5 15 0,9 18 0,7 14 0,8 15 0,11 15 0,26 40 0,16 26 0,-27-33 0,1-1 0,23 40 0,-20-29 0,-8-12 0,-2-3 0,-4-6 0,-2-5 0,-1-3 0,-2-2 0,-2-5 0,-3-7 0,-1-6 0,-2-5 0,1-1 0,2-9 0,9-13 0,15-22 0,18-23 0,-19 27 0,3-3 0,3-3 0,1-2 0,-2 0 0,0 1 0,-5 4 0,-2 1 0,17-23 0,-18 23 0,-11 20 0,-9 12 0,-4 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55:50.641"/>
    </inkml:context>
    <inkml:brush xml:id="br0">
      <inkml:brushProperty name="width" value="0.1" units="cm"/>
      <inkml:brushProperty name="height" value="0.1" units="cm"/>
    </inkml:brush>
  </inkml:definitions>
  <inkml:trace contextRef="#ctx0" brushRef="#br0">462 1 24575,'0'54'0,"0"3"0,0 19 0,0 7 0,0 6 0,0 8 0,0 6 0,0 8 0,0 12 0,0-54 0,0 0 0,-1 4 0,1 1 0,-1 3 0,-1 1 0,-1 1 0,0-1 0,-1 0 0,-1 0 0,1-4 0,-1-1 0,0-3 0,0-1 0,-4 57 0,-1-9 0,0-4 0,2-1 0,-1 1 0,0 2 0,1-2 0,1-2 0,4-8 0,-1-12 0,1-10 0,1-17 0,1-8 0,1-11 0,0-12 0,0-9 0,-3-10 0,0-11 0,-7-17 0,-18-31 0,-10-28 0,-11-19 0,2-6 0,11 9 0,3 4 0,3 8 0,4 12 0,5 15 0,9 18 0,7 14 0,8 15 0,11 15 0,26 40 0,16 26 0,-27-33 0,1-1 0,23 40 0,-20-29 0,-8-12 0,-2-3 0,-4-6 0,-2-5 0,-1-3 0,-2-2 0,-2-5 0,-3-7 0,-1-6 0,-2-5 0,1-1 0,2-9 0,9-13 0,15-22 0,18-23 0,-19 27 0,3-3 0,3-3 0,1-2 0,-2 0 0,0 1 0,-5 4 0,-2 1 0,17-23 0,-18 23 0,-11 20 0,-9 12 0,-4 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55:50.641"/>
    </inkml:context>
    <inkml:brush xml:id="br0">
      <inkml:brushProperty name="width" value="0.1" units="cm"/>
      <inkml:brushProperty name="height" value="0.1" units="cm"/>
    </inkml:brush>
  </inkml:definitions>
  <inkml:trace contextRef="#ctx0" brushRef="#br0">462 1 24575,'0'54'0,"0"3"0,0 19 0,0 7 0,0 6 0,0 8 0,0 6 0,0 8 0,0 12 0,0-54 0,0 0 0,-1 4 0,1 1 0,-1 3 0,-1 1 0,-1 1 0,0-1 0,-1 0 0,-1 0 0,1-4 0,-1-1 0,0-3 0,0-1 0,-4 57 0,-1-9 0,0-4 0,2-1 0,-1 1 0,0 2 0,1-2 0,1-2 0,4-8 0,-1-12 0,1-10 0,1-17 0,1-8 0,1-11 0,0-12 0,0-9 0,-3-10 0,0-11 0,-7-17 0,-18-31 0,-10-28 0,-11-19 0,2-6 0,11 9 0,3 4 0,3 8 0,4 12 0,5 15 0,9 18 0,7 14 0,8 15 0,11 15 0,26 40 0,16 26 0,-27-33 0,1-1 0,23 40 0,-20-29 0,-8-12 0,-2-3 0,-4-6 0,-2-5 0,-1-3 0,-2-2 0,-2-5 0,-3-7 0,-1-6 0,-2-5 0,1-1 0,2-9 0,9-13 0,15-22 0,18-23 0,-19 27 0,3-3 0,3-3 0,1-2 0,-2 0 0,0 1 0,-5 4 0,-2 1 0,17-23 0,-18 23 0,-11 20 0,-9 12 0,-4 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7A918-1CA4-154D-9E21-2A8C22AF9897}" type="datetimeFigureOut">
              <a:rPr lang="en-GB" smtClean="0"/>
              <a:t>25/06/2025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79E10-BCE5-6C46-8A4E-C2EAD725BAF9}" type="slidenum">
              <a:rPr lang="en-GB" smtClean="0"/>
              <a:t>‹#›</a:t>
            </a:fld>
            <a:endParaRPr lang="en-GB"/>
          </a:p>
        </p:txBody>
      </p:sp>
    </p:spTree>
    <p:extLst>
      <p:ext uri="{BB962C8B-B14F-4D97-AF65-F5344CB8AC3E}">
        <p14:creationId xmlns:p14="http://schemas.microsoft.com/office/powerpoint/2010/main" val="68337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D79E10-BCE5-6C46-8A4E-C2EAD725BAF9}" type="slidenum">
              <a:rPr lang="en-GB" smtClean="0"/>
              <a:t>1</a:t>
            </a:fld>
            <a:endParaRPr lang="en-GB"/>
          </a:p>
        </p:txBody>
      </p:sp>
    </p:spTree>
    <p:extLst>
      <p:ext uri="{BB962C8B-B14F-4D97-AF65-F5344CB8AC3E}">
        <p14:creationId xmlns:p14="http://schemas.microsoft.com/office/powerpoint/2010/main" val="337545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10</a:t>
            </a:fld>
            <a:endParaRPr lang="en-GB"/>
          </a:p>
        </p:txBody>
      </p:sp>
    </p:spTree>
    <p:extLst>
      <p:ext uri="{BB962C8B-B14F-4D97-AF65-F5344CB8AC3E}">
        <p14:creationId xmlns:p14="http://schemas.microsoft.com/office/powerpoint/2010/main" val="258236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2F3DB-DB76-9F71-713C-3CCD35BAB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EF29A-E66F-4163-06F7-7186F3693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356B9-9ABF-38C4-ADD0-ECC24A08B47B}"/>
              </a:ext>
            </a:extLst>
          </p:cNvPr>
          <p:cNvSpPr>
            <a:spLocks noGrp="1"/>
          </p:cNvSpPr>
          <p:nvPr>
            <p:ph type="body" idx="1"/>
          </p:nvPr>
        </p:nvSpPr>
        <p:spPr/>
        <p:txBody>
          <a:bodyPr/>
          <a:lstStyle/>
          <a:p>
            <a:endParaRPr lang="en-GB" sz="1800" dirty="0">
              <a:effectLst/>
              <a:latin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65B4533-57D6-1670-A1D1-9E9ECDAA030C}"/>
              </a:ext>
            </a:extLst>
          </p:cNvPr>
          <p:cNvSpPr>
            <a:spLocks noGrp="1"/>
          </p:cNvSpPr>
          <p:nvPr>
            <p:ph type="sldNum" sz="quarter" idx="5"/>
          </p:nvPr>
        </p:nvSpPr>
        <p:spPr/>
        <p:txBody>
          <a:bodyPr/>
          <a:lstStyle/>
          <a:p>
            <a:fld id="{0AD79E10-BCE5-6C46-8A4E-C2EAD725BAF9}" type="slidenum">
              <a:rPr lang="en-GB" smtClean="0"/>
              <a:t>11</a:t>
            </a:fld>
            <a:endParaRPr lang="en-GB"/>
          </a:p>
        </p:txBody>
      </p:sp>
    </p:spTree>
    <p:extLst>
      <p:ext uri="{BB962C8B-B14F-4D97-AF65-F5344CB8AC3E}">
        <p14:creationId xmlns:p14="http://schemas.microsoft.com/office/powerpoint/2010/main" val="3637558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12</a:t>
            </a:fld>
            <a:endParaRPr lang="en-GB"/>
          </a:p>
        </p:txBody>
      </p:sp>
    </p:spTree>
    <p:extLst>
      <p:ext uri="{BB962C8B-B14F-4D97-AF65-F5344CB8AC3E}">
        <p14:creationId xmlns:p14="http://schemas.microsoft.com/office/powerpoint/2010/main" val="263270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tab pos="1397000" algn="l"/>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D79E10-BCE5-6C46-8A4E-C2EAD725BAF9}" type="slidenum">
              <a:rPr lang="en-GB" smtClean="0"/>
              <a:t>13</a:t>
            </a:fld>
            <a:endParaRPr lang="en-GB"/>
          </a:p>
        </p:txBody>
      </p:sp>
    </p:spTree>
    <p:extLst>
      <p:ext uri="{BB962C8B-B14F-4D97-AF65-F5344CB8AC3E}">
        <p14:creationId xmlns:p14="http://schemas.microsoft.com/office/powerpoint/2010/main" val="1404920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8005-E37D-C599-DF43-051282265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1ABEF-D1F0-D889-AF4D-B8912A944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E63B6-7834-8F34-7D46-41634D9D38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A5D89C6-2018-8F3C-634D-B4749E667788}"/>
              </a:ext>
            </a:extLst>
          </p:cNvPr>
          <p:cNvSpPr>
            <a:spLocks noGrp="1"/>
          </p:cNvSpPr>
          <p:nvPr>
            <p:ph type="sldNum" sz="quarter" idx="5"/>
          </p:nvPr>
        </p:nvSpPr>
        <p:spPr/>
        <p:txBody>
          <a:bodyPr/>
          <a:lstStyle/>
          <a:p>
            <a:fld id="{0AD79E10-BCE5-6C46-8A4E-C2EAD725BAF9}" type="slidenum">
              <a:rPr lang="en-GB" smtClean="0"/>
              <a:t>14</a:t>
            </a:fld>
            <a:endParaRPr lang="en-GB"/>
          </a:p>
        </p:txBody>
      </p:sp>
    </p:spTree>
    <p:extLst>
      <p:ext uri="{BB962C8B-B14F-4D97-AF65-F5344CB8AC3E}">
        <p14:creationId xmlns:p14="http://schemas.microsoft.com/office/powerpoint/2010/main" val="2616455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0E2FC-DB84-382D-2AD5-5B0FD9730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E3D1A-F3FC-6FC6-9688-4D37259CD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5AA1C-59FA-384B-593C-B1DF5078B7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36C3437-58D5-993B-0BD5-F0EA66E0BA60}"/>
              </a:ext>
            </a:extLst>
          </p:cNvPr>
          <p:cNvSpPr>
            <a:spLocks noGrp="1"/>
          </p:cNvSpPr>
          <p:nvPr>
            <p:ph type="sldNum" sz="quarter" idx="5"/>
          </p:nvPr>
        </p:nvSpPr>
        <p:spPr/>
        <p:txBody>
          <a:bodyPr/>
          <a:lstStyle/>
          <a:p>
            <a:fld id="{0AD79E10-BCE5-6C46-8A4E-C2EAD725BAF9}" type="slidenum">
              <a:rPr lang="en-GB" smtClean="0"/>
              <a:t>15</a:t>
            </a:fld>
            <a:endParaRPr lang="en-GB"/>
          </a:p>
        </p:txBody>
      </p:sp>
    </p:spTree>
    <p:extLst>
      <p:ext uri="{BB962C8B-B14F-4D97-AF65-F5344CB8AC3E}">
        <p14:creationId xmlns:p14="http://schemas.microsoft.com/office/powerpoint/2010/main" val="299524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71B21-258C-8FDB-D09A-0F57524A0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C312B-DE78-2261-9909-CF8C53496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4CF15-FF69-1F79-F21A-3A7037FBFC7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B63E506-F87F-7F62-A6B4-0522AD2698DF}"/>
              </a:ext>
            </a:extLst>
          </p:cNvPr>
          <p:cNvSpPr>
            <a:spLocks noGrp="1"/>
          </p:cNvSpPr>
          <p:nvPr>
            <p:ph type="sldNum" sz="quarter" idx="5"/>
          </p:nvPr>
        </p:nvSpPr>
        <p:spPr/>
        <p:txBody>
          <a:bodyPr/>
          <a:lstStyle/>
          <a:p>
            <a:fld id="{0AD79E10-BCE5-6C46-8A4E-C2EAD725BAF9}" type="slidenum">
              <a:rPr lang="en-GB" smtClean="0"/>
              <a:t>16</a:t>
            </a:fld>
            <a:endParaRPr lang="en-GB"/>
          </a:p>
        </p:txBody>
      </p:sp>
    </p:spTree>
    <p:extLst>
      <p:ext uri="{BB962C8B-B14F-4D97-AF65-F5344CB8AC3E}">
        <p14:creationId xmlns:p14="http://schemas.microsoft.com/office/powerpoint/2010/main" val="160320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20865-51C2-0411-0A04-12AC74D82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8CB2F-7BC3-D5F4-4CF6-C8B5D5545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A6506-91AE-DC87-F7D2-BFF2F43653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6568E6D8-C1DC-D2F8-8FE6-8E56D51D956D}"/>
              </a:ext>
            </a:extLst>
          </p:cNvPr>
          <p:cNvSpPr>
            <a:spLocks noGrp="1"/>
          </p:cNvSpPr>
          <p:nvPr>
            <p:ph type="sldNum" sz="quarter" idx="5"/>
          </p:nvPr>
        </p:nvSpPr>
        <p:spPr/>
        <p:txBody>
          <a:bodyPr/>
          <a:lstStyle/>
          <a:p>
            <a:fld id="{0AD79E10-BCE5-6C46-8A4E-C2EAD725BAF9}" type="slidenum">
              <a:rPr lang="en-GB" smtClean="0"/>
              <a:t>17</a:t>
            </a:fld>
            <a:endParaRPr lang="en-GB"/>
          </a:p>
        </p:txBody>
      </p:sp>
    </p:spTree>
    <p:extLst>
      <p:ext uri="{BB962C8B-B14F-4D97-AF65-F5344CB8AC3E}">
        <p14:creationId xmlns:p14="http://schemas.microsoft.com/office/powerpoint/2010/main" val="3839513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B1728-8DD2-7678-F339-F59965CF7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750BC-F2A5-265F-63DC-D9F21C85E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BB10C-08C7-6ED5-2554-76EE47B890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69B5F2-6C5E-9FBE-B6AE-BC0DB748117F}"/>
              </a:ext>
            </a:extLst>
          </p:cNvPr>
          <p:cNvSpPr>
            <a:spLocks noGrp="1"/>
          </p:cNvSpPr>
          <p:nvPr>
            <p:ph type="sldNum" sz="quarter" idx="5"/>
          </p:nvPr>
        </p:nvSpPr>
        <p:spPr/>
        <p:txBody>
          <a:bodyPr/>
          <a:lstStyle/>
          <a:p>
            <a:fld id="{0AD79E10-BCE5-6C46-8A4E-C2EAD725BAF9}" type="slidenum">
              <a:rPr lang="en-GB" smtClean="0"/>
              <a:t>18</a:t>
            </a:fld>
            <a:endParaRPr lang="en-GB"/>
          </a:p>
        </p:txBody>
      </p:sp>
    </p:spTree>
    <p:extLst>
      <p:ext uri="{BB962C8B-B14F-4D97-AF65-F5344CB8AC3E}">
        <p14:creationId xmlns:p14="http://schemas.microsoft.com/office/powerpoint/2010/main" val="19777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64716-89F7-8DA8-63B0-C681C19FF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93E80-B944-2A14-5737-1C3F9FF15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A9880-BD4E-3AF1-114A-5F9808F56A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6D8F0F-BFFC-BF3A-912C-B8CFD12BC406}"/>
              </a:ext>
            </a:extLst>
          </p:cNvPr>
          <p:cNvSpPr>
            <a:spLocks noGrp="1"/>
          </p:cNvSpPr>
          <p:nvPr>
            <p:ph type="sldNum" sz="quarter" idx="5"/>
          </p:nvPr>
        </p:nvSpPr>
        <p:spPr/>
        <p:txBody>
          <a:bodyPr/>
          <a:lstStyle/>
          <a:p>
            <a:fld id="{0AD79E10-BCE5-6C46-8A4E-C2EAD725BAF9}" type="slidenum">
              <a:rPr lang="en-GB" smtClean="0"/>
              <a:t>19</a:t>
            </a:fld>
            <a:endParaRPr lang="en-GB"/>
          </a:p>
        </p:txBody>
      </p:sp>
    </p:spTree>
    <p:extLst>
      <p:ext uri="{BB962C8B-B14F-4D97-AF65-F5344CB8AC3E}">
        <p14:creationId xmlns:p14="http://schemas.microsoft.com/office/powerpoint/2010/main" val="50869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F3CC-4011-5118-BC41-6BA5F90A2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768B5-C445-2897-A20C-1ED65DCBF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A3BC32-B7FC-2571-20C9-BDCE69ED1E8F}"/>
              </a:ext>
            </a:extLst>
          </p:cNvPr>
          <p:cNvSpPr>
            <a:spLocks noGrp="1"/>
          </p:cNvSpPr>
          <p:nvPr>
            <p:ph type="body" idx="1"/>
          </p:nvPr>
        </p:nvSpPr>
        <p:spPr/>
        <p:txBody>
          <a:bodyPr/>
          <a:lstStyle/>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D9EFA15-3EC0-F09C-A1E8-4FACFC9329ED}"/>
              </a:ext>
            </a:extLst>
          </p:cNvPr>
          <p:cNvSpPr>
            <a:spLocks noGrp="1"/>
          </p:cNvSpPr>
          <p:nvPr>
            <p:ph type="sldNum" sz="quarter" idx="5"/>
          </p:nvPr>
        </p:nvSpPr>
        <p:spPr/>
        <p:txBody>
          <a:bodyPr/>
          <a:lstStyle/>
          <a:p>
            <a:fld id="{0AD79E10-BCE5-6C46-8A4E-C2EAD725BAF9}" type="slidenum">
              <a:rPr lang="en-GB" smtClean="0"/>
              <a:t>2</a:t>
            </a:fld>
            <a:endParaRPr lang="en-GB"/>
          </a:p>
        </p:txBody>
      </p:sp>
    </p:spTree>
    <p:extLst>
      <p:ext uri="{BB962C8B-B14F-4D97-AF65-F5344CB8AC3E}">
        <p14:creationId xmlns:p14="http://schemas.microsoft.com/office/powerpoint/2010/main" val="2111310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20</a:t>
            </a:fld>
            <a:endParaRPr lang="en-GB"/>
          </a:p>
        </p:txBody>
      </p:sp>
    </p:spTree>
    <p:extLst>
      <p:ext uri="{BB962C8B-B14F-4D97-AF65-F5344CB8AC3E}">
        <p14:creationId xmlns:p14="http://schemas.microsoft.com/office/powerpoint/2010/main" val="146499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A5EAC-2EB6-0C69-D57E-92611DD26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CBD59-1C5A-8916-CC58-E0CFC7BB1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A2C93-4DA0-14D4-E477-C836EEF134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A5DA7E1-1BEE-EEEB-0A3E-CD17845CE2A3}"/>
              </a:ext>
            </a:extLst>
          </p:cNvPr>
          <p:cNvSpPr>
            <a:spLocks noGrp="1"/>
          </p:cNvSpPr>
          <p:nvPr>
            <p:ph type="sldNum" sz="quarter" idx="5"/>
          </p:nvPr>
        </p:nvSpPr>
        <p:spPr/>
        <p:txBody>
          <a:bodyPr/>
          <a:lstStyle/>
          <a:p>
            <a:fld id="{0AD79E10-BCE5-6C46-8A4E-C2EAD725BAF9}" type="slidenum">
              <a:rPr lang="en-GB" smtClean="0"/>
              <a:t>21</a:t>
            </a:fld>
            <a:endParaRPr lang="en-GB"/>
          </a:p>
        </p:txBody>
      </p:sp>
    </p:spTree>
    <p:extLst>
      <p:ext uri="{BB962C8B-B14F-4D97-AF65-F5344CB8AC3E}">
        <p14:creationId xmlns:p14="http://schemas.microsoft.com/office/powerpoint/2010/main" val="303199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22</a:t>
            </a:fld>
            <a:endParaRPr lang="en-GB"/>
          </a:p>
        </p:txBody>
      </p:sp>
    </p:spTree>
    <p:extLst>
      <p:ext uri="{BB962C8B-B14F-4D97-AF65-F5344CB8AC3E}">
        <p14:creationId xmlns:p14="http://schemas.microsoft.com/office/powerpoint/2010/main" val="3766928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used the Page and Carrera method to calculate the luminosity functions, and here is the XLF on the left and RLF on the right, where the black points indicate the full X-ray and radio samples, and the coloured points are the X-ray and radio detected sample, and the lines show various XLF and RLF models. This shows, for the X-ray and radio detected sample, space densities that are calculated per X-ray luminosity bin on the left and per radio luminosity bin on the right. But if we modify the Page and Carrera method to take into account both the X-ray and radio luminosity bin, and therefore the volume of space over which a source at a specific luminosity can be detected in both bands, we get this…</a:t>
            </a:r>
          </a:p>
        </p:txBody>
      </p:sp>
      <p:sp>
        <p:nvSpPr>
          <p:cNvPr id="4" name="Slide Number Placeholder 3"/>
          <p:cNvSpPr>
            <a:spLocks noGrp="1"/>
          </p:cNvSpPr>
          <p:nvPr>
            <p:ph type="sldNum" sz="quarter" idx="5"/>
          </p:nvPr>
        </p:nvSpPr>
        <p:spPr/>
        <p:txBody>
          <a:bodyPr/>
          <a:lstStyle/>
          <a:p>
            <a:fld id="{0AD79E10-BCE5-6C46-8A4E-C2EAD725BAF9}" type="slidenum">
              <a:rPr lang="en-GB" smtClean="0"/>
              <a:t>29</a:t>
            </a:fld>
            <a:endParaRPr lang="en-GB"/>
          </a:p>
        </p:txBody>
      </p:sp>
    </p:spTree>
    <p:extLst>
      <p:ext uri="{BB962C8B-B14F-4D97-AF65-F5344CB8AC3E}">
        <p14:creationId xmlns:p14="http://schemas.microsoft.com/office/powerpoint/2010/main" val="217035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the diamonds represent the now modified method. This shows that for the lower luminosity range, purple on left and blue on right, this brings the luminosity function up, as the volume over which the source can be detected is reduced when taking into account the lower luminosity of the other band.</a:t>
            </a:r>
          </a:p>
        </p:txBody>
      </p:sp>
      <p:sp>
        <p:nvSpPr>
          <p:cNvPr id="4" name="Slide Number Placeholder 3"/>
          <p:cNvSpPr>
            <a:spLocks noGrp="1"/>
          </p:cNvSpPr>
          <p:nvPr>
            <p:ph type="sldNum" sz="quarter" idx="5"/>
          </p:nvPr>
        </p:nvSpPr>
        <p:spPr/>
        <p:txBody>
          <a:bodyPr/>
          <a:lstStyle/>
          <a:p>
            <a:fld id="{0AD79E10-BCE5-6C46-8A4E-C2EAD725BAF9}" type="slidenum">
              <a:rPr lang="en-GB" smtClean="0"/>
              <a:t>30</a:t>
            </a:fld>
            <a:endParaRPr lang="en-GB"/>
          </a:p>
        </p:txBody>
      </p:sp>
    </p:spTree>
    <p:extLst>
      <p:ext uri="{BB962C8B-B14F-4D97-AF65-F5344CB8AC3E}">
        <p14:creationId xmlns:p14="http://schemas.microsoft.com/office/powerpoint/2010/main" val="711882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31</a:t>
            </a:fld>
            <a:endParaRPr lang="en-GB"/>
          </a:p>
        </p:txBody>
      </p:sp>
    </p:spTree>
    <p:extLst>
      <p:ext uri="{BB962C8B-B14F-4D97-AF65-F5344CB8AC3E}">
        <p14:creationId xmlns:p14="http://schemas.microsoft.com/office/powerpoint/2010/main" val="27033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32</a:t>
            </a:fld>
            <a:endParaRPr lang="en-GB"/>
          </a:p>
        </p:txBody>
      </p:sp>
    </p:spTree>
    <p:extLst>
      <p:ext uri="{BB962C8B-B14F-4D97-AF65-F5344CB8AC3E}">
        <p14:creationId xmlns:p14="http://schemas.microsoft.com/office/powerpoint/2010/main" val="102508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33</a:t>
            </a:fld>
            <a:endParaRPr lang="en-GB"/>
          </a:p>
        </p:txBody>
      </p:sp>
    </p:spTree>
    <p:extLst>
      <p:ext uri="{BB962C8B-B14F-4D97-AF65-F5344CB8AC3E}">
        <p14:creationId xmlns:p14="http://schemas.microsoft.com/office/powerpoint/2010/main" val="863168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34</a:t>
            </a:fld>
            <a:endParaRPr lang="en-GB"/>
          </a:p>
        </p:txBody>
      </p:sp>
    </p:spTree>
    <p:extLst>
      <p:ext uri="{BB962C8B-B14F-4D97-AF65-F5344CB8AC3E}">
        <p14:creationId xmlns:p14="http://schemas.microsoft.com/office/powerpoint/2010/main" val="3856965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tabLst>
                <a:tab pos="13970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D79E10-BCE5-6C46-8A4E-C2EAD725BAF9}" type="slidenum">
              <a:rPr lang="en-GB" smtClean="0"/>
              <a:t>35</a:t>
            </a:fld>
            <a:endParaRPr lang="en-GB"/>
          </a:p>
        </p:txBody>
      </p:sp>
    </p:spTree>
    <p:extLst>
      <p:ext uri="{BB962C8B-B14F-4D97-AF65-F5344CB8AC3E}">
        <p14:creationId xmlns:p14="http://schemas.microsoft.com/office/powerpoint/2010/main" val="129309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a:t>
            </a:fld>
            <a:endParaRPr lang="en-GB"/>
          </a:p>
        </p:txBody>
      </p:sp>
    </p:spTree>
    <p:extLst>
      <p:ext uri="{BB962C8B-B14F-4D97-AF65-F5344CB8AC3E}">
        <p14:creationId xmlns:p14="http://schemas.microsoft.com/office/powerpoint/2010/main" val="2806502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36</a:t>
            </a:fld>
            <a:endParaRPr lang="en-GB"/>
          </a:p>
        </p:txBody>
      </p:sp>
    </p:spTree>
    <p:extLst>
      <p:ext uri="{BB962C8B-B14F-4D97-AF65-F5344CB8AC3E}">
        <p14:creationId xmlns:p14="http://schemas.microsoft.com/office/powerpoint/2010/main" val="154358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37</a:t>
            </a:fld>
            <a:endParaRPr lang="en-GB"/>
          </a:p>
        </p:txBody>
      </p:sp>
    </p:spTree>
    <p:extLst>
      <p:ext uri="{BB962C8B-B14F-4D97-AF65-F5344CB8AC3E}">
        <p14:creationId xmlns:p14="http://schemas.microsoft.com/office/powerpoint/2010/main" val="1901374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tabLst>
                <a:tab pos="13970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D79E10-BCE5-6C46-8A4E-C2EAD725BAF9}" type="slidenum">
              <a:rPr lang="en-GB" smtClean="0"/>
              <a:t>38</a:t>
            </a:fld>
            <a:endParaRPr lang="en-GB"/>
          </a:p>
        </p:txBody>
      </p:sp>
    </p:spTree>
    <p:extLst>
      <p:ext uri="{BB962C8B-B14F-4D97-AF65-F5344CB8AC3E}">
        <p14:creationId xmlns:p14="http://schemas.microsoft.com/office/powerpoint/2010/main" val="1373670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39</a:t>
            </a:fld>
            <a:endParaRPr lang="en-GB"/>
          </a:p>
        </p:txBody>
      </p:sp>
    </p:spTree>
    <p:extLst>
      <p:ext uri="{BB962C8B-B14F-4D97-AF65-F5344CB8AC3E}">
        <p14:creationId xmlns:p14="http://schemas.microsoft.com/office/powerpoint/2010/main" val="1769852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40</a:t>
            </a:fld>
            <a:endParaRPr lang="en-GB"/>
          </a:p>
        </p:txBody>
      </p:sp>
    </p:spTree>
    <p:extLst>
      <p:ext uri="{BB962C8B-B14F-4D97-AF65-F5344CB8AC3E}">
        <p14:creationId xmlns:p14="http://schemas.microsoft.com/office/powerpoint/2010/main" val="3601772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41</a:t>
            </a:fld>
            <a:endParaRPr lang="en-GB"/>
          </a:p>
        </p:txBody>
      </p:sp>
    </p:spTree>
    <p:extLst>
      <p:ext uri="{BB962C8B-B14F-4D97-AF65-F5344CB8AC3E}">
        <p14:creationId xmlns:p14="http://schemas.microsoft.com/office/powerpoint/2010/main" val="1145498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42</a:t>
            </a:fld>
            <a:endParaRPr lang="en-GB"/>
          </a:p>
        </p:txBody>
      </p:sp>
    </p:spTree>
    <p:extLst>
      <p:ext uri="{BB962C8B-B14F-4D97-AF65-F5344CB8AC3E}">
        <p14:creationId xmlns:p14="http://schemas.microsoft.com/office/powerpoint/2010/main" val="2143033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D79E10-BCE5-6C46-8A4E-C2EAD725BAF9}" type="slidenum">
              <a:rPr lang="en-GB" smtClean="0"/>
              <a:t>43</a:t>
            </a:fld>
            <a:endParaRPr lang="en-GB"/>
          </a:p>
        </p:txBody>
      </p:sp>
    </p:spTree>
    <p:extLst>
      <p:ext uri="{BB962C8B-B14F-4D97-AF65-F5344CB8AC3E}">
        <p14:creationId xmlns:p14="http://schemas.microsoft.com/office/powerpoint/2010/main" val="4185057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4</a:t>
            </a:fld>
            <a:endParaRPr lang="en-GB"/>
          </a:p>
        </p:txBody>
      </p:sp>
    </p:spTree>
    <p:extLst>
      <p:ext uri="{BB962C8B-B14F-4D97-AF65-F5344CB8AC3E}">
        <p14:creationId xmlns:p14="http://schemas.microsoft.com/office/powerpoint/2010/main" val="4162754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5</a:t>
            </a:fld>
            <a:endParaRPr lang="en-GB"/>
          </a:p>
        </p:txBody>
      </p:sp>
    </p:spTree>
    <p:extLst>
      <p:ext uri="{BB962C8B-B14F-4D97-AF65-F5344CB8AC3E}">
        <p14:creationId xmlns:p14="http://schemas.microsoft.com/office/powerpoint/2010/main" val="289441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79E10-BCE5-6C46-8A4E-C2EAD725BAF9}" type="slidenum">
              <a:rPr lang="en-GB" smtClean="0"/>
              <a:t>6</a:t>
            </a:fld>
            <a:endParaRPr lang="en-GB"/>
          </a:p>
        </p:txBody>
      </p:sp>
    </p:spTree>
    <p:extLst>
      <p:ext uri="{BB962C8B-B14F-4D97-AF65-F5344CB8AC3E}">
        <p14:creationId xmlns:p14="http://schemas.microsoft.com/office/powerpoint/2010/main" val="71412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22C5-002F-CC52-3082-9650F5DEF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5071D-6659-2040-1885-2416CD4F0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67AF3-82EC-B732-0382-3C0C00750473}"/>
              </a:ext>
            </a:extLst>
          </p:cNvPr>
          <p:cNvSpPr>
            <a:spLocks noGrp="1"/>
          </p:cNvSpPr>
          <p:nvPr>
            <p:ph type="body" idx="1"/>
          </p:nvPr>
        </p:nvSpPr>
        <p:spPr/>
        <p:txBody>
          <a:bodyPr/>
          <a:lstStyle/>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4D5E23C-3424-8634-0E18-BD139D14CCBB}"/>
              </a:ext>
            </a:extLst>
          </p:cNvPr>
          <p:cNvSpPr>
            <a:spLocks noGrp="1"/>
          </p:cNvSpPr>
          <p:nvPr>
            <p:ph type="sldNum" sz="quarter" idx="5"/>
          </p:nvPr>
        </p:nvSpPr>
        <p:spPr/>
        <p:txBody>
          <a:bodyPr/>
          <a:lstStyle/>
          <a:p>
            <a:fld id="{0AD79E10-BCE5-6C46-8A4E-C2EAD725BAF9}" type="slidenum">
              <a:rPr lang="en-GB" smtClean="0"/>
              <a:t>7</a:t>
            </a:fld>
            <a:endParaRPr lang="en-GB"/>
          </a:p>
        </p:txBody>
      </p:sp>
    </p:spTree>
    <p:extLst>
      <p:ext uri="{BB962C8B-B14F-4D97-AF65-F5344CB8AC3E}">
        <p14:creationId xmlns:p14="http://schemas.microsoft.com/office/powerpoint/2010/main" val="2395327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D79E10-BCE5-6C46-8A4E-C2EAD725BAF9}" type="slidenum">
              <a:rPr lang="en-GB" smtClean="0"/>
              <a:t>8</a:t>
            </a:fld>
            <a:endParaRPr lang="en-GB"/>
          </a:p>
        </p:txBody>
      </p:sp>
    </p:spTree>
    <p:extLst>
      <p:ext uri="{BB962C8B-B14F-4D97-AF65-F5344CB8AC3E}">
        <p14:creationId xmlns:p14="http://schemas.microsoft.com/office/powerpoint/2010/main" val="45390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D79E10-BCE5-6C46-8A4E-C2EAD725BAF9}" type="slidenum">
              <a:rPr lang="en-GB" smtClean="0"/>
              <a:t>9</a:t>
            </a:fld>
            <a:endParaRPr lang="en-GB"/>
          </a:p>
        </p:txBody>
      </p:sp>
    </p:spTree>
    <p:extLst>
      <p:ext uri="{BB962C8B-B14F-4D97-AF65-F5344CB8AC3E}">
        <p14:creationId xmlns:p14="http://schemas.microsoft.com/office/powerpoint/2010/main" val="2649263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C5CA-A0E0-E006-9093-743716C517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93C95C5-1932-2777-2262-D74127620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08CC0C4-68E1-C79A-7A2C-CEF8F09ED295}"/>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5" name="Footer Placeholder 4">
            <a:extLst>
              <a:ext uri="{FF2B5EF4-FFF2-40B4-BE49-F238E27FC236}">
                <a16:creationId xmlns:a16="http://schemas.microsoft.com/office/drawing/2014/main" id="{566562F5-D52A-EBDE-8BCA-2860BE67C9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C7B597-4F1C-F484-3FA1-8D722FC5DF38}"/>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1519725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C37-C8E9-9611-C1F7-1DDD8E41F16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43D9A0A-D240-8992-41DC-B09B732C44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8B957BA-8440-648A-562E-43C5ECA5C27A}"/>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5" name="Footer Placeholder 4">
            <a:extLst>
              <a:ext uri="{FF2B5EF4-FFF2-40B4-BE49-F238E27FC236}">
                <a16:creationId xmlns:a16="http://schemas.microsoft.com/office/drawing/2014/main" id="{47E3704B-A180-B8D8-C4CD-8E2D3E6690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6B4A19-9037-90F4-38E9-A21A56913608}"/>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1006809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22F2C1-B8A4-6F1C-D899-B7A7B11832B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D3C020A-4B94-A76E-D8ED-DC86B1E4DD6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8E17ED-249D-92E9-4DF1-8448EC7EFA92}"/>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5" name="Footer Placeholder 4">
            <a:extLst>
              <a:ext uri="{FF2B5EF4-FFF2-40B4-BE49-F238E27FC236}">
                <a16:creationId xmlns:a16="http://schemas.microsoft.com/office/drawing/2014/main" id="{3590871C-BB7F-7425-296B-C3915DA8F5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D73698-3214-B5E5-FD19-DDEAD117482B}"/>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18881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8C47-22C8-6914-B644-A2CA40DE2FA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EC1A505-6FF4-A72A-4505-5660C7488D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7DA6FE-FC12-2AF3-5CBD-B417CECC48E9}"/>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5" name="Footer Placeholder 4">
            <a:extLst>
              <a:ext uri="{FF2B5EF4-FFF2-40B4-BE49-F238E27FC236}">
                <a16:creationId xmlns:a16="http://schemas.microsoft.com/office/drawing/2014/main" id="{7A64EE9D-D764-CEAF-E06E-F77DE8C14E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B372F-D3D4-6C23-682A-8A72B3EC2FA4}"/>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317006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671D-ADEB-6CCC-BEEA-5CD1D10837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6B45581-BA8C-BA9F-7F5D-B5926A8C9C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1B80F51-73E8-BAB2-1F82-CD272D6EFD06}"/>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5" name="Footer Placeholder 4">
            <a:extLst>
              <a:ext uri="{FF2B5EF4-FFF2-40B4-BE49-F238E27FC236}">
                <a16:creationId xmlns:a16="http://schemas.microsoft.com/office/drawing/2014/main" id="{DFDB7811-0B8D-FECC-55C3-F701FF932C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7B22C-843C-44CF-6874-475DC1586982}"/>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336687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1153C-4D8B-ECE9-D584-E6A500B484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5A5A6F2-0206-CB05-4A68-81349B09EC3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6268FDC-2652-5E79-18C2-EA7A394E24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A03EFDD-7212-9806-BD2E-007BEFC2802F}"/>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6" name="Footer Placeholder 5">
            <a:extLst>
              <a:ext uri="{FF2B5EF4-FFF2-40B4-BE49-F238E27FC236}">
                <a16:creationId xmlns:a16="http://schemas.microsoft.com/office/drawing/2014/main" id="{2E09C502-66C2-48B1-9A48-BB31363DE1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EA6C8A-38F0-1C8A-5FD2-A163642BFCB3}"/>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274971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C00F5-54F0-1464-BDFB-7F9D70C59F5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DE25DA1-4F82-8A38-4335-177FE9A3FB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D4C8E7F-9425-2A38-39AD-16A8DF3643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750038-3665-13B9-64ED-07529263B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DA3A35-6C4D-4870-0734-DE831A8DFE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6A38EFA-8D64-4CD6-0C93-830D1925A706}"/>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8" name="Footer Placeholder 7">
            <a:extLst>
              <a:ext uri="{FF2B5EF4-FFF2-40B4-BE49-F238E27FC236}">
                <a16:creationId xmlns:a16="http://schemas.microsoft.com/office/drawing/2014/main" id="{D9665A3C-D284-E7D0-0903-D373BCBFD5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20EDC1E-1873-9EE4-7E5A-DF7F2BB2A123}"/>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362367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EF8C-6C00-B30D-8EE1-0ABD31DE29D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EF9A5F8-B03D-C814-69E5-F6AB1A71285B}"/>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4" name="Footer Placeholder 3">
            <a:extLst>
              <a:ext uri="{FF2B5EF4-FFF2-40B4-BE49-F238E27FC236}">
                <a16:creationId xmlns:a16="http://schemas.microsoft.com/office/drawing/2014/main" id="{B3578BA8-6D72-96D0-2554-8CD8D899E3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D9A1D9-E2EA-7282-43CF-6E7181B88E6C}"/>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154362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C1270-ACD0-2424-49B5-BC2DD07BCC03}"/>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3" name="Footer Placeholder 2">
            <a:extLst>
              <a:ext uri="{FF2B5EF4-FFF2-40B4-BE49-F238E27FC236}">
                <a16:creationId xmlns:a16="http://schemas.microsoft.com/office/drawing/2014/main" id="{A77E5BF0-E16E-051F-6915-230F0315BA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4FD0CF-FE14-4F5D-5B7C-54ABF3959072}"/>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283757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5C52-707A-927C-D1ED-DFC7739F99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90A2D44-C622-04FE-AAB8-A947E80CC5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E173D5E-7FDC-4387-94F2-39B05B847C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2C4B34-1BBC-216D-4589-90D631E97957}"/>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6" name="Footer Placeholder 5">
            <a:extLst>
              <a:ext uri="{FF2B5EF4-FFF2-40B4-BE49-F238E27FC236}">
                <a16:creationId xmlns:a16="http://schemas.microsoft.com/office/drawing/2014/main" id="{86159F8F-8833-28E5-2FA0-64CDDFBE23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D79282-EA66-1D33-97A6-8A8F1D24AB7E}"/>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348621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42E3-A91D-0533-77AD-C04DB98EEF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9174425-B7F0-49A1-616D-742376469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D4FD34-38B0-D811-F8D9-EBE5D8AE0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1096B1-12F0-DDDD-320F-F831DE13E739}"/>
              </a:ext>
            </a:extLst>
          </p:cNvPr>
          <p:cNvSpPr>
            <a:spLocks noGrp="1"/>
          </p:cNvSpPr>
          <p:nvPr>
            <p:ph type="dt" sz="half" idx="10"/>
          </p:nvPr>
        </p:nvSpPr>
        <p:spPr/>
        <p:txBody>
          <a:bodyPr/>
          <a:lstStyle/>
          <a:p>
            <a:fld id="{FB2CA5B0-9773-F340-B5F4-B80FCB1661A5}" type="datetimeFigureOut">
              <a:rPr lang="en-GB" smtClean="0"/>
              <a:t>25/06/2025</a:t>
            </a:fld>
            <a:endParaRPr lang="en-GB"/>
          </a:p>
        </p:txBody>
      </p:sp>
      <p:sp>
        <p:nvSpPr>
          <p:cNvPr id="6" name="Footer Placeholder 5">
            <a:extLst>
              <a:ext uri="{FF2B5EF4-FFF2-40B4-BE49-F238E27FC236}">
                <a16:creationId xmlns:a16="http://schemas.microsoft.com/office/drawing/2014/main" id="{188BA9AD-C67D-1A97-3A18-D93CC4A04F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17A415-41F3-7F2D-1F6A-D663AD94B312}"/>
              </a:ext>
            </a:extLst>
          </p:cNvPr>
          <p:cNvSpPr>
            <a:spLocks noGrp="1"/>
          </p:cNvSpPr>
          <p:nvPr>
            <p:ph type="sldNum" sz="quarter" idx="12"/>
          </p:nvPr>
        </p:nvSpPr>
        <p:spPr/>
        <p:txBody>
          <a:bodyPr/>
          <a:lstStyle/>
          <a:p>
            <a:fld id="{D000AC6D-839D-F048-B999-175F531BCBA5}" type="slidenum">
              <a:rPr lang="en-GB" smtClean="0"/>
              <a:t>‹#›</a:t>
            </a:fld>
            <a:endParaRPr lang="en-GB"/>
          </a:p>
        </p:txBody>
      </p:sp>
    </p:spTree>
    <p:extLst>
      <p:ext uri="{BB962C8B-B14F-4D97-AF65-F5344CB8AC3E}">
        <p14:creationId xmlns:p14="http://schemas.microsoft.com/office/powerpoint/2010/main" val="63958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5F391-6D18-E44A-E9BF-E56A79551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4262216-DD15-BBCD-AC4C-F6A4CD8B9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D442BA-E4E6-8DC0-3B88-7A8C4C459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2CA5B0-9773-F340-B5F4-B80FCB1661A5}" type="datetimeFigureOut">
              <a:rPr lang="en-GB" smtClean="0"/>
              <a:t>25/06/2025</a:t>
            </a:fld>
            <a:endParaRPr lang="en-GB"/>
          </a:p>
        </p:txBody>
      </p:sp>
      <p:sp>
        <p:nvSpPr>
          <p:cNvPr id="5" name="Footer Placeholder 4">
            <a:extLst>
              <a:ext uri="{FF2B5EF4-FFF2-40B4-BE49-F238E27FC236}">
                <a16:creationId xmlns:a16="http://schemas.microsoft.com/office/drawing/2014/main" id="{EED16E36-D2AC-2A40-932B-8507A0EF82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3B525E5-7711-9CD7-7414-95DCF84C3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00AC6D-839D-F048-B999-175F531BCBA5}" type="slidenum">
              <a:rPr lang="en-GB" smtClean="0"/>
              <a:t>‹#›</a:t>
            </a:fld>
            <a:endParaRPr lang="en-GB"/>
          </a:p>
        </p:txBody>
      </p:sp>
    </p:spTree>
    <p:extLst>
      <p:ext uri="{BB962C8B-B14F-4D97-AF65-F5344CB8AC3E}">
        <p14:creationId xmlns:p14="http://schemas.microsoft.com/office/powerpoint/2010/main" val="1170587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1.png"/><Relationship Id="rId5" Type="http://schemas.microsoft.com/office/2007/relationships/media" Target="../media/media3.mp4"/><Relationship Id="rId10" Type="http://schemas.openxmlformats.org/officeDocument/2006/relationships/image" Target="../media/image19.png"/><Relationship Id="rId4" Type="http://schemas.openxmlformats.org/officeDocument/2006/relationships/video" Target="../media/media2.mp4"/><Relationship Id="rId9" Type="http://schemas.openxmlformats.org/officeDocument/2006/relationships/image" Target="../media/image20.em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6.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51.png"/><Relationship Id="rId4" Type="http://schemas.openxmlformats.org/officeDocument/2006/relationships/customXml" Target="../ink/ink5.xml"/></Relationships>
</file>

<file path=ppt/slides/_rels/slide3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0.png"/><Relationship Id="rId7" Type="http://schemas.openxmlformats.org/officeDocument/2006/relationships/image" Target="../media/image19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customXml" Target="../ink/ink7.xml"/><Relationship Id="rId4" Type="http://schemas.openxmlformats.org/officeDocument/2006/relationships/image" Target="../media/image170.png"/></Relationships>
</file>

<file path=ppt/slides/_rels/slide3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0.png"/><Relationship Id="rId7" Type="http://schemas.openxmlformats.org/officeDocument/2006/relationships/image" Target="../media/image19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customXml" Target="../ink/ink8.xml"/><Relationship Id="rId4" Type="http://schemas.openxmlformats.org/officeDocument/2006/relationships/image" Target="../media/image170.png"/></Relationships>
</file>

<file path=ppt/slides/_rels/slide3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0.png"/><Relationship Id="rId7" Type="http://schemas.openxmlformats.org/officeDocument/2006/relationships/image" Target="../media/image19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customXml" Target="../ink/ink9.xml"/><Relationship Id="rId4" Type="http://schemas.openxmlformats.org/officeDocument/2006/relationships/image" Target="../media/image170.png"/></Relationships>
</file>

<file path=ppt/slides/_rels/slide3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0.png"/><Relationship Id="rId7" Type="http://schemas.openxmlformats.org/officeDocument/2006/relationships/image" Target="../media/image1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customXml" Target="../ink/ink10.xml"/><Relationship Id="rId4" Type="http://schemas.openxmlformats.org/officeDocument/2006/relationships/image" Target="../media/image170.png"/></Relationships>
</file>

<file path=ppt/slides/_rels/slide3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0.png"/><Relationship Id="rId7" Type="http://schemas.openxmlformats.org/officeDocument/2006/relationships/image" Target="../media/image19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customXml" Target="../ink/ink11.xml"/><Relationship Id="rId4" Type="http://schemas.openxmlformats.org/officeDocument/2006/relationships/image" Target="../media/image170.png"/></Relationships>
</file>

<file path=ppt/slides/_rels/slide39.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370.png"/></Relationships>
</file>

<file path=ppt/slides/_rels/slide41.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40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70.png"/></Relationships>
</file>

<file path=ppt/slides/_rels/slide42.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41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7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8.png"/><Relationship Id="rId7" Type="http://schemas.openxmlformats.org/officeDocument/2006/relationships/customXml" Target="../ink/ink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67546-7E95-2E10-47E3-7EA598FDE860}"/>
              </a:ext>
            </a:extLst>
          </p:cNvPr>
          <p:cNvSpPr>
            <a:spLocks noGrp="1"/>
          </p:cNvSpPr>
          <p:nvPr>
            <p:ph type="ctrTitle"/>
          </p:nvPr>
        </p:nvSpPr>
        <p:spPr>
          <a:xfrm>
            <a:off x="4853988" y="320041"/>
            <a:ext cx="6707084" cy="3892668"/>
          </a:xfrm>
        </p:spPr>
        <p:txBody>
          <a:bodyPr>
            <a:normAutofit/>
          </a:bodyPr>
          <a:lstStyle/>
          <a:p>
            <a:pPr algn="l"/>
            <a:r>
              <a:rPr lang="en-GB" sz="5600" dirty="0"/>
              <a:t>The broad relationship between X-ray and radio luminosities for AGN</a:t>
            </a:r>
          </a:p>
        </p:txBody>
      </p:sp>
      <p:sp>
        <p:nvSpPr>
          <p:cNvPr id="3" name="Subtitle 2">
            <a:extLst>
              <a:ext uri="{FF2B5EF4-FFF2-40B4-BE49-F238E27FC236}">
                <a16:creationId xmlns:a16="http://schemas.microsoft.com/office/drawing/2014/main" id="{F3D250F0-6CC1-FC7B-64AC-C186A5C61821}"/>
              </a:ext>
            </a:extLst>
          </p:cNvPr>
          <p:cNvSpPr>
            <a:spLocks noGrp="1"/>
          </p:cNvSpPr>
          <p:nvPr>
            <p:ph type="subTitle" idx="1"/>
          </p:nvPr>
        </p:nvSpPr>
        <p:spPr>
          <a:xfrm>
            <a:off x="4853699" y="4631161"/>
            <a:ext cx="6707366" cy="1569486"/>
          </a:xfrm>
        </p:spPr>
        <p:txBody>
          <a:bodyPr>
            <a:normAutofit/>
          </a:bodyPr>
          <a:lstStyle/>
          <a:p>
            <a:pPr algn="l"/>
            <a:r>
              <a:rPr lang="en-GB" dirty="0"/>
              <a:t>Clara M. Pennock (Postdoc)</a:t>
            </a:r>
          </a:p>
        </p:txBody>
      </p:sp>
      <p:pic>
        <p:nvPicPr>
          <p:cNvPr id="5" name="Picture 4" descr="A graph of a graph with a graph and numbers&#10;&#10;Description automatically generated with medium confidence">
            <a:extLst>
              <a:ext uri="{FF2B5EF4-FFF2-40B4-BE49-F238E27FC236}">
                <a16:creationId xmlns:a16="http://schemas.microsoft.com/office/drawing/2014/main" id="{61AE022C-47DD-136D-C734-54A317BDCCD0}"/>
              </a:ext>
            </a:extLst>
          </p:cNvPr>
          <p:cNvPicPr>
            <a:picLocks noChangeAspect="1"/>
          </p:cNvPicPr>
          <p:nvPr/>
        </p:nvPicPr>
        <p:blipFill>
          <a:blip r:embed="rId3"/>
          <a:srcRect l="17590" t="16605" r="19781" b="9861"/>
          <a:stretch/>
        </p:blipFill>
        <p:spPr>
          <a:xfrm>
            <a:off x="320040" y="1476282"/>
            <a:ext cx="4087368" cy="3587301"/>
          </a:xfrm>
          <a:prstGeom prst="rect">
            <a:avLst/>
          </a:prstGeom>
        </p:spPr>
      </p:pic>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F1EE7B4B-C0E5-A930-B4AB-8156C5935BE7}"/>
              </a:ext>
            </a:extLst>
          </p:cNvPr>
          <p:cNvPicPr>
            <a:picLocks noChangeAspect="1"/>
          </p:cNvPicPr>
          <p:nvPr/>
        </p:nvPicPr>
        <p:blipFill>
          <a:blip r:embed="rId4"/>
          <a:stretch>
            <a:fillRect/>
          </a:stretch>
        </p:blipFill>
        <p:spPr>
          <a:xfrm>
            <a:off x="4853699" y="5064166"/>
            <a:ext cx="4907309" cy="779232"/>
          </a:xfrm>
          <a:prstGeom prst="rect">
            <a:avLst/>
          </a:prstGeom>
        </p:spPr>
      </p:pic>
      <p:sp>
        <p:nvSpPr>
          <p:cNvPr id="4" name="TextBox 3">
            <a:extLst>
              <a:ext uri="{FF2B5EF4-FFF2-40B4-BE49-F238E27FC236}">
                <a16:creationId xmlns:a16="http://schemas.microsoft.com/office/drawing/2014/main" id="{172B635E-AE49-A617-157C-3AC8FC815366}"/>
              </a:ext>
            </a:extLst>
          </p:cNvPr>
          <p:cNvSpPr txBox="1"/>
          <p:nvPr/>
        </p:nvSpPr>
        <p:spPr>
          <a:xfrm>
            <a:off x="0" y="6469350"/>
            <a:ext cx="3630289" cy="369332"/>
          </a:xfrm>
          <a:prstGeom prst="rect">
            <a:avLst/>
          </a:prstGeom>
          <a:noFill/>
        </p:spPr>
        <p:txBody>
          <a:bodyPr wrap="none" rtlCol="0">
            <a:spAutoFit/>
          </a:bodyPr>
          <a:lstStyle/>
          <a:p>
            <a:r>
              <a:rPr lang="en-GB" dirty="0"/>
              <a:t>Contact: </a:t>
            </a:r>
            <a:r>
              <a:rPr lang="en-GB" dirty="0" err="1"/>
              <a:t>Clara.Pennock@ed.ac.uk</a:t>
            </a:r>
            <a:endParaRPr lang="en-GB" dirty="0"/>
          </a:p>
        </p:txBody>
      </p:sp>
    </p:spTree>
    <p:extLst>
      <p:ext uri="{BB962C8B-B14F-4D97-AF65-F5344CB8AC3E}">
        <p14:creationId xmlns:p14="http://schemas.microsoft.com/office/powerpoint/2010/main" val="3176986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7CB-3D1B-2D1B-CD50-BBAAB50B88CF}"/>
              </a:ext>
            </a:extLst>
          </p:cNvPr>
          <p:cNvSpPr>
            <a:spLocks noGrp="1"/>
          </p:cNvSpPr>
          <p:nvPr>
            <p:ph type="title"/>
          </p:nvPr>
        </p:nvSpPr>
        <p:spPr/>
        <p:txBody>
          <a:bodyPr/>
          <a:lstStyle/>
          <a:p>
            <a:r>
              <a:rPr lang="en-GB" dirty="0"/>
              <a:t>Multi-dimensional X-ray—Radio Luminosity Function (XRLF)</a:t>
            </a:r>
          </a:p>
        </p:txBody>
      </p:sp>
      <p:sp>
        <p:nvSpPr>
          <p:cNvPr id="3" name="Content Placeholder 2">
            <a:extLst>
              <a:ext uri="{FF2B5EF4-FFF2-40B4-BE49-F238E27FC236}">
                <a16:creationId xmlns:a16="http://schemas.microsoft.com/office/drawing/2014/main" id="{20AA2592-D1D4-2186-737F-467A2F6EF8FB}"/>
              </a:ext>
            </a:extLst>
          </p:cNvPr>
          <p:cNvSpPr>
            <a:spLocks noGrp="1"/>
          </p:cNvSpPr>
          <p:nvPr>
            <p:ph idx="1"/>
          </p:nvPr>
        </p:nvSpPr>
        <p:spPr/>
        <p:txBody>
          <a:bodyPr>
            <a:normAutofit/>
          </a:bodyPr>
          <a:lstStyle/>
          <a:p>
            <a:endParaRPr lang="en-GB" dirty="0"/>
          </a:p>
          <a:p>
            <a:endParaRPr lang="en-GB" dirty="0"/>
          </a:p>
        </p:txBody>
      </p:sp>
    </p:spTree>
    <p:extLst>
      <p:ext uri="{BB962C8B-B14F-4D97-AF65-F5344CB8AC3E}">
        <p14:creationId xmlns:p14="http://schemas.microsoft.com/office/powerpoint/2010/main" val="428270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3EA9-96FF-B101-DD4C-885DC03786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1C4701-F57B-6FD6-5F1F-C643EBD9E43E}"/>
              </a:ext>
            </a:extLst>
          </p:cNvPr>
          <p:cNvSpPr>
            <a:spLocks noGrp="1"/>
          </p:cNvSpPr>
          <p:nvPr>
            <p:ph idx="1"/>
          </p:nvPr>
        </p:nvSpPr>
        <p:spPr/>
        <p:txBody>
          <a:bodyPr>
            <a:normAutofit/>
          </a:bodyPr>
          <a:lstStyle/>
          <a:p>
            <a:endParaRPr lang="en-GB" dirty="0"/>
          </a:p>
          <a:p>
            <a:endParaRPr lang="en-GB" dirty="0"/>
          </a:p>
        </p:txBody>
      </p:sp>
      <p:cxnSp>
        <p:nvCxnSpPr>
          <p:cNvPr id="5" name="Straight Arrow Connector 4">
            <a:extLst>
              <a:ext uri="{FF2B5EF4-FFF2-40B4-BE49-F238E27FC236}">
                <a16:creationId xmlns:a16="http://schemas.microsoft.com/office/drawing/2014/main" id="{EF71922B-F336-704C-071A-C303C327A11A}"/>
              </a:ext>
            </a:extLst>
          </p:cNvPr>
          <p:cNvCxnSpPr/>
          <p:nvPr/>
        </p:nvCxnSpPr>
        <p:spPr>
          <a:xfrm flipV="1">
            <a:off x="5833872" y="1690688"/>
            <a:ext cx="0" cy="231438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AE418E8A-438F-A303-110E-A89DA1501B50}"/>
              </a:ext>
            </a:extLst>
          </p:cNvPr>
          <p:cNvCxnSpPr>
            <a:cxnSpLocks/>
          </p:cNvCxnSpPr>
          <p:nvPr/>
        </p:nvCxnSpPr>
        <p:spPr>
          <a:xfrm flipH="1">
            <a:off x="3986784" y="4005072"/>
            <a:ext cx="1847088" cy="95097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0EE0D16D-6E58-DB8D-FB39-966B45105350}"/>
              </a:ext>
            </a:extLst>
          </p:cNvPr>
          <p:cNvCxnSpPr>
            <a:cxnSpLocks/>
          </p:cNvCxnSpPr>
          <p:nvPr/>
        </p:nvCxnSpPr>
        <p:spPr>
          <a:xfrm>
            <a:off x="5833872" y="4005072"/>
            <a:ext cx="1975104" cy="95097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5E6F1B9-92FD-1339-B095-3CFC3632E180}"/>
                  </a:ext>
                </a:extLst>
              </p:cNvPr>
              <p:cNvSpPr txBox="1"/>
              <p:nvPr/>
            </p:nvSpPr>
            <p:spPr>
              <a:xfrm>
                <a:off x="7844997" y="4771382"/>
                <a:ext cx="2274918" cy="369332"/>
              </a:xfrm>
              <a:prstGeom prst="rect">
                <a:avLst/>
              </a:prstGeom>
              <a:noFill/>
            </p:spPr>
            <p:txBody>
              <a:bodyPr wrap="none" rtlCol="0">
                <a:spAutoFit/>
              </a:bodyPr>
              <a:lstStyle/>
              <a:p>
                <a:r>
                  <a:rPr lang="en-GB" dirty="0"/>
                  <a:t>Radio luminosity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𝑅</m:t>
                        </m:r>
                      </m:sub>
                    </m:sSub>
                  </m:oMath>
                </a14:m>
                <a:r>
                  <a:rPr lang="en-GB" dirty="0"/>
                  <a:t>)</a:t>
                </a:r>
              </a:p>
            </p:txBody>
          </p:sp>
        </mc:Choice>
        <mc:Fallback xmlns="">
          <p:sp>
            <p:nvSpPr>
              <p:cNvPr id="14" name="TextBox 13">
                <a:extLst>
                  <a:ext uri="{FF2B5EF4-FFF2-40B4-BE49-F238E27FC236}">
                    <a16:creationId xmlns:a16="http://schemas.microsoft.com/office/drawing/2014/main" id="{A5E6F1B9-92FD-1339-B095-3CFC3632E180}"/>
                  </a:ext>
                </a:extLst>
              </p:cNvPr>
              <p:cNvSpPr txBox="1">
                <a:spLocks noRot="1" noChangeAspect="1" noMove="1" noResize="1" noEditPoints="1" noAdjustHandles="1" noChangeArrowheads="1" noChangeShapeType="1" noTextEdit="1"/>
              </p:cNvSpPr>
              <p:nvPr/>
            </p:nvSpPr>
            <p:spPr>
              <a:xfrm>
                <a:off x="7844997" y="4771382"/>
                <a:ext cx="2274918" cy="369332"/>
              </a:xfrm>
              <a:prstGeom prst="rect">
                <a:avLst/>
              </a:prstGeom>
              <a:blipFill>
                <a:blip r:embed="rId3"/>
                <a:stretch>
                  <a:fillRect l="-2222" t="-6667" r="-1667"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D6D1569-98DA-49B7-176E-1BC7E256DA86}"/>
                  </a:ext>
                </a:extLst>
              </p:cNvPr>
              <p:cNvSpPr txBox="1"/>
              <p:nvPr/>
            </p:nvSpPr>
            <p:spPr>
              <a:xfrm>
                <a:off x="1810129" y="4771382"/>
                <a:ext cx="2239139" cy="369332"/>
              </a:xfrm>
              <a:prstGeom prst="rect">
                <a:avLst/>
              </a:prstGeom>
              <a:noFill/>
            </p:spPr>
            <p:txBody>
              <a:bodyPr wrap="none" rtlCol="0">
                <a:spAutoFit/>
              </a:bodyPr>
              <a:lstStyle/>
              <a:p>
                <a:r>
                  <a:rPr lang="en-GB" dirty="0"/>
                  <a:t>X-ray luminosity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a14:m>
                <a:r>
                  <a:rPr lang="en-GB" dirty="0"/>
                  <a:t>)</a:t>
                </a:r>
              </a:p>
            </p:txBody>
          </p:sp>
        </mc:Choice>
        <mc:Fallback xmlns="">
          <p:sp>
            <p:nvSpPr>
              <p:cNvPr id="15" name="TextBox 14">
                <a:extLst>
                  <a:ext uri="{FF2B5EF4-FFF2-40B4-BE49-F238E27FC236}">
                    <a16:creationId xmlns:a16="http://schemas.microsoft.com/office/drawing/2014/main" id="{CD6D1569-98DA-49B7-176E-1BC7E256DA86}"/>
                  </a:ext>
                </a:extLst>
              </p:cNvPr>
              <p:cNvSpPr txBox="1">
                <a:spLocks noRot="1" noChangeAspect="1" noMove="1" noResize="1" noEditPoints="1" noAdjustHandles="1" noChangeArrowheads="1" noChangeShapeType="1" noTextEdit="1"/>
              </p:cNvSpPr>
              <p:nvPr/>
            </p:nvSpPr>
            <p:spPr>
              <a:xfrm>
                <a:off x="1810129" y="4771382"/>
                <a:ext cx="2239139" cy="369332"/>
              </a:xfrm>
              <a:prstGeom prst="rect">
                <a:avLst/>
              </a:prstGeom>
              <a:blipFill>
                <a:blip r:embed="rId4"/>
                <a:stretch>
                  <a:fillRect l="-2260" t="-6667" b="-2666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A392F7F-D121-3F56-2EC9-94FC21C2300F}"/>
                  </a:ext>
                </a:extLst>
              </p:cNvPr>
              <p:cNvSpPr txBox="1"/>
              <p:nvPr/>
            </p:nvSpPr>
            <p:spPr>
              <a:xfrm>
                <a:off x="5833872" y="1690688"/>
                <a:ext cx="3035801" cy="923330"/>
              </a:xfrm>
              <a:prstGeom prst="rect">
                <a:avLst/>
              </a:prstGeom>
              <a:noFill/>
            </p:spPr>
            <p:txBody>
              <a:bodyPr wrap="square" rtlCol="0">
                <a:spAutoFit/>
              </a:bodyPr>
              <a:lstStyle/>
              <a:p>
                <a:r>
                  <a:rPr lang="en-GB" dirty="0"/>
                  <a:t>Density of galaxies per radio and X-ray luminosity bin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𝑋𝑅</m:t>
                        </m:r>
                      </m:sub>
                    </m:sSub>
                  </m:oMath>
                </a14:m>
                <a:r>
                  <a:rPr lang="en-GB" dirty="0"/>
                  <a:t>) </a:t>
                </a:r>
              </a:p>
            </p:txBody>
          </p:sp>
        </mc:Choice>
        <mc:Fallback>
          <p:sp>
            <p:nvSpPr>
              <p:cNvPr id="16" name="TextBox 15">
                <a:extLst>
                  <a:ext uri="{FF2B5EF4-FFF2-40B4-BE49-F238E27FC236}">
                    <a16:creationId xmlns:a16="http://schemas.microsoft.com/office/drawing/2014/main" id="{6A392F7F-D121-3F56-2EC9-94FC21C2300F}"/>
                  </a:ext>
                </a:extLst>
              </p:cNvPr>
              <p:cNvSpPr txBox="1">
                <a:spLocks noRot="1" noChangeAspect="1" noMove="1" noResize="1" noEditPoints="1" noAdjustHandles="1" noChangeArrowheads="1" noChangeShapeType="1" noTextEdit="1"/>
              </p:cNvSpPr>
              <p:nvPr/>
            </p:nvSpPr>
            <p:spPr>
              <a:xfrm>
                <a:off x="5833872" y="1690688"/>
                <a:ext cx="3035801" cy="923330"/>
              </a:xfrm>
              <a:prstGeom prst="rect">
                <a:avLst/>
              </a:prstGeom>
              <a:blipFill>
                <a:blip r:embed="rId5"/>
                <a:stretch>
                  <a:fillRect l="-1667" t="-1351" b="-10811"/>
                </a:stretch>
              </a:blipFill>
            </p:spPr>
            <p:txBody>
              <a:bodyPr/>
              <a:lstStyle/>
              <a:p>
                <a:r>
                  <a:rPr lang="en-GB">
                    <a:noFill/>
                  </a:rPr>
                  <a:t> </a:t>
                </a:r>
              </a:p>
            </p:txBody>
          </p:sp>
        </mc:Fallback>
      </mc:AlternateContent>
      <p:sp>
        <p:nvSpPr>
          <p:cNvPr id="9" name="Title 1">
            <a:extLst>
              <a:ext uri="{FF2B5EF4-FFF2-40B4-BE49-F238E27FC236}">
                <a16:creationId xmlns:a16="http://schemas.microsoft.com/office/drawing/2014/main" id="{BA6DC564-F65A-1E4D-30F3-DB4E82781077}"/>
              </a:ext>
            </a:extLst>
          </p:cNvPr>
          <p:cNvSpPr txBox="1">
            <a:spLocks/>
          </p:cNvSpPr>
          <p:nvPr/>
        </p:nvSpPr>
        <p:spPr>
          <a:xfrm>
            <a:off x="847168" y="374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Multi-dimensional X-ray—Radio Luminosity Function (XRLF)</a:t>
            </a:r>
          </a:p>
        </p:txBody>
      </p:sp>
    </p:spTree>
    <p:extLst>
      <p:ext uri="{BB962C8B-B14F-4D97-AF65-F5344CB8AC3E}">
        <p14:creationId xmlns:p14="http://schemas.microsoft.com/office/powerpoint/2010/main" val="3205923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7CB-3D1B-2D1B-CD50-BBAAB50B88CF}"/>
              </a:ext>
            </a:extLst>
          </p:cNvPr>
          <p:cNvSpPr>
            <a:spLocks noGrp="1"/>
          </p:cNvSpPr>
          <p:nvPr>
            <p:ph type="title"/>
          </p:nvPr>
        </p:nvSpPr>
        <p:spPr/>
        <p:txBody>
          <a:bodyPr/>
          <a:lstStyle/>
          <a:p>
            <a:r>
              <a:rPr lang="en-GB" dirty="0"/>
              <a:t>XRLF</a:t>
            </a:r>
          </a:p>
        </p:txBody>
      </p:sp>
      <p:sp>
        <p:nvSpPr>
          <p:cNvPr id="3" name="Content Placeholder 2">
            <a:extLst>
              <a:ext uri="{FF2B5EF4-FFF2-40B4-BE49-F238E27FC236}">
                <a16:creationId xmlns:a16="http://schemas.microsoft.com/office/drawing/2014/main" id="{20AA2592-D1D4-2186-737F-467A2F6EF8FB}"/>
              </a:ext>
            </a:extLst>
          </p:cNvPr>
          <p:cNvSpPr>
            <a:spLocks noGrp="1"/>
          </p:cNvSpPr>
          <p:nvPr>
            <p:ph idx="1"/>
          </p:nvPr>
        </p:nvSpPr>
        <p:spPr/>
        <p:txBody>
          <a:bodyPr>
            <a:normAutofit/>
          </a:bodyPr>
          <a:lstStyle/>
          <a:p>
            <a:r>
              <a:rPr lang="en-GB" dirty="0"/>
              <a:t>0.5&lt;z&lt;1</a:t>
            </a:r>
          </a:p>
          <a:p>
            <a:endParaRPr lang="en-GB" dirty="0"/>
          </a:p>
        </p:txBody>
      </p:sp>
      <p:sp>
        <p:nvSpPr>
          <p:cNvPr id="17" name="Rectangle 16">
            <a:extLst>
              <a:ext uri="{FF2B5EF4-FFF2-40B4-BE49-F238E27FC236}">
                <a16:creationId xmlns:a16="http://schemas.microsoft.com/office/drawing/2014/main" id="{22615746-4842-DCF7-5621-AEA5BE4B7842}"/>
              </a:ext>
            </a:extLst>
          </p:cNvPr>
          <p:cNvSpPr/>
          <p:nvPr/>
        </p:nvSpPr>
        <p:spPr>
          <a:xfrm>
            <a:off x="9502064" y="381409"/>
            <a:ext cx="211733" cy="303116"/>
          </a:xfrm>
          <a:prstGeom prst="rect">
            <a:avLst/>
          </a:prstGeom>
          <a:solidFill>
            <a:srgbClr val="ADE2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4D6A742-8BFE-1395-F509-8B613E5E35CD}"/>
              </a:ext>
            </a:extLst>
          </p:cNvPr>
          <p:cNvSpPr/>
          <p:nvPr/>
        </p:nvSpPr>
        <p:spPr>
          <a:xfrm>
            <a:off x="9716676" y="381409"/>
            <a:ext cx="211733" cy="303116"/>
          </a:xfrm>
          <a:prstGeom prst="rect">
            <a:avLst/>
          </a:prstGeom>
          <a:solidFill>
            <a:srgbClr val="B3B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8C9BDB3-9C3A-E3ED-3F61-B27BDA5BF2AC}"/>
              </a:ext>
            </a:extLst>
          </p:cNvPr>
          <p:cNvSpPr/>
          <p:nvPr/>
        </p:nvSpPr>
        <p:spPr>
          <a:xfrm>
            <a:off x="9499179" y="821615"/>
            <a:ext cx="211733" cy="303116"/>
          </a:xfrm>
          <a:prstGeom prst="rect">
            <a:avLst/>
          </a:prstGeom>
          <a:solidFill>
            <a:srgbClr val="FDDB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D64A311-6935-63AD-0675-1AEF880A1F19}"/>
              </a:ext>
            </a:extLst>
          </p:cNvPr>
          <p:cNvSpPr/>
          <p:nvPr/>
        </p:nvSpPr>
        <p:spPr>
          <a:xfrm>
            <a:off x="9713791" y="821615"/>
            <a:ext cx="211733" cy="303116"/>
          </a:xfrm>
          <a:prstGeom prst="rect">
            <a:avLst/>
          </a:prstGeom>
          <a:solidFill>
            <a:srgbClr val="E7AD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AF190E23-8728-355B-1A61-7B40E0DB7A60}"/>
              </a:ext>
            </a:extLst>
          </p:cNvPr>
          <p:cNvSpPr txBox="1"/>
          <p:nvPr/>
        </p:nvSpPr>
        <p:spPr>
          <a:xfrm>
            <a:off x="9928410" y="365125"/>
            <a:ext cx="1977977" cy="369332"/>
          </a:xfrm>
          <a:prstGeom prst="rect">
            <a:avLst/>
          </a:prstGeom>
          <a:noFill/>
        </p:spPr>
        <p:txBody>
          <a:bodyPr wrap="none" rtlCol="0">
            <a:spAutoFit/>
          </a:bodyPr>
          <a:lstStyle/>
          <a:p>
            <a:r>
              <a:rPr lang="en-GB" dirty="0"/>
              <a:t>X-ray survey limits</a:t>
            </a:r>
          </a:p>
        </p:txBody>
      </p:sp>
      <p:sp>
        <p:nvSpPr>
          <p:cNvPr id="22" name="TextBox 21">
            <a:extLst>
              <a:ext uri="{FF2B5EF4-FFF2-40B4-BE49-F238E27FC236}">
                <a16:creationId xmlns:a16="http://schemas.microsoft.com/office/drawing/2014/main" id="{BC5A087C-1951-2E32-E073-4AB0F8C9F159}"/>
              </a:ext>
            </a:extLst>
          </p:cNvPr>
          <p:cNvSpPr txBox="1"/>
          <p:nvPr/>
        </p:nvSpPr>
        <p:spPr>
          <a:xfrm>
            <a:off x="9939470" y="788507"/>
            <a:ext cx="2053575" cy="369332"/>
          </a:xfrm>
          <a:prstGeom prst="rect">
            <a:avLst/>
          </a:prstGeom>
          <a:noFill/>
        </p:spPr>
        <p:txBody>
          <a:bodyPr wrap="none" rtlCol="0">
            <a:spAutoFit/>
          </a:bodyPr>
          <a:lstStyle/>
          <a:p>
            <a:r>
              <a:rPr lang="en-GB" dirty="0"/>
              <a:t>Radio survey limits</a:t>
            </a:r>
          </a:p>
        </p:txBody>
      </p:sp>
      <p:sp>
        <p:nvSpPr>
          <p:cNvPr id="9" name="Rectangle 8">
            <a:extLst>
              <a:ext uri="{FF2B5EF4-FFF2-40B4-BE49-F238E27FC236}">
                <a16:creationId xmlns:a16="http://schemas.microsoft.com/office/drawing/2014/main" id="{43318D27-22C0-EBF5-A4AA-37038F3A4C4C}"/>
              </a:ext>
            </a:extLst>
          </p:cNvPr>
          <p:cNvSpPr/>
          <p:nvPr/>
        </p:nvSpPr>
        <p:spPr>
          <a:xfrm>
            <a:off x="10874633" y="5622569"/>
            <a:ext cx="651752" cy="234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EC2385D-04D9-A305-91A7-B408A54B841B}"/>
              </a:ext>
            </a:extLst>
          </p:cNvPr>
          <p:cNvSpPr/>
          <p:nvPr/>
        </p:nvSpPr>
        <p:spPr>
          <a:xfrm>
            <a:off x="10778613" y="5896611"/>
            <a:ext cx="747772" cy="234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13F373D-1692-B938-2898-411A88311D16}"/>
              </a:ext>
            </a:extLst>
          </p:cNvPr>
          <p:cNvSpPr/>
          <p:nvPr/>
        </p:nvSpPr>
        <p:spPr>
          <a:xfrm>
            <a:off x="11317436" y="6185115"/>
            <a:ext cx="747772" cy="234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A9AB4DF-CF21-859D-7082-8B61EBB1BE86}"/>
              </a:ext>
            </a:extLst>
          </p:cNvPr>
          <p:cNvSpPr/>
          <p:nvPr/>
        </p:nvSpPr>
        <p:spPr>
          <a:xfrm>
            <a:off x="11230378" y="6476593"/>
            <a:ext cx="834830" cy="234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z0p05to1p0_30angle_noleg_nocol_v1.mp4">
            <a:hlinkClick r:id="" action="ppaction://media"/>
            <a:extLst>
              <a:ext uri="{FF2B5EF4-FFF2-40B4-BE49-F238E27FC236}">
                <a16:creationId xmlns:a16="http://schemas.microsoft.com/office/drawing/2014/main" id="{39079D3A-B9A3-CDDD-9A3F-1C084D8CEC3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9748" t="10710" r="15186"/>
          <a:stretch>
            <a:fillRect/>
          </a:stretch>
        </p:blipFill>
        <p:spPr>
          <a:xfrm>
            <a:off x="2352203" y="734457"/>
            <a:ext cx="6910593" cy="6123543"/>
          </a:xfrm>
          <a:prstGeom prst="rect">
            <a:avLst/>
          </a:prstGeom>
        </p:spPr>
      </p:pic>
      <p:pic>
        <p:nvPicPr>
          <p:cNvPr id="8" name="Picture 7">
            <a:extLst>
              <a:ext uri="{FF2B5EF4-FFF2-40B4-BE49-F238E27FC236}">
                <a16:creationId xmlns:a16="http://schemas.microsoft.com/office/drawing/2014/main" id="{33BFC393-92F7-FDFA-4B71-0B2575A4409B}"/>
              </a:ext>
            </a:extLst>
          </p:cNvPr>
          <p:cNvPicPr>
            <a:picLocks noChangeAspect="1"/>
          </p:cNvPicPr>
          <p:nvPr/>
        </p:nvPicPr>
        <p:blipFill>
          <a:blip r:embed="rId6"/>
          <a:srcRect l="41830" t="11683" r="20608" b="68682"/>
          <a:stretch/>
        </p:blipFill>
        <p:spPr>
          <a:xfrm>
            <a:off x="8724057" y="5428205"/>
            <a:ext cx="3467942" cy="1359630"/>
          </a:xfrm>
          <a:prstGeom prst="rect">
            <a:avLst/>
          </a:prstGeom>
        </p:spPr>
      </p:pic>
    </p:spTree>
    <p:extLst>
      <p:ext uri="{BB962C8B-B14F-4D97-AF65-F5344CB8AC3E}">
        <p14:creationId xmlns:p14="http://schemas.microsoft.com/office/powerpoint/2010/main" val="26976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7CB-3D1B-2D1B-CD50-BBAAB50B88CF}"/>
              </a:ext>
            </a:extLst>
          </p:cNvPr>
          <p:cNvSpPr>
            <a:spLocks noGrp="1"/>
          </p:cNvSpPr>
          <p:nvPr>
            <p:ph type="title"/>
          </p:nvPr>
        </p:nvSpPr>
        <p:spPr/>
        <p:txBody>
          <a:bodyPr/>
          <a:lstStyle/>
          <a:p>
            <a:r>
              <a:rPr lang="en-GB" dirty="0"/>
              <a:t>XRLF</a:t>
            </a:r>
          </a:p>
        </p:txBody>
      </p:sp>
      <p:sp>
        <p:nvSpPr>
          <p:cNvPr id="15" name="Rectangle 14">
            <a:extLst>
              <a:ext uri="{FF2B5EF4-FFF2-40B4-BE49-F238E27FC236}">
                <a16:creationId xmlns:a16="http://schemas.microsoft.com/office/drawing/2014/main" id="{D6FC9A0A-AE45-2A61-31D1-E469DE015AA1}"/>
              </a:ext>
            </a:extLst>
          </p:cNvPr>
          <p:cNvSpPr/>
          <p:nvPr/>
        </p:nvSpPr>
        <p:spPr>
          <a:xfrm>
            <a:off x="6884202" y="591047"/>
            <a:ext cx="211733" cy="303116"/>
          </a:xfrm>
          <a:prstGeom prst="rect">
            <a:avLst/>
          </a:prstGeom>
          <a:solidFill>
            <a:srgbClr val="ADE2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A8E053E-3663-04AC-8391-F470C554D881}"/>
              </a:ext>
            </a:extLst>
          </p:cNvPr>
          <p:cNvSpPr/>
          <p:nvPr/>
        </p:nvSpPr>
        <p:spPr>
          <a:xfrm>
            <a:off x="7098814" y="591047"/>
            <a:ext cx="211733" cy="303116"/>
          </a:xfrm>
          <a:prstGeom prst="rect">
            <a:avLst/>
          </a:prstGeom>
          <a:solidFill>
            <a:srgbClr val="B3B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0E408D0-78E7-676C-B58E-804A09B67262}"/>
              </a:ext>
            </a:extLst>
          </p:cNvPr>
          <p:cNvSpPr/>
          <p:nvPr/>
        </p:nvSpPr>
        <p:spPr>
          <a:xfrm>
            <a:off x="6870257" y="213567"/>
            <a:ext cx="211733" cy="303116"/>
          </a:xfrm>
          <a:prstGeom prst="rect">
            <a:avLst/>
          </a:prstGeom>
          <a:solidFill>
            <a:srgbClr val="FDDB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00E51EB-D232-A757-3C59-529BA10182C5}"/>
              </a:ext>
            </a:extLst>
          </p:cNvPr>
          <p:cNvSpPr/>
          <p:nvPr/>
        </p:nvSpPr>
        <p:spPr>
          <a:xfrm>
            <a:off x="7084869" y="213567"/>
            <a:ext cx="211733" cy="303116"/>
          </a:xfrm>
          <a:prstGeom prst="rect">
            <a:avLst/>
          </a:prstGeom>
          <a:solidFill>
            <a:srgbClr val="E7AD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B7B06C8-2EB9-91D6-798B-10651DB12A46}"/>
              </a:ext>
            </a:extLst>
          </p:cNvPr>
          <p:cNvSpPr txBox="1"/>
          <p:nvPr/>
        </p:nvSpPr>
        <p:spPr>
          <a:xfrm>
            <a:off x="7310548" y="574763"/>
            <a:ext cx="1977977" cy="369332"/>
          </a:xfrm>
          <a:prstGeom prst="rect">
            <a:avLst/>
          </a:prstGeom>
          <a:noFill/>
        </p:spPr>
        <p:txBody>
          <a:bodyPr wrap="none" rtlCol="0">
            <a:spAutoFit/>
          </a:bodyPr>
          <a:lstStyle/>
          <a:p>
            <a:r>
              <a:rPr lang="en-GB" dirty="0"/>
              <a:t>X-ray survey limits</a:t>
            </a:r>
          </a:p>
        </p:txBody>
      </p:sp>
      <p:sp>
        <p:nvSpPr>
          <p:cNvPr id="20" name="TextBox 19">
            <a:extLst>
              <a:ext uri="{FF2B5EF4-FFF2-40B4-BE49-F238E27FC236}">
                <a16:creationId xmlns:a16="http://schemas.microsoft.com/office/drawing/2014/main" id="{2D871166-7130-5730-14CC-4DADA4B8F44E}"/>
              </a:ext>
            </a:extLst>
          </p:cNvPr>
          <p:cNvSpPr txBox="1"/>
          <p:nvPr/>
        </p:nvSpPr>
        <p:spPr>
          <a:xfrm>
            <a:off x="7310548" y="180459"/>
            <a:ext cx="2053575" cy="369332"/>
          </a:xfrm>
          <a:prstGeom prst="rect">
            <a:avLst/>
          </a:prstGeom>
          <a:noFill/>
        </p:spPr>
        <p:txBody>
          <a:bodyPr wrap="none" rtlCol="0">
            <a:spAutoFit/>
          </a:bodyPr>
          <a:lstStyle/>
          <a:p>
            <a:r>
              <a:rPr lang="en-GB" dirty="0"/>
              <a:t>Radio survey limits</a:t>
            </a:r>
          </a:p>
        </p:txBody>
      </p:sp>
      <p:sp>
        <p:nvSpPr>
          <p:cNvPr id="25" name="TextBox 24">
            <a:extLst>
              <a:ext uri="{FF2B5EF4-FFF2-40B4-BE49-F238E27FC236}">
                <a16:creationId xmlns:a16="http://schemas.microsoft.com/office/drawing/2014/main" id="{606875C1-2796-F6DD-1B78-4C2AFC102047}"/>
              </a:ext>
            </a:extLst>
          </p:cNvPr>
          <p:cNvSpPr txBox="1"/>
          <p:nvPr/>
        </p:nvSpPr>
        <p:spPr>
          <a:xfrm>
            <a:off x="5392923" y="2283136"/>
            <a:ext cx="1406154" cy="954107"/>
          </a:xfrm>
          <a:prstGeom prst="rect">
            <a:avLst/>
          </a:prstGeom>
          <a:noFill/>
        </p:spPr>
        <p:txBody>
          <a:bodyPr wrap="none" rtlCol="0">
            <a:spAutoFit/>
          </a:bodyPr>
          <a:lstStyle/>
          <a:p>
            <a:r>
              <a:rPr lang="en-GB" sz="2800" dirty="0"/>
              <a:t>0.5&lt;z&lt;1</a:t>
            </a:r>
          </a:p>
          <a:p>
            <a:endParaRPr lang="en-GB" sz="2800" dirty="0"/>
          </a:p>
        </p:txBody>
      </p:sp>
      <p:sp>
        <p:nvSpPr>
          <p:cNvPr id="26" name="TextBox 25">
            <a:extLst>
              <a:ext uri="{FF2B5EF4-FFF2-40B4-BE49-F238E27FC236}">
                <a16:creationId xmlns:a16="http://schemas.microsoft.com/office/drawing/2014/main" id="{60C01A84-17C5-96B9-9AD4-C2A475505758}"/>
              </a:ext>
            </a:extLst>
          </p:cNvPr>
          <p:cNvSpPr txBox="1"/>
          <p:nvPr/>
        </p:nvSpPr>
        <p:spPr>
          <a:xfrm>
            <a:off x="1335569" y="2283135"/>
            <a:ext cx="2085827" cy="954107"/>
          </a:xfrm>
          <a:prstGeom prst="rect">
            <a:avLst/>
          </a:prstGeom>
          <a:noFill/>
        </p:spPr>
        <p:txBody>
          <a:bodyPr wrap="none" rtlCol="0">
            <a:spAutoFit/>
          </a:bodyPr>
          <a:lstStyle/>
          <a:p>
            <a:r>
              <a:rPr lang="en-GB" sz="2800" dirty="0"/>
              <a:t>0.01&lt;z&lt;0.25</a:t>
            </a:r>
          </a:p>
          <a:p>
            <a:endParaRPr lang="en-GB" sz="2800" dirty="0"/>
          </a:p>
        </p:txBody>
      </p:sp>
      <p:sp>
        <p:nvSpPr>
          <p:cNvPr id="27" name="TextBox 26">
            <a:extLst>
              <a:ext uri="{FF2B5EF4-FFF2-40B4-BE49-F238E27FC236}">
                <a16:creationId xmlns:a16="http://schemas.microsoft.com/office/drawing/2014/main" id="{2BCA9F5D-110C-DD81-A413-9892E592C67B}"/>
              </a:ext>
            </a:extLst>
          </p:cNvPr>
          <p:cNvSpPr txBox="1"/>
          <p:nvPr/>
        </p:nvSpPr>
        <p:spPr>
          <a:xfrm>
            <a:off x="9533515" y="2283135"/>
            <a:ext cx="1111202" cy="954107"/>
          </a:xfrm>
          <a:prstGeom prst="rect">
            <a:avLst/>
          </a:prstGeom>
          <a:noFill/>
        </p:spPr>
        <p:txBody>
          <a:bodyPr wrap="none" rtlCol="0">
            <a:spAutoFit/>
          </a:bodyPr>
          <a:lstStyle/>
          <a:p>
            <a:r>
              <a:rPr lang="en-GB" sz="2800" dirty="0"/>
              <a:t>2&lt;z&lt;3</a:t>
            </a:r>
          </a:p>
          <a:p>
            <a:endParaRPr lang="en-GB" sz="2800" dirty="0"/>
          </a:p>
        </p:txBody>
      </p:sp>
      <p:pic>
        <p:nvPicPr>
          <p:cNvPr id="3" name="Picture 2">
            <a:extLst>
              <a:ext uri="{FF2B5EF4-FFF2-40B4-BE49-F238E27FC236}">
                <a16:creationId xmlns:a16="http://schemas.microsoft.com/office/drawing/2014/main" id="{0C38ADE0-A89F-2398-4B8F-C01598CB8C4D}"/>
              </a:ext>
            </a:extLst>
          </p:cNvPr>
          <p:cNvPicPr>
            <a:picLocks noChangeAspect="1"/>
          </p:cNvPicPr>
          <p:nvPr/>
        </p:nvPicPr>
        <p:blipFill>
          <a:blip r:embed="rId9"/>
          <a:srcRect l="41830" t="11683" r="20608" b="68682"/>
          <a:stretch/>
        </p:blipFill>
        <p:spPr>
          <a:xfrm>
            <a:off x="3371232" y="84620"/>
            <a:ext cx="3157655" cy="1237980"/>
          </a:xfrm>
          <a:prstGeom prst="rect">
            <a:avLst/>
          </a:prstGeom>
        </p:spPr>
      </p:pic>
      <p:sp>
        <p:nvSpPr>
          <p:cNvPr id="32" name="Rectangle 31">
            <a:extLst>
              <a:ext uri="{FF2B5EF4-FFF2-40B4-BE49-F238E27FC236}">
                <a16:creationId xmlns:a16="http://schemas.microsoft.com/office/drawing/2014/main" id="{1D01BFEB-5497-F98A-2D9C-AA17B2A0DA8D}"/>
              </a:ext>
            </a:extLst>
          </p:cNvPr>
          <p:cNvSpPr/>
          <p:nvPr/>
        </p:nvSpPr>
        <p:spPr>
          <a:xfrm>
            <a:off x="5338118" y="252078"/>
            <a:ext cx="538755" cy="245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5D33166-D322-D429-BCB8-EC45CF9A057F}"/>
              </a:ext>
            </a:extLst>
          </p:cNvPr>
          <p:cNvSpPr/>
          <p:nvPr/>
        </p:nvSpPr>
        <p:spPr>
          <a:xfrm>
            <a:off x="5223240" y="450405"/>
            <a:ext cx="750489" cy="245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5CAB902-AA69-DD70-A9B2-14A27A4ADFA8}"/>
              </a:ext>
            </a:extLst>
          </p:cNvPr>
          <p:cNvSpPr/>
          <p:nvPr/>
        </p:nvSpPr>
        <p:spPr>
          <a:xfrm>
            <a:off x="5727394" y="733887"/>
            <a:ext cx="703062" cy="245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1780380-201A-FB1A-E2CC-478AE5FEF148}"/>
              </a:ext>
            </a:extLst>
          </p:cNvPr>
          <p:cNvSpPr/>
          <p:nvPr/>
        </p:nvSpPr>
        <p:spPr>
          <a:xfrm>
            <a:off x="5666363" y="993647"/>
            <a:ext cx="703062" cy="245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z0p05to1p0_30angle_noleg_nocol_v1.mp4">
            <a:hlinkClick r:id="" action="ppaction://media"/>
            <a:extLst>
              <a:ext uri="{FF2B5EF4-FFF2-40B4-BE49-F238E27FC236}">
                <a16:creationId xmlns:a16="http://schemas.microsoft.com/office/drawing/2014/main" id="{C2A5EE74-F3E0-4C0E-5EAB-AF9E22470311}"/>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l="9748" t="10710" r="15186"/>
          <a:stretch>
            <a:fillRect/>
          </a:stretch>
        </p:blipFill>
        <p:spPr>
          <a:xfrm>
            <a:off x="3713401" y="2760188"/>
            <a:ext cx="4480625" cy="3970325"/>
          </a:xfrm>
          <a:prstGeom prst="rect">
            <a:avLst/>
          </a:prstGeom>
        </p:spPr>
      </p:pic>
      <p:pic>
        <p:nvPicPr>
          <p:cNvPr id="22" name="z0p01to0p25_30angle_noleg_nocol_v1.mp4">
            <a:hlinkClick r:id="" action="ppaction://media"/>
            <a:extLst>
              <a:ext uri="{FF2B5EF4-FFF2-40B4-BE49-F238E27FC236}">
                <a16:creationId xmlns:a16="http://schemas.microsoft.com/office/drawing/2014/main" id="{D83D1E0E-1208-4D1E-E4BC-FB9784FDDA9E}"/>
              </a:ext>
            </a:extLst>
          </p:cNvPr>
          <p:cNvPicPr>
            <a:picLocks noChangeAspect="1"/>
          </p:cNvPicPr>
          <p:nvPr>
            <a:videoFile r:link="rId4"/>
            <p:extLst>
              <p:ext uri="{DAA4B4D4-6D71-4841-9C94-3DE7FCFB9230}">
                <p14:media xmlns:p14="http://schemas.microsoft.com/office/powerpoint/2010/main" r:embed="rId3"/>
              </p:ext>
            </p:extLst>
          </p:nvPr>
        </p:nvPicPr>
        <p:blipFill>
          <a:blip r:embed="rId11"/>
          <a:srcRect l="10081" t="8204" r="12746" b="-1"/>
          <a:stretch>
            <a:fillRect/>
          </a:stretch>
        </p:blipFill>
        <p:spPr>
          <a:xfrm>
            <a:off x="49118" y="2757012"/>
            <a:ext cx="4480625" cy="3970325"/>
          </a:xfrm>
          <a:prstGeom prst="rect">
            <a:avLst/>
          </a:prstGeom>
        </p:spPr>
      </p:pic>
      <p:pic>
        <p:nvPicPr>
          <p:cNvPr id="23" name="z2p0to3p0_30angle_noleg_nocol_v1.mp4">
            <a:hlinkClick r:id="" action="ppaction://media"/>
            <a:extLst>
              <a:ext uri="{FF2B5EF4-FFF2-40B4-BE49-F238E27FC236}">
                <a16:creationId xmlns:a16="http://schemas.microsoft.com/office/drawing/2014/main" id="{F2F2DB7B-7193-597F-4150-A93C071590CC}"/>
              </a:ext>
            </a:extLst>
          </p:cNvPr>
          <p:cNvPicPr>
            <a:picLocks noChangeAspect="1"/>
          </p:cNvPicPr>
          <p:nvPr>
            <a:videoFile r:link="rId6"/>
            <p:extLst>
              <p:ext uri="{DAA4B4D4-6D71-4841-9C94-3DE7FCFB9230}">
                <p14:media xmlns:p14="http://schemas.microsoft.com/office/powerpoint/2010/main" r:embed="rId5"/>
              </p:ext>
            </p:extLst>
          </p:nvPr>
        </p:nvPicPr>
        <p:blipFill>
          <a:blip r:embed="rId12"/>
          <a:srcRect l="11731" t="11070" r="13505"/>
          <a:stretch>
            <a:fillRect/>
          </a:stretch>
        </p:blipFill>
        <p:spPr>
          <a:xfrm>
            <a:off x="7711375" y="2763364"/>
            <a:ext cx="4480625" cy="3970325"/>
          </a:xfrm>
          <a:prstGeom prst="rect">
            <a:avLst/>
          </a:prstGeom>
        </p:spPr>
      </p:pic>
      <p:sp>
        <p:nvSpPr>
          <p:cNvPr id="24" name="TextBox 23">
            <a:extLst>
              <a:ext uri="{FF2B5EF4-FFF2-40B4-BE49-F238E27FC236}">
                <a16:creationId xmlns:a16="http://schemas.microsoft.com/office/drawing/2014/main" id="{9190B5A4-E4A7-1273-8383-91C50E293C46}"/>
              </a:ext>
            </a:extLst>
          </p:cNvPr>
          <p:cNvSpPr txBox="1"/>
          <p:nvPr/>
        </p:nvSpPr>
        <p:spPr>
          <a:xfrm>
            <a:off x="9270186" y="1051519"/>
            <a:ext cx="2749062" cy="83099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2400" kern="100" dirty="0">
                <a:latin typeface="Aptos" panose="020B0004020202020204" pitchFamily="34" charset="0"/>
                <a:ea typeface="Aptos" panose="020B0004020202020204" pitchFamily="34" charset="0"/>
                <a:cs typeface="Times New Roman" panose="02020603050405020304" pitchFamily="18" charset="0"/>
              </a:rPr>
              <a:t>Broad continuous distribution</a:t>
            </a:r>
            <a:endParaRPr lang="en-GB" sz="2400" dirty="0"/>
          </a:p>
        </p:txBody>
      </p:sp>
    </p:spTree>
    <p:extLst>
      <p:ext uri="{BB962C8B-B14F-4D97-AF65-F5344CB8AC3E}">
        <p14:creationId xmlns:p14="http://schemas.microsoft.com/office/powerpoint/2010/main" val="411376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00"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video>
              <p:cMediaNode vol="80000">
                <p:cTn id="21" fill="hold" display="0">
                  <p:stCondLst>
                    <p:cond delay="indefinite"/>
                  </p:stCondLst>
                </p:cTn>
                <p:tgtEl>
                  <p:spTgt spid="22"/>
                </p:tgtEl>
              </p:cMediaNode>
            </p:video>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2"/>
                                        </p:tgtEl>
                                      </p:cBhvr>
                                    </p:cmd>
                                  </p:childTnLst>
                                </p:cTn>
                              </p:par>
                            </p:childTnLst>
                          </p:cTn>
                        </p:par>
                      </p:childTnLst>
                    </p:cTn>
                  </p:par>
                </p:childTnLst>
              </p:cTn>
              <p:nextCondLst>
                <p:cond evt="onClick" delay="0">
                  <p:tgtEl>
                    <p:spTgt spid="22"/>
                  </p:tgtEl>
                </p:cond>
              </p:nextCondLst>
            </p:seq>
            <p:video>
              <p:cMediaNode vol="80000">
                <p:cTn id="27" fill="hold" display="0">
                  <p:stCondLst>
                    <p:cond delay="indefinite"/>
                  </p:stCondLst>
                </p:cTn>
                <p:tgtEl>
                  <p:spTgt spid="23"/>
                </p:tgtEl>
              </p:cMediaNode>
            </p:video>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DE456-9979-E595-DA27-B40FF9CDE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D1D1E-7916-07E4-1948-69E15D7D91DB}"/>
              </a:ext>
            </a:extLst>
          </p:cNvPr>
          <p:cNvSpPr>
            <a:spLocks noGrp="1"/>
          </p:cNvSpPr>
          <p:nvPr>
            <p:ph type="title"/>
          </p:nvPr>
        </p:nvSpPr>
        <p:spPr/>
        <p:txBody>
          <a:bodyPr/>
          <a:lstStyle/>
          <a:p>
            <a:r>
              <a:rPr lang="en-GB" dirty="0"/>
              <a:t>Separating the AGN from the SF</a:t>
            </a:r>
          </a:p>
        </p:txBody>
      </p:sp>
      <p:pic>
        <p:nvPicPr>
          <p:cNvPr id="7" name="Content Placeholder 6" descr="A graph of a graph&#10;&#10;Description automatically generated">
            <a:extLst>
              <a:ext uri="{FF2B5EF4-FFF2-40B4-BE49-F238E27FC236}">
                <a16:creationId xmlns:a16="http://schemas.microsoft.com/office/drawing/2014/main" id="{8558E642-57D2-7CF7-38F9-5D48075CF4AD}"/>
              </a:ext>
            </a:extLst>
          </p:cNvPr>
          <p:cNvPicPr>
            <a:picLocks noGrp="1" noChangeAspect="1"/>
          </p:cNvPicPr>
          <p:nvPr>
            <p:ph sz="half" idx="1"/>
          </p:nvPr>
        </p:nvPicPr>
        <p:blipFill>
          <a:blip r:embed="rId3"/>
          <a:stretch>
            <a:fillRect/>
          </a:stretch>
        </p:blipFill>
        <p:spPr>
          <a:xfrm>
            <a:off x="0" y="1690687"/>
            <a:ext cx="6154644" cy="4615983"/>
          </a:xfrm>
        </p:spPr>
      </p:pic>
      <p:pic>
        <p:nvPicPr>
          <p:cNvPr id="9" name="Content Placeholder 8" descr="A graph of a function&#10;&#10;Description automatically generated with medium confidence">
            <a:extLst>
              <a:ext uri="{FF2B5EF4-FFF2-40B4-BE49-F238E27FC236}">
                <a16:creationId xmlns:a16="http://schemas.microsoft.com/office/drawing/2014/main" id="{DAEC357B-CAB6-6364-FE83-7ECD5D986FC8}"/>
              </a:ext>
            </a:extLst>
          </p:cNvPr>
          <p:cNvPicPr>
            <a:picLocks noGrp="1" noChangeAspect="1"/>
          </p:cNvPicPr>
          <p:nvPr>
            <p:ph sz="half" idx="2"/>
          </p:nvPr>
        </p:nvPicPr>
        <p:blipFill>
          <a:blip r:embed="rId4"/>
          <a:stretch>
            <a:fillRect/>
          </a:stretch>
        </p:blipFill>
        <p:spPr>
          <a:xfrm>
            <a:off x="6154643" y="1690686"/>
            <a:ext cx="6154643" cy="4615982"/>
          </a:xfrm>
        </p:spPr>
      </p:pic>
      <p:sp>
        <p:nvSpPr>
          <p:cNvPr id="15" name="Rectangle 14">
            <a:extLst>
              <a:ext uri="{FF2B5EF4-FFF2-40B4-BE49-F238E27FC236}">
                <a16:creationId xmlns:a16="http://schemas.microsoft.com/office/drawing/2014/main" id="{0D32A072-5455-77A8-6D7E-CABC9EC28DEF}"/>
              </a:ext>
            </a:extLst>
          </p:cNvPr>
          <p:cNvSpPr/>
          <p:nvPr/>
        </p:nvSpPr>
        <p:spPr>
          <a:xfrm>
            <a:off x="954741" y="1990164"/>
            <a:ext cx="1627094" cy="3603811"/>
          </a:xfrm>
          <a:prstGeom prst="rect">
            <a:avLst/>
          </a:prstGeom>
          <a:solidFill>
            <a:srgbClr val="FFC000">
              <a:alpha val="3093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3396C61-62D2-BC69-10FF-4CA8E4DA7340}"/>
              </a:ext>
            </a:extLst>
          </p:cNvPr>
          <p:cNvCxnSpPr>
            <a:cxnSpLocks/>
          </p:cNvCxnSpPr>
          <p:nvPr/>
        </p:nvCxnSpPr>
        <p:spPr>
          <a:xfrm flipV="1">
            <a:off x="2581835" y="1990165"/>
            <a:ext cx="0" cy="3603811"/>
          </a:xfrm>
          <a:prstGeom prst="line">
            <a:avLst/>
          </a:prstGeom>
          <a:ln w="57150">
            <a:prstDash val="lgDash"/>
          </a:ln>
        </p:spPr>
        <p:style>
          <a:lnRef idx="2">
            <a:schemeClr val="accent4"/>
          </a:lnRef>
          <a:fillRef idx="0">
            <a:schemeClr val="accent4"/>
          </a:fillRef>
          <a:effectRef idx="1">
            <a:schemeClr val="accent4"/>
          </a:effectRef>
          <a:fontRef idx="minor">
            <a:schemeClr val="tx1"/>
          </a:fontRef>
        </p:style>
      </p:cxnSp>
      <p:sp>
        <p:nvSpPr>
          <p:cNvPr id="16" name="Rectangle 15">
            <a:extLst>
              <a:ext uri="{FF2B5EF4-FFF2-40B4-BE49-F238E27FC236}">
                <a16:creationId xmlns:a16="http://schemas.microsoft.com/office/drawing/2014/main" id="{B7DF6ECF-E5DF-09FC-1722-FB391C2888FF}"/>
              </a:ext>
            </a:extLst>
          </p:cNvPr>
          <p:cNvSpPr/>
          <p:nvPr/>
        </p:nvSpPr>
        <p:spPr>
          <a:xfrm>
            <a:off x="7109385" y="1990163"/>
            <a:ext cx="2213903" cy="3603811"/>
          </a:xfrm>
          <a:prstGeom prst="rect">
            <a:avLst/>
          </a:prstGeom>
          <a:solidFill>
            <a:srgbClr val="FFC000">
              <a:alpha val="3093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E23E0D75-6A67-C837-460D-1E343F29634E}"/>
              </a:ext>
            </a:extLst>
          </p:cNvPr>
          <p:cNvCxnSpPr>
            <a:cxnSpLocks/>
          </p:cNvCxnSpPr>
          <p:nvPr/>
        </p:nvCxnSpPr>
        <p:spPr>
          <a:xfrm flipV="1">
            <a:off x="9323294" y="1990165"/>
            <a:ext cx="0" cy="3603811"/>
          </a:xfrm>
          <a:prstGeom prst="line">
            <a:avLst/>
          </a:prstGeom>
          <a:ln w="57150">
            <a:solidFill>
              <a:srgbClr val="C00000"/>
            </a:solidFill>
            <a:prstDash val="lgDash"/>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C702C1E-E4C4-9DC9-6F85-4B36206FBD53}"/>
                  </a:ext>
                </a:extLst>
              </p:cNvPr>
              <p:cNvSpPr txBox="1"/>
              <p:nvPr/>
            </p:nvSpPr>
            <p:spPr>
              <a:xfrm>
                <a:off x="4111046" y="3317230"/>
                <a:ext cx="1297278" cy="369332"/>
              </a:xfrm>
              <a:prstGeom prst="rect">
                <a:avLst/>
              </a:prstGeom>
              <a:noFill/>
            </p:spPr>
            <p:txBody>
              <a:bodyPr wrap="none" rtlCol="0">
                <a:spAutoFit/>
              </a:bodyPr>
              <a:lstStyle/>
              <a:p>
                <a:r>
                  <a:rPr lang="en-GB" dirty="0"/>
                  <a:t>Log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a14:m>
                <a:r>
                  <a:rPr lang="en-GB" dirty="0"/>
                  <a:t> &gt; 42</a:t>
                </a:r>
              </a:p>
            </p:txBody>
          </p:sp>
        </mc:Choice>
        <mc:Fallback xmlns="">
          <p:sp>
            <p:nvSpPr>
              <p:cNvPr id="19" name="TextBox 18">
                <a:extLst>
                  <a:ext uri="{FF2B5EF4-FFF2-40B4-BE49-F238E27FC236}">
                    <a16:creationId xmlns:a16="http://schemas.microsoft.com/office/drawing/2014/main" id="{047A89EE-BFFC-5588-E053-974FE829BA02}"/>
                  </a:ext>
                </a:extLst>
              </p:cNvPr>
              <p:cNvSpPr txBox="1">
                <a:spLocks noRot="1" noChangeAspect="1" noMove="1" noResize="1" noEditPoints="1" noAdjustHandles="1" noChangeArrowheads="1" noChangeShapeType="1" noTextEdit="1"/>
              </p:cNvSpPr>
              <p:nvPr/>
            </p:nvSpPr>
            <p:spPr>
              <a:xfrm>
                <a:off x="4111046" y="3317230"/>
                <a:ext cx="1297278" cy="369332"/>
              </a:xfrm>
              <a:prstGeom prst="rect">
                <a:avLst/>
              </a:prstGeom>
              <a:blipFill>
                <a:blip r:embed="rId5"/>
                <a:stretch>
                  <a:fillRect l="-3883" t="-6667" r="-2913"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130A339-A9E5-7986-8EF0-4219B6A486E4}"/>
                  </a:ext>
                </a:extLst>
              </p:cNvPr>
              <p:cNvSpPr txBox="1"/>
              <p:nvPr/>
            </p:nvSpPr>
            <p:spPr>
              <a:xfrm>
                <a:off x="10017340" y="3317230"/>
                <a:ext cx="14081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rPr>
                            <m:t>𝐴𝐺𝑁</m:t>
                          </m:r>
                        </m:sub>
                      </m:sSub>
                      <m:r>
                        <a:rPr lang="en-GB" b="0" i="1" smtClean="0">
                          <a:latin typeface="Cambria Math" panose="02040503050406030204" pitchFamily="18" charset="0"/>
                        </a:rPr>
                        <m:t>&gt;</m:t>
                      </m:r>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𝑆𝐹</m:t>
                          </m:r>
                        </m:sub>
                      </m:sSub>
                    </m:oMath>
                  </m:oMathPara>
                </a14:m>
                <a:endParaRPr lang="en-GB" dirty="0"/>
              </a:p>
            </p:txBody>
          </p:sp>
        </mc:Choice>
        <mc:Fallback xmlns="">
          <p:sp>
            <p:nvSpPr>
              <p:cNvPr id="20" name="TextBox 19">
                <a:extLst>
                  <a:ext uri="{FF2B5EF4-FFF2-40B4-BE49-F238E27FC236}">
                    <a16:creationId xmlns:a16="http://schemas.microsoft.com/office/drawing/2014/main" id="{043557FE-7D70-4FF6-978D-57B2ED0A6188}"/>
                  </a:ext>
                </a:extLst>
              </p:cNvPr>
              <p:cNvSpPr txBox="1">
                <a:spLocks noRot="1" noChangeAspect="1" noMove="1" noResize="1" noEditPoints="1" noAdjustHandles="1" noChangeArrowheads="1" noChangeShapeType="1" noTextEdit="1"/>
              </p:cNvSpPr>
              <p:nvPr/>
            </p:nvSpPr>
            <p:spPr>
              <a:xfrm>
                <a:off x="10017340" y="3317230"/>
                <a:ext cx="1408142" cy="369332"/>
              </a:xfrm>
              <a:prstGeom prst="rect">
                <a:avLst/>
              </a:prstGeom>
              <a:blipFill>
                <a:blip r:embed="rId6"/>
                <a:stretch>
                  <a:fillRect b="-13333"/>
                </a:stretch>
              </a:blipFill>
            </p:spPr>
            <p:txBody>
              <a:bodyPr/>
              <a:lstStyle/>
              <a:p>
                <a:r>
                  <a:rPr lang="en-GB">
                    <a:noFill/>
                  </a:rPr>
                  <a:t> </a:t>
                </a:r>
              </a:p>
            </p:txBody>
          </p:sp>
        </mc:Fallback>
      </mc:AlternateContent>
      <p:grpSp>
        <p:nvGrpSpPr>
          <p:cNvPr id="25" name="Group 24">
            <a:extLst>
              <a:ext uri="{FF2B5EF4-FFF2-40B4-BE49-F238E27FC236}">
                <a16:creationId xmlns:a16="http://schemas.microsoft.com/office/drawing/2014/main" id="{BE2FF037-9827-2E0E-12E0-D1141705A171}"/>
              </a:ext>
            </a:extLst>
          </p:cNvPr>
          <p:cNvGrpSpPr/>
          <p:nvPr/>
        </p:nvGrpSpPr>
        <p:grpSpPr>
          <a:xfrm>
            <a:off x="9517608" y="2084295"/>
            <a:ext cx="2423781" cy="680598"/>
            <a:chOff x="9135192" y="2816598"/>
            <a:chExt cx="2423781" cy="680598"/>
          </a:xfrm>
        </p:grpSpPr>
        <p:pic>
          <p:nvPicPr>
            <p:cNvPr id="21" name="Picture 20" descr="A graph of a number of objects&#10;&#10;Description automatically generated with medium confidence">
              <a:extLst>
                <a:ext uri="{FF2B5EF4-FFF2-40B4-BE49-F238E27FC236}">
                  <a16:creationId xmlns:a16="http://schemas.microsoft.com/office/drawing/2014/main" id="{8439EDAB-2B1B-959B-B45C-10496599B7C5}"/>
                </a:ext>
              </a:extLst>
            </p:cNvPr>
            <p:cNvPicPr>
              <a:picLocks noChangeAspect="1"/>
            </p:cNvPicPr>
            <p:nvPr/>
          </p:nvPicPr>
          <p:blipFill>
            <a:blip r:embed="rId7"/>
            <a:srcRect l="52120" t="9205" r="6745" b="76253"/>
            <a:stretch/>
          </p:blipFill>
          <p:spPr>
            <a:xfrm>
              <a:off x="9135192" y="2858810"/>
              <a:ext cx="2407607" cy="638386"/>
            </a:xfrm>
            <a:prstGeom prst="rect">
              <a:avLst/>
            </a:prstGeom>
          </p:spPr>
        </p:pic>
        <p:sp>
          <p:nvSpPr>
            <p:cNvPr id="22" name="Rectangle 21">
              <a:extLst>
                <a:ext uri="{FF2B5EF4-FFF2-40B4-BE49-F238E27FC236}">
                  <a16:creationId xmlns:a16="http://schemas.microsoft.com/office/drawing/2014/main" id="{AAE7CDA1-6332-102D-4689-CD82FE8A206A}"/>
                </a:ext>
              </a:extLst>
            </p:cNvPr>
            <p:cNvSpPr/>
            <p:nvPr/>
          </p:nvSpPr>
          <p:spPr>
            <a:xfrm>
              <a:off x="10641940" y="2816598"/>
              <a:ext cx="516929" cy="19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5D14A50-B2E9-9084-B979-4EFE84E9E239}"/>
                </a:ext>
              </a:extLst>
            </p:cNvPr>
            <p:cNvSpPr/>
            <p:nvPr/>
          </p:nvSpPr>
          <p:spPr>
            <a:xfrm>
              <a:off x="11042044" y="3054745"/>
              <a:ext cx="516929" cy="19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180FF47-AA65-5CB0-B7BC-DA7282286865}"/>
                </a:ext>
              </a:extLst>
            </p:cNvPr>
            <p:cNvSpPr/>
            <p:nvPr/>
          </p:nvSpPr>
          <p:spPr>
            <a:xfrm>
              <a:off x="10883220" y="3275970"/>
              <a:ext cx="516929" cy="19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F7604472-3411-7176-A461-D7305ED7E886}"/>
              </a:ext>
            </a:extLst>
          </p:cNvPr>
          <p:cNvGrpSpPr/>
          <p:nvPr/>
        </p:nvGrpSpPr>
        <p:grpSpPr>
          <a:xfrm>
            <a:off x="2776148" y="2084295"/>
            <a:ext cx="2233438" cy="728778"/>
            <a:chOff x="2841462" y="2036115"/>
            <a:chExt cx="2233438" cy="728778"/>
          </a:xfrm>
        </p:grpSpPr>
        <p:pic>
          <p:nvPicPr>
            <p:cNvPr id="26" name="Picture 25" descr="A graph of a function&#10;&#10;Description automatically generated">
              <a:extLst>
                <a:ext uri="{FF2B5EF4-FFF2-40B4-BE49-F238E27FC236}">
                  <a16:creationId xmlns:a16="http://schemas.microsoft.com/office/drawing/2014/main" id="{440BE459-A2C9-A935-FCF3-435EB19C8D9A}"/>
                </a:ext>
              </a:extLst>
            </p:cNvPr>
            <p:cNvPicPr>
              <a:picLocks noChangeAspect="1"/>
            </p:cNvPicPr>
            <p:nvPr/>
          </p:nvPicPr>
          <p:blipFill>
            <a:blip r:embed="rId8"/>
            <a:srcRect l="56971" t="8996" r="8229" b="76916"/>
            <a:stretch/>
          </p:blipFill>
          <p:spPr>
            <a:xfrm>
              <a:off x="2841462" y="2086768"/>
              <a:ext cx="2233438" cy="678125"/>
            </a:xfrm>
            <a:prstGeom prst="rect">
              <a:avLst/>
            </a:prstGeom>
          </p:spPr>
        </p:pic>
        <p:sp>
          <p:nvSpPr>
            <p:cNvPr id="27" name="Rectangle 26">
              <a:extLst>
                <a:ext uri="{FF2B5EF4-FFF2-40B4-BE49-F238E27FC236}">
                  <a16:creationId xmlns:a16="http://schemas.microsoft.com/office/drawing/2014/main" id="{EDD049F9-6280-9A57-CF20-EF94E631A311}"/>
                </a:ext>
              </a:extLst>
            </p:cNvPr>
            <p:cNvSpPr/>
            <p:nvPr/>
          </p:nvSpPr>
          <p:spPr>
            <a:xfrm>
              <a:off x="4392509" y="2036115"/>
              <a:ext cx="642627" cy="2478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1A8CE05D-D283-01A8-76DA-86EFFF36EAAE}"/>
              </a:ext>
            </a:extLst>
          </p:cNvPr>
          <p:cNvSpPr txBox="1"/>
          <p:nvPr/>
        </p:nvSpPr>
        <p:spPr>
          <a:xfrm>
            <a:off x="1052625" y="4501208"/>
            <a:ext cx="1529195" cy="1200329"/>
          </a:xfrm>
          <a:prstGeom prst="rect">
            <a:avLst/>
          </a:prstGeom>
          <a:noFill/>
        </p:spPr>
        <p:txBody>
          <a:bodyPr wrap="square" rtlCol="0">
            <a:spAutoFit/>
          </a:bodyPr>
          <a:lstStyle/>
          <a:p>
            <a:pPr algn="ctr"/>
            <a:r>
              <a:rPr lang="en-GB" b="1" dirty="0">
                <a:solidFill>
                  <a:schemeClr val="tx1"/>
                </a:solidFill>
              </a:rPr>
              <a:t>SF</a:t>
            </a:r>
          </a:p>
          <a:p>
            <a:pPr algn="ctr"/>
            <a:r>
              <a:rPr lang="en-GB" b="1" dirty="0"/>
              <a:t>dominated</a:t>
            </a:r>
          </a:p>
          <a:p>
            <a:pPr algn="ctr"/>
            <a:r>
              <a:rPr lang="en-GB" b="1" dirty="0">
                <a:solidFill>
                  <a:schemeClr val="tx1"/>
                </a:solidFill>
              </a:rPr>
              <a:t>population</a:t>
            </a:r>
          </a:p>
          <a:p>
            <a:pPr algn="ctr"/>
            <a:endParaRPr lang="en-GB" dirty="0"/>
          </a:p>
        </p:txBody>
      </p:sp>
      <p:sp>
        <p:nvSpPr>
          <p:cNvPr id="5" name="TextBox 4">
            <a:extLst>
              <a:ext uri="{FF2B5EF4-FFF2-40B4-BE49-F238E27FC236}">
                <a16:creationId xmlns:a16="http://schemas.microsoft.com/office/drawing/2014/main" id="{F704F41B-C3B9-FEA2-1219-9B11885EB325}"/>
              </a:ext>
            </a:extLst>
          </p:cNvPr>
          <p:cNvSpPr txBox="1"/>
          <p:nvPr/>
        </p:nvSpPr>
        <p:spPr>
          <a:xfrm>
            <a:off x="2667753" y="4501208"/>
            <a:ext cx="1529195" cy="1200329"/>
          </a:xfrm>
          <a:prstGeom prst="rect">
            <a:avLst/>
          </a:prstGeom>
          <a:noFill/>
        </p:spPr>
        <p:txBody>
          <a:bodyPr wrap="square" rtlCol="0">
            <a:spAutoFit/>
          </a:bodyPr>
          <a:lstStyle/>
          <a:p>
            <a:pPr algn="ctr"/>
            <a:r>
              <a:rPr lang="en-GB" b="1" dirty="0">
                <a:solidFill>
                  <a:schemeClr val="tx1"/>
                </a:solidFill>
              </a:rPr>
              <a:t>AGN</a:t>
            </a:r>
          </a:p>
          <a:p>
            <a:pPr algn="ctr"/>
            <a:r>
              <a:rPr lang="en-GB" b="1" dirty="0"/>
              <a:t>dominated</a:t>
            </a:r>
          </a:p>
          <a:p>
            <a:pPr algn="ctr"/>
            <a:r>
              <a:rPr lang="en-GB" b="1" dirty="0">
                <a:solidFill>
                  <a:schemeClr val="tx1"/>
                </a:solidFill>
              </a:rPr>
              <a:t>population</a:t>
            </a:r>
          </a:p>
          <a:p>
            <a:pPr algn="ctr"/>
            <a:endParaRPr lang="en-GB" dirty="0"/>
          </a:p>
        </p:txBody>
      </p:sp>
      <p:sp>
        <p:nvSpPr>
          <p:cNvPr id="6" name="TextBox 5">
            <a:extLst>
              <a:ext uri="{FF2B5EF4-FFF2-40B4-BE49-F238E27FC236}">
                <a16:creationId xmlns:a16="http://schemas.microsoft.com/office/drawing/2014/main" id="{AC7EE167-CBA2-4500-BF33-2ED198FF8E4D}"/>
              </a:ext>
            </a:extLst>
          </p:cNvPr>
          <p:cNvSpPr txBox="1"/>
          <p:nvPr/>
        </p:nvSpPr>
        <p:spPr>
          <a:xfrm>
            <a:off x="7376518" y="4501207"/>
            <a:ext cx="1529195" cy="1200329"/>
          </a:xfrm>
          <a:prstGeom prst="rect">
            <a:avLst/>
          </a:prstGeom>
          <a:noFill/>
        </p:spPr>
        <p:txBody>
          <a:bodyPr wrap="square" rtlCol="0">
            <a:spAutoFit/>
          </a:bodyPr>
          <a:lstStyle/>
          <a:p>
            <a:pPr algn="ctr"/>
            <a:r>
              <a:rPr lang="en-GB" b="1" dirty="0">
                <a:solidFill>
                  <a:schemeClr val="tx1"/>
                </a:solidFill>
              </a:rPr>
              <a:t>SF</a:t>
            </a:r>
          </a:p>
          <a:p>
            <a:pPr algn="ctr"/>
            <a:r>
              <a:rPr lang="en-GB" b="1" dirty="0"/>
              <a:t>dominated</a:t>
            </a:r>
          </a:p>
          <a:p>
            <a:pPr algn="ctr"/>
            <a:r>
              <a:rPr lang="en-GB" b="1" dirty="0">
                <a:solidFill>
                  <a:schemeClr val="tx1"/>
                </a:solidFill>
              </a:rPr>
              <a:t>population</a:t>
            </a:r>
          </a:p>
          <a:p>
            <a:pPr algn="ctr"/>
            <a:endParaRPr lang="en-GB" dirty="0"/>
          </a:p>
        </p:txBody>
      </p:sp>
      <p:sp>
        <p:nvSpPr>
          <p:cNvPr id="8" name="TextBox 7">
            <a:extLst>
              <a:ext uri="{FF2B5EF4-FFF2-40B4-BE49-F238E27FC236}">
                <a16:creationId xmlns:a16="http://schemas.microsoft.com/office/drawing/2014/main" id="{B9462653-8ABA-E924-8BCF-F1770AA15128}"/>
              </a:ext>
            </a:extLst>
          </p:cNvPr>
          <p:cNvSpPr txBox="1"/>
          <p:nvPr/>
        </p:nvSpPr>
        <p:spPr>
          <a:xfrm>
            <a:off x="9323288" y="4501207"/>
            <a:ext cx="1529195" cy="1200329"/>
          </a:xfrm>
          <a:prstGeom prst="rect">
            <a:avLst/>
          </a:prstGeom>
          <a:noFill/>
        </p:spPr>
        <p:txBody>
          <a:bodyPr wrap="square" rtlCol="0">
            <a:spAutoFit/>
          </a:bodyPr>
          <a:lstStyle/>
          <a:p>
            <a:pPr algn="ctr"/>
            <a:r>
              <a:rPr lang="en-GB" b="1" dirty="0">
                <a:solidFill>
                  <a:schemeClr val="tx1"/>
                </a:solidFill>
              </a:rPr>
              <a:t>AGN</a:t>
            </a:r>
          </a:p>
          <a:p>
            <a:pPr algn="ctr"/>
            <a:r>
              <a:rPr lang="en-GB" b="1" dirty="0"/>
              <a:t>dominated</a:t>
            </a:r>
          </a:p>
          <a:p>
            <a:pPr algn="ctr"/>
            <a:r>
              <a:rPr lang="en-GB" b="1" dirty="0">
                <a:solidFill>
                  <a:schemeClr val="tx1"/>
                </a:solidFill>
              </a:rPr>
              <a:t>population</a:t>
            </a:r>
          </a:p>
          <a:p>
            <a:pPr algn="ctr"/>
            <a:endParaRPr lang="en-GB" dirty="0"/>
          </a:p>
        </p:txBody>
      </p:sp>
    </p:spTree>
    <p:extLst>
      <p:ext uri="{BB962C8B-B14F-4D97-AF65-F5344CB8AC3E}">
        <p14:creationId xmlns:p14="http://schemas.microsoft.com/office/powerpoint/2010/main" val="110560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56E1A-E745-05DD-1348-AA4FB7EF32B8}"/>
            </a:ext>
          </a:extLst>
        </p:cNvPr>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3F9B96F4-9644-81F2-7735-C84B4CD79AB9}"/>
              </a:ext>
            </a:extLst>
          </p:cNvPr>
          <p:cNvPicPr>
            <a:picLocks noChangeAspect="1"/>
          </p:cNvPicPr>
          <p:nvPr/>
        </p:nvPicPr>
        <p:blipFill>
          <a:blip r:embed="rId3"/>
          <a:srcRect t="89462"/>
          <a:stretch/>
        </p:blipFill>
        <p:spPr>
          <a:xfrm>
            <a:off x="2481943" y="4252687"/>
            <a:ext cx="9710057" cy="682171"/>
          </a:xfrm>
          <a:prstGeom prst="rect">
            <a:avLst/>
          </a:prstGeom>
        </p:spPr>
      </p:pic>
      <p:sp>
        <p:nvSpPr>
          <p:cNvPr id="12" name="Rectangle 11">
            <a:extLst>
              <a:ext uri="{FF2B5EF4-FFF2-40B4-BE49-F238E27FC236}">
                <a16:creationId xmlns:a16="http://schemas.microsoft.com/office/drawing/2014/main" id="{231367C1-FCBC-FC86-20B3-ADE10422D077}"/>
              </a:ext>
            </a:extLst>
          </p:cNvPr>
          <p:cNvSpPr/>
          <p:nvPr/>
        </p:nvSpPr>
        <p:spPr>
          <a:xfrm>
            <a:off x="2902857" y="4107543"/>
            <a:ext cx="449943" cy="37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72BE0EC3-8485-582F-7E3C-53AB6D023D26}"/>
              </a:ext>
            </a:extLst>
          </p:cNvPr>
          <p:cNvSpPr>
            <a:spLocks noGrp="1"/>
          </p:cNvSpPr>
          <p:nvPr>
            <p:ph sz="half" idx="1"/>
          </p:nvPr>
        </p:nvSpPr>
        <p:spPr/>
        <p:txBody>
          <a:bodyPr/>
          <a:lstStyle/>
          <a:p>
            <a:endParaRPr lang="en-GB"/>
          </a:p>
        </p:txBody>
      </p:sp>
      <p:pic>
        <p:nvPicPr>
          <p:cNvPr id="5" name="Picture 4" descr="A graph of a graph of a number of numbers&#10;&#10;AI-generated content may be incorrect.">
            <a:extLst>
              <a:ext uri="{FF2B5EF4-FFF2-40B4-BE49-F238E27FC236}">
                <a16:creationId xmlns:a16="http://schemas.microsoft.com/office/drawing/2014/main" id="{69A2873F-ED71-2678-4377-A07432FE654A}"/>
              </a:ext>
            </a:extLst>
          </p:cNvPr>
          <p:cNvPicPr>
            <a:picLocks noChangeAspect="1"/>
          </p:cNvPicPr>
          <p:nvPr/>
        </p:nvPicPr>
        <p:blipFill>
          <a:blip r:embed="rId4"/>
          <a:srcRect b="37066"/>
          <a:stretch>
            <a:fillRect/>
          </a:stretch>
        </p:blipFill>
        <p:spPr>
          <a:xfrm>
            <a:off x="2456329" y="372662"/>
            <a:ext cx="9807388" cy="4112252"/>
          </a:xfrm>
          <a:prstGeom prst="rect">
            <a:avLst/>
          </a:prstGeom>
        </p:spPr>
      </p:pic>
      <p:pic>
        <p:nvPicPr>
          <p:cNvPr id="7" name="Picture 6" descr="A graph of a graph of a number of numbers&#10;&#10;AI-generated content may be incorrect.">
            <a:extLst>
              <a:ext uri="{FF2B5EF4-FFF2-40B4-BE49-F238E27FC236}">
                <a16:creationId xmlns:a16="http://schemas.microsoft.com/office/drawing/2014/main" id="{04BBF192-C6FE-6354-79AD-B378904265FD}"/>
              </a:ext>
            </a:extLst>
          </p:cNvPr>
          <p:cNvPicPr>
            <a:picLocks noChangeAspect="1"/>
          </p:cNvPicPr>
          <p:nvPr/>
        </p:nvPicPr>
        <p:blipFill>
          <a:blip r:embed="rId4"/>
          <a:srcRect t="89560"/>
          <a:stretch>
            <a:fillRect/>
          </a:stretch>
        </p:blipFill>
        <p:spPr>
          <a:xfrm>
            <a:off x="2456329" y="4296228"/>
            <a:ext cx="9807388" cy="682171"/>
          </a:xfrm>
          <a:prstGeom prst="rect">
            <a:avLst/>
          </a:prstGeom>
        </p:spPr>
      </p:pic>
      <p:sp>
        <p:nvSpPr>
          <p:cNvPr id="2" name="Title 1">
            <a:extLst>
              <a:ext uri="{FF2B5EF4-FFF2-40B4-BE49-F238E27FC236}">
                <a16:creationId xmlns:a16="http://schemas.microsoft.com/office/drawing/2014/main" id="{45A53DB4-07CF-BAAF-5C27-38EC32582DA8}"/>
              </a:ext>
            </a:extLst>
          </p:cNvPr>
          <p:cNvSpPr>
            <a:spLocks noGrp="1"/>
          </p:cNvSpPr>
          <p:nvPr>
            <p:ph type="title"/>
          </p:nvPr>
        </p:nvSpPr>
        <p:spPr/>
        <p:txBody>
          <a:bodyPr/>
          <a:lstStyle/>
          <a:p>
            <a:r>
              <a:rPr lang="en-GB" dirty="0"/>
              <a:t>2D XRLF</a:t>
            </a:r>
          </a:p>
        </p:txBody>
      </p:sp>
    </p:spTree>
    <p:extLst>
      <p:ext uri="{BB962C8B-B14F-4D97-AF65-F5344CB8AC3E}">
        <p14:creationId xmlns:p14="http://schemas.microsoft.com/office/powerpoint/2010/main" val="1604229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D2420-D8FA-4B57-6E43-05D70D9AFA23}"/>
            </a:ext>
          </a:extLst>
        </p:cNvPr>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F1C5129F-2233-C9D9-9DFE-4FAABF85F746}"/>
              </a:ext>
            </a:extLst>
          </p:cNvPr>
          <p:cNvPicPr>
            <a:picLocks noChangeAspect="1"/>
          </p:cNvPicPr>
          <p:nvPr/>
        </p:nvPicPr>
        <p:blipFill>
          <a:blip r:embed="rId3"/>
          <a:srcRect t="89462"/>
          <a:stretch/>
        </p:blipFill>
        <p:spPr>
          <a:xfrm>
            <a:off x="2481943" y="4252687"/>
            <a:ext cx="9710057" cy="682171"/>
          </a:xfrm>
          <a:prstGeom prst="rect">
            <a:avLst/>
          </a:prstGeom>
        </p:spPr>
      </p:pic>
      <p:sp>
        <p:nvSpPr>
          <p:cNvPr id="12" name="Rectangle 11">
            <a:extLst>
              <a:ext uri="{FF2B5EF4-FFF2-40B4-BE49-F238E27FC236}">
                <a16:creationId xmlns:a16="http://schemas.microsoft.com/office/drawing/2014/main" id="{6500E561-A81F-ACDF-0E88-921447712AED}"/>
              </a:ext>
            </a:extLst>
          </p:cNvPr>
          <p:cNvSpPr/>
          <p:nvPr/>
        </p:nvSpPr>
        <p:spPr>
          <a:xfrm>
            <a:off x="2902857" y="4107543"/>
            <a:ext cx="449943" cy="37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8B4FC56B-720C-37CF-B971-981ECDA20B12}"/>
              </a:ext>
            </a:extLst>
          </p:cNvPr>
          <p:cNvSpPr>
            <a:spLocks noGrp="1"/>
          </p:cNvSpPr>
          <p:nvPr>
            <p:ph sz="half" idx="1"/>
          </p:nvPr>
        </p:nvSpPr>
        <p:spPr/>
        <p:txBody>
          <a:bodyPr/>
          <a:lstStyle/>
          <a:p>
            <a:endParaRPr lang="en-GB"/>
          </a:p>
        </p:txBody>
      </p:sp>
      <p:pic>
        <p:nvPicPr>
          <p:cNvPr id="5" name="Picture 4" descr="A graph of a graph of a number of numbers&#10;&#10;AI-generated content may be incorrect.">
            <a:extLst>
              <a:ext uri="{FF2B5EF4-FFF2-40B4-BE49-F238E27FC236}">
                <a16:creationId xmlns:a16="http://schemas.microsoft.com/office/drawing/2014/main" id="{C572B07E-DEF2-47D9-8B79-16D0926A11DB}"/>
              </a:ext>
            </a:extLst>
          </p:cNvPr>
          <p:cNvPicPr>
            <a:picLocks noChangeAspect="1"/>
          </p:cNvPicPr>
          <p:nvPr/>
        </p:nvPicPr>
        <p:blipFill>
          <a:blip r:embed="rId4"/>
          <a:srcRect b="37066"/>
          <a:stretch>
            <a:fillRect/>
          </a:stretch>
        </p:blipFill>
        <p:spPr>
          <a:xfrm>
            <a:off x="2456329" y="372662"/>
            <a:ext cx="9807388" cy="4112252"/>
          </a:xfrm>
          <a:prstGeom prst="rect">
            <a:avLst/>
          </a:prstGeom>
        </p:spPr>
      </p:pic>
      <p:pic>
        <p:nvPicPr>
          <p:cNvPr id="7" name="Picture 6" descr="A graph of a graph of a number of numbers&#10;&#10;AI-generated content may be incorrect.">
            <a:extLst>
              <a:ext uri="{FF2B5EF4-FFF2-40B4-BE49-F238E27FC236}">
                <a16:creationId xmlns:a16="http://schemas.microsoft.com/office/drawing/2014/main" id="{73D3C66F-5305-94A9-CA7D-2EEB19CFAB2D}"/>
              </a:ext>
            </a:extLst>
          </p:cNvPr>
          <p:cNvPicPr>
            <a:picLocks noChangeAspect="1"/>
          </p:cNvPicPr>
          <p:nvPr/>
        </p:nvPicPr>
        <p:blipFill>
          <a:blip r:embed="rId4"/>
          <a:srcRect t="89560"/>
          <a:stretch>
            <a:fillRect/>
          </a:stretch>
        </p:blipFill>
        <p:spPr>
          <a:xfrm>
            <a:off x="2456329" y="4296228"/>
            <a:ext cx="9807388" cy="682171"/>
          </a:xfrm>
          <a:prstGeom prst="rect">
            <a:avLst/>
          </a:prstGeom>
        </p:spPr>
      </p:pic>
      <p:sp>
        <p:nvSpPr>
          <p:cNvPr id="2" name="Title 1">
            <a:extLst>
              <a:ext uri="{FF2B5EF4-FFF2-40B4-BE49-F238E27FC236}">
                <a16:creationId xmlns:a16="http://schemas.microsoft.com/office/drawing/2014/main" id="{003F726E-C2DF-7E1B-1C3D-A5E9DFA14ABB}"/>
              </a:ext>
            </a:extLst>
          </p:cNvPr>
          <p:cNvSpPr>
            <a:spLocks noGrp="1"/>
          </p:cNvSpPr>
          <p:nvPr>
            <p:ph type="title"/>
          </p:nvPr>
        </p:nvSpPr>
        <p:spPr/>
        <p:txBody>
          <a:bodyPr/>
          <a:lstStyle/>
          <a:p>
            <a:r>
              <a:rPr lang="en-GB" dirty="0"/>
              <a:t>2D XRLF</a:t>
            </a:r>
          </a:p>
        </p:txBody>
      </p:sp>
      <p:sp>
        <p:nvSpPr>
          <p:cNvPr id="10" name="TextBox 9">
            <a:extLst>
              <a:ext uri="{FF2B5EF4-FFF2-40B4-BE49-F238E27FC236}">
                <a16:creationId xmlns:a16="http://schemas.microsoft.com/office/drawing/2014/main" id="{02CE3814-2E13-6EC5-6C59-13C6C99FD141}"/>
              </a:ext>
            </a:extLst>
          </p:cNvPr>
          <p:cNvSpPr txBox="1"/>
          <p:nvPr/>
        </p:nvSpPr>
        <p:spPr>
          <a:xfrm>
            <a:off x="3127828" y="5021940"/>
            <a:ext cx="2402541" cy="1200329"/>
          </a:xfrm>
          <a:prstGeom prst="rect">
            <a:avLst/>
          </a:prstGeom>
          <a:noFill/>
        </p:spPr>
        <p:txBody>
          <a:bodyPr wrap="square" rtlCol="0">
            <a:spAutoFit/>
          </a:bodyPr>
          <a:lstStyle/>
          <a:p>
            <a:r>
              <a:rPr lang="en-GB" dirty="0"/>
              <a:t>Ratio of the XLF of the X-ray-radio AGN sample to the overall XLF</a:t>
            </a:r>
          </a:p>
        </p:txBody>
      </p:sp>
      <p:sp>
        <p:nvSpPr>
          <p:cNvPr id="13" name="TextBox 12">
            <a:extLst>
              <a:ext uri="{FF2B5EF4-FFF2-40B4-BE49-F238E27FC236}">
                <a16:creationId xmlns:a16="http://schemas.microsoft.com/office/drawing/2014/main" id="{9C2A58F4-3ED3-4ED5-502E-DDBE515AA4C8}"/>
              </a:ext>
            </a:extLst>
          </p:cNvPr>
          <p:cNvSpPr txBox="1"/>
          <p:nvPr/>
        </p:nvSpPr>
        <p:spPr>
          <a:xfrm>
            <a:off x="7819997" y="5021940"/>
            <a:ext cx="2402541" cy="1200329"/>
          </a:xfrm>
          <a:prstGeom prst="rect">
            <a:avLst/>
          </a:prstGeom>
          <a:noFill/>
        </p:spPr>
        <p:txBody>
          <a:bodyPr wrap="square" rtlCol="0">
            <a:spAutoFit/>
          </a:bodyPr>
          <a:lstStyle/>
          <a:p>
            <a:r>
              <a:rPr lang="en-GB" dirty="0"/>
              <a:t>Ratio of the RLF of the X-ray-radio AGN sample to the overall RLF</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D1F5CD2-67B0-ED96-E4BC-775EECA971F4}"/>
                  </a:ext>
                </a:extLst>
              </p:cNvPr>
              <p:cNvSpPr txBox="1"/>
              <p:nvPr/>
            </p:nvSpPr>
            <p:spPr>
              <a:xfrm>
                <a:off x="5584243" y="5327124"/>
                <a:ext cx="1090940" cy="5742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ea typeface="Cambria Math" panose="02040503050406030204" pitchFamily="18" charset="0"/>
                            </a:rPr>
                          </m:ctrlPr>
                        </m:fPr>
                        <m:num>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𝑋</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𝐿</m:t>
                              </m:r>
                            </m:e>
                            <m:sub>
                              <m:r>
                                <a:rPr lang="en-GB" b="0" i="1" smtClean="0">
                                  <a:latin typeface="Cambria Math" panose="02040503050406030204" pitchFamily="18" charset="0"/>
                                  <a:ea typeface="Cambria Math" panose="02040503050406030204" pitchFamily="18" charset="0"/>
                                </a:rPr>
                                <m:t>𝑋</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𝐿</m:t>
                              </m:r>
                            </m:e>
                            <m:sub>
                              <m:r>
                                <a:rPr lang="en-GB" b="0" i="1" smtClean="0">
                                  <a:latin typeface="Cambria Math" panose="02040503050406030204" pitchFamily="18" charset="0"/>
                                  <a:ea typeface="Cambria Math" panose="02040503050406030204" pitchFamily="18" charset="0"/>
                                </a:rPr>
                                <m:t>𝑅</m:t>
                              </m:r>
                            </m:sub>
                          </m:sSub>
                          <m:r>
                            <a:rPr lang="en-GB" b="0" i="1" smtClean="0">
                              <a:latin typeface="Cambria Math" panose="02040503050406030204" pitchFamily="18" charset="0"/>
                              <a:ea typeface="Cambria Math" panose="02040503050406030204" pitchFamily="18" charset="0"/>
                            </a:rPr>
                            <m:t>)</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𝑋</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𝐿</m:t>
                              </m:r>
                            </m:e>
                            <m:sub>
                              <m:r>
                                <a:rPr lang="en-GB" i="1">
                                  <a:latin typeface="Cambria Math" panose="02040503050406030204" pitchFamily="18" charset="0"/>
                                  <a:ea typeface="Cambria Math" panose="02040503050406030204" pitchFamily="18" charset="0"/>
                                </a:rPr>
                                <m:t>𝑋</m:t>
                              </m:r>
                            </m:sub>
                          </m:sSub>
                          <m:r>
                            <a:rPr lang="en-GB" b="0" i="1" smtClean="0">
                              <a:latin typeface="Cambria Math" panose="02040503050406030204" pitchFamily="18" charset="0"/>
                              <a:ea typeface="Cambria Math" panose="02040503050406030204" pitchFamily="18" charset="0"/>
                            </a:rPr>
                            <m:t>)</m:t>
                          </m:r>
                        </m:den>
                      </m:f>
                    </m:oMath>
                  </m:oMathPara>
                </a14:m>
                <a:endParaRPr lang="en-GB" dirty="0"/>
              </a:p>
            </p:txBody>
          </p:sp>
        </mc:Choice>
        <mc:Fallback>
          <p:sp>
            <p:nvSpPr>
              <p:cNvPr id="14" name="TextBox 13">
                <a:extLst>
                  <a:ext uri="{FF2B5EF4-FFF2-40B4-BE49-F238E27FC236}">
                    <a16:creationId xmlns:a16="http://schemas.microsoft.com/office/drawing/2014/main" id="{0D1F5CD2-67B0-ED96-E4BC-775EECA971F4}"/>
                  </a:ext>
                </a:extLst>
              </p:cNvPr>
              <p:cNvSpPr txBox="1">
                <a:spLocks noRot="1" noChangeAspect="1" noMove="1" noResize="1" noEditPoints="1" noAdjustHandles="1" noChangeArrowheads="1" noChangeShapeType="1" noTextEdit="1"/>
              </p:cNvSpPr>
              <p:nvPr/>
            </p:nvSpPr>
            <p:spPr>
              <a:xfrm>
                <a:off x="5584243" y="5327124"/>
                <a:ext cx="1090940" cy="574260"/>
              </a:xfrm>
              <a:prstGeom prst="rect">
                <a:avLst/>
              </a:prstGeom>
              <a:blipFill>
                <a:blip r:embed="rId5"/>
                <a:stretch>
                  <a:fillRect l="-6897" t="-4348" r="-8046" b="-1956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CA9123A-59A7-FE4E-433D-31926EEA53EC}"/>
                  </a:ext>
                </a:extLst>
              </p:cNvPr>
              <p:cNvSpPr txBox="1"/>
              <p:nvPr/>
            </p:nvSpPr>
            <p:spPr>
              <a:xfrm>
                <a:off x="10411838" y="5381986"/>
                <a:ext cx="1131399"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ea typeface="Cambria Math" panose="02040503050406030204" pitchFamily="18" charset="0"/>
                            </a:rPr>
                          </m:ctrlPr>
                        </m:fPr>
                        <m:num>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𝑅</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𝐿</m:t>
                              </m:r>
                            </m:e>
                            <m:sub>
                              <m:r>
                                <a:rPr lang="en-GB" b="0" i="1" smtClean="0">
                                  <a:latin typeface="Cambria Math" panose="02040503050406030204" pitchFamily="18" charset="0"/>
                                  <a:ea typeface="Cambria Math" panose="02040503050406030204" pitchFamily="18" charset="0"/>
                                </a:rPr>
                                <m:t>𝑅</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𝐿</m:t>
                              </m:r>
                            </m:e>
                            <m:sub>
                              <m:r>
                                <a:rPr lang="en-GB" b="0" i="1" smtClean="0">
                                  <a:latin typeface="Cambria Math" panose="02040503050406030204" pitchFamily="18" charset="0"/>
                                  <a:ea typeface="Cambria Math" panose="02040503050406030204" pitchFamily="18" charset="0"/>
                                </a:rPr>
                                <m:t>𝑋</m:t>
                              </m:r>
                            </m:sub>
                          </m:sSub>
                          <m:r>
                            <a:rPr lang="en-GB" b="0" i="1" smtClean="0">
                              <a:latin typeface="Cambria Math" panose="02040503050406030204" pitchFamily="18" charset="0"/>
                              <a:ea typeface="Cambria Math" panose="02040503050406030204" pitchFamily="18" charset="0"/>
                            </a:rPr>
                            <m:t>)</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𝑅</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𝐿</m:t>
                              </m:r>
                            </m:e>
                            <m:sub>
                              <m:r>
                                <a:rPr lang="en-GB" b="0" i="1" smtClean="0">
                                  <a:latin typeface="Cambria Math" panose="02040503050406030204" pitchFamily="18" charset="0"/>
                                  <a:ea typeface="Cambria Math" panose="02040503050406030204" pitchFamily="18" charset="0"/>
                                </a:rPr>
                                <m:t>𝑅</m:t>
                              </m:r>
                            </m:sub>
                          </m:sSub>
                          <m:r>
                            <a:rPr lang="en-GB" b="0" i="1" smtClean="0">
                              <a:latin typeface="Cambria Math" panose="02040503050406030204" pitchFamily="18" charset="0"/>
                              <a:ea typeface="Cambria Math" panose="02040503050406030204" pitchFamily="18" charset="0"/>
                            </a:rPr>
                            <m:t>)</m:t>
                          </m:r>
                        </m:den>
                      </m:f>
                    </m:oMath>
                  </m:oMathPara>
                </a14:m>
                <a:endParaRPr lang="en-GB" dirty="0"/>
              </a:p>
            </p:txBody>
          </p:sp>
        </mc:Choice>
        <mc:Fallback>
          <p:sp>
            <p:nvSpPr>
              <p:cNvPr id="15" name="TextBox 14">
                <a:extLst>
                  <a:ext uri="{FF2B5EF4-FFF2-40B4-BE49-F238E27FC236}">
                    <a16:creationId xmlns:a16="http://schemas.microsoft.com/office/drawing/2014/main" id="{9CA9123A-59A7-FE4E-433D-31926EEA53EC}"/>
                  </a:ext>
                </a:extLst>
              </p:cNvPr>
              <p:cNvSpPr txBox="1">
                <a:spLocks noRot="1" noChangeAspect="1" noMove="1" noResize="1" noEditPoints="1" noAdjustHandles="1" noChangeArrowheads="1" noChangeShapeType="1" noTextEdit="1"/>
              </p:cNvSpPr>
              <p:nvPr/>
            </p:nvSpPr>
            <p:spPr>
              <a:xfrm>
                <a:off x="10411838" y="5381986"/>
                <a:ext cx="1131399" cy="576761"/>
              </a:xfrm>
              <a:prstGeom prst="rect">
                <a:avLst/>
              </a:prstGeom>
              <a:blipFill>
                <a:blip r:embed="rId6"/>
                <a:stretch>
                  <a:fillRect l="-4396" t="-4348" r="-4396" b="-19565"/>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D17FD8AE-DC61-DC68-0AA5-253FE5B4CC64}"/>
              </a:ext>
            </a:extLst>
          </p:cNvPr>
          <p:cNvSpPr txBox="1"/>
          <p:nvPr/>
        </p:nvSpPr>
        <p:spPr>
          <a:xfrm>
            <a:off x="384202" y="5255053"/>
            <a:ext cx="1886857"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X-ray—radio detected fraction</a:t>
            </a:r>
          </a:p>
        </p:txBody>
      </p:sp>
      <p:sp>
        <p:nvSpPr>
          <p:cNvPr id="6" name="Right Arrow 5">
            <a:extLst>
              <a:ext uri="{FF2B5EF4-FFF2-40B4-BE49-F238E27FC236}">
                <a16:creationId xmlns:a16="http://schemas.microsoft.com/office/drawing/2014/main" id="{8F3B1AE1-5A4F-AD51-B8FB-109214C910B7}"/>
              </a:ext>
            </a:extLst>
          </p:cNvPr>
          <p:cNvSpPr/>
          <p:nvPr/>
        </p:nvSpPr>
        <p:spPr>
          <a:xfrm>
            <a:off x="2133737" y="5448764"/>
            <a:ext cx="967154" cy="243897"/>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87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E851E-35BF-F2F2-DED1-021A938F0D47}"/>
            </a:ext>
          </a:extLst>
        </p:cNvPr>
        <p:cNvGrpSpPr/>
        <p:nvPr/>
      </p:nvGrpSpPr>
      <p:grpSpPr>
        <a:xfrm>
          <a:off x="0" y="0"/>
          <a:ext cx="0" cy="0"/>
          <a:chOff x="0" y="0"/>
          <a:chExt cx="0" cy="0"/>
        </a:xfrm>
      </p:grpSpPr>
      <p:pic>
        <p:nvPicPr>
          <p:cNvPr id="9" name="Picture 8" descr="A graph of a graph of a number of numbers&#10;&#10;AI-generated content may be incorrect.">
            <a:extLst>
              <a:ext uri="{FF2B5EF4-FFF2-40B4-BE49-F238E27FC236}">
                <a16:creationId xmlns:a16="http://schemas.microsoft.com/office/drawing/2014/main" id="{66BFF670-9A1A-F740-6219-9932F3742CBB}"/>
              </a:ext>
            </a:extLst>
          </p:cNvPr>
          <p:cNvPicPr>
            <a:picLocks noChangeAspect="1"/>
          </p:cNvPicPr>
          <p:nvPr/>
        </p:nvPicPr>
        <p:blipFill>
          <a:blip r:embed="rId3"/>
          <a:stretch>
            <a:fillRect/>
          </a:stretch>
        </p:blipFill>
        <p:spPr>
          <a:xfrm>
            <a:off x="2456329" y="372662"/>
            <a:ext cx="9807388" cy="6534247"/>
          </a:xfrm>
          <a:prstGeom prst="rect">
            <a:avLst/>
          </a:prstGeom>
        </p:spPr>
      </p:pic>
      <p:sp>
        <p:nvSpPr>
          <p:cNvPr id="2" name="Title 1">
            <a:extLst>
              <a:ext uri="{FF2B5EF4-FFF2-40B4-BE49-F238E27FC236}">
                <a16:creationId xmlns:a16="http://schemas.microsoft.com/office/drawing/2014/main" id="{1496BDF8-AD38-E5EF-CA7D-1427A4AC652D}"/>
              </a:ext>
            </a:extLst>
          </p:cNvPr>
          <p:cNvSpPr>
            <a:spLocks noGrp="1"/>
          </p:cNvSpPr>
          <p:nvPr>
            <p:ph type="title"/>
          </p:nvPr>
        </p:nvSpPr>
        <p:spPr/>
        <p:txBody>
          <a:bodyPr/>
          <a:lstStyle/>
          <a:p>
            <a:r>
              <a:rPr lang="en-GB" dirty="0"/>
              <a:t>2D XRLF</a:t>
            </a:r>
          </a:p>
        </p:txBody>
      </p:sp>
      <p:sp>
        <p:nvSpPr>
          <p:cNvPr id="3" name="TextBox 2">
            <a:extLst>
              <a:ext uri="{FF2B5EF4-FFF2-40B4-BE49-F238E27FC236}">
                <a16:creationId xmlns:a16="http://schemas.microsoft.com/office/drawing/2014/main" id="{30D1C730-B240-FF4B-E546-9567BAA98494}"/>
              </a:ext>
            </a:extLst>
          </p:cNvPr>
          <p:cNvSpPr txBox="1"/>
          <p:nvPr/>
        </p:nvSpPr>
        <p:spPr>
          <a:xfrm>
            <a:off x="201169" y="1728488"/>
            <a:ext cx="2503932" cy="31700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2000" dirty="0"/>
              <a:t>X-ray luminosity increases</a:t>
            </a:r>
          </a:p>
          <a:p>
            <a:pPr algn="ctr"/>
            <a:endParaRPr lang="en-GB" sz="2000" dirty="0"/>
          </a:p>
          <a:p>
            <a:pPr algn="ctr"/>
            <a:endParaRPr lang="en-GB" sz="2000" dirty="0"/>
          </a:p>
          <a:p>
            <a:pPr algn="ctr"/>
            <a:endParaRPr lang="en-GB" sz="2000" dirty="0"/>
          </a:p>
          <a:p>
            <a:pPr algn="ctr"/>
            <a:r>
              <a:rPr lang="en-GB" sz="2000" dirty="0"/>
              <a:t>Fraction of radio bright sources increases</a:t>
            </a:r>
          </a:p>
          <a:p>
            <a:pPr algn="ctr"/>
            <a:r>
              <a:rPr lang="en-GB" sz="2000" dirty="0"/>
              <a:t>(and vice versa)</a:t>
            </a:r>
          </a:p>
          <a:p>
            <a:pPr algn="ctr"/>
            <a:endParaRPr lang="en-GB" sz="2000" dirty="0"/>
          </a:p>
        </p:txBody>
      </p:sp>
      <p:sp>
        <p:nvSpPr>
          <p:cNvPr id="12" name="Right Arrow 11">
            <a:extLst>
              <a:ext uri="{FF2B5EF4-FFF2-40B4-BE49-F238E27FC236}">
                <a16:creationId xmlns:a16="http://schemas.microsoft.com/office/drawing/2014/main" id="{D5195B11-5083-B2E4-D738-17A16BAC9CBE}"/>
              </a:ext>
            </a:extLst>
          </p:cNvPr>
          <p:cNvSpPr/>
          <p:nvPr/>
        </p:nvSpPr>
        <p:spPr>
          <a:xfrm rot="5400000" flipV="1">
            <a:off x="1110235" y="2731024"/>
            <a:ext cx="685800" cy="2095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5148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46A61-2665-371C-67E4-55D993A33184}"/>
            </a:ext>
          </a:extLst>
        </p:cNvPr>
        <p:cNvGrpSpPr/>
        <p:nvPr/>
      </p:nvGrpSpPr>
      <p:grpSpPr>
        <a:xfrm>
          <a:off x="0" y="0"/>
          <a:ext cx="0" cy="0"/>
          <a:chOff x="0" y="0"/>
          <a:chExt cx="0" cy="0"/>
        </a:xfrm>
      </p:grpSpPr>
      <p:pic>
        <p:nvPicPr>
          <p:cNvPr id="13" name="Picture 12" descr="A graph of a graph of a number of numbers&#10;&#10;AI-generated content may be incorrect.">
            <a:extLst>
              <a:ext uri="{FF2B5EF4-FFF2-40B4-BE49-F238E27FC236}">
                <a16:creationId xmlns:a16="http://schemas.microsoft.com/office/drawing/2014/main" id="{8C28AD8E-5EBC-2E94-03BE-5EE325D0489D}"/>
              </a:ext>
            </a:extLst>
          </p:cNvPr>
          <p:cNvPicPr>
            <a:picLocks noChangeAspect="1"/>
          </p:cNvPicPr>
          <p:nvPr/>
        </p:nvPicPr>
        <p:blipFill>
          <a:blip r:embed="rId3"/>
          <a:stretch>
            <a:fillRect/>
          </a:stretch>
        </p:blipFill>
        <p:spPr>
          <a:xfrm>
            <a:off x="2456329" y="372662"/>
            <a:ext cx="9807388" cy="6534247"/>
          </a:xfrm>
          <a:prstGeom prst="rect">
            <a:avLst/>
          </a:prstGeom>
        </p:spPr>
      </p:pic>
      <p:sp>
        <p:nvSpPr>
          <p:cNvPr id="2" name="Title 1">
            <a:extLst>
              <a:ext uri="{FF2B5EF4-FFF2-40B4-BE49-F238E27FC236}">
                <a16:creationId xmlns:a16="http://schemas.microsoft.com/office/drawing/2014/main" id="{FDF5CFFB-ED24-A5F9-73B1-41DD4128B08D}"/>
              </a:ext>
            </a:extLst>
          </p:cNvPr>
          <p:cNvSpPr>
            <a:spLocks noGrp="1"/>
          </p:cNvSpPr>
          <p:nvPr>
            <p:ph type="title"/>
          </p:nvPr>
        </p:nvSpPr>
        <p:spPr/>
        <p:txBody>
          <a:bodyPr/>
          <a:lstStyle/>
          <a:p>
            <a:r>
              <a:rPr lang="en-GB" dirty="0"/>
              <a:t>2D XRLF</a:t>
            </a:r>
          </a:p>
        </p:txBody>
      </p:sp>
      <p:cxnSp>
        <p:nvCxnSpPr>
          <p:cNvPr id="6" name="Straight Connector 5">
            <a:extLst>
              <a:ext uri="{FF2B5EF4-FFF2-40B4-BE49-F238E27FC236}">
                <a16:creationId xmlns:a16="http://schemas.microsoft.com/office/drawing/2014/main" id="{EB756165-3D2F-9552-C661-5D61269F3F2C}"/>
              </a:ext>
            </a:extLst>
          </p:cNvPr>
          <p:cNvCxnSpPr>
            <a:cxnSpLocks/>
          </p:cNvCxnSpPr>
          <p:nvPr/>
        </p:nvCxnSpPr>
        <p:spPr>
          <a:xfrm flipV="1">
            <a:off x="6221506" y="1690688"/>
            <a:ext cx="0" cy="4548746"/>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1EF386D-A28D-EA51-54E5-FE13F689F6E4}"/>
                  </a:ext>
                </a:extLst>
              </p:cNvPr>
              <p:cNvSpPr txBox="1"/>
              <p:nvPr/>
            </p:nvSpPr>
            <p:spPr>
              <a:xfrm>
                <a:off x="6230274" y="1690688"/>
                <a:ext cx="297461"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latin typeface="Cambria Math" panose="02040503050406030204" pitchFamily="18" charset="0"/>
                            </a:rPr>
                          </m:ctrlPr>
                        </m:sSubPr>
                        <m:e>
                          <m:r>
                            <a:rPr lang="en-GB" sz="3200" b="0" i="1" smtClean="0">
                              <a:latin typeface="Cambria Math" panose="02040503050406030204" pitchFamily="18" charset="0"/>
                            </a:rPr>
                            <m:t>𝐿</m:t>
                          </m:r>
                        </m:e>
                        <m:sub>
                          <m:r>
                            <a:rPr lang="en-GB" sz="3200" b="0" i="1" smtClean="0">
                              <a:latin typeface="Cambria Math" panose="02040503050406030204" pitchFamily="18" charset="0"/>
                            </a:rPr>
                            <m:t>∗</m:t>
                          </m:r>
                        </m:sub>
                      </m:sSub>
                    </m:oMath>
                  </m:oMathPara>
                </a14:m>
                <a:endParaRPr lang="en-GB" sz="2000" dirty="0"/>
              </a:p>
            </p:txBody>
          </p:sp>
        </mc:Choice>
        <mc:Fallback>
          <p:sp>
            <p:nvSpPr>
              <p:cNvPr id="7" name="TextBox 6">
                <a:extLst>
                  <a:ext uri="{FF2B5EF4-FFF2-40B4-BE49-F238E27FC236}">
                    <a16:creationId xmlns:a16="http://schemas.microsoft.com/office/drawing/2014/main" id="{21EF386D-A28D-EA51-54E5-FE13F689F6E4}"/>
                  </a:ext>
                </a:extLst>
              </p:cNvPr>
              <p:cNvSpPr txBox="1">
                <a:spLocks noRot="1" noChangeAspect="1" noMove="1" noResize="1" noEditPoints="1" noAdjustHandles="1" noChangeArrowheads="1" noChangeShapeType="1" noTextEdit="1"/>
              </p:cNvSpPr>
              <p:nvPr/>
            </p:nvSpPr>
            <p:spPr>
              <a:xfrm>
                <a:off x="6230274" y="1690688"/>
                <a:ext cx="297461" cy="584775"/>
              </a:xfrm>
              <a:prstGeom prst="rect">
                <a:avLst/>
              </a:prstGeom>
              <a:blipFill>
                <a:blip r:embed="rId4"/>
                <a:stretch>
                  <a:fillRect l="-12000" r="-68000"/>
                </a:stretch>
              </a:blipFill>
            </p:spPr>
            <p:txBody>
              <a:bodyPr/>
              <a:lstStyle/>
              <a:p>
                <a:r>
                  <a:rPr lang="en-GB">
                    <a:noFill/>
                  </a:rPr>
                  <a:t> </a:t>
                </a:r>
              </a:p>
            </p:txBody>
          </p:sp>
        </mc:Fallback>
      </mc:AlternateContent>
      <p:cxnSp>
        <p:nvCxnSpPr>
          <p:cNvPr id="15" name="Straight Connector 14">
            <a:extLst>
              <a:ext uri="{FF2B5EF4-FFF2-40B4-BE49-F238E27FC236}">
                <a16:creationId xmlns:a16="http://schemas.microsoft.com/office/drawing/2014/main" id="{DA168B97-5592-EA91-FBBF-9D5660785D2F}"/>
              </a:ext>
            </a:extLst>
          </p:cNvPr>
          <p:cNvCxnSpPr>
            <a:cxnSpLocks/>
          </p:cNvCxnSpPr>
          <p:nvPr/>
        </p:nvCxnSpPr>
        <p:spPr>
          <a:xfrm flipV="1">
            <a:off x="10453536" y="1690688"/>
            <a:ext cx="0" cy="4548746"/>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5CADB3A-E5FA-E523-CE54-4BCACAC577F5}"/>
                  </a:ext>
                </a:extLst>
              </p:cNvPr>
              <p:cNvSpPr txBox="1"/>
              <p:nvPr/>
            </p:nvSpPr>
            <p:spPr>
              <a:xfrm>
                <a:off x="10501315" y="1690687"/>
                <a:ext cx="297461"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latin typeface="Cambria Math" panose="02040503050406030204" pitchFamily="18" charset="0"/>
                            </a:rPr>
                          </m:ctrlPr>
                        </m:sSubPr>
                        <m:e>
                          <m:r>
                            <a:rPr lang="en-GB" sz="3200" b="0" i="1" smtClean="0">
                              <a:latin typeface="Cambria Math" panose="02040503050406030204" pitchFamily="18" charset="0"/>
                            </a:rPr>
                            <m:t>𝐿</m:t>
                          </m:r>
                        </m:e>
                        <m:sub>
                          <m:r>
                            <a:rPr lang="en-GB" sz="3200" b="0" i="1" smtClean="0">
                              <a:latin typeface="Cambria Math" panose="02040503050406030204" pitchFamily="18" charset="0"/>
                            </a:rPr>
                            <m:t>∗</m:t>
                          </m:r>
                        </m:sub>
                      </m:sSub>
                    </m:oMath>
                  </m:oMathPara>
                </a14:m>
                <a:endParaRPr lang="en-GB" sz="2000" dirty="0"/>
              </a:p>
            </p:txBody>
          </p:sp>
        </mc:Choice>
        <mc:Fallback>
          <p:sp>
            <p:nvSpPr>
              <p:cNvPr id="16" name="TextBox 15">
                <a:extLst>
                  <a:ext uri="{FF2B5EF4-FFF2-40B4-BE49-F238E27FC236}">
                    <a16:creationId xmlns:a16="http://schemas.microsoft.com/office/drawing/2014/main" id="{15CADB3A-E5FA-E523-CE54-4BCACAC577F5}"/>
                  </a:ext>
                </a:extLst>
              </p:cNvPr>
              <p:cNvSpPr txBox="1">
                <a:spLocks noRot="1" noChangeAspect="1" noMove="1" noResize="1" noEditPoints="1" noAdjustHandles="1" noChangeArrowheads="1" noChangeShapeType="1" noTextEdit="1"/>
              </p:cNvSpPr>
              <p:nvPr/>
            </p:nvSpPr>
            <p:spPr>
              <a:xfrm>
                <a:off x="10501315" y="1690687"/>
                <a:ext cx="297461" cy="584775"/>
              </a:xfrm>
              <a:prstGeom prst="rect">
                <a:avLst/>
              </a:prstGeom>
              <a:blipFill>
                <a:blip r:embed="rId5"/>
                <a:stretch>
                  <a:fillRect l="-16667" r="-70833"/>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0C8378EA-2A62-58CF-CE87-B79BED27A57F}"/>
              </a:ext>
            </a:extLst>
          </p:cNvPr>
          <p:cNvSpPr txBox="1"/>
          <p:nvPr/>
        </p:nvSpPr>
        <p:spPr>
          <a:xfrm>
            <a:off x="201169" y="1728488"/>
            <a:ext cx="2503932" cy="31700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2000" dirty="0"/>
              <a:t>X-ray luminosity increases</a:t>
            </a:r>
          </a:p>
          <a:p>
            <a:pPr algn="ctr"/>
            <a:endParaRPr lang="en-GB" sz="2000" dirty="0"/>
          </a:p>
          <a:p>
            <a:pPr algn="ctr"/>
            <a:endParaRPr lang="en-GB" sz="2000" dirty="0"/>
          </a:p>
          <a:p>
            <a:pPr algn="ctr"/>
            <a:endParaRPr lang="en-GB" sz="2000" dirty="0"/>
          </a:p>
          <a:p>
            <a:pPr algn="ctr"/>
            <a:r>
              <a:rPr lang="en-GB" sz="2000" dirty="0"/>
              <a:t>Fraction of radio bright sources increases</a:t>
            </a:r>
          </a:p>
          <a:p>
            <a:pPr algn="ctr"/>
            <a:r>
              <a:rPr lang="en-GB" sz="2000" dirty="0"/>
              <a:t>(and vice versa)</a:t>
            </a:r>
          </a:p>
          <a:p>
            <a:pPr algn="ctr"/>
            <a:endParaRPr lang="en-GB" sz="2000" dirty="0"/>
          </a:p>
        </p:txBody>
      </p:sp>
      <p:sp>
        <p:nvSpPr>
          <p:cNvPr id="18" name="Right Arrow 17">
            <a:extLst>
              <a:ext uri="{FF2B5EF4-FFF2-40B4-BE49-F238E27FC236}">
                <a16:creationId xmlns:a16="http://schemas.microsoft.com/office/drawing/2014/main" id="{C8CC6A23-6771-840B-B678-980C6910DFBF}"/>
              </a:ext>
            </a:extLst>
          </p:cNvPr>
          <p:cNvSpPr/>
          <p:nvPr/>
        </p:nvSpPr>
        <p:spPr>
          <a:xfrm rot="5400000" flipV="1">
            <a:off x="1110235" y="2731024"/>
            <a:ext cx="685800" cy="2095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3335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ED1F0-4D68-EE76-7333-3833819F6BAC}"/>
            </a:ext>
          </a:extLst>
        </p:cNvPr>
        <p:cNvGrpSpPr/>
        <p:nvPr/>
      </p:nvGrpSpPr>
      <p:grpSpPr>
        <a:xfrm>
          <a:off x="0" y="0"/>
          <a:ext cx="0" cy="0"/>
          <a:chOff x="0" y="0"/>
          <a:chExt cx="0" cy="0"/>
        </a:xfrm>
      </p:grpSpPr>
      <p:pic>
        <p:nvPicPr>
          <p:cNvPr id="13" name="Picture 12" descr="A graph of a graph of a number of numbers&#10;&#10;AI-generated content may be incorrect.">
            <a:extLst>
              <a:ext uri="{FF2B5EF4-FFF2-40B4-BE49-F238E27FC236}">
                <a16:creationId xmlns:a16="http://schemas.microsoft.com/office/drawing/2014/main" id="{65381D6E-A88A-3A9A-AE29-FA50B4698BC4}"/>
              </a:ext>
            </a:extLst>
          </p:cNvPr>
          <p:cNvPicPr>
            <a:picLocks noChangeAspect="1"/>
          </p:cNvPicPr>
          <p:nvPr/>
        </p:nvPicPr>
        <p:blipFill>
          <a:blip r:embed="rId3"/>
          <a:stretch>
            <a:fillRect/>
          </a:stretch>
        </p:blipFill>
        <p:spPr>
          <a:xfrm>
            <a:off x="2456329" y="372662"/>
            <a:ext cx="9807388" cy="6534247"/>
          </a:xfrm>
          <a:prstGeom prst="rect">
            <a:avLst/>
          </a:prstGeom>
        </p:spPr>
      </p:pic>
      <p:sp>
        <p:nvSpPr>
          <p:cNvPr id="2" name="Title 1">
            <a:extLst>
              <a:ext uri="{FF2B5EF4-FFF2-40B4-BE49-F238E27FC236}">
                <a16:creationId xmlns:a16="http://schemas.microsoft.com/office/drawing/2014/main" id="{18A517F2-A52F-8EC3-9D56-A22CFC0C26CB}"/>
              </a:ext>
            </a:extLst>
          </p:cNvPr>
          <p:cNvSpPr>
            <a:spLocks noGrp="1"/>
          </p:cNvSpPr>
          <p:nvPr>
            <p:ph type="title"/>
          </p:nvPr>
        </p:nvSpPr>
        <p:spPr/>
        <p:txBody>
          <a:bodyPr/>
          <a:lstStyle/>
          <a:p>
            <a:r>
              <a:rPr lang="en-GB" dirty="0"/>
              <a:t>2D XRLF</a:t>
            </a:r>
          </a:p>
        </p:txBody>
      </p:sp>
      <p:sp>
        <p:nvSpPr>
          <p:cNvPr id="3" name="TextBox 2">
            <a:extLst>
              <a:ext uri="{FF2B5EF4-FFF2-40B4-BE49-F238E27FC236}">
                <a16:creationId xmlns:a16="http://schemas.microsoft.com/office/drawing/2014/main" id="{057F330A-68B6-CEC2-F7A4-A194B489DED0}"/>
              </a:ext>
            </a:extLst>
          </p:cNvPr>
          <p:cNvSpPr txBox="1"/>
          <p:nvPr/>
        </p:nvSpPr>
        <p:spPr>
          <a:xfrm>
            <a:off x="201169" y="1728488"/>
            <a:ext cx="2503932" cy="2554545"/>
          </a:xfrm>
          <a:prstGeom prst="rect">
            <a:avLst/>
          </a:prstGeom>
          <a:noFill/>
        </p:spPr>
        <p:txBody>
          <a:bodyPr wrap="square" rtlCol="0">
            <a:spAutoFit/>
          </a:bodyPr>
          <a:lstStyle/>
          <a:p>
            <a:pPr marL="342900" indent="-342900">
              <a:buFont typeface="Arial" panose="020B0604020202020204" pitchFamily="34" charset="0"/>
              <a:buChar char="•"/>
            </a:pPr>
            <a:r>
              <a:rPr lang="en-GB" sz="2000" dirty="0"/>
              <a:t>As X-ray luminosity increases the fraction of radio bright sources increases, and vice versa.</a:t>
            </a:r>
          </a:p>
          <a:p>
            <a:endParaRPr lang="en-GB" sz="2000" dirty="0"/>
          </a:p>
        </p:txBody>
      </p:sp>
      <p:cxnSp>
        <p:nvCxnSpPr>
          <p:cNvPr id="6" name="Straight Connector 5">
            <a:extLst>
              <a:ext uri="{FF2B5EF4-FFF2-40B4-BE49-F238E27FC236}">
                <a16:creationId xmlns:a16="http://schemas.microsoft.com/office/drawing/2014/main" id="{FBFD1D7A-8BC6-2A80-5B7C-C2A4A40BBEF8}"/>
              </a:ext>
            </a:extLst>
          </p:cNvPr>
          <p:cNvCxnSpPr>
            <a:cxnSpLocks/>
          </p:cNvCxnSpPr>
          <p:nvPr/>
        </p:nvCxnSpPr>
        <p:spPr>
          <a:xfrm flipV="1">
            <a:off x="6221506" y="1690688"/>
            <a:ext cx="0" cy="4548746"/>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AFE9CA8-CD6D-14C5-7C84-908DB02EA839}"/>
                  </a:ext>
                </a:extLst>
              </p:cNvPr>
              <p:cNvSpPr txBox="1"/>
              <p:nvPr/>
            </p:nvSpPr>
            <p:spPr>
              <a:xfrm>
                <a:off x="6230274" y="1690688"/>
                <a:ext cx="297461"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latin typeface="Cambria Math" panose="02040503050406030204" pitchFamily="18" charset="0"/>
                            </a:rPr>
                          </m:ctrlPr>
                        </m:sSubPr>
                        <m:e>
                          <m:r>
                            <a:rPr lang="en-GB" sz="3200" b="0" i="1" smtClean="0">
                              <a:latin typeface="Cambria Math" panose="02040503050406030204" pitchFamily="18" charset="0"/>
                            </a:rPr>
                            <m:t>𝐿</m:t>
                          </m:r>
                        </m:e>
                        <m:sub>
                          <m:r>
                            <a:rPr lang="en-GB" sz="3200" b="0" i="1" smtClean="0">
                              <a:latin typeface="Cambria Math" panose="02040503050406030204" pitchFamily="18" charset="0"/>
                            </a:rPr>
                            <m:t>∗</m:t>
                          </m:r>
                        </m:sub>
                      </m:sSub>
                    </m:oMath>
                  </m:oMathPara>
                </a14:m>
                <a:endParaRPr lang="en-GB" sz="2000" dirty="0"/>
              </a:p>
            </p:txBody>
          </p:sp>
        </mc:Choice>
        <mc:Fallback>
          <p:sp>
            <p:nvSpPr>
              <p:cNvPr id="7" name="TextBox 6">
                <a:extLst>
                  <a:ext uri="{FF2B5EF4-FFF2-40B4-BE49-F238E27FC236}">
                    <a16:creationId xmlns:a16="http://schemas.microsoft.com/office/drawing/2014/main" id="{1AFE9CA8-CD6D-14C5-7C84-908DB02EA839}"/>
                  </a:ext>
                </a:extLst>
              </p:cNvPr>
              <p:cNvSpPr txBox="1">
                <a:spLocks noRot="1" noChangeAspect="1" noMove="1" noResize="1" noEditPoints="1" noAdjustHandles="1" noChangeArrowheads="1" noChangeShapeType="1" noTextEdit="1"/>
              </p:cNvSpPr>
              <p:nvPr/>
            </p:nvSpPr>
            <p:spPr>
              <a:xfrm>
                <a:off x="6230274" y="1690688"/>
                <a:ext cx="297461" cy="584775"/>
              </a:xfrm>
              <a:prstGeom prst="rect">
                <a:avLst/>
              </a:prstGeom>
              <a:blipFill>
                <a:blip r:embed="rId4"/>
                <a:stretch>
                  <a:fillRect l="-12000" r="-68000"/>
                </a:stretch>
              </a:blipFill>
            </p:spPr>
            <p:txBody>
              <a:bodyPr/>
              <a:lstStyle/>
              <a:p>
                <a:r>
                  <a:rPr lang="en-GB">
                    <a:noFill/>
                  </a:rPr>
                  <a:t> </a:t>
                </a:r>
              </a:p>
            </p:txBody>
          </p:sp>
        </mc:Fallback>
      </mc:AlternateContent>
      <p:cxnSp>
        <p:nvCxnSpPr>
          <p:cNvPr id="5" name="Straight Connector 4">
            <a:extLst>
              <a:ext uri="{FF2B5EF4-FFF2-40B4-BE49-F238E27FC236}">
                <a16:creationId xmlns:a16="http://schemas.microsoft.com/office/drawing/2014/main" id="{C3B4F404-BA98-BC8E-EB34-C258296D5F77}"/>
              </a:ext>
            </a:extLst>
          </p:cNvPr>
          <p:cNvCxnSpPr/>
          <p:nvPr/>
        </p:nvCxnSpPr>
        <p:spPr>
          <a:xfrm>
            <a:off x="4482353" y="5880847"/>
            <a:ext cx="1747921" cy="0"/>
          </a:xfrm>
          <a:prstGeom prst="line">
            <a:avLst/>
          </a:prstGeom>
          <a:ln w="38100"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0FF25B74-4C18-0562-193B-42052797BF83}"/>
              </a:ext>
            </a:extLst>
          </p:cNvPr>
          <p:cNvCxnSpPr>
            <a:cxnSpLocks/>
          </p:cNvCxnSpPr>
          <p:nvPr/>
        </p:nvCxnSpPr>
        <p:spPr>
          <a:xfrm flipV="1">
            <a:off x="6230274" y="4320988"/>
            <a:ext cx="1031138" cy="1559859"/>
          </a:xfrm>
          <a:prstGeom prst="line">
            <a:avLst/>
          </a:prstGeom>
          <a:ln w="38100"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610AD5C6-C5D8-0B79-F4B9-F3B906A44AD0}"/>
              </a:ext>
            </a:extLst>
          </p:cNvPr>
          <p:cNvCxnSpPr>
            <a:cxnSpLocks/>
          </p:cNvCxnSpPr>
          <p:nvPr/>
        </p:nvCxnSpPr>
        <p:spPr>
          <a:xfrm flipV="1">
            <a:off x="10453536" y="1690688"/>
            <a:ext cx="0" cy="4548746"/>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BEBC5E5-210F-267C-CDBB-E8EE3D5E8F1B}"/>
                  </a:ext>
                </a:extLst>
              </p:cNvPr>
              <p:cNvSpPr txBox="1"/>
              <p:nvPr/>
            </p:nvSpPr>
            <p:spPr>
              <a:xfrm>
                <a:off x="10501315" y="1690687"/>
                <a:ext cx="297461"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latin typeface="Cambria Math" panose="02040503050406030204" pitchFamily="18" charset="0"/>
                            </a:rPr>
                          </m:ctrlPr>
                        </m:sSubPr>
                        <m:e>
                          <m:r>
                            <a:rPr lang="en-GB" sz="3200" b="0" i="1" smtClean="0">
                              <a:latin typeface="Cambria Math" panose="02040503050406030204" pitchFamily="18" charset="0"/>
                            </a:rPr>
                            <m:t>𝐿</m:t>
                          </m:r>
                        </m:e>
                        <m:sub>
                          <m:r>
                            <a:rPr lang="en-GB" sz="3200" b="0" i="1" smtClean="0">
                              <a:latin typeface="Cambria Math" panose="02040503050406030204" pitchFamily="18" charset="0"/>
                            </a:rPr>
                            <m:t>∗</m:t>
                          </m:r>
                        </m:sub>
                      </m:sSub>
                    </m:oMath>
                  </m:oMathPara>
                </a14:m>
                <a:endParaRPr lang="en-GB" sz="2000" dirty="0"/>
              </a:p>
            </p:txBody>
          </p:sp>
        </mc:Choice>
        <mc:Fallback>
          <p:sp>
            <p:nvSpPr>
              <p:cNvPr id="11" name="TextBox 10">
                <a:extLst>
                  <a:ext uri="{FF2B5EF4-FFF2-40B4-BE49-F238E27FC236}">
                    <a16:creationId xmlns:a16="http://schemas.microsoft.com/office/drawing/2014/main" id="{FBEBC5E5-210F-267C-CDBB-E8EE3D5E8F1B}"/>
                  </a:ext>
                </a:extLst>
              </p:cNvPr>
              <p:cNvSpPr txBox="1">
                <a:spLocks noRot="1" noChangeAspect="1" noMove="1" noResize="1" noEditPoints="1" noAdjustHandles="1" noChangeArrowheads="1" noChangeShapeType="1" noTextEdit="1"/>
              </p:cNvSpPr>
              <p:nvPr/>
            </p:nvSpPr>
            <p:spPr>
              <a:xfrm>
                <a:off x="10501315" y="1690687"/>
                <a:ext cx="297461" cy="584775"/>
              </a:xfrm>
              <a:prstGeom prst="rect">
                <a:avLst/>
              </a:prstGeom>
              <a:blipFill>
                <a:blip r:embed="rId5"/>
                <a:stretch>
                  <a:fillRect l="-16667" r="-70833"/>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B9C017BE-AF66-52B5-F56E-6EBEE194F91C}"/>
              </a:ext>
            </a:extLst>
          </p:cNvPr>
          <p:cNvCxnSpPr/>
          <p:nvPr/>
        </p:nvCxnSpPr>
        <p:spPr>
          <a:xfrm>
            <a:off x="8700639" y="5488124"/>
            <a:ext cx="1747921" cy="0"/>
          </a:xfrm>
          <a:prstGeom prst="line">
            <a:avLst/>
          </a:prstGeom>
          <a:ln w="38100"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36DBF686-34FA-FFF3-D5DB-FD0C8E94FD31}"/>
              </a:ext>
            </a:extLst>
          </p:cNvPr>
          <p:cNvCxnSpPr>
            <a:cxnSpLocks/>
          </p:cNvCxnSpPr>
          <p:nvPr/>
        </p:nvCxnSpPr>
        <p:spPr>
          <a:xfrm flipV="1">
            <a:off x="10448560" y="4582539"/>
            <a:ext cx="905240" cy="905585"/>
          </a:xfrm>
          <a:prstGeom prst="line">
            <a:avLst/>
          </a:prstGeom>
          <a:ln w="38100"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95FC7521-3AA4-F8D9-FBFA-1598C40A4E93}"/>
              </a:ext>
            </a:extLst>
          </p:cNvPr>
          <p:cNvSpPr txBox="1"/>
          <p:nvPr/>
        </p:nvSpPr>
        <p:spPr>
          <a:xfrm>
            <a:off x="201169" y="1728488"/>
            <a:ext cx="2503932" cy="31700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2000" dirty="0"/>
              <a:t>X-ray luminosity increases</a:t>
            </a:r>
          </a:p>
          <a:p>
            <a:pPr algn="ctr"/>
            <a:endParaRPr lang="en-GB" sz="2000" dirty="0"/>
          </a:p>
          <a:p>
            <a:pPr algn="ctr"/>
            <a:endParaRPr lang="en-GB" sz="2000" dirty="0"/>
          </a:p>
          <a:p>
            <a:pPr algn="ctr"/>
            <a:endParaRPr lang="en-GB" sz="2000" dirty="0"/>
          </a:p>
          <a:p>
            <a:pPr algn="ctr"/>
            <a:r>
              <a:rPr lang="en-GB" sz="2000" dirty="0"/>
              <a:t>Fraction of radio bright sources increases</a:t>
            </a:r>
          </a:p>
          <a:p>
            <a:pPr algn="ctr"/>
            <a:r>
              <a:rPr lang="en-GB" sz="2000" dirty="0"/>
              <a:t>(and vice versa)</a:t>
            </a:r>
          </a:p>
          <a:p>
            <a:pPr algn="ctr"/>
            <a:endParaRPr lang="en-GB" sz="2000" dirty="0"/>
          </a:p>
        </p:txBody>
      </p:sp>
      <p:sp>
        <p:nvSpPr>
          <p:cNvPr id="19" name="Right Arrow 18">
            <a:extLst>
              <a:ext uri="{FF2B5EF4-FFF2-40B4-BE49-F238E27FC236}">
                <a16:creationId xmlns:a16="http://schemas.microsoft.com/office/drawing/2014/main" id="{E63CB918-803A-4A02-DA82-8F8A38FFF917}"/>
              </a:ext>
            </a:extLst>
          </p:cNvPr>
          <p:cNvSpPr/>
          <p:nvPr/>
        </p:nvSpPr>
        <p:spPr>
          <a:xfrm rot="5400000" flipV="1">
            <a:off x="1110235" y="2731024"/>
            <a:ext cx="685800" cy="2095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678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CAEF997F-ED93-7C06-4B45-934098B4856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15CB2A-E583-B91B-A937-8D0CFBF6D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A0CC8B-9F77-3FBF-A719-8602C359C8E1}"/>
              </a:ext>
            </a:extLst>
          </p:cNvPr>
          <p:cNvSpPr>
            <a:spLocks noGrp="1"/>
          </p:cNvSpPr>
          <p:nvPr>
            <p:ph type="ctrTitle"/>
          </p:nvPr>
        </p:nvSpPr>
        <p:spPr>
          <a:xfrm>
            <a:off x="4853988" y="320041"/>
            <a:ext cx="6707084" cy="3892668"/>
          </a:xfrm>
        </p:spPr>
        <p:txBody>
          <a:bodyPr>
            <a:normAutofit fontScale="90000"/>
          </a:bodyPr>
          <a:lstStyle/>
          <a:p>
            <a:pPr algn="l"/>
            <a:r>
              <a:rPr lang="en-GB" sz="5600" dirty="0"/>
              <a:t>Exploring the X-ray--radio connection for AGN via measurements of the multi-dimensional luminosity function</a:t>
            </a:r>
          </a:p>
        </p:txBody>
      </p:sp>
      <p:sp>
        <p:nvSpPr>
          <p:cNvPr id="3" name="Subtitle 2">
            <a:extLst>
              <a:ext uri="{FF2B5EF4-FFF2-40B4-BE49-F238E27FC236}">
                <a16:creationId xmlns:a16="http://schemas.microsoft.com/office/drawing/2014/main" id="{71876F49-3C6F-0C3E-92A1-9E29A533A485}"/>
              </a:ext>
            </a:extLst>
          </p:cNvPr>
          <p:cNvSpPr>
            <a:spLocks noGrp="1"/>
          </p:cNvSpPr>
          <p:nvPr>
            <p:ph type="subTitle" idx="1"/>
          </p:nvPr>
        </p:nvSpPr>
        <p:spPr>
          <a:xfrm>
            <a:off x="4853699" y="4631161"/>
            <a:ext cx="6707366" cy="1569486"/>
          </a:xfrm>
        </p:spPr>
        <p:txBody>
          <a:bodyPr>
            <a:normAutofit/>
          </a:bodyPr>
          <a:lstStyle/>
          <a:p>
            <a:pPr algn="l"/>
            <a:r>
              <a:rPr lang="en-GB" dirty="0"/>
              <a:t>Clara M. Pennock (Postdoc)</a:t>
            </a:r>
          </a:p>
        </p:txBody>
      </p:sp>
      <p:pic>
        <p:nvPicPr>
          <p:cNvPr id="5" name="Picture 4" descr="A graph of a graph with a graph and numbers&#10;&#10;Description automatically generated with medium confidence">
            <a:extLst>
              <a:ext uri="{FF2B5EF4-FFF2-40B4-BE49-F238E27FC236}">
                <a16:creationId xmlns:a16="http://schemas.microsoft.com/office/drawing/2014/main" id="{624D8E6F-78D6-5018-AA5D-26A41BD31875}"/>
              </a:ext>
            </a:extLst>
          </p:cNvPr>
          <p:cNvPicPr>
            <a:picLocks noChangeAspect="1"/>
          </p:cNvPicPr>
          <p:nvPr/>
        </p:nvPicPr>
        <p:blipFill>
          <a:blip r:embed="rId3"/>
          <a:srcRect l="17590" t="16605" r="19781" b="9861"/>
          <a:stretch/>
        </p:blipFill>
        <p:spPr>
          <a:xfrm>
            <a:off x="320040" y="1476282"/>
            <a:ext cx="4087368" cy="3587301"/>
          </a:xfrm>
          <a:prstGeom prst="rect">
            <a:avLst/>
          </a:prstGeom>
        </p:spPr>
      </p:pic>
      <p:sp>
        <p:nvSpPr>
          <p:cNvPr id="23" name="sketch line">
            <a:extLst>
              <a:ext uri="{FF2B5EF4-FFF2-40B4-BE49-F238E27FC236}">
                <a16:creationId xmlns:a16="http://schemas.microsoft.com/office/drawing/2014/main" id="{EE0C1836-1759-940E-E2D7-5D4986E20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4555360C-A9ED-C6C2-358B-8B67DBB4A8C9}"/>
              </a:ext>
            </a:extLst>
          </p:cNvPr>
          <p:cNvPicPr>
            <a:picLocks noChangeAspect="1"/>
          </p:cNvPicPr>
          <p:nvPr/>
        </p:nvPicPr>
        <p:blipFill>
          <a:blip r:embed="rId4"/>
          <a:stretch>
            <a:fillRect/>
          </a:stretch>
        </p:blipFill>
        <p:spPr>
          <a:xfrm>
            <a:off x="4853699" y="5064166"/>
            <a:ext cx="4907309" cy="779232"/>
          </a:xfrm>
          <a:prstGeom prst="rect">
            <a:avLst/>
          </a:prstGeom>
        </p:spPr>
      </p:pic>
      <p:sp>
        <p:nvSpPr>
          <p:cNvPr id="4" name="TextBox 3">
            <a:extLst>
              <a:ext uri="{FF2B5EF4-FFF2-40B4-BE49-F238E27FC236}">
                <a16:creationId xmlns:a16="http://schemas.microsoft.com/office/drawing/2014/main" id="{091EB6A0-AB89-B3BF-0446-EC98DD3D20B3}"/>
              </a:ext>
            </a:extLst>
          </p:cNvPr>
          <p:cNvSpPr txBox="1"/>
          <p:nvPr/>
        </p:nvSpPr>
        <p:spPr>
          <a:xfrm>
            <a:off x="320040" y="5416062"/>
            <a:ext cx="4234375" cy="369332"/>
          </a:xfrm>
          <a:prstGeom prst="rect">
            <a:avLst/>
          </a:prstGeom>
          <a:noFill/>
        </p:spPr>
        <p:txBody>
          <a:bodyPr wrap="square" rtlCol="0">
            <a:spAutoFit/>
          </a:bodyPr>
          <a:lstStyle/>
          <a:p>
            <a:r>
              <a:rPr lang="en-GB" dirty="0" err="1"/>
              <a:t>arXiv</a:t>
            </a:r>
            <a:r>
              <a:rPr lang="en-GB" dirty="0"/>
              <a:t>: </a:t>
            </a:r>
          </a:p>
        </p:txBody>
      </p:sp>
    </p:spTree>
    <p:extLst>
      <p:ext uri="{BB962C8B-B14F-4D97-AF65-F5344CB8AC3E}">
        <p14:creationId xmlns:p14="http://schemas.microsoft.com/office/powerpoint/2010/main" val="42111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9E26-7B35-776F-B18F-D496B50DE6DE}"/>
              </a:ext>
            </a:extLst>
          </p:cNvPr>
          <p:cNvSpPr>
            <a:spLocks noGrp="1"/>
          </p:cNvSpPr>
          <p:nvPr>
            <p:ph type="title"/>
          </p:nvPr>
        </p:nvSpPr>
        <p:spPr/>
        <p:txBody>
          <a:bodyPr/>
          <a:lstStyle/>
          <a:p>
            <a:r>
              <a:rPr lang="en-GB" dirty="0"/>
              <a:t>The X-ray—radio detected fraction </a:t>
            </a:r>
          </a:p>
        </p:txBody>
      </p:sp>
      <p:pic>
        <p:nvPicPr>
          <p:cNvPr id="12" name="Picture 11" descr="A graph of a graph of a number of colored lines&#10;&#10;AI-generated content may be incorrect.">
            <a:extLst>
              <a:ext uri="{FF2B5EF4-FFF2-40B4-BE49-F238E27FC236}">
                <a16:creationId xmlns:a16="http://schemas.microsoft.com/office/drawing/2014/main" id="{12E78183-0102-A94D-159A-CD323032BCA2}"/>
              </a:ext>
            </a:extLst>
          </p:cNvPr>
          <p:cNvPicPr>
            <a:picLocks noChangeAspect="1"/>
          </p:cNvPicPr>
          <p:nvPr/>
        </p:nvPicPr>
        <p:blipFill>
          <a:blip r:embed="rId3"/>
          <a:stretch>
            <a:fillRect/>
          </a:stretch>
        </p:blipFill>
        <p:spPr>
          <a:xfrm>
            <a:off x="838200" y="1690688"/>
            <a:ext cx="10345933" cy="5167312"/>
          </a:xfrm>
          <a:prstGeom prst="rect">
            <a:avLst/>
          </a:prstGeom>
        </p:spPr>
      </p:pic>
    </p:spTree>
    <p:extLst>
      <p:ext uri="{BB962C8B-B14F-4D97-AF65-F5344CB8AC3E}">
        <p14:creationId xmlns:p14="http://schemas.microsoft.com/office/powerpoint/2010/main" val="3416297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4E500-5AAA-108C-565E-A8F32C2C6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562E2-6631-721E-FA3E-40960E046CFE}"/>
              </a:ext>
            </a:extLst>
          </p:cNvPr>
          <p:cNvSpPr>
            <a:spLocks noGrp="1"/>
          </p:cNvSpPr>
          <p:nvPr>
            <p:ph type="title"/>
          </p:nvPr>
        </p:nvSpPr>
        <p:spPr/>
        <p:txBody>
          <a:bodyPr/>
          <a:lstStyle/>
          <a:p>
            <a:r>
              <a:rPr lang="en-GB" dirty="0"/>
              <a:t>The X-ray—radio detected fraction </a:t>
            </a:r>
          </a:p>
        </p:txBody>
      </p:sp>
      <p:pic>
        <p:nvPicPr>
          <p:cNvPr id="12" name="Picture 11" descr="A graph of a graph of a number of colored lines&#10;&#10;AI-generated content may be incorrect.">
            <a:extLst>
              <a:ext uri="{FF2B5EF4-FFF2-40B4-BE49-F238E27FC236}">
                <a16:creationId xmlns:a16="http://schemas.microsoft.com/office/drawing/2014/main" id="{51F26F35-C76B-EE58-DC53-EA2C03775ADE}"/>
              </a:ext>
            </a:extLst>
          </p:cNvPr>
          <p:cNvPicPr>
            <a:picLocks noChangeAspect="1"/>
          </p:cNvPicPr>
          <p:nvPr/>
        </p:nvPicPr>
        <p:blipFill>
          <a:blip r:embed="rId3"/>
          <a:stretch>
            <a:fillRect/>
          </a:stretch>
        </p:blipFill>
        <p:spPr>
          <a:xfrm>
            <a:off x="838200" y="1690688"/>
            <a:ext cx="10345933" cy="5167312"/>
          </a:xfrm>
          <a:prstGeom prst="rect">
            <a:avLst/>
          </a:prstGeom>
        </p:spPr>
      </p:pic>
      <p:sp>
        <p:nvSpPr>
          <p:cNvPr id="3" name="TextBox 2">
            <a:extLst>
              <a:ext uri="{FF2B5EF4-FFF2-40B4-BE49-F238E27FC236}">
                <a16:creationId xmlns:a16="http://schemas.microsoft.com/office/drawing/2014/main" id="{574ACFE3-688D-068E-F261-5C24FC8019F2}"/>
              </a:ext>
            </a:extLst>
          </p:cNvPr>
          <p:cNvSpPr txBox="1"/>
          <p:nvPr/>
        </p:nvSpPr>
        <p:spPr>
          <a:xfrm>
            <a:off x="9442938" y="3966983"/>
            <a:ext cx="2749062"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dirty="0"/>
              <a:t>Towards higher radio luminosities, you are more likely to have a radiatively efficient AGN</a:t>
            </a:r>
          </a:p>
        </p:txBody>
      </p:sp>
      <p:sp>
        <p:nvSpPr>
          <p:cNvPr id="4" name="TextBox 3">
            <a:extLst>
              <a:ext uri="{FF2B5EF4-FFF2-40B4-BE49-F238E27FC236}">
                <a16:creationId xmlns:a16="http://schemas.microsoft.com/office/drawing/2014/main" id="{D7A9F578-BEBC-3695-FB34-62EBBF7D7AE8}"/>
              </a:ext>
            </a:extLst>
          </p:cNvPr>
          <p:cNvSpPr txBox="1"/>
          <p:nvPr/>
        </p:nvSpPr>
        <p:spPr>
          <a:xfrm>
            <a:off x="310661" y="1505414"/>
            <a:ext cx="2749062"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kern="100" dirty="0">
                <a:latin typeface="Aptos" panose="020B0004020202020204" pitchFamily="34" charset="0"/>
                <a:ea typeface="Aptos" panose="020B0004020202020204" pitchFamily="34" charset="0"/>
                <a:cs typeface="Times New Roman" panose="02020603050405020304" pitchFamily="18" charset="0"/>
              </a:rPr>
              <a:t>Most luminous accretion events are more likely to be associated with the production of a jet</a:t>
            </a:r>
            <a:endParaRPr lang="en-GB" dirty="0"/>
          </a:p>
        </p:txBody>
      </p:sp>
      <p:sp>
        <p:nvSpPr>
          <p:cNvPr id="9" name="Right Arrow 8">
            <a:extLst>
              <a:ext uri="{FF2B5EF4-FFF2-40B4-BE49-F238E27FC236}">
                <a16:creationId xmlns:a16="http://schemas.microsoft.com/office/drawing/2014/main" id="{099BD4A9-D9EB-6185-4227-5C64B41ACEA6}"/>
              </a:ext>
            </a:extLst>
          </p:cNvPr>
          <p:cNvSpPr/>
          <p:nvPr/>
        </p:nvSpPr>
        <p:spPr>
          <a:xfrm rot="295347">
            <a:off x="3235569" y="2249844"/>
            <a:ext cx="967154" cy="243897"/>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a:extLst>
              <a:ext uri="{FF2B5EF4-FFF2-40B4-BE49-F238E27FC236}">
                <a16:creationId xmlns:a16="http://schemas.microsoft.com/office/drawing/2014/main" id="{CF5C1F39-7CD7-1EFD-434B-5A0F9AE3E032}"/>
              </a:ext>
            </a:extLst>
          </p:cNvPr>
          <p:cNvSpPr/>
          <p:nvPr/>
        </p:nvSpPr>
        <p:spPr>
          <a:xfrm rot="15998209">
            <a:off x="9876803" y="3269412"/>
            <a:ext cx="967154" cy="243897"/>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599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FF48-E6EC-279B-9A26-6B0335F8FB94}"/>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844F0FE6-BCF4-9E7C-DEF1-1ADF5A9BA98F}"/>
              </a:ext>
            </a:extLst>
          </p:cNvPr>
          <p:cNvSpPr>
            <a:spLocks noGrp="1"/>
          </p:cNvSpPr>
          <p:nvPr>
            <p:ph idx="1"/>
          </p:nvPr>
        </p:nvSpPr>
        <p:spPr>
          <a:xfrm>
            <a:off x="342899" y="1501775"/>
            <a:ext cx="5013043" cy="4351338"/>
          </a:xfrm>
        </p:spPr>
        <p:txBody>
          <a:bodyPr>
            <a:normAutofit/>
          </a:bodyPr>
          <a:lstStyle/>
          <a:p>
            <a:r>
              <a:rPr lang="en-GB" dirty="0"/>
              <a:t>Overall, broad, continuous relationship between X-ray and radio luminosities across a luminosity function.</a:t>
            </a:r>
          </a:p>
          <a:p>
            <a:r>
              <a:rPr lang="en-GB" dirty="0"/>
              <a:t>At the highest luminosities we are more likely to obtain a detection in both bands, though the source will not necessarily be bright in both bands.</a:t>
            </a:r>
          </a:p>
        </p:txBody>
      </p:sp>
      <p:grpSp>
        <p:nvGrpSpPr>
          <p:cNvPr id="4" name="Group 3">
            <a:extLst>
              <a:ext uri="{FF2B5EF4-FFF2-40B4-BE49-F238E27FC236}">
                <a16:creationId xmlns:a16="http://schemas.microsoft.com/office/drawing/2014/main" id="{D632373F-7C01-4063-4A64-ADCCB28CC532}"/>
              </a:ext>
            </a:extLst>
          </p:cNvPr>
          <p:cNvGrpSpPr/>
          <p:nvPr/>
        </p:nvGrpSpPr>
        <p:grpSpPr>
          <a:xfrm>
            <a:off x="5265269" y="821436"/>
            <a:ext cx="7092176" cy="6032810"/>
            <a:chOff x="1501958" y="825190"/>
            <a:chExt cx="7092176" cy="6032810"/>
          </a:xfrm>
        </p:grpSpPr>
        <p:sp>
          <p:nvSpPr>
            <p:cNvPr id="5" name="Rectangle 4">
              <a:extLst>
                <a:ext uri="{FF2B5EF4-FFF2-40B4-BE49-F238E27FC236}">
                  <a16:creationId xmlns:a16="http://schemas.microsoft.com/office/drawing/2014/main" id="{EEDD3DE0-E779-8CA5-5FD5-235D29C3522F}"/>
                </a:ext>
              </a:extLst>
            </p:cNvPr>
            <p:cNvSpPr/>
            <p:nvPr/>
          </p:nvSpPr>
          <p:spPr>
            <a:xfrm>
              <a:off x="1501958" y="825190"/>
              <a:ext cx="7092176" cy="60328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92741E5E-DD6C-4C74-9A5E-CD5F15963A65}"/>
                </a:ext>
              </a:extLst>
            </p:cNvPr>
            <p:cNvGrpSpPr/>
            <p:nvPr/>
          </p:nvGrpSpPr>
          <p:grpSpPr>
            <a:xfrm>
              <a:off x="2474612" y="1112148"/>
              <a:ext cx="5663427" cy="5244117"/>
              <a:chOff x="3423736" y="1332067"/>
              <a:chExt cx="5663427" cy="5244117"/>
            </a:xfrm>
          </p:grpSpPr>
          <p:grpSp>
            <p:nvGrpSpPr>
              <p:cNvPr id="7" name="Group 6">
                <a:extLst>
                  <a:ext uri="{FF2B5EF4-FFF2-40B4-BE49-F238E27FC236}">
                    <a16:creationId xmlns:a16="http://schemas.microsoft.com/office/drawing/2014/main" id="{00A08739-F98B-45B4-66FE-85D1818772D6}"/>
                  </a:ext>
                </a:extLst>
              </p:cNvPr>
              <p:cNvGrpSpPr/>
              <p:nvPr/>
            </p:nvGrpSpPr>
            <p:grpSpPr>
              <a:xfrm>
                <a:off x="6674338" y="1332067"/>
                <a:ext cx="2412502" cy="1845815"/>
                <a:chOff x="-266499" y="1565524"/>
                <a:chExt cx="6885373" cy="5268028"/>
              </a:xfrm>
            </p:grpSpPr>
            <p:sp>
              <p:nvSpPr>
                <p:cNvPr id="56" name="Oval 55">
                  <a:extLst>
                    <a:ext uri="{FF2B5EF4-FFF2-40B4-BE49-F238E27FC236}">
                      <a16:creationId xmlns:a16="http://schemas.microsoft.com/office/drawing/2014/main" id="{59192A2A-734A-F93B-4842-3F33B29FE6B3}"/>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806F2574-B851-D1DF-4898-A4FA6FCCE666}"/>
                    </a:ext>
                  </a:extLst>
                </p:cNvPr>
                <p:cNvSpPr/>
                <p:nvPr/>
              </p:nvSpPr>
              <p:spPr>
                <a:xfrm>
                  <a:off x="3305206" y="4128799"/>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12373" y="43624"/>
                        <a:pt x="298333" y="-3620"/>
                        <a:pt x="672791" y="0"/>
                      </a:cubicBezTo>
                      <a:cubicBezTo>
                        <a:pt x="1041542" y="177"/>
                        <a:pt x="1344034" y="39539"/>
                        <a:pt x="1345582" y="74342"/>
                      </a:cubicBezTo>
                      <a:cubicBezTo>
                        <a:pt x="1345601" y="109731"/>
                        <a:pt x="990875" y="166989"/>
                        <a:pt x="672791" y="148684"/>
                      </a:cubicBezTo>
                      <a:cubicBezTo>
                        <a:pt x="298768" y="145512"/>
                        <a:pt x="3285" y="113557"/>
                        <a:pt x="0" y="74342"/>
                      </a:cubicBezTo>
                      <a:close/>
                    </a:path>
                    <a:path w="1345581" h="148683" stroke="0" extrusionOk="0">
                      <a:moveTo>
                        <a:pt x="0" y="74342"/>
                      </a:moveTo>
                      <a:cubicBezTo>
                        <a:pt x="-28844" y="-19905"/>
                        <a:pt x="330099" y="-12879"/>
                        <a:pt x="672791" y="0"/>
                      </a:cubicBezTo>
                      <a:cubicBezTo>
                        <a:pt x="1047660" y="6990"/>
                        <a:pt x="1342203" y="34859"/>
                        <a:pt x="1345582" y="74342"/>
                      </a:cubicBezTo>
                      <a:cubicBezTo>
                        <a:pt x="1300078" y="75913"/>
                        <a:pt x="1092136" y="130929"/>
                        <a:pt x="672791" y="148684"/>
                      </a:cubicBezTo>
                      <a:cubicBezTo>
                        <a:pt x="295622" y="142850"/>
                        <a:pt x="5490" y="119560"/>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F4F363AB-E9F2-46BA-FE31-F9CCA298F05B}"/>
                    </a:ext>
                  </a:extLst>
                </p:cNvPr>
                <p:cNvSpPr/>
                <p:nvPr/>
              </p:nvSpPr>
              <p:spPr>
                <a:xfrm>
                  <a:off x="1610685" y="4125196"/>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33935" y="1031"/>
                        <a:pt x="356604" y="3655"/>
                        <a:pt x="672791" y="0"/>
                      </a:cubicBezTo>
                      <a:cubicBezTo>
                        <a:pt x="1047808" y="5889"/>
                        <a:pt x="1341027" y="33186"/>
                        <a:pt x="1345582" y="74342"/>
                      </a:cubicBezTo>
                      <a:cubicBezTo>
                        <a:pt x="1368534" y="118728"/>
                        <a:pt x="992511" y="125021"/>
                        <a:pt x="672791" y="148684"/>
                      </a:cubicBezTo>
                      <a:cubicBezTo>
                        <a:pt x="297650" y="149749"/>
                        <a:pt x="3554" y="110582"/>
                        <a:pt x="0" y="74342"/>
                      </a:cubicBezTo>
                      <a:close/>
                    </a:path>
                    <a:path w="1345581" h="148683" stroke="0" extrusionOk="0">
                      <a:moveTo>
                        <a:pt x="0" y="74342"/>
                      </a:moveTo>
                      <a:cubicBezTo>
                        <a:pt x="-23308" y="74177"/>
                        <a:pt x="285841" y="-6350"/>
                        <a:pt x="672791" y="0"/>
                      </a:cubicBezTo>
                      <a:cubicBezTo>
                        <a:pt x="1052300" y="-1172"/>
                        <a:pt x="1343637" y="36826"/>
                        <a:pt x="1345582" y="74342"/>
                      </a:cubicBezTo>
                      <a:cubicBezTo>
                        <a:pt x="1298519" y="131130"/>
                        <a:pt x="1040956" y="152713"/>
                        <a:pt x="672791" y="148684"/>
                      </a:cubicBezTo>
                      <a:cubicBezTo>
                        <a:pt x="308045" y="144266"/>
                        <a:pt x="-5270" y="116609"/>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58">
                  <a:extLst>
                    <a:ext uri="{FF2B5EF4-FFF2-40B4-BE49-F238E27FC236}">
                      <a16:creationId xmlns:a16="http://schemas.microsoft.com/office/drawing/2014/main" id="{784A390C-4BC9-C97C-82BE-DFC49C26BB86}"/>
                    </a:ext>
                  </a:extLst>
                </p:cNvPr>
                <p:cNvSpPr/>
                <p:nvPr/>
              </p:nvSpPr>
              <p:spPr>
                <a:xfrm>
                  <a:off x="2978103" y="1565524"/>
                  <a:ext cx="327103" cy="2401230"/>
                </a:xfrm>
                <a:custGeom>
                  <a:avLst/>
                  <a:gdLst>
                    <a:gd name="connsiteX0" fmla="*/ 89210 w 327103"/>
                    <a:gd name="connsiteY0" fmla="*/ 2401230 h 2401230"/>
                    <a:gd name="connsiteX1" fmla="*/ 85567 w 327103"/>
                    <a:gd name="connsiteY1" fmla="*/ 1949531 h 2401230"/>
                    <a:gd name="connsiteX2" fmla="*/ 81776 w 327103"/>
                    <a:gd name="connsiteY2" fmla="*/ 1479396 h 2401230"/>
                    <a:gd name="connsiteX3" fmla="*/ 55335 w 327103"/>
                    <a:gd name="connsiteY3" fmla="*/ 1001058 h 2401230"/>
                    <a:gd name="connsiteX4" fmla="*/ 27259 w 327103"/>
                    <a:gd name="connsiteY4" fmla="*/ 493132 h 2401230"/>
                    <a:gd name="connsiteX5" fmla="*/ 0 w 327103"/>
                    <a:gd name="connsiteY5" fmla="*/ 0 h 2401230"/>
                    <a:gd name="connsiteX6" fmla="*/ 327103 w 327103"/>
                    <a:gd name="connsiteY6" fmla="*/ 0 h 2401230"/>
                    <a:gd name="connsiteX7" fmla="*/ 287702 w 327103"/>
                    <a:gd name="connsiteY7" fmla="*/ 517466 h 2401230"/>
                    <a:gd name="connsiteX8" fmla="*/ 253876 w 327103"/>
                    <a:gd name="connsiteY8" fmla="*/ 961706 h 2401230"/>
                    <a:gd name="connsiteX9" fmla="*/ 215590 w 327103"/>
                    <a:gd name="connsiteY9" fmla="*/ 1464527 h 2401230"/>
                    <a:gd name="connsiteX10" fmla="*/ 208602 w 327103"/>
                    <a:gd name="connsiteY10" fmla="*/ 1901283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93934" y="2187120"/>
                        <a:pt x="103558" y="2135537"/>
                        <a:pt x="85567" y="1949531"/>
                      </a:cubicBezTo>
                      <a:cubicBezTo>
                        <a:pt x="67577" y="1763525"/>
                        <a:pt x="73872" y="1679179"/>
                        <a:pt x="81776" y="1479396"/>
                      </a:cubicBezTo>
                      <a:cubicBezTo>
                        <a:pt x="67164" y="1260726"/>
                        <a:pt x="42004" y="1161418"/>
                        <a:pt x="55335" y="1001058"/>
                      </a:cubicBezTo>
                      <a:cubicBezTo>
                        <a:pt x="68666" y="840698"/>
                        <a:pt x="36993" y="714635"/>
                        <a:pt x="27259" y="493132"/>
                      </a:cubicBezTo>
                      <a:cubicBezTo>
                        <a:pt x="17525" y="271629"/>
                        <a:pt x="9531" y="193403"/>
                        <a:pt x="0" y="0"/>
                      </a:cubicBezTo>
                      <a:cubicBezTo>
                        <a:pt x="78986" y="309"/>
                        <a:pt x="256917" y="-8014"/>
                        <a:pt x="327103" y="0"/>
                      </a:cubicBezTo>
                      <a:cubicBezTo>
                        <a:pt x="308693" y="192412"/>
                        <a:pt x="304489" y="293569"/>
                        <a:pt x="287702" y="517466"/>
                      </a:cubicBezTo>
                      <a:cubicBezTo>
                        <a:pt x="270915" y="741363"/>
                        <a:pt x="276095" y="828987"/>
                        <a:pt x="253876" y="961706"/>
                      </a:cubicBezTo>
                      <a:cubicBezTo>
                        <a:pt x="231657" y="1094425"/>
                        <a:pt x="223931" y="1282434"/>
                        <a:pt x="215590" y="1464527"/>
                      </a:cubicBezTo>
                      <a:cubicBezTo>
                        <a:pt x="207001" y="1602647"/>
                        <a:pt x="222660" y="1725731"/>
                        <a:pt x="208602" y="1901283"/>
                      </a:cubicBezTo>
                      <a:cubicBezTo>
                        <a:pt x="194544" y="2076835"/>
                        <a:pt x="217365" y="2207216"/>
                        <a:pt x="200722" y="2393796"/>
                      </a:cubicBezTo>
                      <a:cubicBezTo>
                        <a:pt x="159302" y="2391382"/>
                        <a:pt x="144142" y="2392945"/>
                        <a:pt x="89210" y="2401230"/>
                      </a:cubicBezTo>
                      <a:close/>
                    </a:path>
                    <a:path w="327103" h="2401230" stroke="0" extrusionOk="0">
                      <a:moveTo>
                        <a:pt x="89210" y="2401230"/>
                      </a:moveTo>
                      <a:cubicBezTo>
                        <a:pt x="103808" y="2208723"/>
                        <a:pt x="100132" y="2129975"/>
                        <a:pt x="85493" y="1940313"/>
                      </a:cubicBezTo>
                      <a:cubicBezTo>
                        <a:pt x="70854" y="1750651"/>
                        <a:pt x="86335" y="1705562"/>
                        <a:pt x="81776" y="1479396"/>
                      </a:cubicBezTo>
                      <a:cubicBezTo>
                        <a:pt x="76411" y="1298283"/>
                        <a:pt x="54818" y="1140694"/>
                        <a:pt x="53700" y="971470"/>
                      </a:cubicBezTo>
                      <a:cubicBezTo>
                        <a:pt x="52582" y="802246"/>
                        <a:pt x="28916" y="670473"/>
                        <a:pt x="28894" y="522720"/>
                      </a:cubicBezTo>
                      <a:cubicBezTo>
                        <a:pt x="28872" y="374967"/>
                        <a:pt x="-10129" y="193446"/>
                        <a:pt x="0" y="0"/>
                      </a:cubicBezTo>
                      <a:cubicBezTo>
                        <a:pt x="104051" y="6874"/>
                        <a:pt x="243668" y="-13600"/>
                        <a:pt x="327103" y="0"/>
                      </a:cubicBezTo>
                      <a:cubicBezTo>
                        <a:pt x="335230" y="174914"/>
                        <a:pt x="294638" y="365166"/>
                        <a:pt x="289932" y="488176"/>
                      </a:cubicBezTo>
                      <a:cubicBezTo>
                        <a:pt x="285226" y="611186"/>
                        <a:pt x="276269" y="816156"/>
                        <a:pt x="252761" y="976351"/>
                      </a:cubicBezTo>
                      <a:cubicBezTo>
                        <a:pt x="229253" y="1136546"/>
                        <a:pt x="252144" y="1241192"/>
                        <a:pt x="215590" y="1464527"/>
                      </a:cubicBezTo>
                      <a:cubicBezTo>
                        <a:pt x="234810" y="1615539"/>
                        <a:pt x="192002" y="1692062"/>
                        <a:pt x="208305" y="1919869"/>
                      </a:cubicBezTo>
                      <a:cubicBezTo>
                        <a:pt x="224607" y="2147676"/>
                        <a:pt x="188272" y="2228917"/>
                        <a:pt x="200722" y="2393796"/>
                      </a:cubicBezTo>
                      <a:cubicBezTo>
                        <a:pt x="162194" y="2395810"/>
                        <a:pt x="118338" y="239787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59">
                  <a:extLst>
                    <a:ext uri="{FF2B5EF4-FFF2-40B4-BE49-F238E27FC236}">
                      <a16:creationId xmlns:a16="http://schemas.microsoft.com/office/drawing/2014/main" id="{A5AE0B9C-209A-989B-76C6-804610F2FBA9}"/>
                    </a:ext>
                  </a:extLst>
                </p:cNvPr>
                <p:cNvSpPr/>
                <p:nvPr/>
              </p:nvSpPr>
              <p:spPr>
                <a:xfrm rot="10800000">
                  <a:off x="2956266" y="4432322"/>
                  <a:ext cx="327103" cy="2401230"/>
                </a:xfrm>
                <a:custGeom>
                  <a:avLst/>
                  <a:gdLst>
                    <a:gd name="connsiteX0" fmla="*/ 89210 w 327103"/>
                    <a:gd name="connsiteY0" fmla="*/ 2401230 h 2401230"/>
                    <a:gd name="connsiteX1" fmla="*/ 85716 w 327103"/>
                    <a:gd name="connsiteY1" fmla="*/ 1967968 h 2401230"/>
                    <a:gd name="connsiteX2" fmla="*/ 81776 w 327103"/>
                    <a:gd name="connsiteY2" fmla="*/ 1479396 h 2401230"/>
                    <a:gd name="connsiteX3" fmla="*/ 52882 w 327103"/>
                    <a:gd name="connsiteY3" fmla="*/ 956676 h 2401230"/>
                    <a:gd name="connsiteX4" fmla="*/ 25623 w 327103"/>
                    <a:gd name="connsiteY4" fmla="*/ 463544 h 2401230"/>
                    <a:gd name="connsiteX5" fmla="*/ 0 w 327103"/>
                    <a:gd name="connsiteY5" fmla="*/ 0 h 2401230"/>
                    <a:gd name="connsiteX6" fmla="*/ 327103 w 327103"/>
                    <a:gd name="connsiteY6" fmla="*/ 0 h 2401230"/>
                    <a:gd name="connsiteX7" fmla="*/ 292162 w 327103"/>
                    <a:gd name="connsiteY7" fmla="*/ 458885 h 2401230"/>
                    <a:gd name="connsiteX8" fmla="*/ 257222 w 327103"/>
                    <a:gd name="connsiteY8" fmla="*/ 917770 h 2401230"/>
                    <a:gd name="connsiteX9" fmla="*/ 215590 w 327103"/>
                    <a:gd name="connsiteY9" fmla="*/ 1464527 h 2401230"/>
                    <a:gd name="connsiteX10" fmla="*/ 208305 w 327103"/>
                    <a:gd name="connsiteY10" fmla="*/ 1919869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76936" y="2248853"/>
                        <a:pt x="101983" y="2149076"/>
                        <a:pt x="85716" y="1967968"/>
                      </a:cubicBezTo>
                      <a:cubicBezTo>
                        <a:pt x="69449" y="1786860"/>
                        <a:pt x="68776" y="1698257"/>
                        <a:pt x="81776" y="1479396"/>
                      </a:cubicBezTo>
                      <a:cubicBezTo>
                        <a:pt x="52483" y="1275730"/>
                        <a:pt x="74264" y="1093295"/>
                        <a:pt x="52882" y="956676"/>
                      </a:cubicBezTo>
                      <a:cubicBezTo>
                        <a:pt x="31500" y="820057"/>
                        <a:pt x="44475" y="682452"/>
                        <a:pt x="25623" y="463544"/>
                      </a:cubicBezTo>
                      <a:cubicBezTo>
                        <a:pt x="6771" y="244636"/>
                        <a:pt x="14557" y="133297"/>
                        <a:pt x="0" y="0"/>
                      </a:cubicBezTo>
                      <a:cubicBezTo>
                        <a:pt x="82220" y="-7871"/>
                        <a:pt x="169724" y="-9053"/>
                        <a:pt x="327103" y="0"/>
                      </a:cubicBezTo>
                      <a:cubicBezTo>
                        <a:pt x="340084" y="96155"/>
                        <a:pt x="281500" y="343196"/>
                        <a:pt x="292162" y="458885"/>
                      </a:cubicBezTo>
                      <a:cubicBezTo>
                        <a:pt x="302824" y="574574"/>
                        <a:pt x="265529" y="819766"/>
                        <a:pt x="257222" y="917770"/>
                      </a:cubicBezTo>
                      <a:cubicBezTo>
                        <a:pt x="248915" y="1015774"/>
                        <a:pt x="224256" y="1280690"/>
                        <a:pt x="215590" y="1464527"/>
                      </a:cubicBezTo>
                      <a:cubicBezTo>
                        <a:pt x="209723" y="1597509"/>
                        <a:pt x="213816" y="1819905"/>
                        <a:pt x="208305" y="1919869"/>
                      </a:cubicBezTo>
                      <a:cubicBezTo>
                        <a:pt x="202794" y="2019833"/>
                        <a:pt x="182748" y="2183923"/>
                        <a:pt x="200722" y="2393796"/>
                      </a:cubicBezTo>
                      <a:cubicBezTo>
                        <a:pt x="172345" y="2393167"/>
                        <a:pt x="138487" y="2400629"/>
                        <a:pt x="89210" y="2401230"/>
                      </a:cubicBezTo>
                      <a:close/>
                    </a:path>
                    <a:path w="327103" h="2401230" stroke="0" extrusionOk="0">
                      <a:moveTo>
                        <a:pt x="89210" y="2401230"/>
                      </a:moveTo>
                      <a:cubicBezTo>
                        <a:pt x="106761" y="2194988"/>
                        <a:pt x="79007" y="2138680"/>
                        <a:pt x="85716" y="1967968"/>
                      </a:cubicBezTo>
                      <a:cubicBezTo>
                        <a:pt x="92425" y="1797256"/>
                        <a:pt x="89529" y="1706199"/>
                        <a:pt x="81776" y="1479396"/>
                      </a:cubicBezTo>
                      <a:cubicBezTo>
                        <a:pt x="87527" y="1304674"/>
                        <a:pt x="86149" y="1139479"/>
                        <a:pt x="52882" y="956676"/>
                      </a:cubicBezTo>
                      <a:cubicBezTo>
                        <a:pt x="19614" y="773873"/>
                        <a:pt x="21190" y="610239"/>
                        <a:pt x="26441" y="478338"/>
                      </a:cubicBezTo>
                      <a:cubicBezTo>
                        <a:pt x="31692" y="346437"/>
                        <a:pt x="26217" y="134195"/>
                        <a:pt x="0" y="0"/>
                      </a:cubicBezTo>
                      <a:cubicBezTo>
                        <a:pt x="156026" y="11819"/>
                        <a:pt x="232021" y="-15064"/>
                        <a:pt x="327103" y="0"/>
                      </a:cubicBezTo>
                      <a:cubicBezTo>
                        <a:pt x="333718" y="96016"/>
                        <a:pt x="286994" y="316893"/>
                        <a:pt x="293277" y="444240"/>
                      </a:cubicBezTo>
                      <a:cubicBezTo>
                        <a:pt x="299560" y="571587"/>
                        <a:pt x="244912" y="843698"/>
                        <a:pt x="254991" y="947061"/>
                      </a:cubicBezTo>
                      <a:cubicBezTo>
                        <a:pt x="265070" y="1050424"/>
                        <a:pt x="218617" y="1357414"/>
                        <a:pt x="215590" y="1464527"/>
                      </a:cubicBezTo>
                      <a:cubicBezTo>
                        <a:pt x="191500" y="1688520"/>
                        <a:pt x="221656" y="1719063"/>
                        <a:pt x="208305" y="1919869"/>
                      </a:cubicBezTo>
                      <a:cubicBezTo>
                        <a:pt x="194954" y="2120675"/>
                        <a:pt x="207116" y="2262277"/>
                        <a:pt x="200722" y="2393796"/>
                      </a:cubicBezTo>
                      <a:cubicBezTo>
                        <a:pt x="167217" y="2391121"/>
                        <a:pt x="123674" y="239992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24D30409-5CC0-C458-0395-76FA53C3ED09}"/>
                    </a:ext>
                  </a:extLst>
                </p:cNvPr>
                <p:cNvSpPr/>
                <p:nvPr/>
              </p:nvSpPr>
              <p:spPr>
                <a:xfrm>
                  <a:off x="4560159" y="3009899"/>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8125EA22-8CD9-1B79-77FB-C885236F810A}"/>
                    </a:ext>
                  </a:extLst>
                </p:cNvPr>
                <p:cNvSpPr/>
                <p:nvPr/>
              </p:nvSpPr>
              <p:spPr>
                <a:xfrm>
                  <a:off x="2452529" y="3829162"/>
                  <a:ext cx="1342263" cy="762756"/>
                </a:xfrm>
                <a:custGeom>
                  <a:avLst/>
                  <a:gdLst>
                    <a:gd name="connsiteX0" fmla="*/ 0 w 1342263"/>
                    <a:gd name="connsiteY0" fmla="*/ 381378 h 762756"/>
                    <a:gd name="connsiteX1" fmla="*/ 671132 w 1342263"/>
                    <a:gd name="connsiteY1" fmla="*/ 0 h 762756"/>
                    <a:gd name="connsiteX2" fmla="*/ 1342264 w 1342263"/>
                    <a:gd name="connsiteY2" fmla="*/ 381378 h 762756"/>
                    <a:gd name="connsiteX3" fmla="*/ 671132 w 1342263"/>
                    <a:gd name="connsiteY3" fmla="*/ 762756 h 762756"/>
                    <a:gd name="connsiteX4" fmla="*/ 0 w 1342263"/>
                    <a:gd name="connsiteY4" fmla="*/ 381378 h 76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263" h="762756" fill="none" extrusionOk="0">
                      <a:moveTo>
                        <a:pt x="0" y="381378"/>
                      </a:moveTo>
                      <a:cubicBezTo>
                        <a:pt x="-63186" y="144862"/>
                        <a:pt x="265767" y="62719"/>
                        <a:pt x="671132" y="0"/>
                      </a:cubicBezTo>
                      <a:cubicBezTo>
                        <a:pt x="1057600" y="18156"/>
                        <a:pt x="1346789" y="175375"/>
                        <a:pt x="1342264" y="381378"/>
                      </a:cubicBezTo>
                      <a:cubicBezTo>
                        <a:pt x="1306335" y="580997"/>
                        <a:pt x="1079890" y="806759"/>
                        <a:pt x="671132" y="762756"/>
                      </a:cubicBezTo>
                      <a:cubicBezTo>
                        <a:pt x="269518" y="804611"/>
                        <a:pt x="-17890" y="575597"/>
                        <a:pt x="0" y="381378"/>
                      </a:cubicBezTo>
                      <a:close/>
                    </a:path>
                    <a:path w="1342263" h="762756" stroke="0" extrusionOk="0">
                      <a:moveTo>
                        <a:pt x="0" y="381378"/>
                      </a:moveTo>
                      <a:cubicBezTo>
                        <a:pt x="31511" y="124370"/>
                        <a:pt x="316829" y="25632"/>
                        <a:pt x="671132" y="0"/>
                      </a:cubicBezTo>
                      <a:cubicBezTo>
                        <a:pt x="1033255" y="-23751"/>
                        <a:pt x="1384037" y="195735"/>
                        <a:pt x="1342264" y="381378"/>
                      </a:cubicBezTo>
                      <a:cubicBezTo>
                        <a:pt x="1338187" y="547520"/>
                        <a:pt x="1014845" y="774891"/>
                        <a:pt x="671132" y="762756"/>
                      </a:cubicBezTo>
                      <a:cubicBezTo>
                        <a:pt x="297160" y="746848"/>
                        <a:pt x="15861" y="614879"/>
                        <a:pt x="0" y="381378"/>
                      </a:cubicBezTo>
                      <a:close/>
                    </a:path>
                  </a:pathLst>
                </a:custGeom>
                <a:solidFill>
                  <a:schemeClr val="accent1">
                    <a:lumMod val="20000"/>
                    <a:lumOff val="80000"/>
                    <a:alpha val="89809"/>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9582513C-CC09-A2E2-FE7C-F6BF11B4548E}"/>
                    </a:ext>
                  </a:extLst>
                </p:cNvPr>
                <p:cNvSpPr/>
                <p:nvPr/>
              </p:nvSpPr>
              <p:spPr>
                <a:xfrm>
                  <a:off x="-106393" y="2998919"/>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BE8ADDE-E262-8F90-6C04-3A7753166835}"/>
                    </a:ext>
                  </a:extLst>
                </p:cNvPr>
                <p:cNvSpPr/>
                <p:nvPr/>
              </p:nvSpPr>
              <p:spPr>
                <a:xfrm>
                  <a:off x="5151582" y="2275951"/>
                  <a:ext cx="1467292" cy="38310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1E332753-F46D-D8D6-ECD9-8592811F5951}"/>
                    </a:ext>
                  </a:extLst>
                </p:cNvPr>
                <p:cNvSpPr/>
                <p:nvPr/>
              </p:nvSpPr>
              <p:spPr>
                <a:xfrm>
                  <a:off x="-266499" y="2295002"/>
                  <a:ext cx="1467295" cy="38310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 name="Straight Arrow Connector 7">
                <a:extLst>
                  <a:ext uri="{FF2B5EF4-FFF2-40B4-BE49-F238E27FC236}">
                    <a16:creationId xmlns:a16="http://schemas.microsoft.com/office/drawing/2014/main" id="{DC9D2634-1F74-96F0-6881-6718A43A2396}"/>
                  </a:ext>
                </a:extLst>
              </p:cNvPr>
              <p:cNvCxnSpPr>
                <a:cxnSpLocks/>
              </p:cNvCxnSpPr>
              <p:nvPr/>
            </p:nvCxnSpPr>
            <p:spPr>
              <a:xfrm rot="5400000" flipV="1">
                <a:off x="6187962" y="3746362"/>
                <a:ext cx="0" cy="47897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8D261693-1B6E-E78B-0E8A-A32B2FF2A8EF}"/>
                  </a:ext>
                </a:extLst>
              </p:cNvPr>
              <p:cNvSpPr txBox="1"/>
              <p:nvPr/>
            </p:nvSpPr>
            <p:spPr>
              <a:xfrm>
                <a:off x="5275020" y="6206852"/>
                <a:ext cx="1825884" cy="369332"/>
              </a:xfrm>
              <a:prstGeom prst="rect">
                <a:avLst/>
              </a:prstGeom>
              <a:noFill/>
            </p:spPr>
            <p:txBody>
              <a:bodyPr wrap="none" rtlCol="0">
                <a:spAutoFit/>
              </a:bodyPr>
              <a:lstStyle/>
              <a:p>
                <a:r>
                  <a:rPr lang="en-GB" dirty="0"/>
                  <a:t>X-ray Luminosity</a:t>
                </a:r>
              </a:p>
            </p:txBody>
          </p:sp>
          <p:grpSp>
            <p:nvGrpSpPr>
              <p:cNvPr id="10" name="Group 9">
                <a:extLst>
                  <a:ext uri="{FF2B5EF4-FFF2-40B4-BE49-F238E27FC236}">
                    <a16:creationId xmlns:a16="http://schemas.microsoft.com/office/drawing/2014/main" id="{0F837860-6FF8-193B-52C8-75E32BBB02E2}"/>
                  </a:ext>
                </a:extLst>
              </p:cNvPr>
              <p:cNvGrpSpPr/>
              <p:nvPr/>
            </p:nvGrpSpPr>
            <p:grpSpPr>
              <a:xfrm>
                <a:off x="6629797" y="4421161"/>
                <a:ext cx="2457366" cy="1413696"/>
                <a:chOff x="-250023" y="2275950"/>
                <a:chExt cx="6692414" cy="3850077"/>
              </a:xfrm>
            </p:grpSpPr>
            <p:sp>
              <p:nvSpPr>
                <p:cNvPr id="46" name="Oval 45">
                  <a:extLst>
                    <a:ext uri="{FF2B5EF4-FFF2-40B4-BE49-F238E27FC236}">
                      <a16:creationId xmlns:a16="http://schemas.microsoft.com/office/drawing/2014/main" id="{E63485EC-33E1-A51B-3536-EAAC9306FD23}"/>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8987306-B8CC-4E8E-175B-764CE08E09D5}"/>
                    </a:ext>
                  </a:extLst>
                </p:cNvPr>
                <p:cNvSpPr/>
                <p:nvPr/>
              </p:nvSpPr>
              <p:spPr>
                <a:xfrm>
                  <a:off x="3305206" y="4128799"/>
                  <a:ext cx="1345582" cy="148682"/>
                </a:xfrm>
                <a:custGeom>
                  <a:avLst/>
                  <a:gdLst>
                    <a:gd name="connsiteX0" fmla="*/ 0 w 1345582"/>
                    <a:gd name="connsiteY0" fmla="*/ 74341 h 148682"/>
                    <a:gd name="connsiteX1" fmla="*/ 672791 w 1345582"/>
                    <a:gd name="connsiteY1" fmla="*/ 0 h 148682"/>
                    <a:gd name="connsiteX2" fmla="*/ 1345582 w 1345582"/>
                    <a:gd name="connsiteY2" fmla="*/ 74341 h 148682"/>
                    <a:gd name="connsiteX3" fmla="*/ 672791 w 1345582"/>
                    <a:gd name="connsiteY3" fmla="*/ 148682 h 148682"/>
                    <a:gd name="connsiteX4" fmla="*/ 0 w 1345582"/>
                    <a:gd name="connsiteY4" fmla="*/ 74341 h 14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2" h="148682" fill="none" extrusionOk="0">
                      <a:moveTo>
                        <a:pt x="0" y="74341"/>
                      </a:moveTo>
                      <a:cubicBezTo>
                        <a:pt x="12373" y="43624"/>
                        <a:pt x="298333" y="-3620"/>
                        <a:pt x="672791" y="0"/>
                      </a:cubicBezTo>
                      <a:cubicBezTo>
                        <a:pt x="1042982" y="87"/>
                        <a:pt x="1344205" y="38847"/>
                        <a:pt x="1345582" y="74341"/>
                      </a:cubicBezTo>
                      <a:cubicBezTo>
                        <a:pt x="1345601" y="109729"/>
                        <a:pt x="990875" y="166987"/>
                        <a:pt x="672791" y="148682"/>
                      </a:cubicBezTo>
                      <a:cubicBezTo>
                        <a:pt x="297246" y="143542"/>
                        <a:pt x="1009" y="114832"/>
                        <a:pt x="0" y="74341"/>
                      </a:cubicBezTo>
                      <a:close/>
                    </a:path>
                    <a:path w="1345582" h="148682" stroke="0" extrusionOk="0">
                      <a:moveTo>
                        <a:pt x="0" y="74341"/>
                      </a:moveTo>
                      <a:cubicBezTo>
                        <a:pt x="-28844" y="-19905"/>
                        <a:pt x="330099" y="-12879"/>
                        <a:pt x="672791" y="0"/>
                      </a:cubicBezTo>
                      <a:cubicBezTo>
                        <a:pt x="1045665" y="2761"/>
                        <a:pt x="1340128" y="35827"/>
                        <a:pt x="1345582" y="74341"/>
                      </a:cubicBezTo>
                      <a:cubicBezTo>
                        <a:pt x="1300078" y="75911"/>
                        <a:pt x="1092136" y="130927"/>
                        <a:pt x="672791" y="148682"/>
                      </a:cubicBezTo>
                      <a:cubicBezTo>
                        <a:pt x="296360" y="143617"/>
                        <a:pt x="5500" y="119566"/>
                        <a:pt x="0" y="74341"/>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7BB4501A-6194-6D54-132A-138F2E980EB2}"/>
                    </a:ext>
                  </a:extLst>
                </p:cNvPr>
                <p:cNvSpPr/>
                <p:nvPr/>
              </p:nvSpPr>
              <p:spPr>
                <a:xfrm>
                  <a:off x="1610685" y="4125196"/>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33935" y="1031"/>
                        <a:pt x="356604" y="3655"/>
                        <a:pt x="672791" y="0"/>
                      </a:cubicBezTo>
                      <a:cubicBezTo>
                        <a:pt x="1047808" y="5889"/>
                        <a:pt x="1341027" y="33186"/>
                        <a:pt x="1345582" y="74342"/>
                      </a:cubicBezTo>
                      <a:cubicBezTo>
                        <a:pt x="1368534" y="118728"/>
                        <a:pt x="992511" y="125021"/>
                        <a:pt x="672791" y="148684"/>
                      </a:cubicBezTo>
                      <a:cubicBezTo>
                        <a:pt x="297650" y="149749"/>
                        <a:pt x="3554" y="110582"/>
                        <a:pt x="0" y="74342"/>
                      </a:cubicBezTo>
                      <a:close/>
                    </a:path>
                    <a:path w="1345581" h="148683" stroke="0" extrusionOk="0">
                      <a:moveTo>
                        <a:pt x="0" y="74342"/>
                      </a:moveTo>
                      <a:cubicBezTo>
                        <a:pt x="-23308" y="74177"/>
                        <a:pt x="285841" y="-6350"/>
                        <a:pt x="672791" y="0"/>
                      </a:cubicBezTo>
                      <a:cubicBezTo>
                        <a:pt x="1052300" y="-1172"/>
                        <a:pt x="1343637" y="36826"/>
                        <a:pt x="1345582" y="74342"/>
                      </a:cubicBezTo>
                      <a:cubicBezTo>
                        <a:pt x="1298519" y="131130"/>
                        <a:pt x="1040956" y="152713"/>
                        <a:pt x="672791" y="148684"/>
                      </a:cubicBezTo>
                      <a:cubicBezTo>
                        <a:pt x="308045" y="144266"/>
                        <a:pt x="-5270" y="116609"/>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48">
                  <a:extLst>
                    <a:ext uri="{FF2B5EF4-FFF2-40B4-BE49-F238E27FC236}">
                      <a16:creationId xmlns:a16="http://schemas.microsoft.com/office/drawing/2014/main" id="{ACE9AAD1-BD20-7A6A-403E-95AE5CB550EB}"/>
                    </a:ext>
                  </a:extLst>
                </p:cNvPr>
                <p:cNvSpPr/>
                <p:nvPr/>
              </p:nvSpPr>
              <p:spPr>
                <a:xfrm>
                  <a:off x="3052223" y="3477656"/>
                  <a:ext cx="212535" cy="492859"/>
                </a:xfrm>
                <a:custGeom>
                  <a:avLst/>
                  <a:gdLst>
                    <a:gd name="connsiteX0" fmla="*/ 57964 w 212535"/>
                    <a:gd name="connsiteY0" fmla="*/ 492859 h 492859"/>
                    <a:gd name="connsiteX1" fmla="*/ 53133 w 212535"/>
                    <a:gd name="connsiteY1" fmla="*/ 303650 h 492859"/>
                    <a:gd name="connsiteX2" fmla="*/ 0 w 212535"/>
                    <a:gd name="connsiteY2" fmla="*/ 0 h 492859"/>
                    <a:gd name="connsiteX3" fmla="*/ 212535 w 212535"/>
                    <a:gd name="connsiteY3" fmla="*/ 0 h 492859"/>
                    <a:gd name="connsiteX4" fmla="*/ 140079 w 212535"/>
                    <a:gd name="connsiteY4" fmla="*/ 300598 h 492859"/>
                    <a:gd name="connsiteX5" fmla="*/ 130419 w 212535"/>
                    <a:gd name="connsiteY5" fmla="*/ 491333 h 492859"/>
                    <a:gd name="connsiteX6" fmla="*/ 57964 w 212535"/>
                    <a:gd name="connsiteY6" fmla="*/ 492859 h 49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35" h="492859" fill="none" extrusionOk="0">
                      <a:moveTo>
                        <a:pt x="57964" y="492859"/>
                      </a:moveTo>
                      <a:cubicBezTo>
                        <a:pt x="48600" y="446699"/>
                        <a:pt x="55925" y="373097"/>
                        <a:pt x="53133" y="303650"/>
                      </a:cubicBezTo>
                      <a:cubicBezTo>
                        <a:pt x="33514" y="224642"/>
                        <a:pt x="6429" y="80444"/>
                        <a:pt x="0" y="0"/>
                      </a:cubicBezTo>
                      <a:cubicBezTo>
                        <a:pt x="44270" y="4740"/>
                        <a:pt x="122851" y="9934"/>
                        <a:pt x="212535" y="0"/>
                      </a:cubicBezTo>
                      <a:cubicBezTo>
                        <a:pt x="178815" y="128013"/>
                        <a:pt x="184319" y="153496"/>
                        <a:pt x="140079" y="300598"/>
                      </a:cubicBezTo>
                      <a:cubicBezTo>
                        <a:pt x="143517" y="385898"/>
                        <a:pt x="131919" y="400033"/>
                        <a:pt x="130419" y="491333"/>
                      </a:cubicBezTo>
                      <a:cubicBezTo>
                        <a:pt x="114541" y="493168"/>
                        <a:pt x="90764" y="495535"/>
                        <a:pt x="57964" y="492859"/>
                      </a:cubicBezTo>
                      <a:close/>
                    </a:path>
                    <a:path w="212535" h="492859" stroke="0" extrusionOk="0">
                      <a:moveTo>
                        <a:pt x="57964" y="492859"/>
                      </a:moveTo>
                      <a:cubicBezTo>
                        <a:pt x="60352" y="413390"/>
                        <a:pt x="54347" y="353476"/>
                        <a:pt x="53133" y="303650"/>
                      </a:cubicBezTo>
                      <a:cubicBezTo>
                        <a:pt x="44850" y="216188"/>
                        <a:pt x="20553" y="139256"/>
                        <a:pt x="0" y="0"/>
                      </a:cubicBezTo>
                      <a:cubicBezTo>
                        <a:pt x="78012" y="-3506"/>
                        <a:pt x="127422" y="6030"/>
                        <a:pt x="212535" y="0"/>
                      </a:cubicBezTo>
                      <a:cubicBezTo>
                        <a:pt x="191471" y="99115"/>
                        <a:pt x="183013" y="160474"/>
                        <a:pt x="140079" y="300598"/>
                      </a:cubicBezTo>
                      <a:cubicBezTo>
                        <a:pt x="135423" y="342159"/>
                        <a:pt x="126228" y="438755"/>
                        <a:pt x="130419" y="491333"/>
                      </a:cubicBezTo>
                      <a:cubicBezTo>
                        <a:pt x="113159" y="495248"/>
                        <a:pt x="75340" y="490114"/>
                        <a:pt x="57964" y="492859"/>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49">
                  <a:extLst>
                    <a:ext uri="{FF2B5EF4-FFF2-40B4-BE49-F238E27FC236}">
                      <a16:creationId xmlns:a16="http://schemas.microsoft.com/office/drawing/2014/main" id="{B6C840F1-AEA4-BA16-6BA0-FA7D3F4CED20}"/>
                    </a:ext>
                  </a:extLst>
                </p:cNvPr>
                <p:cNvSpPr/>
                <p:nvPr/>
              </p:nvSpPr>
              <p:spPr>
                <a:xfrm rot="10800000">
                  <a:off x="3016350" y="4414651"/>
                  <a:ext cx="235433" cy="552681"/>
                </a:xfrm>
                <a:custGeom>
                  <a:avLst/>
                  <a:gdLst>
                    <a:gd name="connsiteX0" fmla="*/ 64209 w 235433"/>
                    <a:gd name="connsiteY0" fmla="*/ 552681 h 552681"/>
                    <a:gd name="connsiteX1" fmla="*/ 58858 w 235433"/>
                    <a:gd name="connsiteY1" fmla="*/ 340506 h 552681"/>
                    <a:gd name="connsiteX2" fmla="*/ 0 w 235433"/>
                    <a:gd name="connsiteY2" fmla="*/ 0 h 552681"/>
                    <a:gd name="connsiteX3" fmla="*/ 235433 w 235433"/>
                    <a:gd name="connsiteY3" fmla="*/ 0 h 552681"/>
                    <a:gd name="connsiteX4" fmla="*/ 155171 w 235433"/>
                    <a:gd name="connsiteY4" fmla="*/ 337084 h 552681"/>
                    <a:gd name="connsiteX5" fmla="*/ 144470 w 235433"/>
                    <a:gd name="connsiteY5" fmla="*/ 550969 h 552681"/>
                    <a:gd name="connsiteX6" fmla="*/ 64209 w 235433"/>
                    <a:gd name="connsiteY6" fmla="*/ 552681 h 5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3" h="552681" fill="none" extrusionOk="0">
                      <a:moveTo>
                        <a:pt x="64209" y="552681"/>
                      </a:moveTo>
                      <a:cubicBezTo>
                        <a:pt x="60542" y="451520"/>
                        <a:pt x="50654" y="430284"/>
                        <a:pt x="58858" y="340506"/>
                      </a:cubicBezTo>
                      <a:cubicBezTo>
                        <a:pt x="26331" y="246190"/>
                        <a:pt x="26498" y="138372"/>
                        <a:pt x="0" y="0"/>
                      </a:cubicBezTo>
                      <a:cubicBezTo>
                        <a:pt x="83437" y="-3518"/>
                        <a:pt x="153964" y="11657"/>
                        <a:pt x="235433" y="0"/>
                      </a:cubicBezTo>
                      <a:cubicBezTo>
                        <a:pt x="220693" y="135410"/>
                        <a:pt x="179357" y="259704"/>
                        <a:pt x="155171" y="337084"/>
                      </a:cubicBezTo>
                      <a:cubicBezTo>
                        <a:pt x="152397" y="403338"/>
                        <a:pt x="140679" y="481856"/>
                        <a:pt x="144470" y="550969"/>
                      </a:cubicBezTo>
                      <a:cubicBezTo>
                        <a:pt x="115000" y="553302"/>
                        <a:pt x="86470" y="550955"/>
                        <a:pt x="64209" y="552681"/>
                      </a:cubicBezTo>
                      <a:close/>
                    </a:path>
                    <a:path w="235433" h="552681" stroke="0" extrusionOk="0">
                      <a:moveTo>
                        <a:pt x="64209" y="552681"/>
                      </a:moveTo>
                      <a:cubicBezTo>
                        <a:pt x="65696" y="458255"/>
                        <a:pt x="63882" y="426277"/>
                        <a:pt x="58858" y="340506"/>
                      </a:cubicBezTo>
                      <a:cubicBezTo>
                        <a:pt x="28311" y="249571"/>
                        <a:pt x="23420" y="85951"/>
                        <a:pt x="0" y="0"/>
                      </a:cubicBezTo>
                      <a:cubicBezTo>
                        <a:pt x="102532" y="-9060"/>
                        <a:pt x="176677" y="2583"/>
                        <a:pt x="235433" y="0"/>
                      </a:cubicBezTo>
                      <a:cubicBezTo>
                        <a:pt x="204773" y="115482"/>
                        <a:pt x="195095" y="223652"/>
                        <a:pt x="155171" y="337084"/>
                      </a:cubicBezTo>
                      <a:cubicBezTo>
                        <a:pt x="152133" y="403522"/>
                        <a:pt x="153607" y="464928"/>
                        <a:pt x="144470" y="550969"/>
                      </a:cubicBezTo>
                      <a:cubicBezTo>
                        <a:pt x="115246" y="547871"/>
                        <a:pt x="93811" y="555772"/>
                        <a:pt x="64209" y="552681"/>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BFF3AB51-A5D0-A37F-BC87-27A8888D361A}"/>
                    </a:ext>
                  </a:extLst>
                </p:cNvPr>
                <p:cNvSpPr/>
                <p:nvPr/>
              </p:nvSpPr>
              <p:spPr>
                <a:xfrm>
                  <a:off x="4456443" y="3009899"/>
                  <a:ext cx="1838051" cy="2401230"/>
                </a:xfrm>
                <a:custGeom>
                  <a:avLst/>
                  <a:gdLst>
                    <a:gd name="connsiteX0" fmla="*/ 0 w 1838051"/>
                    <a:gd name="connsiteY0" fmla="*/ 1200615 h 2401230"/>
                    <a:gd name="connsiteX1" fmla="*/ 919026 w 1838051"/>
                    <a:gd name="connsiteY1" fmla="*/ 0 h 2401230"/>
                    <a:gd name="connsiteX2" fmla="*/ 1838052 w 1838051"/>
                    <a:gd name="connsiteY2" fmla="*/ 1200615 h 2401230"/>
                    <a:gd name="connsiteX3" fmla="*/ 919026 w 1838051"/>
                    <a:gd name="connsiteY3" fmla="*/ 2401230 h 2401230"/>
                    <a:gd name="connsiteX4" fmla="*/ 0 w 1838051"/>
                    <a:gd name="connsiteY4" fmla="*/ 1200615 h 240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1" h="2401230" fill="none" extrusionOk="0">
                      <a:moveTo>
                        <a:pt x="0" y="1200615"/>
                      </a:moveTo>
                      <a:cubicBezTo>
                        <a:pt x="36710" y="541889"/>
                        <a:pt x="431720" y="-41691"/>
                        <a:pt x="919026" y="0"/>
                      </a:cubicBezTo>
                      <a:cubicBezTo>
                        <a:pt x="1303599" y="-18834"/>
                        <a:pt x="1786352" y="586209"/>
                        <a:pt x="1838052" y="1200615"/>
                      </a:cubicBezTo>
                      <a:cubicBezTo>
                        <a:pt x="1836159" y="1845645"/>
                        <a:pt x="1411334" y="2422431"/>
                        <a:pt x="919026" y="2401230"/>
                      </a:cubicBezTo>
                      <a:cubicBezTo>
                        <a:pt x="528957" y="2467009"/>
                        <a:pt x="125511" y="1893873"/>
                        <a:pt x="0" y="1200615"/>
                      </a:cubicBezTo>
                      <a:close/>
                    </a:path>
                    <a:path w="1838051" h="2401230" stroke="0" extrusionOk="0">
                      <a:moveTo>
                        <a:pt x="0" y="1200615"/>
                      </a:moveTo>
                      <a:cubicBezTo>
                        <a:pt x="-27377" y="520647"/>
                        <a:pt x="379359" y="12049"/>
                        <a:pt x="919026" y="0"/>
                      </a:cubicBezTo>
                      <a:cubicBezTo>
                        <a:pt x="1553452" y="26708"/>
                        <a:pt x="1733930" y="540845"/>
                        <a:pt x="1838052" y="1200615"/>
                      </a:cubicBezTo>
                      <a:cubicBezTo>
                        <a:pt x="1804039" y="1896912"/>
                        <a:pt x="1408204" y="2502854"/>
                        <a:pt x="919026" y="2401230"/>
                      </a:cubicBezTo>
                      <a:cubicBezTo>
                        <a:pt x="375509" y="2381559"/>
                        <a:pt x="28677" y="1877398"/>
                        <a:pt x="0" y="1200615"/>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6C84E76-CB9F-1027-C18A-153EFE6C5091}"/>
                    </a:ext>
                  </a:extLst>
                </p:cNvPr>
                <p:cNvSpPr/>
                <p:nvPr/>
              </p:nvSpPr>
              <p:spPr>
                <a:xfrm>
                  <a:off x="2500817" y="3790115"/>
                  <a:ext cx="1280822" cy="727846"/>
                </a:xfrm>
                <a:custGeom>
                  <a:avLst/>
                  <a:gdLst>
                    <a:gd name="connsiteX0" fmla="*/ 0 w 1280822"/>
                    <a:gd name="connsiteY0" fmla="*/ 363923 h 727846"/>
                    <a:gd name="connsiteX1" fmla="*/ 640411 w 1280822"/>
                    <a:gd name="connsiteY1" fmla="*/ 0 h 727846"/>
                    <a:gd name="connsiteX2" fmla="*/ 1280822 w 1280822"/>
                    <a:gd name="connsiteY2" fmla="*/ 363923 h 727846"/>
                    <a:gd name="connsiteX3" fmla="*/ 640411 w 1280822"/>
                    <a:gd name="connsiteY3" fmla="*/ 727846 h 727846"/>
                    <a:gd name="connsiteX4" fmla="*/ 0 w 1280822"/>
                    <a:gd name="connsiteY4" fmla="*/ 363923 h 727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822" h="727846" fill="none" extrusionOk="0">
                      <a:moveTo>
                        <a:pt x="0" y="363923"/>
                      </a:moveTo>
                      <a:cubicBezTo>
                        <a:pt x="-13343" y="157468"/>
                        <a:pt x="252110" y="62543"/>
                        <a:pt x="640411" y="0"/>
                      </a:cubicBezTo>
                      <a:cubicBezTo>
                        <a:pt x="1000020" y="6798"/>
                        <a:pt x="1289121" y="171418"/>
                        <a:pt x="1280822" y="363923"/>
                      </a:cubicBezTo>
                      <a:cubicBezTo>
                        <a:pt x="1206256" y="542062"/>
                        <a:pt x="1027808" y="766774"/>
                        <a:pt x="640411" y="727846"/>
                      </a:cubicBezTo>
                      <a:cubicBezTo>
                        <a:pt x="278894" y="738429"/>
                        <a:pt x="-11214" y="554626"/>
                        <a:pt x="0" y="363923"/>
                      </a:cubicBezTo>
                      <a:close/>
                    </a:path>
                    <a:path w="1280822" h="727846" stroke="0" extrusionOk="0">
                      <a:moveTo>
                        <a:pt x="0" y="363923"/>
                      </a:moveTo>
                      <a:cubicBezTo>
                        <a:pt x="25998" y="124669"/>
                        <a:pt x="301632" y="23371"/>
                        <a:pt x="640411" y="0"/>
                      </a:cubicBezTo>
                      <a:cubicBezTo>
                        <a:pt x="991372" y="-7593"/>
                        <a:pt x="1303591" y="176554"/>
                        <a:pt x="1280822" y="363923"/>
                      </a:cubicBezTo>
                      <a:cubicBezTo>
                        <a:pt x="1275227" y="503853"/>
                        <a:pt x="977918" y="735135"/>
                        <a:pt x="640411" y="727846"/>
                      </a:cubicBezTo>
                      <a:cubicBezTo>
                        <a:pt x="280014" y="695661"/>
                        <a:pt x="5847" y="573344"/>
                        <a:pt x="0" y="363923"/>
                      </a:cubicBezTo>
                      <a:close/>
                    </a:path>
                  </a:pathLst>
                </a:custGeom>
                <a:solidFill>
                  <a:schemeClr val="accent1">
                    <a:lumMod val="20000"/>
                    <a:lumOff val="80000"/>
                    <a:alpha val="89900"/>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489A7F7D-756E-0C1B-D995-FCC58C5A6064}"/>
                    </a:ext>
                  </a:extLst>
                </p:cNvPr>
                <p:cNvSpPr/>
                <p:nvPr/>
              </p:nvSpPr>
              <p:spPr>
                <a:xfrm>
                  <a:off x="-89919" y="2998921"/>
                  <a:ext cx="1838051" cy="2401230"/>
                </a:xfrm>
                <a:custGeom>
                  <a:avLst/>
                  <a:gdLst>
                    <a:gd name="connsiteX0" fmla="*/ 0 w 1838051"/>
                    <a:gd name="connsiteY0" fmla="*/ 1200615 h 2401230"/>
                    <a:gd name="connsiteX1" fmla="*/ 919026 w 1838051"/>
                    <a:gd name="connsiteY1" fmla="*/ 0 h 2401230"/>
                    <a:gd name="connsiteX2" fmla="*/ 1838052 w 1838051"/>
                    <a:gd name="connsiteY2" fmla="*/ 1200615 h 2401230"/>
                    <a:gd name="connsiteX3" fmla="*/ 919026 w 1838051"/>
                    <a:gd name="connsiteY3" fmla="*/ 2401230 h 2401230"/>
                    <a:gd name="connsiteX4" fmla="*/ 0 w 1838051"/>
                    <a:gd name="connsiteY4" fmla="*/ 1200615 h 240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1" h="2401230" fill="none" extrusionOk="0">
                      <a:moveTo>
                        <a:pt x="0" y="1200615"/>
                      </a:moveTo>
                      <a:cubicBezTo>
                        <a:pt x="36710" y="541889"/>
                        <a:pt x="431720" y="-41691"/>
                        <a:pt x="919026" y="0"/>
                      </a:cubicBezTo>
                      <a:cubicBezTo>
                        <a:pt x="1303599" y="-18834"/>
                        <a:pt x="1786352" y="586209"/>
                        <a:pt x="1838052" y="1200615"/>
                      </a:cubicBezTo>
                      <a:cubicBezTo>
                        <a:pt x="1836159" y="1845645"/>
                        <a:pt x="1411334" y="2422431"/>
                        <a:pt x="919026" y="2401230"/>
                      </a:cubicBezTo>
                      <a:cubicBezTo>
                        <a:pt x="528957" y="2467009"/>
                        <a:pt x="125511" y="1893873"/>
                        <a:pt x="0" y="1200615"/>
                      </a:cubicBezTo>
                      <a:close/>
                    </a:path>
                    <a:path w="1838051" h="2401230" stroke="0" extrusionOk="0">
                      <a:moveTo>
                        <a:pt x="0" y="1200615"/>
                      </a:moveTo>
                      <a:cubicBezTo>
                        <a:pt x="-27377" y="520647"/>
                        <a:pt x="379359" y="12049"/>
                        <a:pt x="919026" y="0"/>
                      </a:cubicBezTo>
                      <a:cubicBezTo>
                        <a:pt x="1553452" y="26708"/>
                        <a:pt x="1733930" y="540845"/>
                        <a:pt x="1838052" y="1200615"/>
                      </a:cubicBezTo>
                      <a:cubicBezTo>
                        <a:pt x="1804039" y="1896912"/>
                        <a:pt x="1408204" y="2502854"/>
                        <a:pt x="919026" y="2401230"/>
                      </a:cubicBezTo>
                      <a:cubicBezTo>
                        <a:pt x="375509" y="2381559"/>
                        <a:pt x="28677" y="1877398"/>
                        <a:pt x="0" y="1200615"/>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A8F4CDD6-52C2-D909-2857-3704BD8348C5}"/>
                    </a:ext>
                  </a:extLst>
                </p:cNvPr>
                <p:cNvSpPr/>
                <p:nvPr/>
              </p:nvSpPr>
              <p:spPr>
                <a:xfrm>
                  <a:off x="4975100" y="2275950"/>
                  <a:ext cx="1467291" cy="3831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780F979-342E-3CAC-8C3C-2711F4B855D5}"/>
                    </a:ext>
                  </a:extLst>
                </p:cNvPr>
                <p:cNvSpPr/>
                <p:nvPr/>
              </p:nvSpPr>
              <p:spPr>
                <a:xfrm>
                  <a:off x="-250023" y="2295000"/>
                  <a:ext cx="1467294" cy="3831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7D427710-71A4-A68F-DD09-06E2C786E7DE}"/>
                  </a:ext>
                </a:extLst>
              </p:cNvPr>
              <p:cNvGrpSpPr/>
              <p:nvPr/>
            </p:nvGrpSpPr>
            <p:grpSpPr>
              <a:xfrm>
                <a:off x="3802401" y="4431049"/>
                <a:ext cx="1949925" cy="1413697"/>
                <a:chOff x="476205" y="2302749"/>
                <a:chExt cx="5284167" cy="3831026"/>
              </a:xfrm>
            </p:grpSpPr>
            <p:sp>
              <p:nvSpPr>
                <p:cNvPr id="36" name="Oval 35">
                  <a:extLst>
                    <a:ext uri="{FF2B5EF4-FFF2-40B4-BE49-F238E27FC236}">
                      <a16:creationId xmlns:a16="http://schemas.microsoft.com/office/drawing/2014/main" id="{176B6977-234B-3016-B43D-9B7446779E2B}"/>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509A2F19-734B-9095-EE7D-CA3CA6F8C31B}"/>
                    </a:ext>
                  </a:extLst>
                </p:cNvPr>
                <p:cNvSpPr/>
                <p:nvPr/>
              </p:nvSpPr>
              <p:spPr>
                <a:xfrm>
                  <a:off x="3536302" y="4133841"/>
                  <a:ext cx="674930" cy="123895"/>
                </a:xfrm>
                <a:custGeom>
                  <a:avLst/>
                  <a:gdLst>
                    <a:gd name="connsiteX0" fmla="*/ 0 w 674930"/>
                    <a:gd name="connsiteY0" fmla="*/ 61948 h 123895"/>
                    <a:gd name="connsiteX1" fmla="*/ 337465 w 674930"/>
                    <a:gd name="connsiteY1" fmla="*/ 0 h 123895"/>
                    <a:gd name="connsiteX2" fmla="*/ 674930 w 674930"/>
                    <a:gd name="connsiteY2" fmla="*/ 61948 h 123895"/>
                    <a:gd name="connsiteX3" fmla="*/ 337465 w 674930"/>
                    <a:gd name="connsiteY3" fmla="*/ 123896 h 123895"/>
                    <a:gd name="connsiteX4" fmla="*/ 0 w 674930"/>
                    <a:gd name="connsiteY4" fmla="*/ 61948 h 12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30" h="123895" fill="none" extrusionOk="0">
                      <a:moveTo>
                        <a:pt x="0" y="61948"/>
                      </a:moveTo>
                      <a:cubicBezTo>
                        <a:pt x="16071" y="41165"/>
                        <a:pt x="139577" y="-14435"/>
                        <a:pt x="337465" y="0"/>
                      </a:cubicBezTo>
                      <a:cubicBezTo>
                        <a:pt x="522861" y="62"/>
                        <a:pt x="674630" y="28946"/>
                        <a:pt x="674930" y="61948"/>
                      </a:cubicBezTo>
                      <a:cubicBezTo>
                        <a:pt x="675030" y="66464"/>
                        <a:pt x="504542" y="130501"/>
                        <a:pt x="337465" y="123896"/>
                      </a:cubicBezTo>
                      <a:cubicBezTo>
                        <a:pt x="150647" y="123326"/>
                        <a:pt x="925" y="95642"/>
                        <a:pt x="0" y="61948"/>
                      </a:cubicBezTo>
                      <a:close/>
                    </a:path>
                    <a:path w="674930" h="123895" stroke="0" extrusionOk="0">
                      <a:moveTo>
                        <a:pt x="0" y="61948"/>
                      </a:moveTo>
                      <a:cubicBezTo>
                        <a:pt x="-10420" y="8521"/>
                        <a:pt x="171503" y="-9104"/>
                        <a:pt x="337465" y="0"/>
                      </a:cubicBezTo>
                      <a:cubicBezTo>
                        <a:pt x="525848" y="4253"/>
                        <a:pt x="671985" y="29108"/>
                        <a:pt x="674930" y="61948"/>
                      </a:cubicBezTo>
                      <a:cubicBezTo>
                        <a:pt x="658261" y="81696"/>
                        <a:pt x="540843" y="117577"/>
                        <a:pt x="337465" y="123896"/>
                      </a:cubicBezTo>
                      <a:cubicBezTo>
                        <a:pt x="146936" y="119569"/>
                        <a:pt x="4824" y="99816"/>
                        <a:pt x="0" y="61948"/>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E6C8F9CA-8530-7EDC-E159-4E02B8651960}"/>
                    </a:ext>
                  </a:extLst>
                </p:cNvPr>
                <p:cNvSpPr/>
                <p:nvPr/>
              </p:nvSpPr>
              <p:spPr>
                <a:xfrm>
                  <a:off x="2179916" y="4154813"/>
                  <a:ext cx="570877" cy="123895"/>
                </a:xfrm>
                <a:custGeom>
                  <a:avLst/>
                  <a:gdLst>
                    <a:gd name="connsiteX0" fmla="*/ 0 w 570877"/>
                    <a:gd name="connsiteY0" fmla="*/ 61948 h 123895"/>
                    <a:gd name="connsiteX1" fmla="*/ 285439 w 570877"/>
                    <a:gd name="connsiteY1" fmla="*/ 0 h 123895"/>
                    <a:gd name="connsiteX2" fmla="*/ 570878 w 570877"/>
                    <a:gd name="connsiteY2" fmla="*/ 61948 h 123895"/>
                    <a:gd name="connsiteX3" fmla="*/ 285439 w 570877"/>
                    <a:gd name="connsiteY3" fmla="*/ 123896 h 123895"/>
                    <a:gd name="connsiteX4" fmla="*/ 0 w 570877"/>
                    <a:gd name="connsiteY4" fmla="*/ 61948 h 12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77" h="123895" fill="none" extrusionOk="0">
                      <a:moveTo>
                        <a:pt x="0" y="61948"/>
                      </a:moveTo>
                      <a:cubicBezTo>
                        <a:pt x="2176" y="25667"/>
                        <a:pt x="135214" y="490"/>
                        <a:pt x="285439" y="0"/>
                      </a:cubicBezTo>
                      <a:cubicBezTo>
                        <a:pt x="445397" y="3955"/>
                        <a:pt x="569659" y="27709"/>
                        <a:pt x="570878" y="61948"/>
                      </a:cubicBezTo>
                      <a:cubicBezTo>
                        <a:pt x="591785" y="99193"/>
                        <a:pt x="425377" y="115815"/>
                        <a:pt x="285439" y="123896"/>
                      </a:cubicBezTo>
                      <a:cubicBezTo>
                        <a:pt x="126440" y="124300"/>
                        <a:pt x="1172" y="94572"/>
                        <a:pt x="0" y="61948"/>
                      </a:cubicBezTo>
                      <a:close/>
                    </a:path>
                    <a:path w="570877" h="123895" stroke="0" extrusionOk="0">
                      <a:moveTo>
                        <a:pt x="0" y="61948"/>
                      </a:moveTo>
                      <a:cubicBezTo>
                        <a:pt x="-8421" y="42510"/>
                        <a:pt x="119451" y="-3446"/>
                        <a:pt x="285439" y="0"/>
                      </a:cubicBezTo>
                      <a:cubicBezTo>
                        <a:pt x="445040" y="-289"/>
                        <a:pt x="568512" y="32044"/>
                        <a:pt x="570878" y="61948"/>
                      </a:cubicBezTo>
                      <a:cubicBezTo>
                        <a:pt x="553367" y="102014"/>
                        <a:pt x="433814" y="134856"/>
                        <a:pt x="285439" y="123896"/>
                      </a:cubicBezTo>
                      <a:cubicBezTo>
                        <a:pt x="129649" y="122696"/>
                        <a:pt x="-1087" y="96410"/>
                        <a:pt x="0" y="61948"/>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a:extLst>
                    <a:ext uri="{FF2B5EF4-FFF2-40B4-BE49-F238E27FC236}">
                      <a16:creationId xmlns:a16="http://schemas.microsoft.com/office/drawing/2014/main" id="{466B88BB-1122-C112-4413-A8732EFD894D}"/>
                    </a:ext>
                  </a:extLst>
                </p:cNvPr>
                <p:cNvSpPr/>
                <p:nvPr/>
              </p:nvSpPr>
              <p:spPr>
                <a:xfrm>
                  <a:off x="3052224" y="3445487"/>
                  <a:ext cx="171452" cy="525031"/>
                </a:xfrm>
                <a:custGeom>
                  <a:avLst/>
                  <a:gdLst>
                    <a:gd name="connsiteX0" fmla="*/ 46759 w 171452"/>
                    <a:gd name="connsiteY0" fmla="*/ 525031 h 525031"/>
                    <a:gd name="connsiteX1" fmla="*/ 42863 w 171452"/>
                    <a:gd name="connsiteY1" fmla="*/ 323471 h 525031"/>
                    <a:gd name="connsiteX2" fmla="*/ 0 w 171452"/>
                    <a:gd name="connsiteY2" fmla="*/ 0 h 525031"/>
                    <a:gd name="connsiteX3" fmla="*/ 171452 w 171452"/>
                    <a:gd name="connsiteY3" fmla="*/ 0 h 525031"/>
                    <a:gd name="connsiteX4" fmla="*/ 113002 w 171452"/>
                    <a:gd name="connsiteY4" fmla="*/ 320220 h 525031"/>
                    <a:gd name="connsiteX5" fmla="*/ 105209 w 171452"/>
                    <a:gd name="connsiteY5" fmla="*/ 523405 h 525031"/>
                    <a:gd name="connsiteX6" fmla="*/ 46759 w 171452"/>
                    <a:gd name="connsiteY6" fmla="*/ 525031 h 52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2" h="525031" fill="none" extrusionOk="0">
                      <a:moveTo>
                        <a:pt x="46759" y="525031"/>
                      </a:moveTo>
                      <a:cubicBezTo>
                        <a:pt x="49777" y="453152"/>
                        <a:pt x="52395" y="386065"/>
                        <a:pt x="42863" y="323471"/>
                      </a:cubicBezTo>
                      <a:cubicBezTo>
                        <a:pt x="39985" y="257663"/>
                        <a:pt x="27057" y="144745"/>
                        <a:pt x="0" y="0"/>
                      </a:cubicBezTo>
                      <a:cubicBezTo>
                        <a:pt x="54223" y="3912"/>
                        <a:pt x="121632" y="6063"/>
                        <a:pt x="171452" y="0"/>
                      </a:cubicBezTo>
                      <a:cubicBezTo>
                        <a:pt x="146388" y="75860"/>
                        <a:pt x="133365" y="196275"/>
                        <a:pt x="113002" y="320220"/>
                      </a:cubicBezTo>
                      <a:cubicBezTo>
                        <a:pt x="111116" y="397142"/>
                        <a:pt x="109604" y="425667"/>
                        <a:pt x="105209" y="523405"/>
                      </a:cubicBezTo>
                      <a:cubicBezTo>
                        <a:pt x="80670" y="525432"/>
                        <a:pt x="61937" y="524649"/>
                        <a:pt x="46759" y="525031"/>
                      </a:cubicBezTo>
                      <a:close/>
                    </a:path>
                    <a:path w="171452" h="525031" stroke="0" extrusionOk="0">
                      <a:moveTo>
                        <a:pt x="46759" y="525031"/>
                      </a:moveTo>
                      <a:cubicBezTo>
                        <a:pt x="45491" y="454883"/>
                        <a:pt x="54368" y="397214"/>
                        <a:pt x="42863" y="323471"/>
                      </a:cubicBezTo>
                      <a:cubicBezTo>
                        <a:pt x="17509" y="211476"/>
                        <a:pt x="16612" y="69103"/>
                        <a:pt x="0" y="0"/>
                      </a:cubicBezTo>
                      <a:cubicBezTo>
                        <a:pt x="53567" y="-1349"/>
                        <a:pt x="119429" y="6126"/>
                        <a:pt x="171452" y="0"/>
                      </a:cubicBezTo>
                      <a:cubicBezTo>
                        <a:pt x="157377" y="102135"/>
                        <a:pt x="113280" y="248292"/>
                        <a:pt x="113002" y="320220"/>
                      </a:cubicBezTo>
                      <a:cubicBezTo>
                        <a:pt x="102671" y="404477"/>
                        <a:pt x="117694" y="442265"/>
                        <a:pt x="105209" y="523405"/>
                      </a:cubicBezTo>
                      <a:cubicBezTo>
                        <a:pt x="76679" y="523432"/>
                        <a:pt x="71434" y="524463"/>
                        <a:pt x="46759" y="525031"/>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a:extLst>
                    <a:ext uri="{FF2B5EF4-FFF2-40B4-BE49-F238E27FC236}">
                      <a16:creationId xmlns:a16="http://schemas.microsoft.com/office/drawing/2014/main" id="{9F9BEA23-B17C-5F41-AE7E-00081DE35CB2}"/>
                    </a:ext>
                  </a:extLst>
                </p:cNvPr>
                <p:cNvSpPr/>
                <p:nvPr/>
              </p:nvSpPr>
              <p:spPr>
                <a:xfrm rot="10800000">
                  <a:off x="2981021" y="4432318"/>
                  <a:ext cx="242653" cy="510226"/>
                </a:xfrm>
                <a:custGeom>
                  <a:avLst/>
                  <a:gdLst>
                    <a:gd name="connsiteX0" fmla="*/ 66178 w 242653"/>
                    <a:gd name="connsiteY0" fmla="*/ 510226 h 510226"/>
                    <a:gd name="connsiteX1" fmla="*/ 60663 w 242653"/>
                    <a:gd name="connsiteY1" fmla="*/ 314349 h 510226"/>
                    <a:gd name="connsiteX2" fmla="*/ 0 w 242653"/>
                    <a:gd name="connsiteY2" fmla="*/ 0 h 510226"/>
                    <a:gd name="connsiteX3" fmla="*/ 242653 w 242653"/>
                    <a:gd name="connsiteY3" fmla="*/ 0 h 510226"/>
                    <a:gd name="connsiteX4" fmla="*/ 159929 w 242653"/>
                    <a:gd name="connsiteY4" fmla="*/ 311190 h 510226"/>
                    <a:gd name="connsiteX5" fmla="*/ 148900 w 242653"/>
                    <a:gd name="connsiteY5" fmla="*/ 508646 h 510226"/>
                    <a:gd name="connsiteX6" fmla="*/ 66178 w 242653"/>
                    <a:gd name="connsiteY6" fmla="*/ 510226 h 5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653" h="510226" fill="none" extrusionOk="0">
                      <a:moveTo>
                        <a:pt x="66178" y="510226"/>
                      </a:moveTo>
                      <a:cubicBezTo>
                        <a:pt x="55786" y="423339"/>
                        <a:pt x="55445" y="367078"/>
                        <a:pt x="60663" y="314349"/>
                      </a:cubicBezTo>
                      <a:cubicBezTo>
                        <a:pt x="47402" y="192130"/>
                        <a:pt x="12477" y="71610"/>
                        <a:pt x="0" y="0"/>
                      </a:cubicBezTo>
                      <a:cubicBezTo>
                        <a:pt x="57300" y="918"/>
                        <a:pt x="153424" y="5771"/>
                        <a:pt x="242653" y="0"/>
                      </a:cubicBezTo>
                      <a:cubicBezTo>
                        <a:pt x="220084" y="109801"/>
                        <a:pt x="211156" y="180152"/>
                        <a:pt x="159929" y="311190"/>
                      </a:cubicBezTo>
                      <a:cubicBezTo>
                        <a:pt x="165492" y="384393"/>
                        <a:pt x="160192" y="453674"/>
                        <a:pt x="148900" y="508646"/>
                      </a:cubicBezTo>
                      <a:cubicBezTo>
                        <a:pt x="118430" y="509248"/>
                        <a:pt x="85105" y="510660"/>
                        <a:pt x="66178" y="510226"/>
                      </a:cubicBezTo>
                      <a:close/>
                    </a:path>
                    <a:path w="242653" h="510226" stroke="0" extrusionOk="0">
                      <a:moveTo>
                        <a:pt x="66178" y="510226"/>
                      </a:moveTo>
                      <a:cubicBezTo>
                        <a:pt x="70132" y="418217"/>
                        <a:pt x="57165" y="399966"/>
                        <a:pt x="60663" y="314349"/>
                      </a:cubicBezTo>
                      <a:cubicBezTo>
                        <a:pt x="29646" y="187321"/>
                        <a:pt x="19099" y="82296"/>
                        <a:pt x="0" y="0"/>
                      </a:cubicBezTo>
                      <a:cubicBezTo>
                        <a:pt x="55604" y="11731"/>
                        <a:pt x="134918" y="-5178"/>
                        <a:pt x="242653" y="0"/>
                      </a:cubicBezTo>
                      <a:cubicBezTo>
                        <a:pt x="202707" y="87996"/>
                        <a:pt x="168772" y="230641"/>
                        <a:pt x="159929" y="311190"/>
                      </a:cubicBezTo>
                      <a:cubicBezTo>
                        <a:pt x="159437" y="361860"/>
                        <a:pt x="159440" y="465753"/>
                        <a:pt x="148900" y="508646"/>
                      </a:cubicBezTo>
                      <a:cubicBezTo>
                        <a:pt x="131087" y="509256"/>
                        <a:pt x="93544" y="508081"/>
                        <a:pt x="66178" y="510226"/>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1B1D2E6-A930-E31A-B6EA-D6A8CA0F537F}"/>
                    </a:ext>
                  </a:extLst>
                </p:cNvPr>
                <p:cNvSpPr/>
                <p:nvPr/>
              </p:nvSpPr>
              <p:spPr>
                <a:xfrm>
                  <a:off x="3918312" y="3645045"/>
                  <a:ext cx="1838052" cy="1081895"/>
                </a:xfrm>
                <a:custGeom>
                  <a:avLst/>
                  <a:gdLst>
                    <a:gd name="connsiteX0" fmla="*/ 0 w 1838052"/>
                    <a:gd name="connsiteY0" fmla="*/ 540948 h 1081895"/>
                    <a:gd name="connsiteX1" fmla="*/ 919026 w 1838052"/>
                    <a:gd name="connsiteY1" fmla="*/ 0 h 1081895"/>
                    <a:gd name="connsiteX2" fmla="*/ 1838052 w 1838052"/>
                    <a:gd name="connsiteY2" fmla="*/ 540948 h 1081895"/>
                    <a:gd name="connsiteX3" fmla="*/ 919026 w 1838052"/>
                    <a:gd name="connsiteY3" fmla="*/ 1081896 h 1081895"/>
                    <a:gd name="connsiteX4" fmla="*/ 0 w 1838052"/>
                    <a:gd name="connsiteY4" fmla="*/ 540948 h 108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1081895" fill="none" extrusionOk="0">
                      <a:moveTo>
                        <a:pt x="0" y="540948"/>
                      </a:moveTo>
                      <a:cubicBezTo>
                        <a:pt x="103172" y="254430"/>
                        <a:pt x="453807" y="-87146"/>
                        <a:pt x="919026" y="0"/>
                      </a:cubicBezTo>
                      <a:cubicBezTo>
                        <a:pt x="1401974" y="-3770"/>
                        <a:pt x="1823964" y="255455"/>
                        <a:pt x="1838052" y="540948"/>
                      </a:cubicBezTo>
                      <a:cubicBezTo>
                        <a:pt x="1833667" y="797892"/>
                        <a:pt x="1381952" y="1143931"/>
                        <a:pt x="919026" y="1081896"/>
                      </a:cubicBezTo>
                      <a:cubicBezTo>
                        <a:pt x="435027" y="1095089"/>
                        <a:pt x="10190" y="842155"/>
                        <a:pt x="0" y="540948"/>
                      </a:cubicBezTo>
                      <a:close/>
                    </a:path>
                    <a:path w="1838052" h="1081895" stroke="0" extrusionOk="0">
                      <a:moveTo>
                        <a:pt x="0" y="540948"/>
                      </a:moveTo>
                      <a:cubicBezTo>
                        <a:pt x="-86165" y="189043"/>
                        <a:pt x="400854" y="3981"/>
                        <a:pt x="919026" y="0"/>
                      </a:cubicBezTo>
                      <a:cubicBezTo>
                        <a:pt x="1441083" y="3051"/>
                        <a:pt x="1790839" y="243692"/>
                        <a:pt x="1838052" y="540948"/>
                      </a:cubicBezTo>
                      <a:cubicBezTo>
                        <a:pt x="1792461" y="884227"/>
                        <a:pt x="1420126" y="1117623"/>
                        <a:pt x="919026" y="1081896"/>
                      </a:cubicBezTo>
                      <a:cubicBezTo>
                        <a:pt x="352742" y="1049769"/>
                        <a:pt x="52846" y="864955"/>
                        <a:pt x="0" y="540948"/>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A6191BA5-3222-5737-B601-69288CE5DEA0}"/>
                    </a:ext>
                  </a:extLst>
                </p:cNvPr>
                <p:cNvSpPr/>
                <p:nvPr/>
              </p:nvSpPr>
              <p:spPr>
                <a:xfrm>
                  <a:off x="2750793" y="3968393"/>
                  <a:ext cx="801256" cy="455323"/>
                </a:xfrm>
                <a:custGeom>
                  <a:avLst/>
                  <a:gdLst>
                    <a:gd name="connsiteX0" fmla="*/ 0 w 801256"/>
                    <a:gd name="connsiteY0" fmla="*/ 227662 h 455323"/>
                    <a:gd name="connsiteX1" fmla="*/ 400628 w 801256"/>
                    <a:gd name="connsiteY1" fmla="*/ 0 h 455323"/>
                    <a:gd name="connsiteX2" fmla="*/ 801256 w 801256"/>
                    <a:gd name="connsiteY2" fmla="*/ 227662 h 455323"/>
                    <a:gd name="connsiteX3" fmla="*/ 400628 w 801256"/>
                    <a:gd name="connsiteY3" fmla="*/ 455324 h 455323"/>
                    <a:gd name="connsiteX4" fmla="*/ 0 w 801256"/>
                    <a:gd name="connsiteY4" fmla="*/ 227662 h 45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256" h="455323" fill="none" extrusionOk="0">
                      <a:moveTo>
                        <a:pt x="0" y="227662"/>
                      </a:moveTo>
                      <a:cubicBezTo>
                        <a:pt x="-18713" y="94262"/>
                        <a:pt x="168352" y="19904"/>
                        <a:pt x="400628" y="0"/>
                      </a:cubicBezTo>
                      <a:cubicBezTo>
                        <a:pt x="626649" y="5466"/>
                        <a:pt x="820760" y="121866"/>
                        <a:pt x="801256" y="227662"/>
                      </a:cubicBezTo>
                      <a:cubicBezTo>
                        <a:pt x="777265" y="346044"/>
                        <a:pt x="637422" y="473263"/>
                        <a:pt x="400628" y="455324"/>
                      </a:cubicBezTo>
                      <a:cubicBezTo>
                        <a:pt x="172457" y="464666"/>
                        <a:pt x="-2276" y="351308"/>
                        <a:pt x="0" y="227662"/>
                      </a:cubicBezTo>
                      <a:close/>
                    </a:path>
                    <a:path w="801256" h="455323" stroke="0" extrusionOk="0">
                      <a:moveTo>
                        <a:pt x="0" y="227662"/>
                      </a:moveTo>
                      <a:cubicBezTo>
                        <a:pt x="26071" y="63555"/>
                        <a:pt x="190535" y="17505"/>
                        <a:pt x="400628" y="0"/>
                      </a:cubicBezTo>
                      <a:cubicBezTo>
                        <a:pt x="618546" y="-9304"/>
                        <a:pt x="811826" y="108250"/>
                        <a:pt x="801256" y="227662"/>
                      </a:cubicBezTo>
                      <a:cubicBezTo>
                        <a:pt x="797389" y="311194"/>
                        <a:pt x="615622" y="458147"/>
                        <a:pt x="400628" y="455324"/>
                      </a:cubicBezTo>
                      <a:cubicBezTo>
                        <a:pt x="174365" y="431326"/>
                        <a:pt x="17313" y="378362"/>
                        <a:pt x="0" y="227662"/>
                      </a:cubicBezTo>
                      <a:close/>
                    </a:path>
                  </a:pathLst>
                </a:custGeom>
                <a:solidFill>
                  <a:schemeClr val="accent1">
                    <a:lumMod val="20000"/>
                    <a:lumOff val="80000"/>
                    <a:alpha val="9507"/>
                  </a:schemeClr>
                </a:solidFill>
                <a:ln>
                  <a:solidFill>
                    <a:schemeClr val="accent1">
                      <a:lumMod val="40000"/>
                      <a:lumOff val="60000"/>
                      <a:alpha val="51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B4AD1AF-D84B-194B-B689-4B6F66697994}"/>
                    </a:ext>
                  </a:extLst>
                </p:cNvPr>
                <p:cNvSpPr/>
                <p:nvPr/>
              </p:nvSpPr>
              <p:spPr>
                <a:xfrm>
                  <a:off x="532493" y="3634365"/>
                  <a:ext cx="1838053" cy="1070920"/>
                </a:xfrm>
                <a:custGeom>
                  <a:avLst/>
                  <a:gdLst>
                    <a:gd name="connsiteX0" fmla="*/ 0 w 1838053"/>
                    <a:gd name="connsiteY0" fmla="*/ 535460 h 1070920"/>
                    <a:gd name="connsiteX1" fmla="*/ 919027 w 1838053"/>
                    <a:gd name="connsiteY1" fmla="*/ 0 h 1070920"/>
                    <a:gd name="connsiteX2" fmla="*/ 1838054 w 1838053"/>
                    <a:gd name="connsiteY2" fmla="*/ 535460 h 1070920"/>
                    <a:gd name="connsiteX3" fmla="*/ 919027 w 1838053"/>
                    <a:gd name="connsiteY3" fmla="*/ 1070920 h 1070920"/>
                    <a:gd name="connsiteX4" fmla="*/ 0 w 1838053"/>
                    <a:gd name="connsiteY4" fmla="*/ 535460 h 107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3" h="1070920" fill="none" extrusionOk="0">
                      <a:moveTo>
                        <a:pt x="0" y="535460"/>
                      </a:moveTo>
                      <a:cubicBezTo>
                        <a:pt x="61532" y="247034"/>
                        <a:pt x="428742" y="-35563"/>
                        <a:pt x="919027" y="0"/>
                      </a:cubicBezTo>
                      <a:cubicBezTo>
                        <a:pt x="1389957" y="-5610"/>
                        <a:pt x="1805818" y="270084"/>
                        <a:pt x="1838054" y="535460"/>
                      </a:cubicBezTo>
                      <a:cubicBezTo>
                        <a:pt x="1833274" y="785607"/>
                        <a:pt x="1364462" y="1157263"/>
                        <a:pt x="919027" y="1070920"/>
                      </a:cubicBezTo>
                      <a:cubicBezTo>
                        <a:pt x="443699" y="1088967"/>
                        <a:pt x="9535" y="833479"/>
                        <a:pt x="0" y="535460"/>
                      </a:cubicBezTo>
                      <a:close/>
                    </a:path>
                    <a:path w="1838053" h="1070920" stroke="0" extrusionOk="0">
                      <a:moveTo>
                        <a:pt x="0" y="535460"/>
                      </a:moveTo>
                      <a:cubicBezTo>
                        <a:pt x="-43722" y="212765"/>
                        <a:pt x="350312" y="22951"/>
                        <a:pt x="919027" y="0"/>
                      </a:cubicBezTo>
                      <a:cubicBezTo>
                        <a:pt x="1450788" y="5094"/>
                        <a:pt x="1813354" y="240519"/>
                        <a:pt x="1838054" y="535460"/>
                      </a:cubicBezTo>
                      <a:cubicBezTo>
                        <a:pt x="1807512" y="861012"/>
                        <a:pt x="1410652" y="1159023"/>
                        <a:pt x="919027" y="1070920"/>
                      </a:cubicBezTo>
                      <a:cubicBezTo>
                        <a:pt x="383264" y="1055492"/>
                        <a:pt x="21465" y="841442"/>
                        <a:pt x="0" y="535460"/>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0A7862A5-B383-1DA2-93A0-1CE607DFFB58}"/>
                    </a:ext>
                  </a:extLst>
                </p:cNvPr>
                <p:cNvSpPr/>
                <p:nvPr/>
              </p:nvSpPr>
              <p:spPr>
                <a:xfrm>
                  <a:off x="4293079" y="2302752"/>
                  <a:ext cx="1467293" cy="3831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3162725-CD79-3FB3-0A50-AD4B2B7FCC06}"/>
                    </a:ext>
                  </a:extLst>
                </p:cNvPr>
                <p:cNvSpPr/>
                <p:nvPr/>
              </p:nvSpPr>
              <p:spPr>
                <a:xfrm>
                  <a:off x="476205" y="2302749"/>
                  <a:ext cx="1467296" cy="38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51386A96-3C57-B6C4-AA8E-0601E240BDE8}"/>
                  </a:ext>
                </a:extLst>
              </p:cNvPr>
              <p:cNvGrpSpPr/>
              <p:nvPr/>
            </p:nvGrpSpPr>
            <p:grpSpPr>
              <a:xfrm>
                <a:off x="3746233" y="1390806"/>
                <a:ext cx="1895184" cy="1824961"/>
                <a:chOff x="302456" y="1565524"/>
                <a:chExt cx="5586709" cy="5379710"/>
              </a:xfrm>
            </p:grpSpPr>
            <p:sp>
              <p:nvSpPr>
                <p:cNvPr id="26" name="Oval 25">
                  <a:extLst>
                    <a:ext uri="{FF2B5EF4-FFF2-40B4-BE49-F238E27FC236}">
                      <a16:creationId xmlns:a16="http://schemas.microsoft.com/office/drawing/2014/main" id="{87C9E6E4-5F11-4A66-127A-A3F71CCD4F85}"/>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59AF8BE-2464-477D-396C-2B5BB9DE1B8E}"/>
                    </a:ext>
                  </a:extLst>
                </p:cNvPr>
                <p:cNvSpPr/>
                <p:nvPr/>
              </p:nvSpPr>
              <p:spPr>
                <a:xfrm>
                  <a:off x="3528017" y="4128797"/>
                  <a:ext cx="1122770" cy="156463"/>
                </a:xfrm>
                <a:custGeom>
                  <a:avLst/>
                  <a:gdLst>
                    <a:gd name="connsiteX0" fmla="*/ 0 w 1122770"/>
                    <a:gd name="connsiteY0" fmla="*/ 78232 h 156463"/>
                    <a:gd name="connsiteX1" fmla="*/ 561385 w 1122770"/>
                    <a:gd name="connsiteY1" fmla="*/ 0 h 156463"/>
                    <a:gd name="connsiteX2" fmla="*/ 1122770 w 1122770"/>
                    <a:gd name="connsiteY2" fmla="*/ 78232 h 156463"/>
                    <a:gd name="connsiteX3" fmla="*/ 561385 w 1122770"/>
                    <a:gd name="connsiteY3" fmla="*/ 156464 h 156463"/>
                    <a:gd name="connsiteX4" fmla="*/ 0 w 1122770"/>
                    <a:gd name="connsiteY4" fmla="*/ 78232 h 156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770" h="156463" fill="none" extrusionOk="0">
                      <a:moveTo>
                        <a:pt x="0" y="78232"/>
                      </a:moveTo>
                      <a:cubicBezTo>
                        <a:pt x="3907" y="38291"/>
                        <a:pt x="224649" y="-33474"/>
                        <a:pt x="561385" y="0"/>
                      </a:cubicBezTo>
                      <a:cubicBezTo>
                        <a:pt x="868353" y="193"/>
                        <a:pt x="1122272" y="37037"/>
                        <a:pt x="1122770" y="78232"/>
                      </a:cubicBezTo>
                      <a:cubicBezTo>
                        <a:pt x="1122879" y="88969"/>
                        <a:pt x="857380" y="161272"/>
                        <a:pt x="561385" y="156464"/>
                      </a:cubicBezTo>
                      <a:cubicBezTo>
                        <a:pt x="248853" y="153245"/>
                        <a:pt x="3860" y="119273"/>
                        <a:pt x="0" y="78232"/>
                      </a:cubicBezTo>
                      <a:close/>
                    </a:path>
                    <a:path w="1122770" h="156463" stroke="0" extrusionOk="0">
                      <a:moveTo>
                        <a:pt x="0" y="78232"/>
                      </a:moveTo>
                      <a:cubicBezTo>
                        <a:pt x="-8000" y="20274"/>
                        <a:pt x="289868" y="-17181"/>
                        <a:pt x="561385" y="0"/>
                      </a:cubicBezTo>
                      <a:cubicBezTo>
                        <a:pt x="872334" y="1918"/>
                        <a:pt x="1119623" y="36493"/>
                        <a:pt x="1122770" y="78232"/>
                      </a:cubicBezTo>
                      <a:cubicBezTo>
                        <a:pt x="1118136" y="117417"/>
                        <a:pt x="882145" y="152481"/>
                        <a:pt x="561385" y="156464"/>
                      </a:cubicBezTo>
                      <a:cubicBezTo>
                        <a:pt x="245684" y="150568"/>
                        <a:pt x="3080" y="123772"/>
                        <a:pt x="0" y="7823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DBC564F0-6DF4-E403-F469-43B63DC51924}"/>
                    </a:ext>
                  </a:extLst>
                </p:cNvPr>
                <p:cNvSpPr/>
                <p:nvPr/>
              </p:nvSpPr>
              <p:spPr>
                <a:xfrm>
                  <a:off x="1610684" y="4125195"/>
                  <a:ext cx="1146212" cy="160068"/>
                </a:xfrm>
                <a:custGeom>
                  <a:avLst/>
                  <a:gdLst>
                    <a:gd name="connsiteX0" fmla="*/ 0 w 1146212"/>
                    <a:gd name="connsiteY0" fmla="*/ 80034 h 160068"/>
                    <a:gd name="connsiteX1" fmla="*/ 573106 w 1146212"/>
                    <a:gd name="connsiteY1" fmla="*/ 0 h 160068"/>
                    <a:gd name="connsiteX2" fmla="*/ 1146212 w 1146212"/>
                    <a:gd name="connsiteY2" fmla="*/ 80034 h 160068"/>
                    <a:gd name="connsiteX3" fmla="*/ 573106 w 1146212"/>
                    <a:gd name="connsiteY3" fmla="*/ 160068 h 160068"/>
                    <a:gd name="connsiteX4" fmla="*/ 0 w 1146212"/>
                    <a:gd name="connsiteY4" fmla="*/ 80034 h 16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212" h="160068" fill="none" extrusionOk="0">
                      <a:moveTo>
                        <a:pt x="0" y="80034"/>
                      </a:moveTo>
                      <a:cubicBezTo>
                        <a:pt x="29974" y="7343"/>
                        <a:pt x="307044" y="3330"/>
                        <a:pt x="573106" y="0"/>
                      </a:cubicBezTo>
                      <a:cubicBezTo>
                        <a:pt x="892649" y="5171"/>
                        <a:pt x="1139427" y="35686"/>
                        <a:pt x="1146212" y="80034"/>
                      </a:cubicBezTo>
                      <a:cubicBezTo>
                        <a:pt x="1193688" y="131121"/>
                        <a:pt x="864814" y="148746"/>
                        <a:pt x="573106" y="160068"/>
                      </a:cubicBezTo>
                      <a:cubicBezTo>
                        <a:pt x="250488" y="161888"/>
                        <a:pt x="3026" y="120134"/>
                        <a:pt x="0" y="80034"/>
                      </a:cubicBezTo>
                      <a:close/>
                    </a:path>
                    <a:path w="1146212" h="160068" stroke="0" extrusionOk="0">
                      <a:moveTo>
                        <a:pt x="0" y="80034"/>
                      </a:moveTo>
                      <a:cubicBezTo>
                        <a:pt x="-17607" y="66723"/>
                        <a:pt x="224762" y="-13142"/>
                        <a:pt x="573106" y="0"/>
                      </a:cubicBezTo>
                      <a:cubicBezTo>
                        <a:pt x="894996" y="-793"/>
                        <a:pt x="1143091" y="41517"/>
                        <a:pt x="1146212" y="80034"/>
                      </a:cubicBezTo>
                      <a:cubicBezTo>
                        <a:pt x="1135801" y="127716"/>
                        <a:pt x="859752" y="195392"/>
                        <a:pt x="573106" y="160068"/>
                      </a:cubicBezTo>
                      <a:cubicBezTo>
                        <a:pt x="257876" y="159234"/>
                        <a:pt x="-6199" y="125658"/>
                        <a:pt x="0" y="80034"/>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a:extLst>
                    <a:ext uri="{FF2B5EF4-FFF2-40B4-BE49-F238E27FC236}">
                      <a16:creationId xmlns:a16="http://schemas.microsoft.com/office/drawing/2014/main" id="{F7036648-EFBA-527D-45DD-AB62EE0CD131}"/>
                    </a:ext>
                  </a:extLst>
                </p:cNvPr>
                <p:cNvSpPr/>
                <p:nvPr/>
              </p:nvSpPr>
              <p:spPr>
                <a:xfrm>
                  <a:off x="2978103" y="1565524"/>
                  <a:ext cx="327103" cy="2401230"/>
                </a:xfrm>
                <a:custGeom>
                  <a:avLst/>
                  <a:gdLst>
                    <a:gd name="connsiteX0" fmla="*/ 89210 w 327103"/>
                    <a:gd name="connsiteY0" fmla="*/ 2401230 h 2401230"/>
                    <a:gd name="connsiteX1" fmla="*/ 85567 w 327103"/>
                    <a:gd name="connsiteY1" fmla="*/ 1949531 h 2401230"/>
                    <a:gd name="connsiteX2" fmla="*/ 81776 w 327103"/>
                    <a:gd name="connsiteY2" fmla="*/ 1479396 h 2401230"/>
                    <a:gd name="connsiteX3" fmla="*/ 55335 w 327103"/>
                    <a:gd name="connsiteY3" fmla="*/ 1001058 h 2401230"/>
                    <a:gd name="connsiteX4" fmla="*/ 27259 w 327103"/>
                    <a:gd name="connsiteY4" fmla="*/ 493132 h 2401230"/>
                    <a:gd name="connsiteX5" fmla="*/ 0 w 327103"/>
                    <a:gd name="connsiteY5" fmla="*/ 0 h 2401230"/>
                    <a:gd name="connsiteX6" fmla="*/ 327103 w 327103"/>
                    <a:gd name="connsiteY6" fmla="*/ 0 h 2401230"/>
                    <a:gd name="connsiteX7" fmla="*/ 287702 w 327103"/>
                    <a:gd name="connsiteY7" fmla="*/ 517466 h 2401230"/>
                    <a:gd name="connsiteX8" fmla="*/ 253876 w 327103"/>
                    <a:gd name="connsiteY8" fmla="*/ 961706 h 2401230"/>
                    <a:gd name="connsiteX9" fmla="*/ 215590 w 327103"/>
                    <a:gd name="connsiteY9" fmla="*/ 1464527 h 2401230"/>
                    <a:gd name="connsiteX10" fmla="*/ 208602 w 327103"/>
                    <a:gd name="connsiteY10" fmla="*/ 1901283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93934" y="2187120"/>
                        <a:pt x="103558" y="2135537"/>
                        <a:pt x="85567" y="1949531"/>
                      </a:cubicBezTo>
                      <a:cubicBezTo>
                        <a:pt x="67577" y="1763525"/>
                        <a:pt x="73872" y="1679179"/>
                        <a:pt x="81776" y="1479396"/>
                      </a:cubicBezTo>
                      <a:cubicBezTo>
                        <a:pt x="67164" y="1260726"/>
                        <a:pt x="42004" y="1161418"/>
                        <a:pt x="55335" y="1001058"/>
                      </a:cubicBezTo>
                      <a:cubicBezTo>
                        <a:pt x="68666" y="840698"/>
                        <a:pt x="36993" y="714635"/>
                        <a:pt x="27259" y="493132"/>
                      </a:cubicBezTo>
                      <a:cubicBezTo>
                        <a:pt x="17525" y="271629"/>
                        <a:pt x="9531" y="193403"/>
                        <a:pt x="0" y="0"/>
                      </a:cubicBezTo>
                      <a:cubicBezTo>
                        <a:pt x="78986" y="309"/>
                        <a:pt x="256917" y="-8014"/>
                        <a:pt x="327103" y="0"/>
                      </a:cubicBezTo>
                      <a:cubicBezTo>
                        <a:pt x="308693" y="192412"/>
                        <a:pt x="304489" y="293569"/>
                        <a:pt x="287702" y="517466"/>
                      </a:cubicBezTo>
                      <a:cubicBezTo>
                        <a:pt x="270915" y="741363"/>
                        <a:pt x="276095" y="828987"/>
                        <a:pt x="253876" y="961706"/>
                      </a:cubicBezTo>
                      <a:cubicBezTo>
                        <a:pt x="231657" y="1094425"/>
                        <a:pt x="223931" y="1282434"/>
                        <a:pt x="215590" y="1464527"/>
                      </a:cubicBezTo>
                      <a:cubicBezTo>
                        <a:pt x="207001" y="1602647"/>
                        <a:pt x="222660" y="1725731"/>
                        <a:pt x="208602" y="1901283"/>
                      </a:cubicBezTo>
                      <a:cubicBezTo>
                        <a:pt x="194544" y="2076835"/>
                        <a:pt x="217365" y="2207216"/>
                        <a:pt x="200722" y="2393796"/>
                      </a:cubicBezTo>
                      <a:cubicBezTo>
                        <a:pt x="159302" y="2391382"/>
                        <a:pt x="144142" y="2392945"/>
                        <a:pt x="89210" y="2401230"/>
                      </a:cubicBezTo>
                      <a:close/>
                    </a:path>
                    <a:path w="327103" h="2401230" stroke="0" extrusionOk="0">
                      <a:moveTo>
                        <a:pt x="89210" y="2401230"/>
                      </a:moveTo>
                      <a:cubicBezTo>
                        <a:pt x="103808" y="2208723"/>
                        <a:pt x="100132" y="2129975"/>
                        <a:pt x="85493" y="1940313"/>
                      </a:cubicBezTo>
                      <a:cubicBezTo>
                        <a:pt x="70854" y="1750651"/>
                        <a:pt x="86335" y="1705562"/>
                        <a:pt x="81776" y="1479396"/>
                      </a:cubicBezTo>
                      <a:cubicBezTo>
                        <a:pt x="76411" y="1298283"/>
                        <a:pt x="54818" y="1140694"/>
                        <a:pt x="53700" y="971470"/>
                      </a:cubicBezTo>
                      <a:cubicBezTo>
                        <a:pt x="52582" y="802246"/>
                        <a:pt x="28916" y="670473"/>
                        <a:pt x="28894" y="522720"/>
                      </a:cubicBezTo>
                      <a:cubicBezTo>
                        <a:pt x="28872" y="374967"/>
                        <a:pt x="-10129" y="193446"/>
                        <a:pt x="0" y="0"/>
                      </a:cubicBezTo>
                      <a:cubicBezTo>
                        <a:pt x="104051" y="6874"/>
                        <a:pt x="243668" y="-13600"/>
                        <a:pt x="327103" y="0"/>
                      </a:cubicBezTo>
                      <a:cubicBezTo>
                        <a:pt x="335230" y="174914"/>
                        <a:pt x="294638" y="365166"/>
                        <a:pt x="289932" y="488176"/>
                      </a:cubicBezTo>
                      <a:cubicBezTo>
                        <a:pt x="285226" y="611186"/>
                        <a:pt x="276269" y="816156"/>
                        <a:pt x="252761" y="976351"/>
                      </a:cubicBezTo>
                      <a:cubicBezTo>
                        <a:pt x="229253" y="1136546"/>
                        <a:pt x="252144" y="1241192"/>
                        <a:pt x="215590" y="1464527"/>
                      </a:cubicBezTo>
                      <a:cubicBezTo>
                        <a:pt x="234810" y="1615539"/>
                        <a:pt x="192002" y="1692062"/>
                        <a:pt x="208305" y="1919869"/>
                      </a:cubicBezTo>
                      <a:cubicBezTo>
                        <a:pt x="224607" y="2147676"/>
                        <a:pt x="188272" y="2228917"/>
                        <a:pt x="200722" y="2393796"/>
                      </a:cubicBezTo>
                      <a:cubicBezTo>
                        <a:pt x="162194" y="2395810"/>
                        <a:pt x="118338" y="239787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29">
                  <a:extLst>
                    <a:ext uri="{FF2B5EF4-FFF2-40B4-BE49-F238E27FC236}">
                      <a16:creationId xmlns:a16="http://schemas.microsoft.com/office/drawing/2014/main" id="{854DAE18-FA4D-2B0A-DE5E-DF88D1785ADF}"/>
                    </a:ext>
                  </a:extLst>
                </p:cNvPr>
                <p:cNvSpPr/>
                <p:nvPr/>
              </p:nvSpPr>
              <p:spPr>
                <a:xfrm rot="10800000">
                  <a:off x="2956264" y="4432319"/>
                  <a:ext cx="363980" cy="2512915"/>
                </a:xfrm>
                <a:custGeom>
                  <a:avLst/>
                  <a:gdLst>
                    <a:gd name="connsiteX0" fmla="*/ 99267 w 363980"/>
                    <a:gd name="connsiteY0" fmla="*/ 2512915 h 2512915"/>
                    <a:gd name="connsiteX1" fmla="*/ 90995 w 363980"/>
                    <a:gd name="connsiteY1" fmla="*/ 1548205 h 2512915"/>
                    <a:gd name="connsiteX2" fmla="*/ 63393 w 363980"/>
                    <a:gd name="connsiteY2" fmla="*/ 1078583 h 2512915"/>
                    <a:gd name="connsiteX3" fmla="*/ 32152 w 363980"/>
                    <a:gd name="connsiteY3" fmla="*/ 547032 h 2512915"/>
                    <a:gd name="connsiteX4" fmla="*/ 0 w 363980"/>
                    <a:gd name="connsiteY4" fmla="*/ 0 h 2512915"/>
                    <a:gd name="connsiteX5" fmla="*/ 363980 w 363980"/>
                    <a:gd name="connsiteY5" fmla="*/ 0 h 2512915"/>
                    <a:gd name="connsiteX6" fmla="*/ 326341 w 363980"/>
                    <a:gd name="connsiteY6" fmla="*/ 464902 h 2512915"/>
                    <a:gd name="connsiteX7" fmla="*/ 283738 w 363980"/>
                    <a:gd name="connsiteY7" fmla="*/ 991110 h 2512915"/>
                    <a:gd name="connsiteX8" fmla="*/ 239895 w 363980"/>
                    <a:gd name="connsiteY8" fmla="*/ 1532644 h 2512915"/>
                    <a:gd name="connsiteX9" fmla="*/ 231623 w 363980"/>
                    <a:gd name="connsiteY9" fmla="*/ 2018890 h 2512915"/>
                    <a:gd name="connsiteX10" fmla="*/ 223351 w 363980"/>
                    <a:gd name="connsiteY10" fmla="*/ 2505135 h 2512915"/>
                    <a:gd name="connsiteX11" fmla="*/ 99267 w 363980"/>
                    <a:gd name="connsiteY11" fmla="*/ 2512915 h 251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980" h="2512915" fill="none" extrusionOk="0">
                      <a:moveTo>
                        <a:pt x="99267" y="2512915"/>
                      </a:moveTo>
                      <a:cubicBezTo>
                        <a:pt x="76874" y="2145710"/>
                        <a:pt x="161962" y="1840589"/>
                        <a:pt x="90995" y="1548205"/>
                      </a:cubicBezTo>
                      <a:cubicBezTo>
                        <a:pt x="56039" y="1351765"/>
                        <a:pt x="92833" y="1216547"/>
                        <a:pt x="63393" y="1078583"/>
                      </a:cubicBezTo>
                      <a:cubicBezTo>
                        <a:pt x="33953" y="940619"/>
                        <a:pt x="20722" y="749517"/>
                        <a:pt x="32152" y="547032"/>
                      </a:cubicBezTo>
                      <a:cubicBezTo>
                        <a:pt x="43581" y="344547"/>
                        <a:pt x="31563" y="263021"/>
                        <a:pt x="0" y="0"/>
                      </a:cubicBezTo>
                      <a:cubicBezTo>
                        <a:pt x="170823" y="3802"/>
                        <a:pt x="243417" y="-10785"/>
                        <a:pt x="363980" y="0"/>
                      </a:cubicBezTo>
                      <a:cubicBezTo>
                        <a:pt x="334780" y="174410"/>
                        <a:pt x="339313" y="298437"/>
                        <a:pt x="326341" y="464902"/>
                      </a:cubicBezTo>
                      <a:cubicBezTo>
                        <a:pt x="313369" y="631367"/>
                        <a:pt x="290678" y="834481"/>
                        <a:pt x="283738" y="991110"/>
                      </a:cubicBezTo>
                      <a:cubicBezTo>
                        <a:pt x="276799" y="1147739"/>
                        <a:pt x="274344" y="1347356"/>
                        <a:pt x="239895" y="1532644"/>
                      </a:cubicBezTo>
                      <a:cubicBezTo>
                        <a:pt x="234309" y="1737094"/>
                        <a:pt x="251019" y="1820952"/>
                        <a:pt x="231623" y="2018890"/>
                      </a:cubicBezTo>
                      <a:cubicBezTo>
                        <a:pt x="212227" y="2216828"/>
                        <a:pt x="215622" y="2285887"/>
                        <a:pt x="223351" y="2505135"/>
                      </a:cubicBezTo>
                      <a:cubicBezTo>
                        <a:pt x="163392" y="2511772"/>
                        <a:pt x="160594" y="2510899"/>
                        <a:pt x="99267" y="2512915"/>
                      </a:cubicBezTo>
                      <a:close/>
                    </a:path>
                    <a:path w="363980" h="2512915" stroke="0" extrusionOk="0">
                      <a:moveTo>
                        <a:pt x="99267" y="2512915"/>
                      </a:moveTo>
                      <a:cubicBezTo>
                        <a:pt x="82646" y="2213358"/>
                        <a:pt x="144659" y="1825319"/>
                        <a:pt x="90995" y="1548205"/>
                      </a:cubicBezTo>
                      <a:cubicBezTo>
                        <a:pt x="79072" y="1359710"/>
                        <a:pt x="94600" y="1234379"/>
                        <a:pt x="58843" y="1001173"/>
                      </a:cubicBezTo>
                      <a:cubicBezTo>
                        <a:pt x="23087" y="767967"/>
                        <a:pt x="19226" y="698764"/>
                        <a:pt x="29422" y="500586"/>
                      </a:cubicBezTo>
                      <a:cubicBezTo>
                        <a:pt x="39618" y="302408"/>
                        <a:pt x="2564" y="105002"/>
                        <a:pt x="0" y="0"/>
                      </a:cubicBezTo>
                      <a:cubicBezTo>
                        <a:pt x="111937" y="-16658"/>
                        <a:pt x="261419" y="-12778"/>
                        <a:pt x="363980" y="0"/>
                      </a:cubicBezTo>
                      <a:cubicBezTo>
                        <a:pt x="324785" y="223934"/>
                        <a:pt x="331018" y="313785"/>
                        <a:pt x="323859" y="495555"/>
                      </a:cubicBezTo>
                      <a:cubicBezTo>
                        <a:pt x="316700" y="677325"/>
                        <a:pt x="289234" y="784249"/>
                        <a:pt x="282498" y="1006436"/>
                      </a:cubicBezTo>
                      <a:cubicBezTo>
                        <a:pt x="275762" y="1228623"/>
                        <a:pt x="232731" y="1350876"/>
                        <a:pt x="239895" y="1532644"/>
                      </a:cubicBezTo>
                      <a:cubicBezTo>
                        <a:pt x="220928" y="1717135"/>
                        <a:pt x="211888" y="1872794"/>
                        <a:pt x="231788" y="2009165"/>
                      </a:cubicBezTo>
                      <a:cubicBezTo>
                        <a:pt x="251689" y="2145536"/>
                        <a:pt x="203100" y="2359571"/>
                        <a:pt x="223351" y="2505135"/>
                      </a:cubicBezTo>
                      <a:cubicBezTo>
                        <a:pt x="178913" y="2510680"/>
                        <a:pt x="127844" y="2515220"/>
                        <a:pt x="99267" y="2512915"/>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5E79B4D-E978-BF98-78CA-CD4A329351B7}"/>
                    </a:ext>
                  </a:extLst>
                </p:cNvPr>
                <p:cNvSpPr/>
                <p:nvPr/>
              </p:nvSpPr>
              <p:spPr>
                <a:xfrm>
                  <a:off x="3938647" y="3617581"/>
                  <a:ext cx="1838049" cy="1176879"/>
                </a:xfrm>
                <a:custGeom>
                  <a:avLst/>
                  <a:gdLst>
                    <a:gd name="connsiteX0" fmla="*/ 0 w 1838049"/>
                    <a:gd name="connsiteY0" fmla="*/ 588440 h 1176879"/>
                    <a:gd name="connsiteX1" fmla="*/ 919025 w 1838049"/>
                    <a:gd name="connsiteY1" fmla="*/ 0 h 1176879"/>
                    <a:gd name="connsiteX2" fmla="*/ 1838050 w 1838049"/>
                    <a:gd name="connsiteY2" fmla="*/ 588440 h 1176879"/>
                    <a:gd name="connsiteX3" fmla="*/ 919025 w 1838049"/>
                    <a:gd name="connsiteY3" fmla="*/ 1176880 h 1176879"/>
                    <a:gd name="connsiteX4" fmla="*/ 0 w 1838049"/>
                    <a:gd name="connsiteY4" fmla="*/ 588440 h 117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49" h="1176879" fill="none" extrusionOk="0">
                      <a:moveTo>
                        <a:pt x="0" y="588440"/>
                      </a:moveTo>
                      <a:cubicBezTo>
                        <a:pt x="18149" y="265607"/>
                        <a:pt x="438516" y="-55677"/>
                        <a:pt x="919025" y="0"/>
                      </a:cubicBezTo>
                      <a:cubicBezTo>
                        <a:pt x="1353726" y="-11158"/>
                        <a:pt x="1794191" y="304747"/>
                        <a:pt x="1838050" y="588440"/>
                      </a:cubicBezTo>
                      <a:cubicBezTo>
                        <a:pt x="1826759" y="805749"/>
                        <a:pt x="1388248" y="1230161"/>
                        <a:pt x="919025" y="1176880"/>
                      </a:cubicBezTo>
                      <a:cubicBezTo>
                        <a:pt x="461019" y="1204624"/>
                        <a:pt x="48303" y="925040"/>
                        <a:pt x="0" y="588440"/>
                      </a:cubicBezTo>
                      <a:close/>
                    </a:path>
                    <a:path w="1838049" h="1176879" stroke="0" extrusionOk="0">
                      <a:moveTo>
                        <a:pt x="0" y="588440"/>
                      </a:moveTo>
                      <a:cubicBezTo>
                        <a:pt x="-103240" y="199773"/>
                        <a:pt x="311326" y="37583"/>
                        <a:pt x="919025" y="0"/>
                      </a:cubicBezTo>
                      <a:cubicBezTo>
                        <a:pt x="1463042" y="7675"/>
                        <a:pt x="1770989" y="265586"/>
                        <a:pt x="1838050" y="588440"/>
                      </a:cubicBezTo>
                      <a:cubicBezTo>
                        <a:pt x="1782734" y="967445"/>
                        <a:pt x="1419507" y="1216016"/>
                        <a:pt x="919025" y="1176880"/>
                      </a:cubicBezTo>
                      <a:cubicBezTo>
                        <a:pt x="397325" y="1169145"/>
                        <a:pt x="60557" y="942361"/>
                        <a:pt x="0" y="588440"/>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129BE11-F416-DC57-C6E2-C449F6C49343}"/>
                    </a:ext>
                  </a:extLst>
                </p:cNvPr>
                <p:cNvSpPr/>
                <p:nvPr/>
              </p:nvSpPr>
              <p:spPr>
                <a:xfrm>
                  <a:off x="2724935" y="3971146"/>
                  <a:ext cx="871599" cy="495298"/>
                </a:xfrm>
                <a:custGeom>
                  <a:avLst/>
                  <a:gdLst>
                    <a:gd name="connsiteX0" fmla="*/ 0 w 871599"/>
                    <a:gd name="connsiteY0" fmla="*/ 247649 h 495298"/>
                    <a:gd name="connsiteX1" fmla="*/ 435800 w 871599"/>
                    <a:gd name="connsiteY1" fmla="*/ 0 h 495298"/>
                    <a:gd name="connsiteX2" fmla="*/ 871600 w 871599"/>
                    <a:gd name="connsiteY2" fmla="*/ 247649 h 495298"/>
                    <a:gd name="connsiteX3" fmla="*/ 435800 w 871599"/>
                    <a:gd name="connsiteY3" fmla="*/ 495298 h 495298"/>
                    <a:gd name="connsiteX4" fmla="*/ 0 w 871599"/>
                    <a:gd name="connsiteY4" fmla="*/ 247649 h 49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599" h="495298" fill="none" extrusionOk="0">
                      <a:moveTo>
                        <a:pt x="0" y="247649"/>
                      </a:moveTo>
                      <a:cubicBezTo>
                        <a:pt x="-17680" y="103633"/>
                        <a:pt x="181081" y="25358"/>
                        <a:pt x="435800" y="0"/>
                      </a:cubicBezTo>
                      <a:cubicBezTo>
                        <a:pt x="686441" y="11431"/>
                        <a:pt x="886003" y="125599"/>
                        <a:pt x="871600" y="247649"/>
                      </a:cubicBezTo>
                      <a:cubicBezTo>
                        <a:pt x="853563" y="378895"/>
                        <a:pt x="686800" y="507209"/>
                        <a:pt x="435800" y="495298"/>
                      </a:cubicBezTo>
                      <a:cubicBezTo>
                        <a:pt x="186046" y="507558"/>
                        <a:pt x="-19842" y="366222"/>
                        <a:pt x="0" y="247649"/>
                      </a:cubicBezTo>
                      <a:close/>
                    </a:path>
                    <a:path w="871599" h="495298" stroke="0" extrusionOk="0">
                      <a:moveTo>
                        <a:pt x="0" y="247649"/>
                      </a:moveTo>
                      <a:cubicBezTo>
                        <a:pt x="4989" y="103532"/>
                        <a:pt x="198539" y="5369"/>
                        <a:pt x="435800" y="0"/>
                      </a:cubicBezTo>
                      <a:cubicBezTo>
                        <a:pt x="670339" y="-17109"/>
                        <a:pt x="879083" y="115352"/>
                        <a:pt x="871600" y="247649"/>
                      </a:cubicBezTo>
                      <a:cubicBezTo>
                        <a:pt x="869751" y="364249"/>
                        <a:pt x="656914" y="504113"/>
                        <a:pt x="435800" y="495298"/>
                      </a:cubicBezTo>
                      <a:cubicBezTo>
                        <a:pt x="192431" y="482424"/>
                        <a:pt x="14980" y="406023"/>
                        <a:pt x="0" y="247649"/>
                      </a:cubicBezTo>
                      <a:close/>
                    </a:path>
                  </a:pathLst>
                </a:custGeom>
                <a:solidFill>
                  <a:schemeClr val="accent1">
                    <a:lumMod val="20000"/>
                    <a:lumOff val="80000"/>
                    <a:alpha val="9591"/>
                  </a:schemeClr>
                </a:solidFill>
                <a:ln>
                  <a:solidFill>
                    <a:schemeClr val="accent1">
                      <a:lumMod val="40000"/>
                      <a:lumOff val="60000"/>
                      <a:alpha val="50973"/>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3924FDB2-C883-6EF3-D654-62459B71AF1C}"/>
                    </a:ext>
                  </a:extLst>
                </p:cNvPr>
                <p:cNvSpPr/>
                <p:nvPr/>
              </p:nvSpPr>
              <p:spPr>
                <a:xfrm>
                  <a:off x="410273" y="3624087"/>
                  <a:ext cx="1838050" cy="1176879"/>
                </a:xfrm>
                <a:custGeom>
                  <a:avLst/>
                  <a:gdLst>
                    <a:gd name="connsiteX0" fmla="*/ 0 w 1838050"/>
                    <a:gd name="connsiteY0" fmla="*/ 588440 h 1176879"/>
                    <a:gd name="connsiteX1" fmla="*/ 919025 w 1838050"/>
                    <a:gd name="connsiteY1" fmla="*/ 0 h 1176879"/>
                    <a:gd name="connsiteX2" fmla="*/ 1838050 w 1838050"/>
                    <a:gd name="connsiteY2" fmla="*/ 588440 h 1176879"/>
                    <a:gd name="connsiteX3" fmla="*/ 919025 w 1838050"/>
                    <a:gd name="connsiteY3" fmla="*/ 1176880 h 1176879"/>
                    <a:gd name="connsiteX4" fmla="*/ 0 w 1838050"/>
                    <a:gd name="connsiteY4" fmla="*/ 588440 h 117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0" h="1176879" fill="none" extrusionOk="0">
                      <a:moveTo>
                        <a:pt x="0" y="588440"/>
                      </a:moveTo>
                      <a:cubicBezTo>
                        <a:pt x="18149" y="265607"/>
                        <a:pt x="438516" y="-55677"/>
                        <a:pt x="919025" y="0"/>
                      </a:cubicBezTo>
                      <a:cubicBezTo>
                        <a:pt x="1353726" y="-11158"/>
                        <a:pt x="1794191" y="304747"/>
                        <a:pt x="1838050" y="588440"/>
                      </a:cubicBezTo>
                      <a:cubicBezTo>
                        <a:pt x="1826759" y="805749"/>
                        <a:pt x="1388248" y="1230161"/>
                        <a:pt x="919025" y="1176880"/>
                      </a:cubicBezTo>
                      <a:cubicBezTo>
                        <a:pt x="461019" y="1204624"/>
                        <a:pt x="48303" y="925040"/>
                        <a:pt x="0" y="588440"/>
                      </a:cubicBezTo>
                      <a:close/>
                    </a:path>
                    <a:path w="1838050" h="1176879" stroke="0" extrusionOk="0">
                      <a:moveTo>
                        <a:pt x="0" y="588440"/>
                      </a:moveTo>
                      <a:cubicBezTo>
                        <a:pt x="-103240" y="199773"/>
                        <a:pt x="311326" y="37583"/>
                        <a:pt x="919025" y="0"/>
                      </a:cubicBezTo>
                      <a:cubicBezTo>
                        <a:pt x="1463042" y="7675"/>
                        <a:pt x="1770989" y="265586"/>
                        <a:pt x="1838050" y="588440"/>
                      </a:cubicBezTo>
                      <a:cubicBezTo>
                        <a:pt x="1782734" y="967445"/>
                        <a:pt x="1419507" y="1216016"/>
                        <a:pt x="919025" y="1176880"/>
                      </a:cubicBezTo>
                      <a:cubicBezTo>
                        <a:pt x="397325" y="1169145"/>
                        <a:pt x="60557" y="942361"/>
                        <a:pt x="0" y="588440"/>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C94F6CB-4A11-0CEF-01D4-FFBA1453F440}"/>
                    </a:ext>
                  </a:extLst>
                </p:cNvPr>
                <p:cNvSpPr/>
                <p:nvPr/>
              </p:nvSpPr>
              <p:spPr>
                <a:xfrm>
                  <a:off x="4421875" y="2292853"/>
                  <a:ext cx="1467290" cy="38310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E4DDF6EA-1401-B1A5-3015-C7798DA707BD}"/>
                    </a:ext>
                  </a:extLst>
                </p:cNvPr>
                <p:cNvSpPr/>
                <p:nvPr/>
              </p:nvSpPr>
              <p:spPr>
                <a:xfrm>
                  <a:off x="302456" y="2312724"/>
                  <a:ext cx="1467293" cy="38310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C332F783-6EE7-424E-A8F0-3D4B3FC3BAED}"/>
                  </a:ext>
                </a:extLst>
              </p:cNvPr>
              <p:cNvGrpSpPr/>
              <p:nvPr/>
            </p:nvGrpSpPr>
            <p:grpSpPr>
              <a:xfrm>
                <a:off x="5223005" y="2904043"/>
                <a:ext cx="2252961" cy="1468453"/>
                <a:chOff x="98043" y="2126824"/>
                <a:chExt cx="6135734" cy="3999203"/>
              </a:xfrm>
            </p:grpSpPr>
            <p:sp>
              <p:nvSpPr>
                <p:cNvPr id="16" name="Oval 15">
                  <a:extLst>
                    <a:ext uri="{FF2B5EF4-FFF2-40B4-BE49-F238E27FC236}">
                      <a16:creationId xmlns:a16="http://schemas.microsoft.com/office/drawing/2014/main" id="{7ADD6970-AC44-0DF8-786E-4EE0B4C4BBA3}"/>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0243C16-7DC5-A18F-1201-A0BF0E5E2F00}"/>
                    </a:ext>
                  </a:extLst>
                </p:cNvPr>
                <p:cNvSpPr/>
                <p:nvPr/>
              </p:nvSpPr>
              <p:spPr>
                <a:xfrm>
                  <a:off x="3441867" y="4128799"/>
                  <a:ext cx="1208919" cy="145065"/>
                </a:xfrm>
                <a:custGeom>
                  <a:avLst/>
                  <a:gdLst>
                    <a:gd name="connsiteX0" fmla="*/ 0 w 1208919"/>
                    <a:gd name="connsiteY0" fmla="*/ 72533 h 145065"/>
                    <a:gd name="connsiteX1" fmla="*/ 604460 w 1208919"/>
                    <a:gd name="connsiteY1" fmla="*/ 0 h 145065"/>
                    <a:gd name="connsiteX2" fmla="*/ 1208920 w 1208919"/>
                    <a:gd name="connsiteY2" fmla="*/ 72533 h 145065"/>
                    <a:gd name="connsiteX3" fmla="*/ 604460 w 1208919"/>
                    <a:gd name="connsiteY3" fmla="*/ 145066 h 145065"/>
                    <a:gd name="connsiteX4" fmla="*/ 0 w 1208919"/>
                    <a:gd name="connsiteY4" fmla="*/ 72533 h 14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919" h="145065" fill="none" extrusionOk="0">
                      <a:moveTo>
                        <a:pt x="0" y="72533"/>
                      </a:moveTo>
                      <a:cubicBezTo>
                        <a:pt x="15190" y="45169"/>
                        <a:pt x="244381" y="-32913"/>
                        <a:pt x="604460" y="0"/>
                      </a:cubicBezTo>
                      <a:cubicBezTo>
                        <a:pt x="937328" y="61"/>
                        <a:pt x="1207295" y="39039"/>
                        <a:pt x="1208920" y="72533"/>
                      </a:cubicBezTo>
                      <a:cubicBezTo>
                        <a:pt x="1209068" y="68349"/>
                        <a:pt x="907036" y="155763"/>
                        <a:pt x="604460" y="145066"/>
                      </a:cubicBezTo>
                      <a:cubicBezTo>
                        <a:pt x="269845" y="144056"/>
                        <a:pt x="6059" y="109194"/>
                        <a:pt x="0" y="72533"/>
                      </a:cubicBezTo>
                      <a:close/>
                    </a:path>
                    <a:path w="1208919" h="145065" stroke="0" extrusionOk="0">
                      <a:moveTo>
                        <a:pt x="0" y="72533"/>
                      </a:moveTo>
                      <a:cubicBezTo>
                        <a:pt x="-11329" y="11583"/>
                        <a:pt x="300798" y="-13455"/>
                        <a:pt x="604460" y="0"/>
                      </a:cubicBezTo>
                      <a:cubicBezTo>
                        <a:pt x="941380" y="6543"/>
                        <a:pt x="1202888" y="35286"/>
                        <a:pt x="1208920" y="72533"/>
                      </a:cubicBezTo>
                      <a:cubicBezTo>
                        <a:pt x="1176055" y="84073"/>
                        <a:pt x="957700" y="137854"/>
                        <a:pt x="604460" y="145066"/>
                      </a:cubicBezTo>
                      <a:cubicBezTo>
                        <a:pt x="269033" y="143406"/>
                        <a:pt x="5373" y="116663"/>
                        <a:pt x="0" y="72533"/>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FE84ECB-2638-5333-F6A9-6B5B5863252E}"/>
                    </a:ext>
                  </a:extLst>
                </p:cNvPr>
                <p:cNvSpPr/>
                <p:nvPr/>
              </p:nvSpPr>
              <p:spPr>
                <a:xfrm>
                  <a:off x="1610685" y="4125196"/>
                  <a:ext cx="1223154" cy="148663"/>
                </a:xfrm>
                <a:custGeom>
                  <a:avLst/>
                  <a:gdLst>
                    <a:gd name="connsiteX0" fmla="*/ 0 w 1223154"/>
                    <a:gd name="connsiteY0" fmla="*/ 74332 h 148663"/>
                    <a:gd name="connsiteX1" fmla="*/ 611577 w 1223154"/>
                    <a:gd name="connsiteY1" fmla="*/ 0 h 148663"/>
                    <a:gd name="connsiteX2" fmla="*/ 1223154 w 1223154"/>
                    <a:gd name="connsiteY2" fmla="*/ 74332 h 148663"/>
                    <a:gd name="connsiteX3" fmla="*/ 611577 w 1223154"/>
                    <a:gd name="connsiteY3" fmla="*/ 148664 h 148663"/>
                    <a:gd name="connsiteX4" fmla="*/ 0 w 1223154"/>
                    <a:gd name="connsiteY4" fmla="*/ 74332 h 148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54" h="148663" fill="none" extrusionOk="0">
                      <a:moveTo>
                        <a:pt x="0" y="74332"/>
                      </a:moveTo>
                      <a:cubicBezTo>
                        <a:pt x="15079" y="18948"/>
                        <a:pt x="326231" y="3459"/>
                        <a:pt x="611577" y="0"/>
                      </a:cubicBezTo>
                      <a:cubicBezTo>
                        <a:pt x="950903" y="2669"/>
                        <a:pt x="1221492" y="33244"/>
                        <a:pt x="1223154" y="74332"/>
                      </a:cubicBezTo>
                      <a:cubicBezTo>
                        <a:pt x="1263751" y="121271"/>
                        <a:pt x="932668" y="141055"/>
                        <a:pt x="611577" y="148664"/>
                      </a:cubicBezTo>
                      <a:cubicBezTo>
                        <a:pt x="268796" y="150161"/>
                        <a:pt x="1412" y="113470"/>
                        <a:pt x="0" y="74332"/>
                      </a:cubicBezTo>
                      <a:close/>
                    </a:path>
                    <a:path w="1223154" h="148663" stroke="0" extrusionOk="0">
                      <a:moveTo>
                        <a:pt x="0" y="74332"/>
                      </a:moveTo>
                      <a:cubicBezTo>
                        <a:pt x="-14150" y="58105"/>
                        <a:pt x="244559" y="-12080"/>
                        <a:pt x="611577" y="0"/>
                      </a:cubicBezTo>
                      <a:cubicBezTo>
                        <a:pt x="957125" y="-1149"/>
                        <a:pt x="1220808" y="37553"/>
                        <a:pt x="1223154" y="74332"/>
                      </a:cubicBezTo>
                      <a:cubicBezTo>
                        <a:pt x="1217661" y="117220"/>
                        <a:pt x="934349" y="166394"/>
                        <a:pt x="611577" y="148664"/>
                      </a:cubicBezTo>
                      <a:cubicBezTo>
                        <a:pt x="277247" y="146441"/>
                        <a:pt x="-596" y="115521"/>
                        <a:pt x="0" y="7433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a:extLst>
                    <a:ext uri="{FF2B5EF4-FFF2-40B4-BE49-F238E27FC236}">
                      <a16:creationId xmlns:a16="http://schemas.microsoft.com/office/drawing/2014/main" id="{AD9C9C41-0B4F-DC1E-19A5-771DB2CD0029}"/>
                    </a:ext>
                  </a:extLst>
                </p:cNvPr>
                <p:cNvSpPr/>
                <p:nvPr/>
              </p:nvSpPr>
              <p:spPr>
                <a:xfrm>
                  <a:off x="3052225" y="2586653"/>
                  <a:ext cx="164238" cy="1383864"/>
                </a:xfrm>
                <a:custGeom>
                  <a:avLst/>
                  <a:gdLst>
                    <a:gd name="connsiteX0" fmla="*/ 44792 w 164238"/>
                    <a:gd name="connsiteY0" fmla="*/ 1383864 h 1383864"/>
                    <a:gd name="connsiteX1" fmla="*/ 41059 w 164238"/>
                    <a:gd name="connsiteY1" fmla="*/ 852597 h 1383864"/>
                    <a:gd name="connsiteX2" fmla="*/ 21351 w 164238"/>
                    <a:gd name="connsiteY2" fmla="*/ 443350 h 1383864"/>
                    <a:gd name="connsiteX3" fmla="*/ 0 w 164238"/>
                    <a:gd name="connsiteY3" fmla="*/ 0 h 1383864"/>
                    <a:gd name="connsiteX4" fmla="*/ 164238 w 164238"/>
                    <a:gd name="connsiteY4" fmla="*/ 0 h 1383864"/>
                    <a:gd name="connsiteX5" fmla="*/ 135683 w 164238"/>
                    <a:gd name="connsiteY5" fmla="*/ 430454 h 1383864"/>
                    <a:gd name="connsiteX6" fmla="*/ 108247 w 164238"/>
                    <a:gd name="connsiteY6" fmla="*/ 844028 h 1383864"/>
                    <a:gd name="connsiteX7" fmla="*/ 100782 w 164238"/>
                    <a:gd name="connsiteY7" fmla="*/ 1379579 h 1383864"/>
                    <a:gd name="connsiteX8" fmla="*/ 44792 w 164238"/>
                    <a:gd name="connsiteY8" fmla="*/ 1383864 h 138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38" h="1383864" fill="none" extrusionOk="0">
                      <a:moveTo>
                        <a:pt x="44792" y="1383864"/>
                      </a:moveTo>
                      <a:cubicBezTo>
                        <a:pt x="27349" y="1244227"/>
                        <a:pt x="24499" y="1023230"/>
                        <a:pt x="41059" y="852597"/>
                      </a:cubicBezTo>
                      <a:cubicBezTo>
                        <a:pt x="51797" y="735479"/>
                        <a:pt x="41871" y="524586"/>
                        <a:pt x="21351" y="443350"/>
                      </a:cubicBezTo>
                      <a:cubicBezTo>
                        <a:pt x="831" y="362114"/>
                        <a:pt x="5267" y="95373"/>
                        <a:pt x="0" y="0"/>
                      </a:cubicBezTo>
                      <a:cubicBezTo>
                        <a:pt x="65622" y="-7742"/>
                        <a:pt x="129519" y="4753"/>
                        <a:pt x="164238" y="0"/>
                      </a:cubicBezTo>
                      <a:cubicBezTo>
                        <a:pt x="140431" y="87425"/>
                        <a:pt x="150567" y="237435"/>
                        <a:pt x="135683" y="430454"/>
                      </a:cubicBezTo>
                      <a:cubicBezTo>
                        <a:pt x="120798" y="623473"/>
                        <a:pt x="112156" y="655847"/>
                        <a:pt x="108247" y="844028"/>
                      </a:cubicBezTo>
                      <a:cubicBezTo>
                        <a:pt x="86537" y="1007281"/>
                        <a:pt x="103593" y="1232526"/>
                        <a:pt x="100782" y="1379579"/>
                      </a:cubicBezTo>
                      <a:cubicBezTo>
                        <a:pt x="81437" y="1380174"/>
                        <a:pt x="59900" y="1384901"/>
                        <a:pt x="44792" y="1383864"/>
                      </a:cubicBezTo>
                      <a:close/>
                    </a:path>
                    <a:path w="164238" h="1383864" stroke="0" extrusionOk="0">
                      <a:moveTo>
                        <a:pt x="44792" y="1383864"/>
                      </a:moveTo>
                      <a:cubicBezTo>
                        <a:pt x="43821" y="1180507"/>
                        <a:pt x="60392" y="1041306"/>
                        <a:pt x="41059" y="852597"/>
                      </a:cubicBezTo>
                      <a:cubicBezTo>
                        <a:pt x="21400" y="703580"/>
                        <a:pt x="10405" y="583638"/>
                        <a:pt x="20940" y="434824"/>
                      </a:cubicBezTo>
                      <a:cubicBezTo>
                        <a:pt x="31475" y="286010"/>
                        <a:pt x="7341" y="210729"/>
                        <a:pt x="0" y="0"/>
                      </a:cubicBezTo>
                      <a:cubicBezTo>
                        <a:pt x="46044" y="-3810"/>
                        <a:pt x="100444" y="2042"/>
                        <a:pt x="164238" y="0"/>
                      </a:cubicBezTo>
                      <a:cubicBezTo>
                        <a:pt x="147944" y="184106"/>
                        <a:pt x="159326" y="239843"/>
                        <a:pt x="136243" y="422014"/>
                      </a:cubicBezTo>
                      <a:cubicBezTo>
                        <a:pt x="113160" y="604185"/>
                        <a:pt x="134838" y="633944"/>
                        <a:pt x="108247" y="844028"/>
                      </a:cubicBezTo>
                      <a:cubicBezTo>
                        <a:pt x="122314" y="1020207"/>
                        <a:pt x="109758" y="1197782"/>
                        <a:pt x="100782" y="1379579"/>
                      </a:cubicBezTo>
                      <a:cubicBezTo>
                        <a:pt x="87385" y="1382042"/>
                        <a:pt x="67592" y="1384306"/>
                        <a:pt x="44792" y="1383864"/>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a:extLst>
                    <a:ext uri="{FF2B5EF4-FFF2-40B4-BE49-F238E27FC236}">
                      <a16:creationId xmlns:a16="http://schemas.microsoft.com/office/drawing/2014/main" id="{11D98D05-85F8-A714-E4C7-0017BAF04B3D}"/>
                    </a:ext>
                  </a:extLst>
                </p:cNvPr>
                <p:cNvSpPr/>
                <p:nvPr/>
              </p:nvSpPr>
              <p:spPr>
                <a:xfrm rot="10800000">
                  <a:off x="2981027" y="4432315"/>
                  <a:ext cx="235433" cy="1254281"/>
                </a:xfrm>
                <a:custGeom>
                  <a:avLst/>
                  <a:gdLst>
                    <a:gd name="connsiteX0" fmla="*/ 64209 w 235433"/>
                    <a:gd name="connsiteY0" fmla="*/ 1254281 h 1254281"/>
                    <a:gd name="connsiteX1" fmla="*/ 58858 w 235433"/>
                    <a:gd name="connsiteY1" fmla="*/ 772761 h 1254281"/>
                    <a:gd name="connsiteX2" fmla="*/ 30018 w 235433"/>
                    <a:gd name="connsiteY2" fmla="*/ 394108 h 1254281"/>
                    <a:gd name="connsiteX3" fmla="*/ 0 w 235433"/>
                    <a:gd name="connsiteY3" fmla="*/ 0 h 1254281"/>
                    <a:gd name="connsiteX4" fmla="*/ 235433 w 235433"/>
                    <a:gd name="connsiteY4" fmla="*/ 0 h 1254281"/>
                    <a:gd name="connsiteX5" fmla="*/ 193697 w 235433"/>
                    <a:gd name="connsiteY5" fmla="*/ 397797 h 1254281"/>
                    <a:gd name="connsiteX6" fmla="*/ 155171 w 235433"/>
                    <a:gd name="connsiteY6" fmla="*/ 764994 h 1254281"/>
                    <a:gd name="connsiteX7" fmla="*/ 144470 w 235433"/>
                    <a:gd name="connsiteY7" fmla="*/ 1250397 h 1254281"/>
                    <a:gd name="connsiteX8" fmla="*/ 64209 w 235433"/>
                    <a:gd name="connsiteY8" fmla="*/ 1254281 h 125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33" h="1254281" fill="none" extrusionOk="0">
                      <a:moveTo>
                        <a:pt x="64209" y="1254281"/>
                      </a:moveTo>
                      <a:cubicBezTo>
                        <a:pt x="83173" y="1076199"/>
                        <a:pt x="85373" y="944174"/>
                        <a:pt x="58858" y="772761"/>
                      </a:cubicBezTo>
                      <a:cubicBezTo>
                        <a:pt x="55963" y="670657"/>
                        <a:pt x="59558" y="547645"/>
                        <a:pt x="30018" y="394108"/>
                      </a:cubicBezTo>
                      <a:cubicBezTo>
                        <a:pt x="477" y="240571"/>
                        <a:pt x="10168" y="104987"/>
                        <a:pt x="0" y="0"/>
                      </a:cubicBezTo>
                      <a:cubicBezTo>
                        <a:pt x="53658" y="1583"/>
                        <a:pt x="161926" y="11014"/>
                        <a:pt x="235433" y="0"/>
                      </a:cubicBezTo>
                      <a:cubicBezTo>
                        <a:pt x="217962" y="175159"/>
                        <a:pt x="196853" y="264842"/>
                        <a:pt x="193697" y="397797"/>
                      </a:cubicBezTo>
                      <a:cubicBezTo>
                        <a:pt x="190541" y="530752"/>
                        <a:pt x="163541" y="672708"/>
                        <a:pt x="155171" y="764994"/>
                      </a:cubicBezTo>
                      <a:cubicBezTo>
                        <a:pt x="128677" y="926441"/>
                        <a:pt x="141075" y="1061268"/>
                        <a:pt x="144470" y="1250397"/>
                      </a:cubicBezTo>
                      <a:cubicBezTo>
                        <a:pt x="124352" y="1253398"/>
                        <a:pt x="86489" y="1251557"/>
                        <a:pt x="64209" y="1254281"/>
                      </a:cubicBezTo>
                      <a:close/>
                    </a:path>
                    <a:path w="235433" h="1254281" stroke="0" extrusionOk="0">
                      <a:moveTo>
                        <a:pt x="64209" y="1254281"/>
                      </a:moveTo>
                      <a:cubicBezTo>
                        <a:pt x="51118" y="1111728"/>
                        <a:pt x="69550" y="925489"/>
                        <a:pt x="58858" y="772761"/>
                      </a:cubicBezTo>
                      <a:cubicBezTo>
                        <a:pt x="60170" y="650506"/>
                        <a:pt x="37276" y="511683"/>
                        <a:pt x="28252" y="370925"/>
                      </a:cubicBezTo>
                      <a:cubicBezTo>
                        <a:pt x="19228" y="230167"/>
                        <a:pt x="7708" y="107812"/>
                        <a:pt x="0" y="0"/>
                      </a:cubicBezTo>
                      <a:cubicBezTo>
                        <a:pt x="106047" y="2583"/>
                        <a:pt x="150870" y="-1725"/>
                        <a:pt x="235433" y="0"/>
                      </a:cubicBezTo>
                      <a:cubicBezTo>
                        <a:pt x="217819" y="98774"/>
                        <a:pt x="223477" y="270810"/>
                        <a:pt x="196907" y="367197"/>
                      </a:cubicBezTo>
                      <a:cubicBezTo>
                        <a:pt x="170337" y="463584"/>
                        <a:pt x="168662" y="634441"/>
                        <a:pt x="155171" y="764994"/>
                      </a:cubicBezTo>
                      <a:cubicBezTo>
                        <a:pt x="155681" y="891132"/>
                        <a:pt x="162859" y="1024365"/>
                        <a:pt x="144470" y="1250397"/>
                      </a:cubicBezTo>
                      <a:cubicBezTo>
                        <a:pt x="113660" y="1252065"/>
                        <a:pt x="96143" y="1251163"/>
                        <a:pt x="64209" y="1254281"/>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D819D81-C6C9-7EB3-9EB2-FF0CC5142C27}"/>
                    </a:ext>
                  </a:extLst>
                </p:cNvPr>
                <p:cNvSpPr/>
                <p:nvPr/>
              </p:nvSpPr>
              <p:spPr>
                <a:xfrm>
                  <a:off x="4278023" y="3292237"/>
                  <a:ext cx="1838050" cy="1749240"/>
                </a:xfrm>
                <a:custGeom>
                  <a:avLst/>
                  <a:gdLst>
                    <a:gd name="connsiteX0" fmla="*/ 0 w 1838050"/>
                    <a:gd name="connsiteY0" fmla="*/ 874620 h 1749240"/>
                    <a:gd name="connsiteX1" fmla="*/ 919025 w 1838050"/>
                    <a:gd name="connsiteY1" fmla="*/ 0 h 1749240"/>
                    <a:gd name="connsiteX2" fmla="*/ 1838050 w 1838050"/>
                    <a:gd name="connsiteY2" fmla="*/ 874620 h 1749240"/>
                    <a:gd name="connsiteX3" fmla="*/ 919025 w 1838050"/>
                    <a:gd name="connsiteY3" fmla="*/ 1749240 h 1749240"/>
                    <a:gd name="connsiteX4" fmla="*/ 0 w 1838050"/>
                    <a:gd name="connsiteY4" fmla="*/ 874620 h 174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0" h="1749240" fill="none" extrusionOk="0">
                      <a:moveTo>
                        <a:pt x="0" y="874620"/>
                      </a:moveTo>
                      <a:cubicBezTo>
                        <a:pt x="41895" y="396551"/>
                        <a:pt x="434571" y="-47558"/>
                        <a:pt x="919025" y="0"/>
                      </a:cubicBezTo>
                      <a:cubicBezTo>
                        <a:pt x="1375829" y="-7773"/>
                        <a:pt x="1794634" y="432456"/>
                        <a:pt x="1838050" y="874620"/>
                      </a:cubicBezTo>
                      <a:cubicBezTo>
                        <a:pt x="1835575" y="1334054"/>
                        <a:pt x="1410168" y="1772059"/>
                        <a:pt x="919025" y="1749240"/>
                      </a:cubicBezTo>
                      <a:cubicBezTo>
                        <a:pt x="425511" y="1757105"/>
                        <a:pt x="35201" y="1366123"/>
                        <a:pt x="0" y="874620"/>
                      </a:cubicBezTo>
                      <a:close/>
                    </a:path>
                    <a:path w="1838050" h="1749240" stroke="0" extrusionOk="0">
                      <a:moveTo>
                        <a:pt x="0" y="874620"/>
                      </a:moveTo>
                      <a:cubicBezTo>
                        <a:pt x="-28183" y="374197"/>
                        <a:pt x="376632" y="13072"/>
                        <a:pt x="919025" y="0"/>
                      </a:cubicBezTo>
                      <a:cubicBezTo>
                        <a:pt x="1444656" y="3804"/>
                        <a:pt x="1796172" y="392913"/>
                        <a:pt x="1838050" y="874620"/>
                      </a:cubicBezTo>
                      <a:cubicBezTo>
                        <a:pt x="1801053" y="1393788"/>
                        <a:pt x="1407012" y="1857445"/>
                        <a:pt x="919025" y="1749240"/>
                      </a:cubicBezTo>
                      <a:cubicBezTo>
                        <a:pt x="357868" y="1719918"/>
                        <a:pt x="76272" y="1394102"/>
                        <a:pt x="0" y="874620"/>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3A017B7-3CFD-AAD8-E41A-7FDF9BAA2E81}"/>
                    </a:ext>
                  </a:extLst>
                </p:cNvPr>
                <p:cNvSpPr/>
                <p:nvPr/>
              </p:nvSpPr>
              <p:spPr>
                <a:xfrm>
                  <a:off x="2656692" y="3937022"/>
                  <a:ext cx="923925" cy="525032"/>
                </a:xfrm>
                <a:custGeom>
                  <a:avLst/>
                  <a:gdLst>
                    <a:gd name="connsiteX0" fmla="*/ 0 w 923925"/>
                    <a:gd name="connsiteY0" fmla="*/ 262516 h 525032"/>
                    <a:gd name="connsiteX1" fmla="*/ 461963 w 923925"/>
                    <a:gd name="connsiteY1" fmla="*/ 0 h 525032"/>
                    <a:gd name="connsiteX2" fmla="*/ 923926 w 923925"/>
                    <a:gd name="connsiteY2" fmla="*/ 262516 h 525032"/>
                    <a:gd name="connsiteX3" fmla="*/ 461963 w 923925"/>
                    <a:gd name="connsiteY3" fmla="*/ 525032 h 525032"/>
                    <a:gd name="connsiteX4" fmla="*/ 0 w 923925"/>
                    <a:gd name="connsiteY4" fmla="*/ 262516 h 52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25032" fill="none" extrusionOk="0">
                      <a:moveTo>
                        <a:pt x="0" y="262516"/>
                      </a:moveTo>
                      <a:cubicBezTo>
                        <a:pt x="-42028" y="100313"/>
                        <a:pt x="183061" y="42947"/>
                        <a:pt x="461963" y="0"/>
                      </a:cubicBezTo>
                      <a:cubicBezTo>
                        <a:pt x="724840" y="8889"/>
                        <a:pt x="931844" y="125626"/>
                        <a:pt x="923926" y="262516"/>
                      </a:cubicBezTo>
                      <a:cubicBezTo>
                        <a:pt x="914635" y="404653"/>
                        <a:pt x="734963" y="545663"/>
                        <a:pt x="461963" y="525032"/>
                      </a:cubicBezTo>
                      <a:cubicBezTo>
                        <a:pt x="193840" y="542592"/>
                        <a:pt x="-25835" y="383803"/>
                        <a:pt x="0" y="262516"/>
                      </a:cubicBezTo>
                      <a:close/>
                    </a:path>
                    <a:path w="923925" h="525032" stroke="0" extrusionOk="0">
                      <a:moveTo>
                        <a:pt x="0" y="262516"/>
                      </a:moveTo>
                      <a:cubicBezTo>
                        <a:pt x="14862" y="95657"/>
                        <a:pt x="234334" y="43114"/>
                        <a:pt x="461963" y="0"/>
                      </a:cubicBezTo>
                      <a:cubicBezTo>
                        <a:pt x="704848" y="-34099"/>
                        <a:pt x="943879" y="129467"/>
                        <a:pt x="923926" y="262516"/>
                      </a:cubicBezTo>
                      <a:cubicBezTo>
                        <a:pt x="922161" y="388237"/>
                        <a:pt x="665914" y="548086"/>
                        <a:pt x="461963" y="525032"/>
                      </a:cubicBezTo>
                      <a:cubicBezTo>
                        <a:pt x="199787" y="491250"/>
                        <a:pt x="18397" y="434029"/>
                        <a:pt x="0" y="262516"/>
                      </a:cubicBezTo>
                      <a:close/>
                    </a:path>
                  </a:pathLst>
                </a:custGeom>
                <a:solidFill>
                  <a:schemeClr val="accent1">
                    <a:lumMod val="20000"/>
                    <a:lumOff val="80000"/>
                    <a:alpha val="39565"/>
                  </a:schemeClr>
                </a:solidFill>
                <a:ln>
                  <a:solidFill>
                    <a:schemeClr val="accent1">
                      <a:lumMod val="40000"/>
                      <a:lumOff val="60000"/>
                      <a:alpha val="78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BCB6B76F-0BBD-1676-E4DD-EAE3AE011048}"/>
                    </a:ext>
                  </a:extLst>
                </p:cNvPr>
                <p:cNvSpPr/>
                <p:nvPr/>
              </p:nvSpPr>
              <p:spPr>
                <a:xfrm>
                  <a:off x="258146" y="3301505"/>
                  <a:ext cx="1838050" cy="1739972"/>
                </a:xfrm>
                <a:custGeom>
                  <a:avLst/>
                  <a:gdLst>
                    <a:gd name="connsiteX0" fmla="*/ 0 w 1838050"/>
                    <a:gd name="connsiteY0" fmla="*/ 869986 h 1739972"/>
                    <a:gd name="connsiteX1" fmla="*/ 919025 w 1838050"/>
                    <a:gd name="connsiteY1" fmla="*/ 0 h 1739972"/>
                    <a:gd name="connsiteX2" fmla="*/ 1838050 w 1838050"/>
                    <a:gd name="connsiteY2" fmla="*/ 869986 h 1739972"/>
                    <a:gd name="connsiteX3" fmla="*/ 919025 w 1838050"/>
                    <a:gd name="connsiteY3" fmla="*/ 1739972 h 1739972"/>
                    <a:gd name="connsiteX4" fmla="*/ 0 w 1838050"/>
                    <a:gd name="connsiteY4" fmla="*/ 869986 h 17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0" h="1739972" fill="none" extrusionOk="0">
                      <a:moveTo>
                        <a:pt x="0" y="869986"/>
                      </a:moveTo>
                      <a:cubicBezTo>
                        <a:pt x="41895" y="394476"/>
                        <a:pt x="434571" y="-47558"/>
                        <a:pt x="919025" y="0"/>
                      </a:cubicBezTo>
                      <a:cubicBezTo>
                        <a:pt x="1405846" y="-3176"/>
                        <a:pt x="1822745" y="403916"/>
                        <a:pt x="1838050" y="869986"/>
                      </a:cubicBezTo>
                      <a:cubicBezTo>
                        <a:pt x="1835575" y="1326861"/>
                        <a:pt x="1410168" y="1762791"/>
                        <a:pt x="919025" y="1739972"/>
                      </a:cubicBezTo>
                      <a:cubicBezTo>
                        <a:pt x="511445" y="1795947"/>
                        <a:pt x="86513" y="1371267"/>
                        <a:pt x="0" y="869986"/>
                      </a:cubicBezTo>
                      <a:close/>
                    </a:path>
                    <a:path w="1838050" h="1739972" stroke="0" extrusionOk="0">
                      <a:moveTo>
                        <a:pt x="0" y="869986"/>
                      </a:moveTo>
                      <a:cubicBezTo>
                        <a:pt x="-28183" y="372122"/>
                        <a:pt x="376632" y="13072"/>
                        <a:pt x="919025" y="0"/>
                      </a:cubicBezTo>
                      <a:cubicBezTo>
                        <a:pt x="1471175" y="9387"/>
                        <a:pt x="1782365" y="391277"/>
                        <a:pt x="1838050" y="869986"/>
                      </a:cubicBezTo>
                      <a:cubicBezTo>
                        <a:pt x="1801053" y="1386595"/>
                        <a:pt x="1407012" y="1848177"/>
                        <a:pt x="919025" y="1739972"/>
                      </a:cubicBezTo>
                      <a:cubicBezTo>
                        <a:pt x="398454" y="1732855"/>
                        <a:pt x="12908" y="1356633"/>
                        <a:pt x="0" y="86998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6A4AAB2-07A7-2111-4230-8C0694CFADDA}"/>
                    </a:ext>
                  </a:extLst>
                </p:cNvPr>
                <p:cNvSpPr/>
                <p:nvPr/>
              </p:nvSpPr>
              <p:spPr>
                <a:xfrm>
                  <a:off x="4766486" y="2126824"/>
                  <a:ext cx="1467291" cy="3831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A751BA6-9332-CFC6-87C7-8B67F56C2FD2}"/>
                    </a:ext>
                  </a:extLst>
                </p:cNvPr>
                <p:cNvSpPr/>
                <p:nvPr/>
              </p:nvSpPr>
              <p:spPr>
                <a:xfrm>
                  <a:off x="98043" y="2295000"/>
                  <a:ext cx="1467294" cy="3831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Arrow Connector 13">
                <a:extLst>
                  <a:ext uri="{FF2B5EF4-FFF2-40B4-BE49-F238E27FC236}">
                    <a16:creationId xmlns:a16="http://schemas.microsoft.com/office/drawing/2014/main" id="{15B4FDD7-8D06-312B-5115-BA99978C20EB}"/>
                  </a:ext>
                </a:extLst>
              </p:cNvPr>
              <p:cNvCxnSpPr/>
              <p:nvPr/>
            </p:nvCxnSpPr>
            <p:spPr>
              <a:xfrm flipV="1">
                <a:off x="3793067" y="1345620"/>
                <a:ext cx="0" cy="47897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298D77E8-93C7-5CBB-6F4E-157299F45CA2}"/>
                  </a:ext>
                </a:extLst>
              </p:cNvPr>
              <p:cNvSpPr txBox="1"/>
              <p:nvPr/>
            </p:nvSpPr>
            <p:spPr>
              <a:xfrm rot="16200000">
                <a:off x="2657660" y="3276315"/>
                <a:ext cx="1901483" cy="369332"/>
              </a:xfrm>
              <a:prstGeom prst="rect">
                <a:avLst/>
              </a:prstGeom>
              <a:noFill/>
            </p:spPr>
            <p:txBody>
              <a:bodyPr wrap="none" rtlCol="0">
                <a:spAutoFit/>
              </a:bodyPr>
              <a:lstStyle/>
              <a:p>
                <a:r>
                  <a:rPr lang="en-GB" dirty="0"/>
                  <a:t>Radio Luminosity</a:t>
                </a:r>
              </a:p>
            </p:txBody>
          </p:sp>
        </p:grpSp>
      </p:grpSp>
      <p:cxnSp>
        <p:nvCxnSpPr>
          <p:cNvPr id="67" name="Straight Arrow Connector 66">
            <a:extLst>
              <a:ext uri="{FF2B5EF4-FFF2-40B4-BE49-F238E27FC236}">
                <a16:creationId xmlns:a16="http://schemas.microsoft.com/office/drawing/2014/main" id="{0C5916E3-E54C-9CF2-48FE-FAD338DDAFD6}"/>
              </a:ext>
            </a:extLst>
          </p:cNvPr>
          <p:cNvCxnSpPr/>
          <p:nvPr/>
        </p:nvCxnSpPr>
        <p:spPr>
          <a:xfrm flipV="1">
            <a:off x="5830471" y="2001265"/>
            <a:ext cx="0" cy="1299610"/>
          </a:xfrm>
          <a:prstGeom prst="straightConnector1">
            <a:avLst/>
          </a:prstGeom>
          <a:ln w="5715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5F1FE8C1-5AFC-3871-9584-018D1934E1B9}"/>
              </a:ext>
            </a:extLst>
          </p:cNvPr>
          <p:cNvCxnSpPr>
            <a:cxnSpLocks/>
          </p:cNvCxnSpPr>
          <p:nvPr/>
        </p:nvCxnSpPr>
        <p:spPr>
          <a:xfrm>
            <a:off x="8443254" y="6591160"/>
            <a:ext cx="1406132" cy="0"/>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6EF2A651-2C66-23F8-C9FD-71267CF9355B}"/>
              </a:ext>
            </a:extLst>
          </p:cNvPr>
          <p:cNvSpPr txBox="1"/>
          <p:nvPr/>
        </p:nvSpPr>
        <p:spPr>
          <a:xfrm>
            <a:off x="5003157" y="1027906"/>
            <a:ext cx="1654629" cy="923330"/>
          </a:xfrm>
          <a:prstGeom prst="rect">
            <a:avLst/>
          </a:prstGeom>
          <a:noFill/>
        </p:spPr>
        <p:txBody>
          <a:bodyPr wrap="square" rtlCol="0">
            <a:spAutoFit/>
          </a:bodyPr>
          <a:lstStyle/>
          <a:p>
            <a:r>
              <a:rPr lang="en-GB" dirty="0">
                <a:solidFill>
                  <a:schemeClr val="tx2">
                    <a:lumMod val="50000"/>
                    <a:lumOff val="50000"/>
                  </a:schemeClr>
                </a:solidFill>
              </a:rPr>
              <a:t>More likely radio source is X-ray detected</a:t>
            </a:r>
          </a:p>
        </p:txBody>
      </p:sp>
      <p:sp>
        <p:nvSpPr>
          <p:cNvPr id="72" name="TextBox 71">
            <a:extLst>
              <a:ext uri="{FF2B5EF4-FFF2-40B4-BE49-F238E27FC236}">
                <a16:creationId xmlns:a16="http://schemas.microsoft.com/office/drawing/2014/main" id="{FCB93C04-7FDC-5520-AD92-96EC52597BE4}"/>
              </a:ext>
            </a:extLst>
          </p:cNvPr>
          <p:cNvSpPr txBox="1"/>
          <p:nvPr/>
        </p:nvSpPr>
        <p:spPr>
          <a:xfrm>
            <a:off x="9884139" y="5983783"/>
            <a:ext cx="2438552" cy="923330"/>
          </a:xfrm>
          <a:prstGeom prst="rect">
            <a:avLst/>
          </a:prstGeom>
          <a:noFill/>
          <a:ln>
            <a:noFill/>
          </a:ln>
        </p:spPr>
        <p:txBody>
          <a:bodyPr wrap="square" rtlCol="0">
            <a:spAutoFit/>
          </a:bodyPr>
          <a:lstStyle/>
          <a:p>
            <a:r>
              <a:rPr lang="en-GB" dirty="0">
                <a:solidFill>
                  <a:srgbClr val="C00000"/>
                </a:solidFill>
              </a:rPr>
              <a:t>More likely X-ray source is radio detected</a:t>
            </a:r>
          </a:p>
        </p:txBody>
      </p:sp>
      <p:sp>
        <p:nvSpPr>
          <p:cNvPr id="73" name="TextBox 72">
            <a:extLst>
              <a:ext uri="{FF2B5EF4-FFF2-40B4-BE49-F238E27FC236}">
                <a16:creationId xmlns:a16="http://schemas.microsoft.com/office/drawing/2014/main" id="{1186EE1C-7D27-F544-06E2-BC916D07E6B6}"/>
              </a:ext>
            </a:extLst>
          </p:cNvPr>
          <p:cNvSpPr txBox="1"/>
          <p:nvPr/>
        </p:nvSpPr>
        <p:spPr>
          <a:xfrm>
            <a:off x="0" y="6469350"/>
            <a:ext cx="3630289" cy="369332"/>
          </a:xfrm>
          <a:prstGeom prst="rect">
            <a:avLst/>
          </a:prstGeom>
          <a:noFill/>
        </p:spPr>
        <p:txBody>
          <a:bodyPr wrap="none" rtlCol="0">
            <a:spAutoFit/>
          </a:bodyPr>
          <a:lstStyle/>
          <a:p>
            <a:r>
              <a:rPr lang="en-GB" dirty="0"/>
              <a:t>Contact: </a:t>
            </a:r>
            <a:r>
              <a:rPr lang="en-GB" dirty="0" err="1"/>
              <a:t>Clara.Pennock@ed.ac.uk</a:t>
            </a:r>
            <a:endParaRPr lang="en-GB" dirty="0"/>
          </a:p>
        </p:txBody>
      </p:sp>
      <p:sp>
        <p:nvSpPr>
          <p:cNvPr id="74" name="TextBox 73">
            <a:extLst>
              <a:ext uri="{FF2B5EF4-FFF2-40B4-BE49-F238E27FC236}">
                <a16:creationId xmlns:a16="http://schemas.microsoft.com/office/drawing/2014/main" id="{DC91D881-B8E4-FACB-1ED3-756DEAC4EBF9}"/>
              </a:ext>
            </a:extLst>
          </p:cNvPr>
          <p:cNvSpPr txBox="1"/>
          <p:nvPr/>
        </p:nvSpPr>
        <p:spPr>
          <a:xfrm>
            <a:off x="3741151" y="6277927"/>
            <a:ext cx="3712042" cy="584775"/>
          </a:xfrm>
          <a:prstGeom prst="rect">
            <a:avLst/>
          </a:prstGeom>
          <a:noFill/>
        </p:spPr>
        <p:txBody>
          <a:bodyPr wrap="none" rtlCol="0">
            <a:spAutoFit/>
          </a:bodyPr>
          <a:lstStyle/>
          <a:p>
            <a:r>
              <a:rPr lang="en-GB" sz="3200" dirty="0"/>
              <a:t>Thanks for listening!</a:t>
            </a:r>
          </a:p>
        </p:txBody>
      </p:sp>
      <p:sp>
        <p:nvSpPr>
          <p:cNvPr id="66" name="TextBox 65">
            <a:extLst>
              <a:ext uri="{FF2B5EF4-FFF2-40B4-BE49-F238E27FC236}">
                <a16:creationId xmlns:a16="http://schemas.microsoft.com/office/drawing/2014/main" id="{9214310F-84CD-71B9-4733-7BEC67BAA1C5}"/>
              </a:ext>
            </a:extLst>
          </p:cNvPr>
          <p:cNvSpPr txBox="1"/>
          <p:nvPr/>
        </p:nvSpPr>
        <p:spPr>
          <a:xfrm>
            <a:off x="0" y="5747928"/>
            <a:ext cx="4069977" cy="461665"/>
          </a:xfrm>
          <a:prstGeom prst="rect">
            <a:avLst/>
          </a:prstGeom>
          <a:noFill/>
        </p:spPr>
        <p:txBody>
          <a:bodyPr wrap="square" rtlCol="0">
            <a:spAutoFit/>
          </a:bodyPr>
          <a:lstStyle/>
          <a:p>
            <a:r>
              <a:rPr lang="en-GB" sz="2400" dirty="0" err="1"/>
              <a:t>arXiv</a:t>
            </a:r>
            <a:r>
              <a:rPr lang="en-GB" sz="2400" dirty="0"/>
              <a:t> link: Coming Soon!</a:t>
            </a:r>
          </a:p>
        </p:txBody>
      </p:sp>
    </p:spTree>
    <p:extLst>
      <p:ext uri="{BB962C8B-B14F-4D97-AF65-F5344CB8AC3E}">
        <p14:creationId xmlns:p14="http://schemas.microsoft.com/office/powerpoint/2010/main" val="826301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249CE2-3FF0-0E58-386D-69DE63A7B9D8}"/>
              </a:ext>
            </a:extLst>
          </p:cNvPr>
          <p:cNvSpPr>
            <a:spLocks noGrp="1"/>
          </p:cNvSpPr>
          <p:nvPr>
            <p:ph type="title"/>
          </p:nvPr>
        </p:nvSpPr>
        <p:spPr/>
        <p:txBody>
          <a:bodyPr/>
          <a:lstStyle/>
          <a:p>
            <a:r>
              <a:rPr lang="en-GB" dirty="0"/>
              <a:t>Extra Slides</a:t>
            </a:r>
          </a:p>
        </p:txBody>
      </p:sp>
      <p:sp>
        <p:nvSpPr>
          <p:cNvPr id="5" name="Text Placeholder 4">
            <a:extLst>
              <a:ext uri="{FF2B5EF4-FFF2-40B4-BE49-F238E27FC236}">
                <a16:creationId xmlns:a16="http://schemas.microsoft.com/office/drawing/2014/main" id="{C14F5A8F-5DCF-3756-C7FE-80119F80647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524869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E4597-BA8C-7D9D-1168-89ACDE4D6853}"/>
              </a:ext>
            </a:extLst>
          </p:cNvPr>
          <p:cNvSpPr>
            <a:spLocks noGrp="1"/>
          </p:cNvSpPr>
          <p:nvPr>
            <p:ph type="title"/>
          </p:nvPr>
        </p:nvSpPr>
        <p:spPr/>
        <p:txBody>
          <a:bodyPr/>
          <a:lstStyle/>
          <a:p>
            <a:endParaRPr lang="en-GB"/>
          </a:p>
        </p:txBody>
      </p:sp>
      <p:pic>
        <p:nvPicPr>
          <p:cNvPr id="5" name="Content Placeholder 4" descr="A graph of different colored cubes&#10;&#10;AI-generated content may be incorrect.">
            <a:extLst>
              <a:ext uri="{FF2B5EF4-FFF2-40B4-BE49-F238E27FC236}">
                <a16:creationId xmlns:a16="http://schemas.microsoft.com/office/drawing/2014/main" id="{C1EDD7E1-DA9E-06AD-8FF1-001FCA39F012}"/>
              </a:ext>
            </a:extLst>
          </p:cNvPr>
          <p:cNvPicPr>
            <a:picLocks noGrp="1" noChangeAspect="1"/>
          </p:cNvPicPr>
          <p:nvPr>
            <p:ph idx="1"/>
          </p:nvPr>
        </p:nvPicPr>
        <p:blipFill>
          <a:blip r:embed="rId2"/>
          <a:stretch>
            <a:fillRect/>
          </a:stretch>
        </p:blipFill>
        <p:spPr>
          <a:xfrm>
            <a:off x="24574" y="1382233"/>
            <a:ext cx="12167426" cy="5475767"/>
          </a:xfrm>
        </p:spPr>
      </p:pic>
    </p:spTree>
    <p:extLst>
      <p:ext uri="{BB962C8B-B14F-4D97-AF65-F5344CB8AC3E}">
        <p14:creationId xmlns:p14="http://schemas.microsoft.com/office/powerpoint/2010/main" val="384217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AACB-19D6-E3E5-642F-CF45BA0E9C14}"/>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4FA376BF-BF50-0B0B-5CA9-E7931871E8C7}"/>
              </a:ext>
            </a:extLst>
          </p:cNvPr>
          <p:cNvPicPr>
            <a:picLocks noChangeAspect="1"/>
          </p:cNvPicPr>
          <p:nvPr/>
        </p:nvPicPr>
        <p:blipFill>
          <a:blip r:embed="rId2"/>
          <a:stretch>
            <a:fillRect/>
          </a:stretch>
        </p:blipFill>
        <p:spPr>
          <a:xfrm>
            <a:off x="0" y="749300"/>
            <a:ext cx="12192000" cy="6108700"/>
          </a:xfrm>
          <a:prstGeom prst="rect">
            <a:avLst/>
          </a:prstGeom>
        </p:spPr>
      </p:pic>
    </p:spTree>
    <p:extLst>
      <p:ext uri="{BB962C8B-B14F-4D97-AF65-F5344CB8AC3E}">
        <p14:creationId xmlns:p14="http://schemas.microsoft.com/office/powerpoint/2010/main" val="3433813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F680-9AA1-45FF-E18B-96C59851D1A6}"/>
              </a:ext>
            </a:extLst>
          </p:cNvPr>
          <p:cNvSpPr>
            <a:spLocks noGrp="1"/>
          </p:cNvSpPr>
          <p:nvPr>
            <p:ph type="title"/>
          </p:nvPr>
        </p:nvSpPr>
        <p:spPr>
          <a:xfrm>
            <a:off x="838200" y="0"/>
            <a:ext cx="10515600" cy="1325563"/>
          </a:xfrm>
        </p:spPr>
        <p:txBody>
          <a:bodyPr/>
          <a:lstStyle/>
          <a:p>
            <a:r>
              <a:rPr lang="en-GB" dirty="0"/>
              <a:t>XLF – Radio detected</a:t>
            </a:r>
          </a:p>
        </p:txBody>
      </p:sp>
      <p:sp>
        <p:nvSpPr>
          <p:cNvPr id="3" name="Content Placeholder 2">
            <a:extLst>
              <a:ext uri="{FF2B5EF4-FFF2-40B4-BE49-F238E27FC236}">
                <a16:creationId xmlns:a16="http://schemas.microsoft.com/office/drawing/2014/main" id="{C1F521A2-2730-3B8F-6AB4-98D0C660230B}"/>
              </a:ext>
            </a:extLst>
          </p:cNvPr>
          <p:cNvSpPr>
            <a:spLocks noGrp="1"/>
          </p:cNvSpPr>
          <p:nvPr>
            <p:ph idx="1"/>
          </p:nvPr>
        </p:nvSpPr>
        <p:spPr/>
        <p:txBody>
          <a:bodyPr/>
          <a:lstStyle/>
          <a:p>
            <a:r>
              <a:rPr lang="en-GB" dirty="0"/>
              <a:t>XLF of overall sample</a:t>
            </a:r>
          </a:p>
          <a:p>
            <a:r>
              <a:rPr lang="en-GB" dirty="0"/>
              <a:t>XLF model</a:t>
            </a:r>
          </a:p>
          <a:p>
            <a:r>
              <a:rPr lang="en-GB" dirty="0"/>
              <a:t>XLF of Radio detected sources</a:t>
            </a:r>
          </a:p>
          <a:p>
            <a:endParaRPr lang="en-GB" dirty="0"/>
          </a:p>
        </p:txBody>
      </p:sp>
      <p:pic>
        <p:nvPicPr>
          <p:cNvPr id="8" name="Picture 7">
            <a:extLst>
              <a:ext uri="{FF2B5EF4-FFF2-40B4-BE49-F238E27FC236}">
                <a16:creationId xmlns:a16="http://schemas.microsoft.com/office/drawing/2014/main" id="{DEFF18F1-3FB2-3EBD-5E95-7AF3FD695EF9}"/>
              </a:ext>
            </a:extLst>
          </p:cNvPr>
          <p:cNvPicPr>
            <a:picLocks noChangeAspect="1"/>
          </p:cNvPicPr>
          <p:nvPr/>
        </p:nvPicPr>
        <p:blipFill>
          <a:blip r:embed="rId2"/>
          <a:stretch>
            <a:fillRect/>
          </a:stretch>
        </p:blipFill>
        <p:spPr>
          <a:xfrm>
            <a:off x="404037" y="951740"/>
            <a:ext cx="11787963" cy="5906260"/>
          </a:xfrm>
          <a:prstGeom prst="rect">
            <a:avLst/>
          </a:prstGeom>
        </p:spPr>
      </p:pic>
    </p:spTree>
    <p:extLst>
      <p:ext uri="{BB962C8B-B14F-4D97-AF65-F5344CB8AC3E}">
        <p14:creationId xmlns:p14="http://schemas.microsoft.com/office/powerpoint/2010/main" val="251192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93F0-EED9-0A18-A09E-225416DEFD4C}"/>
              </a:ext>
            </a:extLst>
          </p:cNvPr>
          <p:cNvSpPr>
            <a:spLocks noGrp="1"/>
          </p:cNvSpPr>
          <p:nvPr>
            <p:ph type="title"/>
          </p:nvPr>
        </p:nvSpPr>
        <p:spPr>
          <a:xfrm>
            <a:off x="838200" y="-158002"/>
            <a:ext cx="10515600" cy="1325563"/>
          </a:xfrm>
        </p:spPr>
        <p:txBody>
          <a:bodyPr/>
          <a:lstStyle/>
          <a:p>
            <a:r>
              <a:rPr lang="en-GB" dirty="0"/>
              <a:t>RLF - X-ray detected</a:t>
            </a:r>
          </a:p>
        </p:txBody>
      </p:sp>
      <p:sp>
        <p:nvSpPr>
          <p:cNvPr id="3" name="Content Placeholder 2">
            <a:extLst>
              <a:ext uri="{FF2B5EF4-FFF2-40B4-BE49-F238E27FC236}">
                <a16:creationId xmlns:a16="http://schemas.microsoft.com/office/drawing/2014/main" id="{873567B5-6735-1B43-6D45-0B312B6D5F63}"/>
              </a:ext>
            </a:extLst>
          </p:cNvPr>
          <p:cNvSpPr>
            <a:spLocks noGrp="1"/>
          </p:cNvSpPr>
          <p:nvPr>
            <p:ph idx="1"/>
          </p:nvPr>
        </p:nvSpPr>
        <p:spPr/>
        <p:txBody>
          <a:bodyPr/>
          <a:lstStyle/>
          <a:p>
            <a:r>
              <a:rPr lang="en-GB" dirty="0"/>
              <a:t>RLF of overall sample</a:t>
            </a:r>
          </a:p>
          <a:p>
            <a:r>
              <a:rPr lang="en-GB" dirty="0"/>
              <a:t>RLF model</a:t>
            </a:r>
          </a:p>
          <a:p>
            <a:r>
              <a:rPr lang="en-GB" dirty="0"/>
              <a:t>RLF of X-ray detected sources</a:t>
            </a:r>
          </a:p>
        </p:txBody>
      </p:sp>
      <p:pic>
        <p:nvPicPr>
          <p:cNvPr id="8" name="Picture 7">
            <a:extLst>
              <a:ext uri="{FF2B5EF4-FFF2-40B4-BE49-F238E27FC236}">
                <a16:creationId xmlns:a16="http://schemas.microsoft.com/office/drawing/2014/main" id="{B3C37CAF-1AF1-2E5B-FC7A-235901C7DFEA}"/>
              </a:ext>
            </a:extLst>
          </p:cNvPr>
          <p:cNvPicPr>
            <a:picLocks noChangeAspect="1"/>
          </p:cNvPicPr>
          <p:nvPr/>
        </p:nvPicPr>
        <p:blipFill>
          <a:blip r:embed="rId2"/>
          <a:stretch>
            <a:fillRect/>
          </a:stretch>
        </p:blipFill>
        <p:spPr>
          <a:xfrm>
            <a:off x="361507" y="914877"/>
            <a:ext cx="11830493" cy="6087774"/>
          </a:xfrm>
          <a:prstGeom prst="rect">
            <a:avLst/>
          </a:prstGeom>
        </p:spPr>
      </p:pic>
    </p:spTree>
    <p:extLst>
      <p:ext uri="{BB962C8B-B14F-4D97-AF65-F5344CB8AC3E}">
        <p14:creationId xmlns:p14="http://schemas.microsoft.com/office/powerpoint/2010/main" val="209251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7926-CF94-3456-EC53-50CC3652A1A6}"/>
              </a:ext>
            </a:extLst>
          </p:cNvPr>
          <p:cNvSpPr>
            <a:spLocks noGrp="1"/>
          </p:cNvSpPr>
          <p:nvPr>
            <p:ph type="title"/>
          </p:nvPr>
        </p:nvSpPr>
        <p:spPr/>
        <p:txBody>
          <a:bodyPr/>
          <a:lstStyle/>
          <a:p>
            <a:endParaRPr lang="en-GB"/>
          </a:p>
        </p:txBody>
      </p:sp>
      <p:pic>
        <p:nvPicPr>
          <p:cNvPr id="5" name="Content Placeholder 4" descr="A graph of a number of numbers and a line&#10;&#10;AI-generated content may be incorrect.">
            <a:extLst>
              <a:ext uri="{FF2B5EF4-FFF2-40B4-BE49-F238E27FC236}">
                <a16:creationId xmlns:a16="http://schemas.microsoft.com/office/drawing/2014/main" id="{42E56B53-67BE-FA0C-C819-D38E463ECE2B}"/>
              </a:ext>
            </a:extLst>
          </p:cNvPr>
          <p:cNvPicPr>
            <a:picLocks noGrp="1" noChangeAspect="1"/>
          </p:cNvPicPr>
          <p:nvPr>
            <p:ph idx="1"/>
          </p:nvPr>
        </p:nvPicPr>
        <p:blipFill>
          <a:blip r:embed="rId2"/>
          <a:srcRect r="45038"/>
          <a:stretch>
            <a:fillRect/>
          </a:stretch>
        </p:blipFill>
        <p:spPr>
          <a:xfrm>
            <a:off x="3556397" y="0"/>
            <a:ext cx="5653910" cy="6858000"/>
          </a:xfrm>
        </p:spPr>
      </p:pic>
      <p:cxnSp>
        <p:nvCxnSpPr>
          <p:cNvPr id="7" name="Straight Connector 6">
            <a:extLst>
              <a:ext uri="{FF2B5EF4-FFF2-40B4-BE49-F238E27FC236}">
                <a16:creationId xmlns:a16="http://schemas.microsoft.com/office/drawing/2014/main" id="{B964BC3B-83B2-6104-021C-C729D8F83B93}"/>
              </a:ext>
            </a:extLst>
          </p:cNvPr>
          <p:cNvCxnSpPr/>
          <p:nvPr/>
        </p:nvCxnSpPr>
        <p:spPr>
          <a:xfrm>
            <a:off x="6096000" y="5677678"/>
            <a:ext cx="1504950" cy="0"/>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0D8689DB-2C43-8017-A780-3FCD3B4BDF46}"/>
              </a:ext>
            </a:extLst>
          </p:cNvPr>
          <p:cNvCxnSpPr>
            <a:cxnSpLocks/>
          </p:cNvCxnSpPr>
          <p:nvPr/>
        </p:nvCxnSpPr>
        <p:spPr>
          <a:xfrm flipV="1">
            <a:off x="7600950" y="4306078"/>
            <a:ext cx="876300" cy="1371600"/>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C31AFB36-1631-A141-695C-D6F4F895D7BC}"/>
              </a:ext>
            </a:extLst>
          </p:cNvPr>
          <p:cNvCxnSpPr/>
          <p:nvPr/>
        </p:nvCxnSpPr>
        <p:spPr>
          <a:xfrm>
            <a:off x="6496050" y="5619750"/>
            <a:ext cx="1504950" cy="0"/>
          </a:xfrm>
          <a:prstGeom prst="line">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68326749-30FE-36C6-F55A-858EB7E7CC91}"/>
              </a:ext>
            </a:extLst>
          </p:cNvPr>
          <p:cNvCxnSpPr>
            <a:cxnSpLocks/>
          </p:cNvCxnSpPr>
          <p:nvPr/>
        </p:nvCxnSpPr>
        <p:spPr>
          <a:xfrm flipV="1">
            <a:off x="7962900" y="4305300"/>
            <a:ext cx="800100" cy="1276350"/>
          </a:xfrm>
          <a:prstGeom prst="line">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743F36D-D341-7D76-C669-B2BB2C5EF633}"/>
                  </a:ext>
                </a:extLst>
              </p:cNvPr>
              <p:cNvSpPr txBox="1"/>
              <p:nvPr/>
            </p:nvSpPr>
            <p:spPr>
              <a:xfrm>
                <a:off x="5743574" y="3518198"/>
                <a:ext cx="1504951" cy="369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m:t>
                          </m:r>
                        </m:sub>
                      </m:sSub>
                      <m:r>
                        <a:rPr lang="en-GB" b="0" i="1" smtClean="0">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=0.75)</m:t>
                      </m:r>
                    </m:oMath>
                  </m:oMathPara>
                </a14:m>
                <a:endParaRPr lang="en-GB" sz="1200" dirty="0"/>
              </a:p>
            </p:txBody>
          </p:sp>
        </mc:Choice>
        <mc:Fallback>
          <p:sp>
            <p:nvSpPr>
              <p:cNvPr id="13" name="TextBox 12">
                <a:extLst>
                  <a:ext uri="{FF2B5EF4-FFF2-40B4-BE49-F238E27FC236}">
                    <a16:creationId xmlns:a16="http://schemas.microsoft.com/office/drawing/2014/main" id="{9743F36D-D341-7D76-C669-B2BB2C5EF633}"/>
                  </a:ext>
                </a:extLst>
              </p:cNvPr>
              <p:cNvSpPr txBox="1">
                <a:spLocks noRot="1" noChangeAspect="1" noMove="1" noResize="1" noEditPoints="1" noAdjustHandles="1" noChangeArrowheads="1" noChangeShapeType="1" noTextEdit="1"/>
              </p:cNvSpPr>
              <p:nvPr/>
            </p:nvSpPr>
            <p:spPr>
              <a:xfrm>
                <a:off x="5743574" y="3518198"/>
                <a:ext cx="1504951" cy="369292"/>
              </a:xfrm>
              <a:prstGeom prst="rect">
                <a:avLst/>
              </a:prstGeom>
              <a:blipFill>
                <a:blip r:embed="rId3"/>
                <a:stretch>
                  <a:fillRect b="-1290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2A3A54F7-32EA-1629-A573-F207E1BA5B63}"/>
                  </a:ext>
                </a:extLst>
              </p:cNvPr>
              <p:cNvSpPr txBox="1"/>
              <p:nvPr/>
            </p:nvSpPr>
            <p:spPr>
              <a:xfrm>
                <a:off x="9210307" y="3589834"/>
                <a:ext cx="1504951" cy="369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m:t>
                          </m:r>
                        </m:sub>
                      </m:sSub>
                      <m:r>
                        <a:rPr lang="en-GB" b="0" i="1" smtClean="0">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=2.50)</m:t>
                      </m:r>
                    </m:oMath>
                  </m:oMathPara>
                </a14:m>
                <a:endParaRPr lang="en-GB" sz="1200" dirty="0"/>
              </a:p>
            </p:txBody>
          </p:sp>
        </mc:Choice>
        <mc:Fallback>
          <p:sp>
            <p:nvSpPr>
              <p:cNvPr id="14" name="TextBox 13">
                <a:extLst>
                  <a:ext uri="{FF2B5EF4-FFF2-40B4-BE49-F238E27FC236}">
                    <a16:creationId xmlns:a16="http://schemas.microsoft.com/office/drawing/2014/main" id="{2A3A54F7-32EA-1629-A573-F207E1BA5B63}"/>
                  </a:ext>
                </a:extLst>
              </p:cNvPr>
              <p:cNvSpPr txBox="1">
                <a:spLocks noRot="1" noChangeAspect="1" noMove="1" noResize="1" noEditPoints="1" noAdjustHandles="1" noChangeArrowheads="1" noChangeShapeType="1" noTextEdit="1"/>
              </p:cNvSpPr>
              <p:nvPr/>
            </p:nvSpPr>
            <p:spPr>
              <a:xfrm>
                <a:off x="9210307" y="3589834"/>
                <a:ext cx="1504951" cy="369292"/>
              </a:xfrm>
              <a:prstGeom prst="rect">
                <a:avLst/>
              </a:prstGeom>
              <a:blipFill>
                <a:blip r:embed="rId4"/>
                <a:stretch>
                  <a:fillRect b="-13333"/>
                </a:stretch>
              </a:blipFill>
            </p:spPr>
            <p:txBody>
              <a:bodyPr/>
              <a:lstStyle/>
              <a:p>
                <a:r>
                  <a:rPr lang="en-GB">
                    <a:noFill/>
                  </a:rPr>
                  <a:t> </a:t>
                </a:r>
              </a:p>
            </p:txBody>
          </p:sp>
        </mc:Fallback>
      </mc:AlternateContent>
      <p:cxnSp>
        <p:nvCxnSpPr>
          <p:cNvPr id="16" name="Straight Arrow Connector 15">
            <a:extLst>
              <a:ext uri="{FF2B5EF4-FFF2-40B4-BE49-F238E27FC236}">
                <a16:creationId xmlns:a16="http://schemas.microsoft.com/office/drawing/2014/main" id="{FCC0BABD-FD59-4534-7CDA-A6556540E85D}"/>
              </a:ext>
            </a:extLst>
          </p:cNvPr>
          <p:cNvCxnSpPr>
            <a:stCxn id="13" idx="3"/>
          </p:cNvCxnSpPr>
          <p:nvPr/>
        </p:nvCxnSpPr>
        <p:spPr>
          <a:xfrm>
            <a:off x="7248525" y="3702844"/>
            <a:ext cx="352425" cy="0"/>
          </a:xfrm>
          <a:prstGeom prst="straightConnector1">
            <a:avLst/>
          </a:prstGeom>
          <a:ln>
            <a:solidFill>
              <a:srgbClr val="0A00FC"/>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F2222AF-AB39-26F4-A706-6797CE85A7D6}"/>
              </a:ext>
            </a:extLst>
          </p:cNvPr>
          <p:cNvCxnSpPr>
            <a:cxnSpLocks/>
            <a:stCxn id="14" idx="1"/>
          </p:cNvCxnSpPr>
          <p:nvPr/>
        </p:nvCxnSpPr>
        <p:spPr>
          <a:xfrm flipH="1">
            <a:off x="8039100" y="3774480"/>
            <a:ext cx="117120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4490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85B5-7A1C-E5D7-71B8-3D32FF3FF055}"/>
              </a:ext>
            </a:extLst>
          </p:cNvPr>
          <p:cNvSpPr>
            <a:spLocks noGrp="1"/>
          </p:cNvSpPr>
          <p:nvPr>
            <p:ph type="title"/>
          </p:nvPr>
        </p:nvSpPr>
        <p:spPr/>
        <p:txBody>
          <a:bodyPr/>
          <a:lstStyle/>
          <a:p>
            <a:r>
              <a:rPr lang="en-GB" dirty="0"/>
              <a:t>Page and Carrera method</a:t>
            </a:r>
          </a:p>
        </p:txBody>
      </p:sp>
      <p:pic>
        <p:nvPicPr>
          <p:cNvPr id="9" name="Content Placeholder 8" descr="A graph of a number of numbers and a number of numbers&#10;&#10;AI-generated content may be incorrect.">
            <a:extLst>
              <a:ext uri="{FF2B5EF4-FFF2-40B4-BE49-F238E27FC236}">
                <a16:creationId xmlns:a16="http://schemas.microsoft.com/office/drawing/2014/main" id="{D512AE99-24C7-1DD6-0486-A478DF42BEDC}"/>
              </a:ext>
            </a:extLst>
          </p:cNvPr>
          <p:cNvPicPr>
            <a:picLocks noGrp="1" noChangeAspect="1"/>
          </p:cNvPicPr>
          <p:nvPr>
            <p:ph idx="1"/>
          </p:nvPr>
        </p:nvPicPr>
        <p:blipFill>
          <a:blip r:embed="rId3"/>
          <a:stretch>
            <a:fillRect/>
          </a:stretch>
        </p:blipFill>
        <p:spPr>
          <a:xfrm>
            <a:off x="2634343" y="1582136"/>
            <a:ext cx="9373720" cy="5275864"/>
          </a:xfrm>
        </p:spPr>
      </p:pic>
      <p:pic>
        <p:nvPicPr>
          <p:cNvPr id="11" name="Picture 10" descr="A graph of a graph of a number of numbers&#10;&#10;AI-generated content may be incorrect.">
            <a:extLst>
              <a:ext uri="{FF2B5EF4-FFF2-40B4-BE49-F238E27FC236}">
                <a16:creationId xmlns:a16="http://schemas.microsoft.com/office/drawing/2014/main" id="{803C568E-5F47-FA54-75AC-A67A4B9A3454}"/>
              </a:ext>
            </a:extLst>
          </p:cNvPr>
          <p:cNvPicPr>
            <a:picLocks noChangeAspect="1"/>
          </p:cNvPicPr>
          <p:nvPr/>
        </p:nvPicPr>
        <p:blipFill>
          <a:blip r:embed="rId4"/>
          <a:stretch>
            <a:fillRect/>
          </a:stretch>
        </p:blipFill>
        <p:spPr>
          <a:xfrm>
            <a:off x="2726311" y="1585282"/>
            <a:ext cx="9373720" cy="5272717"/>
          </a:xfrm>
          <a:prstGeom prst="rect">
            <a:avLst/>
          </a:prstGeom>
        </p:spPr>
      </p:pic>
      <p:pic>
        <p:nvPicPr>
          <p:cNvPr id="12" name="Content Placeholder 8" descr="A graph of a number of numbers and a number of numbers&#10;&#10;AI-generated content may be incorrect.">
            <a:extLst>
              <a:ext uri="{FF2B5EF4-FFF2-40B4-BE49-F238E27FC236}">
                <a16:creationId xmlns:a16="http://schemas.microsoft.com/office/drawing/2014/main" id="{CF671BAD-6086-1591-C853-0BCF3A5AAD43}"/>
              </a:ext>
            </a:extLst>
          </p:cNvPr>
          <p:cNvPicPr>
            <a:picLocks noChangeAspect="1"/>
          </p:cNvPicPr>
          <p:nvPr/>
        </p:nvPicPr>
        <p:blipFill>
          <a:blip r:embed="rId3"/>
          <a:srcRect b="76673"/>
          <a:stretch>
            <a:fillRect/>
          </a:stretch>
        </p:blipFill>
        <p:spPr>
          <a:xfrm>
            <a:off x="2736477" y="1583587"/>
            <a:ext cx="9373720" cy="1230733"/>
          </a:xfrm>
          <a:prstGeom prst="rect">
            <a:avLst/>
          </a:prstGeom>
        </p:spPr>
      </p:pic>
    </p:spTree>
    <p:extLst>
      <p:ext uri="{BB962C8B-B14F-4D97-AF65-F5344CB8AC3E}">
        <p14:creationId xmlns:p14="http://schemas.microsoft.com/office/powerpoint/2010/main" val="3730631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5F3BA9DA-C186-4EAB-2916-0F146ED583BC}"/>
              </a:ext>
            </a:extLst>
          </p:cNvPr>
          <p:cNvGrpSpPr/>
          <p:nvPr/>
        </p:nvGrpSpPr>
        <p:grpSpPr>
          <a:xfrm>
            <a:off x="228600" y="1089211"/>
            <a:ext cx="11928277" cy="5970493"/>
            <a:chOff x="0" y="869795"/>
            <a:chExt cx="12308389" cy="6289288"/>
          </a:xfrm>
        </p:grpSpPr>
        <p:sp>
          <p:nvSpPr>
            <p:cNvPr id="67" name="Rectangle 66">
              <a:extLst>
                <a:ext uri="{FF2B5EF4-FFF2-40B4-BE49-F238E27FC236}">
                  <a16:creationId xmlns:a16="http://schemas.microsoft.com/office/drawing/2014/main" id="{60C3991F-56FC-CD9F-2E1F-1ED7371B4A42}"/>
                </a:ext>
              </a:extLst>
            </p:cNvPr>
            <p:cNvSpPr/>
            <p:nvPr/>
          </p:nvSpPr>
          <p:spPr>
            <a:xfrm>
              <a:off x="0" y="869795"/>
              <a:ext cx="12192000" cy="6289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a:extLst>
                <a:ext uri="{FF2B5EF4-FFF2-40B4-BE49-F238E27FC236}">
                  <a16:creationId xmlns:a16="http://schemas.microsoft.com/office/drawing/2014/main" id="{79036E81-3234-62A0-4CF0-22DE1075BB73}"/>
                </a:ext>
              </a:extLst>
            </p:cNvPr>
            <p:cNvGrpSpPr/>
            <p:nvPr/>
          </p:nvGrpSpPr>
          <p:grpSpPr>
            <a:xfrm>
              <a:off x="93453" y="1565524"/>
              <a:ext cx="6152259" cy="5329758"/>
              <a:chOff x="93453" y="1565524"/>
              <a:chExt cx="6152259" cy="5329758"/>
            </a:xfrm>
          </p:grpSpPr>
          <p:sp>
            <p:nvSpPr>
              <p:cNvPr id="11" name="Oval 10">
                <a:extLst>
                  <a:ext uri="{FF2B5EF4-FFF2-40B4-BE49-F238E27FC236}">
                    <a16:creationId xmlns:a16="http://schemas.microsoft.com/office/drawing/2014/main" id="{6C5ABB73-0334-D1FF-0EE9-97FA2BFC73C2}"/>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420CCF3-1AC0-607C-7581-EAF9A8B14781}"/>
                  </a:ext>
                </a:extLst>
              </p:cNvPr>
              <p:cNvSpPr/>
              <p:nvPr/>
            </p:nvSpPr>
            <p:spPr>
              <a:xfrm>
                <a:off x="3305206" y="4128799"/>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12373" y="43624"/>
                      <a:pt x="298333" y="-3620"/>
                      <a:pt x="672791" y="0"/>
                    </a:cubicBezTo>
                    <a:cubicBezTo>
                      <a:pt x="1041542" y="177"/>
                      <a:pt x="1344034" y="39539"/>
                      <a:pt x="1345582" y="74342"/>
                    </a:cubicBezTo>
                    <a:cubicBezTo>
                      <a:pt x="1345601" y="109731"/>
                      <a:pt x="990875" y="166989"/>
                      <a:pt x="672791" y="148684"/>
                    </a:cubicBezTo>
                    <a:cubicBezTo>
                      <a:pt x="298768" y="145512"/>
                      <a:pt x="3285" y="113557"/>
                      <a:pt x="0" y="74342"/>
                    </a:cubicBezTo>
                    <a:close/>
                  </a:path>
                  <a:path w="1345581" h="148683" stroke="0" extrusionOk="0">
                    <a:moveTo>
                      <a:pt x="0" y="74342"/>
                    </a:moveTo>
                    <a:cubicBezTo>
                      <a:pt x="-28844" y="-19905"/>
                      <a:pt x="330099" y="-12879"/>
                      <a:pt x="672791" y="0"/>
                    </a:cubicBezTo>
                    <a:cubicBezTo>
                      <a:pt x="1047660" y="6990"/>
                      <a:pt x="1342203" y="34859"/>
                      <a:pt x="1345582" y="74342"/>
                    </a:cubicBezTo>
                    <a:cubicBezTo>
                      <a:pt x="1300078" y="75913"/>
                      <a:pt x="1092136" y="130929"/>
                      <a:pt x="672791" y="148684"/>
                    </a:cubicBezTo>
                    <a:cubicBezTo>
                      <a:pt x="295622" y="142850"/>
                      <a:pt x="5490" y="119560"/>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A614C55-7846-40DD-DA9D-639D09CA63EF}"/>
                  </a:ext>
                </a:extLst>
              </p:cNvPr>
              <p:cNvSpPr/>
              <p:nvPr/>
            </p:nvSpPr>
            <p:spPr>
              <a:xfrm>
                <a:off x="1610685" y="4125196"/>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33935" y="1031"/>
                      <a:pt x="356604" y="3655"/>
                      <a:pt x="672791" y="0"/>
                    </a:cubicBezTo>
                    <a:cubicBezTo>
                      <a:pt x="1047808" y="5889"/>
                      <a:pt x="1341027" y="33186"/>
                      <a:pt x="1345582" y="74342"/>
                    </a:cubicBezTo>
                    <a:cubicBezTo>
                      <a:pt x="1368534" y="118728"/>
                      <a:pt x="992511" y="125021"/>
                      <a:pt x="672791" y="148684"/>
                    </a:cubicBezTo>
                    <a:cubicBezTo>
                      <a:pt x="297650" y="149749"/>
                      <a:pt x="3554" y="110582"/>
                      <a:pt x="0" y="74342"/>
                    </a:cubicBezTo>
                    <a:close/>
                  </a:path>
                  <a:path w="1345581" h="148683" stroke="0" extrusionOk="0">
                    <a:moveTo>
                      <a:pt x="0" y="74342"/>
                    </a:moveTo>
                    <a:cubicBezTo>
                      <a:pt x="-23308" y="74177"/>
                      <a:pt x="285841" y="-6350"/>
                      <a:pt x="672791" y="0"/>
                    </a:cubicBezTo>
                    <a:cubicBezTo>
                      <a:pt x="1052300" y="-1172"/>
                      <a:pt x="1343637" y="36826"/>
                      <a:pt x="1345582" y="74342"/>
                    </a:cubicBezTo>
                    <a:cubicBezTo>
                      <a:pt x="1298519" y="131130"/>
                      <a:pt x="1040956" y="152713"/>
                      <a:pt x="672791" y="148684"/>
                    </a:cubicBezTo>
                    <a:cubicBezTo>
                      <a:pt x="308045" y="144266"/>
                      <a:pt x="-5270" y="116609"/>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589637FC-0694-FC34-AB4D-0E17FAAF51AF}"/>
                  </a:ext>
                </a:extLst>
              </p:cNvPr>
              <p:cNvSpPr/>
              <p:nvPr/>
            </p:nvSpPr>
            <p:spPr>
              <a:xfrm>
                <a:off x="2978103" y="1565524"/>
                <a:ext cx="327103" cy="2401230"/>
              </a:xfrm>
              <a:custGeom>
                <a:avLst/>
                <a:gdLst>
                  <a:gd name="connsiteX0" fmla="*/ 89210 w 327103"/>
                  <a:gd name="connsiteY0" fmla="*/ 2401230 h 2401230"/>
                  <a:gd name="connsiteX1" fmla="*/ 85567 w 327103"/>
                  <a:gd name="connsiteY1" fmla="*/ 1949531 h 2401230"/>
                  <a:gd name="connsiteX2" fmla="*/ 81776 w 327103"/>
                  <a:gd name="connsiteY2" fmla="*/ 1479396 h 2401230"/>
                  <a:gd name="connsiteX3" fmla="*/ 55335 w 327103"/>
                  <a:gd name="connsiteY3" fmla="*/ 1001058 h 2401230"/>
                  <a:gd name="connsiteX4" fmla="*/ 27259 w 327103"/>
                  <a:gd name="connsiteY4" fmla="*/ 493132 h 2401230"/>
                  <a:gd name="connsiteX5" fmla="*/ 0 w 327103"/>
                  <a:gd name="connsiteY5" fmla="*/ 0 h 2401230"/>
                  <a:gd name="connsiteX6" fmla="*/ 327103 w 327103"/>
                  <a:gd name="connsiteY6" fmla="*/ 0 h 2401230"/>
                  <a:gd name="connsiteX7" fmla="*/ 287702 w 327103"/>
                  <a:gd name="connsiteY7" fmla="*/ 517466 h 2401230"/>
                  <a:gd name="connsiteX8" fmla="*/ 253876 w 327103"/>
                  <a:gd name="connsiteY8" fmla="*/ 961706 h 2401230"/>
                  <a:gd name="connsiteX9" fmla="*/ 215590 w 327103"/>
                  <a:gd name="connsiteY9" fmla="*/ 1464527 h 2401230"/>
                  <a:gd name="connsiteX10" fmla="*/ 208602 w 327103"/>
                  <a:gd name="connsiteY10" fmla="*/ 1901283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93934" y="2187120"/>
                      <a:pt x="103558" y="2135537"/>
                      <a:pt x="85567" y="1949531"/>
                    </a:cubicBezTo>
                    <a:cubicBezTo>
                      <a:pt x="67577" y="1763525"/>
                      <a:pt x="73872" y="1679179"/>
                      <a:pt x="81776" y="1479396"/>
                    </a:cubicBezTo>
                    <a:cubicBezTo>
                      <a:pt x="67164" y="1260726"/>
                      <a:pt x="42004" y="1161418"/>
                      <a:pt x="55335" y="1001058"/>
                    </a:cubicBezTo>
                    <a:cubicBezTo>
                      <a:pt x="68666" y="840698"/>
                      <a:pt x="36993" y="714635"/>
                      <a:pt x="27259" y="493132"/>
                    </a:cubicBezTo>
                    <a:cubicBezTo>
                      <a:pt x="17525" y="271629"/>
                      <a:pt x="9531" y="193403"/>
                      <a:pt x="0" y="0"/>
                    </a:cubicBezTo>
                    <a:cubicBezTo>
                      <a:pt x="78986" y="309"/>
                      <a:pt x="256917" y="-8014"/>
                      <a:pt x="327103" y="0"/>
                    </a:cubicBezTo>
                    <a:cubicBezTo>
                      <a:pt x="308693" y="192412"/>
                      <a:pt x="304489" y="293569"/>
                      <a:pt x="287702" y="517466"/>
                    </a:cubicBezTo>
                    <a:cubicBezTo>
                      <a:pt x="270915" y="741363"/>
                      <a:pt x="276095" y="828987"/>
                      <a:pt x="253876" y="961706"/>
                    </a:cubicBezTo>
                    <a:cubicBezTo>
                      <a:pt x="231657" y="1094425"/>
                      <a:pt x="223931" y="1282434"/>
                      <a:pt x="215590" y="1464527"/>
                    </a:cubicBezTo>
                    <a:cubicBezTo>
                      <a:pt x="207001" y="1602647"/>
                      <a:pt x="222660" y="1725731"/>
                      <a:pt x="208602" y="1901283"/>
                    </a:cubicBezTo>
                    <a:cubicBezTo>
                      <a:pt x="194544" y="2076835"/>
                      <a:pt x="217365" y="2207216"/>
                      <a:pt x="200722" y="2393796"/>
                    </a:cubicBezTo>
                    <a:cubicBezTo>
                      <a:pt x="159302" y="2391382"/>
                      <a:pt x="144142" y="2392945"/>
                      <a:pt x="89210" y="2401230"/>
                    </a:cubicBezTo>
                    <a:close/>
                  </a:path>
                  <a:path w="327103" h="2401230" stroke="0" extrusionOk="0">
                    <a:moveTo>
                      <a:pt x="89210" y="2401230"/>
                    </a:moveTo>
                    <a:cubicBezTo>
                      <a:pt x="103808" y="2208723"/>
                      <a:pt x="100132" y="2129975"/>
                      <a:pt x="85493" y="1940313"/>
                    </a:cubicBezTo>
                    <a:cubicBezTo>
                      <a:pt x="70854" y="1750651"/>
                      <a:pt x="86335" y="1705562"/>
                      <a:pt x="81776" y="1479396"/>
                    </a:cubicBezTo>
                    <a:cubicBezTo>
                      <a:pt x="76411" y="1298283"/>
                      <a:pt x="54818" y="1140694"/>
                      <a:pt x="53700" y="971470"/>
                    </a:cubicBezTo>
                    <a:cubicBezTo>
                      <a:pt x="52582" y="802246"/>
                      <a:pt x="28916" y="670473"/>
                      <a:pt x="28894" y="522720"/>
                    </a:cubicBezTo>
                    <a:cubicBezTo>
                      <a:pt x="28872" y="374967"/>
                      <a:pt x="-10129" y="193446"/>
                      <a:pt x="0" y="0"/>
                    </a:cubicBezTo>
                    <a:cubicBezTo>
                      <a:pt x="104051" y="6874"/>
                      <a:pt x="243668" y="-13600"/>
                      <a:pt x="327103" y="0"/>
                    </a:cubicBezTo>
                    <a:cubicBezTo>
                      <a:pt x="335230" y="174914"/>
                      <a:pt x="294638" y="365166"/>
                      <a:pt x="289932" y="488176"/>
                    </a:cubicBezTo>
                    <a:cubicBezTo>
                      <a:pt x="285226" y="611186"/>
                      <a:pt x="276269" y="816156"/>
                      <a:pt x="252761" y="976351"/>
                    </a:cubicBezTo>
                    <a:cubicBezTo>
                      <a:pt x="229253" y="1136546"/>
                      <a:pt x="252144" y="1241192"/>
                      <a:pt x="215590" y="1464527"/>
                    </a:cubicBezTo>
                    <a:cubicBezTo>
                      <a:pt x="234810" y="1615539"/>
                      <a:pt x="192002" y="1692062"/>
                      <a:pt x="208305" y="1919869"/>
                    </a:cubicBezTo>
                    <a:cubicBezTo>
                      <a:pt x="224607" y="2147676"/>
                      <a:pt x="188272" y="2228917"/>
                      <a:pt x="200722" y="2393796"/>
                    </a:cubicBezTo>
                    <a:cubicBezTo>
                      <a:pt x="162194" y="2395810"/>
                      <a:pt x="118338" y="239787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284D8A01-B667-9ACC-2D40-6A424807B1B2}"/>
                  </a:ext>
                </a:extLst>
              </p:cNvPr>
              <p:cNvSpPr/>
              <p:nvPr/>
            </p:nvSpPr>
            <p:spPr>
              <a:xfrm rot="10800000">
                <a:off x="2956266" y="4432322"/>
                <a:ext cx="327103" cy="2401230"/>
              </a:xfrm>
              <a:custGeom>
                <a:avLst/>
                <a:gdLst>
                  <a:gd name="connsiteX0" fmla="*/ 89210 w 327103"/>
                  <a:gd name="connsiteY0" fmla="*/ 2401230 h 2401230"/>
                  <a:gd name="connsiteX1" fmla="*/ 85716 w 327103"/>
                  <a:gd name="connsiteY1" fmla="*/ 1967968 h 2401230"/>
                  <a:gd name="connsiteX2" fmla="*/ 81776 w 327103"/>
                  <a:gd name="connsiteY2" fmla="*/ 1479396 h 2401230"/>
                  <a:gd name="connsiteX3" fmla="*/ 52882 w 327103"/>
                  <a:gd name="connsiteY3" fmla="*/ 956676 h 2401230"/>
                  <a:gd name="connsiteX4" fmla="*/ 25623 w 327103"/>
                  <a:gd name="connsiteY4" fmla="*/ 463544 h 2401230"/>
                  <a:gd name="connsiteX5" fmla="*/ 0 w 327103"/>
                  <a:gd name="connsiteY5" fmla="*/ 0 h 2401230"/>
                  <a:gd name="connsiteX6" fmla="*/ 327103 w 327103"/>
                  <a:gd name="connsiteY6" fmla="*/ 0 h 2401230"/>
                  <a:gd name="connsiteX7" fmla="*/ 292162 w 327103"/>
                  <a:gd name="connsiteY7" fmla="*/ 458885 h 2401230"/>
                  <a:gd name="connsiteX8" fmla="*/ 257222 w 327103"/>
                  <a:gd name="connsiteY8" fmla="*/ 917770 h 2401230"/>
                  <a:gd name="connsiteX9" fmla="*/ 215590 w 327103"/>
                  <a:gd name="connsiteY9" fmla="*/ 1464527 h 2401230"/>
                  <a:gd name="connsiteX10" fmla="*/ 208305 w 327103"/>
                  <a:gd name="connsiteY10" fmla="*/ 1919869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76936" y="2248853"/>
                      <a:pt x="101983" y="2149076"/>
                      <a:pt x="85716" y="1967968"/>
                    </a:cubicBezTo>
                    <a:cubicBezTo>
                      <a:pt x="69449" y="1786860"/>
                      <a:pt x="68776" y="1698257"/>
                      <a:pt x="81776" y="1479396"/>
                    </a:cubicBezTo>
                    <a:cubicBezTo>
                      <a:pt x="52483" y="1275730"/>
                      <a:pt x="74264" y="1093295"/>
                      <a:pt x="52882" y="956676"/>
                    </a:cubicBezTo>
                    <a:cubicBezTo>
                      <a:pt x="31500" y="820057"/>
                      <a:pt x="44475" y="682452"/>
                      <a:pt x="25623" y="463544"/>
                    </a:cubicBezTo>
                    <a:cubicBezTo>
                      <a:pt x="6771" y="244636"/>
                      <a:pt x="14557" y="133297"/>
                      <a:pt x="0" y="0"/>
                    </a:cubicBezTo>
                    <a:cubicBezTo>
                      <a:pt x="82220" y="-7871"/>
                      <a:pt x="169724" y="-9053"/>
                      <a:pt x="327103" y="0"/>
                    </a:cubicBezTo>
                    <a:cubicBezTo>
                      <a:pt x="340084" y="96155"/>
                      <a:pt x="281500" y="343196"/>
                      <a:pt x="292162" y="458885"/>
                    </a:cubicBezTo>
                    <a:cubicBezTo>
                      <a:pt x="302824" y="574574"/>
                      <a:pt x="265529" y="819766"/>
                      <a:pt x="257222" y="917770"/>
                    </a:cubicBezTo>
                    <a:cubicBezTo>
                      <a:pt x="248915" y="1015774"/>
                      <a:pt x="224256" y="1280690"/>
                      <a:pt x="215590" y="1464527"/>
                    </a:cubicBezTo>
                    <a:cubicBezTo>
                      <a:pt x="209723" y="1597509"/>
                      <a:pt x="213816" y="1819905"/>
                      <a:pt x="208305" y="1919869"/>
                    </a:cubicBezTo>
                    <a:cubicBezTo>
                      <a:pt x="202794" y="2019833"/>
                      <a:pt x="182748" y="2183923"/>
                      <a:pt x="200722" y="2393796"/>
                    </a:cubicBezTo>
                    <a:cubicBezTo>
                      <a:pt x="172345" y="2393167"/>
                      <a:pt x="138487" y="2400629"/>
                      <a:pt x="89210" y="2401230"/>
                    </a:cubicBezTo>
                    <a:close/>
                  </a:path>
                  <a:path w="327103" h="2401230" stroke="0" extrusionOk="0">
                    <a:moveTo>
                      <a:pt x="89210" y="2401230"/>
                    </a:moveTo>
                    <a:cubicBezTo>
                      <a:pt x="106761" y="2194988"/>
                      <a:pt x="79007" y="2138680"/>
                      <a:pt x="85716" y="1967968"/>
                    </a:cubicBezTo>
                    <a:cubicBezTo>
                      <a:pt x="92425" y="1797256"/>
                      <a:pt x="89529" y="1706199"/>
                      <a:pt x="81776" y="1479396"/>
                    </a:cubicBezTo>
                    <a:cubicBezTo>
                      <a:pt x="87527" y="1304674"/>
                      <a:pt x="86149" y="1139479"/>
                      <a:pt x="52882" y="956676"/>
                    </a:cubicBezTo>
                    <a:cubicBezTo>
                      <a:pt x="19614" y="773873"/>
                      <a:pt x="21190" y="610239"/>
                      <a:pt x="26441" y="478338"/>
                    </a:cubicBezTo>
                    <a:cubicBezTo>
                      <a:pt x="31692" y="346437"/>
                      <a:pt x="26217" y="134195"/>
                      <a:pt x="0" y="0"/>
                    </a:cubicBezTo>
                    <a:cubicBezTo>
                      <a:pt x="156026" y="11819"/>
                      <a:pt x="232021" y="-15064"/>
                      <a:pt x="327103" y="0"/>
                    </a:cubicBezTo>
                    <a:cubicBezTo>
                      <a:pt x="333718" y="96016"/>
                      <a:pt x="286994" y="316893"/>
                      <a:pt x="293277" y="444240"/>
                    </a:cubicBezTo>
                    <a:cubicBezTo>
                      <a:pt x="299560" y="571587"/>
                      <a:pt x="244912" y="843698"/>
                      <a:pt x="254991" y="947061"/>
                    </a:cubicBezTo>
                    <a:cubicBezTo>
                      <a:pt x="265070" y="1050424"/>
                      <a:pt x="218617" y="1357414"/>
                      <a:pt x="215590" y="1464527"/>
                    </a:cubicBezTo>
                    <a:cubicBezTo>
                      <a:pt x="191500" y="1688520"/>
                      <a:pt x="221656" y="1719063"/>
                      <a:pt x="208305" y="1919869"/>
                    </a:cubicBezTo>
                    <a:cubicBezTo>
                      <a:pt x="194954" y="2120675"/>
                      <a:pt x="207116" y="2262277"/>
                      <a:pt x="200722" y="2393796"/>
                    </a:cubicBezTo>
                    <a:cubicBezTo>
                      <a:pt x="167217" y="2391121"/>
                      <a:pt x="123674" y="239992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518045C-3D87-AC19-2550-6EE2B69BE749}"/>
                  </a:ext>
                </a:extLst>
              </p:cNvPr>
              <p:cNvSpPr/>
              <p:nvPr/>
            </p:nvSpPr>
            <p:spPr>
              <a:xfrm>
                <a:off x="4170213" y="3009898"/>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4911D52-5B56-2A61-6868-748C8FC8DD00}"/>
                  </a:ext>
                </a:extLst>
              </p:cNvPr>
              <p:cNvSpPr/>
              <p:nvPr/>
            </p:nvSpPr>
            <p:spPr>
              <a:xfrm>
                <a:off x="2656692" y="3937022"/>
                <a:ext cx="923925" cy="525032"/>
              </a:xfrm>
              <a:custGeom>
                <a:avLst/>
                <a:gdLst>
                  <a:gd name="connsiteX0" fmla="*/ 0 w 923925"/>
                  <a:gd name="connsiteY0" fmla="*/ 262516 h 525032"/>
                  <a:gd name="connsiteX1" fmla="*/ 461963 w 923925"/>
                  <a:gd name="connsiteY1" fmla="*/ 0 h 525032"/>
                  <a:gd name="connsiteX2" fmla="*/ 923926 w 923925"/>
                  <a:gd name="connsiteY2" fmla="*/ 262516 h 525032"/>
                  <a:gd name="connsiteX3" fmla="*/ 461963 w 923925"/>
                  <a:gd name="connsiteY3" fmla="*/ 525032 h 525032"/>
                  <a:gd name="connsiteX4" fmla="*/ 0 w 923925"/>
                  <a:gd name="connsiteY4" fmla="*/ 262516 h 52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25032" fill="none" extrusionOk="0">
                    <a:moveTo>
                      <a:pt x="0" y="262516"/>
                    </a:moveTo>
                    <a:cubicBezTo>
                      <a:pt x="-42028" y="100313"/>
                      <a:pt x="183061" y="42947"/>
                      <a:pt x="461963" y="0"/>
                    </a:cubicBezTo>
                    <a:cubicBezTo>
                      <a:pt x="724840" y="8889"/>
                      <a:pt x="931844" y="125626"/>
                      <a:pt x="923926" y="262516"/>
                    </a:cubicBezTo>
                    <a:cubicBezTo>
                      <a:pt x="914635" y="404653"/>
                      <a:pt x="734963" y="545663"/>
                      <a:pt x="461963" y="525032"/>
                    </a:cubicBezTo>
                    <a:cubicBezTo>
                      <a:pt x="193840" y="542592"/>
                      <a:pt x="-25835" y="383803"/>
                      <a:pt x="0" y="262516"/>
                    </a:cubicBezTo>
                    <a:close/>
                  </a:path>
                  <a:path w="923925" h="525032" stroke="0" extrusionOk="0">
                    <a:moveTo>
                      <a:pt x="0" y="262516"/>
                    </a:moveTo>
                    <a:cubicBezTo>
                      <a:pt x="14862" y="95657"/>
                      <a:pt x="234334" y="43114"/>
                      <a:pt x="461963" y="0"/>
                    </a:cubicBezTo>
                    <a:cubicBezTo>
                      <a:pt x="704848" y="-34099"/>
                      <a:pt x="943879" y="129467"/>
                      <a:pt x="923926" y="262516"/>
                    </a:cubicBezTo>
                    <a:cubicBezTo>
                      <a:pt x="922161" y="388237"/>
                      <a:pt x="665914" y="548086"/>
                      <a:pt x="461963" y="525032"/>
                    </a:cubicBezTo>
                    <a:cubicBezTo>
                      <a:pt x="199787" y="491250"/>
                      <a:pt x="18397" y="434029"/>
                      <a:pt x="0" y="262516"/>
                    </a:cubicBezTo>
                    <a:close/>
                  </a:path>
                </a:pathLst>
              </a:custGeom>
              <a:solidFill>
                <a:schemeClr val="accent1">
                  <a:lumMod val="20000"/>
                  <a:lumOff val="80000"/>
                  <a:alpha val="39565"/>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374D30BF-9C69-5F70-9307-7277CE28809B}"/>
                  </a:ext>
                </a:extLst>
              </p:cNvPr>
              <p:cNvSpPr/>
              <p:nvPr/>
            </p:nvSpPr>
            <p:spPr>
              <a:xfrm>
                <a:off x="253558" y="2998920"/>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C128DCD-C4FE-61C2-CE07-E8A21080A28C}"/>
                  </a:ext>
                </a:extLst>
              </p:cNvPr>
              <p:cNvSpPr/>
              <p:nvPr/>
            </p:nvSpPr>
            <p:spPr>
              <a:xfrm>
                <a:off x="4778418" y="2275950"/>
                <a:ext cx="1467294" cy="38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B4AEFFC-4412-4EC7-FA43-0CCD5C9DD731}"/>
                  </a:ext>
                </a:extLst>
              </p:cNvPr>
              <p:cNvSpPr/>
              <p:nvPr/>
            </p:nvSpPr>
            <p:spPr>
              <a:xfrm>
                <a:off x="93453" y="2295001"/>
                <a:ext cx="1467294" cy="38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13687F5D-CB60-A7BE-27D3-4BE1953AED82}"/>
                  </a:ext>
                </a:extLst>
              </p:cNvPr>
              <p:cNvCxnSpPr/>
              <p:nvPr/>
            </p:nvCxnSpPr>
            <p:spPr>
              <a:xfrm flipH="1">
                <a:off x="1828652" y="4197219"/>
                <a:ext cx="1284940" cy="160701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68A5C1B9-CFDA-14B0-3CA1-BC4A61AB3B07}"/>
                  </a:ext>
                </a:extLst>
              </p:cNvPr>
              <p:cNvCxnSpPr>
                <a:cxnSpLocks/>
              </p:cNvCxnSpPr>
              <p:nvPr/>
            </p:nvCxnSpPr>
            <p:spPr>
              <a:xfrm flipV="1">
                <a:off x="3101772" y="1909790"/>
                <a:ext cx="824341" cy="114251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FCC45B8-7BCB-B887-2F17-88FB0C9E043D}"/>
                  </a:ext>
                </a:extLst>
              </p:cNvPr>
              <p:cNvCxnSpPr/>
              <p:nvPr/>
            </p:nvCxnSpPr>
            <p:spPr>
              <a:xfrm flipV="1">
                <a:off x="3234390" y="2616614"/>
                <a:ext cx="940039" cy="1395612"/>
              </a:xfrm>
              <a:prstGeom prst="straightConnector1">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D59FD92A-8869-27EB-474B-21ED5EAEF461}"/>
                  </a:ext>
                </a:extLst>
              </p:cNvPr>
              <p:cNvSpPr txBox="1"/>
              <p:nvPr/>
            </p:nvSpPr>
            <p:spPr>
              <a:xfrm>
                <a:off x="3819892" y="1671188"/>
                <a:ext cx="1712072" cy="369332"/>
              </a:xfrm>
              <a:prstGeom prst="rect">
                <a:avLst/>
              </a:prstGeom>
              <a:noFill/>
              <a:ln>
                <a:noFill/>
              </a:ln>
            </p:spPr>
            <p:txBody>
              <a:bodyPr wrap="none" rtlCol="0">
                <a:spAutoFit/>
              </a:bodyPr>
              <a:lstStyle/>
              <a:p>
                <a:r>
                  <a:rPr lang="en-GB" dirty="0">
                    <a:solidFill>
                      <a:srgbClr val="C00000"/>
                    </a:solidFill>
                  </a:rPr>
                  <a:t>Radio emission</a:t>
                </a:r>
              </a:p>
            </p:txBody>
          </p:sp>
          <p:sp>
            <p:nvSpPr>
              <p:cNvPr id="45" name="TextBox 44">
                <a:extLst>
                  <a:ext uri="{FF2B5EF4-FFF2-40B4-BE49-F238E27FC236}">
                    <a16:creationId xmlns:a16="http://schemas.microsoft.com/office/drawing/2014/main" id="{004709CF-5B5B-C129-3708-F618CB087007}"/>
                  </a:ext>
                </a:extLst>
              </p:cNvPr>
              <p:cNvSpPr txBox="1"/>
              <p:nvPr/>
            </p:nvSpPr>
            <p:spPr>
              <a:xfrm>
                <a:off x="4174429" y="2329566"/>
                <a:ext cx="1636474" cy="369332"/>
              </a:xfrm>
              <a:prstGeom prst="rect">
                <a:avLst/>
              </a:prstGeom>
              <a:noFill/>
              <a:ln>
                <a:noFill/>
              </a:ln>
            </p:spPr>
            <p:txBody>
              <a:bodyPr wrap="none" rtlCol="0">
                <a:spAutoFit/>
              </a:bodyPr>
              <a:lstStyle/>
              <a:p>
                <a:r>
                  <a:rPr lang="en-GB" dirty="0">
                    <a:solidFill>
                      <a:schemeClr val="accent1">
                        <a:lumMod val="40000"/>
                        <a:lumOff val="60000"/>
                      </a:schemeClr>
                    </a:solidFill>
                  </a:rPr>
                  <a:t>X-ray emission</a:t>
                </a:r>
              </a:p>
            </p:txBody>
          </p:sp>
          <p:sp>
            <p:nvSpPr>
              <p:cNvPr id="46" name="TextBox 45">
                <a:extLst>
                  <a:ext uri="{FF2B5EF4-FFF2-40B4-BE49-F238E27FC236}">
                    <a16:creationId xmlns:a16="http://schemas.microsoft.com/office/drawing/2014/main" id="{3F25AC48-1DEB-789C-2A59-9AD77D4D9CA6}"/>
                  </a:ext>
                </a:extLst>
              </p:cNvPr>
              <p:cNvSpPr txBox="1"/>
              <p:nvPr/>
            </p:nvSpPr>
            <p:spPr>
              <a:xfrm>
                <a:off x="1193316" y="5786873"/>
                <a:ext cx="1221809" cy="369332"/>
              </a:xfrm>
              <a:prstGeom prst="rect">
                <a:avLst/>
              </a:prstGeom>
              <a:noFill/>
              <a:ln>
                <a:noFill/>
              </a:ln>
            </p:spPr>
            <p:txBody>
              <a:bodyPr wrap="none" rtlCol="0">
                <a:spAutoFit/>
              </a:bodyPr>
              <a:lstStyle/>
              <a:p>
                <a:r>
                  <a:rPr lang="en-GB" dirty="0"/>
                  <a:t>Black hole</a:t>
                </a:r>
              </a:p>
            </p:txBody>
          </p:sp>
          <p:sp>
            <p:nvSpPr>
              <p:cNvPr id="47" name="TextBox 46">
                <a:extLst>
                  <a:ext uri="{FF2B5EF4-FFF2-40B4-BE49-F238E27FC236}">
                    <a16:creationId xmlns:a16="http://schemas.microsoft.com/office/drawing/2014/main" id="{E21ED8DE-3FFE-CC5F-42FD-B72CB2D7B0BF}"/>
                  </a:ext>
                </a:extLst>
              </p:cNvPr>
              <p:cNvSpPr txBox="1"/>
              <p:nvPr/>
            </p:nvSpPr>
            <p:spPr>
              <a:xfrm>
                <a:off x="3280594" y="6525950"/>
                <a:ext cx="1080489" cy="369332"/>
              </a:xfrm>
              <a:prstGeom prst="rect">
                <a:avLst/>
              </a:prstGeom>
              <a:noFill/>
              <a:ln>
                <a:noFill/>
              </a:ln>
            </p:spPr>
            <p:txBody>
              <a:bodyPr wrap="none" rtlCol="0">
                <a:spAutoFit/>
              </a:bodyPr>
              <a:lstStyle/>
              <a:p>
                <a:r>
                  <a:rPr lang="en-GB" dirty="0">
                    <a:solidFill>
                      <a:srgbClr val="C00000"/>
                    </a:solidFill>
                  </a:rPr>
                  <a:t>Radio Jet</a:t>
                </a:r>
              </a:p>
            </p:txBody>
          </p:sp>
          <p:sp>
            <p:nvSpPr>
              <p:cNvPr id="48" name="TextBox 47">
                <a:extLst>
                  <a:ext uri="{FF2B5EF4-FFF2-40B4-BE49-F238E27FC236}">
                    <a16:creationId xmlns:a16="http://schemas.microsoft.com/office/drawing/2014/main" id="{730869DB-12F9-3C7B-B45D-E38ACFC25D1E}"/>
                  </a:ext>
                </a:extLst>
              </p:cNvPr>
              <p:cNvSpPr txBox="1"/>
              <p:nvPr/>
            </p:nvSpPr>
            <p:spPr>
              <a:xfrm>
                <a:off x="3242966" y="4430719"/>
                <a:ext cx="922112" cy="646331"/>
              </a:xfrm>
              <a:prstGeom prst="rect">
                <a:avLst/>
              </a:prstGeom>
              <a:noFill/>
              <a:ln>
                <a:noFill/>
              </a:ln>
            </p:spPr>
            <p:txBody>
              <a:bodyPr wrap="none" rtlCol="0">
                <a:spAutoFit/>
              </a:bodyPr>
              <a:lstStyle/>
              <a:p>
                <a:r>
                  <a:rPr lang="en-GB" dirty="0">
                    <a:solidFill>
                      <a:schemeClr val="accent1">
                        <a:lumMod val="40000"/>
                        <a:lumOff val="60000"/>
                      </a:schemeClr>
                    </a:solidFill>
                  </a:rPr>
                  <a:t>X-ray </a:t>
                </a:r>
              </a:p>
              <a:p>
                <a:r>
                  <a:rPr lang="en-GB" dirty="0">
                    <a:solidFill>
                      <a:schemeClr val="accent1">
                        <a:lumMod val="40000"/>
                        <a:lumOff val="60000"/>
                      </a:schemeClr>
                    </a:solidFill>
                  </a:rPr>
                  <a:t>Corona</a:t>
                </a:r>
              </a:p>
            </p:txBody>
          </p:sp>
          <p:sp>
            <p:nvSpPr>
              <p:cNvPr id="49" name="TextBox 48">
                <a:extLst>
                  <a:ext uri="{FF2B5EF4-FFF2-40B4-BE49-F238E27FC236}">
                    <a16:creationId xmlns:a16="http://schemas.microsoft.com/office/drawing/2014/main" id="{C74B3D69-AD58-335A-0901-D999FC173824}"/>
                  </a:ext>
                </a:extLst>
              </p:cNvPr>
              <p:cNvSpPr txBox="1"/>
              <p:nvPr/>
            </p:nvSpPr>
            <p:spPr>
              <a:xfrm>
                <a:off x="2006002" y="3516641"/>
                <a:ext cx="1239597" cy="646331"/>
              </a:xfrm>
              <a:prstGeom prst="rect">
                <a:avLst/>
              </a:prstGeom>
              <a:noFill/>
              <a:ln>
                <a:noFill/>
              </a:ln>
            </p:spPr>
            <p:txBody>
              <a:bodyPr wrap="square" rtlCol="0">
                <a:spAutoFit/>
              </a:bodyPr>
              <a:lstStyle/>
              <a:p>
                <a:r>
                  <a:rPr lang="en-GB" dirty="0">
                    <a:solidFill>
                      <a:srgbClr val="0070C0"/>
                    </a:solidFill>
                  </a:rPr>
                  <a:t>Accretion disk</a:t>
                </a:r>
              </a:p>
            </p:txBody>
          </p:sp>
          <p:sp>
            <p:nvSpPr>
              <p:cNvPr id="52" name="TextBox 51">
                <a:extLst>
                  <a:ext uri="{FF2B5EF4-FFF2-40B4-BE49-F238E27FC236}">
                    <a16:creationId xmlns:a16="http://schemas.microsoft.com/office/drawing/2014/main" id="{1100ED45-2701-0905-0AC5-F0907C22C402}"/>
                  </a:ext>
                </a:extLst>
              </p:cNvPr>
              <p:cNvSpPr txBox="1"/>
              <p:nvPr/>
            </p:nvSpPr>
            <p:spPr>
              <a:xfrm>
                <a:off x="1414414" y="2188073"/>
                <a:ext cx="1239597" cy="923330"/>
              </a:xfrm>
              <a:prstGeom prst="rect">
                <a:avLst/>
              </a:prstGeom>
              <a:noFill/>
              <a:ln>
                <a:noFill/>
              </a:ln>
            </p:spPr>
            <p:txBody>
              <a:bodyPr wrap="square" rtlCol="0">
                <a:spAutoFit/>
              </a:bodyPr>
              <a:lstStyle/>
              <a:p>
                <a:r>
                  <a:rPr lang="en-GB" dirty="0">
                    <a:solidFill>
                      <a:srgbClr val="31B088"/>
                    </a:solidFill>
                  </a:rPr>
                  <a:t>Dusty obscuring material</a:t>
                </a:r>
              </a:p>
            </p:txBody>
          </p:sp>
        </p:grpSp>
        <p:sp>
          <p:nvSpPr>
            <p:cNvPr id="21" name="Oval 20">
              <a:extLst>
                <a:ext uri="{FF2B5EF4-FFF2-40B4-BE49-F238E27FC236}">
                  <a16:creationId xmlns:a16="http://schemas.microsoft.com/office/drawing/2014/main" id="{35296B89-942D-6AF3-6FEC-7ACCFF4FE3CE}"/>
                </a:ext>
              </a:extLst>
            </p:cNvPr>
            <p:cNvSpPr/>
            <p:nvPr/>
          </p:nvSpPr>
          <p:spPr>
            <a:xfrm>
              <a:off x="8916795" y="4094762"/>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4" name="Freeform 23">
              <a:extLst>
                <a:ext uri="{FF2B5EF4-FFF2-40B4-BE49-F238E27FC236}">
                  <a16:creationId xmlns:a16="http://schemas.microsoft.com/office/drawing/2014/main" id="{97F5086F-78A5-BF05-9882-F1E081546DB7}"/>
                </a:ext>
              </a:extLst>
            </p:cNvPr>
            <p:cNvSpPr/>
            <p:nvPr/>
          </p:nvSpPr>
          <p:spPr>
            <a:xfrm>
              <a:off x="8849887" y="1546473"/>
              <a:ext cx="327103" cy="2401230"/>
            </a:xfrm>
            <a:custGeom>
              <a:avLst/>
              <a:gdLst>
                <a:gd name="connsiteX0" fmla="*/ 89210 w 327103"/>
                <a:gd name="connsiteY0" fmla="*/ 2401230 h 2401230"/>
                <a:gd name="connsiteX1" fmla="*/ 85567 w 327103"/>
                <a:gd name="connsiteY1" fmla="*/ 1949531 h 2401230"/>
                <a:gd name="connsiteX2" fmla="*/ 81776 w 327103"/>
                <a:gd name="connsiteY2" fmla="*/ 1479396 h 2401230"/>
                <a:gd name="connsiteX3" fmla="*/ 55335 w 327103"/>
                <a:gd name="connsiteY3" fmla="*/ 1001058 h 2401230"/>
                <a:gd name="connsiteX4" fmla="*/ 27259 w 327103"/>
                <a:gd name="connsiteY4" fmla="*/ 493132 h 2401230"/>
                <a:gd name="connsiteX5" fmla="*/ 0 w 327103"/>
                <a:gd name="connsiteY5" fmla="*/ 0 h 2401230"/>
                <a:gd name="connsiteX6" fmla="*/ 327103 w 327103"/>
                <a:gd name="connsiteY6" fmla="*/ 0 h 2401230"/>
                <a:gd name="connsiteX7" fmla="*/ 287702 w 327103"/>
                <a:gd name="connsiteY7" fmla="*/ 517466 h 2401230"/>
                <a:gd name="connsiteX8" fmla="*/ 253876 w 327103"/>
                <a:gd name="connsiteY8" fmla="*/ 961706 h 2401230"/>
                <a:gd name="connsiteX9" fmla="*/ 215590 w 327103"/>
                <a:gd name="connsiteY9" fmla="*/ 1464527 h 2401230"/>
                <a:gd name="connsiteX10" fmla="*/ 208602 w 327103"/>
                <a:gd name="connsiteY10" fmla="*/ 1901283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93934" y="2187120"/>
                    <a:pt x="103558" y="2135537"/>
                    <a:pt x="85567" y="1949531"/>
                  </a:cubicBezTo>
                  <a:cubicBezTo>
                    <a:pt x="67577" y="1763525"/>
                    <a:pt x="73872" y="1679179"/>
                    <a:pt x="81776" y="1479396"/>
                  </a:cubicBezTo>
                  <a:cubicBezTo>
                    <a:pt x="67164" y="1260726"/>
                    <a:pt x="42004" y="1161418"/>
                    <a:pt x="55335" y="1001058"/>
                  </a:cubicBezTo>
                  <a:cubicBezTo>
                    <a:pt x="68666" y="840698"/>
                    <a:pt x="36993" y="714635"/>
                    <a:pt x="27259" y="493132"/>
                  </a:cubicBezTo>
                  <a:cubicBezTo>
                    <a:pt x="17525" y="271629"/>
                    <a:pt x="9531" y="193403"/>
                    <a:pt x="0" y="0"/>
                  </a:cubicBezTo>
                  <a:cubicBezTo>
                    <a:pt x="78986" y="309"/>
                    <a:pt x="256917" y="-8014"/>
                    <a:pt x="327103" y="0"/>
                  </a:cubicBezTo>
                  <a:cubicBezTo>
                    <a:pt x="308693" y="192412"/>
                    <a:pt x="304489" y="293569"/>
                    <a:pt x="287702" y="517466"/>
                  </a:cubicBezTo>
                  <a:cubicBezTo>
                    <a:pt x="270915" y="741363"/>
                    <a:pt x="276095" y="828987"/>
                    <a:pt x="253876" y="961706"/>
                  </a:cubicBezTo>
                  <a:cubicBezTo>
                    <a:pt x="231657" y="1094425"/>
                    <a:pt x="223931" y="1282434"/>
                    <a:pt x="215590" y="1464527"/>
                  </a:cubicBezTo>
                  <a:cubicBezTo>
                    <a:pt x="207001" y="1602647"/>
                    <a:pt x="222660" y="1725731"/>
                    <a:pt x="208602" y="1901283"/>
                  </a:cubicBezTo>
                  <a:cubicBezTo>
                    <a:pt x="194544" y="2076835"/>
                    <a:pt x="217365" y="2207216"/>
                    <a:pt x="200722" y="2393796"/>
                  </a:cubicBezTo>
                  <a:cubicBezTo>
                    <a:pt x="159302" y="2391382"/>
                    <a:pt x="144142" y="2392945"/>
                    <a:pt x="89210" y="2401230"/>
                  </a:cubicBezTo>
                  <a:close/>
                </a:path>
                <a:path w="327103" h="2401230" stroke="0" extrusionOk="0">
                  <a:moveTo>
                    <a:pt x="89210" y="2401230"/>
                  </a:moveTo>
                  <a:cubicBezTo>
                    <a:pt x="103808" y="2208723"/>
                    <a:pt x="100132" y="2129975"/>
                    <a:pt x="85493" y="1940313"/>
                  </a:cubicBezTo>
                  <a:cubicBezTo>
                    <a:pt x="70854" y="1750651"/>
                    <a:pt x="86335" y="1705562"/>
                    <a:pt x="81776" y="1479396"/>
                  </a:cubicBezTo>
                  <a:cubicBezTo>
                    <a:pt x="76411" y="1298283"/>
                    <a:pt x="54818" y="1140694"/>
                    <a:pt x="53700" y="971470"/>
                  </a:cubicBezTo>
                  <a:cubicBezTo>
                    <a:pt x="52582" y="802246"/>
                    <a:pt x="28916" y="670473"/>
                    <a:pt x="28894" y="522720"/>
                  </a:cubicBezTo>
                  <a:cubicBezTo>
                    <a:pt x="28872" y="374967"/>
                    <a:pt x="-10129" y="193446"/>
                    <a:pt x="0" y="0"/>
                  </a:cubicBezTo>
                  <a:cubicBezTo>
                    <a:pt x="104051" y="6874"/>
                    <a:pt x="243668" y="-13600"/>
                    <a:pt x="327103" y="0"/>
                  </a:cubicBezTo>
                  <a:cubicBezTo>
                    <a:pt x="335230" y="174914"/>
                    <a:pt x="294638" y="365166"/>
                    <a:pt x="289932" y="488176"/>
                  </a:cubicBezTo>
                  <a:cubicBezTo>
                    <a:pt x="285226" y="611186"/>
                    <a:pt x="276269" y="816156"/>
                    <a:pt x="252761" y="976351"/>
                  </a:cubicBezTo>
                  <a:cubicBezTo>
                    <a:pt x="229253" y="1136546"/>
                    <a:pt x="252144" y="1241192"/>
                    <a:pt x="215590" y="1464527"/>
                  </a:cubicBezTo>
                  <a:cubicBezTo>
                    <a:pt x="234810" y="1615539"/>
                    <a:pt x="192002" y="1692062"/>
                    <a:pt x="208305" y="1919869"/>
                  </a:cubicBezTo>
                  <a:cubicBezTo>
                    <a:pt x="224607" y="2147676"/>
                    <a:pt x="188272" y="2228917"/>
                    <a:pt x="200722" y="2393796"/>
                  </a:cubicBezTo>
                  <a:cubicBezTo>
                    <a:pt x="162194" y="2395810"/>
                    <a:pt x="118338" y="239787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a:extLst>
                <a:ext uri="{FF2B5EF4-FFF2-40B4-BE49-F238E27FC236}">
                  <a16:creationId xmlns:a16="http://schemas.microsoft.com/office/drawing/2014/main" id="{DD039DE4-5C75-5360-D27C-805378DA5DB4}"/>
                </a:ext>
              </a:extLst>
            </p:cNvPr>
            <p:cNvSpPr/>
            <p:nvPr/>
          </p:nvSpPr>
          <p:spPr>
            <a:xfrm rot="10800000">
              <a:off x="8828050" y="4413271"/>
              <a:ext cx="327103" cy="2401230"/>
            </a:xfrm>
            <a:custGeom>
              <a:avLst/>
              <a:gdLst>
                <a:gd name="connsiteX0" fmla="*/ 89210 w 327103"/>
                <a:gd name="connsiteY0" fmla="*/ 2401230 h 2401230"/>
                <a:gd name="connsiteX1" fmla="*/ 85716 w 327103"/>
                <a:gd name="connsiteY1" fmla="*/ 1967968 h 2401230"/>
                <a:gd name="connsiteX2" fmla="*/ 81776 w 327103"/>
                <a:gd name="connsiteY2" fmla="*/ 1479396 h 2401230"/>
                <a:gd name="connsiteX3" fmla="*/ 52882 w 327103"/>
                <a:gd name="connsiteY3" fmla="*/ 956676 h 2401230"/>
                <a:gd name="connsiteX4" fmla="*/ 25623 w 327103"/>
                <a:gd name="connsiteY4" fmla="*/ 463544 h 2401230"/>
                <a:gd name="connsiteX5" fmla="*/ 0 w 327103"/>
                <a:gd name="connsiteY5" fmla="*/ 0 h 2401230"/>
                <a:gd name="connsiteX6" fmla="*/ 327103 w 327103"/>
                <a:gd name="connsiteY6" fmla="*/ 0 h 2401230"/>
                <a:gd name="connsiteX7" fmla="*/ 292162 w 327103"/>
                <a:gd name="connsiteY7" fmla="*/ 458885 h 2401230"/>
                <a:gd name="connsiteX8" fmla="*/ 257222 w 327103"/>
                <a:gd name="connsiteY8" fmla="*/ 917770 h 2401230"/>
                <a:gd name="connsiteX9" fmla="*/ 215590 w 327103"/>
                <a:gd name="connsiteY9" fmla="*/ 1464527 h 2401230"/>
                <a:gd name="connsiteX10" fmla="*/ 208305 w 327103"/>
                <a:gd name="connsiteY10" fmla="*/ 1919869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76936" y="2248853"/>
                    <a:pt x="101983" y="2149076"/>
                    <a:pt x="85716" y="1967968"/>
                  </a:cubicBezTo>
                  <a:cubicBezTo>
                    <a:pt x="69449" y="1786860"/>
                    <a:pt x="68776" y="1698257"/>
                    <a:pt x="81776" y="1479396"/>
                  </a:cubicBezTo>
                  <a:cubicBezTo>
                    <a:pt x="52483" y="1275730"/>
                    <a:pt x="74264" y="1093295"/>
                    <a:pt x="52882" y="956676"/>
                  </a:cubicBezTo>
                  <a:cubicBezTo>
                    <a:pt x="31500" y="820057"/>
                    <a:pt x="44475" y="682452"/>
                    <a:pt x="25623" y="463544"/>
                  </a:cubicBezTo>
                  <a:cubicBezTo>
                    <a:pt x="6771" y="244636"/>
                    <a:pt x="14557" y="133297"/>
                    <a:pt x="0" y="0"/>
                  </a:cubicBezTo>
                  <a:cubicBezTo>
                    <a:pt x="82220" y="-7871"/>
                    <a:pt x="169724" y="-9053"/>
                    <a:pt x="327103" y="0"/>
                  </a:cubicBezTo>
                  <a:cubicBezTo>
                    <a:pt x="340084" y="96155"/>
                    <a:pt x="281500" y="343196"/>
                    <a:pt x="292162" y="458885"/>
                  </a:cubicBezTo>
                  <a:cubicBezTo>
                    <a:pt x="302824" y="574574"/>
                    <a:pt x="265529" y="819766"/>
                    <a:pt x="257222" y="917770"/>
                  </a:cubicBezTo>
                  <a:cubicBezTo>
                    <a:pt x="248915" y="1015774"/>
                    <a:pt x="224256" y="1280690"/>
                    <a:pt x="215590" y="1464527"/>
                  </a:cubicBezTo>
                  <a:cubicBezTo>
                    <a:pt x="209723" y="1597509"/>
                    <a:pt x="213816" y="1819905"/>
                    <a:pt x="208305" y="1919869"/>
                  </a:cubicBezTo>
                  <a:cubicBezTo>
                    <a:pt x="202794" y="2019833"/>
                    <a:pt x="182748" y="2183923"/>
                    <a:pt x="200722" y="2393796"/>
                  </a:cubicBezTo>
                  <a:cubicBezTo>
                    <a:pt x="172345" y="2393167"/>
                    <a:pt x="138487" y="2400629"/>
                    <a:pt x="89210" y="2401230"/>
                  </a:cubicBezTo>
                  <a:close/>
                </a:path>
                <a:path w="327103" h="2401230" stroke="0" extrusionOk="0">
                  <a:moveTo>
                    <a:pt x="89210" y="2401230"/>
                  </a:moveTo>
                  <a:cubicBezTo>
                    <a:pt x="106761" y="2194988"/>
                    <a:pt x="79007" y="2138680"/>
                    <a:pt x="85716" y="1967968"/>
                  </a:cubicBezTo>
                  <a:cubicBezTo>
                    <a:pt x="92425" y="1797256"/>
                    <a:pt x="89529" y="1706199"/>
                    <a:pt x="81776" y="1479396"/>
                  </a:cubicBezTo>
                  <a:cubicBezTo>
                    <a:pt x="87527" y="1304674"/>
                    <a:pt x="86149" y="1139479"/>
                    <a:pt x="52882" y="956676"/>
                  </a:cubicBezTo>
                  <a:cubicBezTo>
                    <a:pt x="19614" y="773873"/>
                    <a:pt x="21190" y="610239"/>
                    <a:pt x="26441" y="478338"/>
                  </a:cubicBezTo>
                  <a:cubicBezTo>
                    <a:pt x="31692" y="346437"/>
                    <a:pt x="26217" y="134195"/>
                    <a:pt x="0" y="0"/>
                  </a:cubicBezTo>
                  <a:cubicBezTo>
                    <a:pt x="156026" y="11819"/>
                    <a:pt x="232021" y="-15064"/>
                    <a:pt x="327103" y="0"/>
                  </a:cubicBezTo>
                  <a:cubicBezTo>
                    <a:pt x="333718" y="96016"/>
                    <a:pt x="286994" y="316893"/>
                    <a:pt x="293277" y="444240"/>
                  </a:cubicBezTo>
                  <a:cubicBezTo>
                    <a:pt x="299560" y="571587"/>
                    <a:pt x="244912" y="843698"/>
                    <a:pt x="254991" y="947061"/>
                  </a:cubicBezTo>
                  <a:cubicBezTo>
                    <a:pt x="265070" y="1050424"/>
                    <a:pt x="218617" y="1357414"/>
                    <a:pt x="215590" y="1464527"/>
                  </a:cubicBezTo>
                  <a:cubicBezTo>
                    <a:pt x="191500" y="1688520"/>
                    <a:pt x="221656" y="1719063"/>
                    <a:pt x="208305" y="1919869"/>
                  </a:cubicBezTo>
                  <a:cubicBezTo>
                    <a:pt x="194954" y="2120675"/>
                    <a:pt x="207116" y="2262277"/>
                    <a:pt x="200722" y="2393796"/>
                  </a:cubicBezTo>
                  <a:cubicBezTo>
                    <a:pt x="167217" y="2391121"/>
                    <a:pt x="123674" y="239992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9A48DC97-57AA-2A5F-90E4-E031136BCFB4}"/>
                </a:ext>
              </a:extLst>
            </p:cNvPr>
            <p:cNvSpPr txBox="1"/>
            <p:nvPr/>
          </p:nvSpPr>
          <p:spPr>
            <a:xfrm>
              <a:off x="9235735" y="4810964"/>
              <a:ext cx="1697735" cy="1264421"/>
            </a:xfrm>
            <a:prstGeom prst="rect">
              <a:avLst/>
            </a:prstGeom>
            <a:noFill/>
            <a:ln>
              <a:noFill/>
            </a:ln>
          </p:spPr>
          <p:txBody>
            <a:bodyPr wrap="square" rtlCol="0">
              <a:spAutoFit/>
            </a:bodyPr>
            <a:lstStyle/>
            <a:p>
              <a:r>
                <a:rPr lang="en-GB" dirty="0">
                  <a:solidFill>
                    <a:srgbClr val="3BD7AD"/>
                  </a:solidFill>
                </a:rPr>
                <a:t>Advection-dominated inner accretion flow</a:t>
              </a:r>
            </a:p>
          </p:txBody>
        </p:sp>
        <p:cxnSp>
          <p:nvCxnSpPr>
            <p:cNvPr id="54" name="Straight Arrow Connector 53">
              <a:extLst>
                <a:ext uri="{FF2B5EF4-FFF2-40B4-BE49-F238E27FC236}">
                  <a16:creationId xmlns:a16="http://schemas.microsoft.com/office/drawing/2014/main" id="{8A6A53C5-63B8-B371-C2BB-0D525863E92F}"/>
                </a:ext>
              </a:extLst>
            </p:cNvPr>
            <p:cNvCxnSpPr>
              <a:cxnSpLocks/>
            </p:cNvCxnSpPr>
            <p:nvPr/>
          </p:nvCxnSpPr>
          <p:spPr>
            <a:xfrm flipV="1">
              <a:off x="8957062" y="1909790"/>
              <a:ext cx="824341" cy="114251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CD8AFA9B-4A29-43DC-2015-E2F996909795}"/>
                </a:ext>
              </a:extLst>
            </p:cNvPr>
            <p:cNvSpPr txBox="1"/>
            <p:nvPr/>
          </p:nvSpPr>
          <p:spPr>
            <a:xfrm>
              <a:off x="9675182" y="1671188"/>
              <a:ext cx="1712072" cy="369332"/>
            </a:xfrm>
            <a:prstGeom prst="rect">
              <a:avLst/>
            </a:prstGeom>
            <a:noFill/>
            <a:ln>
              <a:noFill/>
            </a:ln>
          </p:spPr>
          <p:txBody>
            <a:bodyPr wrap="none" rtlCol="0">
              <a:spAutoFit/>
            </a:bodyPr>
            <a:lstStyle/>
            <a:p>
              <a:r>
                <a:rPr lang="en-GB" dirty="0">
                  <a:solidFill>
                    <a:srgbClr val="C00000"/>
                  </a:solidFill>
                </a:rPr>
                <a:t>Radio emission</a:t>
              </a:r>
            </a:p>
          </p:txBody>
        </p:sp>
        <p:sp>
          <p:nvSpPr>
            <p:cNvPr id="56" name="TextBox 55">
              <a:extLst>
                <a:ext uri="{FF2B5EF4-FFF2-40B4-BE49-F238E27FC236}">
                  <a16:creationId xmlns:a16="http://schemas.microsoft.com/office/drawing/2014/main" id="{AC7D56AC-D7D4-D2EC-3DA2-845FF66BC645}"/>
                </a:ext>
              </a:extLst>
            </p:cNvPr>
            <p:cNvSpPr txBox="1"/>
            <p:nvPr/>
          </p:nvSpPr>
          <p:spPr>
            <a:xfrm>
              <a:off x="9997301" y="2305964"/>
              <a:ext cx="2311088" cy="389053"/>
            </a:xfrm>
            <a:prstGeom prst="rect">
              <a:avLst/>
            </a:prstGeom>
            <a:noFill/>
            <a:ln>
              <a:noFill/>
            </a:ln>
          </p:spPr>
          <p:txBody>
            <a:bodyPr wrap="none" rtlCol="0">
              <a:spAutoFit/>
            </a:bodyPr>
            <a:lstStyle/>
            <a:p>
              <a:r>
                <a:rPr lang="en-GB" dirty="0">
                  <a:solidFill>
                    <a:schemeClr val="accent1">
                      <a:lumMod val="40000"/>
                      <a:lumOff val="60000"/>
                    </a:schemeClr>
                  </a:solidFill>
                </a:rPr>
                <a:t>Weak X-ray emission</a:t>
              </a:r>
            </a:p>
          </p:txBody>
        </p:sp>
        <p:sp>
          <p:nvSpPr>
            <p:cNvPr id="64" name="TextBox 63">
              <a:extLst>
                <a:ext uri="{FF2B5EF4-FFF2-40B4-BE49-F238E27FC236}">
                  <a16:creationId xmlns:a16="http://schemas.microsoft.com/office/drawing/2014/main" id="{3F65C7EE-2AC4-7C60-77CF-DCE930DBE017}"/>
                </a:ext>
              </a:extLst>
            </p:cNvPr>
            <p:cNvSpPr txBox="1"/>
            <p:nvPr/>
          </p:nvSpPr>
          <p:spPr>
            <a:xfrm>
              <a:off x="738792" y="1521029"/>
              <a:ext cx="1845185" cy="369332"/>
            </a:xfrm>
            <a:prstGeom prst="rect">
              <a:avLst/>
            </a:prstGeom>
            <a:noFill/>
          </p:spPr>
          <p:txBody>
            <a:bodyPr wrap="none" rtlCol="0">
              <a:spAutoFit/>
            </a:bodyPr>
            <a:lstStyle/>
            <a:p>
              <a:r>
                <a:rPr lang="en-GB" b="1" dirty="0"/>
                <a:t>Radiative-mode</a:t>
              </a:r>
            </a:p>
          </p:txBody>
        </p:sp>
        <p:sp>
          <p:nvSpPr>
            <p:cNvPr id="65" name="TextBox 64">
              <a:extLst>
                <a:ext uri="{FF2B5EF4-FFF2-40B4-BE49-F238E27FC236}">
                  <a16:creationId xmlns:a16="http://schemas.microsoft.com/office/drawing/2014/main" id="{02506797-EACD-167E-F514-14029F366836}"/>
                </a:ext>
              </a:extLst>
            </p:cNvPr>
            <p:cNvSpPr txBox="1"/>
            <p:nvPr/>
          </p:nvSpPr>
          <p:spPr>
            <a:xfrm>
              <a:off x="6623129" y="1521029"/>
              <a:ext cx="1158587" cy="369332"/>
            </a:xfrm>
            <a:prstGeom prst="rect">
              <a:avLst/>
            </a:prstGeom>
            <a:noFill/>
          </p:spPr>
          <p:txBody>
            <a:bodyPr wrap="none" rtlCol="0">
              <a:spAutoFit/>
            </a:bodyPr>
            <a:lstStyle/>
            <a:p>
              <a:r>
                <a:rPr lang="en-GB" b="1" dirty="0"/>
                <a:t>Jet-mode</a:t>
              </a:r>
            </a:p>
          </p:txBody>
        </p:sp>
        <p:sp>
          <p:nvSpPr>
            <p:cNvPr id="69" name="Oval 68">
              <a:extLst>
                <a:ext uri="{FF2B5EF4-FFF2-40B4-BE49-F238E27FC236}">
                  <a16:creationId xmlns:a16="http://schemas.microsoft.com/office/drawing/2014/main" id="{91C5E0C1-E149-0D86-CE8A-06B2E05C4DDC}"/>
                </a:ext>
              </a:extLst>
            </p:cNvPr>
            <p:cNvSpPr/>
            <p:nvPr/>
          </p:nvSpPr>
          <p:spPr>
            <a:xfrm>
              <a:off x="8636443" y="3966754"/>
              <a:ext cx="732154" cy="426642"/>
            </a:xfrm>
            <a:custGeom>
              <a:avLst/>
              <a:gdLst>
                <a:gd name="connsiteX0" fmla="*/ 0 w 732154"/>
                <a:gd name="connsiteY0" fmla="*/ 213321 h 426642"/>
                <a:gd name="connsiteX1" fmla="*/ 366077 w 732154"/>
                <a:gd name="connsiteY1" fmla="*/ 0 h 426642"/>
                <a:gd name="connsiteX2" fmla="*/ 732154 w 732154"/>
                <a:gd name="connsiteY2" fmla="*/ 213321 h 426642"/>
                <a:gd name="connsiteX3" fmla="*/ 366077 w 732154"/>
                <a:gd name="connsiteY3" fmla="*/ 426642 h 426642"/>
                <a:gd name="connsiteX4" fmla="*/ 0 w 732154"/>
                <a:gd name="connsiteY4" fmla="*/ 213321 h 426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154" h="426642" fill="none" extrusionOk="0">
                  <a:moveTo>
                    <a:pt x="0" y="213321"/>
                  </a:moveTo>
                  <a:cubicBezTo>
                    <a:pt x="-15123" y="89311"/>
                    <a:pt x="160886" y="5443"/>
                    <a:pt x="366077" y="0"/>
                  </a:cubicBezTo>
                  <a:cubicBezTo>
                    <a:pt x="573470" y="5987"/>
                    <a:pt x="746052" y="109715"/>
                    <a:pt x="732154" y="213321"/>
                  </a:cubicBezTo>
                  <a:cubicBezTo>
                    <a:pt x="696690" y="320267"/>
                    <a:pt x="586249" y="447421"/>
                    <a:pt x="366077" y="426642"/>
                  </a:cubicBezTo>
                  <a:cubicBezTo>
                    <a:pt x="161701" y="429613"/>
                    <a:pt x="-18643" y="314035"/>
                    <a:pt x="0" y="213321"/>
                  </a:cubicBezTo>
                  <a:close/>
                </a:path>
                <a:path w="732154" h="426642" stroke="0" extrusionOk="0">
                  <a:moveTo>
                    <a:pt x="0" y="213321"/>
                  </a:moveTo>
                  <a:cubicBezTo>
                    <a:pt x="24434" y="59544"/>
                    <a:pt x="166462" y="4019"/>
                    <a:pt x="366077" y="0"/>
                  </a:cubicBezTo>
                  <a:cubicBezTo>
                    <a:pt x="564442" y="-10616"/>
                    <a:pt x="740566" y="100539"/>
                    <a:pt x="732154" y="213321"/>
                  </a:cubicBezTo>
                  <a:cubicBezTo>
                    <a:pt x="728863" y="295223"/>
                    <a:pt x="554772" y="432716"/>
                    <a:pt x="366077" y="426642"/>
                  </a:cubicBezTo>
                  <a:cubicBezTo>
                    <a:pt x="158191" y="399259"/>
                    <a:pt x="15299" y="353196"/>
                    <a:pt x="0" y="213321"/>
                  </a:cubicBezTo>
                  <a:close/>
                </a:path>
              </a:pathLst>
            </a:custGeom>
            <a:solidFill>
              <a:schemeClr val="accent1">
                <a:lumMod val="20000"/>
                <a:lumOff val="80000"/>
                <a:alpha val="15905"/>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1599F3D-B125-8488-40B8-6894100F003D}"/>
                </a:ext>
              </a:extLst>
            </p:cNvPr>
            <p:cNvSpPr/>
            <p:nvPr/>
          </p:nvSpPr>
          <p:spPr>
            <a:xfrm>
              <a:off x="9176990" y="3580941"/>
              <a:ext cx="1028700" cy="1221045"/>
            </a:xfrm>
            <a:custGeom>
              <a:avLst/>
              <a:gdLst>
                <a:gd name="connsiteX0" fmla="*/ 0 w 1028700"/>
                <a:gd name="connsiteY0" fmla="*/ 610523 h 1221045"/>
                <a:gd name="connsiteX1" fmla="*/ 514350 w 1028700"/>
                <a:gd name="connsiteY1" fmla="*/ 0 h 1221045"/>
                <a:gd name="connsiteX2" fmla="*/ 1028700 w 1028700"/>
                <a:gd name="connsiteY2" fmla="*/ 610523 h 1221045"/>
                <a:gd name="connsiteX3" fmla="*/ 514350 w 1028700"/>
                <a:gd name="connsiteY3" fmla="*/ 1221046 h 1221045"/>
                <a:gd name="connsiteX4" fmla="*/ 0 w 1028700"/>
                <a:gd name="connsiteY4" fmla="*/ 610523 h 1221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221045" fill="none" extrusionOk="0">
                  <a:moveTo>
                    <a:pt x="0" y="610523"/>
                  </a:moveTo>
                  <a:cubicBezTo>
                    <a:pt x="24621" y="276261"/>
                    <a:pt x="246467" y="-33308"/>
                    <a:pt x="514350" y="0"/>
                  </a:cubicBezTo>
                  <a:cubicBezTo>
                    <a:pt x="737347" y="-9352"/>
                    <a:pt x="981742" y="317550"/>
                    <a:pt x="1028700" y="610523"/>
                  </a:cubicBezTo>
                  <a:cubicBezTo>
                    <a:pt x="1022149" y="885236"/>
                    <a:pt x="777952" y="1249488"/>
                    <a:pt x="514350" y="1221046"/>
                  </a:cubicBezTo>
                  <a:cubicBezTo>
                    <a:pt x="294523" y="1257011"/>
                    <a:pt x="21223" y="952809"/>
                    <a:pt x="0" y="610523"/>
                  </a:cubicBezTo>
                  <a:close/>
                </a:path>
                <a:path w="1028700" h="1221045" stroke="0" extrusionOk="0">
                  <a:moveTo>
                    <a:pt x="0" y="610523"/>
                  </a:moveTo>
                  <a:cubicBezTo>
                    <a:pt x="-26480" y="257006"/>
                    <a:pt x="202078" y="10585"/>
                    <a:pt x="514350" y="0"/>
                  </a:cubicBezTo>
                  <a:cubicBezTo>
                    <a:pt x="853673" y="11632"/>
                    <a:pt x="960838" y="275498"/>
                    <a:pt x="1028700" y="610523"/>
                  </a:cubicBezTo>
                  <a:cubicBezTo>
                    <a:pt x="985366" y="990024"/>
                    <a:pt x="795958" y="1234644"/>
                    <a:pt x="514350" y="1221046"/>
                  </a:cubicBezTo>
                  <a:cubicBezTo>
                    <a:pt x="175766" y="1191219"/>
                    <a:pt x="39183" y="966428"/>
                    <a:pt x="0" y="610523"/>
                  </a:cubicBezTo>
                  <a:close/>
                </a:path>
              </a:pathLst>
            </a:custGeom>
            <a:solidFill>
              <a:srgbClr val="44F1BF"/>
            </a:solidFill>
            <a:ln>
              <a:solidFill>
                <a:srgbClr val="38C29A"/>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36FE102-2D05-1FF4-1D38-1DF8578A407E}"/>
                </a:ext>
              </a:extLst>
            </p:cNvPr>
            <p:cNvSpPr/>
            <p:nvPr/>
          </p:nvSpPr>
          <p:spPr>
            <a:xfrm>
              <a:off x="10041673" y="4117529"/>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12373" y="43624"/>
                    <a:pt x="298333" y="-3620"/>
                    <a:pt x="672791" y="0"/>
                  </a:cubicBezTo>
                  <a:cubicBezTo>
                    <a:pt x="1041542" y="177"/>
                    <a:pt x="1344034" y="39539"/>
                    <a:pt x="1345582" y="74342"/>
                  </a:cubicBezTo>
                  <a:cubicBezTo>
                    <a:pt x="1345601" y="109731"/>
                    <a:pt x="990875" y="166989"/>
                    <a:pt x="672791" y="148684"/>
                  </a:cubicBezTo>
                  <a:cubicBezTo>
                    <a:pt x="298768" y="145512"/>
                    <a:pt x="3285" y="113557"/>
                    <a:pt x="0" y="74342"/>
                  </a:cubicBezTo>
                  <a:close/>
                </a:path>
                <a:path w="1345581" h="148683" stroke="0" extrusionOk="0">
                  <a:moveTo>
                    <a:pt x="0" y="74342"/>
                  </a:moveTo>
                  <a:cubicBezTo>
                    <a:pt x="-28844" y="-19905"/>
                    <a:pt x="330099" y="-12879"/>
                    <a:pt x="672791" y="0"/>
                  </a:cubicBezTo>
                  <a:cubicBezTo>
                    <a:pt x="1047660" y="6990"/>
                    <a:pt x="1342203" y="34859"/>
                    <a:pt x="1345582" y="74342"/>
                  </a:cubicBezTo>
                  <a:cubicBezTo>
                    <a:pt x="1300078" y="75913"/>
                    <a:pt x="1092136" y="130929"/>
                    <a:pt x="672791" y="148684"/>
                  </a:cubicBezTo>
                  <a:cubicBezTo>
                    <a:pt x="295622" y="142850"/>
                    <a:pt x="5490" y="119560"/>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BC9F4EB-BB18-4F1B-C168-E6E97E01F7F7}"/>
                </a:ext>
              </a:extLst>
            </p:cNvPr>
            <p:cNvSpPr/>
            <p:nvPr/>
          </p:nvSpPr>
          <p:spPr>
            <a:xfrm>
              <a:off x="10871409" y="4028171"/>
              <a:ext cx="728133" cy="338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578AA53-0916-5E29-3433-7DDC8C68780A}"/>
                </a:ext>
              </a:extLst>
            </p:cNvPr>
            <p:cNvSpPr/>
            <p:nvPr/>
          </p:nvSpPr>
          <p:spPr>
            <a:xfrm>
              <a:off x="7821187" y="3580941"/>
              <a:ext cx="1028700" cy="1199092"/>
            </a:xfrm>
            <a:custGeom>
              <a:avLst/>
              <a:gdLst>
                <a:gd name="connsiteX0" fmla="*/ 0 w 1028700"/>
                <a:gd name="connsiteY0" fmla="*/ 599546 h 1199092"/>
                <a:gd name="connsiteX1" fmla="*/ 514350 w 1028700"/>
                <a:gd name="connsiteY1" fmla="*/ 0 h 1199092"/>
                <a:gd name="connsiteX2" fmla="*/ 1028700 w 1028700"/>
                <a:gd name="connsiteY2" fmla="*/ 599546 h 1199092"/>
                <a:gd name="connsiteX3" fmla="*/ 514350 w 1028700"/>
                <a:gd name="connsiteY3" fmla="*/ 1199092 h 1199092"/>
                <a:gd name="connsiteX4" fmla="*/ 0 w 1028700"/>
                <a:gd name="connsiteY4" fmla="*/ 599546 h 119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199092" fill="none" extrusionOk="0">
                  <a:moveTo>
                    <a:pt x="0" y="599546"/>
                  </a:moveTo>
                  <a:cubicBezTo>
                    <a:pt x="24621" y="271347"/>
                    <a:pt x="246467" y="-33308"/>
                    <a:pt x="514350" y="0"/>
                  </a:cubicBezTo>
                  <a:cubicBezTo>
                    <a:pt x="722480" y="-11629"/>
                    <a:pt x="986204" y="308435"/>
                    <a:pt x="1028700" y="599546"/>
                  </a:cubicBezTo>
                  <a:cubicBezTo>
                    <a:pt x="1022149" y="868196"/>
                    <a:pt x="777952" y="1227534"/>
                    <a:pt x="514350" y="1199092"/>
                  </a:cubicBezTo>
                  <a:cubicBezTo>
                    <a:pt x="261986" y="1216841"/>
                    <a:pt x="45090" y="941507"/>
                    <a:pt x="0" y="599546"/>
                  </a:cubicBezTo>
                  <a:close/>
                </a:path>
                <a:path w="1028700" h="1199092" stroke="0" extrusionOk="0">
                  <a:moveTo>
                    <a:pt x="0" y="599546"/>
                  </a:moveTo>
                  <a:cubicBezTo>
                    <a:pt x="-26480" y="252092"/>
                    <a:pt x="202078" y="10585"/>
                    <a:pt x="514350" y="0"/>
                  </a:cubicBezTo>
                  <a:cubicBezTo>
                    <a:pt x="821083" y="4772"/>
                    <a:pt x="959610" y="270623"/>
                    <a:pt x="1028700" y="599546"/>
                  </a:cubicBezTo>
                  <a:cubicBezTo>
                    <a:pt x="985366" y="972984"/>
                    <a:pt x="795958" y="1212690"/>
                    <a:pt x="514350" y="1199092"/>
                  </a:cubicBezTo>
                  <a:cubicBezTo>
                    <a:pt x="197138" y="1180958"/>
                    <a:pt x="48520" y="953849"/>
                    <a:pt x="0" y="599546"/>
                  </a:cubicBezTo>
                  <a:close/>
                </a:path>
              </a:pathLst>
            </a:custGeom>
            <a:solidFill>
              <a:srgbClr val="44F1BF"/>
            </a:solidFill>
            <a:ln>
              <a:solidFill>
                <a:srgbClr val="38C29A"/>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4D198CB-4AEB-B47D-F674-9E79DF5D3851}"/>
                </a:ext>
              </a:extLst>
            </p:cNvPr>
            <p:cNvSpPr/>
            <p:nvPr/>
          </p:nvSpPr>
          <p:spPr>
            <a:xfrm>
              <a:off x="6639623" y="4118781"/>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33935" y="1031"/>
                    <a:pt x="356604" y="3655"/>
                    <a:pt x="672791" y="0"/>
                  </a:cubicBezTo>
                  <a:cubicBezTo>
                    <a:pt x="1047808" y="5889"/>
                    <a:pt x="1341027" y="33186"/>
                    <a:pt x="1345582" y="74342"/>
                  </a:cubicBezTo>
                  <a:cubicBezTo>
                    <a:pt x="1368534" y="118728"/>
                    <a:pt x="992511" y="125021"/>
                    <a:pt x="672791" y="148684"/>
                  </a:cubicBezTo>
                  <a:cubicBezTo>
                    <a:pt x="297650" y="149749"/>
                    <a:pt x="3554" y="110582"/>
                    <a:pt x="0" y="74342"/>
                  </a:cubicBezTo>
                  <a:close/>
                </a:path>
                <a:path w="1345581" h="148683" stroke="0" extrusionOk="0">
                  <a:moveTo>
                    <a:pt x="0" y="74342"/>
                  </a:moveTo>
                  <a:cubicBezTo>
                    <a:pt x="-23308" y="74177"/>
                    <a:pt x="285841" y="-6350"/>
                    <a:pt x="672791" y="0"/>
                  </a:cubicBezTo>
                  <a:cubicBezTo>
                    <a:pt x="1052300" y="-1172"/>
                    <a:pt x="1343637" y="36826"/>
                    <a:pt x="1345582" y="74342"/>
                  </a:cubicBezTo>
                  <a:cubicBezTo>
                    <a:pt x="1298519" y="131130"/>
                    <a:pt x="1040956" y="152713"/>
                    <a:pt x="672791" y="148684"/>
                  </a:cubicBezTo>
                  <a:cubicBezTo>
                    <a:pt x="308045" y="144266"/>
                    <a:pt x="-5270" y="116609"/>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0CFC75E-15F3-F202-6A06-8587B876B897}"/>
                </a:ext>
              </a:extLst>
            </p:cNvPr>
            <p:cNvSpPr/>
            <p:nvPr/>
          </p:nvSpPr>
          <p:spPr>
            <a:xfrm>
              <a:off x="6356165" y="3947703"/>
              <a:ext cx="728133" cy="338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F5EE8710-2D0D-E0EB-C8E2-E523172A6ABA}"/>
                </a:ext>
              </a:extLst>
            </p:cNvPr>
            <p:cNvSpPr txBox="1"/>
            <p:nvPr/>
          </p:nvSpPr>
          <p:spPr>
            <a:xfrm>
              <a:off x="6747957" y="3718410"/>
              <a:ext cx="1239597" cy="923330"/>
            </a:xfrm>
            <a:prstGeom prst="rect">
              <a:avLst/>
            </a:prstGeom>
            <a:noFill/>
            <a:ln>
              <a:noFill/>
            </a:ln>
          </p:spPr>
          <p:txBody>
            <a:bodyPr wrap="square" rtlCol="0">
              <a:spAutoFit/>
            </a:bodyPr>
            <a:lstStyle/>
            <a:p>
              <a:r>
                <a:rPr lang="en-GB" dirty="0">
                  <a:solidFill>
                    <a:srgbClr val="0070C0"/>
                  </a:solidFill>
                </a:rPr>
                <a:t>Truncated </a:t>
              </a:r>
            </a:p>
            <a:p>
              <a:endParaRPr lang="en-GB" dirty="0">
                <a:solidFill>
                  <a:srgbClr val="0070C0"/>
                </a:solidFill>
              </a:endParaRPr>
            </a:p>
            <a:p>
              <a:r>
                <a:rPr lang="en-GB" dirty="0">
                  <a:solidFill>
                    <a:srgbClr val="0070C0"/>
                  </a:solidFill>
                </a:rPr>
                <a:t>thin disk</a:t>
              </a:r>
            </a:p>
          </p:txBody>
        </p:sp>
      </p:grpSp>
      <p:sp>
        <p:nvSpPr>
          <p:cNvPr id="7" name="Title 6">
            <a:extLst>
              <a:ext uri="{FF2B5EF4-FFF2-40B4-BE49-F238E27FC236}">
                <a16:creationId xmlns:a16="http://schemas.microsoft.com/office/drawing/2014/main" id="{77EBE89A-C925-382F-1FAE-A081A208E9ED}"/>
              </a:ext>
            </a:extLst>
          </p:cNvPr>
          <p:cNvSpPr>
            <a:spLocks noGrp="1"/>
          </p:cNvSpPr>
          <p:nvPr>
            <p:ph type="title"/>
          </p:nvPr>
        </p:nvSpPr>
        <p:spPr>
          <a:xfrm>
            <a:off x="944576" y="356131"/>
            <a:ext cx="10515600" cy="1325563"/>
          </a:xfrm>
        </p:spPr>
        <p:txBody>
          <a:bodyPr/>
          <a:lstStyle/>
          <a:p>
            <a:r>
              <a:rPr lang="en-GB" dirty="0"/>
              <a:t>Radio AGN-galaxy dichotomy</a:t>
            </a:r>
          </a:p>
        </p:txBody>
      </p:sp>
      <p:cxnSp>
        <p:nvCxnSpPr>
          <p:cNvPr id="71" name="Straight Arrow Connector 70">
            <a:extLst>
              <a:ext uri="{FF2B5EF4-FFF2-40B4-BE49-F238E27FC236}">
                <a16:creationId xmlns:a16="http://schemas.microsoft.com/office/drawing/2014/main" id="{2EB09F61-8395-3E2F-926B-37A85EE87F0C}"/>
              </a:ext>
            </a:extLst>
          </p:cNvPr>
          <p:cNvCxnSpPr/>
          <p:nvPr/>
        </p:nvCxnSpPr>
        <p:spPr>
          <a:xfrm flipV="1">
            <a:off x="9061599" y="2700059"/>
            <a:ext cx="911008" cy="1324870"/>
          </a:xfrm>
          <a:prstGeom prst="straightConnector1">
            <a:avLst/>
          </a:prstGeom>
          <a:ln>
            <a:solidFill>
              <a:schemeClr val="accent1">
                <a:lumMod val="40000"/>
                <a:lumOff val="60000"/>
                <a:alpha val="24155"/>
              </a:schemeClr>
            </a:solidFill>
            <a:tailEnd type="triangle"/>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6FCA0F32-39CA-0D44-5628-EA6EEABFA3E3}"/>
              </a:ext>
            </a:extLst>
          </p:cNvPr>
          <p:cNvSpPr txBox="1"/>
          <p:nvPr/>
        </p:nvSpPr>
        <p:spPr>
          <a:xfrm>
            <a:off x="9287657" y="6412766"/>
            <a:ext cx="2935675" cy="369332"/>
          </a:xfrm>
          <a:prstGeom prst="rect">
            <a:avLst/>
          </a:prstGeom>
          <a:noFill/>
        </p:spPr>
        <p:txBody>
          <a:bodyPr wrap="none" rtlCol="0">
            <a:spAutoFit/>
          </a:bodyPr>
          <a:lstStyle/>
          <a:p>
            <a:r>
              <a:rPr lang="en-GB" dirty="0"/>
              <a:t>See Heckman &amp; Best (2014)</a:t>
            </a:r>
          </a:p>
        </p:txBody>
      </p:sp>
    </p:spTree>
    <p:extLst>
      <p:ext uri="{BB962C8B-B14F-4D97-AF65-F5344CB8AC3E}">
        <p14:creationId xmlns:p14="http://schemas.microsoft.com/office/powerpoint/2010/main" val="4033742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148AB-9D36-C926-0063-B56A5F379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304A8-1EF3-AB0A-029A-614B877D0AE2}"/>
              </a:ext>
            </a:extLst>
          </p:cNvPr>
          <p:cNvSpPr>
            <a:spLocks noGrp="1"/>
          </p:cNvSpPr>
          <p:nvPr>
            <p:ph type="title"/>
          </p:nvPr>
        </p:nvSpPr>
        <p:spPr/>
        <p:txBody>
          <a:bodyPr/>
          <a:lstStyle/>
          <a:p>
            <a:r>
              <a:rPr lang="en-GB" dirty="0"/>
              <a:t>Page and Carrera method - modified</a:t>
            </a:r>
          </a:p>
        </p:txBody>
      </p:sp>
      <p:pic>
        <p:nvPicPr>
          <p:cNvPr id="9" name="Content Placeholder 8" descr="A graph of a number of numbers and a number of numbers&#10;&#10;AI-generated content may be incorrect.">
            <a:extLst>
              <a:ext uri="{FF2B5EF4-FFF2-40B4-BE49-F238E27FC236}">
                <a16:creationId xmlns:a16="http://schemas.microsoft.com/office/drawing/2014/main" id="{13E61829-D3B9-1E78-C082-B317892E02CC}"/>
              </a:ext>
            </a:extLst>
          </p:cNvPr>
          <p:cNvPicPr>
            <a:picLocks noGrp="1" noChangeAspect="1"/>
          </p:cNvPicPr>
          <p:nvPr>
            <p:ph idx="1"/>
          </p:nvPr>
        </p:nvPicPr>
        <p:blipFill>
          <a:blip r:embed="rId3"/>
          <a:stretch>
            <a:fillRect/>
          </a:stretch>
        </p:blipFill>
        <p:spPr>
          <a:xfrm>
            <a:off x="2740668" y="1582136"/>
            <a:ext cx="9373720" cy="5275864"/>
          </a:xfrm>
        </p:spPr>
      </p:pic>
    </p:spTree>
    <p:extLst>
      <p:ext uri="{BB962C8B-B14F-4D97-AF65-F5344CB8AC3E}">
        <p14:creationId xmlns:p14="http://schemas.microsoft.com/office/powerpoint/2010/main" val="2593482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CE7DAB-23CD-E2E2-009A-C4158BD46A87}"/>
              </a:ext>
            </a:extLst>
          </p:cNvPr>
          <p:cNvSpPr txBox="1"/>
          <p:nvPr/>
        </p:nvSpPr>
        <p:spPr>
          <a:xfrm>
            <a:off x="1088572" y="6211669"/>
            <a:ext cx="10379034" cy="646331"/>
          </a:xfrm>
          <a:prstGeom prst="rect">
            <a:avLst/>
          </a:prstGeom>
          <a:noFill/>
        </p:spPr>
        <p:txBody>
          <a:bodyPr wrap="square" rtlCol="0">
            <a:spAutoFit/>
          </a:bodyPr>
          <a:lstStyle/>
          <a:p>
            <a:r>
              <a:rPr lang="en-GB" dirty="0"/>
              <a:t>At a given X-ray luminosity a specific fraction of X-ray sources appear radio bright across redshift, and vice versa. As radio luminosity increases, the more likely a source as radiatively efficient.</a:t>
            </a:r>
          </a:p>
        </p:txBody>
      </p:sp>
      <p:sp>
        <p:nvSpPr>
          <p:cNvPr id="4" name="Title 1">
            <a:extLst>
              <a:ext uri="{FF2B5EF4-FFF2-40B4-BE49-F238E27FC236}">
                <a16:creationId xmlns:a16="http://schemas.microsoft.com/office/drawing/2014/main" id="{69AB9BBE-8A4B-87C4-6162-383B0322D78F}"/>
              </a:ext>
            </a:extLst>
          </p:cNvPr>
          <p:cNvSpPr>
            <a:spLocks noGrp="1"/>
          </p:cNvSpPr>
          <p:nvPr>
            <p:ph type="title"/>
          </p:nvPr>
        </p:nvSpPr>
        <p:spPr>
          <a:xfrm>
            <a:off x="838200" y="365125"/>
            <a:ext cx="10515600" cy="1325563"/>
          </a:xfrm>
        </p:spPr>
        <p:txBody>
          <a:bodyPr/>
          <a:lstStyle/>
          <a:p>
            <a:r>
              <a:rPr lang="en-GB" dirty="0"/>
              <a:t>2D RXLF- fraction of overall populations</a:t>
            </a:r>
          </a:p>
        </p:txBody>
      </p:sp>
      <p:pic>
        <p:nvPicPr>
          <p:cNvPr id="10" name="Picture 9" descr="A graph of different colored lines&#10;&#10;AI-generated content may be incorrect.">
            <a:extLst>
              <a:ext uri="{FF2B5EF4-FFF2-40B4-BE49-F238E27FC236}">
                <a16:creationId xmlns:a16="http://schemas.microsoft.com/office/drawing/2014/main" id="{82C16F44-B545-DEAA-9472-1D1F08B43B51}"/>
              </a:ext>
            </a:extLst>
          </p:cNvPr>
          <p:cNvPicPr>
            <a:picLocks noChangeAspect="1"/>
          </p:cNvPicPr>
          <p:nvPr/>
        </p:nvPicPr>
        <p:blipFill>
          <a:blip r:embed="rId3"/>
          <a:stretch>
            <a:fillRect/>
          </a:stretch>
        </p:blipFill>
        <p:spPr>
          <a:xfrm>
            <a:off x="838200" y="1247783"/>
            <a:ext cx="9927771" cy="4963886"/>
          </a:xfrm>
          <a:prstGeom prst="rect">
            <a:avLst/>
          </a:prstGeom>
        </p:spPr>
      </p:pic>
    </p:spTree>
    <p:extLst>
      <p:ext uri="{BB962C8B-B14F-4D97-AF65-F5344CB8AC3E}">
        <p14:creationId xmlns:p14="http://schemas.microsoft.com/office/powerpoint/2010/main" val="1987169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7CB-3D1B-2D1B-CD50-BBAAB50B88CF}"/>
              </a:ext>
            </a:extLst>
          </p:cNvPr>
          <p:cNvSpPr>
            <a:spLocks noGrp="1"/>
          </p:cNvSpPr>
          <p:nvPr>
            <p:ph type="title"/>
          </p:nvPr>
        </p:nvSpPr>
        <p:spPr/>
        <p:txBody>
          <a:bodyPr/>
          <a:lstStyle/>
          <a:p>
            <a:r>
              <a:rPr lang="en-GB" dirty="0"/>
              <a:t>3D RXLF</a:t>
            </a:r>
          </a:p>
        </p:txBody>
      </p:sp>
      <p:sp>
        <p:nvSpPr>
          <p:cNvPr id="3" name="Content Placeholder 2">
            <a:extLst>
              <a:ext uri="{FF2B5EF4-FFF2-40B4-BE49-F238E27FC236}">
                <a16:creationId xmlns:a16="http://schemas.microsoft.com/office/drawing/2014/main" id="{20AA2592-D1D4-2186-737F-467A2F6EF8FB}"/>
              </a:ext>
            </a:extLst>
          </p:cNvPr>
          <p:cNvSpPr>
            <a:spLocks noGrp="1"/>
          </p:cNvSpPr>
          <p:nvPr>
            <p:ph idx="1"/>
          </p:nvPr>
        </p:nvSpPr>
        <p:spPr/>
        <p:txBody>
          <a:bodyPr>
            <a:normAutofit/>
          </a:bodyPr>
          <a:lstStyle/>
          <a:p>
            <a:r>
              <a:rPr lang="en-GB" dirty="0"/>
              <a:t>0.5&lt;z&lt;1</a:t>
            </a:r>
          </a:p>
          <a:p>
            <a:endParaRPr lang="en-GB" dirty="0"/>
          </a:p>
        </p:txBody>
      </p:sp>
      <p:pic>
        <p:nvPicPr>
          <p:cNvPr id="13" name="z0p5to1_0angle.mp4">
            <a:hlinkClick r:id="" action="ppaction://media"/>
            <a:extLst>
              <a:ext uri="{FF2B5EF4-FFF2-40B4-BE49-F238E27FC236}">
                <a16:creationId xmlns:a16="http://schemas.microsoft.com/office/drawing/2014/main" id="{0C841EFD-6127-144E-6D02-C5397359A81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7738" t="11378" r="16991" b="16622"/>
          <a:stretch/>
        </p:blipFill>
        <p:spPr>
          <a:xfrm>
            <a:off x="3133344" y="780288"/>
            <a:ext cx="5992263" cy="4937760"/>
          </a:xfrm>
          <a:prstGeom prst="rect">
            <a:avLst/>
          </a:prstGeom>
        </p:spPr>
      </p:pic>
      <p:grpSp>
        <p:nvGrpSpPr>
          <p:cNvPr id="23" name="Group 22">
            <a:extLst>
              <a:ext uri="{FF2B5EF4-FFF2-40B4-BE49-F238E27FC236}">
                <a16:creationId xmlns:a16="http://schemas.microsoft.com/office/drawing/2014/main" id="{92B4EDD7-D77E-07C4-284A-00CC5ECE11B5}"/>
              </a:ext>
            </a:extLst>
          </p:cNvPr>
          <p:cNvGrpSpPr/>
          <p:nvPr/>
        </p:nvGrpSpPr>
        <p:grpSpPr>
          <a:xfrm>
            <a:off x="9584269" y="174211"/>
            <a:ext cx="2607731" cy="2513911"/>
            <a:chOff x="9584269" y="174211"/>
            <a:chExt cx="2607731" cy="2513911"/>
          </a:xfrm>
        </p:grpSpPr>
        <p:grpSp>
          <p:nvGrpSpPr>
            <p:cNvPr id="24" name="Group 23">
              <a:extLst>
                <a:ext uri="{FF2B5EF4-FFF2-40B4-BE49-F238E27FC236}">
                  <a16:creationId xmlns:a16="http://schemas.microsoft.com/office/drawing/2014/main" id="{859F9CD1-2F96-C787-9903-8F33F5A7D0EB}"/>
                </a:ext>
              </a:extLst>
            </p:cNvPr>
            <p:cNvGrpSpPr/>
            <p:nvPr/>
          </p:nvGrpSpPr>
          <p:grpSpPr>
            <a:xfrm>
              <a:off x="9584269" y="174211"/>
              <a:ext cx="2607731" cy="1651414"/>
              <a:chOff x="9272120" y="430641"/>
              <a:chExt cx="2607731" cy="1651414"/>
            </a:xfrm>
          </p:grpSpPr>
          <p:sp>
            <p:nvSpPr>
              <p:cNvPr id="31" name="Rectangle 30">
                <a:extLst>
                  <a:ext uri="{FF2B5EF4-FFF2-40B4-BE49-F238E27FC236}">
                    <a16:creationId xmlns:a16="http://schemas.microsoft.com/office/drawing/2014/main" id="{FCF91E2C-03A7-A791-22A9-2A0AACE0592B}"/>
                  </a:ext>
                </a:extLst>
              </p:cNvPr>
              <p:cNvSpPr/>
              <p:nvPr/>
            </p:nvSpPr>
            <p:spPr>
              <a:xfrm>
                <a:off x="9272120" y="451104"/>
                <a:ext cx="432711" cy="303116"/>
              </a:xfrm>
              <a:prstGeom prst="rect">
                <a:avLst/>
              </a:prstGeom>
              <a:solidFill>
                <a:srgbClr val="227B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2C39F42-9934-D0AE-3FDF-0CCA4EABB972}"/>
                  </a:ext>
                </a:extLst>
              </p:cNvPr>
              <p:cNvSpPr/>
              <p:nvPr/>
            </p:nvSpPr>
            <p:spPr>
              <a:xfrm>
                <a:off x="9272120" y="878649"/>
                <a:ext cx="432712" cy="303116"/>
              </a:xfrm>
              <a:prstGeom prst="rect">
                <a:avLst/>
              </a:prstGeom>
              <a:solidFill>
                <a:srgbClr val="C0CE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AFEDE9F-B125-84A9-A687-60F351930C4E}"/>
                  </a:ext>
                </a:extLst>
              </p:cNvPr>
              <p:cNvSpPr/>
              <p:nvPr/>
            </p:nvSpPr>
            <p:spPr>
              <a:xfrm>
                <a:off x="9272120" y="1295686"/>
                <a:ext cx="432712" cy="303116"/>
              </a:xfrm>
              <a:prstGeom prst="rect">
                <a:avLst/>
              </a:prstGeom>
              <a:solidFill>
                <a:srgbClr val="1757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056F837-14C4-ECD2-A4BD-D3D12AEAC9A1}"/>
                  </a:ext>
                </a:extLst>
              </p:cNvPr>
              <p:cNvSpPr/>
              <p:nvPr/>
            </p:nvSpPr>
            <p:spPr>
              <a:xfrm>
                <a:off x="9272120" y="1723231"/>
                <a:ext cx="432712" cy="303116"/>
              </a:xfrm>
              <a:prstGeom prst="rect">
                <a:avLst/>
              </a:prstGeom>
              <a:solidFill>
                <a:srgbClr val="714E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0E4C6D5-42DA-C374-AE28-A45B067A93D5}"/>
                  </a:ext>
                </a:extLst>
              </p:cNvPr>
              <p:cNvSpPr txBox="1"/>
              <p:nvPr/>
            </p:nvSpPr>
            <p:spPr>
              <a:xfrm>
                <a:off x="9704832" y="1712723"/>
                <a:ext cx="1845377" cy="369332"/>
              </a:xfrm>
              <a:prstGeom prst="rect">
                <a:avLst/>
              </a:prstGeom>
              <a:noFill/>
            </p:spPr>
            <p:txBody>
              <a:bodyPr wrap="none" rtlCol="0">
                <a:spAutoFit/>
              </a:bodyPr>
              <a:lstStyle/>
              <a:p>
                <a:r>
                  <a:rPr lang="en-GB" dirty="0"/>
                  <a:t>X-ray-Radio AGN</a:t>
                </a:r>
              </a:p>
            </p:txBody>
          </p:sp>
          <p:sp>
            <p:nvSpPr>
              <p:cNvPr id="36" name="TextBox 35">
                <a:extLst>
                  <a:ext uri="{FF2B5EF4-FFF2-40B4-BE49-F238E27FC236}">
                    <a16:creationId xmlns:a16="http://schemas.microsoft.com/office/drawing/2014/main" id="{F5789F90-0BFE-25F8-D22B-1455E27F5F79}"/>
                  </a:ext>
                </a:extLst>
              </p:cNvPr>
              <p:cNvSpPr txBox="1"/>
              <p:nvPr/>
            </p:nvSpPr>
            <p:spPr>
              <a:xfrm>
                <a:off x="9704832" y="1257324"/>
                <a:ext cx="2175019" cy="369332"/>
              </a:xfrm>
              <a:prstGeom prst="rect">
                <a:avLst/>
              </a:prstGeom>
              <a:noFill/>
            </p:spPr>
            <p:txBody>
              <a:bodyPr wrap="none" rtlCol="0">
                <a:spAutoFit/>
              </a:bodyPr>
              <a:lstStyle/>
              <a:p>
                <a:r>
                  <a:rPr lang="en-GB" dirty="0"/>
                  <a:t>X-ray AGN, Radio SF</a:t>
                </a:r>
              </a:p>
            </p:txBody>
          </p:sp>
          <p:sp>
            <p:nvSpPr>
              <p:cNvPr id="37" name="TextBox 36">
                <a:extLst>
                  <a:ext uri="{FF2B5EF4-FFF2-40B4-BE49-F238E27FC236}">
                    <a16:creationId xmlns:a16="http://schemas.microsoft.com/office/drawing/2014/main" id="{B0BE5183-5A81-52F8-99D9-9E4BDF4777F8}"/>
                  </a:ext>
                </a:extLst>
              </p:cNvPr>
              <p:cNvSpPr txBox="1"/>
              <p:nvPr/>
            </p:nvSpPr>
            <p:spPr>
              <a:xfrm>
                <a:off x="9704831" y="829691"/>
                <a:ext cx="2175019" cy="369332"/>
              </a:xfrm>
              <a:prstGeom prst="rect">
                <a:avLst/>
              </a:prstGeom>
              <a:noFill/>
            </p:spPr>
            <p:txBody>
              <a:bodyPr wrap="none" rtlCol="0">
                <a:spAutoFit/>
              </a:bodyPr>
              <a:lstStyle/>
              <a:p>
                <a:r>
                  <a:rPr lang="en-GB" dirty="0"/>
                  <a:t>Radio AGN, X-ray SF</a:t>
                </a:r>
              </a:p>
            </p:txBody>
          </p:sp>
          <p:sp>
            <p:nvSpPr>
              <p:cNvPr id="38" name="TextBox 37">
                <a:extLst>
                  <a:ext uri="{FF2B5EF4-FFF2-40B4-BE49-F238E27FC236}">
                    <a16:creationId xmlns:a16="http://schemas.microsoft.com/office/drawing/2014/main" id="{88AAF750-EBE7-86C4-C73D-F8C051692FAE}"/>
                  </a:ext>
                </a:extLst>
              </p:cNvPr>
              <p:cNvSpPr txBox="1"/>
              <p:nvPr/>
            </p:nvSpPr>
            <p:spPr>
              <a:xfrm>
                <a:off x="9704832" y="430641"/>
                <a:ext cx="1636217" cy="369332"/>
              </a:xfrm>
              <a:prstGeom prst="rect">
                <a:avLst/>
              </a:prstGeom>
              <a:noFill/>
            </p:spPr>
            <p:txBody>
              <a:bodyPr wrap="none" rtlCol="0">
                <a:spAutoFit/>
              </a:bodyPr>
              <a:lstStyle/>
              <a:p>
                <a:r>
                  <a:rPr lang="en-GB" dirty="0"/>
                  <a:t>X-ray-Radio SF</a:t>
                </a:r>
              </a:p>
            </p:txBody>
          </p:sp>
        </p:grpSp>
        <p:sp>
          <p:nvSpPr>
            <p:cNvPr id="25" name="Rectangle 24">
              <a:extLst>
                <a:ext uri="{FF2B5EF4-FFF2-40B4-BE49-F238E27FC236}">
                  <a16:creationId xmlns:a16="http://schemas.microsoft.com/office/drawing/2014/main" id="{09C9EE72-2CFF-009C-886D-45EB46875727}"/>
                </a:ext>
              </a:extLst>
            </p:cNvPr>
            <p:cNvSpPr/>
            <p:nvPr/>
          </p:nvSpPr>
          <p:spPr>
            <a:xfrm>
              <a:off x="9590635" y="1911692"/>
              <a:ext cx="211733" cy="303116"/>
            </a:xfrm>
            <a:prstGeom prst="rect">
              <a:avLst/>
            </a:prstGeom>
            <a:solidFill>
              <a:srgbClr val="ADE2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8E063A2-3522-E8B9-51AB-BAD7D4073AE0}"/>
                </a:ext>
              </a:extLst>
            </p:cNvPr>
            <p:cNvSpPr/>
            <p:nvPr/>
          </p:nvSpPr>
          <p:spPr>
            <a:xfrm>
              <a:off x="9805247" y="1911692"/>
              <a:ext cx="211733" cy="303116"/>
            </a:xfrm>
            <a:prstGeom prst="rect">
              <a:avLst/>
            </a:prstGeom>
            <a:solidFill>
              <a:srgbClr val="B3B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4C66030-AB46-589C-8BC4-EEE55073234B}"/>
                </a:ext>
              </a:extLst>
            </p:cNvPr>
            <p:cNvSpPr/>
            <p:nvPr/>
          </p:nvSpPr>
          <p:spPr>
            <a:xfrm>
              <a:off x="9587750" y="2351898"/>
              <a:ext cx="211733" cy="303116"/>
            </a:xfrm>
            <a:prstGeom prst="rect">
              <a:avLst/>
            </a:prstGeom>
            <a:solidFill>
              <a:srgbClr val="FDDB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9062157-352A-0BF4-2DD3-1BA9A8A1F00A}"/>
                </a:ext>
              </a:extLst>
            </p:cNvPr>
            <p:cNvSpPr/>
            <p:nvPr/>
          </p:nvSpPr>
          <p:spPr>
            <a:xfrm>
              <a:off x="9802362" y="2351898"/>
              <a:ext cx="211733" cy="303116"/>
            </a:xfrm>
            <a:prstGeom prst="rect">
              <a:avLst/>
            </a:prstGeom>
            <a:solidFill>
              <a:srgbClr val="E7AD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16673F42-658A-8D9B-FF67-8C5A2B404D48}"/>
                </a:ext>
              </a:extLst>
            </p:cNvPr>
            <p:cNvSpPr txBox="1"/>
            <p:nvPr/>
          </p:nvSpPr>
          <p:spPr>
            <a:xfrm>
              <a:off x="10016981" y="1895408"/>
              <a:ext cx="1977977" cy="369332"/>
            </a:xfrm>
            <a:prstGeom prst="rect">
              <a:avLst/>
            </a:prstGeom>
            <a:noFill/>
          </p:spPr>
          <p:txBody>
            <a:bodyPr wrap="none" rtlCol="0">
              <a:spAutoFit/>
            </a:bodyPr>
            <a:lstStyle/>
            <a:p>
              <a:r>
                <a:rPr lang="en-GB" dirty="0"/>
                <a:t>X-ray survey limits</a:t>
              </a:r>
            </a:p>
          </p:txBody>
        </p:sp>
        <p:sp>
          <p:nvSpPr>
            <p:cNvPr id="30" name="TextBox 29">
              <a:extLst>
                <a:ext uri="{FF2B5EF4-FFF2-40B4-BE49-F238E27FC236}">
                  <a16:creationId xmlns:a16="http://schemas.microsoft.com/office/drawing/2014/main" id="{E5A72AC0-5AE3-2679-9DC3-262C9D402679}"/>
                </a:ext>
              </a:extLst>
            </p:cNvPr>
            <p:cNvSpPr txBox="1"/>
            <p:nvPr/>
          </p:nvSpPr>
          <p:spPr>
            <a:xfrm>
              <a:off x="10028041" y="2318790"/>
              <a:ext cx="2053575" cy="369332"/>
            </a:xfrm>
            <a:prstGeom prst="rect">
              <a:avLst/>
            </a:prstGeom>
            <a:noFill/>
          </p:spPr>
          <p:txBody>
            <a:bodyPr wrap="none" rtlCol="0">
              <a:spAutoFit/>
            </a:bodyPr>
            <a:lstStyle/>
            <a:p>
              <a:r>
                <a:rPr lang="en-GB" dirty="0"/>
                <a:t>Radio survey limits</a:t>
              </a:r>
            </a:p>
          </p:txBody>
        </p:sp>
      </p:grpSp>
    </p:spTree>
    <p:extLst>
      <p:ext uri="{BB962C8B-B14F-4D97-AF65-F5344CB8AC3E}">
        <p14:creationId xmlns:p14="http://schemas.microsoft.com/office/powerpoint/2010/main" val="233490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C2AF6E-03D7-08E0-2D81-FDB57BFC331F}"/>
              </a:ext>
            </a:extLst>
          </p:cNvPr>
          <p:cNvSpPr>
            <a:spLocks noGrp="1"/>
          </p:cNvSpPr>
          <p:nvPr>
            <p:ph type="title"/>
          </p:nvPr>
        </p:nvSpPr>
        <p:spPr/>
        <p:txBody>
          <a:bodyPr/>
          <a:lstStyle/>
          <a:p>
            <a:r>
              <a:rPr lang="en-GB" dirty="0"/>
              <a:t>Survey Choice</a:t>
            </a:r>
          </a:p>
        </p:txBody>
      </p:sp>
      <p:pic>
        <p:nvPicPr>
          <p:cNvPr id="10" name="Content Placeholder 9">
            <a:extLst>
              <a:ext uri="{FF2B5EF4-FFF2-40B4-BE49-F238E27FC236}">
                <a16:creationId xmlns:a16="http://schemas.microsoft.com/office/drawing/2014/main" id="{BA7A3401-D129-842D-32BE-D04E889E99E2}"/>
              </a:ext>
            </a:extLst>
          </p:cNvPr>
          <p:cNvPicPr>
            <a:picLocks noGrp="1" noChangeAspect="1"/>
          </p:cNvPicPr>
          <p:nvPr>
            <p:ph idx="1"/>
          </p:nvPr>
        </p:nvPicPr>
        <p:blipFill>
          <a:blip r:embed="rId3"/>
          <a:stretch>
            <a:fillRect/>
          </a:stretch>
        </p:blipFill>
        <p:spPr>
          <a:xfrm>
            <a:off x="4712978" y="596900"/>
            <a:ext cx="6873890" cy="5664200"/>
          </a:xfr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56F8755-B21A-6159-EC5F-94CFB3215DDB}"/>
                  </a:ext>
                </a:extLst>
              </p14:cNvPr>
              <p14:cNvContentPartPr/>
              <p14:nvPr/>
            </p14:nvContentPartPr>
            <p14:xfrm>
              <a:off x="10735942" y="2534782"/>
              <a:ext cx="390600" cy="249840"/>
            </p14:xfrm>
          </p:contentPart>
        </mc:Choice>
        <mc:Fallback xmlns="">
          <p:pic>
            <p:nvPicPr>
              <p:cNvPr id="2" name="Ink 1">
                <a:extLst>
                  <a:ext uri="{FF2B5EF4-FFF2-40B4-BE49-F238E27FC236}">
                    <a16:creationId xmlns:a16="http://schemas.microsoft.com/office/drawing/2014/main" id="{056F8755-B21A-6159-EC5F-94CFB3215DDB}"/>
                  </a:ext>
                </a:extLst>
              </p:cNvPr>
              <p:cNvPicPr/>
              <p:nvPr/>
            </p:nvPicPr>
            <p:blipFill>
              <a:blip r:embed="rId5"/>
              <a:stretch>
                <a:fillRect/>
              </a:stretch>
            </p:blipFill>
            <p:spPr>
              <a:xfrm>
                <a:off x="10727302" y="2526142"/>
                <a:ext cx="40824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CE4EA89-B43B-A69E-12B2-3357BC34C243}"/>
                  </a:ext>
                </a:extLst>
              </p14:cNvPr>
              <p14:cNvContentPartPr/>
              <p14:nvPr/>
            </p14:nvContentPartPr>
            <p14:xfrm>
              <a:off x="7611502" y="2773102"/>
              <a:ext cx="360360" cy="380520"/>
            </p14:xfrm>
          </p:contentPart>
        </mc:Choice>
        <mc:Fallback xmlns="">
          <p:pic>
            <p:nvPicPr>
              <p:cNvPr id="3" name="Ink 2">
                <a:extLst>
                  <a:ext uri="{FF2B5EF4-FFF2-40B4-BE49-F238E27FC236}">
                    <a16:creationId xmlns:a16="http://schemas.microsoft.com/office/drawing/2014/main" id="{9CE4EA89-B43B-A69E-12B2-3357BC34C243}"/>
                  </a:ext>
                </a:extLst>
              </p:cNvPr>
              <p:cNvPicPr/>
              <p:nvPr/>
            </p:nvPicPr>
            <p:blipFill>
              <a:blip r:embed="rId7"/>
              <a:stretch>
                <a:fillRect/>
              </a:stretch>
            </p:blipFill>
            <p:spPr>
              <a:xfrm>
                <a:off x="7602862" y="2764462"/>
                <a:ext cx="378000" cy="398160"/>
              </a:xfrm>
              <a:prstGeom prst="rect">
                <a:avLst/>
              </a:prstGeom>
            </p:spPr>
          </p:pic>
        </mc:Fallback>
      </mc:AlternateContent>
      <p:sp>
        <p:nvSpPr>
          <p:cNvPr id="4" name="Content Placeholder 9">
            <a:extLst>
              <a:ext uri="{FF2B5EF4-FFF2-40B4-BE49-F238E27FC236}">
                <a16:creationId xmlns:a16="http://schemas.microsoft.com/office/drawing/2014/main" id="{B41772E5-7925-3516-29A4-F850E27FB7EF}"/>
              </a:ext>
            </a:extLst>
          </p:cNvPr>
          <p:cNvSpPr txBox="1">
            <a:spLocks/>
          </p:cNvSpPr>
          <p:nvPr/>
        </p:nvSpPr>
        <p:spPr>
          <a:xfrm>
            <a:off x="838200" y="1825625"/>
            <a:ext cx="3948113"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Boötes</a:t>
            </a:r>
            <a:r>
              <a:rPr lang="en-GB" dirty="0"/>
              <a:t> – Shallower/Wider area</a:t>
            </a:r>
          </a:p>
          <a:p>
            <a:pPr lvl="1"/>
            <a:r>
              <a:rPr lang="en-GB" sz="1400" dirty="0"/>
              <a:t>X-ray – Chandra (0.5-7keV); </a:t>
            </a:r>
            <a:r>
              <a:rPr lang="en-GB" sz="1400" dirty="0" err="1"/>
              <a:t>Masini</a:t>
            </a:r>
            <a:r>
              <a:rPr lang="en-GB" sz="1400" dirty="0"/>
              <a:t> et al. (2020); 6891 sources</a:t>
            </a:r>
          </a:p>
          <a:p>
            <a:pPr lvl="1"/>
            <a:r>
              <a:rPr lang="en-GB" sz="1400" dirty="0"/>
              <a:t>Radio – LOFAR (144 MHz); </a:t>
            </a:r>
            <a:r>
              <a:rPr lang="en-GB" sz="1400" dirty="0" err="1"/>
              <a:t>Kondapally</a:t>
            </a:r>
            <a:r>
              <a:rPr lang="en-GB" sz="1400" dirty="0"/>
              <a:t> et al. (2021);18,766 sources</a:t>
            </a:r>
          </a:p>
          <a:p>
            <a:pPr lvl="1"/>
            <a:r>
              <a:rPr lang="en-GB" sz="1400" dirty="0"/>
              <a:t>Optical/IR – Duncan et al. (2021)</a:t>
            </a:r>
          </a:p>
          <a:p>
            <a:pPr lvl="1"/>
            <a:endParaRPr lang="en-GB" dirty="0"/>
          </a:p>
          <a:p>
            <a:r>
              <a:rPr lang="en-GB" dirty="0"/>
              <a:t>COSMOS – Deeper/Smaller Area</a:t>
            </a:r>
          </a:p>
          <a:p>
            <a:pPr lvl="1"/>
            <a:r>
              <a:rPr lang="en-GB" sz="1300" dirty="0"/>
              <a:t>X-ray – Chandra (0.5-7keV); </a:t>
            </a:r>
            <a:r>
              <a:rPr lang="en-GB" sz="1300" dirty="0" err="1"/>
              <a:t>Civano</a:t>
            </a:r>
            <a:r>
              <a:rPr lang="en-GB" sz="1300" dirty="0"/>
              <a:t> et al. (2016); 2888 sources</a:t>
            </a:r>
          </a:p>
          <a:p>
            <a:pPr lvl="1"/>
            <a:r>
              <a:rPr lang="en-GB" sz="1300" dirty="0"/>
              <a:t>Radio – VLA (3 GHz);      </a:t>
            </a:r>
            <a:r>
              <a:rPr lang="en-GB" sz="1300" dirty="0" err="1"/>
              <a:t>Smolčić</a:t>
            </a:r>
            <a:r>
              <a:rPr lang="en-GB" sz="1300" dirty="0"/>
              <a:t> et al. (2017);10,830 sources</a:t>
            </a:r>
          </a:p>
          <a:p>
            <a:pPr lvl="1"/>
            <a:r>
              <a:rPr lang="en-GB" sz="1300" dirty="0"/>
              <a:t>Optical/IR – COSMOS; Weaver et al. (2022)</a:t>
            </a:r>
          </a:p>
          <a:p>
            <a:endParaRPr lang="en-GB" dirty="0"/>
          </a:p>
        </p:txBody>
      </p:sp>
    </p:spTree>
    <p:extLst>
      <p:ext uri="{BB962C8B-B14F-4D97-AF65-F5344CB8AC3E}">
        <p14:creationId xmlns:p14="http://schemas.microsoft.com/office/powerpoint/2010/main" val="3665242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3D571045-E529-B2F4-5C5A-3F7BB15BBEE5}"/>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4BF9F7-068A-9608-64F6-8171E173A799}"/>
              </a:ext>
            </a:extLst>
          </p:cNvPr>
          <p:cNvSpPr>
            <a:spLocks noGrp="1"/>
          </p:cNvSpPr>
          <p:nvPr>
            <p:ph type="title"/>
          </p:nvPr>
        </p:nvSpPr>
        <p:spPr/>
        <p:txBody>
          <a:bodyPr/>
          <a:lstStyle/>
          <a:p>
            <a:r>
              <a:rPr lang="en-GB" dirty="0"/>
              <a:t>Luminosity functions</a:t>
            </a:r>
          </a:p>
        </p:txBody>
      </p:sp>
      <p:sp>
        <p:nvSpPr>
          <p:cNvPr id="3" name="Content Placeholder 2">
            <a:extLst>
              <a:ext uri="{FF2B5EF4-FFF2-40B4-BE49-F238E27FC236}">
                <a16:creationId xmlns:a16="http://schemas.microsoft.com/office/drawing/2014/main" id="{E658C576-B3BA-6293-E5C9-01B5782F578F}"/>
              </a:ext>
            </a:extLst>
          </p:cNvPr>
          <p:cNvSpPr>
            <a:spLocks noGrp="1"/>
          </p:cNvSpPr>
          <p:nvPr>
            <p:ph idx="1"/>
          </p:nvPr>
        </p:nvSpPr>
        <p:spPr/>
        <p:txBody>
          <a:bodyPr/>
          <a:lstStyle/>
          <a:p>
            <a:pPr marL="0" indent="0">
              <a:buNone/>
            </a:pPr>
            <a:r>
              <a:rPr lang="en-GB" dirty="0"/>
              <a:t>Page &amp; Carrera (2000) method: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22CF9D-4897-02EC-0EF1-96C097056033}"/>
                  </a:ext>
                </a:extLst>
              </p:cNvPr>
              <p:cNvSpPr txBox="1"/>
              <p:nvPr/>
            </p:nvSpPr>
            <p:spPr>
              <a:xfrm>
                <a:off x="1552334" y="2448153"/>
                <a:ext cx="3311227"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d>
                        <m:dPr>
                          <m:ctrlPr>
                            <a:rPr lang="en-GB" sz="2800" b="0" i="1" smtClean="0">
                              <a:latin typeface="Cambria Math" panose="02040503050406030204" pitchFamily="18" charset="0"/>
                              <a:ea typeface="Cambria Math" panose="02040503050406030204" pitchFamily="18" charset="0"/>
                            </a:rPr>
                          </m:ctrlPr>
                        </m:dPr>
                        <m:e>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e>
                      </m:d>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p>
                            <m:sSupPr>
                              <m:ctrlPr>
                                <a:rPr lang="en-GB" sz="2800" b="0" i="1" smtClean="0">
                                  <a:latin typeface="Cambria Math" panose="02040503050406030204" pitchFamily="18" charset="0"/>
                                  <a:ea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𝑑</m:t>
                              </m:r>
                            </m:e>
                            <m:sup>
                              <m:r>
                                <a:rPr lang="en-GB" sz="2800" b="0" i="1" smtClean="0">
                                  <a:latin typeface="Cambria Math" panose="02040503050406030204" pitchFamily="18" charset="0"/>
                                  <a:ea typeface="Cambria Math" panose="02040503050406030204" pitchFamily="18" charset="0"/>
                                </a:rPr>
                                <m:t>2</m:t>
                              </m:r>
                            </m:sup>
                          </m:sSup>
                          <m:r>
                            <a:rPr lang="en-GB" sz="2800" b="0" i="1" smtClean="0">
                              <a:latin typeface="Cambria Math" panose="02040503050406030204" pitchFamily="18" charset="0"/>
                              <a:ea typeface="Cambria Math" panose="02040503050406030204" pitchFamily="18" charset="0"/>
                            </a:rPr>
                            <m:t>𝑁</m:t>
                          </m:r>
                        </m:num>
                        <m:den>
                          <m:r>
                            <a:rPr lang="en-GB" sz="2800" b="0" i="1" smtClean="0">
                              <a:latin typeface="Cambria Math" panose="02040503050406030204" pitchFamily="18" charset="0"/>
                              <a:ea typeface="Cambria Math" panose="02040503050406030204" pitchFamily="18" charset="0"/>
                            </a:rPr>
                            <m:t>𝑑𝑉𝑑𝐿</m:t>
                          </m:r>
                        </m:den>
                      </m:f>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r>
                        <a:rPr lang="en-GB" sz="2800" b="0" i="1" smtClean="0">
                          <a:latin typeface="Cambria Math" panose="02040503050406030204" pitchFamily="18" charset="0"/>
                          <a:ea typeface="Cambria Math" panose="02040503050406030204" pitchFamily="18" charset="0"/>
                        </a:rPr>
                        <m:t>)</m:t>
                      </m:r>
                    </m:oMath>
                  </m:oMathPara>
                </a14:m>
                <a:endParaRPr lang="en-GB" sz="2800" dirty="0"/>
              </a:p>
            </p:txBody>
          </p:sp>
        </mc:Choice>
        <mc:Fallback xmlns="">
          <p:sp>
            <p:nvSpPr>
              <p:cNvPr id="4" name="TextBox 3">
                <a:extLst>
                  <a:ext uri="{FF2B5EF4-FFF2-40B4-BE49-F238E27FC236}">
                    <a16:creationId xmlns:a16="http://schemas.microsoft.com/office/drawing/2014/main" id="{3522CF9D-4897-02EC-0EF1-96C097056033}"/>
                  </a:ext>
                </a:extLst>
              </p:cNvPr>
              <p:cNvSpPr txBox="1">
                <a:spLocks noRot="1" noChangeAspect="1" noMove="1" noResize="1" noEditPoints="1" noAdjustHandles="1" noChangeArrowheads="1" noChangeShapeType="1" noTextEdit="1"/>
              </p:cNvSpPr>
              <p:nvPr/>
            </p:nvSpPr>
            <p:spPr>
              <a:xfrm>
                <a:off x="1552334" y="2448153"/>
                <a:ext cx="3311227" cy="864596"/>
              </a:xfrm>
              <a:prstGeom prst="rect">
                <a:avLst/>
              </a:prstGeom>
              <a:blipFill>
                <a:blip r:embed="rId3"/>
                <a:stretch>
                  <a:fillRect l="-3435" r="-3435"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1C5953-E2C4-72EE-C4A1-219EA3BCE99D}"/>
                  </a:ext>
                </a:extLst>
              </p:cNvPr>
              <p:cNvSpPr txBox="1"/>
              <p:nvPr/>
            </p:nvSpPr>
            <p:spPr>
              <a:xfrm>
                <a:off x="751124" y="4501147"/>
                <a:ext cx="5037213" cy="1185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r>
                        <a:rPr lang="en-GB" sz="2800" i="1" smtClean="0">
                          <a:latin typeface="Cambria Math" panose="02040503050406030204" pitchFamily="18" charset="0"/>
                          <a:ea typeface="Cambria Math" panose="02040503050406030204" pitchFamily="18" charset="0"/>
                        </a:rPr>
                        <m:t>≈</m:t>
                      </m:r>
                      <m:sSub>
                        <m:sSubPr>
                          <m:ctrlPr>
                            <a:rPr lang="en-GB" sz="2800" i="1" smtClean="0">
                              <a:latin typeface="Cambria Math" panose="02040503050406030204" pitchFamily="18" charset="0"/>
                              <a:ea typeface="Cambria Math" panose="02040503050406030204" pitchFamily="18" charset="0"/>
                            </a:rPr>
                          </m:ctrlPr>
                        </m:sSubPr>
                        <m:e>
                          <m:r>
                            <a:rPr lang="en-GB" sz="2800" i="1" smtClean="0">
                              <a:latin typeface="Cambria Math" panose="02040503050406030204" pitchFamily="18" charset="0"/>
                              <a:ea typeface="Cambria Math" panose="02040503050406030204" pitchFamily="18" charset="0"/>
                            </a:rPr>
                            <m:t>𝜙</m:t>
                          </m:r>
                        </m:e>
                        <m:sub>
                          <m:r>
                            <a:rPr lang="en-GB" sz="2800" b="0" i="1" smtClean="0">
                              <a:latin typeface="Cambria Math" panose="02040503050406030204" pitchFamily="18" charset="0"/>
                              <a:ea typeface="Cambria Math" panose="02040503050406030204" pitchFamily="18" charset="0"/>
                            </a:rPr>
                            <m:t>𝑒𝑠𝑡</m:t>
                          </m:r>
                        </m:sub>
                      </m:sSub>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𝑁</m:t>
                          </m:r>
                        </m:num>
                        <m:den>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𝑚𝑎𝑥</m:t>
                                  </m:r>
                                </m:sub>
                              </m:sSub>
                            </m:sup>
                            <m:e>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𝑚𝑎𝑥</m:t>
                                      </m:r>
                                    </m:sub>
                                  </m:sSub>
                                </m:sup>
                                <m:e>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𝑑𝑉</m:t>
                                      </m:r>
                                    </m:num>
                                    <m:den>
                                      <m:r>
                                        <a:rPr lang="en-GB" sz="2800" b="0" i="1" smtClean="0">
                                          <a:latin typeface="Cambria Math" panose="02040503050406030204" pitchFamily="18" charset="0"/>
                                          <a:ea typeface="Cambria Math" panose="02040503050406030204" pitchFamily="18" charset="0"/>
                                        </a:rPr>
                                        <m:t>𝑑𝑧</m:t>
                                      </m:r>
                                    </m:den>
                                  </m:f>
                                  <m:r>
                                    <a:rPr lang="en-GB" sz="2800" b="0" i="1" smtClean="0">
                                      <a:latin typeface="Cambria Math" panose="02040503050406030204" pitchFamily="18" charset="0"/>
                                      <a:ea typeface="Cambria Math" panose="02040503050406030204" pitchFamily="18" charset="0"/>
                                    </a:rPr>
                                    <m:t>𝑑𝑧𝑑𝐿</m:t>
                                  </m:r>
                                </m:e>
                              </m:nary>
                            </m:e>
                          </m:nary>
                        </m:den>
                      </m:f>
                    </m:oMath>
                  </m:oMathPara>
                </a14:m>
                <a:endParaRPr lang="en-GB" sz="2800" dirty="0"/>
              </a:p>
            </p:txBody>
          </p:sp>
        </mc:Choice>
        <mc:Fallback xmlns="">
          <p:sp>
            <p:nvSpPr>
              <p:cNvPr id="5" name="TextBox 4">
                <a:extLst>
                  <a:ext uri="{FF2B5EF4-FFF2-40B4-BE49-F238E27FC236}">
                    <a16:creationId xmlns:a16="http://schemas.microsoft.com/office/drawing/2014/main" id="{721C5953-E2C4-72EE-C4A1-219EA3BCE99D}"/>
                  </a:ext>
                </a:extLst>
              </p:cNvPr>
              <p:cNvSpPr txBox="1">
                <a:spLocks noRot="1" noChangeAspect="1" noMove="1" noResize="1" noEditPoints="1" noAdjustHandles="1" noChangeArrowheads="1" noChangeShapeType="1" noTextEdit="1"/>
              </p:cNvSpPr>
              <p:nvPr/>
            </p:nvSpPr>
            <p:spPr>
              <a:xfrm>
                <a:off x="751124" y="4501147"/>
                <a:ext cx="5037213" cy="1185709"/>
              </a:xfrm>
              <a:prstGeom prst="rect">
                <a:avLst/>
              </a:prstGeom>
              <a:blipFill>
                <a:blip r:embed="rId4"/>
                <a:stretch>
                  <a:fillRect l="-2010" t="-23404" r="-1005" b="-101064"/>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05DF496-EA71-C042-AE0A-260A989EDC64}"/>
                  </a:ext>
                </a:extLst>
              </p14:cNvPr>
              <p14:cNvContentPartPr/>
              <p14:nvPr/>
            </p14:nvContentPartPr>
            <p14:xfrm rot="21411840">
              <a:off x="3433911" y="3491213"/>
              <a:ext cx="328909" cy="1176259"/>
            </p14:xfrm>
          </p:contentPart>
        </mc:Choice>
        <mc:Fallback xmlns="">
          <p:pic>
            <p:nvPicPr>
              <p:cNvPr id="6" name="Ink 5">
                <a:extLst>
                  <a:ext uri="{FF2B5EF4-FFF2-40B4-BE49-F238E27FC236}">
                    <a16:creationId xmlns:a16="http://schemas.microsoft.com/office/drawing/2014/main" id="{D05DF496-EA71-C042-AE0A-260A989EDC64}"/>
                  </a:ext>
                </a:extLst>
              </p:cNvPr>
              <p:cNvPicPr/>
              <p:nvPr/>
            </p:nvPicPr>
            <p:blipFill>
              <a:blip r:embed="rId6"/>
              <a:stretch>
                <a:fillRect/>
              </a:stretch>
            </p:blipFill>
            <p:spPr>
              <a:xfrm rot="21411840">
                <a:off x="3415918" y="3473211"/>
                <a:ext cx="364535" cy="1211903"/>
              </a:xfrm>
              <a:prstGeom prst="rect">
                <a:avLst/>
              </a:prstGeom>
            </p:spPr>
          </p:pic>
        </mc:Fallback>
      </mc:AlternateContent>
      <p:sp>
        <p:nvSpPr>
          <p:cNvPr id="7" name="TextBox 6">
            <a:extLst>
              <a:ext uri="{FF2B5EF4-FFF2-40B4-BE49-F238E27FC236}">
                <a16:creationId xmlns:a16="http://schemas.microsoft.com/office/drawing/2014/main" id="{1CAA52FF-7B9A-F96B-F30A-6813BD330147}"/>
              </a:ext>
            </a:extLst>
          </p:cNvPr>
          <p:cNvSpPr txBox="1"/>
          <p:nvPr/>
        </p:nvSpPr>
        <p:spPr>
          <a:xfrm>
            <a:off x="3598365" y="3755510"/>
            <a:ext cx="1480149" cy="369332"/>
          </a:xfrm>
          <a:prstGeom prst="rect">
            <a:avLst/>
          </a:prstGeom>
          <a:noFill/>
        </p:spPr>
        <p:txBody>
          <a:bodyPr wrap="none" rtlCol="0">
            <a:spAutoFit/>
          </a:bodyPr>
          <a:lstStyle/>
          <a:p>
            <a:r>
              <a:rPr lang="en-GB" dirty="0"/>
              <a:t>estimated as</a:t>
            </a:r>
          </a:p>
        </p:txBody>
      </p:sp>
      <p:grpSp>
        <p:nvGrpSpPr>
          <p:cNvPr id="15" name="Group 14">
            <a:extLst>
              <a:ext uri="{FF2B5EF4-FFF2-40B4-BE49-F238E27FC236}">
                <a16:creationId xmlns:a16="http://schemas.microsoft.com/office/drawing/2014/main" id="{30CE248B-AB9D-45FA-215D-19C927A426B6}"/>
              </a:ext>
            </a:extLst>
          </p:cNvPr>
          <p:cNvGrpSpPr/>
          <p:nvPr/>
        </p:nvGrpSpPr>
        <p:grpSpPr>
          <a:xfrm>
            <a:off x="6887993" y="1889479"/>
            <a:ext cx="3908825" cy="3797378"/>
            <a:chOff x="3501736" y="3161875"/>
            <a:chExt cx="3509089" cy="3509090"/>
          </a:xfrm>
        </p:grpSpPr>
        <p:cxnSp>
          <p:nvCxnSpPr>
            <p:cNvPr id="13" name="Straight Arrow Connector 12">
              <a:extLst>
                <a:ext uri="{FF2B5EF4-FFF2-40B4-BE49-F238E27FC236}">
                  <a16:creationId xmlns:a16="http://schemas.microsoft.com/office/drawing/2014/main" id="{CCDFBCED-C4B9-B751-A796-4C6E3D33E831}"/>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0952CD8-6719-45A4-BBC4-489EDA6A3255}"/>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C47853-3450-AD75-A916-A760FE691E58}"/>
                  </a:ext>
                </a:extLst>
              </p:cNvPr>
              <p:cNvSpPr txBox="1"/>
              <p:nvPr/>
            </p:nvSpPr>
            <p:spPr>
              <a:xfrm>
                <a:off x="8704483" y="5868018"/>
                <a:ext cx="537584"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oMath>
                </a14:m>
                <a:r>
                  <a:rPr lang="en-GB" dirty="0"/>
                  <a:t>L</a:t>
                </a:r>
              </a:p>
            </p:txBody>
          </p:sp>
        </mc:Choice>
        <mc:Fallback xmlns="">
          <p:sp>
            <p:nvSpPr>
              <p:cNvPr id="16" name="TextBox 15">
                <a:extLst>
                  <a:ext uri="{FF2B5EF4-FFF2-40B4-BE49-F238E27FC236}">
                    <a16:creationId xmlns:a16="http://schemas.microsoft.com/office/drawing/2014/main" id="{19C47853-3450-AD75-A916-A760FE691E58}"/>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7"/>
                <a:stretch>
                  <a:fillRect t="-10000"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5B09E3F-3153-335C-D07C-2B0701F77389}"/>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17" name="TextBox 16">
                <a:extLst>
                  <a:ext uri="{FF2B5EF4-FFF2-40B4-BE49-F238E27FC236}">
                    <a16:creationId xmlns:a16="http://schemas.microsoft.com/office/drawing/2014/main" id="{E5B09E3F-3153-335C-D07C-2B0701F77389}"/>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8"/>
                <a:stretch>
                  <a:fillRect l="-6452" t="-1408" r="-22581"/>
                </a:stretch>
              </a:blipFill>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7AD7A7D0-1404-B3FF-035A-AABD2336B6EF}"/>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DE245DD-6081-12BB-350F-3FE52852E0D4}"/>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2FF4FF7-6DE8-234F-E5A0-56CB268244C5}"/>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3D6800D-701A-3607-E380-404424DE15AC}"/>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9513F834-8BB8-C889-4C71-0035FF074D7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F0E994A1-6865-7084-7B85-10040F974C61}"/>
              </a:ext>
            </a:extLst>
          </p:cNvPr>
          <p:cNvSpPr txBox="1"/>
          <p:nvPr/>
        </p:nvSpPr>
        <p:spPr>
          <a:xfrm>
            <a:off x="10724547" y="5747244"/>
            <a:ext cx="537584" cy="369332"/>
          </a:xfrm>
          <a:prstGeom prst="rect">
            <a:avLst/>
          </a:prstGeom>
          <a:noFill/>
        </p:spPr>
        <p:txBody>
          <a:bodyPr wrap="square" rtlCol="0">
            <a:spAutoFit/>
          </a:bodyPr>
          <a:lstStyle/>
          <a:p>
            <a:r>
              <a:rPr lang="en-GB" dirty="0"/>
              <a:t>L</a:t>
            </a:r>
          </a:p>
        </p:txBody>
      </p:sp>
      <p:sp>
        <p:nvSpPr>
          <p:cNvPr id="43" name="TextBox 42">
            <a:extLst>
              <a:ext uri="{FF2B5EF4-FFF2-40B4-BE49-F238E27FC236}">
                <a16:creationId xmlns:a16="http://schemas.microsoft.com/office/drawing/2014/main" id="{E997CADD-8043-1B47-4F5B-CCCFFE692A11}"/>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spTree>
    <p:extLst>
      <p:ext uri="{BB962C8B-B14F-4D97-AF65-F5344CB8AC3E}">
        <p14:creationId xmlns:p14="http://schemas.microsoft.com/office/powerpoint/2010/main" val="1216409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3D571045-E529-B2F4-5C5A-3F7BB15BBEE5}"/>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4BF9F7-068A-9608-64F6-8171E173A799}"/>
              </a:ext>
            </a:extLst>
          </p:cNvPr>
          <p:cNvSpPr>
            <a:spLocks noGrp="1"/>
          </p:cNvSpPr>
          <p:nvPr>
            <p:ph type="title"/>
          </p:nvPr>
        </p:nvSpPr>
        <p:spPr/>
        <p:txBody>
          <a:bodyPr/>
          <a:lstStyle/>
          <a:p>
            <a:r>
              <a:rPr lang="en-GB" dirty="0"/>
              <a:t>Luminosity functions</a:t>
            </a:r>
          </a:p>
        </p:txBody>
      </p:sp>
      <p:sp>
        <p:nvSpPr>
          <p:cNvPr id="3" name="Content Placeholder 2">
            <a:extLst>
              <a:ext uri="{FF2B5EF4-FFF2-40B4-BE49-F238E27FC236}">
                <a16:creationId xmlns:a16="http://schemas.microsoft.com/office/drawing/2014/main" id="{E658C576-B3BA-6293-E5C9-01B5782F578F}"/>
              </a:ext>
            </a:extLst>
          </p:cNvPr>
          <p:cNvSpPr>
            <a:spLocks noGrp="1"/>
          </p:cNvSpPr>
          <p:nvPr>
            <p:ph idx="1"/>
          </p:nvPr>
        </p:nvSpPr>
        <p:spPr/>
        <p:txBody>
          <a:bodyPr/>
          <a:lstStyle/>
          <a:p>
            <a:pPr marL="0" indent="0">
              <a:buNone/>
            </a:pPr>
            <a:r>
              <a:rPr lang="en-GB" dirty="0"/>
              <a:t>Page &amp; Carrera (2000) method: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22CF9D-4897-02EC-0EF1-96C097056033}"/>
                  </a:ext>
                </a:extLst>
              </p:cNvPr>
              <p:cNvSpPr txBox="1"/>
              <p:nvPr/>
            </p:nvSpPr>
            <p:spPr>
              <a:xfrm>
                <a:off x="1552334" y="2448153"/>
                <a:ext cx="3311227"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d>
                        <m:dPr>
                          <m:ctrlPr>
                            <a:rPr lang="en-GB" sz="2800" b="0" i="1" smtClean="0">
                              <a:latin typeface="Cambria Math" panose="02040503050406030204" pitchFamily="18" charset="0"/>
                              <a:ea typeface="Cambria Math" panose="02040503050406030204" pitchFamily="18" charset="0"/>
                            </a:rPr>
                          </m:ctrlPr>
                        </m:dPr>
                        <m:e>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e>
                      </m:d>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p>
                            <m:sSupPr>
                              <m:ctrlPr>
                                <a:rPr lang="en-GB" sz="2800" b="0" i="1" smtClean="0">
                                  <a:latin typeface="Cambria Math" panose="02040503050406030204" pitchFamily="18" charset="0"/>
                                  <a:ea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𝑑</m:t>
                              </m:r>
                            </m:e>
                            <m:sup>
                              <m:r>
                                <a:rPr lang="en-GB" sz="2800" b="0" i="1" smtClean="0">
                                  <a:latin typeface="Cambria Math" panose="02040503050406030204" pitchFamily="18" charset="0"/>
                                  <a:ea typeface="Cambria Math" panose="02040503050406030204" pitchFamily="18" charset="0"/>
                                </a:rPr>
                                <m:t>2</m:t>
                              </m:r>
                            </m:sup>
                          </m:sSup>
                          <m:r>
                            <a:rPr lang="en-GB" sz="2800" b="0" i="1" smtClean="0">
                              <a:latin typeface="Cambria Math" panose="02040503050406030204" pitchFamily="18" charset="0"/>
                              <a:ea typeface="Cambria Math" panose="02040503050406030204" pitchFamily="18" charset="0"/>
                            </a:rPr>
                            <m:t>𝑁</m:t>
                          </m:r>
                        </m:num>
                        <m:den>
                          <m:r>
                            <a:rPr lang="en-GB" sz="2800" b="0" i="1" smtClean="0">
                              <a:latin typeface="Cambria Math" panose="02040503050406030204" pitchFamily="18" charset="0"/>
                              <a:ea typeface="Cambria Math" panose="02040503050406030204" pitchFamily="18" charset="0"/>
                            </a:rPr>
                            <m:t>𝑑𝑉𝑑𝐿</m:t>
                          </m:r>
                        </m:den>
                      </m:f>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r>
                        <a:rPr lang="en-GB" sz="2800" b="0" i="1" smtClean="0">
                          <a:latin typeface="Cambria Math" panose="02040503050406030204" pitchFamily="18" charset="0"/>
                          <a:ea typeface="Cambria Math" panose="02040503050406030204" pitchFamily="18" charset="0"/>
                        </a:rPr>
                        <m:t>)</m:t>
                      </m:r>
                    </m:oMath>
                  </m:oMathPara>
                </a14:m>
                <a:endParaRPr lang="en-GB" sz="2800" dirty="0"/>
              </a:p>
            </p:txBody>
          </p:sp>
        </mc:Choice>
        <mc:Fallback xmlns="">
          <p:sp>
            <p:nvSpPr>
              <p:cNvPr id="4" name="TextBox 3">
                <a:extLst>
                  <a:ext uri="{FF2B5EF4-FFF2-40B4-BE49-F238E27FC236}">
                    <a16:creationId xmlns:a16="http://schemas.microsoft.com/office/drawing/2014/main" id="{3522CF9D-4897-02EC-0EF1-96C097056033}"/>
                  </a:ext>
                </a:extLst>
              </p:cNvPr>
              <p:cNvSpPr txBox="1">
                <a:spLocks noRot="1" noChangeAspect="1" noMove="1" noResize="1" noEditPoints="1" noAdjustHandles="1" noChangeArrowheads="1" noChangeShapeType="1" noTextEdit="1"/>
              </p:cNvSpPr>
              <p:nvPr/>
            </p:nvSpPr>
            <p:spPr>
              <a:xfrm>
                <a:off x="1552334" y="2448153"/>
                <a:ext cx="3311227" cy="864596"/>
              </a:xfrm>
              <a:prstGeom prst="rect">
                <a:avLst/>
              </a:prstGeom>
              <a:blipFill>
                <a:blip r:embed="rId3"/>
                <a:stretch>
                  <a:fillRect l="-3435" r="-3435"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1C5953-E2C4-72EE-C4A1-219EA3BCE99D}"/>
                  </a:ext>
                </a:extLst>
              </p:cNvPr>
              <p:cNvSpPr txBox="1"/>
              <p:nvPr/>
            </p:nvSpPr>
            <p:spPr>
              <a:xfrm>
                <a:off x="751124" y="4501147"/>
                <a:ext cx="5037213" cy="1185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r>
                        <a:rPr lang="en-GB" sz="2800" i="1" smtClean="0">
                          <a:latin typeface="Cambria Math" panose="02040503050406030204" pitchFamily="18" charset="0"/>
                          <a:ea typeface="Cambria Math" panose="02040503050406030204" pitchFamily="18" charset="0"/>
                        </a:rPr>
                        <m:t>≈</m:t>
                      </m:r>
                      <m:sSub>
                        <m:sSubPr>
                          <m:ctrlPr>
                            <a:rPr lang="en-GB" sz="2800" i="1" smtClean="0">
                              <a:latin typeface="Cambria Math" panose="02040503050406030204" pitchFamily="18" charset="0"/>
                              <a:ea typeface="Cambria Math" panose="02040503050406030204" pitchFamily="18" charset="0"/>
                            </a:rPr>
                          </m:ctrlPr>
                        </m:sSubPr>
                        <m:e>
                          <m:r>
                            <a:rPr lang="en-GB" sz="2800" i="1" smtClean="0">
                              <a:latin typeface="Cambria Math" panose="02040503050406030204" pitchFamily="18" charset="0"/>
                              <a:ea typeface="Cambria Math" panose="02040503050406030204" pitchFamily="18" charset="0"/>
                            </a:rPr>
                            <m:t>𝜙</m:t>
                          </m:r>
                        </m:e>
                        <m:sub>
                          <m:r>
                            <a:rPr lang="en-GB" sz="2800" b="0" i="1" smtClean="0">
                              <a:latin typeface="Cambria Math" panose="02040503050406030204" pitchFamily="18" charset="0"/>
                              <a:ea typeface="Cambria Math" panose="02040503050406030204" pitchFamily="18" charset="0"/>
                            </a:rPr>
                            <m:t>𝑒𝑠𝑡</m:t>
                          </m:r>
                        </m:sub>
                      </m:sSub>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𝑁</m:t>
                          </m:r>
                        </m:num>
                        <m:den>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𝑚𝑎𝑥</m:t>
                                  </m:r>
                                </m:sub>
                              </m:sSub>
                            </m:sup>
                            <m:e>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𝑚𝑎𝑥</m:t>
                                      </m:r>
                                    </m:sub>
                                  </m:sSub>
                                </m:sup>
                                <m:e>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𝑑𝑉</m:t>
                                      </m:r>
                                    </m:num>
                                    <m:den>
                                      <m:r>
                                        <a:rPr lang="en-GB" sz="2800" b="0" i="1" smtClean="0">
                                          <a:latin typeface="Cambria Math" panose="02040503050406030204" pitchFamily="18" charset="0"/>
                                          <a:ea typeface="Cambria Math" panose="02040503050406030204" pitchFamily="18" charset="0"/>
                                        </a:rPr>
                                        <m:t>𝑑𝑧</m:t>
                                      </m:r>
                                    </m:den>
                                  </m:f>
                                  <m:r>
                                    <a:rPr lang="en-GB" sz="2800" b="0" i="1" smtClean="0">
                                      <a:latin typeface="Cambria Math" panose="02040503050406030204" pitchFamily="18" charset="0"/>
                                      <a:ea typeface="Cambria Math" panose="02040503050406030204" pitchFamily="18" charset="0"/>
                                    </a:rPr>
                                    <m:t>𝑑𝑧𝑑𝐿</m:t>
                                  </m:r>
                                </m:e>
                              </m:nary>
                            </m:e>
                          </m:nary>
                        </m:den>
                      </m:f>
                    </m:oMath>
                  </m:oMathPara>
                </a14:m>
                <a:endParaRPr lang="en-GB" sz="2800" dirty="0"/>
              </a:p>
            </p:txBody>
          </p:sp>
        </mc:Choice>
        <mc:Fallback xmlns="">
          <p:sp>
            <p:nvSpPr>
              <p:cNvPr id="5" name="TextBox 4">
                <a:extLst>
                  <a:ext uri="{FF2B5EF4-FFF2-40B4-BE49-F238E27FC236}">
                    <a16:creationId xmlns:a16="http://schemas.microsoft.com/office/drawing/2014/main" id="{721C5953-E2C4-72EE-C4A1-219EA3BCE99D}"/>
                  </a:ext>
                </a:extLst>
              </p:cNvPr>
              <p:cNvSpPr txBox="1">
                <a:spLocks noRot="1" noChangeAspect="1" noMove="1" noResize="1" noEditPoints="1" noAdjustHandles="1" noChangeArrowheads="1" noChangeShapeType="1" noTextEdit="1"/>
              </p:cNvSpPr>
              <p:nvPr/>
            </p:nvSpPr>
            <p:spPr>
              <a:xfrm>
                <a:off x="751124" y="4501147"/>
                <a:ext cx="5037213" cy="1185709"/>
              </a:xfrm>
              <a:prstGeom prst="rect">
                <a:avLst/>
              </a:prstGeom>
              <a:blipFill>
                <a:blip r:embed="rId4"/>
                <a:stretch>
                  <a:fillRect l="-2010" t="-23404" r="-1005" b="-101064"/>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05DF496-EA71-C042-AE0A-260A989EDC64}"/>
                  </a:ext>
                </a:extLst>
              </p14:cNvPr>
              <p14:cNvContentPartPr/>
              <p14:nvPr/>
            </p14:nvContentPartPr>
            <p14:xfrm rot="21411840">
              <a:off x="3433911" y="3491213"/>
              <a:ext cx="328909" cy="1176259"/>
            </p14:xfrm>
          </p:contentPart>
        </mc:Choice>
        <mc:Fallback xmlns="">
          <p:pic>
            <p:nvPicPr>
              <p:cNvPr id="6" name="Ink 5">
                <a:extLst>
                  <a:ext uri="{FF2B5EF4-FFF2-40B4-BE49-F238E27FC236}">
                    <a16:creationId xmlns:a16="http://schemas.microsoft.com/office/drawing/2014/main" id="{D05DF496-EA71-C042-AE0A-260A989EDC64}"/>
                  </a:ext>
                </a:extLst>
              </p:cNvPr>
              <p:cNvPicPr/>
              <p:nvPr/>
            </p:nvPicPr>
            <p:blipFill>
              <a:blip r:embed="rId6"/>
              <a:stretch>
                <a:fillRect/>
              </a:stretch>
            </p:blipFill>
            <p:spPr>
              <a:xfrm rot="21411840">
                <a:off x="3415918" y="3473211"/>
                <a:ext cx="364535" cy="1211903"/>
              </a:xfrm>
              <a:prstGeom prst="rect">
                <a:avLst/>
              </a:prstGeom>
            </p:spPr>
          </p:pic>
        </mc:Fallback>
      </mc:AlternateContent>
      <p:sp>
        <p:nvSpPr>
          <p:cNvPr id="7" name="TextBox 6">
            <a:extLst>
              <a:ext uri="{FF2B5EF4-FFF2-40B4-BE49-F238E27FC236}">
                <a16:creationId xmlns:a16="http://schemas.microsoft.com/office/drawing/2014/main" id="{1CAA52FF-7B9A-F96B-F30A-6813BD330147}"/>
              </a:ext>
            </a:extLst>
          </p:cNvPr>
          <p:cNvSpPr txBox="1"/>
          <p:nvPr/>
        </p:nvSpPr>
        <p:spPr>
          <a:xfrm>
            <a:off x="3598365" y="3755510"/>
            <a:ext cx="1480149" cy="369332"/>
          </a:xfrm>
          <a:prstGeom prst="rect">
            <a:avLst/>
          </a:prstGeom>
          <a:noFill/>
        </p:spPr>
        <p:txBody>
          <a:bodyPr wrap="none" rtlCol="0">
            <a:spAutoFit/>
          </a:bodyPr>
          <a:lstStyle/>
          <a:p>
            <a:r>
              <a:rPr lang="en-GB" dirty="0"/>
              <a:t>estimated as</a:t>
            </a:r>
          </a:p>
        </p:txBody>
      </p:sp>
      <p:grpSp>
        <p:nvGrpSpPr>
          <p:cNvPr id="15" name="Group 14">
            <a:extLst>
              <a:ext uri="{FF2B5EF4-FFF2-40B4-BE49-F238E27FC236}">
                <a16:creationId xmlns:a16="http://schemas.microsoft.com/office/drawing/2014/main" id="{30CE248B-AB9D-45FA-215D-19C927A426B6}"/>
              </a:ext>
            </a:extLst>
          </p:cNvPr>
          <p:cNvGrpSpPr/>
          <p:nvPr/>
        </p:nvGrpSpPr>
        <p:grpSpPr>
          <a:xfrm>
            <a:off x="6887993" y="1889479"/>
            <a:ext cx="3908825" cy="3797378"/>
            <a:chOff x="3501736" y="3161875"/>
            <a:chExt cx="3509089" cy="3509090"/>
          </a:xfrm>
        </p:grpSpPr>
        <p:cxnSp>
          <p:nvCxnSpPr>
            <p:cNvPr id="13" name="Straight Arrow Connector 12">
              <a:extLst>
                <a:ext uri="{FF2B5EF4-FFF2-40B4-BE49-F238E27FC236}">
                  <a16:creationId xmlns:a16="http://schemas.microsoft.com/office/drawing/2014/main" id="{CCDFBCED-C4B9-B751-A796-4C6E3D33E831}"/>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0952CD8-6719-45A4-BBC4-489EDA6A3255}"/>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C47853-3450-AD75-A916-A760FE691E58}"/>
                  </a:ext>
                </a:extLst>
              </p:cNvPr>
              <p:cNvSpPr txBox="1"/>
              <p:nvPr/>
            </p:nvSpPr>
            <p:spPr>
              <a:xfrm>
                <a:off x="8704483" y="5868018"/>
                <a:ext cx="537584"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oMath>
                </a14:m>
                <a:r>
                  <a:rPr lang="en-GB" dirty="0"/>
                  <a:t>L</a:t>
                </a:r>
              </a:p>
            </p:txBody>
          </p:sp>
        </mc:Choice>
        <mc:Fallback xmlns="">
          <p:sp>
            <p:nvSpPr>
              <p:cNvPr id="16" name="TextBox 15">
                <a:extLst>
                  <a:ext uri="{FF2B5EF4-FFF2-40B4-BE49-F238E27FC236}">
                    <a16:creationId xmlns:a16="http://schemas.microsoft.com/office/drawing/2014/main" id="{19C47853-3450-AD75-A916-A760FE691E58}"/>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7"/>
                <a:stretch>
                  <a:fillRect t="-10000"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5B09E3F-3153-335C-D07C-2B0701F77389}"/>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17" name="TextBox 16">
                <a:extLst>
                  <a:ext uri="{FF2B5EF4-FFF2-40B4-BE49-F238E27FC236}">
                    <a16:creationId xmlns:a16="http://schemas.microsoft.com/office/drawing/2014/main" id="{E5B09E3F-3153-335C-D07C-2B0701F77389}"/>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8"/>
                <a:stretch>
                  <a:fillRect l="-6452" t="-1408" r="-22581"/>
                </a:stretch>
              </a:blipFill>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7AD7A7D0-1404-B3FF-035A-AABD2336B6EF}"/>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DE245DD-6081-12BB-350F-3FE52852E0D4}"/>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2FF4FF7-6DE8-234F-E5A0-56CB268244C5}"/>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3D6800D-701A-3607-E380-404424DE15AC}"/>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9513F834-8BB8-C889-4C71-0035FF074D7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F0E994A1-6865-7084-7B85-10040F974C61}"/>
              </a:ext>
            </a:extLst>
          </p:cNvPr>
          <p:cNvSpPr txBox="1"/>
          <p:nvPr/>
        </p:nvSpPr>
        <p:spPr>
          <a:xfrm>
            <a:off x="10724547" y="5747244"/>
            <a:ext cx="537584" cy="369332"/>
          </a:xfrm>
          <a:prstGeom prst="rect">
            <a:avLst/>
          </a:prstGeom>
          <a:noFill/>
        </p:spPr>
        <p:txBody>
          <a:bodyPr wrap="square" rtlCol="0">
            <a:spAutoFit/>
          </a:bodyPr>
          <a:lstStyle/>
          <a:p>
            <a:r>
              <a:rPr lang="en-GB" dirty="0"/>
              <a:t>L</a:t>
            </a:r>
          </a:p>
        </p:txBody>
      </p:sp>
      <p:sp>
        <p:nvSpPr>
          <p:cNvPr id="43" name="TextBox 42">
            <a:extLst>
              <a:ext uri="{FF2B5EF4-FFF2-40B4-BE49-F238E27FC236}">
                <a16:creationId xmlns:a16="http://schemas.microsoft.com/office/drawing/2014/main" id="{E997CADD-8043-1B47-4F5B-CCCFFE692A11}"/>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sp>
        <p:nvSpPr>
          <p:cNvPr id="44" name="Freeform 43">
            <a:extLst>
              <a:ext uri="{FF2B5EF4-FFF2-40B4-BE49-F238E27FC236}">
                <a16:creationId xmlns:a16="http://schemas.microsoft.com/office/drawing/2014/main" id="{DC557540-8F9A-00F3-8239-862168588DA1}"/>
              </a:ext>
            </a:extLst>
          </p:cNvPr>
          <p:cNvSpPr/>
          <p:nvPr/>
        </p:nvSpPr>
        <p:spPr>
          <a:xfrm>
            <a:off x="6901732" y="1860605"/>
            <a:ext cx="3013545" cy="2902226"/>
          </a:xfrm>
          <a:custGeom>
            <a:avLst/>
            <a:gdLst>
              <a:gd name="connsiteX0" fmla="*/ 0 w 3013545"/>
              <a:gd name="connsiteY0" fmla="*/ 2902226 h 2902226"/>
              <a:gd name="connsiteX1" fmla="*/ 667910 w 3013545"/>
              <a:gd name="connsiteY1" fmla="*/ 2719346 h 2902226"/>
              <a:gd name="connsiteX2" fmla="*/ 1367625 w 3013545"/>
              <a:gd name="connsiteY2" fmla="*/ 2329732 h 2902226"/>
              <a:gd name="connsiteX3" fmla="*/ 2019631 w 3013545"/>
              <a:gd name="connsiteY3" fmla="*/ 1844703 h 2902226"/>
              <a:gd name="connsiteX4" fmla="*/ 2472856 w 3013545"/>
              <a:gd name="connsiteY4" fmla="*/ 1152939 h 2902226"/>
              <a:gd name="connsiteX5" fmla="*/ 2751151 w 3013545"/>
              <a:gd name="connsiteY5" fmla="*/ 540689 h 2902226"/>
              <a:gd name="connsiteX6" fmla="*/ 3005593 w 3013545"/>
              <a:gd name="connsiteY6" fmla="*/ 15903 h 2902226"/>
              <a:gd name="connsiteX7" fmla="*/ 3005593 w 3013545"/>
              <a:gd name="connsiteY7" fmla="*/ 15903 h 2902226"/>
              <a:gd name="connsiteX8" fmla="*/ 3013545 w 3013545"/>
              <a:gd name="connsiteY8" fmla="*/ 0 h 2902226"/>
              <a:gd name="connsiteX9" fmla="*/ 3013545 w 3013545"/>
              <a:gd name="connsiteY9" fmla="*/ 0 h 2902226"/>
              <a:gd name="connsiteX10" fmla="*/ 3013545 w 3013545"/>
              <a:gd name="connsiteY10" fmla="*/ 0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545" h="2902226">
                <a:moveTo>
                  <a:pt x="0" y="2902226"/>
                </a:moveTo>
                <a:cubicBezTo>
                  <a:pt x="219986" y="2858494"/>
                  <a:pt x="439973" y="2814762"/>
                  <a:pt x="667910" y="2719346"/>
                </a:cubicBezTo>
                <a:cubicBezTo>
                  <a:pt x="895847" y="2623930"/>
                  <a:pt x="1142338" y="2475506"/>
                  <a:pt x="1367625" y="2329732"/>
                </a:cubicBezTo>
                <a:cubicBezTo>
                  <a:pt x="1592912" y="2183958"/>
                  <a:pt x="1835426" y="2040835"/>
                  <a:pt x="2019631" y="1844703"/>
                </a:cubicBezTo>
                <a:cubicBezTo>
                  <a:pt x="2203836" y="1648571"/>
                  <a:pt x="2350936" y="1370275"/>
                  <a:pt x="2472856" y="1152939"/>
                </a:cubicBezTo>
                <a:cubicBezTo>
                  <a:pt x="2594776" y="935603"/>
                  <a:pt x="2662362" y="730195"/>
                  <a:pt x="2751151" y="540689"/>
                </a:cubicBezTo>
                <a:cubicBezTo>
                  <a:pt x="2839941" y="351183"/>
                  <a:pt x="3005593" y="15903"/>
                  <a:pt x="3005593" y="15903"/>
                </a:cubicBezTo>
                <a:lnTo>
                  <a:pt x="3005593" y="15903"/>
                </a:lnTo>
                <a:lnTo>
                  <a:pt x="3013545" y="0"/>
                </a:lnTo>
                <a:lnTo>
                  <a:pt x="3013545" y="0"/>
                </a:lnTo>
                <a:lnTo>
                  <a:pt x="3013545"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5" name="TextBox 44">
            <a:extLst>
              <a:ext uri="{FF2B5EF4-FFF2-40B4-BE49-F238E27FC236}">
                <a16:creationId xmlns:a16="http://schemas.microsoft.com/office/drawing/2014/main" id="{C7A73F9C-DBCE-F04D-0269-7FA38F1CD71C}"/>
              </a:ext>
            </a:extLst>
          </p:cNvPr>
          <p:cNvSpPr txBox="1"/>
          <p:nvPr/>
        </p:nvSpPr>
        <p:spPr>
          <a:xfrm>
            <a:off x="9795691" y="1946805"/>
            <a:ext cx="1083951" cy="369332"/>
          </a:xfrm>
          <a:prstGeom prst="rect">
            <a:avLst/>
          </a:prstGeom>
          <a:noFill/>
        </p:spPr>
        <p:txBody>
          <a:bodyPr wrap="none" rtlCol="0">
            <a:spAutoFit/>
          </a:bodyPr>
          <a:lstStyle/>
          <a:p>
            <a:r>
              <a:rPr lang="en-GB" dirty="0">
                <a:solidFill>
                  <a:schemeClr val="tx2">
                    <a:lumMod val="75000"/>
                    <a:lumOff val="25000"/>
                  </a:schemeClr>
                </a:solidFill>
              </a:rPr>
              <a:t>Flux limit</a:t>
            </a:r>
          </a:p>
        </p:txBody>
      </p:sp>
    </p:spTree>
    <p:extLst>
      <p:ext uri="{BB962C8B-B14F-4D97-AF65-F5344CB8AC3E}">
        <p14:creationId xmlns:p14="http://schemas.microsoft.com/office/powerpoint/2010/main" val="3903805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3D571045-E529-B2F4-5C5A-3F7BB15BBEE5}"/>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4BF9F7-068A-9608-64F6-8171E173A799}"/>
              </a:ext>
            </a:extLst>
          </p:cNvPr>
          <p:cNvSpPr>
            <a:spLocks noGrp="1"/>
          </p:cNvSpPr>
          <p:nvPr>
            <p:ph type="title"/>
          </p:nvPr>
        </p:nvSpPr>
        <p:spPr/>
        <p:txBody>
          <a:bodyPr/>
          <a:lstStyle/>
          <a:p>
            <a:r>
              <a:rPr lang="en-GB" dirty="0"/>
              <a:t>Luminosity functions</a:t>
            </a:r>
          </a:p>
        </p:txBody>
      </p:sp>
      <p:sp>
        <p:nvSpPr>
          <p:cNvPr id="3" name="Content Placeholder 2">
            <a:extLst>
              <a:ext uri="{FF2B5EF4-FFF2-40B4-BE49-F238E27FC236}">
                <a16:creationId xmlns:a16="http://schemas.microsoft.com/office/drawing/2014/main" id="{E658C576-B3BA-6293-E5C9-01B5782F578F}"/>
              </a:ext>
            </a:extLst>
          </p:cNvPr>
          <p:cNvSpPr>
            <a:spLocks noGrp="1"/>
          </p:cNvSpPr>
          <p:nvPr>
            <p:ph idx="1"/>
          </p:nvPr>
        </p:nvSpPr>
        <p:spPr/>
        <p:txBody>
          <a:bodyPr/>
          <a:lstStyle/>
          <a:p>
            <a:pPr marL="0" indent="0">
              <a:buNone/>
            </a:pPr>
            <a:r>
              <a:rPr lang="en-GB" dirty="0"/>
              <a:t>Page &amp; Carrera (2000) method: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22CF9D-4897-02EC-0EF1-96C097056033}"/>
                  </a:ext>
                </a:extLst>
              </p:cNvPr>
              <p:cNvSpPr txBox="1"/>
              <p:nvPr/>
            </p:nvSpPr>
            <p:spPr>
              <a:xfrm>
                <a:off x="1552334" y="2448153"/>
                <a:ext cx="3311227"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d>
                        <m:dPr>
                          <m:ctrlPr>
                            <a:rPr lang="en-GB" sz="2800" b="0" i="1" smtClean="0">
                              <a:latin typeface="Cambria Math" panose="02040503050406030204" pitchFamily="18" charset="0"/>
                              <a:ea typeface="Cambria Math" panose="02040503050406030204" pitchFamily="18" charset="0"/>
                            </a:rPr>
                          </m:ctrlPr>
                        </m:dPr>
                        <m:e>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e>
                      </m:d>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p>
                            <m:sSupPr>
                              <m:ctrlPr>
                                <a:rPr lang="en-GB" sz="2800" b="0" i="1" smtClean="0">
                                  <a:latin typeface="Cambria Math" panose="02040503050406030204" pitchFamily="18" charset="0"/>
                                  <a:ea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𝑑</m:t>
                              </m:r>
                            </m:e>
                            <m:sup>
                              <m:r>
                                <a:rPr lang="en-GB" sz="2800" b="0" i="1" smtClean="0">
                                  <a:latin typeface="Cambria Math" panose="02040503050406030204" pitchFamily="18" charset="0"/>
                                  <a:ea typeface="Cambria Math" panose="02040503050406030204" pitchFamily="18" charset="0"/>
                                </a:rPr>
                                <m:t>2</m:t>
                              </m:r>
                            </m:sup>
                          </m:sSup>
                          <m:r>
                            <a:rPr lang="en-GB" sz="2800" b="0" i="1" smtClean="0">
                              <a:latin typeface="Cambria Math" panose="02040503050406030204" pitchFamily="18" charset="0"/>
                              <a:ea typeface="Cambria Math" panose="02040503050406030204" pitchFamily="18" charset="0"/>
                            </a:rPr>
                            <m:t>𝑁</m:t>
                          </m:r>
                        </m:num>
                        <m:den>
                          <m:r>
                            <a:rPr lang="en-GB" sz="2800" b="0" i="1" smtClean="0">
                              <a:latin typeface="Cambria Math" panose="02040503050406030204" pitchFamily="18" charset="0"/>
                              <a:ea typeface="Cambria Math" panose="02040503050406030204" pitchFamily="18" charset="0"/>
                            </a:rPr>
                            <m:t>𝑑𝑉𝑑𝐿</m:t>
                          </m:r>
                        </m:den>
                      </m:f>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r>
                        <a:rPr lang="en-GB" sz="2800" b="0" i="1" smtClean="0">
                          <a:latin typeface="Cambria Math" panose="02040503050406030204" pitchFamily="18" charset="0"/>
                          <a:ea typeface="Cambria Math" panose="02040503050406030204" pitchFamily="18" charset="0"/>
                        </a:rPr>
                        <m:t>)</m:t>
                      </m:r>
                    </m:oMath>
                  </m:oMathPara>
                </a14:m>
                <a:endParaRPr lang="en-GB" sz="2800" dirty="0"/>
              </a:p>
            </p:txBody>
          </p:sp>
        </mc:Choice>
        <mc:Fallback xmlns="">
          <p:sp>
            <p:nvSpPr>
              <p:cNvPr id="4" name="TextBox 3">
                <a:extLst>
                  <a:ext uri="{FF2B5EF4-FFF2-40B4-BE49-F238E27FC236}">
                    <a16:creationId xmlns:a16="http://schemas.microsoft.com/office/drawing/2014/main" id="{3522CF9D-4897-02EC-0EF1-96C097056033}"/>
                  </a:ext>
                </a:extLst>
              </p:cNvPr>
              <p:cNvSpPr txBox="1">
                <a:spLocks noRot="1" noChangeAspect="1" noMove="1" noResize="1" noEditPoints="1" noAdjustHandles="1" noChangeArrowheads="1" noChangeShapeType="1" noTextEdit="1"/>
              </p:cNvSpPr>
              <p:nvPr/>
            </p:nvSpPr>
            <p:spPr>
              <a:xfrm>
                <a:off x="1552334" y="2448153"/>
                <a:ext cx="3311227" cy="864596"/>
              </a:xfrm>
              <a:prstGeom prst="rect">
                <a:avLst/>
              </a:prstGeom>
              <a:blipFill>
                <a:blip r:embed="rId3"/>
                <a:stretch>
                  <a:fillRect l="-3435" r="-3435"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1C5953-E2C4-72EE-C4A1-219EA3BCE99D}"/>
                  </a:ext>
                </a:extLst>
              </p:cNvPr>
              <p:cNvSpPr txBox="1"/>
              <p:nvPr/>
            </p:nvSpPr>
            <p:spPr>
              <a:xfrm>
                <a:off x="751124" y="4501147"/>
                <a:ext cx="5037213" cy="1185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r>
                        <a:rPr lang="en-GB" sz="2800" i="1" smtClean="0">
                          <a:latin typeface="Cambria Math" panose="02040503050406030204" pitchFamily="18" charset="0"/>
                          <a:ea typeface="Cambria Math" panose="02040503050406030204" pitchFamily="18" charset="0"/>
                        </a:rPr>
                        <m:t>≈</m:t>
                      </m:r>
                      <m:sSub>
                        <m:sSubPr>
                          <m:ctrlPr>
                            <a:rPr lang="en-GB" sz="2800" i="1" smtClean="0">
                              <a:latin typeface="Cambria Math" panose="02040503050406030204" pitchFamily="18" charset="0"/>
                              <a:ea typeface="Cambria Math" panose="02040503050406030204" pitchFamily="18" charset="0"/>
                            </a:rPr>
                          </m:ctrlPr>
                        </m:sSubPr>
                        <m:e>
                          <m:r>
                            <a:rPr lang="en-GB" sz="2800" i="1" smtClean="0">
                              <a:latin typeface="Cambria Math" panose="02040503050406030204" pitchFamily="18" charset="0"/>
                              <a:ea typeface="Cambria Math" panose="02040503050406030204" pitchFamily="18" charset="0"/>
                            </a:rPr>
                            <m:t>𝜙</m:t>
                          </m:r>
                        </m:e>
                        <m:sub>
                          <m:r>
                            <a:rPr lang="en-GB" sz="2800" b="0" i="1" smtClean="0">
                              <a:latin typeface="Cambria Math" panose="02040503050406030204" pitchFamily="18" charset="0"/>
                              <a:ea typeface="Cambria Math" panose="02040503050406030204" pitchFamily="18" charset="0"/>
                            </a:rPr>
                            <m:t>𝑒𝑠𝑡</m:t>
                          </m:r>
                        </m:sub>
                      </m:sSub>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𝑁</m:t>
                          </m:r>
                        </m:num>
                        <m:den>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𝑚𝑎𝑥</m:t>
                                  </m:r>
                                </m:sub>
                              </m:sSub>
                            </m:sup>
                            <m:e>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𝑚𝑎𝑥</m:t>
                                      </m:r>
                                    </m:sub>
                                  </m:sSub>
                                </m:sup>
                                <m:e>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𝑑𝑉</m:t>
                                      </m:r>
                                    </m:num>
                                    <m:den>
                                      <m:r>
                                        <a:rPr lang="en-GB" sz="2800" b="0" i="1" smtClean="0">
                                          <a:latin typeface="Cambria Math" panose="02040503050406030204" pitchFamily="18" charset="0"/>
                                          <a:ea typeface="Cambria Math" panose="02040503050406030204" pitchFamily="18" charset="0"/>
                                        </a:rPr>
                                        <m:t>𝑑𝑧</m:t>
                                      </m:r>
                                    </m:den>
                                  </m:f>
                                  <m:r>
                                    <a:rPr lang="en-GB" sz="2800" b="0" i="1" smtClean="0">
                                      <a:latin typeface="Cambria Math" panose="02040503050406030204" pitchFamily="18" charset="0"/>
                                      <a:ea typeface="Cambria Math" panose="02040503050406030204" pitchFamily="18" charset="0"/>
                                    </a:rPr>
                                    <m:t>𝑑𝑧𝑑𝐿</m:t>
                                  </m:r>
                                </m:e>
                              </m:nary>
                            </m:e>
                          </m:nary>
                        </m:den>
                      </m:f>
                    </m:oMath>
                  </m:oMathPara>
                </a14:m>
                <a:endParaRPr lang="en-GB" sz="2800" dirty="0"/>
              </a:p>
            </p:txBody>
          </p:sp>
        </mc:Choice>
        <mc:Fallback xmlns="">
          <p:sp>
            <p:nvSpPr>
              <p:cNvPr id="5" name="TextBox 4">
                <a:extLst>
                  <a:ext uri="{FF2B5EF4-FFF2-40B4-BE49-F238E27FC236}">
                    <a16:creationId xmlns:a16="http://schemas.microsoft.com/office/drawing/2014/main" id="{721C5953-E2C4-72EE-C4A1-219EA3BCE99D}"/>
                  </a:ext>
                </a:extLst>
              </p:cNvPr>
              <p:cNvSpPr txBox="1">
                <a:spLocks noRot="1" noChangeAspect="1" noMove="1" noResize="1" noEditPoints="1" noAdjustHandles="1" noChangeArrowheads="1" noChangeShapeType="1" noTextEdit="1"/>
              </p:cNvSpPr>
              <p:nvPr/>
            </p:nvSpPr>
            <p:spPr>
              <a:xfrm>
                <a:off x="751124" y="4501147"/>
                <a:ext cx="5037213" cy="1185709"/>
              </a:xfrm>
              <a:prstGeom prst="rect">
                <a:avLst/>
              </a:prstGeom>
              <a:blipFill>
                <a:blip r:embed="rId4"/>
                <a:stretch>
                  <a:fillRect l="-2010" t="-23404" r="-1005" b="-101064"/>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05DF496-EA71-C042-AE0A-260A989EDC64}"/>
                  </a:ext>
                </a:extLst>
              </p14:cNvPr>
              <p14:cNvContentPartPr/>
              <p14:nvPr/>
            </p14:nvContentPartPr>
            <p14:xfrm rot="21411840">
              <a:off x="3433911" y="3491213"/>
              <a:ext cx="328909" cy="1176259"/>
            </p14:xfrm>
          </p:contentPart>
        </mc:Choice>
        <mc:Fallback xmlns="">
          <p:pic>
            <p:nvPicPr>
              <p:cNvPr id="6" name="Ink 5">
                <a:extLst>
                  <a:ext uri="{FF2B5EF4-FFF2-40B4-BE49-F238E27FC236}">
                    <a16:creationId xmlns:a16="http://schemas.microsoft.com/office/drawing/2014/main" id="{D05DF496-EA71-C042-AE0A-260A989EDC64}"/>
                  </a:ext>
                </a:extLst>
              </p:cNvPr>
              <p:cNvPicPr/>
              <p:nvPr/>
            </p:nvPicPr>
            <p:blipFill>
              <a:blip r:embed="rId6"/>
              <a:stretch>
                <a:fillRect/>
              </a:stretch>
            </p:blipFill>
            <p:spPr>
              <a:xfrm rot="21411840">
                <a:off x="3415918" y="3473211"/>
                <a:ext cx="364535" cy="1211903"/>
              </a:xfrm>
              <a:prstGeom prst="rect">
                <a:avLst/>
              </a:prstGeom>
            </p:spPr>
          </p:pic>
        </mc:Fallback>
      </mc:AlternateContent>
      <p:sp>
        <p:nvSpPr>
          <p:cNvPr id="7" name="TextBox 6">
            <a:extLst>
              <a:ext uri="{FF2B5EF4-FFF2-40B4-BE49-F238E27FC236}">
                <a16:creationId xmlns:a16="http://schemas.microsoft.com/office/drawing/2014/main" id="{1CAA52FF-7B9A-F96B-F30A-6813BD330147}"/>
              </a:ext>
            </a:extLst>
          </p:cNvPr>
          <p:cNvSpPr txBox="1"/>
          <p:nvPr/>
        </p:nvSpPr>
        <p:spPr>
          <a:xfrm>
            <a:off x="3598365" y="3755510"/>
            <a:ext cx="1480149" cy="369332"/>
          </a:xfrm>
          <a:prstGeom prst="rect">
            <a:avLst/>
          </a:prstGeom>
          <a:noFill/>
        </p:spPr>
        <p:txBody>
          <a:bodyPr wrap="none" rtlCol="0">
            <a:spAutoFit/>
          </a:bodyPr>
          <a:lstStyle/>
          <a:p>
            <a:r>
              <a:rPr lang="en-GB" dirty="0"/>
              <a:t>estimated as</a:t>
            </a:r>
          </a:p>
        </p:txBody>
      </p:sp>
      <p:grpSp>
        <p:nvGrpSpPr>
          <p:cNvPr id="15" name="Group 14">
            <a:extLst>
              <a:ext uri="{FF2B5EF4-FFF2-40B4-BE49-F238E27FC236}">
                <a16:creationId xmlns:a16="http://schemas.microsoft.com/office/drawing/2014/main" id="{30CE248B-AB9D-45FA-215D-19C927A426B6}"/>
              </a:ext>
            </a:extLst>
          </p:cNvPr>
          <p:cNvGrpSpPr/>
          <p:nvPr/>
        </p:nvGrpSpPr>
        <p:grpSpPr>
          <a:xfrm>
            <a:off x="6887993" y="1889479"/>
            <a:ext cx="3908825" cy="3797378"/>
            <a:chOff x="3501736" y="3161875"/>
            <a:chExt cx="3509089" cy="3509090"/>
          </a:xfrm>
        </p:grpSpPr>
        <p:cxnSp>
          <p:nvCxnSpPr>
            <p:cNvPr id="13" name="Straight Arrow Connector 12">
              <a:extLst>
                <a:ext uri="{FF2B5EF4-FFF2-40B4-BE49-F238E27FC236}">
                  <a16:creationId xmlns:a16="http://schemas.microsoft.com/office/drawing/2014/main" id="{CCDFBCED-C4B9-B751-A796-4C6E3D33E831}"/>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0952CD8-6719-45A4-BBC4-489EDA6A3255}"/>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C47853-3450-AD75-A916-A760FE691E58}"/>
                  </a:ext>
                </a:extLst>
              </p:cNvPr>
              <p:cNvSpPr txBox="1"/>
              <p:nvPr/>
            </p:nvSpPr>
            <p:spPr>
              <a:xfrm>
                <a:off x="8704483" y="5868018"/>
                <a:ext cx="537584"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oMath>
                </a14:m>
                <a:r>
                  <a:rPr lang="en-GB" dirty="0"/>
                  <a:t>L</a:t>
                </a:r>
              </a:p>
            </p:txBody>
          </p:sp>
        </mc:Choice>
        <mc:Fallback xmlns="">
          <p:sp>
            <p:nvSpPr>
              <p:cNvPr id="16" name="TextBox 15">
                <a:extLst>
                  <a:ext uri="{FF2B5EF4-FFF2-40B4-BE49-F238E27FC236}">
                    <a16:creationId xmlns:a16="http://schemas.microsoft.com/office/drawing/2014/main" id="{19C47853-3450-AD75-A916-A760FE691E58}"/>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7"/>
                <a:stretch>
                  <a:fillRect t="-10000"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5B09E3F-3153-335C-D07C-2B0701F77389}"/>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17" name="TextBox 16">
                <a:extLst>
                  <a:ext uri="{FF2B5EF4-FFF2-40B4-BE49-F238E27FC236}">
                    <a16:creationId xmlns:a16="http://schemas.microsoft.com/office/drawing/2014/main" id="{E5B09E3F-3153-335C-D07C-2B0701F77389}"/>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8"/>
                <a:stretch>
                  <a:fillRect l="-6452" t="-1408" r="-22581"/>
                </a:stretch>
              </a:blipFill>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7AD7A7D0-1404-B3FF-035A-AABD2336B6EF}"/>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DE245DD-6081-12BB-350F-3FE52852E0D4}"/>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2FF4FF7-6DE8-234F-E5A0-56CB268244C5}"/>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3D6800D-701A-3607-E380-404424DE15AC}"/>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9513F834-8BB8-C889-4C71-0035FF074D7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F0E994A1-6865-7084-7B85-10040F974C61}"/>
              </a:ext>
            </a:extLst>
          </p:cNvPr>
          <p:cNvSpPr txBox="1"/>
          <p:nvPr/>
        </p:nvSpPr>
        <p:spPr>
          <a:xfrm>
            <a:off x="10724547" y="5747244"/>
            <a:ext cx="537584" cy="369332"/>
          </a:xfrm>
          <a:prstGeom prst="rect">
            <a:avLst/>
          </a:prstGeom>
          <a:noFill/>
        </p:spPr>
        <p:txBody>
          <a:bodyPr wrap="square" rtlCol="0">
            <a:spAutoFit/>
          </a:bodyPr>
          <a:lstStyle/>
          <a:p>
            <a:r>
              <a:rPr lang="en-GB" dirty="0"/>
              <a:t>L</a:t>
            </a:r>
          </a:p>
        </p:txBody>
      </p:sp>
      <p:sp>
        <p:nvSpPr>
          <p:cNvPr id="43" name="TextBox 42">
            <a:extLst>
              <a:ext uri="{FF2B5EF4-FFF2-40B4-BE49-F238E27FC236}">
                <a16:creationId xmlns:a16="http://schemas.microsoft.com/office/drawing/2014/main" id="{E997CADD-8043-1B47-4F5B-CCCFFE692A11}"/>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sp>
        <p:nvSpPr>
          <p:cNvPr id="44" name="Freeform 43">
            <a:extLst>
              <a:ext uri="{FF2B5EF4-FFF2-40B4-BE49-F238E27FC236}">
                <a16:creationId xmlns:a16="http://schemas.microsoft.com/office/drawing/2014/main" id="{DC557540-8F9A-00F3-8239-862168588DA1}"/>
              </a:ext>
            </a:extLst>
          </p:cNvPr>
          <p:cNvSpPr/>
          <p:nvPr/>
        </p:nvSpPr>
        <p:spPr>
          <a:xfrm>
            <a:off x="6901732" y="1860605"/>
            <a:ext cx="3013545" cy="2902226"/>
          </a:xfrm>
          <a:custGeom>
            <a:avLst/>
            <a:gdLst>
              <a:gd name="connsiteX0" fmla="*/ 0 w 3013545"/>
              <a:gd name="connsiteY0" fmla="*/ 2902226 h 2902226"/>
              <a:gd name="connsiteX1" fmla="*/ 667910 w 3013545"/>
              <a:gd name="connsiteY1" fmla="*/ 2719346 h 2902226"/>
              <a:gd name="connsiteX2" fmla="*/ 1367625 w 3013545"/>
              <a:gd name="connsiteY2" fmla="*/ 2329732 h 2902226"/>
              <a:gd name="connsiteX3" fmla="*/ 2019631 w 3013545"/>
              <a:gd name="connsiteY3" fmla="*/ 1844703 h 2902226"/>
              <a:gd name="connsiteX4" fmla="*/ 2472856 w 3013545"/>
              <a:gd name="connsiteY4" fmla="*/ 1152939 h 2902226"/>
              <a:gd name="connsiteX5" fmla="*/ 2751151 w 3013545"/>
              <a:gd name="connsiteY5" fmla="*/ 540689 h 2902226"/>
              <a:gd name="connsiteX6" fmla="*/ 3005593 w 3013545"/>
              <a:gd name="connsiteY6" fmla="*/ 15903 h 2902226"/>
              <a:gd name="connsiteX7" fmla="*/ 3005593 w 3013545"/>
              <a:gd name="connsiteY7" fmla="*/ 15903 h 2902226"/>
              <a:gd name="connsiteX8" fmla="*/ 3013545 w 3013545"/>
              <a:gd name="connsiteY8" fmla="*/ 0 h 2902226"/>
              <a:gd name="connsiteX9" fmla="*/ 3013545 w 3013545"/>
              <a:gd name="connsiteY9" fmla="*/ 0 h 2902226"/>
              <a:gd name="connsiteX10" fmla="*/ 3013545 w 3013545"/>
              <a:gd name="connsiteY10" fmla="*/ 0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545" h="2902226">
                <a:moveTo>
                  <a:pt x="0" y="2902226"/>
                </a:moveTo>
                <a:cubicBezTo>
                  <a:pt x="219986" y="2858494"/>
                  <a:pt x="439973" y="2814762"/>
                  <a:pt x="667910" y="2719346"/>
                </a:cubicBezTo>
                <a:cubicBezTo>
                  <a:pt x="895847" y="2623930"/>
                  <a:pt x="1142338" y="2475506"/>
                  <a:pt x="1367625" y="2329732"/>
                </a:cubicBezTo>
                <a:cubicBezTo>
                  <a:pt x="1592912" y="2183958"/>
                  <a:pt x="1835426" y="2040835"/>
                  <a:pt x="2019631" y="1844703"/>
                </a:cubicBezTo>
                <a:cubicBezTo>
                  <a:pt x="2203836" y="1648571"/>
                  <a:pt x="2350936" y="1370275"/>
                  <a:pt x="2472856" y="1152939"/>
                </a:cubicBezTo>
                <a:cubicBezTo>
                  <a:pt x="2594776" y="935603"/>
                  <a:pt x="2662362" y="730195"/>
                  <a:pt x="2751151" y="540689"/>
                </a:cubicBezTo>
                <a:cubicBezTo>
                  <a:pt x="2839941" y="351183"/>
                  <a:pt x="3005593" y="15903"/>
                  <a:pt x="3005593" y="15903"/>
                </a:cubicBezTo>
                <a:lnTo>
                  <a:pt x="3005593" y="15903"/>
                </a:lnTo>
                <a:lnTo>
                  <a:pt x="3013545" y="0"/>
                </a:lnTo>
                <a:lnTo>
                  <a:pt x="3013545" y="0"/>
                </a:lnTo>
                <a:lnTo>
                  <a:pt x="3013545"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5" name="TextBox 44">
            <a:extLst>
              <a:ext uri="{FF2B5EF4-FFF2-40B4-BE49-F238E27FC236}">
                <a16:creationId xmlns:a16="http://schemas.microsoft.com/office/drawing/2014/main" id="{C7A73F9C-DBCE-F04D-0269-7FA38F1CD71C}"/>
              </a:ext>
            </a:extLst>
          </p:cNvPr>
          <p:cNvSpPr txBox="1"/>
          <p:nvPr/>
        </p:nvSpPr>
        <p:spPr>
          <a:xfrm>
            <a:off x="9795691" y="1946805"/>
            <a:ext cx="1083951" cy="369332"/>
          </a:xfrm>
          <a:prstGeom prst="rect">
            <a:avLst/>
          </a:prstGeom>
          <a:noFill/>
        </p:spPr>
        <p:txBody>
          <a:bodyPr wrap="none" rtlCol="0">
            <a:spAutoFit/>
          </a:bodyPr>
          <a:lstStyle/>
          <a:p>
            <a:r>
              <a:rPr lang="en-GB" dirty="0">
                <a:solidFill>
                  <a:schemeClr val="tx2">
                    <a:lumMod val="75000"/>
                    <a:lumOff val="25000"/>
                  </a:schemeClr>
                </a:solidFill>
              </a:rPr>
              <a:t>Flux limit</a:t>
            </a:r>
          </a:p>
        </p:txBody>
      </p:sp>
      <p:sp>
        <p:nvSpPr>
          <p:cNvPr id="8" name="Rectangle 7">
            <a:extLst>
              <a:ext uri="{FF2B5EF4-FFF2-40B4-BE49-F238E27FC236}">
                <a16:creationId xmlns:a16="http://schemas.microsoft.com/office/drawing/2014/main" id="{0D58A1D5-DA92-204E-FA53-475689D98AA2}"/>
              </a:ext>
            </a:extLst>
          </p:cNvPr>
          <p:cNvSpPr/>
          <p:nvPr/>
        </p:nvSpPr>
        <p:spPr>
          <a:xfrm>
            <a:off x="9526211" y="3022954"/>
            <a:ext cx="1353431" cy="1338831"/>
          </a:xfrm>
          <a:prstGeom prst="rect">
            <a:avLst/>
          </a:prstGeom>
          <a:solidFill>
            <a:schemeClr val="accent6">
              <a:lumMod val="60000"/>
              <a:lumOff val="4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2454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3D571045-E529-B2F4-5C5A-3F7BB15BBEE5}"/>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4BF9F7-068A-9608-64F6-8171E173A799}"/>
              </a:ext>
            </a:extLst>
          </p:cNvPr>
          <p:cNvSpPr>
            <a:spLocks noGrp="1"/>
          </p:cNvSpPr>
          <p:nvPr>
            <p:ph type="title"/>
          </p:nvPr>
        </p:nvSpPr>
        <p:spPr/>
        <p:txBody>
          <a:bodyPr/>
          <a:lstStyle/>
          <a:p>
            <a:r>
              <a:rPr lang="en-GB" dirty="0"/>
              <a:t>Luminosity functions</a:t>
            </a:r>
          </a:p>
        </p:txBody>
      </p:sp>
      <p:sp>
        <p:nvSpPr>
          <p:cNvPr id="3" name="Content Placeholder 2">
            <a:extLst>
              <a:ext uri="{FF2B5EF4-FFF2-40B4-BE49-F238E27FC236}">
                <a16:creationId xmlns:a16="http://schemas.microsoft.com/office/drawing/2014/main" id="{E658C576-B3BA-6293-E5C9-01B5782F578F}"/>
              </a:ext>
            </a:extLst>
          </p:cNvPr>
          <p:cNvSpPr>
            <a:spLocks noGrp="1"/>
          </p:cNvSpPr>
          <p:nvPr>
            <p:ph idx="1"/>
          </p:nvPr>
        </p:nvSpPr>
        <p:spPr/>
        <p:txBody>
          <a:bodyPr/>
          <a:lstStyle/>
          <a:p>
            <a:pPr marL="0" indent="0">
              <a:buNone/>
            </a:pPr>
            <a:r>
              <a:rPr lang="en-GB" dirty="0"/>
              <a:t>Page &amp; Carrera (2000) method: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22CF9D-4897-02EC-0EF1-96C097056033}"/>
                  </a:ext>
                </a:extLst>
              </p:cNvPr>
              <p:cNvSpPr txBox="1"/>
              <p:nvPr/>
            </p:nvSpPr>
            <p:spPr>
              <a:xfrm>
                <a:off x="1552334" y="2448153"/>
                <a:ext cx="3311227"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d>
                        <m:dPr>
                          <m:ctrlPr>
                            <a:rPr lang="en-GB" sz="2800" b="0" i="1" smtClean="0">
                              <a:latin typeface="Cambria Math" panose="02040503050406030204" pitchFamily="18" charset="0"/>
                              <a:ea typeface="Cambria Math" panose="02040503050406030204" pitchFamily="18" charset="0"/>
                            </a:rPr>
                          </m:ctrlPr>
                        </m:dPr>
                        <m:e>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e>
                      </m:d>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p>
                            <m:sSupPr>
                              <m:ctrlPr>
                                <a:rPr lang="en-GB" sz="2800" b="0" i="1" smtClean="0">
                                  <a:latin typeface="Cambria Math" panose="02040503050406030204" pitchFamily="18" charset="0"/>
                                  <a:ea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𝑑</m:t>
                              </m:r>
                            </m:e>
                            <m:sup>
                              <m:r>
                                <a:rPr lang="en-GB" sz="2800" b="0" i="1" smtClean="0">
                                  <a:latin typeface="Cambria Math" panose="02040503050406030204" pitchFamily="18" charset="0"/>
                                  <a:ea typeface="Cambria Math" panose="02040503050406030204" pitchFamily="18" charset="0"/>
                                </a:rPr>
                                <m:t>2</m:t>
                              </m:r>
                            </m:sup>
                          </m:sSup>
                          <m:r>
                            <a:rPr lang="en-GB" sz="2800" b="0" i="1" smtClean="0">
                              <a:latin typeface="Cambria Math" panose="02040503050406030204" pitchFamily="18" charset="0"/>
                              <a:ea typeface="Cambria Math" panose="02040503050406030204" pitchFamily="18" charset="0"/>
                            </a:rPr>
                            <m:t>𝑁</m:t>
                          </m:r>
                        </m:num>
                        <m:den>
                          <m:r>
                            <a:rPr lang="en-GB" sz="2800" b="0" i="1" smtClean="0">
                              <a:latin typeface="Cambria Math" panose="02040503050406030204" pitchFamily="18" charset="0"/>
                              <a:ea typeface="Cambria Math" panose="02040503050406030204" pitchFamily="18" charset="0"/>
                            </a:rPr>
                            <m:t>𝑑𝑉𝑑𝐿</m:t>
                          </m:r>
                        </m:den>
                      </m:f>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r>
                        <a:rPr lang="en-GB" sz="2800" b="0" i="1" smtClean="0">
                          <a:latin typeface="Cambria Math" panose="02040503050406030204" pitchFamily="18" charset="0"/>
                          <a:ea typeface="Cambria Math" panose="02040503050406030204" pitchFamily="18" charset="0"/>
                        </a:rPr>
                        <m:t>)</m:t>
                      </m:r>
                    </m:oMath>
                  </m:oMathPara>
                </a14:m>
                <a:endParaRPr lang="en-GB" sz="2800" dirty="0"/>
              </a:p>
            </p:txBody>
          </p:sp>
        </mc:Choice>
        <mc:Fallback xmlns="">
          <p:sp>
            <p:nvSpPr>
              <p:cNvPr id="4" name="TextBox 3">
                <a:extLst>
                  <a:ext uri="{FF2B5EF4-FFF2-40B4-BE49-F238E27FC236}">
                    <a16:creationId xmlns:a16="http://schemas.microsoft.com/office/drawing/2014/main" id="{3522CF9D-4897-02EC-0EF1-96C097056033}"/>
                  </a:ext>
                </a:extLst>
              </p:cNvPr>
              <p:cNvSpPr txBox="1">
                <a:spLocks noRot="1" noChangeAspect="1" noMove="1" noResize="1" noEditPoints="1" noAdjustHandles="1" noChangeArrowheads="1" noChangeShapeType="1" noTextEdit="1"/>
              </p:cNvSpPr>
              <p:nvPr/>
            </p:nvSpPr>
            <p:spPr>
              <a:xfrm>
                <a:off x="1552334" y="2448153"/>
                <a:ext cx="3311227" cy="864596"/>
              </a:xfrm>
              <a:prstGeom prst="rect">
                <a:avLst/>
              </a:prstGeom>
              <a:blipFill>
                <a:blip r:embed="rId3"/>
                <a:stretch>
                  <a:fillRect l="-3435" r="-3435"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1C5953-E2C4-72EE-C4A1-219EA3BCE99D}"/>
                  </a:ext>
                </a:extLst>
              </p:cNvPr>
              <p:cNvSpPr txBox="1"/>
              <p:nvPr/>
            </p:nvSpPr>
            <p:spPr>
              <a:xfrm>
                <a:off x="751124" y="4501147"/>
                <a:ext cx="5037213" cy="1185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r>
                        <a:rPr lang="en-GB" sz="2800" i="1" smtClean="0">
                          <a:latin typeface="Cambria Math" panose="02040503050406030204" pitchFamily="18" charset="0"/>
                          <a:ea typeface="Cambria Math" panose="02040503050406030204" pitchFamily="18" charset="0"/>
                        </a:rPr>
                        <m:t>≈</m:t>
                      </m:r>
                      <m:sSub>
                        <m:sSubPr>
                          <m:ctrlPr>
                            <a:rPr lang="en-GB" sz="2800" i="1" smtClean="0">
                              <a:latin typeface="Cambria Math" panose="02040503050406030204" pitchFamily="18" charset="0"/>
                              <a:ea typeface="Cambria Math" panose="02040503050406030204" pitchFamily="18" charset="0"/>
                            </a:rPr>
                          </m:ctrlPr>
                        </m:sSubPr>
                        <m:e>
                          <m:r>
                            <a:rPr lang="en-GB" sz="2800" i="1" smtClean="0">
                              <a:latin typeface="Cambria Math" panose="02040503050406030204" pitchFamily="18" charset="0"/>
                              <a:ea typeface="Cambria Math" panose="02040503050406030204" pitchFamily="18" charset="0"/>
                            </a:rPr>
                            <m:t>𝜙</m:t>
                          </m:r>
                        </m:e>
                        <m:sub>
                          <m:r>
                            <a:rPr lang="en-GB" sz="2800" b="0" i="1" smtClean="0">
                              <a:latin typeface="Cambria Math" panose="02040503050406030204" pitchFamily="18" charset="0"/>
                              <a:ea typeface="Cambria Math" panose="02040503050406030204" pitchFamily="18" charset="0"/>
                            </a:rPr>
                            <m:t>𝑒𝑠𝑡</m:t>
                          </m:r>
                        </m:sub>
                      </m:sSub>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𝑁</m:t>
                          </m:r>
                        </m:num>
                        <m:den>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𝑚𝑎𝑥</m:t>
                                  </m:r>
                                </m:sub>
                              </m:sSub>
                            </m:sup>
                            <m:e>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𝑚𝑎𝑥</m:t>
                                      </m:r>
                                    </m:sub>
                                  </m:sSub>
                                </m:sup>
                                <m:e>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𝑑𝑉</m:t>
                                      </m:r>
                                    </m:num>
                                    <m:den>
                                      <m:r>
                                        <a:rPr lang="en-GB" sz="2800" b="0" i="1" smtClean="0">
                                          <a:latin typeface="Cambria Math" panose="02040503050406030204" pitchFamily="18" charset="0"/>
                                          <a:ea typeface="Cambria Math" panose="02040503050406030204" pitchFamily="18" charset="0"/>
                                        </a:rPr>
                                        <m:t>𝑑𝑧</m:t>
                                      </m:r>
                                    </m:den>
                                  </m:f>
                                  <m:r>
                                    <a:rPr lang="en-GB" sz="2800" b="0" i="1" smtClean="0">
                                      <a:latin typeface="Cambria Math" panose="02040503050406030204" pitchFamily="18" charset="0"/>
                                      <a:ea typeface="Cambria Math" panose="02040503050406030204" pitchFamily="18" charset="0"/>
                                    </a:rPr>
                                    <m:t>𝑑𝑧𝑑𝐿</m:t>
                                  </m:r>
                                </m:e>
                              </m:nary>
                            </m:e>
                          </m:nary>
                        </m:den>
                      </m:f>
                    </m:oMath>
                  </m:oMathPara>
                </a14:m>
                <a:endParaRPr lang="en-GB" sz="2800" dirty="0"/>
              </a:p>
            </p:txBody>
          </p:sp>
        </mc:Choice>
        <mc:Fallback xmlns="">
          <p:sp>
            <p:nvSpPr>
              <p:cNvPr id="5" name="TextBox 4">
                <a:extLst>
                  <a:ext uri="{FF2B5EF4-FFF2-40B4-BE49-F238E27FC236}">
                    <a16:creationId xmlns:a16="http://schemas.microsoft.com/office/drawing/2014/main" id="{721C5953-E2C4-72EE-C4A1-219EA3BCE99D}"/>
                  </a:ext>
                </a:extLst>
              </p:cNvPr>
              <p:cNvSpPr txBox="1">
                <a:spLocks noRot="1" noChangeAspect="1" noMove="1" noResize="1" noEditPoints="1" noAdjustHandles="1" noChangeArrowheads="1" noChangeShapeType="1" noTextEdit="1"/>
              </p:cNvSpPr>
              <p:nvPr/>
            </p:nvSpPr>
            <p:spPr>
              <a:xfrm>
                <a:off x="751124" y="4501147"/>
                <a:ext cx="5037213" cy="1185709"/>
              </a:xfrm>
              <a:prstGeom prst="rect">
                <a:avLst/>
              </a:prstGeom>
              <a:blipFill>
                <a:blip r:embed="rId4"/>
                <a:stretch>
                  <a:fillRect l="-2010" t="-23404" r="-1005" b="-101064"/>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05DF496-EA71-C042-AE0A-260A989EDC64}"/>
                  </a:ext>
                </a:extLst>
              </p14:cNvPr>
              <p14:cNvContentPartPr/>
              <p14:nvPr/>
            </p14:nvContentPartPr>
            <p14:xfrm rot="21411840">
              <a:off x="3433911" y="3491213"/>
              <a:ext cx="328909" cy="1176259"/>
            </p14:xfrm>
          </p:contentPart>
        </mc:Choice>
        <mc:Fallback xmlns="">
          <p:pic>
            <p:nvPicPr>
              <p:cNvPr id="6" name="Ink 5">
                <a:extLst>
                  <a:ext uri="{FF2B5EF4-FFF2-40B4-BE49-F238E27FC236}">
                    <a16:creationId xmlns:a16="http://schemas.microsoft.com/office/drawing/2014/main" id="{D05DF496-EA71-C042-AE0A-260A989EDC64}"/>
                  </a:ext>
                </a:extLst>
              </p:cNvPr>
              <p:cNvPicPr/>
              <p:nvPr/>
            </p:nvPicPr>
            <p:blipFill>
              <a:blip r:embed="rId6"/>
              <a:stretch>
                <a:fillRect/>
              </a:stretch>
            </p:blipFill>
            <p:spPr>
              <a:xfrm rot="21411840">
                <a:off x="3415918" y="3473211"/>
                <a:ext cx="364535" cy="1211903"/>
              </a:xfrm>
              <a:prstGeom prst="rect">
                <a:avLst/>
              </a:prstGeom>
            </p:spPr>
          </p:pic>
        </mc:Fallback>
      </mc:AlternateContent>
      <p:sp>
        <p:nvSpPr>
          <p:cNvPr id="7" name="TextBox 6">
            <a:extLst>
              <a:ext uri="{FF2B5EF4-FFF2-40B4-BE49-F238E27FC236}">
                <a16:creationId xmlns:a16="http://schemas.microsoft.com/office/drawing/2014/main" id="{1CAA52FF-7B9A-F96B-F30A-6813BD330147}"/>
              </a:ext>
            </a:extLst>
          </p:cNvPr>
          <p:cNvSpPr txBox="1"/>
          <p:nvPr/>
        </p:nvSpPr>
        <p:spPr>
          <a:xfrm>
            <a:off x="3598365" y="3755510"/>
            <a:ext cx="1480149" cy="369332"/>
          </a:xfrm>
          <a:prstGeom prst="rect">
            <a:avLst/>
          </a:prstGeom>
          <a:noFill/>
        </p:spPr>
        <p:txBody>
          <a:bodyPr wrap="none" rtlCol="0">
            <a:spAutoFit/>
          </a:bodyPr>
          <a:lstStyle/>
          <a:p>
            <a:r>
              <a:rPr lang="en-GB" dirty="0"/>
              <a:t>estimated as</a:t>
            </a:r>
          </a:p>
        </p:txBody>
      </p:sp>
      <p:grpSp>
        <p:nvGrpSpPr>
          <p:cNvPr id="15" name="Group 14">
            <a:extLst>
              <a:ext uri="{FF2B5EF4-FFF2-40B4-BE49-F238E27FC236}">
                <a16:creationId xmlns:a16="http://schemas.microsoft.com/office/drawing/2014/main" id="{30CE248B-AB9D-45FA-215D-19C927A426B6}"/>
              </a:ext>
            </a:extLst>
          </p:cNvPr>
          <p:cNvGrpSpPr/>
          <p:nvPr/>
        </p:nvGrpSpPr>
        <p:grpSpPr>
          <a:xfrm>
            <a:off x="6887993" y="1889479"/>
            <a:ext cx="3908825" cy="3797378"/>
            <a:chOff x="3501736" y="3161875"/>
            <a:chExt cx="3509089" cy="3509090"/>
          </a:xfrm>
        </p:grpSpPr>
        <p:cxnSp>
          <p:nvCxnSpPr>
            <p:cNvPr id="13" name="Straight Arrow Connector 12">
              <a:extLst>
                <a:ext uri="{FF2B5EF4-FFF2-40B4-BE49-F238E27FC236}">
                  <a16:creationId xmlns:a16="http://schemas.microsoft.com/office/drawing/2014/main" id="{CCDFBCED-C4B9-B751-A796-4C6E3D33E831}"/>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0952CD8-6719-45A4-BBC4-489EDA6A3255}"/>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C47853-3450-AD75-A916-A760FE691E58}"/>
                  </a:ext>
                </a:extLst>
              </p:cNvPr>
              <p:cNvSpPr txBox="1"/>
              <p:nvPr/>
            </p:nvSpPr>
            <p:spPr>
              <a:xfrm>
                <a:off x="8704483" y="5868018"/>
                <a:ext cx="537584"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oMath>
                </a14:m>
                <a:r>
                  <a:rPr lang="en-GB" dirty="0"/>
                  <a:t>L</a:t>
                </a:r>
              </a:p>
            </p:txBody>
          </p:sp>
        </mc:Choice>
        <mc:Fallback xmlns="">
          <p:sp>
            <p:nvSpPr>
              <p:cNvPr id="16" name="TextBox 15">
                <a:extLst>
                  <a:ext uri="{FF2B5EF4-FFF2-40B4-BE49-F238E27FC236}">
                    <a16:creationId xmlns:a16="http://schemas.microsoft.com/office/drawing/2014/main" id="{19C47853-3450-AD75-A916-A760FE691E58}"/>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7"/>
                <a:stretch>
                  <a:fillRect t="-10000"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5B09E3F-3153-335C-D07C-2B0701F77389}"/>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17" name="TextBox 16">
                <a:extLst>
                  <a:ext uri="{FF2B5EF4-FFF2-40B4-BE49-F238E27FC236}">
                    <a16:creationId xmlns:a16="http://schemas.microsoft.com/office/drawing/2014/main" id="{E5B09E3F-3153-335C-D07C-2B0701F77389}"/>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8"/>
                <a:stretch>
                  <a:fillRect l="-6452" t="-1408" r="-22581"/>
                </a:stretch>
              </a:blipFill>
            </p:spPr>
            <p:txBody>
              <a:bodyPr/>
              <a:lstStyle/>
              <a:p>
                <a:r>
                  <a:rPr lang="en-GB">
                    <a:noFill/>
                  </a:rPr>
                  <a:t> </a:t>
                </a:r>
              </a:p>
            </p:txBody>
          </p:sp>
        </mc:Fallback>
      </mc:AlternateContent>
      <p:sp>
        <p:nvSpPr>
          <p:cNvPr id="22" name="Rectangle 21">
            <a:extLst>
              <a:ext uri="{FF2B5EF4-FFF2-40B4-BE49-F238E27FC236}">
                <a16:creationId xmlns:a16="http://schemas.microsoft.com/office/drawing/2014/main" id="{0AFC36FA-B619-93DA-96C8-B1577EFE79DB}"/>
              </a:ext>
            </a:extLst>
          </p:cNvPr>
          <p:cNvSpPr/>
          <p:nvPr/>
        </p:nvSpPr>
        <p:spPr>
          <a:xfrm>
            <a:off x="8200994" y="3039556"/>
            <a:ext cx="1325217" cy="1325217"/>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t>
            </a:r>
          </a:p>
        </p:txBody>
      </p:sp>
      <p:cxnSp>
        <p:nvCxnSpPr>
          <p:cNvPr id="29" name="Straight Connector 28">
            <a:extLst>
              <a:ext uri="{FF2B5EF4-FFF2-40B4-BE49-F238E27FC236}">
                <a16:creationId xmlns:a16="http://schemas.microsoft.com/office/drawing/2014/main" id="{7AD7A7D0-1404-B3FF-035A-AABD2336B6EF}"/>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DE245DD-6081-12BB-350F-3FE52852E0D4}"/>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2FF4FF7-6DE8-234F-E5A0-56CB268244C5}"/>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3D6800D-701A-3607-E380-404424DE15AC}"/>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9513F834-8BB8-C889-4C71-0035FF074D7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8" name="Freeform 37">
            <a:extLst>
              <a:ext uri="{FF2B5EF4-FFF2-40B4-BE49-F238E27FC236}">
                <a16:creationId xmlns:a16="http://schemas.microsoft.com/office/drawing/2014/main" id="{286A6F41-A731-3468-90CF-4E26350FEE1C}"/>
              </a:ext>
            </a:extLst>
          </p:cNvPr>
          <p:cNvSpPr/>
          <p:nvPr/>
        </p:nvSpPr>
        <p:spPr>
          <a:xfrm>
            <a:off x="6901732" y="1860605"/>
            <a:ext cx="3013545" cy="2902226"/>
          </a:xfrm>
          <a:custGeom>
            <a:avLst/>
            <a:gdLst>
              <a:gd name="connsiteX0" fmla="*/ 0 w 3013545"/>
              <a:gd name="connsiteY0" fmla="*/ 2902226 h 2902226"/>
              <a:gd name="connsiteX1" fmla="*/ 667910 w 3013545"/>
              <a:gd name="connsiteY1" fmla="*/ 2719346 h 2902226"/>
              <a:gd name="connsiteX2" fmla="*/ 1367625 w 3013545"/>
              <a:gd name="connsiteY2" fmla="*/ 2329732 h 2902226"/>
              <a:gd name="connsiteX3" fmla="*/ 2019631 w 3013545"/>
              <a:gd name="connsiteY3" fmla="*/ 1844703 h 2902226"/>
              <a:gd name="connsiteX4" fmla="*/ 2472856 w 3013545"/>
              <a:gd name="connsiteY4" fmla="*/ 1152939 h 2902226"/>
              <a:gd name="connsiteX5" fmla="*/ 2751151 w 3013545"/>
              <a:gd name="connsiteY5" fmla="*/ 540689 h 2902226"/>
              <a:gd name="connsiteX6" fmla="*/ 3005593 w 3013545"/>
              <a:gd name="connsiteY6" fmla="*/ 15903 h 2902226"/>
              <a:gd name="connsiteX7" fmla="*/ 3005593 w 3013545"/>
              <a:gd name="connsiteY7" fmla="*/ 15903 h 2902226"/>
              <a:gd name="connsiteX8" fmla="*/ 3013545 w 3013545"/>
              <a:gd name="connsiteY8" fmla="*/ 0 h 2902226"/>
              <a:gd name="connsiteX9" fmla="*/ 3013545 w 3013545"/>
              <a:gd name="connsiteY9" fmla="*/ 0 h 2902226"/>
              <a:gd name="connsiteX10" fmla="*/ 3013545 w 3013545"/>
              <a:gd name="connsiteY10" fmla="*/ 0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545" h="2902226">
                <a:moveTo>
                  <a:pt x="0" y="2902226"/>
                </a:moveTo>
                <a:cubicBezTo>
                  <a:pt x="219986" y="2858494"/>
                  <a:pt x="439973" y="2814762"/>
                  <a:pt x="667910" y="2719346"/>
                </a:cubicBezTo>
                <a:cubicBezTo>
                  <a:pt x="895847" y="2623930"/>
                  <a:pt x="1142338" y="2475506"/>
                  <a:pt x="1367625" y="2329732"/>
                </a:cubicBezTo>
                <a:cubicBezTo>
                  <a:pt x="1592912" y="2183958"/>
                  <a:pt x="1835426" y="2040835"/>
                  <a:pt x="2019631" y="1844703"/>
                </a:cubicBezTo>
                <a:cubicBezTo>
                  <a:pt x="2203836" y="1648571"/>
                  <a:pt x="2350936" y="1370275"/>
                  <a:pt x="2472856" y="1152939"/>
                </a:cubicBezTo>
                <a:cubicBezTo>
                  <a:pt x="2594776" y="935603"/>
                  <a:pt x="2662362" y="730195"/>
                  <a:pt x="2751151" y="540689"/>
                </a:cubicBezTo>
                <a:cubicBezTo>
                  <a:pt x="2839941" y="351183"/>
                  <a:pt x="3005593" y="15903"/>
                  <a:pt x="3005593" y="15903"/>
                </a:cubicBezTo>
                <a:lnTo>
                  <a:pt x="3005593" y="15903"/>
                </a:lnTo>
                <a:lnTo>
                  <a:pt x="3013545" y="0"/>
                </a:lnTo>
                <a:lnTo>
                  <a:pt x="3013545" y="0"/>
                </a:lnTo>
                <a:lnTo>
                  <a:pt x="3013545"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Box 39">
            <a:extLst>
              <a:ext uri="{FF2B5EF4-FFF2-40B4-BE49-F238E27FC236}">
                <a16:creationId xmlns:a16="http://schemas.microsoft.com/office/drawing/2014/main" id="{9C56B209-A45F-E441-0D93-DE4301CBF83C}"/>
              </a:ext>
            </a:extLst>
          </p:cNvPr>
          <p:cNvSpPr txBox="1"/>
          <p:nvPr/>
        </p:nvSpPr>
        <p:spPr>
          <a:xfrm>
            <a:off x="9795691" y="1946805"/>
            <a:ext cx="1083951" cy="369332"/>
          </a:xfrm>
          <a:prstGeom prst="rect">
            <a:avLst/>
          </a:prstGeom>
          <a:noFill/>
        </p:spPr>
        <p:txBody>
          <a:bodyPr wrap="none" rtlCol="0">
            <a:spAutoFit/>
          </a:bodyPr>
          <a:lstStyle/>
          <a:p>
            <a:r>
              <a:rPr lang="en-GB" dirty="0">
                <a:solidFill>
                  <a:schemeClr val="tx2">
                    <a:lumMod val="75000"/>
                    <a:lumOff val="25000"/>
                  </a:schemeClr>
                </a:solidFill>
              </a:rPr>
              <a:t>Flux limit</a:t>
            </a:r>
          </a:p>
        </p:txBody>
      </p:sp>
      <p:sp>
        <p:nvSpPr>
          <p:cNvPr id="8" name="TextBox 7">
            <a:extLst>
              <a:ext uri="{FF2B5EF4-FFF2-40B4-BE49-F238E27FC236}">
                <a16:creationId xmlns:a16="http://schemas.microsoft.com/office/drawing/2014/main" id="{4B432C23-5A6C-037B-CB64-2B1DFC348AE6}"/>
              </a:ext>
            </a:extLst>
          </p:cNvPr>
          <p:cNvSpPr txBox="1"/>
          <p:nvPr/>
        </p:nvSpPr>
        <p:spPr>
          <a:xfrm>
            <a:off x="10724547" y="5747244"/>
            <a:ext cx="537584" cy="369332"/>
          </a:xfrm>
          <a:prstGeom prst="rect">
            <a:avLst/>
          </a:prstGeom>
          <a:noFill/>
        </p:spPr>
        <p:txBody>
          <a:bodyPr wrap="square" rtlCol="0">
            <a:spAutoFit/>
          </a:bodyPr>
          <a:lstStyle/>
          <a:p>
            <a:r>
              <a:rPr lang="en-GB" dirty="0"/>
              <a:t>L</a:t>
            </a:r>
          </a:p>
        </p:txBody>
      </p:sp>
      <p:sp>
        <p:nvSpPr>
          <p:cNvPr id="9" name="TextBox 8">
            <a:extLst>
              <a:ext uri="{FF2B5EF4-FFF2-40B4-BE49-F238E27FC236}">
                <a16:creationId xmlns:a16="http://schemas.microsoft.com/office/drawing/2014/main" id="{FF10D480-B7F0-F378-3AFB-48165C33ADF7}"/>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spTree>
    <p:extLst>
      <p:ext uri="{BB962C8B-B14F-4D97-AF65-F5344CB8AC3E}">
        <p14:creationId xmlns:p14="http://schemas.microsoft.com/office/powerpoint/2010/main" val="86033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F9F7-068A-9608-64F6-8171E173A799}"/>
              </a:ext>
            </a:extLst>
          </p:cNvPr>
          <p:cNvSpPr>
            <a:spLocks noGrp="1"/>
          </p:cNvSpPr>
          <p:nvPr>
            <p:ph type="title"/>
          </p:nvPr>
        </p:nvSpPr>
        <p:spPr/>
        <p:txBody>
          <a:bodyPr/>
          <a:lstStyle/>
          <a:p>
            <a:r>
              <a:rPr lang="en-GB" dirty="0"/>
              <a:t>Luminosity functions</a:t>
            </a:r>
          </a:p>
        </p:txBody>
      </p:sp>
      <p:sp>
        <p:nvSpPr>
          <p:cNvPr id="3" name="Content Placeholder 2">
            <a:extLst>
              <a:ext uri="{FF2B5EF4-FFF2-40B4-BE49-F238E27FC236}">
                <a16:creationId xmlns:a16="http://schemas.microsoft.com/office/drawing/2014/main" id="{E658C576-B3BA-6293-E5C9-01B5782F578F}"/>
              </a:ext>
            </a:extLst>
          </p:cNvPr>
          <p:cNvSpPr>
            <a:spLocks noGrp="1"/>
          </p:cNvSpPr>
          <p:nvPr>
            <p:ph idx="1"/>
          </p:nvPr>
        </p:nvSpPr>
        <p:spPr/>
        <p:txBody>
          <a:bodyPr/>
          <a:lstStyle/>
          <a:p>
            <a:pPr marL="0" indent="0">
              <a:buNone/>
            </a:pPr>
            <a:r>
              <a:rPr lang="en-GB" dirty="0"/>
              <a:t>Page &amp; Carrera (2000) method: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22CF9D-4897-02EC-0EF1-96C097056033}"/>
                  </a:ext>
                </a:extLst>
              </p:cNvPr>
              <p:cNvSpPr txBox="1"/>
              <p:nvPr/>
            </p:nvSpPr>
            <p:spPr>
              <a:xfrm>
                <a:off x="1552334" y="2448153"/>
                <a:ext cx="3311227"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d>
                        <m:dPr>
                          <m:ctrlPr>
                            <a:rPr lang="en-GB" sz="2800" b="0" i="1" smtClean="0">
                              <a:latin typeface="Cambria Math" panose="02040503050406030204" pitchFamily="18" charset="0"/>
                              <a:ea typeface="Cambria Math" panose="02040503050406030204" pitchFamily="18" charset="0"/>
                            </a:rPr>
                          </m:ctrlPr>
                        </m:dPr>
                        <m:e>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e>
                      </m:d>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p>
                            <m:sSupPr>
                              <m:ctrlPr>
                                <a:rPr lang="en-GB" sz="2800" b="0" i="1" smtClean="0">
                                  <a:latin typeface="Cambria Math" panose="02040503050406030204" pitchFamily="18" charset="0"/>
                                  <a:ea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𝑑</m:t>
                              </m:r>
                            </m:e>
                            <m:sup>
                              <m:r>
                                <a:rPr lang="en-GB" sz="2800" b="0" i="1" smtClean="0">
                                  <a:latin typeface="Cambria Math" panose="02040503050406030204" pitchFamily="18" charset="0"/>
                                  <a:ea typeface="Cambria Math" panose="02040503050406030204" pitchFamily="18" charset="0"/>
                                </a:rPr>
                                <m:t>2</m:t>
                              </m:r>
                            </m:sup>
                          </m:sSup>
                          <m:r>
                            <a:rPr lang="en-GB" sz="2800" b="0" i="1" smtClean="0">
                              <a:latin typeface="Cambria Math" panose="02040503050406030204" pitchFamily="18" charset="0"/>
                              <a:ea typeface="Cambria Math" panose="02040503050406030204" pitchFamily="18" charset="0"/>
                            </a:rPr>
                            <m:t>𝑁</m:t>
                          </m:r>
                        </m:num>
                        <m:den>
                          <m:r>
                            <a:rPr lang="en-GB" sz="2800" b="0" i="1" smtClean="0">
                              <a:latin typeface="Cambria Math" panose="02040503050406030204" pitchFamily="18" charset="0"/>
                              <a:ea typeface="Cambria Math" panose="02040503050406030204" pitchFamily="18" charset="0"/>
                            </a:rPr>
                            <m:t>𝑑𝑉𝑑𝐿</m:t>
                          </m:r>
                        </m:den>
                      </m:f>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𝐿</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𝑧</m:t>
                      </m:r>
                      <m:r>
                        <a:rPr lang="en-GB" sz="2800" b="0" i="1" smtClean="0">
                          <a:latin typeface="Cambria Math" panose="02040503050406030204" pitchFamily="18" charset="0"/>
                          <a:ea typeface="Cambria Math" panose="02040503050406030204" pitchFamily="18" charset="0"/>
                        </a:rPr>
                        <m:t>)</m:t>
                      </m:r>
                    </m:oMath>
                  </m:oMathPara>
                </a14:m>
                <a:endParaRPr lang="en-GB" sz="2800" dirty="0"/>
              </a:p>
            </p:txBody>
          </p:sp>
        </mc:Choice>
        <mc:Fallback xmlns="">
          <p:sp>
            <p:nvSpPr>
              <p:cNvPr id="4" name="TextBox 3">
                <a:extLst>
                  <a:ext uri="{FF2B5EF4-FFF2-40B4-BE49-F238E27FC236}">
                    <a16:creationId xmlns:a16="http://schemas.microsoft.com/office/drawing/2014/main" id="{3522CF9D-4897-02EC-0EF1-96C097056033}"/>
                  </a:ext>
                </a:extLst>
              </p:cNvPr>
              <p:cNvSpPr txBox="1">
                <a:spLocks noRot="1" noChangeAspect="1" noMove="1" noResize="1" noEditPoints="1" noAdjustHandles="1" noChangeArrowheads="1" noChangeShapeType="1" noTextEdit="1"/>
              </p:cNvSpPr>
              <p:nvPr/>
            </p:nvSpPr>
            <p:spPr>
              <a:xfrm>
                <a:off x="1552334" y="2448153"/>
                <a:ext cx="3311227" cy="864596"/>
              </a:xfrm>
              <a:prstGeom prst="rect">
                <a:avLst/>
              </a:prstGeom>
              <a:blipFill>
                <a:blip r:embed="rId3"/>
                <a:stretch>
                  <a:fillRect l="-3435" r="-3435"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1C5953-E2C4-72EE-C4A1-219EA3BCE99D}"/>
                  </a:ext>
                </a:extLst>
              </p:cNvPr>
              <p:cNvSpPr txBox="1"/>
              <p:nvPr/>
            </p:nvSpPr>
            <p:spPr>
              <a:xfrm>
                <a:off x="751124" y="4501147"/>
                <a:ext cx="5037213" cy="1185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𝜙</m:t>
                      </m:r>
                      <m:r>
                        <a:rPr lang="en-GB" sz="2800" i="1" smtClean="0">
                          <a:latin typeface="Cambria Math" panose="02040503050406030204" pitchFamily="18" charset="0"/>
                          <a:ea typeface="Cambria Math" panose="02040503050406030204" pitchFamily="18" charset="0"/>
                        </a:rPr>
                        <m:t>≈</m:t>
                      </m:r>
                      <m:sSub>
                        <m:sSubPr>
                          <m:ctrlPr>
                            <a:rPr lang="en-GB" sz="2800" i="1" smtClean="0">
                              <a:latin typeface="Cambria Math" panose="02040503050406030204" pitchFamily="18" charset="0"/>
                              <a:ea typeface="Cambria Math" panose="02040503050406030204" pitchFamily="18" charset="0"/>
                            </a:rPr>
                          </m:ctrlPr>
                        </m:sSubPr>
                        <m:e>
                          <m:r>
                            <a:rPr lang="en-GB" sz="2800" i="1" smtClean="0">
                              <a:latin typeface="Cambria Math" panose="02040503050406030204" pitchFamily="18" charset="0"/>
                              <a:ea typeface="Cambria Math" panose="02040503050406030204" pitchFamily="18" charset="0"/>
                            </a:rPr>
                            <m:t>𝜙</m:t>
                          </m:r>
                        </m:e>
                        <m:sub>
                          <m:r>
                            <a:rPr lang="en-GB" sz="2800" b="0" i="1" smtClean="0">
                              <a:latin typeface="Cambria Math" panose="02040503050406030204" pitchFamily="18" charset="0"/>
                              <a:ea typeface="Cambria Math" panose="02040503050406030204" pitchFamily="18" charset="0"/>
                            </a:rPr>
                            <m:t>𝑒𝑠𝑡</m:t>
                          </m:r>
                        </m:sub>
                      </m:sSub>
                      <m:r>
                        <a:rPr lang="en-GB" sz="2800" b="0" i="1" smtClean="0">
                          <a:latin typeface="Cambria Math" panose="02040503050406030204" pitchFamily="18" charset="0"/>
                          <a:ea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𝑁</m:t>
                          </m:r>
                        </m:num>
                        <m:den>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𝐿</m:t>
                                  </m:r>
                                </m:e>
                                <m:sub>
                                  <m:r>
                                    <a:rPr lang="en-GB" sz="2800" b="0" i="1" smtClean="0">
                                      <a:latin typeface="Cambria Math" panose="02040503050406030204" pitchFamily="18" charset="0"/>
                                      <a:ea typeface="Cambria Math" panose="02040503050406030204" pitchFamily="18" charset="0"/>
                                    </a:rPr>
                                    <m:t>𝑚𝑎𝑥</m:t>
                                  </m:r>
                                </m:sub>
                              </m:sSub>
                            </m:sup>
                            <m:e>
                              <m:nary>
                                <m:naryPr>
                                  <m:ctrlPr>
                                    <a:rPr lang="en-GB" sz="2800" b="0" i="1" smtClean="0">
                                      <a:latin typeface="Cambria Math" panose="02040503050406030204" pitchFamily="18" charset="0"/>
                                      <a:ea typeface="Cambria Math" panose="02040503050406030204" pitchFamily="18" charset="0"/>
                                    </a:rPr>
                                  </m:ctrlPr>
                                </m:naryPr>
                                <m:sub>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𝑚𝑖𝑛</m:t>
                                      </m:r>
                                    </m:sub>
                                  </m:sSub>
                                </m:sub>
                                <m:sup>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𝑧</m:t>
                                      </m:r>
                                    </m:e>
                                    <m:sub>
                                      <m:r>
                                        <a:rPr lang="en-GB" sz="2800" b="0" i="1" smtClean="0">
                                          <a:latin typeface="Cambria Math" panose="02040503050406030204" pitchFamily="18" charset="0"/>
                                          <a:ea typeface="Cambria Math" panose="02040503050406030204" pitchFamily="18" charset="0"/>
                                        </a:rPr>
                                        <m:t>𝑚𝑎𝑥</m:t>
                                      </m:r>
                                    </m:sub>
                                  </m:sSub>
                                </m:sup>
                                <m:e>
                                  <m:f>
                                    <m:fPr>
                                      <m:ctrlPr>
                                        <a:rPr lang="en-GB" sz="2800" b="0" i="1" smtClean="0">
                                          <a:latin typeface="Cambria Math" panose="02040503050406030204" pitchFamily="18" charset="0"/>
                                          <a:ea typeface="Cambria Math" panose="02040503050406030204" pitchFamily="18" charset="0"/>
                                        </a:rPr>
                                      </m:ctrlPr>
                                    </m:fPr>
                                    <m:num>
                                      <m:r>
                                        <a:rPr lang="en-GB" sz="2800" b="0" i="1" smtClean="0">
                                          <a:latin typeface="Cambria Math" panose="02040503050406030204" pitchFamily="18" charset="0"/>
                                          <a:ea typeface="Cambria Math" panose="02040503050406030204" pitchFamily="18" charset="0"/>
                                        </a:rPr>
                                        <m:t>𝑑𝑉</m:t>
                                      </m:r>
                                    </m:num>
                                    <m:den>
                                      <m:r>
                                        <a:rPr lang="en-GB" sz="2800" b="0" i="1" smtClean="0">
                                          <a:latin typeface="Cambria Math" panose="02040503050406030204" pitchFamily="18" charset="0"/>
                                          <a:ea typeface="Cambria Math" panose="02040503050406030204" pitchFamily="18" charset="0"/>
                                        </a:rPr>
                                        <m:t>𝑑𝑧</m:t>
                                      </m:r>
                                    </m:den>
                                  </m:f>
                                  <m:r>
                                    <a:rPr lang="en-GB" sz="2800" b="0" i="1" smtClean="0">
                                      <a:latin typeface="Cambria Math" panose="02040503050406030204" pitchFamily="18" charset="0"/>
                                      <a:ea typeface="Cambria Math" panose="02040503050406030204" pitchFamily="18" charset="0"/>
                                    </a:rPr>
                                    <m:t>𝑑𝑧𝑑𝐿</m:t>
                                  </m:r>
                                </m:e>
                              </m:nary>
                            </m:e>
                          </m:nary>
                        </m:den>
                      </m:f>
                    </m:oMath>
                  </m:oMathPara>
                </a14:m>
                <a:endParaRPr lang="en-GB" sz="2800" dirty="0"/>
              </a:p>
            </p:txBody>
          </p:sp>
        </mc:Choice>
        <mc:Fallback xmlns="">
          <p:sp>
            <p:nvSpPr>
              <p:cNvPr id="5" name="TextBox 4">
                <a:extLst>
                  <a:ext uri="{FF2B5EF4-FFF2-40B4-BE49-F238E27FC236}">
                    <a16:creationId xmlns:a16="http://schemas.microsoft.com/office/drawing/2014/main" id="{721C5953-E2C4-72EE-C4A1-219EA3BCE99D}"/>
                  </a:ext>
                </a:extLst>
              </p:cNvPr>
              <p:cNvSpPr txBox="1">
                <a:spLocks noRot="1" noChangeAspect="1" noMove="1" noResize="1" noEditPoints="1" noAdjustHandles="1" noChangeArrowheads="1" noChangeShapeType="1" noTextEdit="1"/>
              </p:cNvSpPr>
              <p:nvPr/>
            </p:nvSpPr>
            <p:spPr>
              <a:xfrm>
                <a:off x="751124" y="4501147"/>
                <a:ext cx="5037213" cy="1185709"/>
              </a:xfrm>
              <a:prstGeom prst="rect">
                <a:avLst/>
              </a:prstGeom>
              <a:blipFill>
                <a:blip r:embed="rId4"/>
                <a:stretch>
                  <a:fillRect l="-2010" t="-23404" r="-1005" b="-101064"/>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05DF496-EA71-C042-AE0A-260A989EDC64}"/>
                  </a:ext>
                </a:extLst>
              </p14:cNvPr>
              <p14:cNvContentPartPr/>
              <p14:nvPr/>
            </p14:nvContentPartPr>
            <p14:xfrm rot="21411840">
              <a:off x="3433911" y="3491213"/>
              <a:ext cx="328909" cy="1176259"/>
            </p14:xfrm>
          </p:contentPart>
        </mc:Choice>
        <mc:Fallback xmlns="">
          <p:pic>
            <p:nvPicPr>
              <p:cNvPr id="6" name="Ink 5">
                <a:extLst>
                  <a:ext uri="{FF2B5EF4-FFF2-40B4-BE49-F238E27FC236}">
                    <a16:creationId xmlns:a16="http://schemas.microsoft.com/office/drawing/2014/main" id="{D05DF496-EA71-C042-AE0A-260A989EDC64}"/>
                  </a:ext>
                </a:extLst>
              </p:cNvPr>
              <p:cNvPicPr/>
              <p:nvPr/>
            </p:nvPicPr>
            <p:blipFill>
              <a:blip r:embed="rId6"/>
              <a:stretch>
                <a:fillRect/>
              </a:stretch>
            </p:blipFill>
            <p:spPr>
              <a:xfrm rot="21411840">
                <a:off x="3415918" y="3473211"/>
                <a:ext cx="364535" cy="1211903"/>
              </a:xfrm>
              <a:prstGeom prst="rect">
                <a:avLst/>
              </a:prstGeom>
            </p:spPr>
          </p:pic>
        </mc:Fallback>
      </mc:AlternateContent>
      <p:sp>
        <p:nvSpPr>
          <p:cNvPr id="7" name="TextBox 6">
            <a:extLst>
              <a:ext uri="{FF2B5EF4-FFF2-40B4-BE49-F238E27FC236}">
                <a16:creationId xmlns:a16="http://schemas.microsoft.com/office/drawing/2014/main" id="{1CAA52FF-7B9A-F96B-F30A-6813BD330147}"/>
              </a:ext>
            </a:extLst>
          </p:cNvPr>
          <p:cNvSpPr txBox="1"/>
          <p:nvPr/>
        </p:nvSpPr>
        <p:spPr>
          <a:xfrm>
            <a:off x="3598365" y="3755510"/>
            <a:ext cx="1480149" cy="369332"/>
          </a:xfrm>
          <a:prstGeom prst="rect">
            <a:avLst/>
          </a:prstGeom>
          <a:noFill/>
        </p:spPr>
        <p:txBody>
          <a:bodyPr wrap="none" rtlCol="0">
            <a:spAutoFit/>
          </a:bodyPr>
          <a:lstStyle/>
          <a:p>
            <a:r>
              <a:rPr lang="en-GB" dirty="0"/>
              <a:t>estimated as</a:t>
            </a:r>
          </a:p>
        </p:txBody>
      </p:sp>
      <p:grpSp>
        <p:nvGrpSpPr>
          <p:cNvPr id="10" name="Group 9">
            <a:extLst>
              <a:ext uri="{FF2B5EF4-FFF2-40B4-BE49-F238E27FC236}">
                <a16:creationId xmlns:a16="http://schemas.microsoft.com/office/drawing/2014/main" id="{F7F765F0-B949-0F98-2C06-2E21B0AE48A0}"/>
              </a:ext>
            </a:extLst>
          </p:cNvPr>
          <p:cNvGrpSpPr/>
          <p:nvPr/>
        </p:nvGrpSpPr>
        <p:grpSpPr>
          <a:xfrm>
            <a:off x="6297914" y="1704393"/>
            <a:ext cx="4964217" cy="4532957"/>
            <a:chOff x="6297914" y="1704393"/>
            <a:chExt cx="4964217" cy="4532957"/>
          </a:xfrm>
        </p:grpSpPr>
        <p:grpSp>
          <p:nvGrpSpPr>
            <p:cNvPr id="15" name="Group 14">
              <a:extLst>
                <a:ext uri="{FF2B5EF4-FFF2-40B4-BE49-F238E27FC236}">
                  <a16:creationId xmlns:a16="http://schemas.microsoft.com/office/drawing/2014/main" id="{30CE248B-AB9D-45FA-215D-19C927A426B6}"/>
                </a:ext>
              </a:extLst>
            </p:cNvPr>
            <p:cNvGrpSpPr/>
            <p:nvPr/>
          </p:nvGrpSpPr>
          <p:grpSpPr>
            <a:xfrm>
              <a:off x="6887993" y="1889479"/>
              <a:ext cx="3908825" cy="3797378"/>
              <a:chOff x="3501736" y="3161875"/>
              <a:chExt cx="3509089" cy="3509090"/>
            </a:xfrm>
          </p:grpSpPr>
          <p:cxnSp>
            <p:nvCxnSpPr>
              <p:cNvPr id="13" name="Straight Arrow Connector 12">
                <a:extLst>
                  <a:ext uri="{FF2B5EF4-FFF2-40B4-BE49-F238E27FC236}">
                    <a16:creationId xmlns:a16="http://schemas.microsoft.com/office/drawing/2014/main" id="{CCDFBCED-C4B9-B751-A796-4C6E3D33E831}"/>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0952CD8-6719-45A4-BBC4-489EDA6A3255}"/>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C47853-3450-AD75-A916-A760FE691E58}"/>
                    </a:ext>
                  </a:extLst>
                </p:cNvPr>
                <p:cNvSpPr txBox="1"/>
                <p:nvPr/>
              </p:nvSpPr>
              <p:spPr>
                <a:xfrm>
                  <a:off x="8704483" y="5868018"/>
                  <a:ext cx="537584"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oMath>
                  </a14:m>
                  <a:r>
                    <a:rPr lang="en-GB" dirty="0"/>
                    <a:t>L</a:t>
                  </a:r>
                </a:p>
              </p:txBody>
            </p:sp>
          </mc:Choice>
          <mc:Fallback xmlns="">
            <p:sp>
              <p:nvSpPr>
                <p:cNvPr id="16" name="TextBox 15">
                  <a:extLst>
                    <a:ext uri="{FF2B5EF4-FFF2-40B4-BE49-F238E27FC236}">
                      <a16:creationId xmlns:a16="http://schemas.microsoft.com/office/drawing/2014/main" id="{19C47853-3450-AD75-A916-A760FE691E58}"/>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7"/>
                  <a:stretch>
                    <a:fillRect t="-10000"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5B09E3F-3153-335C-D07C-2B0701F77389}"/>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17" name="TextBox 16">
                  <a:extLst>
                    <a:ext uri="{FF2B5EF4-FFF2-40B4-BE49-F238E27FC236}">
                      <a16:creationId xmlns:a16="http://schemas.microsoft.com/office/drawing/2014/main" id="{E5B09E3F-3153-335C-D07C-2B0701F77389}"/>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8"/>
                  <a:stretch>
                    <a:fillRect l="-6452" t="-1408" r="-22581"/>
                  </a:stretch>
                </a:blipFill>
              </p:spPr>
              <p:txBody>
                <a:bodyPr/>
                <a:lstStyle/>
                <a:p>
                  <a:r>
                    <a:rPr lang="en-GB">
                      <a:noFill/>
                    </a:rPr>
                    <a:t> </a:t>
                  </a:r>
                </a:p>
              </p:txBody>
            </p:sp>
          </mc:Fallback>
        </mc:AlternateContent>
        <p:sp>
          <p:nvSpPr>
            <p:cNvPr id="22" name="Rectangle 21">
              <a:extLst>
                <a:ext uri="{FF2B5EF4-FFF2-40B4-BE49-F238E27FC236}">
                  <a16:creationId xmlns:a16="http://schemas.microsoft.com/office/drawing/2014/main" id="{0AFC36FA-B619-93DA-96C8-B1577EFE79DB}"/>
                </a:ext>
              </a:extLst>
            </p:cNvPr>
            <p:cNvSpPr/>
            <p:nvPr/>
          </p:nvSpPr>
          <p:spPr>
            <a:xfrm>
              <a:off x="8200994" y="3039556"/>
              <a:ext cx="1325217" cy="1325217"/>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t>
              </a:r>
            </a:p>
          </p:txBody>
        </p:sp>
        <p:cxnSp>
          <p:nvCxnSpPr>
            <p:cNvPr id="29" name="Straight Connector 28">
              <a:extLst>
                <a:ext uri="{FF2B5EF4-FFF2-40B4-BE49-F238E27FC236}">
                  <a16:creationId xmlns:a16="http://schemas.microsoft.com/office/drawing/2014/main" id="{7AD7A7D0-1404-B3FF-035A-AABD2336B6EF}"/>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DE245DD-6081-12BB-350F-3FE52852E0D4}"/>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2FF4FF7-6DE8-234F-E5A0-56CB268244C5}"/>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D571045-E529-B2F4-5C5A-3F7BB15BBEE5}"/>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3D6800D-701A-3607-E380-404424DE15AC}"/>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9513F834-8BB8-C889-4C71-0035FF074D7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9" name="Freeform 38">
              <a:extLst>
                <a:ext uri="{FF2B5EF4-FFF2-40B4-BE49-F238E27FC236}">
                  <a16:creationId xmlns:a16="http://schemas.microsoft.com/office/drawing/2014/main" id="{9972261D-6B39-D42D-98EF-9D08DDC4E7F4}"/>
                </a:ext>
              </a:extLst>
            </p:cNvPr>
            <p:cNvSpPr/>
            <p:nvPr/>
          </p:nvSpPr>
          <p:spPr>
            <a:xfrm>
              <a:off x="8206053" y="3045384"/>
              <a:ext cx="1322544" cy="1326468"/>
            </a:xfrm>
            <a:custGeom>
              <a:avLst/>
              <a:gdLst>
                <a:gd name="connsiteX0" fmla="*/ 0 w 1322544"/>
                <a:gd name="connsiteY0" fmla="*/ 1322544 h 1326468"/>
                <a:gd name="connsiteX1" fmla="*/ 0 w 1322544"/>
                <a:gd name="connsiteY1" fmla="*/ 1193037 h 1326468"/>
                <a:gd name="connsiteX2" fmla="*/ 400295 w 1322544"/>
                <a:gd name="connsiteY2" fmla="*/ 926173 h 1326468"/>
                <a:gd name="connsiteX3" fmla="*/ 608292 w 1322544"/>
                <a:gd name="connsiteY3" fmla="*/ 765270 h 1326468"/>
                <a:gd name="connsiteX4" fmla="*/ 765271 w 1322544"/>
                <a:gd name="connsiteY4" fmla="*/ 608292 h 1326468"/>
                <a:gd name="connsiteX5" fmla="*/ 894778 w 1322544"/>
                <a:gd name="connsiteY5" fmla="*/ 447389 h 1326468"/>
                <a:gd name="connsiteX6" fmla="*/ 988965 w 1322544"/>
                <a:gd name="connsiteY6" fmla="*/ 298259 h 1326468"/>
                <a:gd name="connsiteX7" fmla="*/ 1098850 w 1322544"/>
                <a:gd name="connsiteY7" fmla="*/ 113809 h 1326468"/>
                <a:gd name="connsiteX8" fmla="*/ 1161641 w 1322544"/>
                <a:gd name="connsiteY8" fmla="*/ 0 h 1326468"/>
                <a:gd name="connsiteX9" fmla="*/ 1322544 w 1322544"/>
                <a:gd name="connsiteY9" fmla="*/ 0 h 1326468"/>
                <a:gd name="connsiteX10" fmla="*/ 1322544 w 1322544"/>
                <a:gd name="connsiteY10" fmla="*/ 1326468 h 1326468"/>
                <a:gd name="connsiteX11" fmla="*/ 0 w 1322544"/>
                <a:gd name="connsiteY11" fmla="*/ 1322544 h 13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544" h="1326468">
                  <a:moveTo>
                    <a:pt x="0" y="1322544"/>
                  </a:moveTo>
                  <a:lnTo>
                    <a:pt x="0" y="1193037"/>
                  </a:lnTo>
                  <a:lnTo>
                    <a:pt x="400295" y="926173"/>
                  </a:lnTo>
                  <a:lnTo>
                    <a:pt x="608292" y="765270"/>
                  </a:lnTo>
                  <a:lnTo>
                    <a:pt x="765271" y="608292"/>
                  </a:lnTo>
                  <a:lnTo>
                    <a:pt x="894778" y="447389"/>
                  </a:lnTo>
                  <a:lnTo>
                    <a:pt x="988965" y="298259"/>
                  </a:lnTo>
                  <a:lnTo>
                    <a:pt x="1098850" y="113809"/>
                  </a:lnTo>
                  <a:lnTo>
                    <a:pt x="1161641" y="0"/>
                  </a:lnTo>
                  <a:lnTo>
                    <a:pt x="1322544" y="0"/>
                  </a:lnTo>
                  <a:lnTo>
                    <a:pt x="1322544" y="1326468"/>
                  </a:lnTo>
                  <a:lnTo>
                    <a:pt x="0" y="1322544"/>
                  </a:ln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37">
              <a:extLst>
                <a:ext uri="{FF2B5EF4-FFF2-40B4-BE49-F238E27FC236}">
                  <a16:creationId xmlns:a16="http://schemas.microsoft.com/office/drawing/2014/main" id="{286A6F41-A731-3468-90CF-4E26350FEE1C}"/>
                </a:ext>
              </a:extLst>
            </p:cNvPr>
            <p:cNvSpPr/>
            <p:nvPr/>
          </p:nvSpPr>
          <p:spPr>
            <a:xfrm>
              <a:off x="6901732" y="1860605"/>
              <a:ext cx="3013545" cy="2902226"/>
            </a:xfrm>
            <a:custGeom>
              <a:avLst/>
              <a:gdLst>
                <a:gd name="connsiteX0" fmla="*/ 0 w 3013545"/>
                <a:gd name="connsiteY0" fmla="*/ 2902226 h 2902226"/>
                <a:gd name="connsiteX1" fmla="*/ 667910 w 3013545"/>
                <a:gd name="connsiteY1" fmla="*/ 2719346 h 2902226"/>
                <a:gd name="connsiteX2" fmla="*/ 1367625 w 3013545"/>
                <a:gd name="connsiteY2" fmla="*/ 2329732 h 2902226"/>
                <a:gd name="connsiteX3" fmla="*/ 2019631 w 3013545"/>
                <a:gd name="connsiteY3" fmla="*/ 1844703 h 2902226"/>
                <a:gd name="connsiteX4" fmla="*/ 2472856 w 3013545"/>
                <a:gd name="connsiteY4" fmla="*/ 1152939 h 2902226"/>
                <a:gd name="connsiteX5" fmla="*/ 2751151 w 3013545"/>
                <a:gd name="connsiteY5" fmla="*/ 540689 h 2902226"/>
                <a:gd name="connsiteX6" fmla="*/ 3005593 w 3013545"/>
                <a:gd name="connsiteY6" fmla="*/ 15903 h 2902226"/>
                <a:gd name="connsiteX7" fmla="*/ 3005593 w 3013545"/>
                <a:gd name="connsiteY7" fmla="*/ 15903 h 2902226"/>
                <a:gd name="connsiteX8" fmla="*/ 3013545 w 3013545"/>
                <a:gd name="connsiteY8" fmla="*/ 0 h 2902226"/>
                <a:gd name="connsiteX9" fmla="*/ 3013545 w 3013545"/>
                <a:gd name="connsiteY9" fmla="*/ 0 h 2902226"/>
                <a:gd name="connsiteX10" fmla="*/ 3013545 w 3013545"/>
                <a:gd name="connsiteY10" fmla="*/ 0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545" h="2902226">
                  <a:moveTo>
                    <a:pt x="0" y="2902226"/>
                  </a:moveTo>
                  <a:cubicBezTo>
                    <a:pt x="219986" y="2858494"/>
                    <a:pt x="439973" y="2814762"/>
                    <a:pt x="667910" y="2719346"/>
                  </a:cubicBezTo>
                  <a:cubicBezTo>
                    <a:pt x="895847" y="2623930"/>
                    <a:pt x="1142338" y="2475506"/>
                    <a:pt x="1367625" y="2329732"/>
                  </a:cubicBezTo>
                  <a:cubicBezTo>
                    <a:pt x="1592912" y="2183958"/>
                    <a:pt x="1835426" y="2040835"/>
                    <a:pt x="2019631" y="1844703"/>
                  </a:cubicBezTo>
                  <a:cubicBezTo>
                    <a:pt x="2203836" y="1648571"/>
                    <a:pt x="2350936" y="1370275"/>
                    <a:pt x="2472856" y="1152939"/>
                  </a:cubicBezTo>
                  <a:cubicBezTo>
                    <a:pt x="2594776" y="935603"/>
                    <a:pt x="2662362" y="730195"/>
                    <a:pt x="2751151" y="540689"/>
                  </a:cubicBezTo>
                  <a:cubicBezTo>
                    <a:pt x="2839941" y="351183"/>
                    <a:pt x="3005593" y="15903"/>
                    <a:pt x="3005593" y="15903"/>
                  </a:cubicBezTo>
                  <a:lnTo>
                    <a:pt x="3005593" y="15903"/>
                  </a:lnTo>
                  <a:lnTo>
                    <a:pt x="3013545" y="0"/>
                  </a:lnTo>
                  <a:lnTo>
                    <a:pt x="3013545" y="0"/>
                  </a:lnTo>
                  <a:lnTo>
                    <a:pt x="3013545"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Box 39">
              <a:extLst>
                <a:ext uri="{FF2B5EF4-FFF2-40B4-BE49-F238E27FC236}">
                  <a16:creationId xmlns:a16="http://schemas.microsoft.com/office/drawing/2014/main" id="{9C56B209-A45F-E441-0D93-DE4301CBF83C}"/>
                </a:ext>
              </a:extLst>
            </p:cNvPr>
            <p:cNvSpPr txBox="1"/>
            <p:nvPr/>
          </p:nvSpPr>
          <p:spPr>
            <a:xfrm>
              <a:off x="9795691" y="1946805"/>
              <a:ext cx="1083951" cy="369332"/>
            </a:xfrm>
            <a:prstGeom prst="rect">
              <a:avLst/>
            </a:prstGeom>
            <a:noFill/>
          </p:spPr>
          <p:txBody>
            <a:bodyPr wrap="none" rtlCol="0">
              <a:spAutoFit/>
            </a:bodyPr>
            <a:lstStyle/>
            <a:p>
              <a:r>
                <a:rPr lang="en-GB" dirty="0">
                  <a:solidFill>
                    <a:schemeClr val="tx2">
                      <a:lumMod val="75000"/>
                      <a:lumOff val="25000"/>
                    </a:schemeClr>
                  </a:solidFill>
                </a:rPr>
                <a:t>Flux limit</a:t>
              </a:r>
            </a:p>
          </p:txBody>
        </p:sp>
        <p:sp>
          <p:nvSpPr>
            <p:cNvPr id="8" name="TextBox 7">
              <a:extLst>
                <a:ext uri="{FF2B5EF4-FFF2-40B4-BE49-F238E27FC236}">
                  <a16:creationId xmlns:a16="http://schemas.microsoft.com/office/drawing/2014/main" id="{4B432C23-5A6C-037B-CB64-2B1DFC348AE6}"/>
                </a:ext>
              </a:extLst>
            </p:cNvPr>
            <p:cNvSpPr txBox="1"/>
            <p:nvPr/>
          </p:nvSpPr>
          <p:spPr>
            <a:xfrm>
              <a:off x="10724547" y="5747244"/>
              <a:ext cx="537584" cy="369332"/>
            </a:xfrm>
            <a:prstGeom prst="rect">
              <a:avLst/>
            </a:prstGeom>
            <a:noFill/>
          </p:spPr>
          <p:txBody>
            <a:bodyPr wrap="square" rtlCol="0">
              <a:spAutoFit/>
            </a:bodyPr>
            <a:lstStyle/>
            <a:p>
              <a:r>
                <a:rPr lang="en-GB" dirty="0"/>
                <a:t>L</a:t>
              </a:r>
            </a:p>
          </p:txBody>
        </p:sp>
        <p:sp>
          <p:nvSpPr>
            <p:cNvPr id="9" name="TextBox 8">
              <a:extLst>
                <a:ext uri="{FF2B5EF4-FFF2-40B4-BE49-F238E27FC236}">
                  <a16:creationId xmlns:a16="http://schemas.microsoft.com/office/drawing/2014/main" id="{FF10D480-B7F0-F378-3AFB-48165C33ADF7}"/>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grpSp>
    </p:spTree>
    <p:extLst>
      <p:ext uri="{BB962C8B-B14F-4D97-AF65-F5344CB8AC3E}">
        <p14:creationId xmlns:p14="http://schemas.microsoft.com/office/powerpoint/2010/main" val="3092443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2DDF-740D-0759-92E2-B31EBCD0A30C}"/>
              </a:ext>
            </a:extLst>
          </p:cNvPr>
          <p:cNvSpPr>
            <a:spLocks noGrp="1"/>
          </p:cNvSpPr>
          <p:nvPr>
            <p:ph type="title"/>
          </p:nvPr>
        </p:nvSpPr>
        <p:spPr/>
        <p:txBody>
          <a:bodyPr/>
          <a:lstStyle/>
          <a:p>
            <a:r>
              <a:rPr lang="en-GB" dirty="0"/>
              <a:t>Radio X-ray Luminosity function</a:t>
            </a:r>
          </a:p>
        </p:txBody>
      </p:sp>
      <p:sp>
        <p:nvSpPr>
          <p:cNvPr id="3" name="Content Placeholder 2">
            <a:extLst>
              <a:ext uri="{FF2B5EF4-FFF2-40B4-BE49-F238E27FC236}">
                <a16:creationId xmlns:a16="http://schemas.microsoft.com/office/drawing/2014/main" id="{32577CE3-C107-32A6-6C1E-6D057E69C750}"/>
              </a:ext>
            </a:extLst>
          </p:cNvPr>
          <p:cNvSpPr>
            <a:spLocks noGrp="1"/>
          </p:cNvSpPr>
          <p:nvPr>
            <p:ph idx="1"/>
          </p:nvPr>
        </p:nvSpPr>
        <p:spPr>
          <a:xfrm>
            <a:off x="832424" y="1528223"/>
            <a:ext cx="10515600" cy="4351338"/>
          </a:xfrm>
        </p:spPr>
        <p:txBody>
          <a:bodyPr/>
          <a:lstStyle/>
          <a:p>
            <a:r>
              <a:rPr lang="en-GB" dirty="0"/>
              <a:t>Currently have:</a:t>
            </a:r>
          </a:p>
          <a:p>
            <a:endParaRPr lang="en-GB"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5DF8DC-3B1B-F2AB-BF17-7E7975A79A37}"/>
                  </a:ext>
                </a:extLst>
              </p:cNvPr>
              <p:cNvSpPr txBox="1"/>
              <p:nvPr/>
            </p:nvSpPr>
            <p:spPr>
              <a:xfrm>
                <a:off x="1327591" y="1966197"/>
                <a:ext cx="6682214" cy="10393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𝜙</m:t>
                          </m:r>
                        </m:e>
                        <m:sub>
                          <m:r>
                            <a:rPr lang="en-GB" sz="2400" b="0" i="1" smtClean="0">
                              <a:latin typeface="Cambria Math" panose="02040503050406030204" pitchFamily="18" charset="0"/>
                              <a:ea typeface="Cambria Math" panose="02040503050406030204" pitchFamily="18" charset="0"/>
                            </a:rPr>
                            <m:t>𝑒𝑠𝑡</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𝑋</m:t>
                          </m:r>
                        </m:sub>
                      </m:sSub>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𝑋</m:t>
                              </m:r>
                            </m:sub>
                          </m:sSub>
                        </m:num>
                        <m:den>
                          <m:nary>
                            <m:naryPr>
                              <m:ctrlPr>
                                <a:rPr lang="en-GB" sz="2400" b="0" i="1" smtClean="0">
                                  <a:latin typeface="Cambria Math" panose="02040503050406030204" pitchFamily="18" charset="0"/>
                                  <a:ea typeface="Cambria Math" panose="02040503050406030204" pitchFamily="18" charset="0"/>
                                </a:rPr>
                              </m:ctrlPr>
                            </m:naryPr>
                            <m:sub>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𝑚𝑖𝑛</m:t>
                                  </m:r>
                                </m:sub>
                              </m:sSub>
                            </m:sub>
                            <m:sup>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𝑚𝑎𝑥</m:t>
                                  </m:r>
                                </m:sub>
                              </m:sSub>
                            </m:sup>
                            <m:e>
                              <m:nary>
                                <m:naryPr>
                                  <m:ctrlPr>
                                    <a:rPr lang="en-GB" sz="2400" b="0" i="1" smtClean="0">
                                      <a:latin typeface="Cambria Math" panose="02040503050406030204" pitchFamily="18" charset="0"/>
                                      <a:ea typeface="Cambria Math" panose="02040503050406030204" pitchFamily="18" charset="0"/>
                                    </a:rPr>
                                  </m:ctrlPr>
                                </m:naryPr>
                                <m:sub>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𝑧</m:t>
                                      </m:r>
                                    </m:e>
                                    <m:sub>
                                      <m:r>
                                        <a:rPr lang="en-GB" sz="2400" b="0" i="1" smtClean="0">
                                          <a:latin typeface="Cambria Math" panose="02040503050406030204" pitchFamily="18" charset="0"/>
                                          <a:ea typeface="Cambria Math" panose="02040503050406030204" pitchFamily="18" charset="0"/>
                                        </a:rPr>
                                        <m:t>𝑚𝑖𝑛</m:t>
                                      </m:r>
                                    </m:sub>
                                  </m:sSub>
                                </m:sub>
                                <m:sup>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𝑧</m:t>
                                      </m:r>
                                    </m:e>
                                    <m:sub>
                                      <m:r>
                                        <a:rPr lang="en-GB" sz="2400" b="0" i="1" smtClean="0">
                                          <a:latin typeface="Cambria Math" panose="02040503050406030204" pitchFamily="18" charset="0"/>
                                          <a:ea typeface="Cambria Math" panose="02040503050406030204" pitchFamily="18" charset="0"/>
                                        </a:rPr>
                                        <m:t>𝑚𝑎𝑥</m:t>
                                      </m:r>
                                    </m:sub>
                                  </m:sSub>
                                </m:sup>
                                <m:e>
                                  <m:r>
                                    <a:rPr lang="en-GB" sz="2400" b="0" i="1" smtClean="0">
                                      <a:latin typeface="Cambria Math" panose="02040503050406030204" pitchFamily="18" charset="0"/>
                                      <a:ea typeface="Cambria Math" panose="02040503050406030204" pitchFamily="18" charset="0"/>
                                    </a:rPr>
                                    <m:t>𝐴</m:t>
                                  </m:r>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𝑓</m:t>
                                      </m:r>
                                    </m:e>
                                    <m:sub>
                                      <m:r>
                                        <a:rPr lang="en-GB" sz="2400" b="0" i="1" smtClean="0">
                                          <a:latin typeface="Cambria Math" panose="02040503050406030204" pitchFamily="18" charset="0"/>
                                          <a:ea typeface="Cambria Math" panose="02040503050406030204" pitchFamily="18" charset="0"/>
                                        </a:rPr>
                                        <m:t>𝑋</m:t>
                                      </m:r>
                                    </m:sub>
                                  </m:sSub>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sub>
                                  </m:s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𝑧</m:t>
                                  </m:r>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𝑑𝑉</m:t>
                                      </m:r>
                                    </m:num>
                                    <m:den>
                                      <m:r>
                                        <a:rPr lang="en-GB" sz="2400" b="0" i="1" smtClean="0">
                                          <a:latin typeface="Cambria Math" panose="02040503050406030204" pitchFamily="18" charset="0"/>
                                          <a:ea typeface="Cambria Math" panose="02040503050406030204" pitchFamily="18" charset="0"/>
                                        </a:rPr>
                                        <m:t>𝑑𝑧</m:t>
                                      </m:r>
                                    </m:den>
                                  </m:f>
                                  <m:r>
                                    <a:rPr lang="en-GB" sz="2400" b="0" i="1" smtClean="0">
                                      <a:latin typeface="Cambria Math" panose="02040503050406030204" pitchFamily="18" charset="0"/>
                                      <a:ea typeface="Cambria Math" panose="02040503050406030204" pitchFamily="18" charset="0"/>
                                    </a:rPr>
                                    <m:t>𝑑𝑧</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𝑑𝑙𝑜𝑔</m:t>
                                  </m:r>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sub>
                                  </m:sSub>
                                  <m:r>
                                    <a:rPr lang="en-GB" sz="2400" b="0" i="1" smtClean="0">
                                      <a:latin typeface="Cambria Math" panose="02040503050406030204" pitchFamily="18" charset="0"/>
                                      <a:ea typeface="Cambria Math" panose="02040503050406030204" pitchFamily="18" charset="0"/>
                                    </a:rPr>
                                    <m:t>)</m:t>
                                  </m:r>
                                </m:e>
                              </m:nary>
                            </m:e>
                          </m:nary>
                        </m:den>
                      </m:f>
                    </m:oMath>
                  </m:oMathPara>
                </a14:m>
                <a:endParaRPr lang="en-GB" sz="2400" dirty="0"/>
              </a:p>
            </p:txBody>
          </p:sp>
        </mc:Choice>
        <mc:Fallback xmlns="">
          <p:sp>
            <p:nvSpPr>
              <p:cNvPr id="4" name="TextBox 3">
                <a:extLst>
                  <a:ext uri="{FF2B5EF4-FFF2-40B4-BE49-F238E27FC236}">
                    <a16:creationId xmlns:a16="http://schemas.microsoft.com/office/drawing/2014/main" id="{715DF8DC-3B1B-F2AB-BF17-7E7975A79A37}"/>
                  </a:ext>
                </a:extLst>
              </p:cNvPr>
              <p:cNvSpPr txBox="1">
                <a:spLocks noRot="1" noChangeAspect="1" noMove="1" noResize="1" noEditPoints="1" noAdjustHandles="1" noChangeArrowheads="1" noChangeShapeType="1" noTextEdit="1"/>
              </p:cNvSpPr>
              <p:nvPr/>
            </p:nvSpPr>
            <p:spPr>
              <a:xfrm>
                <a:off x="1327591" y="1966197"/>
                <a:ext cx="6682214" cy="1039387"/>
              </a:xfrm>
              <a:prstGeom prst="rect">
                <a:avLst/>
              </a:prstGeom>
              <a:blipFill>
                <a:blip r:embed="rId3"/>
                <a:stretch>
                  <a:fillRect l="-1139" t="-24390" r="-1139" b="-10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59FE57-A04F-DEC5-0529-EEDFFFD01153}"/>
                  </a:ext>
                </a:extLst>
              </p:cNvPr>
              <p:cNvSpPr txBox="1"/>
              <p:nvPr/>
            </p:nvSpPr>
            <p:spPr>
              <a:xfrm>
                <a:off x="1339069" y="3238218"/>
                <a:ext cx="6670736" cy="10393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𝜙</m:t>
                          </m:r>
                        </m:e>
                        <m:sub>
                          <m:r>
                            <a:rPr lang="en-GB" sz="2400" b="0" i="1" smtClean="0">
                              <a:latin typeface="Cambria Math" panose="02040503050406030204" pitchFamily="18" charset="0"/>
                              <a:ea typeface="Cambria Math" panose="02040503050406030204" pitchFamily="18" charset="0"/>
                            </a:rPr>
                            <m:t>𝑒𝑠𝑡</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𝑅</m:t>
                              </m:r>
                            </m:sub>
                          </m:sSub>
                        </m:num>
                        <m:den>
                          <m:nary>
                            <m:naryPr>
                              <m:ctrlPr>
                                <a:rPr lang="en-GB" sz="2400" b="0" i="1" smtClean="0">
                                  <a:latin typeface="Cambria Math" panose="02040503050406030204" pitchFamily="18" charset="0"/>
                                  <a:ea typeface="Cambria Math" panose="02040503050406030204" pitchFamily="18" charset="0"/>
                                </a:rPr>
                              </m:ctrlPr>
                            </m:naryPr>
                            <m:sub>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𝑚𝑖𝑛</m:t>
                                  </m:r>
                                </m:sub>
                              </m:sSub>
                            </m:sub>
                            <m:sup>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𝑚𝑎𝑥</m:t>
                                  </m:r>
                                </m:sub>
                              </m:sSub>
                            </m:sup>
                            <m:e>
                              <m:nary>
                                <m:naryPr>
                                  <m:ctrlPr>
                                    <a:rPr lang="en-GB" sz="2400" b="0" i="1" smtClean="0">
                                      <a:latin typeface="Cambria Math" panose="02040503050406030204" pitchFamily="18" charset="0"/>
                                      <a:ea typeface="Cambria Math" panose="02040503050406030204" pitchFamily="18" charset="0"/>
                                    </a:rPr>
                                  </m:ctrlPr>
                                </m:naryPr>
                                <m:sub>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𝑧</m:t>
                                      </m:r>
                                    </m:e>
                                    <m:sub>
                                      <m:r>
                                        <a:rPr lang="en-GB" sz="2400" b="0" i="1" smtClean="0">
                                          <a:latin typeface="Cambria Math" panose="02040503050406030204" pitchFamily="18" charset="0"/>
                                          <a:ea typeface="Cambria Math" panose="02040503050406030204" pitchFamily="18" charset="0"/>
                                        </a:rPr>
                                        <m:t>𝑚𝑖𝑛</m:t>
                                      </m:r>
                                    </m:sub>
                                  </m:sSub>
                                </m:sub>
                                <m:sup>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𝑧</m:t>
                                      </m:r>
                                    </m:e>
                                    <m:sub>
                                      <m:r>
                                        <a:rPr lang="en-GB" sz="2400" b="0" i="1" smtClean="0">
                                          <a:latin typeface="Cambria Math" panose="02040503050406030204" pitchFamily="18" charset="0"/>
                                          <a:ea typeface="Cambria Math" panose="02040503050406030204" pitchFamily="18" charset="0"/>
                                        </a:rPr>
                                        <m:t>𝑚𝑎𝑥</m:t>
                                      </m:r>
                                    </m:sub>
                                  </m:sSub>
                                </m:sup>
                                <m:e>
                                  <m:r>
                                    <a:rPr lang="en-GB" sz="2400" b="0" i="1" smtClean="0">
                                      <a:latin typeface="Cambria Math" panose="02040503050406030204" pitchFamily="18" charset="0"/>
                                      <a:ea typeface="Cambria Math" panose="02040503050406030204" pitchFamily="18" charset="0"/>
                                    </a:rPr>
                                    <m:t>𝐴</m:t>
                                  </m:r>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𝑓</m:t>
                                      </m:r>
                                    </m:e>
                                    <m:sub>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𝑧</m:t>
                                  </m:r>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𝑑𝑉</m:t>
                                      </m:r>
                                    </m:num>
                                    <m:den>
                                      <m:r>
                                        <a:rPr lang="en-GB" sz="2400" b="0" i="1" smtClean="0">
                                          <a:latin typeface="Cambria Math" panose="02040503050406030204" pitchFamily="18" charset="0"/>
                                          <a:ea typeface="Cambria Math" panose="02040503050406030204" pitchFamily="18" charset="0"/>
                                        </a:rPr>
                                        <m:t>𝑑𝑧</m:t>
                                      </m:r>
                                    </m:den>
                                  </m:f>
                                  <m:r>
                                    <a:rPr lang="en-GB" sz="2400" b="0" i="1" smtClean="0">
                                      <a:latin typeface="Cambria Math" panose="02040503050406030204" pitchFamily="18" charset="0"/>
                                      <a:ea typeface="Cambria Math" panose="02040503050406030204" pitchFamily="18" charset="0"/>
                                    </a:rPr>
                                    <m:t>𝑑𝑧</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𝑑𝑙𝑜𝑔</m:t>
                                  </m:r>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e>
                              </m:nary>
                            </m:e>
                          </m:nary>
                        </m:den>
                      </m:f>
                    </m:oMath>
                  </m:oMathPara>
                </a14:m>
                <a:endParaRPr lang="en-GB" sz="2400" dirty="0"/>
              </a:p>
            </p:txBody>
          </p:sp>
        </mc:Choice>
        <mc:Fallback xmlns="">
          <p:sp>
            <p:nvSpPr>
              <p:cNvPr id="5" name="TextBox 4">
                <a:extLst>
                  <a:ext uri="{FF2B5EF4-FFF2-40B4-BE49-F238E27FC236}">
                    <a16:creationId xmlns:a16="http://schemas.microsoft.com/office/drawing/2014/main" id="{8059FE57-A04F-DEC5-0529-EEDFFFD01153}"/>
                  </a:ext>
                </a:extLst>
              </p:cNvPr>
              <p:cNvSpPr txBox="1">
                <a:spLocks noRot="1" noChangeAspect="1" noMove="1" noResize="1" noEditPoints="1" noAdjustHandles="1" noChangeArrowheads="1" noChangeShapeType="1" noTextEdit="1"/>
              </p:cNvSpPr>
              <p:nvPr/>
            </p:nvSpPr>
            <p:spPr>
              <a:xfrm>
                <a:off x="1339069" y="3238218"/>
                <a:ext cx="6670736" cy="1039387"/>
              </a:xfrm>
              <a:prstGeom prst="rect">
                <a:avLst/>
              </a:prstGeom>
              <a:blipFill>
                <a:blip r:embed="rId4"/>
                <a:stretch>
                  <a:fillRect l="-1141" t="-22892" r="-1141" b="-987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F59E041-0D44-F92A-7E10-69CDB5F8EE4B}"/>
                  </a:ext>
                </a:extLst>
              </p:cNvPr>
              <p:cNvSpPr txBox="1"/>
              <p:nvPr/>
            </p:nvSpPr>
            <p:spPr>
              <a:xfrm>
                <a:off x="0" y="5115683"/>
                <a:ext cx="12178462" cy="1039387"/>
              </a:xfrm>
              <a:prstGeom prst="rect">
                <a:avLst/>
              </a:prstGeom>
            </p:spPr>
            <p:style>
              <a:lnRef idx="1">
                <a:schemeClr val="accent5"/>
              </a:lnRef>
              <a:fillRef idx="2">
                <a:schemeClr val="accent5"/>
              </a:fillRef>
              <a:effectRef idx="1">
                <a:schemeClr val="accent5"/>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𝜙</m:t>
                          </m:r>
                        </m:e>
                        <m:sub>
                          <m:r>
                            <a:rPr lang="en-GB" sz="2400" b="0" i="1" smtClean="0">
                              <a:latin typeface="Cambria Math" panose="02040503050406030204" pitchFamily="18" charset="0"/>
                              <a:ea typeface="Cambria Math" panose="02040503050406030204" pitchFamily="18" charset="0"/>
                            </a:rPr>
                            <m:t>𝑒𝑠𝑡</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𝑅𝑋</m:t>
                          </m:r>
                        </m:sub>
                      </m:sSub>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𝑅𝑋</m:t>
                              </m:r>
                            </m:sub>
                          </m:sSub>
                        </m:num>
                        <m:den>
                          <m:nary>
                            <m:naryPr>
                              <m:ctrlPr>
                                <a:rPr lang="en-GB" sz="2400" b="0" i="1" smtClean="0">
                                  <a:latin typeface="Cambria Math" panose="02040503050406030204" pitchFamily="18" charset="0"/>
                                  <a:ea typeface="Cambria Math" panose="02040503050406030204" pitchFamily="18" charset="0"/>
                                </a:rPr>
                              </m:ctrlPr>
                            </m:naryPr>
                            <m:sub>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𝑧</m:t>
                                  </m:r>
                                </m:e>
                                <m:sub>
                                  <m:r>
                                    <a:rPr lang="en-GB" sz="2400" b="0" i="1" smtClean="0">
                                      <a:latin typeface="Cambria Math" panose="02040503050406030204" pitchFamily="18" charset="0"/>
                                      <a:ea typeface="Cambria Math" panose="02040503050406030204" pitchFamily="18" charset="0"/>
                                    </a:rPr>
                                    <m:t>𝑚𝑖𝑛</m:t>
                                  </m:r>
                                </m:sub>
                              </m:sSub>
                            </m:sub>
                            <m:sup>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𝑧</m:t>
                                  </m:r>
                                </m:e>
                                <m:sub>
                                  <m:r>
                                    <a:rPr lang="en-GB" sz="2400" b="0" i="1" smtClean="0">
                                      <a:latin typeface="Cambria Math" panose="02040503050406030204" pitchFamily="18" charset="0"/>
                                      <a:ea typeface="Cambria Math" panose="02040503050406030204" pitchFamily="18" charset="0"/>
                                    </a:rPr>
                                    <m:t>𝑚𝑎𝑥</m:t>
                                  </m:r>
                                </m:sub>
                              </m:sSub>
                            </m:sup>
                            <m:e>
                              <m:d>
                                <m:dPr>
                                  <m:begChr m:val="["/>
                                  <m:endChr m:val="]"/>
                                  <m:ctrlPr>
                                    <a:rPr lang="en-GB" sz="2400" b="0" i="1" smtClean="0">
                                      <a:latin typeface="Cambria Math" panose="02040503050406030204" pitchFamily="18" charset="0"/>
                                      <a:ea typeface="Cambria Math" panose="02040503050406030204" pitchFamily="18" charset="0"/>
                                    </a:rPr>
                                  </m:ctrlPr>
                                </m:dPr>
                                <m:e>
                                  <m:nary>
                                    <m:naryPr>
                                      <m:ctrlPr>
                                        <a:rPr lang="en-GB" sz="2400" b="0" i="1" smtClean="0">
                                          <a:latin typeface="Cambria Math" panose="02040503050406030204" pitchFamily="18" charset="0"/>
                                          <a:ea typeface="Cambria Math" panose="02040503050406030204" pitchFamily="18" charset="0"/>
                                        </a:rPr>
                                      </m:ctrlPr>
                                    </m:naryPr>
                                    <m:sub>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𝑚𝑖𝑛</m:t>
                                          </m:r>
                                        </m:sub>
                                      </m:sSub>
                                    </m:sub>
                                    <m:sup>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𝑚𝑎𝑥</m:t>
                                          </m:r>
                                        </m:sub>
                                      </m:sSub>
                                    </m:sup>
                                    <m:e>
                                      <m:nary>
                                        <m:naryPr>
                                          <m:ctrlPr>
                                            <a:rPr lang="en-GB" sz="2400" b="0" i="1" smtClean="0">
                                              <a:latin typeface="Cambria Math" panose="02040503050406030204" pitchFamily="18" charset="0"/>
                                              <a:ea typeface="Cambria Math" panose="02040503050406030204" pitchFamily="18" charset="0"/>
                                            </a:rPr>
                                          </m:ctrlPr>
                                        </m:naryPr>
                                        <m:sub>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𝑚𝑖𝑛</m:t>
                                              </m:r>
                                            </m:sub>
                                          </m:sSub>
                                        </m:sub>
                                        <m:sup>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𝑚𝑎𝑥</m:t>
                                              </m:r>
                                            </m:sub>
                                          </m:sSub>
                                        </m:sup>
                                        <m:e>
                                          <m:r>
                                            <a:rPr lang="en-GB" sz="2400" b="0" i="1" smtClean="0">
                                              <a:latin typeface="Cambria Math" panose="02040503050406030204" pitchFamily="18" charset="0"/>
                                              <a:ea typeface="Cambria Math" panose="02040503050406030204" pitchFamily="18" charset="0"/>
                                            </a:rPr>
                                            <m:t>𝑚𝑖𝑛</m:t>
                                          </m:r>
                                          <m:d>
                                            <m:dPr>
                                              <m:ctrlPr>
                                                <a:rPr lang="en-GB" sz="2400" b="0" i="1" smtClean="0">
                                                  <a:latin typeface="Cambria Math" panose="02040503050406030204" pitchFamily="18" charset="0"/>
                                                  <a:ea typeface="Cambria Math" panose="02040503050406030204" pitchFamily="18" charset="0"/>
                                                </a:rPr>
                                              </m:ctrlPr>
                                            </m:dPr>
                                            <m:e>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𝐴</m:t>
                                                  </m:r>
                                                </m:e>
                                                <m:sub>
                                                  <m:r>
                                                    <a:rPr lang="en-GB" sz="2400" b="0" i="1" smtClean="0">
                                                      <a:latin typeface="Cambria Math" panose="02040503050406030204" pitchFamily="18" charset="0"/>
                                                      <a:ea typeface="Cambria Math" panose="02040503050406030204" pitchFamily="18" charset="0"/>
                                                    </a:rPr>
                                                    <m:t>𝑋</m:t>
                                                  </m:r>
                                                </m:sub>
                                              </m:sSub>
                                              <m:d>
                                                <m:dPr>
                                                  <m:ctrlPr>
                                                    <a:rPr lang="en-GB" sz="2400" b="0" i="1" smtClean="0">
                                                      <a:latin typeface="Cambria Math" panose="02040503050406030204" pitchFamily="18" charset="0"/>
                                                      <a:ea typeface="Cambria Math" panose="02040503050406030204" pitchFamily="18" charset="0"/>
                                                    </a:rPr>
                                                  </m:ctrlPr>
                                                </m:dPr>
                                                <m:e>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𝑓</m:t>
                                                      </m:r>
                                                    </m:e>
                                                    <m:sub>
                                                      <m:r>
                                                        <a:rPr lang="en-GB" sz="2400" b="0" i="1" smtClean="0">
                                                          <a:latin typeface="Cambria Math" panose="02040503050406030204" pitchFamily="18" charset="0"/>
                                                          <a:ea typeface="Cambria Math" panose="02040503050406030204" pitchFamily="18" charset="0"/>
                                                        </a:rPr>
                                                        <m:t>𝑋</m:t>
                                                      </m:r>
                                                    </m:sub>
                                                  </m:sSub>
                                                  <m:d>
                                                    <m:dPr>
                                                      <m:ctrlPr>
                                                        <a:rPr lang="en-GB" sz="2400" b="0" i="1" smtClean="0">
                                                          <a:latin typeface="Cambria Math" panose="02040503050406030204" pitchFamily="18" charset="0"/>
                                                          <a:ea typeface="Cambria Math" panose="02040503050406030204" pitchFamily="18" charset="0"/>
                                                        </a:rPr>
                                                      </m:ctrlPr>
                                                    </m:dPr>
                                                    <m:e>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sub>
                                                      </m:s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𝑧</m:t>
                                                      </m:r>
                                                    </m:e>
                                                  </m:d>
                                                </m:e>
                                              </m:d>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𝐴</m:t>
                                                  </m:r>
                                                </m:e>
                                                <m:sub>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𝑓</m:t>
                                                  </m:r>
                                                </m:e>
                                                <m:sub>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𝑧</m:t>
                                              </m:r>
                                              <m:r>
                                                <a:rPr lang="en-GB" sz="2400" b="0" i="1" smtClean="0">
                                                  <a:latin typeface="Cambria Math" panose="02040503050406030204" pitchFamily="18" charset="0"/>
                                                  <a:ea typeface="Cambria Math" panose="02040503050406030204" pitchFamily="18" charset="0"/>
                                                </a:rPr>
                                                <m:t>))</m:t>
                                              </m:r>
                                            </m:e>
                                          </m:d>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𝑑𝑙𝑜𝑔</m:t>
                                          </m:r>
                                          <m:d>
                                            <m:dPr>
                                              <m:ctrlPr>
                                                <a:rPr lang="en-GB" sz="2400" b="0" i="1" smtClean="0">
                                                  <a:latin typeface="Cambria Math" panose="02040503050406030204" pitchFamily="18" charset="0"/>
                                                  <a:ea typeface="Cambria Math" panose="02040503050406030204" pitchFamily="18" charset="0"/>
                                                </a:rPr>
                                              </m:ctrlPr>
                                            </m:dPr>
                                            <m:e>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𝑋</m:t>
                                                  </m:r>
                                                </m:sub>
                                              </m:sSub>
                                            </m:e>
                                          </m:d>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𝑑𝑙𝑜𝑔</m:t>
                                          </m:r>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𝐿</m:t>
                                              </m:r>
                                            </m:e>
                                            <m:sub>
                                              <m:r>
                                                <a:rPr lang="en-GB" sz="2400" b="0" i="1" smtClean="0">
                                                  <a:latin typeface="Cambria Math" panose="02040503050406030204" pitchFamily="18" charset="0"/>
                                                  <a:ea typeface="Cambria Math" panose="02040503050406030204" pitchFamily="18" charset="0"/>
                                                </a:rPr>
                                                <m:t>𝑅</m:t>
                                              </m:r>
                                            </m:sub>
                                          </m:sSub>
                                          <m:r>
                                            <a:rPr lang="en-GB" sz="2400" b="0" i="1" smtClean="0">
                                              <a:latin typeface="Cambria Math" panose="02040503050406030204" pitchFamily="18" charset="0"/>
                                              <a:ea typeface="Cambria Math" panose="02040503050406030204" pitchFamily="18" charset="0"/>
                                            </a:rPr>
                                            <m:t>)</m:t>
                                          </m:r>
                                        </m:e>
                                      </m:nary>
                                    </m:e>
                                  </m:nary>
                                </m:e>
                              </m:d>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𝑑𝑉</m:t>
                                  </m:r>
                                </m:num>
                                <m:den>
                                  <m:r>
                                    <a:rPr lang="en-GB" sz="2400" b="0" i="1" smtClean="0">
                                      <a:latin typeface="Cambria Math" panose="02040503050406030204" pitchFamily="18" charset="0"/>
                                      <a:ea typeface="Cambria Math" panose="02040503050406030204" pitchFamily="18" charset="0"/>
                                    </a:rPr>
                                    <m:t>𝑑𝑧</m:t>
                                  </m:r>
                                </m:den>
                              </m:f>
                              <m:r>
                                <a:rPr lang="en-GB" sz="2400" b="0" i="1" smtClean="0">
                                  <a:latin typeface="Cambria Math" panose="02040503050406030204" pitchFamily="18" charset="0"/>
                                  <a:ea typeface="Cambria Math" panose="02040503050406030204" pitchFamily="18" charset="0"/>
                                </a:rPr>
                                <m:t>𝑑𝑧</m:t>
                              </m:r>
                            </m:e>
                          </m:nary>
                        </m:den>
                      </m:f>
                    </m:oMath>
                  </m:oMathPara>
                </a14:m>
                <a:endParaRPr lang="en-GB" sz="2400" dirty="0"/>
              </a:p>
            </p:txBody>
          </p:sp>
        </mc:Choice>
        <mc:Fallback xmlns="">
          <p:sp>
            <p:nvSpPr>
              <p:cNvPr id="6" name="TextBox 5">
                <a:extLst>
                  <a:ext uri="{FF2B5EF4-FFF2-40B4-BE49-F238E27FC236}">
                    <a16:creationId xmlns:a16="http://schemas.microsoft.com/office/drawing/2014/main" id="{CF59E041-0D44-F92A-7E10-69CDB5F8EE4B}"/>
                  </a:ext>
                </a:extLst>
              </p:cNvPr>
              <p:cNvSpPr txBox="1">
                <a:spLocks noRot="1" noChangeAspect="1" noMove="1" noResize="1" noEditPoints="1" noAdjustHandles="1" noChangeArrowheads="1" noChangeShapeType="1" noTextEdit="1"/>
              </p:cNvSpPr>
              <p:nvPr/>
            </p:nvSpPr>
            <p:spPr>
              <a:xfrm>
                <a:off x="0" y="5115683"/>
                <a:ext cx="12178462" cy="1039387"/>
              </a:xfrm>
              <a:prstGeom prst="rect">
                <a:avLst/>
              </a:prstGeom>
              <a:blipFill>
                <a:blip r:embed="rId5"/>
                <a:stretch>
                  <a:fillRect l="-312" t="-22619" r="-104" b="-95238"/>
                </a:stretch>
              </a:blipFill>
            </p:spPr>
            <p:txBody>
              <a:bodyPr/>
              <a:lstStyle/>
              <a:p>
                <a:r>
                  <a:rPr lang="en-GB">
                    <a:noFill/>
                  </a:rPr>
                  <a:t> </a:t>
                </a:r>
              </a:p>
            </p:txBody>
          </p:sp>
        </mc:Fallback>
      </mc:AlternateContent>
      <p:sp>
        <p:nvSpPr>
          <p:cNvPr id="7" name="Right Brace 6">
            <a:extLst>
              <a:ext uri="{FF2B5EF4-FFF2-40B4-BE49-F238E27FC236}">
                <a16:creationId xmlns:a16="http://schemas.microsoft.com/office/drawing/2014/main" id="{9CD1B5A3-54A7-D88D-8AED-9DB1921689E1}"/>
              </a:ext>
            </a:extLst>
          </p:cNvPr>
          <p:cNvSpPr/>
          <p:nvPr/>
        </p:nvSpPr>
        <p:spPr>
          <a:xfrm>
            <a:off x="8340811" y="1966197"/>
            <a:ext cx="247135" cy="23114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0D3099EA-AFA3-2AF5-9616-7A9842A3E344}"/>
              </a:ext>
            </a:extLst>
          </p:cNvPr>
          <p:cNvSpPr txBox="1"/>
          <p:nvPr/>
        </p:nvSpPr>
        <p:spPr>
          <a:xfrm>
            <a:off x="9144963" y="2376667"/>
            <a:ext cx="2854411" cy="1200329"/>
          </a:xfrm>
          <a:prstGeom prst="rect">
            <a:avLst/>
          </a:prstGeom>
          <a:noFill/>
        </p:spPr>
        <p:txBody>
          <a:bodyPr wrap="square" rtlCol="0">
            <a:spAutoFit/>
          </a:bodyPr>
          <a:lstStyle/>
          <a:p>
            <a:pPr algn="ctr"/>
            <a:r>
              <a:rPr lang="en-GB" dirty="0"/>
              <a:t>Combine by taking the minimum observable volume for each X-ray-Radio luminosity bin</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00C918F4-0D97-49A9-CE98-EAE5EBE9FB03}"/>
                  </a:ext>
                </a:extLst>
              </p14:cNvPr>
              <p14:cNvContentPartPr/>
              <p14:nvPr/>
            </p14:nvContentPartPr>
            <p14:xfrm>
              <a:off x="9144963" y="3624198"/>
              <a:ext cx="1339200" cy="1205640"/>
            </p14:xfrm>
          </p:contentPart>
        </mc:Choice>
        <mc:Fallback xmlns="">
          <p:pic>
            <p:nvPicPr>
              <p:cNvPr id="11" name="Ink 10">
                <a:extLst>
                  <a:ext uri="{FF2B5EF4-FFF2-40B4-BE49-F238E27FC236}">
                    <a16:creationId xmlns:a16="http://schemas.microsoft.com/office/drawing/2014/main" id="{00C918F4-0D97-49A9-CE98-EAE5EBE9FB03}"/>
                  </a:ext>
                </a:extLst>
              </p:cNvPr>
              <p:cNvPicPr/>
              <p:nvPr/>
            </p:nvPicPr>
            <p:blipFill>
              <a:blip r:embed="rId7"/>
              <a:stretch>
                <a:fillRect/>
              </a:stretch>
            </p:blipFill>
            <p:spPr>
              <a:xfrm>
                <a:off x="9126963" y="3606198"/>
                <a:ext cx="1374840" cy="1241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55B899CD-E973-CA77-20A9-01BA5422B950}"/>
                  </a:ext>
                </a:extLst>
              </p14:cNvPr>
              <p14:cNvContentPartPr/>
              <p14:nvPr/>
            </p14:nvContentPartPr>
            <p14:xfrm>
              <a:off x="8718003" y="3030558"/>
              <a:ext cx="538200" cy="208080"/>
            </p14:xfrm>
          </p:contentPart>
        </mc:Choice>
        <mc:Fallback xmlns="">
          <p:pic>
            <p:nvPicPr>
              <p:cNvPr id="12" name="Ink 11">
                <a:extLst>
                  <a:ext uri="{FF2B5EF4-FFF2-40B4-BE49-F238E27FC236}">
                    <a16:creationId xmlns:a16="http://schemas.microsoft.com/office/drawing/2014/main" id="{55B899CD-E973-CA77-20A9-01BA5422B950}"/>
                  </a:ext>
                </a:extLst>
              </p:cNvPr>
              <p:cNvPicPr/>
              <p:nvPr/>
            </p:nvPicPr>
            <p:blipFill>
              <a:blip r:embed="rId9"/>
              <a:stretch>
                <a:fillRect/>
              </a:stretch>
            </p:blipFill>
            <p:spPr>
              <a:xfrm>
                <a:off x="8700003" y="3012558"/>
                <a:ext cx="573840" cy="243720"/>
              </a:xfrm>
              <a:prstGeom prst="rect">
                <a:avLst/>
              </a:prstGeom>
            </p:spPr>
          </p:pic>
        </mc:Fallback>
      </mc:AlternateContent>
    </p:spTree>
    <p:extLst>
      <p:ext uri="{BB962C8B-B14F-4D97-AF65-F5344CB8AC3E}">
        <p14:creationId xmlns:p14="http://schemas.microsoft.com/office/powerpoint/2010/main" val="292181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0C3991F-56FC-CD9F-2E1F-1ED7371B4A42}"/>
              </a:ext>
            </a:extLst>
          </p:cNvPr>
          <p:cNvSpPr/>
          <p:nvPr/>
        </p:nvSpPr>
        <p:spPr>
          <a:xfrm>
            <a:off x="228600" y="1089211"/>
            <a:ext cx="11815482" cy="59704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a:extLst>
              <a:ext uri="{FF2B5EF4-FFF2-40B4-BE49-F238E27FC236}">
                <a16:creationId xmlns:a16="http://schemas.microsoft.com/office/drawing/2014/main" id="{79036E81-3234-62A0-4CF0-22DE1075BB73}"/>
              </a:ext>
            </a:extLst>
          </p:cNvPr>
          <p:cNvGrpSpPr/>
          <p:nvPr/>
        </p:nvGrpSpPr>
        <p:grpSpPr>
          <a:xfrm>
            <a:off x="319167" y="1749674"/>
            <a:ext cx="5962263" cy="5000999"/>
            <a:chOff x="93453" y="1565524"/>
            <a:chExt cx="6152259" cy="5268028"/>
          </a:xfrm>
        </p:grpSpPr>
        <p:sp>
          <p:nvSpPr>
            <p:cNvPr id="11" name="Oval 10">
              <a:extLst>
                <a:ext uri="{FF2B5EF4-FFF2-40B4-BE49-F238E27FC236}">
                  <a16:creationId xmlns:a16="http://schemas.microsoft.com/office/drawing/2014/main" id="{6C5ABB73-0334-D1FF-0EE9-97FA2BFC73C2}"/>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420CCF3-1AC0-607C-7581-EAF9A8B14781}"/>
                </a:ext>
              </a:extLst>
            </p:cNvPr>
            <p:cNvSpPr/>
            <p:nvPr/>
          </p:nvSpPr>
          <p:spPr>
            <a:xfrm>
              <a:off x="3305206" y="4128799"/>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12373" y="43624"/>
                    <a:pt x="298333" y="-3620"/>
                    <a:pt x="672791" y="0"/>
                  </a:cubicBezTo>
                  <a:cubicBezTo>
                    <a:pt x="1041542" y="177"/>
                    <a:pt x="1344034" y="39539"/>
                    <a:pt x="1345582" y="74342"/>
                  </a:cubicBezTo>
                  <a:cubicBezTo>
                    <a:pt x="1345601" y="109731"/>
                    <a:pt x="990875" y="166989"/>
                    <a:pt x="672791" y="148684"/>
                  </a:cubicBezTo>
                  <a:cubicBezTo>
                    <a:pt x="298768" y="145512"/>
                    <a:pt x="3285" y="113557"/>
                    <a:pt x="0" y="74342"/>
                  </a:cubicBezTo>
                  <a:close/>
                </a:path>
                <a:path w="1345581" h="148683" stroke="0" extrusionOk="0">
                  <a:moveTo>
                    <a:pt x="0" y="74342"/>
                  </a:moveTo>
                  <a:cubicBezTo>
                    <a:pt x="-28844" y="-19905"/>
                    <a:pt x="330099" y="-12879"/>
                    <a:pt x="672791" y="0"/>
                  </a:cubicBezTo>
                  <a:cubicBezTo>
                    <a:pt x="1047660" y="6990"/>
                    <a:pt x="1342203" y="34859"/>
                    <a:pt x="1345582" y="74342"/>
                  </a:cubicBezTo>
                  <a:cubicBezTo>
                    <a:pt x="1300078" y="75913"/>
                    <a:pt x="1092136" y="130929"/>
                    <a:pt x="672791" y="148684"/>
                  </a:cubicBezTo>
                  <a:cubicBezTo>
                    <a:pt x="295622" y="142850"/>
                    <a:pt x="5490" y="119560"/>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A614C55-7846-40DD-DA9D-639D09CA63EF}"/>
                </a:ext>
              </a:extLst>
            </p:cNvPr>
            <p:cNvSpPr/>
            <p:nvPr/>
          </p:nvSpPr>
          <p:spPr>
            <a:xfrm>
              <a:off x="1610685" y="4125196"/>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33935" y="1031"/>
                    <a:pt x="356604" y="3655"/>
                    <a:pt x="672791" y="0"/>
                  </a:cubicBezTo>
                  <a:cubicBezTo>
                    <a:pt x="1047808" y="5889"/>
                    <a:pt x="1341027" y="33186"/>
                    <a:pt x="1345582" y="74342"/>
                  </a:cubicBezTo>
                  <a:cubicBezTo>
                    <a:pt x="1368534" y="118728"/>
                    <a:pt x="992511" y="125021"/>
                    <a:pt x="672791" y="148684"/>
                  </a:cubicBezTo>
                  <a:cubicBezTo>
                    <a:pt x="297650" y="149749"/>
                    <a:pt x="3554" y="110582"/>
                    <a:pt x="0" y="74342"/>
                  </a:cubicBezTo>
                  <a:close/>
                </a:path>
                <a:path w="1345581" h="148683" stroke="0" extrusionOk="0">
                  <a:moveTo>
                    <a:pt x="0" y="74342"/>
                  </a:moveTo>
                  <a:cubicBezTo>
                    <a:pt x="-23308" y="74177"/>
                    <a:pt x="285841" y="-6350"/>
                    <a:pt x="672791" y="0"/>
                  </a:cubicBezTo>
                  <a:cubicBezTo>
                    <a:pt x="1052300" y="-1172"/>
                    <a:pt x="1343637" y="36826"/>
                    <a:pt x="1345582" y="74342"/>
                  </a:cubicBezTo>
                  <a:cubicBezTo>
                    <a:pt x="1298519" y="131130"/>
                    <a:pt x="1040956" y="152713"/>
                    <a:pt x="672791" y="148684"/>
                  </a:cubicBezTo>
                  <a:cubicBezTo>
                    <a:pt x="308045" y="144266"/>
                    <a:pt x="-5270" y="116609"/>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589637FC-0694-FC34-AB4D-0E17FAAF51AF}"/>
                </a:ext>
              </a:extLst>
            </p:cNvPr>
            <p:cNvSpPr/>
            <p:nvPr/>
          </p:nvSpPr>
          <p:spPr>
            <a:xfrm>
              <a:off x="2978103" y="1565524"/>
              <a:ext cx="327103" cy="2401230"/>
            </a:xfrm>
            <a:custGeom>
              <a:avLst/>
              <a:gdLst>
                <a:gd name="connsiteX0" fmla="*/ 89210 w 327103"/>
                <a:gd name="connsiteY0" fmla="*/ 2401230 h 2401230"/>
                <a:gd name="connsiteX1" fmla="*/ 85567 w 327103"/>
                <a:gd name="connsiteY1" fmla="*/ 1949531 h 2401230"/>
                <a:gd name="connsiteX2" fmla="*/ 81776 w 327103"/>
                <a:gd name="connsiteY2" fmla="*/ 1479396 h 2401230"/>
                <a:gd name="connsiteX3" fmla="*/ 55335 w 327103"/>
                <a:gd name="connsiteY3" fmla="*/ 1001058 h 2401230"/>
                <a:gd name="connsiteX4" fmla="*/ 27259 w 327103"/>
                <a:gd name="connsiteY4" fmla="*/ 493132 h 2401230"/>
                <a:gd name="connsiteX5" fmla="*/ 0 w 327103"/>
                <a:gd name="connsiteY5" fmla="*/ 0 h 2401230"/>
                <a:gd name="connsiteX6" fmla="*/ 327103 w 327103"/>
                <a:gd name="connsiteY6" fmla="*/ 0 h 2401230"/>
                <a:gd name="connsiteX7" fmla="*/ 287702 w 327103"/>
                <a:gd name="connsiteY7" fmla="*/ 517466 h 2401230"/>
                <a:gd name="connsiteX8" fmla="*/ 253876 w 327103"/>
                <a:gd name="connsiteY8" fmla="*/ 961706 h 2401230"/>
                <a:gd name="connsiteX9" fmla="*/ 215590 w 327103"/>
                <a:gd name="connsiteY9" fmla="*/ 1464527 h 2401230"/>
                <a:gd name="connsiteX10" fmla="*/ 208602 w 327103"/>
                <a:gd name="connsiteY10" fmla="*/ 1901283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93934" y="2187120"/>
                    <a:pt x="103558" y="2135537"/>
                    <a:pt x="85567" y="1949531"/>
                  </a:cubicBezTo>
                  <a:cubicBezTo>
                    <a:pt x="67577" y="1763525"/>
                    <a:pt x="73872" y="1679179"/>
                    <a:pt x="81776" y="1479396"/>
                  </a:cubicBezTo>
                  <a:cubicBezTo>
                    <a:pt x="67164" y="1260726"/>
                    <a:pt x="42004" y="1161418"/>
                    <a:pt x="55335" y="1001058"/>
                  </a:cubicBezTo>
                  <a:cubicBezTo>
                    <a:pt x="68666" y="840698"/>
                    <a:pt x="36993" y="714635"/>
                    <a:pt x="27259" y="493132"/>
                  </a:cubicBezTo>
                  <a:cubicBezTo>
                    <a:pt x="17525" y="271629"/>
                    <a:pt x="9531" y="193403"/>
                    <a:pt x="0" y="0"/>
                  </a:cubicBezTo>
                  <a:cubicBezTo>
                    <a:pt x="78986" y="309"/>
                    <a:pt x="256917" y="-8014"/>
                    <a:pt x="327103" y="0"/>
                  </a:cubicBezTo>
                  <a:cubicBezTo>
                    <a:pt x="308693" y="192412"/>
                    <a:pt x="304489" y="293569"/>
                    <a:pt x="287702" y="517466"/>
                  </a:cubicBezTo>
                  <a:cubicBezTo>
                    <a:pt x="270915" y="741363"/>
                    <a:pt x="276095" y="828987"/>
                    <a:pt x="253876" y="961706"/>
                  </a:cubicBezTo>
                  <a:cubicBezTo>
                    <a:pt x="231657" y="1094425"/>
                    <a:pt x="223931" y="1282434"/>
                    <a:pt x="215590" y="1464527"/>
                  </a:cubicBezTo>
                  <a:cubicBezTo>
                    <a:pt x="207001" y="1602647"/>
                    <a:pt x="222660" y="1725731"/>
                    <a:pt x="208602" y="1901283"/>
                  </a:cubicBezTo>
                  <a:cubicBezTo>
                    <a:pt x="194544" y="2076835"/>
                    <a:pt x="217365" y="2207216"/>
                    <a:pt x="200722" y="2393796"/>
                  </a:cubicBezTo>
                  <a:cubicBezTo>
                    <a:pt x="159302" y="2391382"/>
                    <a:pt x="144142" y="2392945"/>
                    <a:pt x="89210" y="2401230"/>
                  </a:cubicBezTo>
                  <a:close/>
                </a:path>
                <a:path w="327103" h="2401230" stroke="0" extrusionOk="0">
                  <a:moveTo>
                    <a:pt x="89210" y="2401230"/>
                  </a:moveTo>
                  <a:cubicBezTo>
                    <a:pt x="103808" y="2208723"/>
                    <a:pt x="100132" y="2129975"/>
                    <a:pt x="85493" y="1940313"/>
                  </a:cubicBezTo>
                  <a:cubicBezTo>
                    <a:pt x="70854" y="1750651"/>
                    <a:pt x="86335" y="1705562"/>
                    <a:pt x="81776" y="1479396"/>
                  </a:cubicBezTo>
                  <a:cubicBezTo>
                    <a:pt x="76411" y="1298283"/>
                    <a:pt x="54818" y="1140694"/>
                    <a:pt x="53700" y="971470"/>
                  </a:cubicBezTo>
                  <a:cubicBezTo>
                    <a:pt x="52582" y="802246"/>
                    <a:pt x="28916" y="670473"/>
                    <a:pt x="28894" y="522720"/>
                  </a:cubicBezTo>
                  <a:cubicBezTo>
                    <a:pt x="28872" y="374967"/>
                    <a:pt x="-10129" y="193446"/>
                    <a:pt x="0" y="0"/>
                  </a:cubicBezTo>
                  <a:cubicBezTo>
                    <a:pt x="104051" y="6874"/>
                    <a:pt x="243668" y="-13600"/>
                    <a:pt x="327103" y="0"/>
                  </a:cubicBezTo>
                  <a:cubicBezTo>
                    <a:pt x="335230" y="174914"/>
                    <a:pt x="294638" y="365166"/>
                    <a:pt x="289932" y="488176"/>
                  </a:cubicBezTo>
                  <a:cubicBezTo>
                    <a:pt x="285226" y="611186"/>
                    <a:pt x="276269" y="816156"/>
                    <a:pt x="252761" y="976351"/>
                  </a:cubicBezTo>
                  <a:cubicBezTo>
                    <a:pt x="229253" y="1136546"/>
                    <a:pt x="252144" y="1241192"/>
                    <a:pt x="215590" y="1464527"/>
                  </a:cubicBezTo>
                  <a:cubicBezTo>
                    <a:pt x="234810" y="1615539"/>
                    <a:pt x="192002" y="1692062"/>
                    <a:pt x="208305" y="1919869"/>
                  </a:cubicBezTo>
                  <a:cubicBezTo>
                    <a:pt x="224607" y="2147676"/>
                    <a:pt x="188272" y="2228917"/>
                    <a:pt x="200722" y="2393796"/>
                  </a:cubicBezTo>
                  <a:cubicBezTo>
                    <a:pt x="162194" y="2395810"/>
                    <a:pt x="118338" y="239787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284D8A01-B667-9ACC-2D40-6A424807B1B2}"/>
                </a:ext>
              </a:extLst>
            </p:cNvPr>
            <p:cNvSpPr/>
            <p:nvPr/>
          </p:nvSpPr>
          <p:spPr>
            <a:xfrm rot="10800000">
              <a:off x="2956266" y="4432322"/>
              <a:ext cx="327103" cy="2401230"/>
            </a:xfrm>
            <a:custGeom>
              <a:avLst/>
              <a:gdLst>
                <a:gd name="connsiteX0" fmla="*/ 89210 w 327103"/>
                <a:gd name="connsiteY0" fmla="*/ 2401230 h 2401230"/>
                <a:gd name="connsiteX1" fmla="*/ 85716 w 327103"/>
                <a:gd name="connsiteY1" fmla="*/ 1967968 h 2401230"/>
                <a:gd name="connsiteX2" fmla="*/ 81776 w 327103"/>
                <a:gd name="connsiteY2" fmla="*/ 1479396 h 2401230"/>
                <a:gd name="connsiteX3" fmla="*/ 52882 w 327103"/>
                <a:gd name="connsiteY3" fmla="*/ 956676 h 2401230"/>
                <a:gd name="connsiteX4" fmla="*/ 25623 w 327103"/>
                <a:gd name="connsiteY4" fmla="*/ 463544 h 2401230"/>
                <a:gd name="connsiteX5" fmla="*/ 0 w 327103"/>
                <a:gd name="connsiteY5" fmla="*/ 0 h 2401230"/>
                <a:gd name="connsiteX6" fmla="*/ 327103 w 327103"/>
                <a:gd name="connsiteY6" fmla="*/ 0 h 2401230"/>
                <a:gd name="connsiteX7" fmla="*/ 292162 w 327103"/>
                <a:gd name="connsiteY7" fmla="*/ 458885 h 2401230"/>
                <a:gd name="connsiteX8" fmla="*/ 257222 w 327103"/>
                <a:gd name="connsiteY8" fmla="*/ 917770 h 2401230"/>
                <a:gd name="connsiteX9" fmla="*/ 215590 w 327103"/>
                <a:gd name="connsiteY9" fmla="*/ 1464527 h 2401230"/>
                <a:gd name="connsiteX10" fmla="*/ 208305 w 327103"/>
                <a:gd name="connsiteY10" fmla="*/ 1919869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76936" y="2248853"/>
                    <a:pt x="101983" y="2149076"/>
                    <a:pt x="85716" y="1967968"/>
                  </a:cubicBezTo>
                  <a:cubicBezTo>
                    <a:pt x="69449" y="1786860"/>
                    <a:pt x="68776" y="1698257"/>
                    <a:pt x="81776" y="1479396"/>
                  </a:cubicBezTo>
                  <a:cubicBezTo>
                    <a:pt x="52483" y="1275730"/>
                    <a:pt x="74264" y="1093295"/>
                    <a:pt x="52882" y="956676"/>
                  </a:cubicBezTo>
                  <a:cubicBezTo>
                    <a:pt x="31500" y="820057"/>
                    <a:pt x="44475" y="682452"/>
                    <a:pt x="25623" y="463544"/>
                  </a:cubicBezTo>
                  <a:cubicBezTo>
                    <a:pt x="6771" y="244636"/>
                    <a:pt x="14557" y="133297"/>
                    <a:pt x="0" y="0"/>
                  </a:cubicBezTo>
                  <a:cubicBezTo>
                    <a:pt x="82220" y="-7871"/>
                    <a:pt x="169724" y="-9053"/>
                    <a:pt x="327103" y="0"/>
                  </a:cubicBezTo>
                  <a:cubicBezTo>
                    <a:pt x="340084" y="96155"/>
                    <a:pt x="281500" y="343196"/>
                    <a:pt x="292162" y="458885"/>
                  </a:cubicBezTo>
                  <a:cubicBezTo>
                    <a:pt x="302824" y="574574"/>
                    <a:pt x="265529" y="819766"/>
                    <a:pt x="257222" y="917770"/>
                  </a:cubicBezTo>
                  <a:cubicBezTo>
                    <a:pt x="248915" y="1015774"/>
                    <a:pt x="224256" y="1280690"/>
                    <a:pt x="215590" y="1464527"/>
                  </a:cubicBezTo>
                  <a:cubicBezTo>
                    <a:pt x="209723" y="1597509"/>
                    <a:pt x="213816" y="1819905"/>
                    <a:pt x="208305" y="1919869"/>
                  </a:cubicBezTo>
                  <a:cubicBezTo>
                    <a:pt x="202794" y="2019833"/>
                    <a:pt x="182748" y="2183923"/>
                    <a:pt x="200722" y="2393796"/>
                  </a:cubicBezTo>
                  <a:cubicBezTo>
                    <a:pt x="172345" y="2393167"/>
                    <a:pt x="138487" y="2400629"/>
                    <a:pt x="89210" y="2401230"/>
                  </a:cubicBezTo>
                  <a:close/>
                </a:path>
                <a:path w="327103" h="2401230" stroke="0" extrusionOk="0">
                  <a:moveTo>
                    <a:pt x="89210" y="2401230"/>
                  </a:moveTo>
                  <a:cubicBezTo>
                    <a:pt x="106761" y="2194988"/>
                    <a:pt x="79007" y="2138680"/>
                    <a:pt x="85716" y="1967968"/>
                  </a:cubicBezTo>
                  <a:cubicBezTo>
                    <a:pt x="92425" y="1797256"/>
                    <a:pt x="89529" y="1706199"/>
                    <a:pt x="81776" y="1479396"/>
                  </a:cubicBezTo>
                  <a:cubicBezTo>
                    <a:pt x="87527" y="1304674"/>
                    <a:pt x="86149" y="1139479"/>
                    <a:pt x="52882" y="956676"/>
                  </a:cubicBezTo>
                  <a:cubicBezTo>
                    <a:pt x="19614" y="773873"/>
                    <a:pt x="21190" y="610239"/>
                    <a:pt x="26441" y="478338"/>
                  </a:cubicBezTo>
                  <a:cubicBezTo>
                    <a:pt x="31692" y="346437"/>
                    <a:pt x="26217" y="134195"/>
                    <a:pt x="0" y="0"/>
                  </a:cubicBezTo>
                  <a:cubicBezTo>
                    <a:pt x="156026" y="11819"/>
                    <a:pt x="232021" y="-15064"/>
                    <a:pt x="327103" y="0"/>
                  </a:cubicBezTo>
                  <a:cubicBezTo>
                    <a:pt x="333718" y="96016"/>
                    <a:pt x="286994" y="316893"/>
                    <a:pt x="293277" y="444240"/>
                  </a:cubicBezTo>
                  <a:cubicBezTo>
                    <a:pt x="299560" y="571587"/>
                    <a:pt x="244912" y="843698"/>
                    <a:pt x="254991" y="947061"/>
                  </a:cubicBezTo>
                  <a:cubicBezTo>
                    <a:pt x="265070" y="1050424"/>
                    <a:pt x="218617" y="1357414"/>
                    <a:pt x="215590" y="1464527"/>
                  </a:cubicBezTo>
                  <a:cubicBezTo>
                    <a:pt x="191500" y="1688520"/>
                    <a:pt x="221656" y="1719063"/>
                    <a:pt x="208305" y="1919869"/>
                  </a:cubicBezTo>
                  <a:cubicBezTo>
                    <a:pt x="194954" y="2120675"/>
                    <a:pt x="207116" y="2262277"/>
                    <a:pt x="200722" y="2393796"/>
                  </a:cubicBezTo>
                  <a:cubicBezTo>
                    <a:pt x="167217" y="2391121"/>
                    <a:pt x="123674" y="239992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518045C-3D87-AC19-2550-6EE2B69BE749}"/>
                </a:ext>
              </a:extLst>
            </p:cNvPr>
            <p:cNvSpPr/>
            <p:nvPr/>
          </p:nvSpPr>
          <p:spPr>
            <a:xfrm>
              <a:off x="4170213" y="3009898"/>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4911D52-5B56-2A61-6868-748C8FC8DD00}"/>
                </a:ext>
              </a:extLst>
            </p:cNvPr>
            <p:cNvSpPr/>
            <p:nvPr/>
          </p:nvSpPr>
          <p:spPr>
            <a:xfrm>
              <a:off x="2656692" y="3937022"/>
              <a:ext cx="923925" cy="525032"/>
            </a:xfrm>
            <a:custGeom>
              <a:avLst/>
              <a:gdLst>
                <a:gd name="connsiteX0" fmla="*/ 0 w 923925"/>
                <a:gd name="connsiteY0" fmla="*/ 262516 h 525032"/>
                <a:gd name="connsiteX1" fmla="*/ 461963 w 923925"/>
                <a:gd name="connsiteY1" fmla="*/ 0 h 525032"/>
                <a:gd name="connsiteX2" fmla="*/ 923926 w 923925"/>
                <a:gd name="connsiteY2" fmla="*/ 262516 h 525032"/>
                <a:gd name="connsiteX3" fmla="*/ 461963 w 923925"/>
                <a:gd name="connsiteY3" fmla="*/ 525032 h 525032"/>
                <a:gd name="connsiteX4" fmla="*/ 0 w 923925"/>
                <a:gd name="connsiteY4" fmla="*/ 262516 h 52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25032" fill="none" extrusionOk="0">
                  <a:moveTo>
                    <a:pt x="0" y="262516"/>
                  </a:moveTo>
                  <a:cubicBezTo>
                    <a:pt x="-42028" y="100313"/>
                    <a:pt x="183061" y="42947"/>
                    <a:pt x="461963" y="0"/>
                  </a:cubicBezTo>
                  <a:cubicBezTo>
                    <a:pt x="724840" y="8889"/>
                    <a:pt x="931844" y="125626"/>
                    <a:pt x="923926" y="262516"/>
                  </a:cubicBezTo>
                  <a:cubicBezTo>
                    <a:pt x="914635" y="404653"/>
                    <a:pt x="734963" y="545663"/>
                    <a:pt x="461963" y="525032"/>
                  </a:cubicBezTo>
                  <a:cubicBezTo>
                    <a:pt x="193840" y="542592"/>
                    <a:pt x="-25835" y="383803"/>
                    <a:pt x="0" y="262516"/>
                  </a:cubicBezTo>
                  <a:close/>
                </a:path>
                <a:path w="923925" h="525032" stroke="0" extrusionOk="0">
                  <a:moveTo>
                    <a:pt x="0" y="262516"/>
                  </a:moveTo>
                  <a:cubicBezTo>
                    <a:pt x="14862" y="95657"/>
                    <a:pt x="234334" y="43114"/>
                    <a:pt x="461963" y="0"/>
                  </a:cubicBezTo>
                  <a:cubicBezTo>
                    <a:pt x="704848" y="-34099"/>
                    <a:pt x="943879" y="129467"/>
                    <a:pt x="923926" y="262516"/>
                  </a:cubicBezTo>
                  <a:cubicBezTo>
                    <a:pt x="922161" y="388237"/>
                    <a:pt x="665914" y="548086"/>
                    <a:pt x="461963" y="525032"/>
                  </a:cubicBezTo>
                  <a:cubicBezTo>
                    <a:pt x="199787" y="491250"/>
                    <a:pt x="18397" y="434029"/>
                    <a:pt x="0" y="262516"/>
                  </a:cubicBezTo>
                  <a:close/>
                </a:path>
              </a:pathLst>
            </a:custGeom>
            <a:solidFill>
              <a:schemeClr val="accent1">
                <a:lumMod val="20000"/>
                <a:lumOff val="80000"/>
                <a:alpha val="39565"/>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374D30BF-9C69-5F70-9307-7277CE28809B}"/>
                </a:ext>
              </a:extLst>
            </p:cNvPr>
            <p:cNvSpPr/>
            <p:nvPr/>
          </p:nvSpPr>
          <p:spPr>
            <a:xfrm>
              <a:off x="253558" y="2998920"/>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C128DCD-C4FE-61C2-CE07-E8A21080A28C}"/>
                </a:ext>
              </a:extLst>
            </p:cNvPr>
            <p:cNvSpPr/>
            <p:nvPr/>
          </p:nvSpPr>
          <p:spPr>
            <a:xfrm>
              <a:off x="4778418" y="2275950"/>
              <a:ext cx="1467294" cy="38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B4AEFFC-4412-4EC7-FA43-0CCD5C9DD731}"/>
                </a:ext>
              </a:extLst>
            </p:cNvPr>
            <p:cNvSpPr/>
            <p:nvPr/>
          </p:nvSpPr>
          <p:spPr>
            <a:xfrm>
              <a:off x="93453" y="2295001"/>
              <a:ext cx="1467294" cy="38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a:extLst>
              <a:ext uri="{FF2B5EF4-FFF2-40B4-BE49-F238E27FC236}">
                <a16:creationId xmlns:a16="http://schemas.microsoft.com/office/drawing/2014/main" id="{8DEFC1CC-9000-A15A-C112-EC55991521ED}"/>
              </a:ext>
            </a:extLst>
          </p:cNvPr>
          <p:cNvGrpSpPr/>
          <p:nvPr/>
        </p:nvGrpSpPr>
        <p:grpSpPr>
          <a:xfrm>
            <a:off x="6388471" y="1731589"/>
            <a:ext cx="5081450" cy="5000999"/>
            <a:chOff x="6388471" y="1731589"/>
            <a:chExt cx="5081450" cy="5000999"/>
          </a:xfrm>
        </p:grpSpPr>
        <p:sp>
          <p:nvSpPr>
            <p:cNvPr id="21" name="Oval 20">
              <a:extLst>
                <a:ext uri="{FF2B5EF4-FFF2-40B4-BE49-F238E27FC236}">
                  <a16:creationId xmlns:a16="http://schemas.microsoft.com/office/drawing/2014/main" id="{35296B89-942D-6AF3-6FEC-7ACCFF4FE3CE}"/>
                </a:ext>
              </a:extLst>
            </p:cNvPr>
            <p:cNvSpPr/>
            <p:nvPr/>
          </p:nvSpPr>
          <p:spPr>
            <a:xfrm>
              <a:off x="8870023" y="4150709"/>
              <a:ext cx="166155" cy="16275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4" name="Freeform 23">
              <a:extLst>
                <a:ext uri="{FF2B5EF4-FFF2-40B4-BE49-F238E27FC236}">
                  <a16:creationId xmlns:a16="http://schemas.microsoft.com/office/drawing/2014/main" id="{97F5086F-78A5-BF05-9882-F1E081546DB7}"/>
                </a:ext>
              </a:extLst>
            </p:cNvPr>
            <p:cNvSpPr/>
            <p:nvPr/>
          </p:nvSpPr>
          <p:spPr>
            <a:xfrm>
              <a:off x="8805181" y="1731589"/>
              <a:ext cx="317001" cy="2279515"/>
            </a:xfrm>
            <a:custGeom>
              <a:avLst/>
              <a:gdLst>
                <a:gd name="connsiteX0" fmla="*/ 86454 w 317001"/>
                <a:gd name="connsiteY0" fmla="*/ 2279515 h 2279515"/>
                <a:gd name="connsiteX1" fmla="*/ 79250 w 317001"/>
                <a:gd name="connsiteY1" fmla="*/ 1404407 h 2279515"/>
                <a:gd name="connsiteX2" fmla="*/ 54418 w 317001"/>
                <a:gd name="connsiteY2" fmla="*/ 964359 h 2279515"/>
                <a:gd name="connsiteX3" fmla="*/ 27209 w 317001"/>
                <a:gd name="connsiteY3" fmla="*/ 482180 h 2279515"/>
                <a:gd name="connsiteX4" fmla="*/ 0 w 317001"/>
                <a:gd name="connsiteY4" fmla="*/ 0 h 2279515"/>
                <a:gd name="connsiteX5" fmla="*/ 317001 w 317001"/>
                <a:gd name="connsiteY5" fmla="*/ 0 h 2279515"/>
                <a:gd name="connsiteX6" fmla="*/ 261885 w 317001"/>
                <a:gd name="connsiteY6" fmla="*/ 709049 h 2279515"/>
                <a:gd name="connsiteX7" fmla="*/ 208931 w 317001"/>
                <a:gd name="connsiteY7" fmla="*/ 1390292 h 2279515"/>
                <a:gd name="connsiteX8" fmla="*/ 202015 w 317001"/>
                <a:gd name="connsiteY8" fmla="*/ 1813731 h 2279515"/>
                <a:gd name="connsiteX9" fmla="*/ 194523 w 317001"/>
                <a:gd name="connsiteY9" fmla="*/ 2272457 h 2279515"/>
                <a:gd name="connsiteX10" fmla="*/ 86454 w 317001"/>
                <a:gd name="connsiteY10" fmla="*/ 2279515 h 227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01" h="2279515" fill="none" extrusionOk="0">
                  <a:moveTo>
                    <a:pt x="86454" y="2279515"/>
                  </a:moveTo>
                  <a:cubicBezTo>
                    <a:pt x="104577" y="1957665"/>
                    <a:pt x="49617" y="1714455"/>
                    <a:pt x="79250" y="1404407"/>
                  </a:cubicBezTo>
                  <a:cubicBezTo>
                    <a:pt x="53634" y="1298433"/>
                    <a:pt x="52482" y="1101671"/>
                    <a:pt x="54418" y="964359"/>
                  </a:cubicBezTo>
                  <a:cubicBezTo>
                    <a:pt x="56354" y="827047"/>
                    <a:pt x="45547" y="693229"/>
                    <a:pt x="27209" y="482180"/>
                  </a:cubicBezTo>
                  <a:cubicBezTo>
                    <a:pt x="8871" y="271131"/>
                    <a:pt x="31368" y="130052"/>
                    <a:pt x="0" y="0"/>
                  </a:cubicBezTo>
                  <a:cubicBezTo>
                    <a:pt x="95548" y="9823"/>
                    <a:pt x="195563" y="5120"/>
                    <a:pt x="317001" y="0"/>
                  </a:cubicBezTo>
                  <a:cubicBezTo>
                    <a:pt x="314950" y="271659"/>
                    <a:pt x="317125" y="375689"/>
                    <a:pt x="261885" y="709049"/>
                  </a:cubicBezTo>
                  <a:cubicBezTo>
                    <a:pt x="206645" y="1042409"/>
                    <a:pt x="237018" y="1182116"/>
                    <a:pt x="208931" y="1390292"/>
                  </a:cubicBezTo>
                  <a:cubicBezTo>
                    <a:pt x="210679" y="1520167"/>
                    <a:pt x="211604" y="1652713"/>
                    <a:pt x="202015" y="1813731"/>
                  </a:cubicBezTo>
                  <a:cubicBezTo>
                    <a:pt x="192426" y="1974749"/>
                    <a:pt x="206094" y="2068603"/>
                    <a:pt x="194523" y="2272457"/>
                  </a:cubicBezTo>
                  <a:cubicBezTo>
                    <a:pt x="151511" y="2276404"/>
                    <a:pt x="139460" y="2279912"/>
                    <a:pt x="86454" y="2279515"/>
                  </a:cubicBezTo>
                  <a:close/>
                </a:path>
                <a:path w="317001" h="2279515" stroke="0" extrusionOk="0">
                  <a:moveTo>
                    <a:pt x="86454" y="2279515"/>
                  </a:moveTo>
                  <a:cubicBezTo>
                    <a:pt x="84686" y="1926919"/>
                    <a:pt x="118845" y="1720003"/>
                    <a:pt x="79250" y="1404407"/>
                  </a:cubicBezTo>
                  <a:cubicBezTo>
                    <a:pt x="70151" y="1300578"/>
                    <a:pt x="63623" y="1124139"/>
                    <a:pt x="53626" y="950315"/>
                  </a:cubicBezTo>
                  <a:cubicBezTo>
                    <a:pt x="43629" y="776491"/>
                    <a:pt x="21429" y="719076"/>
                    <a:pt x="28794" y="510268"/>
                  </a:cubicBezTo>
                  <a:cubicBezTo>
                    <a:pt x="36159" y="301460"/>
                    <a:pt x="-3322" y="198370"/>
                    <a:pt x="0" y="0"/>
                  </a:cubicBezTo>
                  <a:cubicBezTo>
                    <a:pt x="73951" y="-1464"/>
                    <a:pt x="167228" y="2347"/>
                    <a:pt x="317001" y="0"/>
                  </a:cubicBezTo>
                  <a:cubicBezTo>
                    <a:pt x="307622" y="164830"/>
                    <a:pt x="276047" y="429700"/>
                    <a:pt x="261885" y="709049"/>
                  </a:cubicBezTo>
                  <a:cubicBezTo>
                    <a:pt x="247723" y="988398"/>
                    <a:pt x="257294" y="1174393"/>
                    <a:pt x="208931" y="1390292"/>
                  </a:cubicBezTo>
                  <a:cubicBezTo>
                    <a:pt x="202768" y="1501216"/>
                    <a:pt x="215615" y="1641213"/>
                    <a:pt x="201871" y="1822553"/>
                  </a:cubicBezTo>
                  <a:cubicBezTo>
                    <a:pt x="188127" y="2003893"/>
                    <a:pt x="198304" y="2107502"/>
                    <a:pt x="194523" y="2272457"/>
                  </a:cubicBezTo>
                  <a:cubicBezTo>
                    <a:pt x="157842" y="2278405"/>
                    <a:pt x="124142" y="2273222"/>
                    <a:pt x="86454" y="2279515"/>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a:extLst>
                <a:ext uri="{FF2B5EF4-FFF2-40B4-BE49-F238E27FC236}">
                  <a16:creationId xmlns:a16="http://schemas.microsoft.com/office/drawing/2014/main" id="{DD039DE4-5C75-5360-D27C-805378DA5DB4}"/>
                </a:ext>
              </a:extLst>
            </p:cNvPr>
            <p:cNvSpPr/>
            <p:nvPr/>
          </p:nvSpPr>
          <p:spPr>
            <a:xfrm rot="10800000">
              <a:off x="8784019" y="4453073"/>
              <a:ext cx="317001" cy="2279515"/>
            </a:xfrm>
            <a:custGeom>
              <a:avLst/>
              <a:gdLst>
                <a:gd name="connsiteX0" fmla="*/ 86454 w 317001"/>
                <a:gd name="connsiteY0" fmla="*/ 2279515 h 2279515"/>
                <a:gd name="connsiteX1" fmla="*/ 79250 w 317001"/>
                <a:gd name="connsiteY1" fmla="*/ 1404407 h 2279515"/>
                <a:gd name="connsiteX2" fmla="*/ 54418 w 317001"/>
                <a:gd name="connsiteY2" fmla="*/ 964359 h 2279515"/>
                <a:gd name="connsiteX3" fmla="*/ 30379 w 317001"/>
                <a:gd name="connsiteY3" fmla="*/ 538356 h 2279515"/>
                <a:gd name="connsiteX4" fmla="*/ 0 w 317001"/>
                <a:gd name="connsiteY4" fmla="*/ 0 h 2279515"/>
                <a:gd name="connsiteX5" fmla="*/ 317001 w 317001"/>
                <a:gd name="connsiteY5" fmla="*/ 0 h 2279515"/>
                <a:gd name="connsiteX6" fmla="*/ 262966 w 317001"/>
                <a:gd name="connsiteY6" fmla="*/ 695146 h 2279515"/>
                <a:gd name="connsiteX7" fmla="*/ 208931 w 317001"/>
                <a:gd name="connsiteY7" fmla="*/ 1390292 h 2279515"/>
                <a:gd name="connsiteX8" fmla="*/ 201583 w 317001"/>
                <a:gd name="connsiteY8" fmla="*/ 1840196 h 2279515"/>
                <a:gd name="connsiteX9" fmla="*/ 194523 w 317001"/>
                <a:gd name="connsiteY9" fmla="*/ 2272457 h 2279515"/>
                <a:gd name="connsiteX10" fmla="*/ 86454 w 317001"/>
                <a:gd name="connsiteY10" fmla="*/ 2279515 h 227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01" h="2279515" fill="none" extrusionOk="0">
                  <a:moveTo>
                    <a:pt x="86454" y="2279515"/>
                  </a:moveTo>
                  <a:cubicBezTo>
                    <a:pt x="20470" y="2022716"/>
                    <a:pt x="149675" y="1684829"/>
                    <a:pt x="79250" y="1404407"/>
                  </a:cubicBezTo>
                  <a:cubicBezTo>
                    <a:pt x="86241" y="1253455"/>
                    <a:pt x="84414" y="1105840"/>
                    <a:pt x="54418" y="964359"/>
                  </a:cubicBezTo>
                  <a:cubicBezTo>
                    <a:pt x="24422" y="822878"/>
                    <a:pt x="39969" y="667350"/>
                    <a:pt x="30379" y="538356"/>
                  </a:cubicBezTo>
                  <a:cubicBezTo>
                    <a:pt x="20789" y="409362"/>
                    <a:pt x="11402" y="196566"/>
                    <a:pt x="0" y="0"/>
                  </a:cubicBezTo>
                  <a:cubicBezTo>
                    <a:pt x="154369" y="10518"/>
                    <a:pt x="220528" y="-6871"/>
                    <a:pt x="317001" y="0"/>
                  </a:cubicBezTo>
                  <a:cubicBezTo>
                    <a:pt x="333624" y="190059"/>
                    <a:pt x="274553" y="351055"/>
                    <a:pt x="262966" y="695146"/>
                  </a:cubicBezTo>
                  <a:cubicBezTo>
                    <a:pt x="251379" y="1039237"/>
                    <a:pt x="227637" y="1181597"/>
                    <a:pt x="208931" y="1390292"/>
                  </a:cubicBezTo>
                  <a:cubicBezTo>
                    <a:pt x="202543" y="1580264"/>
                    <a:pt x="213243" y="1678907"/>
                    <a:pt x="201583" y="1840196"/>
                  </a:cubicBezTo>
                  <a:cubicBezTo>
                    <a:pt x="189923" y="2001485"/>
                    <a:pt x="184365" y="2064774"/>
                    <a:pt x="194523" y="2272457"/>
                  </a:cubicBezTo>
                  <a:cubicBezTo>
                    <a:pt x="147501" y="2280395"/>
                    <a:pt x="140416" y="2276317"/>
                    <a:pt x="86454" y="2279515"/>
                  </a:cubicBezTo>
                  <a:close/>
                </a:path>
                <a:path w="317001" h="2279515" stroke="0" extrusionOk="0">
                  <a:moveTo>
                    <a:pt x="86454" y="2279515"/>
                  </a:moveTo>
                  <a:cubicBezTo>
                    <a:pt x="60201" y="2025685"/>
                    <a:pt x="98995" y="1680964"/>
                    <a:pt x="79250" y="1404407"/>
                  </a:cubicBezTo>
                  <a:cubicBezTo>
                    <a:pt x="89492" y="1253288"/>
                    <a:pt x="47120" y="1034197"/>
                    <a:pt x="51248" y="908183"/>
                  </a:cubicBezTo>
                  <a:cubicBezTo>
                    <a:pt x="55376" y="782169"/>
                    <a:pt x="43085" y="595692"/>
                    <a:pt x="25624" y="454092"/>
                  </a:cubicBezTo>
                  <a:cubicBezTo>
                    <a:pt x="8163" y="312492"/>
                    <a:pt x="21103" y="198641"/>
                    <a:pt x="0" y="0"/>
                  </a:cubicBezTo>
                  <a:cubicBezTo>
                    <a:pt x="139429" y="-6823"/>
                    <a:pt x="166462" y="-8404"/>
                    <a:pt x="317001" y="0"/>
                  </a:cubicBezTo>
                  <a:cubicBezTo>
                    <a:pt x="282922" y="293826"/>
                    <a:pt x="267682" y="512499"/>
                    <a:pt x="264047" y="681243"/>
                  </a:cubicBezTo>
                  <a:cubicBezTo>
                    <a:pt x="260412" y="849987"/>
                    <a:pt x="201062" y="1222226"/>
                    <a:pt x="208931" y="1390292"/>
                  </a:cubicBezTo>
                  <a:cubicBezTo>
                    <a:pt x="226555" y="1580064"/>
                    <a:pt x="186148" y="1670073"/>
                    <a:pt x="201583" y="1840196"/>
                  </a:cubicBezTo>
                  <a:cubicBezTo>
                    <a:pt x="217018" y="2010319"/>
                    <a:pt x="180308" y="2089577"/>
                    <a:pt x="194523" y="2272457"/>
                  </a:cubicBezTo>
                  <a:cubicBezTo>
                    <a:pt x="155454" y="2275312"/>
                    <a:pt x="111956" y="2276977"/>
                    <a:pt x="86454" y="2279515"/>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91C5E0C1-E149-0D86-CE8A-06B2E05C4DDC}"/>
                </a:ext>
              </a:extLst>
            </p:cNvPr>
            <p:cNvSpPr/>
            <p:nvPr/>
          </p:nvSpPr>
          <p:spPr>
            <a:xfrm>
              <a:off x="8598329" y="4029190"/>
              <a:ext cx="709543" cy="405016"/>
            </a:xfrm>
            <a:custGeom>
              <a:avLst/>
              <a:gdLst>
                <a:gd name="connsiteX0" fmla="*/ 0 w 709543"/>
                <a:gd name="connsiteY0" fmla="*/ 202508 h 405016"/>
                <a:gd name="connsiteX1" fmla="*/ 354772 w 709543"/>
                <a:gd name="connsiteY1" fmla="*/ 0 h 405016"/>
                <a:gd name="connsiteX2" fmla="*/ 709544 w 709543"/>
                <a:gd name="connsiteY2" fmla="*/ 202508 h 405016"/>
                <a:gd name="connsiteX3" fmla="*/ 354772 w 709543"/>
                <a:gd name="connsiteY3" fmla="*/ 405016 h 405016"/>
                <a:gd name="connsiteX4" fmla="*/ 0 w 709543"/>
                <a:gd name="connsiteY4" fmla="*/ 202508 h 40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43" h="405016" fill="none" extrusionOk="0">
                  <a:moveTo>
                    <a:pt x="0" y="202508"/>
                  </a:moveTo>
                  <a:cubicBezTo>
                    <a:pt x="-39410" y="74520"/>
                    <a:pt x="138839" y="36137"/>
                    <a:pt x="354772" y="0"/>
                  </a:cubicBezTo>
                  <a:cubicBezTo>
                    <a:pt x="563047" y="14169"/>
                    <a:pt x="715615" y="96872"/>
                    <a:pt x="709544" y="202508"/>
                  </a:cubicBezTo>
                  <a:cubicBezTo>
                    <a:pt x="691396" y="308789"/>
                    <a:pt x="558017" y="413458"/>
                    <a:pt x="354772" y="405016"/>
                  </a:cubicBezTo>
                  <a:cubicBezTo>
                    <a:pt x="149910" y="417085"/>
                    <a:pt x="-10253" y="304946"/>
                    <a:pt x="0" y="202508"/>
                  </a:cubicBezTo>
                  <a:close/>
                </a:path>
                <a:path w="709543" h="405016" stroke="0" extrusionOk="0">
                  <a:moveTo>
                    <a:pt x="0" y="202508"/>
                  </a:moveTo>
                  <a:cubicBezTo>
                    <a:pt x="11012" y="74458"/>
                    <a:pt x="163556" y="7397"/>
                    <a:pt x="354772" y="0"/>
                  </a:cubicBezTo>
                  <a:cubicBezTo>
                    <a:pt x="546756" y="-10998"/>
                    <a:pt x="716200" y="94647"/>
                    <a:pt x="709544" y="202508"/>
                  </a:cubicBezTo>
                  <a:cubicBezTo>
                    <a:pt x="707579" y="292904"/>
                    <a:pt x="539418" y="410101"/>
                    <a:pt x="354772" y="405016"/>
                  </a:cubicBezTo>
                  <a:cubicBezTo>
                    <a:pt x="155703" y="389979"/>
                    <a:pt x="8016" y="325910"/>
                    <a:pt x="0" y="202508"/>
                  </a:cubicBezTo>
                  <a:close/>
                </a:path>
              </a:pathLst>
            </a:custGeom>
            <a:solidFill>
              <a:schemeClr val="accent1">
                <a:lumMod val="20000"/>
                <a:lumOff val="80000"/>
                <a:alpha val="15905"/>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1599F3D-B125-8488-40B8-6894100F003D}"/>
                </a:ext>
              </a:extLst>
            </p:cNvPr>
            <p:cNvSpPr/>
            <p:nvPr/>
          </p:nvSpPr>
          <p:spPr>
            <a:xfrm>
              <a:off x="9122183" y="3662933"/>
              <a:ext cx="996931" cy="1159152"/>
            </a:xfrm>
            <a:custGeom>
              <a:avLst/>
              <a:gdLst>
                <a:gd name="connsiteX0" fmla="*/ 0 w 996931"/>
                <a:gd name="connsiteY0" fmla="*/ 579576 h 1159152"/>
                <a:gd name="connsiteX1" fmla="*/ 498466 w 996931"/>
                <a:gd name="connsiteY1" fmla="*/ 0 h 1159152"/>
                <a:gd name="connsiteX2" fmla="*/ 996932 w 996931"/>
                <a:gd name="connsiteY2" fmla="*/ 579576 h 1159152"/>
                <a:gd name="connsiteX3" fmla="*/ 498466 w 996931"/>
                <a:gd name="connsiteY3" fmla="*/ 1159152 h 1159152"/>
                <a:gd name="connsiteX4" fmla="*/ 0 w 996931"/>
                <a:gd name="connsiteY4" fmla="*/ 579576 h 115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931" h="1159152" fill="none" extrusionOk="0">
                  <a:moveTo>
                    <a:pt x="0" y="579576"/>
                  </a:moveTo>
                  <a:cubicBezTo>
                    <a:pt x="12540" y="260973"/>
                    <a:pt x="227092" y="-8069"/>
                    <a:pt x="498466" y="0"/>
                  </a:cubicBezTo>
                  <a:cubicBezTo>
                    <a:pt x="733626" y="-6146"/>
                    <a:pt x="951929" y="301855"/>
                    <a:pt x="996932" y="579576"/>
                  </a:cubicBezTo>
                  <a:cubicBezTo>
                    <a:pt x="993025" y="862404"/>
                    <a:pt x="763609" y="1173260"/>
                    <a:pt x="498466" y="1159152"/>
                  </a:cubicBezTo>
                  <a:cubicBezTo>
                    <a:pt x="290433" y="1196808"/>
                    <a:pt x="9681" y="901995"/>
                    <a:pt x="0" y="579576"/>
                  </a:cubicBezTo>
                  <a:close/>
                </a:path>
                <a:path w="996931" h="1159152" stroke="0" extrusionOk="0">
                  <a:moveTo>
                    <a:pt x="0" y="579576"/>
                  </a:moveTo>
                  <a:cubicBezTo>
                    <a:pt x="-31203" y="240239"/>
                    <a:pt x="182460" y="15280"/>
                    <a:pt x="498466" y="0"/>
                  </a:cubicBezTo>
                  <a:cubicBezTo>
                    <a:pt x="781214" y="1569"/>
                    <a:pt x="927378" y="261697"/>
                    <a:pt x="996932" y="579576"/>
                  </a:cubicBezTo>
                  <a:cubicBezTo>
                    <a:pt x="968003" y="927918"/>
                    <a:pt x="770821" y="1175401"/>
                    <a:pt x="498466" y="1159152"/>
                  </a:cubicBezTo>
                  <a:cubicBezTo>
                    <a:pt x="212545" y="1153338"/>
                    <a:pt x="50000" y="923558"/>
                    <a:pt x="0" y="579576"/>
                  </a:cubicBezTo>
                  <a:close/>
                </a:path>
              </a:pathLst>
            </a:custGeom>
            <a:solidFill>
              <a:srgbClr val="44F1BF"/>
            </a:solidFill>
            <a:ln>
              <a:solidFill>
                <a:srgbClr val="38C29A"/>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36FE102-2D05-1FF4-1D38-1DF8578A407E}"/>
                </a:ext>
              </a:extLst>
            </p:cNvPr>
            <p:cNvSpPr/>
            <p:nvPr/>
          </p:nvSpPr>
          <p:spPr>
            <a:xfrm>
              <a:off x="9960162" y="4172322"/>
              <a:ext cx="1304026" cy="141146"/>
            </a:xfrm>
            <a:custGeom>
              <a:avLst/>
              <a:gdLst>
                <a:gd name="connsiteX0" fmla="*/ 0 w 1304026"/>
                <a:gd name="connsiteY0" fmla="*/ 70573 h 141146"/>
                <a:gd name="connsiteX1" fmla="*/ 652013 w 1304026"/>
                <a:gd name="connsiteY1" fmla="*/ 0 h 141146"/>
                <a:gd name="connsiteX2" fmla="*/ 1304026 w 1304026"/>
                <a:gd name="connsiteY2" fmla="*/ 70573 h 141146"/>
                <a:gd name="connsiteX3" fmla="*/ 652013 w 1304026"/>
                <a:gd name="connsiteY3" fmla="*/ 141146 h 141146"/>
                <a:gd name="connsiteX4" fmla="*/ 0 w 1304026"/>
                <a:gd name="connsiteY4" fmla="*/ 70573 h 14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26" h="141146" fill="none" extrusionOk="0">
                  <a:moveTo>
                    <a:pt x="0" y="70573"/>
                  </a:moveTo>
                  <a:cubicBezTo>
                    <a:pt x="5536" y="36224"/>
                    <a:pt x="268208" y="-29731"/>
                    <a:pt x="652013" y="0"/>
                  </a:cubicBezTo>
                  <a:cubicBezTo>
                    <a:pt x="1006678" y="341"/>
                    <a:pt x="1302160" y="39136"/>
                    <a:pt x="1304026" y="70573"/>
                  </a:cubicBezTo>
                  <a:cubicBezTo>
                    <a:pt x="1304135" y="76945"/>
                    <a:pt x="957181" y="159944"/>
                    <a:pt x="652013" y="141146"/>
                  </a:cubicBezTo>
                  <a:cubicBezTo>
                    <a:pt x="291003" y="139965"/>
                    <a:pt x="4651" y="106940"/>
                    <a:pt x="0" y="70573"/>
                  </a:cubicBezTo>
                  <a:close/>
                </a:path>
                <a:path w="1304026" h="141146" stroke="0" extrusionOk="0">
                  <a:moveTo>
                    <a:pt x="0" y="70573"/>
                  </a:moveTo>
                  <a:cubicBezTo>
                    <a:pt x="-27777" y="-19625"/>
                    <a:pt x="319822" y="-12445"/>
                    <a:pt x="652013" y="0"/>
                  </a:cubicBezTo>
                  <a:cubicBezTo>
                    <a:pt x="1013656" y="3277"/>
                    <a:pt x="1300420" y="33278"/>
                    <a:pt x="1304026" y="70573"/>
                  </a:cubicBezTo>
                  <a:cubicBezTo>
                    <a:pt x="1280937" y="89513"/>
                    <a:pt x="1033291" y="133274"/>
                    <a:pt x="652013" y="141146"/>
                  </a:cubicBezTo>
                  <a:cubicBezTo>
                    <a:pt x="286782" y="135795"/>
                    <a:pt x="2338" y="111320"/>
                    <a:pt x="0" y="70573"/>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BC9F4EB-BB18-4F1B-C168-E6E97E01F7F7}"/>
                </a:ext>
              </a:extLst>
            </p:cNvPr>
            <p:cNvSpPr/>
            <p:nvPr/>
          </p:nvSpPr>
          <p:spPr>
            <a:xfrm>
              <a:off x="10764274" y="4087493"/>
              <a:ext cx="705647" cy="3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578AA53-0916-5E29-3433-7DDC8C68780A}"/>
                </a:ext>
              </a:extLst>
            </p:cNvPr>
            <p:cNvSpPr/>
            <p:nvPr/>
          </p:nvSpPr>
          <p:spPr>
            <a:xfrm>
              <a:off x="7808250" y="3662933"/>
              <a:ext cx="996931" cy="1138312"/>
            </a:xfrm>
            <a:custGeom>
              <a:avLst/>
              <a:gdLst>
                <a:gd name="connsiteX0" fmla="*/ 0 w 996931"/>
                <a:gd name="connsiteY0" fmla="*/ 569156 h 1138312"/>
                <a:gd name="connsiteX1" fmla="*/ 498466 w 996931"/>
                <a:gd name="connsiteY1" fmla="*/ 0 h 1138312"/>
                <a:gd name="connsiteX2" fmla="*/ 996932 w 996931"/>
                <a:gd name="connsiteY2" fmla="*/ 569156 h 1138312"/>
                <a:gd name="connsiteX3" fmla="*/ 498466 w 996931"/>
                <a:gd name="connsiteY3" fmla="*/ 1138312 h 1138312"/>
                <a:gd name="connsiteX4" fmla="*/ 0 w 996931"/>
                <a:gd name="connsiteY4" fmla="*/ 569156 h 113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931" h="1138312" fill="none" extrusionOk="0">
                  <a:moveTo>
                    <a:pt x="0" y="569156"/>
                  </a:moveTo>
                  <a:cubicBezTo>
                    <a:pt x="12540" y="256308"/>
                    <a:pt x="227092" y="-8069"/>
                    <a:pt x="498466" y="0"/>
                  </a:cubicBezTo>
                  <a:cubicBezTo>
                    <a:pt x="720107" y="-8216"/>
                    <a:pt x="949619" y="299364"/>
                    <a:pt x="996932" y="569156"/>
                  </a:cubicBezTo>
                  <a:cubicBezTo>
                    <a:pt x="993025" y="846229"/>
                    <a:pt x="763609" y="1152420"/>
                    <a:pt x="498466" y="1138312"/>
                  </a:cubicBezTo>
                  <a:cubicBezTo>
                    <a:pt x="288711" y="1175004"/>
                    <a:pt x="23802" y="889215"/>
                    <a:pt x="0" y="569156"/>
                  </a:cubicBezTo>
                  <a:close/>
                </a:path>
                <a:path w="996931" h="1138312" stroke="0" extrusionOk="0">
                  <a:moveTo>
                    <a:pt x="0" y="569156"/>
                  </a:moveTo>
                  <a:cubicBezTo>
                    <a:pt x="-31203" y="235574"/>
                    <a:pt x="182460" y="15280"/>
                    <a:pt x="498466" y="0"/>
                  </a:cubicBezTo>
                  <a:cubicBezTo>
                    <a:pt x="814883" y="8657"/>
                    <a:pt x="947615" y="256388"/>
                    <a:pt x="996932" y="569156"/>
                  </a:cubicBezTo>
                  <a:cubicBezTo>
                    <a:pt x="968003" y="911743"/>
                    <a:pt x="770821" y="1154561"/>
                    <a:pt x="498466" y="1138312"/>
                  </a:cubicBezTo>
                  <a:cubicBezTo>
                    <a:pt x="216034" y="1134407"/>
                    <a:pt x="49417" y="907104"/>
                    <a:pt x="0" y="569156"/>
                  </a:cubicBezTo>
                  <a:close/>
                </a:path>
              </a:pathLst>
            </a:custGeom>
            <a:solidFill>
              <a:srgbClr val="44F1BF"/>
            </a:solidFill>
            <a:ln>
              <a:solidFill>
                <a:srgbClr val="38C29A"/>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4D198CB-4AEB-B47D-F674-9E79DF5D3851}"/>
                </a:ext>
              </a:extLst>
            </p:cNvPr>
            <p:cNvSpPr/>
            <p:nvPr/>
          </p:nvSpPr>
          <p:spPr>
            <a:xfrm>
              <a:off x="6663176" y="4173511"/>
              <a:ext cx="1304026" cy="141146"/>
            </a:xfrm>
            <a:custGeom>
              <a:avLst/>
              <a:gdLst>
                <a:gd name="connsiteX0" fmla="*/ 0 w 1304026"/>
                <a:gd name="connsiteY0" fmla="*/ 70573 h 141146"/>
                <a:gd name="connsiteX1" fmla="*/ 652013 w 1304026"/>
                <a:gd name="connsiteY1" fmla="*/ 0 h 141146"/>
                <a:gd name="connsiteX2" fmla="*/ 1304026 w 1304026"/>
                <a:gd name="connsiteY2" fmla="*/ 70573 h 141146"/>
                <a:gd name="connsiteX3" fmla="*/ 652013 w 1304026"/>
                <a:gd name="connsiteY3" fmla="*/ 141146 h 141146"/>
                <a:gd name="connsiteX4" fmla="*/ 0 w 1304026"/>
                <a:gd name="connsiteY4" fmla="*/ 70573 h 14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26" h="141146" fill="none" extrusionOk="0">
                  <a:moveTo>
                    <a:pt x="0" y="70573"/>
                  </a:moveTo>
                  <a:cubicBezTo>
                    <a:pt x="25072" y="7768"/>
                    <a:pt x="337859" y="3032"/>
                    <a:pt x="652013" y="0"/>
                  </a:cubicBezTo>
                  <a:cubicBezTo>
                    <a:pt x="1014664" y="4365"/>
                    <a:pt x="1300993" y="31532"/>
                    <a:pt x="1304026" y="70573"/>
                  </a:cubicBezTo>
                  <a:cubicBezTo>
                    <a:pt x="1361844" y="117933"/>
                    <a:pt x="983883" y="128264"/>
                    <a:pt x="652013" y="141146"/>
                  </a:cubicBezTo>
                  <a:cubicBezTo>
                    <a:pt x="290462" y="141580"/>
                    <a:pt x="3722" y="104504"/>
                    <a:pt x="0" y="70573"/>
                  </a:cubicBezTo>
                  <a:close/>
                </a:path>
                <a:path w="1304026" h="141146" stroke="0" extrusionOk="0">
                  <a:moveTo>
                    <a:pt x="0" y="70573"/>
                  </a:moveTo>
                  <a:cubicBezTo>
                    <a:pt x="-15425" y="58660"/>
                    <a:pt x="244148" y="-19725"/>
                    <a:pt x="652013" y="0"/>
                  </a:cubicBezTo>
                  <a:cubicBezTo>
                    <a:pt x="1014974" y="-423"/>
                    <a:pt x="1303463" y="32623"/>
                    <a:pt x="1304026" y="70573"/>
                  </a:cubicBezTo>
                  <a:cubicBezTo>
                    <a:pt x="1288116" y="114867"/>
                    <a:pt x="1001651" y="153513"/>
                    <a:pt x="652013" y="141146"/>
                  </a:cubicBezTo>
                  <a:cubicBezTo>
                    <a:pt x="294961" y="139175"/>
                    <a:pt x="-2652" y="110157"/>
                    <a:pt x="0" y="70573"/>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0CFC75E-15F3-F202-6A06-8587B876B897}"/>
                </a:ext>
              </a:extLst>
            </p:cNvPr>
            <p:cNvSpPr/>
            <p:nvPr/>
          </p:nvSpPr>
          <p:spPr>
            <a:xfrm>
              <a:off x="6388471" y="4011104"/>
              <a:ext cx="705647" cy="3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itle 6">
            <a:extLst>
              <a:ext uri="{FF2B5EF4-FFF2-40B4-BE49-F238E27FC236}">
                <a16:creationId xmlns:a16="http://schemas.microsoft.com/office/drawing/2014/main" id="{77EBE89A-C925-382F-1FAE-A081A208E9ED}"/>
              </a:ext>
            </a:extLst>
          </p:cNvPr>
          <p:cNvSpPr>
            <a:spLocks noGrp="1"/>
          </p:cNvSpPr>
          <p:nvPr>
            <p:ph type="title"/>
          </p:nvPr>
        </p:nvSpPr>
        <p:spPr>
          <a:xfrm>
            <a:off x="944576" y="356131"/>
            <a:ext cx="10515600" cy="1325563"/>
          </a:xfrm>
        </p:spPr>
        <p:txBody>
          <a:bodyPr/>
          <a:lstStyle/>
          <a:p>
            <a:r>
              <a:rPr lang="en-GB" dirty="0"/>
              <a:t>Radio AGN-galaxy dichotomy</a:t>
            </a:r>
          </a:p>
        </p:txBody>
      </p:sp>
    </p:spTree>
    <p:extLst>
      <p:ext uri="{BB962C8B-B14F-4D97-AF65-F5344CB8AC3E}">
        <p14:creationId xmlns:p14="http://schemas.microsoft.com/office/powerpoint/2010/main" val="3823240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2DDF-740D-0759-92E2-B31EBCD0A30C}"/>
              </a:ext>
            </a:extLst>
          </p:cNvPr>
          <p:cNvSpPr>
            <a:spLocks noGrp="1"/>
          </p:cNvSpPr>
          <p:nvPr>
            <p:ph type="title"/>
          </p:nvPr>
        </p:nvSpPr>
        <p:spPr/>
        <p:txBody>
          <a:bodyPr/>
          <a:lstStyle/>
          <a:p>
            <a:r>
              <a:rPr lang="en-GB" dirty="0"/>
              <a:t>Combined Radio X-ray Luminosity function</a:t>
            </a:r>
          </a:p>
        </p:txBody>
      </p:sp>
      <p:grpSp>
        <p:nvGrpSpPr>
          <p:cNvPr id="24" name="Group 23">
            <a:extLst>
              <a:ext uri="{FF2B5EF4-FFF2-40B4-BE49-F238E27FC236}">
                <a16:creationId xmlns:a16="http://schemas.microsoft.com/office/drawing/2014/main" id="{CFBF5970-CA9C-75AD-06DF-76689E9B31EB}"/>
              </a:ext>
            </a:extLst>
          </p:cNvPr>
          <p:cNvGrpSpPr/>
          <p:nvPr/>
        </p:nvGrpSpPr>
        <p:grpSpPr>
          <a:xfrm>
            <a:off x="910909" y="1732967"/>
            <a:ext cx="4964217" cy="4532957"/>
            <a:chOff x="6297914" y="1704393"/>
            <a:chExt cx="4964217" cy="4532957"/>
          </a:xfrm>
        </p:grpSpPr>
        <p:grpSp>
          <p:nvGrpSpPr>
            <p:cNvPr id="25" name="Group 24">
              <a:extLst>
                <a:ext uri="{FF2B5EF4-FFF2-40B4-BE49-F238E27FC236}">
                  <a16:creationId xmlns:a16="http://schemas.microsoft.com/office/drawing/2014/main" id="{80021200-1690-F862-E367-D7D35E675CE5}"/>
                </a:ext>
              </a:extLst>
            </p:cNvPr>
            <p:cNvGrpSpPr/>
            <p:nvPr/>
          </p:nvGrpSpPr>
          <p:grpSpPr>
            <a:xfrm>
              <a:off x="6887993" y="1889479"/>
              <a:ext cx="3908825" cy="3797378"/>
              <a:chOff x="3501736" y="3161875"/>
              <a:chExt cx="3509089" cy="3509090"/>
            </a:xfrm>
          </p:grpSpPr>
          <p:cxnSp>
            <p:nvCxnSpPr>
              <p:cNvPr id="40" name="Straight Arrow Connector 39">
                <a:extLst>
                  <a:ext uri="{FF2B5EF4-FFF2-40B4-BE49-F238E27FC236}">
                    <a16:creationId xmlns:a16="http://schemas.microsoft.com/office/drawing/2014/main" id="{3575DF9E-9DBA-05C8-EB15-1FE3F6FCA726}"/>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2C66C40-4509-61B1-36B8-B78C2EDEC56A}"/>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E6101DB-77D0-AC55-6920-10DBF621A2B4}"/>
                    </a:ext>
                  </a:extLst>
                </p:cNvPr>
                <p:cNvSpPr txBox="1"/>
                <p:nvPr/>
              </p:nvSpPr>
              <p:spPr>
                <a:xfrm>
                  <a:off x="8704483" y="5868018"/>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m:oMathPara>
                  </a14:m>
                  <a:endParaRPr lang="en-GB" dirty="0"/>
                </a:p>
              </p:txBody>
            </p:sp>
          </mc:Choice>
          <mc:Fallback xmlns="">
            <p:sp>
              <p:nvSpPr>
                <p:cNvPr id="26" name="TextBox 25">
                  <a:extLst>
                    <a:ext uri="{FF2B5EF4-FFF2-40B4-BE49-F238E27FC236}">
                      <a16:creationId xmlns:a16="http://schemas.microsoft.com/office/drawing/2014/main" id="{6E6101DB-77D0-AC55-6920-10DBF621A2B4}"/>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0F63261-E8F1-3D51-BD3D-97C3F7F87800}"/>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27" name="TextBox 26">
                  <a:extLst>
                    <a:ext uri="{FF2B5EF4-FFF2-40B4-BE49-F238E27FC236}">
                      <a16:creationId xmlns:a16="http://schemas.microsoft.com/office/drawing/2014/main" id="{40F63261-E8F1-3D51-BD3D-97C3F7F87800}"/>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4"/>
                  <a:stretch>
                    <a:fillRect l="-6667" t="-1408" r="-26667"/>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id="{C6C0B371-5E4C-9BA6-D662-76319D636EFC}"/>
                </a:ext>
              </a:extLst>
            </p:cNvPr>
            <p:cNvSpPr/>
            <p:nvPr/>
          </p:nvSpPr>
          <p:spPr>
            <a:xfrm>
              <a:off x="8200994" y="3039556"/>
              <a:ext cx="1325217" cy="1325217"/>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t>
              </a:r>
            </a:p>
          </p:txBody>
        </p:sp>
        <p:cxnSp>
          <p:nvCxnSpPr>
            <p:cNvPr id="29" name="Straight Connector 28">
              <a:extLst>
                <a:ext uri="{FF2B5EF4-FFF2-40B4-BE49-F238E27FC236}">
                  <a16:creationId xmlns:a16="http://schemas.microsoft.com/office/drawing/2014/main" id="{2636FD47-E8CE-C8AB-FC71-96F86B1CBC46}"/>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E8EBD82-6E60-053A-6004-926A473656AC}"/>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1623F18-BF93-7B29-37B0-CDF4C1E78EE2}"/>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78BEB5F-4677-0C88-E1C0-59CE387D1DD2}"/>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F283DDC-9718-52FD-50ED-CF558D01BC29}"/>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A83CD68A-E5EC-6AE2-D2C7-17585791574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5" name="Freeform 34">
              <a:extLst>
                <a:ext uri="{FF2B5EF4-FFF2-40B4-BE49-F238E27FC236}">
                  <a16:creationId xmlns:a16="http://schemas.microsoft.com/office/drawing/2014/main" id="{6C43DE79-CFCC-4327-F77C-F16D28D8380F}"/>
                </a:ext>
              </a:extLst>
            </p:cNvPr>
            <p:cNvSpPr/>
            <p:nvPr/>
          </p:nvSpPr>
          <p:spPr>
            <a:xfrm>
              <a:off x="8206053" y="3045384"/>
              <a:ext cx="1322544" cy="1326468"/>
            </a:xfrm>
            <a:custGeom>
              <a:avLst/>
              <a:gdLst>
                <a:gd name="connsiteX0" fmla="*/ 0 w 1322544"/>
                <a:gd name="connsiteY0" fmla="*/ 1322544 h 1326468"/>
                <a:gd name="connsiteX1" fmla="*/ 0 w 1322544"/>
                <a:gd name="connsiteY1" fmla="*/ 1193037 h 1326468"/>
                <a:gd name="connsiteX2" fmla="*/ 400295 w 1322544"/>
                <a:gd name="connsiteY2" fmla="*/ 926173 h 1326468"/>
                <a:gd name="connsiteX3" fmla="*/ 608292 w 1322544"/>
                <a:gd name="connsiteY3" fmla="*/ 765270 h 1326468"/>
                <a:gd name="connsiteX4" fmla="*/ 765271 w 1322544"/>
                <a:gd name="connsiteY4" fmla="*/ 608292 h 1326468"/>
                <a:gd name="connsiteX5" fmla="*/ 894778 w 1322544"/>
                <a:gd name="connsiteY5" fmla="*/ 447389 h 1326468"/>
                <a:gd name="connsiteX6" fmla="*/ 988965 w 1322544"/>
                <a:gd name="connsiteY6" fmla="*/ 298259 h 1326468"/>
                <a:gd name="connsiteX7" fmla="*/ 1098850 w 1322544"/>
                <a:gd name="connsiteY7" fmla="*/ 113809 h 1326468"/>
                <a:gd name="connsiteX8" fmla="*/ 1161641 w 1322544"/>
                <a:gd name="connsiteY8" fmla="*/ 0 h 1326468"/>
                <a:gd name="connsiteX9" fmla="*/ 1322544 w 1322544"/>
                <a:gd name="connsiteY9" fmla="*/ 0 h 1326468"/>
                <a:gd name="connsiteX10" fmla="*/ 1322544 w 1322544"/>
                <a:gd name="connsiteY10" fmla="*/ 1326468 h 1326468"/>
                <a:gd name="connsiteX11" fmla="*/ 0 w 1322544"/>
                <a:gd name="connsiteY11" fmla="*/ 1322544 h 13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544" h="1326468">
                  <a:moveTo>
                    <a:pt x="0" y="1322544"/>
                  </a:moveTo>
                  <a:lnTo>
                    <a:pt x="0" y="1193037"/>
                  </a:lnTo>
                  <a:lnTo>
                    <a:pt x="400295" y="926173"/>
                  </a:lnTo>
                  <a:lnTo>
                    <a:pt x="608292" y="765270"/>
                  </a:lnTo>
                  <a:lnTo>
                    <a:pt x="765271" y="608292"/>
                  </a:lnTo>
                  <a:lnTo>
                    <a:pt x="894778" y="447389"/>
                  </a:lnTo>
                  <a:lnTo>
                    <a:pt x="988965" y="298259"/>
                  </a:lnTo>
                  <a:lnTo>
                    <a:pt x="1098850" y="113809"/>
                  </a:lnTo>
                  <a:lnTo>
                    <a:pt x="1161641" y="0"/>
                  </a:lnTo>
                  <a:lnTo>
                    <a:pt x="1322544" y="0"/>
                  </a:lnTo>
                  <a:lnTo>
                    <a:pt x="1322544" y="1326468"/>
                  </a:lnTo>
                  <a:lnTo>
                    <a:pt x="0" y="1322544"/>
                  </a:lnTo>
                  <a:close/>
                </a:path>
              </a:pathLst>
            </a:custGeom>
            <a:solidFill>
              <a:schemeClr val="accent1">
                <a:lumMod val="20000"/>
                <a:lumOff val="80000"/>
                <a:alpha val="6816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a:extLst>
                <a:ext uri="{FF2B5EF4-FFF2-40B4-BE49-F238E27FC236}">
                  <a16:creationId xmlns:a16="http://schemas.microsoft.com/office/drawing/2014/main" id="{EED827A3-5CAC-D461-5584-A9C30931E2A3}"/>
                </a:ext>
              </a:extLst>
            </p:cNvPr>
            <p:cNvSpPr/>
            <p:nvPr/>
          </p:nvSpPr>
          <p:spPr>
            <a:xfrm>
              <a:off x="6901732" y="1860605"/>
              <a:ext cx="3013545" cy="2902226"/>
            </a:xfrm>
            <a:custGeom>
              <a:avLst/>
              <a:gdLst>
                <a:gd name="connsiteX0" fmla="*/ 0 w 3013545"/>
                <a:gd name="connsiteY0" fmla="*/ 2902226 h 2902226"/>
                <a:gd name="connsiteX1" fmla="*/ 667910 w 3013545"/>
                <a:gd name="connsiteY1" fmla="*/ 2719346 h 2902226"/>
                <a:gd name="connsiteX2" fmla="*/ 1367625 w 3013545"/>
                <a:gd name="connsiteY2" fmla="*/ 2329732 h 2902226"/>
                <a:gd name="connsiteX3" fmla="*/ 2019631 w 3013545"/>
                <a:gd name="connsiteY3" fmla="*/ 1844703 h 2902226"/>
                <a:gd name="connsiteX4" fmla="*/ 2472856 w 3013545"/>
                <a:gd name="connsiteY4" fmla="*/ 1152939 h 2902226"/>
                <a:gd name="connsiteX5" fmla="*/ 2751151 w 3013545"/>
                <a:gd name="connsiteY5" fmla="*/ 540689 h 2902226"/>
                <a:gd name="connsiteX6" fmla="*/ 3005593 w 3013545"/>
                <a:gd name="connsiteY6" fmla="*/ 15903 h 2902226"/>
                <a:gd name="connsiteX7" fmla="*/ 3005593 w 3013545"/>
                <a:gd name="connsiteY7" fmla="*/ 15903 h 2902226"/>
                <a:gd name="connsiteX8" fmla="*/ 3013545 w 3013545"/>
                <a:gd name="connsiteY8" fmla="*/ 0 h 2902226"/>
                <a:gd name="connsiteX9" fmla="*/ 3013545 w 3013545"/>
                <a:gd name="connsiteY9" fmla="*/ 0 h 2902226"/>
                <a:gd name="connsiteX10" fmla="*/ 3013545 w 3013545"/>
                <a:gd name="connsiteY10" fmla="*/ 0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545" h="2902226">
                  <a:moveTo>
                    <a:pt x="0" y="2902226"/>
                  </a:moveTo>
                  <a:cubicBezTo>
                    <a:pt x="219986" y="2858494"/>
                    <a:pt x="439973" y="2814762"/>
                    <a:pt x="667910" y="2719346"/>
                  </a:cubicBezTo>
                  <a:cubicBezTo>
                    <a:pt x="895847" y="2623930"/>
                    <a:pt x="1142338" y="2475506"/>
                    <a:pt x="1367625" y="2329732"/>
                  </a:cubicBezTo>
                  <a:cubicBezTo>
                    <a:pt x="1592912" y="2183958"/>
                    <a:pt x="1835426" y="2040835"/>
                    <a:pt x="2019631" y="1844703"/>
                  </a:cubicBezTo>
                  <a:cubicBezTo>
                    <a:pt x="2203836" y="1648571"/>
                    <a:pt x="2350936" y="1370275"/>
                    <a:pt x="2472856" y="1152939"/>
                  </a:cubicBezTo>
                  <a:cubicBezTo>
                    <a:pt x="2594776" y="935603"/>
                    <a:pt x="2662362" y="730195"/>
                    <a:pt x="2751151" y="540689"/>
                  </a:cubicBezTo>
                  <a:cubicBezTo>
                    <a:pt x="2839941" y="351183"/>
                    <a:pt x="3005593" y="15903"/>
                    <a:pt x="3005593" y="15903"/>
                  </a:cubicBezTo>
                  <a:lnTo>
                    <a:pt x="3005593" y="15903"/>
                  </a:lnTo>
                  <a:lnTo>
                    <a:pt x="3013545" y="0"/>
                  </a:lnTo>
                  <a:lnTo>
                    <a:pt x="3013545" y="0"/>
                  </a:lnTo>
                  <a:lnTo>
                    <a:pt x="3013545"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TextBox 36">
              <a:extLst>
                <a:ext uri="{FF2B5EF4-FFF2-40B4-BE49-F238E27FC236}">
                  <a16:creationId xmlns:a16="http://schemas.microsoft.com/office/drawing/2014/main" id="{B9615880-9B6D-2A6D-9B58-8E4743B1F7EC}"/>
                </a:ext>
              </a:extLst>
            </p:cNvPr>
            <p:cNvSpPr txBox="1"/>
            <p:nvPr/>
          </p:nvSpPr>
          <p:spPr>
            <a:xfrm>
              <a:off x="9795691" y="1946805"/>
              <a:ext cx="1083951" cy="369332"/>
            </a:xfrm>
            <a:prstGeom prst="rect">
              <a:avLst/>
            </a:prstGeom>
            <a:noFill/>
          </p:spPr>
          <p:txBody>
            <a:bodyPr wrap="none" rtlCol="0">
              <a:spAutoFit/>
            </a:bodyPr>
            <a:lstStyle/>
            <a:p>
              <a:r>
                <a:rPr lang="en-GB" dirty="0">
                  <a:solidFill>
                    <a:schemeClr val="tx2">
                      <a:lumMod val="75000"/>
                      <a:lumOff val="25000"/>
                    </a:schemeClr>
                  </a:solidFill>
                </a:rPr>
                <a:t>Flux limit</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55B07B6-6C7C-8FBB-618D-120DB40807B9}"/>
                    </a:ext>
                  </a:extLst>
                </p:cNvPr>
                <p:cNvSpPr txBox="1"/>
                <p:nvPr/>
              </p:nvSpPr>
              <p:spPr>
                <a:xfrm>
                  <a:off x="10724547" y="5747244"/>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m:oMathPara>
                  </a14:m>
                  <a:endParaRPr lang="en-GB" dirty="0"/>
                </a:p>
              </p:txBody>
            </p:sp>
          </mc:Choice>
          <mc:Fallback xmlns="">
            <p:sp>
              <p:nvSpPr>
                <p:cNvPr id="38" name="TextBox 37">
                  <a:extLst>
                    <a:ext uri="{FF2B5EF4-FFF2-40B4-BE49-F238E27FC236}">
                      <a16:creationId xmlns:a16="http://schemas.microsoft.com/office/drawing/2014/main" id="{555B07B6-6C7C-8FBB-618D-120DB40807B9}"/>
                    </a:ext>
                  </a:extLst>
                </p:cNvPr>
                <p:cNvSpPr txBox="1">
                  <a:spLocks noRot="1" noChangeAspect="1" noMove="1" noResize="1" noEditPoints="1" noAdjustHandles="1" noChangeArrowheads="1" noChangeShapeType="1" noTextEdit="1"/>
                </p:cNvSpPr>
                <p:nvPr/>
              </p:nvSpPr>
              <p:spPr>
                <a:xfrm>
                  <a:off x="10724547" y="5747244"/>
                  <a:ext cx="537584" cy="369332"/>
                </a:xfrm>
                <a:prstGeom prst="rect">
                  <a:avLst/>
                </a:prstGeom>
                <a:blipFill>
                  <a:blip r:embed="rId5"/>
                  <a:stretch>
                    <a:fillRect/>
                  </a:stretch>
                </a:blipFill>
              </p:spPr>
              <p:txBody>
                <a:bodyPr/>
                <a:lstStyle/>
                <a:p>
                  <a:r>
                    <a:rPr lang="en-GB">
                      <a:noFill/>
                    </a:rPr>
                    <a:t> </a:t>
                  </a:r>
                </a:p>
              </p:txBody>
            </p:sp>
          </mc:Fallback>
        </mc:AlternateContent>
        <p:sp>
          <p:nvSpPr>
            <p:cNvPr id="39" name="TextBox 38">
              <a:extLst>
                <a:ext uri="{FF2B5EF4-FFF2-40B4-BE49-F238E27FC236}">
                  <a16:creationId xmlns:a16="http://schemas.microsoft.com/office/drawing/2014/main" id="{191FA72A-FA1B-B42B-8972-DD6BB59C703A}"/>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grpSp>
    </p:spTree>
    <p:extLst>
      <p:ext uri="{BB962C8B-B14F-4D97-AF65-F5344CB8AC3E}">
        <p14:creationId xmlns:p14="http://schemas.microsoft.com/office/powerpoint/2010/main" val="3968340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2DDF-740D-0759-92E2-B31EBCD0A30C}"/>
              </a:ext>
            </a:extLst>
          </p:cNvPr>
          <p:cNvSpPr>
            <a:spLocks noGrp="1"/>
          </p:cNvSpPr>
          <p:nvPr>
            <p:ph type="title"/>
          </p:nvPr>
        </p:nvSpPr>
        <p:spPr/>
        <p:txBody>
          <a:bodyPr/>
          <a:lstStyle/>
          <a:p>
            <a:r>
              <a:rPr lang="en-GB" dirty="0"/>
              <a:t>Combined Radio X-ray Luminosity function</a:t>
            </a:r>
          </a:p>
        </p:txBody>
      </p:sp>
      <p:grpSp>
        <p:nvGrpSpPr>
          <p:cNvPr id="24" name="Group 23">
            <a:extLst>
              <a:ext uri="{FF2B5EF4-FFF2-40B4-BE49-F238E27FC236}">
                <a16:creationId xmlns:a16="http://schemas.microsoft.com/office/drawing/2014/main" id="{CFBF5970-CA9C-75AD-06DF-76689E9B31EB}"/>
              </a:ext>
            </a:extLst>
          </p:cNvPr>
          <p:cNvGrpSpPr/>
          <p:nvPr/>
        </p:nvGrpSpPr>
        <p:grpSpPr>
          <a:xfrm>
            <a:off x="910909" y="1732967"/>
            <a:ext cx="4964217" cy="4532957"/>
            <a:chOff x="6297914" y="1704393"/>
            <a:chExt cx="4964217" cy="4532957"/>
          </a:xfrm>
        </p:grpSpPr>
        <p:grpSp>
          <p:nvGrpSpPr>
            <p:cNvPr id="25" name="Group 24">
              <a:extLst>
                <a:ext uri="{FF2B5EF4-FFF2-40B4-BE49-F238E27FC236}">
                  <a16:creationId xmlns:a16="http://schemas.microsoft.com/office/drawing/2014/main" id="{80021200-1690-F862-E367-D7D35E675CE5}"/>
                </a:ext>
              </a:extLst>
            </p:cNvPr>
            <p:cNvGrpSpPr/>
            <p:nvPr/>
          </p:nvGrpSpPr>
          <p:grpSpPr>
            <a:xfrm>
              <a:off x="6887993" y="1889479"/>
              <a:ext cx="3908825" cy="3797378"/>
              <a:chOff x="3501736" y="3161875"/>
              <a:chExt cx="3509089" cy="3509090"/>
            </a:xfrm>
          </p:grpSpPr>
          <p:cxnSp>
            <p:nvCxnSpPr>
              <p:cNvPr id="40" name="Straight Arrow Connector 39">
                <a:extLst>
                  <a:ext uri="{FF2B5EF4-FFF2-40B4-BE49-F238E27FC236}">
                    <a16:creationId xmlns:a16="http://schemas.microsoft.com/office/drawing/2014/main" id="{3575DF9E-9DBA-05C8-EB15-1FE3F6FCA726}"/>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2C66C40-4509-61B1-36B8-B78C2EDEC56A}"/>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E6101DB-77D0-AC55-6920-10DBF621A2B4}"/>
                    </a:ext>
                  </a:extLst>
                </p:cNvPr>
                <p:cNvSpPr txBox="1"/>
                <p:nvPr/>
              </p:nvSpPr>
              <p:spPr>
                <a:xfrm>
                  <a:off x="8704483" y="5868018"/>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m:oMathPara>
                  </a14:m>
                  <a:endParaRPr lang="en-GB" dirty="0"/>
                </a:p>
              </p:txBody>
            </p:sp>
          </mc:Choice>
          <mc:Fallback xmlns="">
            <p:sp>
              <p:nvSpPr>
                <p:cNvPr id="26" name="TextBox 25">
                  <a:extLst>
                    <a:ext uri="{FF2B5EF4-FFF2-40B4-BE49-F238E27FC236}">
                      <a16:creationId xmlns:a16="http://schemas.microsoft.com/office/drawing/2014/main" id="{6E6101DB-77D0-AC55-6920-10DBF621A2B4}"/>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0F63261-E8F1-3D51-BD3D-97C3F7F87800}"/>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27" name="TextBox 26">
                  <a:extLst>
                    <a:ext uri="{FF2B5EF4-FFF2-40B4-BE49-F238E27FC236}">
                      <a16:creationId xmlns:a16="http://schemas.microsoft.com/office/drawing/2014/main" id="{40F63261-E8F1-3D51-BD3D-97C3F7F87800}"/>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4"/>
                  <a:stretch>
                    <a:fillRect l="-6667" t="-1408" r="-26667"/>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id="{C6C0B371-5E4C-9BA6-D662-76319D636EFC}"/>
                </a:ext>
              </a:extLst>
            </p:cNvPr>
            <p:cNvSpPr/>
            <p:nvPr/>
          </p:nvSpPr>
          <p:spPr>
            <a:xfrm>
              <a:off x="8200994" y="3039556"/>
              <a:ext cx="1325217" cy="1325217"/>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9" name="Straight Connector 28">
              <a:extLst>
                <a:ext uri="{FF2B5EF4-FFF2-40B4-BE49-F238E27FC236}">
                  <a16:creationId xmlns:a16="http://schemas.microsoft.com/office/drawing/2014/main" id="{2636FD47-E8CE-C8AB-FC71-96F86B1CBC46}"/>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E8EBD82-6E60-053A-6004-926A473656AC}"/>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1623F18-BF93-7B29-37B0-CDF4C1E78EE2}"/>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78BEB5F-4677-0C88-E1C0-59CE387D1DD2}"/>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F283DDC-9718-52FD-50ED-CF558D01BC29}"/>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A83CD68A-E5EC-6AE2-D2C7-17585791574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5" name="Freeform 34">
              <a:extLst>
                <a:ext uri="{FF2B5EF4-FFF2-40B4-BE49-F238E27FC236}">
                  <a16:creationId xmlns:a16="http://schemas.microsoft.com/office/drawing/2014/main" id="{6C43DE79-CFCC-4327-F77C-F16D28D8380F}"/>
                </a:ext>
              </a:extLst>
            </p:cNvPr>
            <p:cNvSpPr/>
            <p:nvPr/>
          </p:nvSpPr>
          <p:spPr>
            <a:xfrm>
              <a:off x="8206053" y="3045384"/>
              <a:ext cx="1322544" cy="1326468"/>
            </a:xfrm>
            <a:custGeom>
              <a:avLst/>
              <a:gdLst>
                <a:gd name="connsiteX0" fmla="*/ 0 w 1322544"/>
                <a:gd name="connsiteY0" fmla="*/ 1322544 h 1326468"/>
                <a:gd name="connsiteX1" fmla="*/ 0 w 1322544"/>
                <a:gd name="connsiteY1" fmla="*/ 1193037 h 1326468"/>
                <a:gd name="connsiteX2" fmla="*/ 400295 w 1322544"/>
                <a:gd name="connsiteY2" fmla="*/ 926173 h 1326468"/>
                <a:gd name="connsiteX3" fmla="*/ 608292 w 1322544"/>
                <a:gd name="connsiteY3" fmla="*/ 765270 h 1326468"/>
                <a:gd name="connsiteX4" fmla="*/ 765271 w 1322544"/>
                <a:gd name="connsiteY4" fmla="*/ 608292 h 1326468"/>
                <a:gd name="connsiteX5" fmla="*/ 894778 w 1322544"/>
                <a:gd name="connsiteY5" fmla="*/ 447389 h 1326468"/>
                <a:gd name="connsiteX6" fmla="*/ 988965 w 1322544"/>
                <a:gd name="connsiteY6" fmla="*/ 298259 h 1326468"/>
                <a:gd name="connsiteX7" fmla="*/ 1098850 w 1322544"/>
                <a:gd name="connsiteY7" fmla="*/ 113809 h 1326468"/>
                <a:gd name="connsiteX8" fmla="*/ 1161641 w 1322544"/>
                <a:gd name="connsiteY8" fmla="*/ 0 h 1326468"/>
                <a:gd name="connsiteX9" fmla="*/ 1322544 w 1322544"/>
                <a:gd name="connsiteY9" fmla="*/ 0 h 1326468"/>
                <a:gd name="connsiteX10" fmla="*/ 1322544 w 1322544"/>
                <a:gd name="connsiteY10" fmla="*/ 1326468 h 1326468"/>
                <a:gd name="connsiteX11" fmla="*/ 0 w 1322544"/>
                <a:gd name="connsiteY11" fmla="*/ 1322544 h 13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544" h="1326468">
                  <a:moveTo>
                    <a:pt x="0" y="1322544"/>
                  </a:moveTo>
                  <a:lnTo>
                    <a:pt x="0" y="1193037"/>
                  </a:lnTo>
                  <a:lnTo>
                    <a:pt x="400295" y="926173"/>
                  </a:lnTo>
                  <a:lnTo>
                    <a:pt x="608292" y="765270"/>
                  </a:lnTo>
                  <a:lnTo>
                    <a:pt x="765271" y="608292"/>
                  </a:lnTo>
                  <a:lnTo>
                    <a:pt x="894778" y="447389"/>
                  </a:lnTo>
                  <a:lnTo>
                    <a:pt x="988965" y="298259"/>
                  </a:lnTo>
                  <a:lnTo>
                    <a:pt x="1098850" y="113809"/>
                  </a:lnTo>
                  <a:lnTo>
                    <a:pt x="1161641" y="0"/>
                  </a:lnTo>
                  <a:lnTo>
                    <a:pt x="1322544" y="0"/>
                  </a:lnTo>
                  <a:lnTo>
                    <a:pt x="1322544" y="1326468"/>
                  </a:lnTo>
                  <a:lnTo>
                    <a:pt x="0" y="1322544"/>
                  </a:lnTo>
                  <a:close/>
                </a:path>
              </a:pathLst>
            </a:custGeom>
            <a:solidFill>
              <a:schemeClr val="accent1">
                <a:lumMod val="20000"/>
                <a:lumOff val="80000"/>
                <a:alpha val="6816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a:extLst>
                <a:ext uri="{FF2B5EF4-FFF2-40B4-BE49-F238E27FC236}">
                  <a16:creationId xmlns:a16="http://schemas.microsoft.com/office/drawing/2014/main" id="{EED827A3-5CAC-D461-5584-A9C30931E2A3}"/>
                </a:ext>
              </a:extLst>
            </p:cNvPr>
            <p:cNvSpPr/>
            <p:nvPr/>
          </p:nvSpPr>
          <p:spPr>
            <a:xfrm>
              <a:off x="6901732" y="1860605"/>
              <a:ext cx="3013545" cy="2902226"/>
            </a:xfrm>
            <a:custGeom>
              <a:avLst/>
              <a:gdLst>
                <a:gd name="connsiteX0" fmla="*/ 0 w 3013545"/>
                <a:gd name="connsiteY0" fmla="*/ 2902226 h 2902226"/>
                <a:gd name="connsiteX1" fmla="*/ 667910 w 3013545"/>
                <a:gd name="connsiteY1" fmla="*/ 2719346 h 2902226"/>
                <a:gd name="connsiteX2" fmla="*/ 1367625 w 3013545"/>
                <a:gd name="connsiteY2" fmla="*/ 2329732 h 2902226"/>
                <a:gd name="connsiteX3" fmla="*/ 2019631 w 3013545"/>
                <a:gd name="connsiteY3" fmla="*/ 1844703 h 2902226"/>
                <a:gd name="connsiteX4" fmla="*/ 2472856 w 3013545"/>
                <a:gd name="connsiteY4" fmla="*/ 1152939 h 2902226"/>
                <a:gd name="connsiteX5" fmla="*/ 2751151 w 3013545"/>
                <a:gd name="connsiteY5" fmla="*/ 540689 h 2902226"/>
                <a:gd name="connsiteX6" fmla="*/ 3005593 w 3013545"/>
                <a:gd name="connsiteY6" fmla="*/ 15903 h 2902226"/>
                <a:gd name="connsiteX7" fmla="*/ 3005593 w 3013545"/>
                <a:gd name="connsiteY7" fmla="*/ 15903 h 2902226"/>
                <a:gd name="connsiteX8" fmla="*/ 3013545 w 3013545"/>
                <a:gd name="connsiteY8" fmla="*/ 0 h 2902226"/>
                <a:gd name="connsiteX9" fmla="*/ 3013545 w 3013545"/>
                <a:gd name="connsiteY9" fmla="*/ 0 h 2902226"/>
                <a:gd name="connsiteX10" fmla="*/ 3013545 w 3013545"/>
                <a:gd name="connsiteY10" fmla="*/ 0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545" h="2902226">
                  <a:moveTo>
                    <a:pt x="0" y="2902226"/>
                  </a:moveTo>
                  <a:cubicBezTo>
                    <a:pt x="219986" y="2858494"/>
                    <a:pt x="439973" y="2814762"/>
                    <a:pt x="667910" y="2719346"/>
                  </a:cubicBezTo>
                  <a:cubicBezTo>
                    <a:pt x="895847" y="2623930"/>
                    <a:pt x="1142338" y="2475506"/>
                    <a:pt x="1367625" y="2329732"/>
                  </a:cubicBezTo>
                  <a:cubicBezTo>
                    <a:pt x="1592912" y="2183958"/>
                    <a:pt x="1835426" y="2040835"/>
                    <a:pt x="2019631" y="1844703"/>
                  </a:cubicBezTo>
                  <a:cubicBezTo>
                    <a:pt x="2203836" y="1648571"/>
                    <a:pt x="2350936" y="1370275"/>
                    <a:pt x="2472856" y="1152939"/>
                  </a:cubicBezTo>
                  <a:cubicBezTo>
                    <a:pt x="2594776" y="935603"/>
                    <a:pt x="2662362" y="730195"/>
                    <a:pt x="2751151" y="540689"/>
                  </a:cubicBezTo>
                  <a:cubicBezTo>
                    <a:pt x="2839941" y="351183"/>
                    <a:pt x="3005593" y="15903"/>
                    <a:pt x="3005593" y="15903"/>
                  </a:cubicBezTo>
                  <a:lnTo>
                    <a:pt x="3005593" y="15903"/>
                  </a:lnTo>
                  <a:lnTo>
                    <a:pt x="3013545" y="0"/>
                  </a:lnTo>
                  <a:lnTo>
                    <a:pt x="3013545" y="0"/>
                  </a:lnTo>
                  <a:lnTo>
                    <a:pt x="3013545"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TextBox 36">
              <a:extLst>
                <a:ext uri="{FF2B5EF4-FFF2-40B4-BE49-F238E27FC236}">
                  <a16:creationId xmlns:a16="http://schemas.microsoft.com/office/drawing/2014/main" id="{B9615880-9B6D-2A6D-9B58-8E4743B1F7EC}"/>
                </a:ext>
              </a:extLst>
            </p:cNvPr>
            <p:cNvSpPr txBox="1"/>
            <p:nvPr/>
          </p:nvSpPr>
          <p:spPr>
            <a:xfrm>
              <a:off x="9795691" y="1946805"/>
              <a:ext cx="1083951" cy="369332"/>
            </a:xfrm>
            <a:prstGeom prst="rect">
              <a:avLst/>
            </a:prstGeom>
            <a:noFill/>
          </p:spPr>
          <p:txBody>
            <a:bodyPr wrap="none" rtlCol="0">
              <a:spAutoFit/>
            </a:bodyPr>
            <a:lstStyle/>
            <a:p>
              <a:r>
                <a:rPr lang="en-GB" dirty="0">
                  <a:solidFill>
                    <a:schemeClr val="tx2">
                      <a:lumMod val="75000"/>
                      <a:lumOff val="25000"/>
                    </a:schemeClr>
                  </a:solidFill>
                </a:rPr>
                <a:t>Flux limit</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55B07B6-6C7C-8FBB-618D-120DB40807B9}"/>
                    </a:ext>
                  </a:extLst>
                </p:cNvPr>
                <p:cNvSpPr txBox="1"/>
                <p:nvPr/>
              </p:nvSpPr>
              <p:spPr>
                <a:xfrm>
                  <a:off x="10724547" y="5747244"/>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m:oMathPara>
                  </a14:m>
                  <a:endParaRPr lang="en-GB" dirty="0"/>
                </a:p>
              </p:txBody>
            </p:sp>
          </mc:Choice>
          <mc:Fallback xmlns="">
            <p:sp>
              <p:nvSpPr>
                <p:cNvPr id="38" name="TextBox 37">
                  <a:extLst>
                    <a:ext uri="{FF2B5EF4-FFF2-40B4-BE49-F238E27FC236}">
                      <a16:creationId xmlns:a16="http://schemas.microsoft.com/office/drawing/2014/main" id="{555B07B6-6C7C-8FBB-618D-120DB40807B9}"/>
                    </a:ext>
                  </a:extLst>
                </p:cNvPr>
                <p:cNvSpPr txBox="1">
                  <a:spLocks noRot="1" noChangeAspect="1" noMove="1" noResize="1" noEditPoints="1" noAdjustHandles="1" noChangeArrowheads="1" noChangeShapeType="1" noTextEdit="1"/>
                </p:cNvSpPr>
                <p:nvPr/>
              </p:nvSpPr>
              <p:spPr>
                <a:xfrm>
                  <a:off x="10724547" y="5747244"/>
                  <a:ext cx="537584" cy="369332"/>
                </a:xfrm>
                <a:prstGeom prst="rect">
                  <a:avLst/>
                </a:prstGeom>
                <a:blipFill>
                  <a:blip r:embed="rId5"/>
                  <a:stretch>
                    <a:fillRect/>
                  </a:stretch>
                </a:blipFill>
              </p:spPr>
              <p:txBody>
                <a:bodyPr/>
                <a:lstStyle/>
                <a:p>
                  <a:r>
                    <a:rPr lang="en-GB">
                      <a:noFill/>
                    </a:rPr>
                    <a:t> </a:t>
                  </a:r>
                </a:p>
              </p:txBody>
            </p:sp>
          </mc:Fallback>
        </mc:AlternateContent>
        <p:sp>
          <p:nvSpPr>
            <p:cNvPr id="39" name="TextBox 38">
              <a:extLst>
                <a:ext uri="{FF2B5EF4-FFF2-40B4-BE49-F238E27FC236}">
                  <a16:creationId xmlns:a16="http://schemas.microsoft.com/office/drawing/2014/main" id="{191FA72A-FA1B-B42B-8972-DD6BB59C703A}"/>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grpSp>
      <p:grpSp>
        <p:nvGrpSpPr>
          <p:cNvPr id="44" name="Group 43">
            <a:extLst>
              <a:ext uri="{FF2B5EF4-FFF2-40B4-BE49-F238E27FC236}">
                <a16:creationId xmlns:a16="http://schemas.microsoft.com/office/drawing/2014/main" id="{060D5100-EED2-44F4-0254-665CC29163C6}"/>
              </a:ext>
            </a:extLst>
          </p:cNvPr>
          <p:cNvGrpSpPr/>
          <p:nvPr/>
        </p:nvGrpSpPr>
        <p:grpSpPr>
          <a:xfrm>
            <a:off x="6473915" y="1732967"/>
            <a:ext cx="4964217" cy="4532957"/>
            <a:chOff x="6473915" y="1732967"/>
            <a:chExt cx="4964217" cy="4532957"/>
          </a:xfrm>
        </p:grpSpPr>
        <p:grpSp>
          <p:nvGrpSpPr>
            <p:cNvPr id="7" name="Group 6">
              <a:extLst>
                <a:ext uri="{FF2B5EF4-FFF2-40B4-BE49-F238E27FC236}">
                  <a16:creationId xmlns:a16="http://schemas.microsoft.com/office/drawing/2014/main" id="{6C68C9B1-5017-266A-E4CE-EA3BCA8BCF27}"/>
                </a:ext>
              </a:extLst>
            </p:cNvPr>
            <p:cNvGrpSpPr/>
            <p:nvPr/>
          </p:nvGrpSpPr>
          <p:grpSpPr>
            <a:xfrm>
              <a:off x="7063994" y="1918053"/>
              <a:ext cx="3908825" cy="3797378"/>
              <a:chOff x="3501736" y="3161875"/>
              <a:chExt cx="3509089" cy="3509090"/>
            </a:xfrm>
          </p:grpSpPr>
          <p:cxnSp>
            <p:nvCxnSpPr>
              <p:cNvPr id="22" name="Straight Arrow Connector 21">
                <a:extLst>
                  <a:ext uri="{FF2B5EF4-FFF2-40B4-BE49-F238E27FC236}">
                    <a16:creationId xmlns:a16="http://schemas.microsoft.com/office/drawing/2014/main" id="{67488AE7-4D99-9CE0-A50C-CA8FA05A3E5A}"/>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E22FCC3-C092-3C28-AEE5-16F57397B716}"/>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FED2A2D-E5FB-E86D-1FF9-51B3E8E48395}"/>
                    </a:ext>
                  </a:extLst>
                </p:cNvPr>
                <p:cNvSpPr txBox="1"/>
                <p:nvPr/>
              </p:nvSpPr>
              <p:spPr>
                <a:xfrm>
                  <a:off x="8880484" y="5896592"/>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𝑅</m:t>
                            </m:r>
                          </m:sub>
                        </m:sSub>
                      </m:oMath>
                    </m:oMathPara>
                  </a14:m>
                  <a:endParaRPr lang="en-GB" dirty="0"/>
                </a:p>
              </p:txBody>
            </p:sp>
          </mc:Choice>
          <mc:Fallback xmlns="">
            <p:sp>
              <p:nvSpPr>
                <p:cNvPr id="8" name="TextBox 7">
                  <a:extLst>
                    <a:ext uri="{FF2B5EF4-FFF2-40B4-BE49-F238E27FC236}">
                      <a16:creationId xmlns:a16="http://schemas.microsoft.com/office/drawing/2014/main" id="{3FED2A2D-E5FB-E86D-1FF9-51B3E8E48395}"/>
                    </a:ext>
                  </a:extLst>
                </p:cNvPr>
                <p:cNvSpPr txBox="1">
                  <a:spLocks noRot="1" noChangeAspect="1" noMove="1" noResize="1" noEditPoints="1" noAdjustHandles="1" noChangeArrowheads="1" noChangeShapeType="1" noTextEdit="1"/>
                </p:cNvSpPr>
                <p:nvPr/>
              </p:nvSpPr>
              <p:spPr>
                <a:xfrm>
                  <a:off x="8880484" y="5896592"/>
                  <a:ext cx="537584"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FD83B99-B867-874F-E4BB-B539069FBAD3}"/>
                    </a:ext>
                  </a:extLst>
                </p:cNvPr>
                <p:cNvSpPr txBox="1"/>
                <p:nvPr/>
              </p:nvSpPr>
              <p:spPr>
                <a:xfrm rot="16200000">
                  <a:off x="6214415" y="3481375"/>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9" name="TextBox 8">
                  <a:extLst>
                    <a:ext uri="{FF2B5EF4-FFF2-40B4-BE49-F238E27FC236}">
                      <a16:creationId xmlns:a16="http://schemas.microsoft.com/office/drawing/2014/main" id="{8FD83B99-B867-874F-E4BB-B539069FBAD3}"/>
                    </a:ext>
                  </a:extLst>
                </p:cNvPr>
                <p:cNvSpPr txBox="1">
                  <a:spLocks noRot="1" noChangeAspect="1" noMove="1" noResize="1" noEditPoints="1" noAdjustHandles="1" noChangeArrowheads="1" noChangeShapeType="1" noTextEdit="1"/>
                </p:cNvSpPr>
                <p:nvPr/>
              </p:nvSpPr>
              <p:spPr>
                <a:xfrm rot="16200000">
                  <a:off x="6214415" y="3481375"/>
                  <a:ext cx="888331" cy="369332"/>
                </a:xfrm>
                <a:prstGeom prst="rect">
                  <a:avLst/>
                </a:prstGeom>
                <a:blipFill>
                  <a:blip r:embed="rId4"/>
                  <a:stretch>
                    <a:fillRect l="-6452" t="-1408" r="-22581"/>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B1BD8229-F41D-BB10-C1D9-C5777D47BBC2}"/>
                </a:ext>
              </a:extLst>
            </p:cNvPr>
            <p:cNvSpPr/>
            <p:nvPr/>
          </p:nvSpPr>
          <p:spPr>
            <a:xfrm>
              <a:off x="8376995" y="3068130"/>
              <a:ext cx="1325217" cy="1325217"/>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552503E1-E971-1055-0A76-C9373CE724AA}"/>
                </a:ext>
              </a:extLst>
            </p:cNvPr>
            <p:cNvCxnSpPr/>
            <p:nvPr/>
          </p:nvCxnSpPr>
          <p:spPr>
            <a:xfrm flipV="1">
              <a:off x="8379109" y="1918053"/>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9A315FC-2F19-A2CE-5FF8-74AC03736566}"/>
                </a:ext>
              </a:extLst>
            </p:cNvPr>
            <p:cNvCxnSpPr/>
            <p:nvPr/>
          </p:nvCxnSpPr>
          <p:spPr>
            <a:xfrm flipV="1">
              <a:off x="9706543" y="1918053"/>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F9ECECF-B222-0076-22CF-5D3758D98A21}"/>
                </a:ext>
              </a:extLst>
            </p:cNvPr>
            <p:cNvCxnSpPr>
              <a:cxnSpLocks/>
            </p:cNvCxnSpPr>
            <p:nvPr/>
          </p:nvCxnSpPr>
          <p:spPr>
            <a:xfrm rot="5400000" flipV="1">
              <a:off x="8962683" y="1182122"/>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788F797-23DB-557B-76F5-38BFB4130FF4}"/>
                </a:ext>
              </a:extLst>
            </p:cNvPr>
            <p:cNvCxnSpPr>
              <a:cxnSpLocks/>
            </p:cNvCxnSpPr>
            <p:nvPr/>
          </p:nvCxnSpPr>
          <p:spPr>
            <a:xfrm rot="5400000" flipV="1">
              <a:off x="9001859" y="2491671"/>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1D899ED-2CAA-66A1-5668-57955B7E38CF}"/>
                </a:ext>
              </a:extLst>
            </p:cNvPr>
            <p:cNvCxnSpPr/>
            <p:nvPr/>
          </p:nvCxnSpPr>
          <p:spPr>
            <a:xfrm>
              <a:off x="8437406" y="5856880"/>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B15F40C2-7C2F-3D35-C094-4F1823E5963E}"/>
                </a:ext>
              </a:extLst>
            </p:cNvPr>
            <p:cNvCxnSpPr/>
            <p:nvPr/>
          </p:nvCxnSpPr>
          <p:spPr>
            <a:xfrm flipV="1">
              <a:off x="6934610" y="3051528"/>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B4BE4E53-B3E2-0ECB-652E-3547EAF915C0}"/>
                </a:ext>
              </a:extLst>
            </p:cNvPr>
            <p:cNvSpPr txBox="1"/>
            <p:nvPr/>
          </p:nvSpPr>
          <p:spPr>
            <a:xfrm>
              <a:off x="10204280" y="2326839"/>
              <a:ext cx="1083951" cy="369332"/>
            </a:xfrm>
            <a:prstGeom prst="rect">
              <a:avLst/>
            </a:prstGeom>
            <a:noFill/>
          </p:spPr>
          <p:txBody>
            <a:bodyPr wrap="none" rtlCol="0">
              <a:spAutoFit/>
            </a:bodyPr>
            <a:lstStyle/>
            <a:p>
              <a:r>
                <a:rPr lang="en-GB" dirty="0">
                  <a:solidFill>
                    <a:srgbClr val="C00000"/>
                  </a:solidFill>
                </a:rPr>
                <a:t>Flux limit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68CFB7B-841E-602D-7E4F-3965CFB5F121}"/>
                    </a:ext>
                  </a:extLst>
                </p:cNvPr>
                <p:cNvSpPr txBox="1"/>
                <p:nvPr/>
              </p:nvSpPr>
              <p:spPr>
                <a:xfrm>
                  <a:off x="10900548" y="5775818"/>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𝑅</m:t>
                            </m:r>
                          </m:sub>
                        </m:sSub>
                      </m:oMath>
                    </m:oMathPara>
                  </a14:m>
                  <a:endParaRPr lang="en-GB" dirty="0"/>
                </a:p>
              </p:txBody>
            </p:sp>
          </mc:Choice>
          <mc:Fallback xmlns="">
            <p:sp>
              <p:nvSpPr>
                <p:cNvPr id="20" name="TextBox 19">
                  <a:extLst>
                    <a:ext uri="{FF2B5EF4-FFF2-40B4-BE49-F238E27FC236}">
                      <a16:creationId xmlns:a16="http://schemas.microsoft.com/office/drawing/2014/main" id="{468CFB7B-841E-602D-7E4F-3965CFB5F121}"/>
                    </a:ext>
                  </a:extLst>
                </p:cNvPr>
                <p:cNvSpPr txBox="1">
                  <a:spLocks noRot="1" noChangeAspect="1" noMove="1" noResize="1" noEditPoints="1" noAdjustHandles="1" noChangeArrowheads="1" noChangeShapeType="1" noTextEdit="1"/>
                </p:cNvSpPr>
                <p:nvPr/>
              </p:nvSpPr>
              <p:spPr>
                <a:xfrm>
                  <a:off x="10900548" y="5775818"/>
                  <a:ext cx="537584" cy="369332"/>
                </a:xfrm>
                <a:prstGeom prst="rect">
                  <a:avLst/>
                </a:prstGeom>
                <a:blipFill>
                  <a:blip r:embed="rId7"/>
                  <a:stretch>
                    <a:fillRect/>
                  </a:stretch>
                </a:blipFill>
              </p:spPr>
              <p:txBody>
                <a:bodyPr/>
                <a:lstStyle/>
                <a:p>
                  <a:r>
                    <a:rPr lang="en-GB">
                      <a:noFill/>
                    </a:rPr>
                    <a:t> </a:t>
                  </a:r>
                </a:p>
              </p:txBody>
            </p:sp>
          </mc:Fallback>
        </mc:AlternateContent>
        <p:sp>
          <p:nvSpPr>
            <p:cNvPr id="21" name="TextBox 20">
              <a:extLst>
                <a:ext uri="{FF2B5EF4-FFF2-40B4-BE49-F238E27FC236}">
                  <a16:creationId xmlns:a16="http://schemas.microsoft.com/office/drawing/2014/main" id="{8F130D60-31D4-D89A-6B4E-B77D279BFB50}"/>
                </a:ext>
              </a:extLst>
            </p:cNvPr>
            <p:cNvSpPr txBox="1"/>
            <p:nvPr/>
          </p:nvSpPr>
          <p:spPr>
            <a:xfrm>
              <a:off x="6647521" y="1732967"/>
              <a:ext cx="537584" cy="369332"/>
            </a:xfrm>
            <a:prstGeom prst="rect">
              <a:avLst/>
            </a:prstGeom>
            <a:noFill/>
          </p:spPr>
          <p:txBody>
            <a:bodyPr wrap="square" rtlCol="0">
              <a:spAutoFit/>
            </a:bodyPr>
            <a:lstStyle/>
            <a:p>
              <a:r>
                <a:rPr lang="en-GB" dirty="0"/>
                <a:t>V</a:t>
              </a:r>
            </a:p>
          </p:txBody>
        </p:sp>
        <p:sp>
          <p:nvSpPr>
            <p:cNvPr id="43" name="Freeform 42">
              <a:extLst>
                <a:ext uri="{FF2B5EF4-FFF2-40B4-BE49-F238E27FC236}">
                  <a16:creationId xmlns:a16="http://schemas.microsoft.com/office/drawing/2014/main" id="{16F0ED32-981F-3D86-02C4-18193507C3C1}"/>
                </a:ext>
              </a:extLst>
            </p:cNvPr>
            <p:cNvSpPr/>
            <p:nvPr/>
          </p:nvSpPr>
          <p:spPr>
            <a:xfrm>
              <a:off x="8797159" y="3258207"/>
              <a:ext cx="914400" cy="1156138"/>
            </a:xfrm>
            <a:custGeom>
              <a:avLst/>
              <a:gdLst>
                <a:gd name="connsiteX0" fmla="*/ 0 w 914400"/>
                <a:gd name="connsiteY0" fmla="*/ 1124607 h 1156138"/>
                <a:gd name="connsiteX1" fmla="*/ 294289 w 914400"/>
                <a:gd name="connsiteY1" fmla="*/ 809296 h 1156138"/>
                <a:gd name="connsiteX2" fmla="*/ 630620 w 914400"/>
                <a:gd name="connsiteY2" fmla="*/ 409903 h 1156138"/>
                <a:gd name="connsiteX3" fmla="*/ 914400 w 914400"/>
                <a:gd name="connsiteY3" fmla="*/ 0 h 1156138"/>
                <a:gd name="connsiteX4" fmla="*/ 903889 w 914400"/>
                <a:gd name="connsiteY4" fmla="*/ 1156138 h 1156138"/>
                <a:gd name="connsiteX5" fmla="*/ 0 w 914400"/>
                <a:gd name="connsiteY5" fmla="*/ 1124607 h 115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156138">
                  <a:moveTo>
                    <a:pt x="0" y="1124607"/>
                  </a:moveTo>
                  <a:lnTo>
                    <a:pt x="294289" y="809296"/>
                  </a:lnTo>
                  <a:lnTo>
                    <a:pt x="630620" y="409903"/>
                  </a:lnTo>
                  <a:lnTo>
                    <a:pt x="914400" y="0"/>
                  </a:lnTo>
                  <a:cubicBezTo>
                    <a:pt x="910896" y="385379"/>
                    <a:pt x="907393" y="770759"/>
                    <a:pt x="903889" y="1156138"/>
                  </a:cubicBezTo>
                  <a:lnTo>
                    <a:pt x="0" y="1124607"/>
                  </a:lnTo>
                  <a:close/>
                </a:path>
              </a:pathLst>
            </a:custGeom>
            <a:solidFill>
              <a:srgbClr val="CF0001">
                <a:alpha val="71138"/>
              </a:srgbClr>
            </a:solidFill>
            <a:ln>
              <a:solidFill>
                <a:srgbClr val="960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Freeform 41">
              <a:extLst>
                <a:ext uri="{FF2B5EF4-FFF2-40B4-BE49-F238E27FC236}">
                  <a16:creationId xmlns:a16="http://schemas.microsoft.com/office/drawing/2014/main" id="{9CCF48F8-4621-A914-1658-24965E45B73F}"/>
                </a:ext>
              </a:extLst>
            </p:cNvPr>
            <p:cNvSpPr/>
            <p:nvPr/>
          </p:nvSpPr>
          <p:spPr>
            <a:xfrm>
              <a:off x="7073462" y="2175641"/>
              <a:ext cx="3268717" cy="3079531"/>
            </a:xfrm>
            <a:custGeom>
              <a:avLst/>
              <a:gdLst>
                <a:gd name="connsiteX0" fmla="*/ 0 w 3268717"/>
                <a:gd name="connsiteY0" fmla="*/ 3079531 h 3079531"/>
                <a:gd name="connsiteX1" fmla="*/ 693683 w 3268717"/>
                <a:gd name="connsiteY1" fmla="*/ 2869324 h 3079531"/>
                <a:gd name="connsiteX2" fmla="*/ 1471448 w 3268717"/>
                <a:gd name="connsiteY2" fmla="*/ 2406869 h 3079531"/>
                <a:gd name="connsiteX3" fmla="*/ 1891862 w 3268717"/>
                <a:gd name="connsiteY3" fmla="*/ 2028497 h 3079531"/>
                <a:gd name="connsiteX4" fmla="*/ 2396359 w 3268717"/>
                <a:gd name="connsiteY4" fmla="*/ 1439917 h 3079531"/>
                <a:gd name="connsiteX5" fmla="*/ 2627586 w 3268717"/>
                <a:gd name="connsiteY5" fmla="*/ 1072055 h 3079531"/>
                <a:gd name="connsiteX6" fmla="*/ 3005959 w 3268717"/>
                <a:gd name="connsiteY6" fmla="*/ 504497 h 3079531"/>
                <a:gd name="connsiteX7" fmla="*/ 3268717 w 3268717"/>
                <a:gd name="connsiteY7" fmla="*/ 0 h 30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8717" h="3079531">
                  <a:moveTo>
                    <a:pt x="0" y="3079531"/>
                  </a:moveTo>
                  <a:cubicBezTo>
                    <a:pt x="224221" y="3030482"/>
                    <a:pt x="448442" y="2981434"/>
                    <a:pt x="693683" y="2869324"/>
                  </a:cubicBezTo>
                  <a:cubicBezTo>
                    <a:pt x="938924" y="2757214"/>
                    <a:pt x="1271752" y="2547007"/>
                    <a:pt x="1471448" y="2406869"/>
                  </a:cubicBezTo>
                  <a:cubicBezTo>
                    <a:pt x="1671145" y="2266731"/>
                    <a:pt x="1737710" y="2189656"/>
                    <a:pt x="1891862" y="2028497"/>
                  </a:cubicBezTo>
                  <a:cubicBezTo>
                    <a:pt x="2046014" y="1867338"/>
                    <a:pt x="2273738" y="1599324"/>
                    <a:pt x="2396359" y="1439917"/>
                  </a:cubicBezTo>
                  <a:cubicBezTo>
                    <a:pt x="2518980" y="1280510"/>
                    <a:pt x="2525986" y="1227958"/>
                    <a:pt x="2627586" y="1072055"/>
                  </a:cubicBezTo>
                  <a:cubicBezTo>
                    <a:pt x="2729186" y="916152"/>
                    <a:pt x="2899104" y="683173"/>
                    <a:pt x="3005959" y="504497"/>
                  </a:cubicBezTo>
                  <a:cubicBezTo>
                    <a:pt x="3112814" y="325821"/>
                    <a:pt x="3190765" y="162910"/>
                    <a:pt x="3268717" y="0"/>
                  </a:cubicBezTo>
                </a:path>
              </a:pathLst>
            </a:custGeom>
            <a:noFill/>
            <a:ln>
              <a:solidFill>
                <a:srgbClr val="960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31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03577E-17 L -0.45704 -1.85185E-6 " pathEditMode="relative" rAng="0" ptsTypes="AA">
                                      <p:cBhvr>
                                        <p:cTn id="6" dur="2000" fill="hold"/>
                                        <p:tgtEl>
                                          <p:spTgt spid="44"/>
                                        </p:tgtEl>
                                        <p:attrNameLst>
                                          <p:attrName>ppt_x</p:attrName>
                                          <p:attrName>ppt_y</p:attrName>
                                        </p:attrNameLst>
                                      </p:cBhvr>
                                      <p:rCtr x="-22904"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2DDF-740D-0759-92E2-B31EBCD0A30C}"/>
              </a:ext>
            </a:extLst>
          </p:cNvPr>
          <p:cNvSpPr>
            <a:spLocks noGrp="1"/>
          </p:cNvSpPr>
          <p:nvPr>
            <p:ph type="title"/>
          </p:nvPr>
        </p:nvSpPr>
        <p:spPr/>
        <p:txBody>
          <a:bodyPr/>
          <a:lstStyle/>
          <a:p>
            <a:r>
              <a:rPr lang="en-GB" dirty="0"/>
              <a:t>Combined Radio X-ray Luminosity function</a:t>
            </a:r>
          </a:p>
        </p:txBody>
      </p:sp>
      <p:grpSp>
        <p:nvGrpSpPr>
          <p:cNvPr id="24" name="Group 23">
            <a:extLst>
              <a:ext uri="{FF2B5EF4-FFF2-40B4-BE49-F238E27FC236}">
                <a16:creationId xmlns:a16="http://schemas.microsoft.com/office/drawing/2014/main" id="{CFBF5970-CA9C-75AD-06DF-76689E9B31EB}"/>
              </a:ext>
            </a:extLst>
          </p:cNvPr>
          <p:cNvGrpSpPr/>
          <p:nvPr/>
        </p:nvGrpSpPr>
        <p:grpSpPr>
          <a:xfrm>
            <a:off x="910909" y="1732967"/>
            <a:ext cx="4964217" cy="4532957"/>
            <a:chOff x="6297914" y="1704393"/>
            <a:chExt cx="4964217" cy="4532957"/>
          </a:xfrm>
        </p:grpSpPr>
        <p:grpSp>
          <p:nvGrpSpPr>
            <p:cNvPr id="25" name="Group 24">
              <a:extLst>
                <a:ext uri="{FF2B5EF4-FFF2-40B4-BE49-F238E27FC236}">
                  <a16:creationId xmlns:a16="http://schemas.microsoft.com/office/drawing/2014/main" id="{80021200-1690-F862-E367-D7D35E675CE5}"/>
                </a:ext>
              </a:extLst>
            </p:cNvPr>
            <p:cNvGrpSpPr/>
            <p:nvPr/>
          </p:nvGrpSpPr>
          <p:grpSpPr>
            <a:xfrm>
              <a:off x="6887993" y="1889479"/>
              <a:ext cx="3908825" cy="3797378"/>
              <a:chOff x="3501736" y="3161875"/>
              <a:chExt cx="3509089" cy="3509090"/>
            </a:xfrm>
          </p:grpSpPr>
          <p:cxnSp>
            <p:nvCxnSpPr>
              <p:cNvPr id="40" name="Straight Arrow Connector 39">
                <a:extLst>
                  <a:ext uri="{FF2B5EF4-FFF2-40B4-BE49-F238E27FC236}">
                    <a16:creationId xmlns:a16="http://schemas.microsoft.com/office/drawing/2014/main" id="{3575DF9E-9DBA-05C8-EB15-1FE3F6FCA726}"/>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2C66C40-4509-61B1-36B8-B78C2EDEC56A}"/>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E6101DB-77D0-AC55-6920-10DBF621A2B4}"/>
                    </a:ext>
                  </a:extLst>
                </p:cNvPr>
                <p:cNvSpPr txBox="1"/>
                <p:nvPr/>
              </p:nvSpPr>
              <p:spPr>
                <a:xfrm>
                  <a:off x="8704483" y="5868018"/>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m:oMathPara>
                  </a14:m>
                  <a:endParaRPr lang="en-GB" dirty="0"/>
                </a:p>
              </p:txBody>
            </p:sp>
          </mc:Choice>
          <mc:Fallback xmlns="">
            <p:sp>
              <p:nvSpPr>
                <p:cNvPr id="26" name="TextBox 25">
                  <a:extLst>
                    <a:ext uri="{FF2B5EF4-FFF2-40B4-BE49-F238E27FC236}">
                      <a16:creationId xmlns:a16="http://schemas.microsoft.com/office/drawing/2014/main" id="{6E6101DB-77D0-AC55-6920-10DBF621A2B4}"/>
                    </a:ext>
                  </a:extLst>
                </p:cNvPr>
                <p:cNvSpPr txBox="1">
                  <a:spLocks noRot="1" noChangeAspect="1" noMove="1" noResize="1" noEditPoints="1" noAdjustHandles="1" noChangeArrowheads="1" noChangeShapeType="1" noTextEdit="1"/>
                </p:cNvSpPr>
                <p:nvPr/>
              </p:nvSpPr>
              <p:spPr>
                <a:xfrm>
                  <a:off x="8704483" y="5868018"/>
                  <a:ext cx="537584"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0F63261-E8F1-3D51-BD3D-97C3F7F87800}"/>
                    </a:ext>
                  </a:extLst>
                </p:cNvPr>
                <p:cNvSpPr txBox="1"/>
                <p:nvPr/>
              </p:nvSpPr>
              <p:spPr>
                <a:xfrm rot="16200000">
                  <a:off x="6038414" y="3452801"/>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27" name="TextBox 26">
                  <a:extLst>
                    <a:ext uri="{FF2B5EF4-FFF2-40B4-BE49-F238E27FC236}">
                      <a16:creationId xmlns:a16="http://schemas.microsoft.com/office/drawing/2014/main" id="{40F63261-E8F1-3D51-BD3D-97C3F7F87800}"/>
                    </a:ext>
                  </a:extLst>
                </p:cNvPr>
                <p:cNvSpPr txBox="1">
                  <a:spLocks noRot="1" noChangeAspect="1" noMove="1" noResize="1" noEditPoints="1" noAdjustHandles="1" noChangeArrowheads="1" noChangeShapeType="1" noTextEdit="1"/>
                </p:cNvSpPr>
                <p:nvPr/>
              </p:nvSpPr>
              <p:spPr>
                <a:xfrm rot="16200000">
                  <a:off x="6038414" y="3452801"/>
                  <a:ext cx="888331" cy="369332"/>
                </a:xfrm>
                <a:prstGeom prst="rect">
                  <a:avLst/>
                </a:prstGeom>
                <a:blipFill>
                  <a:blip r:embed="rId4"/>
                  <a:stretch>
                    <a:fillRect l="-6667" t="-1408" r="-26667"/>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id="{C6C0B371-5E4C-9BA6-D662-76319D636EFC}"/>
                </a:ext>
              </a:extLst>
            </p:cNvPr>
            <p:cNvSpPr/>
            <p:nvPr/>
          </p:nvSpPr>
          <p:spPr>
            <a:xfrm>
              <a:off x="8200994" y="3039556"/>
              <a:ext cx="1325217" cy="1325217"/>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t>
              </a:r>
            </a:p>
          </p:txBody>
        </p:sp>
        <p:cxnSp>
          <p:nvCxnSpPr>
            <p:cNvPr id="29" name="Straight Connector 28">
              <a:extLst>
                <a:ext uri="{FF2B5EF4-FFF2-40B4-BE49-F238E27FC236}">
                  <a16:creationId xmlns:a16="http://schemas.microsoft.com/office/drawing/2014/main" id="{2636FD47-E8CE-C8AB-FC71-96F86B1CBC46}"/>
                </a:ext>
              </a:extLst>
            </p:cNvPr>
            <p:cNvCxnSpPr/>
            <p:nvPr/>
          </p:nvCxnSpPr>
          <p:spPr>
            <a:xfrm flipV="1">
              <a:off x="8203108"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E8EBD82-6E60-053A-6004-926A473656AC}"/>
                </a:ext>
              </a:extLst>
            </p:cNvPr>
            <p:cNvCxnSpPr/>
            <p:nvPr/>
          </p:nvCxnSpPr>
          <p:spPr>
            <a:xfrm flipV="1">
              <a:off x="9530542" y="1889479"/>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1623F18-BF93-7B29-37B0-CDF4C1E78EE2}"/>
                </a:ext>
              </a:extLst>
            </p:cNvPr>
            <p:cNvCxnSpPr>
              <a:cxnSpLocks/>
            </p:cNvCxnSpPr>
            <p:nvPr/>
          </p:nvCxnSpPr>
          <p:spPr>
            <a:xfrm rot="5400000" flipV="1">
              <a:off x="8786682" y="1153548"/>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78BEB5F-4677-0C88-E1C0-59CE387D1DD2}"/>
                </a:ext>
              </a:extLst>
            </p:cNvPr>
            <p:cNvCxnSpPr>
              <a:cxnSpLocks/>
            </p:cNvCxnSpPr>
            <p:nvPr/>
          </p:nvCxnSpPr>
          <p:spPr>
            <a:xfrm rot="5400000" flipV="1">
              <a:off x="8825858" y="2463097"/>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F283DDC-9718-52FD-50ED-CF558D01BC29}"/>
                </a:ext>
              </a:extLst>
            </p:cNvPr>
            <p:cNvCxnSpPr/>
            <p:nvPr/>
          </p:nvCxnSpPr>
          <p:spPr>
            <a:xfrm>
              <a:off x="8261405" y="5828306"/>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A83CD68A-E5EC-6AE2-D2C7-17585791574A}"/>
                </a:ext>
              </a:extLst>
            </p:cNvPr>
            <p:cNvCxnSpPr/>
            <p:nvPr/>
          </p:nvCxnSpPr>
          <p:spPr>
            <a:xfrm flipV="1">
              <a:off x="6758609" y="3022954"/>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5" name="Freeform 34">
              <a:extLst>
                <a:ext uri="{FF2B5EF4-FFF2-40B4-BE49-F238E27FC236}">
                  <a16:creationId xmlns:a16="http://schemas.microsoft.com/office/drawing/2014/main" id="{6C43DE79-CFCC-4327-F77C-F16D28D8380F}"/>
                </a:ext>
              </a:extLst>
            </p:cNvPr>
            <p:cNvSpPr/>
            <p:nvPr/>
          </p:nvSpPr>
          <p:spPr>
            <a:xfrm>
              <a:off x="8206053" y="3045384"/>
              <a:ext cx="1322544" cy="1326468"/>
            </a:xfrm>
            <a:custGeom>
              <a:avLst/>
              <a:gdLst>
                <a:gd name="connsiteX0" fmla="*/ 0 w 1322544"/>
                <a:gd name="connsiteY0" fmla="*/ 1322544 h 1326468"/>
                <a:gd name="connsiteX1" fmla="*/ 0 w 1322544"/>
                <a:gd name="connsiteY1" fmla="*/ 1193037 h 1326468"/>
                <a:gd name="connsiteX2" fmla="*/ 400295 w 1322544"/>
                <a:gd name="connsiteY2" fmla="*/ 926173 h 1326468"/>
                <a:gd name="connsiteX3" fmla="*/ 608292 w 1322544"/>
                <a:gd name="connsiteY3" fmla="*/ 765270 h 1326468"/>
                <a:gd name="connsiteX4" fmla="*/ 765271 w 1322544"/>
                <a:gd name="connsiteY4" fmla="*/ 608292 h 1326468"/>
                <a:gd name="connsiteX5" fmla="*/ 894778 w 1322544"/>
                <a:gd name="connsiteY5" fmla="*/ 447389 h 1326468"/>
                <a:gd name="connsiteX6" fmla="*/ 988965 w 1322544"/>
                <a:gd name="connsiteY6" fmla="*/ 298259 h 1326468"/>
                <a:gd name="connsiteX7" fmla="*/ 1098850 w 1322544"/>
                <a:gd name="connsiteY7" fmla="*/ 113809 h 1326468"/>
                <a:gd name="connsiteX8" fmla="*/ 1161641 w 1322544"/>
                <a:gd name="connsiteY8" fmla="*/ 0 h 1326468"/>
                <a:gd name="connsiteX9" fmla="*/ 1322544 w 1322544"/>
                <a:gd name="connsiteY9" fmla="*/ 0 h 1326468"/>
                <a:gd name="connsiteX10" fmla="*/ 1322544 w 1322544"/>
                <a:gd name="connsiteY10" fmla="*/ 1326468 h 1326468"/>
                <a:gd name="connsiteX11" fmla="*/ 0 w 1322544"/>
                <a:gd name="connsiteY11" fmla="*/ 1322544 h 13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544" h="1326468">
                  <a:moveTo>
                    <a:pt x="0" y="1322544"/>
                  </a:moveTo>
                  <a:lnTo>
                    <a:pt x="0" y="1193037"/>
                  </a:lnTo>
                  <a:lnTo>
                    <a:pt x="400295" y="926173"/>
                  </a:lnTo>
                  <a:lnTo>
                    <a:pt x="608292" y="765270"/>
                  </a:lnTo>
                  <a:lnTo>
                    <a:pt x="765271" y="608292"/>
                  </a:lnTo>
                  <a:lnTo>
                    <a:pt x="894778" y="447389"/>
                  </a:lnTo>
                  <a:lnTo>
                    <a:pt x="988965" y="298259"/>
                  </a:lnTo>
                  <a:lnTo>
                    <a:pt x="1098850" y="113809"/>
                  </a:lnTo>
                  <a:lnTo>
                    <a:pt x="1161641" y="0"/>
                  </a:lnTo>
                  <a:lnTo>
                    <a:pt x="1322544" y="0"/>
                  </a:lnTo>
                  <a:lnTo>
                    <a:pt x="1322544" y="1326468"/>
                  </a:lnTo>
                  <a:lnTo>
                    <a:pt x="0" y="1322544"/>
                  </a:lnTo>
                  <a:close/>
                </a:path>
              </a:pathLst>
            </a:custGeom>
            <a:solidFill>
              <a:schemeClr val="accent1">
                <a:lumMod val="20000"/>
                <a:lumOff val="80000"/>
                <a:alpha val="6816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a:extLst>
                <a:ext uri="{FF2B5EF4-FFF2-40B4-BE49-F238E27FC236}">
                  <a16:creationId xmlns:a16="http://schemas.microsoft.com/office/drawing/2014/main" id="{EED827A3-5CAC-D461-5584-A9C30931E2A3}"/>
                </a:ext>
              </a:extLst>
            </p:cNvPr>
            <p:cNvSpPr/>
            <p:nvPr/>
          </p:nvSpPr>
          <p:spPr>
            <a:xfrm>
              <a:off x="6901732" y="1860605"/>
              <a:ext cx="3013545" cy="2902226"/>
            </a:xfrm>
            <a:custGeom>
              <a:avLst/>
              <a:gdLst>
                <a:gd name="connsiteX0" fmla="*/ 0 w 3013545"/>
                <a:gd name="connsiteY0" fmla="*/ 2902226 h 2902226"/>
                <a:gd name="connsiteX1" fmla="*/ 667910 w 3013545"/>
                <a:gd name="connsiteY1" fmla="*/ 2719346 h 2902226"/>
                <a:gd name="connsiteX2" fmla="*/ 1367625 w 3013545"/>
                <a:gd name="connsiteY2" fmla="*/ 2329732 h 2902226"/>
                <a:gd name="connsiteX3" fmla="*/ 2019631 w 3013545"/>
                <a:gd name="connsiteY3" fmla="*/ 1844703 h 2902226"/>
                <a:gd name="connsiteX4" fmla="*/ 2472856 w 3013545"/>
                <a:gd name="connsiteY4" fmla="*/ 1152939 h 2902226"/>
                <a:gd name="connsiteX5" fmla="*/ 2751151 w 3013545"/>
                <a:gd name="connsiteY5" fmla="*/ 540689 h 2902226"/>
                <a:gd name="connsiteX6" fmla="*/ 3005593 w 3013545"/>
                <a:gd name="connsiteY6" fmla="*/ 15903 h 2902226"/>
                <a:gd name="connsiteX7" fmla="*/ 3005593 w 3013545"/>
                <a:gd name="connsiteY7" fmla="*/ 15903 h 2902226"/>
                <a:gd name="connsiteX8" fmla="*/ 3013545 w 3013545"/>
                <a:gd name="connsiteY8" fmla="*/ 0 h 2902226"/>
                <a:gd name="connsiteX9" fmla="*/ 3013545 w 3013545"/>
                <a:gd name="connsiteY9" fmla="*/ 0 h 2902226"/>
                <a:gd name="connsiteX10" fmla="*/ 3013545 w 3013545"/>
                <a:gd name="connsiteY10" fmla="*/ 0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545" h="2902226">
                  <a:moveTo>
                    <a:pt x="0" y="2902226"/>
                  </a:moveTo>
                  <a:cubicBezTo>
                    <a:pt x="219986" y="2858494"/>
                    <a:pt x="439973" y="2814762"/>
                    <a:pt x="667910" y="2719346"/>
                  </a:cubicBezTo>
                  <a:cubicBezTo>
                    <a:pt x="895847" y="2623930"/>
                    <a:pt x="1142338" y="2475506"/>
                    <a:pt x="1367625" y="2329732"/>
                  </a:cubicBezTo>
                  <a:cubicBezTo>
                    <a:pt x="1592912" y="2183958"/>
                    <a:pt x="1835426" y="2040835"/>
                    <a:pt x="2019631" y="1844703"/>
                  </a:cubicBezTo>
                  <a:cubicBezTo>
                    <a:pt x="2203836" y="1648571"/>
                    <a:pt x="2350936" y="1370275"/>
                    <a:pt x="2472856" y="1152939"/>
                  </a:cubicBezTo>
                  <a:cubicBezTo>
                    <a:pt x="2594776" y="935603"/>
                    <a:pt x="2662362" y="730195"/>
                    <a:pt x="2751151" y="540689"/>
                  </a:cubicBezTo>
                  <a:cubicBezTo>
                    <a:pt x="2839941" y="351183"/>
                    <a:pt x="3005593" y="15903"/>
                    <a:pt x="3005593" y="15903"/>
                  </a:cubicBezTo>
                  <a:lnTo>
                    <a:pt x="3005593" y="15903"/>
                  </a:lnTo>
                  <a:lnTo>
                    <a:pt x="3013545" y="0"/>
                  </a:lnTo>
                  <a:lnTo>
                    <a:pt x="3013545" y="0"/>
                  </a:lnTo>
                  <a:lnTo>
                    <a:pt x="3013545"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TextBox 36">
              <a:extLst>
                <a:ext uri="{FF2B5EF4-FFF2-40B4-BE49-F238E27FC236}">
                  <a16:creationId xmlns:a16="http://schemas.microsoft.com/office/drawing/2014/main" id="{B9615880-9B6D-2A6D-9B58-8E4743B1F7EC}"/>
                </a:ext>
              </a:extLst>
            </p:cNvPr>
            <p:cNvSpPr txBox="1"/>
            <p:nvPr/>
          </p:nvSpPr>
          <p:spPr>
            <a:xfrm>
              <a:off x="9795691" y="1946805"/>
              <a:ext cx="1083951" cy="369332"/>
            </a:xfrm>
            <a:prstGeom prst="rect">
              <a:avLst/>
            </a:prstGeom>
            <a:noFill/>
          </p:spPr>
          <p:txBody>
            <a:bodyPr wrap="none" rtlCol="0">
              <a:spAutoFit/>
            </a:bodyPr>
            <a:lstStyle/>
            <a:p>
              <a:r>
                <a:rPr lang="en-GB" dirty="0">
                  <a:solidFill>
                    <a:schemeClr val="tx2">
                      <a:lumMod val="75000"/>
                      <a:lumOff val="25000"/>
                    </a:schemeClr>
                  </a:solidFill>
                </a:rPr>
                <a:t>Flux limit</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55B07B6-6C7C-8FBB-618D-120DB40807B9}"/>
                    </a:ext>
                  </a:extLst>
                </p:cNvPr>
                <p:cNvSpPr txBox="1"/>
                <p:nvPr/>
              </p:nvSpPr>
              <p:spPr>
                <a:xfrm>
                  <a:off x="10724547" y="5747244"/>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𝑋</m:t>
                            </m:r>
                          </m:sub>
                        </m:sSub>
                      </m:oMath>
                    </m:oMathPara>
                  </a14:m>
                  <a:endParaRPr lang="en-GB" dirty="0"/>
                </a:p>
              </p:txBody>
            </p:sp>
          </mc:Choice>
          <mc:Fallback xmlns="">
            <p:sp>
              <p:nvSpPr>
                <p:cNvPr id="38" name="TextBox 37">
                  <a:extLst>
                    <a:ext uri="{FF2B5EF4-FFF2-40B4-BE49-F238E27FC236}">
                      <a16:creationId xmlns:a16="http://schemas.microsoft.com/office/drawing/2014/main" id="{555B07B6-6C7C-8FBB-618D-120DB40807B9}"/>
                    </a:ext>
                  </a:extLst>
                </p:cNvPr>
                <p:cNvSpPr txBox="1">
                  <a:spLocks noRot="1" noChangeAspect="1" noMove="1" noResize="1" noEditPoints="1" noAdjustHandles="1" noChangeArrowheads="1" noChangeShapeType="1" noTextEdit="1"/>
                </p:cNvSpPr>
                <p:nvPr/>
              </p:nvSpPr>
              <p:spPr>
                <a:xfrm>
                  <a:off x="10724547" y="5747244"/>
                  <a:ext cx="537584" cy="369332"/>
                </a:xfrm>
                <a:prstGeom prst="rect">
                  <a:avLst/>
                </a:prstGeom>
                <a:blipFill>
                  <a:blip r:embed="rId5"/>
                  <a:stretch>
                    <a:fillRect/>
                  </a:stretch>
                </a:blipFill>
              </p:spPr>
              <p:txBody>
                <a:bodyPr/>
                <a:lstStyle/>
                <a:p>
                  <a:r>
                    <a:rPr lang="en-GB">
                      <a:noFill/>
                    </a:rPr>
                    <a:t> </a:t>
                  </a:r>
                </a:p>
              </p:txBody>
            </p:sp>
          </mc:Fallback>
        </mc:AlternateContent>
        <p:sp>
          <p:nvSpPr>
            <p:cNvPr id="39" name="TextBox 38">
              <a:extLst>
                <a:ext uri="{FF2B5EF4-FFF2-40B4-BE49-F238E27FC236}">
                  <a16:creationId xmlns:a16="http://schemas.microsoft.com/office/drawing/2014/main" id="{191FA72A-FA1B-B42B-8972-DD6BB59C703A}"/>
                </a:ext>
              </a:extLst>
            </p:cNvPr>
            <p:cNvSpPr txBox="1"/>
            <p:nvPr/>
          </p:nvSpPr>
          <p:spPr>
            <a:xfrm>
              <a:off x="6471520" y="1704393"/>
              <a:ext cx="537584" cy="369332"/>
            </a:xfrm>
            <a:prstGeom prst="rect">
              <a:avLst/>
            </a:prstGeom>
            <a:noFill/>
          </p:spPr>
          <p:txBody>
            <a:bodyPr wrap="square" rtlCol="0">
              <a:spAutoFit/>
            </a:bodyPr>
            <a:lstStyle/>
            <a:p>
              <a:r>
                <a:rPr lang="en-GB" dirty="0"/>
                <a:t>V</a:t>
              </a:r>
            </a:p>
          </p:txBody>
        </p:sp>
      </p:grpSp>
      <p:grpSp>
        <p:nvGrpSpPr>
          <p:cNvPr id="44" name="Group 43">
            <a:extLst>
              <a:ext uri="{FF2B5EF4-FFF2-40B4-BE49-F238E27FC236}">
                <a16:creationId xmlns:a16="http://schemas.microsoft.com/office/drawing/2014/main" id="{060D5100-EED2-44F4-0254-665CC29163C6}"/>
              </a:ext>
            </a:extLst>
          </p:cNvPr>
          <p:cNvGrpSpPr/>
          <p:nvPr/>
        </p:nvGrpSpPr>
        <p:grpSpPr>
          <a:xfrm>
            <a:off x="910908" y="1732967"/>
            <a:ext cx="4964217" cy="4532957"/>
            <a:chOff x="6473915" y="1732967"/>
            <a:chExt cx="4964217" cy="4532957"/>
          </a:xfrm>
        </p:grpSpPr>
        <p:grpSp>
          <p:nvGrpSpPr>
            <p:cNvPr id="7" name="Group 6">
              <a:extLst>
                <a:ext uri="{FF2B5EF4-FFF2-40B4-BE49-F238E27FC236}">
                  <a16:creationId xmlns:a16="http://schemas.microsoft.com/office/drawing/2014/main" id="{6C68C9B1-5017-266A-E4CE-EA3BCA8BCF27}"/>
                </a:ext>
              </a:extLst>
            </p:cNvPr>
            <p:cNvGrpSpPr/>
            <p:nvPr/>
          </p:nvGrpSpPr>
          <p:grpSpPr>
            <a:xfrm>
              <a:off x="7063994" y="1918053"/>
              <a:ext cx="3908825" cy="3797378"/>
              <a:chOff x="3501736" y="3161875"/>
              <a:chExt cx="3509089" cy="3509090"/>
            </a:xfrm>
          </p:grpSpPr>
          <p:cxnSp>
            <p:nvCxnSpPr>
              <p:cNvPr id="22" name="Straight Arrow Connector 21">
                <a:extLst>
                  <a:ext uri="{FF2B5EF4-FFF2-40B4-BE49-F238E27FC236}">
                    <a16:creationId xmlns:a16="http://schemas.microsoft.com/office/drawing/2014/main" id="{67488AE7-4D99-9CE0-A50C-CA8FA05A3E5A}"/>
                  </a:ext>
                </a:extLst>
              </p:cNvPr>
              <p:cNvCxnSpPr/>
              <p:nvPr/>
            </p:nvCxnSpPr>
            <p:spPr>
              <a:xfrm flipV="1">
                <a:off x="3501736" y="3161875"/>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E22FCC3-C092-3C28-AEE5-16F57397B716}"/>
                  </a:ext>
                </a:extLst>
              </p:cNvPr>
              <p:cNvCxnSpPr>
                <a:cxnSpLocks/>
              </p:cNvCxnSpPr>
              <p:nvPr/>
            </p:nvCxnSpPr>
            <p:spPr>
              <a:xfrm rot="5400000" flipV="1">
                <a:off x="5256281" y="4916420"/>
                <a:ext cx="0" cy="35090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FED2A2D-E5FB-E86D-1FF9-51B3E8E48395}"/>
                    </a:ext>
                  </a:extLst>
                </p:cNvPr>
                <p:cNvSpPr txBox="1"/>
                <p:nvPr/>
              </p:nvSpPr>
              <p:spPr>
                <a:xfrm>
                  <a:off x="8880484" y="5896592"/>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𝑅</m:t>
                            </m:r>
                          </m:sub>
                        </m:sSub>
                      </m:oMath>
                    </m:oMathPara>
                  </a14:m>
                  <a:endParaRPr lang="en-GB" dirty="0"/>
                </a:p>
              </p:txBody>
            </p:sp>
          </mc:Choice>
          <mc:Fallback xmlns="">
            <p:sp>
              <p:nvSpPr>
                <p:cNvPr id="8" name="TextBox 7">
                  <a:extLst>
                    <a:ext uri="{FF2B5EF4-FFF2-40B4-BE49-F238E27FC236}">
                      <a16:creationId xmlns:a16="http://schemas.microsoft.com/office/drawing/2014/main" id="{3FED2A2D-E5FB-E86D-1FF9-51B3E8E48395}"/>
                    </a:ext>
                  </a:extLst>
                </p:cNvPr>
                <p:cNvSpPr txBox="1">
                  <a:spLocks noRot="1" noChangeAspect="1" noMove="1" noResize="1" noEditPoints="1" noAdjustHandles="1" noChangeArrowheads="1" noChangeShapeType="1" noTextEdit="1"/>
                </p:cNvSpPr>
                <p:nvPr/>
              </p:nvSpPr>
              <p:spPr>
                <a:xfrm>
                  <a:off x="8880484" y="5896592"/>
                  <a:ext cx="537584"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FD83B99-B867-874F-E4BB-B539069FBAD3}"/>
                    </a:ext>
                  </a:extLst>
                </p:cNvPr>
                <p:cNvSpPr txBox="1"/>
                <p:nvPr/>
              </p:nvSpPr>
              <p:spPr>
                <a:xfrm rot="16200000">
                  <a:off x="6214415" y="3481375"/>
                  <a:ext cx="888331"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m:rPr>
                          <m:sty m:val="p"/>
                        </m:rPr>
                        <a:rPr lang="en-GB" b="0" i="0" smtClean="0">
                          <a:latin typeface="Cambria Math" panose="02040503050406030204" pitchFamily="18" charset="0"/>
                          <a:ea typeface="Cambria Math" panose="02040503050406030204" pitchFamily="18" charset="0"/>
                        </a:rPr>
                        <m:t>V</m:t>
                      </m:r>
                      <m:r>
                        <a:rPr lang="en-GB"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oMath>
                  </a14:m>
                  <a:r>
                    <a:rPr lang="en-GB" dirty="0"/>
                    <a:t>z)</a:t>
                  </a:r>
                </a:p>
              </p:txBody>
            </p:sp>
          </mc:Choice>
          <mc:Fallback xmlns="">
            <p:sp>
              <p:nvSpPr>
                <p:cNvPr id="9" name="TextBox 8">
                  <a:extLst>
                    <a:ext uri="{FF2B5EF4-FFF2-40B4-BE49-F238E27FC236}">
                      <a16:creationId xmlns:a16="http://schemas.microsoft.com/office/drawing/2014/main" id="{8FD83B99-B867-874F-E4BB-B539069FBAD3}"/>
                    </a:ext>
                  </a:extLst>
                </p:cNvPr>
                <p:cNvSpPr txBox="1">
                  <a:spLocks noRot="1" noChangeAspect="1" noMove="1" noResize="1" noEditPoints="1" noAdjustHandles="1" noChangeArrowheads="1" noChangeShapeType="1" noTextEdit="1"/>
                </p:cNvSpPr>
                <p:nvPr/>
              </p:nvSpPr>
              <p:spPr>
                <a:xfrm rot="16200000">
                  <a:off x="6214415" y="3481375"/>
                  <a:ext cx="888331" cy="369332"/>
                </a:xfrm>
                <a:prstGeom prst="rect">
                  <a:avLst/>
                </a:prstGeom>
                <a:blipFill>
                  <a:blip r:embed="rId4"/>
                  <a:stretch>
                    <a:fillRect l="-6667" t="-1408" r="-26667"/>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B1BD8229-F41D-BB10-C1D9-C5777D47BBC2}"/>
                </a:ext>
              </a:extLst>
            </p:cNvPr>
            <p:cNvSpPr/>
            <p:nvPr/>
          </p:nvSpPr>
          <p:spPr>
            <a:xfrm>
              <a:off x="8376995" y="3068130"/>
              <a:ext cx="1325217" cy="1325217"/>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552503E1-E971-1055-0A76-C9373CE724AA}"/>
                </a:ext>
              </a:extLst>
            </p:cNvPr>
            <p:cNvCxnSpPr/>
            <p:nvPr/>
          </p:nvCxnSpPr>
          <p:spPr>
            <a:xfrm flipV="1">
              <a:off x="8379109" y="1918053"/>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9A315FC-2F19-A2CE-5FF8-74AC03736566}"/>
                </a:ext>
              </a:extLst>
            </p:cNvPr>
            <p:cNvCxnSpPr/>
            <p:nvPr/>
          </p:nvCxnSpPr>
          <p:spPr>
            <a:xfrm flipV="1">
              <a:off x="9706543" y="1918053"/>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F9ECECF-B222-0076-22CF-5D3758D98A21}"/>
                </a:ext>
              </a:extLst>
            </p:cNvPr>
            <p:cNvCxnSpPr>
              <a:cxnSpLocks/>
            </p:cNvCxnSpPr>
            <p:nvPr/>
          </p:nvCxnSpPr>
          <p:spPr>
            <a:xfrm rot="5400000" flipV="1">
              <a:off x="8962683" y="1182122"/>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788F797-23DB-557B-76F5-38BFB4130FF4}"/>
                </a:ext>
              </a:extLst>
            </p:cNvPr>
            <p:cNvCxnSpPr>
              <a:cxnSpLocks/>
            </p:cNvCxnSpPr>
            <p:nvPr/>
          </p:nvCxnSpPr>
          <p:spPr>
            <a:xfrm rot="5400000" flipV="1">
              <a:off x="9001859" y="2491671"/>
              <a:ext cx="0" cy="3797377"/>
            </a:xfrm>
            <a:prstGeom prst="line">
              <a:avLst/>
            </a:prstGeom>
            <a:ln w="635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1D899ED-2CAA-66A1-5668-57955B7E38CF}"/>
                </a:ext>
              </a:extLst>
            </p:cNvPr>
            <p:cNvCxnSpPr/>
            <p:nvPr/>
          </p:nvCxnSpPr>
          <p:spPr>
            <a:xfrm>
              <a:off x="8437406" y="5856880"/>
              <a:ext cx="126480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B15F40C2-7C2F-3D35-C094-4F1823E5963E}"/>
                </a:ext>
              </a:extLst>
            </p:cNvPr>
            <p:cNvCxnSpPr/>
            <p:nvPr/>
          </p:nvCxnSpPr>
          <p:spPr>
            <a:xfrm flipV="1">
              <a:off x="6934610" y="3051528"/>
              <a:ext cx="0" cy="133883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B4BE4E53-B3E2-0ECB-652E-3547EAF915C0}"/>
                </a:ext>
              </a:extLst>
            </p:cNvPr>
            <p:cNvSpPr txBox="1"/>
            <p:nvPr/>
          </p:nvSpPr>
          <p:spPr>
            <a:xfrm>
              <a:off x="10204280" y="2326839"/>
              <a:ext cx="1083951" cy="369332"/>
            </a:xfrm>
            <a:prstGeom prst="rect">
              <a:avLst/>
            </a:prstGeom>
            <a:noFill/>
          </p:spPr>
          <p:txBody>
            <a:bodyPr wrap="none" rtlCol="0">
              <a:spAutoFit/>
            </a:bodyPr>
            <a:lstStyle/>
            <a:p>
              <a:r>
                <a:rPr lang="en-GB" dirty="0">
                  <a:solidFill>
                    <a:srgbClr val="C00000"/>
                  </a:solidFill>
                </a:rPr>
                <a:t>Flux limit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68CFB7B-841E-602D-7E4F-3965CFB5F121}"/>
                    </a:ext>
                  </a:extLst>
                </p:cNvPr>
                <p:cNvSpPr txBox="1"/>
                <p:nvPr/>
              </p:nvSpPr>
              <p:spPr>
                <a:xfrm>
                  <a:off x="10900548" y="5775818"/>
                  <a:ext cx="537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𝐿</m:t>
                            </m:r>
                          </m:e>
                          <m:sub>
                            <m:r>
                              <a:rPr lang="en-GB" b="0" i="1" smtClean="0">
                                <a:latin typeface="Cambria Math" panose="02040503050406030204" pitchFamily="18" charset="0"/>
                              </a:rPr>
                              <m:t>𝑅</m:t>
                            </m:r>
                          </m:sub>
                        </m:sSub>
                      </m:oMath>
                    </m:oMathPara>
                  </a14:m>
                  <a:endParaRPr lang="en-GB" dirty="0"/>
                </a:p>
              </p:txBody>
            </p:sp>
          </mc:Choice>
          <mc:Fallback xmlns="">
            <p:sp>
              <p:nvSpPr>
                <p:cNvPr id="20" name="TextBox 19">
                  <a:extLst>
                    <a:ext uri="{FF2B5EF4-FFF2-40B4-BE49-F238E27FC236}">
                      <a16:creationId xmlns:a16="http://schemas.microsoft.com/office/drawing/2014/main" id="{468CFB7B-841E-602D-7E4F-3965CFB5F121}"/>
                    </a:ext>
                  </a:extLst>
                </p:cNvPr>
                <p:cNvSpPr txBox="1">
                  <a:spLocks noRot="1" noChangeAspect="1" noMove="1" noResize="1" noEditPoints="1" noAdjustHandles="1" noChangeArrowheads="1" noChangeShapeType="1" noTextEdit="1"/>
                </p:cNvSpPr>
                <p:nvPr/>
              </p:nvSpPr>
              <p:spPr>
                <a:xfrm>
                  <a:off x="10900548" y="5775818"/>
                  <a:ext cx="537584" cy="369332"/>
                </a:xfrm>
                <a:prstGeom prst="rect">
                  <a:avLst/>
                </a:prstGeom>
                <a:blipFill>
                  <a:blip r:embed="rId7"/>
                  <a:stretch>
                    <a:fillRect/>
                  </a:stretch>
                </a:blipFill>
              </p:spPr>
              <p:txBody>
                <a:bodyPr/>
                <a:lstStyle/>
                <a:p>
                  <a:r>
                    <a:rPr lang="en-GB">
                      <a:noFill/>
                    </a:rPr>
                    <a:t> </a:t>
                  </a:r>
                </a:p>
              </p:txBody>
            </p:sp>
          </mc:Fallback>
        </mc:AlternateContent>
        <p:sp>
          <p:nvSpPr>
            <p:cNvPr id="21" name="TextBox 20">
              <a:extLst>
                <a:ext uri="{FF2B5EF4-FFF2-40B4-BE49-F238E27FC236}">
                  <a16:creationId xmlns:a16="http://schemas.microsoft.com/office/drawing/2014/main" id="{8F130D60-31D4-D89A-6B4E-B77D279BFB50}"/>
                </a:ext>
              </a:extLst>
            </p:cNvPr>
            <p:cNvSpPr txBox="1"/>
            <p:nvPr/>
          </p:nvSpPr>
          <p:spPr>
            <a:xfrm>
              <a:off x="6647521" y="1732967"/>
              <a:ext cx="537584" cy="369332"/>
            </a:xfrm>
            <a:prstGeom prst="rect">
              <a:avLst/>
            </a:prstGeom>
            <a:noFill/>
          </p:spPr>
          <p:txBody>
            <a:bodyPr wrap="square" rtlCol="0">
              <a:spAutoFit/>
            </a:bodyPr>
            <a:lstStyle/>
            <a:p>
              <a:r>
                <a:rPr lang="en-GB" dirty="0"/>
                <a:t>V</a:t>
              </a:r>
            </a:p>
          </p:txBody>
        </p:sp>
        <p:sp>
          <p:nvSpPr>
            <p:cNvPr id="43" name="Freeform 42">
              <a:extLst>
                <a:ext uri="{FF2B5EF4-FFF2-40B4-BE49-F238E27FC236}">
                  <a16:creationId xmlns:a16="http://schemas.microsoft.com/office/drawing/2014/main" id="{16F0ED32-981F-3D86-02C4-18193507C3C1}"/>
                </a:ext>
              </a:extLst>
            </p:cNvPr>
            <p:cNvSpPr/>
            <p:nvPr/>
          </p:nvSpPr>
          <p:spPr>
            <a:xfrm>
              <a:off x="8797159" y="3258207"/>
              <a:ext cx="914400" cy="1156138"/>
            </a:xfrm>
            <a:custGeom>
              <a:avLst/>
              <a:gdLst>
                <a:gd name="connsiteX0" fmla="*/ 0 w 914400"/>
                <a:gd name="connsiteY0" fmla="*/ 1124607 h 1156138"/>
                <a:gd name="connsiteX1" fmla="*/ 294289 w 914400"/>
                <a:gd name="connsiteY1" fmla="*/ 809296 h 1156138"/>
                <a:gd name="connsiteX2" fmla="*/ 630620 w 914400"/>
                <a:gd name="connsiteY2" fmla="*/ 409903 h 1156138"/>
                <a:gd name="connsiteX3" fmla="*/ 914400 w 914400"/>
                <a:gd name="connsiteY3" fmla="*/ 0 h 1156138"/>
                <a:gd name="connsiteX4" fmla="*/ 903889 w 914400"/>
                <a:gd name="connsiteY4" fmla="*/ 1156138 h 1156138"/>
                <a:gd name="connsiteX5" fmla="*/ 0 w 914400"/>
                <a:gd name="connsiteY5" fmla="*/ 1124607 h 115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156138">
                  <a:moveTo>
                    <a:pt x="0" y="1124607"/>
                  </a:moveTo>
                  <a:lnTo>
                    <a:pt x="294289" y="809296"/>
                  </a:lnTo>
                  <a:lnTo>
                    <a:pt x="630620" y="409903"/>
                  </a:lnTo>
                  <a:lnTo>
                    <a:pt x="914400" y="0"/>
                  </a:lnTo>
                  <a:cubicBezTo>
                    <a:pt x="910896" y="385379"/>
                    <a:pt x="907393" y="770759"/>
                    <a:pt x="903889" y="1156138"/>
                  </a:cubicBezTo>
                  <a:lnTo>
                    <a:pt x="0" y="1124607"/>
                  </a:lnTo>
                  <a:close/>
                </a:path>
              </a:pathLst>
            </a:custGeom>
            <a:solidFill>
              <a:srgbClr val="CF0001">
                <a:alpha val="71138"/>
              </a:srgbClr>
            </a:solidFill>
            <a:ln>
              <a:solidFill>
                <a:srgbClr val="960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Freeform 41">
              <a:extLst>
                <a:ext uri="{FF2B5EF4-FFF2-40B4-BE49-F238E27FC236}">
                  <a16:creationId xmlns:a16="http://schemas.microsoft.com/office/drawing/2014/main" id="{9CCF48F8-4621-A914-1658-24965E45B73F}"/>
                </a:ext>
              </a:extLst>
            </p:cNvPr>
            <p:cNvSpPr/>
            <p:nvPr/>
          </p:nvSpPr>
          <p:spPr>
            <a:xfrm>
              <a:off x="7073462" y="2175641"/>
              <a:ext cx="3268717" cy="3079531"/>
            </a:xfrm>
            <a:custGeom>
              <a:avLst/>
              <a:gdLst>
                <a:gd name="connsiteX0" fmla="*/ 0 w 3268717"/>
                <a:gd name="connsiteY0" fmla="*/ 3079531 h 3079531"/>
                <a:gd name="connsiteX1" fmla="*/ 693683 w 3268717"/>
                <a:gd name="connsiteY1" fmla="*/ 2869324 h 3079531"/>
                <a:gd name="connsiteX2" fmla="*/ 1471448 w 3268717"/>
                <a:gd name="connsiteY2" fmla="*/ 2406869 h 3079531"/>
                <a:gd name="connsiteX3" fmla="*/ 1891862 w 3268717"/>
                <a:gd name="connsiteY3" fmla="*/ 2028497 h 3079531"/>
                <a:gd name="connsiteX4" fmla="*/ 2396359 w 3268717"/>
                <a:gd name="connsiteY4" fmla="*/ 1439917 h 3079531"/>
                <a:gd name="connsiteX5" fmla="*/ 2627586 w 3268717"/>
                <a:gd name="connsiteY5" fmla="*/ 1072055 h 3079531"/>
                <a:gd name="connsiteX6" fmla="*/ 3005959 w 3268717"/>
                <a:gd name="connsiteY6" fmla="*/ 504497 h 3079531"/>
                <a:gd name="connsiteX7" fmla="*/ 3268717 w 3268717"/>
                <a:gd name="connsiteY7" fmla="*/ 0 h 30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8717" h="3079531">
                  <a:moveTo>
                    <a:pt x="0" y="3079531"/>
                  </a:moveTo>
                  <a:cubicBezTo>
                    <a:pt x="224221" y="3030482"/>
                    <a:pt x="448442" y="2981434"/>
                    <a:pt x="693683" y="2869324"/>
                  </a:cubicBezTo>
                  <a:cubicBezTo>
                    <a:pt x="938924" y="2757214"/>
                    <a:pt x="1271752" y="2547007"/>
                    <a:pt x="1471448" y="2406869"/>
                  </a:cubicBezTo>
                  <a:cubicBezTo>
                    <a:pt x="1671145" y="2266731"/>
                    <a:pt x="1737710" y="2189656"/>
                    <a:pt x="1891862" y="2028497"/>
                  </a:cubicBezTo>
                  <a:cubicBezTo>
                    <a:pt x="2046014" y="1867338"/>
                    <a:pt x="2273738" y="1599324"/>
                    <a:pt x="2396359" y="1439917"/>
                  </a:cubicBezTo>
                  <a:cubicBezTo>
                    <a:pt x="2518980" y="1280510"/>
                    <a:pt x="2525986" y="1227958"/>
                    <a:pt x="2627586" y="1072055"/>
                  </a:cubicBezTo>
                  <a:cubicBezTo>
                    <a:pt x="2729186" y="916152"/>
                    <a:pt x="2899104" y="683173"/>
                    <a:pt x="3005959" y="504497"/>
                  </a:cubicBezTo>
                  <a:cubicBezTo>
                    <a:pt x="3112814" y="325821"/>
                    <a:pt x="3190765" y="162910"/>
                    <a:pt x="3268717" y="0"/>
                  </a:cubicBezTo>
                </a:path>
              </a:pathLst>
            </a:custGeom>
            <a:noFill/>
            <a:ln>
              <a:solidFill>
                <a:srgbClr val="960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16A95076-3A65-D24F-408B-31C5E3FBA0AD}"/>
              </a:ext>
            </a:extLst>
          </p:cNvPr>
          <p:cNvSpPr txBox="1"/>
          <p:nvPr/>
        </p:nvSpPr>
        <p:spPr>
          <a:xfrm>
            <a:off x="6106604" y="3340292"/>
            <a:ext cx="4476231" cy="646331"/>
          </a:xfrm>
          <a:prstGeom prst="rect">
            <a:avLst/>
          </a:prstGeom>
          <a:noFill/>
        </p:spPr>
        <p:txBody>
          <a:bodyPr wrap="square" rtlCol="0">
            <a:spAutoFit/>
          </a:bodyPr>
          <a:lstStyle/>
          <a:p>
            <a:r>
              <a:rPr lang="en-GB" dirty="0"/>
              <a:t>Take the minimum observable volume between the X-ray and radio luminosity bins </a:t>
            </a:r>
          </a:p>
        </p:txBody>
      </p:sp>
    </p:spTree>
    <p:extLst>
      <p:ext uri="{BB962C8B-B14F-4D97-AF65-F5344CB8AC3E}">
        <p14:creationId xmlns:p14="http://schemas.microsoft.com/office/powerpoint/2010/main" val="3958793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4674903-42F3-80EA-4336-5894FD0C063D}"/>
              </a:ext>
            </a:extLst>
          </p:cNvPr>
          <p:cNvSpPr>
            <a:spLocks noGrp="1"/>
          </p:cNvSpPr>
          <p:nvPr>
            <p:ph sz="half" idx="1"/>
          </p:nvPr>
        </p:nvSpPr>
        <p:spPr>
          <a:xfrm>
            <a:off x="838200" y="1825625"/>
            <a:ext cx="3948113" cy="4351338"/>
          </a:xfrm>
        </p:spPr>
        <p:txBody>
          <a:bodyPr>
            <a:normAutofit/>
          </a:bodyPr>
          <a:lstStyle/>
          <a:p>
            <a:r>
              <a:rPr lang="en-GB" dirty="0" err="1"/>
              <a:t>Boötes</a:t>
            </a:r>
            <a:r>
              <a:rPr lang="en-GB" dirty="0"/>
              <a:t>: 1206 Radio-X-ray matches </a:t>
            </a:r>
            <a:r>
              <a:rPr lang="en-GB" sz="2000" dirty="0"/>
              <a:t>(with optical counterparts)</a:t>
            </a:r>
            <a:r>
              <a:rPr lang="en-GB" dirty="0"/>
              <a:t>; ~18% of X-ray; ~7% of radio</a:t>
            </a:r>
            <a:endParaRPr lang="en-GB" sz="2000" dirty="0"/>
          </a:p>
          <a:p>
            <a:r>
              <a:rPr lang="en-GB" dirty="0"/>
              <a:t>COSMOS: 606 Radio-X-ray matches </a:t>
            </a:r>
            <a:r>
              <a:rPr lang="en-GB" sz="2000" dirty="0"/>
              <a:t>(with optical counterparts)</a:t>
            </a:r>
            <a:r>
              <a:rPr lang="en-GB" dirty="0"/>
              <a:t>; ~21% of X-ray; ~6% of radio</a:t>
            </a:r>
            <a:endParaRPr lang="en-GB" sz="2000" dirty="0"/>
          </a:p>
          <a:p>
            <a:endParaRPr lang="en-GB" dirty="0"/>
          </a:p>
        </p:txBody>
      </p:sp>
      <p:sp>
        <p:nvSpPr>
          <p:cNvPr id="8" name="Title 7">
            <a:extLst>
              <a:ext uri="{FF2B5EF4-FFF2-40B4-BE49-F238E27FC236}">
                <a16:creationId xmlns:a16="http://schemas.microsoft.com/office/drawing/2014/main" id="{4CCB4D57-66CF-5435-D062-ED84AAE0090D}"/>
              </a:ext>
            </a:extLst>
          </p:cNvPr>
          <p:cNvSpPr>
            <a:spLocks noGrp="1"/>
          </p:cNvSpPr>
          <p:nvPr>
            <p:ph type="title"/>
          </p:nvPr>
        </p:nvSpPr>
        <p:spPr>
          <a:xfrm>
            <a:off x="566351" y="80961"/>
            <a:ext cx="10515600" cy="1325563"/>
          </a:xfrm>
        </p:spPr>
        <p:txBody>
          <a:bodyPr/>
          <a:lstStyle/>
          <a:p>
            <a:r>
              <a:rPr lang="en-GB" dirty="0"/>
              <a:t>X-ray – Radio sample</a:t>
            </a:r>
          </a:p>
        </p:txBody>
      </p:sp>
      <p:sp>
        <p:nvSpPr>
          <p:cNvPr id="15" name="Content Placeholder 14">
            <a:extLst>
              <a:ext uri="{FF2B5EF4-FFF2-40B4-BE49-F238E27FC236}">
                <a16:creationId xmlns:a16="http://schemas.microsoft.com/office/drawing/2014/main" id="{2BD03EEA-FA62-EF11-D75A-BFF545503C41}"/>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1514072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9" name="Group 14348">
            <a:extLst>
              <a:ext uri="{FF2B5EF4-FFF2-40B4-BE49-F238E27FC236}">
                <a16:creationId xmlns:a16="http://schemas.microsoft.com/office/drawing/2014/main" id="{42845DFE-2F22-91E1-0A2C-4DC084E01611}"/>
              </a:ext>
            </a:extLst>
          </p:cNvPr>
          <p:cNvGrpSpPr/>
          <p:nvPr/>
        </p:nvGrpSpPr>
        <p:grpSpPr>
          <a:xfrm>
            <a:off x="2999515" y="4036685"/>
            <a:ext cx="512841" cy="430158"/>
            <a:chOff x="93453" y="1565524"/>
            <a:chExt cx="6152259" cy="5268028"/>
          </a:xfrm>
        </p:grpSpPr>
        <p:sp>
          <p:nvSpPr>
            <p:cNvPr id="14350" name="Oval 14349">
              <a:extLst>
                <a:ext uri="{FF2B5EF4-FFF2-40B4-BE49-F238E27FC236}">
                  <a16:creationId xmlns:a16="http://schemas.microsoft.com/office/drawing/2014/main" id="{86C3452E-CCF3-6907-771F-7289CC764D43}"/>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4351" name="Oval 14350">
              <a:extLst>
                <a:ext uri="{FF2B5EF4-FFF2-40B4-BE49-F238E27FC236}">
                  <a16:creationId xmlns:a16="http://schemas.microsoft.com/office/drawing/2014/main" id="{2C8BA854-74C0-D8B3-98C2-A4FEDBDD8184}"/>
                </a:ext>
              </a:extLst>
            </p:cNvPr>
            <p:cNvSpPr/>
            <p:nvPr/>
          </p:nvSpPr>
          <p:spPr>
            <a:xfrm>
              <a:off x="3305206" y="4128799"/>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12373" y="43624"/>
                    <a:pt x="298333" y="-3620"/>
                    <a:pt x="672791" y="0"/>
                  </a:cubicBezTo>
                  <a:cubicBezTo>
                    <a:pt x="1041542" y="177"/>
                    <a:pt x="1344034" y="39539"/>
                    <a:pt x="1345582" y="74342"/>
                  </a:cubicBezTo>
                  <a:cubicBezTo>
                    <a:pt x="1345601" y="109731"/>
                    <a:pt x="990875" y="166989"/>
                    <a:pt x="672791" y="148684"/>
                  </a:cubicBezTo>
                  <a:cubicBezTo>
                    <a:pt x="298768" y="145512"/>
                    <a:pt x="3285" y="113557"/>
                    <a:pt x="0" y="74342"/>
                  </a:cubicBezTo>
                  <a:close/>
                </a:path>
                <a:path w="1345581" h="148683" stroke="0" extrusionOk="0">
                  <a:moveTo>
                    <a:pt x="0" y="74342"/>
                  </a:moveTo>
                  <a:cubicBezTo>
                    <a:pt x="-28844" y="-19905"/>
                    <a:pt x="330099" y="-12879"/>
                    <a:pt x="672791" y="0"/>
                  </a:cubicBezTo>
                  <a:cubicBezTo>
                    <a:pt x="1047660" y="6990"/>
                    <a:pt x="1342203" y="34859"/>
                    <a:pt x="1345582" y="74342"/>
                  </a:cubicBezTo>
                  <a:cubicBezTo>
                    <a:pt x="1300078" y="75913"/>
                    <a:pt x="1092136" y="130929"/>
                    <a:pt x="672791" y="148684"/>
                  </a:cubicBezTo>
                  <a:cubicBezTo>
                    <a:pt x="295622" y="142850"/>
                    <a:pt x="5490" y="119560"/>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2" name="Oval 14351">
              <a:extLst>
                <a:ext uri="{FF2B5EF4-FFF2-40B4-BE49-F238E27FC236}">
                  <a16:creationId xmlns:a16="http://schemas.microsoft.com/office/drawing/2014/main" id="{5B6EE14C-DEDA-DA4E-B69D-18A058DC9307}"/>
                </a:ext>
              </a:extLst>
            </p:cNvPr>
            <p:cNvSpPr/>
            <p:nvPr/>
          </p:nvSpPr>
          <p:spPr>
            <a:xfrm>
              <a:off x="1610685" y="4125196"/>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33935" y="1031"/>
                    <a:pt x="356604" y="3655"/>
                    <a:pt x="672791" y="0"/>
                  </a:cubicBezTo>
                  <a:cubicBezTo>
                    <a:pt x="1047808" y="5889"/>
                    <a:pt x="1341027" y="33186"/>
                    <a:pt x="1345582" y="74342"/>
                  </a:cubicBezTo>
                  <a:cubicBezTo>
                    <a:pt x="1368534" y="118728"/>
                    <a:pt x="992511" y="125021"/>
                    <a:pt x="672791" y="148684"/>
                  </a:cubicBezTo>
                  <a:cubicBezTo>
                    <a:pt x="297650" y="149749"/>
                    <a:pt x="3554" y="110582"/>
                    <a:pt x="0" y="74342"/>
                  </a:cubicBezTo>
                  <a:close/>
                </a:path>
                <a:path w="1345581" h="148683" stroke="0" extrusionOk="0">
                  <a:moveTo>
                    <a:pt x="0" y="74342"/>
                  </a:moveTo>
                  <a:cubicBezTo>
                    <a:pt x="-23308" y="74177"/>
                    <a:pt x="285841" y="-6350"/>
                    <a:pt x="672791" y="0"/>
                  </a:cubicBezTo>
                  <a:cubicBezTo>
                    <a:pt x="1052300" y="-1172"/>
                    <a:pt x="1343637" y="36826"/>
                    <a:pt x="1345582" y="74342"/>
                  </a:cubicBezTo>
                  <a:cubicBezTo>
                    <a:pt x="1298519" y="131130"/>
                    <a:pt x="1040956" y="152713"/>
                    <a:pt x="672791" y="148684"/>
                  </a:cubicBezTo>
                  <a:cubicBezTo>
                    <a:pt x="308045" y="144266"/>
                    <a:pt x="-5270" y="116609"/>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3" name="Freeform 14352">
              <a:extLst>
                <a:ext uri="{FF2B5EF4-FFF2-40B4-BE49-F238E27FC236}">
                  <a16:creationId xmlns:a16="http://schemas.microsoft.com/office/drawing/2014/main" id="{6CB63CD2-A313-52F3-B555-545AA29DBD13}"/>
                </a:ext>
              </a:extLst>
            </p:cNvPr>
            <p:cNvSpPr/>
            <p:nvPr/>
          </p:nvSpPr>
          <p:spPr>
            <a:xfrm>
              <a:off x="2978103" y="1565524"/>
              <a:ext cx="327103" cy="2401230"/>
            </a:xfrm>
            <a:custGeom>
              <a:avLst/>
              <a:gdLst>
                <a:gd name="connsiteX0" fmla="*/ 89210 w 327103"/>
                <a:gd name="connsiteY0" fmla="*/ 2401230 h 2401230"/>
                <a:gd name="connsiteX1" fmla="*/ 85567 w 327103"/>
                <a:gd name="connsiteY1" fmla="*/ 1949531 h 2401230"/>
                <a:gd name="connsiteX2" fmla="*/ 81776 w 327103"/>
                <a:gd name="connsiteY2" fmla="*/ 1479396 h 2401230"/>
                <a:gd name="connsiteX3" fmla="*/ 55335 w 327103"/>
                <a:gd name="connsiteY3" fmla="*/ 1001058 h 2401230"/>
                <a:gd name="connsiteX4" fmla="*/ 27259 w 327103"/>
                <a:gd name="connsiteY4" fmla="*/ 493132 h 2401230"/>
                <a:gd name="connsiteX5" fmla="*/ 0 w 327103"/>
                <a:gd name="connsiteY5" fmla="*/ 0 h 2401230"/>
                <a:gd name="connsiteX6" fmla="*/ 327103 w 327103"/>
                <a:gd name="connsiteY6" fmla="*/ 0 h 2401230"/>
                <a:gd name="connsiteX7" fmla="*/ 287702 w 327103"/>
                <a:gd name="connsiteY7" fmla="*/ 517466 h 2401230"/>
                <a:gd name="connsiteX8" fmla="*/ 253876 w 327103"/>
                <a:gd name="connsiteY8" fmla="*/ 961706 h 2401230"/>
                <a:gd name="connsiteX9" fmla="*/ 215590 w 327103"/>
                <a:gd name="connsiteY9" fmla="*/ 1464527 h 2401230"/>
                <a:gd name="connsiteX10" fmla="*/ 208602 w 327103"/>
                <a:gd name="connsiteY10" fmla="*/ 1901283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93934" y="2187120"/>
                    <a:pt x="103558" y="2135537"/>
                    <a:pt x="85567" y="1949531"/>
                  </a:cubicBezTo>
                  <a:cubicBezTo>
                    <a:pt x="67577" y="1763525"/>
                    <a:pt x="73872" y="1679179"/>
                    <a:pt x="81776" y="1479396"/>
                  </a:cubicBezTo>
                  <a:cubicBezTo>
                    <a:pt x="67164" y="1260726"/>
                    <a:pt x="42004" y="1161418"/>
                    <a:pt x="55335" y="1001058"/>
                  </a:cubicBezTo>
                  <a:cubicBezTo>
                    <a:pt x="68666" y="840698"/>
                    <a:pt x="36993" y="714635"/>
                    <a:pt x="27259" y="493132"/>
                  </a:cubicBezTo>
                  <a:cubicBezTo>
                    <a:pt x="17525" y="271629"/>
                    <a:pt x="9531" y="193403"/>
                    <a:pt x="0" y="0"/>
                  </a:cubicBezTo>
                  <a:cubicBezTo>
                    <a:pt x="78986" y="309"/>
                    <a:pt x="256917" y="-8014"/>
                    <a:pt x="327103" y="0"/>
                  </a:cubicBezTo>
                  <a:cubicBezTo>
                    <a:pt x="308693" y="192412"/>
                    <a:pt x="304489" y="293569"/>
                    <a:pt x="287702" y="517466"/>
                  </a:cubicBezTo>
                  <a:cubicBezTo>
                    <a:pt x="270915" y="741363"/>
                    <a:pt x="276095" y="828987"/>
                    <a:pt x="253876" y="961706"/>
                  </a:cubicBezTo>
                  <a:cubicBezTo>
                    <a:pt x="231657" y="1094425"/>
                    <a:pt x="223931" y="1282434"/>
                    <a:pt x="215590" y="1464527"/>
                  </a:cubicBezTo>
                  <a:cubicBezTo>
                    <a:pt x="207001" y="1602647"/>
                    <a:pt x="222660" y="1725731"/>
                    <a:pt x="208602" y="1901283"/>
                  </a:cubicBezTo>
                  <a:cubicBezTo>
                    <a:pt x="194544" y="2076835"/>
                    <a:pt x="217365" y="2207216"/>
                    <a:pt x="200722" y="2393796"/>
                  </a:cubicBezTo>
                  <a:cubicBezTo>
                    <a:pt x="159302" y="2391382"/>
                    <a:pt x="144142" y="2392945"/>
                    <a:pt x="89210" y="2401230"/>
                  </a:cubicBezTo>
                  <a:close/>
                </a:path>
                <a:path w="327103" h="2401230" stroke="0" extrusionOk="0">
                  <a:moveTo>
                    <a:pt x="89210" y="2401230"/>
                  </a:moveTo>
                  <a:cubicBezTo>
                    <a:pt x="103808" y="2208723"/>
                    <a:pt x="100132" y="2129975"/>
                    <a:pt x="85493" y="1940313"/>
                  </a:cubicBezTo>
                  <a:cubicBezTo>
                    <a:pt x="70854" y="1750651"/>
                    <a:pt x="86335" y="1705562"/>
                    <a:pt x="81776" y="1479396"/>
                  </a:cubicBezTo>
                  <a:cubicBezTo>
                    <a:pt x="76411" y="1298283"/>
                    <a:pt x="54818" y="1140694"/>
                    <a:pt x="53700" y="971470"/>
                  </a:cubicBezTo>
                  <a:cubicBezTo>
                    <a:pt x="52582" y="802246"/>
                    <a:pt x="28916" y="670473"/>
                    <a:pt x="28894" y="522720"/>
                  </a:cubicBezTo>
                  <a:cubicBezTo>
                    <a:pt x="28872" y="374967"/>
                    <a:pt x="-10129" y="193446"/>
                    <a:pt x="0" y="0"/>
                  </a:cubicBezTo>
                  <a:cubicBezTo>
                    <a:pt x="104051" y="6874"/>
                    <a:pt x="243668" y="-13600"/>
                    <a:pt x="327103" y="0"/>
                  </a:cubicBezTo>
                  <a:cubicBezTo>
                    <a:pt x="335230" y="174914"/>
                    <a:pt x="294638" y="365166"/>
                    <a:pt x="289932" y="488176"/>
                  </a:cubicBezTo>
                  <a:cubicBezTo>
                    <a:pt x="285226" y="611186"/>
                    <a:pt x="276269" y="816156"/>
                    <a:pt x="252761" y="976351"/>
                  </a:cubicBezTo>
                  <a:cubicBezTo>
                    <a:pt x="229253" y="1136546"/>
                    <a:pt x="252144" y="1241192"/>
                    <a:pt x="215590" y="1464527"/>
                  </a:cubicBezTo>
                  <a:cubicBezTo>
                    <a:pt x="234810" y="1615539"/>
                    <a:pt x="192002" y="1692062"/>
                    <a:pt x="208305" y="1919869"/>
                  </a:cubicBezTo>
                  <a:cubicBezTo>
                    <a:pt x="224607" y="2147676"/>
                    <a:pt x="188272" y="2228917"/>
                    <a:pt x="200722" y="2393796"/>
                  </a:cubicBezTo>
                  <a:cubicBezTo>
                    <a:pt x="162194" y="2395810"/>
                    <a:pt x="118338" y="239787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4" name="Freeform 14353">
              <a:extLst>
                <a:ext uri="{FF2B5EF4-FFF2-40B4-BE49-F238E27FC236}">
                  <a16:creationId xmlns:a16="http://schemas.microsoft.com/office/drawing/2014/main" id="{BDE09F73-8035-4308-B064-367C5A8D63F5}"/>
                </a:ext>
              </a:extLst>
            </p:cNvPr>
            <p:cNvSpPr/>
            <p:nvPr/>
          </p:nvSpPr>
          <p:spPr>
            <a:xfrm rot="10800000">
              <a:off x="2956266" y="4432322"/>
              <a:ext cx="327103" cy="2401230"/>
            </a:xfrm>
            <a:custGeom>
              <a:avLst/>
              <a:gdLst>
                <a:gd name="connsiteX0" fmla="*/ 89210 w 327103"/>
                <a:gd name="connsiteY0" fmla="*/ 2401230 h 2401230"/>
                <a:gd name="connsiteX1" fmla="*/ 85716 w 327103"/>
                <a:gd name="connsiteY1" fmla="*/ 1967968 h 2401230"/>
                <a:gd name="connsiteX2" fmla="*/ 81776 w 327103"/>
                <a:gd name="connsiteY2" fmla="*/ 1479396 h 2401230"/>
                <a:gd name="connsiteX3" fmla="*/ 52882 w 327103"/>
                <a:gd name="connsiteY3" fmla="*/ 956676 h 2401230"/>
                <a:gd name="connsiteX4" fmla="*/ 25623 w 327103"/>
                <a:gd name="connsiteY4" fmla="*/ 463544 h 2401230"/>
                <a:gd name="connsiteX5" fmla="*/ 0 w 327103"/>
                <a:gd name="connsiteY5" fmla="*/ 0 h 2401230"/>
                <a:gd name="connsiteX6" fmla="*/ 327103 w 327103"/>
                <a:gd name="connsiteY6" fmla="*/ 0 h 2401230"/>
                <a:gd name="connsiteX7" fmla="*/ 292162 w 327103"/>
                <a:gd name="connsiteY7" fmla="*/ 458885 h 2401230"/>
                <a:gd name="connsiteX8" fmla="*/ 257222 w 327103"/>
                <a:gd name="connsiteY8" fmla="*/ 917770 h 2401230"/>
                <a:gd name="connsiteX9" fmla="*/ 215590 w 327103"/>
                <a:gd name="connsiteY9" fmla="*/ 1464527 h 2401230"/>
                <a:gd name="connsiteX10" fmla="*/ 208305 w 327103"/>
                <a:gd name="connsiteY10" fmla="*/ 1919869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76936" y="2248853"/>
                    <a:pt x="101983" y="2149076"/>
                    <a:pt x="85716" y="1967968"/>
                  </a:cubicBezTo>
                  <a:cubicBezTo>
                    <a:pt x="69449" y="1786860"/>
                    <a:pt x="68776" y="1698257"/>
                    <a:pt x="81776" y="1479396"/>
                  </a:cubicBezTo>
                  <a:cubicBezTo>
                    <a:pt x="52483" y="1275730"/>
                    <a:pt x="74264" y="1093295"/>
                    <a:pt x="52882" y="956676"/>
                  </a:cubicBezTo>
                  <a:cubicBezTo>
                    <a:pt x="31500" y="820057"/>
                    <a:pt x="44475" y="682452"/>
                    <a:pt x="25623" y="463544"/>
                  </a:cubicBezTo>
                  <a:cubicBezTo>
                    <a:pt x="6771" y="244636"/>
                    <a:pt x="14557" y="133297"/>
                    <a:pt x="0" y="0"/>
                  </a:cubicBezTo>
                  <a:cubicBezTo>
                    <a:pt x="82220" y="-7871"/>
                    <a:pt x="169724" y="-9053"/>
                    <a:pt x="327103" y="0"/>
                  </a:cubicBezTo>
                  <a:cubicBezTo>
                    <a:pt x="340084" y="96155"/>
                    <a:pt x="281500" y="343196"/>
                    <a:pt x="292162" y="458885"/>
                  </a:cubicBezTo>
                  <a:cubicBezTo>
                    <a:pt x="302824" y="574574"/>
                    <a:pt x="265529" y="819766"/>
                    <a:pt x="257222" y="917770"/>
                  </a:cubicBezTo>
                  <a:cubicBezTo>
                    <a:pt x="248915" y="1015774"/>
                    <a:pt x="224256" y="1280690"/>
                    <a:pt x="215590" y="1464527"/>
                  </a:cubicBezTo>
                  <a:cubicBezTo>
                    <a:pt x="209723" y="1597509"/>
                    <a:pt x="213816" y="1819905"/>
                    <a:pt x="208305" y="1919869"/>
                  </a:cubicBezTo>
                  <a:cubicBezTo>
                    <a:pt x="202794" y="2019833"/>
                    <a:pt x="182748" y="2183923"/>
                    <a:pt x="200722" y="2393796"/>
                  </a:cubicBezTo>
                  <a:cubicBezTo>
                    <a:pt x="172345" y="2393167"/>
                    <a:pt x="138487" y="2400629"/>
                    <a:pt x="89210" y="2401230"/>
                  </a:cubicBezTo>
                  <a:close/>
                </a:path>
                <a:path w="327103" h="2401230" stroke="0" extrusionOk="0">
                  <a:moveTo>
                    <a:pt x="89210" y="2401230"/>
                  </a:moveTo>
                  <a:cubicBezTo>
                    <a:pt x="106761" y="2194988"/>
                    <a:pt x="79007" y="2138680"/>
                    <a:pt x="85716" y="1967968"/>
                  </a:cubicBezTo>
                  <a:cubicBezTo>
                    <a:pt x="92425" y="1797256"/>
                    <a:pt x="89529" y="1706199"/>
                    <a:pt x="81776" y="1479396"/>
                  </a:cubicBezTo>
                  <a:cubicBezTo>
                    <a:pt x="87527" y="1304674"/>
                    <a:pt x="86149" y="1139479"/>
                    <a:pt x="52882" y="956676"/>
                  </a:cubicBezTo>
                  <a:cubicBezTo>
                    <a:pt x="19614" y="773873"/>
                    <a:pt x="21190" y="610239"/>
                    <a:pt x="26441" y="478338"/>
                  </a:cubicBezTo>
                  <a:cubicBezTo>
                    <a:pt x="31692" y="346437"/>
                    <a:pt x="26217" y="134195"/>
                    <a:pt x="0" y="0"/>
                  </a:cubicBezTo>
                  <a:cubicBezTo>
                    <a:pt x="156026" y="11819"/>
                    <a:pt x="232021" y="-15064"/>
                    <a:pt x="327103" y="0"/>
                  </a:cubicBezTo>
                  <a:cubicBezTo>
                    <a:pt x="333718" y="96016"/>
                    <a:pt x="286994" y="316893"/>
                    <a:pt x="293277" y="444240"/>
                  </a:cubicBezTo>
                  <a:cubicBezTo>
                    <a:pt x="299560" y="571587"/>
                    <a:pt x="244912" y="843698"/>
                    <a:pt x="254991" y="947061"/>
                  </a:cubicBezTo>
                  <a:cubicBezTo>
                    <a:pt x="265070" y="1050424"/>
                    <a:pt x="218617" y="1357414"/>
                    <a:pt x="215590" y="1464527"/>
                  </a:cubicBezTo>
                  <a:cubicBezTo>
                    <a:pt x="191500" y="1688520"/>
                    <a:pt x="221656" y="1719063"/>
                    <a:pt x="208305" y="1919869"/>
                  </a:cubicBezTo>
                  <a:cubicBezTo>
                    <a:pt x="194954" y="2120675"/>
                    <a:pt x="207116" y="2262277"/>
                    <a:pt x="200722" y="2393796"/>
                  </a:cubicBezTo>
                  <a:cubicBezTo>
                    <a:pt x="167217" y="2391121"/>
                    <a:pt x="123674" y="239992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5" name="Oval 14354">
              <a:extLst>
                <a:ext uri="{FF2B5EF4-FFF2-40B4-BE49-F238E27FC236}">
                  <a16:creationId xmlns:a16="http://schemas.microsoft.com/office/drawing/2014/main" id="{7271ACC8-2497-9AE7-2DEC-C0C3B415DC8B}"/>
                </a:ext>
              </a:extLst>
            </p:cNvPr>
            <p:cNvSpPr/>
            <p:nvPr/>
          </p:nvSpPr>
          <p:spPr>
            <a:xfrm>
              <a:off x="4170213" y="3009898"/>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6" name="Oval 14355">
              <a:extLst>
                <a:ext uri="{FF2B5EF4-FFF2-40B4-BE49-F238E27FC236}">
                  <a16:creationId xmlns:a16="http://schemas.microsoft.com/office/drawing/2014/main" id="{2E89F073-5C37-7830-3E6F-8FC1D330C23B}"/>
                </a:ext>
              </a:extLst>
            </p:cNvPr>
            <p:cNvSpPr/>
            <p:nvPr/>
          </p:nvSpPr>
          <p:spPr>
            <a:xfrm>
              <a:off x="2656692" y="3937022"/>
              <a:ext cx="923925" cy="525032"/>
            </a:xfrm>
            <a:custGeom>
              <a:avLst/>
              <a:gdLst>
                <a:gd name="connsiteX0" fmla="*/ 0 w 923925"/>
                <a:gd name="connsiteY0" fmla="*/ 262516 h 525032"/>
                <a:gd name="connsiteX1" fmla="*/ 461963 w 923925"/>
                <a:gd name="connsiteY1" fmla="*/ 0 h 525032"/>
                <a:gd name="connsiteX2" fmla="*/ 923926 w 923925"/>
                <a:gd name="connsiteY2" fmla="*/ 262516 h 525032"/>
                <a:gd name="connsiteX3" fmla="*/ 461963 w 923925"/>
                <a:gd name="connsiteY3" fmla="*/ 525032 h 525032"/>
                <a:gd name="connsiteX4" fmla="*/ 0 w 923925"/>
                <a:gd name="connsiteY4" fmla="*/ 262516 h 52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25032" fill="none" extrusionOk="0">
                  <a:moveTo>
                    <a:pt x="0" y="262516"/>
                  </a:moveTo>
                  <a:cubicBezTo>
                    <a:pt x="-42028" y="100313"/>
                    <a:pt x="183061" y="42947"/>
                    <a:pt x="461963" y="0"/>
                  </a:cubicBezTo>
                  <a:cubicBezTo>
                    <a:pt x="724840" y="8889"/>
                    <a:pt x="931844" y="125626"/>
                    <a:pt x="923926" y="262516"/>
                  </a:cubicBezTo>
                  <a:cubicBezTo>
                    <a:pt x="914635" y="404653"/>
                    <a:pt x="734963" y="545663"/>
                    <a:pt x="461963" y="525032"/>
                  </a:cubicBezTo>
                  <a:cubicBezTo>
                    <a:pt x="193840" y="542592"/>
                    <a:pt x="-25835" y="383803"/>
                    <a:pt x="0" y="262516"/>
                  </a:cubicBezTo>
                  <a:close/>
                </a:path>
                <a:path w="923925" h="525032" stroke="0" extrusionOk="0">
                  <a:moveTo>
                    <a:pt x="0" y="262516"/>
                  </a:moveTo>
                  <a:cubicBezTo>
                    <a:pt x="14862" y="95657"/>
                    <a:pt x="234334" y="43114"/>
                    <a:pt x="461963" y="0"/>
                  </a:cubicBezTo>
                  <a:cubicBezTo>
                    <a:pt x="704848" y="-34099"/>
                    <a:pt x="943879" y="129467"/>
                    <a:pt x="923926" y="262516"/>
                  </a:cubicBezTo>
                  <a:cubicBezTo>
                    <a:pt x="922161" y="388237"/>
                    <a:pt x="665914" y="548086"/>
                    <a:pt x="461963" y="525032"/>
                  </a:cubicBezTo>
                  <a:cubicBezTo>
                    <a:pt x="199787" y="491250"/>
                    <a:pt x="18397" y="434029"/>
                    <a:pt x="0" y="262516"/>
                  </a:cubicBezTo>
                  <a:close/>
                </a:path>
              </a:pathLst>
            </a:custGeom>
            <a:solidFill>
              <a:schemeClr val="accent1">
                <a:lumMod val="20000"/>
                <a:lumOff val="80000"/>
                <a:alpha val="39565"/>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7" name="Oval 14356">
              <a:extLst>
                <a:ext uri="{FF2B5EF4-FFF2-40B4-BE49-F238E27FC236}">
                  <a16:creationId xmlns:a16="http://schemas.microsoft.com/office/drawing/2014/main" id="{8A98B43D-2157-C918-7CED-C9318FCF975A}"/>
                </a:ext>
              </a:extLst>
            </p:cNvPr>
            <p:cNvSpPr/>
            <p:nvPr/>
          </p:nvSpPr>
          <p:spPr>
            <a:xfrm>
              <a:off x="253558" y="2998920"/>
              <a:ext cx="1838052" cy="2401231"/>
            </a:xfrm>
            <a:custGeom>
              <a:avLst/>
              <a:gdLst>
                <a:gd name="connsiteX0" fmla="*/ 0 w 1838052"/>
                <a:gd name="connsiteY0" fmla="*/ 1200616 h 2401231"/>
                <a:gd name="connsiteX1" fmla="*/ 919026 w 1838052"/>
                <a:gd name="connsiteY1" fmla="*/ 0 h 2401231"/>
                <a:gd name="connsiteX2" fmla="*/ 1838052 w 1838052"/>
                <a:gd name="connsiteY2" fmla="*/ 1200616 h 2401231"/>
                <a:gd name="connsiteX3" fmla="*/ 919026 w 1838052"/>
                <a:gd name="connsiteY3" fmla="*/ 2401232 h 2401231"/>
                <a:gd name="connsiteX4" fmla="*/ 0 w 1838052"/>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52" h="2401231" fill="none" extrusionOk="0">
                  <a:moveTo>
                    <a:pt x="0" y="1200616"/>
                  </a:moveTo>
                  <a:cubicBezTo>
                    <a:pt x="36710" y="541889"/>
                    <a:pt x="431720" y="-41691"/>
                    <a:pt x="919026" y="0"/>
                  </a:cubicBezTo>
                  <a:cubicBezTo>
                    <a:pt x="1307466" y="-18242"/>
                    <a:pt x="1787658" y="584979"/>
                    <a:pt x="1838052" y="1200616"/>
                  </a:cubicBezTo>
                  <a:cubicBezTo>
                    <a:pt x="1836159" y="1845647"/>
                    <a:pt x="1411334" y="2422433"/>
                    <a:pt x="919026" y="2401232"/>
                  </a:cubicBezTo>
                  <a:cubicBezTo>
                    <a:pt x="527874" y="2466404"/>
                    <a:pt x="121835" y="1892992"/>
                    <a:pt x="0" y="1200616"/>
                  </a:cubicBezTo>
                  <a:close/>
                </a:path>
                <a:path w="1838052" h="2401231" stroke="0" extrusionOk="0">
                  <a:moveTo>
                    <a:pt x="0" y="1200616"/>
                  </a:moveTo>
                  <a:cubicBezTo>
                    <a:pt x="-27377" y="520647"/>
                    <a:pt x="379359" y="12049"/>
                    <a:pt x="919026" y="0"/>
                  </a:cubicBezTo>
                  <a:cubicBezTo>
                    <a:pt x="1549517" y="25879"/>
                    <a:pt x="1738755" y="540691"/>
                    <a:pt x="1838052" y="1200616"/>
                  </a:cubicBezTo>
                  <a:cubicBezTo>
                    <a:pt x="1804039" y="1896914"/>
                    <a:pt x="1408204" y="2502856"/>
                    <a:pt x="919026" y="2401232"/>
                  </a:cubicBezTo>
                  <a:cubicBezTo>
                    <a:pt x="377408" y="2382600"/>
                    <a:pt x="25803" y="187602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8" name="Rectangle 14357">
              <a:extLst>
                <a:ext uri="{FF2B5EF4-FFF2-40B4-BE49-F238E27FC236}">
                  <a16:creationId xmlns:a16="http://schemas.microsoft.com/office/drawing/2014/main" id="{C0F8324F-7C93-8784-9B2E-3EA011BFFD67}"/>
                </a:ext>
              </a:extLst>
            </p:cNvPr>
            <p:cNvSpPr/>
            <p:nvPr/>
          </p:nvSpPr>
          <p:spPr>
            <a:xfrm>
              <a:off x="4778418" y="2275950"/>
              <a:ext cx="1467294" cy="38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9" name="Rectangle 14358">
              <a:extLst>
                <a:ext uri="{FF2B5EF4-FFF2-40B4-BE49-F238E27FC236}">
                  <a16:creationId xmlns:a16="http://schemas.microsoft.com/office/drawing/2014/main" id="{A6A4806E-CC5F-309E-4C21-253920BB0BA5}"/>
                </a:ext>
              </a:extLst>
            </p:cNvPr>
            <p:cNvSpPr/>
            <p:nvPr/>
          </p:nvSpPr>
          <p:spPr>
            <a:xfrm>
              <a:off x="93453" y="2295001"/>
              <a:ext cx="1467294" cy="38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348" name="Title 6">
            <a:extLst>
              <a:ext uri="{FF2B5EF4-FFF2-40B4-BE49-F238E27FC236}">
                <a16:creationId xmlns:a16="http://schemas.microsoft.com/office/drawing/2014/main" id="{79CAABFF-5B72-A261-A660-CFEE43F4ED51}"/>
              </a:ext>
            </a:extLst>
          </p:cNvPr>
          <p:cNvSpPr>
            <a:spLocks noGrp="1"/>
          </p:cNvSpPr>
          <p:nvPr>
            <p:ph type="title"/>
          </p:nvPr>
        </p:nvSpPr>
        <p:spPr>
          <a:xfrm>
            <a:off x="944576" y="356131"/>
            <a:ext cx="10515600" cy="1325563"/>
          </a:xfrm>
        </p:spPr>
        <p:txBody>
          <a:bodyPr/>
          <a:lstStyle/>
          <a:p>
            <a:r>
              <a:rPr lang="en-GB" dirty="0"/>
              <a:t>Radio AGN-galaxy dichotomy</a:t>
            </a:r>
          </a:p>
        </p:txBody>
      </p:sp>
      <p:grpSp>
        <p:nvGrpSpPr>
          <p:cNvPr id="14369" name="Group 14368">
            <a:extLst>
              <a:ext uri="{FF2B5EF4-FFF2-40B4-BE49-F238E27FC236}">
                <a16:creationId xmlns:a16="http://schemas.microsoft.com/office/drawing/2014/main" id="{B1EF37CE-7CC1-0D32-1EF2-7420D55A21AC}"/>
              </a:ext>
            </a:extLst>
          </p:cNvPr>
          <p:cNvGrpSpPr/>
          <p:nvPr/>
        </p:nvGrpSpPr>
        <p:grpSpPr>
          <a:xfrm>
            <a:off x="8722859" y="4016307"/>
            <a:ext cx="475251" cy="467727"/>
            <a:chOff x="6388471" y="1731589"/>
            <a:chExt cx="5081450" cy="5000999"/>
          </a:xfrm>
        </p:grpSpPr>
        <p:sp>
          <p:nvSpPr>
            <p:cNvPr id="14370" name="Oval 14369">
              <a:extLst>
                <a:ext uri="{FF2B5EF4-FFF2-40B4-BE49-F238E27FC236}">
                  <a16:creationId xmlns:a16="http://schemas.microsoft.com/office/drawing/2014/main" id="{2B491361-AFBE-7A4C-3B28-342096CB1979}"/>
                </a:ext>
              </a:extLst>
            </p:cNvPr>
            <p:cNvSpPr/>
            <p:nvPr/>
          </p:nvSpPr>
          <p:spPr>
            <a:xfrm>
              <a:off x="8870023" y="4150709"/>
              <a:ext cx="166155" cy="16275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4371" name="Freeform 14370">
              <a:extLst>
                <a:ext uri="{FF2B5EF4-FFF2-40B4-BE49-F238E27FC236}">
                  <a16:creationId xmlns:a16="http://schemas.microsoft.com/office/drawing/2014/main" id="{6522469C-C893-3AF0-2D4F-5D1998FA0959}"/>
                </a:ext>
              </a:extLst>
            </p:cNvPr>
            <p:cNvSpPr/>
            <p:nvPr/>
          </p:nvSpPr>
          <p:spPr>
            <a:xfrm>
              <a:off x="8805181" y="1731589"/>
              <a:ext cx="317001" cy="2279515"/>
            </a:xfrm>
            <a:custGeom>
              <a:avLst/>
              <a:gdLst>
                <a:gd name="connsiteX0" fmla="*/ 86454 w 317001"/>
                <a:gd name="connsiteY0" fmla="*/ 2279515 h 2279515"/>
                <a:gd name="connsiteX1" fmla="*/ 79250 w 317001"/>
                <a:gd name="connsiteY1" fmla="*/ 1404407 h 2279515"/>
                <a:gd name="connsiteX2" fmla="*/ 54418 w 317001"/>
                <a:gd name="connsiteY2" fmla="*/ 964359 h 2279515"/>
                <a:gd name="connsiteX3" fmla="*/ 27209 w 317001"/>
                <a:gd name="connsiteY3" fmla="*/ 482180 h 2279515"/>
                <a:gd name="connsiteX4" fmla="*/ 0 w 317001"/>
                <a:gd name="connsiteY4" fmla="*/ 0 h 2279515"/>
                <a:gd name="connsiteX5" fmla="*/ 317001 w 317001"/>
                <a:gd name="connsiteY5" fmla="*/ 0 h 2279515"/>
                <a:gd name="connsiteX6" fmla="*/ 261885 w 317001"/>
                <a:gd name="connsiteY6" fmla="*/ 709049 h 2279515"/>
                <a:gd name="connsiteX7" fmla="*/ 208931 w 317001"/>
                <a:gd name="connsiteY7" fmla="*/ 1390292 h 2279515"/>
                <a:gd name="connsiteX8" fmla="*/ 202015 w 317001"/>
                <a:gd name="connsiteY8" fmla="*/ 1813731 h 2279515"/>
                <a:gd name="connsiteX9" fmla="*/ 194523 w 317001"/>
                <a:gd name="connsiteY9" fmla="*/ 2272457 h 2279515"/>
                <a:gd name="connsiteX10" fmla="*/ 86454 w 317001"/>
                <a:gd name="connsiteY10" fmla="*/ 2279515 h 227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01" h="2279515" fill="none" extrusionOk="0">
                  <a:moveTo>
                    <a:pt x="86454" y="2279515"/>
                  </a:moveTo>
                  <a:cubicBezTo>
                    <a:pt x="104577" y="1957665"/>
                    <a:pt x="49617" y="1714455"/>
                    <a:pt x="79250" y="1404407"/>
                  </a:cubicBezTo>
                  <a:cubicBezTo>
                    <a:pt x="53634" y="1298433"/>
                    <a:pt x="52482" y="1101671"/>
                    <a:pt x="54418" y="964359"/>
                  </a:cubicBezTo>
                  <a:cubicBezTo>
                    <a:pt x="56354" y="827047"/>
                    <a:pt x="45547" y="693229"/>
                    <a:pt x="27209" y="482180"/>
                  </a:cubicBezTo>
                  <a:cubicBezTo>
                    <a:pt x="8871" y="271131"/>
                    <a:pt x="31368" y="130052"/>
                    <a:pt x="0" y="0"/>
                  </a:cubicBezTo>
                  <a:cubicBezTo>
                    <a:pt x="95548" y="9823"/>
                    <a:pt x="195563" y="5120"/>
                    <a:pt x="317001" y="0"/>
                  </a:cubicBezTo>
                  <a:cubicBezTo>
                    <a:pt x="314950" y="271659"/>
                    <a:pt x="317125" y="375689"/>
                    <a:pt x="261885" y="709049"/>
                  </a:cubicBezTo>
                  <a:cubicBezTo>
                    <a:pt x="206645" y="1042409"/>
                    <a:pt x="237018" y="1182116"/>
                    <a:pt x="208931" y="1390292"/>
                  </a:cubicBezTo>
                  <a:cubicBezTo>
                    <a:pt x="210679" y="1520167"/>
                    <a:pt x="211604" y="1652713"/>
                    <a:pt x="202015" y="1813731"/>
                  </a:cubicBezTo>
                  <a:cubicBezTo>
                    <a:pt x="192426" y="1974749"/>
                    <a:pt x="206094" y="2068603"/>
                    <a:pt x="194523" y="2272457"/>
                  </a:cubicBezTo>
                  <a:cubicBezTo>
                    <a:pt x="151511" y="2276404"/>
                    <a:pt x="139460" y="2279912"/>
                    <a:pt x="86454" y="2279515"/>
                  </a:cubicBezTo>
                  <a:close/>
                </a:path>
                <a:path w="317001" h="2279515" stroke="0" extrusionOk="0">
                  <a:moveTo>
                    <a:pt x="86454" y="2279515"/>
                  </a:moveTo>
                  <a:cubicBezTo>
                    <a:pt x="84686" y="1926919"/>
                    <a:pt x="118845" y="1720003"/>
                    <a:pt x="79250" y="1404407"/>
                  </a:cubicBezTo>
                  <a:cubicBezTo>
                    <a:pt x="70151" y="1300578"/>
                    <a:pt x="63623" y="1124139"/>
                    <a:pt x="53626" y="950315"/>
                  </a:cubicBezTo>
                  <a:cubicBezTo>
                    <a:pt x="43629" y="776491"/>
                    <a:pt x="21429" y="719076"/>
                    <a:pt x="28794" y="510268"/>
                  </a:cubicBezTo>
                  <a:cubicBezTo>
                    <a:pt x="36159" y="301460"/>
                    <a:pt x="-3322" y="198370"/>
                    <a:pt x="0" y="0"/>
                  </a:cubicBezTo>
                  <a:cubicBezTo>
                    <a:pt x="73951" y="-1464"/>
                    <a:pt x="167228" y="2347"/>
                    <a:pt x="317001" y="0"/>
                  </a:cubicBezTo>
                  <a:cubicBezTo>
                    <a:pt x="307622" y="164830"/>
                    <a:pt x="276047" y="429700"/>
                    <a:pt x="261885" y="709049"/>
                  </a:cubicBezTo>
                  <a:cubicBezTo>
                    <a:pt x="247723" y="988398"/>
                    <a:pt x="257294" y="1174393"/>
                    <a:pt x="208931" y="1390292"/>
                  </a:cubicBezTo>
                  <a:cubicBezTo>
                    <a:pt x="202768" y="1501216"/>
                    <a:pt x="215615" y="1641213"/>
                    <a:pt x="201871" y="1822553"/>
                  </a:cubicBezTo>
                  <a:cubicBezTo>
                    <a:pt x="188127" y="2003893"/>
                    <a:pt x="198304" y="2107502"/>
                    <a:pt x="194523" y="2272457"/>
                  </a:cubicBezTo>
                  <a:cubicBezTo>
                    <a:pt x="157842" y="2278405"/>
                    <a:pt x="124142" y="2273222"/>
                    <a:pt x="86454" y="2279515"/>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2" name="Freeform 14371">
              <a:extLst>
                <a:ext uri="{FF2B5EF4-FFF2-40B4-BE49-F238E27FC236}">
                  <a16:creationId xmlns:a16="http://schemas.microsoft.com/office/drawing/2014/main" id="{39E80E43-3B4D-B2D8-188C-3C031D0F8B20}"/>
                </a:ext>
              </a:extLst>
            </p:cNvPr>
            <p:cNvSpPr/>
            <p:nvPr/>
          </p:nvSpPr>
          <p:spPr>
            <a:xfrm rot="10800000">
              <a:off x="8784019" y="4453073"/>
              <a:ext cx="317001" cy="2279515"/>
            </a:xfrm>
            <a:custGeom>
              <a:avLst/>
              <a:gdLst>
                <a:gd name="connsiteX0" fmla="*/ 86454 w 317001"/>
                <a:gd name="connsiteY0" fmla="*/ 2279515 h 2279515"/>
                <a:gd name="connsiteX1" fmla="*/ 79250 w 317001"/>
                <a:gd name="connsiteY1" fmla="*/ 1404407 h 2279515"/>
                <a:gd name="connsiteX2" fmla="*/ 54418 w 317001"/>
                <a:gd name="connsiteY2" fmla="*/ 964359 h 2279515"/>
                <a:gd name="connsiteX3" fmla="*/ 30379 w 317001"/>
                <a:gd name="connsiteY3" fmla="*/ 538356 h 2279515"/>
                <a:gd name="connsiteX4" fmla="*/ 0 w 317001"/>
                <a:gd name="connsiteY4" fmla="*/ 0 h 2279515"/>
                <a:gd name="connsiteX5" fmla="*/ 317001 w 317001"/>
                <a:gd name="connsiteY5" fmla="*/ 0 h 2279515"/>
                <a:gd name="connsiteX6" fmla="*/ 262966 w 317001"/>
                <a:gd name="connsiteY6" fmla="*/ 695146 h 2279515"/>
                <a:gd name="connsiteX7" fmla="*/ 208931 w 317001"/>
                <a:gd name="connsiteY7" fmla="*/ 1390292 h 2279515"/>
                <a:gd name="connsiteX8" fmla="*/ 201583 w 317001"/>
                <a:gd name="connsiteY8" fmla="*/ 1840196 h 2279515"/>
                <a:gd name="connsiteX9" fmla="*/ 194523 w 317001"/>
                <a:gd name="connsiteY9" fmla="*/ 2272457 h 2279515"/>
                <a:gd name="connsiteX10" fmla="*/ 86454 w 317001"/>
                <a:gd name="connsiteY10" fmla="*/ 2279515 h 227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01" h="2279515" fill="none" extrusionOk="0">
                  <a:moveTo>
                    <a:pt x="86454" y="2279515"/>
                  </a:moveTo>
                  <a:cubicBezTo>
                    <a:pt x="20470" y="2022716"/>
                    <a:pt x="149675" y="1684829"/>
                    <a:pt x="79250" y="1404407"/>
                  </a:cubicBezTo>
                  <a:cubicBezTo>
                    <a:pt x="86241" y="1253455"/>
                    <a:pt x="84414" y="1105840"/>
                    <a:pt x="54418" y="964359"/>
                  </a:cubicBezTo>
                  <a:cubicBezTo>
                    <a:pt x="24422" y="822878"/>
                    <a:pt x="39969" y="667350"/>
                    <a:pt x="30379" y="538356"/>
                  </a:cubicBezTo>
                  <a:cubicBezTo>
                    <a:pt x="20789" y="409362"/>
                    <a:pt x="11402" y="196566"/>
                    <a:pt x="0" y="0"/>
                  </a:cubicBezTo>
                  <a:cubicBezTo>
                    <a:pt x="154369" y="10518"/>
                    <a:pt x="220528" y="-6871"/>
                    <a:pt x="317001" y="0"/>
                  </a:cubicBezTo>
                  <a:cubicBezTo>
                    <a:pt x="333624" y="190059"/>
                    <a:pt x="274553" y="351055"/>
                    <a:pt x="262966" y="695146"/>
                  </a:cubicBezTo>
                  <a:cubicBezTo>
                    <a:pt x="251379" y="1039237"/>
                    <a:pt x="227637" y="1181597"/>
                    <a:pt x="208931" y="1390292"/>
                  </a:cubicBezTo>
                  <a:cubicBezTo>
                    <a:pt x="202543" y="1580264"/>
                    <a:pt x="213243" y="1678907"/>
                    <a:pt x="201583" y="1840196"/>
                  </a:cubicBezTo>
                  <a:cubicBezTo>
                    <a:pt x="189923" y="2001485"/>
                    <a:pt x="184365" y="2064774"/>
                    <a:pt x="194523" y="2272457"/>
                  </a:cubicBezTo>
                  <a:cubicBezTo>
                    <a:pt x="147501" y="2280395"/>
                    <a:pt x="140416" y="2276317"/>
                    <a:pt x="86454" y="2279515"/>
                  </a:cubicBezTo>
                  <a:close/>
                </a:path>
                <a:path w="317001" h="2279515" stroke="0" extrusionOk="0">
                  <a:moveTo>
                    <a:pt x="86454" y="2279515"/>
                  </a:moveTo>
                  <a:cubicBezTo>
                    <a:pt x="60201" y="2025685"/>
                    <a:pt x="98995" y="1680964"/>
                    <a:pt x="79250" y="1404407"/>
                  </a:cubicBezTo>
                  <a:cubicBezTo>
                    <a:pt x="89492" y="1253288"/>
                    <a:pt x="47120" y="1034197"/>
                    <a:pt x="51248" y="908183"/>
                  </a:cubicBezTo>
                  <a:cubicBezTo>
                    <a:pt x="55376" y="782169"/>
                    <a:pt x="43085" y="595692"/>
                    <a:pt x="25624" y="454092"/>
                  </a:cubicBezTo>
                  <a:cubicBezTo>
                    <a:pt x="8163" y="312492"/>
                    <a:pt x="21103" y="198641"/>
                    <a:pt x="0" y="0"/>
                  </a:cubicBezTo>
                  <a:cubicBezTo>
                    <a:pt x="139429" y="-6823"/>
                    <a:pt x="166462" y="-8404"/>
                    <a:pt x="317001" y="0"/>
                  </a:cubicBezTo>
                  <a:cubicBezTo>
                    <a:pt x="282922" y="293826"/>
                    <a:pt x="267682" y="512499"/>
                    <a:pt x="264047" y="681243"/>
                  </a:cubicBezTo>
                  <a:cubicBezTo>
                    <a:pt x="260412" y="849987"/>
                    <a:pt x="201062" y="1222226"/>
                    <a:pt x="208931" y="1390292"/>
                  </a:cubicBezTo>
                  <a:cubicBezTo>
                    <a:pt x="226555" y="1580064"/>
                    <a:pt x="186148" y="1670073"/>
                    <a:pt x="201583" y="1840196"/>
                  </a:cubicBezTo>
                  <a:cubicBezTo>
                    <a:pt x="217018" y="2010319"/>
                    <a:pt x="180308" y="2089577"/>
                    <a:pt x="194523" y="2272457"/>
                  </a:cubicBezTo>
                  <a:cubicBezTo>
                    <a:pt x="155454" y="2275312"/>
                    <a:pt x="111956" y="2276977"/>
                    <a:pt x="86454" y="2279515"/>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3" name="Oval 14372">
              <a:extLst>
                <a:ext uri="{FF2B5EF4-FFF2-40B4-BE49-F238E27FC236}">
                  <a16:creationId xmlns:a16="http://schemas.microsoft.com/office/drawing/2014/main" id="{B86C03D1-3CB3-A746-1D5A-891380622890}"/>
                </a:ext>
              </a:extLst>
            </p:cNvPr>
            <p:cNvSpPr/>
            <p:nvPr/>
          </p:nvSpPr>
          <p:spPr>
            <a:xfrm>
              <a:off x="8598329" y="4029190"/>
              <a:ext cx="709543" cy="405016"/>
            </a:xfrm>
            <a:custGeom>
              <a:avLst/>
              <a:gdLst>
                <a:gd name="connsiteX0" fmla="*/ 0 w 709543"/>
                <a:gd name="connsiteY0" fmla="*/ 202508 h 405016"/>
                <a:gd name="connsiteX1" fmla="*/ 354772 w 709543"/>
                <a:gd name="connsiteY1" fmla="*/ 0 h 405016"/>
                <a:gd name="connsiteX2" fmla="*/ 709544 w 709543"/>
                <a:gd name="connsiteY2" fmla="*/ 202508 h 405016"/>
                <a:gd name="connsiteX3" fmla="*/ 354772 w 709543"/>
                <a:gd name="connsiteY3" fmla="*/ 405016 h 405016"/>
                <a:gd name="connsiteX4" fmla="*/ 0 w 709543"/>
                <a:gd name="connsiteY4" fmla="*/ 202508 h 40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43" h="405016" fill="none" extrusionOk="0">
                  <a:moveTo>
                    <a:pt x="0" y="202508"/>
                  </a:moveTo>
                  <a:cubicBezTo>
                    <a:pt x="-39410" y="74520"/>
                    <a:pt x="138839" y="36137"/>
                    <a:pt x="354772" y="0"/>
                  </a:cubicBezTo>
                  <a:cubicBezTo>
                    <a:pt x="563047" y="14169"/>
                    <a:pt x="715615" y="96872"/>
                    <a:pt x="709544" y="202508"/>
                  </a:cubicBezTo>
                  <a:cubicBezTo>
                    <a:pt x="691396" y="308789"/>
                    <a:pt x="558017" y="413458"/>
                    <a:pt x="354772" y="405016"/>
                  </a:cubicBezTo>
                  <a:cubicBezTo>
                    <a:pt x="149910" y="417085"/>
                    <a:pt x="-10253" y="304946"/>
                    <a:pt x="0" y="202508"/>
                  </a:cubicBezTo>
                  <a:close/>
                </a:path>
                <a:path w="709543" h="405016" stroke="0" extrusionOk="0">
                  <a:moveTo>
                    <a:pt x="0" y="202508"/>
                  </a:moveTo>
                  <a:cubicBezTo>
                    <a:pt x="11012" y="74458"/>
                    <a:pt x="163556" y="7397"/>
                    <a:pt x="354772" y="0"/>
                  </a:cubicBezTo>
                  <a:cubicBezTo>
                    <a:pt x="546756" y="-10998"/>
                    <a:pt x="716200" y="94647"/>
                    <a:pt x="709544" y="202508"/>
                  </a:cubicBezTo>
                  <a:cubicBezTo>
                    <a:pt x="707579" y="292904"/>
                    <a:pt x="539418" y="410101"/>
                    <a:pt x="354772" y="405016"/>
                  </a:cubicBezTo>
                  <a:cubicBezTo>
                    <a:pt x="155703" y="389979"/>
                    <a:pt x="8016" y="325910"/>
                    <a:pt x="0" y="202508"/>
                  </a:cubicBezTo>
                  <a:close/>
                </a:path>
              </a:pathLst>
            </a:custGeom>
            <a:solidFill>
              <a:schemeClr val="accent1">
                <a:lumMod val="20000"/>
                <a:lumOff val="80000"/>
                <a:alpha val="15905"/>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4" name="Oval 14373">
              <a:extLst>
                <a:ext uri="{FF2B5EF4-FFF2-40B4-BE49-F238E27FC236}">
                  <a16:creationId xmlns:a16="http://schemas.microsoft.com/office/drawing/2014/main" id="{806D0F22-2699-E060-9091-9D4AE6C24ADC}"/>
                </a:ext>
              </a:extLst>
            </p:cNvPr>
            <p:cNvSpPr/>
            <p:nvPr/>
          </p:nvSpPr>
          <p:spPr>
            <a:xfrm>
              <a:off x="9122183" y="3662933"/>
              <a:ext cx="996931" cy="1159152"/>
            </a:xfrm>
            <a:custGeom>
              <a:avLst/>
              <a:gdLst>
                <a:gd name="connsiteX0" fmla="*/ 0 w 996931"/>
                <a:gd name="connsiteY0" fmla="*/ 579576 h 1159152"/>
                <a:gd name="connsiteX1" fmla="*/ 498466 w 996931"/>
                <a:gd name="connsiteY1" fmla="*/ 0 h 1159152"/>
                <a:gd name="connsiteX2" fmla="*/ 996932 w 996931"/>
                <a:gd name="connsiteY2" fmla="*/ 579576 h 1159152"/>
                <a:gd name="connsiteX3" fmla="*/ 498466 w 996931"/>
                <a:gd name="connsiteY3" fmla="*/ 1159152 h 1159152"/>
                <a:gd name="connsiteX4" fmla="*/ 0 w 996931"/>
                <a:gd name="connsiteY4" fmla="*/ 579576 h 115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931" h="1159152" fill="none" extrusionOk="0">
                  <a:moveTo>
                    <a:pt x="0" y="579576"/>
                  </a:moveTo>
                  <a:cubicBezTo>
                    <a:pt x="12540" y="260973"/>
                    <a:pt x="227092" y="-8069"/>
                    <a:pt x="498466" y="0"/>
                  </a:cubicBezTo>
                  <a:cubicBezTo>
                    <a:pt x="733626" y="-6146"/>
                    <a:pt x="951929" y="301855"/>
                    <a:pt x="996932" y="579576"/>
                  </a:cubicBezTo>
                  <a:cubicBezTo>
                    <a:pt x="993025" y="862404"/>
                    <a:pt x="763609" y="1173260"/>
                    <a:pt x="498466" y="1159152"/>
                  </a:cubicBezTo>
                  <a:cubicBezTo>
                    <a:pt x="290433" y="1196808"/>
                    <a:pt x="9681" y="901995"/>
                    <a:pt x="0" y="579576"/>
                  </a:cubicBezTo>
                  <a:close/>
                </a:path>
                <a:path w="996931" h="1159152" stroke="0" extrusionOk="0">
                  <a:moveTo>
                    <a:pt x="0" y="579576"/>
                  </a:moveTo>
                  <a:cubicBezTo>
                    <a:pt x="-31203" y="240239"/>
                    <a:pt x="182460" y="15280"/>
                    <a:pt x="498466" y="0"/>
                  </a:cubicBezTo>
                  <a:cubicBezTo>
                    <a:pt x="781214" y="1569"/>
                    <a:pt x="927378" y="261697"/>
                    <a:pt x="996932" y="579576"/>
                  </a:cubicBezTo>
                  <a:cubicBezTo>
                    <a:pt x="968003" y="927918"/>
                    <a:pt x="770821" y="1175401"/>
                    <a:pt x="498466" y="1159152"/>
                  </a:cubicBezTo>
                  <a:cubicBezTo>
                    <a:pt x="212545" y="1153338"/>
                    <a:pt x="50000" y="923558"/>
                    <a:pt x="0" y="579576"/>
                  </a:cubicBezTo>
                  <a:close/>
                </a:path>
              </a:pathLst>
            </a:custGeom>
            <a:solidFill>
              <a:srgbClr val="44F1BF"/>
            </a:solidFill>
            <a:ln>
              <a:solidFill>
                <a:srgbClr val="38C29A"/>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5" name="Oval 14374">
              <a:extLst>
                <a:ext uri="{FF2B5EF4-FFF2-40B4-BE49-F238E27FC236}">
                  <a16:creationId xmlns:a16="http://schemas.microsoft.com/office/drawing/2014/main" id="{77328005-7998-A1FD-0585-08553AE4108C}"/>
                </a:ext>
              </a:extLst>
            </p:cNvPr>
            <p:cNvSpPr/>
            <p:nvPr/>
          </p:nvSpPr>
          <p:spPr>
            <a:xfrm>
              <a:off x="9960162" y="4172322"/>
              <a:ext cx="1304026" cy="141146"/>
            </a:xfrm>
            <a:custGeom>
              <a:avLst/>
              <a:gdLst>
                <a:gd name="connsiteX0" fmla="*/ 0 w 1304026"/>
                <a:gd name="connsiteY0" fmla="*/ 70573 h 141146"/>
                <a:gd name="connsiteX1" fmla="*/ 652013 w 1304026"/>
                <a:gd name="connsiteY1" fmla="*/ 0 h 141146"/>
                <a:gd name="connsiteX2" fmla="*/ 1304026 w 1304026"/>
                <a:gd name="connsiteY2" fmla="*/ 70573 h 141146"/>
                <a:gd name="connsiteX3" fmla="*/ 652013 w 1304026"/>
                <a:gd name="connsiteY3" fmla="*/ 141146 h 141146"/>
                <a:gd name="connsiteX4" fmla="*/ 0 w 1304026"/>
                <a:gd name="connsiteY4" fmla="*/ 70573 h 14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26" h="141146" fill="none" extrusionOk="0">
                  <a:moveTo>
                    <a:pt x="0" y="70573"/>
                  </a:moveTo>
                  <a:cubicBezTo>
                    <a:pt x="5536" y="36224"/>
                    <a:pt x="268208" y="-29731"/>
                    <a:pt x="652013" y="0"/>
                  </a:cubicBezTo>
                  <a:cubicBezTo>
                    <a:pt x="1006678" y="341"/>
                    <a:pt x="1302160" y="39136"/>
                    <a:pt x="1304026" y="70573"/>
                  </a:cubicBezTo>
                  <a:cubicBezTo>
                    <a:pt x="1304135" y="76945"/>
                    <a:pt x="957181" y="159944"/>
                    <a:pt x="652013" y="141146"/>
                  </a:cubicBezTo>
                  <a:cubicBezTo>
                    <a:pt x="291003" y="139965"/>
                    <a:pt x="4651" y="106940"/>
                    <a:pt x="0" y="70573"/>
                  </a:cubicBezTo>
                  <a:close/>
                </a:path>
                <a:path w="1304026" h="141146" stroke="0" extrusionOk="0">
                  <a:moveTo>
                    <a:pt x="0" y="70573"/>
                  </a:moveTo>
                  <a:cubicBezTo>
                    <a:pt x="-27777" y="-19625"/>
                    <a:pt x="319822" y="-12445"/>
                    <a:pt x="652013" y="0"/>
                  </a:cubicBezTo>
                  <a:cubicBezTo>
                    <a:pt x="1013656" y="3277"/>
                    <a:pt x="1300420" y="33278"/>
                    <a:pt x="1304026" y="70573"/>
                  </a:cubicBezTo>
                  <a:cubicBezTo>
                    <a:pt x="1280937" y="89513"/>
                    <a:pt x="1033291" y="133274"/>
                    <a:pt x="652013" y="141146"/>
                  </a:cubicBezTo>
                  <a:cubicBezTo>
                    <a:pt x="286782" y="135795"/>
                    <a:pt x="2338" y="111320"/>
                    <a:pt x="0" y="70573"/>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6" name="Rectangle 14375">
              <a:extLst>
                <a:ext uri="{FF2B5EF4-FFF2-40B4-BE49-F238E27FC236}">
                  <a16:creationId xmlns:a16="http://schemas.microsoft.com/office/drawing/2014/main" id="{87280433-2FD9-1A4E-C946-B00D3C39DC59}"/>
                </a:ext>
              </a:extLst>
            </p:cNvPr>
            <p:cNvSpPr/>
            <p:nvPr/>
          </p:nvSpPr>
          <p:spPr>
            <a:xfrm>
              <a:off x="10764274" y="4087493"/>
              <a:ext cx="705647" cy="3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7" name="Oval 14376">
              <a:extLst>
                <a:ext uri="{FF2B5EF4-FFF2-40B4-BE49-F238E27FC236}">
                  <a16:creationId xmlns:a16="http://schemas.microsoft.com/office/drawing/2014/main" id="{A85E8C2A-C7A8-592D-1CB5-886F75E7B07A}"/>
                </a:ext>
              </a:extLst>
            </p:cNvPr>
            <p:cNvSpPr/>
            <p:nvPr/>
          </p:nvSpPr>
          <p:spPr>
            <a:xfrm>
              <a:off x="7808250" y="3662933"/>
              <a:ext cx="996931" cy="1138312"/>
            </a:xfrm>
            <a:custGeom>
              <a:avLst/>
              <a:gdLst>
                <a:gd name="connsiteX0" fmla="*/ 0 w 996931"/>
                <a:gd name="connsiteY0" fmla="*/ 569156 h 1138312"/>
                <a:gd name="connsiteX1" fmla="*/ 498466 w 996931"/>
                <a:gd name="connsiteY1" fmla="*/ 0 h 1138312"/>
                <a:gd name="connsiteX2" fmla="*/ 996932 w 996931"/>
                <a:gd name="connsiteY2" fmla="*/ 569156 h 1138312"/>
                <a:gd name="connsiteX3" fmla="*/ 498466 w 996931"/>
                <a:gd name="connsiteY3" fmla="*/ 1138312 h 1138312"/>
                <a:gd name="connsiteX4" fmla="*/ 0 w 996931"/>
                <a:gd name="connsiteY4" fmla="*/ 569156 h 113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931" h="1138312" fill="none" extrusionOk="0">
                  <a:moveTo>
                    <a:pt x="0" y="569156"/>
                  </a:moveTo>
                  <a:cubicBezTo>
                    <a:pt x="12540" y="256308"/>
                    <a:pt x="227092" y="-8069"/>
                    <a:pt x="498466" y="0"/>
                  </a:cubicBezTo>
                  <a:cubicBezTo>
                    <a:pt x="720107" y="-8216"/>
                    <a:pt x="949619" y="299364"/>
                    <a:pt x="996932" y="569156"/>
                  </a:cubicBezTo>
                  <a:cubicBezTo>
                    <a:pt x="993025" y="846229"/>
                    <a:pt x="763609" y="1152420"/>
                    <a:pt x="498466" y="1138312"/>
                  </a:cubicBezTo>
                  <a:cubicBezTo>
                    <a:pt x="288711" y="1175004"/>
                    <a:pt x="23802" y="889215"/>
                    <a:pt x="0" y="569156"/>
                  </a:cubicBezTo>
                  <a:close/>
                </a:path>
                <a:path w="996931" h="1138312" stroke="0" extrusionOk="0">
                  <a:moveTo>
                    <a:pt x="0" y="569156"/>
                  </a:moveTo>
                  <a:cubicBezTo>
                    <a:pt x="-31203" y="235574"/>
                    <a:pt x="182460" y="15280"/>
                    <a:pt x="498466" y="0"/>
                  </a:cubicBezTo>
                  <a:cubicBezTo>
                    <a:pt x="814883" y="8657"/>
                    <a:pt x="947615" y="256388"/>
                    <a:pt x="996932" y="569156"/>
                  </a:cubicBezTo>
                  <a:cubicBezTo>
                    <a:pt x="968003" y="911743"/>
                    <a:pt x="770821" y="1154561"/>
                    <a:pt x="498466" y="1138312"/>
                  </a:cubicBezTo>
                  <a:cubicBezTo>
                    <a:pt x="216034" y="1134407"/>
                    <a:pt x="49417" y="907104"/>
                    <a:pt x="0" y="569156"/>
                  </a:cubicBezTo>
                  <a:close/>
                </a:path>
              </a:pathLst>
            </a:custGeom>
            <a:solidFill>
              <a:srgbClr val="44F1BF"/>
            </a:solidFill>
            <a:ln>
              <a:solidFill>
                <a:srgbClr val="38C29A"/>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8" name="Oval 14377">
              <a:extLst>
                <a:ext uri="{FF2B5EF4-FFF2-40B4-BE49-F238E27FC236}">
                  <a16:creationId xmlns:a16="http://schemas.microsoft.com/office/drawing/2014/main" id="{2E0B9702-2B30-0668-6A3C-FA95EF63696A}"/>
                </a:ext>
              </a:extLst>
            </p:cNvPr>
            <p:cNvSpPr/>
            <p:nvPr/>
          </p:nvSpPr>
          <p:spPr>
            <a:xfrm>
              <a:off x="6663176" y="4173511"/>
              <a:ext cx="1304026" cy="141146"/>
            </a:xfrm>
            <a:custGeom>
              <a:avLst/>
              <a:gdLst>
                <a:gd name="connsiteX0" fmla="*/ 0 w 1304026"/>
                <a:gd name="connsiteY0" fmla="*/ 70573 h 141146"/>
                <a:gd name="connsiteX1" fmla="*/ 652013 w 1304026"/>
                <a:gd name="connsiteY1" fmla="*/ 0 h 141146"/>
                <a:gd name="connsiteX2" fmla="*/ 1304026 w 1304026"/>
                <a:gd name="connsiteY2" fmla="*/ 70573 h 141146"/>
                <a:gd name="connsiteX3" fmla="*/ 652013 w 1304026"/>
                <a:gd name="connsiteY3" fmla="*/ 141146 h 141146"/>
                <a:gd name="connsiteX4" fmla="*/ 0 w 1304026"/>
                <a:gd name="connsiteY4" fmla="*/ 70573 h 14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26" h="141146" fill="none" extrusionOk="0">
                  <a:moveTo>
                    <a:pt x="0" y="70573"/>
                  </a:moveTo>
                  <a:cubicBezTo>
                    <a:pt x="25072" y="7768"/>
                    <a:pt x="337859" y="3032"/>
                    <a:pt x="652013" y="0"/>
                  </a:cubicBezTo>
                  <a:cubicBezTo>
                    <a:pt x="1014664" y="4365"/>
                    <a:pt x="1300993" y="31532"/>
                    <a:pt x="1304026" y="70573"/>
                  </a:cubicBezTo>
                  <a:cubicBezTo>
                    <a:pt x="1361844" y="117933"/>
                    <a:pt x="983883" y="128264"/>
                    <a:pt x="652013" y="141146"/>
                  </a:cubicBezTo>
                  <a:cubicBezTo>
                    <a:pt x="290462" y="141580"/>
                    <a:pt x="3722" y="104504"/>
                    <a:pt x="0" y="70573"/>
                  </a:cubicBezTo>
                  <a:close/>
                </a:path>
                <a:path w="1304026" h="141146" stroke="0" extrusionOk="0">
                  <a:moveTo>
                    <a:pt x="0" y="70573"/>
                  </a:moveTo>
                  <a:cubicBezTo>
                    <a:pt x="-15425" y="58660"/>
                    <a:pt x="244148" y="-19725"/>
                    <a:pt x="652013" y="0"/>
                  </a:cubicBezTo>
                  <a:cubicBezTo>
                    <a:pt x="1014974" y="-423"/>
                    <a:pt x="1303463" y="32623"/>
                    <a:pt x="1304026" y="70573"/>
                  </a:cubicBezTo>
                  <a:cubicBezTo>
                    <a:pt x="1288116" y="114867"/>
                    <a:pt x="1001651" y="153513"/>
                    <a:pt x="652013" y="141146"/>
                  </a:cubicBezTo>
                  <a:cubicBezTo>
                    <a:pt x="294961" y="139175"/>
                    <a:pt x="-2652" y="110157"/>
                    <a:pt x="0" y="70573"/>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9" name="Rectangle 14378">
              <a:extLst>
                <a:ext uri="{FF2B5EF4-FFF2-40B4-BE49-F238E27FC236}">
                  <a16:creationId xmlns:a16="http://schemas.microsoft.com/office/drawing/2014/main" id="{957FF219-71F5-4618-C94B-7FBA97FEC038}"/>
                </a:ext>
              </a:extLst>
            </p:cNvPr>
            <p:cNvSpPr/>
            <p:nvPr/>
          </p:nvSpPr>
          <p:spPr>
            <a:xfrm>
              <a:off x="6388471" y="4011104"/>
              <a:ext cx="705647" cy="3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35284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40478"/>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D2DA-C416-9FF0-A0ED-44BC63A09566}"/>
              </a:ext>
            </a:extLst>
          </p:cNvPr>
          <p:cNvSpPr>
            <a:spLocks noGrp="1"/>
          </p:cNvSpPr>
          <p:nvPr>
            <p:ph type="title"/>
          </p:nvPr>
        </p:nvSpPr>
        <p:spPr>
          <a:xfrm>
            <a:off x="838200" y="664053"/>
            <a:ext cx="10515600" cy="1325563"/>
          </a:xfrm>
        </p:spPr>
        <p:txBody>
          <a:bodyPr/>
          <a:lstStyle/>
          <a:p>
            <a:r>
              <a:rPr lang="en-GB" dirty="0"/>
              <a:t>Radio/X-ray galaxy </a:t>
            </a:r>
            <a:br>
              <a:rPr lang="en-GB" dirty="0"/>
            </a:br>
            <a:r>
              <a:rPr lang="en-GB" dirty="0"/>
              <a:t>contamination</a:t>
            </a:r>
          </a:p>
        </p:txBody>
      </p:sp>
      <p:sp>
        <p:nvSpPr>
          <p:cNvPr id="56" name="Freeform 55">
            <a:extLst>
              <a:ext uri="{FF2B5EF4-FFF2-40B4-BE49-F238E27FC236}">
                <a16:creationId xmlns:a16="http://schemas.microsoft.com/office/drawing/2014/main" id="{925E86C8-7E15-F32C-8D64-E08976BB4122}"/>
              </a:ext>
            </a:extLst>
          </p:cNvPr>
          <p:cNvSpPr/>
          <p:nvPr/>
        </p:nvSpPr>
        <p:spPr>
          <a:xfrm>
            <a:off x="6998091" y="2228299"/>
            <a:ext cx="692356" cy="2401402"/>
          </a:xfrm>
          <a:custGeom>
            <a:avLst/>
            <a:gdLst>
              <a:gd name="connsiteX0" fmla="*/ 290521 w 692356"/>
              <a:gd name="connsiteY0" fmla="*/ 2395545 h 2401402"/>
              <a:gd name="connsiteX1" fmla="*/ 20065 w 692356"/>
              <a:gd name="connsiteY1" fmla="*/ 1880390 h 2401402"/>
              <a:gd name="connsiteX2" fmla="*/ 45822 w 692356"/>
              <a:gd name="connsiteY2" fmla="*/ 1455387 h 2401402"/>
              <a:gd name="connsiteX3" fmla="*/ 251884 w 692356"/>
              <a:gd name="connsiteY3" fmla="*/ 644018 h 2401402"/>
              <a:gd name="connsiteX4" fmla="*/ 689766 w 692356"/>
              <a:gd name="connsiteY4" fmla="*/ 74 h 2401402"/>
              <a:gd name="connsiteX5" fmla="*/ 432188 w 692356"/>
              <a:gd name="connsiteY5" fmla="*/ 605381 h 2401402"/>
              <a:gd name="connsiteX6" fmla="*/ 406431 w 692356"/>
              <a:gd name="connsiteY6" fmla="*/ 1184931 h 2401402"/>
              <a:gd name="connsiteX7" fmla="*/ 419310 w 692356"/>
              <a:gd name="connsiteY7" fmla="*/ 1519781 h 2401402"/>
              <a:gd name="connsiteX8" fmla="*/ 290521 w 692356"/>
              <a:gd name="connsiteY8" fmla="*/ 2395545 h 240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356" h="2401402">
                <a:moveTo>
                  <a:pt x="290521" y="2395545"/>
                </a:moveTo>
                <a:cubicBezTo>
                  <a:pt x="223980" y="2455646"/>
                  <a:pt x="60848" y="2037083"/>
                  <a:pt x="20065" y="1880390"/>
                </a:cubicBezTo>
                <a:cubicBezTo>
                  <a:pt x="-20718" y="1723697"/>
                  <a:pt x="7186" y="1661449"/>
                  <a:pt x="45822" y="1455387"/>
                </a:cubicBezTo>
                <a:cubicBezTo>
                  <a:pt x="84458" y="1249325"/>
                  <a:pt x="144560" y="886570"/>
                  <a:pt x="251884" y="644018"/>
                </a:cubicBezTo>
                <a:cubicBezTo>
                  <a:pt x="359208" y="401466"/>
                  <a:pt x="659715" y="6514"/>
                  <a:pt x="689766" y="74"/>
                </a:cubicBezTo>
                <a:cubicBezTo>
                  <a:pt x="719817" y="-6366"/>
                  <a:pt x="479410" y="407905"/>
                  <a:pt x="432188" y="605381"/>
                </a:cubicBezTo>
                <a:cubicBezTo>
                  <a:pt x="384966" y="802857"/>
                  <a:pt x="408577" y="1032531"/>
                  <a:pt x="406431" y="1184931"/>
                </a:cubicBezTo>
                <a:cubicBezTo>
                  <a:pt x="404285" y="1337331"/>
                  <a:pt x="442921" y="1322305"/>
                  <a:pt x="419310" y="1519781"/>
                </a:cubicBezTo>
                <a:cubicBezTo>
                  <a:pt x="395699" y="1717257"/>
                  <a:pt x="357062" y="2335444"/>
                  <a:pt x="290521" y="2395545"/>
                </a:cubicBezTo>
                <a:close/>
              </a:path>
            </a:pathLst>
          </a:custGeom>
          <a:solidFill>
            <a:srgbClr val="FEFFFF">
              <a:alpha val="59000"/>
            </a:srgbClr>
          </a:solidFill>
          <a:ln>
            <a:noFill/>
          </a:ln>
          <a:effectLst>
            <a:glow>
              <a:schemeClr val="accent1">
                <a:alpha val="40000"/>
              </a:schemeClr>
            </a:glow>
            <a:softEdge rad="96788"/>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a:extLst>
              <a:ext uri="{FF2B5EF4-FFF2-40B4-BE49-F238E27FC236}">
                <a16:creationId xmlns:a16="http://schemas.microsoft.com/office/drawing/2014/main" id="{C9B625BF-82C1-0AFB-EA16-C3770650CA2B}"/>
              </a:ext>
            </a:extLst>
          </p:cNvPr>
          <p:cNvSpPr/>
          <p:nvPr/>
        </p:nvSpPr>
        <p:spPr>
          <a:xfrm>
            <a:off x="10337748" y="3535948"/>
            <a:ext cx="1293686" cy="920239"/>
          </a:xfrm>
          <a:custGeom>
            <a:avLst/>
            <a:gdLst>
              <a:gd name="connsiteX0" fmla="*/ 145655 w 1293686"/>
              <a:gd name="connsiteY0" fmla="*/ 70137 h 920239"/>
              <a:gd name="connsiteX1" fmla="*/ 763841 w 1293686"/>
              <a:gd name="connsiteY1" fmla="*/ 70137 h 920239"/>
              <a:gd name="connsiteX2" fmla="*/ 1253238 w 1293686"/>
              <a:gd name="connsiteY2" fmla="*/ 469382 h 920239"/>
              <a:gd name="connsiteX3" fmla="*/ 1240359 w 1293686"/>
              <a:gd name="connsiteY3" fmla="*/ 920142 h 920239"/>
              <a:gd name="connsiteX4" fmla="*/ 1034297 w 1293686"/>
              <a:gd name="connsiteY4" fmla="*/ 430745 h 920239"/>
              <a:gd name="connsiteX5" fmla="*/ 493384 w 1293686"/>
              <a:gd name="connsiteY5" fmla="*/ 276198 h 920239"/>
              <a:gd name="connsiteX6" fmla="*/ 3987 w 1293686"/>
              <a:gd name="connsiteY6" fmla="*/ 443624 h 920239"/>
              <a:gd name="connsiteX7" fmla="*/ 248686 w 1293686"/>
              <a:gd name="connsiteY7" fmla="*/ 18621 h 920239"/>
              <a:gd name="connsiteX8" fmla="*/ 210049 w 1293686"/>
              <a:gd name="connsiteY8" fmla="*/ 70137 h 920239"/>
              <a:gd name="connsiteX9" fmla="*/ 145655 w 1293686"/>
              <a:gd name="connsiteY9" fmla="*/ 70137 h 9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686" h="920239">
                <a:moveTo>
                  <a:pt x="145655" y="70137"/>
                </a:moveTo>
                <a:cubicBezTo>
                  <a:pt x="237954" y="70137"/>
                  <a:pt x="579244" y="3596"/>
                  <a:pt x="763841" y="70137"/>
                </a:cubicBezTo>
                <a:cubicBezTo>
                  <a:pt x="948438" y="136678"/>
                  <a:pt x="1173818" y="327715"/>
                  <a:pt x="1253238" y="469382"/>
                </a:cubicBezTo>
                <a:cubicBezTo>
                  <a:pt x="1332658" y="611049"/>
                  <a:pt x="1276849" y="926581"/>
                  <a:pt x="1240359" y="920142"/>
                </a:cubicBezTo>
                <a:cubicBezTo>
                  <a:pt x="1203869" y="913703"/>
                  <a:pt x="1158793" y="538069"/>
                  <a:pt x="1034297" y="430745"/>
                </a:cubicBezTo>
                <a:cubicBezTo>
                  <a:pt x="909801" y="323421"/>
                  <a:pt x="665102" y="274052"/>
                  <a:pt x="493384" y="276198"/>
                </a:cubicBezTo>
                <a:cubicBezTo>
                  <a:pt x="321666" y="278345"/>
                  <a:pt x="44770" y="486553"/>
                  <a:pt x="3987" y="443624"/>
                </a:cubicBezTo>
                <a:cubicBezTo>
                  <a:pt x="-36796" y="400695"/>
                  <a:pt x="248686" y="18621"/>
                  <a:pt x="248686" y="18621"/>
                </a:cubicBezTo>
                <a:cubicBezTo>
                  <a:pt x="283030" y="-43627"/>
                  <a:pt x="210049" y="70137"/>
                  <a:pt x="210049" y="70137"/>
                </a:cubicBezTo>
                <a:cubicBezTo>
                  <a:pt x="195024" y="78723"/>
                  <a:pt x="53356" y="70137"/>
                  <a:pt x="145655" y="70137"/>
                </a:cubicBezTo>
                <a:close/>
              </a:path>
            </a:pathLst>
          </a:custGeom>
          <a:solidFill>
            <a:srgbClr val="FEFFFF">
              <a:alpha val="65378"/>
            </a:srgbClr>
          </a:solidFill>
          <a:ln>
            <a:noFill/>
          </a:ln>
          <a:effectLst>
            <a:softEdge rad="6783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ontent Placeholder 9">
            <a:extLst>
              <a:ext uri="{FF2B5EF4-FFF2-40B4-BE49-F238E27FC236}">
                <a16:creationId xmlns:a16="http://schemas.microsoft.com/office/drawing/2014/main" id="{1E9379E4-F500-9B9A-4115-7DBAAD3F26A3}"/>
              </a:ext>
            </a:extLst>
          </p:cNvPr>
          <p:cNvSpPr txBox="1">
            <a:spLocks/>
          </p:cNvSpPr>
          <p:nvPr/>
        </p:nvSpPr>
        <p:spPr>
          <a:xfrm>
            <a:off x="7683321" y="2082938"/>
            <a:ext cx="39481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X-ray</a:t>
            </a:r>
            <a:endParaRPr lang="en-GB" sz="1400" dirty="0"/>
          </a:p>
          <a:p>
            <a:pPr lvl="1"/>
            <a:r>
              <a:rPr lang="en-GB" dirty="0"/>
              <a:t>X-ray binaries</a:t>
            </a:r>
          </a:p>
          <a:p>
            <a:pPr lvl="1"/>
            <a:r>
              <a:rPr lang="en-GB" dirty="0"/>
              <a:t>Hot interstellar gas</a:t>
            </a:r>
          </a:p>
          <a:p>
            <a:r>
              <a:rPr lang="en-GB" dirty="0"/>
              <a:t>Radio</a:t>
            </a:r>
          </a:p>
          <a:p>
            <a:pPr lvl="1"/>
            <a:r>
              <a:rPr lang="en-GB" dirty="0"/>
              <a:t>Supernova remnants</a:t>
            </a:r>
          </a:p>
          <a:p>
            <a:pPr marL="0" indent="0">
              <a:buNone/>
            </a:pPr>
            <a:endParaRPr lang="en-GB" sz="1300" dirty="0"/>
          </a:p>
          <a:p>
            <a:pPr marL="0" indent="0">
              <a:buNone/>
            </a:pPr>
            <a:endParaRPr lang="en-GB" sz="1300" dirty="0"/>
          </a:p>
          <a:p>
            <a:r>
              <a:rPr lang="en-GB" sz="2400" dirty="0"/>
              <a:t>SF tends to be weaker than AGN emission</a:t>
            </a:r>
            <a:endParaRPr lang="en-GB" dirty="0"/>
          </a:p>
        </p:txBody>
      </p:sp>
      <p:pic>
        <p:nvPicPr>
          <p:cNvPr id="15366" name="Picture 6" descr="47 Active Galactic Nucleus Images, Stock Photos, 3D objects, &amp; Vectors |  Shutterstock">
            <a:extLst>
              <a:ext uri="{FF2B5EF4-FFF2-40B4-BE49-F238E27FC236}">
                <a16:creationId xmlns:a16="http://schemas.microsoft.com/office/drawing/2014/main" id="{DCB5E7BE-2EC2-5728-A81E-3D7A2FDA7B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0" b="7919"/>
          <a:stretch/>
        </p:blipFill>
        <p:spPr bwMode="auto">
          <a:xfrm>
            <a:off x="269542" y="2547729"/>
            <a:ext cx="5984916" cy="4310271"/>
          </a:xfrm>
          <a:prstGeom prst="ellipse">
            <a:avLst/>
          </a:prstGeom>
          <a:ln>
            <a:noFill/>
          </a:ln>
          <a:effectLst>
            <a:softEdge rad="270271"/>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F17CA60-5C32-7FE7-5F73-90A7D1F1391D}"/>
              </a:ext>
            </a:extLst>
          </p:cNvPr>
          <p:cNvGrpSpPr/>
          <p:nvPr/>
        </p:nvGrpSpPr>
        <p:grpSpPr>
          <a:xfrm>
            <a:off x="3125931" y="4041578"/>
            <a:ext cx="260753" cy="414609"/>
            <a:chOff x="1167338" y="1565524"/>
            <a:chExt cx="3926800" cy="5268028"/>
          </a:xfrm>
        </p:grpSpPr>
        <p:sp>
          <p:nvSpPr>
            <p:cNvPr id="4" name="Oval 3">
              <a:extLst>
                <a:ext uri="{FF2B5EF4-FFF2-40B4-BE49-F238E27FC236}">
                  <a16:creationId xmlns:a16="http://schemas.microsoft.com/office/drawing/2014/main" id="{5FEADF96-5372-41F9-ECD0-2347A77C0472}"/>
                </a:ext>
              </a:extLst>
            </p:cNvPr>
            <p:cNvSpPr/>
            <p:nvPr/>
          </p:nvSpPr>
          <p:spPr>
            <a:xfrm>
              <a:off x="3045011" y="4113813"/>
              <a:ext cx="171450" cy="17145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372AB1F-71E4-4D05-EF91-9BC1F2B1A889}"/>
                </a:ext>
              </a:extLst>
            </p:cNvPr>
            <p:cNvSpPr/>
            <p:nvPr/>
          </p:nvSpPr>
          <p:spPr>
            <a:xfrm>
              <a:off x="3305206" y="4128799"/>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12373" y="43624"/>
                    <a:pt x="298333" y="-3620"/>
                    <a:pt x="672791" y="0"/>
                  </a:cubicBezTo>
                  <a:cubicBezTo>
                    <a:pt x="1041542" y="177"/>
                    <a:pt x="1344034" y="39539"/>
                    <a:pt x="1345582" y="74342"/>
                  </a:cubicBezTo>
                  <a:cubicBezTo>
                    <a:pt x="1345601" y="109731"/>
                    <a:pt x="990875" y="166989"/>
                    <a:pt x="672791" y="148684"/>
                  </a:cubicBezTo>
                  <a:cubicBezTo>
                    <a:pt x="298768" y="145512"/>
                    <a:pt x="3285" y="113557"/>
                    <a:pt x="0" y="74342"/>
                  </a:cubicBezTo>
                  <a:close/>
                </a:path>
                <a:path w="1345581" h="148683" stroke="0" extrusionOk="0">
                  <a:moveTo>
                    <a:pt x="0" y="74342"/>
                  </a:moveTo>
                  <a:cubicBezTo>
                    <a:pt x="-28844" y="-19905"/>
                    <a:pt x="330099" y="-12879"/>
                    <a:pt x="672791" y="0"/>
                  </a:cubicBezTo>
                  <a:cubicBezTo>
                    <a:pt x="1047660" y="6990"/>
                    <a:pt x="1342203" y="34859"/>
                    <a:pt x="1345582" y="74342"/>
                  </a:cubicBezTo>
                  <a:cubicBezTo>
                    <a:pt x="1300078" y="75913"/>
                    <a:pt x="1092136" y="130929"/>
                    <a:pt x="672791" y="148684"/>
                  </a:cubicBezTo>
                  <a:cubicBezTo>
                    <a:pt x="295622" y="142850"/>
                    <a:pt x="5490" y="119560"/>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5DCACD0-EC2D-6841-C165-8A1CF2641308}"/>
                </a:ext>
              </a:extLst>
            </p:cNvPr>
            <p:cNvSpPr/>
            <p:nvPr/>
          </p:nvSpPr>
          <p:spPr>
            <a:xfrm>
              <a:off x="1610685" y="4125196"/>
              <a:ext cx="1345581" cy="148683"/>
            </a:xfrm>
            <a:custGeom>
              <a:avLst/>
              <a:gdLst>
                <a:gd name="connsiteX0" fmla="*/ 0 w 1345581"/>
                <a:gd name="connsiteY0" fmla="*/ 74342 h 148683"/>
                <a:gd name="connsiteX1" fmla="*/ 672791 w 1345581"/>
                <a:gd name="connsiteY1" fmla="*/ 0 h 148683"/>
                <a:gd name="connsiteX2" fmla="*/ 1345582 w 1345581"/>
                <a:gd name="connsiteY2" fmla="*/ 74342 h 148683"/>
                <a:gd name="connsiteX3" fmla="*/ 672791 w 1345581"/>
                <a:gd name="connsiteY3" fmla="*/ 148684 h 148683"/>
                <a:gd name="connsiteX4" fmla="*/ 0 w 1345581"/>
                <a:gd name="connsiteY4" fmla="*/ 74342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581" h="148683" fill="none" extrusionOk="0">
                  <a:moveTo>
                    <a:pt x="0" y="74342"/>
                  </a:moveTo>
                  <a:cubicBezTo>
                    <a:pt x="33935" y="1031"/>
                    <a:pt x="356604" y="3655"/>
                    <a:pt x="672791" y="0"/>
                  </a:cubicBezTo>
                  <a:cubicBezTo>
                    <a:pt x="1047808" y="5889"/>
                    <a:pt x="1341027" y="33186"/>
                    <a:pt x="1345582" y="74342"/>
                  </a:cubicBezTo>
                  <a:cubicBezTo>
                    <a:pt x="1368534" y="118728"/>
                    <a:pt x="992511" y="125021"/>
                    <a:pt x="672791" y="148684"/>
                  </a:cubicBezTo>
                  <a:cubicBezTo>
                    <a:pt x="297650" y="149749"/>
                    <a:pt x="3554" y="110582"/>
                    <a:pt x="0" y="74342"/>
                  </a:cubicBezTo>
                  <a:close/>
                </a:path>
                <a:path w="1345581" h="148683" stroke="0" extrusionOk="0">
                  <a:moveTo>
                    <a:pt x="0" y="74342"/>
                  </a:moveTo>
                  <a:cubicBezTo>
                    <a:pt x="-23308" y="74177"/>
                    <a:pt x="285841" y="-6350"/>
                    <a:pt x="672791" y="0"/>
                  </a:cubicBezTo>
                  <a:cubicBezTo>
                    <a:pt x="1052300" y="-1172"/>
                    <a:pt x="1343637" y="36826"/>
                    <a:pt x="1345582" y="74342"/>
                  </a:cubicBezTo>
                  <a:cubicBezTo>
                    <a:pt x="1298519" y="131130"/>
                    <a:pt x="1040956" y="152713"/>
                    <a:pt x="672791" y="148684"/>
                  </a:cubicBezTo>
                  <a:cubicBezTo>
                    <a:pt x="308045" y="144266"/>
                    <a:pt x="-5270" y="116609"/>
                    <a:pt x="0" y="74342"/>
                  </a:cubicBezTo>
                  <a:close/>
                </a:path>
              </a:pathLst>
            </a:custGeom>
            <a:solidFill>
              <a:schemeClr val="tx2">
                <a:lumMod val="75000"/>
                <a:lumOff val="25000"/>
              </a:schemeClr>
            </a:solidFill>
            <a:ln>
              <a:solidFill>
                <a:schemeClr val="accent1">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D2712341-7644-5EEF-8EB7-8E024BD3002A}"/>
                </a:ext>
              </a:extLst>
            </p:cNvPr>
            <p:cNvSpPr/>
            <p:nvPr/>
          </p:nvSpPr>
          <p:spPr>
            <a:xfrm>
              <a:off x="2978103" y="1565524"/>
              <a:ext cx="327103" cy="2401230"/>
            </a:xfrm>
            <a:custGeom>
              <a:avLst/>
              <a:gdLst>
                <a:gd name="connsiteX0" fmla="*/ 89210 w 327103"/>
                <a:gd name="connsiteY0" fmla="*/ 2401230 h 2401230"/>
                <a:gd name="connsiteX1" fmla="*/ 85567 w 327103"/>
                <a:gd name="connsiteY1" fmla="*/ 1949531 h 2401230"/>
                <a:gd name="connsiteX2" fmla="*/ 81776 w 327103"/>
                <a:gd name="connsiteY2" fmla="*/ 1479396 h 2401230"/>
                <a:gd name="connsiteX3" fmla="*/ 55335 w 327103"/>
                <a:gd name="connsiteY3" fmla="*/ 1001058 h 2401230"/>
                <a:gd name="connsiteX4" fmla="*/ 27259 w 327103"/>
                <a:gd name="connsiteY4" fmla="*/ 493132 h 2401230"/>
                <a:gd name="connsiteX5" fmla="*/ 0 w 327103"/>
                <a:gd name="connsiteY5" fmla="*/ 0 h 2401230"/>
                <a:gd name="connsiteX6" fmla="*/ 327103 w 327103"/>
                <a:gd name="connsiteY6" fmla="*/ 0 h 2401230"/>
                <a:gd name="connsiteX7" fmla="*/ 287702 w 327103"/>
                <a:gd name="connsiteY7" fmla="*/ 517466 h 2401230"/>
                <a:gd name="connsiteX8" fmla="*/ 253876 w 327103"/>
                <a:gd name="connsiteY8" fmla="*/ 961706 h 2401230"/>
                <a:gd name="connsiteX9" fmla="*/ 215590 w 327103"/>
                <a:gd name="connsiteY9" fmla="*/ 1464527 h 2401230"/>
                <a:gd name="connsiteX10" fmla="*/ 208602 w 327103"/>
                <a:gd name="connsiteY10" fmla="*/ 1901283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93934" y="2187120"/>
                    <a:pt x="103558" y="2135537"/>
                    <a:pt x="85567" y="1949531"/>
                  </a:cubicBezTo>
                  <a:cubicBezTo>
                    <a:pt x="67577" y="1763525"/>
                    <a:pt x="73872" y="1679179"/>
                    <a:pt x="81776" y="1479396"/>
                  </a:cubicBezTo>
                  <a:cubicBezTo>
                    <a:pt x="67164" y="1260726"/>
                    <a:pt x="42004" y="1161418"/>
                    <a:pt x="55335" y="1001058"/>
                  </a:cubicBezTo>
                  <a:cubicBezTo>
                    <a:pt x="68666" y="840698"/>
                    <a:pt x="36993" y="714635"/>
                    <a:pt x="27259" y="493132"/>
                  </a:cubicBezTo>
                  <a:cubicBezTo>
                    <a:pt x="17525" y="271629"/>
                    <a:pt x="9531" y="193403"/>
                    <a:pt x="0" y="0"/>
                  </a:cubicBezTo>
                  <a:cubicBezTo>
                    <a:pt x="78986" y="309"/>
                    <a:pt x="256917" y="-8014"/>
                    <a:pt x="327103" y="0"/>
                  </a:cubicBezTo>
                  <a:cubicBezTo>
                    <a:pt x="308693" y="192412"/>
                    <a:pt x="304489" y="293569"/>
                    <a:pt x="287702" y="517466"/>
                  </a:cubicBezTo>
                  <a:cubicBezTo>
                    <a:pt x="270915" y="741363"/>
                    <a:pt x="276095" y="828987"/>
                    <a:pt x="253876" y="961706"/>
                  </a:cubicBezTo>
                  <a:cubicBezTo>
                    <a:pt x="231657" y="1094425"/>
                    <a:pt x="223931" y="1282434"/>
                    <a:pt x="215590" y="1464527"/>
                  </a:cubicBezTo>
                  <a:cubicBezTo>
                    <a:pt x="207001" y="1602647"/>
                    <a:pt x="222660" y="1725731"/>
                    <a:pt x="208602" y="1901283"/>
                  </a:cubicBezTo>
                  <a:cubicBezTo>
                    <a:pt x="194544" y="2076835"/>
                    <a:pt x="217365" y="2207216"/>
                    <a:pt x="200722" y="2393796"/>
                  </a:cubicBezTo>
                  <a:cubicBezTo>
                    <a:pt x="159302" y="2391382"/>
                    <a:pt x="144142" y="2392945"/>
                    <a:pt x="89210" y="2401230"/>
                  </a:cubicBezTo>
                  <a:close/>
                </a:path>
                <a:path w="327103" h="2401230" stroke="0" extrusionOk="0">
                  <a:moveTo>
                    <a:pt x="89210" y="2401230"/>
                  </a:moveTo>
                  <a:cubicBezTo>
                    <a:pt x="103808" y="2208723"/>
                    <a:pt x="100132" y="2129975"/>
                    <a:pt x="85493" y="1940313"/>
                  </a:cubicBezTo>
                  <a:cubicBezTo>
                    <a:pt x="70854" y="1750651"/>
                    <a:pt x="86335" y="1705562"/>
                    <a:pt x="81776" y="1479396"/>
                  </a:cubicBezTo>
                  <a:cubicBezTo>
                    <a:pt x="76411" y="1298283"/>
                    <a:pt x="54818" y="1140694"/>
                    <a:pt x="53700" y="971470"/>
                  </a:cubicBezTo>
                  <a:cubicBezTo>
                    <a:pt x="52582" y="802246"/>
                    <a:pt x="28916" y="670473"/>
                    <a:pt x="28894" y="522720"/>
                  </a:cubicBezTo>
                  <a:cubicBezTo>
                    <a:pt x="28872" y="374967"/>
                    <a:pt x="-10129" y="193446"/>
                    <a:pt x="0" y="0"/>
                  </a:cubicBezTo>
                  <a:cubicBezTo>
                    <a:pt x="104051" y="6874"/>
                    <a:pt x="243668" y="-13600"/>
                    <a:pt x="327103" y="0"/>
                  </a:cubicBezTo>
                  <a:cubicBezTo>
                    <a:pt x="335230" y="174914"/>
                    <a:pt x="294638" y="365166"/>
                    <a:pt x="289932" y="488176"/>
                  </a:cubicBezTo>
                  <a:cubicBezTo>
                    <a:pt x="285226" y="611186"/>
                    <a:pt x="276269" y="816156"/>
                    <a:pt x="252761" y="976351"/>
                  </a:cubicBezTo>
                  <a:cubicBezTo>
                    <a:pt x="229253" y="1136546"/>
                    <a:pt x="252144" y="1241192"/>
                    <a:pt x="215590" y="1464527"/>
                  </a:cubicBezTo>
                  <a:cubicBezTo>
                    <a:pt x="234810" y="1615539"/>
                    <a:pt x="192002" y="1692062"/>
                    <a:pt x="208305" y="1919869"/>
                  </a:cubicBezTo>
                  <a:cubicBezTo>
                    <a:pt x="224607" y="2147676"/>
                    <a:pt x="188272" y="2228917"/>
                    <a:pt x="200722" y="2393796"/>
                  </a:cubicBezTo>
                  <a:cubicBezTo>
                    <a:pt x="162194" y="2395810"/>
                    <a:pt x="118338" y="239787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2757363524">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4A252B9E-4696-9CE6-1D70-496409A8B1E0}"/>
                </a:ext>
              </a:extLst>
            </p:cNvPr>
            <p:cNvSpPr/>
            <p:nvPr/>
          </p:nvSpPr>
          <p:spPr>
            <a:xfrm rot="10800000">
              <a:off x="2956266" y="4432322"/>
              <a:ext cx="327103" cy="2401230"/>
            </a:xfrm>
            <a:custGeom>
              <a:avLst/>
              <a:gdLst>
                <a:gd name="connsiteX0" fmla="*/ 89210 w 327103"/>
                <a:gd name="connsiteY0" fmla="*/ 2401230 h 2401230"/>
                <a:gd name="connsiteX1" fmla="*/ 85716 w 327103"/>
                <a:gd name="connsiteY1" fmla="*/ 1967968 h 2401230"/>
                <a:gd name="connsiteX2" fmla="*/ 81776 w 327103"/>
                <a:gd name="connsiteY2" fmla="*/ 1479396 h 2401230"/>
                <a:gd name="connsiteX3" fmla="*/ 52882 w 327103"/>
                <a:gd name="connsiteY3" fmla="*/ 956676 h 2401230"/>
                <a:gd name="connsiteX4" fmla="*/ 25623 w 327103"/>
                <a:gd name="connsiteY4" fmla="*/ 463544 h 2401230"/>
                <a:gd name="connsiteX5" fmla="*/ 0 w 327103"/>
                <a:gd name="connsiteY5" fmla="*/ 0 h 2401230"/>
                <a:gd name="connsiteX6" fmla="*/ 327103 w 327103"/>
                <a:gd name="connsiteY6" fmla="*/ 0 h 2401230"/>
                <a:gd name="connsiteX7" fmla="*/ 292162 w 327103"/>
                <a:gd name="connsiteY7" fmla="*/ 458885 h 2401230"/>
                <a:gd name="connsiteX8" fmla="*/ 257222 w 327103"/>
                <a:gd name="connsiteY8" fmla="*/ 917770 h 2401230"/>
                <a:gd name="connsiteX9" fmla="*/ 215590 w 327103"/>
                <a:gd name="connsiteY9" fmla="*/ 1464527 h 2401230"/>
                <a:gd name="connsiteX10" fmla="*/ 208305 w 327103"/>
                <a:gd name="connsiteY10" fmla="*/ 1919869 h 2401230"/>
                <a:gd name="connsiteX11" fmla="*/ 200722 w 327103"/>
                <a:gd name="connsiteY11" fmla="*/ 2393796 h 2401230"/>
                <a:gd name="connsiteX12" fmla="*/ 89210 w 327103"/>
                <a:gd name="connsiteY12"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103" h="2401230" fill="none" extrusionOk="0">
                  <a:moveTo>
                    <a:pt x="89210" y="2401230"/>
                  </a:moveTo>
                  <a:cubicBezTo>
                    <a:pt x="76936" y="2248853"/>
                    <a:pt x="101983" y="2149076"/>
                    <a:pt x="85716" y="1967968"/>
                  </a:cubicBezTo>
                  <a:cubicBezTo>
                    <a:pt x="69449" y="1786860"/>
                    <a:pt x="68776" y="1698257"/>
                    <a:pt x="81776" y="1479396"/>
                  </a:cubicBezTo>
                  <a:cubicBezTo>
                    <a:pt x="52483" y="1275730"/>
                    <a:pt x="74264" y="1093295"/>
                    <a:pt x="52882" y="956676"/>
                  </a:cubicBezTo>
                  <a:cubicBezTo>
                    <a:pt x="31500" y="820057"/>
                    <a:pt x="44475" y="682452"/>
                    <a:pt x="25623" y="463544"/>
                  </a:cubicBezTo>
                  <a:cubicBezTo>
                    <a:pt x="6771" y="244636"/>
                    <a:pt x="14557" y="133297"/>
                    <a:pt x="0" y="0"/>
                  </a:cubicBezTo>
                  <a:cubicBezTo>
                    <a:pt x="82220" y="-7871"/>
                    <a:pt x="169724" y="-9053"/>
                    <a:pt x="327103" y="0"/>
                  </a:cubicBezTo>
                  <a:cubicBezTo>
                    <a:pt x="340084" y="96155"/>
                    <a:pt x="281500" y="343196"/>
                    <a:pt x="292162" y="458885"/>
                  </a:cubicBezTo>
                  <a:cubicBezTo>
                    <a:pt x="302824" y="574574"/>
                    <a:pt x="265529" y="819766"/>
                    <a:pt x="257222" y="917770"/>
                  </a:cubicBezTo>
                  <a:cubicBezTo>
                    <a:pt x="248915" y="1015774"/>
                    <a:pt x="224256" y="1280690"/>
                    <a:pt x="215590" y="1464527"/>
                  </a:cubicBezTo>
                  <a:cubicBezTo>
                    <a:pt x="209723" y="1597509"/>
                    <a:pt x="213816" y="1819905"/>
                    <a:pt x="208305" y="1919869"/>
                  </a:cubicBezTo>
                  <a:cubicBezTo>
                    <a:pt x="202794" y="2019833"/>
                    <a:pt x="182748" y="2183923"/>
                    <a:pt x="200722" y="2393796"/>
                  </a:cubicBezTo>
                  <a:cubicBezTo>
                    <a:pt x="172345" y="2393167"/>
                    <a:pt x="138487" y="2400629"/>
                    <a:pt x="89210" y="2401230"/>
                  </a:cubicBezTo>
                  <a:close/>
                </a:path>
                <a:path w="327103" h="2401230" stroke="0" extrusionOk="0">
                  <a:moveTo>
                    <a:pt x="89210" y="2401230"/>
                  </a:moveTo>
                  <a:cubicBezTo>
                    <a:pt x="106761" y="2194988"/>
                    <a:pt x="79007" y="2138680"/>
                    <a:pt x="85716" y="1967968"/>
                  </a:cubicBezTo>
                  <a:cubicBezTo>
                    <a:pt x="92425" y="1797256"/>
                    <a:pt x="89529" y="1706199"/>
                    <a:pt x="81776" y="1479396"/>
                  </a:cubicBezTo>
                  <a:cubicBezTo>
                    <a:pt x="87527" y="1304674"/>
                    <a:pt x="86149" y="1139479"/>
                    <a:pt x="52882" y="956676"/>
                  </a:cubicBezTo>
                  <a:cubicBezTo>
                    <a:pt x="19614" y="773873"/>
                    <a:pt x="21190" y="610239"/>
                    <a:pt x="26441" y="478338"/>
                  </a:cubicBezTo>
                  <a:cubicBezTo>
                    <a:pt x="31692" y="346437"/>
                    <a:pt x="26217" y="134195"/>
                    <a:pt x="0" y="0"/>
                  </a:cubicBezTo>
                  <a:cubicBezTo>
                    <a:pt x="156026" y="11819"/>
                    <a:pt x="232021" y="-15064"/>
                    <a:pt x="327103" y="0"/>
                  </a:cubicBezTo>
                  <a:cubicBezTo>
                    <a:pt x="333718" y="96016"/>
                    <a:pt x="286994" y="316893"/>
                    <a:pt x="293277" y="444240"/>
                  </a:cubicBezTo>
                  <a:cubicBezTo>
                    <a:pt x="299560" y="571587"/>
                    <a:pt x="244912" y="843698"/>
                    <a:pt x="254991" y="947061"/>
                  </a:cubicBezTo>
                  <a:cubicBezTo>
                    <a:pt x="265070" y="1050424"/>
                    <a:pt x="218617" y="1357414"/>
                    <a:pt x="215590" y="1464527"/>
                  </a:cubicBezTo>
                  <a:cubicBezTo>
                    <a:pt x="191500" y="1688520"/>
                    <a:pt x="221656" y="1719063"/>
                    <a:pt x="208305" y="1919869"/>
                  </a:cubicBezTo>
                  <a:cubicBezTo>
                    <a:pt x="194954" y="2120675"/>
                    <a:pt x="207116" y="2262277"/>
                    <a:pt x="200722" y="2393796"/>
                  </a:cubicBezTo>
                  <a:cubicBezTo>
                    <a:pt x="167217" y="2391121"/>
                    <a:pt x="123674" y="2399920"/>
                    <a:pt x="89210" y="2401230"/>
                  </a:cubicBezTo>
                  <a:close/>
                </a:path>
              </a:pathLst>
            </a:custGeom>
            <a:solidFill>
              <a:srgbClr val="C00000"/>
            </a:solidFill>
            <a:ln>
              <a:solidFill>
                <a:srgbClr val="960405"/>
              </a:solidFill>
              <a:extLst>
                <a:ext uri="{C807C97D-BFC1-408E-A445-0C87EB9F89A2}">
                  <ask:lineSketchStyleProps xmlns:ask="http://schemas.microsoft.com/office/drawing/2018/sketchyshapes" sd="3809068511">
                    <a:custGeom>
                      <a:avLst/>
                      <a:gdLst>
                        <a:gd name="connsiteX0" fmla="*/ 89210 w 327103"/>
                        <a:gd name="connsiteY0" fmla="*/ 2401230 h 2401230"/>
                        <a:gd name="connsiteX1" fmla="*/ 81776 w 327103"/>
                        <a:gd name="connsiteY1" fmla="*/ 1479396 h 2401230"/>
                        <a:gd name="connsiteX2" fmla="*/ 0 w 327103"/>
                        <a:gd name="connsiteY2" fmla="*/ 0 h 2401230"/>
                        <a:gd name="connsiteX3" fmla="*/ 327103 w 327103"/>
                        <a:gd name="connsiteY3" fmla="*/ 0 h 2401230"/>
                        <a:gd name="connsiteX4" fmla="*/ 215590 w 327103"/>
                        <a:gd name="connsiteY4" fmla="*/ 1464527 h 2401230"/>
                        <a:gd name="connsiteX5" fmla="*/ 200722 w 327103"/>
                        <a:gd name="connsiteY5" fmla="*/ 2393796 h 2401230"/>
                        <a:gd name="connsiteX6" fmla="*/ 89210 w 327103"/>
                        <a:gd name="connsiteY6" fmla="*/ 2401230 h 24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03" h="2401230">
                          <a:moveTo>
                            <a:pt x="89210" y="2401230"/>
                          </a:moveTo>
                          <a:lnTo>
                            <a:pt x="81776" y="1479396"/>
                          </a:lnTo>
                          <a:lnTo>
                            <a:pt x="0" y="0"/>
                          </a:lnTo>
                          <a:lnTo>
                            <a:pt x="327103" y="0"/>
                          </a:lnTo>
                          <a:lnTo>
                            <a:pt x="215590" y="1464527"/>
                          </a:lnTo>
                          <a:lnTo>
                            <a:pt x="200722" y="2393796"/>
                          </a:lnTo>
                          <a:lnTo>
                            <a:pt x="89210" y="2401230"/>
                          </a:ln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91013CE-2CF1-6772-4E72-8BCC2BA25DC5}"/>
                </a:ext>
              </a:extLst>
            </p:cNvPr>
            <p:cNvSpPr/>
            <p:nvPr/>
          </p:nvSpPr>
          <p:spPr>
            <a:xfrm>
              <a:off x="4170211" y="3009896"/>
              <a:ext cx="923927" cy="2401231"/>
            </a:xfrm>
            <a:custGeom>
              <a:avLst/>
              <a:gdLst>
                <a:gd name="connsiteX0" fmla="*/ 0 w 923927"/>
                <a:gd name="connsiteY0" fmla="*/ 1200616 h 2401231"/>
                <a:gd name="connsiteX1" fmla="*/ 461964 w 923927"/>
                <a:gd name="connsiteY1" fmla="*/ 0 h 2401231"/>
                <a:gd name="connsiteX2" fmla="*/ 923928 w 923927"/>
                <a:gd name="connsiteY2" fmla="*/ 1200616 h 2401231"/>
                <a:gd name="connsiteX3" fmla="*/ 461964 w 923927"/>
                <a:gd name="connsiteY3" fmla="*/ 2401232 h 2401231"/>
                <a:gd name="connsiteX4" fmla="*/ 0 w 923927"/>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7" h="2401231" fill="none" extrusionOk="0">
                  <a:moveTo>
                    <a:pt x="0" y="1200616"/>
                  </a:moveTo>
                  <a:cubicBezTo>
                    <a:pt x="33566" y="541516"/>
                    <a:pt x="230494" y="-48704"/>
                    <a:pt x="461964" y="0"/>
                  </a:cubicBezTo>
                  <a:cubicBezTo>
                    <a:pt x="678306" y="-5941"/>
                    <a:pt x="890664" y="568852"/>
                    <a:pt x="923928" y="1200616"/>
                  </a:cubicBezTo>
                  <a:cubicBezTo>
                    <a:pt x="922087" y="1846139"/>
                    <a:pt x="708668" y="2412950"/>
                    <a:pt x="461964" y="2401232"/>
                  </a:cubicBezTo>
                  <a:cubicBezTo>
                    <a:pt x="267775" y="2435353"/>
                    <a:pt x="75708" y="1881901"/>
                    <a:pt x="0" y="1200616"/>
                  </a:cubicBezTo>
                  <a:close/>
                </a:path>
                <a:path w="923927" h="2401231" stroke="0" extrusionOk="0">
                  <a:moveTo>
                    <a:pt x="0" y="1200616"/>
                  </a:moveTo>
                  <a:cubicBezTo>
                    <a:pt x="-9646" y="531584"/>
                    <a:pt x="187187" y="7371"/>
                    <a:pt x="461964" y="0"/>
                  </a:cubicBezTo>
                  <a:cubicBezTo>
                    <a:pt x="749799" y="6884"/>
                    <a:pt x="847657" y="539959"/>
                    <a:pt x="923928" y="1200616"/>
                  </a:cubicBezTo>
                  <a:cubicBezTo>
                    <a:pt x="887249" y="1899517"/>
                    <a:pt x="715289" y="2411244"/>
                    <a:pt x="461964" y="2401232"/>
                  </a:cubicBezTo>
                  <a:cubicBezTo>
                    <a:pt x="91404" y="2338081"/>
                    <a:pt x="30909" y="1878467"/>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4C89D637-264F-F83B-BBD3-57749D2D270A}"/>
                </a:ext>
              </a:extLst>
            </p:cNvPr>
            <p:cNvSpPr/>
            <p:nvPr/>
          </p:nvSpPr>
          <p:spPr>
            <a:xfrm>
              <a:off x="2656692" y="3937022"/>
              <a:ext cx="923925" cy="525032"/>
            </a:xfrm>
            <a:custGeom>
              <a:avLst/>
              <a:gdLst>
                <a:gd name="connsiteX0" fmla="*/ 0 w 923925"/>
                <a:gd name="connsiteY0" fmla="*/ 262516 h 525032"/>
                <a:gd name="connsiteX1" fmla="*/ 461963 w 923925"/>
                <a:gd name="connsiteY1" fmla="*/ 0 h 525032"/>
                <a:gd name="connsiteX2" fmla="*/ 923926 w 923925"/>
                <a:gd name="connsiteY2" fmla="*/ 262516 h 525032"/>
                <a:gd name="connsiteX3" fmla="*/ 461963 w 923925"/>
                <a:gd name="connsiteY3" fmla="*/ 525032 h 525032"/>
                <a:gd name="connsiteX4" fmla="*/ 0 w 923925"/>
                <a:gd name="connsiteY4" fmla="*/ 262516 h 52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25032" fill="none" extrusionOk="0">
                  <a:moveTo>
                    <a:pt x="0" y="262516"/>
                  </a:moveTo>
                  <a:cubicBezTo>
                    <a:pt x="-42028" y="100313"/>
                    <a:pt x="183061" y="42947"/>
                    <a:pt x="461963" y="0"/>
                  </a:cubicBezTo>
                  <a:cubicBezTo>
                    <a:pt x="724840" y="8889"/>
                    <a:pt x="931844" y="125626"/>
                    <a:pt x="923926" y="262516"/>
                  </a:cubicBezTo>
                  <a:cubicBezTo>
                    <a:pt x="914635" y="404653"/>
                    <a:pt x="734963" y="545663"/>
                    <a:pt x="461963" y="525032"/>
                  </a:cubicBezTo>
                  <a:cubicBezTo>
                    <a:pt x="193840" y="542592"/>
                    <a:pt x="-25835" y="383803"/>
                    <a:pt x="0" y="262516"/>
                  </a:cubicBezTo>
                  <a:close/>
                </a:path>
                <a:path w="923925" h="525032" stroke="0" extrusionOk="0">
                  <a:moveTo>
                    <a:pt x="0" y="262516"/>
                  </a:moveTo>
                  <a:cubicBezTo>
                    <a:pt x="14862" y="95657"/>
                    <a:pt x="234334" y="43114"/>
                    <a:pt x="461963" y="0"/>
                  </a:cubicBezTo>
                  <a:cubicBezTo>
                    <a:pt x="704848" y="-34099"/>
                    <a:pt x="943879" y="129467"/>
                    <a:pt x="923926" y="262516"/>
                  </a:cubicBezTo>
                  <a:cubicBezTo>
                    <a:pt x="922161" y="388237"/>
                    <a:pt x="665914" y="548086"/>
                    <a:pt x="461963" y="525032"/>
                  </a:cubicBezTo>
                  <a:cubicBezTo>
                    <a:pt x="199787" y="491250"/>
                    <a:pt x="18397" y="434029"/>
                    <a:pt x="0" y="262516"/>
                  </a:cubicBezTo>
                  <a:close/>
                </a:path>
              </a:pathLst>
            </a:custGeom>
            <a:solidFill>
              <a:schemeClr val="accent1">
                <a:lumMod val="20000"/>
                <a:lumOff val="80000"/>
                <a:alpha val="39565"/>
              </a:schemeClr>
            </a:solidFill>
            <a:ln>
              <a:solidFill>
                <a:schemeClr val="accent1">
                  <a:lumMod val="40000"/>
                  <a:lumOff val="60000"/>
                </a:schemeClr>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53E86C6-EC65-3C04-262E-6C1160C3C582}"/>
                </a:ext>
              </a:extLst>
            </p:cNvPr>
            <p:cNvSpPr/>
            <p:nvPr/>
          </p:nvSpPr>
          <p:spPr>
            <a:xfrm>
              <a:off x="1167338" y="2998923"/>
              <a:ext cx="924274" cy="2401231"/>
            </a:xfrm>
            <a:custGeom>
              <a:avLst/>
              <a:gdLst>
                <a:gd name="connsiteX0" fmla="*/ 0 w 924274"/>
                <a:gd name="connsiteY0" fmla="*/ 1200616 h 2401231"/>
                <a:gd name="connsiteX1" fmla="*/ 462137 w 924274"/>
                <a:gd name="connsiteY1" fmla="*/ 0 h 2401231"/>
                <a:gd name="connsiteX2" fmla="*/ 924274 w 924274"/>
                <a:gd name="connsiteY2" fmla="*/ 1200616 h 2401231"/>
                <a:gd name="connsiteX3" fmla="*/ 462137 w 924274"/>
                <a:gd name="connsiteY3" fmla="*/ 2401232 h 2401231"/>
                <a:gd name="connsiteX4" fmla="*/ 0 w 924274"/>
                <a:gd name="connsiteY4" fmla="*/ 1200616 h 240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274" h="2401231" fill="none" extrusionOk="0">
                  <a:moveTo>
                    <a:pt x="0" y="1200616"/>
                  </a:moveTo>
                  <a:cubicBezTo>
                    <a:pt x="33904" y="541556"/>
                    <a:pt x="224729" y="-36680"/>
                    <a:pt x="462137" y="0"/>
                  </a:cubicBezTo>
                  <a:cubicBezTo>
                    <a:pt x="673773" y="-6676"/>
                    <a:pt x="837729" y="619015"/>
                    <a:pt x="924274" y="1200616"/>
                  </a:cubicBezTo>
                  <a:cubicBezTo>
                    <a:pt x="923493" y="1856255"/>
                    <a:pt x="691492" y="2437193"/>
                    <a:pt x="462137" y="2401232"/>
                  </a:cubicBezTo>
                  <a:cubicBezTo>
                    <a:pt x="232913" y="2415792"/>
                    <a:pt x="84570" y="1884032"/>
                    <a:pt x="0" y="1200616"/>
                  </a:cubicBezTo>
                  <a:close/>
                </a:path>
                <a:path w="924274" h="2401231" stroke="0" extrusionOk="0">
                  <a:moveTo>
                    <a:pt x="0" y="1200616"/>
                  </a:moveTo>
                  <a:cubicBezTo>
                    <a:pt x="-5528" y="534124"/>
                    <a:pt x="159161" y="17919"/>
                    <a:pt x="462137" y="0"/>
                  </a:cubicBezTo>
                  <a:cubicBezTo>
                    <a:pt x="751358" y="7156"/>
                    <a:pt x="872643" y="539176"/>
                    <a:pt x="924274" y="1200616"/>
                  </a:cubicBezTo>
                  <a:cubicBezTo>
                    <a:pt x="911377" y="1876293"/>
                    <a:pt x="713178" y="2424390"/>
                    <a:pt x="462137" y="2401232"/>
                  </a:cubicBezTo>
                  <a:cubicBezTo>
                    <a:pt x="152739" y="2371596"/>
                    <a:pt x="56448" y="1890669"/>
                    <a:pt x="0" y="1200616"/>
                  </a:cubicBezTo>
                  <a:close/>
                </a:path>
              </a:pathLst>
            </a:custGeom>
            <a:solidFill>
              <a:srgbClr val="31B088"/>
            </a:solidFill>
            <a:ln>
              <a:solidFill>
                <a:srgbClr val="27816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7062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A70B-52AB-5958-9E7F-5EDA5DCAD8C2}"/>
            </a:ext>
          </a:extLst>
        </p:cNvPr>
        <p:cNvGrpSpPr/>
        <p:nvPr/>
      </p:nvGrpSpPr>
      <p:grpSpPr>
        <a:xfrm>
          <a:off x="0" y="0"/>
          <a:ext cx="0" cy="0"/>
          <a:chOff x="0" y="0"/>
          <a:chExt cx="0" cy="0"/>
        </a:xfrm>
      </p:grpSpPr>
      <p:pic>
        <p:nvPicPr>
          <p:cNvPr id="13" name="Content Placeholder 12" descr="A graph of a number of numbers&#10;&#10;Description automatically generated with medium confidence">
            <a:extLst>
              <a:ext uri="{FF2B5EF4-FFF2-40B4-BE49-F238E27FC236}">
                <a16:creationId xmlns:a16="http://schemas.microsoft.com/office/drawing/2014/main" id="{ED9A537B-6B6F-A0A9-E4D4-18E334F4BC2A}"/>
              </a:ext>
            </a:extLst>
          </p:cNvPr>
          <p:cNvPicPr>
            <a:picLocks noGrp="1" noChangeAspect="1"/>
          </p:cNvPicPr>
          <p:nvPr>
            <p:ph sz="half" idx="2"/>
          </p:nvPr>
        </p:nvPicPr>
        <p:blipFill>
          <a:blip r:embed="rId3"/>
          <a:stretch>
            <a:fillRect/>
          </a:stretch>
        </p:blipFill>
        <p:spPr>
          <a:xfrm>
            <a:off x="4786313" y="1075136"/>
            <a:ext cx="7397579" cy="5548184"/>
          </a:xfrm>
        </p:spPr>
      </p:pic>
      <p:sp>
        <p:nvSpPr>
          <p:cNvPr id="4" name="Title 7">
            <a:extLst>
              <a:ext uri="{FF2B5EF4-FFF2-40B4-BE49-F238E27FC236}">
                <a16:creationId xmlns:a16="http://schemas.microsoft.com/office/drawing/2014/main" id="{5F588514-6F74-E283-1480-8853315F9F21}"/>
              </a:ext>
            </a:extLst>
          </p:cNvPr>
          <p:cNvSpPr txBox="1">
            <a:spLocks/>
          </p:cNvSpPr>
          <p:nvPr/>
        </p:nvSpPr>
        <p:spPr>
          <a:xfrm>
            <a:off x="566351" y="809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X-ray – Radio sample</a:t>
            </a:r>
            <a:endParaRPr lang="en-GB" dirty="0"/>
          </a:p>
        </p:txBody>
      </p:sp>
      <p:sp>
        <p:nvSpPr>
          <p:cNvPr id="14" name="Content Placeholder 9">
            <a:extLst>
              <a:ext uri="{FF2B5EF4-FFF2-40B4-BE49-F238E27FC236}">
                <a16:creationId xmlns:a16="http://schemas.microsoft.com/office/drawing/2014/main" id="{FB57A626-AE36-4DD5-E19D-55DA03026BCD}"/>
              </a:ext>
            </a:extLst>
          </p:cNvPr>
          <p:cNvSpPr txBox="1">
            <a:spLocks/>
          </p:cNvSpPr>
          <p:nvPr/>
        </p:nvSpPr>
        <p:spPr>
          <a:xfrm>
            <a:off x="838200" y="1825625"/>
            <a:ext cx="39481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1891 Radio-Xray sources from the </a:t>
            </a:r>
            <a:r>
              <a:rPr lang="en-GB" dirty="0" err="1"/>
              <a:t>Boötes</a:t>
            </a:r>
            <a:r>
              <a:rPr lang="en-GB" dirty="0"/>
              <a:t> and COSMOS fields with optical counterparts.</a:t>
            </a:r>
          </a:p>
          <a:p>
            <a:r>
              <a:rPr lang="en-GB" sz="2800" b="1" dirty="0"/>
              <a:t>Is there a relation between X-ray and radio luminosity???</a:t>
            </a:r>
          </a:p>
          <a:p>
            <a:pPr marL="0" indent="0">
              <a:buNone/>
            </a:pPr>
            <a:endParaRPr lang="en-GB" dirty="0"/>
          </a:p>
        </p:txBody>
      </p:sp>
      <p:pic>
        <p:nvPicPr>
          <p:cNvPr id="16" name="Picture 15" descr="A diagram of a graph&#10;&#10;Description automatically generated">
            <a:extLst>
              <a:ext uri="{FF2B5EF4-FFF2-40B4-BE49-F238E27FC236}">
                <a16:creationId xmlns:a16="http://schemas.microsoft.com/office/drawing/2014/main" id="{F8FF4899-0F3B-E64E-7A08-5A495A01FE11}"/>
              </a:ext>
            </a:extLst>
          </p:cNvPr>
          <p:cNvPicPr>
            <a:picLocks noChangeAspect="1"/>
          </p:cNvPicPr>
          <p:nvPr/>
        </p:nvPicPr>
        <p:blipFill>
          <a:blip r:embed="rId4"/>
          <a:stretch>
            <a:fillRect/>
          </a:stretch>
        </p:blipFill>
        <p:spPr>
          <a:xfrm>
            <a:off x="4786313" y="1101780"/>
            <a:ext cx="7397579" cy="5789410"/>
          </a:xfrm>
          <a:prstGeom prst="rect">
            <a:avLst/>
          </a:prstGeom>
        </p:spPr>
      </p:pic>
      <p:pic>
        <p:nvPicPr>
          <p:cNvPr id="5" name="Picture 4">
            <a:extLst>
              <a:ext uri="{FF2B5EF4-FFF2-40B4-BE49-F238E27FC236}">
                <a16:creationId xmlns:a16="http://schemas.microsoft.com/office/drawing/2014/main" id="{592330AC-6301-D9D2-A46E-7C70A111CF6E}"/>
              </a:ext>
            </a:extLst>
          </p:cNvPr>
          <p:cNvPicPr>
            <a:picLocks noChangeAspect="1"/>
          </p:cNvPicPr>
          <p:nvPr/>
        </p:nvPicPr>
        <p:blipFill>
          <a:blip r:embed="rId5"/>
          <a:stretch>
            <a:fillRect/>
          </a:stretch>
        </p:blipFill>
        <p:spPr>
          <a:xfrm>
            <a:off x="4618511" y="1225436"/>
            <a:ext cx="7573489" cy="5684224"/>
          </a:xfrm>
          <a:prstGeom prst="rect">
            <a:avLst/>
          </a:prstGeom>
        </p:spPr>
      </p:pic>
      <p:sp>
        <p:nvSpPr>
          <p:cNvPr id="20" name="TextBox 19">
            <a:extLst>
              <a:ext uri="{FF2B5EF4-FFF2-40B4-BE49-F238E27FC236}">
                <a16:creationId xmlns:a16="http://schemas.microsoft.com/office/drawing/2014/main" id="{2E00DD33-D477-BC0E-951F-793A2AFEF616}"/>
              </a:ext>
            </a:extLst>
          </p:cNvPr>
          <p:cNvSpPr txBox="1"/>
          <p:nvPr/>
        </p:nvSpPr>
        <p:spPr>
          <a:xfrm>
            <a:off x="10683850" y="5405766"/>
            <a:ext cx="1192955" cy="369332"/>
          </a:xfrm>
          <a:prstGeom prst="rect">
            <a:avLst/>
          </a:prstGeom>
          <a:noFill/>
        </p:spPr>
        <p:txBody>
          <a:bodyPr wrap="none" rtlCol="0">
            <a:spAutoFit/>
          </a:bodyPr>
          <a:lstStyle/>
          <a:p>
            <a:r>
              <a:rPr lang="en-GB" dirty="0">
                <a:solidFill>
                  <a:srgbClr val="0A00FC"/>
                </a:solidFill>
              </a:rPr>
              <a:t>X-ray AGN</a:t>
            </a:r>
          </a:p>
        </p:txBody>
      </p:sp>
      <p:sp>
        <p:nvSpPr>
          <p:cNvPr id="21" name="TextBox 20">
            <a:extLst>
              <a:ext uri="{FF2B5EF4-FFF2-40B4-BE49-F238E27FC236}">
                <a16:creationId xmlns:a16="http://schemas.microsoft.com/office/drawing/2014/main" id="{6B7B5050-B188-E4CB-53F1-CE0E55B113A9}"/>
              </a:ext>
            </a:extLst>
          </p:cNvPr>
          <p:cNvSpPr txBox="1"/>
          <p:nvPr/>
        </p:nvSpPr>
        <p:spPr>
          <a:xfrm>
            <a:off x="8838473" y="1621360"/>
            <a:ext cx="1845377" cy="369332"/>
          </a:xfrm>
          <a:prstGeom prst="rect">
            <a:avLst/>
          </a:prstGeom>
          <a:noFill/>
        </p:spPr>
        <p:txBody>
          <a:bodyPr wrap="none" rtlCol="0">
            <a:spAutoFit/>
          </a:bodyPr>
          <a:lstStyle/>
          <a:p>
            <a:r>
              <a:rPr lang="en-GB" dirty="0">
                <a:solidFill>
                  <a:srgbClr val="C620C7"/>
                </a:solidFill>
              </a:rPr>
              <a:t>Radio-X-ray AGN</a:t>
            </a:r>
          </a:p>
        </p:txBody>
      </p:sp>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67E28F69-ADCD-56C1-F3E8-5C777A47A956}"/>
                  </a:ext>
                </a:extLst>
              </p14:cNvPr>
              <p14:cNvContentPartPr/>
              <p14:nvPr/>
            </p14:nvContentPartPr>
            <p14:xfrm rot="4954712">
              <a:off x="10367770" y="2024339"/>
              <a:ext cx="632160" cy="136440"/>
            </p14:xfrm>
          </p:contentPart>
        </mc:Choice>
        <mc:Fallback xmlns="">
          <p:pic>
            <p:nvPicPr>
              <p:cNvPr id="23" name="Ink 22">
                <a:extLst>
                  <a:ext uri="{FF2B5EF4-FFF2-40B4-BE49-F238E27FC236}">
                    <a16:creationId xmlns:a16="http://schemas.microsoft.com/office/drawing/2014/main" id="{67E28F69-ADCD-56C1-F3E8-5C777A47A956}"/>
                  </a:ext>
                </a:extLst>
              </p:cNvPr>
              <p:cNvPicPr/>
              <p:nvPr/>
            </p:nvPicPr>
            <p:blipFill>
              <a:blip r:embed="rId8"/>
              <a:stretch>
                <a:fillRect/>
              </a:stretch>
            </p:blipFill>
            <p:spPr>
              <a:xfrm rot="4954712">
                <a:off x="10349770" y="2006339"/>
                <a:ext cx="6678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DBB1111E-6A83-0BF1-33A4-600B0B50305C}"/>
                  </a:ext>
                </a:extLst>
              </p14:cNvPr>
              <p14:cNvContentPartPr/>
              <p14:nvPr/>
            </p14:nvContentPartPr>
            <p14:xfrm>
              <a:off x="11150513" y="4405528"/>
              <a:ext cx="195120" cy="981360"/>
            </p14:xfrm>
          </p:contentPart>
        </mc:Choice>
        <mc:Fallback xmlns="">
          <p:pic>
            <p:nvPicPr>
              <p:cNvPr id="24" name="Ink 23">
                <a:extLst>
                  <a:ext uri="{FF2B5EF4-FFF2-40B4-BE49-F238E27FC236}">
                    <a16:creationId xmlns:a16="http://schemas.microsoft.com/office/drawing/2014/main" id="{DBB1111E-6A83-0BF1-33A4-600B0B50305C}"/>
                  </a:ext>
                </a:extLst>
              </p:cNvPr>
              <p:cNvPicPr/>
              <p:nvPr/>
            </p:nvPicPr>
            <p:blipFill>
              <a:blip r:embed="rId10"/>
              <a:stretch>
                <a:fillRect/>
              </a:stretch>
            </p:blipFill>
            <p:spPr>
              <a:xfrm>
                <a:off x="11132546" y="4387528"/>
                <a:ext cx="230694" cy="1017000"/>
              </a:xfrm>
              <a:prstGeom prst="rect">
                <a:avLst/>
              </a:prstGeom>
            </p:spPr>
          </p:pic>
        </mc:Fallback>
      </mc:AlternateContent>
      <p:pic>
        <p:nvPicPr>
          <p:cNvPr id="3" name="Picture 2" descr="A graph of a number of objects&#10;&#10;AI-generated content may be incorrect.">
            <a:extLst>
              <a:ext uri="{FF2B5EF4-FFF2-40B4-BE49-F238E27FC236}">
                <a16:creationId xmlns:a16="http://schemas.microsoft.com/office/drawing/2014/main" id="{BEA8227D-60F5-FEFE-1937-69BD87C1DFA2}"/>
              </a:ext>
            </a:extLst>
          </p:cNvPr>
          <p:cNvPicPr>
            <a:picLocks noChangeAspect="1"/>
          </p:cNvPicPr>
          <p:nvPr/>
        </p:nvPicPr>
        <p:blipFill>
          <a:blip r:embed="rId11"/>
          <a:stretch>
            <a:fillRect/>
          </a:stretch>
        </p:blipFill>
        <p:spPr>
          <a:xfrm>
            <a:off x="4700502" y="1151685"/>
            <a:ext cx="7569200" cy="5689600"/>
          </a:xfrm>
          <a:prstGeom prst="rect">
            <a:avLst/>
          </a:prstGeom>
        </p:spPr>
      </p:pic>
    </p:spTree>
    <p:extLst>
      <p:ext uri="{BB962C8B-B14F-4D97-AF65-F5344CB8AC3E}">
        <p14:creationId xmlns:p14="http://schemas.microsoft.com/office/powerpoint/2010/main" val="3722895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CB4D57-66CF-5435-D062-ED84AAE0090D}"/>
              </a:ext>
            </a:extLst>
          </p:cNvPr>
          <p:cNvSpPr>
            <a:spLocks noGrp="1"/>
          </p:cNvSpPr>
          <p:nvPr>
            <p:ph type="title"/>
          </p:nvPr>
        </p:nvSpPr>
        <p:spPr>
          <a:xfrm>
            <a:off x="0" y="-249238"/>
            <a:ext cx="10515600" cy="1325563"/>
          </a:xfrm>
        </p:spPr>
        <p:txBody>
          <a:bodyPr/>
          <a:lstStyle/>
          <a:p>
            <a:r>
              <a:rPr lang="en-GB" dirty="0"/>
              <a:t>X-ray vs Radio Luminosity</a:t>
            </a:r>
          </a:p>
        </p:txBody>
      </p:sp>
      <p:pic>
        <p:nvPicPr>
          <p:cNvPr id="3" name="Content Placeholder 2" descr="A collage of images of a graph&#10;&#10;Description automatically generated">
            <a:extLst>
              <a:ext uri="{FF2B5EF4-FFF2-40B4-BE49-F238E27FC236}">
                <a16:creationId xmlns:a16="http://schemas.microsoft.com/office/drawing/2014/main" id="{FE1F3CC0-D81E-7152-591F-B98EF2BF382F}"/>
              </a:ext>
            </a:extLst>
          </p:cNvPr>
          <p:cNvPicPr>
            <a:picLocks noGrp="1" noChangeAspect="1"/>
          </p:cNvPicPr>
          <p:nvPr>
            <p:ph idx="1"/>
          </p:nvPr>
        </p:nvPicPr>
        <p:blipFill>
          <a:blip r:embed="rId3"/>
          <a:stretch>
            <a:fillRect/>
          </a:stretch>
        </p:blipFill>
        <p:spPr>
          <a:xfrm>
            <a:off x="0" y="747712"/>
            <a:ext cx="12220576" cy="6110288"/>
          </a:xfrm>
        </p:spPr>
      </p:pic>
      <p:pic>
        <p:nvPicPr>
          <p:cNvPr id="2" name="Picture 1">
            <a:extLst>
              <a:ext uri="{FF2B5EF4-FFF2-40B4-BE49-F238E27FC236}">
                <a16:creationId xmlns:a16="http://schemas.microsoft.com/office/drawing/2014/main" id="{6F38D409-E818-4B25-2CAA-299B8D36650B}"/>
              </a:ext>
            </a:extLst>
          </p:cNvPr>
          <p:cNvPicPr>
            <a:picLocks noChangeAspect="1"/>
          </p:cNvPicPr>
          <p:nvPr/>
        </p:nvPicPr>
        <p:blipFill>
          <a:blip r:embed="rId4"/>
          <a:stretch>
            <a:fillRect/>
          </a:stretch>
        </p:blipFill>
        <p:spPr>
          <a:xfrm>
            <a:off x="-2" y="735059"/>
            <a:ext cx="12220576" cy="6110288"/>
          </a:xfrm>
          <a:prstGeom prst="rect">
            <a:avLst/>
          </a:prstGeom>
        </p:spPr>
      </p:pic>
      <p:pic>
        <p:nvPicPr>
          <p:cNvPr id="5" name="Picture 4" descr="A collage of images of a graph&#10;&#10;AI-generated content may be incorrect.">
            <a:extLst>
              <a:ext uri="{FF2B5EF4-FFF2-40B4-BE49-F238E27FC236}">
                <a16:creationId xmlns:a16="http://schemas.microsoft.com/office/drawing/2014/main" id="{F5C12292-A06A-C3BE-B4EE-6C71A56EA775}"/>
              </a:ext>
            </a:extLst>
          </p:cNvPr>
          <p:cNvPicPr>
            <a:picLocks noChangeAspect="1"/>
          </p:cNvPicPr>
          <p:nvPr/>
        </p:nvPicPr>
        <p:blipFill>
          <a:blip r:embed="rId5"/>
          <a:stretch>
            <a:fillRect/>
          </a:stretch>
        </p:blipFill>
        <p:spPr>
          <a:xfrm>
            <a:off x="25305" y="747711"/>
            <a:ext cx="12195270" cy="6097635"/>
          </a:xfrm>
          <a:prstGeom prst="rect">
            <a:avLst/>
          </a:prstGeom>
        </p:spPr>
      </p:pic>
    </p:spTree>
    <p:extLst>
      <p:ext uri="{BB962C8B-B14F-4D97-AF65-F5344CB8AC3E}">
        <p14:creationId xmlns:p14="http://schemas.microsoft.com/office/powerpoint/2010/main" val="3800674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ollage of images of a graph&#10;&#10;Description automatically generated">
            <a:extLst>
              <a:ext uri="{FF2B5EF4-FFF2-40B4-BE49-F238E27FC236}">
                <a16:creationId xmlns:a16="http://schemas.microsoft.com/office/drawing/2014/main" id="{FE1F3CC0-D81E-7152-591F-B98EF2BF382F}"/>
              </a:ext>
            </a:extLst>
          </p:cNvPr>
          <p:cNvPicPr>
            <a:picLocks noGrp="1" noChangeAspect="1"/>
          </p:cNvPicPr>
          <p:nvPr>
            <p:ph idx="1"/>
          </p:nvPr>
        </p:nvPicPr>
        <p:blipFill>
          <a:blip r:embed="rId3"/>
          <a:stretch>
            <a:fillRect/>
          </a:stretch>
        </p:blipFill>
        <p:spPr>
          <a:xfrm>
            <a:off x="0" y="747712"/>
            <a:ext cx="12220576" cy="6110288"/>
          </a:xfrm>
        </p:spPr>
      </p:pic>
      <p:pic>
        <p:nvPicPr>
          <p:cNvPr id="4" name="Picture 3" descr="A collage of images of a graph&#10;&#10;Description automatically generated">
            <a:extLst>
              <a:ext uri="{FF2B5EF4-FFF2-40B4-BE49-F238E27FC236}">
                <a16:creationId xmlns:a16="http://schemas.microsoft.com/office/drawing/2014/main" id="{489B3460-D9F1-C347-3960-3EC0EAA540C2}"/>
              </a:ext>
            </a:extLst>
          </p:cNvPr>
          <p:cNvPicPr>
            <a:picLocks noChangeAspect="1"/>
          </p:cNvPicPr>
          <p:nvPr/>
        </p:nvPicPr>
        <p:blipFill>
          <a:blip r:embed="rId4"/>
          <a:stretch>
            <a:fillRect/>
          </a:stretch>
        </p:blipFill>
        <p:spPr>
          <a:xfrm>
            <a:off x="0" y="747713"/>
            <a:ext cx="12220574" cy="6110287"/>
          </a:xfrm>
          <a:prstGeom prst="rect">
            <a:avLst/>
          </a:prstGeom>
        </p:spPr>
      </p:pic>
      <p:sp>
        <p:nvSpPr>
          <p:cNvPr id="5" name="TextBox 4">
            <a:extLst>
              <a:ext uri="{FF2B5EF4-FFF2-40B4-BE49-F238E27FC236}">
                <a16:creationId xmlns:a16="http://schemas.microsoft.com/office/drawing/2014/main" id="{C4BCFF96-4B81-6B66-55F1-BCAA95A72FC4}"/>
              </a:ext>
            </a:extLst>
          </p:cNvPr>
          <p:cNvSpPr txBox="1"/>
          <p:nvPr/>
        </p:nvSpPr>
        <p:spPr>
          <a:xfrm>
            <a:off x="6846863" y="269912"/>
            <a:ext cx="1977977" cy="369332"/>
          </a:xfrm>
          <a:prstGeom prst="rect">
            <a:avLst/>
          </a:prstGeom>
          <a:noFill/>
        </p:spPr>
        <p:txBody>
          <a:bodyPr wrap="none" rtlCol="0">
            <a:spAutoFit/>
          </a:bodyPr>
          <a:lstStyle/>
          <a:p>
            <a:r>
              <a:rPr lang="en-GB" dirty="0">
                <a:solidFill>
                  <a:schemeClr val="tx2">
                    <a:lumMod val="50000"/>
                    <a:lumOff val="50000"/>
                  </a:schemeClr>
                </a:solidFill>
              </a:rPr>
              <a:t>X-ray survey limits</a:t>
            </a:r>
          </a:p>
        </p:txBody>
      </p:sp>
      <p:pic>
        <p:nvPicPr>
          <p:cNvPr id="7" name="Picture 6">
            <a:extLst>
              <a:ext uri="{FF2B5EF4-FFF2-40B4-BE49-F238E27FC236}">
                <a16:creationId xmlns:a16="http://schemas.microsoft.com/office/drawing/2014/main" id="{3A7A99B8-B123-3BD3-1D25-A4733792B96B}"/>
              </a:ext>
            </a:extLst>
          </p:cNvPr>
          <p:cNvPicPr>
            <a:picLocks noChangeAspect="1"/>
          </p:cNvPicPr>
          <p:nvPr/>
        </p:nvPicPr>
        <p:blipFill>
          <a:blip r:embed="rId5"/>
          <a:stretch>
            <a:fillRect/>
          </a:stretch>
        </p:blipFill>
        <p:spPr>
          <a:xfrm>
            <a:off x="0" y="737977"/>
            <a:ext cx="12240046" cy="6120023"/>
          </a:xfrm>
          <a:prstGeom prst="rect">
            <a:avLst/>
          </a:prstGeom>
        </p:spPr>
      </p:pic>
      <p:pic>
        <p:nvPicPr>
          <p:cNvPr id="8" name="Picture 7" descr="A collage of images of a graph&#10;&#10;AI-generated content may be incorrect.">
            <a:extLst>
              <a:ext uri="{FF2B5EF4-FFF2-40B4-BE49-F238E27FC236}">
                <a16:creationId xmlns:a16="http://schemas.microsoft.com/office/drawing/2014/main" id="{598C926B-AB6A-D518-852C-A1176BC44649}"/>
              </a:ext>
            </a:extLst>
          </p:cNvPr>
          <p:cNvPicPr>
            <a:picLocks noChangeAspect="1"/>
          </p:cNvPicPr>
          <p:nvPr/>
        </p:nvPicPr>
        <p:blipFill>
          <a:blip r:embed="rId6"/>
          <a:stretch>
            <a:fillRect/>
          </a:stretch>
        </p:blipFill>
        <p:spPr>
          <a:xfrm>
            <a:off x="0" y="737975"/>
            <a:ext cx="12220574" cy="6110287"/>
          </a:xfrm>
          <a:prstGeom prst="rect">
            <a:avLst/>
          </a:prstGeom>
        </p:spPr>
      </p:pic>
      <p:sp>
        <p:nvSpPr>
          <p:cNvPr id="6" name="TextBox 5">
            <a:extLst>
              <a:ext uri="{FF2B5EF4-FFF2-40B4-BE49-F238E27FC236}">
                <a16:creationId xmlns:a16="http://schemas.microsoft.com/office/drawing/2014/main" id="{78E56C69-6B63-8E6B-FB55-4B9DA528D7D3}"/>
              </a:ext>
            </a:extLst>
          </p:cNvPr>
          <p:cNvSpPr txBox="1"/>
          <p:nvPr/>
        </p:nvSpPr>
        <p:spPr>
          <a:xfrm>
            <a:off x="7835852" y="2997666"/>
            <a:ext cx="1451024" cy="646331"/>
          </a:xfrm>
          <a:prstGeom prst="rect">
            <a:avLst/>
          </a:prstGeom>
          <a:noFill/>
        </p:spPr>
        <p:txBody>
          <a:bodyPr wrap="square" rtlCol="0">
            <a:spAutoFit/>
          </a:bodyPr>
          <a:lstStyle/>
          <a:p>
            <a:r>
              <a:rPr lang="en-GB" dirty="0">
                <a:solidFill>
                  <a:srgbClr val="FF0000"/>
                </a:solidFill>
              </a:rPr>
              <a:t>Radio survey limits</a:t>
            </a:r>
          </a:p>
        </p:txBody>
      </p:sp>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B410B64-7BEC-FCBA-1984-532CC840A470}"/>
                  </a:ext>
                </a:extLst>
              </p14:cNvPr>
              <p14:cNvContentPartPr/>
              <p14:nvPr/>
            </p14:nvContentPartPr>
            <p14:xfrm>
              <a:off x="7492985" y="648979"/>
              <a:ext cx="210240" cy="253440"/>
            </p14:xfrm>
          </p:contentPart>
        </mc:Choice>
        <mc:Fallback xmlns="">
          <p:pic>
            <p:nvPicPr>
              <p:cNvPr id="9" name="Ink 8">
                <a:extLst>
                  <a:ext uri="{FF2B5EF4-FFF2-40B4-BE49-F238E27FC236}">
                    <a16:creationId xmlns:a16="http://schemas.microsoft.com/office/drawing/2014/main" id="{1B410B64-7BEC-FCBA-1984-532CC840A470}"/>
                  </a:ext>
                </a:extLst>
              </p:cNvPr>
              <p:cNvPicPr/>
              <p:nvPr/>
            </p:nvPicPr>
            <p:blipFill>
              <a:blip r:embed="rId8"/>
              <a:stretch>
                <a:fillRect/>
              </a:stretch>
            </p:blipFill>
            <p:spPr>
              <a:xfrm>
                <a:off x="7474985" y="630979"/>
                <a:ext cx="24588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2E35E01-BA61-39D2-7704-11CC4EB06874}"/>
                  </a:ext>
                </a:extLst>
              </p14:cNvPr>
              <p14:cNvContentPartPr/>
              <p14:nvPr/>
            </p14:nvContentPartPr>
            <p14:xfrm>
              <a:off x="8592862" y="2823142"/>
              <a:ext cx="275400" cy="280440"/>
            </p14:xfrm>
          </p:contentPart>
        </mc:Choice>
        <mc:Fallback xmlns="">
          <p:pic>
            <p:nvPicPr>
              <p:cNvPr id="11" name="Ink 10">
                <a:extLst>
                  <a:ext uri="{FF2B5EF4-FFF2-40B4-BE49-F238E27FC236}">
                    <a16:creationId xmlns:a16="http://schemas.microsoft.com/office/drawing/2014/main" id="{32E35E01-BA61-39D2-7704-11CC4EB06874}"/>
                  </a:ext>
                </a:extLst>
              </p:cNvPr>
              <p:cNvPicPr/>
              <p:nvPr/>
            </p:nvPicPr>
            <p:blipFill>
              <a:blip r:embed="rId10"/>
              <a:stretch>
                <a:fillRect/>
              </a:stretch>
            </p:blipFill>
            <p:spPr>
              <a:xfrm>
                <a:off x="8575222" y="2805142"/>
                <a:ext cx="311040" cy="316080"/>
              </a:xfrm>
              <a:prstGeom prst="rect">
                <a:avLst/>
              </a:prstGeom>
            </p:spPr>
          </p:pic>
        </mc:Fallback>
      </mc:AlternateContent>
      <p:sp>
        <p:nvSpPr>
          <p:cNvPr id="14" name="Title 7">
            <a:extLst>
              <a:ext uri="{FF2B5EF4-FFF2-40B4-BE49-F238E27FC236}">
                <a16:creationId xmlns:a16="http://schemas.microsoft.com/office/drawing/2014/main" id="{054E21CA-FC22-D182-3BBB-87C0809E2916}"/>
              </a:ext>
            </a:extLst>
          </p:cNvPr>
          <p:cNvSpPr txBox="1">
            <a:spLocks/>
          </p:cNvSpPr>
          <p:nvPr/>
        </p:nvSpPr>
        <p:spPr>
          <a:xfrm>
            <a:off x="0" y="-2492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X-ray vs Radio Luminosity</a:t>
            </a:r>
            <a:endParaRPr lang="en-GB" dirty="0"/>
          </a:p>
        </p:txBody>
      </p:sp>
    </p:spTree>
    <p:extLst>
      <p:ext uri="{BB962C8B-B14F-4D97-AF65-F5344CB8AC3E}">
        <p14:creationId xmlns:p14="http://schemas.microsoft.com/office/powerpoint/2010/main" val="3518956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74194</TotalTime>
  <Words>1313</Words>
  <Application>Microsoft Macintosh PowerPoint</Application>
  <PresentationFormat>Widescreen</PresentationFormat>
  <Paragraphs>285</Paragraphs>
  <Slides>43</Slides>
  <Notes>37</Notes>
  <HiddenSlides>2</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Aptos Display</vt:lpstr>
      <vt:lpstr>Arial</vt:lpstr>
      <vt:lpstr>Cambria Math</vt:lpstr>
      <vt:lpstr>Office Theme</vt:lpstr>
      <vt:lpstr>The broad relationship between X-ray and radio luminosities for AGN</vt:lpstr>
      <vt:lpstr>Exploring the X-ray--radio connection for AGN via measurements of the multi-dimensional luminosity function</vt:lpstr>
      <vt:lpstr>Radio AGN-galaxy dichotomy</vt:lpstr>
      <vt:lpstr>Radio AGN-galaxy dichotomy</vt:lpstr>
      <vt:lpstr>Radio AGN-galaxy dichotomy</vt:lpstr>
      <vt:lpstr>Radio/X-ray galaxy  contamination</vt:lpstr>
      <vt:lpstr>PowerPoint Presentation</vt:lpstr>
      <vt:lpstr>X-ray vs Radio Luminosity</vt:lpstr>
      <vt:lpstr>PowerPoint Presentation</vt:lpstr>
      <vt:lpstr>Multi-dimensional X-ray—Radio Luminosity Function (XRLF)</vt:lpstr>
      <vt:lpstr>PowerPoint Presentation</vt:lpstr>
      <vt:lpstr>XRLF</vt:lpstr>
      <vt:lpstr>XRLF</vt:lpstr>
      <vt:lpstr>Separating the AGN from the SF</vt:lpstr>
      <vt:lpstr>2D XRLF</vt:lpstr>
      <vt:lpstr>2D XRLF</vt:lpstr>
      <vt:lpstr>2D XRLF</vt:lpstr>
      <vt:lpstr>2D XRLF</vt:lpstr>
      <vt:lpstr>2D XRLF</vt:lpstr>
      <vt:lpstr>The X-ray—radio detected fraction </vt:lpstr>
      <vt:lpstr>The X-ray—radio detected fraction </vt:lpstr>
      <vt:lpstr>Summary</vt:lpstr>
      <vt:lpstr>Extra Slides</vt:lpstr>
      <vt:lpstr>PowerPoint Presentation</vt:lpstr>
      <vt:lpstr>PowerPoint Presentation</vt:lpstr>
      <vt:lpstr>XLF – Radio detected</vt:lpstr>
      <vt:lpstr>RLF - X-ray detected</vt:lpstr>
      <vt:lpstr>PowerPoint Presentation</vt:lpstr>
      <vt:lpstr>Page and Carrera method</vt:lpstr>
      <vt:lpstr>Page and Carrera method - modified</vt:lpstr>
      <vt:lpstr>2D RXLF- fraction of overall populations</vt:lpstr>
      <vt:lpstr>3D RXLF</vt:lpstr>
      <vt:lpstr>Survey Choice</vt:lpstr>
      <vt:lpstr>Luminosity functions</vt:lpstr>
      <vt:lpstr>Luminosity functions</vt:lpstr>
      <vt:lpstr>Luminosity functions</vt:lpstr>
      <vt:lpstr>Luminosity functions</vt:lpstr>
      <vt:lpstr>Luminosity functions</vt:lpstr>
      <vt:lpstr>Radio X-ray Luminosity function</vt:lpstr>
      <vt:lpstr>Combined Radio X-ray Luminosity function</vt:lpstr>
      <vt:lpstr>Combined Radio X-ray Luminosity function</vt:lpstr>
      <vt:lpstr>Combined Radio X-ray Luminosity function</vt:lpstr>
      <vt:lpstr>X-ray – Radio sample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Clara Pennock</dc:creator>
  <cp:lastModifiedBy>Clara Pennock</cp:lastModifiedBy>
  <cp:revision>72</cp:revision>
  <dcterms:created xsi:type="dcterms:W3CDTF">2024-08-22T12:11:58Z</dcterms:created>
  <dcterms:modified xsi:type="dcterms:W3CDTF">2025-07-07T15:59:02Z</dcterms:modified>
</cp:coreProperties>
</file>