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61" r:id="rId3"/>
    <p:sldId id="280" r:id="rId4"/>
    <p:sldId id="259" r:id="rId5"/>
    <p:sldId id="356" r:id="rId6"/>
    <p:sldId id="351" r:id="rId7"/>
    <p:sldId id="264" r:id="rId8"/>
    <p:sldId id="262" r:id="rId9"/>
    <p:sldId id="270" r:id="rId10"/>
    <p:sldId id="267" r:id="rId11"/>
    <p:sldId id="265" r:id="rId12"/>
    <p:sldId id="35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3"/>
    <p:restoredTop sz="83645"/>
  </p:normalViewPr>
  <p:slideViewPr>
    <p:cSldViewPr snapToGrid="0">
      <p:cViewPr>
        <p:scale>
          <a:sx n="105" d="100"/>
          <a:sy n="105" d="100"/>
        </p:scale>
        <p:origin x="672" y="2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FACA2-A433-A846-BC0E-81D6178BD79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C5C91-A403-804D-A018-917FE79D6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2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EBC46-F1C8-3D46-9C0B-E17664635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2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7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921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15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57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F8B0DD-DE36-104E-8E88-82FEF0EBD4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36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7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5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Seed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3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39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314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C5C91-A403-804D-A018-917FE79D6C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83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C4B8-3B39-606C-5F98-186742903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25245-4C9E-EDE0-D269-AA730D3606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807D7-3C7A-CB7C-54C7-602586B3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3AAEB-510E-2C10-CBDA-1299659A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BA143-9254-A658-6BC3-19D23F85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888EE-DA5B-DF3E-D775-85A4BFE4E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C379F-6F9F-E43D-66D0-1E8BB634D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31204-B75C-5361-4E7E-5386F61B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B8BFD-DB3E-CB15-F08D-FD9E0217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4ACD8-3D95-7E3D-AA79-086E5258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FB4C6-8E1A-D6A6-5448-008AB1E8D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89148-AB66-DE23-56A5-A4C3AA638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B22A-3273-DF5C-0D58-9F2381FF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B0EE3-28EB-3D0B-B12D-FD4DA6BE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6C0E-6311-37E0-EC47-593E0131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7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B2F38-F919-0286-10E1-932B3DA5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92EE5-674C-A5C2-6EA2-28EB5D1B5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2A632-A216-8D69-6BA8-D12868BD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8B23C-C64D-8F3E-5541-FE3E1260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41BCF-87DF-BEAE-6C23-DA283A72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51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A1D6-FCED-5EBF-8DF1-2A830EC1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00803-9850-579A-96FD-C216F8360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765B-1906-718E-C5A1-0A14B401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00C97-84F2-DE32-3D9F-C9FB8711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1BE6F-0CB7-1EA8-3D01-43DF8715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13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ECC06-FEA2-EC7E-26BE-DC2C20A4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FCCE0-0793-760B-6E02-816E4B9CF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DAEC1-AAE8-6DD9-3171-9C4480589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976D-6E3A-5B5C-C97B-1449A583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88886-46BD-B99E-A05B-A9BE0DF4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31540-A3F7-7963-FC3A-304BE05F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36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261F-7D35-20F8-ABF7-28C829F8A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051A-AF93-31B4-0954-C7F7538D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845C3-D15F-ADFB-78EA-B5FF7879C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ED4D3E-05C5-5816-197A-77FB2E776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0D936-0D5C-088E-A05B-2A3C57FFD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D5B9F-1FDC-0EF2-38B6-45FCD73BB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85841-EC81-6211-24C8-E2C04BF6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5C92A-5805-6E9E-385C-FB3AD3BB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2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E501-0743-062B-EAAD-DB25B9CC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B6B87-87B2-E46F-4A9E-30B41AA1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6640A-5A15-7CCE-6423-AEE0AFD2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89BFC4-9EAA-67D2-8C2D-04A69352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96E56-65AB-08C3-CC12-F9CEE7DA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C08F2-A7DE-F185-9C73-B99B6561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80F0D-7DE3-C59B-876B-07C579DE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76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816C-0B35-D2B8-082F-91F51174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3DC1C-CCC1-2C4D-E0D8-1623FBBE1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733B4-35D8-68E0-E6C8-CD8034D8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74A6-E0E7-0FF7-69A6-8867C103F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65904-8119-6CB9-9D47-5973AEFC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CA66C-C916-0AB7-6FA8-33DE477F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5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7CBAB-3044-3B7F-44B5-CF1E1EB3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DDD3C-589C-B029-663E-E38556723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44FD1-C389-D6AD-B8C6-450BB9369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08BF2-B6D8-8C05-5088-BB67A015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23F41-466B-6D98-198B-7918D6ED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347D8-F15E-0418-5BEB-3ED9DC743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6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31EE7-9A63-20E8-05D0-3A273D1E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06EA8-8B51-6D8A-38F0-5E1E0090A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076A9-BA8D-9F04-3824-E76939E19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989CD-C397-EF4B-84FE-27B6AA2CE4D2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4B855-A39B-E1BA-D6E2-9F25BB5CD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939FD-426F-47EB-A42F-09F5A6AE9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FE6A07-C80C-0644-BB25-CB8A007ED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64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meteorite&#10;&#10;Description automatically generated with medium confidence">
            <a:extLst>
              <a:ext uri="{FF2B5EF4-FFF2-40B4-BE49-F238E27FC236}">
                <a16:creationId xmlns:a16="http://schemas.microsoft.com/office/drawing/2014/main" id="{F453604B-4AC5-5A49-B3FD-72068F52F7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 l="7931" t="39176" r="30732" b="45013"/>
          <a:stretch/>
        </p:blipFill>
        <p:spPr>
          <a:xfrm rot="21121847">
            <a:off x="-334740" y="3793313"/>
            <a:ext cx="12665538" cy="2842816"/>
          </a:xfrm>
          <a:prstGeom prst="rect">
            <a:avLst/>
          </a:prstGeom>
        </p:spPr>
      </p:pic>
      <p:pic>
        <p:nvPicPr>
          <p:cNvPr id="11" name="Content Placeholder 5" descr="A red and black image of a meteorite&#10;&#10;Description automatically generated">
            <a:extLst>
              <a:ext uri="{FF2B5EF4-FFF2-40B4-BE49-F238E27FC236}">
                <a16:creationId xmlns:a16="http://schemas.microsoft.com/office/drawing/2014/main" id="{FAF8A728-B542-8AA8-DF2B-B224EA75E2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30" t="38468" r="28454" b="36733"/>
          <a:stretch/>
        </p:blipFill>
        <p:spPr>
          <a:xfrm rot="9236957">
            <a:off x="5670309" y="1596963"/>
            <a:ext cx="5897448" cy="1966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CB2831-C6A1-8EBA-93A1-54D31DEA5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886" y="19245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Simulated radio emissivity maps as a probe of fuelling and flickering in AGN jets</a:t>
            </a:r>
          </a:p>
        </p:txBody>
      </p:sp>
      <p:pic>
        <p:nvPicPr>
          <p:cNvPr id="9" name="Picture 2" descr="The Royal Society">
            <a:extLst>
              <a:ext uri="{FF2B5EF4-FFF2-40B4-BE49-F238E27FC236}">
                <a16:creationId xmlns:a16="http://schemas.microsoft.com/office/drawing/2014/main" id="{CEF35FFB-9994-2EE3-AEC9-DE37005FB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270" y="192453"/>
            <a:ext cx="804029" cy="80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C555A-D02F-E4B1-1505-D8EDBEEEA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3226" y="199922"/>
            <a:ext cx="804029" cy="804029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F9EF376E-C429-2F25-92B1-164CAC79E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2622186"/>
            <a:ext cx="5235271" cy="1655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Emma Elley, James Matthews, </a:t>
            </a:r>
            <a:r>
              <a:rPr lang="en-GB" dirty="0" err="1">
                <a:solidFill>
                  <a:schemeClr val="bg1"/>
                </a:solidFill>
              </a:rPr>
              <a:t>Dipanjan</a:t>
            </a:r>
            <a:r>
              <a:rPr lang="en-GB" dirty="0">
                <a:solidFill>
                  <a:schemeClr val="bg1"/>
                </a:solidFill>
              </a:rPr>
              <a:t> Mukherjee, Bhargav Vaidya</a:t>
            </a:r>
          </a:p>
        </p:txBody>
      </p:sp>
    </p:spTree>
    <p:extLst>
      <p:ext uri="{BB962C8B-B14F-4D97-AF65-F5344CB8AC3E}">
        <p14:creationId xmlns:p14="http://schemas.microsoft.com/office/powerpoint/2010/main" val="42014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ollage of images of meteorites&#10;&#10;Description automatically generated">
            <a:extLst>
              <a:ext uri="{FF2B5EF4-FFF2-40B4-BE49-F238E27FC236}">
                <a16:creationId xmlns:a16="http://schemas.microsoft.com/office/drawing/2014/main" id="{01A902F7-4C5C-0158-2289-953BC704E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4856" y="0"/>
            <a:ext cx="10046876" cy="66841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2FFF8-EB14-BAAD-7F08-94A23C21F656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3473987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lage of images of the number of the month&#10;&#10;Description automatically generated with medium confidence">
            <a:extLst>
              <a:ext uri="{FF2B5EF4-FFF2-40B4-BE49-F238E27FC236}">
                <a16:creationId xmlns:a16="http://schemas.microsoft.com/office/drawing/2014/main" id="{0BFE54BE-9599-2258-447C-0A5369A4A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7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909" y="0"/>
            <a:ext cx="9724181" cy="64961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5B214C-ABE8-D5DD-4154-69FD945F6F5B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966776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DB32-E6CC-3A55-252F-E2B77C5B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Implications for spectral ageing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2E12-42FF-C852-7BFA-4DFFB17D0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2384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find increased rate of injection of energy into newly shocked material directly following high power periods</a:t>
            </a:r>
          </a:p>
          <a:p>
            <a:r>
              <a:rPr lang="en-GB" dirty="0">
                <a:solidFill>
                  <a:schemeClr val="bg1"/>
                </a:solidFill>
              </a:rPr>
              <a:t>This suggests that sources may appear younger than they are if a constant rate of energy injection at a stable hotspot is assumed.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A0344B-C974-BC36-F6AD-B3B159B19791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Emma Elley, University of Oxford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87097-48CB-1D65-A6C5-61F87A115B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7" t="3900" r="3153" b="3444"/>
          <a:stretch/>
        </p:blipFill>
        <p:spPr>
          <a:xfrm>
            <a:off x="8679766" y="487681"/>
            <a:ext cx="3054121" cy="2835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16572-7443-63D8-2EEA-294DCC43F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8" t="6735" r="4986" b="5082"/>
          <a:stretch/>
        </p:blipFill>
        <p:spPr>
          <a:xfrm>
            <a:off x="8679764" y="3534401"/>
            <a:ext cx="3054121" cy="29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A4B3-2433-191A-E0CE-906855980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67A5-26DF-9396-634A-C488D2D26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70102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Increases in jet power can lead to dramatic increases in hotspot luminosity</a:t>
            </a:r>
          </a:p>
          <a:p>
            <a:r>
              <a:rPr lang="en-GB" dirty="0">
                <a:solidFill>
                  <a:schemeClr val="bg1"/>
                </a:solidFill>
              </a:rPr>
              <a:t>Mechanism: travelling shock interacts with the pre-existing forward and reverse shock structure at the hotspot</a:t>
            </a:r>
          </a:p>
          <a:p>
            <a:r>
              <a:rPr lang="en-GB" dirty="0">
                <a:solidFill>
                  <a:schemeClr val="bg1"/>
                </a:solidFill>
              </a:rPr>
              <a:t>Important implications for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Spectral ageing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Understanding the diversity of radio galaxy morphologies in observations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Estimates of jet power</a:t>
            </a:r>
          </a:p>
          <a:p>
            <a:r>
              <a:rPr lang="en-GB" dirty="0">
                <a:solidFill>
                  <a:schemeClr val="bg1"/>
                </a:solidFill>
              </a:rPr>
              <a:t>We have a paper on effects of variability on morphology in preparation</a:t>
            </a:r>
          </a:p>
          <a:p>
            <a:r>
              <a:rPr lang="en-GB" dirty="0">
                <a:solidFill>
                  <a:schemeClr val="bg1"/>
                </a:solidFill>
              </a:rPr>
              <a:t>Please talk to me about: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Radio observations of and emission mechanisms in jets (both AGN and XRB)	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Our methods/ hydrodynamics simulations in general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9D3013-8540-73EF-42FA-D961FC19ED49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Emma Elley, University of Oxford</a:t>
            </a:r>
          </a:p>
        </p:txBody>
      </p:sp>
      <p:pic>
        <p:nvPicPr>
          <p:cNvPr id="6" name="Picture 5" descr="A graph of a meteorite&#10;&#10;Description automatically generated with medium confidence">
            <a:extLst>
              <a:ext uri="{FF2B5EF4-FFF2-40B4-BE49-F238E27FC236}">
                <a16:creationId xmlns:a16="http://schemas.microsoft.com/office/drawing/2014/main" id="{86662F65-673F-8D8F-EF1D-749AA51D2A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</a:extLst>
          </a:blip>
          <a:srcRect l="7931" t="39176" r="30732" b="45013"/>
          <a:stretch/>
        </p:blipFill>
        <p:spPr>
          <a:xfrm rot="16200000">
            <a:off x="7831831" y="2713116"/>
            <a:ext cx="7195279" cy="16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5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B57D-F47C-3655-0194-2E4759EC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490F1F-B5C1-D93C-652B-00F6E45327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Fuelling histories of AGN jets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87AA7-2BE9-B3B9-B6BA-958F64A017CD}"/>
              </a:ext>
            </a:extLst>
          </p:cNvPr>
          <p:cNvSpPr txBox="1"/>
          <p:nvPr/>
        </p:nvSpPr>
        <p:spPr>
          <a:xfrm>
            <a:off x="349480" y="5562849"/>
            <a:ext cx="8605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Legacy Astronomical Images, “Cygnus A,” NRAO/AUI Archives, https://</a:t>
            </a:r>
            <a:r>
              <a:rPr lang="en-US" sz="1100" dirty="0" err="1">
                <a:solidFill>
                  <a:schemeClr val="bg1"/>
                </a:solidFill>
              </a:rPr>
              <a:t>www.nrao.edu</a:t>
            </a:r>
            <a:r>
              <a:rPr lang="en-US" sz="1100" dirty="0">
                <a:solidFill>
                  <a:schemeClr val="bg1"/>
                </a:solidFill>
              </a:rPr>
              <a:t>/archives/items/show/33386.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8E396F-043B-4174-A299-893590A8B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80" y="2371170"/>
            <a:ext cx="6833526" cy="3174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15F3DA-D5B6-58D6-017A-58D797B68B73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Emma Elley, University of Oxford</a:t>
            </a:r>
          </a:p>
        </p:txBody>
      </p:sp>
      <p:pic>
        <p:nvPicPr>
          <p:cNvPr id="11" name="Content Placeholder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A3E9D01-EF6E-3C85-539E-F966DB50D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83006" y="2354898"/>
            <a:ext cx="4734014" cy="319031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993B71-07F9-A5E4-63BA-316EF25448F2}"/>
              </a:ext>
            </a:extLst>
          </p:cNvPr>
          <p:cNvSpPr txBox="1"/>
          <p:nvPr/>
        </p:nvSpPr>
        <p:spPr>
          <a:xfrm>
            <a:off x="838200" y="1571223"/>
            <a:ext cx="11074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How does material reach the accretion disk?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Our noise profile is motivated by chaotic cold accretion (</a:t>
            </a:r>
            <a:r>
              <a:rPr lang="en-GB" dirty="0" err="1">
                <a:solidFill>
                  <a:schemeClr val="bg1"/>
                </a:solidFill>
              </a:rPr>
              <a:t>Gaspari</a:t>
            </a:r>
            <a:r>
              <a:rPr lang="en-GB" dirty="0">
                <a:solidFill>
                  <a:schemeClr val="bg1"/>
                </a:solidFill>
              </a:rPr>
              <a:t> et al., 2016)</a:t>
            </a:r>
          </a:p>
        </p:txBody>
      </p:sp>
    </p:spTree>
    <p:extLst>
      <p:ext uri="{BB962C8B-B14F-4D97-AF65-F5344CB8AC3E}">
        <p14:creationId xmlns:p14="http://schemas.microsoft.com/office/powerpoint/2010/main" val="133412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73E6-6228-8B4A-E14E-235734DE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Lagrangian particles in an RHD simulation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7EBFB-E19F-200E-2506-E7965E908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9"/>
          <a:stretch/>
        </p:blipFill>
        <p:spPr>
          <a:xfrm>
            <a:off x="1815813" y="2475131"/>
            <a:ext cx="8560374" cy="3861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51520-D6C3-4D6E-72EA-F4F3DB3DFF39}"/>
              </a:ext>
            </a:extLst>
          </p:cNvPr>
          <p:cNvSpPr txBox="1"/>
          <p:nvPr/>
        </p:nvSpPr>
        <p:spPr>
          <a:xfrm>
            <a:off x="5722444" y="6169709"/>
            <a:ext cx="6469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0" i="0" u="none" strike="noStrike">
                <a:effectLst/>
                <a:latin typeface="Aptos" panose="020B0004020202020204" pitchFamily="34" charset="0"/>
              </a:rPr>
              <a:t>PLUTO (</a:t>
            </a:r>
            <a:r>
              <a:rPr lang="en-GB" b="0" i="0" u="none" strike="noStrike" err="1">
                <a:effectLst/>
                <a:latin typeface="Aptos" panose="020B0004020202020204" pitchFamily="34" charset="0"/>
              </a:rPr>
              <a:t>Mignone</a:t>
            </a:r>
            <a:r>
              <a:rPr lang="en-GB" b="0" i="0" u="none" strike="noStrike">
                <a:effectLst/>
                <a:latin typeface="Aptos" panose="020B0004020202020204" pitchFamily="34" charset="0"/>
              </a:rPr>
              <a:t> et al., 2007)</a:t>
            </a:r>
            <a:r>
              <a:rPr lang="en-GB"/>
              <a:t> </a:t>
            </a:r>
          </a:p>
          <a:p>
            <a:pPr algn="r"/>
            <a:r>
              <a:rPr lang="en-GB"/>
              <a:t>Lagrangian Particle module </a:t>
            </a:r>
            <a:r>
              <a:rPr lang="en-GB" sz="1800" b="0" i="0" u="none" strike="noStrike">
                <a:effectLst/>
                <a:latin typeface="Aptos" panose="020B0004020202020204" pitchFamily="34" charset="0"/>
              </a:rPr>
              <a:t>(Mukherjee+ 2021 &amp;</a:t>
            </a:r>
            <a:r>
              <a:rPr lang="en-GB">
                <a:latin typeface="Segoe UI" panose="020B0502040204020203" pitchFamily="34" charset="0"/>
              </a:rPr>
              <a:t> </a:t>
            </a:r>
            <a:r>
              <a:rPr lang="en-GB" sz="1800" b="0" i="0" u="none" strike="noStrike">
                <a:effectLst/>
                <a:latin typeface="Aptos" panose="020B0004020202020204" pitchFamily="34" charset="0"/>
              </a:rPr>
              <a:t>Vaidya+ 2018)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50E19E-CD5C-806F-E6F2-F87B2FFBB637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Emma Elley, University of Oxford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DB884E-D1E1-0DFE-0A42-02A737179307}"/>
              </a:ext>
            </a:extLst>
          </p:cNvPr>
          <p:cNvSpPr txBox="1"/>
          <p:nvPr/>
        </p:nvSpPr>
        <p:spPr>
          <a:xfrm>
            <a:off x="944380" y="1551801"/>
            <a:ext cx="1040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Simulations run using 1 million core hour UKRI allocation on Isambard3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use a novel approach to improve tracking of adiabatic cooling in high density contrast environments</a:t>
            </a:r>
          </a:p>
        </p:txBody>
      </p:sp>
    </p:spTree>
    <p:extLst>
      <p:ext uri="{BB962C8B-B14F-4D97-AF65-F5344CB8AC3E}">
        <p14:creationId xmlns:p14="http://schemas.microsoft.com/office/powerpoint/2010/main" val="2625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1B04-84E6-0D64-85F5-0F803E50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RHD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E6242-3AEE-1D9A-0654-7568A913B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Estimate magnetic fields from the internal energy density of the fluid</a:t>
            </a:r>
          </a:p>
          <a:p>
            <a:r>
              <a:rPr lang="en-GB" dirty="0">
                <a:solidFill>
                  <a:schemeClr val="bg1"/>
                </a:solidFill>
              </a:rPr>
              <a:t>Why?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Separate effects of: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different magnetic field geometries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variability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Closer to observational approaches used in spectral ageing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Focus on effects of mixing of new and old material</a:t>
            </a:r>
          </a:p>
          <a:p>
            <a:r>
              <a:rPr lang="en-GB" dirty="0">
                <a:solidFill>
                  <a:schemeClr val="bg1"/>
                </a:solidFill>
              </a:rPr>
              <a:t>RMHD simulations planned with computational time allocated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D0162-9B44-6FCD-43C3-57A9D7FC1C9B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95352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1BD4-5812-2CB7-95A7-C9F71D76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82285" cy="1325563"/>
          </a:xfrm>
        </p:spPr>
        <p:txBody>
          <a:bodyPr/>
          <a:lstStyle/>
          <a:p>
            <a:r>
              <a:rPr lang="en-GB" dirty="0"/>
              <a:t>Steady jet</a:t>
            </a:r>
            <a:br>
              <a:rPr lang="en-GB" dirty="0"/>
            </a:br>
            <a:r>
              <a:rPr lang="en-GB" dirty="0"/>
              <a:t>10</a:t>
            </a:r>
            <a:r>
              <a:rPr lang="en-GB" baseline="30000" dirty="0"/>
              <a:t>45 </a:t>
            </a:r>
            <a:r>
              <a:rPr lang="en-GB" dirty="0"/>
              <a:t>erg s</a:t>
            </a:r>
            <a:r>
              <a:rPr lang="en-GB" baseline="30000" dirty="0"/>
              <a:t>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29567-4AC6-77BA-DCE2-9DC77A77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198962" cy="4351338"/>
          </a:xfrm>
        </p:spPr>
        <p:txBody>
          <a:bodyPr/>
          <a:lstStyle/>
          <a:p>
            <a:r>
              <a:rPr lang="en-GB" dirty="0"/>
              <a:t>Simulation domain 60 kpc</a:t>
            </a:r>
            <a:r>
              <a:rPr lang="en-GB" baseline="30000" dirty="0"/>
              <a:t>3</a:t>
            </a:r>
            <a:endParaRPr lang="en-GB" dirty="0"/>
          </a:p>
          <a:p>
            <a:r>
              <a:rPr lang="en-GB" dirty="0"/>
              <a:t>Ribbed structures produced by the onset of Kelvin Helmholtz instabilities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87464-C7AE-B74F-5BC4-BF4513B86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041" y="0"/>
            <a:ext cx="757595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EA3E7-B1CB-D2C3-C02A-FEA56899D5DC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345519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0FD3-1F9C-E0D2-0147-2C84F66A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Steady jet: 8-10 </a:t>
            </a:r>
            <a:r>
              <a:rPr lang="en-GB" dirty="0" err="1"/>
              <a:t>Myr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30E0-A3E5-86BB-B3A8-9563DE773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0172" cy="4351338"/>
          </a:xfrm>
        </p:spPr>
        <p:txBody>
          <a:bodyPr/>
          <a:lstStyle/>
          <a:p>
            <a:r>
              <a:rPr lang="en-GB" dirty="0"/>
              <a:t>Slight decrease in luminosity over time, particularly at hotspot</a:t>
            </a:r>
          </a:p>
          <a:p>
            <a:r>
              <a:rPr lang="en-GB" dirty="0"/>
              <a:t>Steady first and second recollimation shocks, followed by a turbulent region</a:t>
            </a:r>
          </a:p>
        </p:txBody>
      </p:sp>
      <p:pic>
        <p:nvPicPr>
          <p:cNvPr id="5" name="Picture 4" descr="A screenshot of a graph&#10;&#10;Description automatically generated">
            <a:extLst>
              <a:ext uri="{FF2B5EF4-FFF2-40B4-BE49-F238E27FC236}">
                <a16:creationId xmlns:a16="http://schemas.microsoft.com/office/drawing/2014/main" id="{3D6A647B-E1AB-05DC-78DF-4C23F0D7E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177800"/>
            <a:ext cx="6184900" cy="6502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DF064B-8105-FCBE-19E6-BB15123808C6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206658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E26C0-FD6B-41E9-F3F8-879AF498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3297" cy="1325563"/>
          </a:xfrm>
        </p:spPr>
        <p:txBody>
          <a:bodyPr>
            <a:normAutofit/>
          </a:bodyPr>
          <a:lstStyle/>
          <a:p>
            <a:r>
              <a:rPr lang="en-GB" dirty="0"/>
              <a:t>Variable jet: 8-10 </a:t>
            </a:r>
            <a:r>
              <a:rPr lang="en-GB" dirty="0" err="1"/>
              <a:t>Myr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4D72F-95F8-816E-A5AF-D91BC295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3297" cy="4351338"/>
          </a:xfrm>
        </p:spPr>
        <p:txBody>
          <a:bodyPr/>
          <a:lstStyle/>
          <a:p>
            <a:r>
              <a:rPr lang="en-GB" dirty="0"/>
              <a:t>Overall luminosity is much less dependent on time and size</a:t>
            </a:r>
          </a:p>
          <a:p>
            <a:r>
              <a:rPr lang="en-GB" dirty="0"/>
              <a:t>Hotspot outshines both recollimation shocks at some times</a:t>
            </a:r>
          </a:p>
        </p:txBody>
      </p:sp>
      <p:pic>
        <p:nvPicPr>
          <p:cNvPr id="4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D54E481-4480-42AC-488C-E3F5E6E20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798" y="179882"/>
            <a:ext cx="6193202" cy="6511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F66D7-B2AC-7DEE-08F3-99DF668C456D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278686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DB979C1C-B9E1-E6F8-3574-EF08983A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679" y="182562"/>
            <a:ext cx="7186433" cy="64928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AE80852-6254-6943-FFBF-3A4286CF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Variable jets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F8C4046-032A-36E9-9D7E-3211573B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38731" cy="435133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Radio luminosity at 144 MHz has a strong dependence on the jet power and maximum power in the hotspot</a:t>
            </a:r>
          </a:p>
          <a:p>
            <a:r>
              <a:rPr lang="en-GB" dirty="0">
                <a:solidFill>
                  <a:schemeClr val="bg1"/>
                </a:solidFill>
              </a:rPr>
              <a:t>Trend for lower luminosities at later times, but significantly affected by hotspot variability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1CCB5-3FA5-0D41-127A-1EDE7FC695AD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Emma Elley, 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56629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F8E87-0224-1546-E8F6-F1356687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How can we understand these intermittent hotspots?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BE5A8-91D4-CD6A-855E-F661BB4E7EDB}"/>
              </a:ext>
            </a:extLst>
          </p:cNvPr>
          <p:cNvSpPr txBox="1"/>
          <p:nvPr/>
        </p:nvSpPr>
        <p:spPr>
          <a:xfrm>
            <a:off x="0" y="6488668"/>
            <a:ext cx="338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Emma Elley, University of Oxford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6A3D0-3029-F21A-0656-AFA3B0652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90" y="1690688"/>
            <a:ext cx="5757576" cy="446261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42FF41-8949-E6B3-1850-82EC874E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721"/>
            <a:ext cx="4768121" cy="422824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 late times both the high and low power jets have similar luminosities</a:t>
            </a:r>
          </a:p>
          <a:p>
            <a:r>
              <a:rPr lang="en-GB" dirty="0">
                <a:solidFill>
                  <a:schemeClr val="bg1"/>
                </a:solidFill>
              </a:rPr>
              <a:t>A step change from the lower power to the higher power at 3 </a:t>
            </a:r>
            <a:r>
              <a:rPr lang="en-GB" dirty="0" err="1">
                <a:solidFill>
                  <a:schemeClr val="bg1"/>
                </a:solidFill>
              </a:rPr>
              <a:t>Myr</a:t>
            </a:r>
            <a:r>
              <a:rPr lang="en-GB" dirty="0">
                <a:solidFill>
                  <a:schemeClr val="bg1"/>
                </a:solidFill>
              </a:rPr>
              <a:t> leads to a sharp increase in luminosity, which slowly decays to match the steady jet luminosities</a:t>
            </a:r>
          </a:p>
        </p:txBody>
      </p:sp>
    </p:spTree>
    <p:extLst>
      <p:ext uri="{BB962C8B-B14F-4D97-AF65-F5344CB8AC3E}">
        <p14:creationId xmlns:p14="http://schemas.microsoft.com/office/powerpoint/2010/main" val="9122885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16960</TotalTime>
  <Words>562</Words>
  <Application>Microsoft Macintosh PowerPoint</Application>
  <PresentationFormat>Widescreen</PresentationFormat>
  <Paragraphs>76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Segoe UI</vt:lpstr>
      <vt:lpstr>1_Office Theme</vt:lpstr>
      <vt:lpstr>Simulated radio emissivity maps as a probe of fuelling and flickering in AGN jets</vt:lpstr>
      <vt:lpstr>The </vt:lpstr>
      <vt:lpstr>Lagrangian particles in an RHD simulation</vt:lpstr>
      <vt:lpstr>RHD</vt:lpstr>
      <vt:lpstr>Steady jet 1045 erg s-1</vt:lpstr>
      <vt:lpstr>Steady jet: 8-10 Myr</vt:lpstr>
      <vt:lpstr>Variable jet: 8-10 Myr</vt:lpstr>
      <vt:lpstr>Variable jets</vt:lpstr>
      <vt:lpstr>How can we understand these intermittent hotspots?</vt:lpstr>
      <vt:lpstr>PowerPoint Presentation</vt:lpstr>
      <vt:lpstr>PowerPoint Presentation</vt:lpstr>
      <vt:lpstr>Implications for spectral ageing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Simulated radio observations as a probe of fuelling and flickering in AGN jets</dc:title>
  <dc:creator>Emma Elley</dc:creator>
  <cp:lastModifiedBy>Emma Elley</cp:lastModifiedBy>
  <cp:revision>3</cp:revision>
  <dcterms:created xsi:type="dcterms:W3CDTF">2025-06-24T15:29:51Z</dcterms:created>
  <dcterms:modified xsi:type="dcterms:W3CDTF">2025-07-06T10:10:20Z</dcterms:modified>
</cp:coreProperties>
</file>