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644" r:id="rId3"/>
    <p:sldId id="607" r:id="rId4"/>
    <p:sldId id="666" r:id="rId5"/>
    <p:sldId id="668" r:id="rId6"/>
    <p:sldId id="669" r:id="rId7"/>
    <p:sldId id="670" r:id="rId8"/>
    <p:sldId id="671" r:id="rId9"/>
    <p:sldId id="516" r:id="rId10"/>
    <p:sldId id="647" r:id="rId11"/>
    <p:sldId id="648" r:id="rId12"/>
    <p:sldId id="634" r:id="rId13"/>
    <p:sldId id="676" r:id="rId14"/>
    <p:sldId id="662" r:id="rId15"/>
    <p:sldId id="664" r:id="rId16"/>
    <p:sldId id="650" r:id="rId17"/>
    <p:sldId id="651" r:id="rId18"/>
    <p:sldId id="677" r:id="rId19"/>
    <p:sldId id="679" r:id="rId20"/>
    <p:sldId id="673" r:id="rId21"/>
    <p:sldId id="665" r:id="rId22"/>
    <p:sldId id="600" r:id="rId23"/>
    <p:sldId id="597" r:id="rId24"/>
    <p:sldId id="658" r:id="rId25"/>
    <p:sldId id="639" r:id="rId26"/>
    <p:sldId id="638" r:id="rId27"/>
    <p:sldId id="574" r:id="rId28"/>
    <p:sldId id="541" r:id="rId29"/>
    <p:sldId id="592" r:id="rId30"/>
    <p:sldId id="542" r:id="rId31"/>
    <p:sldId id="511" r:id="rId32"/>
    <p:sldId id="510" r:id="rId33"/>
    <p:sldId id="5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6E7F6"/>
    <a:srgbClr val="D3E4F1"/>
    <a:srgbClr val="A5D4EB"/>
    <a:srgbClr val="0C8000"/>
    <a:srgbClr val="D6ECD5"/>
    <a:srgbClr val="FFE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74"/>
    <p:restoredTop sz="94789"/>
  </p:normalViewPr>
  <p:slideViewPr>
    <p:cSldViewPr snapToGrid="0">
      <p:cViewPr>
        <p:scale>
          <a:sx n="92" d="100"/>
          <a:sy n="92" d="100"/>
        </p:scale>
        <p:origin x="28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626A9-5636-1A47-B4A3-09B84203ADE3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05076-6E3F-404C-A103-0FD0D2188D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19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73E2A-4A6E-194B-BC15-D8BE520E53A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8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05076-6E3F-404C-A103-0FD0D2188DF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58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6B81A-F90D-CC79-855C-77DAC42C7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40766-7365-93ED-913B-D13C1667F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2D167-831C-3333-8ADD-021EDAA7E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4C518-C767-F9D3-F44A-BAA66A92A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73E2A-4A6E-194B-BC15-D8BE520E53A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19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7EA17-C11F-949A-74A1-ADBD8A104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DEF6A-8D54-49A1-01C7-D3AF382B3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315FD-DEFE-A362-50AE-C965F8A3A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D33EF-2FBD-F275-4F42-E7E9B3AB7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73E2A-4A6E-194B-BC15-D8BE520E53A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59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DDDA7-A1A3-4C84-A97B-B2E26676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9354C-9924-9022-1860-4FF37D525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18A8E-F775-5B02-AFE9-2F652525E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5EE2C-4A36-85A4-37C2-FF16854A0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73E2A-4A6E-194B-BC15-D8BE520E53A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24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A7829-3DCB-08D6-8CD6-77D6716F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7F745-EA69-4F58-1424-AA56AD8C8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B6C07-789E-D4D9-2BA5-8A0E2790A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09B03-7A87-E99C-2697-DC89E02B4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73E2A-4A6E-194B-BC15-D8BE520E53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806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05076-6E3F-404C-A103-0FD0D2188DF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8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4131-C342-DCD8-B066-9813537BA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9F6C0-9F23-37CB-50D2-1CA63B7E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B29AA-2DC7-AF86-2A94-DE1C998B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3F51A-F339-EBA8-28FD-DE753BA6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96D12-41B5-C02B-3101-AC5515E5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10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5B40B-046A-3E16-8D13-EB842511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C8191-B09D-D733-DB34-713777090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4E70F-98B8-D2D3-7E97-634943E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E4520-5677-0CD6-B210-6FD4D008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C0286-8348-76F2-442B-5F20B0A0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6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94898-E4A5-7C4B-23F5-FD6EB6F79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2CA48-9181-0F1B-1AB9-9C860B359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85DE7-D552-57DB-8F4F-A71E6460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09318-B755-8ACD-F785-3C3D8F65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81A63-2F7C-9D42-EEE1-2E11A40E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23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FEF9-BD04-0CB8-BC12-AA60EA76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A203-A4B6-261F-56F4-0B4E9CFA5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B06A8-D861-F6EA-CDCB-91044A19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9FDDB-9703-6267-661F-161EC204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BFFA-99F0-300B-ECA9-9CAB91DF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58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EA73A-0847-F6D7-1357-C9E45E85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2F402-A8B8-5670-B31B-56F8CE5F7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DE825-0946-C7BF-E2DF-82A33500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04F38-0FB8-BEE1-1F9B-8BB08904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05881-3394-BEC5-0139-64550E8A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35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9BCF-F19B-5441-506C-E16A78252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F207-2C20-4640-EC50-4B044CB3A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FC291-553B-D53B-7A9B-8FE0D56A1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41478-7872-9BC5-85B3-094B39EC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FE7A3-1A95-71F2-D976-E685F9F2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5B19D-27ED-04D2-DD66-1192EC0F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39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9779-E69A-6733-D477-225366878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F19D7-C9CA-4DA0-F72B-A1DBFF0D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40D5A-F6EB-AE86-E6B2-5D2DEDA4A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6CEBE-7C24-0BB7-5540-83FA850A0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B9331D-106B-5787-CEDA-5D85A9589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61FAF-0F1E-E957-3627-61D000C83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32083-10CC-0634-B750-2F98DD36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6A41A1-900C-A35E-8A46-CF684F69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B735-3A5C-4F9F-F0CF-78BBA1DA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7B14D-CF5A-F0A0-8073-B9D70E7D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2945D-2E69-063D-EF77-0E2E15D33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EC6E7-9BAB-EBE3-F9BF-4F809817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41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61913-1CC3-8465-5ECA-B3BD38D9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D2680-5419-8A1D-6F67-09F7E950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5DF71-40C4-E41F-9EA4-36E80616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54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35D2-A987-0F49-FB5D-1C75A075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C6861-A1A9-F15E-FF74-4A781F4C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1DA5C-BE5E-29DE-34CF-14C827D9F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6FDDE-AC3E-A1E2-AD25-B9686A9D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411B6-F5F7-F506-4BFC-BA3C0AD2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BC922-F3F8-161A-1AEC-AB7D4C48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3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CD7A-2B86-326B-F5CA-EB3CD859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3C64D-B0C6-E558-0830-9420C4862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A8F87-8A9B-0164-8B45-D3AA7E755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06B29-3EFF-37D6-8775-4D4E6EF6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1B588-59E3-A4B0-85AA-38E7FA13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E3585-4FDC-D0D6-B088-C5F7E4B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25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B8AD26-4F2E-1128-F7D4-F000670F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9C49B-6039-BE3D-16BA-BA3524D3D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9F72A-2F1D-77C0-0E8B-AAFDFE713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822F38-CDCF-E54B-AE5D-D2CF58B6E990}" type="datetimeFigureOut">
              <a:rPr lang="en-GB" smtClean="0"/>
              <a:t>06/07/2025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01F13-848D-0E7D-B4D8-E1FE2221E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CBA52-CD42-E269-A57A-8E29E793A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67BAF-D2E8-2C43-B23E-023FDB796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75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4A120-2A74-CC94-C52E-3122CFB02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5B028-8961-1F39-319A-54DC4A218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Artist’s impression of stars born in winds from supermassive black holes">
            <a:extLst>
              <a:ext uri="{FF2B5EF4-FFF2-40B4-BE49-F238E27FC236}">
                <a16:creationId xmlns:a16="http://schemas.microsoft.com/office/drawing/2014/main" id="{BCA54FF0-8C08-EDCC-1678-C1F883F17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06" y="340020"/>
            <a:ext cx="10080588" cy="61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9433E57-8236-316E-402A-09CBDEDAC247}"/>
              </a:ext>
            </a:extLst>
          </p:cNvPr>
          <p:cNvSpPr txBox="1">
            <a:spLocks/>
          </p:cNvSpPr>
          <p:nvPr/>
        </p:nvSpPr>
        <p:spPr>
          <a:xfrm>
            <a:off x="1524000" y="459938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Ciera Sargent ・PhD Student ・Durham University</a:t>
            </a:r>
          </a:p>
          <a:p>
            <a:r>
              <a:rPr lang="en-GB" dirty="0">
                <a:solidFill>
                  <a:schemeClr val="bg1"/>
                </a:solidFill>
              </a:rPr>
              <a:t>Supervisors: David Alexander &amp; Claire Greenwell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D6A1ED-381E-5FCB-71C1-EE588D5B3DE1}"/>
              </a:ext>
            </a:extLst>
          </p:cNvPr>
          <p:cNvSpPr txBox="1"/>
          <p:nvPr/>
        </p:nvSpPr>
        <p:spPr>
          <a:xfrm>
            <a:off x="3212125" y="5556417"/>
            <a:ext cx="57083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Active Galactic Nuclei – from ISCO to CGM and from cosmic dawn to the present day</a:t>
            </a:r>
            <a:r>
              <a:rPr lang="en-GB" sz="2000" dirty="0">
                <a:solidFill>
                  <a:schemeClr val="bg1"/>
                </a:solidFill>
              </a:rPr>
              <a:t>, NAM, 9 July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A46BA-C2D6-2D30-3475-40850BE1A4DE}"/>
              </a:ext>
            </a:extLst>
          </p:cNvPr>
          <p:cNvSpPr txBox="1"/>
          <p:nvPr/>
        </p:nvSpPr>
        <p:spPr>
          <a:xfrm>
            <a:off x="8460828" y="6487947"/>
            <a:ext cx="37311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GB" sz="1600" b="1" i="0" u="none" strike="noStrike" dirty="0">
                <a:effectLst/>
              </a:rPr>
              <a:t>Image Credit: </a:t>
            </a:r>
            <a:r>
              <a:rPr lang="en-GB" sz="1600" b="0" i="0" u="none" strike="noStrike" dirty="0">
                <a:effectLst/>
              </a:rPr>
              <a:t>ESO/M. </a:t>
            </a:r>
            <a:r>
              <a:rPr lang="en-GB" sz="1600" b="0" i="0" u="none" strike="noStrike" dirty="0" err="1">
                <a:effectLst/>
              </a:rPr>
              <a:t>Kornmesser</a:t>
            </a:r>
            <a:endParaRPr lang="en-GB" sz="1600" b="0" i="0" u="none" strike="noStrike" dirty="0">
              <a:effectLst/>
            </a:endParaRPr>
          </a:p>
        </p:txBody>
      </p:sp>
      <p:pic>
        <p:nvPicPr>
          <p:cNvPr id="9" name="Picture 8" descr="A logo of a university&#10;&#10;Description automatically generated">
            <a:extLst>
              <a:ext uri="{FF2B5EF4-FFF2-40B4-BE49-F238E27FC236}">
                <a16:creationId xmlns:a16="http://schemas.microsoft.com/office/drawing/2014/main" id="{3F7DEF10-72A1-193E-E9CD-4C81424F2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647950"/>
            <a:ext cx="2641600" cy="15621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7B0F0BA-33F6-4B64-2FE9-C47B2CE14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123065"/>
            <a:ext cx="26416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EEC12A0-A891-20FA-E628-59B54C485B6B}"/>
              </a:ext>
            </a:extLst>
          </p:cNvPr>
          <p:cNvSpPr txBox="1">
            <a:spLocks/>
          </p:cNvSpPr>
          <p:nvPr/>
        </p:nvSpPr>
        <p:spPr>
          <a:xfrm>
            <a:off x="1524000" y="-41657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dirty="0">
                <a:solidFill>
                  <a:schemeClr val="bg1"/>
                </a:solidFill>
                <a:latin typeface="+mn-lt"/>
              </a:rPr>
              <a:t>A striking signature of shocks in compact red quasars?</a:t>
            </a:r>
          </a:p>
        </p:txBody>
      </p:sp>
    </p:spTree>
    <p:extLst>
      <p:ext uri="{BB962C8B-B14F-4D97-AF65-F5344CB8AC3E}">
        <p14:creationId xmlns:p14="http://schemas.microsoft.com/office/powerpoint/2010/main" val="27273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00EEA-08B5-C440-86EF-EFDC5E3B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A1894-910E-7947-4C93-DD44E7C10BD6}"/>
              </a:ext>
            </a:extLst>
          </p:cNvPr>
          <p:cNvGrpSpPr/>
          <p:nvPr/>
        </p:nvGrpSpPr>
        <p:grpSpPr>
          <a:xfrm>
            <a:off x="5885250" y="654087"/>
            <a:ext cx="7200555" cy="5549678"/>
            <a:chOff x="5885250" y="654087"/>
            <a:chExt cx="6172281" cy="479018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0C90FD47-5329-E579-316B-B4868C20C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6947"/>
            <a:stretch/>
          </p:blipFill>
          <p:spPr>
            <a:xfrm>
              <a:off x="5885250" y="654235"/>
              <a:ext cx="5517855" cy="4790032"/>
            </a:xfrm>
            <a:prstGeom prst="rect">
              <a:avLst/>
            </a:prstGeom>
          </p:spPr>
        </p:pic>
        <p:pic>
          <p:nvPicPr>
            <p:cNvPr id="11" name="Picture 10" descr="A graph of a function&#10;&#10;Description automatically generated">
              <a:extLst>
                <a:ext uri="{FF2B5EF4-FFF2-40B4-BE49-F238E27FC236}">
                  <a16:creationId xmlns:a16="http://schemas.microsoft.com/office/drawing/2014/main" id="{EDD3E795-E608-E919-B711-75B131887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937" r="-8117"/>
            <a:stretch/>
          </p:blipFill>
          <p:spPr>
            <a:xfrm>
              <a:off x="6526301" y="654087"/>
              <a:ext cx="5531230" cy="479003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153048-7BF1-A7B2-ECCD-B58E0D01A358}"/>
              </a:ext>
            </a:extLst>
          </p:cNvPr>
          <p:cNvSpPr txBox="1"/>
          <p:nvPr/>
        </p:nvSpPr>
        <p:spPr>
          <a:xfrm>
            <a:off x="426720" y="689657"/>
            <a:ext cx="526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1.4 GHz – 3 GHz spectral slope of truly compact  vs. fake compact quasars</a:t>
            </a:r>
          </a:p>
        </p:txBody>
      </p:sp>
      <p:pic>
        <p:nvPicPr>
          <p:cNvPr id="20" name="Picture 6" descr="rQSO_image.png">
            <a:extLst>
              <a:ext uri="{FF2B5EF4-FFF2-40B4-BE49-F238E27FC236}">
                <a16:creationId xmlns:a16="http://schemas.microsoft.com/office/drawing/2014/main" id="{1C190FA4-340C-20E4-15B2-51AE39C9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8" y="1795543"/>
            <a:ext cx="1089981" cy="10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3EC5247D-EC0B-B395-46A6-FCE6FEE38C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18" t="22618" r="24171" b="23299"/>
          <a:stretch/>
        </p:blipFill>
        <p:spPr>
          <a:xfrm>
            <a:off x="4268290" y="1806058"/>
            <a:ext cx="1047555" cy="1043868"/>
          </a:xfrm>
          <a:prstGeom prst="rect">
            <a:avLst/>
          </a:prstGeom>
        </p:spPr>
      </p:pic>
      <p:pic>
        <p:nvPicPr>
          <p:cNvPr id="29" name="Picture 28" descr="A purple background with a yellow circle&#10;&#10;Description automatically generated">
            <a:extLst>
              <a:ext uri="{FF2B5EF4-FFF2-40B4-BE49-F238E27FC236}">
                <a16:creationId xmlns:a16="http://schemas.microsoft.com/office/drawing/2014/main" id="{1CEC6245-4975-986E-F849-7257338DBA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282" t="23960" r="22282" b="21438"/>
          <a:stretch/>
        </p:blipFill>
        <p:spPr>
          <a:xfrm>
            <a:off x="2328487" y="1808234"/>
            <a:ext cx="1050173" cy="10438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1796FF0-A00A-4CE5-25FD-45B6F076739E}"/>
              </a:ext>
            </a:extLst>
          </p:cNvPr>
          <p:cNvSpPr txBox="1"/>
          <p:nvPr/>
        </p:nvSpPr>
        <p:spPr>
          <a:xfrm>
            <a:off x="3117521" y="1426211"/>
            <a:ext cx="177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truly compact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DE242B-95EB-1D84-7C9C-C00A6E84F381}"/>
              </a:ext>
            </a:extLst>
          </p:cNvPr>
          <p:cNvSpPr txBox="1"/>
          <p:nvPr/>
        </p:nvSpPr>
        <p:spPr>
          <a:xfrm>
            <a:off x="3654282" y="2097159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3E1EF8-DB51-06A0-93E1-33A7AE95CC7F}"/>
              </a:ext>
            </a:extLst>
          </p:cNvPr>
          <p:cNvSpPr txBox="1"/>
          <p:nvPr/>
        </p:nvSpPr>
        <p:spPr>
          <a:xfrm>
            <a:off x="1673874" y="2095764"/>
            <a:ext cx="47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D2857D-7934-AF8E-C674-37D4A208E41A}"/>
              </a:ext>
            </a:extLst>
          </p:cNvPr>
          <p:cNvSpPr txBox="1"/>
          <p:nvPr/>
        </p:nvSpPr>
        <p:spPr>
          <a:xfrm>
            <a:off x="240087" y="1426211"/>
            <a:ext cx="16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 quasar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D74C8F-9D66-A0F9-137E-982D123BFD1D}"/>
              </a:ext>
            </a:extLst>
          </p:cNvPr>
          <p:cNvSpPr/>
          <p:nvPr/>
        </p:nvSpPr>
        <p:spPr>
          <a:xfrm>
            <a:off x="188295" y="1428742"/>
            <a:ext cx="5505836" cy="15321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460080-704C-0423-64B1-C362FA5E5804}"/>
              </a:ext>
            </a:extLst>
          </p:cNvPr>
          <p:cNvSpPr/>
          <p:nvPr/>
        </p:nvSpPr>
        <p:spPr>
          <a:xfrm>
            <a:off x="182121" y="3148658"/>
            <a:ext cx="5505836" cy="4792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1BE13-CA97-E71B-EE08-C9BE43159371}"/>
              </a:ext>
            </a:extLst>
          </p:cNvPr>
          <p:cNvSpPr txBox="1"/>
          <p:nvPr/>
        </p:nvSpPr>
        <p:spPr>
          <a:xfrm>
            <a:off x="457053" y="3203606"/>
            <a:ext cx="49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 other classifications: consistent distributions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5760D4-9608-AB46-CB23-2D6AF41994B4}"/>
              </a:ext>
            </a:extLst>
          </p:cNvPr>
          <p:cNvSpPr txBox="1"/>
          <p:nvPr/>
        </p:nvSpPr>
        <p:spPr>
          <a:xfrm>
            <a:off x="182121" y="3743094"/>
            <a:ext cx="553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fake compact red quasars have similar spectral slopes to typical (FIRST compact) blue quasars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64433B-BFB7-4B0D-355E-70E7F69BAE59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Steep radio spectral slopes in truly compact red quasars</a:t>
            </a:r>
            <a:endParaRPr lang="en-GB"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89C81-893C-F4B7-E88B-4D127298F408}"/>
              </a:ext>
            </a:extLst>
          </p:cNvPr>
          <p:cNvSpPr txBox="1"/>
          <p:nvPr/>
        </p:nvSpPr>
        <p:spPr>
          <a:xfrm>
            <a:off x="2122866" y="1373794"/>
            <a:ext cx="69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pic>
        <p:nvPicPr>
          <p:cNvPr id="2" name="Picture 1" descr="A graph of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09A19EA2-F0E6-9CC7-EB5C-550CDCFEDB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948"/>
          <a:stretch/>
        </p:blipFill>
        <p:spPr>
          <a:xfrm>
            <a:off x="6633097" y="650203"/>
            <a:ext cx="5464168" cy="55530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546039-C360-D29E-5FA8-8E1393FBA2EF}"/>
              </a:ext>
            </a:extLst>
          </p:cNvPr>
          <p:cNvCxnSpPr>
            <a:cxnSpLocks/>
          </p:cNvCxnSpPr>
          <p:nvPr/>
        </p:nvCxnSpPr>
        <p:spPr>
          <a:xfrm>
            <a:off x="5677103" y="3388272"/>
            <a:ext cx="2962894" cy="1275604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A5533F-27BE-83AC-B7B7-DCABFDB00CBA}"/>
              </a:ext>
            </a:extLst>
          </p:cNvPr>
          <p:cNvCxnSpPr>
            <a:cxnSpLocks/>
          </p:cNvCxnSpPr>
          <p:nvPr/>
        </p:nvCxnSpPr>
        <p:spPr>
          <a:xfrm>
            <a:off x="5694131" y="2194803"/>
            <a:ext cx="3071207" cy="296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A41B13-87CB-52FC-9282-84D0851B3F0E}"/>
              </a:ext>
            </a:extLst>
          </p:cNvPr>
          <p:cNvSpPr txBox="1"/>
          <p:nvPr/>
        </p:nvSpPr>
        <p:spPr>
          <a:xfrm>
            <a:off x="6940109" y="2741941"/>
            <a:ext cx="181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typical synchrotron slope ~ - 0.7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CCB75-9876-3F92-F38E-D30F8E884772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5/7</a:t>
            </a:r>
          </a:p>
        </p:txBody>
      </p:sp>
    </p:spTree>
    <p:extLst>
      <p:ext uri="{BB962C8B-B14F-4D97-AF65-F5344CB8AC3E}">
        <p14:creationId xmlns:p14="http://schemas.microsoft.com/office/powerpoint/2010/main" val="1078320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A1C7-F97E-97E6-05D4-251080DC4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A graph of a function&#10;&#10;Description automatically generated">
            <a:extLst>
              <a:ext uri="{FF2B5EF4-FFF2-40B4-BE49-F238E27FC236}">
                <a16:creationId xmlns:a16="http://schemas.microsoft.com/office/drawing/2014/main" id="{8DD46BC7-3464-DD3A-DEA6-659DF079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947"/>
          <a:stretch/>
        </p:blipFill>
        <p:spPr>
          <a:xfrm>
            <a:off x="5885250" y="654235"/>
            <a:ext cx="5517855" cy="47900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6354E8-9ABA-6270-29E2-ECDC0A50E6DF}"/>
              </a:ext>
            </a:extLst>
          </p:cNvPr>
          <p:cNvGrpSpPr/>
          <p:nvPr/>
        </p:nvGrpSpPr>
        <p:grpSpPr>
          <a:xfrm>
            <a:off x="5885250" y="654161"/>
            <a:ext cx="5517855" cy="4790106"/>
            <a:chOff x="5885250" y="654161"/>
            <a:chExt cx="5517855" cy="4790106"/>
          </a:xfrm>
        </p:grpSpPr>
        <p:pic>
          <p:nvPicPr>
            <p:cNvPr id="6" name="Picture 5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9D74CFB6-E60E-9DB3-6A8C-344DE7AE5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6947"/>
            <a:stretch/>
          </p:blipFill>
          <p:spPr>
            <a:xfrm>
              <a:off x="5885250" y="654235"/>
              <a:ext cx="5517855" cy="4790032"/>
            </a:xfrm>
            <a:prstGeom prst="rect">
              <a:avLst/>
            </a:prstGeom>
          </p:spPr>
        </p:pic>
        <p:pic>
          <p:nvPicPr>
            <p:cNvPr id="15" name="Picture 14" descr="A graph of different colors&#10;&#10;Description automatically generated">
              <a:extLst>
                <a:ext uri="{FF2B5EF4-FFF2-40B4-BE49-F238E27FC236}">
                  <a16:creationId xmlns:a16="http://schemas.microsoft.com/office/drawing/2014/main" id="{EDD80BC6-008A-C588-7EA9-7353B739D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948"/>
            <a:stretch/>
          </p:blipFill>
          <p:spPr>
            <a:xfrm>
              <a:off x="6526301" y="654161"/>
              <a:ext cx="4685685" cy="47900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5B88D9A-A741-455F-2B32-95B64309940A}"/>
              </a:ext>
            </a:extLst>
          </p:cNvPr>
          <p:cNvSpPr txBox="1"/>
          <p:nvPr/>
        </p:nvSpPr>
        <p:spPr>
          <a:xfrm>
            <a:off x="426720" y="689657"/>
            <a:ext cx="526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1.4 GHz – 3 GHz spectral slope of truly compact  vs. fake compact quasars</a:t>
            </a:r>
          </a:p>
        </p:txBody>
      </p:sp>
      <p:pic>
        <p:nvPicPr>
          <p:cNvPr id="20" name="Picture 6" descr="rQSO_image.png">
            <a:extLst>
              <a:ext uri="{FF2B5EF4-FFF2-40B4-BE49-F238E27FC236}">
                <a16:creationId xmlns:a16="http://schemas.microsoft.com/office/drawing/2014/main" id="{07431913-9ABD-AC28-23AB-91F20DCD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8" y="1795543"/>
            <a:ext cx="1089981" cy="10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9F3B25AC-DED0-2169-8BBF-C2C51B107D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418" t="22618" r="24171" b="23299"/>
          <a:stretch/>
        </p:blipFill>
        <p:spPr>
          <a:xfrm>
            <a:off x="4268290" y="1806058"/>
            <a:ext cx="1047555" cy="1043868"/>
          </a:xfrm>
          <a:prstGeom prst="rect">
            <a:avLst/>
          </a:prstGeom>
        </p:spPr>
      </p:pic>
      <p:pic>
        <p:nvPicPr>
          <p:cNvPr id="29" name="Picture 28" descr="A purple background with a yellow circle&#10;&#10;Description automatically generated">
            <a:extLst>
              <a:ext uri="{FF2B5EF4-FFF2-40B4-BE49-F238E27FC236}">
                <a16:creationId xmlns:a16="http://schemas.microsoft.com/office/drawing/2014/main" id="{3624563E-6A54-B705-0FAC-870132A31F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282" t="23960" r="22282" b="21438"/>
          <a:stretch/>
        </p:blipFill>
        <p:spPr>
          <a:xfrm>
            <a:off x="2328487" y="1808234"/>
            <a:ext cx="1050173" cy="10438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557D07-20C5-1213-FC36-77CA872B98A8}"/>
              </a:ext>
            </a:extLst>
          </p:cNvPr>
          <p:cNvSpPr txBox="1"/>
          <p:nvPr/>
        </p:nvSpPr>
        <p:spPr>
          <a:xfrm>
            <a:off x="3117521" y="1426211"/>
            <a:ext cx="177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truly compact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E070E6-E587-6EAA-DABC-975561DC7EEF}"/>
              </a:ext>
            </a:extLst>
          </p:cNvPr>
          <p:cNvSpPr txBox="1"/>
          <p:nvPr/>
        </p:nvSpPr>
        <p:spPr>
          <a:xfrm>
            <a:off x="3654282" y="2097159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F89FF7-5745-C379-90CE-73CDC24EB92A}"/>
              </a:ext>
            </a:extLst>
          </p:cNvPr>
          <p:cNvSpPr txBox="1"/>
          <p:nvPr/>
        </p:nvSpPr>
        <p:spPr>
          <a:xfrm>
            <a:off x="1673874" y="2095764"/>
            <a:ext cx="47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3AD545-00CE-D74A-A13F-B9FF669126E7}"/>
              </a:ext>
            </a:extLst>
          </p:cNvPr>
          <p:cNvSpPr txBox="1"/>
          <p:nvPr/>
        </p:nvSpPr>
        <p:spPr>
          <a:xfrm>
            <a:off x="240087" y="1426211"/>
            <a:ext cx="16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 quasar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4FBD7C-9B7D-91AC-1C04-2BD94E9CD51B}"/>
              </a:ext>
            </a:extLst>
          </p:cNvPr>
          <p:cNvSpPr/>
          <p:nvPr/>
        </p:nvSpPr>
        <p:spPr>
          <a:xfrm>
            <a:off x="188295" y="1428742"/>
            <a:ext cx="5505836" cy="15321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F87B35C-0699-D435-BC47-EF933CD085D7}"/>
              </a:ext>
            </a:extLst>
          </p:cNvPr>
          <p:cNvSpPr/>
          <p:nvPr/>
        </p:nvSpPr>
        <p:spPr>
          <a:xfrm>
            <a:off x="182121" y="3148658"/>
            <a:ext cx="5505836" cy="4792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7C8963-93C7-40BD-F2D9-477E0F41927D}"/>
              </a:ext>
            </a:extLst>
          </p:cNvPr>
          <p:cNvSpPr txBox="1"/>
          <p:nvPr/>
        </p:nvSpPr>
        <p:spPr>
          <a:xfrm>
            <a:off x="457053" y="3203606"/>
            <a:ext cx="49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 other classifications: consistent distributions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260402-3878-8774-6265-53A6671A6706}"/>
              </a:ext>
            </a:extLst>
          </p:cNvPr>
          <p:cNvSpPr txBox="1"/>
          <p:nvPr/>
        </p:nvSpPr>
        <p:spPr>
          <a:xfrm>
            <a:off x="182121" y="3743094"/>
            <a:ext cx="553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fake compact red quasars have similar spectral slopes to typical (FIRST compact) blue quasars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C9E0D-85DA-4802-A481-0E7A7EB93B9E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Steep radio spectral slopes in truly compact red quasars</a:t>
            </a:r>
            <a:endParaRPr lang="en-GB"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76AA8-B7BF-F8B3-01D1-96BDCD8128D8}"/>
              </a:ext>
            </a:extLst>
          </p:cNvPr>
          <p:cNvSpPr txBox="1"/>
          <p:nvPr/>
        </p:nvSpPr>
        <p:spPr>
          <a:xfrm>
            <a:off x="2122866" y="1373794"/>
            <a:ext cx="69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pic>
        <p:nvPicPr>
          <p:cNvPr id="2" name="Picture 1" descr="A graph of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0D702645-CFBC-E380-B6A9-3761617F57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948"/>
          <a:stretch/>
        </p:blipFill>
        <p:spPr>
          <a:xfrm>
            <a:off x="6527732" y="654161"/>
            <a:ext cx="4685686" cy="47900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B811F1-0C71-6691-F41B-F7FCF3EDE79D}"/>
              </a:ext>
            </a:extLst>
          </p:cNvPr>
          <p:cNvGrpSpPr/>
          <p:nvPr/>
        </p:nvGrpSpPr>
        <p:grpSpPr>
          <a:xfrm>
            <a:off x="5885250" y="654087"/>
            <a:ext cx="7200555" cy="5549678"/>
            <a:chOff x="5885250" y="654087"/>
            <a:chExt cx="6172281" cy="479018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10B61E3E-D6F5-13CF-77E4-D10225FE7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6947"/>
            <a:stretch/>
          </p:blipFill>
          <p:spPr>
            <a:xfrm>
              <a:off x="5885250" y="654235"/>
              <a:ext cx="5517855" cy="4790032"/>
            </a:xfrm>
            <a:prstGeom prst="rect">
              <a:avLst/>
            </a:prstGeom>
          </p:spPr>
        </p:pic>
        <p:pic>
          <p:nvPicPr>
            <p:cNvPr id="10" name="Picture 9" descr="A graph of a function&#10;&#10;Description automatically generated">
              <a:extLst>
                <a:ext uri="{FF2B5EF4-FFF2-40B4-BE49-F238E27FC236}">
                  <a16:creationId xmlns:a16="http://schemas.microsoft.com/office/drawing/2014/main" id="{27E5E0B1-0DE6-4FF0-BF4F-A1AAA091E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4937" r="-8117"/>
            <a:stretch/>
          </p:blipFill>
          <p:spPr>
            <a:xfrm>
              <a:off x="6526301" y="654087"/>
              <a:ext cx="5531230" cy="4790033"/>
            </a:xfrm>
            <a:prstGeom prst="rect">
              <a:avLst/>
            </a:prstGeom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F6658B-4F3F-AE54-4EB1-C7DB6282CEAB}"/>
              </a:ext>
            </a:extLst>
          </p:cNvPr>
          <p:cNvCxnSpPr>
            <a:cxnSpLocks/>
          </p:cNvCxnSpPr>
          <p:nvPr/>
        </p:nvCxnSpPr>
        <p:spPr>
          <a:xfrm>
            <a:off x="5677103" y="3388272"/>
            <a:ext cx="2962894" cy="1275604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518BE5-EFF3-188C-06E4-3A3E9A128DAE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5694131" y="2194803"/>
            <a:ext cx="3071207" cy="296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86BAB-34E2-B460-7700-302AC64253A1}"/>
              </a:ext>
            </a:extLst>
          </p:cNvPr>
          <p:cNvSpPr/>
          <p:nvPr/>
        </p:nvSpPr>
        <p:spPr>
          <a:xfrm>
            <a:off x="752583" y="4522104"/>
            <a:ext cx="4349089" cy="931946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Truly compact red quasars contain a population of steep slope sources that drive the excess radio detection rates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2DA76-BE9C-6AC9-E113-ADC33E601497}"/>
              </a:ext>
            </a:extLst>
          </p:cNvPr>
          <p:cNvSpPr txBox="1"/>
          <p:nvPr/>
        </p:nvSpPr>
        <p:spPr>
          <a:xfrm>
            <a:off x="9557870" y="1454500"/>
            <a:ext cx="2053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population of sources with steep slopes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A01C66-8515-F7AD-C338-A452CE453EB6}"/>
              </a:ext>
            </a:extLst>
          </p:cNvPr>
          <p:cNvCxnSpPr>
            <a:cxnSpLocks/>
          </p:cNvCxnSpPr>
          <p:nvPr/>
        </p:nvCxnSpPr>
        <p:spPr>
          <a:xfrm flipH="1">
            <a:off x="9003681" y="2095764"/>
            <a:ext cx="545235" cy="4908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5DAF438-C8E5-AC24-210A-BC3EE70756EF}"/>
              </a:ext>
            </a:extLst>
          </p:cNvPr>
          <p:cNvSpPr txBox="1"/>
          <p:nvPr/>
        </p:nvSpPr>
        <p:spPr>
          <a:xfrm>
            <a:off x="174666" y="5663898"/>
            <a:ext cx="570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makes up ~ 30% of all truly compact red quasars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are preferentially radio quiet/radio intermediate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1E0D46-C571-8C73-CF9D-473B34C35491}"/>
              </a:ext>
            </a:extLst>
          </p:cNvPr>
          <p:cNvSpPr txBox="1"/>
          <p:nvPr/>
        </p:nvSpPr>
        <p:spPr>
          <a:xfrm>
            <a:off x="6940109" y="2741941"/>
            <a:ext cx="181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typical synchrotron slope ~ - 0.7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50B8C3-D0FD-2D44-1E39-97A81FA98DDF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5/7</a:t>
            </a:r>
          </a:p>
        </p:txBody>
      </p:sp>
    </p:spTree>
    <p:extLst>
      <p:ext uri="{BB962C8B-B14F-4D97-AF65-F5344CB8AC3E}">
        <p14:creationId xmlns:p14="http://schemas.microsoft.com/office/powerpoint/2010/main" val="16565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099DB-813B-B485-8D00-41A382532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1FB3446-E4A5-25D6-A475-475C7DDCBAF0}"/>
              </a:ext>
            </a:extLst>
          </p:cNvPr>
          <p:cNvSpPr txBox="1"/>
          <p:nvPr/>
        </p:nvSpPr>
        <p:spPr>
          <a:xfrm>
            <a:off x="617220" y="647178"/>
            <a:ext cx="1084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Fawcett+25: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weak but significant trend of steepening radio spectral slope with E(B-V)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can now split this into truly vs fake compact quasars: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5A99B5-BAB3-3B5F-C8ED-53DAD6561C01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Radio-dust connection for truly compact quasars only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2C7A86-59F8-4F3F-AF58-AE93B8D204E0}"/>
              </a:ext>
            </a:extLst>
          </p:cNvPr>
          <p:cNvSpPr/>
          <p:nvPr/>
        </p:nvSpPr>
        <p:spPr>
          <a:xfrm>
            <a:off x="911817" y="5851611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Radio-detection rate also connected to E(B-V) for truly compact quasars only</a:t>
            </a:r>
          </a:p>
        </p:txBody>
      </p:sp>
      <p:pic>
        <p:nvPicPr>
          <p:cNvPr id="41" name="Picture 40" descr="A graph of a radio detector&#10;&#10;AI-generated content may be incorrect.">
            <a:extLst>
              <a:ext uri="{FF2B5EF4-FFF2-40B4-BE49-F238E27FC236}">
                <a16:creationId xmlns:a16="http://schemas.microsoft.com/office/drawing/2014/main" id="{5B87B98E-BC29-C10D-C281-A8786F903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615" b="-1"/>
          <a:stretch>
            <a:fillRect/>
          </a:stretch>
        </p:blipFill>
        <p:spPr>
          <a:xfrm>
            <a:off x="360664" y="1457974"/>
            <a:ext cx="5008707" cy="34484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0133940-590A-37FB-3B3F-D66AE805822E}"/>
              </a:ext>
            </a:extLst>
          </p:cNvPr>
          <p:cNvSpPr/>
          <p:nvPr/>
        </p:nvSpPr>
        <p:spPr>
          <a:xfrm>
            <a:off x="911817" y="4978977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Spectral slope steepens with E(B-V) for truly compact quasars only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0CE2D61-4221-D287-EB7D-B130DE207331}"/>
              </a:ext>
            </a:extLst>
          </p:cNvPr>
          <p:cNvCxnSpPr>
            <a:cxnSpLocks/>
          </p:cNvCxnSpPr>
          <p:nvPr/>
        </p:nvCxnSpPr>
        <p:spPr>
          <a:xfrm flipV="1">
            <a:off x="4588058" y="4045835"/>
            <a:ext cx="120485" cy="954980"/>
          </a:xfrm>
          <a:prstGeom prst="straightConnector1">
            <a:avLst/>
          </a:prstGeom>
          <a:ln>
            <a:solidFill>
              <a:srgbClr val="0C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0D84266-1292-C3A5-988E-EE3CA30F41D7}"/>
              </a:ext>
            </a:extLst>
          </p:cNvPr>
          <p:cNvSpPr txBox="1"/>
          <p:nvPr/>
        </p:nvSpPr>
        <p:spPr>
          <a:xfrm>
            <a:off x="5714223" y="1354807"/>
            <a:ext cx="6341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Non-thermal emission from electrons accelerated by an AGN wind shock (Nims+15):</a:t>
            </a:r>
          </a:p>
          <a:p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1902A1E3-38F3-4271-D088-04339654E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38" y="3201999"/>
            <a:ext cx="10466938" cy="32766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oogle Shape;476;p37">
            <a:extLst>
              <a:ext uri="{FF2B5EF4-FFF2-40B4-BE49-F238E27FC236}">
                <a16:creationId xmlns:a16="http://schemas.microsoft.com/office/drawing/2014/main" id="{A202C95F-6DF7-4291-BF82-8213790AAB33}"/>
              </a:ext>
            </a:extLst>
          </p:cNvPr>
          <p:cNvGrpSpPr/>
          <p:nvPr/>
        </p:nvGrpSpPr>
        <p:grpSpPr>
          <a:xfrm>
            <a:off x="5714223" y="2005311"/>
            <a:ext cx="5266145" cy="858995"/>
            <a:chOff x="202270" y="715050"/>
            <a:chExt cx="4260304" cy="632750"/>
          </a:xfrm>
        </p:grpSpPr>
        <p:pic>
          <p:nvPicPr>
            <p:cNvPr id="9" name="Google Shape;477;p37" title="Screenshot 2025-03-17 at 14.14.01.png">
              <a:extLst>
                <a:ext uri="{FF2B5EF4-FFF2-40B4-BE49-F238E27FC236}">
                  <a16:creationId xmlns:a16="http://schemas.microsoft.com/office/drawing/2014/main" id="{DFA462D5-B320-1628-8164-D8ED064820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50308" r="960"/>
            <a:stretch/>
          </p:blipFill>
          <p:spPr>
            <a:xfrm>
              <a:off x="202275" y="763625"/>
              <a:ext cx="4260299" cy="584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478;p37" title="Screenshot 2025-03-17 at 14.14.01.png">
              <a:extLst>
                <a:ext uri="{FF2B5EF4-FFF2-40B4-BE49-F238E27FC236}">
                  <a16:creationId xmlns:a16="http://schemas.microsoft.com/office/drawing/2014/main" id="{86492F7F-93BF-06AF-1A33-C6005DA9E0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89812" b="58949"/>
            <a:stretch/>
          </p:blipFill>
          <p:spPr>
            <a:xfrm>
              <a:off x="202270" y="715050"/>
              <a:ext cx="438226" cy="48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DF088B-7641-A82B-C640-D826659B1FF2}"/>
              </a:ext>
            </a:extLst>
          </p:cNvPr>
          <p:cNvSpPr txBox="1"/>
          <p:nvPr/>
        </p:nvSpPr>
        <p:spPr>
          <a:xfrm>
            <a:off x="5714223" y="2785799"/>
            <a:ext cx="40783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𝜈L</a:t>
            </a:r>
            <a:r>
              <a:rPr lang="en" sz="2000" baseline="-25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~ constant → L</a:t>
            </a:r>
            <a:r>
              <a:rPr lang="en" sz="2000" baseline="-25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∝ 𝜈</a:t>
            </a:r>
            <a:r>
              <a:rPr lang="en" sz="2000" baseline="30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-1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00" dirty="0" err="1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ie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. </a:t>
            </a:r>
            <a:r>
              <a:rPr lang="en" sz="2000" dirty="0">
                <a:ea typeface="Source Sans Pro"/>
                <a:cs typeface="Source Sans Pro"/>
                <a:sym typeface="Source Sans Pro"/>
              </a:rPr>
              <a:t>𝛼 ≈ -1</a:t>
            </a:r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8460CC-8F63-BC9F-7399-BCFC0DBEE877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 AGN NAM, 9 July 					        6/7</a:t>
            </a:r>
          </a:p>
        </p:txBody>
      </p:sp>
    </p:spTree>
    <p:extLst>
      <p:ext uri="{BB962C8B-B14F-4D97-AF65-F5344CB8AC3E}">
        <p14:creationId xmlns:p14="http://schemas.microsoft.com/office/powerpoint/2010/main" val="26392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27" grpId="0" animBg="1"/>
      <p:bldP spid="42" grpId="0" animBg="1"/>
      <p:bldP spid="5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2D7BE-0B54-6209-0B75-E2893B1AA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7EC91DD-1328-A68E-C4C3-C8D90AD1FEF3}"/>
              </a:ext>
            </a:extLst>
          </p:cNvPr>
          <p:cNvSpPr txBox="1"/>
          <p:nvPr/>
        </p:nvSpPr>
        <p:spPr>
          <a:xfrm>
            <a:off x="617220" y="647178"/>
            <a:ext cx="1084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Fawcett+25: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weak but significant trend of steepening radio spectral slope with E(B-V)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can now split this into truly vs fake compact quasars: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C0045-5744-00CA-4E22-CAEA6AD45ECF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Radio-dust connection for truly compact quasars only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A44BC-9B59-49A1-EAE7-B22886312C9C}"/>
              </a:ext>
            </a:extLst>
          </p:cNvPr>
          <p:cNvSpPr/>
          <p:nvPr/>
        </p:nvSpPr>
        <p:spPr>
          <a:xfrm>
            <a:off x="911817" y="5851611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Radio-detection rate also connected to E(B-V) for truly compact quasars only</a:t>
            </a:r>
          </a:p>
        </p:txBody>
      </p:sp>
      <p:pic>
        <p:nvPicPr>
          <p:cNvPr id="41" name="Picture 40" descr="A graph of a radio detector&#10;&#10;AI-generated content may be incorrect.">
            <a:extLst>
              <a:ext uri="{FF2B5EF4-FFF2-40B4-BE49-F238E27FC236}">
                <a16:creationId xmlns:a16="http://schemas.microsoft.com/office/drawing/2014/main" id="{4355F586-BF4F-D432-2D6B-86BB7B2CA7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615" b="-1"/>
          <a:stretch>
            <a:fillRect/>
          </a:stretch>
        </p:blipFill>
        <p:spPr>
          <a:xfrm>
            <a:off x="360664" y="1457974"/>
            <a:ext cx="5008707" cy="34484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09CD24C-151C-BB7D-264B-2696ACD73F72}"/>
              </a:ext>
            </a:extLst>
          </p:cNvPr>
          <p:cNvSpPr/>
          <p:nvPr/>
        </p:nvSpPr>
        <p:spPr>
          <a:xfrm>
            <a:off x="911817" y="4978977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Spectral slope steepens with E(B-V) for truly compact quasars only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4B618C7-1368-A3F8-49D9-CF09762F9DCF}"/>
              </a:ext>
            </a:extLst>
          </p:cNvPr>
          <p:cNvCxnSpPr>
            <a:cxnSpLocks/>
          </p:cNvCxnSpPr>
          <p:nvPr/>
        </p:nvCxnSpPr>
        <p:spPr>
          <a:xfrm flipV="1">
            <a:off x="4588058" y="4045835"/>
            <a:ext cx="120485" cy="954980"/>
          </a:xfrm>
          <a:prstGeom prst="straightConnector1">
            <a:avLst/>
          </a:prstGeom>
          <a:ln>
            <a:solidFill>
              <a:srgbClr val="0C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84CDEB-69FF-FCB1-0738-BCD362422258}"/>
              </a:ext>
            </a:extLst>
          </p:cNvPr>
          <p:cNvSpPr txBox="1"/>
          <p:nvPr/>
        </p:nvSpPr>
        <p:spPr>
          <a:xfrm>
            <a:off x="5714223" y="1354807"/>
            <a:ext cx="6341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Non-thermal emission from electrons accelerated by an AGN wind shock (Nims+15):</a:t>
            </a:r>
          </a:p>
          <a:p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CD5F5D14-D2AC-ABFA-955A-1C342B913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738" y="3201999"/>
            <a:ext cx="10466938" cy="32766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oogle Shape;476;p37">
            <a:extLst>
              <a:ext uri="{FF2B5EF4-FFF2-40B4-BE49-F238E27FC236}">
                <a16:creationId xmlns:a16="http://schemas.microsoft.com/office/drawing/2014/main" id="{C02CC577-3F49-DCB3-9088-8B182ABE4EC6}"/>
              </a:ext>
            </a:extLst>
          </p:cNvPr>
          <p:cNvGrpSpPr/>
          <p:nvPr/>
        </p:nvGrpSpPr>
        <p:grpSpPr>
          <a:xfrm>
            <a:off x="5714223" y="2005311"/>
            <a:ext cx="5266145" cy="858995"/>
            <a:chOff x="202270" y="715050"/>
            <a:chExt cx="4260304" cy="632750"/>
          </a:xfrm>
        </p:grpSpPr>
        <p:pic>
          <p:nvPicPr>
            <p:cNvPr id="9" name="Google Shape;477;p37" title="Screenshot 2025-03-17 at 14.14.01.png">
              <a:extLst>
                <a:ext uri="{FF2B5EF4-FFF2-40B4-BE49-F238E27FC236}">
                  <a16:creationId xmlns:a16="http://schemas.microsoft.com/office/drawing/2014/main" id="{34768A22-6C7B-2B1A-4519-784DFA0E59A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50308" r="960"/>
            <a:stretch/>
          </p:blipFill>
          <p:spPr>
            <a:xfrm>
              <a:off x="202275" y="763625"/>
              <a:ext cx="4260299" cy="584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478;p37" title="Screenshot 2025-03-17 at 14.14.01.png">
              <a:extLst>
                <a:ext uri="{FF2B5EF4-FFF2-40B4-BE49-F238E27FC236}">
                  <a16:creationId xmlns:a16="http://schemas.microsoft.com/office/drawing/2014/main" id="{7AD46754-CB2A-2E03-CF1A-E09793F93F7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89812" b="58949"/>
            <a:stretch/>
          </p:blipFill>
          <p:spPr>
            <a:xfrm>
              <a:off x="202270" y="715050"/>
              <a:ext cx="438226" cy="48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9032782-0224-9B94-45A4-E6566B9A9E66}"/>
              </a:ext>
            </a:extLst>
          </p:cNvPr>
          <p:cNvSpPr txBox="1"/>
          <p:nvPr/>
        </p:nvSpPr>
        <p:spPr>
          <a:xfrm>
            <a:off x="5714223" y="2785799"/>
            <a:ext cx="40783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𝜈L</a:t>
            </a:r>
            <a:r>
              <a:rPr lang="en" sz="2000" baseline="-25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~ constant → L</a:t>
            </a:r>
            <a:r>
              <a:rPr lang="en" sz="2000" baseline="-25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∝ 𝜈</a:t>
            </a:r>
            <a:r>
              <a:rPr lang="en" sz="2000" baseline="30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-1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en" sz="2000" dirty="0" err="1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ie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. </a:t>
            </a:r>
            <a:r>
              <a:rPr lang="en" sz="2000" dirty="0">
                <a:ea typeface="Source Sans Pro"/>
                <a:cs typeface="Source Sans Pro"/>
                <a:sym typeface="Source Sans Pro"/>
              </a:rPr>
              <a:t>𝛼 ≈ -1</a:t>
            </a:r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B134EE-8064-483A-A898-A071DC474BA3}"/>
              </a:ext>
            </a:extLst>
          </p:cNvPr>
          <p:cNvSpPr/>
          <p:nvPr/>
        </p:nvSpPr>
        <p:spPr>
          <a:xfrm>
            <a:off x="1579738" y="3201999"/>
            <a:ext cx="10466938" cy="3276607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466B6-65EC-28F9-6B32-F265B5770B69}"/>
              </a:ext>
            </a:extLst>
          </p:cNvPr>
          <p:cNvSpPr txBox="1"/>
          <p:nvPr/>
        </p:nvSpPr>
        <p:spPr>
          <a:xfrm>
            <a:off x="1971598" y="4019849"/>
            <a:ext cx="9859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An increasing fraction of shock-dominated systems toward higher level of dust extinction?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Can’t rule out other mechanisms such as low-powered/compact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Future work: look for signatures of outflows/winds in steep-slope 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1AA591-F26B-15C2-F109-B8750428FEA1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 AGN NAM, 9 July 					        6/7</a:t>
            </a:r>
          </a:p>
        </p:txBody>
      </p:sp>
    </p:spTree>
    <p:extLst>
      <p:ext uri="{BB962C8B-B14F-4D97-AF65-F5344CB8AC3E}">
        <p14:creationId xmlns:p14="http://schemas.microsoft.com/office/powerpoint/2010/main" val="2616286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E87E671-22AB-6282-9D32-0C1D0625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DC4F764-BE37-DE69-6E24-4C48B513C945}"/>
              </a:ext>
            </a:extLst>
          </p:cNvPr>
          <p:cNvSpPr txBox="1"/>
          <p:nvPr/>
        </p:nvSpPr>
        <p:spPr>
          <a:xfrm>
            <a:off x="617220" y="647178"/>
            <a:ext cx="10844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Fawcett+23: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radio-detection fraction increases with E(B-V)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Fawcett+25: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weak but significant trend of steepening radio spectral slope with E(B-V)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can now split this into truly vs fake compact quasars: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1F6FE-BE4F-217B-A477-9BDE01EDB56B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Radio-dust connection for truly compact quasars only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A10A76-1285-6297-2897-11ADFFEABE2B}"/>
              </a:ext>
            </a:extLst>
          </p:cNvPr>
          <p:cNvSpPr/>
          <p:nvPr/>
        </p:nvSpPr>
        <p:spPr>
          <a:xfrm>
            <a:off x="983873" y="5199141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Radio-detection rate connected to E(B-V) for truly compact quasars only</a:t>
            </a:r>
          </a:p>
        </p:txBody>
      </p:sp>
      <p:pic>
        <p:nvPicPr>
          <p:cNvPr id="41" name="Picture 40" descr="A graph of a radio detector&#10;&#10;AI-generated content may be incorrect.">
            <a:extLst>
              <a:ext uri="{FF2B5EF4-FFF2-40B4-BE49-F238E27FC236}">
                <a16:creationId xmlns:a16="http://schemas.microsoft.com/office/drawing/2014/main" id="{B77F2556-F1FB-80E1-13E5-E79301CE79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615" b="-1"/>
          <a:stretch>
            <a:fillRect/>
          </a:stretch>
        </p:blipFill>
        <p:spPr>
          <a:xfrm>
            <a:off x="6453471" y="1678138"/>
            <a:ext cx="5008707" cy="34484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687389E-54E2-BCCF-17B5-E1CC280D255C}"/>
              </a:ext>
            </a:extLst>
          </p:cNvPr>
          <p:cNvSpPr/>
          <p:nvPr/>
        </p:nvSpPr>
        <p:spPr>
          <a:xfrm>
            <a:off x="7004624" y="5199141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Spectral slope steepens with E(B-V) for truly compact quasars only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CB813B2-D5BD-3EA7-195F-3ABD1C4F58BC}"/>
              </a:ext>
            </a:extLst>
          </p:cNvPr>
          <p:cNvCxnSpPr>
            <a:cxnSpLocks/>
          </p:cNvCxnSpPr>
          <p:nvPr/>
        </p:nvCxnSpPr>
        <p:spPr>
          <a:xfrm flipV="1">
            <a:off x="10680865" y="4265999"/>
            <a:ext cx="120485" cy="954980"/>
          </a:xfrm>
          <a:prstGeom prst="straightConnector1">
            <a:avLst/>
          </a:prstGeom>
          <a:ln>
            <a:solidFill>
              <a:srgbClr val="0C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3BB73E-304F-BBB7-710A-4CDC982FA170}"/>
              </a:ext>
            </a:extLst>
          </p:cNvPr>
          <p:cNvGrpSpPr/>
          <p:nvPr/>
        </p:nvGrpSpPr>
        <p:grpSpPr>
          <a:xfrm>
            <a:off x="383539" y="1678138"/>
            <a:ext cx="5058283" cy="3448475"/>
            <a:chOff x="383539" y="1678138"/>
            <a:chExt cx="5058283" cy="3448475"/>
          </a:xfrm>
        </p:grpSpPr>
        <p:pic>
          <p:nvPicPr>
            <p:cNvPr id="26" name="Picture 25" descr="A graph of a radio detector&#10;&#10;AI-generated content may be incorrect.">
              <a:extLst>
                <a:ext uri="{FF2B5EF4-FFF2-40B4-BE49-F238E27FC236}">
                  <a16:creationId xmlns:a16="http://schemas.microsoft.com/office/drawing/2014/main" id="{64747E77-BFA8-8C25-53CC-D3F17D5AB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3302"/>
            <a:stretch>
              <a:fillRect/>
            </a:stretch>
          </p:blipFill>
          <p:spPr>
            <a:xfrm>
              <a:off x="383539" y="1678138"/>
              <a:ext cx="5046853" cy="3097442"/>
            </a:xfrm>
            <a:prstGeom prst="rect">
              <a:avLst/>
            </a:prstGeom>
          </p:spPr>
        </p:pic>
        <p:pic>
          <p:nvPicPr>
            <p:cNvPr id="38" name="Picture 37" descr="A graph of a radio detector&#10;&#10;AI-generated content may be incorrect.">
              <a:extLst>
                <a:ext uri="{FF2B5EF4-FFF2-40B4-BE49-F238E27FC236}">
                  <a16:creationId xmlns:a16="http://schemas.microsoft.com/office/drawing/2014/main" id="{E5698333-1486-E4FE-1475-E449235F5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669" t="91887"/>
            <a:stretch>
              <a:fillRect/>
            </a:stretch>
          </p:blipFill>
          <p:spPr>
            <a:xfrm>
              <a:off x="983872" y="4588471"/>
              <a:ext cx="4457950" cy="538142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BF8672-161C-957A-CFD2-558A733F0FC7}"/>
              </a:ext>
            </a:extLst>
          </p:cNvPr>
          <p:cNvCxnSpPr>
            <a:cxnSpLocks/>
          </p:cNvCxnSpPr>
          <p:nvPr/>
        </p:nvCxnSpPr>
        <p:spPr>
          <a:xfrm flipH="1" flipV="1">
            <a:off x="1687237" y="4161556"/>
            <a:ext cx="267293" cy="965057"/>
          </a:xfrm>
          <a:prstGeom prst="straightConnector1">
            <a:avLst/>
          </a:prstGeom>
          <a:ln>
            <a:solidFill>
              <a:srgbClr val="0C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A0B0D4F-A4D2-607A-385D-4C753D97E1D2}"/>
              </a:ext>
            </a:extLst>
          </p:cNvPr>
          <p:cNvSpPr txBox="1"/>
          <p:nvPr/>
        </p:nvSpPr>
        <p:spPr>
          <a:xfrm>
            <a:off x="3097487" y="6012804"/>
            <a:ext cx="599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What is the physical meaning for this correlation?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DDDD39-7E1B-ECDC-4A71-62A37E0F4319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6/8</a:t>
            </a:r>
          </a:p>
        </p:txBody>
      </p:sp>
    </p:spTree>
    <p:extLst>
      <p:ext uri="{BB962C8B-B14F-4D97-AF65-F5344CB8AC3E}">
        <p14:creationId xmlns:p14="http://schemas.microsoft.com/office/powerpoint/2010/main" val="76025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2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CB42BF-26CB-81B8-467A-89C99D21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0E7AFE15-939E-9C4B-ED21-793060E4AA75}"/>
              </a:ext>
            </a:extLst>
          </p:cNvPr>
          <p:cNvSpPr txBox="1"/>
          <p:nvPr/>
        </p:nvSpPr>
        <p:spPr>
          <a:xfrm>
            <a:off x="3097487" y="6012804"/>
            <a:ext cx="599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What is the physical meaning for this correlation?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9654D-0078-943B-759D-98C3913CEB04}"/>
              </a:ext>
            </a:extLst>
          </p:cNvPr>
          <p:cNvSpPr txBox="1"/>
          <p:nvPr/>
        </p:nvSpPr>
        <p:spPr>
          <a:xfrm>
            <a:off x="617220" y="647178"/>
            <a:ext cx="10844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Fawcett+23: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radio-detection fraction increases with E(B-V)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Fawcett+25: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weak but significant trend of steepening radio spectral slope with E(B-V)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can now split this into truly vs fake compact quasars: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A62C5E-5124-D6F1-6711-19F7813A8F64}"/>
              </a:ext>
            </a:extLst>
          </p:cNvPr>
          <p:cNvSpPr/>
          <p:nvPr/>
        </p:nvSpPr>
        <p:spPr>
          <a:xfrm>
            <a:off x="0" y="512811"/>
            <a:ext cx="12192000" cy="608677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C442CE-CC70-DB5B-51D3-F8E1C9A44BC9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Radio-dust connection for truly compact quasars only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51A774-059C-0146-DF54-DE58658D9BAC}"/>
              </a:ext>
            </a:extLst>
          </p:cNvPr>
          <p:cNvSpPr/>
          <p:nvPr/>
        </p:nvSpPr>
        <p:spPr>
          <a:xfrm>
            <a:off x="983873" y="5199141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Radio-detection rate connected to E(B-V) for truly compact quasars only</a:t>
            </a:r>
          </a:p>
        </p:txBody>
      </p:sp>
      <p:pic>
        <p:nvPicPr>
          <p:cNvPr id="41" name="Picture 40" descr="A graph of a radio detector&#10;&#10;AI-generated content may be incorrect.">
            <a:extLst>
              <a:ext uri="{FF2B5EF4-FFF2-40B4-BE49-F238E27FC236}">
                <a16:creationId xmlns:a16="http://schemas.microsoft.com/office/drawing/2014/main" id="{882425C8-25E1-C0FB-6E87-4C39FBEB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615" b="-1"/>
          <a:stretch>
            <a:fillRect/>
          </a:stretch>
        </p:blipFill>
        <p:spPr>
          <a:xfrm>
            <a:off x="6453471" y="1678138"/>
            <a:ext cx="5008707" cy="34484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A23596A-7A07-0E5D-061F-8F741B4E008B}"/>
              </a:ext>
            </a:extLst>
          </p:cNvPr>
          <p:cNvSpPr/>
          <p:nvPr/>
        </p:nvSpPr>
        <p:spPr>
          <a:xfrm>
            <a:off x="7004624" y="5199141"/>
            <a:ext cx="4543768" cy="626995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Spectral slope steepens with E(B-V) for truly compact quasars only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39146F-8878-E587-914C-FBA352931AE4}"/>
              </a:ext>
            </a:extLst>
          </p:cNvPr>
          <p:cNvCxnSpPr>
            <a:cxnSpLocks/>
          </p:cNvCxnSpPr>
          <p:nvPr/>
        </p:nvCxnSpPr>
        <p:spPr>
          <a:xfrm flipV="1">
            <a:off x="10680865" y="4265999"/>
            <a:ext cx="120485" cy="954980"/>
          </a:xfrm>
          <a:prstGeom prst="straightConnector1">
            <a:avLst/>
          </a:prstGeom>
          <a:ln>
            <a:solidFill>
              <a:srgbClr val="0C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E5AC365-D1A9-EF42-A32E-27A2DF48C474}"/>
              </a:ext>
            </a:extLst>
          </p:cNvPr>
          <p:cNvGrpSpPr/>
          <p:nvPr/>
        </p:nvGrpSpPr>
        <p:grpSpPr>
          <a:xfrm>
            <a:off x="383539" y="1678138"/>
            <a:ext cx="5058283" cy="3448475"/>
            <a:chOff x="383539" y="1678138"/>
            <a:chExt cx="5058283" cy="3448475"/>
          </a:xfrm>
        </p:grpSpPr>
        <p:pic>
          <p:nvPicPr>
            <p:cNvPr id="26" name="Picture 25" descr="A graph of a radio detector&#10;&#10;AI-generated content may be incorrect.">
              <a:extLst>
                <a:ext uri="{FF2B5EF4-FFF2-40B4-BE49-F238E27FC236}">
                  <a16:creationId xmlns:a16="http://schemas.microsoft.com/office/drawing/2014/main" id="{ACF8FF8B-910B-18D1-B1BC-D942DC216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3302"/>
            <a:stretch>
              <a:fillRect/>
            </a:stretch>
          </p:blipFill>
          <p:spPr>
            <a:xfrm>
              <a:off x="383539" y="1678138"/>
              <a:ext cx="5046853" cy="3097442"/>
            </a:xfrm>
            <a:prstGeom prst="rect">
              <a:avLst/>
            </a:prstGeom>
          </p:spPr>
        </p:pic>
        <p:pic>
          <p:nvPicPr>
            <p:cNvPr id="38" name="Picture 37" descr="A graph of a radio detector&#10;&#10;AI-generated content may be incorrect.">
              <a:extLst>
                <a:ext uri="{FF2B5EF4-FFF2-40B4-BE49-F238E27FC236}">
                  <a16:creationId xmlns:a16="http://schemas.microsoft.com/office/drawing/2014/main" id="{7B2C9FEB-7302-AA60-DAA7-1DD92AC2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669" t="91887"/>
            <a:stretch>
              <a:fillRect/>
            </a:stretch>
          </p:blipFill>
          <p:spPr>
            <a:xfrm>
              <a:off x="983872" y="4588471"/>
              <a:ext cx="4457950" cy="538142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E3662B-77E3-E4A9-8E81-D8FED575D981}"/>
              </a:ext>
            </a:extLst>
          </p:cNvPr>
          <p:cNvCxnSpPr>
            <a:cxnSpLocks/>
          </p:cNvCxnSpPr>
          <p:nvPr/>
        </p:nvCxnSpPr>
        <p:spPr>
          <a:xfrm flipH="1" flipV="1">
            <a:off x="1687237" y="4161556"/>
            <a:ext cx="267293" cy="965057"/>
          </a:xfrm>
          <a:prstGeom prst="straightConnector1">
            <a:avLst/>
          </a:prstGeom>
          <a:ln>
            <a:solidFill>
              <a:srgbClr val="0C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05D5AC0-78FC-55DB-8AC3-F672FF8A48ED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6/8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ABE147-B4A7-C9D1-168E-48A49B14CBA0}"/>
              </a:ext>
            </a:extLst>
          </p:cNvPr>
          <p:cNvSpPr/>
          <p:nvPr/>
        </p:nvSpPr>
        <p:spPr>
          <a:xfrm>
            <a:off x="0" y="1383660"/>
            <a:ext cx="12192000" cy="4558842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4C1FC6DB-37BB-B9FC-7F5A-E61A357AC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50" y="1551633"/>
            <a:ext cx="9691499" cy="30338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oogle Shape;476;p37">
            <a:extLst>
              <a:ext uri="{FF2B5EF4-FFF2-40B4-BE49-F238E27FC236}">
                <a16:creationId xmlns:a16="http://schemas.microsoft.com/office/drawing/2014/main" id="{B5FA3E94-D2CF-7F84-AEA4-2600F70C9AA1}"/>
              </a:ext>
            </a:extLst>
          </p:cNvPr>
          <p:cNvGrpSpPr/>
          <p:nvPr/>
        </p:nvGrpSpPr>
        <p:grpSpPr>
          <a:xfrm>
            <a:off x="607621" y="5032102"/>
            <a:ext cx="4834201" cy="835343"/>
            <a:chOff x="202271" y="763625"/>
            <a:chExt cx="3910862" cy="615327"/>
          </a:xfrm>
        </p:grpSpPr>
        <p:pic>
          <p:nvPicPr>
            <p:cNvPr id="8" name="Google Shape;477;p37" title="Screenshot 2025-03-17 at 14.14.01.png">
              <a:extLst>
                <a:ext uri="{FF2B5EF4-FFF2-40B4-BE49-F238E27FC236}">
                  <a16:creationId xmlns:a16="http://schemas.microsoft.com/office/drawing/2014/main" id="{9B22D735-BF09-695C-553B-E74DC1C883D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50309" r="9084" b="-2651"/>
            <a:stretch>
              <a:fillRect/>
            </a:stretch>
          </p:blipFill>
          <p:spPr>
            <a:xfrm>
              <a:off x="202275" y="763625"/>
              <a:ext cx="3910858" cy="615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478;p37" title="Screenshot 2025-03-17 at 14.14.01.png">
              <a:extLst>
                <a:ext uri="{FF2B5EF4-FFF2-40B4-BE49-F238E27FC236}">
                  <a16:creationId xmlns:a16="http://schemas.microsoft.com/office/drawing/2014/main" id="{694BDA7A-8238-DDD6-C97F-A241C62ED46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5722" r="90821" b="58949"/>
            <a:stretch>
              <a:fillRect/>
            </a:stretch>
          </p:blipFill>
          <p:spPr>
            <a:xfrm>
              <a:off x="202271" y="782325"/>
              <a:ext cx="394820" cy="4153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479;p37">
            <a:extLst>
              <a:ext uri="{FF2B5EF4-FFF2-40B4-BE49-F238E27FC236}">
                <a16:creationId xmlns:a16="http://schemas.microsoft.com/office/drawing/2014/main" id="{CBBCEE35-9D22-604D-0CCE-972E8AE33D5D}"/>
              </a:ext>
            </a:extLst>
          </p:cNvPr>
          <p:cNvSpPr txBox="1"/>
          <p:nvPr/>
        </p:nvSpPr>
        <p:spPr>
          <a:xfrm>
            <a:off x="607621" y="4556524"/>
            <a:ext cx="1120084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Non-thermal emission from electrons accelerated by an AGN wind shock (Nims+15):</a:t>
            </a:r>
            <a:endParaRPr dirty="0">
              <a:solidFill>
                <a:schemeClr val="bg1">
                  <a:lumMod val="50000"/>
                </a:schemeClr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Google Shape;480;p37">
            <a:extLst>
              <a:ext uri="{FF2B5EF4-FFF2-40B4-BE49-F238E27FC236}">
                <a16:creationId xmlns:a16="http://schemas.microsoft.com/office/drawing/2014/main" id="{18005BDB-65E4-72A4-469C-459B97154E09}"/>
              </a:ext>
            </a:extLst>
          </p:cNvPr>
          <p:cNvSpPr txBox="1"/>
          <p:nvPr/>
        </p:nvSpPr>
        <p:spPr>
          <a:xfrm>
            <a:off x="5527640" y="4954745"/>
            <a:ext cx="666435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𝜈L</a:t>
            </a:r>
            <a:r>
              <a:rPr lang="en" baseline="-25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</a:t>
            </a:r>
            <a:r>
              <a:rPr lang="en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~ constant → L</a:t>
            </a:r>
            <a:r>
              <a:rPr lang="en" baseline="-25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𝜈</a:t>
            </a:r>
            <a:r>
              <a:rPr lang="en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∝ 𝜈</a:t>
            </a:r>
            <a:r>
              <a:rPr lang="en" baseline="30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-1</a:t>
            </a:r>
            <a:r>
              <a:rPr lang="en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en" dirty="0" err="1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ie</a:t>
            </a:r>
            <a:r>
              <a:rPr lang="en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. 𝛼 ≈ -1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An increasing fraction of shock-dominated systems toward higher E(B-V)?</a:t>
            </a:r>
            <a:endParaRPr dirty="0">
              <a:solidFill>
                <a:schemeClr val="bg1">
                  <a:lumMod val="50000"/>
                </a:schemeClr>
              </a:solidFill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922976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F428BC-C57C-1D9E-3CC2-6286500D9C1D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Red quasars as a dusty blow-out phase?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F196DAA-E9DB-9C02-01A9-93941989F2F4}"/>
              </a:ext>
            </a:extLst>
          </p:cNvPr>
          <p:cNvSpPr/>
          <p:nvPr/>
        </p:nvSpPr>
        <p:spPr>
          <a:xfrm rot="13177395">
            <a:off x="3990713" y="4423010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78C231B-B927-BD1A-52B3-DD7FD0648972}"/>
              </a:ext>
            </a:extLst>
          </p:cNvPr>
          <p:cNvSpPr/>
          <p:nvPr/>
        </p:nvSpPr>
        <p:spPr>
          <a:xfrm rot="19157175">
            <a:off x="3923012" y="1978685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CEE64E-317F-EDA3-460A-C52F26399953}"/>
              </a:ext>
            </a:extLst>
          </p:cNvPr>
          <p:cNvSpPr txBox="1"/>
          <p:nvPr/>
        </p:nvSpPr>
        <p:spPr>
          <a:xfrm>
            <a:off x="2881481" y="4900744"/>
            <a:ext cx="181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extended radio emission fades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ABA23868-9473-A97F-DF0D-67374EF7C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/>
          <a:stretch/>
        </p:blipFill>
        <p:spPr bwMode="auto">
          <a:xfrm>
            <a:off x="172824" y="4198285"/>
            <a:ext cx="2133844" cy="21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6CF4AA-FEA1-C28B-C68F-58B6D7112907}"/>
              </a:ext>
            </a:extLst>
          </p:cNvPr>
          <p:cNvSpPr txBox="1"/>
          <p:nvPr/>
        </p:nvSpPr>
        <p:spPr>
          <a:xfrm>
            <a:off x="18989" y="3626697"/>
            <a:ext cx="268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some quasars likely red just due to orientation</a:t>
            </a:r>
          </a:p>
        </p:txBody>
      </p:sp>
      <p:pic>
        <p:nvPicPr>
          <p:cNvPr id="25" name="Picture 24" descr="A red and blue design on a black background&#10;&#10;Description automatically generated">
            <a:extLst>
              <a:ext uri="{FF2B5EF4-FFF2-40B4-BE49-F238E27FC236}">
                <a16:creationId xmlns:a16="http://schemas.microsoft.com/office/drawing/2014/main" id="{0F482EDE-6A55-C72E-E60D-B4F15F733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75" y="548640"/>
            <a:ext cx="2558681" cy="2433203"/>
          </a:xfrm>
          <a:prstGeom prst="rect">
            <a:avLst/>
          </a:prstGeom>
        </p:spPr>
      </p:pic>
      <p:pic>
        <p:nvPicPr>
          <p:cNvPr id="26" name="Picture 25" descr="A diagram of a brain&#10;&#10;Description automatically generated">
            <a:extLst>
              <a:ext uri="{FF2B5EF4-FFF2-40B4-BE49-F238E27FC236}">
                <a16:creationId xmlns:a16="http://schemas.microsoft.com/office/drawing/2014/main" id="{68835BAC-7A92-8FAE-4B64-2BDDE3BC2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298" y="1892738"/>
            <a:ext cx="1948686" cy="2965858"/>
          </a:xfrm>
          <a:prstGeom prst="rect">
            <a:avLst/>
          </a:prstGeom>
        </p:spPr>
      </p:pic>
      <p:pic>
        <p:nvPicPr>
          <p:cNvPr id="27" name="Picture 26" descr="A computer screen shot of a cross section of red and blue arrows&#10;&#10;Description automatically generated">
            <a:extLst>
              <a:ext uri="{FF2B5EF4-FFF2-40B4-BE49-F238E27FC236}">
                <a16:creationId xmlns:a16="http://schemas.microsoft.com/office/drawing/2014/main" id="{A29A2D8F-586F-A5B0-1F21-87EBD0196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391" y="3343502"/>
            <a:ext cx="1984351" cy="2965858"/>
          </a:xfrm>
          <a:prstGeom prst="rect">
            <a:avLst/>
          </a:prstGeom>
        </p:spPr>
      </p:pic>
      <p:pic>
        <p:nvPicPr>
          <p:cNvPr id="28" name="Picture 27" descr="A diagram of a nuclear explosion&#10;&#10;Description automatically generated with medium confidence">
            <a:extLst>
              <a:ext uri="{FF2B5EF4-FFF2-40B4-BE49-F238E27FC236}">
                <a16:creationId xmlns:a16="http://schemas.microsoft.com/office/drawing/2014/main" id="{1D0A2050-7C4E-E550-8B3B-B85BF73C3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002" y="2550887"/>
            <a:ext cx="1965377" cy="1616681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4AD18CFD-4E8C-E553-A70E-A5BB48904F4A}"/>
              </a:ext>
            </a:extLst>
          </p:cNvPr>
          <p:cNvSpPr/>
          <p:nvPr/>
        </p:nvSpPr>
        <p:spPr>
          <a:xfrm rot="12439461">
            <a:off x="2109472" y="2854547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C4D6D0-8788-2498-15BB-9EA89779CB1E}"/>
              </a:ext>
            </a:extLst>
          </p:cNvPr>
          <p:cNvSpPr txBox="1"/>
          <p:nvPr/>
        </p:nvSpPr>
        <p:spPr>
          <a:xfrm>
            <a:off x="441900" y="2435906"/>
            <a:ext cx="1539458" cy="646331"/>
          </a:xfrm>
          <a:prstGeom prst="rect">
            <a:avLst/>
          </a:prstGeom>
          <a:solidFill>
            <a:srgbClr val="C6E7F6"/>
          </a:solidFill>
          <a:ln>
            <a:solidFill>
              <a:srgbClr val="A5D4EB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unobscured/blue quasar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1DF810-FD58-E723-80ED-EE305C17ACC5}"/>
              </a:ext>
            </a:extLst>
          </p:cNvPr>
          <p:cNvGrpSpPr/>
          <p:nvPr/>
        </p:nvGrpSpPr>
        <p:grpSpPr>
          <a:xfrm>
            <a:off x="2050923" y="4959904"/>
            <a:ext cx="3045899" cy="1622022"/>
            <a:chOff x="8838463" y="561076"/>
            <a:chExt cx="3045899" cy="1622022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7BB92DA-F843-9049-D2F7-E498DAA5500D}"/>
                </a:ext>
              </a:extLst>
            </p:cNvPr>
            <p:cNvSpPr/>
            <p:nvPr/>
          </p:nvSpPr>
          <p:spPr>
            <a:xfrm rot="8954545">
              <a:off x="9072991" y="561076"/>
              <a:ext cx="880127" cy="885005"/>
            </a:xfrm>
            <a:prstGeom prst="arc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D8CF86-1BAE-41B3-311F-E3F880960783}"/>
                </a:ext>
              </a:extLst>
            </p:cNvPr>
            <p:cNvSpPr txBox="1"/>
            <p:nvPr/>
          </p:nvSpPr>
          <p:spPr>
            <a:xfrm>
              <a:off x="9917304" y="1230430"/>
              <a:ext cx="1127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= shocks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079619A-5C36-0E9B-E5AA-0562597152D5}"/>
                </a:ext>
              </a:extLst>
            </p:cNvPr>
            <p:cNvSpPr/>
            <p:nvPr/>
          </p:nvSpPr>
          <p:spPr>
            <a:xfrm rot="18167367">
              <a:off x="8962383" y="1336174"/>
              <a:ext cx="723004" cy="970844"/>
            </a:xfrm>
            <a:custGeom>
              <a:avLst/>
              <a:gdLst>
                <a:gd name="connsiteX0" fmla="*/ 723004 w 723004"/>
                <a:gd name="connsiteY0" fmla="*/ 970844 h 970844"/>
                <a:gd name="connsiteX1" fmla="*/ 666559 w 723004"/>
                <a:gd name="connsiteY1" fmla="*/ 925689 h 970844"/>
                <a:gd name="connsiteX2" fmla="*/ 598826 w 723004"/>
                <a:gd name="connsiteY2" fmla="*/ 880533 h 970844"/>
                <a:gd name="connsiteX3" fmla="*/ 587537 w 723004"/>
                <a:gd name="connsiteY3" fmla="*/ 846667 h 970844"/>
                <a:gd name="connsiteX4" fmla="*/ 643982 w 723004"/>
                <a:gd name="connsiteY4" fmla="*/ 745067 h 970844"/>
                <a:gd name="connsiteX5" fmla="*/ 666559 w 723004"/>
                <a:gd name="connsiteY5" fmla="*/ 711200 h 970844"/>
                <a:gd name="connsiteX6" fmla="*/ 655270 w 723004"/>
                <a:gd name="connsiteY6" fmla="*/ 654756 h 970844"/>
                <a:gd name="connsiteX7" fmla="*/ 621404 w 723004"/>
                <a:gd name="connsiteY7" fmla="*/ 643467 h 970844"/>
                <a:gd name="connsiteX8" fmla="*/ 564959 w 723004"/>
                <a:gd name="connsiteY8" fmla="*/ 654756 h 970844"/>
                <a:gd name="connsiteX9" fmla="*/ 485937 w 723004"/>
                <a:gd name="connsiteY9" fmla="*/ 666044 h 970844"/>
                <a:gd name="connsiteX10" fmla="*/ 361759 w 723004"/>
                <a:gd name="connsiteY10" fmla="*/ 620889 h 970844"/>
                <a:gd name="connsiteX11" fmla="*/ 373048 w 723004"/>
                <a:gd name="connsiteY11" fmla="*/ 587022 h 970844"/>
                <a:gd name="connsiteX12" fmla="*/ 440782 w 723004"/>
                <a:gd name="connsiteY12" fmla="*/ 541867 h 970844"/>
                <a:gd name="connsiteX13" fmla="*/ 474648 w 723004"/>
                <a:gd name="connsiteY13" fmla="*/ 519289 h 970844"/>
                <a:gd name="connsiteX14" fmla="*/ 508515 w 723004"/>
                <a:gd name="connsiteY14" fmla="*/ 496711 h 970844"/>
                <a:gd name="connsiteX15" fmla="*/ 531093 w 723004"/>
                <a:gd name="connsiteY15" fmla="*/ 462844 h 970844"/>
                <a:gd name="connsiteX16" fmla="*/ 373048 w 723004"/>
                <a:gd name="connsiteY16" fmla="*/ 428978 h 970844"/>
                <a:gd name="connsiteX17" fmla="*/ 226293 w 723004"/>
                <a:gd name="connsiteY17" fmla="*/ 417689 h 970844"/>
                <a:gd name="connsiteX18" fmla="*/ 237582 w 723004"/>
                <a:gd name="connsiteY18" fmla="*/ 349956 h 970844"/>
                <a:gd name="connsiteX19" fmla="*/ 248870 w 723004"/>
                <a:gd name="connsiteY19" fmla="*/ 316089 h 970844"/>
                <a:gd name="connsiteX20" fmla="*/ 316604 w 723004"/>
                <a:gd name="connsiteY20" fmla="*/ 270933 h 970844"/>
                <a:gd name="connsiteX21" fmla="*/ 384337 w 723004"/>
                <a:gd name="connsiteY21" fmla="*/ 214489 h 970844"/>
                <a:gd name="connsiteX22" fmla="*/ 395626 w 723004"/>
                <a:gd name="connsiteY22" fmla="*/ 180622 h 970844"/>
                <a:gd name="connsiteX23" fmla="*/ 384337 w 723004"/>
                <a:gd name="connsiteY23" fmla="*/ 112889 h 970844"/>
                <a:gd name="connsiteX24" fmla="*/ 135982 w 723004"/>
                <a:gd name="connsiteY24" fmla="*/ 135467 h 970844"/>
                <a:gd name="connsiteX25" fmla="*/ 23093 w 723004"/>
                <a:gd name="connsiteY25" fmla="*/ 124178 h 970844"/>
                <a:gd name="connsiteX26" fmla="*/ 515 w 723004"/>
                <a:gd name="connsiteY26" fmla="*/ 0 h 97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004" h="970844">
                  <a:moveTo>
                    <a:pt x="723004" y="970844"/>
                  </a:moveTo>
                  <a:cubicBezTo>
                    <a:pt x="704189" y="955792"/>
                    <a:pt x="686045" y="939861"/>
                    <a:pt x="666559" y="925689"/>
                  </a:cubicBezTo>
                  <a:cubicBezTo>
                    <a:pt x="644614" y="909729"/>
                    <a:pt x="598826" y="880533"/>
                    <a:pt x="598826" y="880533"/>
                  </a:cubicBezTo>
                  <a:cubicBezTo>
                    <a:pt x="595063" y="869244"/>
                    <a:pt x="587537" y="858566"/>
                    <a:pt x="587537" y="846667"/>
                  </a:cubicBezTo>
                  <a:cubicBezTo>
                    <a:pt x="587537" y="816862"/>
                    <a:pt x="637535" y="754738"/>
                    <a:pt x="643982" y="745067"/>
                  </a:cubicBezTo>
                  <a:lnTo>
                    <a:pt x="666559" y="711200"/>
                  </a:lnTo>
                  <a:cubicBezTo>
                    <a:pt x="662796" y="692385"/>
                    <a:pt x="665913" y="670721"/>
                    <a:pt x="655270" y="654756"/>
                  </a:cubicBezTo>
                  <a:cubicBezTo>
                    <a:pt x="648669" y="644855"/>
                    <a:pt x="633303" y="643467"/>
                    <a:pt x="621404" y="643467"/>
                  </a:cubicBezTo>
                  <a:cubicBezTo>
                    <a:pt x="602216" y="643467"/>
                    <a:pt x="583886" y="651602"/>
                    <a:pt x="564959" y="654756"/>
                  </a:cubicBezTo>
                  <a:cubicBezTo>
                    <a:pt x="538713" y="659130"/>
                    <a:pt x="512278" y="662281"/>
                    <a:pt x="485937" y="666044"/>
                  </a:cubicBezTo>
                  <a:cubicBezTo>
                    <a:pt x="450458" y="662102"/>
                    <a:pt x="371542" y="679587"/>
                    <a:pt x="361759" y="620889"/>
                  </a:cubicBezTo>
                  <a:cubicBezTo>
                    <a:pt x="359803" y="609151"/>
                    <a:pt x="364634" y="595436"/>
                    <a:pt x="373048" y="587022"/>
                  </a:cubicBezTo>
                  <a:cubicBezTo>
                    <a:pt x="392236" y="567835"/>
                    <a:pt x="418204" y="556919"/>
                    <a:pt x="440782" y="541867"/>
                  </a:cubicBezTo>
                  <a:lnTo>
                    <a:pt x="474648" y="519289"/>
                  </a:lnTo>
                  <a:lnTo>
                    <a:pt x="508515" y="496711"/>
                  </a:lnTo>
                  <a:cubicBezTo>
                    <a:pt x="516041" y="485422"/>
                    <a:pt x="529174" y="476275"/>
                    <a:pt x="531093" y="462844"/>
                  </a:cubicBezTo>
                  <a:cubicBezTo>
                    <a:pt x="544749" y="367257"/>
                    <a:pt x="418760" y="425462"/>
                    <a:pt x="373048" y="428978"/>
                  </a:cubicBezTo>
                  <a:cubicBezTo>
                    <a:pt x="324130" y="425215"/>
                    <a:pt x="268672" y="442410"/>
                    <a:pt x="226293" y="417689"/>
                  </a:cubicBezTo>
                  <a:cubicBezTo>
                    <a:pt x="206522" y="406156"/>
                    <a:pt x="232617" y="372300"/>
                    <a:pt x="237582" y="349956"/>
                  </a:cubicBezTo>
                  <a:cubicBezTo>
                    <a:pt x="240163" y="338340"/>
                    <a:pt x="240456" y="324503"/>
                    <a:pt x="248870" y="316089"/>
                  </a:cubicBezTo>
                  <a:cubicBezTo>
                    <a:pt x="268057" y="296901"/>
                    <a:pt x="297416" y="290121"/>
                    <a:pt x="316604" y="270933"/>
                  </a:cubicBezTo>
                  <a:cubicBezTo>
                    <a:pt x="360064" y="227473"/>
                    <a:pt x="337187" y="245923"/>
                    <a:pt x="384337" y="214489"/>
                  </a:cubicBezTo>
                  <a:cubicBezTo>
                    <a:pt x="388100" y="203200"/>
                    <a:pt x="395626" y="192522"/>
                    <a:pt x="395626" y="180622"/>
                  </a:cubicBezTo>
                  <a:cubicBezTo>
                    <a:pt x="395626" y="157733"/>
                    <a:pt x="406052" y="120127"/>
                    <a:pt x="384337" y="112889"/>
                  </a:cubicBezTo>
                  <a:cubicBezTo>
                    <a:pt x="362327" y="105552"/>
                    <a:pt x="183179" y="129567"/>
                    <a:pt x="135982" y="135467"/>
                  </a:cubicBezTo>
                  <a:lnTo>
                    <a:pt x="23093" y="124178"/>
                  </a:lnTo>
                  <a:cubicBezTo>
                    <a:pt x="-5435" y="107537"/>
                    <a:pt x="515" y="25741"/>
                    <a:pt x="515" y="0"/>
                  </a:cubicBezTo>
                </a:path>
              </a:pathLst>
            </a:custGeom>
            <a:noFill/>
            <a:ln>
              <a:solidFill>
                <a:srgbClr val="A5D4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CF1D5E-4A8A-4F74-946D-22DDBBA3F900}"/>
                </a:ext>
              </a:extLst>
            </p:cNvPr>
            <p:cNvSpPr txBox="1"/>
            <p:nvPr/>
          </p:nvSpPr>
          <p:spPr>
            <a:xfrm>
              <a:off x="9927736" y="1588355"/>
              <a:ext cx="1956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= radio emission</a:t>
              </a:r>
            </a:p>
          </p:txBody>
        </p:sp>
      </p:grpSp>
      <p:sp>
        <p:nvSpPr>
          <p:cNvPr id="36" name="Right Arrow 35">
            <a:extLst>
              <a:ext uri="{FF2B5EF4-FFF2-40B4-BE49-F238E27FC236}">
                <a16:creationId xmlns:a16="http://schemas.microsoft.com/office/drawing/2014/main" id="{6D83AF75-AE13-4293-08C6-82ACA52E1341}"/>
              </a:ext>
            </a:extLst>
          </p:cNvPr>
          <p:cNvSpPr/>
          <p:nvPr/>
        </p:nvSpPr>
        <p:spPr>
          <a:xfrm rot="2435629">
            <a:off x="7126329" y="1937516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3A202A16-AAD7-9576-FED0-39183604DC71}"/>
              </a:ext>
            </a:extLst>
          </p:cNvPr>
          <p:cNvSpPr/>
          <p:nvPr/>
        </p:nvSpPr>
        <p:spPr>
          <a:xfrm rot="8756433">
            <a:off x="7168061" y="4388112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5E0885-0271-E165-EC36-3A18C50FD449}"/>
              </a:ext>
            </a:extLst>
          </p:cNvPr>
          <p:cNvSpPr txBox="1"/>
          <p:nvPr/>
        </p:nvSpPr>
        <p:spPr>
          <a:xfrm>
            <a:off x="7304878" y="1151289"/>
            <a:ext cx="149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dusty blow-out phase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F18815-9A1D-3AB9-B62F-7C80E706692E}"/>
              </a:ext>
            </a:extLst>
          </p:cNvPr>
          <p:cNvSpPr txBox="1"/>
          <p:nvPr/>
        </p:nvSpPr>
        <p:spPr>
          <a:xfrm>
            <a:off x="6753300" y="5121412"/>
            <a:ext cx="202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extended radio emission fades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(high frequency faster)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69CF7-63FD-0A19-A2DE-29AFF8D44DAB}"/>
              </a:ext>
            </a:extLst>
          </p:cNvPr>
          <p:cNvSpPr txBox="1"/>
          <p:nvPr/>
        </p:nvSpPr>
        <p:spPr>
          <a:xfrm>
            <a:off x="3450156" y="1004223"/>
            <a:ext cx="166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gas infall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– obscuration increasing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81E1EDB-0AF2-D703-F1C3-2BAAD7DB7061}"/>
              </a:ext>
            </a:extLst>
          </p:cNvPr>
          <p:cNvCxnSpPr>
            <a:cxnSpLocks/>
          </p:cNvCxnSpPr>
          <p:nvPr/>
        </p:nvCxnSpPr>
        <p:spPr>
          <a:xfrm flipV="1">
            <a:off x="8309609" y="6112154"/>
            <a:ext cx="736420" cy="14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1D6A10B-DD50-D229-77C3-8DAEFF289690}"/>
              </a:ext>
            </a:extLst>
          </p:cNvPr>
          <p:cNvSpPr txBox="1"/>
          <p:nvPr/>
        </p:nvSpPr>
        <p:spPr>
          <a:xfrm>
            <a:off x="9132295" y="5921192"/>
            <a:ext cx="270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“fake compact” quasars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717E21C-4CC9-0E5C-E255-8D6E21488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7505" y="697303"/>
            <a:ext cx="2390691" cy="1847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" descr="a.png">
            <a:extLst>
              <a:ext uri="{FF2B5EF4-FFF2-40B4-BE49-F238E27FC236}">
                <a16:creationId xmlns:a16="http://schemas.microsoft.com/office/drawing/2014/main" id="{E4820BD3-6230-E50E-9A7D-D09133C17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4" y="646460"/>
            <a:ext cx="2809156" cy="15783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6DE15B5-FAF4-39A2-F64A-7F8DEE868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2" y="1679002"/>
            <a:ext cx="2848595" cy="59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SzPct val="90000"/>
            </a:pPr>
            <a:r>
              <a:rPr lang="en-GB" altLang="en-US" sz="1400" b="0" dirty="0">
                <a:solidFill>
                  <a:schemeClr val="bg1"/>
                </a:solidFill>
                <a:latin typeface="+mn-lt"/>
              </a:rPr>
              <a:t>Radio jet-host galaxy interaction simulation</a:t>
            </a:r>
            <a:endParaRPr lang="en-US" altLang="en-US" sz="1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A715781-E640-307D-0A75-5A2BEB2DEBD8}"/>
              </a:ext>
            </a:extLst>
          </p:cNvPr>
          <p:cNvCxnSpPr>
            <a:cxnSpLocks/>
          </p:cNvCxnSpPr>
          <p:nvPr/>
        </p:nvCxnSpPr>
        <p:spPr>
          <a:xfrm flipV="1">
            <a:off x="6705904" y="799020"/>
            <a:ext cx="2537080" cy="416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B1B3F2F-705B-EC3D-C9BD-8B98019A6461}"/>
              </a:ext>
            </a:extLst>
          </p:cNvPr>
          <p:cNvCxnSpPr>
            <a:cxnSpLocks/>
          </p:cNvCxnSpPr>
          <p:nvPr/>
        </p:nvCxnSpPr>
        <p:spPr>
          <a:xfrm flipH="1" flipV="1">
            <a:off x="3207218" y="784095"/>
            <a:ext cx="2276589" cy="366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02979BA1-B5E3-E21D-B503-F8261F89E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936" y="2540534"/>
            <a:ext cx="260836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SzPct val="90000"/>
            </a:pPr>
            <a:r>
              <a:rPr lang="en-GB" altLang="en-US" sz="14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eg.</a:t>
            </a:r>
            <a:r>
              <a:rPr lang="en-GB" alt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Nims+ 2015</a:t>
            </a:r>
            <a:endParaRPr lang="en-US" altLang="en-US" sz="1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9" name="Rectangle 12">
            <a:extLst>
              <a:ext uri="{FF2B5EF4-FFF2-40B4-BE49-F238E27FC236}">
                <a16:creationId xmlns:a16="http://schemas.microsoft.com/office/drawing/2014/main" id="{9DBB26D4-9B2F-4FE6-614E-5BDC6362F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13" y="631026"/>
            <a:ext cx="2809155" cy="58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buSzPct val="90000"/>
            </a:pPr>
            <a:r>
              <a:rPr lang="en-GB" altLang="en-US" sz="1400" b="0" dirty="0" err="1">
                <a:solidFill>
                  <a:schemeClr val="bg1"/>
                </a:solidFill>
                <a:latin typeface="+mn-lt"/>
              </a:rPr>
              <a:t>Tchekhovskoy</a:t>
            </a:r>
            <a:r>
              <a:rPr lang="en-GB" altLang="en-US" sz="1400" b="0" dirty="0">
                <a:solidFill>
                  <a:schemeClr val="bg1"/>
                </a:solidFill>
                <a:latin typeface="+mn-lt"/>
              </a:rPr>
              <a:t> &amp; Bromberg (2016) </a:t>
            </a:r>
            <a:endParaRPr lang="en-US" alt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7B6B7D-0AF8-D413-92E4-7C5DB0C0BB00}"/>
              </a:ext>
            </a:extLst>
          </p:cNvPr>
          <p:cNvSpPr txBox="1"/>
          <p:nvPr/>
        </p:nvSpPr>
        <p:spPr>
          <a:xfrm>
            <a:off x="9634936" y="2834878"/>
            <a:ext cx="2491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steep radio spectral slopes 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FD08F7B3-3A08-D52C-656A-FC320D97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0403" y="2042691"/>
            <a:ext cx="2737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b="0" dirty="0">
                <a:solidFill>
                  <a:schemeClr val="bg1"/>
                </a:solidFill>
                <a:latin typeface="+mn-lt"/>
              </a:rPr>
              <a:t>Winds shocking gas producing synchrotron emission?</a:t>
            </a:r>
            <a:endParaRPr lang="en-US" altLang="en-US" sz="1200" b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0EA69DB-DA2C-50BE-1D25-05EDED0DB5F0}"/>
              </a:ext>
            </a:extLst>
          </p:cNvPr>
          <p:cNvCxnSpPr>
            <a:cxnSpLocks/>
          </p:cNvCxnSpPr>
          <p:nvPr/>
        </p:nvCxnSpPr>
        <p:spPr>
          <a:xfrm>
            <a:off x="8800021" y="4248498"/>
            <a:ext cx="680813" cy="4304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D5303FB-4AD3-0D56-C900-E6918D2F59BC}"/>
              </a:ext>
            </a:extLst>
          </p:cNvPr>
          <p:cNvSpPr txBox="1"/>
          <p:nvPr/>
        </p:nvSpPr>
        <p:spPr>
          <a:xfrm>
            <a:off x="9519405" y="4144729"/>
            <a:ext cx="2527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extended radio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observed with typical distribution of radio spectral slopes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3C164B-6B31-44EA-6F1E-2A47656F0C17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7/8</a:t>
            </a:r>
          </a:p>
        </p:txBody>
      </p:sp>
    </p:spTree>
    <p:extLst>
      <p:ext uri="{BB962C8B-B14F-4D97-AF65-F5344CB8AC3E}">
        <p14:creationId xmlns:p14="http://schemas.microsoft.com/office/powerpoint/2010/main" val="17124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24" grpId="0"/>
      <p:bldP spid="29" grpId="0" animBg="1"/>
      <p:bldP spid="30" grpId="0" animBg="1"/>
      <p:bldP spid="36" grpId="0" animBg="1"/>
      <p:bldP spid="37" grpId="0" animBg="1"/>
      <p:bldP spid="38" grpId="0"/>
      <p:bldP spid="39" grpId="0"/>
      <p:bldP spid="40" grpId="0"/>
      <p:bldP spid="42" grpId="0"/>
      <p:bldP spid="45" grpId="0"/>
      <p:bldP spid="48" grpId="0"/>
      <p:bldP spid="49" grpId="0"/>
      <p:bldP spid="50" grpId="0"/>
      <p:bldP spid="52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D814A-3B79-5E0B-CDE1-1479514F18DF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27047-7E08-ACCC-AD8B-C1DAD510F703}"/>
              </a:ext>
            </a:extLst>
          </p:cNvPr>
          <p:cNvSpPr txBox="1"/>
          <p:nvPr/>
        </p:nvSpPr>
        <p:spPr>
          <a:xfrm>
            <a:off x="85983" y="606055"/>
            <a:ext cx="5651140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  <a:buChar char="●"/>
            </a:pPr>
            <a:r>
              <a:rPr lang="en-GB" sz="2100" dirty="0"/>
              <a:t>There is a connection between dust and radio spectral slopes/detection rates in quasars</a:t>
            </a:r>
          </a:p>
          <a:p>
            <a:pPr marL="457200" lvl="0" indent="-342900">
              <a:spcBef>
                <a:spcPts val="1000"/>
              </a:spcBef>
              <a:buSzPts val="1800"/>
              <a:buChar char="●"/>
            </a:pPr>
            <a:r>
              <a:rPr lang="en-GB" sz="2100" dirty="0"/>
              <a:t>The radio-dust connection in red quasars is mostly driven by systems with unresolved radio emission in both FIRST (1.4 GHz) and LoTSS (144 MHz)</a:t>
            </a:r>
          </a:p>
          <a:p>
            <a:pPr marL="457200" indent="-342900">
              <a:spcBef>
                <a:spcPts val="1000"/>
              </a:spcBef>
              <a:buSzPts val="1800"/>
              <a:buFontTx/>
              <a:buChar char="●"/>
            </a:pPr>
            <a:r>
              <a:rPr lang="en-GB" sz="2100" dirty="0"/>
              <a:t>These “truly compact” red quasars contain a population of sources with steep radio spectral slopes of </a:t>
            </a:r>
            <a:r>
              <a:rPr lang="el-GR" sz="2100" dirty="0"/>
              <a:t>α~-1</a:t>
            </a:r>
            <a:endParaRPr lang="en-GB" sz="2100" dirty="0"/>
          </a:p>
          <a:p>
            <a:pPr marL="457200" indent="-342900">
              <a:spcBef>
                <a:spcPts val="1000"/>
              </a:spcBef>
              <a:buSzPts val="1800"/>
              <a:buFontTx/>
              <a:buChar char="●"/>
            </a:pPr>
            <a:r>
              <a:rPr lang="en-GB" sz="2100" dirty="0">
                <a:solidFill>
                  <a:schemeClr val="bg1">
                    <a:lumMod val="50000"/>
                  </a:schemeClr>
                </a:solidFill>
              </a:rPr>
              <a:t> This is consistent with the prediction from AGN-wind shocks in the Nims+15 model </a:t>
            </a:r>
          </a:p>
          <a:p>
            <a:pPr marL="457200" indent="-342900">
              <a:spcBef>
                <a:spcPts val="1000"/>
              </a:spcBef>
              <a:buSzPts val="1800"/>
              <a:buFontTx/>
              <a:buChar char="●"/>
            </a:pPr>
            <a:r>
              <a:rPr lang="en-GB" sz="2100" dirty="0"/>
              <a:t>Consistent with a “dusty blow-out” phase?</a:t>
            </a:r>
          </a:p>
        </p:txBody>
      </p:sp>
      <p:pic>
        <p:nvPicPr>
          <p:cNvPr id="17" name="Picture 16" descr="A graph of a radio detector&#10;&#10;AI-generated content may be incorrect.">
            <a:extLst>
              <a:ext uri="{FF2B5EF4-FFF2-40B4-BE49-F238E27FC236}">
                <a16:creationId xmlns:a16="http://schemas.microsoft.com/office/drawing/2014/main" id="{105C1277-9224-6DF8-399D-F2124A28A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039"/>
          <a:stretch>
            <a:fillRect/>
          </a:stretch>
        </p:blipFill>
        <p:spPr>
          <a:xfrm>
            <a:off x="7211848" y="553662"/>
            <a:ext cx="4768439" cy="33191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660EDE7E-BADC-5FD4-3798-C38C18BA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224" y="4324615"/>
            <a:ext cx="6726776" cy="21057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D543E7-85FA-7815-2FCC-FDE77B98F7B1}"/>
              </a:ext>
            </a:extLst>
          </p:cNvPr>
          <p:cNvSpPr txBox="1"/>
          <p:nvPr/>
        </p:nvSpPr>
        <p:spPr>
          <a:xfrm>
            <a:off x="7244343" y="3226451"/>
            <a:ext cx="473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02017A-39E9-968D-E1E2-D8740129FA15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7/7</a:t>
            </a:r>
          </a:p>
        </p:txBody>
      </p:sp>
    </p:spTree>
    <p:extLst>
      <p:ext uri="{BB962C8B-B14F-4D97-AF65-F5344CB8AC3E}">
        <p14:creationId xmlns:p14="http://schemas.microsoft.com/office/powerpoint/2010/main" val="13028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8329-1442-3644-F8FE-5E02E8CC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2412F-2EA1-9156-3545-BF45EE7A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0B0D0E-9A4F-585B-9409-9F372F1D5330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Backup slides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6ADA9-DA5B-45B3-BB3B-DC15A67BD73D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</a:t>
            </a:r>
          </a:p>
        </p:txBody>
      </p:sp>
    </p:spTree>
    <p:extLst>
      <p:ext uri="{BB962C8B-B14F-4D97-AF65-F5344CB8AC3E}">
        <p14:creationId xmlns:p14="http://schemas.microsoft.com/office/powerpoint/2010/main" val="376673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6D54D-30E2-50D7-0F7A-EC5CECAA1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CC7488-B57B-E47B-6809-1852ADDF04EF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Red quasars as a dusty blow-out phase?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CF10EDF-22C0-A35C-5910-D9956464C11F}"/>
              </a:ext>
            </a:extLst>
          </p:cNvPr>
          <p:cNvSpPr/>
          <p:nvPr/>
        </p:nvSpPr>
        <p:spPr>
          <a:xfrm rot="13177395">
            <a:off x="3990713" y="4423010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4944856-C541-3D0C-FA8C-913F35CE0A97}"/>
              </a:ext>
            </a:extLst>
          </p:cNvPr>
          <p:cNvSpPr/>
          <p:nvPr/>
        </p:nvSpPr>
        <p:spPr>
          <a:xfrm rot="19157175">
            <a:off x="3923012" y="1978685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FD114-FED8-4C9F-B899-9AB1F431D78F}"/>
              </a:ext>
            </a:extLst>
          </p:cNvPr>
          <p:cNvSpPr txBox="1"/>
          <p:nvPr/>
        </p:nvSpPr>
        <p:spPr>
          <a:xfrm>
            <a:off x="2881481" y="4900744"/>
            <a:ext cx="181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extended radio emission fades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0184377D-25DC-6096-AD30-8D85AA509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/>
          <a:stretch/>
        </p:blipFill>
        <p:spPr bwMode="auto">
          <a:xfrm>
            <a:off x="172824" y="4198285"/>
            <a:ext cx="2133844" cy="211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1AC2C6-1518-8A88-8978-D73EE1C604E1}"/>
              </a:ext>
            </a:extLst>
          </p:cNvPr>
          <p:cNvSpPr txBox="1"/>
          <p:nvPr/>
        </p:nvSpPr>
        <p:spPr>
          <a:xfrm>
            <a:off x="18989" y="3626697"/>
            <a:ext cx="268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some quasars likely red just due to orientation</a:t>
            </a:r>
          </a:p>
        </p:txBody>
      </p:sp>
      <p:pic>
        <p:nvPicPr>
          <p:cNvPr id="25" name="Picture 24" descr="A red and blue design on a black background&#10;&#10;Description automatically generated">
            <a:extLst>
              <a:ext uri="{FF2B5EF4-FFF2-40B4-BE49-F238E27FC236}">
                <a16:creationId xmlns:a16="http://schemas.microsoft.com/office/drawing/2014/main" id="{A2028311-490A-728F-C04B-AE1D61B0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75" y="548640"/>
            <a:ext cx="2558681" cy="2433203"/>
          </a:xfrm>
          <a:prstGeom prst="rect">
            <a:avLst/>
          </a:prstGeom>
        </p:spPr>
      </p:pic>
      <p:pic>
        <p:nvPicPr>
          <p:cNvPr id="26" name="Picture 25" descr="A diagram of a brain&#10;&#10;Description automatically generated">
            <a:extLst>
              <a:ext uri="{FF2B5EF4-FFF2-40B4-BE49-F238E27FC236}">
                <a16:creationId xmlns:a16="http://schemas.microsoft.com/office/drawing/2014/main" id="{29FC0811-78F7-BFAC-9B15-53D6E7180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298" y="1892738"/>
            <a:ext cx="1948686" cy="2965858"/>
          </a:xfrm>
          <a:prstGeom prst="rect">
            <a:avLst/>
          </a:prstGeom>
        </p:spPr>
      </p:pic>
      <p:pic>
        <p:nvPicPr>
          <p:cNvPr id="27" name="Picture 26" descr="A computer screen shot of a cross section of red and blue arrows&#10;&#10;Description automatically generated">
            <a:extLst>
              <a:ext uri="{FF2B5EF4-FFF2-40B4-BE49-F238E27FC236}">
                <a16:creationId xmlns:a16="http://schemas.microsoft.com/office/drawing/2014/main" id="{F501149D-8552-3200-64AB-E170EA1A8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391" y="3343502"/>
            <a:ext cx="1984351" cy="2965858"/>
          </a:xfrm>
          <a:prstGeom prst="rect">
            <a:avLst/>
          </a:prstGeom>
        </p:spPr>
      </p:pic>
      <p:pic>
        <p:nvPicPr>
          <p:cNvPr id="28" name="Picture 27" descr="A diagram of a nuclear explosion&#10;&#10;Description automatically generated with medium confidence">
            <a:extLst>
              <a:ext uri="{FF2B5EF4-FFF2-40B4-BE49-F238E27FC236}">
                <a16:creationId xmlns:a16="http://schemas.microsoft.com/office/drawing/2014/main" id="{CD2A0717-BAE9-4476-AD44-8B8DC3247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002" y="2550887"/>
            <a:ext cx="1965377" cy="1616681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E5F82201-EC86-23DE-692D-5C0571F0EA0E}"/>
              </a:ext>
            </a:extLst>
          </p:cNvPr>
          <p:cNvSpPr/>
          <p:nvPr/>
        </p:nvSpPr>
        <p:spPr>
          <a:xfrm rot="12439461">
            <a:off x="2109472" y="2854547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67DA2F-AA68-8999-A226-1973EE023320}"/>
              </a:ext>
            </a:extLst>
          </p:cNvPr>
          <p:cNvSpPr txBox="1"/>
          <p:nvPr/>
        </p:nvSpPr>
        <p:spPr>
          <a:xfrm>
            <a:off x="441900" y="2435906"/>
            <a:ext cx="1539458" cy="646331"/>
          </a:xfrm>
          <a:prstGeom prst="rect">
            <a:avLst/>
          </a:prstGeom>
          <a:solidFill>
            <a:srgbClr val="C6E7F6"/>
          </a:solidFill>
          <a:ln>
            <a:solidFill>
              <a:srgbClr val="A5D4EB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unobscured/blue quasar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7C60DB-806E-3F1A-0989-028733D929D2}"/>
              </a:ext>
            </a:extLst>
          </p:cNvPr>
          <p:cNvGrpSpPr/>
          <p:nvPr/>
        </p:nvGrpSpPr>
        <p:grpSpPr>
          <a:xfrm>
            <a:off x="2050923" y="4959904"/>
            <a:ext cx="3045899" cy="1622022"/>
            <a:chOff x="8838463" y="561076"/>
            <a:chExt cx="3045899" cy="1622022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E576854D-3B72-D8AA-AD7D-5B7DCFA50C9B}"/>
                </a:ext>
              </a:extLst>
            </p:cNvPr>
            <p:cNvSpPr/>
            <p:nvPr/>
          </p:nvSpPr>
          <p:spPr>
            <a:xfrm rot="8954545">
              <a:off x="9072991" y="561076"/>
              <a:ext cx="880127" cy="885005"/>
            </a:xfrm>
            <a:prstGeom prst="arc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F2F06F-E8D0-AC85-3361-6934E8FE9490}"/>
                </a:ext>
              </a:extLst>
            </p:cNvPr>
            <p:cNvSpPr txBox="1"/>
            <p:nvPr/>
          </p:nvSpPr>
          <p:spPr>
            <a:xfrm>
              <a:off x="9917304" y="1230430"/>
              <a:ext cx="1127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= shocks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A07744A-4711-D875-A002-140415908A8D}"/>
                </a:ext>
              </a:extLst>
            </p:cNvPr>
            <p:cNvSpPr/>
            <p:nvPr/>
          </p:nvSpPr>
          <p:spPr>
            <a:xfrm rot="18167367">
              <a:off x="8962383" y="1336174"/>
              <a:ext cx="723004" cy="970844"/>
            </a:xfrm>
            <a:custGeom>
              <a:avLst/>
              <a:gdLst>
                <a:gd name="connsiteX0" fmla="*/ 723004 w 723004"/>
                <a:gd name="connsiteY0" fmla="*/ 970844 h 970844"/>
                <a:gd name="connsiteX1" fmla="*/ 666559 w 723004"/>
                <a:gd name="connsiteY1" fmla="*/ 925689 h 970844"/>
                <a:gd name="connsiteX2" fmla="*/ 598826 w 723004"/>
                <a:gd name="connsiteY2" fmla="*/ 880533 h 970844"/>
                <a:gd name="connsiteX3" fmla="*/ 587537 w 723004"/>
                <a:gd name="connsiteY3" fmla="*/ 846667 h 970844"/>
                <a:gd name="connsiteX4" fmla="*/ 643982 w 723004"/>
                <a:gd name="connsiteY4" fmla="*/ 745067 h 970844"/>
                <a:gd name="connsiteX5" fmla="*/ 666559 w 723004"/>
                <a:gd name="connsiteY5" fmla="*/ 711200 h 970844"/>
                <a:gd name="connsiteX6" fmla="*/ 655270 w 723004"/>
                <a:gd name="connsiteY6" fmla="*/ 654756 h 970844"/>
                <a:gd name="connsiteX7" fmla="*/ 621404 w 723004"/>
                <a:gd name="connsiteY7" fmla="*/ 643467 h 970844"/>
                <a:gd name="connsiteX8" fmla="*/ 564959 w 723004"/>
                <a:gd name="connsiteY8" fmla="*/ 654756 h 970844"/>
                <a:gd name="connsiteX9" fmla="*/ 485937 w 723004"/>
                <a:gd name="connsiteY9" fmla="*/ 666044 h 970844"/>
                <a:gd name="connsiteX10" fmla="*/ 361759 w 723004"/>
                <a:gd name="connsiteY10" fmla="*/ 620889 h 970844"/>
                <a:gd name="connsiteX11" fmla="*/ 373048 w 723004"/>
                <a:gd name="connsiteY11" fmla="*/ 587022 h 970844"/>
                <a:gd name="connsiteX12" fmla="*/ 440782 w 723004"/>
                <a:gd name="connsiteY12" fmla="*/ 541867 h 970844"/>
                <a:gd name="connsiteX13" fmla="*/ 474648 w 723004"/>
                <a:gd name="connsiteY13" fmla="*/ 519289 h 970844"/>
                <a:gd name="connsiteX14" fmla="*/ 508515 w 723004"/>
                <a:gd name="connsiteY14" fmla="*/ 496711 h 970844"/>
                <a:gd name="connsiteX15" fmla="*/ 531093 w 723004"/>
                <a:gd name="connsiteY15" fmla="*/ 462844 h 970844"/>
                <a:gd name="connsiteX16" fmla="*/ 373048 w 723004"/>
                <a:gd name="connsiteY16" fmla="*/ 428978 h 970844"/>
                <a:gd name="connsiteX17" fmla="*/ 226293 w 723004"/>
                <a:gd name="connsiteY17" fmla="*/ 417689 h 970844"/>
                <a:gd name="connsiteX18" fmla="*/ 237582 w 723004"/>
                <a:gd name="connsiteY18" fmla="*/ 349956 h 970844"/>
                <a:gd name="connsiteX19" fmla="*/ 248870 w 723004"/>
                <a:gd name="connsiteY19" fmla="*/ 316089 h 970844"/>
                <a:gd name="connsiteX20" fmla="*/ 316604 w 723004"/>
                <a:gd name="connsiteY20" fmla="*/ 270933 h 970844"/>
                <a:gd name="connsiteX21" fmla="*/ 384337 w 723004"/>
                <a:gd name="connsiteY21" fmla="*/ 214489 h 970844"/>
                <a:gd name="connsiteX22" fmla="*/ 395626 w 723004"/>
                <a:gd name="connsiteY22" fmla="*/ 180622 h 970844"/>
                <a:gd name="connsiteX23" fmla="*/ 384337 w 723004"/>
                <a:gd name="connsiteY23" fmla="*/ 112889 h 970844"/>
                <a:gd name="connsiteX24" fmla="*/ 135982 w 723004"/>
                <a:gd name="connsiteY24" fmla="*/ 135467 h 970844"/>
                <a:gd name="connsiteX25" fmla="*/ 23093 w 723004"/>
                <a:gd name="connsiteY25" fmla="*/ 124178 h 970844"/>
                <a:gd name="connsiteX26" fmla="*/ 515 w 723004"/>
                <a:gd name="connsiteY26" fmla="*/ 0 h 97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004" h="970844">
                  <a:moveTo>
                    <a:pt x="723004" y="970844"/>
                  </a:moveTo>
                  <a:cubicBezTo>
                    <a:pt x="704189" y="955792"/>
                    <a:pt x="686045" y="939861"/>
                    <a:pt x="666559" y="925689"/>
                  </a:cubicBezTo>
                  <a:cubicBezTo>
                    <a:pt x="644614" y="909729"/>
                    <a:pt x="598826" y="880533"/>
                    <a:pt x="598826" y="880533"/>
                  </a:cubicBezTo>
                  <a:cubicBezTo>
                    <a:pt x="595063" y="869244"/>
                    <a:pt x="587537" y="858566"/>
                    <a:pt x="587537" y="846667"/>
                  </a:cubicBezTo>
                  <a:cubicBezTo>
                    <a:pt x="587537" y="816862"/>
                    <a:pt x="637535" y="754738"/>
                    <a:pt x="643982" y="745067"/>
                  </a:cubicBezTo>
                  <a:lnTo>
                    <a:pt x="666559" y="711200"/>
                  </a:lnTo>
                  <a:cubicBezTo>
                    <a:pt x="662796" y="692385"/>
                    <a:pt x="665913" y="670721"/>
                    <a:pt x="655270" y="654756"/>
                  </a:cubicBezTo>
                  <a:cubicBezTo>
                    <a:pt x="648669" y="644855"/>
                    <a:pt x="633303" y="643467"/>
                    <a:pt x="621404" y="643467"/>
                  </a:cubicBezTo>
                  <a:cubicBezTo>
                    <a:pt x="602216" y="643467"/>
                    <a:pt x="583886" y="651602"/>
                    <a:pt x="564959" y="654756"/>
                  </a:cubicBezTo>
                  <a:cubicBezTo>
                    <a:pt x="538713" y="659130"/>
                    <a:pt x="512278" y="662281"/>
                    <a:pt x="485937" y="666044"/>
                  </a:cubicBezTo>
                  <a:cubicBezTo>
                    <a:pt x="450458" y="662102"/>
                    <a:pt x="371542" y="679587"/>
                    <a:pt x="361759" y="620889"/>
                  </a:cubicBezTo>
                  <a:cubicBezTo>
                    <a:pt x="359803" y="609151"/>
                    <a:pt x="364634" y="595436"/>
                    <a:pt x="373048" y="587022"/>
                  </a:cubicBezTo>
                  <a:cubicBezTo>
                    <a:pt x="392236" y="567835"/>
                    <a:pt x="418204" y="556919"/>
                    <a:pt x="440782" y="541867"/>
                  </a:cubicBezTo>
                  <a:lnTo>
                    <a:pt x="474648" y="519289"/>
                  </a:lnTo>
                  <a:lnTo>
                    <a:pt x="508515" y="496711"/>
                  </a:lnTo>
                  <a:cubicBezTo>
                    <a:pt x="516041" y="485422"/>
                    <a:pt x="529174" y="476275"/>
                    <a:pt x="531093" y="462844"/>
                  </a:cubicBezTo>
                  <a:cubicBezTo>
                    <a:pt x="544749" y="367257"/>
                    <a:pt x="418760" y="425462"/>
                    <a:pt x="373048" y="428978"/>
                  </a:cubicBezTo>
                  <a:cubicBezTo>
                    <a:pt x="324130" y="425215"/>
                    <a:pt x="268672" y="442410"/>
                    <a:pt x="226293" y="417689"/>
                  </a:cubicBezTo>
                  <a:cubicBezTo>
                    <a:pt x="206522" y="406156"/>
                    <a:pt x="232617" y="372300"/>
                    <a:pt x="237582" y="349956"/>
                  </a:cubicBezTo>
                  <a:cubicBezTo>
                    <a:pt x="240163" y="338340"/>
                    <a:pt x="240456" y="324503"/>
                    <a:pt x="248870" y="316089"/>
                  </a:cubicBezTo>
                  <a:cubicBezTo>
                    <a:pt x="268057" y="296901"/>
                    <a:pt x="297416" y="290121"/>
                    <a:pt x="316604" y="270933"/>
                  </a:cubicBezTo>
                  <a:cubicBezTo>
                    <a:pt x="360064" y="227473"/>
                    <a:pt x="337187" y="245923"/>
                    <a:pt x="384337" y="214489"/>
                  </a:cubicBezTo>
                  <a:cubicBezTo>
                    <a:pt x="388100" y="203200"/>
                    <a:pt x="395626" y="192522"/>
                    <a:pt x="395626" y="180622"/>
                  </a:cubicBezTo>
                  <a:cubicBezTo>
                    <a:pt x="395626" y="157733"/>
                    <a:pt x="406052" y="120127"/>
                    <a:pt x="384337" y="112889"/>
                  </a:cubicBezTo>
                  <a:cubicBezTo>
                    <a:pt x="362327" y="105552"/>
                    <a:pt x="183179" y="129567"/>
                    <a:pt x="135982" y="135467"/>
                  </a:cubicBezTo>
                  <a:lnTo>
                    <a:pt x="23093" y="124178"/>
                  </a:lnTo>
                  <a:cubicBezTo>
                    <a:pt x="-5435" y="107537"/>
                    <a:pt x="515" y="25741"/>
                    <a:pt x="515" y="0"/>
                  </a:cubicBezTo>
                </a:path>
              </a:pathLst>
            </a:custGeom>
            <a:noFill/>
            <a:ln>
              <a:solidFill>
                <a:srgbClr val="A5D4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EF40B1F-4CCF-65A4-A21D-C5DEA41BB8A7}"/>
                </a:ext>
              </a:extLst>
            </p:cNvPr>
            <p:cNvSpPr txBox="1"/>
            <p:nvPr/>
          </p:nvSpPr>
          <p:spPr>
            <a:xfrm>
              <a:off x="9927736" y="1588355"/>
              <a:ext cx="1956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= radio emission</a:t>
              </a:r>
            </a:p>
          </p:txBody>
        </p:sp>
      </p:grpSp>
      <p:sp>
        <p:nvSpPr>
          <p:cNvPr id="36" name="Right Arrow 35">
            <a:extLst>
              <a:ext uri="{FF2B5EF4-FFF2-40B4-BE49-F238E27FC236}">
                <a16:creationId xmlns:a16="http://schemas.microsoft.com/office/drawing/2014/main" id="{0D9FF582-63D1-2C00-31BD-2DE02764797F}"/>
              </a:ext>
            </a:extLst>
          </p:cNvPr>
          <p:cNvSpPr/>
          <p:nvPr/>
        </p:nvSpPr>
        <p:spPr>
          <a:xfrm rot="2435629">
            <a:off x="7126329" y="1937516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A7D9F33B-1E6F-0BE1-97D3-4309E062DCA0}"/>
              </a:ext>
            </a:extLst>
          </p:cNvPr>
          <p:cNvSpPr/>
          <p:nvPr/>
        </p:nvSpPr>
        <p:spPr>
          <a:xfrm rot="8756433">
            <a:off x="7168061" y="4388112"/>
            <a:ext cx="785812" cy="369332"/>
          </a:xfrm>
          <a:prstGeom prst="rightArrow">
            <a:avLst/>
          </a:prstGeom>
          <a:solidFill>
            <a:srgbClr val="FF82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8AF300-CB7B-8955-A538-D201C3B3389C}"/>
              </a:ext>
            </a:extLst>
          </p:cNvPr>
          <p:cNvSpPr txBox="1"/>
          <p:nvPr/>
        </p:nvSpPr>
        <p:spPr>
          <a:xfrm>
            <a:off x="7304878" y="1151289"/>
            <a:ext cx="149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dusty blow-out phase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B50C99-E300-5943-66D2-17A2D48AC63C}"/>
              </a:ext>
            </a:extLst>
          </p:cNvPr>
          <p:cNvSpPr txBox="1"/>
          <p:nvPr/>
        </p:nvSpPr>
        <p:spPr>
          <a:xfrm>
            <a:off x="6753300" y="5121412"/>
            <a:ext cx="202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extended radio emission fades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(high frequency faster)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BFC1D9-B13A-27DA-5592-E7D9C6FF2CB9}"/>
              </a:ext>
            </a:extLst>
          </p:cNvPr>
          <p:cNvSpPr txBox="1"/>
          <p:nvPr/>
        </p:nvSpPr>
        <p:spPr>
          <a:xfrm>
            <a:off x="3450156" y="1004223"/>
            <a:ext cx="166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gas infall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– obscuration increasing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9C1EAB-5435-CD74-AD81-852A7139C759}"/>
              </a:ext>
            </a:extLst>
          </p:cNvPr>
          <p:cNvCxnSpPr>
            <a:cxnSpLocks/>
          </p:cNvCxnSpPr>
          <p:nvPr/>
        </p:nvCxnSpPr>
        <p:spPr>
          <a:xfrm flipV="1">
            <a:off x="8309609" y="6112154"/>
            <a:ext cx="736420" cy="14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498C060-9505-FDE2-A948-5EC19F8C8DDF}"/>
              </a:ext>
            </a:extLst>
          </p:cNvPr>
          <p:cNvSpPr txBox="1"/>
          <p:nvPr/>
        </p:nvSpPr>
        <p:spPr>
          <a:xfrm>
            <a:off x="9132295" y="5921192"/>
            <a:ext cx="270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“fake compact” quasars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98948E1-D4D6-417A-54A1-65C83AF4C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7505" y="697303"/>
            <a:ext cx="2390691" cy="1847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" descr="a.png">
            <a:extLst>
              <a:ext uri="{FF2B5EF4-FFF2-40B4-BE49-F238E27FC236}">
                <a16:creationId xmlns:a16="http://schemas.microsoft.com/office/drawing/2014/main" id="{E8513BB4-7FAE-AAE1-8B0E-DEA81C99B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4" y="646460"/>
            <a:ext cx="2809156" cy="15783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68AFCF7-6164-D9D0-B36F-945230EF0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2" y="1679002"/>
            <a:ext cx="2848595" cy="59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SzPct val="90000"/>
            </a:pPr>
            <a:r>
              <a:rPr lang="en-GB" altLang="en-US" sz="1400" b="0" dirty="0">
                <a:solidFill>
                  <a:schemeClr val="bg1"/>
                </a:solidFill>
                <a:latin typeface="+mn-lt"/>
              </a:rPr>
              <a:t>Radio jet-host galaxy interaction simulation</a:t>
            </a:r>
            <a:endParaRPr lang="en-US" altLang="en-US" sz="1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088794C-BD80-C593-23F4-07BF75D720EC}"/>
              </a:ext>
            </a:extLst>
          </p:cNvPr>
          <p:cNvCxnSpPr>
            <a:cxnSpLocks/>
          </p:cNvCxnSpPr>
          <p:nvPr/>
        </p:nvCxnSpPr>
        <p:spPr>
          <a:xfrm flipV="1">
            <a:off x="6705904" y="799020"/>
            <a:ext cx="2537080" cy="416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1983EE-949A-3BEF-ECE8-8BB4738856A3}"/>
              </a:ext>
            </a:extLst>
          </p:cNvPr>
          <p:cNvCxnSpPr>
            <a:cxnSpLocks/>
          </p:cNvCxnSpPr>
          <p:nvPr/>
        </p:nvCxnSpPr>
        <p:spPr>
          <a:xfrm flipH="1" flipV="1">
            <a:off x="3207218" y="784095"/>
            <a:ext cx="2276589" cy="366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7CF6AC73-0A10-99D8-2690-AE1E01BD5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936" y="2540534"/>
            <a:ext cx="260836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SzPct val="90000"/>
            </a:pPr>
            <a:r>
              <a:rPr lang="en-GB" altLang="en-US" sz="14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eg.</a:t>
            </a:r>
            <a:r>
              <a:rPr lang="en-GB" alt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Nims+ 2015</a:t>
            </a:r>
            <a:endParaRPr lang="en-US" altLang="en-US" sz="1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9" name="Rectangle 12">
            <a:extLst>
              <a:ext uri="{FF2B5EF4-FFF2-40B4-BE49-F238E27FC236}">
                <a16:creationId xmlns:a16="http://schemas.microsoft.com/office/drawing/2014/main" id="{9A09B600-CCF9-5607-4173-E0B057209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13" y="631026"/>
            <a:ext cx="2809155" cy="58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buSzPct val="90000"/>
            </a:pPr>
            <a:r>
              <a:rPr lang="en-GB" altLang="en-US" sz="1400" b="0" dirty="0" err="1">
                <a:solidFill>
                  <a:schemeClr val="bg1"/>
                </a:solidFill>
                <a:latin typeface="+mn-lt"/>
              </a:rPr>
              <a:t>Tchekhovskoy</a:t>
            </a:r>
            <a:r>
              <a:rPr lang="en-GB" altLang="en-US" sz="1400" b="0" dirty="0">
                <a:solidFill>
                  <a:schemeClr val="bg1"/>
                </a:solidFill>
                <a:latin typeface="+mn-lt"/>
              </a:rPr>
              <a:t> &amp; Bromberg (2016) </a:t>
            </a:r>
            <a:endParaRPr lang="en-US" altLang="en-US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5E7295-8A47-4808-A438-EDDB387EB649}"/>
              </a:ext>
            </a:extLst>
          </p:cNvPr>
          <p:cNvSpPr txBox="1"/>
          <p:nvPr/>
        </p:nvSpPr>
        <p:spPr>
          <a:xfrm>
            <a:off x="9634936" y="2834878"/>
            <a:ext cx="2491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steep radio spectral slopes 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56640688-6B6A-CA54-B6FA-E8D7EC545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0403" y="2042691"/>
            <a:ext cx="2737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b="0" dirty="0">
                <a:solidFill>
                  <a:schemeClr val="bg1"/>
                </a:solidFill>
                <a:latin typeface="+mn-lt"/>
              </a:rPr>
              <a:t>Winds shocking gas producing synchrotron emission?</a:t>
            </a:r>
            <a:endParaRPr lang="en-US" altLang="en-US" sz="1200" b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267C225-995B-640C-6C03-B33388A13C8A}"/>
              </a:ext>
            </a:extLst>
          </p:cNvPr>
          <p:cNvCxnSpPr>
            <a:cxnSpLocks/>
          </p:cNvCxnSpPr>
          <p:nvPr/>
        </p:nvCxnSpPr>
        <p:spPr>
          <a:xfrm>
            <a:off x="8800021" y="4248498"/>
            <a:ext cx="680813" cy="4304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8A42D7C-0023-5D9C-AD68-FFE2DDA6799F}"/>
              </a:ext>
            </a:extLst>
          </p:cNvPr>
          <p:cNvSpPr txBox="1"/>
          <p:nvPr/>
        </p:nvSpPr>
        <p:spPr>
          <a:xfrm>
            <a:off x="9519405" y="4144729"/>
            <a:ext cx="2527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extended radio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observed with typical distribution of radio spectral slopes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0113CB-7698-1833-BC6D-527BC3B10FFD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</a:t>
            </a:r>
          </a:p>
        </p:txBody>
      </p:sp>
    </p:spTree>
    <p:extLst>
      <p:ext uri="{BB962C8B-B14F-4D97-AF65-F5344CB8AC3E}">
        <p14:creationId xmlns:p14="http://schemas.microsoft.com/office/powerpoint/2010/main" val="186656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24" grpId="0"/>
      <p:bldP spid="29" grpId="0" animBg="1"/>
      <p:bldP spid="30" grpId="0" animBg="1"/>
      <p:bldP spid="36" grpId="0" animBg="1"/>
      <p:bldP spid="37" grpId="0" animBg="1"/>
      <p:bldP spid="38" grpId="0"/>
      <p:bldP spid="39" grpId="0"/>
      <p:bldP spid="40" grpId="0"/>
      <p:bldP spid="42" grpId="0"/>
      <p:bldP spid="45" grpId="0"/>
      <p:bldP spid="48" grpId="0"/>
      <p:bldP spid="49" grpId="0"/>
      <p:bldP spid="50" grpId="0"/>
      <p:bldP spid="52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BEE1AD-4AA6-905E-DA5B-12648D9D751E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Why care about red quasars?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3FC1D-2498-3699-6159-23C8820709A0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1/7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4D834F-3480-9CE2-F529-FB90AE0F74DB}"/>
              </a:ext>
            </a:extLst>
          </p:cNvPr>
          <p:cNvGrpSpPr/>
          <p:nvPr/>
        </p:nvGrpSpPr>
        <p:grpSpPr>
          <a:xfrm>
            <a:off x="130628" y="677851"/>
            <a:ext cx="9214028" cy="2878346"/>
            <a:chOff x="187204" y="3809413"/>
            <a:chExt cx="9311125" cy="2790170"/>
          </a:xfrm>
        </p:grpSpPr>
        <p:grpSp>
          <p:nvGrpSpPr>
            <p:cNvPr id="4" name="Google Shape;69;p14">
              <a:extLst>
                <a:ext uri="{FF2B5EF4-FFF2-40B4-BE49-F238E27FC236}">
                  <a16:creationId xmlns:a16="http://schemas.microsoft.com/office/drawing/2014/main" id="{51A3F37F-4950-281A-30E2-AC2E4DE9C1C5}"/>
                </a:ext>
              </a:extLst>
            </p:cNvPr>
            <p:cNvGrpSpPr/>
            <p:nvPr/>
          </p:nvGrpSpPr>
          <p:grpSpPr>
            <a:xfrm>
              <a:off x="187204" y="3809413"/>
              <a:ext cx="9311125" cy="2790170"/>
              <a:chOff x="4587575" y="2793126"/>
              <a:chExt cx="6688950" cy="1883524"/>
            </a:xfrm>
          </p:grpSpPr>
          <p:pic>
            <p:nvPicPr>
              <p:cNvPr id="11" name="Google Shape;70;p14" title="large-fg1_online.jpeg">
                <a:extLst>
                  <a:ext uri="{FF2B5EF4-FFF2-40B4-BE49-F238E27FC236}">
                    <a16:creationId xmlns:a16="http://schemas.microsoft.com/office/drawing/2014/main" id="{3200F252-1CA6-7EBC-39A9-31B7DC33CD7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1" b="63341"/>
              <a:stretch>
                <a:fillRect/>
              </a:stretch>
            </p:blipFill>
            <p:spPr>
              <a:xfrm>
                <a:off x="4587575" y="2793126"/>
                <a:ext cx="6688950" cy="17923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72;p14">
                <a:extLst>
                  <a:ext uri="{FF2B5EF4-FFF2-40B4-BE49-F238E27FC236}">
                    <a16:creationId xmlns:a16="http://schemas.microsoft.com/office/drawing/2014/main" id="{3FC4713F-A917-B8F9-099C-5C3B2BF0734F}"/>
                  </a:ext>
                </a:extLst>
              </p:cNvPr>
              <p:cNvSpPr/>
              <p:nvPr/>
            </p:nvSpPr>
            <p:spPr>
              <a:xfrm>
                <a:off x="6852025" y="4439050"/>
                <a:ext cx="1131600" cy="237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489CC4-E4C7-0CE8-3545-84EC07E66CD0}"/>
                </a:ext>
              </a:extLst>
            </p:cNvPr>
            <p:cNvSpPr/>
            <p:nvPr/>
          </p:nvSpPr>
          <p:spPr>
            <a:xfrm>
              <a:off x="187204" y="6109135"/>
              <a:ext cx="1615148" cy="422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8821B3-C441-6AC4-864C-E38606B495CA}"/>
                </a:ext>
              </a:extLst>
            </p:cNvPr>
            <p:cNvSpPr/>
            <p:nvPr/>
          </p:nvSpPr>
          <p:spPr>
            <a:xfrm>
              <a:off x="7540504" y="6109135"/>
              <a:ext cx="1615148" cy="422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FACE1B-15D9-9D65-6006-D5AE66FF618D}"/>
              </a:ext>
            </a:extLst>
          </p:cNvPr>
          <p:cNvSpPr txBox="1"/>
          <p:nvPr/>
        </p:nvSpPr>
        <p:spPr>
          <a:xfrm>
            <a:off x="286412" y="3050250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Hopkins+08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EE07B3-D92F-4A6D-B802-11691903E71C}"/>
              </a:ext>
            </a:extLst>
          </p:cNvPr>
          <p:cNvSpPr txBox="1"/>
          <p:nvPr/>
        </p:nvSpPr>
        <p:spPr>
          <a:xfrm>
            <a:off x="9570885" y="898627"/>
            <a:ext cx="2434599" cy="2031325"/>
          </a:xfrm>
          <a:prstGeom prst="rect">
            <a:avLst/>
          </a:prstGeom>
          <a:solidFill>
            <a:srgbClr val="C6E7F6"/>
          </a:solidFill>
        </p:spPr>
        <p:txBody>
          <a:bodyPr wrap="square">
            <a:spAutoFit/>
          </a:bodyPr>
          <a:lstStyle/>
          <a:p>
            <a:pPr marL="76200" lvl="0" algn="l" rtl="0">
              <a:spcBef>
                <a:spcPts val="0"/>
              </a:spcBef>
              <a:spcAft>
                <a:spcPts val="1000"/>
              </a:spcAft>
              <a:buSzPts val="2400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Galaxy simulations predict there is a transitional phase in the evolution of galaxies, also known as a </a:t>
            </a:r>
            <a:r>
              <a:rPr lang="en-GB" sz="1800" dirty="0"/>
              <a:t>“blow-out”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phase</a:t>
            </a:r>
          </a:p>
        </p:txBody>
      </p:sp>
      <p:pic>
        <p:nvPicPr>
          <p:cNvPr id="21" name="Picture 6" descr="rQSO_image.png">
            <a:extLst>
              <a:ext uri="{FF2B5EF4-FFF2-40B4-BE49-F238E27FC236}">
                <a16:creationId xmlns:a16="http://schemas.microsoft.com/office/drawing/2014/main" id="{8F39D129-0518-AA52-43D4-C16F603B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13" y="3581890"/>
            <a:ext cx="2115907" cy="206179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QSO_image2.png">
            <a:extLst>
              <a:ext uri="{FF2B5EF4-FFF2-40B4-BE49-F238E27FC236}">
                <a16:creationId xmlns:a16="http://schemas.microsoft.com/office/drawing/2014/main" id="{1813C9ED-C561-7B08-96F0-8B764184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581890"/>
            <a:ext cx="2041117" cy="20336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6">
            <a:extLst>
              <a:ext uri="{FF2B5EF4-FFF2-40B4-BE49-F238E27FC236}">
                <a16:creationId xmlns:a16="http://schemas.microsoft.com/office/drawing/2014/main" id="{30D6CBF8-C0DC-6947-381B-A7D8ED038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640" y="3254108"/>
            <a:ext cx="2982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Optical images taken from SDSS</a:t>
            </a:r>
            <a:endParaRPr lang="en-US" altLang="en-US" sz="1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7" name="Rectangle 46">
            <a:extLst>
              <a:ext uri="{FF2B5EF4-FFF2-40B4-BE49-F238E27FC236}">
                <a16:creationId xmlns:a16="http://schemas.microsoft.com/office/drawing/2014/main" id="{7EE4EC85-4388-517F-28BA-C3DB12154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88" y="3629666"/>
            <a:ext cx="2243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CC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800" b="0" dirty="0">
                <a:solidFill>
                  <a:schemeClr val="bg1"/>
                </a:solidFill>
                <a:latin typeface="+mn-lt"/>
              </a:rPr>
              <a:t>Majority of optical quasars are blue</a:t>
            </a:r>
            <a:endParaRPr lang="en-US" altLang="en-US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0C7C2A-8EFF-8B21-5739-7195AA25832B}"/>
              </a:ext>
            </a:extLst>
          </p:cNvPr>
          <p:cNvSpPr txBox="1"/>
          <p:nvPr/>
        </p:nvSpPr>
        <p:spPr>
          <a:xfrm>
            <a:off x="2715780" y="3736044"/>
            <a:ext cx="16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800" b="0" dirty="0">
                <a:solidFill>
                  <a:schemeClr val="bg1"/>
                </a:solidFill>
              </a:rPr>
              <a:t>~10% are red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F5EE20-4D7C-D2E0-3DC1-8C09652E859A}"/>
              </a:ext>
            </a:extLst>
          </p:cNvPr>
          <p:cNvSpPr txBox="1"/>
          <p:nvPr/>
        </p:nvSpPr>
        <p:spPr>
          <a:xfrm>
            <a:off x="223888" y="5746663"/>
            <a:ext cx="5050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light dust obscuration: E(B-V)&lt;~0.5 &amp; still observe broad lines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68474C-5E65-2C4A-38B1-7359F62C88D5}"/>
              </a:ext>
            </a:extLst>
          </p:cNvPr>
          <p:cNvCxnSpPr>
            <a:cxnSpLocks/>
          </p:cNvCxnSpPr>
          <p:nvPr/>
        </p:nvCxnSpPr>
        <p:spPr>
          <a:xfrm flipV="1">
            <a:off x="3249908" y="4686371"/>
            <a:ext cx="274478" cy="11114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D43A5A6-979B-4051-F4AC-E6588151545D}"/>
              </a:ext>
            </a:extLst>
          </p:cNvPr>
          <p:cNvSpPr txBox="1"/>
          <p:nvPr/>
        </p:nvSpPr>
        <p:spPr>
          <a:xfrm>
            <a:off x="7884651" y="3319665"/>
            <a:ext cx="3090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Fawcett+ 22</a:t>
            </a:r>
          </a:p>
        </p:txBody>
      </p:sp>
      <p:pic>
        <p:nvPicPr>
          <p:cNvPr id="32" name="dust_extinction_movie.mp4">
            <a:hlinkClick r:id="" action="ppaction://media"/>
            <a:extLst>
              <a:ext uri="{FF2B5EF4-FFF2-40B4-BE49-F238E27FC236}">
                <a16:creationId xmlns:a16="http://schemas.microsoft.com/office/drawing/2014/main" id="{5E78FB99-899C-C4CE-A4A5-AC6161977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5396" y="3719775"/>
            <a:ext cx="6271319" cy="27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13" grpId="0"/>
      <p:bldP spid="16" grpId="0" animBg="1"/>
      <p:bldP spid="26" grpId="0"/>
      <p:bldP spid="27" grpId="0"/>
      <p:bldP spid="28" grpId="0"/>
      <p:bldP spid="29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2C42-4092-4F59-CDB2-643B39F4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FF360-E7C4-1534-2883-073FB7BD3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45894720-89C8-74E4-291F-318469A72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81" y="1825625"/>
            <a:ext cx="6168328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3674BD-352D-FA4E-AC8F-E9B827156D31}"/>
              </a:ext>
            </a:extLst>
          </p:cNvPr>
          <p:cNvSpPr txBox="1"/>
          <p:nvPr/>
        </p:nvSpPr>
        <p:spPr>
          <a:xfrm>
            <a:off x="7344999" y="4197903"/>
            <a:ext cx="267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CBFC0"/>
                </a:solidFill>
              </a:rPr>
              <a:t>50% around median </a:t>
            </a:r>
            <a:r>
              <a:rPr lang="en-GB" i="1" dirty="0">
                <a:solidFill>
                  <a:srgbClr val="3CBFC0"/>
                </a:solidFill>
              </a:rPr>
              <a:t>g*-</a:t>
            </a:r>
            <a:r>
              <a:rPr lang="en-GB" i="1" dirty="0" err="1">
                <a:solidFill>
                  <a:srgbClr val="3CBFC0"/>
                </a:solidFill>
              </a:rPr>
              <a:t>i</a:t>
            </a:r>
            <a:r>
              <a:rPr lang="en-GB" i="1" dirty="0">
                <a:solidFill>
                  <a:srgbClr val="3CBFC0"/>
                </a:solidFill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56E3-C003-20D2-BAB7-5336120FF967}"/>
              </a:ext>
            </a:extLst>
          </p:cNvPr>
          <p:cNvSpPr txBox="1"/>
          <p:nvPr/>
        </p:nvSpPr>
        <p:spPr>
          <a:xfrm>
            <a:off x="7524596" y="3376745"/>
            <a:ext cx="249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top 10% </a:t>
            </a:r>
            <a:r>
              <a:rPr lang="en-GB" i="1" dirty="0">
                <a:solidFill>
                  <a:srgbClr val="FF0000"/>
                </a:solidFill>
              </a:rPr>
              <a:t>g*-</a:t>
            </a:r>
            <a:r>
              <a:rPr lang="en-GB" i="1" dirty="0" err="1">
                <a:solidFill>
                  <a:srgbClr val="FF0000"/>
                </a:solidFill>
              </a:rPr>
              <a:t>i</a:t>
            </a:r>
            <a:r>
              <a:rPr lang="en-GB" i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49504-BAAE-9B96-7D48-DE7E96176CC5}"/>
              </a:ext>
            </a:extLst>
          </p:cNvPr>
          <p:cNvSpPr txBox="1"/>
          <p:nvPr/>
        </p:nvSpPr>
        <p:spPr>
          <a:xfrm>
            <a:off x="7524596" y="1849512"/>
            <a:ext cx="37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SDSS optically selected red and blue/control quasars (0.2 &lt; z &lt; 2.4) from Fawcett+2022: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730DC7-9CF5-C4EF-71B7-61A422DF3FA9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Red &amp; control colour selection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B8E0A-BBAD-9C0C-50F5-115A55920EEB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</a:t>
            </a:r>
          </a:p>
        </p:txBody>
      </p:sp>
    </p:spTree>
    <p:extLst>
      <p:ext uri="{BB962C8B-B14F-4D97-AF65-F5344CB8AC3E}">
        <p14:creationId xmlns:p14="http://schemas.microsoft.com/office/powerpoint/2010/main" val="29766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EA4F-B66E-FEBA-3E2F-AE794E24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13A89-2CBB-8DBD-0F8C-20CD33753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378;p30" title="enh_R2.png">
            <a:extLst>
              <a:ext uri="{FF2B5EF4-FFF2-40B4-BE49-F238E27FC236}">
                <a16:creationId xmlns:a16="http://schemas.microsoft.com/office/drawing/2014/main" id="{BF2C7DE9-29B2-C7A4-B0B3-9129859212E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5246" y="869324"/>
            <a:ext cx="7584967" cy="530763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C69CE8-19AB-1009-E345-606F2335CC7C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Radio loudness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05EED-69DE-948E-E724-73614EEC7BB4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</a:t>
            </a:r>
          </a:p>
        </p:txBody>
      </p:sp>
    </p:spTree>
    <p:extLst>
      <p:ext uri="{BB962C8B-B14F-4D97-AF65-F5344CB8AC3E}">
        <p14:creationId xmlns:p14="http://schemas.microsoft.com/office/powerpoint/2010/main" val="586990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77FF8-3B5B-1E1B-CC93-D773B6346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E41341-6DCE-341E-325F-C1D8CF14F446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Differences in the central engines?</a:t>
            </a:r>
            <a:endParaRPr lang="en-GB"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8EBC0-C771-4A70-7BC4-7ED5A2D1D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54" y="849345"/>
            <a:ext cx="6038466" cy="5387067"/>
          </a:xfrm>
        </p:spPr>
        <p:txBody>
          <a:bodyPr>
            <a:normAutofit/>
          </a:bodyPr>
          <a:lstStyle/>
          <a:p>
            <a:r>
              <a:rPr lang="en-GB" sz="2400" dirty="0"/>
              <a:t>Eddington ratios - previous work finds mixed results for red quasars:</a:t>
            </a:r>
          </a:p>
          <a:p>
            <a:pPr lvl="1"/>
            <a:r>
              <a:rPr lang="en-GB" sz="2200" dirty="0"/>
              <a:t>no difference in L/</a:t>
            </a:r>
            <a:r>
              <a:rPr lang="en-GB" sz="2200" dirty="0" err="1"/>
              <a:t>Ledd</a:t>
            </a:r>
            <a:r>
              <a:rPr lang="en-GB" sz="2200" dirty="0"/>
              <a:t> (</a:t>
            </a:r>
            <a:r>
              <a:rPr lang="en-GB" sz="2200" dirty="0" err="1"/>
              <a:t>Calistro</a:t>
            </a:r>
            <a:r>
              <a:rPr lang="en-GB" sz="2200" dirty="0"/>
              <a:t> Rivera+2021), </a:t>
            </a:r>
          </a:p>
          <a:p>
            <a:pPr lvl="1"/>
            <a:r>
              <a:rPr lang="en-GB" sz="2200" dirty="0"/>
              <a:t>red quasars slightly lower L/</a:t>
            </a:r>
            <a:r>
              <a:rPr lang="en-GB" sz="2200" dirty="0" err="1"/>
              <a:t>Ledd</a:t>
            </a:r>
            <a:r>
              <a:rPr lang="en-GB" sz="2200" dirty="0"/>
              <a:t> (Fawcett+2022), </a:t>
            </a:r>
          </a:p>
          <a:p>
            <a:pPr lvl="1"/>
            <a:r>
              <a:rPr lang="en-GB" sz="2200" dirty="0"/>
              <a:t>higher L/</a:t>
            </a:r>
            <a:r>
              <a:rPr lang="en-GB" sz="2200" dirty="0" err="1"/>
              <a:t>Ledd</a:t>
            </a:r>
            <a:r>
              <a:rPr lang="en-GB" sz="2200" dirty="0"/>
              <a:t> (Urrutia+2012)</a:t>
            </a:r>
          </a:p>
          <a:p>
            <a:r>
              <a:rPr lang="en-GB" sz="2400" dirty="0"/>
              <a:t>Rakshit+2020 BH mass and luminosity values – corrected for E(B-V)</a:t>
            </a:r>
          </a:p>
          <a:p>
            <a:r>
              <a:rPr lang="en-GB" sz="2400" dirty="0"/>
              <a:t>no strong difference in L/</a:t>
            </a:r>
            <a:r>
              <a:rPr lang="en-GB" sz="2400" dirty="0" err="1"/>
              <a:t>Ledd</a:t>
            </a:r>
            <a:endParaRPr lang="en-GB" sz="2400" dirty="0"/>
          </a:p>
          <a:p>
            <a:r>
              <a:rPr lang="en-GB" sz="2400" dirty="0"/>
              <a:t>BH mass distributions different</a:t>
            </a:r>
          </a:p>
        </p:txBody>
      </p:sp>
      <p:pic>
        <p:nvPicPr>
          <p:cNvPr id="16" name="Picture 15" descr="A graph of a graph with a red and blue line&#10;&#10;AI-generated content may be incorrect.">
            <a:extLst>
              <a:ext uri="{FF2B5EF4-FFF2-40B4-BE49-F238E27FC236}">
                <a16:creationId xmlns:a16="http://schemas.microsoft.com/office/drawing/2014/main" id="{A2B000B2-9B4F-B292-6636-7AF458A4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20" y="672435"/>
            <a:ext cx="5422311" cy="51764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3AC5D3-FBDC-E943-E7C8-3C4A42CF3863}"/>
              </a:ext>
            </a:extLst>
          </p:cNvPr>
          <p:cNvSpPr txBox="1"/>
          <p:nvPr/>
        </p:nvSpPr>
        <p:spPr>
          <a:xfrm>
            <a:off x="8650842" y="1009134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truly compact only: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9D2BA6-1C4E-C058-07CB-F570C7BCD5CD}"/>
              </a:ext>
            </a:extLst>
          </p:cNvPr>
          <p:cNvSpPr txBox="1"/>
          <p:nvPr/>
        </p:nvSpPr>
        <p:spPr>
          <a:xfrm>
            <a:off x="9998919" y="48165"/>
            <a:ext cx="1690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7BC73E-1AFF-624C-3800-553CAE9C370C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</a:t>
            </a:r>
            <a:endParaRPr lang="en-GB" sz="1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15565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7B18-3A82-6E17-4704-FD85B49F7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8CA361-E599-38B5-D39D-787D27ED7F10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Differences in the central engines?</a:t>
            </a:r>
            <a:endParaRPr lang="en-GB"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6" name="Picture 15" descr="A graph of a graph with a red and blue line&#10;&#10;AI-generated content may be incorrect.">
            <a:extLst>
              <a:ext uri="{FF2B5EF4-FFF2-40B4-BE49-F238E27FC236}">
                <a16:creationId xmlns:a16="http://schemas.microsoft.com/office/drawing/2014/main" id="{19DCA1FC-8C16-7537-27AE-0BFB5408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20" y="672435"/>
            <a:ext cx="5422311" cy="51764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89E059-C13A-9957-D101-0838F5813FDE}"/>
              </a:ext>
            </a:extLst>
          </p:cNvPr>
          <p:cNvSpPr txBox="1"/>
          <p:nvPr/>
        </p:nvSpPr>
        <p:spPr>
          <a:xfrm>
            <a:off x="8650842" y="1009134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truly compact only: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1B4EF1-E7AF-21F0-E837-CE3BEB1922B0}"/>
              </a:ext>
            </a:extLst>
          </p:cNvPr>
          <p:cNvSpPr txBox="1"/>
          <p:nvPr/>
        </p:nvSpPr>
        <p:spPr>
          <a:xfrm>
            <a:off x="9998919" y="48165"/>
            <a:ext cx="1690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Preliminary</a:t>
            </a:r>
          </a:p>
        </p:txBody>
      </p:sp>
      <p:pic>
        <p:nvPicPr>
          <p:cNvPr id="2" name="Picture 1" descr="A graph of a graph of a log&#10;&#10;AI-generated content may be incorrect.">
            <a:extLst>
              <a:ext uri="{FF2B5EF4-FFF2-40B4-BE49-F238E27FC236}">
                <a16:creationId xmlns:a16="http://schemas.microsoft.com/office/drawing/2014/main" id="{9904D88A-5CFD-3917-1216-ACE094632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20" y="672435"/>
            <a:ext cx="5422311" cy="5176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612D1-9C12-F6AD-6A6C-61C551CD6674}"/>
              </a:ext>
            </a:extLst>
          </p:cNvPr>
          <p:cNvSpPr txBox="1"/>
          <p:nvPr/>
        </p:nvSpPr>
        <p:spPr>
          <a:xfrm>
            <a:off x="9998919" y="1260547"/>
            <a:ext cx="175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weighted – steep slopes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306354-26AC-E6C6-F2AD-4B0BF349B792}"/>
              </a:ext>
            </a:extLst>
          </p:cNvPr>
          <p:cNvSpPr txBox="1">
            <a:spLocks/>
          </p:cNvSpPr>
          <p:nvPr/>
        </p:nvSpPr>
        <p:spPr>
          <a:xfrm>
            <a:off x="434254" y="849345"/>
            <a:ext cx="6038466" cy="5387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Eddington ratios - previous work finds mixed results for red quasars:</a:t>
            </a:r>
          </a:p>
          <a:p>
            <a:pPr lvl="1"/>
            <a:r>
              <a:rPr lang="en-GB" sz="2200" dirty="0"/>
              <a:t>no difference in L/</a:t>
            </a:r>
            <a:r>
              <a:rPr lang="en-GB" sz="2200" dirty="0" err="1"/>
              <a:t>Ledd</a:t>
            </a:r>
            <a:r>
              <a:rPr lang="en-GB" sz="2200" dirty="0"/>
              <a:t> (</a:t>
            </a:r>
            <a:r>
              <a:rPr lang="en-GB" sz="2200" dirty="0" err="1"/>
              <a:t>Calistro</a:t>
            </a:r>
            <a:r>
              <a:rPr lang="en-GB" sz="2200" dirty="0"/>
              <a:t> Rivera+2021), </a:t>
            </a:r>
          </a:p>
          <a:p>
            <a:pPr lvl="1"/>
            <a:r>
              <a:rPr lang="en-GB" sz="2200" dirty="0"/>
              <a:t>red quasars slightly lower L/</a:t>
            </a:r>
            <a:r>
              <a:rPr lang="en-GB" sz="2200" dirty="0" err="1"/>
              <a:t>Ledd</a:t>
            </a:r>
            <a:r>
              <a:rPr lang="en-GB" sz="2200" dirty="0"/>
              <a:t> (Fawcett+2022), </a:t>
            </a:r>
          </a:p>
          <a:p>
            <a:pPr lvl="1"/>
            <a:r>
              <a:rPr lang="en-GB" sz="2200" dirty="0"/>
              <a:t>higher L/</a:t>
            </a:r>
            <a:r>
              <a:rPr lang="en-GB" sz="2200" dirty="0" err="1"/>
              <a:t>Ledd</a:t>
            </a:r>
            <a:r>
              <a:rPr lang="en-GB" sz="2200" dirty="0"/>
              <a:t> (Urrutia+2012)</a:t>
            </a:r>
          </a:p>
          <a:p>
            <a:r>
              <a:rPr lang="en-GB" sz="2400" dirty="0"/>
              <a:t>Rakshit+2020 BH mass and luminosity values – corrected for E(B-V)</a:t>
            </a:r>
          </a:p>
          <a:p>
            <a:r>
              <a:rPr lang="en-GB" sz="2400" dirty="0"/>
              <a:t>no strong difference in L/</a:t>
            </a:r>
            <a:r>
              <a:rPr lang="en-GB" sz="2400" dirty="0" err="1"/>
              <a:t>Ledd</a:t>
            </a:r>
            <a:endParaRPr lang="en-GB" sz="2400" dirty="0"/>
          </a:p>
          <a:p>
            <a:r>
              <a:rPr lang="en-GB" sz="2400" dirty="0"/>
              <a:t>BH mass distributions different</a:t>
            </a:r>
          </a:p>
          <a:p>
            <a:r>
              <a:rPr lang="en-GB" sz="2400" dirty="0"/>
              <a:t>Steep truly compact red quasars: less massive BHs and higher Eddington ratios?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F77D43-F654-5C4F-33EC-610BB71F2651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</a:t>
            </a:r>
            <a:endParaRPr lang="en-GB" sz="1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32256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7220F-56DB-69A5-09AD-0B6B9CC0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aph of the same number of lines&#10;&#10;AI-generated content may be incorrect.">
            <a:extLst>
              <a:ext uri="{FF2B5EF4-FFF2-40B4-BE49-F238E27FC236}">
                <a16:creationId xmlns:a16="http://schemas.microsoft.com/office/drawing/2014/main" id="{AAADDA24-476E-B50D-189C-A1A2D988F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409" y="916538"/>
            <a:ext cx="6211933" cy="496743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958C1F-3E84-ABE6-48AF-0CC315A1E996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NAM, 9 July					</a:t>
            </a:r>
            <a:endParaRPr lang="en-GB" sz="1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6EBE5-B66E-4B7F-BA11-7F5AA93E2D26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Wind efficiency parameter</a:t>
            </a:r>
            <a:endParaRPr lang="en-GB"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7275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798B630D-8E66-8744-0FB3-AE17F4085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057" y="1562100"/>
            <a:ext cx="9075184" cy="478154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0AE791-5BAA-0ECF-FA40-6B6FB9D7B8FC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MIR excess</a:t>
            </a:r>
            <a:endParaRPr lang="en-GB"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1A1BF4-9E6A-3F6E-A724-67FDF1E0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41C496-D132-BF53-9741-DB9BC4EF3FBF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</a:t>
            </a:r>
            <a:endParaRPr lang="en-GB" sz="1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60884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red and blue graph&#10;&#10;AI-generated content may be incorrect.">
            <a:extLst>
              <a:ext uri="{FF2B5EF4-FFF2-40B4-BE49-F238E27FC236}">
                <a16:creationId xmlns:a16="http://schemas.microsoft.com/office/drawing/2014/main" id="{E33051B8-DC0A-257A-ED0F-D7E2AB70E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175" y="1104866"/>
            <a:ext cx="8048625" cy="54451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B7B83-21D2-53FE-68D3-9F599C58EE2A}"/>
              </a:ext>
            </a:extLst>
          </p:cNvPr>
          <p:cNvSpPr txBox="1"/>
          <p:nvPr/>
        </p:nvSpPr>
        <p:spPr>
          <a:xfrm>
            <a:off x="457200" y="307975"/>
            <a:ext cx="322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L/</a:t>
            </a:r>
            <a:r>
              <a:rPr lang="en-GB" sz="2800" dirty="0" err="1"/>
              <a:t>Ledd</a:t>
            </a:r>
            <a:r>
              <a:rPr lang="en-GB" sz="2800" dirty="0"/>
              <a:t> - MBH plane</a:t>
            </a:r>
          </a:p>
        </p:txBody>
      </p:sp>
    </p:spTree>
    <p:extLst>
      <p:ext uri="{BB962C8B-B14F-4D97-AF65-F5344CB8AC3E}">
        <p14:creationId xmlns:p14="http://schemas.microsoft.com/office/powerpoint/2010/main" val="266389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FFCC-580E-6098-41CC-97F48C50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7" y="18255"/>
            <a:ext cx="10515600" cy="896145"/>
          </a:xfrm>
        </p:spPr>
        <p:txBody>
          <a:bodyPr/>
          <a:lstStyle/>
          <a:p>
            <a:r>
              <a:rPr lang="en-GB" dirty="0"/>
              <a:t>CIV blueshifts and EW (v. preliminary)</a:t>
            </a:r>
          </a:p>
        </p:txBody>
      </p:sp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DE92C430-45A1-8947-CBC9-87BCDB40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64" y="3422251"/>
            <a:ext cx="3511236" cy="3186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2FB586-D1EA-175E-D774-9B44A27B04AB}"/>
              </a:ext>
            </a:extLst>
          </p:cNvPr>
          <p:cNvSpPr txBox="1"/>
          <p:nvPr/>
        </p:nvSpPr>
        <p:spPr>
          <a:xfrm>
            <a:off x="280987" y="729734"/>
            <a:ext cx="9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parent: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5EC46-039C-8830-AD94-A2DDC68B0F7D}"/>
              </a:ext>
            </a:extLst>
          </p:cNvPr>
          <p:cNvSpPr txBox="1"/>
          <p:nvPr/>
        </p:nvSpPr>
        <p:spPr>
          <a:xfrm>
            <a:off x="8153400" y="729734"/>
            <a:ext cx="169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radio detected:</a:t>
            </a:r>
          </a:p>
        </p:txBody>
      </p:sp>
      <p:pic>
        <p:nvPicPr>
          <p:cNvPr id="15" name="Picture 14" descr="A graph of a graph&#10;&#10;AI-generated content may be incorrect.">
            <a:extLst>
              <a:ext uri="{FF2B5EF4-FFF2-40B4-BE49-F238E27FC236}">
                <a16:creationId xmlns:a16="http://schemas.microsoft.com/office/drawing/2014/main" id="{76D577F6-5C40-6A04-44EF-A7852E55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026" y="3429000"/>
            <a:ext cx="3511236" cy="3186905"/>
          </a:xfrm>
          <a:prstGeom prst="rect">
            <a:avLst/>
          </a:prstGeom>
        </p:spPr>
      </p:pic>
      <p:pic>
        <p:nvPicPr>
          <p:cNvPr id="19" name="Picture 18" descr="A graph of a blue and red line&#10;&#10;AI-generated content may be incorrect.">
            <a:extLst>
              <a:ext uri="{FF2B5EF4-FFF2-40B4-BE49-F238E27FC236}">
                <a16:creationId xmlns:a16="http://schemas.microsoft.com/office/drawing/2014/main" id="{3A00036E-7006-8037-77FE-89EE3AA2D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36" y="1099066"/>
            <a:ext cx="3767137" cy="3378464"/>
          </a:xfrm>
          <a:prstGeom prst="rect">
            <a:avLst/>
          </a:prstGeom>
        </p:spPr>
      </p:pic>
      <p:pic>
        <p:nvPicPr>
          <p:cNvPr id="26" name="Picture 25" descr="A graph of a blue and red line&#10;&#10;AI-generated content may be incorrect.">
            <a:extLst>
              <a:ext uri="{FF2B5EF4-FFF2-40B4-BE49-F238E27FC236}">
                <a16:creationId xmlns:a16="http://schemas.microsoft.com/office/drawing/2014/main" id="{0E27B6E5-4501-0341-1640-9318012E3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7" y="1099066"/>
            <a:ext cx="3767137" cy="34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4AD18-068D-2725-95FF-64121165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g*-</a:t>
            </a:r>
            <a:r>
              <a:rPr lang="en-GB" dirty="0" err="1"/>
              <a:t>i</a:t>
            </a:r>
            <a:r>
              <a:rPr lang="en-GB" dirty="0"/>
              <a:t>* selection</a:t>
            </a:r>
          </a:p>
        </p:txBody>
      </p:sp>
      <p:pic>
        <p:nvPicPr>
          <p:cNvPr id="5" name="Content Placeholder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B4378F1-B1A7-94A6-68C8-705364D59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573" y="1548534"/>
            <a:ext cx="906285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02A7DE-0952-DFEF-25CC-DB21E87B907E}"/>
              </a:ext>
            </a:extLst>
          </p:cNvPr>
          <p:cNvSpPr txBox="1"/>
          <p:nvPr/>
        </p:nvSpPr>
        <p:spPr>
          <a:xfrm>
            <a:off x="5108388" y="5996855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Klindt et. al (2019)</a:t>
            </a:r>
          </a:p>
        </p:txBody>
      </p:sp>
    </p:spTree>
    <p:extLst>
      <p:ext uri="{BB962C8B-B14F-4D97-AF65-F5344CB8AC3E}">
        <p14:creationId xmlns:p14="http://schemas.microsoft.com/office/powerpoint/2010/main" val="3631871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33E7-1D53-CCD0-2F2C-30192FE4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516C-F0E6-7C42-5F5C-9861EFBDA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L6 vs </a:t>
            </a:r>
            <a:r>
              <a:rPr lang="en-GB" dirty="0" err="1"/>
              <a:t>lradio</a:t>
            </a:r>
            <a:endParaRPr lang="en-GB" dirty="0"/>
          </a:p>
        </p:txBody>
      </p:sp>
      <p:pic>
        <p:nvPicPr>
          <p:cNvPr id="5" name="Picture 4" descr="A graph of a red and blue line&#10;&#10;AI-generated content may be incorrect.">
            <a:extLst>
              <a:ext uri="{FF2B5EF4-FFF2-40B4-BE49-F238E27FC236}">
                <a16:creationId xmlns:a16="http://schemas.microsoft.com/office/drawing/2014/main" id="{DE70940B-E1C2-DA9F-0545-991C57C1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81" y="603499"/>
            <a:ext cx="10561461" cy="58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1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DCB7B-A23A-61E3-49C3-D99A6211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562E67-FDD8-0F12-1B27-E5CFDD1AF33D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Dust-radio connection</a:t>
            </a:r>
          </a:p>
        </p:txBody>
      </p:sp>
      <p:pic>
        <p:nvPicPr>
          <p:cNvPr id="6" name="Picture 5" descr="A graph of a radio-loud&#10;&#10;Description automatically generated">
            <a:extLst>
              <a:ext uri="{FF2B5EF4-FFF2-40B4-BE49-F238E27FC236}">
                <a16:creationId xmlns:a16="http://schemas.microsoft.com/office/drawing/2014/main" id="{0B5C0BA2-81A4-9FE0-0070-31F9DB02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1" y="1255563"/>
            <a:ext cx="4039116" cy="34233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6D422-80A3-D234-F2EC-64CDE30B36D4}"/>
              </a:ext>
            </a:extLst>
          </p:cNvPr>
          <p:cNvSpPr txBox="1"/>
          <p:nvPr/>
        </p:nvSpPr>
        <p:spPr>
          <a:xfrm>
            <a:off x="738070" y="585699"/>
            <a:ext cx="396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Fawcett +23: Radio detection – opacity connection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CCA08-2F45-BF60-55FE-1021B1A9BDAB}"/>
              </a:ext>
            </a:extLst>
          </p:cNvPr>
          <p:cNvSpPr txBox="1"/>
          <p:nvPr/>
        </p:nvSpPr>
        <p:spPr>
          <a:xfrm>
            <a:off x="10144767" y="609231"/>
            <a:ext cx="20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 explained by orientation!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835992F-1D95-10AD-4F2B-F191CE96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559" y="1255562"/>
            <a:ext cx="1705561" cy="13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New picture">
            <a:extLst>
              <a:ext uri="{FF2B5EF4-FFF2-40B4-BE49-F238E27FC236}">
                <a16:creationId xmlns:a16="http://schemas.microsoft.com/office/drawing/2014/main" id="{8F6687AD-1003-4F5D-485B-65877D433B82}"/>
              </a:ext>
            </a:extLst>
          </p:cNvPr>
          <p:cNvPicPr/>
          <p:nvPr/>
        </p:nvPicPr>
        <p:blipFill>
          <a:blip r:embed="rId4"/>
          <a:srcRect/>
          <a:stretch/>
        </p:blipFill>
        <p:spPr>
          <a:xfrm>
            <a:off x="5081515" y="989705"/>
            <a:ext cx="4798686" cy="45588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CC3F6B-69A8-F9A2-15C4-739CC550BD50}"/>
              </a:ext>
            </a:extLst>
          </p:cNvPr>
          <p:cNvSpPr txBox="1"/>
          <p:nvPr/>
        </p:nvSpPr>
        <p:spPr>
          <a:xfrm>
            <a:off x="7113528" y="578382"/>
            <a:ext cx="128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Klindt +19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097A9F-7D1B-3398-8E3B-38768628C871}"/>
              </a:ext>
            </a:extLst>
          </p:cNvPr>
          <p:cNvSpPr txBox="1"/>
          <p:nvPr/>
        </p:nvSpPr>
        <p:spPr>
          <a:xfrm>
            <a:off x="136135" y="4852790"/>
            <a:ext cx="4798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Dust-reddened quasars ~2-3 x more likely to be detected than typical blue quasars (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eg.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Klindt+19, Rosario+20, Fawcett+20,21)</a:t>
            </a:r>
            <a:endParaRPr lang="en-GB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predominantly due to radio-quiet/intermediate sources</a:t>
            </a:r>
            <a:endParaRPr lang="en-GB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68361B-7BF8-9653-24F4-66EAD14CA307}"/>
              </a:ext>
            </a:extLst>
          </p:cNvPr>
          <p:cNvSpPr txBox="1"/>
          <p:nvPr/>
        </p:nvSpPr>
        <p:spPr>
          <a:xfrm>
            <a:off x="4788128" y="5672012"/>
            <a:ext cx="559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Excess detection rates driven by compact (&lt;host galaxy scale) radio morphologies (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eg.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Fawcett+20, Rosario+21)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C97DF9-B879-5419-4311-F4D9BCE63CAB}"/>
              </a:ext>
            </a:extLst>
          </p:cNvPr>
          <p:cNvSpPr txBox="1"/>
          <p:nvPr/>
        </p:nvSpPr>
        <p:spPr>
          <a:xfrm>
            <a:off x="6404830" y="5260755"/>
            <a:ext cx="2812308" cy="461665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Radio morphology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48347-7ECC-B47C-20E9-8B74DE01A379}"/>
              </a:ext>
            </a:extLst>
          </p:cNvPr>
          <p:cNvSpPr txBox="1"/>
          <p:nvPr/>
        </p:nvSpPr>
        <p:spPr>
          <a:xfrm rot="16200000">
            <a:off x="2941147" y="3198167"/>
            <a:ext cx="4155625" cy="461665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Radio detection fraction (%)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5AB3D-49DB-7ACA-B75F-2212EA187E27}"/>
              </a:ext>
            </a:extLst>
          </p:cNvPr>
          <p:cNvSpPr txBox="1"/>
          <p:nvPr/>
        </p:nvSpPr>
        <p:spPr>
          <a:xfrm>
            <a:off x="9889014" y="3683231"/>
            <a:ext cx="212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10% reddest g*-</a:t>
            </a:r>
            <a:r>
              <a:rPr lang="en-GB" dirty="0" err="1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20580-CDAB-E9CB-E349-B540FA9F7E36}"/>
              </a:ext>
            </a:extLst>
          </p:cNvPr>
          <p:cNvSpPr txBox="1"/>
          <p:nvPr/>
        </p:nvSpPr>
        <p:spPr>
          <a:xfrm>
            <a:off x="10047832" y="3158147"/>
            <a:ext cx="212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EB4AD"/>
                </a:solidFill>
              </a:rPr>
              <a:t>middle 10% g*-</a:t>
            </a:r>
            <a:r>
              <a:rPr lang="en-GB" dirty="0" err="1">
                <a:solidFill>
                  <a:srgbClr val="5EB4AD"/>
                </a:solidFill>
              </a:rPr>
              <a:t>i</a:t>
            </a:r>
            <a:r>
              <a:rPr lang="en-GB" dirty="0">
                <a:solidFill>
                  <a:srgbClr val="5EB4AD"/>
                </a:solidFill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D969D-9F2F-1D81-A6A3-7D7691E87320}"/>
              </a:ext>
            </a:extLst>
          </p:cNvPr>
          <p:cNvSpPr txBox="1"/>
          <p:nvPr/>
        </p:nvSpPr>
        <p:spPr>
          <a:xfrm>
            <a:off x="10053675" y="2672563"/>
            <a:ext cx="19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D7AA8"/>
                </a:solidFill>
              </a:rPr>
              <a:t>10% bluest g*-</a:t>
            </a:r>
            <a:r>
              <a:rPr lang="en-GB" dirty="0" err="1">
                <a:solidFill>
                  <a:srgbClr val="2D7AA8"/>
                </a:solidFill>
              </a:rPr>
              <a:t>i</a:t>
            </a:r>
            <a:r>
              <a:rPr lang="en-GB" dirty="0">
                <a:solidFill>
                  <a:srgbClr val="2D7AA8"/>
                </a:solidFill>
              </a:rPr>
              <a:t>*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14A033-BD25-989A-FB03-4FD57953F070}"/>
              </a:ext>
            </a:extLst>
          </p:cNvPr>
          <p:cNvCxnSpPr>
            <a:cxnSpLocks/>
          </p:cNvCxnSpPr>
          <p:nvPr/>
        </p:nvCxnSpPr>
        <p:spPr>
          <a:xfrm flipH="1" flipV="1">
            <a:off x="9796397" y="2224192"/>
            <a:ext cx="423162" cy="484653"/>
          </a:xfrm>
          <a:prstGeom prst="straightConnector1">
            <a:avLst/>
          </a:prstGeom>
          <a:ln>
            <a:solidFill>
              <a:srgbClr val="2D7AA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455990-5554-7AF0-660D-D5509A8C093A}"/>
              </a:ext>
            </a:extLst>
          </p:cNvPr>
          <p:cNvCxnSpPr>
            <a:cxnSpLocks/>
          </p:cNvCxnSpPr>
          <p:nvPr/>
        </p:nvCxnSpPr>
        <p:spPr>
          <a:xfrm flipH="1" flipV="1">
            <a:off x="9640397" y="2637073"/>
            <a:ext cx="504370" cy="521074"/>
          </a:xfrm>
          <a:prstGeom prst="straightConnector1">
            <a:avLst/>
          </a:prstGeom>
          <a:ln>
            <a:solidFill>
              <a:srgbClr val="5EB4A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B98281-F014-B54F-00A5-DF7CD0DDCF83}"/>
              </a:ext>
            </a:extLst>
          </p:cNvPr>
          <p:cNvCxnSpPr>
            <a:cxnSpLocks/>
          </p:cNvCxnSpPr>
          <p:nvPr/>
        </p:nvCxnSpPr>
        <p:spPr>
          <a:xfrm flipH="1" flipV="1">
            <a:off x="9587480" y="3059832"/>
            <a:ext cx="417835" cy="623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0164F5-25A7-01AB-8B63-52BB9B3303F8}"/>
              </a:ext>
            </a:extLst>
          </p:cNvPr>
          <p:cNvSpPr txBox="1"/>
          <p:nvPr/>
        </p:nvSpPr>
        <p:spPr>
          <a:xfrm rot="16200000">
            <a:off x="-1379335" y="2751797"/>
            <a:ext cx="3266600" cy="430887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200" dirty="0"/>
              <a:t>Radio detection fraction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EBDB96-AA25-667C-BA2B-98061E550A5F}"/>
              </a:ext>
            </a:extLst>
          </p:cNvPr>
          <p:cNvSpPr txBox="1"/>
          <p:nvPr/>
        </p:nvSpPr>
        <p:spPr>
          <a:xfrm>
            <a:off x="1472405" y="4487006"/>
            <a:ext cx="2018501" cy="430887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200" dirty="0"/>
              <a:t>E(B-V) (mags)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B2F173-6BF5-6F00-791A-2F405355AED1}"/>
                  </a:ext>
                </a:extLst>
              </p:cNvPr>
              <p:cNvSpPr txBox="1"/>
              <p:nvPr/>
            </p:nvSpPr>
            <p:spPr>
              <a:xfrm>
                <a:off x="1069880" y="3561633"/>
                <a:ext cx="29336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 = log(L</a:t>
                </a:r>
                <a:r>
                  <a:rPr lang="en-GB" baseline="-25000" dirty="0"/>
                  <a:t>144MHz</a:t>
                </a:r>
                <a:r>
                  <a:rPr lang="en-GB" dirty="0"/>
                  <a:t> /L</a:t>
                </a:r>
                <a:r>
                  <a:rPr lang="en-GB" baseline="-25000" dirty="0"/>
                  <a:t>6</a:t>
                </a:r>
                <a14:m>
                  <m:oMath xmlns:m="http://schemas.openxmlformats.org/officeDocument/2006/math">
                    <m:r>
                      <a:rPr lang="en-GB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baseline="-25000" dirty="0"/>
                  <a:t>m</a:t>
                </a:r>
                <a:r>
                  <a:rPr lang="en-GB" dirty="0"/>
                  <a:t>)&gt;-4.5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B2F173-6BF5-6F00-791A-2F405355A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80" y="3561633"/>
                <a:ext cx="2933624" cy="369332"/>
              </a:xfrm>
              <a:prstGeom prst="rect">
                <a:avLst/>
              </a:prstGeom>
              <a:blipFill>
                <a:blip r:embed="rId5"/>
                <a:stretch>
                  <a:fillRect l="-1724" t="-6667" r="-862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878464-F77A-5C9A-DC17-021341243C89}"/>
              </a:ext>
            </a:extLst>
          </p:cNvPr>
          <p:cNvCxnSpPr/>
          <p:nvPr/>
        </p:nvCxnSpPr>
        <p:spPr>
          <a:xfrm flipV="1">
            <a:off x="1905000" y="2897610"/>
            <a:ext cx="948267" cy="6640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753F916-5571-2EA2-6368-746FB7726C14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2/7</a:t>
            </a:r>
          </a:p>
        </p:txBody>
      </p:sp>
    </p:spTree>
    <p:extLst>
      <p:ext uri="{BB962C8B-B14F-4D97-AF65-F5344CB8AC3E}">
        <p14:creationId xmlns:p14="http://schemas.microsoft.com/office/powerpoint/2010/main" val="15542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3" grpId="0"/>
      <p:bldP spid="25" grpId="0"/>
      <p:bldP spid="27" grpId="0"/>
      <p:bldP spid="4" grpId="0" animBg="1"/>
      <p:bldP spid="5" grpId="0" animBg="1"/>
      <p:bldP spid="9" grpId="0"/>
      <p:bldP spid="10" grpId="0"/>
      <p:bldP spid="11" grpId="0"/>
      <p:bldP spid="32" grpId="0" animBg="1"/>
      <p:bldP spid="3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5D8B7-9865-AD8B-A6B9-548B67CF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visual inspection</a:t>
            </a:r>
          </a:p>
        </p:txBody>
      </p:sp>
      <p:pic>
        <p:nvPicPr>
          <p:cNvPr id="4" name="Picture 3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6C0D1DDA-D28E-0F84-21F6-6602DDEFD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16" y="1119042"/>
            <a:ext cx="8586926" cy="54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67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CE7C9-95D3-C4C0-3066-1AFCC3E9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alpha vs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AA8DB3-15F8-BB09-48AD-741BD6BD0746}"/>
                  </a:ext>
                </a:extLst>
              </p:cNvPr>
              <p:cNvSpPr txBox="1"/>
              <p:nvPr/>
            </p:nvSpPr>
            <p:spPr>
              <a:xfrm>
                <a:off x="3882267" y="1434421"/>
                <a:ext cx="4457631" cy="92333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FIRST-VLASS:</a:t>
                </a:r>
              </a:p>
              <a:p>
                <a:r>
                  <a:rPr lang="en-GB" sz="1800" dirty="0">
                    <a:solidFill>
                      <a:srgbClr val="FF0000"/>
                    </a:solidFill>
                  </a:rPr>
                  <a:t>Red quasars median slope =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−0.75±0.02</m:t>
                    </m:r>
                  </m:oMath>
                </a14:m>
                <a:endParaRPr lang="en-GB" sz="18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GB" sz="1800" dirty="0">
                    <a:solidFill>
                      <a:srgbClr val="00B0F0"/>
                    </a:solidFill>
                  </a:rPr>
                  <a:t>Blue quasars median slope =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−0.48±0.02</m:t>
                    </m:r>
                  </m:oMath>
                </a14:m>
                <a:r>
                  <a:rPr lang="en-GB" sz="1800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AA8DB3-15F8-BB09-48AD-741BD6BD0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267" y="1434421"/>
                <a:ext cx="4457631" cy="923330"/>
              </a:xfrm>
              <a:prstGeom prst="rect">
                <a:avLst/>
              </a:prstGeom>
              <a:blipFill>
                <a:blip r:embed="rId2"/>
                <a:stretch>
                  <a:fillRect l="-1136" t="-2703" b="-945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52D99D3-8B6D-5020-938B-9FCCE1351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35" b="51626"/>
          <a:stretch/>
        </p:blipFill>
        <p:spPr>
          <a:xfrm>
            <a:off x="3327999" y="2444559"/>
            <a:ext cx="5780578" cy="373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9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713881B0-3B6A-F0B4-ECAB-39335564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947"/>
          <a:stretch/>
        </p:blipFill>
        <p:spPr>
          <a:xfrm>
            <a:off x="2948087" y="607376"/>
            <a:ext cx="6500713" cy="56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21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AE83-1A27-913E-7F75-FB4EC7DB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aph of a diagram&#10;&#10;AI-generated content may be incorrect.">
            <a:extLst>
              <a:ext uri="{FF2B5EF4-FFF2-40B4-BE49-F238E27FC236}">
                <a16:creationId xmlns:a16="http://schemas.microsoft.com/office/drawing/2014/main" id="{4735DE03-B736-1F2F-BAE4-73ADA9A5E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07" y="154112"/>
            <a:ext cx="5225025" cy="3349375"/>
          </a:xfrm>
        </p:spPr>
      </p:pic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02272EBC-11F7-D7CE-15DD-F16467C9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15" y="4022333"/>
            <a:ext cx="9496897" cy="2681555"/>
          </a:xfrm>
          <a:prstGeom prst="rect">
            <a:avLst/>
          </a:prstGeom>
        </p:spPr>
      </p:pic>
      <p:pic>
        <p:nvPicPr>
          <p:cNvPr id="10" name="Picture 9" descr="A graph of a graph of a compact and radio loudness&#10;&#10;AI-generated content may be incorrect.">
            <a:extLst>
              <a:ext uri="{FF2B5EF4-FFF2-40B4-BE49-F238E27FC236}">
                <a16:creationId xmlns:a16="http://schemas.microsoft.com/office/drawing/2014/main" id="{4A55D2F3-FFEA-3C2C-C731-460E1B5AE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428" y="154112"/>
            <a:ext cx="3731534" cy="3766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76BFB-077C-1964-45A6-43B080C7EA2D}"/>
              </a:ext>
            </a:extLst>
          </p:cNvPr>
          <p:cNvSpPr txBox="1"/>
          <p:nvPr/>
        </p:nvSpPr>
        <p:spPr>
          <a:xfrm>
            <a:off x="1045705" y="392906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truly compact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C5232-B144-1F92-7F35-5D359908CEB3}"/>
              </a:ext>
            </a:extLst>
          </p:cNvPr>
          <p:cNvSpPr txBox="1"/>
          <p:nvPr/>
        </p:nvSpPr>
        <p:spPr>
          <a:xfrm>
            <a:off x="3567684" y="392906"/>
            <a:ext cx="154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fake compact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6F217-6782-DE84-1580-781352F0DEAB}"/>
              </a:ext>
            </a:extLst>
          </p:cNvPr>
          <p:cNvSpPr txBox="1"/>
          <p:nvPr/>
        </p:nvSpPr>
        <p:spPr>
          <a:xfrm>
            <a:off x="2398255" y="4115311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truly compact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18B60-3142-DFD3-65D4-085DE9317847}"/>
              </a:ext>
            </a:extLst>
          </p:cNvPr>
          <p:cNvSpPr txBox="1"/>
          <p:nvPr/>
        </p:nvSpPr>
        <p:spPr>
          <a:xfrm>
            <a:off x="4696100" y="4115311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truly compact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FF5AB9-1B4A-70FF-7B73-0929C029CAD4}"/>
              </a:ext>
            </a:extLst>
          </p:cNvPr>
          <p:cNvSpPr txBox="1"/>
          <p:nvPr/>
        </p:nvSpPr>
        <p:spPr>
          <a:xfrm>
            <a:off x="7120509" y="4115311"/>
            <a:ext cx="154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fake compact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E27992-C436-E92C-C936-76391BED7B41}"/>
              </a:ext>
            </a:extLst>
          </p:cNvPr>
          <p:cNvSpPr txBox="1"/>
          <p:nvPr/>
        </p:nvSpPr>
        <p:spPr>
          <a:xfrm>
            <a:off x="9517346" y="4115311"/>
            <a:ext cx="154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fake compact</a:t>
            </a:r>
          </a:p>
        </p:txBody>
      </p:sp>
    </p:spTree>
    <p:extLst>
      <p:ext uri="{BB962C8B-B14F-4D97-AF65-F5344CB8AC3E}">
        <p14:creationId xmlns:p14="http://schemas.microsoft.com/office/powerpoint/2010/main" val="3923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978F9-99C2-746A-A181-A6BC3919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722463-8EAB-9D46-E586-6CE5ED235C3E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Dust-radio connection</a:t>
            </a:r>
          </a:p>
        </p:txBody>
      </p:sp>
      <p:pic>
        <p:nvPicPr>
          <p:cNvPr id="6" name="Picture 5" descr="A graph of a radio-loud&#10;&#10;Description automatically generated">
            <a:extLst>
              <a:ext uri="{FF2B5EF4-FFF2-40B4-BE49-F238E27FC236}">
                <a16:creationId xmlns:a16="http://schemas.microsoft.com/office/drawing/2014/main" id="{8CC1BB75-E258-3B7D-954B-61A92A9F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1" y="1255563"/>
            <a:ext cx="4039116" cy="34233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A8A2D-BA84-1D5B-CEB2-710FCD9B5870}"/>
              </a:ext>
            </a:extLst>
          </p:cNvPr>
          <p:cNvSpPr txBox="1"/>
          <p:nvPr/>
        </p:nvSpPr>
        <p:spPr>
          <a:xfrm>
            <a:off x="738070" y="585699"/>
            <a:ext cx="396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Fawcett +23: Radio detection – opacity connection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C87A6-210F-747A-8F75-FBD51BDAE3A7}"/>
              </a:ext>
            </a:extLst>
          </p:cNvPr>
          <p:cNvSpPr txBox="1"/>
          <p:nvPr/>
        </p:nvSpPr>
        <p:spPr>
          <a:xfrm>
            <a:off x="10144767" y="609231"/>
            <a:ext cx="20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 explained by orientation!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F36A11C-EAF3-7464-C3A3-998B5767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559" y="1255562"/>
            <a:ext cx="1705561" cy="13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New picture">
            <a:extLst>
              <a:ext uri="{FF2B5EF4-FFF2-40B4-BE49-F238E27FC236}">
                <a16:creationId xmlns:a16="http://schemas.microsoft.com/office/drawing/2014/main" id="{86C8DC2B-B418-6917-4FED-DCFEA91ED4D4}"/>
              </a:ext>
            </a:extLst>
          </p:cNvPr>
          <p:cNvPicPr/>
          <p:nvPr/>
        </p:nvPicPr>
        <p:blipFill>
          <a:blip r:embed="rId4"/>
          <a:srcRect/>
          <a:stretch/>
        </p:blipFill>
        <p:spPr>
          <a:xfrm>
            <a:off x="5081515" y="989705"/>
            <a:ext cx="4798686" cy="45588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0B15E5-34C2-7331-4B05-241E4D2F7C58}"/>
              </a:ext>
            </a:extLst>
          </p:cNvPr>
          <p:cNvSpPr txBox="1"/>
          <p:nvPr/>
        </p:nvSpPr>
        <p:spPr>
          <a:xfrm>
            <a:off x="7113528" y="578382"/>
            <a:ext cx="128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Klindt +19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8BD60E-39D1-4C5B-3A26-3B5CB30DD8E3}"/>
              </a:ext>
            </a:extLst>
          </p:cNvPr>
          <p:cNvSpPr txBox="1"/>
          <p:nvPr/>
        </p:nvSpPr>
        <p:spPr>
          <a:xfrm>
            <a:off x="136135" y="4852790"/>
            <a:ext cx="4798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Dust-reddened quasars ~2-3 x more likely to be detected than typical blue quasars (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eg.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Klindt+19, Rosario+20, Fawcett+20,21)</a:t>
            </a:r>
            <a:endParaRPr lang="en-GB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predominantly due to radio-quiet/intermediate sources</a:t>
            </a:r>
            <a:endParaRPr lang="en-GB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52C185-2C2B-6FB9-102E-952A91570B82}"/>
              </a:ext>
            </a:extLst>
          </p:cNvPr>
          <p:cNvSpPr txBox="1"/>
          <p:nvPr/>
        </p:nvSpPr>
        <p:spPr>
          <a:xfrm>
            <a:off x="4788128" y="5672012"/>
            <a:ext cx="559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Excess detection rates driven by compact (&lt;host galaxy scale) radio morphologies (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eg.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Fawcett+20, Rosario+21)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99088-C1D8-47AB-B8B1-A97F9B57FEF1}"/>
              </a:ext>
            </a:extLst>
          </p:cNvPr>
          <p:cNvSpPr txBox="1"/>
          <p:nvPr/>
        </p:nvSpPr>
        <p:spPr>
          <a:xfrm>
            <a:off x="6404830" y="5260755"/>
            <a:ext cx="2812308" cy="461665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Radio morphology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359FE-C408-A984-66D6-5ECCA824B5E6}"/>
              </a:ext>
            </a:extLst>
          </p:cNvPr>
          <p:cNvSpPr txBox="1"/>
          <p:nvPr/>
        </p:nvSpPr>
        <p:spPr>
          <a:xfrm rot="16200000">
            <a:off x="2941147" y="3198167"/>
            <a:ext cx="4155625" cy="461665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Radio detection fraction (%)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09E85-52E5-610F-B3D0-B505BFA53598}"/>
              </a:ext>
            </a:extLst>
          </p:cNvPr>
          <p:cNvSpPr txBox="1"/>
          <p:nvPr/>
        </p:nvSpPr>
        <p:spPr>
          <a:xfrm>
            <a:off x="9889014" y="3683231"/>
            <a:ext cx="212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10% reddest g*-</a:t>
            </a:r>
            <a:r>
              <a:rPr lang="en-GB" dirty="0" err="1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A66F1-5E66-448E-BF0D-D1557B4E2B12}"/>
              </a:ext>
            </a:extLst>
          </p:cNvPr>
          <p:cNvSpPr txBox="1"/>
          <p:nvPr/>
        </p:nvSpPr>
        <p:spPr>
          <a:xfrm>
            <a:off x="10047832" y="3158147"/>
            <a:ext cx="212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EB4AD"/>
                </a:solidFill>
              </a:rPr>
              <a:t>middle 10% g*-</a:t>
            </a:r>
            <a:r>
              <a:rPr lang="en-GB" dirty="0" err="1">
                <a:solidFill>
                  <a:srgbClr val="5EB4AD"/>
                </a:solidFill>
              </a:rPr>
              <a:t>i</a:t>
            </a:r>
            <a:r>
              <a:rPr lang="en-GB" dirty="0">
                <a:solidFill>
                  <a:srgbClr val="5EB4AD"/>
                </a:solidFill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B42C6B-5356-1547-615F-83A0332B96B7}"/>
              </a:ext>
            </a:extLst>
          </p:cNvPr>
          <p:cNvSpPr txBox="1"/>
          <p:nvPr/>
        </p:nvSpPr>
        <p:spPr>
          <a:xfrm>
            <a:off x="10053675" y="2672563"/>
            <a:ext cx="19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D7AA8"/>
                </a:solidFill>
              </a:rPr>
              <a:t>10% bluest g*-</a:t>
            </a:r>
            <a:r>
              <a:rPr lang="en-GB" dirty="0" err="1">
                <a:solidFill>
                  <a:srgbClr val="2D7AA8"/>
                </a:solidFill>
              </a:rPr>
              <a:t>i</a:t>
            </a:r>
            <a:r>
              <a:rPr lang="en-GB" dirty="0">
                <a:solidFill>
                  <a:srgbClr val="2D7AA8"/>
                </a:solidFill>
              </a:rPr>
              <a:t>*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7649C1-7F97-348E-1256-8EBFA5A0FE5C}"/>
              </a:ext>
            </a:extLst>
          </p:cNvPr>
          <p:cNvCxnSpPr>
            <a:cxnSpLocks/>
          </p:cNvCxnSpPr>
          <p:nvPr/>
        </p:nvCxnSpPr>
        <p:spPr>
          <a:xfrm flipH="1" flipV="1">
            <a:off x="9796397" y="2224192"/>
            <a:ext cx="423162" cy="484653"/>
          </a:xfrm>
          <a:prstGeom prst="straightConnector1">
            <a:avLst/>
          </a:prstGeom>
          <a:ln>
            <a:solidFill>
              <a:srgbClr val="2D7AA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9397C8-B875-DF8B-6992-54EB711202D1}"/>
              </a:ext>
            </a:extLst>
          </p:cNvPr>
          <p:cNvCxnSpPr>
            <a:cxnSpLocks/>
          </p:cNvCxnSpPr>
          <p:nvPr/>
        </p:nvCxnSpPr>
        <p:spPr>
          <a:xfrm flipH="1" flipV="1">
            <a:off x="9640397" y="2637073"/>
            <a:ext cx="504370" cy="521074"/>
          </a:xfrm>
          <a:prstGeom prst="straightConnector1">
            <a:avLst/>
          </a:prstGeom>
          <a:ln>
            <a:solidFill>
              <a:srgbClr val="5EB4A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D517D5-14B9-196B-663F-8A9683470AF2}"/>
              </a:ext>
            </a:extLst>
          </p:cNvPr>
          <p:cNvCxnSpPr>
            <a:cxnSpLocks/>
          </p:cNvCxnSpPr>
          <p:nvPr/>
        </p:nvCxnSpPr>
        <p:spPr>
          <a:xfrm flipH="1" flipV="1">
            <a:off x="9587480" y="3059832"/>
            <a:ext cx="417835" cy="623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35EE8E-6ECC-3EC6-4EE4-D7ED6D357EC3}"/>
              </a:ext>
            </a:extLst>
          </p:cNvPr>
          <p:cNvSpPr txBox="1"/>
          <p:nvPr/>
        </p:nvSpPr>
        <p:spPr>
          <a:xfrm rot="16200000">
            <a:off x="-1379335" y="2751797"/>
            <a:ext cx="3266600" cy="430887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200" dirty="0"/>
              <a:t>Radio detection fraction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91DCEC-311E-937E-BCE8-DBA5441808F3}"/>
              </a:ext>
            </a:extLst>
          </p:cNvPr>
          <p:cNvSpPr txBox="1"/>
          <p:nvPr/>
        </p:nvSpPr>
        <p:spPr>
          <a:xfrm>
            <a:off x="1472405" y="4487006"/>
            <a:ext cx="2018501" cy="430887"/>
          </a:xfrm>
          <a:prstGeom prst="rect">
            <a:avLst/>
          </a:prstGeom>
          <a:solidFill>
            <a:srgbClr val="C6E7F6"/>
          </a:solidFill>
        </p:spPr>
        <p:txBody>
          <a:bodyPr wrap="none" rtlCol="0">
            <a:spAutoFit/>
          </a:bodyPr>
          <a:lstStyle/>
          <a:p>
            <a:r>
              <a:rPr lang="en-GB" sz="2200" dirty="0"/>
              <a:t>E(B-V) (mags)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6E1548-36CC-FC04-A03E-4F0C0936C52F}"/>
              </a:ext>
            </a:extLst>
          </p:cNvPr>
          <p:cNvSpPr/>
          <p:nvPr/>
        </p:nvSpPr>
        <p:spPr>
          <a:xfrm>
            <a:off x="-103030" y="512812"/>
            <a:ext cx="12352314" cy="6082530"/>
          </a:xfrm>
          <a:prstGeom prst="rect">
            <a:avLst/>
          </a:prstGeom>
          <a:solidFill>
            <a:srgbClr val="FFFFFF">
              <a:alpha val="6627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F6461A-3469-F259-3DE7-EAC9AA87C11D}"/>
              </a:ext>
            </a:extLst>
          </p:cNvPr>
          <p:cNvSpPr/>
          <p:nvPr/>
        </p:nvSpPr>
        <p:spPr>
          <a:xfrm>
            <a:off x="-103030" y="1403810"/>
            <a:ext cx="12339435" cy="4558842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5B0A08-4F37-5DA6-E1E7-4A6259F0456A}"/>
              </a:ext>
            </a:extLst>
          </p:cNvPr>
          <p:cNvSpPr txBox="1"/>
          <p:nvPr/>
        </p:nvSpPr>
        <p:spPr>
          <a:xfrm>
            <a:off x="1914331" y="1565293"/>
            <a:ext cx="831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is causing this excess radio emission?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A4F392-0428-C01E-A2BC-5CD5B063F17F}"/>
              </a:ext>
            </a:extLst>
          </p:cNvPr>
          <p:cNvSpPr txBox="1"/>
          <p:nvPr/>
        </p:nvSpPr>
        <p:spPr>
          <a:xfrm>
            <a:off x="2649835" y="3792411"/>
            <a:ext cx="1440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Low power jets interacting with higher opacity ISM?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E5E25-392C-9519-C394-EEE3842E19CE}"/>
              </a:ext>
            </a:extLst>
          </p:cNvPr>
          <p:cNvSpPr txBox="1"/>
          <p:nvPr/>
        </p:nvSpPr>
        <p:spPr>
          <a:xfrm>
            <a:off x="2649835" y="2416148"/>
            <a:ext cx="1589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Shocks due to AGN driven winds? </a:t>
            </a:r>
          </a:p>
        </p:txBody>
      </p:sp>
      <p:pic>
        <p:nvPicPr>
          <p:cNvPr id="20" name="Picture 2" descr="Red and blue quasars">
            <a:extLst>
              <a:ext uri="{FF2B5EF4-FFF2-40B4-BE49-F238E27FC236}">
                <a16:creationId xmlns:a16="http://schemas.microsoft.com/office/drawing/2014/main" id="{D6A3C1CA-8113-6CDB-281F-ABC756B04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3"/>
          <a:stretch/>
        </p:blipFill>
        <p:spPr bwMode="auto">
          <a:xfrm>
            <a:off x="4090468" y="2738539"/>
            <a:ext cx="4468761" cy="227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CA4AED-CDFD-09C3-1C46-F022EA8E7C48}"/>
              </a:ext>
            </a:extLst>
          </p:cNvPr>
          <p:cNvSpPr txBox="1"/>
          <p:nvPr/>
        </p:nvSpPr>
        <p:spPr>
          <a:xfrm>
            <a:off x="4382915" y="2298841"/>
            <a:ext cx="161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Red quasar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504AE9-D933-502D-494B-406F93F3BE67}"/>
              </a:ext>
            </a:extLst>
          </p:cNvPr>
          <p:cNvSpPr txBox="1"/>
          <p:nvPr/>
        </p:nvSpPr>
        <p:spPr>
          <a:xfrm>
            <a:off x="6644418" y="2303871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Blue quasar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4F88E5-EE06-8820-C08B-34C7F247B7BC}"/>
              </a:ext>
            </a:extLst>
          </p:cNvPr>
          <p:cNvCxnSpPr>
            <a:cxnSpLocks/>
          </p:cNvCxnSpPr>
          <p:nvPr/>
        </p:nvCxnSpPr>
        <p:spPr>
          <a:xfrm>
            <a:off x="6096000" y="2553031"/>
            <a:ext cx="5651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FCBBFB3-433B-968D-7DC5-73F5280E12B2}"/>
              </a:ext>
            </a:extLst>
          </p:cNvPr>
          <p:cNvCxnSpPr>
            <a:cxnSpLocks/>
          </p:cNvCxnSpPr>
          <p:nvPr/>
        </p:nvCxnSpPr>
        <p:spPr>
          <a:xfrm>
            <a:off x="3708607" y="2947732"/>
            <a:ext cx="1061971" cy="5742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F98BD3-020C-F347-A3ED-9BB12CB89C51}"/>
              </a:ext>
            </a:extLst>
          </p:cNvPr>
          <p:cNvCxnSpPr>
            <a:cxnSpLocks/>
          </p:cNvCxnSpPr>
          <p:nvPr/>
        </p:nvCxnSpPr>
        <p:spPr>
          <a:xfrm flipV="1">
            <a:off x="3885587" y="4186479"/>
            <a:ext cx="1061884" cy="1641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31D7C87-6D03-E056-7DD1-1A268F2F2D0A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2/7</a:t>
            </a:r>
          </a:p>
        </p:txBody>
      </p:sp>
    </p:spTree>
    <p:extLst>
      <p:ext uri="{BB962C8B-B14F-4D97-AF65-F5344CB8AC3E}">
        <p14:creationId xmlns:p14="http://schemas.microsoft.com/office/powerpoint/2010/main" val="425662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1FCE4-F9BE-1BF8-7C1D-6118807A9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7F0FB-0FD8-8529-018D-FD310EA80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642" y="642548"/>
            <a:ext cx="5370386" cy="3200790"/>
          </a:xfrm>
        </p:spPr>
        <p:txBody>
          <a:bodyPr>
            <a:normAutofit fontScale="92500"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Previous work: biggest differences among compact &amp; faint radio morphologies</a:t>
            </a:r>
          </a:p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morphology classification usually in one frequency only (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eg.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Klindt+19, Rosario+20) </a:t>
            </a:r>
          </a:p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radio sources can look very different at different frequencies/resolutions/sensitivities </a:t>
            </a:r>
          </a:p>
          <a:p>
            <a:endParaRPr lang="en-GB" sz="2400" dirty="0"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664E2C-660B-72C0-B79B-335A3FE2470D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Radio morphologies at different frequencies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84654-CEBD-DB42-8D55-0B996D63246D}"/>
              </a:ext>
            </a:extLst>
          </p:cNvPr>
          <p:cNvSpPr/>
          <p:nvPr/>
        </p:nvSpPr>
        <p:spPr>
          <a:xfrm>
            <a:off x="97972" y="642548"/>
            <a:ext cx="6550572" cy="2288499"/>
          </a:xfrm>
          <a:prstGeom prst="rect">
            <a:avLst/>
          </a:prstGeom>
          <a:solidFill>
            <a:srgbClr val="C1E5F5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blue background with a red circle and a red circle&#10;&#10;Description automatically generated">
            <a:extLst>
              <a:ext uri="{FF2B5EF4-FFF2-40B4-BE49-F238E27FC236}">
                <a16:creationId xmlns:a16="http://schemas.microsoft.com/office/drawing/2014/main" id="{8E5B2EE6-44E4-BFAB-30E0-77573C650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3" t="1738" r="1685" b="2573"/>
          <a:stretch/>
        </p:blipFill>
        <p:spPr>
          <a:xfrm>
            <a:off x="196061" y="758412"/>
            <a:ext cx="2013707" cy="2040565"/>
          </a:xfrm>
          <a:prstGeom prst="rect">
            <a:avLst/>
          </a:prstGeom>
        </p:spPr>
      </p:pic>
      <p:pic>
        <p:nvPicPr>
          <p:cNvPr id="7" name="Picture 6" descr="A space image with a red circle&#10;&#10;Description automatically generated">
            <a:extLst>
              <a:ext uri="{FF2B5EF4-FFF2-40B4-BE49-F238E27FC236}">
                <a16:creationId xmlns:a16="http://schemas.microsoft.com/office/drawing/2014/main" id="{C3256335-79E4-16D4-58EC-1A7F1FE77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1" t="1180" r="4366" b="2422"/>
          <a:stretch/>
        </p:blipFill>
        <p:spPr>
          <a:xfrm>
            <a:off x="4560243" y="758412"/>
            <a:ext cx="2010572" cy="2037389"/>
          </a:xfrm>
          <a:prstGeom prst="rect">
            <a:avLst/>
          </a:prstGeom>
        </p:spPr>
      </p:pic>
      <p:pic>
        <p:nvPicPr>
          <p:cNvPr id="9" name="Picture 8" descr="A blue background with a red circle&#10;&#10;Description automatically generated">
            <a:extLst>
              <a:ext uri="{FF2B5EF4-FFF2-40B4-BE49-F238E27FC236}">
                <a16:creationId xmlns:a16="http://schemas.microsoft.com/office/drawing/2014/main" id="{A3A1A21E-0D16-1F5A-2512-3C9A21F0F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4" t="2105" r="2121" b="2149"/>
          <a:stretch/>
        </p:blipFill>
        <p:spPr>
          <a:xfrm>
            <a:off x="2379719" y="758411"/>
            <a:ext cx="2010573" cy="2037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C703B2-9991-5689-75A0-20312D46EB93}"/>
              </a:ext>
            </a:extLst>
          </p:cNvPr>
          <p:cNvSpPr txBox="1"/>
          <p:nvPr/>
        </p:nvSpPr>
        <p:spPr>
          <a:xfrm>
            <a:off x="196061" y="769605"/>
            <a:ext cx="2013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1.4 GHz (FIRST)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75F53-A6F9-0782-DD8A-7EA3FE569345}"/>
              </a:ext>
            </a:extLst>
          </p:cNvPr>
          <p:cNvSpPr txBox="1"/>
          <p:nvPr/>
        </p:nvSpPr>
        <p:spPr>
          <a:xfrm>
            <a:off x="2438104" y="769605"/>
            <a:ext cx="2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3 GHz (VLASS)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DB5BAE-E02D-F49B-6651-F10A7522DF62}"/>
              </a:ext>
            </a:extLst>
          </p:cNvPr>
          <p:cNvSpPr txBox="1"/>
          <p:nvPr/>
        </p:nvSpPr>
        <p:spPr>
          <a:xfrm>
            <a:off x="4513069" y="772267"/>
            <a:ext cx="2257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144 MHz (LoTSS)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E49FB-02E5-982B-FB76-3E296EB9B548}"/>
              </a:ext>
            </a:extLst>
          </p:cNvPr>
          <p:cNvSpPr txBox="1"/>
          <p:nvPr/>
        </p:nvSpPr>
        <p:spPr>
          <a:xfrm>
            <a:off x="1240892" y="2244900"/>
            <a:ext cx="10508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z= 0.59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BA0F9D-C5FD-2D6B-583D-CC0830184561}"/>
              </a:ext>
            </a:extLst>
          </p:cNvPr>
          <p:cNvCxnSpPr>
            <a:cxnSpLocks/>
          </p:cNvCxnSpPr>
          <p:nvPr/>
        </p:nvCxnSpPr>
        <p:spPr>
          <a:xfrm>
            <a:off x="416882" y="2601380"/>
            <a:ext cx="47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BA64AA-0D84-EE73-C685-8BF39550C917}"/>
              </a:ext>
            </a:extLst>
          </p:cNvPr>
          <p:cNvSpPr txBox="1"/>
          <p:nvPr/>
        </p:nvSpPr>
        <p:spPr>
          <a:xfrm>
            <a:off x="196060" y="2262826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130 kpc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61B36-0B3C-881B-62A4-52DB6BF70E99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 AGN NAM, 9 July 					        3/7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15DE82-05E9-FE59-FADA-59765C6DB1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8" t="9254" r="8500"/>
          <a:stretch/>
        </p:blipFill>
        <p:spPr>
          <a:xfrm>
            <a:off x="1355890" y="2963423"/>
            <a:ext cx="4371020" cy="3603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0A4CE-BBFC-053E-F9BF-342883468720}"/>
              </a:ext>
            </a:extLst>
          </p:cNvPr>
          <p:cNvSpPr txBox="1"/>
          <p:nvPr/>
        </p:nvSpPr>
        <p:spPr>
          <a:xfrm>
            <a:off x="3687762" y="5349027"/>
            <a:ext cx="1483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Energy losses at high frequencies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A8EE20-78C7-A1D6-AC90-108A17090752}"/>
              </a:ext>
            </a:extLst>
          </p:cNvPr>
          <p:cNvCxnSpPr>
            <a:cxnSpLocks/>
          </p:cNvCxnSpPr>
          <p:nvPr/>
        </p:nvCxnSpPr>
        <p:spPr>
          <a:xfrm flipV="1">
            <a:off x="4793811" y="5556057"/>
            <a:ext cx="407700" cy="2301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A39D3A-1098-14E9-A2EE-B953598C334F}"/>
              </a:ext>
            </a:extLst>
          </p:cNvPr>
          <p:cNvCxnSpPr>
            <a:cxnSpLocks/>
          </p:cNvCxnSpPr>
          <p:nvPr/>
        </p:nvCxnSpPr>
        <p:spPr>
          <a:xfrm flipV="1">
            <a:off x="2673588" y="4476966"/>
            <a:ext cx="0" cy="5766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2F789E-1984-424A-0899-BA8ACF8D7A9A}"/>
              </a:ext>
            </a:extLst>
          </p:cNvPr>
          <p:cNvSpPr txBox="1"/>
          <p:nvPr/>
        </p:nvSpPr>
        <p:spPr>
          <a:xfrm>
            <a:off x="1814240" y="5029693"/>
            <a:ext cx="2046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Turnover/inverted at low frequencies indicating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B3BA2F-C642-4507-3DAA-E061F5F25402}"/>
                  </a:ext>
                </a:extLst>
              </p:cNvPr>
              <p:cNvSpPr txBox="1"/>
              <p:nvPr/>
            </p:nvSpPr>
            <p:spPr>
              <a:xfrm>
                <a:off x="2226643" y="3196975"/>
                <a:ext cx="29222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Typical synchrotron power law: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sub>
                    </m:sSub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GB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>
                      <m:rPr>
                        <m:sty m:val="p"/>
                      </m:rPr>
                      <a:rPr lang="el-GR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GB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0.7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B3BA2F-C642-4507-3DAA-E061F5F25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643" y="3196975"/>
                <a:ext cx="2922237" cy="523220"/>
              </a:xfrm>
              <a:prstGeom prst="rect">
                <a:avLst/>
              </a:prstGeom>
              <a:blipFill>
                <a:blip r:embed="rId7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79F4869-6DD2-20FA-1BE2-48E62B415926}"/>
              </a:ext>
            </a:extLst>
          </p:cNvPr>
          <p:cNvSpPr txBox="1"/>
          <p:nvPr/>
        </p:nvSpPr>
        <p:spPr>
          <a:xfrm>
            <a:off x="6096000" y="4518030"/>
            <a:ext cx="5929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Extended low frequency emission – previous episode of activity?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Radio spectral slopes – probe underlying radio emission mechanism</a:t>
            </a:r>
          </a:p>
        </p:txBody>
      </p:sp>
    </p:spTree>
    <p:extLst>
      <p:ext uri="{BB962C8B-B14F-4D97-AF65-F5344CB8AC3E}">
        <p14:creationId xmlns:p14="http://schemas.microsoft.com/office/powerpoint/2010/main" val="25894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/>
      <p:bldP spid="13" grpId="0"/>
      <p:bldP spid="14" grpId="0"/>
      <p:bldP spid="15" grpId="0"/>
      <p:bldP spid="17" grpId="0"/>
      <p:bldP spid="11" grpId="0"/>
      <p:bldP spid="19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288A-0D9E-E67E-52BF-F02EDF93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464EBE-902E-4340-E2F1-5D69BB9AEB5D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Red quasars more likely to remain compact at all frequencies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21DCDE-149E-8896-56A8-E577EFFEDE44}"/>
              </a:ext>
            </a:extLst>
          </p:cNvPr>
          <p:cNvSpPr txBox="1"/>
          <p:nvPr/>
        </p:nvSpPr>
        <p:spPr>
          <a:xfrm>
            <a:off x="1240892" y="2244900"/>
            <a:ext cx="10508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z= 0.59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FD2D60-54B7-DFE7-C5CE-5BB2327F23ED}"/>
              </a:ext>
            </a:extLst>
          </p:cNvPr>
          <p:cNvCxnSpPr>
            <a:cxnSpLocks/>
          </p:cNvCxnSpPr>
          <p:nvPr/>
        </p:nvCxnSpPr>
        <p:spPr>
          <a:xfrm>
            <a:off x="416882" y="2601380"/>
            <a:ext cx="47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914539-E272-9830-598D-91789A9736C8}"/>
              </a:ext>
            </a:extLst>
          </p:cNvPr>
          <p:cNvSpPr txBox="1"/>
          <p:nvPr/>
        </p:nvSpPr>
        <p:spPr>
          <a:xfrm>
            <a:off x="196060" y="2262826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130 kpc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D3685E-24EC-E4E4-0F1F-2E81A998F4C2}"/>
              </a:ext>
            </a:extLst>
          </p:cNvPr>
          <p:cNvSpPr txBox="1"/>
          <p:nvPr/>
        </p:nvSpPr>
        <p:spPr>
          <a:xfrm>
            <a:off x="196060" y="565895"/>
            <a:ext cx="11884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Visually inspected radio images of all sources &gt; 3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mJy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sz="2400" dirty="0">
                <a:solidFill>
                  <a:srgbClr val="FF0000"/>
                </a:solidFill>
              </a:rPr>
              <a:t>632 red quasars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400" dirty="0">
                <a:solidFill>
                  <a:srgbClr val="00B0F0"/>
                </a:solidFill>
              </a:rPr>
              <a:t>1426 blue/control quasars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) in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each radio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Simple classification (each survey):</a:t>
            </a:r>
          </a:p>
        </p:txBody>
      </p: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E7946D62-29F5-49C5-9B92-D8B4E22A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18" t="22618" r="24171" b="23299"/>
          <a:stretch/>
        </p:blipFill>
        <p:spPr>
          <a:xfrm>
            <a:off x="652592" y="2286423"/>
            <a:ext cx="1412232" cy="1407261"/>
          </a:xfrm>
          <a:prstGeom prst="rect">
            <a:avLst/>
          </a:prstGeom>
        </p:spPr>
      </p:pic>
      <p:pic>
        <p:nvPicPr>
          <p:cNvPr id="23" name="Picture 22" descr="A screenshot of a space image&#10;&#10;Description automatically generated">
            <a:extLst>
              <a:ext uri="{FF2B5EF4-FFF2-40B4-BE49-F238E27FC236}">
                <a16:creationId xmlns:a16="http://schemas.microsoft.com/office/drawing/2014/main" id="{0F4B4193-82A9-C4E6-90DC-CF92848F35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92" t="21913" r="23765" b="22337"/>
          <a:stretch/>
        </p:blipFill>
        <p:spPr>
          <a:xfrm>
            <a:off x="2490267" y="2286423"/>
            <a:ext cx="1412232" cy="14072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1B65425-6D4F-C705-E09D-C1603E42BB50}"/>
              </a:ext>
            </a:extLst>
          </p:cNvPr>
          <p:cNvSpPr txBox="1"/>
          <p:nvPr/>
        </p:nvSpPr>
        <p:spPr>
          <a:xfrm>
            <a:off x="689931" y="1886313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compact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5B9C85-1D18-2A10-7640-7C3B26D5FC5D}"/>
              </a:ext>
            </a:extLst>
          </p:cNvPr>
          <p:cNvSpPr txBox="1"/>
          <p:nvPr/>
        </p:nvSpPr>
        <p:spPr>
          <a:xfrm>
            <a:off x="2381897" y="1885410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not compact</a:t>
            </a:r>
          </a:p>
        </p:txBody>
      </p:sp>
      <p:pic>
        <p:nvPicPr>
          <p:cNvPr id="27" name="Google Shape;366;p30">
            <a:extLst>
              <a:ext uri="{FF2B5EF4-FFF2-40B4-BE49-F238E27FC236}">
                <a16:creationId xmlns:a16="http://schemas.microsoft.com/office/drawing/2014/main" id="{08BC1093-2890-475C-9BB0-C4AF36E5F4E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002" y="2469838"/>
            <a:ext cx="1412232" cy="140726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7;p30">
            <a:extLst>
              <a:ext uri="{FF2B5EF4-FFF2-40B4-BE49-F238E27FC236}">
                <a16:creationId xmlns:a16="http://schemas.microsoft.com/office/drawing/2014/main" id="{D5420E2C-9DCF-D3AA-EF93-232DDE8A69DB}"/>
              </a:ext>
            </a:extLst>
          </p:cNvPr>
          <p:cNvSpPr txBox="1"/>
          <p:nvPr/>
        </p:nvSpPr>
        <p:spPr>
          <a:xfrm>
            <a:off x="6369097" y="1879572"/>
            <a:ext cx="401127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ea typeface="Source Sans Pro"/>
                <a:cs typeface="Source Sans Pro"/>
                <a:sym typeface="Source Sans Pro"/>
              </a:rPr>
              <a:t>FIRST compact quasars</a:t>
            </a:r>
            <a:endParaRPr sz="2400" dirty="0"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" name="Google Shape;369;p30">
            <a:extLst>
              <a:ext uri="{FF2B5EF4-FFF2-40B4-BE49-F238E27FC236}">
                <a16:creationId xmlns:a16="http://schemas.microsoft.com/office/drawing/2014/main" id="{74CE63AE-523D-44EC-E481-A449C19F4DF9}"/>
              </a:ext>
            </a:extLst>
          </p:cNvPr>
          <p:cNvSpPr txBox="1"/>
          <p:nvPr/>
        </p:nvSpPr>
        <p:spPr>
          <a:xfrm>
            <a:off x="7916234" y="2355639"/>
            <a:ext cx="416414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Red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quasars detected 2-3x as often as </a:t>
            </a:r>
            <a:r>
              <a:rPr lang="en" sz="2000" dirty="0">
                <a:solidFill>
                  <a:srgbClr val="00B0F0"/>
                </a:solidFill>
                <a:ea typeface="Source Sans Pro"/>
                <a:cs typeface="Source Sans Pro"/>
                <a:sym typeface="Source Sans Pro"/>
              </a:rPr>
              <a:t>blue</a:t>
            </a:r>
            <a:endParaRPr sz="2000" dirty="0">
              <a:solidFill>
                <a:srgbClr val="00B0F0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Google Shape;370;p30">
            <a:extLst>
              <a:ext uri="{FF2B5EF4-FFF2-40B4-BE49-F238E27FC236}">
                <a16:creationId xmlns:a16="http://schemas.microsoft.com/office/drawing/2014/main" id="{FB45FC11-4809-EC85-8A4E-F3A8BB1FB47D}"/>
              </a:ext>
            </a:extLst>
          </p:cNvPr>
          <p:cNvSpPr txBox="1"/>
          <p:nvPr/>
        </p:nvSpPr>
        <p:spPr>
          <a:xfrm>
            <a:off x="7916234" y="3055442"/>
            <a:ext cx="38772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97% remain compact in VLASS (3GHz; &lt; 8-20kpc)</a:t>
            </a:r>
            <a:endParaRPr sz="2000" dirty="0">
              <a:solidFill>
                <a:schemeClr val="bg1">
                  <a:lumMod val="50000"/>
                </a:schemeClr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" name="Google Shape;372;p30">
            <a:extLst>
              <a:ext uri="{FF2B5EF4-FFF2-40B4-BE49-F238E27FC236}">
                <a16:creationId xmlns:a16="http://schemas.microsoft.com/office/drawing/2014/main" id="{A891C19A-2DCD-0891-17A6-11D92A642429}"/>
              </a:ext>
            </a:extLst>
          </p:cNvPr>
          <p:cNvSpPr txBox="1"/>
          <p:nvPr/>
        </p:nvSpPr>
        <p:spPr>
          <a:xfrm>
            <a:off x="2599108" y="4662712"/>
            <a:ext cx="28274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+ LoTSS compact </a:t>
            </a:r>
          </a:p>
          <a:p>
            <a:r>
              <a:rPr lang="en-GB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= </a:t>
            </a:r>
            <a:r>
              <a:rPr lang="en-GB" sz="2200" b="1" dirty="0">
                <a:ea typeface="Source Sans Pro"/>
                <a:cs typeface="Source Sans Pro"/>
                <a:sym typeface="Source Sans Pro"/>
              </a:rPr>
              <a:t>“truly compact”</a:t>
            </a:r>
          </a:p>
        </p:txBody>
      </p:sp>
      <p:pic>
        <p:nvPicPr>
          <p:cNvPr id="35" name="Picture 34" descr="A screenshot of a computer&#10;&#10;Description automatically generated">
            <a:extLst>
              <a:ext uri="{FF2B5EF4-FFF2-40B4-BE49-F238E27FC236}">
                <a16:creationId xmlns:a16="http://schemas.microsoft.com/office/drawing/2014/main" id="{8A432817-6A41-49E0-C593-7448DBF604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18" t="22618" r="24171" b="23299"/>
          <a:stretch/>
        </p:blipFill>
        <p:spPr>
          <a:xfrm>
            <a:off x="5511604" y="4829602"/>
            <a:ext cx="1412643" cy="1407671"/>
          </a:xfrm>
          <a:prstGeom prst="rect">
            <a:avLst/>
          </a:prstGeom>
        </p:spPr>
      </p:pic>
      <p:sp>
        <p:nvSpPr>
          <p:cNvPr id="36" name="Google Shape;372;p30">
            <a:extLst>
              <a:ext uri="{FF2B5EF4-FFF2-40B4-BE49-F238E27FC236}">
                <a16:creationId xmlns:a16="http://schemas.microsoft.com/office/drawing/2014/main" id="{5AE18D8C-FC40-3CC1-3B13-071F3D4FB85F}"/>
              </a:ext>
            </a:extLst>
          </p:cNvPr>
          <p:cNvSpPr txBox="1"/>
          <p:nvPr/>
        </p:nvSpPr>
        <p:spPr>
          <a:xfrm>
            <a:off x="8966671" y="4662713"/>
            <a:ext cx="311371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+ LoTSS not compact </a:t>
            </a:r>
          </a:p>
          <a:p>
            <a:r>
              <a:rPr lang="en-GB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= </a:t>
            </a:r>
            <a:r>
              <a:rPr lang="en-GB" sz="2200" b="1" dirty="0">
                <a:ea typeface="Source Sans Pro"/>
                <a:cs typeface="Source Sans Pro"/>
                <a:sym typeface="Source Sans Pro"/>
              </a:rPr>
              <a:t>“fake compact”</a:t>
            </a:r>
          </a:p>
        </p:txBody>
      </p:sp>
      <p:pic>
        <p:nvPicPr>
          <p:cNvPr id="37" name="Picture 36" descr="A screenshot of a space image&#10;&#10;Description automatically generated">
            <a:extLst>
              <a:ext uri="{FF2B5EF4-FFF2-40B4-BE49-F238E27FC236}">
                <a16:creationId xmlns:a16="http://schemas.microsoft.com/office/drawing/2014/main" id="{6AB9B3BE-39F4-9A93-8D48-46CC02FA4D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92" t="21913" r="23765" b="22337"/>
          <a:stretch/>
        </p:blipFill>
        <p:spPr>
          <a:xfrm>
            <a:off x="7550965" y="4825001"/>
            <a:ext cx="1412232" cy="1407261"/>
          </a:xfrm>
          <a:prstGeom prst="rect">
            <a:avLst/>
          </a:prstGeom>
        </p:spPr>
      </p:pic>
      <p:sp>
        <p:nvSpPr>
          <p:cNvPr id="43" name="Down Arrow 42">
            <a:extLst>
              <a:ext uri="{FF2B5EF4-FFF2-40B4-BE49-F238E27FC236}">
                <a16:creationId xmlns:a16="http://schemas.microsoft.com/office/drawing/2014/main" id="{E24FF959-6324-68F2-85F6-7795D55A44B6}"/>
              </a:ext>
            </a:extLst>
          </p:cNvPr>
          <p:cNvSpPr/>
          <p:nvPr/>
        </p:nvSpPr>
        <p:spPr>
          <a:xfrm rot="2518508">
            <a:off x="6746786" y="3785691"/>
            <a:ext cx="109797" cy="998763"/>
          </a:xfrm>
          <a:prstGeom prst="downArrow">
            <a:avLst/>
          </a:prstGeom>
          <a:solidFill>
            <a:srgbClr val="C6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218ECD3C-343C-1175-10FE-631FFEA569CF}"/>
              </a:ext>
            </a:extLst>
          </p:cNvPr>
          <p:cNvSpPr/>
          <p:nvPr/>
        </p:nvSpPr>
        <p:spPr>
          <a:xfrm rot="19153644">
            <a:off x="7574386" y="3806624"/>
            <a:ext cx="109797" cy="998763"/>
          </a:xfrm>
          <a:prstGeom prst="downArrow">
            <a:avLst/>
          </a:prstGeom>
          <a:solidFill>
            <a:srgbClr val="C6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933840-9E05-E537-42E0-554218297FA3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 AGN NAM, 9 July 					        4/7</a:t>
            </a:r>
          </a:p>
        </p:txBody>
      </p:sp>
    </p:spTree>
    <p:extLst>
      <p:ext uri="{BB962C8B-B14F-4D97-AF65-F5344CB8AC3E}">
        <p14:creationId xmlns:p14="http://schemas.microsoft.com/office/powerpoint/2010/main" val="24821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8" grpId="0"/>
      <p:bldP spid="29" grpId="0"/>
      <p:bldP spid="30" grpId="0"/>
      <p:bldP spid="32" grpId="0"/>
      <p:bldP spid="36" grpId="0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470A9-2851-2D2C-C87F-BE1C163E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33AEFA2-0413-2C6B-B1DD-DC7D7940DC95}"/>
              </a:ext>
            </a:extLst>
          </p:cNvPr>
          <p:cNvSpPr txBox="1"/>
          <p:nvPr/>
        </p:nvSpPr>
        <p:spPr>
          <a:xfrm>
            <a:off x="1240892" y="2244900"/>
            <a:ext cx="10508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z= 0.59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84B3BD-B28A-DB98-0234-DDB342414978}"/>
              </a:ext>
            </a:extLst>
          </p:cNvPr>
          <p:cNvCxnSpPr>
            <a:cxnSpLocks/>
          </p:cNvCxnSpPr>
          <p:nvPr/>
        </p:nvCxnSpPr>
        <p:spPr>
          <a:xfrm>
            <a:off x="416882" y="2601380"/>
            <a:ext cx="47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7C4E83-8F68-246B-61C0-C5864D2D3E47}"/>
              </a:ext>
            </a:extLst>
          </p:cNvPr>
          <p:cNvSpPr txBox="1"/>
          <p:nvPr/>
        </p:nvSpPr>
        <p:spPr>
          <a:xfrm>
            <a:off x="196060" y="2262826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130 kpc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DE2614-44BB-2385-116A-A7B0CA9846FD}"/>
              </a:ext>
            </a:extLst>
          </p:cNvPr>
          <p:cNvSpPr txBox="1"/>
          <p:nvPr/>
        </p:nvSpPr>
        <p:spPr>
          <a:xfrm>
            <a:off x="196060" y="565895"/>
            <a:ext cx="11884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Visually inspected radio images of all sources &gt; 3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mJy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sz="2400" dirty="0">
                <a:solidFill>
                  <a:srgbClr val="FF0000"/>
                </a:solidFill>
              </a:rPr>
              <a:t>632 red quasars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400" dirty="0">
                <a:solidFill>
                  <a:srgbClr val="00B0F0"/>
                </a:solidFill>
              </a:rPr>
              <a:t>1426 blue/control quasars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) in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each radio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Simple classification (each survey):</a:t>
            </a:r>
          </a:p>
        </p:txBody>
      </p: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F63EEAD1-936E-E8EE-D21A-D6BF51269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18" t="22618" r="24171" b="23299"/>
          <a:stretch/>
        </p:blipFill>
        <p:spPr>
          <a:xfrm>
            <a:off x="652592" y="2286423"/>
            <a:ext cx="1412232" cy="1407261"/>
          </a:xfrm>
          <a:prstGeom prst="rect">
            <a:avLst/>
          </a:prstGeom>
        </p:spPr>
      </p:pic>
      <p:pic>
        <p:nvPicPr>
          <p:cNvPr id="23" name="Picture 22" descr="A screenshot of a space image&#10;&#10;Description automatically generated">
            <a:extLst>
              <a:ext uri="{FF2B5EF4-FFF2-40B4-BE49-F238E27FC236}">
                <a16:creationId xmlns:a16="http://schemas.microsoft.com/office/drawing/2014/main" id="{01642685-B617-E8A9-C1CA-3793382914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92" t="21913" r="23765" b="22337"/>
          <a:stretch/>
        </p:blipFill>
        <p:spPr>
          <a:xfrm>
            <a:off x="2490267" y="2286423"/>
            <a:ext cx="1412232" cy="14072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808FE5-D43C-4D4F-FD97-A49627A893D3}"/>
              </a:ext>
            </a:extLst>
          </p:cNvPr>
          <p:cNvSpPr txBox="1"/>
          <p:nvPr/>
        </p:nvSpPr>
        <p:spPr>
          <a:xfrm>
            <a:off x="689931" y="1886313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compact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AE6764-3FFA-A014-2A8B-01385B8275DF}"/>
              </a:ext>
            </a:extLst>
          </p:cNvPr>
          <p:cNvSpPr txBox="1"/>
          <p:nvPr/>
        </p:nvSpPr>
        <p:spPr>
          <a:xfrm>
            <a:off x="2381897" y="1885410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not compact</a:t>
            </a:r>
          </a:p>
        </p:txBody>
      </p:sp>
      <p:pic>
        <p:nvPicPr>
          <p:cNvPr id="27" name="Google Shape;366;p30">
            <a:extLst>
              <a:ext uri="{FF2B5EF4-FFF2-40B4-BE49-F238E27FC236}">
                <a16:creationId xmlns:a16="http://schemas.microsoft.com/office/drawing/2014/main" id="{CAFF6780-6DFA-BE4A-31B4-D00B22C2C8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002" y="2469838"/>
            <a:ext cx="1412232" cy="140726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7;p30">
            <a:extLst>
              <a:ext uri="{FF2B5EF4-FFF2-40B4-BE49-F238E27FC236}">
                <a16:creationId xmlns:a16="http://schemas.microsoft.com/office/drawing/2014/main" id="{3D947D4F-13B5-062F-E896-DADA21ADC3F9}"/>
              </a:ext>
            </a:extLst>
          </p:cNvPr>
          <p:cNvSpPr txBox="1"/>
          <p:nvPr/>
        </p:nvSpPr>
        <p:spPr>
          <a:xfrm>
            <a:off x="6369097" y="1879572"/>
            <a:ext cx="401127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ea typeface="Source Sans Pro"/>
                <a:cs typeface="Source Sans Pro"/>
                <a:sym typeface="Source Sans Pro"/>
              </a:rPr>
              <a:t>FIRST compact quasars</a:t>
            </a:r>
            <a:endParaRPr sz="2400" dirty="0"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" name="Google Shape;369;p30">
            <a:extLst>
              <a:ext uri="{FF2B5EF4-FFF2-40B4-BE49-F238E27FC236}">
                <a16:creationId xmlns:a16="http://schemas.microsoft.com/office/drawing/2014/main" id="{6E0AAB23-8BCD-2478-339F-FB8118AD60E8}"/>
              </a:ext>
            </a:extLst>
          </p:cNvPr>
          <p:cNvSpPr txBox="1"/>
          <p:nvPr/>
        </p:nvSpPr>
        <p:spPr>
          <a:xfrm>
            <a:off x="7916234" y="2355639"/>
            <a:ext cx="416414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Red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quasars detected 2-3x as often as </a:t>
            </a:r>
            <a:r>
              <a:rPr lang="en" sz="2000" dirty="0">
                <a:solidFill>
                  <a:srgbClr val="00B0F0"/>
                </a:solidFill>
                <a:ea typeface="Source Sans Pro"/>
                <a:cs typeface="Source Sans Pro"/>
                <a:sym typeface="Source Sans Pro"/>
              </a:rPr>
              <a:t>blue</a:t>
            </a:r>
            <a:endParaRPr sz="2000" dirty="0">
              <a:solidFill>
                <a:srgbClr val="00B0F0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Google Shape;370;p30">
            <a:extLst>
              <a:ext uri="{FF2B5EF4-FFF2-40B4-BE49-F238E27FC236}">
                <a16:creationId xmlns:a16="http://schemas.microsoft.com/office/drawing/2014/main" id="{F350B9F3-A76C-C848-039F-BD4DFC2E007A}"/>
              </a:ext>
            </a:extLst>
          </p:cNvPr>
          <p:cNvSpPr txBox="1"/>
          <p:nvPr/>
        </p:nvSpPr>
        <p:spPr>
          <a:xfrm>
            <a:off x="7916234" y="3055442"/>
            <a:ext cx="38772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97% remain compact in VLASS (3GHz; &lt; 8-20kpc)</a:t>
            </a:r>
            <a:endParaRPr sz="2000" dirty="0">
              <a:solidFill>
                <a:schemeClr val="bg1">
                  <a:lumMod val="50000"/>
                </a:schemeClr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" name="Google Shape;372;p30">
            <a:extLst>
              <a:ext uri="{FF2B5EF4-FFF2-40B4-BE49-F238E27FC236}">
                <a16:creationId xmlns:a16="http://schemas.microsoft.com/office/drawing/2014/main" id="{C8C481A5-649C-4EFD-6B7E-DBB6D7265302}"/>
              </a:ext>
            </a:extLst>
          </p:cNvPr>
          <p:cNvSpPr txBox="1"/>
          <p:nvPr/>
        </p:nvSpPr>
        <p:spPr>
          <a:xfrm>
            <a:off x="2599108" y="4662712"/>
            <a:ext cx="28274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+ LoTSS compact </a:t>
            </a:r>
          </a:p>
          <a:p>
            <a:r>
              <a:rPr lang="en-GB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= </a:t>
            </a:r>
            <a:r>
              <a:rPr lang="en-GB" sz="2200" b="1" dirty="0">
                <a:ea typeface="Source Sans Pro"/>
                <a:cs typeface="Source Sans Pro"/>
                <a:sym typeface="Source Sans Pro"/>
              </a:rPr>
              <a:t>“truly compact”</a:t>
            </a:r>
          </a:p>
        </p:txBody>
      </p:sp>
      <p:sp>
        <p:nvSpPr>
          <p:cNvPr id="36" name="Google Shape;372;p30">
            <a:extLst>
              <a:ext uri="{FF2B5EF4-FFF2-40B4-BE49-F238E27FC236}">
                <a16:creationId xmlns:a16="http://schemas.microsoft.com/office/drawing/2014/main" id="{C898E9F4-603A-B01C-B4AF-1FEA5FE6E78E}"/>
              </a:ext>
            </a:extLst>
          </p:cNvPr>
          <p:cNvSpPr txBox="1"/>
          <p:nvPr/>
        </p:nvSpPr>
        <p:spPr>
          <a:xfrm>
            <a:off x="8966671" y="4662713"/>
            <a:ext cx="311371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+ LoTSS not compact </a:t>
            </a:r>
          </a:p>
          <a:p>
            <a:r>
              <a:rPr lang="en-GB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= </a:t>
            </a:r>
            <a:r>
              <a:rPr lang="en-GB" sz="2200" b="1" dirty="0">
                <a:ea typeface="Source Sans Pro"/>
                <a:cs typeface="Source Sans Pro"/>
                <a:sym typeface="Source Sans Pro"/>
              </a:rPr>
              <a:t>“fake compact”</a:t>
            </a:r>
          </a:p>
        </p:txBody>
      </p:sp>
      <p:pic>
        <p:nvPicPr>
          <p:cNvPr id="37" name="Picture 36" descr="A screenshot of a space image&#10;&#10;Description automatically generated">
            <a:extLst>
              <a:ext uri="{FF2B5EF4-FFF2-40B4-BE49-F238E27FC236}">
                <a16:creationId xmlns:a16="http://schemas.microsoft.com/office/drawing/2014/main" id="{FC0479CB-3B8A-B401-DF00-B2EB921771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92" t="21913" r="23765" b="22337"/>
          <a:stretch/>
        </p:blipFill>
        <p:spPr>
          <a:xfrm>
            <a:off x="7550965" y="4825001"/>
            <a:ext cx="1412232" cy="1407261"/>
          </a:xfrm>
          <a:prstGeom prst="rect">
            <a:avLst/>
          </a:prstGeom>
        </p:spPr>
      </p:pic>
      <p:sp>
        <p:nvSpPr>
          <p:cNvPr id="43" name="Down Arrow 42">
            <a:extLst>
              <a:ext uri="{FF2B5EF4-FFF2-40B4-BE49-F238E27FC236}">
                <a16:creationId xmlns:a16="http://schemas.microsoft.com/office/drawing/2014/main" id="{7C428480-1032-D120-AFFC-BED4D363B74C}"/>
              </a:ext>
            </a:extLst>
          </p:cNvPr>
          <p:cNvSpPr/>
          <p:nvPr/>
        </p:nvSpPr>
        <p:spPr>
          <a:xfrm rot="2518508">
            <a:off x="6746786" y="3785691"/>
            <a:ext cx="109797" cy="998763"/>
          </a:xfrm>
          <a:prstGeom prst="downArrow">
            <a:avLst/>
          </a:prstGeom>
          <a:solidFill>
            <a:srgbClr val="C6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716C8F51-E10F-B485-CD11-A5E384993C08}"/>
              </a:ext>
            </a:extLst>
          </p:cNvPr>
          <p:cNvSpPr/>
          <p:nvPr/>
        </p:nvSpPr>
        <p:spPr>
          <a:xfrm rot="19153644">
            <a:off x="7574386" y="3806624"/>
            <a:ext cx="109797" cy="998763"/>
          </a:xfrm>
          <a:prstGeom prst="downArrow">
            <a:avLst/>
          </a:prstGeom>
          <a:solidFill>
            <a:srgbClr val="C6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DB809E1-7B0E-66BE-1E83-BDB6630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21418" t="22618" r="24171" b="23299"/>
          <a:stretch/>
        </p:blipFill>
        <p:spPr>
          <a:xfrm>
            <a:off x="5534682" y="4825001"/>
            <a:ext cx="1412232" cy="1407261"/>
          </a:xfrm>
          <a:prstGeom prst="rect">
            <a:avLst/>
          </a:prstGeom>
        </p:spPr>
      </p:pic>
      <p:sp>
        <p:nvSpPr>
          <p:cNvPr id="5" name="Google Shape;379;p30">
            <a:extLst>
              <a:ext uri="{FF2B5EF4-FFF2-40B4-BE49-F238E27FC236}">
                <a16:creationId xmlns:a16="http://schemas.microsoft.com/office/drawing/2014/main" id="{B28410E5-7E18-8093-5B96-D4DAC8FF810B}"/>
              </a:ext>
            </a:extLst>
          </p:cNvPr>
          <p:cNvSpPr txBox="1"/>
          <p:nvPr/>
        </p:nvSpPr>
        <p:spPr>
          <a:xfrm>
            <a:off x="5213770" y="4523984"/>
            <a:ext cx="2426219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= 83% of FIRST compact red quasars</a:t>
            </a:r>
            <a:endParaRPr sz="2000" b="1" dirty="0">
              <a:solidFill>
                <a:srgbClr val="FF0000"/>
              </a:solidFill>
              <a:ea typeface="Source Sans Pro"/>
              <a:cs typeface="Source Sans Pro"/>
              <a:sym typeface="Source Sans Pro"/>
            </a:endParaRPr>
          </a:p>
          <a:p>
            <a:r>
              <a:rPr lang="en" sz="2000" b="1" dirty="0">
                <a:solidFill>
                  <a:srgbClr val="4A86E8"/>
                </a:solidFill>
                <a:ea typeface="Source Sans Pro"/>
                <a:cs typeface="Source Sans Pro"/>
                <a:sym typeface="Source Sans Pro"/>
              </a:rPr>
              <a:t>= 73% of FIRST compact blue quasars</a:t>
            </a:r>
            <a:endParaRPr sz="2000" b="1" dirty="0">
              <a:solidFill>
                <a:srgbClr val="4A86E8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22975-CF74-0071-B7CC-39D0970D1E1D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Red quasars more likely to remain compact at all frequencies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8A551E-18F8-18DA-8661-A54B1A553B64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 AGN NAM, 9 July 					        4/7</a:t>
            </a:r>
          </a:p>
        </p:txBody>
      </p:sp>
    </p:spTree>
    <p:extLst>
      <p:ext uri="{BB962C8B-B14F-4D97-AF65-F5344CB8AC3E}">
        <p14:creationId xmlns:p14="http://schemas.microsoft.com/office/powerpoint/2010/main" val="115018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D3FA3-7339-FD6B-8320-6FD6F39CF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D51EA79-F0B9-F529-05D6-D42318BF3066}"/>
              </a:ext>
            </a:extLst>
          </p:cNvPr>
          <p:cNvSpPr txBox="1"/>
          <p:nvPr/>
        </p:nvSpPr>
        <p:spPr>
          <a:xfrm>
            <a:off x="1240892" y="2244900"/>
            <a:ext cx="10508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z= 0.59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3AB12A-6294-781E-DA47-372F7D25EFA0}"/>
              </a:ext>
            </a:extLst>
          </p:cNvPr>
          <p:cNvCxnSpPr>
            <a:cxnSpLocks/>
          </p:cNvCxnSpPr>
          <p:nvPr/>
        </p:nvCxnSpPr>
        <p:spPr>
          <a:xfrm>
            <a:off x="416882" y="2601380"/>
            <a:ext cx="47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8129EB3-D87D-12C9-5C81-3FD9DE25478F}"/>
              </a:ext>
            </a:extLst>
          </p:cNvPr>
          <p:cNvSpPr txBox="1"/>
          <p:nvPr/>
        </p:nvSpPr>
        <p:spPr>
          <a:xfrm>
            <a:off x="196060" y="2262826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130 kpc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A63CCD-536A-85C8-289C-620C9EA98C87}"/>
              </a:ext>
            </a:extLst>
          </p:cNvPr>
          <p:cNvSpPr txBox="1"/>
          <p:nvPr/>
        </p:nvSpPr>
        <p:spPr>
          <a:xfrm>
            <a:off x="196060" y="565895"/>
            <a:ext cx="11884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Visually inspected radio images of all sources &gt; 3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mJy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sz="2400" dirty="0">
                <a:solidFill>
                  <a:srgbClr val="FF0000"/>
                </a:solidFill>
              </a:rPr>
              <a:t>632 red quasars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400" dirty="0">
                <a:solidFill>
                  <a:srgbClr val="00B0F0"/>
                </a:solidFill>
              </a:rPr>
              <a:t>1426 blue/control quasars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) in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each radio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Simple classification (each survey):</a:t>
            </a:r>
          </a:p>
        </p:txBody>
      </p: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436730E7-16B5-D278-E6D6-C0E9E53C63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18" t="22618" r="24171" b="23299"/>
          <a:stretch/>
        </p:blipFill>
        <p:spPr>
          <a:xfrm>
            <a:off x="652592" y="2286423"/>
            <a:ext cx="1412232" cy="1407261"/>
          </a:xfrm>
          <a:prstGeom prst="rect">
            <a:avLst/>
          </a:prstGeom>
        </p:spPr>
      </p:pic>
      <p:pic>
        <p:nvPicPr>
          <p:cNvPr id="23" name="Picture 22" descr="A screenshot of a space image&#10;&#10;Description automatically generated">
            <a:extLst>
              <a:ext uri="{FF2B5EF4-FFF2-40B4-BE49-F238E27FC236}">
                <a16:creationId xmlns:a16="http://schemas.microsoft.com/office/drawing/2014/main" id="{A57D51E7-93CF-DF81-FD54-B47AF4D520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92" t="21913" r="23765" b="22337"/>
          <a:stretch/>
        </p:blipFill>
        <p:spPr>
          <a:xfrm>
            <a:off x="2490267" y="2286423"/>
            <a:ext cx="1412232" cy="14072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4086F5E-8BFB-7EE4-0E1D-AC1F42B72B91}"/>
              </a:ext>
            </a:extLst>
          </p:cNvPr>
          <p:cNvSpPr txBox="1"/>
          <p:nvPr/>
        </p:nvSpPr>
        <p:spPr>
          <a:xfrm>
            <a:off x="689931" y="1886313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compact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DD617B-8A79-92D0-8E87-082D0F60AA6A}"/>
              </a:ext>
            </a:extLst>
          </p:cNvPr>
          <p:cNvSpPr txBox="1"/>
          <p:nvPr/>
        </p:nvSpPr>
        <p:spPr>
          <a:xfrm>
            <a:off x="2381897" y="1885410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not compact</a:t>
            </a:r>
          </a:p>
        </p:txBody>
      </p:sp>
      <p:pic>
        <p:nvPicPr>
          <p:cNvPr id="27" name="Google Shape;366;p30">
            <a:extLst>
              <a:ext uri="{FF2B5EF4-FFF2-40B4-BE49-F238E27FC236}">
                <a16:creationId xmlns:a16="http://schemas.microsoft.com/office/drawing/2014/main" id="{B1A483A4-C034-B27E-5503-0D00C6A8C6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002" y="2469838"/>
            <a:ext cx="1412232" cy="140726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7;p30">
            <a:extLst>
              <a:ext uri="{FF2B5EF4-FFF2-40B4-BE49-F238E27FC236}">
                <a16:creationId xmlns:a16="http://schemas.microsoft.com/office/drawing/2014/main" id="{72C25F4A-8A00-5EC9-1FA7-1461933735BE}"/>
              </a:ext>
            </a:extLst>
          </p:cNvPr>
          <p:cNvSpPr txBox="1"/>
          <p:nvPr/>
        </p:nvSpPr>
        <p:spPr>
          <a:xfrm>
            <a:off x="6369097" y="1879572"/>
            <a:ext cx="401127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ea typeface="Source Sans Pro"/>
                <a:cs typeface="Source Sans Pro"/>
                <a:sym typeface="Source Sans Pro"/>
              </a:rPr>
              <a:t>FIRST compact quasars</a:t>
            </a:r>
            <a:endParaRPr sz="2400" dirty="0"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" name="Google Shape;369;p30">
            <a:extLst>
              <a:ext uri="{FF2B5EF4-FFF2-40B4-BE49-F238E27FC236}">
                <a16:creationId xmlns:a16="http://schemas.microsoft.com/office/drawing/2014/main" id="{DA181814-ACA3-98C0-F3E5-81FD508AA063}"/>
              </a:ext>
            </a:extLst>
          </p:cNvPr>
          <p:cNvSpPr txBox="1"/>
          <p:nvPr/>
        </p:nvSpPr>
        <p:spPr>
          <a:xfrm>
            <a:off x="7916234" y="2355639"/>
            <a:ext cx="416414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Red</a:t>
            </a:r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 quasars detected 2-3x as often as </a:t>
            </a:r>
            <a:r>
              <a:rPr lang="en" sz="2000" dirty="0">
                <a:solidFill>
                  <a:srgbClr val="00B0F0"/>
                </a:solidFill>
                <a:ea typeface="Source Sans Pro"/>
                <a:cs typeface="Source Sans Pro"/>
                <a:sym typeface="Source Sans Pro"/>
              </a:rPr>
              <a:t>blue</a:t>
            </a:r>
            <a:endParaRPr sz="2000" dirty="0">
              <a:solidFill>
                <a:srgbClr val="00B0F0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Google Shape;370;p30">
            <a:extLst>
              <a:ext uri="{FF2B5EF4-FFF2-40B4-BE49-F238E27FC236}">
                <a16:creationId xmlns:a16="http://schemas.microsoft.com/office/drawing/2014/main" id="{14C41D50-594D-FAC6-2081-8D9E47F8BC97}"/>
              </a:ext>
            </a:extLst>
          </p:cNvPr>
          <p:cNvSpPr txBox="1"/>
          <p:nvPr/>
        </p:nvSpPr>
        <p:spPr>
          <a:xfrm>
            <a:off x="7916234" y="3055442"/>
            <a:ext cx="38772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97% remain compact in VLASS (3GHz; &lt; 8-20kpc)</a:t>
            </a:r>
            <a:endParaRPr sz="2000" dirty="0">
              <a:solidFill>
                <a:schemeClr val="bg1">
                  <a:lumMod val="50000"/>
                </a:schemeClr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" name="Google Shape;372;p30">
            <a:extLst>
              <a:ext uri="{FF2B5EF4-FFF2-40B4-BE49-F238E27FC236}">
                <a16:creationId xmlns:a16="http://schemas.microsoft.com/office/drawing/2014/main" id="{F059866D-014F-6E20-0A80-D594F755A80B}"/>
              </a:ext>
            </a:extLst>
          </p:cNvPr>
          <p:cNvSpPr txBox="1"/>
          <p:nvPr/>
        </p:nvSpPr>
        <p:spPr>
          <a:xfrm>
            <a:off x="2599108" y="4662712"/>
            <a:ext cx="28274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+ LoTSS compact </a:t>
            </a:r>
          </a:p>
          <a:p>
            <a:r>
              <a:rPr lang="en-GB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= </a:t>
            </a:r>
            <a:r>
              <a:rPr lang="en-GB" sz="2200" b="1" dirty="0">
                <a:ea typeface="Source Sans Pro"/>
                <a:cs typeface="Source Sans Pro"/>
                <a:sym typeface="Source Sans Pro"/>
              </a:rPr>
              <a:t>“truly compact”</a:t>
            </a:r>
          </a:p>
        </p:txBody>
      </p:sp>
      <p:sp>
        <p:nvSpPr>
          <p:cNvPr id="36" name="Google Shape;372;p30">
            <a:extLst>
              <a:ext uri="{FF2B5EF4-FFF2-40B4-BE49-F238E27FC236}">
                <a16:creationId xmlns:a16="http://schemas.microsoft.com/office/drawing/2014/main" id="{E759A3EA-E3CA-A315-EBB1-D63CF9617357}"/>
              </a:ext>
            </a:extLst>
          </p:cNvPr>
          <p:cNvSpPr txBox="1"/>
          <p:nvPr/>
        </p:nvSpPr>
        <p:spPr>
          <a:xfrm>
            <a:off x="8966671" y="4662713"/>
            <a:ext cx="311371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+ LoTSS not compact </a:t>
            </a:r>
          </a:p>
          <a:p>
            <a:r>
              <a:rPr lang="en-GB" sz="2200" dirty="0">
                <a:solidFill>
                  <a:schemeClr val="bg1">
                    <a:lumMod val="50000"/>
                  </a:schemeClr>
                </a:solidFill>
                <a:ea typeface="Source Sans Pro"/>
                <a:cs typeface="Source Sans Pro"/>
                <a:sym typeface="Source Sans Pro"/>
              </a:rPr>
              <a:t>= </a:t>
            </a:r>
            <a:r>
              <a:rPr lang="en-GB" sz="2200" b="1" dirty="0">
                <a:ea typeface="Source Sans Pro"/>
                <a:cs typeface="Source Sans Pro"/>
                <a:sym typeface="Source Sans Pro"/>
              </a:rPr>
              <a:t>“fake compact”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3EED7508-A4CF-AB1B-2186-AEF3E55EA968}"/>
              </a:ext>
            </a:extLst>
          </p:cNvPr>
          <p:cNvSpPr/>
          <p:nvPr/>
        </p:nvSpPr>
        <p:spPr>
          <a:xfrm rot="2518508">
            <a:off x="6746786" y="3785691"/>
            <a:ext cx="109797" cy="998763"/>
          </a:xfrm>
          <a:prstGeom prst="downArrow">
            <a:avLst/>
          </a:prstGeom>
          <a:solidFill>
            <a:srgbClr val="C6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1FFAADE9-4D93-EC5D-716C-E47AE471DF0F}"/>
              </a:ext>
            </a:extLst>
          </p:cNvPr>
          <p:cNvSpPr/>
          <p:nvPr/>
        </p:nvSpPr>
        <p:spPr>
          <a:xfrm rot="19153644">
            <a:off x="7574386" y="3806624"/>
            <a:ext cx="109797" cy="998763"/>
          </a:xfrm>
          <a:prstGeom prst="downArrow">
            <a:avLst/>
          </a:prstGeom>
          <a:solidFill>
            <a:srgbClr val="C6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64A075E-9E46-3BAE-3ECD-9B6AB45F38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21418" t="22618" r="24171" b="23299"/>
          <a:stretch/>
        </p:blipFill>
        <p:spPr>
          <a:xfrm>
            <a:off x="5534682" y="4825001"/>
            <a:ext cx="1412232" cy="1407261"/>
          </a:xfrm>
          <a:prstGeom prst="rect">
            <a:avLst/>
          </a:prstGeom>
        </p:spPr>
      </p:pic>
      <p:sp>
        <p:nvSpPr>
          <p:cNvPr id="5" name="Google Shape;379;p30">
            <a:extLst>
              <a:ext uri="{FF2B5EF4-FFF2-40B4-BE49-F238E27FC236}">
                <a16:creationId xmlns:a16="http://schemas.microsoft.com/office/drawing/2014/main" id="{88862B17-896C-5159-DC53-78C2423A1F68}"/>
              </a:ext>
            </a:extLst>
          </p:cNvPr>
          <p:cNvSpPr txBox="1"/>
          <p:nvPr/>
        </p:nvSpPr>
        <p:spPr>
          <a:xfrm>
            <a:off x="5213770" y="4523984"/>
            <a:ext cx="2426219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= 83% of FIRST compact red quasars</a:t>
            </a:r>
            <a:endParaRPr sz="2000" b="1" dirty="0">
              <a:solidFill>
                <a:srgbClr val="FF0000"/>
              </a:solidFill>
              <a:ea typeface="Source Sans Pro"/>
              <a:cs typeface="Source Sans Pro"/>
              <a:sym typeface="Source Sans Pro"/>
            </a:endParaRPr>
          </a:p>
          <a:p>
            <a:r>
              <a:rPr lang="en" sz="2000" b="1" dirty="0">
                <a:solidFill>
                  <a:srgbClr val="4A86E8"/>
                </a:solidFill>
                <a:ea typeface="Source Sans Pro"/>
                <a:cs typeface="Source Sans Pro"/>
                <a:sym typeface="Source Sans Pro"/>
              </a:rPr>
              <a:t>= 73% of FIRST compact blue quasars</a:t>
            </a:r>
            <a:endParaRPr sz="2000" b="1" dirty="0">
              <a:solidFill>
                <a:srgbClr val="4A86E8"/>
              </a:solidFill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9079D0-4CB3-CABE-C345-D0A3AB682802}"/>
              </a:ext>
            </a:extLst>
          </p:cNvPr>
          <p:cNvCxnSpPr>
            <a:cxnSpLocks/>
          </p:cNvCxnSpPr>
          <p:nvPr/>
        </p:nvCxnSpPr>
        <p:spPr>
          <a:xfrm>
            <a:off x="7559860" y="4879512"/>
            <a:ext cx="1331741" cy="134169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1E488C-7698-7734-F947-4A55D30E0AD1}"/>
              </a:ext>
            </a:extLst>
          </p:cNvPr>
          <p:cNvCxnSpPr>
            <a:cxnSpLocks/>
          </p:cNvCxnSpPr>
          <p:nvPr/>
        </p:nvCxnSpPr>
        <p:spPr>
          <a:xfrm flipV="1">
            <a:off x="7643463" y="4882331"/>
            <a:ext cx="1226053" cy="133887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space image&#10;&#10;Description automatically generated">
            <a:extLst>
              <a:ext uri="{FF2B5EF4-FFF2-40B4-BE49-F238E27FC236}">
                <a16:creationId xmlns:a16="http://schemas.microsoft.com/office/drawing/2014/main" id="{6F67EC29-4D95-EC80-2A88-60E391635FC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rcRect l="20592" t="21913" r="23765" b="22337"/>
          <a:stretch/>
        </p:blipFill>
        <p:spPr>
          <a:xfrm>
            <a:off x="7510548" y="4814094"/>
            <a:ext cx="1406811" cy="1401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05D633-23AB-B179-DFFD-CC39247273AF}"/>
              </a:ext>
            </a:extLst>
          </p:cNvPr>
          <p:cNvSpPr txBox="1"/>
          <p:nvPr/>
        </p:nvSpPr>
        <p:spPr>
          <a:xfrm>
            <a:off x="9037290" y="5638832"/>
            <a:ext cx="3176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red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0070C0"/>
                </a:solidFill>
              </a:rPr>
              <a:t>blue</a:t>
            </a:r>
            <a:r>
              <a:rPr lang="en-GB" sz="2000" dirty="0"/>
              <a:t> quasars detected at </a:t>
            </a:r>
            <a:r>
              <a:rPr lang="en-GB" sz="2000" b="1" dirty="0"/>
              <a:t>similar</a:t>
            </a:r>
            <a:r>
              <a:rPr lang="en-GB" sz="2000" dirty="0"/>
              <a:t> rates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6DFE51-A183-A28E-91A8-CF06CDE4F1B9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Red quasars more likely to remain compact at all frequencies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E15C6D-34BA-75C1-FE3A-5698EA92F772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 AGN NAM, 9 July 					        4/7</a:t>
            </a:r>
          </a:p>
        </p:txBody>
      </p:sp>
    </p:spTree>
    <p:extLst>
      <p:ext uri="{BB962C8B-B14F-4D97-AF65-F5344CB8AC3E}">
        <p14:creationId xmlns:p14="http://schemas.microsoft.com/office/powerpoint/2010/main" val="400832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25C84-1037-C96A-92C9-D852E3B6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B7ED46CB-D269-8D80-EA2E-0207942F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48"/>
          <a:stretch/>
        </p:blipFill>
        <p:spPr>
          <a:xfrm>
            <a:off x="6633097" y="650203"/>
            <a:ext cx="5464168" cy="555306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6A69EB-27DE-83EC-D513-04DB46A6D0BB}"/>
              </a:ext>
            </a:extLst>
          </p:cNvPr>
          <p:cNvGrpSpPr/>
          <p:nvPr/>
        </p:nvGrpSpPr>
        <p:grpSpPr>
          <a:xfrm>
            <a:off x="5893578" y="650203"/>
            <a:ext cx="6436802" cy="5553069"/>
            <a:chOff x="5885250" y="654161"/>
            <a:chExt cx="5517855" cy="479010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22D42040-BE68-E03D-2CD6-3230BC09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6947"/>
            <a:stretch/>
          </p:blipFill>
          <p:spPr>
            <a:xfrm>
              <a:off x="5885250" y="654235"/>
              <a:ext cx="5517855" cy="4790032"/>
            </a:xfrm>
            <a:prstGeom prst="rect">
              <a:avLst/>
            </a:prstGeom>
          </p:spPr>
        </p:pic>
        <p:pic>
          <p:nvPicPr>
            <p:cNvPr id="15" name="Picture 14" descr="A graph of different colors&#10;&#10;Description automatically generated">
              <a:extLst>
                <a:ext uri="{FF2B5EF4-FFF2-40B4-BE49-F238E27FC236}">
                  <a16:creationId xmlns:a16="http://schemas.microsoft.com/office/drawing/2014/main" id="{18B30A7B-60E4-2D34-3731-A5A3F03A2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948"/>
            <a:stretch/>
          </p:blipFill>
          <p:spPr>
            <a:xfrm>
              <a:off x="6526301" y="654161"/>
              <a:ext cx="4685685" cy="47900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1DA7BCF-C6C2-F228-07B3-FB4A3E027CA4}"/>
              </a:ext>
            </a:extLst>
          </p:cNvPr>
          <p:cNvSpPr txBox="1"/>
          <p:nvPr/>
        </p:nvSpPr>
        <p:spPr>
          <a:xfrm>
            <a:off x="426720" y="689657"/>
            <a:ext cx="526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1.4 GHz – 3 GHz spectral slope of truly compact  vs. fake compact quasars</a:t>
            </a:r>
          </a:p>
        </p:txBody>
      </p:sp>
      <p:pic>
        <p:nvPicPr>
          <p:cNvPr id="20" name="Picture 6" descr="rQSO_image.png">
            <a:extLst>
              <a:ext uri="{FF2B5EF4-FFF2-40B4-BE49-F238E27FC236}">
                <a16:creationId xmlns:a16="http://schemas.microsoft.com/office/drawing/2014/main" id="{FED2E0F6-EC6D-A7F0-F929-4675186A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8" y="1795543"/>
            <a:ext cx="1089981" cy="106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FC1C12AC-B1F3-8DA9-5AE0-B0D4FFB453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418" t="22618" r="24171" b="23299"/>
          <a:stretch/>
        </p:blipFill>
        <p:spPr>
          <a:xfrm>
            <a:off x="4268290" y="1806058"/>
            <a:ext cx="1047555" cy="1043868"/>
          </a:xfrm>
          <a:prstGeom prst="rect">
            <a:avLst/>
          </a:prstGeom>
        </p:spPr>
      </p:pic>
      <p:pic>
        <p:nvPicPr>
          <p:cNvPr id="29" name="Picture 28" descr="A purple background with a yellow circle&#10;&#10;Description automatically generated">
            <a:extLst>
              <a:ext uri="{FF2B5EF4-FFF2-40B4-BE49-F238E27FC236}">
                <a16:creationId xmlns:a16="http://schemas.microsoft.com/office/drawing/2014/main" id="{EA53D756-06D7-9241-5F9E-25141FC714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282" t="23960" r="22282" b="21438"/>
          <a:stretch/>
        </p:blipFill>
        <p:spPr>
          <a:xfrm>
            <a:off x="2328487" y="1808234"/>
            <a:ext cx="1050173" cy="10438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E7E20F0-414A-3DE9-B63D-16BE847976B6}"/>
              </a:ext>
            </a:extLst>
          </p:cNvPr>
          <p:cNvSpPr txBox="1"/>
          <p:nvPr/>
        </p:nvSpPr>
        <p:spPr>
          <a:xfrm>
            <a:off x="3117521" y="1426211"/>
            <a:ext cx="177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truly compact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F1DEB4-2503-F691-6C3B-74B99381DACB}"/>
              </a:ext>
            </a:extLst>
          </p:cNvPr>
          <p:cNvSpPr txBox="1"/>
          <p:nvPr/>
        </p:nvSpPr>
        <p:spPr>
          <a:xfrm>
            <a:off x="3654282" y="2097159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46F32D-AFB6-3BA8-ECBD-F9EA1FB5923E}"/>
              </a:ext>
            </a:extLst>
          </p:cNvPr>
          <p:cNvSpPr txBox="1"/>
          <p:nvPr/>
        </p:nvSpPr>
        <p:spPr>
          <a:xfrm>
            <a:off x="1673874" y="2095764"/>
            <a:ext cx="47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AE6E1-95CF-C820-E4A5-40CDC5367A3C}"/>
              </a:ext>
            </a:extLst>
          </p:cNvPr>
          <p:cNvSpPr txBox="1"/>
          <p:nvPr/>
        </p:nvSpPr>
        <p:spPr>
          <a:xfrm>
            <a:off x="240087" y="1426211"/>
            <a:ext cx="164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 quasar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EF0D0D-7137-AF40-4C09-A5A3A21D514B}"/>
              </a:ext>
            </a:extLst>
          </p:cNvPr>
          <p:cNvSpPr/>
          <p:nvPr/>
        </p:nvSpPr>
        <p:spPr>
          <a:xfrm>
            <a:off x="188295" y="1428742"/>
            <a:ext cx="5505836" cy="15321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500CE5-373D-DB99-4D05-CF5BC464D66B}"/>
              </a:ext>
            </a:extLst>
          </p:cNvPr>
          <p:cNvSpPr/>
          <p:nvPr/>
        </p:nvSpPr>
        <p:spPr>
          <a:xfrm>
            <a:off x="182121" y="3148658"/>
            <a:ext cx="5505836" cy="4792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1D2A10-A02F-CA4B-C6C8-142C3CE003AC}"/>
              </a:ext>
            </a:extLst>
          </p:cNvPr>
          <p:cNvSpPr txBox="1"/>
          <p:nvPr/>
        </p:nvSpPr>
        <p:spPr>
          <a:xfrm>
            <a:off x="457053" y="3203606"/>
            <a:ext cx="49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 other classifications: consistent distributions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01CA4-627A-95BE-927C-8718E67C8155}"/>
              </a:ext>
            </a:extLst>
          </p:cNvPr>
          <p:cNvSpPr/>
          <p:nvPr/>
        </p:nvSpPr>
        <p:spPr>
          <a:xfrm>
            <a:off x="0" y="0"/>
            <a:ext cx="12192000" cy="512812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Steep radio spectral slopes in truly compact red quasars</a:t>
            </a:r>
            <a:endParaRPr lang="en-GB"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EF398-37E9-5303-1C75-2B82D3D2A3E1}"/>
              </a:ext>
            </a:extLst>
          </p:cNvPr>
          <p:cNvSpPr txBox="1"/>
          <p:nvPr/>
        </p:nvSpPr>
        <p:spPr>
          <a:xfrm>
            <a:off x="2122866" y="1373794"/>
            <a:ext cx="69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E5200E-0A0B-FD75-6D62-71689C159874}"/>
              </a:ext>
            </a:extLst>
          </p:cNvPr>
          <p:cNvCxnSpPr>
            <a:cxnSpLocks/>
          </p:cNvCxnSpPr>
          <p:nvPr/>
        </p:nvCxnSpPr>
        <p:spPr>
          <a:xfrm>
            <a:off x="5677103" y="3388272"/>
            <a:ext cx="2962894" cy="1275604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71DF96-D8C4-690F-2B06-A2EB7CA485E6}"/>
              </a:ext>
            </a:extLst>
          </p:cNvPr>
          <p:cNvCxnSpPr>
            <a:cxnSpLocks/>
          </p:cNvCxnSpPr>
          <p:nvPr/>
        </p:nvCxnSpPr>
        <p:spPr>
          <a:xfrm>
            <a:off x="5694131" y="2194803"/>
            <a:ext cx="3071207" cy="296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FCDDC8F-339A-872F-0E38-7A31628AE5DC}"/>
              </a:ext>
            </a:extLst>
          </p:cNvPr>
          <p:cNvSpPr/>
          <p:nvPr/>
        </p:nvSpPr>
        <p:spPr>
          <a:xfrm>
            <a:off x="0" y="6599583"/>
            <a:ext cx="12192000" cy="258417"/>
          </a:xfrm>
          <a:prstGeom prst="rect">
            <a:avLst/>
          </a:prstGeom>
          <a:solidFill>
            <a:srgbClr val="C1E5F5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Ciera Sargent (</a:t>
            </a:r>
            <a:r>
              <a:rPr lang="en-GB" sz="1600" dirty="0" err="1">
                <a:solidFill>
                  <a:schemeClr val="tx1"/>
                </a:solidFill>
              </a:rPr>
              <a:t>ciera.l.sargent@durham.ac.uk</a:t>
            </a:r>
            <a:r>
              <a:rPr lang="en-GB" sz="1600" dirty="0">
                <a:solidFill>
                  <a:schemeClr val="tx1"/>
                </a:solidFill>
              </a:rPr>
              <a:t>)	      	AGN NAM, 9 July					        5/7</a:t>
            </a:r>
          </a:p>
        </p:txBody>
      </p:sp>
    </p:spTree>
    <p:extLst>
      <p:ext uri="{BB962C8B-B14F-4D97-AF65-F5344CB8AC3E}">
        <p14:creationId xmlns:p14="http://schemas.microsoft.com/office/powerpoint/2010/main" val="410924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8889</TotalTime>
  <Words>2734</Words>
  <Application>Microsoft Macintosh PowerPoint</Application>
  <PresentationFormat>Widescreen</PresentationFormat>
  <Paragraphs>297</Paragraphs>
  <Slides>33</Slides>
  <Notes>7</Notes>
  <HiddenSlides>3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</vt:lpstr>
      <vt:lpstr>Arial</vt:lpstr>
      <vt:lpstr>Cambria Math</vt:lpstr>
      <vt:lpstr>Rockwell</vt:lpstr>
      <vt:lpstr>Source Sans Pro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 blueshifts and EW (v. preliminary)</vt:lpstr>
      <vt:lpstr>g*-i* selection</vt:lpstr>
      <vt:lpstr>PowerPoint Presentation</vt:lpstr>
      <vt:lpstr>visual inspection</vt:lpstr>
      <vt:lpstr>alpha vs flux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Sargent</dc:creator>
  <cp:lastModifiedBy>Kevin Sargent</cp:lastModifiedBy>
  <cp:revision>67</cp:revision>
  <dcterms:created xsi:type="dcterms:W3CDTF">2025-06-22T10:33:19Z</dcterms:created>
  <dcterms:modified xsi:type="dcterms:W3CDTF">2025-07-09T07:40:15Z</dcterms:modified>
</cp:coreProperties>
</file>