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5" r:id="rId6"/>
    <p:sldId id="264" r:id="rId7"/>
    <p:sldId id="267" r:id="rId8"/>
    <p:sldId id="266" r:id="rId9"/>
    <p:sldId id="262" r:id="rId10"/>
    <p:sldId id="277" r:id="rId11"/>
    <p:sldId id="272" r:id="rId12"/>
    <p:sldId id="274" r:id="rId13"/>
    <p:sldId id="275" r:id="rId14"/>
    <p:sldId id="278" r:id="rId15"/>
    <p:sldId id="260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8"/>
    <p:restoredTop sz="90247"/>
  </p:normalViewPr>
  <p:slideViewPr>
    <p:cSldViewPr snapToGrid="0">
      <p:cViewPr>
        <p:scale>
          <a:sx n="113" d="100"/>
          <a:sy n="113" d="100"/>
        </p:scale>
        <p:origin x="6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8AE12-E22B-8245-B325-489A6D34D24F}" type="datetimeFigureOut">
              <a:rPr lang="en-GB" smtClean="0"/>
              <a:t>06/07/2025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3DDD8-B800-0D48-8A35-D5B73A091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40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3DDD8-B800-0D48-8A35-D5B73A091D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3454-C996-1DEE-6E50-E848489AD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5F7CB6-85F8-CEDE-EF65-A69240465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8D417-E4A8-0899-EA5B-EFBE9866F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BAE29-CC34-F40B-D8EB-7647D9DAE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3DDD8-B800-0D48-8A35-D5B73A091D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C3F0E-65BA-0ED2-84C7-446C4086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8A5E0-E463-62F6-7A3A-B97B4DDC6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7630D-A5F3-60CF-07B4-3A9ABA25D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4FDDA-00BD-1E37-08E8-7286B3E282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3DDD8-B800-0D48-8A35-D5B73A091D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0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3C45E-4557-9499-B30A-C5529ACE5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4DBF8-4372-B864-A8A6-12318D727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19FBF-4C9B-3CBA-CE58-974C20D27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3A1F-52F7-4189-A70C-BD9216802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3DDD8-B800-0D48-8A35-D5B73A091D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7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6007F-DBC6-6299-FB13-629E00B3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FFA75-BC87-106A-D80E-94D31AF34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4CDE7-69CC-B972-59F0-CE338E6C7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55D25-EF38-132C-45C4-E55396E00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3DDD8-B800-0D48-8A35-D5B73A091D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5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8295-FBEC-9E28-FD89-74052701F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AGN Wings: Unravelling the mystery of Cross-shaped X-ray emission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C307D-46D1-65AB-3C4B-781EA9D19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Tom Higginson, Belinda Wilkes, Andy Young, Mark Birkinshaw, Joanna </a:t>
            </a:r>
            <a:r>
              <a:rPr lang="en-GB" dirty="0" err="1"/>
              <a:t>Kuraszkiewicz</a:t>
            </a:r>
            <a:r>
              <a:rPr lang="en-GB" dirty="0"/>
              <a:t>, Vijay Mahatma &amp; Jonathon Pierce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66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E7E2C-5A62-44C8-F783-3B7C7C434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7A5370-13B7-0C10-B738-0184D92F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136" t="16701" r="37393" b="10309"/>
          <a:stretch>
            <a:fillRect/>
          </a:stretch>
        </p:blipFill>
        <p:spPr>
          <a:xfrm>
            <a:off x="7866851" y="88160"/>
            <a:ext cx="4312449" cy="6125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FB0695-24AC-7620-B144-FE166AD22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0"/>
          </a:blip>
          <a:srcRect l="38794" t="9158" r="38940" b="17706"/>
          <a:stretch/>
        </p:blipFill>
        <p:spPr>
          <a:xfrm>
            <a:off x="7703128" y="346364"/>
            <a:ext cx="4488872" cy="587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D0865-D634-5440-8F11-C7C762E3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5950526" cy="484909"/>
          </a:xfrm>
        </p:spPr>
        <p:txBody>
          <a:bodyPr>
            <a:normAutofit fontScale="90000"/>
          </a:bodyPr>
          <a:lstStyle/>
          <a:p>
            <a:r>
              <a:rPr lang="en-GB" dirty="0"/>
              <a:t>3C 14 (z=1.469)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6ADD42-1608-BE0A-4D39-655A0AC419AC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58EFA3-72BA-3991-16F2-DBC126CD4A9A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041C264-EE83-1C4E-908D-9B7FB8B27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413CF6-F766-4895-165F-6FB33890614A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3E06EAF-6763-92D1-FB67-0A6DD41E3D03}"/>
              </a:ext>
            </a:extLst>
          </p:cNvPr>
          <p:cNvSpPr txBox="1"/>
          <p:nvPr/>
        </p:nvSpPr>
        <p:spPr>
          <a:xfrm>
            <a:off x="374073" y="831273"/>
            <a:ext cx="382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8C98A2-0D06-65C4-B245-A6189E3C49C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rcRect l="42162" t="16141" r="35125" b="22047"/>
          <a:stretch>
            <a:fillRect/>
          </a:stretch>
        </p:blipFill>
        <p:spPr>
          <a:xfrm>
            <a:off x="7966309" y="99113"/>
            <a:ext cx="3397095" cy="6125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959FA0-6DCB-D3D8-CAB4-323F3AE4BDD8}"/>
              </a:ext>
            </a:extLst>
          </p:cNvPr>
          <p:cNvSpPr txBox="1"/>
          <p:nvPr/>
        </p:nvSpPr>
        <p:spPr>
          <a:xfrm>
            <a:off x="3160890" y="5536479"/>
            <a:ext cx="4542238" cy="6330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1400" dirty="0"/>
              <a:t>LOFAR 144 MHz image of QSO 3CR 14 with a 1.5” circle over the core to indicate the Chandra PSF size.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409CB9-0C79-A7E3-7E82-BE416FF3373E}"/>
                  </a:ext>
                </a:extLst>
              </p:cNvPr>
              <p:cNvSpPr txBox="1"/>
              <p:nvPr/>
            </p:nvSpPr>
            <p:spPr>
              <a:xfrm>
                <a:off x="419229" y="539588"/>
                <a:ext cx="6175022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Deprojected Jet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GB" dirty="0"/>
                  <a:t> 300 kpc.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Some jet knots seen along South jet and a leading-edge feature trailing the northern hot spot on the plane of the sky.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 clear evidence of emission perpendicular to the jet axis at 8.44 GHz.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Evidence of wings emerging perpendicular to the jet axis from LOFAR.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409CB9-0C79-A7E3-7E82-BE416FF33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9" y="539588"/>
                <a:ext cx="6175022" cy="3416320"/>
              </a:xfrm>
              <a:prstGeom prst="rect">
                <a:avLst/>
              </a:prstGeom>
              <a:blipFill>
                <a:blip r:embed="rId6"/>
                <a:stretch>
                  <a:fillRect l="-821" t="-741" r="-1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682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7CB60-8588-7683-58CC-379B590A0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D9209B-187C-9214-A06E-4B36A3E905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794" t="9158" r="38940" b="17706"/>
          <a:stretch/>
        </p:blipFill>
        <p:spPr>
          <a:xfrm>
            <a:off x="7703128" y="346364"/>
            <a:ext cx="4488872" cy="587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EE7341-7D75-A8FB-B2CD-2DC1DF1AD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5950526" cy="484909"/>
          </a:xfrm>
        </p:spPr>
        <p:txBody>
          <a:bodyPr>
            <a:normAutofit fontScale="90000"/>
          </a:bodyPr>
          <a:lstStyle/>
          <a:p>
            <a:r>
              <a:rPr lang="en-GB" dirty="0"/>
              <a:t>3C 14 (z=1.469)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0CEFF3-F231-F0D4-67FD-1747D7FD75A6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838951-6B97-FCA9-7134-3E8A810B8BBE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77D9F470-F9B7-72F7-BD65-BA4EFC31D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2E1249-7AC6-7ED1-3C47-AAEE1D81E6E6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A8E74E8-4291-5BA0-4E23-AA686CA65CD6}"/>
              </a:ext>
            </a:extLst>
          </p:cNvPr>
          <p:cNvSpPr txBox="1"/>
          <p:nvPr/>
        </p:nvSpPr>
        <p:spPr>
          <a:xfrm>
            <a:off x="3160890" y="5591907"/>
            <a:ext cx="4542238" cy="6330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1400" dirty="0"/>
              <a:t>Chandra native pixel image of 3CR 14 with LOFAR contours in green and cyan. The Chandra 90% PSF is circled in yellow.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9DA733-05EC-2E83-8A42-72C89C71EA98}"/>
                  </a:ext>
                </a:extLst>
              </p:cNvPr>
              <p:cNvSpPr txBox="1"/>
              <p:nvPr/>
            </p:nvSpPr>
            <p:spPr>
              <a:xfrm>
                <a:off x="419229" y="539588"/>
                <a:ext cx="6175022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Deprojected Jet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GB" dirty="0"/>
                  <a:t> 300 kpc.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Some jet knots seen along South jet and a leading-edge feature trailing the northern hot spot on the plane of the sky.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 clear evidence of emission perpendicular to the jet axis at 8.44 GHz.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Evidence of wings emerging perpendicular to the jet axis from LOFAR.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X-ray emission is seen faintly along the jet axis.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Stronger evidence of X-ray detection from the leading-edge feature from the north jet.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X-ray emission to the east of the core, significantly detected above the background and core PSF.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9DA733-05EC-2E83-8A42-72C89C71E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9" y="539588"/>
                <a:ext cx="6175022" cy="5632311"/>
              </a:xfrm>
              <a:prstGeom prst="rect">
                <a:avLst/>
              </a:prstGeom>
              <a:blipFill>
                <a:blip r:embed="rId4"/>
                <a:stretch>
                  <a:fillRect l="-821" t="-450" r="-1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3589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99D4-7057-F9EB-3B68-98CA6129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1E35942-810E-3DBC-2EC4-1BFC194F6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794" t="9158" r="38940" b="17706"/>
          <a:stretch/>
        </p:blipFill>
        <p:spPr>
          <a:xfrm>
            <a:off x="7703128" y="346364"/>
            <a:ext cx="4488872" cy="587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F1C20-FF47-4483-818D-5EBD2D91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5950526" cy="484909"/>
          </a:xfrm>
        </p:spPr>
        <p:txBody>
          <a:bodyPr>
            <a:normAutofit fontScale="90000"/>
          </a:bodyPr>
          <a:lstStyle/>
          <a:p>
            <a:r>
              <a:rPr lang="en-GB" dirty="0"/>
              <a:t>3C 14 (z=1.469)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7F3CA1-42CA-B618-0B9D-87B5D792E0EB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38BE5F-9CDC-3A36-2727-52FCB0DBDB3D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8F588A3-1659-09DF-CA6D-115A5B400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0C1F63-808C-4F47-FA99-9A302287CF2D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EBAB586-C931-7741-18FD-1FD17294BFE3}"/>
              </a:ext>
            </a:extLst>
          </p:cNvPr>
          <p:cNvSpPr/>
          <p:nvPr/>
        </p:nvSpPr>
        <p:spPr>
          <a:xfrm rot="3747254">
            <a:off x="9165076" y="992882"/>
            <a:ext cx="989532" cy="6016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DB7E25-BFEB-9BE5-11CE-470C2CF08EC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511581" y="855035"/>
            <a:ext cx="2919453" cy="26300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740D44-CA5D-14E3-FBD3-A27A7E06B8C7}"/>
              </a:ext>
            </a:extLst>
          </p:cNvPr>
          <p:cNvCxnSpPr>
            <a:cxnSpLocks/>
            <a:stCxn id="3" idx="6"/>
          </p:cNvCxnSpPr>
          <p:nvPr/>
        </p:nvCxnSpPr>
        <p:spPr>
          <a:xfrm flipH="1">
            <a:off x="6511581" y="1732395"/>
            <a:ext cx="3377069" cy="40075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B5BA081-7F05-8936-8A57-9F88CB8FA1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121" r="9104"/>
          <a:stretch>
            <a:fillRect/>
          </a:stretch>
        </p:blipFill>
        <p:spPr>
          <a:xfrm>
            <a:off x="213775" y="1118042"/>
            <a:ext cx="6297806" cy="46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1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AAA2D-7215-46BD-1835-1D7B16BF1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BD1F3E0-7A33-AB90-5B20-1E2070ABD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794" t="9158" r="38940" b="17706"/>
          <a:stretch/>
        </p:blipFill>
        <p:spPr>
          <a:xfrm>
            <a:off x="7703128" y="346364"/>
            <a:ext cx="4488872" cy="587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BCDCF7-4BBE-137D-FB1E-86B9C7D8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5950526" cy="484909"/>
          </a:xfrm>
        </p:spPr>
        <p:txBody>
          <a:bodyPr>
            <a:normAutofit fontScale="90000"/>
          </a:bodyPr>
          <a:lstStyle/>
          <a:p>
            <a:r>
              <a:rPr lang="en-GB" dirty="0"/>
              <a:t>3C 14 (z=1.469)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9B1081-D5DE-825C-A4C7-94671CCE59B0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9FEE2E-9187-2138-23B3-D2ADA2114D01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9E02662-5FC8-E57A-F8A6-347AFF615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2A6142-2E13-39BC-F347-4D5FB73739CE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625B37A-D6C5-7FDE-4058-A90C98DB00D4}"/>
              </a:ext>
            </a:extLst>
          </p:cNvPr>
          <p:cNvSpPr/>
          <p:nvPr/>
        </p:nvSpPr>
        <p:spPr>
          <a:xfrm>
            <a:off x="8021782" y="2452255"/>
            <a:ext cx="1496291" cy="10806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401C16-21F4-39AC-9DBC-93925B12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171" r="9229"/>
          <a:stretch>
            <a:fillRect/>
          </a:stretch>
        </p:blipFill>
        <p:spPr>
          <a:xfrm>
            <a:off x="218872" y="1118042"/>
            <a:ext cx="6292709" cy="46219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1006B8-18FB-AFD8-1864-FED6BAD708F1}"/>
              </a:ext>
            </a:extLst>
          </p:cNvPr>
          <p:cNvCxnSpPr>
            <a:cxnSpLocks/>
            <a:stCxn id="3" idx="7"/>
          </p:cNvCxnSpPr>
          <p:nvPr/>
        </p:nvCxnSpPr>
        <p:spPr>
          <a:xfrm flipH="1" flipV="1">
            <a:off x="6511581" y="1146592"/>
            <a:ext cx="2787365" cy="14639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8C9ECF-F106-75CF-B410-9473CF3BA6CD}"/>
              </a:ext>
            </a:extLst>
          </p:cNvPr>
          <p:cNvCxnSpPr>
            <a:cxnSpLocks/>
          </p:cNvCxnSpPr>
          <p:nvPr/>
        </p:nvCxnSpPr>
        <p:spPr>
          <a:xfrm flipH="1">
            <a:off x="6511581" y="3382191"/>
            <a:ext cx="2787365" cy="235776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72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D4DF-1AF8-895E-A75E-706DE8F7D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93EEEB-5F99-4C2C-F6C0-AE06497F51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8794" t="9158" r="38940" b="17706"/>
          <a:stretch/>
        </p:blipFill>
        <p:spPr>
          <a:xfrm>
            <a:off x="7703128" y="346364"/>
            <a:ext cx="4488872" cy="587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DA9B0-2E64-CAB5-ED4B-3238287B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5950526" cy="484909"/>
          </a:xfrm>
        </p:spPr>
        <p:txBody>
          <a:bodyPr>
            <a:normAutofit fontScale="90000"/>
          </a:bodyPr>
          <a:lstStyle/>
          <a:p>
            <a:r>
              <a:rPr lang="en-GB" dirty="0"/>
              <a:t>3C 14 (z=1.469)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9E517F-ACDB-610F-DE5C-BE276D76CADD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F12842-2DDC-0A4A-8BF4-305F59315617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46B5BBC6-A2D0-AFD7-31BC-EE7C81D68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5F3E0E-D68E-5992-4774-1CE983AB34E9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C590BF1-6920-26B9-1281-6E112FEDE4E1}"/>
              </a:ext>
            </a:extLst>
          </p:cNvPr>
          <p:cNvSpPr/>
          <p:nvPr/>
        </p:nvSpPr>
        <p:spPr>
          <a:xfrm>
            <a:off x="8021782" y="2452255"/>
            <a:ext cx="1496291" cy="108065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1902D1-D4C4-6A3F-21A0-80547DFF3A27}"/>
              </a:ext>
            </a:extLst>
          </p:cNvPr>
          <p:cNvCxnSpPr>
            <a:cxnSpLocks/>
            <a:stCxn id="3" idx="7"/>
          </p:cNvCxnSpPr>
          <p:nvPr/>
        </p:nvCxnSpPr>
        <p:spPr>
          <a:xfrm flipH="1" flipV="1">
            <a:off x="6511581" y="1146592"/>
            <a:ext cx="2787365" cy="146392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7C244-77A5-B77E-4F9A-968FFF5E565B}"/>
              </a:ext>
            </a:extLst>
          </p:cNvPr>
          <p:cNvCxnSpPr>
            <a:cxnSpLocks/>
          </p:cNvCxnSpPr>
          <p:nvPr/>
        </p:nvCxnSpPr>
        <p:spPr>
          <a:xfrm flipH="1">
            <a:off x="6511581" y="3382191"/>
            <a:ext cx="2787365" cy="235776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CD2D797B-7C3D-1CBA-D88B-E9354A3860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16"/>
          <a:stretch>
            <a:fillRect/>
          </a:stretch>
        </p:blipFill>
        <p:spPr>
          <a:xfrm>
            <a:off x="32760" y="1128534"/>
            <a:ext cx="6478821" cy="46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5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24CD-0320-D048-2B22-46B5EF02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en-GB" dirty="0"/>
              <a:t>Thermal Emission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CB0EDB-F82D-88B8-85CC-C33F0781A483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189AA8-CA46-255E-1A3F-CF0F2EC976D8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11CA8B6-2375-7E74-8523-C17597A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AC2CDD-ECA4-C5F5-DF98-533B14BFE73C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pic>
        <p:nvPicPr>
          <p:cNvPr id="8" name="Picture 7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CC2544F0-7FCB-6B11-5E0B-86D2157E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16"/>
          <a:stretch>
            <a:fillRect/>
          </a:stretch>
        </p:blipFill>
        <p:spPr>
          <a:xfrm>
            <a:off x="6728775" y="1123289"/>
            <a:ext cx="5336940" cy="3798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ECADE2-48CC-D220-69D6-85788E07C8E5}"/>
                  </a:ext>
                </a:extLst>
              </p:cNvPr>
              <p:cNvSpPr txBox="1"/>
              <p:nvPr/>
            </p:nvSpPr>
            <p:spPr>
              <a:xfrm>
                <a:off x="349956" y="1253067"/>
                <a:ext cx="6118577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Key Values:</a:t>
                </a:r>
              </a:p>
              <a:p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Temperature: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5.7±2.7</m:t>
                    </m:r>
                  </m:oMath>
                </a14:m>
                <a:r>
                  <a:rPr lang="en-GB" dirty="0"/>
                  <a:t> keV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Electron Density: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=6.2±0.1</m:t>
                    </m:r>
                  </m:oMath>
                </a14:m>
                <a:r>
                  <a:rPr lang="en-GB" dirty="0"/>
                  <a:t> cm</a:t>
                </a:r>
                <a:r>
                  <a:rPr lang="en-GB" baseline="30000" dirty="0"/>
                  <a:t>-3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Thermal Pressure: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=(1.1±0.5) 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GB" dirty="0"/>
                  <a:t> erg cm</a:t>
                </a:r>
                <a:r>
                  <a:rPr lang="en-GB" baseline="30000" dirty="0"/>
                  <a:t>-3</a:t>
                </a:r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Age: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GB" dirty="0"/>
                  <a:t> Myr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ECADE2-48CC-D220-69D6-85788E07C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6" y="1253067"/>
                <a:ext cx="6118577" cy="2492990"/>
              </a:xfrm>
              <a:prstGeom prst="rect">
                <a:avLst/>
              </a:prstGeom>
              <a:blipFill>
                <a:blip r:embed="rId4"/>
                <a:stretch>
                  <a:fillRect l="-828" t="-1010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9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8960-8F9C-EE09-09C7-C5BB4E01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C44F-E2A7-37F0-4575-FAA7E2B6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195709" cy="3649133"/>
          </a:xfrm>
        </p:spPr>
        <p:txBody>
          <a:bodyPr/>
          <a:lstStyle/>
          <a:p>
            <a:r>
              <a:rPr lang="en-GB" dirty="0"/>
              <a:t>XRGs have different morphologies and origin histories</a:t>
            </a:r>
          </a:p>
          <a:p>
            <a:r>
              <a:rPr lang="en-GB" dirty="0"/>
              <a:t>X-ray emission needs to be inspected carefully, even in regions outside of high-frequency radio emission</a:t>
            </a:r>
          </a:p>
          <a:p>
            <a:r>
              <a:rPr lang="en-GB" dirty="0"/>
              <a:t>In the case of 3CR 14, Thermal emission dominates X-rays production in the LOFAR wing region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E9B9D5-01E1-34A9-3555-30D37D80ACBB}"/>
              </a:ext>
            </a:extLst>
          </p:cNvPr>
          <p:cNvGrpSpPr/>
          <p:nvPr/>
        </p:nvGrpSpPr>
        <p:grpSpPr>
          <a:xfrm>
            <a:off x="-88900" y="6224954"/>
            <a:ext cx="12369800" cy="633046"/>
            <a:chOff x="-88900" y="6224954"/>
            <a:chExt cx="123698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4C9586-95D8-2346-A13F-39829C99A7E3}"/>
                </a:ext>
              </a:extLst>
            </p:cNvPr>
            <p:cNvSpPr/>
            <p:nvPr/>
          </p:nvSpPr>
          <p:spPr>
            <a:xfrm>
              <a:off x="-88900" y="6224954"/>
              <a:ext cx="123698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0BDCD419-8BA4-6009-8745-FE7EE48BE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C89313-B438-BF26-203B-CB2FCDC4A074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68516D8-D1D1-8168-1CA9-93B20D7F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570" y="4190817"/>
            <a:ext cx="1803400" cy="1803400"/>
          </a:xfrm>
          <a:prstGeom prst="rect">
            <a:avLst/>
          </a:prstGeom>
        </p:spPr>
      </p:pic>
      <p:pic>
        <p:nvPicPr>
          <p:cNvPr id="11" name="Picture 10" descr="A building with towers and trees&#10;&#10;AI-generated content may be incorrect.">
            <a:extLst>
              <a:ext uri="{FF2B5EF4-FFF2-40B4-BE49-F238E27FC236}">
                <a16:creationId xmlns:a16="http://schemas.microsoft.com/office/drawing/2014/main" id="{D83AA3DF-E4EF-C6DA-4433-9CA19D871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70" y="353280"/>
            <a:ext cx="4510353" cy="3746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9FB28C-3C19-F92C-FBBD-C8E82832C971}"/>
              </a:ext>
            </a:extLst>
          </p:cNvPr>
          <p:cNvSpPr txBox="1"/>
          <p:nvPr/>
        </p:nvSpPr>
        <p:spPr>
          <a:xfrm>
            <a:off x="8158491" y="4190817"/>
            <a:ext cx="2567432" cy="34887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1400" dirty="0"/>
              <a:t>newresults2025@bristol.ac.uk</a:t>
            </a:r>
          </a:p>
        </p:txBody>
      </p:sp>
    </p:spTree>
    <p:extLst>
      <p:ext uri="{BB962C8B-B14F-4D97-AF65-F5344CB8AC3E}">
        <p14:creationId xmlns:p14="http://schemas.microsoft.com/office/powerpoint/2010/main" val="134916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D840-EEA5-1E47-6CCB-8F0A2E58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Jet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81CA4-3FB9-B53C-AB5D-304A0E578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Large scale (100s kpc) jets are usually observed in radio frequencies. </a:t>
            </a:r>
          </a:p>
          <a:p>
            <a:r>
              <a:rPr lang="en-GB" sz="2000" dirty="0"/>
              <a:t>Radio emission is thought to be from Synchrotron of high energy electrons.</a:t>
            </a:r>
          </a:p>
          <a:p>
            <a:r>
              <a:rPr lang="en-GB" sz="2000" dirty="0"/>
              <a:t>These electron energies can up-scatter photons both emitted by Synchrotron (SSC) and from the CMB (</a:t>
            </a:r>
            <a:r>
              <a:rPr lang="en-GB" sz="2000" dirty="0" err="1"/>
              <a:t>iC</a:t>
            </a:r>
            <a:r>
              <a:rPr lang="en-GB" sz="2000" dirty="0"/>
              <a:t>/CMB) [see Worrall, 09 for details].</a:t>
            </a:r>
          </a:p>
          <a:p>
            <a:r>
              <a:rPr lang="en-GB" sz="2000" dirty="0"/>
              <a:t>At these electron energies, the up scattering can be seen at X-ray energies.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59C335-8C9F-2318-1F8A-29C539F7B24E}"/>
              </a:ext>
            </a:extLst>
          </p:cNvPr>
          <p:cNvGrpSpPr/>
          <p:nvPr/>
        </p:nvGrpSpPr>
        <p:grpSpPr>
          <a:xfrm>
            <a:off x="0" y="62376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A21C55-733E-6BB8-6422-B0D58065A302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19B8280F-09C8-5339-EE9D-97D9BD60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8B97EF-FBB0-FA94-C940-1BFC28308206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6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6B29-CE34-611A-B57B-5BC1C00D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3013"/>
            <a:ext cx="4349662" cy="1456267"/>
          </a:xfrm>
        </p:spPr>
        <p:txBody>
          <a:bodyPr/>
          <a:lstStyle/>
          <a:p>
            <a:r>
              <a:rPr lang="en-GB" dirty="0"/>
              <a:t>X-ray Observations of Radio Jets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75A0D-F0C6-6F13-AB92-B7E384F32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331246"/>
                <a:ext cx="4349662" cy="4584132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Multiple Chandra observations have shown jets at X-ray energies e.g. PKS 0637-75 [Schwartz+2000]</a:t>
                </a:r>
              </a:p>
              <a:p>
                <a:r>
                  <a:rPr lang="en-GB" dirty="0"/>
                  <a:t>Combining X-ray and Radio fluxes, can be used to find the magnetic field without relying on minimum energy assumptions</a:t>
                </a:r>
              </a:p>
              <a:p>
                <a:r>
                  <a:rPr lang="en-GB" dirty="0"/>
                  <a:t>Results have shown B-field in jet related regions often knots and hot spots to be a factor of a few away from minimum energy.</a:t>
                </a:r>
              </a:p>
              <a:p>
                <a:r>
                  <a:rPr lang="en-GB" dirty="0"/>
                  <a:t>To the right is an example of an </a:t>
                </a:r>
                <a:r>
                  <a:rPr lang="en-GB" dirty="0" err="1"/>
                  <a:t>iC</a:t>
                </a:r>
                <a:r>
                  <a:rPr lang="en-GB" dirty="0"/>
                  <a:t>/CMB dominated X-ray emission from a QSO jet with jet power: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6.8 ×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47</m:t>
                        </m:r>
                      </m:sup>
                    </m:sSup>
                  </m:oMath>
                </a14:m>
                <a:r>
                  <a:rPr lang="en-GB" dirty="0"/>
                  <a:t> erg s</a:t>
                </a:r>
                <a:r>
                  <a:rPr lang="en-GB" baseline="30000" dirty="0"/>
                  <a:t>-1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75A0D-F0C6-6F13-AB92-B7E384F32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331246"/>
                <a:ext cx="4349662" cy="4584132"/>
              </a:xfrm>
              <a:blipFill>
                <a:blip r:embed="rId2"/>
                <a:stretch>
                  <a:fillRect l="-1166" r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CD60D03-BA61-2869-3323-6AD8E27C3CC0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F179B0-2D2B-59D5-9F77-278EEE95E10B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D87B9BAF-FF28-4F0D-D1A8-1A4CBA495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CC76D9-215F-670A-76FC-FCC18E637CF3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F0C24-12CF-100E-C27A-49E27FB3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168" r="8877"/>
          <a:stretch>
            <a:fillRect/>
          </a:stretch>
        </p:blipFill>
        <p:spPr>
          <a:xfrm>
            <a:off x="5155493" y="496711"/>
            <a:ext cx="6881352" cy="50348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A30CEE-7A38-4C2E-B30E-0791BEEDDD43}"/>
              </a:ext>
            </a:extLst>
          </p:cNvPr>
          <p:cNvSpPr txBox="1"/>
          <p:nvPr/>
        </p:nvSpPr>
        <p:spPr>
          <a:xfrm>
            <a:off x="5155493" y="5600092"/>
            <a:ext cx="2374196" cy="3133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Example jet lobe for 3CR 14</a:t>
            </a:r>
          </a:p>
        </p:txBody>
      </p:sp>
    </p:spTree>
    <p:extLst>
      <p:ext uri="{BB962C8B-B14F-4D97-AF65-F5344CB8AC3E}">
        <p14:creationId xmlns:p14="http://schemas.microsoft.com/office/powerpoint/2010/main" val="370311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253F-360D-C505-5629-2A6060759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1789"/>
            <a:ext cx="10131425" cy="1456267"/>
          </a:xfrm>
        </p:spPr>
        <p:txBody>
          <a:bodyPr/>
          <a:lstStyle/>
          <a:p>
            <a:r>
              <a:rPr lang="en-GB" dirty="0"/>
              <a:t>Evolution of AGN 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40A1-009F-0896-F66C-BCBD9275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32089"/>
            <a:ext cx="5184421" cy="4459111"/>
          </a:xfrm>
        </p:spPr>
        <p:txBody>
          <a:bodyPr>
            <a:normAutofit/>
          </a:bodyPr>
          <a:lstStyle/>
          <a:p>
            <a:r>
              <a:rPr lang="en-GB" dirty="0"/>
              <a:t>In radio observations hundreds of AGN have been observed to have emission along two separate axes, often appearing perpendicular [see Bera+20]. </a:t>
            </a:r>
          </a:p>
          <a:p>
            <a:r>
              <a:rPr lang="en-GB" dirty="0"/>
              <a:t>This emission, appearing Cross-shaped, has led to the categorisation of XRGs or sometimes ZRGs. </a:t>
            </a:r>
          </a:p>
          <a:p>
            <a:r>
              <a:rPr lang="en-GB" dirty="0"/>
              <a:t>There are a few different mechanisms, which include:</a:t>
            </a:r>
          </a:p>
          <a:p>
            <a:pPr lvl="1"/>
            <a:r>
              <a:rPr lang="en-GB" dirty="0"/>
              <a:t> A merger or binary/dual AGN scenario [e.g. Merrit &amp; Ekers, 02; Lal+19] </a:t>
            </a:r>
          </a:p>
          <a:p>
            <a:pPr lvl="1"/>
            <a:r>
              <a:rPr lang="en-GB" dirty="0"/>
              <a:t>A backflow model where plasma follows favourable pressure gradients to form wings [See Leahy &amp; Williams, 1984; Gillone+16; Giri+25]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7C738-3FBA-3658-A302-E55053066209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536EA8-918C-790F-C1FB-8E8F4EBC5B0C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C5E9BCB1-A0C1-618E-0E3D-8E5CEF279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5C577E-D71F-8EC1-BBD4-CBFA8C0E4D3E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pic>
        <p:nvPicPr>
          <p:cNvPr id="9" name="Picture 8" descr="A collage of images of different colors&#10;&#10;AI-generated content may be incorrect.">
            <a:extLst>
              <a:ext uri="{FF2B5EF4-FFF2-40B4-BE49-F238E27FC236}">
                <a16:creationId xmlns:a16="http://schemas.microsoft.com/office/drawing/2014/main" id="{8920FF31-A3DC-37F5-F84B-CB19309AD5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7923" b="1390"/>
          <a:stretch>
            <a:fillRect/>
          </a:stretch>
        </p:blipFill>
        <p:spPr>
          <a:xfrm>
            <a:off x="7136831" y="56146"/>
            <a:ext cx="4102598" cy="5880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FDF4CD-44C0-038F-F426-70FF0A27F302}"/>
              </a:ext>
            </a:extLst>
          </p:cNvPr>
          <p:cNvSpPr txBox="1"/>
          <p:nvPr/>
        </p:nvSpPr>
        <p:spPr>
          <a:xfrm>
            <a:off x="7136831" y="5939828"/>
            <a:ext cx="1623317" cy="3133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Giri+ 2025</a:t>
            </a:r>
          </a:p>
        </p:txBody>
      </p:sp>
    </p:spTree>
    <p:extLst>
      <p:ext uri="{BB962C8B-B14F-4D97-AF65-F5344CB8AC3E}">
        <p14:creationId xmlns:p14="http://schemas.microsoft.com/office/powerpoint/2010/main" val="22701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05F1E-E237-1F08-C57F-165B6263D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8602384-D717-7D34-4ACF-FE29D8CF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48" t="2887" r="27068" b="14381"/>
          <a:stretch>
            <a:fillRect/>
          </a:stretch>
        </p:blipFill>
        <p:spPr>
          <a:xfrm>
            <a:off x="4565502" y="0"/>
            <a:ext cx="7626498" cy="580139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41C795E-524A-E45A-769E-0C348DBCE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7750" t="4883" r="32181" b="16325"/>
          <a:stretch>
            <a:fillRect/>
          </a:stretch>
        </p:blipFill>
        <p:spPr>
          <a:xfrm>
            <a:off x="4565502" y="682"/>
            <a:ext cx="7626498" cy="5801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86373-E431-07A4-33A7-98D1ABDE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7" y="-329546"/>
            <a:ext cx="10131425" cy="1456267"/>
          </a:xfrm>
        </p:spPr>
        <p:txBody>
          <a:bodyPr/>
          <a:lstStyle/>
          <a:p>
            <a:r>
              <a:rPr lang="en-GB" dirty="0"/>
              <a:t>3C 34 (z=0.69)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C000D7-12FF-2C40-B7E4-12E83780B353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6489EF-D390-410B-EEC9-FFF2A386928C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AE941525-6A2A-DB50-E13E-E849639EA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A2D150-136F-81AC-A51C-3535A6EDCA77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AA9F45-5F1A-9F71-BBA2-E4BCEB25F317}"/>
                  </a:ext>
                </a:extLst>
              </p:cNvPr>
              <p:cNvSpPr txBox="1"/>
              <p:nvPr/>
            </p:nvSpPr>
            <p:spPr>
              <a:xfrm>
                <a:off x="178437" y="1118458"/>
                <a:ext cx="2852439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LOFAR 144 </a:t>
                </a:r>
                <a:r>
                  <a:rPr lang="en-GB" sz="1800" dirty="0" err="1"/>
                  <a:t>mHz</a:t>
                </a:r>
                <a:r>
                  <a:rPr lang="en-GB" sz="1800" dirty="0"/>
                  <a:t> image with red HST optical contours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LOFAR resolution is 0.3”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/>
                  <a:t>Projected 380 kpc length</a:t>
                </a:r>
              </a:p>
              <a:p>
                <a:r>
                  <a:rPr lang="en-GB" sz="18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Large central filament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∼100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kpc</m:t>
                    </m:r>
                  </m:oMath>
                </a14:m>
                <a:r>
                  <a:rPr lang="en-GB" dirty="0"/>
                  <a:t> feeding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~ 125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kpc</m:t>
                    </m:r>
                  </m:oMath>
                </a14:m>
                <a:r>
                  <a:rPr lang="en-GB" dirty="0"/>
                  <a:t> wings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Best model is plasma backflow [Mahatma+2023]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AA9F45-5F1A-9F71-BBA2-E4BCEB25F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7" y="1118458"/>
                <a:ext cx="2852439" cy="4524315"/>
              </a:xfrm>
              <a:prstGeom prst="rect">
                <a:avLst/>
              </a:prstGeom>
              <a:blipFill>
                <a:blip r:embed="rId7"/>
                <a:stretch>
                  <a:fillRect l="-885" t="-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DBB0DB4-7DDD-C868-001E-00F913DDE7BA}"/>
              </a:ext>
            </a:extLst>
          </p:cNvPr>
          <p:cNvSpPr txBox="1"/>
          <p:nvPr/>
        </p:nvSpPr>
        <p:spPr>
          <a:xfrm>
            <a:off x="4565502" y="5856143"/>
            <a:ext cx="2185254" cy="3133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Mahatma+23 &amp; Best+97</a:t>
            </a:r>
          </a:p>
        </p:txBody>
      </p:sp>
    </p:spTree>
    <p:extLst>
      <p:ext uri="{BB962C8B-B14F-4D97-AF65-F5344CB8AC3E}">
        <p14:creationId xmlns:p14="http://schemas.microsoft.com/office/powerpoint/2010/main" val="367601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26581-FC7E-D779-0065-7E3250DCB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9A3C247-6A93-93A2-F6E7-4F5F78BD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48" t="2887" r="27068" b="14381"/>
          <a:stretch>
            <a:fillRect/>
          </a:stretch>
        </p:blipFill>
        <p:spPr>
          <a:xfrm>
            <a:off x="4565502" y="0"/>
            <a:ext cx="7626498" cy="5801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80D77-3D40-1343-DDF7-13ECCEF1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7" y="-329546"/>
            <a:ext cx="10131425" cy="1456267"/>
          </a:xfrm>
        </p:spPr>
        <p:txBody>
          <a:bodyPr/>
          <a:lstStyle/>
          <a:p>
            <a:r>
              <a:rPr lang="en-GB" dirty="0"/>
              <a:t>3C 34 (z=0.69)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74916C-34DF-0111-54A0-555B6F6ADCCF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780206-9B76-4005-B66D-0A502DCA7C28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0735041B-FC29-D141-AA0B-E4AD7BF7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1F800C-1C20-8B81-AB71-D8FF061025B2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1019452-6EE3-F492-E502-9B9DF294CFA2}"/>
              </a:ext>
            </a:extLst>
          </p:cNvPr>
          <p:cNvSpPr txBox="1"/>
          <p:nvPr/>
        </p:nvSpPr>
        <p:spPr>
          <a:xfrm>
            <a:off x="178437" y="1118458"/>
            <a:ext cx="28524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Smoothed Chandra image with LOFAR Contours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Evidence of X-ray emission to match the LOFAR-observed 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X-ray emission along the jet axis</a:t>
            </a:r>
          </a:p>
        </p:txBody>
      </p:sp>
    </p:spTree>
    <p:extLst>
      <p:ext uri="{BB962C8B-B14F-4D97-AF65-F5344CB8AC3E}">
        <p14:creationId xmlns:p14="http://schemas.microsoft.com/office/powerpoint/2010/main" val="569646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73B2F-3780-AA89-EB8D-C4DA8804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BB219F-60A9-E9F6-FF34-FF202066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48" t="2887" r="27068" b="14381"/>
          <a:stretch>
            <a:fillRect/>
          </a:stretch>
        </p:blipFill>
        <p:spPr>
          <a:xfrm>
            <a:off x="6836771" y="290945"/>
            <a:ext cx="4987636" cy="3794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C02FE-70FD-E925-9975-8E9C907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7" y="-329546"/>
            <a:ext cx="10131425" cy="1456267"/>
          </a:xfrm>
        </p:spPr>
        <p:txBody>
          <a:bodyPr/>
          <a:lstStyle/>
          <a:p>
            <a:r>
              <a:rPr lang="en-GB" dirty="0"/>
              <a:t>3C 34 (z=0.69)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FACE7E-16F9-604E-2950-90E52FACD5AE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1B9E9E-9203-1BF1-4FA7-4821EAA970E2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364AF940-1C4B-149D-1EB2-20ECCD6E3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1B44E4-8EC7-B314-EBF2-A8A16C684468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C04381E-887F-1B5C-8C8A-FB0321A432C9}"/>
              </a:ext>
            </a:extLst>
          </p:cNvPr>
          <p:cNvSpPr/>
          <p:nvPr/>
        </p:nvSpPr>
        <p:spPr>
          <a:xfrm>
            <a:off x="7038109" y="1363691"/>
            <a:ext cx="2632364" cy="1011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78F77E-DF4A-D5F0-C0CA-FBE6A53E6A3D}"/>
              </a:ext>
            </a:extLst>
          </p:cNvPr>
          <p:cNvCxnSpPr>
            <a:cxnSpLocks/>
          </p:cNvCxnSpPr>
          <p:nvPr/>
        </p:nvCxnSpPr>
        <p:spPr>
          <a:xfrm>
            <a:off x="6451270" y="1025959"/>
            <a:ext cx="2263239" cy="3377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64F546-7604-306A-830A-C1D9E00EEDED}"/>
              </a:ext>
            </a:extLst>
          </p:cNvPr>
          <p:cNvCxnSpPr>
            <a:cxnSpLocks/>
          </p:cNvCxnSpPr>
          <p:nvPr/>
        </p:nvCxnSpPr>
        <p:spPr>
          <a:xfrm flipV="1">
            <a:off x="6451270" y="2093179"/>
            <a:ext cx="3108366" cy="37940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5B51B9C-0F1D-1808-BB04-5679416D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90" r="7885"/>
          <a:stretch>
            <a:fillRect/>
          </a:stretch>
        </p:blipFill>
        <p:spPr>
          <a:xfrm>
            <a:off x="106488" y="1006587"/>
            <a:ext cx="6344782" cy="48806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A133CF-B106-51C7-E3E9-735CA1E728A0}"/>
              </a:ext>
            </a:extLst>
          </p:cNvPr>
          <p:cNvSpPr txBox="1"/>
          <p:nvPr/>
        </p:nvSpPr>
        <p:spPr>
          <a:xfrm>
            <a:off x="7834522" y="4168145"/>
            <a:ext cx="36719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Model gives a magnetic field discrepancy of a factor of 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Consistent with general jet observations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9216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45B3F-4A21-55C0-DC67-BF710D5C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EF9A21B-04C7-7AAD-653F-7FF82702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48" t="2887" r="27068" b="14381"/>
          <a:stretch>
            <a:fillRect/>
          </a:stretch>
        </p:blipFill>
        <p:spPr>
          <a:xfrm>
            <a:off x="6836771" y="290945"/>
            <a:ext cx="4987636" cy="3794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00A2FD-2D02-AF22-46FF-4CAE690B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7" y="-329546"/>
            <a:ext cx="10131425" cy="1456267"/>
          </a:xfrm>
        </p:spPr>
        <p:txBody>
          <a:bodyPr/>
          <a:lstStyle/>
          <a:p>
            <a:r>
              <a:rPr lang="en-GB" dirty="0"/>
              <a:t>3C 34 (z=0.69)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5C9CCA-3BA4-D363-1092-CDC9DBA62829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FC05E4-8D5C-9F1E-B6EC-0D35FED43D59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B25FC9C3-3655-136C-4195-BC9C81EF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2C8C4-F1C8-3689-1F70-511A50D3BFEC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04B4A849-EFB5-55B6-C5D6-B860978BF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1385" r="8944"/>
          <a:stretch>
            <a:fillRect/>
          </a:stretch>
        </p:blipFill>
        <p:spPr>
          <a:xfrm>
            <a:off x="389441" y="1228132"/>
            <a:ext cx="6447330" cy="470580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A5AE5F4-582E-A50F-0975-3BCA73D152AF}"/>
              </a:ext>
            </a:extLst>
          </p:cNvPr>
          <p:cNvSpPr/>
          <p:nvPr/>
        </p:nvSpPr>
        <p:spPr>
          <a:xfrm>
            <a:off x="9330589" y="545737"/>
            <a:ext cx="852502" cy="1011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E5312F-55CA-5B6D-38C8-E43483DA900E}"/>
              </a:ext>
            </a:extLst>
          </p:cNvPr>
          <p:cNvCxnSpPr>
            <a:cxnSpLocks/>
            <a:endCxn id="14" idx="0"/>
          </p:cNvCxnSpPr>
          <p:nvPr/>
        </p:nvCxnSpPr>
        <p:spPr>
          <a:xfrm flipV="1">
            <a:off x="389441" y="545737"/>
            <a:ext cx="9367399" cy="6823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C120F-C5DF-0F24-E2B7-76A2C9C027E4}"/>
              </a:ext>
            </a:extLst>
          </p:cNvPr>
          <p:cNvCxnSpPr>
            <a:cxnSpLocks/>
            <a:endCxn id="14" idx="5"/>
          </p:cNvCxnSpPr>
          <p:nvPr/>
        </p:nvCxnSpPr>
        <p:spPr>
          <a:xfrm flipV="1">
            <a:off x="6836771" y="1409483"/>
            <a:ext cx="3221474" cy="45244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2A7CD16-D7ED-F138-604C-CD822D2BDC1D}"/>
              </a:ext>
            </a:extLst>
          </p:cNvPr>
          <p:cNvSpPr txBox="1"/>
          <p:nvPr/>
        </p:nvSpPr>
        <p:spPr>
          <a:xfrm>
            <a:off x="8447508" y="4179610"/>
            <a:ext cx="3221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Model gives a magnetic field discrepancy of a factor of about </a:t>
            </a:r>
            <a:r>
              <a:rPr lang="en-GB" dirty="0"/>
              <a:t>100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Likely a thermal model is needed to explain a majority of the X-ray emission</a:t>
            </a:r>
          </a:p>
        </p:txBody>
      </p:sp>
    </p:spTree>
    <p:extLst>
      <p:ext uri="{BB962C8B-B14F-4D97-AF65-F5344CB8AC3E}">
        <p14:creationId xmlns:p14="http://schemas.microsoft.com/office/powerpoint/2010/main" val="4077780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024B13-537C-C6F4-BDE5-6E297686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rcRect l="40136" t="16701" r="37393" b="10309"/>
          <a:stretch>
            <a:fillRect/>
          </a:stretch>
        </p:blipFill>
        <p:spPr>
          <a:xfrm>
            <a:off x="7866851" y="88160"/>
            <a:ext cx="4312449" cy="6125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7EE0D-F47D-B0CF-7781-09B1DBA8A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0"/>
          </a:blip>
          <a:srcRect l="38794" t="9158" r="38940" b="17706"/>
          <a:stretch/>
        </p:blipFill>
        <p:spPr>
          <a:xfrm>
            <a:off x="7703128" y="346364"/>
            <a:ext cx="4488872" cy="587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860969-1DC4-2703-36E8-A25FE457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0"/>
            <a:ext cx="5950526" cy="484909"/>
          </a:xfrm>
        </p:spPr>
        <p:txBody>
          <a:bodyPr>
            <a:normAutofit fontScale="90000"/>
          </a:bodyPr>
          <a:lstStyle/>
          <a:p>
            <a:r>
              <a:rPr lang="en-GB" dirty="0"/>
              <a:t>3C 14 (z=1.469)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254F77-B1E7-B3FD-26D6-CB25866A370E}"/>
              </a:ext>
            </a:extLst>
          </p:cNvPr>
          <p:cNvGrpSpPr/>
          <p:nvPr/>
        </p:nvGrpSpPr>
        <p:grpSpPr>
          <a:xfrm>
            <a:off x="0" y="6224954"/>
            <a:ext cx="12192000" cy="633046"/>
            <a:chOff x="0" y="6224954"/>
            <a:chExt cx="12192000" cy="6330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8C1186-FD73-9062-7ED1-5ADF27C6E83D}"/>
                </a:ext>
              </a:extLst>
            </p:cNvPr>
            <p:cNvSpPr/>
            <p:nvPr/>
          </p:nvSpPr>
          <p:spPr>
            <a:xfrm>
              <a:off x="0" y="6224954"/>
              <a:ext cx="12192000" cy="63304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Email: </a:t>
              </a:r>
              <a:r>
                <a:rPr lang="en-GB" dirty="0" err="1"/>
                <a:t>thomas.higginson@bristol.ac.uk</a:t>
              </a:r>
              <a:endParaRPr lang="en-GB" dirty="0"/>
            </a:p>
          </p:txBody>
        </p:sp>
        <p:pic>
          <p:nvPicPr>
            <p:cNvPr id="6" name="Picture 5" descr="A close-up of a logo&#10;&#10;AI-generated content may be incorrect.">
              <a:extLst>
                <a:ext uri="{FF2B5EF4-FFF2-40B4-BE49-F238E27FC236}">
                  <a16:creationId xmlns:a16="http://schemas.microsoft.com/office/drawing/2014/main" id="{8BD86B1F-B396-F617-8BDF-219064277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72" y="6331064"/>
              <a:ext cx="1455193" cy="4208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9D0B0A-82D5-64D4-EEA3-D77892CA72F0}"/>
                </a:ext>
              </a:extLst>
            </p:cNvPr>
            <p:cNvSpPr txBox="1"/>
            <p:nvPr/>
          </p:nvSpPr>
          <p:spPr>
            <a:xfrm>
              <a:off x="10817226" y="6356811"/>
              <a:ext cx="1374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NAM 2025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6C8328F-A18E-44FE-75D4-E12FAFD685A6}"/>
              </a:ext>
            </a:extLst>
          </p:cNvPr>
          <p:cNvSpPr txBox="1"/>
          <p:nvPr/>
        </p:nvSpPr>
        <p:spPr>
          <a:xfrm>
            <a:off x="374073" y="831273"/>
            <a:ext cx="382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028343-026E-49C1-C091-5AE11E8894D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rcRect l="42162" t="16141" r="35125" b="22047"/>
          <a:stretch>
            <a:fillRect/>
          </a:stretch>
        </p:blipFill>
        <p:spPr>
          <a:xfrm>
            <a:off x="7966309" y="99113"/>
            <a:ext cx="3397095" cy="61258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E5EF5B-0CA6-7AA2-0854-8B673DE69D45}"/>
              </a:ext>
            </a:extLst>
          </p:cNvPr>
          <p:cNvSpPr txBox="1"/>
          <p:nvPr/>
        </p:nvSpPr>
        <p:spPr>
          <a:xfrm>
            <a:off x="3377979" y="5633610"/>
            <a:ext cx="4488872" cy="58039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GB" sz="1400" dirty="0"/>
              <a:t>VLA 8.44 GHz image of 3CR 14 from Bowden [Private Communication]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33DAA3-5AC9-C9E6-3B2D-F90EAF7EEEB4}"/>
                  </a:ext>
                </a:extLst>
              </p:cNvPr>
              <p:cNvSpPr txBox="1"/>
              <p:nvPr/>
            </p:nvSpPr>
            <p:spPr>
              <a:xfrm>
                <a:off x="419229" y="539588"/>
                <a:ext cx="6175022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Deprojected Jet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GB" dirty="0"/>
                  <a:t> 300 kpc.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Some jet knots seen along South jet and a leading-edge feature trailing the northern hot spot on the plane of the sky.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 clear evidence of emission perpendicular to the jet axis at 8.44 GHz.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33DAA3-5AC9-C9E6-3B2D-F90EAF7E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9" y="539588"/>
                <a:ext cx="6175022" cy="2862322"/>
              </a:xfrm>
              <a:prstGeom prst="rect">
                <a:avLst/>
              </a:prstGeom>
              <a:blipFill>
                <a:blip r:embed="rId6"/>
                <a:stretch>
                  <a:fillRect l="-821" t="-885" r="-1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035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1794</TotalTime>
  <Words>1039</Words>
  <Application>Microsoft Macintosh PowerPoint</Application>
  <PresentationFormat>Widescreen</PresentationFormat>
  <Paragraphs>128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Cambria Math</vt:lpstr>
      <vt:lpstr>Celestial</vt:lpstr>
      <vt:lpstr>AGN Wings: Unravelling the mystery of Cross-shaped X-ray emission</vt:lpstr>
      <vt:lpstr>Jet Emission</vt:lpstr>
      <vt:lpstr>X-ray Observations of Radio Jets</vt:lpstr>
      <vt:lpstr>Evolution of AGN Wings</vt:lpstr>
      <vt:lpstr>3C 34 (z=0.69)</vt:lpstr>
      <vt:lpstr>3C 34 (z=0.69)</vt:lpstr>
      <vt:lpstr>3C 34 (z=0.69)</vt:lpstr>
      <vt:lpstr>3C 34 (z=0.69)</vt:lpstr>
      <vt:lpstr>3C 14 (z=1.469)</vt:lpstr>
      <vt:lpstr>3C 14 (z=1.469)</vt:lpstr>
      <vt:lpstr>3C 14 (z=1.469)</vt:lpstr>
      <vt:lpstr>3C 14 (z=1.469)</vt:lpstr>
      <vt:lpstr>3C 14 (z=1.469)</vt:lpstr>
      <vt:lpstr>3C 14 (z=1.469)</vt:lpstr>
      <vt:lpstr>Thermal Emission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Higginson</dc:creator>
  <cp:lastModifiedBy>Thomas Higginson</cp:lastModifiedBy>
  <cp:revision>5</cp:revision>
  <dcterms:created xsi:type="dcterms:W3CDTF">2025-07-04T10:01:27Z</dcterms:created>
  <dcterms:modified xsi:type="dcterms:W3CDTF">2025-07-07T15:02:42Z</dcterms:modified>
</cp:coreProperties>
</file>