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Average"/>
      <p:regular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843055-C757-4F30-9F47-62A979935022}">
  <a:tblStyle styleId="{B8843055-C757-4F30-9F47-62A9799350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Oswald-regular.fntdata"/><Relationship Id="rId14" Type="http://schemas.openxmlformats.org/officeDocument/2006/relationships/slide" Target="slides/slide8.xml"/><Relationship Id="rId36" Type="http://schemas.openxmlformats.org/officeDocument/2006/relationships/font" Target="fonts/Average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swa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c861eb5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6c861eb5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c861eb59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c861eb59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Selection in this project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c861eb59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c861eb59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Selection in this project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36ebac4a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236ebac4a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36ebac4a6_0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36ebac4a6_0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c861eb59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c861eb59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36ebac4a6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236ebac4a6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d62de62a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6d62de62a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c861eb590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6c861eb59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c861eb590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6c861eb590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36ebac4a6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36ebac4a6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c861eb590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6c861eb59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c861eb590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6c861eb590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d62de62a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6d62de62a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c861eb590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6c861eb59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c861eb59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6c861eb59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d62de62a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6d62de62a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d62de62a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6d62de62a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6c861eb59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6c861eb59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6c861eb590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6c861eb59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6c861eb590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6c861eb590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7ad6098c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37ad6098c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37ad609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37ad609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37ad6098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37ad6098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33154a66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33154a66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 CLAGN?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236ebac4a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236ebac4a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37ad6098c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37ad6098c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33154a66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33154a66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Selection in this project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42100" y="981425"/>
            <a:ext cx="80598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820"/>
              <a:t>Flipping the switch: what can we learn from the MIR emission of Changing-Look AGN?</a:t>
            </a:r>
            <a:endParaRPr sz="38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5"/>
            <a:ext cx="7801500" cy="1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Claire Greenwell</a:t>
            </a:r>
            <a:r>
              <a:rPr lang="en-GB"/>
              <a:t>, David Alexander, Wei-Jian Guo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Durham University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claire.l.greenwell@durham.ac.uk</a:t>
            </a:r>
            <a:endParaRPr/>
          </a:p>
        </p:txBody>
      </p:sp>
      <p:grpSp>
        <p:nvGrpSpPr>
          <p:cNvPr id="61" name="Google Shape;61;p13"/>
          <p:cNvGrpSpPr/>
          <p:nvPr/>
        </p:nvGrpSpPr>
        <p:grpSpPr>
          <a:xfrm>
            <a:off x="131525" y="51000"/>
            <a:ext cx="1973100" cy="1038600"/>
            <a:chOff x="5268100" y="50950"/>
            <a:chExt cx="1973100" cy="1038600"/>
          </a:xfrm>
        </p:grpSpPr>
        <p:sp>
          <p:nvSpPr>
            <p:cNvPr id="62" name="Google Shape;62;p13"/>
            <p:cNvSpPr/>
            <p:nvPr/>
          </p:nvSpPr>
          <p:spPr>
            <a:xfrm>
              <a:off x="5268100" y="50950"/>
              <a:ext cx="1973100" cy="1038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  <p:pic>
          <p:nvPicPr>
            <p:cNvPr id="63" name="Google Shape;63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1023" y="153250"/>
              <a:ext cx="1847275" cy="764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8422" y="50938"/>
            <a:ext cx="1594475" cy="10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talk: what do these look like in the mid infrared?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4430550" cy="34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311700" y="4557750"/>
            <a:ext cx="255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https://fermi.gsfc.nasa.gov/science/eteu/agn/</a:t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1789350" y="2946275"/>
            <a:ext cx="574200" cy="4908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2774025" y="2366250"/>
            <a:ext cx="574200" cy="4908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4918775" y="1152475"/>
            <a:ext cx="391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Reprocessed</a:t>
            </a:r>
            <a:r>
              <a:rPr lang="en-GB"/>
              <a:t> emission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Should be ~isotropic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Therefore should be orientation-neutral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5/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this could be:</a:t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Changes in accretion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or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900"/>
              <a:t>Changes in obscuration</a:t>
            </a:r>
            <a:endParaRPr sz="2900"/>
          </a:p>
        </p:txBody>
      </p:sp>
      <p:sp>
        <p:nvSpPr>
          <p:cNvPr id="165" name="Google Shape;165;p23"/>
          <p:cNvSpPr/>
          <p:nvPr/>
        </p:nvSpPr>
        <p:spPr>
          <a:xfrm>
            <a:off x="2609825" y="1432975"/>
            <a:ext cx="3925200" cy="879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6/</a:t>
            </a:r>
            <a:r>
              <a:rPr lang="en-GB"/>
              <a:t>19</a:t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5592925" y="237050"/>
            <a:ext cx="3012900" cy="10947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Change in MIR emission that lags optical</a:t>
            </a:r>
            <a:endParaRPr b="1">
              <a:solidFill>
                <a:srgbClr val="FF99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68" name="Google Shape;168;p23"/>
          <p:cNvCxnSpPr/>
          <p:nvPr/>
        </p:nvCxnSpPr>
        <p:spPr>
          <a:xfrm flipH="1" rot="10800000">
            <a:off x="5651200" y="973925"/>
            <a:ext cx="540900" cy="599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this could be: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Changes in accretion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or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900"/>
              <a:t>Changes in obscuration</a:t>
            </a:r>
            <a:endParaRPr sz="2900"/>
          </a:p>
        </p:txBody>
      </p:sp>
      <p:sp>
        <p:nvSpPr>
          <p:cNvPr id="176" name="Google Shape;176;p24"/>
          <p:cNvSpPr/>
          <p:nvPr/>
        </p:nvSpPr>
        <p:spPr>
          <a:xfrm>
            <a:off x="2609400" y="3288950"/>
            <a:ext cx="3925200" cy="879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6</a:t>
            </a:r>
            <a:r>
              <a:rPr lang="en-GB"/>
              <a:t>/19</a:t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5766255" y="4302900"/>
            <a:ext cx="3012900" cy="7242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9900"/>
                </a:solidFill>
                <a:latin typeface="Average"/>
                <a:ea typeface="Average"/>
                <a:cs typeface="Average"/>
                <a:sym typeface="Average"/>
              </a:rPr>
              <a:t>No apparent change in MIR</a:t>
            </a:r>
            <a:endParaRPr b="1">
              <a:solidFill>
                <a:srgbClr val="FF99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79" name="Google Shape;179;p24"/>
          <p:cNvCxnSpPr/>
          <p:nvPr/>
        </p:nvCxnSpPr>
        <p:spPr>
          <a:xfrm>
            <a:off x="5869500" y="4019950"/>
            <a:ext cx="630600" cy="4245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 used in this work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Based on comparison between SDSS and DESI spectra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See Guo et al. (2024) and Guo et al. (2025)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Selected on changes in broad optical emission lines only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Hα, Hβ, MgII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en-GB" sz="2400"/>
              <a:t>561 CLAGN (278 “turn-off”, 283 “turn-on”)</a:t>
            </a:r>
            <a:endParaRPr sz="24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7/</a:t>
            </a:r>
            <a:r>
              <a:rPr lang="en-GB"/>
              <a:t>19</a:t>
            </a:r>
            <a:endParaRPr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311700" y="1145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main advantages of this sample are: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(a) larger sample from single selection method than any other 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(b) parent sample of SAGN selected in the same way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=&gt; we can do statistical comparisons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8/</a:t>
            </a:r>
            <a:r>
              <a:rPr lang="en-GB"/>
              <a:t>19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MIR in CLAGN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311700" y="1152475"/>
            <a:ext cx="4349100" cy="3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WISE W1 and W2 - 3.4 and 4.6 microns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Traces hot dust from torus (depending on redshift!)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Other papers have seen variation in CLAGN, even selecting by it in a couple of cases (e.g. Sheng+20, Wang+23)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MIR changes/flares are also seen in other objects e.g. TDEs, blazars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Restrict to </a:t>
            </a:r>
            <a:r>
              <a:rPr i="1" lang="en-GB"/>
              <a:t>z</a:t>
            </a:r>
            <a:r>
              <a:rPr lang="en-GB"/>
              <a:t>&lt;1 (~⅔ of CLAGN sample)</a:t>
            </a: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300" y="940475"/>
            <a:ext cx="4206326" cy="30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/>
          <p:nvPr/>
        </p:nvSpPr>
        <p:spPr>
          <a:xfrm>
            <a:off x="6730750" y="940425"/>
            <a:ext cx="127200" cy="3092400"/>
          </a:xfrm>
          <a:prstGeom prst="rect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4920700" y="4032775"/>
            <a:ext cx="18696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C4125"/>
                </a:solidFill>
                <a:latin typeface="Average"/>
                <a:ea typeface="Average"/>
                <a:cs typeface="Average"/>
                <a:sym typeface="Average"/>
              </a:rPr>
              <a:t>MIR (3-5 μm)</a:t>
            </a:r>
            <a:endParaRPr b="1" sz="1800">
              <a:solidFill>
                <a:srgbClr val="CC412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05" name="Google Shape;205;p27"/>
          <p:cNvCxnSpPr/>
          <p:nvPr/>
        </p:nvCxnSpPr>
        <p:spPr>
          <a:xfrm rot="10800000">
            <a:off x="6790304" y="4068650"/>
            <a:ext cx="0" cy="236400"/>
          </a:xfrm>
          <a:prstGeom prst="straightConnector1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7"/>
          <p:cNvCxnSpPr/>
          <p:nvPr/>
        </p:nvCxnSpPr>
        <p:spPr>
          <a:xfrm rot="10800000">
            <a:off x="6502327" y="4305050"/>
            <a:ext cx="294900" cy="0"/>
          </a:xfrm>
          <a:prstGeom prst="straightConnector1">
            <a:avLst/>
          </a:prstGeom>
          <a:noFill/>
          <a:ln cap="flat" cmpd="sng" w="1905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9/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MIR light curves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311700" y="1152475"/>
            <a:ext cx="3733200" cy="3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We use WISE single exposure products (blue squares): several over a few days, then 6 months gap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Cleaned medians (green diamonds): median of each epoch (after some cleaning)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“unTimely” (orange diamonds): catalog from stacking and reprocessing of images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Deeper data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Only up to ~2020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Mostly similar but can be wildly different for bright/extended sources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See Meisner+22</a:t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675" y="712350"/>
            <a:ext cx="3798575" cy="3798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8"/>
          <p:cNvCxnSpPr/>
          <p:nvPr/>
        </p:nvCxnSpPr>
        <p:spPr>
          <a:xfrm>
            <a:off x="5093550" y="565950"/>
            <a:ext cx="0" cy="8907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28"/>
          <p:cNvSpPr txBox="1"/>
          <p:nvPr/>
        </p:nvSpPr>
        <p:spPr>
          <a:xfrm>
            <a:off x="4381950" y="174775"/>
            <a:ext cx="14232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Average"/>
                <a:ea typeface="Average"/>
                <a:cs typeface="Average"/>
                <a:sym typeface="Average"/>
              </a:rPr>
              <a:t>Broad lines</a:t>
            </a:r>
            <a:endParaRPr b="1" sz="1800">
              <a:solidFill>
                <a:srgbClr val="3C78D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18" name="Google Shape;218;p28"/>
          <p:cNvCxnSpPr/>
          <p:nvPr/>
        </p:nvCxnSpPr>
        <p:spPr>
          <a:xfrm>
            <a:off x="7459800" y="565950"/>
            <a:ext cx="0" cy="8907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28"/>
          <p:cNvSpPr txBox="1"/>
          <p:nvPr/>
        </p:nvSpPr>
        <p:spPr>
          <a:xfrm>
            <a:off x="6681625" y="174775"/>
            <a:ext cx="16827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No broad lines</a:t>
            </a:r>
            <a:endParaRPr b="1" sz="1800">
              <a:solidFill>
                <a:srgbClr val="CC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0" name="Google Shape;220;p28"/>
          <p:cNvSpPr/>
          <p:nvPr/>
        </p:nvSpPr>
        <p:spPr>
          <a:xfrm>
            <a:off x="5676150" y="2596725"/>
            <a:ext cx="324600" cy="5727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6278000" y="2640925"/>
            <a:ext cx="1562100" cy="10959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222" name="Google Shape;222;p28"/>
          <p:cNvGrpSpPr/>
          <p:nvPr/>
        </p:nvGrpSpPr>
        <p:grpSpPr>
          <a:xfrm>
            <a:off x="5986700" y="3817750"/>
            <a:ext cx="291300" cy="168900"/>
            <a:chOff x="5967450" y="3767800"/>
            <a:chExt cx="291300" cy="168900"/>
          </a:xfrm>
        </p:grpSpPr>
        <p:cxnSp>
          <p:nvCxnSpPr>
            <p:cNvPr id="223" name="Google Shape;223;p28"/>
            <p:cNvCxnSpPr/>
            <p:nvPr/>
          </p:nvCxnSpPr>
          <p:spPr>
            <a:xfrm>
              <a:off x="5967450" y="3936700"/>
              <a:ext cx="291300" cy="0"/>
            </a:xfrm>
            <a:prstGeom prst="straightConnector1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28"/>
            <p:cNvCxnSpPr/>
            <p:nvPr/>
          </p:nvCxnSpPr>
          <p:spPr>
            <a:xfrm rot="10800000">
              <a:off x="5984096" y="3767800"/>
              <a:ext cx="0" cy="168900"/>
            </a:xfrm>
            <a:prstGeom prst="straightConnector1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28"/>
            <p:cNvCxnSpPr/>
            <p:nvPr/>
          </p:nvCxnSpPr>
          <p:spPr>
            <a:xfrm rot="10800000">
              <a:off x="6242104" y="3767800"/>
              <a:ext cx="0" cy="168900"/>
            </a:xfrm>
            <a:prstGeom prst="straightConnector1">
              <a:avLst/>
            </a:prstGeom>
            <a:noFill/>
            <a:ln cap="flat" cmpd="sng" w="28575">
              <a:solidFill>
                <a:srgbClr val="6AA84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6" name="Google Shape;226;p28"/>
          <p:cNvSpPr txBox="1"/>
          <p:nvPr/>
        </p:nvSpPr>
        <p:spPr>
          <a:xfrm>
            <a:off x="4524900" y="2538525"/>
            <a:ext cx="11373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6AA84F"/>
                </a:solidFill>
                <a:latin typeface="Average"/>
                <a:ea typeface="Average"/>
                <a:cs typeface="Average"/>
                <a:sym typeface="Average"/>
              </a:rPr>
              <a:t>Original WISE</a:t>
            </a:r>
            <a:endParaRPr b="1" sz="1800">
              <a:solidFill>
                <a:srgbClr val="6AA8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7459800" y="3373325"/>
            <a:ext cx="16827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6AA84F"/>
                </a:solidFill>
                <a:latin typeface="Average"/>
                <a:ea typeface="Average"/>
                <a:cs typeface="Average"/>
                <a:sym typeface="Average"/>
              </a:rPr>
              <a:t>NEOWISE Re-activation</a:t>
            </a:r>
            <a:endParaRPr b="1" sz="1800">
              <a:solidFill>
                <a:srgbClr val="6AA8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28" name="Google Shape;228;p28"/>
          <p:cNvCxnSpPr/>
          <p:nvPr/>
        </p:nvCxnSpPr>
        <p:spPr>
          <a:xfrm>
            <a:off x="6133925" y="3994950"/>
            <a:ext cx="0" cy="6990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29" name="Google Shape;229;p28"/>
          <p:cNvCxnSpPr/>
          <p:nvPr/>
        </p:nvCxnSpPr>
        <p:spPr>
          <a:xfrm rot="10800000">
            <a:off x="5742850" y="4694075"/>
            <a:ext cx="4077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8"/>
          <p:cNvSpPr txBox="1"/>
          <p:nvPr/>
        </p:nvSpPr>
        <p:spPr>
          <a:xfrm>
            <a:off x="4114050" y="4451825"/>
            <a:ext cx="156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6AA84F"/>
                </a:solidFill>
                <a:latin typeface="Average"/>
                <a:ea typeface="Average"/>
                <a:cs typeface="Average"/>
                <a:sym typeface="Average"/>
              </a:rPr>
              <a:t>Hibernation</a:t>
            </a:r>
            <a:endParaRPr b="1" sz="1800">
              <a:solidFill>
                <a:srgbClr val="6AA84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4501938" y="4062425"/>
            <a:ext cx="7863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~2005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7459788" y="4062425"/>
            <a:ext cx="7863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~2024</a:t>
            </a:r>
            <a:endParaRPr sz="1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234" name="Google Shape;234;p28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10/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Quantifying Variability</a:t>
            </a:r>
            <a:endParaRPr/>
          </a:p>
        </p:txBody>
      </p:sp>
      <p:sp>
        <p:nvSpPr>
          <p:cNvPr id="240" name="Google Shape;24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We can do this in many ways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Each of which will probe a slightly different type of variability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E.g.: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Biggest change within a period of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Type of </a:t>
            </a:r>
            <a:r>
              <a:rPr lang="en-GB"/>
              <a:t>variability</a:t>
            </a:r>
            <a:r>
              <a:rPr lang="en-GB"/>
              <a:t> (flares, continued increase/decrease)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Cadence is longer than normal short term AGN variability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We also want to be able to do this for the whole population algorithmically, with minimal visual inspection or classification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Partly this is preparation for larger catalogues as DESI continues!</a:t>
            </a:r>
            <a:endParaRPr/>
          </a:p>
        </p:txBody>
      </p:sp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242" name="Google Shape;242;p29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11/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311700" y="1152475"/>
            <a:ext cx="834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How inconsistent is the light curve with a constant flux?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-&gt; fit with constant, then add intrinsic variability until it’s a good fit</a:t>
            </a:r>
            <a:endParaRPr/>
          </a:p>
        </p:txBody>
      </p:sp>
      <p:sp>
        <p:nvSpPr>
          <p:cNvPr id="248" name="Google Shape;24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Intrinsic Variability</a:t>
            </a:r>
            <a:endParaRPr/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56" y="2155550"/>
            <a:ext cx="3961593" cy="23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75" y="2155550"/>
            <a:ext cx="3961650" cy="23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 txBox="1"/>
          <p:nvPr/>
        </p:nvSpPr>
        <p:spPr>
          <a:xfrm>
            <a:off x="296625" y="4461050"/>
            <a:ext cx="423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Nothing added = constant MIR emission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4716038" y="4461050"/>
            <a:ext cx="423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Extra intrinsic variation needed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= variable source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3" name="Google Shape;253;p30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12/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Intrinsic Variability</a:t>
            </a:r>
            <a:endParaRPr/>
          </a:p>
        </p:txBody>
      </p:sp>
      <p:pic>
        <p:nvPicPr>
          <p:cNvPr id="260" name="Google Shape;2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575" y="1156075"/>
            <a:ext cx="5738870" cy="37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13/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“Normal” Active Galactic Nucleus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4430550" cy="34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4557750"/>
            <a:ext cx="255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https://fermi.gsfc.nasa.gov/science/eteu/agn/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Variability by Type</a:t>
            </a:r>
            <a:endParaRPr/>
          </a:p>
        </p:txBody>
      </p:sp>
      <p:sp>
        <p:nvSpPr>
          <p:cNvPr id="268" name="Google Shape;26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different types of variability are we seeing?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-&gt; fit with four models, progressively more complicated: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Constant, linear, single Gaussian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-&gt; pick the simplest model that is consistent with a good fit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-&gt; also if a more complicated model doesn’t provide significant improvement, revert to the simpler model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-&gt; now we do know something about the type of variation and we can include uncertainties</a:t>
            </a:r>
            <a:endParaRPr/>
          </a:p>
        </p:txBody>
      </p:sp>
      <p:sp>
        <p:nvSpPr>
          <p:cNvPr id="269" name="Google Shape;269;p32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270" name="Google Shape;270;p32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14/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Variability by Type</a:t>
            </a:r>
            <a:endParaRPr/>
          </a:p>
        </p:txBody>
      </p:sp>
      <p:sp>
        <p:nvSpPr>
          <p:cNvPr id="276" name="Google Shape;276;p33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275" y="1170125"/>
            <a:ext cx="6647480" cy="35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3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15/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Variability by Type</a:t>
            </a:r>
            <a:endParaRPr/>
          </a:p>
        </p:txBody>
      </p:sp>
      <p:sp>
        <p:nvSpPr>
          <p:cNvPr id="284" name="Google Shape;284;p34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263" y="1170125"/>
            <a:ext cx="6647484" cy="35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16/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Variability by Type</a:t>
            </a:r>
            <a:endParaRPr/>
          </a:p>
        </p:txBody>
      </p:sp>
      <p:sp>
        <p:nvSpPr>
          <p:cNvPr id="292" name="Google Shape;292;p35"/>
          <p:cNvSpPr txBox="1"/>
          <p:nvPr>
            <p:ph idx="1" type="body"/>
          </p:nvPr>
        </p:nvSpPr>
        <p:spPr>
          <a:xfrm>
            <a:off x="311700" y="1152475"/>
            <a:ext cx="8520600" cy="37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Biggest differences: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More non-CLAGN showing no change than CLAGN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W2: 26% vs 6%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More CLAGN showing </a:t>
            </a:r>
            <a:r>
              <a:rPr i="1" lang="en-GB"/>
              <a:t>decrease</a:t>
            </a:r>
            <a:r>
              <a:rPr lang="en-GB"/>
              <a:t> than non-CLAGN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W2: 32% vs 14%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Slightly more “turn-off” than “turn-on” CLAGN, but not enough to make this difference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Possibly to do with the epoch we’re viewing MIR vs. optical spectra?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Or maybe a statistical quirk because of the gap in data?</a:t>
            </a:r>
            <a:endParaRPr/>
          </a:p>
        </p:txBody>
      </p:sp>
      <p:sp>
        <p:nvSpPr>
          <p:cNvPr id="293" name="Google Shape;293;p35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294" name="Google Shape;294;p35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17/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events</a:t>
            </a:r>
            <a:endParaRPr/>
          </a:p>
        </p:txBody>
      </p:sp>
      <p:pic>
        <p:nvPicPr>
          <p:cNvPr id="300" name="Google Shape;3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50" y="1644525"/>
            <a:ext cx="2854801" cy="304263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6"/>
          <p:cNvSpPr txBox="1"/>
          <p:nvPr/>
        </p:nvSpPr>
        <p:spPr>
          <a:xfrm>
            <a:off x="94138" y="959475"/>
            <a:ext cx="2854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Yang+19 MIR flare: TDE(?) CLAGN (?)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950" y="1631988"/>
            <a:ext cx="2990584" cy="30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6"/>
          <p:cNvSpPr txBox="1"/>
          <p:nvPr/>
        </p:nvSpPr>
        <p:spPr>
          <a:xfrm>
            <a:off x="3465737" y="959463"/>
            <a:ext cx="2255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Jiang+21 MIR flare: TDE(?) SN(???)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04" name="Google Shape;30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7525" y="1631988"/>
            <a:ext cx="2854800" cy="306770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6"/>
          <p:cNvSpPr txBox="1"/>
          <p:nvPr/>
        </p:nvSpPr>
        <p:spPr>
          <a:xfrm>
            <a:off x="6237925" y="959475"/>
            <a:ext cx="26940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Guo+24/Greenwell(in prep.) CLAGN(??)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6" name="Google Shape;306;p36"/>
          <p:cNvSpPr txBox="1"/>
          <p:nvPr/>
        </p:nvSpPr>
        <p:spPr>
          <a:xfrm>
            <a:off x="94138" y="4687150"/>
            <a:ext cx="2854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No difference in opt. spec.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7" name="Google Shape;307;p36"/>
          <p:cNvSpPr txBox="1"/>
          <p:nvPr/>
        </p:nvSpPr>
        <p:spPr>
          <a:xfrm>
            <a:off x="3125825" y="4699700"/>
            <a:ext cx="2854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No opt. spec. at all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8" name="Google Shape;308;p36"/>
          <p:cNvSpPr txBox="1"/>
          <p:nvPr/>
        </p:nvSpPr>
        <p:spPr>
          <a:xfrm>
            <a:off x="6157488" y="4699700"/>
            <a:ext cx="2854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Broad MgII disappears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09" name="Google Shape;309;p36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18/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315" name="Google Shape;31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Largest CLAGN sample to date allows for statistical population analysis of properties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MIR emission shows variability beyond non-CLAGN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(however it’s measured)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Different measurements of variability do not always select the same sources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Assigning a type to the variability could help distinguish between different types of transient/transitional event in AGN</a:t>
            </a:r>
            <a:endParaRPr/>
          </a:p>
        </p:txBody>
      </p:sp>
      <p:sp>
        <p:nvSpPr>
          <p:cNvPr id="316" name="Google Shape;316;p37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19</a:t>
            </a:r>
            <a:r>
              <a:rPr lang="en-GB"/>
              <a:t>/19</a:t>
            </a:r>
            <a:endParaRPr/>
          </a:p>
        </p:txBody>
      </p:sp>
      <p:sp>
        <p:nvSpPr>
          <p:cNvPr id="317" name="Google Shape;317;p37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Extra slides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Variability Range</a:t>
            </a:r>
            <a:endParaRPr/>
          </a:p>
        </p:txBody>
      </p:sp>
      <p:sp>
        <p:nvSpPr>
          <p:cNvPr id="328" name="Google Shape;328;p39"/>
          <p:cNvSpPr txBox="1"/>
          <p:nvPr>
            <p:ph idx="1" type="body"/>
          </p:nvPr>
        </p:nvSpPr>
        <p:spPr>
          <a:xfrm>
            <a:off x="311700" y="1152475"/>
            <a:ext cx="310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is the range of magnitudes?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-&gt; simply Δmag = faintest - brightest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-&gt; higher value = more change in magnitude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-&gt; inconsistent results for bright vs dim sources</a:t>
            </a:r>
            <a:endParaRPr/>
          </a:p>
        </p:txBody>
      </p:sp>
      <p:pic>
        <p:nvPicPr>
          <p:cNvPr id="329" name="Google Shape;3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325" y="1206800"/>
            <a:ext cx="5316976" cy="3573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39"/>
          <p:cNvCxnSpPr/>
          <p:nvPr/>
        </p:nvCxnSpPr>
        <p:spPr>
          <a:xfrm>
            <a:off x="4086500" y="2890600"/>
            <a:ext cx="43776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39"/>
          <p:cNvCxnSpPr/>
          <p:nvPr/>
        </p:nvCxnSpPr>
        <p:spPr>
          <a:xfrm>
            <a:off x="5043625" y="1744927"/>
            <a:ext cx="0" cy="10986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32" name="Google Shape;332;p39"/>
          <p:cNvCxnSpPr/>
          <p:nvPr/>
        </p:nvCxnSpPr>
        <p:spPr>
          <a:xfrm>
            <a:off x="4086500" y="1697850"/>
            <a:ext cx="43776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3" name="Google Shape;333;p39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Variability Range</a:t>
            </a:r>
            <a:r>
              <a:rPr lang="en-GB"/>
              <a:t> </a:t>
            </a:r>
            <a:endParaRPr/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650" y="1067650"/>
            <a:ext cx="6264694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Quantifying Variability</a:t>
            </a:r>
            <a:endParaRPr/>
          </a:p>
        </p:txBody>
      </p:sp>
      <p:graphicFrame>
        <p:nvGraphicFramePr>
          <p:cNvPr id="346" name="Google Shape;346;p41"/>
          <p:cNvGraphicFramePr/>
          <p:nvPr/>
        </p:nvGraphicFramePr>
        <p:xfrm>
          <a:off x="3117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{B8843055-C757-4F30-9F47-62A979935022}</a:tableStyleId>
              </a:tblPr>
              <a:tblGrid>
                <a:gridCol w="1947075"/>
                <a:gridCol w="2246725"/>
                <a:gridCol w="2096900"/>
                <a:gridCol w="23133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Variability Range</a:t>
                      </a:r>
                      <a:endParaRPr b="1"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Intrinsic Variability</a:t>
                      </a:r>
                      <a:endParaRPr b="1"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Variability by Type</a:t>
                      </a:r>
                      <a:endParaRPr b="1"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Method</a:t>
                      </a:r>
                      <a:endParaRPr b="1"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Δmag = faintest - brightest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it with constant, then add intrinsic variability until the reduced χ</a:t>
                      </a:r>
                      <a:r>
                        <a:rPr baseline="30000"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2</a:t>
                      </a: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 is consistent with 1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fit with four models, progressively more complicated: pick the simplest good fit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Type information?</a:t>
                      </a:r>
                      <a:endParaRPr b="1"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None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None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Yes!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Uncertainties included?</a:t>
                      </a:r>
                      <a:endParaRPr b="1"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Yes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Yes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W2 result</a:t>
                      </a:r>
                      <a:endParaRPr b="1"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40% CLAGN variable, 6% SAGN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37% CLAGN variable, 8% SAGN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94% CLAGN variable,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74% SAGN</a:t>
                      </a:r>
                      <a:endParaRPr sz="16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7" name="Google Shape;347;p41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“Normal” Active Galactic Nucleus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4430550" cy="34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4557750"/>
            <a:ext cx="255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https://fermi.gsfc.nasa.gov/science/eteu/agn/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2222150" y="2741325"/>
            <a:ext cx="726900" cy="3462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1446925" y="1772300"/>
            <a:ext cx="1266900" cy="6714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2436975" y="3385150"/>
            <a:ext cx="1266900" cy="6714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“Normal” Active Galactic Nucleus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4430550" cy="34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4557750"/>
            <a:ext cx="255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https://fermi.gsfc.nasa.gov/science/eteu/agn/</a:t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3829325" y="2287925"/>
            <a:ext cx="912900" cy="511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704225" y="3189375"/>
            <a:ext cx="1038000" cy="511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“Normal” Active Galactic Nucleus</a:t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4430550" cy="34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311700" y="4557750"/>
            <a:ext cx="255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https://fermi.gsfc.nasa.gov/science/eteu/agn/</a:t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3829325" y="2287925"/>
            <a:ext cx="912900" cy="511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704225" y="3189375"/>
            <a:ext cx="1038000" cy="511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9838" y="2852500"/>
            <a:ext cx="3785637" cy="193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9939" y="823300"/>
            <a:ext cx="3785611" cy="193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7"/>
          <p:cNvCxnSpPr/>
          <p:nvPr/>
        </p:nvCxnSpPr>
        <p:spPr>
          <a:xfrm flipH="1">
            <a:off x="4572000" y="2312925"/>
            <a:ext cx="681600" cy="1791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7"/>
          <p:cNvCxnSpPr/>
          <p:nvPr/>
        </p:nvCxnSpPr>
        <p:spPr>
          <a:xfrm rot="10800000">
            <a:off x="4092350" y="3787125"/>
            <a:ext cx="1136100" cy="9600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6530825" y="823300"/>
            <a:ext cx="23949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-GB">
                <a:solidFill>
                  <a:schemeClr val="lt1"/>
                </a:solidFill>
              </a:rPr>
              <a:t>Narrow Balmer lines</a:t>
            </a:r>
            <a:endParaRPr>
              <a:solidFill>
                <a:schemeClr val="lt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-GB">
                <a:solidFill>
                  <a:schemeClr val="lt1"/>
                </a:solidFill>
              </a:rPr>
              <a:t>Dim blue continuum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6378350" y="2852500"/>
            <a:ext cx="25473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-GB">
                <a:solidFill>
                  <a:schemeClr val="lt1"/>
                </a:solidFill>
              </a:rPr>
              <a:t>Broad</a:t>
            </a:r>
            <a:r>
              <a:rPr lang="en-GB">
                <a:solidFill>
                  <a:schemeClr val="lt1"/>
                </a:solidFill>
              </a:rPr>
              <a:t> Balmer lines</a:t>
            </a:r>
            <a:endParaRPr>
              <a:solidFill>
                <a:schemeClr val="lt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en-GB">
                <a:solidFill>
                  <a:schemeClr val="lt1"/>
                </a:solidFill>
              </a:rPr>
              <a:t>Bright blue continuum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1/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observe in Changing-Look AGN: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With repeated optical spectra taken years to decades apart: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Changes in broad emission lines from Type 1 to Type 2 or intermediate types (or the reverse)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Doesn’t fit </a:t>
            </a:r>
            <a:r>
              <a:rPr lang="en-GB"/>
              <a:t>with</a:t>
            </a:r>
            <a:r>
              <a:rPr lang="en-GB"/>
              <a:t> an orientation only model!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Changes in continuum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From photometric data: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Unusual variability over time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2/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319088"/>
            <a:ext cx="8477250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>
            <p:ph idx="4294967295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3/</a:t>
            </a:r>
            <a:r>
              <a:rPr lang="en-GB"/>
              <a:t>19</a:t>
            </a:r>
            <a:endParaRPr/>
          </a:p>
        </p:txBody>
      </p:sp>
      <p:sp>
        <p:nvSpPr>
          <p:cNvPr id="128" name="Google Shape;128;p19"/>
          <p:cNvSpPr txBox="1"/>
          <p:nvPr>
            <p:ph idx="4294967295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319088"/>
            <a:ext cx="8477250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b="16077" l="17258" r="6545" t="3575"/>
          <a:stretch/>
        </p:blipFill>
        <p:spPr>
          <a:xfrm>
            <a:off x="4447797" y="48450"/>
            <a:ext cx="4564353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3517800" y="2609825"/>
            <a:ext cx="255000" cy="8100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36" name="Google Shape;136;p20"/>
          <p:cNvCxnSpPr/>
          <p:nvPr/>
        </p:nvCxnSpPr>
        <p:spPr>
          <a:xfrm flipH="1" rot="10800000">
            <a:off x="3828200" y="2699675"/>
            <a:ext cx="733800" cy="1386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20"/>
          <p:cNvSpPr txBox="1"/>
          <p:nvPr>
            <p:ph idx="4294967295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  <p:sp>
        <p:nvSpPr>
          <p:cNvPr id="138" name="Google Shape;138;p20"/>
          <p:cNvSpPr txBox="1"/>
          <p:nvPr>
            <p:ph idx="4294967295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3/</a:t>
            </a:r>
            <a:r>
              <a:rPr lang="en-GB"/>
              <a:t>19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this could be: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/>
              <a:t>Changes in accretion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or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900"/>
              <a:t>Changes in obscuration</a:t>
            </a:r>
            <a:endParaRPr sz="2900"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5869500" y="483390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4/</a:t>
            </a:r>
            <a:r>
              <a:rPr lang="en-GB"/>
              <a:t>19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0" y="4867350"/>
            <a:ext cx="3274500" cy="3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Claire Greenwell | NAM2025 | claire.l.greenwell@durham.ac.uk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