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8"/>
  </p:notesMasterIdLst>
  <p:sldIdLst>
    <p:sldId id="303" r:id="rId2"/>
    <p:sldId id="587" r:id="rId3"/>
    <p:sldId id="554" r:id="rId4"/>
    <p:sldId id="588" r:id="rId5"/>
    <p:sldId id="589" r:id="rId6"/>
    <p:sldId id="653" r:id="rId7"/>
    <p:sldId id="654" r:id="rId8"/>
    <p:sldId id="591" r:id="rId9"/>
    <p:sldId id="585" r:id="rId10"/>
    <p:sldId id="595" r:id="rId11"/>
    <p:sldId id="593" r:id="rId12"/>
    <p:sldId id="584" r:id="rId13"/>
    <p:sldId id="649" r:id="rId14"/>
    <p:sldId id="594" r:id="rId15"/>
    <p:sldId id="644" r:id="rId16"/>
    <p:sldId id="646" r:id="rId17"/>
    <p:sldId id="647" r:id="rId18"/>
    <p:sldId id="645" r:id="rId19"/>
    <p:sldId id="651" r:id="rId20"/>
    <p:sldId id="565" r:id="rId21"/>
    <p:sldId id="648" r:id="rId22"/>
    <p:sldId id="538" r:id="rId23"/>
    <p:sldId id="546" r:id="rId24"/>
    <p:sldId id="540" r:id="rId25"/>
    <p:sldId id="543" r:id="rId26"/>
    <p:sldId id="537" r:id="rId27"/>
    <p:sldId id="548" r:id="rId28"/>
    <p:sldId id="555" r:id="rId29"/>
    <p:sldId id="560" r:id="rId30"/>
    <p:sldId id="567" r:id="rId31"/>
    <p:sldId id="563" r:id="rId32"/>
    <p:sldId id="496" r:id="rId33"/>
    <p:sldId id="552" r:id="rId34"/>
    <p:sldId id="571" r:id="rId35"/>
    <p:sldId id="549" r:id="rId36"/>
    <p:sldId id="561" r:id="rId37"/>
    <p:sldId id="566" r:id="rId38"/>
    <p:sldId id="572" r:id="rId39"/>
    <p:sldId id="577" r:id="rId40"/>
    <p:sldId id="578" r:id="rId41"/>
    <p:sldId id="582" r:id="rId42"/>
    <p:sldId id="562" r:id="rId43"/>
    <p:sldId id="559" r:id="rId44"/>
    <p:sldId id="553" r:id="rId45"/>
    <p:sldId id="573" r:id="rId46"/>
    <p:sldId id="65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F40B"/>
    <a:srgbClr val="FFF4D1"/>
    <a:srgbClr val="E8E800"/>
    <a:srgbClr val="00F600"/>
    <a:srgbClr val="EBF1F4"/>
    <a:srgbClr val="EEF4F7"/>
    <a:srgbClr val="E9F0F2"/>
    <a:srgbClr val="E3EAEC"/>
    <a:srgbClr val="E0E1F5"/>
    <a:srgbClr val="C1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/>
    <p:restoredTop sz="94620"/>
  </p:normalViewPr>
  <p:slideViewPr>
    <p:cSldViewPr>
      <p:cViewPr>
        <p:scale>
          <a:sx n="140" d="100"/>
          <a:sy n="140" d="100"/>
        </p:scale>
        <p:origin x="944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6C796-BAF1-994A-85DC-A6ED50BF36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AC354-5007-99C2-AFEF-5163ACE53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35900-6846-1FED-CD2F-F794ED3A2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04285-2983-008C-4AAB-89B53511B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4FAA0-8F85-2763-EB5B-8AEBB1065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C5913-E073-18A6-C435-DE5EADF6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AA0033-7BE7-41AD-27F5-E3D1B8104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0B7396-A37A-B07D-529C-481B8A250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72113-2925-DAE3-713B-88D1EBC8E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DC5D6-ACF3-CE56-E6A2-43B1B8B5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6643-55A4-1169-76A5-9A8CAE247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3590E-BE0E-7621-9BE1-4D595E19B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8FB31-127C-36DE-AFDD-FCBB8E562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11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3309-DF35-ADBA-BEA1-76F3F3B9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81597-39B0-010F-94EE-B05111E6F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63A29-86A2-A9F8-95D8-D827A3C49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71823-A285-6C97-5A4C-E65EC786B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73370-2866-A274-D0A8-6FF8402C8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38B4C-7D1A-CF84-ABCB-011A8588A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21FB9-2064-E671-1BEA-40CA0FD2E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22578-FC83-8FCD-B35D-5C011E765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97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DBBF7-DDAE-BA37-DF5D-367A4E718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10B59-0AEF-E032-B9F8-E8B279C80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9F9A8-BE24-1288-4E9D-40E4D4E68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13EAD-D02A-1369-8F18-8855F1D11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2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449FE-012A-4BD2-F8CD-1A860B8B7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CB422-0E37-994A-268B-980F5D420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85468-8375-D828-CD9F-21663F421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98376-CF82-B11D-741F-6FF3AE3E2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90082-013E-69FE-CEA6-5082C41E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189E9-E916-F6BC-5FE1-5F035B885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68CC2-2741-763E-69AB-E698579D1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5AD6D-EB3C-016A-007C-4FCCAA8B2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80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57C05-C2ED-F85A-858A-D7BEA2D8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02D42-D74B-D5DF-8AD2-3354E1EB1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C35CD-3E79-38F5-0B67-1A0757318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866AE-2E50-A0F7-8F5D-88F6B6E1B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0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CE77-8C2C-CBDB-6502-196C97EE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5D134-6022-6A44-3F38-DCD349274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42E4BB-4AB8-D75C-2FF2-AA8D99F2A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4E783-9D0D-4215-624C-C7E50E7B1D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7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Took 4 coordinated observations of SMBH in NGC1365 with XMM and NuSTAR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 show the broad iron emission and characteristic high-energy continuum, and independently find the BH in NGC1365 is rapidly rotating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2864E-7A59-3512-11F7-C55653DF9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7F843-49BA-3281-0386-D08CB7049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3C2AF-3641-DA4B-48DC-363288847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1643C-E8FF-470A-271C-201858084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40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3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C6A2-7837-0473-5207-7C37F2AC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ECCC8-997D-662F-E836-9E7068C0E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CCB6F-30D1-06B2-0FEB-8D261EEF3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6708D-C632-B33F-9C0E-22C45C8A7C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2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Took 4 coordinated observations of SMBH in NGC1365 with XMM and NuSTAR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 show the broad iron emission and characteristic high-energy continuum, and independently find the BH in NGC1365 is rapidly rotating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Took 4 coordinated observations of SMBH in NGC1365 with XMM and NuSTAR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 show the broad iron emission and characteristic high-energy continuum, and independently find the BH in NGC1365 is rapidly rotating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Took 4 coordinated observations of SMBH in NGC1365 with XMM and NuSTAR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 show the broad iron emission and characteristic high-energy continuum, and independently find the BH in NGC1365 is rapidly rotating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Took 4 coordinated observations of SMBH in NGC1365 with XMM and NuSTAR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 show the broad iron emission and characteristic high-energy continuum, and independently find the BH in NGC1365 is rapidly rotating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7B659-103C-4856-2423-060AE1D7C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C5787D-0019-5CCB-3D2C-78D3915D7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C63BB-FCED-708B-3EE9-042D4EECA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Took 4 coordinated observations of SMBH in NGC1365 with XMM and NuSTAR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 show the broad iron emission and characteristic high-energy continuum, and independently find the BH in NGC1365 is rapidly rotating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C7A5D-F97C-8FBF-63F1-108046FE0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CAAC6-65AE-3FCA-B546-B46B41635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A1450-3296-4582-9EC6-863EA6D1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8492C-FC1D-779F-2A6F-7111699AF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8DE7B-6E0E-A147-A760-31430D94E7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4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372F6-9F81-F124-C06A-1FF2DAF2B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BEBC2-A765-8A8F-4CC5-DEA3DCC15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27449-AA79-A283-D18F-4763B368B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EDEB-50E4-7878-5966-A69D8D4F6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8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621CF-5707-51DC-0DF8-1A7FA3E7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FFBECC-0DBC-CA86-FA6E-E2E55E838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07814-86F0-18B3-E79D-48970D30E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C32B7-0361-2847-200B-F25C4704F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2FED1-42D6-7B8C-9662-196BE589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30CAA-2ACA-76E3-7575-8E711FCA0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DF3C0-1096-BE7A-9E57-79C566710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BC4D7-B2C4-947A-1729-B9214467F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3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FB81F-48EF-4C47-406A-F16411AA6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04C6F-7393-5579-AE8A-6AD110F72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F68A43-95A8-8B54-506A-2C0179586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E4CC7-6453-A499-6FA7-5256B980C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 descr="NuStarban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1700" y="2197100"/>
            <a:ext cx="7607300" cy="1143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lvl1pPr algn="ctr"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 typeface="Wingdings" charset="0"/>
              <a:buNone/>
              <a:defRPr>
                <a:solidFill>
                  <a:srgbClr val="003399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88900"/>
            <a:ext cx="53721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244600"/>
            <a:ext cx="83693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BA6806-13C1-4D43-9499-BF149D65F1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737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88900"/>
            <a:ext cx="2092325" cy="60325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88900"/>
            <a:ext cx="6124575" cy="6032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6405DE-B0E2-3744-A5B3-BEADABF0BF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3014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88900"/>
            <a:ext cx="53721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44600"/>
            <a:ext cx="83693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F5BAA8-65AC-384F-952D-6E0344433E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336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F1FF74-9275-C643-8D78-D130BB0E1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2525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88900"/>
            <a:ext cx="53721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44600"/>
            <a:ext cx="410845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244600"/>
            <a:ext cx="410845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0C6D93-A61B-5042-8D98-242811DF9F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4325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5EBEAF-3613-854E-9A71-B4CB91226E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76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88900"/>
            <a:ext cx="53721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81DCEB-9CAF-ED43-B696-00C7FADE01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8871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575046-885E-D343-8C0C-9E0A85AC41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8217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70F866-74C4-7640-B848-2A415EF26D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612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86700" y="6372225"/>
            <a:ext cx="11049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AEE8E7-3486-9E43-8C56-415E1C1D82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2337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52913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22.em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700808"/>
            <a:ext cx="7607300" cy="2160240"/>
          </a:xfrm>
        </p:spPr>
        <p:txBody>
          <a:bodyPr/>
          <a:lstStyle/>
          <a:p>
            <a:r>
              <a:rPr lang="en-US" sz="4000" i="0" dirty="0"/>
              <a:t>Black Holes and Accretion:</a:t>
            </a:r>
            <a:br>
              <a:rPr lang="en-US" sz="4000" i="0" dirty="0"/>
            </a:br>
            <a:br>
              <a:rPr lang="en-US" sz="1000" i="0" dirty="0"/>
            </a:br>
            <a:r>
              <a:rPr lang="en-US" sz="4000" i="0" dirty="0"/>
              <a:t>Observational Frontiers</a:t>
            </a:r>
            <a:endParaRPr lang="en-US" sz="4000" b="0" i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221088"/>
            <a:ext cx="6400800" cy="1944216"/>
          </a:xfrm>
        </p:spPr>
        <p:txBody>
          <a:bodyPr/>
          <a:lstStyle/>
          <a:p>
            <a:r>
              <a:rPr lang="en-US" dirty="0"/>
              <a:t>Dom Walton</a:t>
            </a:r>
          </a:p>
          <a:p>
            <a:endParaRPr lang="en-US" sz="600" dirty="0"/>
          </a:p>
          <a:p>
            <a:r>
              <a:rPr lang="en-US" sz="2000" dirty="0"/>
              <a:t>NASA Postdoctoral Fellow</a:t>
            </a:r>
          </a:p>
          <a:p>
            <a:r>
              <a:rPr lang="en-US" sz="2000" dirty="0"/>
              <a:t>JPL/Caltech</a:t>
            </a:r>
          </a:p>
        </p:txBody>
      </p:sp>
      <p:pic>
        <p:nvPicPr>
          <p:cNvPr id="6" name="Picture 5" descr="Black Hole Wide 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4663" r="14098" b="664"/>
          <a:stretch/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i="1" dirty="0">
                <a:solidFill>
                  <a:schemeClr val="bg1"/>
                </a:solidFill>
              </a:rPr>
              <a:t>The Broadband View of the Bare Seyfert PG1426+015: Relativistic Reflection, the Soft Excess</a:t>
            </a:r>
          </a:p>
          <a:p>
            <a:pPr algn="r"/>
            <a:r>
              <a:rPr lang="en-US" sz="2600" b="1" i="1" dirty="0">
                <a:solidFill>
                  <a:schemeClr val="bg1"/>
                </a:solidFill>
              </a:rPr>
              <a:t>and the Importance of Oxygen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FEF311-A848-9B67-CC92-C85E5918158E}"/>
              </a:ext>
            </a:extLst>
          </p:cNvPr>
          <p:cNvGrpSpPr/>
          <p:nvPr/>
        </p:nvGrpSpPr>
        <p:grpSpPr>
          <a:xfrm>
            <a:off x="5903640" y="5877272"/>
            <a:ext cx="3060848" cy="792088"/>
            <a:chOff x="5903640" y="5877272"/>
            <a:chExt cx="3060848" cy="792088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BF5C0F1C-57F2-DC7D-9D9E-25DBC8762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640" y="5877272"/>
              <a:ext cx="3060848" cy="792088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6766C9-87EC-979A-A3C1-0D4CB1F54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6068257"/>
              <a:ext cx="2112806" cy="39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6076B0-7A08-01BE-C432-36896439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341" y="6021288"/>
              <a:ext cx="442020" cy="5075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774EC9-A8B3-E8D3-F2B5-61FD796BC985}"/>
              </a:ext>
            </a:extLst>
          </p:cNvPr>
          <p:cNvSpPr txBox="1"/>
          <p:nvPr/>
        </p:nvSpPr>
        <p:spPr>
          <a:xfrm>
            <a:off x="179512" y="4797152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Dom Walton</a:t>
            </a:r>
          </a:p>
          <a:p>
            <a:endParaRPr lang="en-US" sz="6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Centre for Astrophysics Research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University of Hertfordshire</a:t>
            </a:r>
          </a:p>
          <a:p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++ </a:t>
            </a:r>
            <a:r>
              <a:rPr lang="en-GB" sz="1500" b="1" dirty="0">
                <a:solidFill>
                  <a:schemeClr val="bg1"/>
                </a:solidFill>
              </a:rPr>
              <a:t>A. Madathil-</a:t>
            </a:r>
            <a:r>
              <a:rPr lang="en-GB" sz="1500" b="1" dirty="0" err="1">
                <a:solidFill>
                  <a:schemeClr val="bg1"/>
                </a:solidFill>
              </a:rPr>
              <a:t>Pottayil</a:t>
            </a:r>
            <a:r>
              <a:rPr lang="en-GB" sz="1500" b="1" dirty="0">
                <a:solidFill>
                  <a:schemeClr val="bg1"/>
                </a:solidFill>
              </a:rPr>
              <a:t>, P. Kosec, J. Jiang, J. Garcia, </a:t>
            </a:r>
            <a:br>
              <a:rPr lang="en-GB" sz="1500" b="1" dirty="0">
                <a:solidFill>
                  <a:schemeClr val="bg1"/>
                </a:solidFill>
              </a:rPr>
            </a:br>
            <a:r>
              <a:rPr lang="en-GB" sz="1500" b="1" dirty="0">
                <a:solidFill>
                  <a:schemeClr val="bg1"/>
                </a:solidFill>
              </a:rPr>
              <a:t>A. C. Fabian, C. Pinto, D. J. K. Buisson, M. L. Parker, </a:t>
            </a:r>
            <a:br>
              <a:rPr lang="en-GB" sz="1500" b="1" dirty="0">
                <a:solidFill>
                  <a:schemeClr val="bg1"/>
                </a:solidFill>
              </a:rPr>
            </a:br>
            <a:r>
              <a:rPr lang="en-GB" sz="1500" b="1" dirty="0">
                <a:solidFill>
                  <a:schemeClr val="bg1"/>
                </a:solidFill>
              </a:rPr>
              <a:t>W. N. Alston, C. S. Reynolds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77340-3116-8ECD-BD2F-50846F2B2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E5D06C-CA09-DB19-6CA0-E5F3ECCAB3A3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5548FF-0A48-BB30-83AB-807ADC305119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PG1426+015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E9129-5106-604D-2C86-CFB939C7FD92}"/>
              </a:ext>
            </a:extLst>
          </p:cNvPr>
          <p:cNvGrpSpPr/>
          <p:nvPr/>
        </p:nvGrpSpPr>
        <p:grpSpPr>
          <a:xfrm>
            <a:off x="467544" y="1124744"/>
            <a:ext cx="8136904" cy="3600397"/>
            <a:chOff x="467544" y="1196752"/>
            <a:chExt cx="8136904" cy="3600397"/>
          </a:xfrm>
        </p:grpSpPr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3DD7D34B-7BA3-9407-74A8-D523BA3FD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1196752"/>
              <a:ext cx="8136904" cy="3600397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2E345B-B007-F252-CB38-A16DEAF03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69" y="1340768"/>
              <a:ext cx="3831815" cy="334479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133A32-0AE4-26D8-6FBE-0CFAD76F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7156" y="1340768"/>
              <a:ext cx="3857396" cy="334551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4B3BB-DA0B-22A5-6DBF-5C15DA1C90F4}"/>
                  </a:ext>
                </a:extLst>
              </p:cNvPr>
              <p:cNvSpPr txBox="1"/>
              <p:nvPr/>
            </p:nvSpPr>
            <p:spPr>
              <a:xfrm>
                <a:off x="179512" y="4869160"/>
                <a:ext cx="8784976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Coordinated </a:t>
                </a:r>
                <a:r>
                  <a:rPr lang="en-GB" sz="1700" i="1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XMM</a:t>
                </a:r>
                <a:r>
                  <a:rPr lang="en-GB" sz="1700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700" i="1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NuSTAR</a:t>
                </a:r>
                <a:r>
                  <a:rPr lang="en-GB" sz="17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observation of the bare Seyfert PG1426+015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100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Reverb. mapped mas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 i="0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b="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700" b="0" i="0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BH</m:t>
                                </m:r>
                              </m:sub>
                            </m:sSub>
                            <m:r>
                              <a:rPr lang="en-GB" sz="1700" b="0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GB" sz="1700" b="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b="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1700" b="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sz="1700" b="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7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7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9.01</m:t>
                        </m:r>
                      </m:e>
                      <m:sub>
                        <m:r>
                          <a:rPr lang="en-GB" sz="17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−0.16</m:t>
                        </m:r>
                      </m:sub>
                      <m:sup>
                        <m:r>
                          <a:rPr lang="en-GB" sz="17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+0.11</m:t>
                        </m:r>
                      </m:sup>
                    </m:sSubSup>
                  </m:oMath>
                </a14:m>
                <a:r>
                  <a:rPr lang="en-US" sz="17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700" dirty="0">
                    <a:solidFill>
                      <a:srgbClr val="FFFFFF"/>
                    </a:solidFill>
                  </a:rPr>
                  <a:t>(Kaspi+00; Peterson+04), so is of particular interest for efforts to populate the SMBH spin-mass plane (Piotrowska+24)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Regardless of the origin of the soft excess, data show clear evidence for reflection from the inner accretion disc via a </a:t>
                </a:r>
                <a:r>
                  <a:rPr lang="en-US" sz="1700" dirty="0" err="1">
                    <a:solidFill>
                      <a:srgbClr val="FFFFFF"/>
                    </a:solidFill>
                  </a:rPr>
                  <a:t>relativistically</a:t>
                </a:r>
                <a:r>
                  <a:rPr lang="en-US" sz="1700" dirty="0">
                    <a:solidFill>
                      <a:srgbClr val="FFFFFF"/>
                    </a:solidFill>
                  </a:rPr>
                  <a:t> broadened iron line + Compton hump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4B3BB-DA0B-22A5-6DBF-5C15DA1C9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69160"/>
                <a:ext cx="8784976" cy="1772601"/>
              </a:xfrm>
              <a:prstGeom prst="rect">
                <a:avLst/>
              </a:prstGeom>
              <a:blipFill>
                <a:blip r:embed="rId5"/>
                <a:stretch>
                  <a:fillRect l="-288" t="-1418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FB76794-1243-5064-1FF0-4186F5BA50B6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D41E8-0A7F-CFA8-668B-CAAFCD67E94D}"/>
              </a:ext>
            </a:extLst>
          </p:cNvPr>
          <p:cNvSpPr txBox="1"/>
          <p:nvPr/>
        </p:nvSpPr>
        <p:spPr>
          <a:xfrm>
            <a:off x="1012909" y="1340768"/>
            <a:ext cx="103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Walton+25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subm</a:t>
            </a:r>
            <a:r>
              <a:rPr lang="en-US" sz="1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8444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7A99D-18BF-F526-4E0D-9E5E12D12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412CCF-E5EC-8647-1003-F83BB4598A01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A256FFD-5913-EB06-34EF-B2BA3D9D445B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PG1426+015 – Reflection Fits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81E1CD-45C6-B557-0490-118E2411A6B5}"/>
              </a:ext>
            </a:extLst>
          </p:cNvPr>
          <p:cNvGrpSpPr/>
          <p:nvPr/>
        </p:nvGrpSpPr>
        <p:grpSpPr>
          <a:xfrm>
            <a:off x="467544" y="1124744"/>
            <a:ext cx="8136904" cy="3600397"/>
            <a:chOff x="395536" y="1340767"/>
            <a:chExt cx="8136904" cy="3600397"/>
          </a:xfrm>
        </p:grpSpPr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CAD309D0-0461-1D81-4776-49F51F6B0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1340767"/>
              <a:ext cx="8136904" cy="3600397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BBCF0B-4F95-A3CE-54B9-C4749520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8118"/>
            <a:stretch>
              <a:fillRect/>
            </a:stretch>
          </p:blipFill>
          <p:spPr>
            <a:xfrm>
              <a:off x="539552" y="1484784"/>
              <a:ext cx="4032448" cy="334426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51199E7-2E78-5FC7-08A5-24B3DBAD9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1"/>
            <a:ext cx="7772400" cy="3344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43807E-18E6-4DD4-7F42-20DEBDA92ACE}"/>
              </a:ext>
            </a:extLst>
          </p:cNvPr>
          <p:cNvSpPr txBox="1"/>
          <p:nvPr/>
        </p:nvSpPr>
        <p:spPr>
          <a:xfrm>
            <a:off x="251520" y="49411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Basic XILLVER-based reflection models fail to reproduce the broadband spectral shape; results in pivoting of the primary continuum to account for soft X-rays at the expense of fitting the highest energies, leaving apparent hard excesses.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8713C-E81D-552C-53C7-196059C7F5EB}"/>
              </a:ext>
            </a:extLst>
          </p:cNvPr>
          <p:cNvSpPr txBox="1"/>
          <p:nvPr/>
        </p:nvSpPr>
        <p:spPr>
          <a:xfrm>
            <a:off x="251520" y="602302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In contrast, comparable REFLIONX-based reflection models are able to fit the broadband data successfully.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A270E-7148-9167-E0BC-6259C12A7A90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152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EF0BD-88CD-72D3-55BE-45A5EFCDD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BA2C6-E183-3C31-99F5-999D23DCE442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4C100E-E370-FC93-32AC-1E43AED116D1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The Importance of Oxygen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EB23FF-F007-0A6B-8358-40809B6905AF}"/>
              </a:ext>
            </a:extLst>
          </p:cNvPr>
          <p:cNvGrpSpPr/>
          <p:nvPr/>
        </p:nvGrpSpPr>
        <p:grpSpPr>
          <a:xfrm>
            <a:off x="3995936" y="1628800"/>
            <a:ext cx="4896544" cy="3960436"/>
            <a:chOff x="3995936" y="1628800"/>
            <a:chExt cx="4896544" cy="39604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B878A4-0313-7AE1-B588-073716636317}"/>
                </a:ext>
              </a:extLst>
            </p:cNvPr>
            <p:cNvGrpSpPr/>
            <p:nvPr/>
          </p:nvGrpSpPr>
          <p:grpSpPr>
            <a:xfrm>
              <a:off x="3995936" y="1628800"/>
              <a:ext cx="4896544" cy="3960436"/>
              <a:chOff x="2483768" y="1700809"/>
              <a:chExt cx="4896544" cy="3960436"/>
            </a:xfrm>
          </p:grpSpPr>
          <p:sp>
            <p:nvSpPr>
              <p:cNvPr id="20" name="Text Box 5">
                <a:extLst>
                  <a:ext uri="{FF2B5EF4-FFF2-40B4-BE49-F238E27FC236}">
                    <a16:creationId xmlns:a16="http://schemas.microsoft.com/office/drawing/2014/main" id="{E9201A92-2DA0-1369-8461-F9D6B7FED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1700809"/>
                <a:ext cx="4896544" cy="3960436"/>
              </a:xfrm>
              <a:prstGeom prst="rect">
                <a:avLst/>
              </a:prstGeom>
              <a:solidFill>
                <a:srgbClr val="FFFFFF"/>
              </a:solidFill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0CCA32B-2053-D1D0-F1DF-FAB985F0C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056" y="1844824"/>
                <a:ext cx="4619894" cy="371142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5BDE4E-E4EE-47D4-240F-ECAC2D17D032}"/>
                </a:ext>
              </a:extLst>
            </p:cNvPr>
            <p:cNvSpPr txBox="1"/>
            <p:nvPr/>
          </p:nvSpPr>
          <p:spPr>
            <a:xfrm>
              <a:off x="4644008" y="1825079"/>
              <a:ext cx="51809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Raw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D88001-4BB8-4A5B-167F-C808B67DBCA8}"/>
                </a:ext>
              </a:extLst>
            </p:cNvPr>
            <p:cNvSpPr txBox="1"/>
            <p:nvPr/>
          </p:nvSpPr>
          <p:spPr>
            <a:xfrm>
              <a:off x="6588224" y="2060848"/>
              <a:ext cx="9557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Common</a:t>
              </a:r>
            </a:p>
            <a:p>
              <a:r>
                <a:rPr lang="en-US" sz="1300" dirty="0"/>
                <a:t>smoothing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26146A-AD98-EC9D-31B9-91E23E8B2CF7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38920-314C-416F-F488-A9EA613B5F9A}"/>
              </a:ext>
            </a:extLst>
          </p:cNvPr>
          <p:cNvSpPr txBox="1"/>
          <p:nvPr/>
        </p:nvSpPr>
        <p:spPr>
          <a:xfrm>
            <a:off x="107504" y="1103540"/>
            <a:ext cx="372807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A key difference between the two models is the strength of the OVIII emission at low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This is much stronger in XILLVER at high densities, and is strong enough to prevent the fits from moving too far into the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high-density regime (and thus from bringing in sufficient amounts of free-free emission to fit the soft excess 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Cause of this discrepancy likely down to XILLVER not considering additional line opacity when the line itself becomes optically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i="1" dirty="0">
                <a:solidFill>
                  <a:srgbClr val="FFFFFF"/>
                </a:solidFill>
              </a:rPr>
              <a:t>Likely therefore that XILLVER currently overpredicts (some) soft emission lines</a:t>
            </a:r>
          </a:p>
        </p:txBody>
      </p:sp>
    </p:spTree>
    <p:extLst>
      <p:ext uri="{BB962C8B-B14F-4D97-AF65-F5344CB8AC3E}">
        <p14:creationId xmlns:p14="http://schemas.microsoft.com/office/powerpoint/2010/main" val="98173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D193E-7B8F-C85D-63B7-6682EABDF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46E998-532D-320A-7FF3-5550A5C25EF4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71DCF1-EF2B-583F-01CB-F09377FCE331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The Importance of Oxygen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7F7A9922-E4FA-4AAA-FED8-4874F2A3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772816"/>
            <a:ext cx="4896544" cy="3456381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DF60F-26BB-D224-6E64-3481702E16F3}"/>
              </a:ext>
            </a:extLst>
          </p:cNvPr>
          <p:cNvSpPr txBox="1"/>
          <p:nvPr/>
        </p:nvSpPr>
        <p:spPr>
          <a:xfrm>
            <a:off x="107504" y="1103540"/>
            <a:ext cx="372807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A key difference between the two models is the strength of the OVIII emission at low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This is much stronger in XILLVER at high densities, and is strong enough to prevent the fits from moving too far into the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high-density regime (and thus from bringing in sufficient amounts of free-free emission to fit the soft excess 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Cause of this discrepancy likely down to XILLVER not considering additional line opacity when the line itself becomes optically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i="1" dirty="0">
                <a:solidFill>
                  <a:srgbClr val="FFFFFF"/>
                </a:solidFill>
              </a:rPr>
              <a:t>Likely therefore that XILLVER currently overpredicts (some) soft emission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09C69-1FF7-1C96-0D80-5DFE8A5CC29D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796D9E-E4A9-C40C-8815-51E91725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95" b="-1116"/>
          <a:stretch>
            <a:fillRect/>
          </a:stretch>
        </p:blipFill>
        <p:spPr>
          <a:xfrm>
            <a:off x="4067944" y="1821517"/>
            <a:ext cx="4753154" cy="33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8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9D9B7-AF0D-6AD6-E99E-60E80D84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D0ECA5-C025-6A22-A013-590B36051F78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BA23B7-7698-C39B-C37D-9BC23F9E863E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The Importance of Oxygen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9B0F24-F9A2-3E49-5620-C7BEA3104EBF}"/>
              </a:ext>
            </a:extLst>
          </p:cNvPr>
          <p:cNvGrpSpPr/>
          <p:nvPr/>
        </p:nvGrpSpPr>
        <p:grpSpPr>
          <a:xfrm>
            <a:off x="4211960" y="1340768"/>
            <a:ext cx="4680520" cy="4938443"/>
            <a:chOff x="4211960" y="1442881"/>
            <a:chExt cx="4680520" cy="4938443"/>
          </a:xfrm>
        </p:grpSpPr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216C2A09-D187-E834-20A4-C1FD952E4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960" y="1442881"/>
              <a:ext cx="4680520" cy="4938443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228AB4-4675-7D3F-6555-82E831D0B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976" y="1608965"/>
              <a:ext cx="4362256" cy="46323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2D2BC1-B181-5C83-B66B-8C748A1AAFA4}"/>
                  </a:ext>
                </a:extLst>
              </p:cNvPr>
              <p:cNvSpPr txBox="1"/>
              <p:nvPr/>
            </p:nvSpPr>
            <p:spPr>
              <a:xfrm>
                <a:off x="107504" y="1103540"/>
                <a:ext cx="3888432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Reducing the OVIII emission allows the XILLVER-based model to successfully fit the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Also brings the fits into good agreement with the REFLIONX-based models in terms of the disc density; both imply </a:t>
                </a:r>
              </a:p>
              <a:p>
                <a:br>
                  <a:rPr lang="en-US" sz="1000" dirty="0">
                    <a:solidFill>
                      <a:srgbClr val="FFFF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70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i="1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700" b="0" i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GB" sz="17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GB" sz="1700" b="0" i="1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700" b="0" i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GB" sz="1700" b="0" i="1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7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~18</m:t>
                      </m:r>
                    </m:oMath>
                  </m:oMathPara>
                </a14:m>
                <a:endParaRPr lang="en-US" sz="1700" dirty="0">
                  <a:solidFill>
                    <a:srgbClr val="FFFFFF"/>
                  </a:solidFill>
                </a:endParaRPr>
              </a:p>
              <a:p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Such a density is not unreasonable given the combination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relevant for PG1426+015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~ 0.04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here, giving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700" b="0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BH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sz="1700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sz="1700" b="0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700" b="0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GB" sz="1700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~ 6.2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Broadband models provide preliminary spin constraints:</a:t>
                </a:r>
              </a:p>
              <a:p>
                <a:endParaRPr lang="en-US" sz="1000" b="0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~ 0.77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(REFLIONX)</a:t>
                </a:r>
                <a:br>
                  <a:rPr lang="en-US" sz="1700" dirty="0">
                    <a:solidFill>
                      <a:srgbClr val="FFFFFF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~ 0.95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(XILLVER)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2D2BC1-B181-5C83-B66B-8C748A1AA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03540"/>
                <a:ext cx="3888432" cy="5478423"/>
              </a:xfrm>
              <a:prstGeom prst="rect">
                <a:avLst/>
              </a:prstGeom>
              <a:blipFill>
                <a:blip r:embed="rId4"/>
                <a:stretch>
                  <a:fillRect l="-977" t="-231" r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A328E83-3250-A4D1-F00A-49274D001184}"/>
              </a:ext>
            </a:extLst>
          </p:cNvPr>
          <p:cNvSpPr txBox="1"/>
          <p:nvPr/>
        </p:nvSpPr>
        <p:spPr>
          <a:xfrm>
            <a:off x="8736139" y="65253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03FFF-4CA5-8D56-E5A0-DF38EEB5F23F}"/>
              </a:ext>
            </a:extLst>
          </p:cNvPr>
          <p:cNvSpPr txBox="1"/>
          <p:nvPr/>
        </p:nvSpPr>
        <p:spPr>
          <a:xfrm>
            <a:off x="7173770" y="3384575"/>
            <a:ext cx="154446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/>
              <a:t>XILLVER-based fit</a:t>
            </a:r>
          </a:p>
          <a:p>
            <a:pPr algn="r"/>
            <a:r>
              <a:rPr lang="en-US" sz="1300" dirty="0" err="1"/>
              <a:t>Bkn</a:t>
            </a:r>
            <a:r>
              <a:rPr lang="en-US" sz="1300" dirty="0"/>
              <a:t> po emissivity</a:t>
            </a:r>
          </a:p>
          <a:p>
            <a:pPr algn="r"/>
            <a:r>
              <a:rPr lang="en-US" sz="1300" dirty="0"/>
              <a:t>OVIII reduced</a:t>
            </a:r>
          </a:p>
        </p:txBody>
      </p:sp>
    </p:spTree>
    <p:extLst>
      <p:ext uri="{BB962C8B-B14F-4D97-AF65-F5344CB8AC3E}">
        <p14:creationId xmlns:p14="http://schemas.microsoft.com/office/powerpoint/2010/main" val="208275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In Summary</a:t>
            </a:r>
            <a:r>
              <a:rPr lang="mr-IN" sz="3000" b="1" dirty="0">
                <a:solidFill>
                  <a:schemeClr val="bg1"/>
                </a:solidFill>
              </a:rPr>
              <a:t>…</a:t>
            </a:r>
            <a:endParaRPr lang="en-US" sz="30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71600" y="2852936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23528" y="1061150"/>
            <a:ext cx="55446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u="sng" dirty="0">
                <a:solidFill>
                  <a:srgbClr val="FFFFFF"/>
                </a:solidFill>
              </a:rPr>
              <a:t>Key Takeaway</a:t>
            </a:r>
            <a:r>
              <a:rPr lang="en-US" sz="1900" b="1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476649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Relativistic reflection from the inner accretion disc is able to successfully account for the soft excess in the bare Seyfert PG1426+015, a key testbed for such models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9792" y="3003049"/>
            <a:ext cx="58326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u="sng" dirty="0">
                <a:solidFill>
                  <a:srgbClr val="FFFFFF"/>
                </a:solidFill>
              </a:rPr>
              <a:t>In More Detail:</a:t>
            </a:r>
            <a:endParaRPr lang="en-US" sz="17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11760" y="3417381"/>
                <a:ext cx="6552728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1500" dirty="0">
                    <a:solidFill>
                      <a:srgbClr val="FFFFFF"/>
                    </a:solidFill>
                  </a:rPr>
                  <a:t>In the case of XILLVER-based reflection models, successful fits require a reduction of the OVIII emission at low energies. No such correction is required for successful fits with REFLIONX-based models.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1300" dirty="0">
                  <a:solidFill>
                    <a:srgbClr val="FFFFFF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500" dirty="0">
                    <a:solidFill>
                      <a:srgbClr val="FFFFFF"/>
                    </a:solidFill>
                  </a:rPr>
                  <a:t>There are good reasons to believe such reductions may be reasonable/ necessary for XILLVER (line opacity neglected)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1300" dirty="0">
                  <a:solidFill>
                    <a:srgbClr val="FFFFFF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500" dirty="0">
                    <a:solidFill>
                      <a:srgbClr val="FFFFFF"/>
                    </a:solidFill>
                  </a:rPr>
                  <a:t>When such reductions are allowed, XILLVER- and REFLIONX-based models show good agreement in e.g. the density inferred</a:t>
                </a:r>
                <a:br>
                  <a:rPr lang="en-US" sz="1500" dirty="0">
                    <a:solidFill>
                      <a:srgbClr val="FFFFFF"/>
                    </a:solidFill>
                  </a:rPr>
                </a:br>
                <a:r>
                  <a:rPr lang="en-US" sz="1500" dirty="0">
                    <a:solidFill>
                      <a:srgbClr val="FFFFFF"/>
                    </a:solidFill>
                  </a:rPr>
                  <a:t>for the disc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5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5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5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5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  <m:r>
                              <a:rPr lang="en-GB" sz="15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GB" sz="15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5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GB" sz="15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GB" sz="15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~18</m:t>
                    </m:r>
                  </m:oMath>
                </a14:m>
                <a:r>
                  <a:rPr lang="en-US" sz="1500" dirty="0">
                    <a:solidFill>
                      <a:srgbClr val="FFFFFF"/>
                    </a:solidFill>
                  </a:rPr>
                  <a:t> for PG1426+015)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1300" dirty="0">
                  <a:solidFill>
                    <a:srgbClr val="FFFFFF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500" dirty="0">
                    <a:solidFill>
                      <a:srgbClr val="FFFFFF"/>
                    </a:solidFill>
                  </a:rPr>
                  <a:t>OVIII issue likely to be an important consideration when assessing whether relativistic reflection fits in other cases; needs further investigation (more observational work + model development)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17381"/>
                <a:ext cx="6552728" cy="3323987"/>
              </a:xfrm>
              <a:prstGeom prst="rect">
                <a:avLst/>
              </a:prstGeom>
              <a:blipFill>
                <a:blip r:embed="rId3"/>
                <a:stretch>
                  <a:fillRect l="-387" t="-763" r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2A4BFC1-FDEC-2A42-E9FC-9C5AC8FDD465}"/>
              </a:ext>
            </a:extLst>
          </p:cNvPr>
          <p:cNvSpPr txBox="1"/>
          <p:nvPr/>
        </p:nvSpPr>
        <p:spPr>
          <a:xfrm>
            <a:off x="8747552" y="6525344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007BDE-3A86-2A9D-AFD2-FD1F6A912504}"/>
              </a:ext>
            </a:extLst>
          </p:cNvPr>
          <p:cNvGrpSpPr/>
          <p:nvPr/>
        </p:nvGrpSpPr>
        <p:grpSpPr>
          <a:xfrm>
            <a:off x="6084168" y="1124744"/>
            <a:ext cx="2448272" cy="1467428"/>
            <a:chOff x="6228184" y="1074803"/>
            <a:chExt cx="2664296" cy="1539437"/>
          </a:xfrm>
        </p:grpSpPr>
        <p:pic>
          <p:nvPicPr>
            <p:cNvPr id="2" name="Picture 1" descr="Black Hole Wide  copy.jpg">
              <a:extLst>
                <a:ext uri="{FF2B5EF4-FFF2-40B4-BE49-F238E27FC236}">
                  <a16:creationId xmlns:a16="http://schemas.microsoft.com/office/drawing/2014/main" id="{080F15AB-99A5-6F9C-9CC8-80F371679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" t="4663" r="1705" b="664"/>
            <a:stretch>
              <a:fillRect/>
            </a:stretch>
          </p:blipFill>
          <p:spPr>
            <a:xfrm>
              <a:off x="6228184" y="1074803"/>
              <a:ext cx="2664296" cy="1539437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9475FA4-9F25-B01E-6EBD-BA46623728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52320" y="1896217"/>
              <a:ext cx="504056" cy="926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CBF2030-D96D-54CB-2593-17A3BE2DABF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56376" y="1291432"/>
              <a:ext cx="360040" cy="69740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92E204-A1E6-7BB6-448E-D9396E827B76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4653136"/>
            <a:ext cx="1909828" cy="2015071"/>
            <a:chOff x="4211960" y="1442881"/>
            <a:chExt cx="4680520" cy="4938443"/>
          </a:xfrm>
        </p:grpSpPr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AF1CD2B8-3E0E-F36C-4BCF-F265C5F29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960" y="1442881"/>
              <a:ext cx="4680520" cy="4938443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587E50-5F75-6B90-7A7F-F710A107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5976" y="1608965"/>
              <a:ext cx="4362256" cy="46323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1AB00BB-82B4-C245-1FE4-B239DFA8F648}"/>
              </a:ext>
            </a:extLst>
          </p:cNvPr>
          <p:cNvGrpSpPr>
            <a:grpSpLocks noChangeAspect="1"/>
          </p:cNvGrpSpPr>
          <p:nvPr/>
        </p:nvGrpSpPr>
        <p:grpSpPr>
          <a:xfrm>
            <a:off x="351322" y="3044730"/>
            <a:ext cx="1841904" cy="1489774"/>
            <a:chOff x="2483768" y="1700809"/>
            <a:chExt cx="4896544" cy="3960436"/>
          </a:xfrm>
        </p:grpSpPr>
        <p:sp>
          <p:nvSpPr>
            <p:cNvPr id="38" name="Text Box 5">
              <a:extLst>
                <a:ext uri="{FF2B5EF4-FFF2-40B4-BE49-F238E27FC236}">
                  <a16:creationId xmlns:a16="http://schemas.microsoft.com/office/drawing/2014/main" id="{3FD6C6B7-6DA3-6310-9195-A597A245D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1700809"/>
              <a:ext cx="4896544" cy="3960436"/>
            </a:xfrm>
            <a:prstGeom prst="rect">
              <a:avLst/>
            </a:prstGeom>
            <a:solidFill>
              <a:srgbClr val="FFFFFF"/>
            </a:solidFill>
            <a:ln w="508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33D61D9-F399-AE3A-33E1-9BC2276C1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0056" y="1844824"/>
              <a:ext cx="4619894" cy="3711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06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BF9C2-6627-0B77-B76B-84235ABF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1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EB085-6848-119E-932A-AB7A636AF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7414A26-F5ED-73CB-4F4C-97D3C29BB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4864"/>
            <a:ext cx="9144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200" b="1" dirty="0">
                <a:solidFill>
                  <a:srgbClr val="FFFFFF"/>
                </a:solidFill>
              </a:rPr>
              <a:t>Supplementary</a:t>
            </a:r>
          </a:p>
          <a:p>
            <a:pPr algn="ctr"/>
            <a:r>
              <a:rPr lang="en-US" sz="4200" b="1" dirty="0">
                <a:solidFill>
                  <a:srgbClr val="FFFFFF"/>
                </a:solidFill>
              </a:rPr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382709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8C7ED-3641-B52F-A986-6C114F513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1A9FC6-DF4F-C462-799F-00EB7DD2B090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F50F20-24D6-793B-69D4-2EB7F662425D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PG1426+015 – Density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E41108-E829-A788-8AE6-702CF5DA9C1C}"/>
                  </a:ext>
                </a:extLst>
              </p:cNvPr>
              <p:cNvSpPr txBox="1"/>
              <p:nvPr/>
            </p:nvSpPr>
            <p:spPr>
              <a:xfrm>
                <a:off x="107504" y="1103540"/>
                <a:ext cx="3888432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Reducing the OVIII emission allows the XILLVER-based model to successfully fit the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Also brings the fits into good agreement with the REFLIONX-based models in terms of the disc density; both imply </a:t>
                </a:r>
              </a:p>
              <a:p>
                <a:br>
                  <a:rPr lang="en-US" sz="1000" dirty="0">
                    <a:solidFill>
                      <a:srgbClr val="FFFF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70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i="1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700" b="0" i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GB" sz="17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GB" sz="1700" b="0" i="1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700" b="0" i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GB" sz="1700" b="0" i="1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7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~18</m:t>
                      </m:r>
                    </m:oMath>
                  </m:oMathPara>
                </a14:m>
                <a:endParaRPr lang="en-US" sz="1700" dirty="0">
                  <a:solidFill>
                    <a:srgbClr val="FFFFFF"/>
                  </a:solidFill>
                </a:endParaRPr>
              </a:p>
              <a:p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Such a density is not unreasonable given the combination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relevant for PG1426+015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~ 0.04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here, giving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700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700" b="0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BH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sz="1700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sz="1700" b="0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700" b="0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GB" sz="1700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~ 6.2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E41108-E829-A788-8AE6-702CF5DA9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03540"/>
                <a:ext cx="3888432" cy="3908762"/>
              </a:xfrm>
              <a:prstGeom prst="rect">
                <a:avLst/>
              </a:prstGeom>
              <a:blipFill>
                <a:blip r:embed="rId3"/>
                <a:stretch>
                  <a:fillRect l="-977" t="-324" r="-2280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E1FCB56-4973-E1B1-1829-2D3E21373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124744"/>
            <a:ext cx="4240482" cy="3961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BD036E-557F-F4CD-3B29-A3631B29EF9E}"/>
              </a:ext>
            </a:extLst>
          </p:cNvPr>
          <p:cNvSpPr txBox="1"/>
          <p:nvPr/>
        </p:nvSpPr>
        <p:spPr>
          <a:xfrm>
            <a:off x="2815804" y="5530587"/>
            <a:ext cx="28083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Jiang et al. 2019a,b, 2022</a:t>
            </a:r>
          </a:p>
          <a:p>
            <a:pPr>
              <a:buNone/>
            </a:pP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Mallick et al. 2018, 2022</a:t>
            </a:r>
          </a:p>
          <a:p>
            <a:pPr>
              <a:buNone/>
            </a:pP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Garc</a:t>
            </a:r>
            <a:r>
              <a:rPr lang="en-GB" sz="1700" dirty="0">
                <a:solidFill>
                  <a:schemeClr val="bg1"/>
                </a:solidFill>
                <a:latin typeface="Helvetica" pitchFamily="2" charset="0"/>
              </a:rPr>
              <a:t>ia</a:t>
            </a: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 et al. 2019</a:t>
            </a:r>
          </a:p>
          <a:p>
            <a:pPr>
              <a:buNone/>
            </a:pP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Walton et al.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1E3F8-BB73-F79B-D4F4-AF9B6974D50D}"/>
              </a:ext>
            </a:extLst>
          </p:cNvPr>
          <p:cNvSpPr txBox="1"/>
          <p:nvPr/>
        </p:nvSpPr>
        <p:spPr>
          <a:xfrm>
            <a:off x="5815488" y="5527042"/>
            <a:ext cx="300608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Xu et al. 2021</a:t>
            </a:r>
          </a:p>
          <a:p>
            <a:pPr>
              <a:buNone/>
            </a:pP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Wilkins et al. 2022</a:t>
            </a:r>
          </a:p>
          <a:p>
            <a:pPr>
              <a:buNone/>
            </a:pP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Madathil-</a:t>
            </a:r>
            <a:r>
              <a:rPr lang="en-GB" sz="1700" dirty="0" err="1">
                <a:solidFill>
                  <a:schemeClr val="bg1"/>
                </a:solidFill>
                <a:effectLst/>
                <a:latin typeface="Helvetica" pitchFamily="2" charset="0"/>
              </a:rPr>
              <a:t>Pottayil</a:t>
            </a:r>
            <a:r>
              <a:rPr lang="en-GB" sz="1700" dirty="0">
                <a:solidFill>
                  <a:schemeClr val="bg1"/>
                </a:solidFill>
                <a:effectLst/>
                <a:latin typeface="Helvetica" pitchFamily="2" charset="0"/>
              </a:rPr>
              <a:t> et al.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84394-E1FA-1660-3906-60C1716F8C6E}"/>
              </a:ext>
            </a:extLst>
          </p:cNvPr>
          <p:cNvSpPr txBox="1"/>
          <p:nvPr/>
        </p:nvSpPr>
        <p:spPr>
          <a:xfrm>
            <a:off x="202956" y="5527042"/>
            <a:ext cx="242257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FFFFFF"/>
                </a:solidFill>
              </a:rPr>
              <a:t>Contextual data from:</a:t>
            </a:r>
            <a:endParaRPr lang="en-US" sz="17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879FED-8AE5-B90F-F7AF-5E2DA37AD83F}"/>
              </a:ext>
            </a:extLst>
          </p:cNvPr>
          <p:cNvCxnSpPr/>
          <p:nvPr/>
        </p:nvCxnSpPr>
        <p:spPr bwMode="auto">
          <a:xfrm>
            <a:off x="1079612" y="5373216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359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A1E8E-F02B-9022-9C7F-F8B6813CA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E4ACC7-5B95-9DC7-AD90-D589540B2C1B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34EF4A-3D6C-8BFD-006F-DBF1A6D65E1C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PG1426+015 – Spin &amp; Inclination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D9AB55-E9F2-CD59-A275-6B07E5506F51}"/>
                  </a:ext>
                </a:extLst>
              </p:cNvPr>
              <p:cNvSpPr txBox="1"/>
              <p:nvPr/>
            </p:nvSpPr>
            <p:spPr>
              <a:xfrm>
                <a:off x="179512" y="1268760"/>
                <a:ext cx="4317571" cy="5740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Broadband models provide preliminary spin constraints:</a:t>
                </a:r>
              </a:p>
              <a:p>
                <a:endParaRPr lang="en-US" sz="1000" b="0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~ 0.77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(REFLIONX)</a:t>
                </a:r>
                <a:br>
                  <a:rPr lang="en-US" sz="1700" dirty="0">
                    <a:solidFill>
                      <a:srgbClr val="FFFFFF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~ 0.95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(XILLVER)</a:t>
                </a:r>
              </a:p>
              <a:p>
                <a:pPr algn="ctr"/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Formal uncertainties do have some small overlap at the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level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Hard X-ray data (&gt;2 keV) not yet sufficient to place tight constraints on the spin regardless of the nature of the soft excess (can only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7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−0.15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Constraints here are thus model dependent; some caution needed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All fits imply low inclinations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≤40°</m:t>
                    </m:r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, as broadly expected for an unobscured AGN based on the unified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D9AB55-E9F2-CD59-A275-6B07E5506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4317571" cy="5740033"/>
              </a:xfrm>
              <a:prstGeom prst="rect">
                <a:avLst/>
              </a:prstGeom>
              <a:blipFill>
                <a:blip r:embed="rId3"/>
                <a:stretch>
                  <a:fillRect l="-585" t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B773933-AF87-99F2-4A50-E1DD603EC768}"/>
              </a:ext>
            </a:extLst>
          </p:cNvPr>
          <p:cNvGrpSpPr/>
          <p:nvPr/>
        </p:nvGrpSpPr>
        <p:grpSpPr>
          <a:xfrm>
            <a:off x="4601704" y="1503078"/>
            <a:ext cx="4290776" cy="4230178"/>
            <a:chOff x="4601704" y="1359062"/>
            <a:chExt cx="4290776" cy="42301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80530E-5FA0-AC63-FC71-5ED4F45DF45B}"/>
                </a:ext>
              </a:extLst>
            </p:cNvPr>
            <p:cNvGrpSpPr/>
            <p:nvPr/>
          </p:nvGrpSpPr>
          <p:grpSpPr>
            <a:xfrm>
              <a:off x="4601704" y="1359062"/>
              <a:ext cx="4290776" cy="4230178"/>
              <a:chOff x="4427984" y="1287048"/>
              <a:chExt cx="4290776" cy="4230178"/>
            </a:xfrm>
          </p:grpSpPr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93EDAC32-482B-17A0-E79E-9BE25341C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984" y="1287048"/>
                <a:ext cx="4290776" cy="4230178"/>
              </a:xfrm>
              <a:prstGeom prst="rect">
                <a:avLst/>
              </a:prstGeom>
              <a:solidFill>
                <a:srgbClr val="FFFFFF"/>
              </a:solidFill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962BD02-7273-30BF-C8EA-43F67770D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4554318" y="1448445"/>
                <a:ext cx="3987813" cy="396110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E1ED97-CF8E-D10D-67F3-45F24D303C3C}"/>
                </a:ext>
              </a:extLst>
            </p:cNvPr>
            <p:cNvSpPr txBox="1"/>
            <p:nvPr/>
          </p:nvSpPr>
          <p:spPr>
            <a:xfrm>
              <a:off x="5292080" y="429309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99%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61197C-3D57-1DB2-735A-836846AE0DCC}"/>
                </a:ext>
              </a:extLst>
            </p:cNvPr>
            <p:cNvSpPr txBox="1"/>
            <p:nvPr/>
          </p:nvSpPr>
          <p:spPr>
            <a:xfrm>
              <a:off x="5292080" y="4808185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90%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2BE494-41D5-696D-8B21-8C6D6D3C96F2}"/>
                </a:ext>
              </a:extLst>
            </p:cNvPr>
            <p:cNvSpPr txBox="1"/>
            <p:nvPr/>
          </p:nvSpPr>
          <p:spPr>
            <a:xfrm>
              <a:off x="5292080" y="452015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3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39DD-E2C7-5ED2-2733-6F428202F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eccomp_cartoon.png">
            <a:extLst>
              <a:ext uri="{FF2B5EF4-FFF2-40B4-BE49-F238E27FC236}">
                <a16:creationId xmlns:a16="http://schemas.microsoft.com/office/drawing/2014/main" id="{BCDA07A7-B1BF-A011-D30E-43040EF95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104"/>
            <a:ext cx="9144000" cy="49411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EFA399-8F10-47B6-D0AA-3040F4CBBB26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B5E1AE-7F1D-AF2C-BA6C-F07274B5B6B5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Relativistic Disc Reflection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179828C-5207-88A9-15AF-F628EA24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28515"/>
            <a:ext cx="8424936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>
              <a:spcBef>
                <a:spcPts val="1500"/>
              </a:spcBef>
            </a:pPr>
            <a:r>
              <a:rPr lang="en-GB" sz="2000" b="1" dirty="0">
                <a:solidFill>
                  <a:srgbClr val="FFFFFF"/>
                </a:solidFill>
              </a:rPr>
              <a:t>Relativistic disc reflection carries information regarding both the spin of the black hole and the geometry of the ‘corona’</a:t>
            </a:r>
            <a:endParaRPr lang="en-GB" sz="2000" b="1" i="1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A1C126-3C76-9D56-7109-A49809784D69}"/>
              </a:ext>
            </a:extLst>
          </p:cNvPr>
          <p:cNvSpPr/>
          <p:nvPr/>
        </p:nvSpPr>
        <p:spPr bwMode="auto">
          <a:xfrm>
            <a:off x="5004048" y="2276872"/>
            <a:ext cx="3384376" cy="72008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271D5-3D34-5418-ED95-43E8C1E2C135}"/>
              </a:ext>
            </a:extLst>
          </p:cNvPr>
          <p:cNvSpPr txBox="1"/>
          <p:nvPr/>
        </p:nvSpPr>
        <p:spPr>
          <a:xfrm>
            <a:off x="323528" y="112474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Broad Fe K emission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High-energy continuum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B3CAC-2B3B-55F3-B6ED-0BEBE704664D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40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Main Alternative: Warm Corona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54E597-134C-ED22-2A4B-D93B4C8EE84F}"/>
              </a:ext>
            </a:extLst>
          </p:cNvPr>
          <p:cNvGrpSpPr/>
          <p:nvPr/>
        </p:nvGrpSpPr>
        <p:grpSpPr>
          <a:xfrm>
            <a:off x="4860032" y="1196752"/>
            <a:ext cx="3778524" cy="5365176"/>
            <a:chOff x="4860032" y="1196752"/>
            <a:chExt cx="3778524" cy="53651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6356F0-870A-A52E-FCEB-CE17A5538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1196752"/>
              <a:ext cx="3778524" cy="53651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291439-F6FE-F7D3-BA67-70BE21C1CFA9}"/>
                </a:ext>
              </a:extLst>
            </p:cNvPr>
            <p:cNvSpPr txBox="1"/>
            <p:nvPr/>
          </p:nvSpPr>
          <p:spPr>
            <a:xfrm>
              <a:off x="7308304" y="3212976"/>
              <a:ext cx="1021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Done+12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1941704-98A7-80EB-951A-9BC0391F5D3B}"/>
              </a:ext>
            </a:extLst>
          </p:cNvPr>
          <p:cNvSpPr txBox="1"/>
          <p:nvPr/>
        </p:nvSpPr>
        <p:spPr>
          <a:xfrm>
            <a:off x="179512" y="1124744"/>
            <a:ext cx="45365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FFFF"/>
                </a:solidFill>
              </a:rPr>
              <a:t>Leading alternative is the ‘warm corona’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FFFF"/>
                </a:solidFill>
              </a:rPr>
              <a:t>Soft excess modelled as a second, cooler, optically-thick corona in addition to the ‘hot’ corona that produces the hard X-rays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FFFF"/>
                </a:solidFill>
              </a:rPr>
              <a:t>Often interpreted as a slab shrouding the inner disc within the framework of a radially-stratified accretion flow; with decreasing radii: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Typically fits the data well, as the soft excess is a distinct emission component in the X-ray spectrum in this model (e.g. Petrucci+13; Porquet+18)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Able to successfully fit the data for PG1426+015 specifically (Mallick+25)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A62656-7B6D-5CBD-FA97-821808AE98EB}"/>
              </a:ext>
            </a:extLst>
          </p:cNvPr>
          <p:cNvGrpSpPr/>
          <p:nvPr/>
        </p:nvGrpSpPr>
        <p:grpSpPr>
          <a:xfrm>
            <a:off x="459031" y="3924345"/>
            <a:ext cx="4040961" cy="584775"/>
            <a:chOff x="459031" y="3861048"/>
            <a:chExt cx="4040961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3A052C-5D37-C988-679F-BEC4B83C0A6F}"/>
                </a:ext>
              </a:extLst>
            </p:cNvPr>
            <p:cNvSpPr txBox="1"/>
            <p:nvPr/>
          </p:nvSpPr>
          <p:spPr>
            <a:xfrm>
              <a:off x="459031" y="3861048"/>
              <a:ext cx="1016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Standard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disc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6C1FA8-E7EE-DED5-0327-AAC78B864876}"/>
                </a:ext>
              </a:extLst>
            </p:cNvPr>
            <p:cNvSpPr txBox="1"/>
            <p:nvPr/>
          </p:nvSpPr>
          <p:spPr>
            <a:xfrm>
              <a:off x="2176383" y="3861048"/>
              <a:ext cx="811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Warm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corona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2C35F7-413D-C01D-B531-14AA7D0EEB65}"/>
                </a:ext>
              </a:extLst>
            </p:cNvPr>
            <p:cNvSpPr txBox="1"/>
            <p:nvPr/>
          </p:nvSpPr>
          <p:spPr>
            <a:xfrm>
              <a:off x="3688551" y="3861048"/>
              <a:ext cx="811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Hot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corona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1E55490-8B0F-37F0-D014-BADFBF8641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77192" y="4153435"/>
              <a:ext cx="47452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1B14346-901A-ED66-F64C-D08D915C76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89360" y="4153435"/>
              <a:ext cx="47452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1195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424E9-2496-8D1D-00EF-E2C43FA19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>
            <a:extLst>
              <a:ext uri="{FF2B5EF4-FFF2-40B4-BE49-F238E27FC236}">
                <a16:creationId xmlns:a16="http://schemas.microsoft.com/office/drawing/2014/main" id="{7E2F7382-F5B4-061F-4C4A-632F5F14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1916832"/>
            <a:ext cx="4752528" cy="468052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EBC2C4-DCE0-8EB2-94DD-8939463B1F51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10F7EA-5902-1BD2-A306-69836BBB5293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The Soft Excess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EEAFC-6077-76D8-DFCE-A79D6115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969929"/>
            <a:ext cx="4503141" cy="4555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4769F7-CAE0-4706-E0ED-334A5ECB6DBC}"/>
              </a:ext>
            </a:extLst>
          </p:cNvPr>
          <p:cNvSpPr txBox="1"/>
          <p:nvPr/>
        </p:nvSpPr>
        <p:spPr>
          <a:xfrm>
            <a:off x="5465875" y="2204864"/>
            <a:ext cx="1194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Arnaud+85</a:t>
            </a:r>
          </a:p>
          <a:p>
            <a:r>
              <a:rPr lang="en-US" sz="1600" dirty="0" err="1"/>
              <a:t>Mrk</a:t>
            </a:r>
            <a:r>
              <a:rPr lang="en-US" sz="1600" dirty="0"/>
              <a:t> 841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EF08A3-6249-E499-D50F-DAEB7A87EA74}"/>
              </a:ext>
            </a:extLst>
          </p:cNvPr>
          <p:cNvSpPr txBox="1"/>
          <p:nvPr/>
        </p:nvSpPr>
        <p:spPr>
          <a:xfrm>
            <a:off x="2837593" y="5723964"/>
            <a:ext cx="1050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EXOSAT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4D7456-A872-C4A6-EA91-BA29AAED4FBE}"/>
              </a:ext>
            </a:extLst>
          </p:cNvPr>
          <p:cNvSpPr txBox="1"/>
          <p:nvPr/>
        </p:nvSpPr>
        <p:spPr>
          <a:xfrm>
            <a:off x="251520" y="105273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A ~smooth excess of emission seen in </a:t>
            </a:r>
            <a:r>
              <a:rPr lang="en-US" sz="1800" dirty="0" err="1">
                <a:solidFill>
                  <a:srgbClr val="FFFFFF"/>
                </a:solidFill>
              </a:rPr>
              <a:t>unobscured</a:t>
            </a:r>
            <a:r>
              <a:rPr lang="en-US" sz="1800" dirty="0">
                <a:solidFill>
                  <a:srgbClr val="FFFFFF"/>
                </a:solidFill>
              </a:rPr>
              <a:t> AGN below ~2 keV when the ~2-10 keV powerlaw continuum is extrapolated down in energy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3121"/>
            <a:ext cx="5199355" cy="6638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660114" y="5805382"/>
            <a:ext cx="140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Walton+13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08576" y="20048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Suzaku</a:t>
            </a:r>
            <a:r>
              <a:rPr lang="en-US" dirty="0">
                <a:solidFill>
                  <a:schemeClr val="bg1"/>
                </a:solidFill>
              </a:rPr>
              <a:t> sample of ‘bare’ AGN</a:t>
            </a:r>
          </a:p>
        </p:txBody>
      </p:sp>
    </p:spTree>
    <p:extLst>
      <p:ext uri="{BB962C8B-B14F-4D97-AF65-F5344CB8AC3E}">
        <p14:creationId xmlns:p14="http://schemas.microsoft.com/office/powerpoint/2010/main" val="3470151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Historical &amp; Current Explanations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b="1" dirty="0">
                <a:solidFill>
                  <a:srgbClr val="FFFFFF"/>
                </a:solidFill>
              </a:rPr>
              <a:t>Accretion disc emission</a:t>
            </a:r>
          </a:p>
          <a:p>
            <a:pPr marL="457200" indent="-457200">
              <a:buFont typeface="Arial"/>
              <a:buChar char="•"/>
            </a:pPr>
            <a:endParaRPr lang="en-US" sz="3000" b="1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>
                <a:solidFill>
                  <a:srgbClr val="FFFFFF"/>
                </a:solidFill>
              </a:rPr>
              <a:t>Smeared </a:t>
            </a:r>
            <a:r>
              <a:rPr lang="en-US" sz="3000" b="1" dirty="0" err="1">
                <a:solidFill>
                  <a:srgbClr val="FFFFFF"/>
                </a:solidFill>
              </a:rPr>
              <a:t>ionised</a:t>
            </a:r>
            <a:r>
              <a:rPr lang="en-US" sz="3000" b="1" dirty="0">
                <a:solidFill>
                  <a:srgbClr val="FFFFFF"/>
                </a:solidFill>
              </a:rPr>
              <a:t> absorption</a:t>
            </a:r>
          </a:p>
          <a:p>
            <a:pPr marL="457200" indent="-457200">
              <a:buFont typeface="Arial"/>
              <a:buChar char="•"/>
            </a:pPr>
            <a:endParaRPr lang="en-US" sz="3000" b="1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000" b="1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>
                <a:solidFill>
                  <a:srgbClr val="FFFFFF"/>
                </a:solidFill>
              </a:rPr>
              <a:t>‘Warm’ thermal </a:t>
            </a:r>
            <a:r>
              <a:rPr lang="en-US" sz="3000" b="1" dirty="0" err="1">
                <a:solidFill>
                  <a:srgbClr val="FFFFFF"/>
                </a:solidFill>
              </a:rPr>
              <a:t>Comptonization</a:t>
            </a:r>
            <a:endParaRPr lang="en-US" sz="3000" b="1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000" b="1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>
                <a:solidFill>
                  <a:srgbClr val="FFFFFF"/>
                </a:solidFill>
              </a:rPr>
              <a:t>Relativistic reflection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3BB2A6-3847-413E-414F-21F13AEE9454}"/>
              </a:ext>
            </a:extLst>
          </p:cNvPr>
          <p:cNvGrpSpPr/>
          <p:nvPr/>
        </p:nvGrpSpPr>
        <p:grpSpPr>
          <a:xfrm>
            <a:off x="6796458" y="1700808"/>
            <a:ext cx="2096022" cy="1439144"/>
            <a:chOff x="6796458" y="1700808"/>
            <a:chExt cx="2096022" cy="1439144"/>
          </a:xfrm>
        </p:grpSpPr>
        <p:pic>
          <p:nvPicPr>
            <p:cNvPr id="5" name="Picture 4" descr="white_curly_brack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24797" y="2272469"/>
              <a:ext cx="1439144" cy="2958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164288" y="2060848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Essentially debunked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821EE1-A9E6-4241-5B7B-6B60267DF812}"/>
              </a:ext>
            </a:extLst>
          </p:cNvPr>
          <p:cNvGrpSpPr/>
          <p:nvPr/>
        </p:nvGrpSpPr>
        <p:grpSpPr>
          <a:xfrm>
            <a:off x="6796458" y="4005064"/>
            <a:ext cx="2096022" cy="1439144"/>
            <a:chOff x="6796458" y="4005064"/>
            <a:chExt cx="2096022" cy="1439144"/>
          </a:xfrm>
        </p:grpSpPr>
        <p:pic>
          <p:nvPicPr>
            <p:cNvPr id="16" name="Picture 15" descr="white_curly_brack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24797" y="4576725"/>
              <a:ext cx="1439144" cy="29582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64288" y="4293096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Popular today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251520" y="4725144"/>
            <a:ext cx="5040560" cy="792088"/>
          </a:xfrm>
          <a:prstGeom prst="rect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79512" y="1124744"/>
            <a:ext cx="8784976" cy="3744416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Constant Apparent Temperature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6" y="1412776"/>
            <a:ext cx="3695020" cy="3369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128" y="1392809"/>
            <a:ext cx="4398344" cy="318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1146230"/>
            <a:ext cx="1376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Gierlinski+04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7837" y="1146230"/>
            <a:ext cx="118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Miniutti+09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013176"/>
            <a:ext cx="87129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Constant temperature not expected for blackbody emission (may support atomic origin</a:t>
            </a:r>
            <a:r>
              <a:rPr lang="mr-IN" sz="1800" dirty="0">
                <a:solidFill>
                  <a:srgbClr val="FFFFFF"/>
                </a:solidFill>
              </a:rPr>
              <a:t>…</a:t>
            </a:r>
            <a:r>
              <a:rPr lang="en-US" sz="1800" dirty="0">
                <a:solidFill>
                  <a:srgbClr val="FFFFFF"/>
                </a:solidFill>
              </a:rPr>
              <a:t>), and temperature too hot for typical AGN discs.</a:t>
            </a:r>
          </a:p>
          <a:p>
            <a:pPr algn="ctr"/>
            <a:endParaRPr lang="en-US" sz="3000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ACCRETION DISC IS GENERALLY EXCLUDED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03648" y="5949280"/>
            <a:ext cx="6336704" cy="576064"/>
          </a:xfrm>
          <a:prstGeom prst="rect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90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Smeared Absorption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268760"/>
            <a:ext cx="3714306" cy="47887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412776"/>
            <a:ext cx="410445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FFFF"/>
                </a:solidFill>
              </a:rPr>
              <a:t>Ionised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absoption</a:t>
            </a:r>
            <a:r>
              <a:rPr lang="en-US" sz="1800" dirty="0">
                <a:solidFill>
                  <a:srgbClr val="FFFFFF"/>
                </a:solidFill>
              </a:rPr>
              <a:t> could produce a deficit in the ~1-5 keV range</a:t>
            </a: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If the absorption is velocity broadened (e.g. in a diverging outflow), this could appear as a smooth excess</a:t>
            </a: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Simulations show the absorption would need outflow velocities of ≥0.9c to produce the required broadening (Schurch+08)</a:t>
            </a:r>
          </a:p>
          <a:p>
            <a:pPr algn="ctr"/>
            <a:endParaRPr lang="en-US" sz="3900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SMEARED ABSORPTION IS GENERALLY EXCLUDED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4288" y="148652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Gierlinski+04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95536" y="4869160"/>
            <a:ext cx="4104456" cy="936104"/>
          </a:xfrm>
          <a:prstGeom prst="rect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34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316" t="32039" r="3265"/>
          <a:stretch/>
        </p:blipFill>
        <p:spPr>
          <a:xfrm>
            <a:off x="1" y="1268760"/>
            <a:ext cx="9144000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677798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Innermost Stable Circular Orbit (</a:t>
            </a:r>
            <a:r>
              <a:rPr lang="en-US" sz="2100" b="1" i="1" dirty="0">
                <a:solidFill>
                  <a:schemeClr val="bg1"/>
                </a:solidFill>
              </a:rPr>
              <a:t>R</a:t>
            </a:r>
            <a:r>
              <a:rPr lang="en-US" sz="2100" b="1" baseline="-25000" dirty="0">
                <a:solidFill>
                  <a:schemeClr val="bg1"/>
                </a:solidFill>
              </a:rPr>
              <a:t>ISCO</a:t>
            </a:r>
            <a:r>
              <a:rPr lang="en-US" sz="2100" b="1" dirty="0">
                <a:solidFill>
                  <a:schemeClr val="bg1"/>
                </a:solidFill>
              </a:rPr>
              <a:t>)                BH spin (</a:t>
            </a:r>
            <a:r>
              <a:rPr lang="en-US" sz="2100" b="1" i="1" dirty="0">
                <a:solidFill>
                  <a:schemeClr val="bg1"/>
                </a:solidFill>
              </a:rPr>
              <a:t>a</a:t>
            </a:r>
            <a:r>
              <a:rPr lang="en-US" sz="2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8224" y="13622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Fe Kα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1268760"/>
            <a:ext cx="1357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High-energy continuum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948264" y="2852936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6804248" y="4869160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Relativistic Disc Reflection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940152" y="5877272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139952" y="1988840"/>
            <a:ext cx="1584176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No black hole rotation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9952" y="4005064"/>
            <a:ext cx="1584176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Rapid black hole rotation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7635" y="2564904"/>
            <a:ext cx="783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dirty="0">
                <a:solidFill>
                  <a:schemeClr val="bg1"/>
                </a:solidFill>
              </a:rPr>
              <a:t> ~ 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7635" y="4602614"/>
            <a:ext cx="783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dirty="0">
                <a:solidFill>
                  <a:schemeClr val="bg1"/>
                </a:solidFill>
              </a:rPr>
              <a:t> ~ 1)</a:t>
            </a:r>
          </a:p>
        </p:txBody>
      </p:sp>
    </p:spTree>
    <p:extLst>
      <p:ext uri="{BB962C8B-B14F-4D97-AF65-F5344CB8AC3E}">
        <p14:creationId xmlns:p14="http://schemas.microsoft.com/office/powerpoint/2010/main" val="2956626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63688" y="1124744"/>
            <a:ext cx="5616624" cy="424847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</a:rPr>
              <a:t>Ionised</a:t>
            </a:r>
            <a:r>
              <a:rPr lang="en-US" sz="3000" b="1" dirty="0">
                <a:solidFill>
                  <a:schemeClr val="bg1"/>
                </a:solidFill>
              </a:rPr>
              <a:t> Reflection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246923"/>
            <a:ext cx="5397500" cy="4076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551723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Original idea: in addition to the more prominent Fe K emission, reflection by </a:t>
            </a:r>
            <a:r>
              <a:rPr lang="en-US" sz="1800" dirty="0" err="1">
                <a:solidFill>
                  <a:srgbClr val="FFFFFF"/>
                </a:solidFill>
              </a:rPr>
              <a:t>ionised</a:t>
            </a:r>
            <a:r>
              <a:rPr lang="en-US" sz="1800" dirty="0">
                <a:solidFill>
                  <a:srgbClr val="FFFFFF"/>
                </a:solidFill>
              </a:rPr>
              <a:t> material produces a complex of low-energy emission lines (lighter elements, Iron L-shell) which are blurred together to produce a ~smooth excess below ~2 keV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580112" y="4293096"/>
            <a:ext cx="2952328" cy="237626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1052736"/>
            <a:ext cx="8784976" cy="309634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Reflection Fits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381644"/>
            <a:ext cx="2817692" cy="2215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4536504" cy="2893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868" y="1124744"/>
            <a:ext cx="4046612" cy="2837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312" y="2204864"/>
            <a:ext cx="1900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PG 1501+106</a:t>
            </a:r>
          </a:p>
          <a:p>
            <a:r>
              <a:rPr lang="en-US" sz="1600" i="1" dirty="0"/>
              <a:t>XMM</a:t>
            </a:r>
            <a:r>
              <a:rPr lang="en-US" sz="1600" dirty="0"/>
              <a:t>, Crummy+06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68014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Fits with a standard reflection-based model to a sample of 25 ‘bare’ AGN observed with </a:t>
            </a:r>
            <a:r>
              <a:rPr lang="en-US" sz="1800" i="1" dirty="0">
                <a:solidFill>
                  <a:srgbClr val="FFFFFF"/>
                </a:solidFill>
              </a:rPr>
              <a:t>Suzaku,</a:t>
            </a:r>
            <a:r>
              <a:rPr lang="en-US" sz="1800" dirty="0">
                <a:solidFill>
                  <a:srgbClr val="FFFFFF"/>
                </a:solidFill>
              </a:rPr>
              <a:t> covering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~0.6-30 keV on average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(Walton+13):</a:t>
            </a:r>
            <a:endParaRPr lang="en-US" sz="1800" b="1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572000" y="5472236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1231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40152" y="1484784"/>
            <a:ext cx="2952328" cy="4896544"/>
          </a:xfrm>
          <a:prstGeom prst="rect">
            <a:avLst/>
          </a:prstGeom>
          <a:solidFill>
            <a:srgbClr val="FFFFFF"/>
          </a:solidFill>
          <a:ln w="50800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1520" y="1484784"/>
            <a:ext cx="8640960" cy="2376264"/>
          </a:xfrm>
          <a:prstGeom prst="rect">
            <a:avLst/>
          </a:prstGeom>
          <a:solidFill>
            <a:srgbClr val="FFFFFF"/>
          </a:solidFill>
          <a:ln w="50800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Typical Results and Implications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556792"/>
            <a:ext cx="2758384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556792"/>
            <a:ext cx="2808312" cy="2230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556792"/>
            <a:ext cx="2772479" cy="2231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9807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Results from Walton+13 sample of 25 ‘bare’ AGN observed with </a:t>
            </a:r>
            <a:r>
              <a:rPr lang="en-US" sz="1800" i="1" dirty="0">
                <a:solidFill>
                  <a:srgbClr val="FFFFFF"/>
                </a:solidFill>
              </a:rPr>
              <a:t>Suzaku</a:t>
            </a:r>
            <a:r>
              <a:rPr lang="en-US" sz="1800" dirty="0">
                <a:solidFill>
                  <a:srgbClr val="FFFFFF"/>
                </a:solidFill>
              </a:rPr>
              <a:t>: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dist_walton_q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6"/>
            <a:ext cx="2664296" cy="23553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1520" y="3972148"/>
                <a:ext cx="5400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Ionisation parameter typically </a:t>
                </a:r>
                <a:r>
                  <a:rPr lang="en-US" sz="1800" i="1" dirty="0" err="1">
                    <a:solidFill>
                      <a:srgbClr val="FFFFFF"/>
                    </a:solidFill>
                  </a:rPr>
                  <a:t>ξ</a:t>
                </a:r>
                <a:r>
                  <a:rPr lang="en-US" sz="1800" dirty="0">
                    <a:solidFill>
                      <a:srgbClr val="FFFFFF"/>
                    </a:solidFill>
                  </a:rPr>
                  <a:t> ~ 200, but broad range exhibited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600" dirty="0">
                  <a:solidFill>
                    <a:srgbClr val="FFFFFF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Iron abundance peaks at  </a:t>
                </a:r>
                <a:r>
                  <a:rPr lang="en-US" sz="1800" i="1" dirty="0" err="1">
                    <a:solidFill>
                      <a:srgbClr val="FFFF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FFFFFF"/>
                    </a:solidFill>
                  </a:rPr>
                  <a:t>Fe</a:t>
                </a:r>
                <a:r>
                  <a:rPr lang="en-US" sz="1800" dirty="0">
                    <a:solidFill>
                      <a:srgbClr val="FFFFFF"/>
                    </a:solidFill>
                  </a:rPr>
                  <a:t> ~ 1, but some high abundances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600" dirty="0">
                  <a:solidFill>
                    <a:srgbClr val="FFFFFF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Reflection fraction peaks at </a:t>
                </a:r>
                <a:r>
                  <a:rPr lang="en-US" sz="1800" i="1" dirty="0" err="1">
                    <a:solidFill>
                      <a:srgbClr val="FFFFFF"/>
                    </a:solidFill>
                  </a:rPr>
                  <a:t>R</a:t>
                </a:r>
                <a:r>
                  <a:rPr lang="en-US" sz="1800" baseline="-25000" dirty="0" err="1">
                    <a:solidFill>
                      <a:srgbClr val="FFFFFF"/>
                    </a:solidFill>
                  </a:rPr>
                  <a:t>disc</a:t>
                </a:r>
                <a:r>
                  <a:rPr lang="en-US" sz="1800" dirty="0">
                    <a:solidFill>
                      <a:srgbClr val="FFFFFF"/>
                    </a:solidFill>
                  </a:rPr>
                  <a:t> ~ 1 (roughly expected for a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rgbClr val="FFFFFF"/>
                    </a:solidFill>
                  </a:rPr>
                  <a:t> disc), but some high values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600" dirty="0">
                  <a:solidFill>
                    <a:srgbClr val="FFFFFF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Steep emissivity indices (</a:t>
                </a:r>
                <a:r>
                  <a:rPr lang="en-US" sz="1800" i="1" dirty="0">
                    <a:solidFill>
                      <a:srgbClr val="FFFFFF"/>
                    </a:solidFill>
                  </a:rPr>
                  <a:t>q</a:t>
                </a:r>
                <a:r>
                  <a:rPr lang="en-US" sz="1800" dirty="0">
                    <a:solidFill>
                      <a:srgbClr val="FFFFFF"/>
                    </a:solidFill>
                  </a:rPr>
                  <a:t> &gt; 5) often required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72148"/>
                <a:ext cx="5400600" cy="2308324"/>
              </a:xfrm>
              <a:prstGeom prst="rect">
                <a:avLst/>
              </a:prstGeom>
              <a:blipFill>
                <a:blip r:embed="rId7"/>
                <a:stretch>
                  <a:fillRect l="-704" t="-1093" r="-187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72311" y="6381328"/>
            <a:ext cx="562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[emissivity: </a:t>
            </a:r>
            <a:r>
              <a:rPr lang="en-US" sz="1400" i="1" dirty="0" err="1">
                <a:solidFill>
                  <a:srgbClr val="FFFFFF"/>
                </a:solidFill>
              </a:rPr>
              <a:t>ε</a:t>
            </a:r>
            <a:r>
              <a:rPr lang="en-US" sz="1400" dirty="0">
                <a:solidFill>
                  <a:srgbClr val="FFFFFF"/>
                </a:solidFill>
              </a:rPr>
              <a:t>(</a:t>
            </a:r>
            <a:r>
              <a:rPr lang="en-US" sz="1400" i="1" dirty="0">
                <a:solidFill>
                  <a:srgbClr val="FFFFFF"/>
                </a:solidFill>
              </a:rPr>
              <a:t>r</a:t>
            </a:r>
            <a:r>
              <a:rPr lang="en-US" sz="1400" dirty="0">
                <a:solidFill>
                  <a:srgbClr val="FFFFFF"/>
                </a:solidFill>
              </a:rPr>
              <a:t>)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∝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i="1" dirty="0">
                <a:solidFill>
                  <a:srgbClr val="FFFFFF"/>
                </a:solidFill>
              </a:rPr>
              <a:t>r</a:t>
            </a:r>
            <a:r>
              <a:rPr lang="en-US" sz="1400" i="1" baseline="30000" dirty="0">
                <a:solidFill>
                  <a:srgbClr val="FFFFFF"/>
                </a:solidFill>
              </a:rPr>
              <a:t> </a:t>
            </a:r>
            <a:r>
              <a:rPr lang="mr-IN" sz="1400" baseline="30000" dirty="0">
                <a:solidFill>
                  <a:srgbClr val="FFFFFF"/>
                </a:solidFill>
              </a:rPr>
              <a:t>–</a:t>
            </a:r>
            <a:r>
              <a:rPr lang="en-US" sz="1400" i="1" baseline="30000" dirty="0">
                <a:solidFill>
                  <a:srgbClr val="FFFFFF"/>
                </a:solidFill>
              </a:rPr>
              <a:t>q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  <a:r>
              <a:rPr lang="en-US" sz="1400" i="1" dirty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Newtonian expectation is </a:t>
            </a:r>
            <a:r>
              <a:rPr lang="en-US" sz="1400" i="1" dirty="0">
                <a:solidFill>
                  <a:srgbClr val="FFFFFF"/>
                </a:solidFill>
              </a:rPr>
              <a:t>q ~ 3</a:t>
            </a:r>
            <a:r>
              <a:rPr lang="en-US" sz="1400" dirty="0">
                <a:solidFill>
                  <a:srgbClr val="FFFFFF"/>
                </a:solidFill>
              </a:rPr>
              <a:t>]  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3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691680" y="2060848"/>
            <a:ext cx="5688632" cy="417646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The Soft Excess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105273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A ~smooth excess of emission seen in </a:t>
            </a:r>
            <a:r>
              <a:rPr lang="en-US" sz="1800" dirty="0" err="1">
                <a:solidFill>
                  <a:srgbClr val="FFFFFF"/>
                </a:solidFill>
              </a:rPr>
              <a:t>unobscured</a:t>
            </a:r>
            <a:r>
              <a:rPr lang="en-US" sz="1800" dirty="0">
                <a:solidFill>
                  <a:srgbClr val="FFFFFF"/>
                </a:solidFill>
              </a:rPr>
              <a:t> AGN below ~2 keV when the ~2-10 keV powerlaw continuum is extrapolated down in energy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32856"/>
            <a:ext cx="5549776" cy="40950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6136" y="2276872"/>
            <a:ext cx="1251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Porquet+18</a:t>
            </a:r>
          </a:p>
          <a:p>
            <a:r>
              <a:rPr lang="en-US" sz="1600" dirty="0"/>
              <a:t>Ark 120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7784" y="4941168"/>
            <a:ext cx="71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XMM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FB29B-1034-9624-93AA-1531AB0563A9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805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8496944" cy="3312368"/>
          </a:xfrm>
          <a:prstGeom prst="rect">
            <a:avLst/>
          </a:prstGeom>
          <a:solidFill>
            <a:srgbClr val="FFFFFF"/>
          </a:solidFill>
          <a:ln w="50800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Steep Emissivity Indices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02302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Also suggested that steep </a:t>
            </a:r>
            <a:r>
              <a:rPr lang="en-US" sz="1800" dirty="0" err="1">
                <a:solidFill>
                  <a:srgbClr val="FFFFFF"/>
                </a:solidFill>
              </a:rPr>
              <a:t>emissivities</a:t>
            </a:r>
            <a:r>
              <a:rPr lang="en-US" sz="1800" dirty="0">
                <a:solidFill>
                  <a:srgbClr val="FFFFFF"/>
                </a:solidFill>
              </a:rPr>
              <a:t> could be related to radial </a:t>
            </a:r>
            <a:r>
              <a:rPr lang="en-US" sz="1800" dirty="0" err="1">
                <a:solidFill>
                  <a:srgbClr val="FFFFFF"/>
                </a:solidFill>
              </a:rPr>
              <a:t>ionisation</a:t>
            </a:r>
            <a:r>
              <a:rPr lang="en-US" sz="1800" dirty="0">
                <a:solidFill>
                  <a:srgbClr val="FFFFFF"/>
                </a:solidFill>
              </a:rPr>
              <a:t> gradients (which have not typically been treated; Kammoun+19, Ingram+19)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69119"/>
            <a:ext cx="3672408" cy="2740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700808"/>
            <a:ext cx="4279846" cy="327282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3851920" y="3140968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79512" y="98072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Gravitational </a:t>
            </a:r>
            <a:r>
              <a:rPr lang="en-US" sz="1800" dirty="0" err="1">
                <a:solidFill>
                  <a:srgbClr val="FFFFFF"/>
                </a:solidFill>
              </a:rPr>
              <a:t>lightbending</a:t>
            </a:r>
            <a:r>
              <a:rPr lang="en-US" sz="1800" dirty="0">
                <a:solidFill>
                  <a:srgbClr val="FFFFFF"/>
                </a:solidFill>
              </a:rPr>
              <a:t> (GR) can produce both steep emissivity indices (i.e. </a:t>
            </a:r>
            <a:r>
              <a:rPr lang="en-US" sz="1800" i="1" dirty="0">
                <a:solidFill>
                  <a:srgbClr val="FFFFFF"/>
                </a:solidFill>
              </a:rPr>
              <a:t>q</a:t>
            </a:r>
            <a:r>
              <a:rPr lang="en-US" sz="1800" dirty="0">
                <a:solidFill>
                  <a:srgbClr val="FFFFFF"/>
                </a:solidFill>
              </a:rPr>
              <a:t> &gt; 3) and reflection-dominated spectra (i.e. </a:t>
            </a:r>
            <a:r>
              <a:rPr lang="en-US" sz="1800" i="1" dirty="0" err="1">
                <a:solidFill>
                  <a:srgbClr val="FFFFFF"/>
                </a:solidFill>
              </a:rPr>
              <a:t>R</a:t>
            </a:r>
            <a:r>
              <a:rPr lang="en-US" sz="1800" baseline="-25000" dirty="0" err="1">
                <a:solidFill>
                  <a:srgbClr val="FFFFFF"/>
                </a:solidFill>
              </a:rPr>
              <a:t>disc</a:t>
            </a:r>
            <a:r>
              <a:rPr lang="en-US" sz="1800" dirty="0">
                <a:solidFill>
                  <a:srgbClr val="FFFFFF"/>
                </a:solidFill>
              </a:rPr>
              <a:t> &gt; 1)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0851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Requires the corona to be compact (~a few </a:t>
            </a:r>
            <a:r>
              <a:rPr lang="en-US" sz="1800" i="1" dirty="0">
                <a:solidFill>
                  <a:srgbClr val="FFFFFF"/>
                </a:solidFill>
              </a:rPr>
              <a:t>R</a:t>
            </a:r>
            <a:r>
              <a:rPr lang="en-US" sz="1800" baseline="-25000" dirty="0">
                <a:solidFill>
                  <a:srgbClr val="FFFFFF"/>
                </a:solidFill>
              </a:rPr>
              <a:t>G</a:t>
            </a:r>
            <a:r>
              <a:rPr lang="en-US" sz="1800" dirty="0">
                <a:solidFill>
                  <a:srgbClr val="FFFFFF"/>
                </a:solidFill>
              </a:rPr>
              <a:t>), but this is broadly similar to </a:t>
            </a:r>
            <a:r>
              <a:rPr lang="en-US" sz="1800" dirty="0" err="1">
                <a:solidFill>
                  <a:srgbClr val="FFFFFF"/>
                </a:solidFill>
              </a:rPr>
              <a:t>microlensing</a:t>
            </a:r>
            <a:r>
              <a:rPr lang="en-US" sz="1800" dirty="0">
                <a:solidFill>
                  <a:srgbClr val="FFFFFF"/>
                </a:solidFill>
              </a:rPr>
              <a:t> results in strongly lensed quasars (see G. </a:t>
            </a:r>
            <a:r>
              <a:rPr lang="en-US" sz="1800" dirty="0" err="1">
                <a:solidFill>
                  <a:srgbClr val="FFFFFF"/>
                </a:solidFill>
              </a:rPr>
              <a:t>Chartas</a:t>
            </a:r>
            <a:r>
              <a:rPr lang="en-US" sz="1800" dirty="0">
                <a:solidFill>
                  <a:srgbClr val="FFFFFF"/>
                </a:solidFill>
              </a:rPr>
              <a:t> talk)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3068960"/>
            <a:ext cx="1189843" cy="10623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4653136"/>
            <a:ext cx="1917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Wilkins+12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95536" y="5877272"/>
            <a:ext cx="835292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1600" y="3212976"/>
            <a:ext cx="0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83568" y="35730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25115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1052736"/>
            <a:ext cx="3600400" cy="288032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Black Hole Spin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2299"/>
          <a:stretch/>
        </p:blipFill>
        <p:spPr>
          <a:xfrm>
            <a:off x="611560" y="1124744"/>
            <a:ext cx="3469208" cy="277539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04048" y="4077072"/>
            <a:ext cx="3240360" cy="2520279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2325" b="2988"/>
          <a:stretch/>
        </p:blipFill>
        <p:spPr>
          <a:xfrm>
            <a:off x="5055942" y="4125340"/>
            <a:ext cx="3114350" cy="2382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62570" y="4221088"/>
            <a:ext cx="1917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Reynolds+12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124687"/>
            <a:ext cx="4680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Fits also typically imply that most black holes are rapidly rotating, consistent with (coherent) accretion-driven growth scenarios (see also review by Reynolds+19)</a:t>
            </a:r>
          </a:p>
          <a:p>
            <a:pPr algn="ctr"/>
            <a:endParaRPr lang="en-US" sz="1200" b="1" dirty="0">
              <a:solidFill>
                <a:srgbClr val="FFFFFF"/>
              </a:solidFill>
            </a:endParaRPr>
          </a:p>
          <a:p>
            <a:pPr algn="ctr"/>
            <a:r>
              <a:rPr lang="en-US" sz="1800" b="1" dirty="0">
                <a:solidFill>
                  <a:srgbClr val="FFFFFF"/>
                </a:solidFill>
              </a:rPr>
              <a:t>BUT</a:t>
            </a:r>
            <a:r>
              <a:rPr lang="mr-IN" sz="1800" b="1" dirty="0">
                <a:solidFill>
                  <a:srgbClr val="FFFFFF"/>
                </a:solidFill>
              </a:rPr>
              <a:t>…</a:t>
            </a:r>
            <a:endParaRPr lang="en-US" sz="1800" b="1" dirty="0">
              <a:solidFill>
                <a:srgbClr val="FFFFFF"/>
              </a:solidFill>
            </a:endParaRPr>
          </a:p>
          <a:p>
            <a:pPr algn="ctr"/>
            <a:endParaRPr lang="en-US" sz="1200" b="1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High-spin biases are expected 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(higher expected radiative efficiencies)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1249015"/>
            <a:ext cx="1917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Walton+13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44008" y="1052736"/>
            <a:ext cx="3888432" cy="288032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spin_dis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r="7080"/>
          <a:stretch/>
        </p:blipFill>
        <p:spPr>
          <a:xfrm>
            <a:off x="4732907" y="1124744"/>
            <a:ext cx="3727525" cy="27383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4008" y="3573016"/>
            <a:ext cx="1917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Berti+08</a:t>
            </a:r>
          </a:p>
        </p:txBody>
      </p:sp>
    </p:spTree>
    <p:extLst>
      <p:ext uri="{BB962C8B-B14F-4D97-AF65-F5344CB8AC3E}">
        <p14:creationId xmlns:p14="http://schemas.microsoft.com/office/powerpoint/2010/main" val="59174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8352928" cy="388843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1074222"/>
            <a:ext cx="2747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Risaliti+13, Walton+14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088" y="1074222"/>
            <a:ext cx="913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XMM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8264" y="1074222"/>
            <a:ext cx="1122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/>
              <a:t>NuSTAR</a:t>
            </a:r>
            <a:endParaRPr lang="en-US" sz="1600" b="1" i="1" dirty="0"/>
          </a:p>
        </p:txBody>
      </p:sp>
      <p:pic>
        <p:nvPicPr>
          <p:cNvPr id="2" name="Picture 1" descr="ngc1365_4obs_po_pcfabs_ratio_countspec_ERFprop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68"/>
          <a:stretch/>
        </p:blipFill>
        <p:spPr>
          <a:xfrm>
            <a:off x="491603" y="1340768"/>
            <a:ext cx="8112846" cy="35128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Relativistic Reflection in AGN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31840" y="1556792"/>
            <a:ext cx="115212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048016"/>
            <a:ext cx="87849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Coordinated </a:t>
            </a:r>
            <a:r>
              <a:rPr lang="en-US" sz="1800" i="1" dirty="0" err="1">
                <a:solidFill>
                  <a:srgbClr val="FFFFFF"/>
                </a:solidFill>
              </a:rPr>
              <a:t>XMM</a:t>
            </a:r>
            <a:r>
              <a:rPr lang="en-US" sz="1800" dirty="0" err="1">
                <a:solidFill>
                  <a:srgbClr val="FFFFFF"/>
                </a:solidFill>
              </a:rPr>
              <a:t>+</a:t>
            </a:r>
            <a:r>
              <a:rPr lang="en-US" sz="1800" i="1" dirty="0" err="1">
                <a:solidFill>
                  <a:srgbClr val="FFFFFF"/>
                </a:solidFill>
              </a:rPr>
              <a:t>NuSTAR</a:t>
            </a:r>
            <a:r>
              <a:rPr lang="en-US" sz="1800" dirty="0">
                <a:solidFill>
                  <a:srgbClr val="FFFFFF"/>
                </a:solidFill>
              </a:rPr>
              <a:t> observations of NGC1365 all show clear evidence for relativistic disc reflection, with consistent physical parameters: </a:t>
            </a:r>
            <a:r>
              <a:rPr lang="en-US" sz="1800" b="1" i="1" dirty="0">
                <a:solidFill>
                  <a:srgbClr val="FFFFFF"/>
                </a:solidFill>
              </a:rPr>
              <a:t>a</a:t>
            </a:r>
            <a:r>
              <a:rPr lang="en-US" sz="1800" b="1" dirty="0">
                <a:solidFill>
                  <a:srgbClr val="FFFFFF"/>
                </a:solidFill>
              </a:rPr>
              <a:t> &gt; 0.95</a:t>
            </a: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[Other prominent examples: MCG-6-30-15 (e.g. Marinucci+14a), Mrk335 (e.g. Parker+14),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 IRAS 13224-3809 (e.g. Jiang+18), Swift J2127.4+5654 (e.g. Marinucci+14b), NGC4151 (e.g. Beuchert+17), NGC3783 (e.g. Brenneman+11), 1H0707-495 (e.g. Fabian+09), etc. etc.]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149080"/>
            <a:ext cx="3343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(4 observations, separated in time)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26554" y="1434262"/>
            <a:ext cx="1489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NGC1365</a:t>
            </a:r>
          </a:p>
        </p:txBody>
      </p:sp>
    </p:spTree>
    <p:extLst>
      <p:ext uri="{BB962C8B-B14F-4D97-AF65-F5344CB8AC3E}">
        <p14:creationId xmlns:p14="http://schemas.microsoft.com/office/powerpoint/2010/main" val="672233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1196752"/>
            <a:ext cx="8760746" cy="316835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 Iron L-shell Emission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01" b="-1"/>
          <a:stretch/>
        </p:blipFill>
        <p:spPr>
          <a:xfrm>
            <a:off x="4542362" y="1274192"/>
            <a:ext cx="4370806" cy="3018904"/>
          </a:xfrm>
          <a:prstGeom prst="rect">
            <a:avLst/>
          </a:prstGeom>
        </p:spPr>
      </p:pic>
      <p:pic>
        <p:nvPicPr>
          <p:cNvPr id="3" name="Picture 2" descr="1h0707_nature_4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7408"/>
            <a:ext cx="4404446" cy="2975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412776"/>
            <a:ext cx="1314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1H0707-495</a:t>
            </a:r>
          </a:p>
          <a:p>
            <a:r>
              <a:rPr lang="en-US" sz="1600" dirty="0"/>
              <a:t>(Fabian+09)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1412776"/>
            <a:ext cx="18159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IRAS 13224-3809</a:t>
            </a:r>
          </a:p>
          <a:p>
            <a:r>
              <a:rPr lang="en-US" sz="1600" dirty="0"/>
              <a:t>(Fabian+13)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4759984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In some rare cases, strong and </a:t>
            </a:r>
            <a:r>
              <a:rPr lang="en-US" sz="1800" dirty="0" err="1">
                <a:solidFill>
                  <a:srgbClr val="FFFFFF"/>
                </a:solidFill>
              </a:rPr>
              <a:t>relativistically</a:t>
            </a:r>
            <a:r>
              <a:rPr lang="en-US" sz="1800" dirty="0">
                <a:solidFill>
                  <a:srgbClr val="FFFFFF"/>
                </a:solidFill>
              </a:rPr>
              <a:t> broadened iron L-shell emission (~1 keV) can be seen in addition to and with a similar line profile as the </a:t>
            </a:r>
            <a:r>
              <a:rPr lang="en-US" sz="1800" dirty="0" err="1">
                <a:solidFill>
                  <a:srgbClr val="FFFFFF"/>
                </a:solidFill>
              </a:rPr>
              <a:t>relativistically</a:t>
            </a:r>
            <a:r>
              <a:rPr lang="en-US" sz="1800" dirty="0">
                <a:solidFill>
                  <a:srgbClr val="FFFFFF"/>
                </a:solidFill>
              </a:rPr>
              <a:t> broadened iron K-shell emission (~6.4 keV)</a:t>
            </a:r>
          </a:p>
          <a:p>
            <a:pPr algn="ctr"/>
            <a:endParaRPr lang="en-US" sz="1800" b="1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(This is likely related to high iron abundances)</a:t>
            </a:r>
          </a:p>
        </p:txBody>
      </p:sp>
    </p:spTree>
    <p:extLst>
      <p:ext uri="{BB962C8B-B14F-4D97-AF65-F5344CB8AC3E}">
        <p14:creationId xmlns:p14="http://schemas.microsoft.com/office/powerpoint/2010/main" val="649642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eccomp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104"/>
            <a:ext cx="9144000" cy="49411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Relativistic Disc Reflection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5928515"/>
            <a:ext cx="8424936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>
              <a:spcBef>
                <a:spcPts val="1500"/>
              </a:spcBef>
            </a:pPr>
            <a:r>
              <a:rPr lang="en-GB" sz="2000" b="1" dirty="0">
                <a:solidFill>
                  <a:srgbClr val="FFFFFF"/>
                </a:solidFill>
              </a:rPr>
              <a:t>Relativistic disc reflection carries information regarding both the spin of the black hole and the geometry of the ‘corona’</a:t>
            </a:r>
            <a:endParaRPr lang="en-GB" sz="2000" b="1" i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004048" y="2276872"/>
            <a:ext cx="3384376" cy="72008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Broad Fe K emission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High-energy continuum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FFFF00"/>
                </a:solidFill>
              </a:rPr>
              <a:t>Soft excess?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DF2CD1-7600-F0D9-3708-D7A0CA84D8A8}"/>
              </a:ext>
            </a:extLst>
          </p:cNvPr>
          <p:cNvGrpSpPr/>
          <p:nvPr/>
        </p:nvGrpSpPr>
        <p:grpSpPr>
          <a:xfrm>
            <a:off x="3048982" y="4031637"/>
            <a:ext cx="2448272" cy="572718"/>
            <a:chOff x="3048982" y="4031637"/>
            <a:chExt cx="2448272" cy="572718"/>
          </a:xfrm>
        </p:grpSpPr>
        <p:sp>
          <p:nvSpPr>
            <p:cNvPr id="11" name="TextBox 10"/>
            <p:cNvSpPr txBox="1"/>
            <p:nvPr/>
          </p:nvSpPr>
          <p:spPr>
            <a:xfrm rot="2642810">
              <a:off x="3048982" y="4049022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</a:rPr>
                <a:t>Δt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642810">
              <a:off x="3903517" y="4031637"/>
              <a:ext cx="754337" cy="572718"/>
            </a:xfrm>
            <a:prstGeom prst="rect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0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87624" y="1124744"/>
            <a:ext cx="6696744" cy="475252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Soft X-ray Reverberation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96752"/>
            <a:ext cx="6552728" cy="461818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5220072" y="1772816"/>
            <a:ext cx="2160240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771800" y="1196752"/>
            <a:ext cx="3456384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70789" y="4265537"/>
            <a:ext cx="19811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+</a:t>
            </a:r>
            <a:r>
              <a:rPr lang="en-US" sz="1600" dirty="0" err="1">
                <a:solidFill>
                  <a:srgbClr val="000000"/>
                </a:solidFill>
              </a:rPr>
              <a:t>ve</a:t>
            </a:r>
            <a:r>
              <a:rPr lang="en-US" sz="1600" dirty="0">
                <a:solidFill>
                  <a:srgbClr val="000000"/>
                </a:solidFill>
              </a:rPr>
              <a:t>: soft leads hard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−</a:t>
            </a:r>
            <a:r>
              <a:rPr lang="en-US" sz="1600" dirty="0" err="1">
                <a:solidFill>
                  <a:srgbClr val="000000"/>
                </a:solidFill>
              </a:rPr>
              <a:t>ve</a:t>
            </a:r>
            <a:r>
              <a:rPr lang="en-US" sz="1600" dirty="0">
                <a:solidFill>
                  <a:srgbClr val="000000"/>
                </a:solidFill>
              </a:rPr>
              <a:t>: hard leads soft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r="2756"/>
          <a:stretch/>
        </p:blipFill>
        <p:spPr>
          <a:xfrm>
            <a:off x="5001468" y="1484784"/>
            <a:ext cx="2522860" cy="17764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1520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Soft X-ray reverberation seen for the first time in 1H0707-495 (Fabian+09)!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29160" y="3548335"/>
            <a:ext cx="18231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Reverberation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79712" y="1412776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Intrinsic continuum lags (propagation delays?)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6084168" y="3933056"/>
            <a:ext cx="216024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491880" y="1916832"/>
            <a:ext cx="576064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787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304256" y="4005064"/>
            <a:ext cx="6660232" cy="252028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9512" y="1124744"/>
            <a:ext cx="8784976" cy="273630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88977" b="101"/>
          <a:stretch/>
        </p:blipFill>
        <p:spPr>
          <a:xfrm>
            <a:off x="5983157" y="3284984"/>
            <a:ext cx="2907279" cy="495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Soft X-ray Reverberation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150" y="1268761"/>
            <a:ext cx="2819010" cy="2376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68760"/>
            <a:ext cx="2891160" cy="23783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136130" y="3284984"/>
            <a:ext cx="39604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3954"/>
          <a:stretch/>
        </p:blipFill>
        <p:spPr>
          <a:xfrm>
            <a:off x="5985201" y="1268762"/>
            <a:ext cx="2907279" cy="20882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7882324" y="1628800"/>
            <a:ext cx="869677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62245" y="1369571"/>
            <a:ext cx="576064" cy="7632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10316" y="1412776"/>
            <a:ext cx="936104" cy="177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522284" y="1412776"/>
            <a:ext cx="1080120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810316" y="1366152"/>
            <a:ext cx="936104" cy="466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609" y="1340768"/>
            <a:ext cx="117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1H0707-495</a:t>
            </a:r>
          </a:p>
          <a:p>
            <a:pPr algn="r"/>
            <a:r>
              <a:rPr lang="en-US" sz="1400" dirty="0"/>
              <a:t>(Kara+13a)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5976" y="1340768"/>
            <a:ext cx="161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IRAS 13224-3809</a:t>
            </a:r>
          </a:p>
          <a:p>
            <a:pPr algn="r"/>
            <a:r>
              <a:rPr lang="en-US" sz="1400" dirty="0"/>
              <a:t>(Fabian+13)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60594" y="1364551"/>
            <a:ext cx="1087870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Ark 564</a:t>
            </a:r>
          </a:p>
          <a:p>
            <a:pPr algn="r"/>
            <a:r>
              <a:rPr lang="en-US" sz="1400" dirty="0"/>
              <a:t>(Kara+13b)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264" y="4077072"/>
            <a:ext cx="6516216" cy="23498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80320" y="5733256"/>
            <a:ext cx="1267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De Marco+13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4005064"/>
            <a:ext cx="2114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High-frequency soft lags are quite common (although there are unusual exceptions), and behave broadly as expected for different BH masses!</a:t>
            </a:r>
          </a:p>
        </p:txBody>
      </p:sp>
    </p:spTree>
    <p:extLst>
      <p:ext uri="{BB962C8B-B14F-4D97-AF65-F5344CB8AC3E}">
        <p14:creationId xmlns:p14="http://schemas.microsoft.com/office/powerpoint/2010/main" val="3225760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1124744"/>
            <a:ext cx="5328592" cy="252028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03848" y="3861048"/>
            <a:ext cx="5544616" cy="273630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Fe K Reverberation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46" y="3942420"/>
            <a:ext cx="2614810" cy="2582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930140"/>
            <a:ext cx="2625405" cy="2572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980" y="3873529"/>
            <a:ext cx="272484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Fe K reverberation lags shows similar amplitudes to soft X-ray reverberation lags</a:t>
            </a:r>
          </a:p>
          <a:p>
            <a:pPr algn="ctr"/>
            <a:endParaRPr lang="en-US" sz="4500" dirty="0">
              <a:solidFill>
                <a:srgbClr val="FFFFFF"/>
              </a:solidFill>
            </a:endParaRPr>
          </a:p>
          <a:p>
            <a:pPr algn="ctr"/>
            <a:r>
              <a:rPr lang="en-US" sz="1800" b="1" dirty="0">
                <a:solidFill>
                  <a:srgbClr val="FFFFFF"/>
                </a:solidFill>
              </a:rPr>
              <a:t>Reprocessing occurs in broadly the same region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43579"/>
          <a:stretch/>
        </p:blipFill>
        <p:spPr>
          <a:xfrm>
            <a:off x="2987824" y="1196752"/>
            <a:ext cx="2531864" cy="2388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196752"/>
            <a:ext cx="2520616" cy="2376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38318" y="5466710"/>
            <a:ext cx="966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Kara+18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6136" y="1340768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Fe K reverberation lags have now been seen in a number of cases (also behave as expected), as well as some evidence for reverberation of the Compton hump in a few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1268760"/>
            <a:ext cx="133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MCG-5-23-16</a:t>
            </a:r>
          </a:p>
          <a:p>
            <a:r>
              <a:rPr lang="en-US" sz="1400" i="1" dirty="0"/>
              <a:t>XMM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1268760"/>
            <a:ext cx="132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MCG-5-23-16</a:t>
            </a:r>
          </a:p>
          <a:p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NuSTAR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7778" y="2730406"/>
            <a:ext cx="1445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Zoghbi+13,14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631132" y="5157192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3068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Low </a:t>
            </a:r>
            <a:r>
              <a:rPr lang="en-US" sz="3000" b="1" dirty="0" err="1">
                <a:solidFill>
                  <a:schemeClr val="bg1"/>
                </a:solidFill>
              </a:rPr>
              <a:t>vs</a:t>
            </a:r>
            <a:r>
              <a:rPr lang="en-US" sz="3000" b="1" dirty="0">
                <a:solidFill>
                  <a:schemeClr val="bg1"/>
                </a:solidFill>
              </a:rPr>
              <a:t> High Frequencies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24744"/>
            <a:ext cx="7097160" cy="5472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357798" y="1412776"/>
            <a:ext cx="1742594" cy="20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15616" y="1268760"/>
            <a:ext cx="1584176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2171" y="1249596"/>
            <a:ext cx="98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Ark 564</a:t>
            </a:r>
          </a:p>
          <a:p>
            <a:pPr algn="r"/>
            <a:r>
              <a:rPr lang="en-US" sz="1400" dirty="0"/>
              <a:t>(Kara+16)</a:t>
            </a:r>
          </a:p>
        </p:txBody>
      </p:sp>
    </p:spTree>
    <p:extLst>
      <p:ext uri="{BB962C8B-B14F-4D97-AF65-F5344CB8AC3E}">
        <p14:creationId xmlns:p14="http://schemas.microsoft.com/office/powerpoint/2010/main" val="2471855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8640960" cy="331236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Hard X-rays and the Soft Excess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53" b="1668"/>
          <a:stretch/>
        </p:blipFill>
        <p:spPr>
          <a:xfrm>
            <a:off x="276857" y="1325612"/>
            <a:ext cx="4223135" cy="311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771" r="1895" b="1"/>
          <a:stretch/>
        </p:blipFill>
        <p:spPr>
          <a:xfrm>
            <a:off x="4644009" y="1324868"/>
            <a:ext cx="4144392" cy="3112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22048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Ark 120</a:t>
            </a:r>
          </a:p>
          <a:p>
            <a:r>
              <a:rPr lang="en-US" sz="1600" i="1" dirty="0" err="1"/>
              <a:t>XMM</a:t>
            </a:r>
            <a:r>
              <a:rPr lang="en-US" sz="1600" dirty="0" err="1"/>
              <a:t>+</a:t>
            </a:r>
            <a:r>
              <a:rPr lang="en-US" sz="1600" i="1" dirty="0" err="1"/>
              <a:t>NuSTAR</a:t>
            </a:r>
            <a:endParaRPr lang="en-US" sz="1600" i="1" dirty="0"/>
          </a:p>
          <a:p>
            <a:r>
              <a:rPr lang="en-US" sz="1600" dirty="0"/>
              <a:t>Porquet+18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486916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Taking a simultaneous broadband view, combining </a:t>
            </a:r>
            <a:r>
              <a:rPr lang="en-US" sz="1800" i="1" dirty="0" err="1">
                <a:solidFill>
                  <a:srgbClr val="FFFFFF"/>
                </a:solidFill>
              </a:rPr>
              <a:t>XMM</a:t>
            </a:r>
            <a:r>
              <a:rPr lang="en-US" sz="1800" dirty="0" err="1">
                <a:solidFill>
                  <a:srgbClr val="FFFFFF"/>
                </a:solidFill>
              </a:rPr>
              <a:t>+</a:t>
            </a:r>
            <a:r>
              <a:rPr lang="en-US" sz="1800" i="1" dirty="0" err="1">
                <a:solidFill>
                  <a:srgbClr val="FFFFFF"/>
                </a:solidFill>
              </a:rPr>
              <a:t>NuSTAR</a:t>
            </a:r>
            <a:r>
              <a:rPr lang="en-US" sz="1800" dirty="0">
                <a:solidFill>
                  <a:srgbClr val="FFFFFF"/>
                </a:solidFill>
              </a:rPr>
              <a:t>, simple relativistic reflection models appear to struggle to reproduce both the soft excess and the high-energy emission in some cases (Ark 120; see also Matt+14)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148478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Fit: 3-79 keV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148478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Fit: 0.3-79 keV</a:t>
            </a:r>
          </a:p>
        </p:txBody>
      </p:sp>
    </p:spTree>
    <p:extLst>
      <p:ext uri="{BB962C8B-B14F-4D97-AF65-F5344CB8AC3E}">
        <p14:creationId xmlns:p14="http://schemas.microsoft.com/office/powerpoint/2010/main" val="86817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3036B-858E-C8BC-8168-4FF488E4F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eccomp_cartoon.png">
            <a:extLst>
              <a:ext uri="{FF2B5EF4-FFF2-40B4-BE49-F238E27FC236}">
                <a16:creationId xmlns:a16="http://schemas.microsoft.com/office/drawing/2014/main" id="{023F247F-3613-8BB4-843F-423239990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104"/>
            <a:ext cx="9144000" cy="49411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699F00-9604-1949-06C5-27B14A708082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11967A-C7E8-E2C1-5A61-76EEDA00011E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Relativistic Disc Reflection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614E3C7-CFAE-44B5-3CF1-20CF4FE5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28515"/>
            <a:ext cx="8424936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>
              <a:spcBef>
                <a:spcPts val="1500"/>
              </a:spcBef>
            </a:pPr>
            <a:r>
              <a:rPr lang="en-GB" sz="2000" b="1" dirty="0">
                <a:solidFill>
                  <a:srgbClr val="FFFFFF"/>
                </a:solidFill>
              </a:rPr>
              <a:t>Relativistic disc reflection carries information regarding both the spin of the black hole and the geometry of the ‘corona’</a:t>
            </a:r>
            <a:endParaRPr lang="en-GB" sz="2000" b="1" i="1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879A95-B9DA-41C9-DCB0-864B187E7175}"/>
              </a:ext>
            </a:extLst>
          </p:cNvPr>
          <p:cNvSpPr/>
          <p:nvPr/>
        </p:nvSpPr>
        <p:spPr bwMode="auto">
          <a:xfrm>
            <a:off x="5004048" y="2276872"/>
            <a:ext cx="3384376" cy="72008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03007-9270-822E-63A3-4942E2DE93CE}"/>
              </a:ext>
            </a:extLst>
          </p:cNvPr>
          <p:cNvSpPr txBox="1"/>
          <p:nvPr/>
        </p:nvSpPr>
        <p:spPr>
          <a:xfrm>
            <a:off x="323528" y="112474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Broad Fe K emission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High-energy continuum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8FD4C-8A69-EDA7-C446-BB17DBE22836}"/>
              </a:ext>
            </a:extLst>
          </p:cNvPr>
          <p:cNvSpPr txBox="1"/>
          <p:nvPr/>
        </p:nvSpPr>
        <p:spPr>
          <a:xfrm>
            <a:off x="321342" y="2591976"/>
            <a:ext cx="2306442" cy="404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FFFF00"/>
                </a:solidFill>
              </a:rPr>
              <a:t>Soft excess?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5AEDB-EE49-A4C5-F05B-54B3DDD6805E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932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8616730" cy="424847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Hard X-rays and the Soft Excess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 descr="walton_soft_excess_nust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3"/>
          <a:stretch/>
        </p:blipFill>
        <p:spPr>
          <a:xfrm>
            <a:off x="4832266" y="1268760"/>
            <a:ext cx="3916197" cy="4032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573499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In other cases with simultaneous observations, the reflection model can reproduce the available soft and hard X-ray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321297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Jiang+19a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94992"/>
            <a:ext cx="4136380" cy="3246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3768" y="143426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Mrk509: Garcia+16a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796136" y="1445457"/>
            <a:ext cx="2016224" cy="3162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141277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1H 1934-063</a:t>
            </a:r>
          </a:p>
        </p:txBody>
      </p:sp>
    </p:spTree>
    <p:extLst>
      <p:ext uri="{BB962C8B-B14F-4D97-AF65-F5344CB8AC3E}">
        <p14:creationId xmlns:p14="http://schemas.microsoft.com/office/powerpoint/2010/main" val="574730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03648" y="1124744"/>
            <a:ext cx="6336704" cy="547260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Accretion Disc Density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933"/>
          <a:stretch/>
        </p:blipFill>
        <p:spPr>
          <a:xfrm>
            <a:off x="1475656" y="1223393"/>
            <a:ext cx="6105996" cy="48699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75656" y="6186790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Garcia+16b, based on disc-corona solutions from Svensson+94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475824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fraction of accretion power dissipated in the corona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CB0E2-85D8-1E13-F8E6-AB7B300C74C3}"/>
              </a:ext>
            </a:extLst>
          </p:cNvPr>
          <p:cNvGrpSpPr/>
          <p:nvPr/>
        </p:nvGrpSpPr>
        <p:grpSpPr>
          <a:xfrm>
            <a:off x="5580112" y="5445224"/>
            <a:ext cx="2520280" cy="576064"/>
            <a:chOff x="5580112" y="5445224"/>
            <a:chExt cx="2520280" cy="576064"/>
          </a:xfrm>
        </p:grpSpPr>
        <p:sp>
          <p:nvSpPr>
            <p:cNvPr id="11" name="Oval 10"/>
            <p:cNvSpPr/>
            <p:nvPr/>
          </p:nvSpPr>
          <p:spPr bwMode="auto">
            <a:xfrm>
              <a:off x="7151196" y="5445224"/>
              <a:ext cx="589156" cy="576064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0112" y="5589240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SS73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599411-C1F0-845F-47ED-580FAAED7F2E}"/>
              </a:ext>
            </a:extLst>
          </p:cNvPr>
          <p:cNvGrpSpPr/>
          <p:nvPr/>
        </p:nvGrpSpPr>
        <p:grpSpPr>
          <a:xfrm>
            <a:off x="5220072" y="2060848"/>
            <a:ext cx="2520280" cy="1479069"/>
            <a:chOff x="5220072" y="2060848"/>
            <a:chExt cx="2520280" cy="1479069"/>
          </a:xfrm>
        </p:grpSpPr>
        <p:sp>
          <p:nvSpPr>
            <p:cNvPr id="2" name="Oval 1"/>
            <p:cNvSpPr/>
            <p:nvPr/>
          </p:nvSpPr>
          <p:spPr bwMode="auto">
            <a:xfrm>
              <a:off x="6156176" y="2060848"/>
              <a:ext cx="648072" cy="576064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20072" y="2708920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“Classic”</a:t>
              </a:r>
            </a:p>
            <a:p>
              <a:pPr algn="ctr"/>
              <a:r>
                <a:rPr lang="en-US" sz="1600" dirty="0"/>
                <a:t>REFLIONX/</a:t>
              </a:r>
            </a:p>
            <a:p>
              <a:pPr algn="ctr"/>
              <a:r>
                <a:rPr lang="en-US" sz="1600" dirty="0"/>
                <a:t>XILLVER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1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Variable Density Models </a:t>
            </a:r>
            <a:r>
              <a:rPr lang="mr-IN" sz="3000" b="1" dirty="0">
                <a:solidFill>
                  <a:schemeClr val="bg1"/>
                </a:solidFill>
              </a:rPr>
              <a:t>–</a:t>
            </a:r>
            <a:r>
              <a:rPr lang="en-US" sz="3000" b="1" dirty="0">
                <a:solidFill>
                  <a:schemeClr val="bg1"/>
                </a:solidFill>
              </a:rPr>
              <a:t> Results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8207896" cy="3531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4729" y="4386590"/>
            <a:ext cx="1137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Jiang+19a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036983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Variable density models fit to a selection of AGN, combining sources with X-ray data from the reverberation-mapped sample and sources with high Fe abundances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Some evidence for anti-correlations seen for </a:t>
            </a:r>
            <a:r>
              <a:rPr lang="en-US" sz="1800" i="1" dirty="0">
                <a:solidFill>
                  <a:srgbClr val="FFFFFF"/>
                </a:solidFill>
              </a:rPr>
              <a:t>n</a:t>
            </a:r>
            <a:r>
              <a:rPr lang="en-US" sz="1800" baseline="-25000" dirty="0">
                <a:solidFill>
                  <a:srgbClr val="FFFFFF"/>
                </a:solidFill>
              </a:rPr>
              <a:t>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i="1" dirty="0">
                <a:solidFill>
                  <a:srgbClr val="FFFFFF"/>
                </a:solidFill>
              </a:rPr>
              <a:t>M</a:t>
            </a:r>
            <a:r>
              <a:rPr lang="en-US" sz="1800" dirty="0">
                <a:solidFill>
                  <a:srgbClr val="FFFFFF"/>
                </a:solidFill>
              </a:rPr>
              <a:t> and </a:t>
            </a:r>
            <a:r>
              <a:rPr lang="en-US" sz="1800" i="1" dirty="0">
                <a:solidFill>
                  <a:srgbClr val="FFFFFF"/>
                </a:solidFill>
              </a:rPr>
              <a:t>M</a:t>
            </a:r>
            <a:r>
              <a:rPr lang="en-US" sz="1800" i="1" dirty="0">
                <a:solidFill>
                  <a:schemeClr val="bg1"/>
                </a:solidFill>
              </a:rPr>
              <a:t>Ṁ</a:t>
            </a:r>
            <a:r>
              <a:rPr lang="en-US" sz="1800" i="1" baseline="30000" dirty="0">
                <a:solidFill>
                  <a:schemeClr val="bg1"/>
                </a:solidFill>
              </a:rPr>
              <a:t> 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46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8616730" cy="43924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Variable Density Models </a:t>
            </a:r>
            <a:r>
              <a:rPr lang="mr-IN" sz="3000" b="1" dirty="0">
                <a:solidFill>
                  <a:schemeClr val="bg1"/>
                </a:solidFill>
              </a:rPr>
              <a:t>–</a:t>
            </a:r>
            <a:r>
              <a:rPr lang="en-US" sz="3000" b="1" dirty="0">
                <a:solidFill>
                  <a:schemeClr val="bg1"/>
                </a:solidFill>
              </a:rPr>
              <a:t> Results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2"/>
            <a:ext cx="4179292" cy="4265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196752"/>
            <a:ext cx="4104456" cy="4276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905" y="515719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Jiang+19a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5589240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High-density models help bring Fe abundances down in the most extreme cases</a:t>
            </a:r>
          </a:p>
          <a:p>
            <a:pPr algn="ctr"/>
            <a:endParaRPr lang="en-US" sz="1200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Spin estimates generally consistent with those obtained previously (assuming the soft excess is reflection), still typically imply rapidly rotating BHs</a:t>
            </a:r>
          </a:p>
        </p:txBody>
      </p:sp>
    </p:spTree>
    <p:extLst>
      <p:ext uri="{BB962C8B-B14F-4D97-AF65-F5344CB8AC3E}">
        <p14:creationId xmlns:p14="http://schemas.microsoft.com/office/powerpoint/2010/main" val="2363469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Hard X-rays and the Soft Excess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124744"/>
            <a:ext cx="4896544" cy="4739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599225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Simulations suggest we should expect a statistical correlation between soft excess strength and reflection fraction (Vasudevan+14)</a:t>
            </a:r>
          </a:p>
        </p:txBody>
      </p:sp>
    </p:spTree>
    <p:extLst>
      <p:ext uri="{BB962C8B-B14F-4D97-AF65-F5344CB8AC3E}">
        <p14:creationId xmlns:p14="http://schemas.microsoft.com/office/powerpoint/2010/main" val="2903939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8616730" cy="3744416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Hard X-rays and the Soft Excess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628800"/>
            <a:ext cx="4165519" cy="3233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2687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Boissay+16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556792"/>
            <a:ext cx="3660829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2687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Vasudevan+14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15719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Combining </a:t>
            </a:r>
            <a:r>
              <a:rPr lang="en-US" sz="1800" i="1" dirty="0">
                <a:solidFill>
                  <a:srgbClr val="FFFFFF"/>
                </a:solidFill>
              </a:rPr>
              <a:t>XMM</a:t>
            </a:r>
            <a:r>
              <a:rPr lang="en-US" sz="1800" dirty="0">
                <a:solidFill>
                  <a:srgbClr val="FFFFFF"/>
                </a:solidFill>
              </a:rPr>
              <a:t> and </a:t>
            </a:r>
            <a:r>
              <a:rPr lang="en-US" sz="1800" i="1" dirty="0">
                <a:solidFill>
                  <a:srgbClr val="FFFFFF"/>
                </a:solidFill>
              </a:rPr>
              <a:t>Swift</a:t>
            </a:r>
            <a:r>
              <a:rPr lang="en-US" sz="1800" dirty="0">
                <a:solidFill>
                  <a:srgbClr val="FFFFFF"/>
                </a:solidFill>
              </a:rPr>
              <a:t>-BAT, Vasudevan+14 find weak evidence for a positive correlation, but Boissay+16 find evidence for an </a:t>
            </a:r>
            <a:r>
              <a:rPr lang="en-US" sz="1800" b="1" dirty="0">
                <a:solidFill>
                  <a:srgbClr val="FFFFFF"/>
                </a:solidFill>
              </a:rPr>
              <a:t>anti</a:t>
            </a:r>
            <a:r>
              <a:rPr lang="en-US" sz="1800" dirty="0">
                <a:solidFill>
                  <a:srgbClr val="FFFFFF"/>
                </a:solidFill>
              </a:rPr>
              <a:t>-correlation (!)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Something of an open issue</a:t>
            </a:r>
            <a:r>
              <a:rPr lang="mr-IN" sz="1800" dirty="0">
                <a:solidFill>
                  <a:srgbClr val="FFFFFF"/>
                </a:solidFill>
              </a:rPr>
              <a:t>…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18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54C0A-9DB3-5DF2-FF51-3AD7AD3EB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6430B8B2-1718-7863-2AD4-0A526130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268760"/>
            <a:ext cx="8616730" cy="324036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64DCED-FF3B-6336-A14E-F11E21812D79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C04F78-3F32-2FD7-6D3A-CFDEC9C63F55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Hard X-rays and the Soft Excess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40526-4992-F02B-DE71-BA646FE0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2" y="1340768"/>
            <a:ext cx="4271598" cy="3096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7C0F2-CEBD-D0A4-9DC5-AAE174503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340769"/>
            <a:ext cx="4140544" cy="3096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7ED3A6-947E-6F23-83D6-E03CB05BAE0D}"/>
              </a:ext>
            </a:extLst>
          </p:cNvPr>
          <p:cNvSpPr txBox="1"/>
          <p:nvPr/>
        </p:nvSpPr>
        <p:spPr>
          <a:xfrm>
            <a:off x="899592" y="486916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Taking a simultaneous broadband view, combining </a:t>
            </a:r>
            <a:r>
              <a:rPr lang="en-US" sz="1800" i="1" dirty="0" err="1">
                <a:solidFill>
                  <a:srgbClr val="FFFFFF"/>
                </a:solidFill>
              </a:rPr>
              <a:t>XMM</a:t>
            </a:r>
            <a:r>
              <a:rPr lang="en-US" sz="1800" dirty="0" err="1">
                <a:solidFill>
                  <a:srgbClr val="FFFFFF"/>
                </a:solidFill>
              </a:rPr>
              <a:t>+</a:t>
            </a:r>
            <a:r>
              <a:rPr lang="en-US" sz="1800" i="1" dirty="0" err="1">
                <a:solidFill>
                  <a:srgbClr val="FFFFFF"/>
                </a:solidFill>
              </a:rPr>
              <a:t>NuSTAR</a:t>
            </a:r>
            <a:r>
              <a:rPr lang="en-US" sz="1800" dirty="0">
                <a:solidFill>
                  <a:srgbClr val="FFFFFF"/>
                </a:solidFill>
              </a:rPr>
              <a:t>, simple relativistic reflection models appear to struggle to reproduce both the soft excess and the high-energy emission in some cases (Ark 120; see also Porquet+18)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D051B-922A-65CB-19CB-178C11AB4F7B}"/>
              </a:ext>
            </a:extLst>
          </p:cNvPr>
          <p:cNvSpPr txBox="1"/>
          <p:nvPr/>
        </p:nvSpPr>
        <p:spPr>
          <a:xfrm>
            <a:off x="827584" y="230997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Ark 120</a:t>
            </a:r>
          </a:p>
          <a:p>
            <a:r>
              <a:rPr lang="en-US" sz="1600" i="1" dirty="0" err="1"/>
              <a:t>XMM</a:t>
            </a:r>
            <a:r>
              <a:rPr lang="en-US" sz="1600" dirty="0" err="1"/>
              <a:t>+</a:t>
            </a:r>
            <a:r>
              <a:rPr lang="en-US" sz="1600" i="1" dirty="0" err="1"/>
              <a:t>NuSTAR</a:t>
            </a:r>
            <a:endParaRPr lang="en-US" sz="1600" i="1" dirty="0"/>
          </a:p>
          <a:p>
            <a:r>
              <a:rPr lang="en-US" sz="1600" dirty="0"/>
              <a:t>Matt+14</a:t>
            </a:r>
          </a:p>
        </p:txBody>
      </p:sp>
    </p:spTree>
    <p:extLst>
      <p:ext uri="{BB962C8B-B14F-4D97-AF65-F5344CB8AC3E}">
        <p14:creationId xmlns:p14="http://schemas.microsoft.com/office/powerpoint/2010/main" val="198340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8D4DF-A7CE-159F-EDF2-7AD21E22D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E270D0DA-63C9-CA30-AFCE-DD3E3C8E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1268760"/>
            <a:ext cx="5760640" cy="388843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6FEDDF-C663-4510-F31C-0867200437FC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11579F-BE1E-6D66-15A1-C4C5F6A4AE9C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Variable Density Models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7AD7BA-997D-D83D-B66C-A4CD7AF20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070" y="1412776"/>
            <a:ext cx="5664402" cy="36401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F9C45-1DF4-F01C-8B97-98801CDE2188}"/>
                  </a:ext>
                </a:extLst>
              </p:cNvPr>
              <p:cNvSpPr txBox="1"/>
              <p:nvPr/>
            </p:nvSpPr>
            <p:spPr>
              <a:xfrm>
                <a:off x="143849" y="1225490"/>
                <a:ext cx="285609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Wealth of low-energy emission lines, all of which will be subject to relativistic blurring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Models with densities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also increasingly shift the low-energy free-free emission in the reflection spectrum up into the observed bandpass</a:t>
                </a:r>
                <a:br>
                  <a:rPr lang="en-US" sz="1700" dirty="0">
                    <a:solidFill>
                      <a:srgbClr val="FFFFFF"/>
                    </a:solidFill>
                  </a:rPr>
                </a:br>
                <a:r>
                  <a:rPr lang="en-US" sz="1700" dirty="0">
                    <a:solidFill>
                      <a:srgbClr val="FFFFFF"/>
                    </a:solidFill>
                  </a:rPr>
                  <a:t>(&gt; 0.3 keV)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Such densities are predicted by coupled disc-corona models for a wide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parameter space (Svensson+94)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F9C45-1DF4-F01C-8B97-98801CDE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49" y="1225490"/>
                <a:ext cx="2856090" cy="5324535"/>
              </a:xfrm>
              <a:prstGeom prst="rect">
                <a:avLst/>
              </a:prstGeom>
              <a:blipFill>
                <a:blip r:embed="rId4"/>
                <a:stretch>
                  <a:fillRect l="-1327" t="-238" r="-3097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832C61F-E14B-6FFB-6C67-2BE357A2086B}"/>
              </a:ext>
            </a:extLst>
          </p:cNvPr>
          <p:cNvSpPr txBox="1"/>
          <p:nvPr/>
        </p:nvSpPr>
        <p:spPr>
          <a:xfrm>
            <a:off x="5316310" y="4026550"/>
            <a:ext cx="1137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Garcia+16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5CCD41-B0C7-2982-7747-3AC5E612C19B}"/>
              </a:ext>
            </a:extLst>
          </p:cNvPr>
          <p:cNvSpPr/>
          <p:nvPr/>
        </p:nvSpPr>
        <p:spPr bwMode="auto">
          <a:xfrm>
            <a:off x="5100286" y="5445224"/>
            <a:ext cx="1800200" cy="633672"/>
          </a:xfrm>
          <a:prstGeom prst="rect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8E93FC-48F2-EBF5-A1C8-213637BC7368}"/>
              </a:ext>
            </a:extLst>
          </p:cNvPr>
          <p:cNvSpPr txBox="1"/>
          <p:nvPr/>
        </p:nvSpPr>
        <p:spPr>
          <a:xfrm>
            <a:off x="4956270" y="6165304"/>
            <a:ext cx="2160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[for radiation pressure]</a:t>
            </a:r>
            <a:endParaRPr lang="en-US" sz="15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078DE-973B-421F-D263-0E3AB67C93AA}"/>
                  </a:ext>
                </a:extLst>
              </p:cNvPr>
              <p:cNvSpPr txBox="1"/>
              <p:nvPr/>
            </p:nvSpPr>
            <p:spPr>
              <a:xfrm>
                <a:off x="4644008" y="5574840"/>
                <a:ext cx="2808312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BH</m:t>
                          </m:r>
                        </m:sub>
                        <m:sup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180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8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p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800" baseline="300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078DE-973B-421F-D263-0E3AB67C9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574840"/>
                <a:ext cx="2808312" cy="378245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C2D9D7-599C-DC3E-420C-D4D8351FB734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77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D5FDB-5572-D0DA-2328-AD29FC2FC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5E8650AD-CC36-A3A5-CD08-CFE6230F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1268760"/>
            <a:ext cx="5760640" cy="388843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3696D0-CD28-74E9-0B4F-61F73AC494D4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350EB3-622C-EB87-C0A9-7A4F545CF23F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Variable Density Models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989A39-EF9B-8270-1FB7-C79A6ABB7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070" y="1412776"/>
            <a:ext cx="5664402" cy="36401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6CBEB-73AE-D791-4660-8E3EEB2BC161}"/>
                  </a:ext>
                </a:extLst>
              </p:cNvPr>
              <p:cNvSpPr txBox="1"/>
              <p:nvPr/>
            </p:nvSpPr>
            <p:spPr>
              <a:xfrm>
                <a:off x="143849" y="1225490"/>
                <a:ext cx="285609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Wealth of low-energy emission lines, all of which will be subject to relativistic blurring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Models with densities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also increasingly shift the low-energy free-free emission in the reflection spectrum up into the observed bandpass</a:t>
                </a:r>
                <a:br>
                  <a:rPr lang="en-US" sz="1700" dirty="0">
                    <a:solidFill>
                      <a:srgbClr val="FFFFFF"/>
                    </a:solidFill>
                  </a:rPr>
                </a:br>
                <a:r>
                  <a:rPr lang="en-US" sz="1700" dirty="0">
                    <a:solidFill>
                      <a:srgbClr val="FFFFFF"/>
                    </a:solidFill>
                  </a:rPr>
                  <a:t>(&gt; 0.3 keV)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Such densities are predicted by coupled disc-corona models for a wide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parameter space (Svensson+94)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6CBEB-73AE-D791-4660-8E3EEB2B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49" y="1225490"/>
                <a:ext cx="2856090" cy="5324535"/>
              </a:xfrm>
              <a:prstGeom prst="rect">
                <a:avLst/>
              </a:prstGeom>
              <a:blipFill>
                <a:blip r:embed="rId4"/>
                <a:stretch>
                  <a:fillRect l="-1327" t="-238" r="-3097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8CB596B-CD08-B4C3-9C41-F5DF6F4B4315}"/>
              </a:ext>
            </a:extLst>
          </p:cNvPr>
          <p:cNvSpPr txBox="1"/>
          <p:nvPr/>
        </p:nvSpPr>
        <p:spPr>
          <a:xfrm>
            <a:off x="5316310" y="4026550"/>
            <a:ext cx="1137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Garcia+16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CDF634-BE3B-F529-36BD-8AF7C5408CC7}"/>
              </a:ext>
            </a:extLst>
          </p:cNvPr>
          <p:cNvSpPr/>
          <p:nvPr/>
        </p:nvSpPr>
        <p:spPr bwMode="auto">
          <a:xfrm>
            <a:off x="5100286" y="5445224"/>
            <a:ext cx="1800200" cy="633672"/>
          </a:xfrm>
          <a:prstGeom prst="rect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45D1D7-E14A-3E50-1AA3-6C752D975D69}"/>
              </a:ext>
            </a:extLst>
          </p:cNvPr>
          <p:cNvSpPr txBox="1"/>
          <p:nvPr/>
        </p:nvSpPr>
        <p:spPr>
          <a:xfrm>
            <a:off x="4956270" y="6165304"/>
            <a:ext cx="2160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[for radiation pressure]</a:t>
            </a:r>
            <a:endParaRPr lang="en-US" sz="15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190ED1-C96C-BAA7-7ACF-3D240F244423}"/>
                  </a:ext>
                </a:extLst>
              </p:cNvPr>
              <p:cNvSpPr txBox="1"/>
              <p:nvPr/>
            </p:nvSpPr>
            <p:spPr>
              <a:xfrm>
                <a:off x="4644008" y="5574840"/>
                <a:ext cx="2808312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BH</m:t>
                          </m:r>
                        </m:sub>
                        <m:sup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180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8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p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800" baseline="300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190ED1-C96C-BAA7-7ACF-3D240F244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574840"/>
                <a:ext cx="2808312" cy="378245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561E9B-D03D-340B-2223-C598A6A0FACB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A42E4D-A763-A200-4750-11327AD650B7}"/>
              </a:ext>
            </a:extLst>
          </p:cNvPr>
          <p:cNvGrpSpPr/>
          <p:nvPr/>
        </p:nvGrpSpPr>
        <p:grpSpPr>
          <a:xfrm>
            <a:off x="2267744" y="1083511"/>
            <a:ext cx="4659021" cy="5585849"/>
            <a:chOff x="2195736" y="1083511"/>
            <a:chExt cx="4659021" cy="558584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E6591A-76F2-8113-35BC-F36A929A6AE4}"/>
                </a:ext>
              </a:extLst>
            </p:cNvPr>
            <p:cNvGrpSpPr/>
            <p:nvPr/>
          </p:nvGrpSpPr>
          <p:grpSpPr>
            <a:xfrm>
              <a:off x="2195736" y="1083511"/>
              <a:ext cx="4659021" cy="5513841"/>
              <a:chOff x="2195736" y="1083511"/>
              <a:chExt cx="4659021" cy="5513841"/>
            </a:xfrm>
          </p:grpSpPr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D48B8298-C2D1-381A-953E-BC30E2A99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5736" y="1083511"/>
                <a:ext cx="4659021" cy="5513841"/>
              </a:xfrm>
              <a:prstGeom prst="rect">
                <a:avLst/>
              </a:prstGeom>
              <a:solidFill>
                <a:srgbClr val="FFFFFF"/>
              </a:solidFill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D0E5DE-4513-DDC1-937D-6481470D7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3844" y="1227526"/>
                <a:ext cx="4147115" cy="52856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48CC5758-E65C-06C9-2213-8A900AAF0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6237312"/>
              <a:ext cx="2267769" cy="4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>
                <a:buClrTx/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Fabian+00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1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7FAAF-40A5-3EA4-0FCA-5B630BCA4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EFF9B34D-0374-FCCE-DC65-C18DF357C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1268760"/>
            <a:ext cx="5760640" cy="388843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AFD1B7-F406-91B5-28C3-8CBCEF94604A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C7AC5C-A678-DD5F-C58A-EFCF80B19EC1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Variable Density Models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A5EB4-6BC0-3E00-5306-86ED4CDF9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78" y="1373007"/>
            <a:ext cx="5544616" cy="3712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A168C2-8895-9599-7A18-F39341DD0F9F}"/>
              </a:ext>
            </a:extLst>
          </p:cNvPr>
          <p:cNvSpPr txBox="1"/>
          <p:nvPr/>
        </p:nvSpPr>
        <p:spPr>
          <a:xfrm>
            <a:off x="3804142" y="3933056"/>
            <a:ext cx="14164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Adapted from</a:t>
            </a:r>
          </a:p>
          <a:p>
            <a:pPr algn="ctr"/>
            <a:r>
              <a:rPr lang="en-US" sz="1600" dirty="0"/>
              <a:t>Jiang+19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8EC76-10F1-C951-5E01-A3596F57DB3C}"/>
              </a:ext>
            </a:extLst>
          </p:cNvPr>
          <p:cNvSpPr/>
          <p:nvPr/>
        </p:nvSpPr>
        <p:spPr bwMode="auto">
          <a:xfrm>
            <a:off x="5100286" y="5445224"/>
            <a:ext cx="1800200" cy="633672"/>
          </a:xfrm>
          <a:prstGeom prst="rect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E5178-AF38-E89D-0615-35A9D4E5FD1F}"/>
              </a:ext>
            </a:extLst>
          </p:cNvPr>
          <p:cNvSpPr txBox="1"/>
          <p:nvPr/>
        </p:nvSpPr>
        <p:spPr>
          <a:xfrm>
            <a:off x="4956270" y="6165304"/>
            <a:ext cx="2160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[for radiation pressure]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97951-5D40-764F-8B1E-0DD8F737FEA0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4CD78-E05D-73C8-F6C7-1816654E1CBC}"/>
                  </a:ext>
                </a:extLst>
              </p:cNvPr>
              <p:cNvSpPr txBox="1"/>
              <p:nvPr/>
            </p:nvSpPr>
            <p:spPr>
              <a:xfrm>
                <a:off x="143849" y="1225490"/>
                <a:ext cx="285609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Wealth of low-energy emission lines, all of which will be subject to relativistic blurring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Models with densities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GB" sz="17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also increasingly shift the low-energy free-free emission in the reflection spectrum up into the observed bandpass</a:t>
                </a:r>
                <a:br>
                  <a:rPr lang="en-US" sz="1700" dirty="0">
                    <a:solidFill>
                      <a:srgbClr val="FFFFFF"/>
                    </a:solidFill>
                  </a:rPr>
                </a:br>
                <a:r>
                  <a:rPr lang="en-US" sz="1700" dirty="0">
                    <a:solidFill>
                      <a:srgbClr val="FFFFFF"/>
                    </a:solidFill>
                  </a:rPr>
                  <a:t>(&gt; 0.3 keV)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Such densities are predicted by coupled disc-corona models for a wide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7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700" dirty="0">
                    <a:solidFill>
                      <a:srgbClr val="FFFFFF"/>
                    </a:solidFill>
                  </a:rPr>
                  <a:t> parameter space (Svensson+94)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4CD78-E05D-73C8-F6C7-1816654E1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49" y="1225490"/>
                <a:ext cx="2856090" cy="5324535"/>
              </a:xfrm>
              <a:prstGeom prst="rect">
                <a:avLst/>
              </a:prstGeom>
              <a:blipFill>
                <a:blip r:embed="rId4"/>
                <a:stretch>
                  <a:fillRect l="-1327" t="-238" r="-3097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EF415E-BF17-C03A-D9B6-13F225B8D40C}"/>
                  </a:ext>
                </a:extLst>
              </p:cNvPr>
              <p:cNvSpPr txBox="1"/>
              <p:nvPr/>
            </p:nvSpPr>
            <p:spPr>
              <a:xfrm>
                <a:off x="4644008" y="5574840"/>
                <a:ext cx="2808312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BH</m:t>
                          </m:r>
                        </m:sub>
                        <m:sup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180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8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p>
                          <m:r>
                            <a:rPr lang="en-GB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800" baseline="300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EF415E-BF17-C03A-D9B6-13F225B8D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574840"/>
                <a:ext cx="2808312" cy="378245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61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C8DB1-D94E-789E-21EA-4F53B2334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85FCE7-53D6-B234-FDED-267C7C8ADFDA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D28FDE-2B9D-F486-136A-FD57DD86BF73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The Broadband View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A0B2E2-A138-97BD-9EB3-C2D3F835EE9D}"/>
                  </a:ext>
                </a:extLst>
              </p:cNvPr>
              <p:cNvSpPr txBox="1"/>
              <p:nvPr/>
            </p:nvSpPr>
            <p:spPr>
              <a:xfrm>
                <a:off x="179512" y="4797152"/>
                <a:ext cx="87849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Broadband observations of ‘bare’ AGN (little/no absorption beyond Galactic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offer the best opportunity to test the relativistic reflection scenario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FF"/>
                    </a:solidFill>
                  </a:rPr>
                  <a:t>Conflicting reports in the literature over whether relativistic reflection can successfully fit the broadband data in these cases, even in the era of high-density reflection models being available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A0B2E2-A138-97BD-9EB3-C2D3F835E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97152"/>
                <a:ext cx="8784976" cy="1754326"/>
              </a:xfrm>
              <a:prstGeom prst="rect">
                <a:avLst/>
              </a:prstGeom>
              <a:blipFill>
                <a:blip r:embed="rId3"/>
                <a:stretch>
                  <a:fillRect l="-288" t="-1439" r="-144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5">
            <a:extLst>
              <a:ext uri="{FF2B5EF4-FFF2-40B4-BE49-F238E27FC236}">
                <a16:creationId xmlns:a16="http://schemas.microsoft.com/office/drawing/2014/main" id="{D32F9595-E679-A2D3-AE2B-639E7CBF8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2"/>
            <a:ext cx="8640960" cy="331236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CD673-CE75-468F-1CC5-78071434B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1" r="1895" b="1"/>
          <a:stretch/>
        </p:blipFill>
        <p:spPr>
          <a:xfrm>
            <a:off x="4644009" y="1324868"/>
            <a:ext cx="4144392" cy="3112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9AC6B-AE14-7627-EB67-653D31D96E1B}"/>
              </a:ext>
            </a:extLst>
          </p:cNvPr>
          <p:cNvSpPr txBox="1"/>
          <p:nvPr/>
        </p:nvSpPr>
        <p:spPr>
          <a:xfrm>
            <a:off x="5220072" y="2484185"/>
            <a:ext cx="132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Ark 120</a:t>
            </a:r>
          </a:p>
          <a:p>
            <a:r>
              <a:rPr lang="en-US" sz="1600" dirty="0"/>
              <a:t>Porquet+18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1EF7FB-4028-ADD2-9669-7516B6ACF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50" y="1291385"/>
            <a:ext cx="4051050" cy="31792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FF7070-4744-CC17-B652-1EE01974B5EE}"/>
              </a:ext>
            </a:extLst>
          </p:cNvPr>
          <p:cNvSpPr txBox="1"/>
          <p:nvPr/>
        </p:nvSpPr>
        <p:spPr>
          <a:xfrm>
            <a:off x="2879812" y="225554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Mrk509</a:t>
            </a:r>
          </a:p>
          <a:p>
            <a:pPr algn="r"/>
            <a:r>
              <a:rPr lang="en-US" sz="1600" dirty="0"/>
              <a:t>Garcia+16a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C73FFD-94D4-D779-DCAC-21520CBB1AE2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5681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5DC87-C87C-F099-3453-B1D093F4F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5F117D-4FDE-20BA-01A7-92B55D086192}"/>
              </a:ext>
            </a:extLst>
          </p:cNvPr>
          <p:cNvCxnSpPr/>
          <p:nvPr/>
        </p:nvCxnSpPr>
        <p:spPr bwMode="auto">
          <a:xfrm>
            <a:off x="179512" y="908720"/>
            <a:ext cx="69847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53B970-B2BB-1399-CE83-2708C196D0FD}"/>
              </a:ext>
            </a:extLst>
          </p:cNvPr>
          <p:cNvSpPr txBox="1"/>
          <p:nvPr/>
        </p:nvSpPr>
        <p:spPr>
          <a:xfrm>
            <a:off x="683568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PG1426+015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353332-D9A8-153F-11A1-5363CE5E609F}"/>
                  </a:ext>
                </a:extLst>
              </p:cNvPr>
              <p:cNvSpPr txBox="1"/>
              <p:nvPr/>
            </p:nvSpPr>
            <p:spPr>
              <a:xfrm>
                <a:off x="179512" y="4869160"/>
                <a:ext cx="8784976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Coordinated </a:t>
                </a:r>
                <a:r>
                  <a:rPr lang="en-GB" sz="1700" i="1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XMM</a:t>
                </a:r>
                <a:r>
                  <a:rPr lang="en-GB" sz="1700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700" i="1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NuSTAR</a:t>
                </a:r>
                <a:r>
                  <a:rPr lang="en-GB" sz="17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observation of the bare Seyfert PG1426+015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100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Reverb. mapped mas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 i="0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b="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700" b="0" i="0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BH</m:t>
                                </m:r>
                              </m:sub>
                            </m:sSub>
                            <m:r>
                              <a:rPr lang="en-GB" sz="1700" b="0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GB" sz="1700" b="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b="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1700" b="0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sz="1700" b="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7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7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9.01</m:t>
                        </m:r>
                      </m:e>
                      <m:sub>
                        <m:r>
                          <a:rPr lang="en-GB" sz="17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−0.16</m:t>
                        </m:r>
                      </m:sub>
                      <m:sup>
                        <m:r>
                          <a:rPr lang="en-GB" sz="17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+0.11</m:t>
                        </m:r>
                      </m:sup>
                    </m:sSubSup>
                  </m:oMath>
                </a14:m>
                <a:r>
                  <a:rPr lang="en-US" sz="17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700" dirty="0">
                    <a:solidFill>
                      <a:srgbClr val="FFFFFF"/>
                    </a:solidFill>
                  </a:rPr>
                  <a:t>(Kaspi+00; Peterson+04), so is of particular interest for efforts to populate the SMBH spin-mass plane (Piotrowska+24)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FFFFFF"/>
                    </a:solidFill>
                  </a:rPr>
                  <a:t>Regardless of the origin of the soft excess, data show clear evidence for reflection from the inner accretion disc via a </a:t>
                </a:r>
                <a:r>
                  <a:rPr lang="en-US" sz="1700" dirty="0" err="1">
                    <a:solidFill>
                      <a:srgbClr val="FFFFFF"/>
                    </a:solidFill>
                  </a:rPr>
                  <a:t>relativistically</a:t>
                </a:r>
                <a:r>
                  <a:rPr lang="en-US" sz="1700" dirty="0">
                    <a:solidFill>
                      <a:srgbClr val="FFFFFF"/>
                    </a:solidFill>
                  </a:rPr>
                  <a:t> broadened iron line + Compton hump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353332-D9A8-153F-11A1-5363CE5E6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69160"/>
                <a:ext cx="8784976" cy="1772601"/>
              </a:xfrm>
              <a:prstGeom prst="rect">
                <a:avLst/>
              </a:prstGeom>
              <a:blipFill>
                <a:blip r:embed="rId3"/>
                <a:stretch>
                  <a:fillRect l="-288" t="-1418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95AEF3F-4823-1FC4-7757-562047E5B5E9}"/>
              </a:ext>
            </a:extLst>
          </p:cNvPr>
          <p:cNvGrpSpPr/>
          <p:nvPr/>
        </p:nvGrpSpPr>
        <p:grpSpPr>
          <a:xfrm>
            <a:off x="467544" y="1124744"/>
            <a:ext cx="8136904" cy="3600397"/>
            <a:chOff x="467544" y="1196752"/>
            <a:chExt cx="8136904" cy="3600397"/>
          </a:xfrm>
        </p:grpSpPr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D15235E8-BB15-59E6-7C92-2DB395627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1196752"/>
              <a:ext cx="8136904" cy="3600397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B98842-015E-4031-A9F0-AD20948D1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169" y="1340768"/>
              <a:ext cx="3831815" cy="33447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F74B2C-2FB5-B0CD-1241-AC605F3C6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335898"/>
              <a:ext cx="3816424" cy="334966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4175B5-4105-A218-27A0-A6835DC5E599}"/>
              </a:ext>
            </a:extLst>
          </p:cNvPr>
          <p:cNvSpPr txBox="1"/>
          <p:nvPr/>
        </p:nvSpPr>
        <p:spPr>
          <a:xfrm>
            <a:off x="8821098" y="652534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5BA8C-67F6-3300-534F-835F8C59BC8D}"/>
              </a:ext>
            </a:extLst>
          </p:cNvPr>
          <p:cNvSpPr txBox="1"/>
          <p:nvPr/>
        </p:nvSpPr>
        <p:spPr>
          <a:xfrm>
            <a:off x="1012909" y="1340768"/>
            <a:ext cx="103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Walton+25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subm</a:t>
            </a:r>
            <a:r>
              <a:rPr lang="en-US" sz="1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74445409"/>
      </p:ext>
    </p:extLst>
  </p:cSld>
  <p:clrMapOvr>
    <a:masterClrMapping/>
  </p:clrMapOvr>
</p:sld>
</file>

<file path=ppt/theme/theme1.xml><?xml version="1.0" encoding="utf-8"?>
<a:theme xmlns:a="http://schemas.openxmlformats.org/drawingml/2006/main" name="NuSTARkkm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CFCC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NuSTARkkmtemplate.potx</Template>
  <TotalTime>90523</TotalTime>
  <Words>3049</Words>
  <Application>Microsoft Macintosh PowerPoint</Application>
  <PresentationFormat>On-screen Show (4:3)</PresentationFormat>
  <Paragraphs>419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Cambria Math</vt:lpstr>
      <vt:lpstr>Helvetica</vt:lpstr>
      <vt:lpstr>Wingdings</vt:lpstr>
      <vt:lpstr>NuSTARkkmtemplate</vt:lpstr>
      <vt:lpstr>Black Holes and Accretion:  Observational Frontiers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Caltech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 meeting</dc:title>
  <dc:subject/>
  <dc:creator>Hiromasa Miyasaka</dc:creator>
  <cp:keywords/>
  <dc:description/>
  <cp:lastModifiedBy>Dominic Walton</cp:lastModifiedBy>
  <cp:revision>1431</cp:revision>
  <cp:lastPrinted>2012-11-20T15:29:41Z</cp:lastPrinted>
  <dcterms:created xsi:type="dcterms:W3CDTF">2008-06-02T21:56:49Z</dcterms:created>
  <dcterms:modified xsi:type="dcterms:W3CDTF">2025-07-07T11:10:35Z</dcterms:modified>
  <cp:category/>
</cp:coreProperties>
</file>